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CFD0-C963-4C21-A604-C64422B8C65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C3944-F809-40E2-8FE2-00D0DCC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90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90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90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90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image" Target="../media/image7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21" Type="http://schemas.openxmlformats.org/officeDocument/2006/relationships/notesSlide" Target="../notesSlides/notesSlide31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notesSlide" Target="../notesSlides/notesSlide32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Multicore and Parallel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4.10-11, 7.1-6 </a:t>
            </a: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</a:t>
            </a:r>
            <a:r>
              <a:rPr lang="en-US" dirty="0" smtClean="0">
                <a:cs typeface="Arial" charset="0"/>
              </a:rPr>
              <a:t>9.9</a:t>
            </a:r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</a:t>
            </a:r>
            <a:r>
              <a:rPr lang="en-US" dirty="0" smtClean="0">
                <a:cs typeface="Arial" charset="0"/>
              </a:rPr>
              <a:t>91</a:t>
            </a:r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9636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Multicore </a:t>
            </a:r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time: </a:t>
            </a:r>
          </a:p>
          <a:p>
            <a:pPr lvl="1"/>
            <a:r>
              <a:rPr lang="en-US" dirty="0" smtClean="0"/>
              <a:t>Concurrency, programming, </a:t>
            </a:r>
            <a:r>
              <a:rPr lang="en-US" dirty="0"/>
              <a:t>and </a:t>
            </a:r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9205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6294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2819400"/>
            <a:ext cx="457200" cy="2133600"/>
            <a:chOff x="3886200" y="2819400"/>
            <a:chExt cx="457200" cy="2133600"/>
          </a:xfrm>
        </p:grpSpPr>
        <p:sp>
          <p:nvSpPr>
            <p:cNvPr id="2" name="Rectangle 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2819400"/>
            <a:ext cx="457200" cy="2133600"/>
            <a:chOff x="3886200" y="2819400"/>
            <a:chExt cx="457200" cy="2133600"/>
          </a:xfrm>
        </p:grpSpPr>
        <p:sp>
          <p:nvSpPr>
            <p:cNvPr id="9" name="Rectangle 8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2819400"/>
            <a:ext cx="457200" cy="2133600"/>
            <a:chOff x="3886200" y="2819400"/>
            <a:chExt cx="4572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2819400"/>
            <a:ext cx="457200" cy="2133600"/>
            <a:chOff x="3886200" y="2819400"/>
            <a:chExt cx="457200" cy="2133600"/>
          </a:xfrm>
        </p:grpSpPr>
        <p:sp>
          <p:nvSpPr>
            <p:cNvPr id="15" name="Rectangle 14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3200400"/>
            <a:ext cx="122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ALU/Br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201180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LW/SW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836539" y="3462010"/>
            <a:ext cx="75426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4495800"/>
            <a:ext cx="75426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7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30272"/>
              </p:ext>
            </p:extLst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24836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instructions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cycles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= IPC = 1.25</a:t>
                </a:r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0.8      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blipFill rotWithShape="1">
                <a:blip r:embed="rId3"/>
                <a:stretch>
                  <a:fillRect r="-2335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Loop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1010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1010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-8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6</a:t>
            </a:r>
            <a:r>
              <a:rPr lang="en-US" sz="2800" dirty="0" smtClean="0">
                <a:solidFill>
                  <a:schemeClr val="accent1"/>
                </a:solidFill>
              </a:rPr>
              <a:t>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0.75      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blipFill rotWithShape="1">
                <a:blip r:embed="rId6"/>
                <a:stretch>
                  <a:fillRect r="-1715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14600" y="4044822"/>
            <a:ext cx="3048000" cy="864988"/>
            <a:chOff x="1295400" y="2362200"/>
            <a:chExt cx="3048000" cy="864988"/>
          </a:xfrm>
        </p:grpSpPr>
        <p:sp>
          <p:nvSpPr>
            <p:cNvPr id="16" name="Oval 15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95400" y="2922388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05000" y="2450027"/>
              <a:ext cx="1918074" cy="66795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962400"/>
            <a:ext cx="157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dirty="0" smtClean="0">
                <a:solidFill>
                  <a:schemeClr val="accent1"/>
                </a:solidFill>
              </a:rPr>
              <a:t>elay slot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4369" y="51816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14401" y="4495800"/>
            <a:ext cx="304800" cy="7810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5" grpId="0" animBg="1"/>
      <p:bldP spid="6" grpId="0"/>
      <p:bldP spid="12" grpId="0" animBg="1"/>
      <p:bldP spid="13" grpId="0"/>
      <p:bldP spid="14" grpId="0"/>
      <p:bldP spid="8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s1, +8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1010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1010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-8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5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0.625      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blipFill rotWithShape="1">
                <a:blip r:embed="rId6"/>
                <a:stretch>
                  <a:fillRect r="-1650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91200" y="4864904"/>
            <a:ext cx="391519" cy="74260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14600" y="2133600"/>
            <a:ext cx="391519" cy="74260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17767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45720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38100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54864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153024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181600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4196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16338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5516338"/>
            <a:ext cx="1828800" cy="52322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898525"/>
            <a:ext cx="609600" cy="3968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1828800"/>
            <a:ext cx="609600" cy="3968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  <p:extLst>
      <p:ext uri="{BB962C8B-B14F-4D97-AF65-F5344CB8AC3E}">
        <p14:creationId xmlns:p14="http://schemas.microsoft.com/office/powerpoint/2010/main" val="30902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6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39834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57150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4800600"/>
          <a:ext cx="8839199" cy="73152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15200" y="5181600"/>
            <a:ext cx="533400" cy="381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chemeClr val="accent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2" name="Oval 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0" name="Oval 9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27821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2578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2908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477000" y="381000"/>
            <a:ext cx="381000" cy="175260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152400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12809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5567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902" y="5981700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4-wide pipeline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2828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endParaRPr lang="en-US" dirty="0" smtClean="0"/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4097" y="4673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1"/>
                </a:solidFill>
              </a:rPr>
              <a:t>HT</a:t>
            </a:r>
            <a:endParaRPr lang="en-US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36070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89418" y="838200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8 die (aka 8 </a:t>
            </a:r>
            <a:r>
              <a:rPr lang="en-US" sz="3200" dirty="0" smtClean="0">
                <a:solidFill>
                  <a:schemeClr val="accent1"/>
                </a:solidFill>
              </a:rPr>
              <a:t>sockets)</a:t>
            </a:r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4 core </a:t>
            </a:r>
            <a:r>
              <a:rPr lang="en-US" sz="3200" dirty="0" smtClean="0">
                <a:solidFill>
                  <a:schemeClr val="accent1"/>
                </a:solidFill>
              </a:rPr>
              <a:t>per socket</a:t>
            </a:r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2 </a:t>
            </a:r>
            <a:r>
              <a:rPr lang="en-US" sz="3200" dirty="0" smtClean="0">
                <a:solidFill>
                  <a:schemeClr val="accent1"/>
                </a:solidFill>
              </a:rPr>
              <a:t>HT per core</a:t>
            </a: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Note: a socket is a processor,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where each processor may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</a:t>
            </a:r>
            <a:r>
              <a:rPr lang="en-US" sz="2400" dirty="0" smtClean="0">
                <a:solidFill>
                  <a:schemeClr val="accent1"/>
                </a:solidFill>
              </a:rPr>
              <a:t>ave m</a:t>
            </a:r>
            <a:r>
              <a:rPr lang="en-US" sz="2400" dirty="0" smtClean="0">
                <a:solidFill>
                  <a:schemeClr val="accent1"/>
                </a:solidFill>
              </a:rPr>
              <a:t>ultiple processing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ores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so this is a</a:t>
            </a:r>
            <a:r>
              <a:rPr lang="en-US" sz="2400" dirty="0" smtClean="0">
                <a:solidFill>
                  <a:schemeClr val="accent1"/>
                </a:solidFill>
              </a:rPr>
              <a:t>n example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of a multiprocessor </a:t>
            </a:r>
            <a:r>
              <a:rPr lang="en-US" sz="2400" dirty="0">
                <a:solidFill>
                  <a:schemeClr val="accent1"/>
                </a:solidFill>
              </a:rPr>
              <a:t>multicore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hyperthreaded</a:t>
            </a:r>
            <a:r>
              <a:rPr lang="en-US" sz="2400" dirty="0" smtClean="0">
                <a:solidFill>
                  <a:schemeClr val="accent1"/>
                </a:solidFill>
              </a:rPr>
              <a:t> system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21278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3007" y="45720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9411" y="51054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32691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r>
              <a:rPr lang="en-US" dirty="0" smtClean="0"/>
              <a:t>Why do I need </a:t>
            </a:r>
            <a:r>
              <a:rPr lang="en-US" i="1" dirty="0" smtClean="0">
                <a:solidFill>
                  <a:schemeClr val="accent1"/>
                </a:solidFill>
              </a:rPr>
              <a:t>four</a:t>
            </a:r>
            <a:r>
              <a:rPr lang="en-US" dirty="0" smtClean="0"/>
              <a:t> computing cores on my phone?!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3581400"/>
            <a:ext cx="5334000" cy="10668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3642" y="411480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2971800"/>
            <a:ext cx="7696200" cy="3200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16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Your 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career…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4488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Lab3 is </a:t>
            </a:r>
            <a:r>
              <a:rPr lang="en-US" i="1" dirty="0" smtClean="0">
                <a:solidFill>
                  <a:schemeClr val="accent1"/>
                </a:solidFill>
              </a:rPr>
              <a:t>due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, Thursday, April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Project3 available </a:t>
            </a:r>
            <a:r>
              <a:rPr lang="en-US" dirty="0" smtClean="0"/>
              <a:t>now, due Monday, 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i="1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/>
              <a:t>Design Doc </a:t>
            </a:r>
            <a:r>
              <a:rPr lang="en-US" i="1" dirty="0">
                <a:solidFill>
                  <a:schemeClr val="accent1"/>
                </a:solidFill>
              </a:rPr>
              <a:t>due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next week</a:t>
            </a:r>
            <a:r>
              <a:rPr lang="en-US" dirty="0"/>
              <a:t>, Monday, April 15</a:t>
            </a:r>
            <a:r>
              <a:rPr lang="en-US" baseline="30000" dirty="0"/>
              <a:t>th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/>
              <a:t>Schedule a Design Doc review </a:t>
            </a:r>
            <a:r>
              <a:rPr lang="en-US" dirty="0" err="1"/>
              <a:t>Mtg</a:t>
            </a:r>
            <a:r>
              <a:rPr lang="en-US" dirty="0"/>
              <a:t> now, by </a:t>
            </a:r>
            <a:r>
              <a:rPr lang="en-US" i="1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 </a:t>
            </a:r>
            <a:r>
              <a:rPr lang="en-US" dirty="0"/>
              <a:t>Friday, April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</a:p>
          <a:p>
            <a:pPr marL="573088" lvl="1" indent="-457200">
              <a:buFont typeface="Arial"/>
              <a:buChar char="•"/>
            </a:pPr>
            <a:r>
              <a:rPr lang="en-US" i="1" dirty="0" smtClean="0">
                <a:solidFill>
                  <a:schemeClr val="accent1"/>
                </a:solidFill>
              </a:rPr>
              <a:t>See me after class if looking for new partner</a:t>
            </a:r>
            <a:r>
              <a:rPr lang="en-US" dirty="0" smtClean="0"/>
              <a:t> 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Competition/Games </a:t>
            </a:r>
            <a:r>
              <a:rPr lang="en-US" b="1" dirty="0">
                <a:solidFill>
                  <a:schemeClr val="accent1"/>
                </a:solidFill>
              </a:rPr>
              <a:t>night Friday, April 26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5-7pm. Location: B17 Upson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 smtClean="0"/>
              <a:t>Homework4 is available now, </a:t>
            </a:r>
            <a:r>
              <a:rPr lang="en-US" i="1" dirty="0">
                <a:solidFill>
                  <a:schemeClr val="accent1"/>
                </a:solidFill>
              </a:rPr>
              <a:t>d</a:t>
            </a:r>
            <a:r>
              <a:rPr lang="en-US" i="1" dirty="0" smtClean="0">
                <a:solidFill>
                  <a:schemeClr val="accent1"/>
                </a:solidFill>
              </a:rPr>
              <a:t>ue </a:t>
            </a:r>
            <a:r>
              <a:rPr lang="en-US" i="1" dirty="0">
                <a:solidFill>
                  <a:schemeClr val="accent1"/>
                </a:solidFill>
              </a:rPr>
              <a:t>next week</a:t>
            </a:r>
            <a:r>
              <a:rPr lang="en-US" dirty="0"/>
              <a:t>, Wednesday, April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/>
              <a:t>Work </a:t>
            </a:r>
            <a:r>
              <a:rPr lang="en-US" dirty="0">
                <a:solidFill>
                  <a:schemeClr val="accent1"/>
                </a:solidFill>
              </a:rPr>
              <a:t>alone</a:t>
            </a:r>
          </a:p>
          <a:p>
            <a:pPr lvl="1"/>
            <a:r>
              <a:rPr lang="en-US" dirty="0" smtClean="0"/>
              <a:t>Question1 on Virtual Memory is pre-lab question for in-class Lab4</a:t>
            </a:r>
          </a:p>
          <a:p>
            <a:pPr lvl="1"/>
            <a:r>
              <a:rPr lang="en-US" dirty="0" smtClean="0"/>
              <a:t>HW Help Session </a:t>
            </a:r>
            <a:r>
              <a:rPr lang="en-US" i="1" dirty="0" smtClean="0">
                <a:solidFill>
                  <a:schemeClr val="accent1"/>
                </a:solidFill>
              </a:rPr>
              <a:t>Thurs (Apr 11)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Mon (Apr 15</a:t>
            </a:r>
            <a:r>
              <a:rPr lang="en-US" dirty="0" smtClean="0"/>
              <a:t>), 6-7:30pm in B17 Upson</a:t>
            </a:r>
          </a:p>
          <a:p>
            <a:endParaRPr lang="en-US" dirty="0" smtClean="0"/>
          </a:p>
          <a:p>
            <a:r>
              <a:rPr lang="en-US" dirty="0" smtClean="0"/>
              <a:t>Prelim3 is in </a:t>
            </a:r>
            <a:r>
              <a:rPr lang="en-US" i="1" dirty="0" smtClean="0">
                <a:solidFill>
                  <a:schemeClr val="accent1"/>
                </a:solidFill>
              </a:rPr>
              <a:t>two weeks</a:t>
            </a:r>
            <a:r>
              <a:rPr lang="en-US" dirty="0" smtClean="0"/>
              <a:t>, Thursday, April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Time and Location: 7:30pm in Phillips 101 and Upson B17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Old prelims are online in CMS</a:t>
            </a:r>
          </a:p>
        </p:txBody>
      </p:sp>
    </p:spTree>
    <p:extLst>
      <p:ext uri="{BB962C8B-B14F-4D97-AF65-F5344CB8AC3E}">
        <p14:creationId xmlns:p14="http://schemas.microsoft.com/office/powerpoint/2010/main" val="2224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four weeks</a:t>
            </a:r>
          </a:p>
          <a:p>
            <a:pPr lvl="1"/>
            <a:r>
              <a:rPr lang="en-US" dirty="0" smtClean="0"/>
              <a:t>Week 11  (Apr 8):  Lab3 due and Project3/HW4 handout</a:t>
            </a:r>
          </a:p>
          <a:p>
            <a:pPr lvl="1"/>
            <a:r>
              <a:rPr lang="en-US" dirty="0" smtClean="0"/>
              <a:t>Week 12 (Apr 15):  Project3 design doc due and HW4 due</a:t>
            </a:r>
          </a:p>
          <a:p>
            <a:pPr lvl="1"/>
            <a:r>
              <a:rPr lang="en-US" dirty="0" smtClean="0"/>
              <a:t>Week 13 (Apr 22):  Project3 due and Prelim3</a:t>
            </a:r>
          </a:p>
          <a:p>
            <a:pPr lvl="1"/>
            <a:r>
              <a:rPr lang="en-US" dirty="0" smtClean="0"/>
              <a:t>Week 14 (Apr 29): Project4 handout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  (May 6): Project4 design doc due</a:t>
            </a:r>
          </a:p>
          <a:p>
            <a:pPr lvl="1"/>
            <a:r>
              <a:rPr lang="en-US" dirty="0" smtClean="0"/>
              <a:t>Week 16 (May 13): Project4 due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4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95603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1"/>
                </a:solidFill>
              </a:rPr>
              <a:t>eight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1"/>
                </a:solidFill>
              </a:rPr>
              <a:t>sixteen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6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0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29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75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49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0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4724400" y="59436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chemeClr val="accent1"/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chemeClr val="accent1"/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2967" name="Rectangle 7"/>
              <p:cNvSpPr>
                <a:spLocks noChangeArrowheads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3200" dirty="0" smtClean="0">
                    <a:solidFill>
                      <a:schemeClr val="bg1"/>
                    </a:solidFill>
                    <a:latin typeface="Helvetica" pitchFamily="34" charset="0"/>
                    <a:sym typeface="Wingdings" pitchFamily="2" charset="2"/>
                  </a:rPr>
                  <a:t>Example: multiply accounts for 80s out of 100s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How much improvement do we need in the multiply performance to get 5× overall improvement?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endParaRPr lang="en-US" sz="2800" dirty="0">
                  <a:solidFill>
                    <a:schemeClr val="bg1"/>
                  </a:solidFill>
                  <a:latin typeface="Helvetica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			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 + 20</a:t>
                </a:r>
                <a:endParaRPr lang="en-US" sz="28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50329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blipFill rotWithShape="1">
                <a:blip r:embed="rId3"/>
                <a:stretch>
                  <a:fillRect l="-1809" t="-5357" b="-10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8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</a:t>
            </a:r>
            <a:r>
              <a:rPr lang="en-US" dirty="0" smtClean="0">
                <a:cs typeface="Arial" charset="0"/>
              </a:rPr>
              <a:t>5.5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</a:t>
            </a:r>
            <a:r>
              <a:rPr lang="en-US" dirty="0" smtClean="0">
                <a:cs typeface="Arial" charset="0"/>
              </a:rPr>
              <a:t>10 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35476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2047</Words>
  <Application>Microsoft Office PowerPoint</Application>
  <PresentationFormat>On-screen Show (4:3)</PresentationFormat>
  <Paragraphs>598</Paragraphs>
  <Slides>43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Multicore and Parallel Processing</vt:lpstr>
      <vt:lpstr>xkcd/619</vt:lpstr>
      <vt:lpstr>Big Picture: Multicore and Parallelism</vt:lpstr>
      <vt:lpstr>Big Picture: Multicore and Parallelism</vt:lpstr>
      <vt:lpstr>Big Picture: Multicore and Parallelism</vt:lpstr>
      <vt:lpstr>Big Picture: Multicore and Parallelism</vt:lpstr>
      <vt:lpstr>Pitfall: Amdahl’s Law</vt:lpstr>
      <vt:lpstr>Pitfall: Amdahl’s Law</vt:lpstr>
      <vt:lpstr>Scaling Example</vt:lpstr>
      <vt:lpstr>Scaling Example</vt:lpstr>
      <vt:lpstr>Goals for Today</vt:lpstr>
      <vt:lpstr>Problem Statement</vt:lpstr>
      <vt:lpstr>Instruction-Level Parallelism (ILP)</vt:lpstr>
      <vt:lpstr>Instruction-Level Parallelism (ILP)</vt:lpstr>
      <vt:lpstr>Static Multiple Issue</vt:lpstr>
      <vt:lpstr>MIPS with Static Dual Issue</vt:lpstr>
      <vt:lpstr>Scheduling Example</vt:lpstr>
      <vt:lpstr>Scheduling Example</vt:lpstr>
      <vt:lpstr>Scheduling Example</vt:lpstr>
      <vt:lpstr>Limits of Static Scheduling </vt:lpstr>
      <vt:lpstr>Limits of Static Scheduling </vt:lpstr>
      <vt:lpstr>Limits of Static Scheduling </vt:lpstr>
      <vt:lpstr>Dynamic Multiple Issue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  <vt:lpstr>Administrivia</vt:lpstr>
      <vt:lpstr>Administrivia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10</cp:revision>
  <dcterms:created xsi:type="dcterms:W3CDTF">2012-11-28T14:27:55Z</dcterms:created>
  <dcterms:modified xsi:type="dcterms:W3CDTF">2013-04-15T15:00:53Z</dcterms:modified>
</cp:coreProperties>
</file>