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5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7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8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9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33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8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8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2A061-B4EE-44C5-8D2E-0634175FE71A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7DBE4-A563-438E-A220-71A588673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80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5860" y="589482"/>
            <a:ext cx="4540308" cy="341492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78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6530" y="4342151"/>
            <a:ext cx="5908957" cy="411386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726" tIns="45363" rIns="90726" bIns="4536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30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0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20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2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22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4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24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6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26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8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28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4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4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4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348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6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36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38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43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4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55" tIns="44928" rIns="89855" bIns="44928"/>
          <a:lstStyle/>
          <a:p>
            <a:r>
              <a:rPr lang="en-US" smtClean="0"/>
              <a:t>most state</a:t>
            </a: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4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14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0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0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08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55" tIns="44928" rIns="89855" bIns="44928"/>
          <a:lstStyle/>
          <a:p>
            <a:r>
              <a:rPr lang="en-US" dirty="0" smtClean="0"/>
              <a:t>user/kernel/hardware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0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0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55" tIns="44928" rIns="89855" bIns="44928"/>
          <a:lstStyle/>
          <a:p>
            <a:r>
              <a:rPr lang="en-US" dirty="0" smtClean="0"/>
              <a:t>boot sequence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4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4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6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6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8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274" y="686426"/>
            <a:ext cx="4557453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8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9855" tIns="44928" rIns="89855" bIns="44928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2057400"/>
          </a:xfrm>
        </p:spPr>
        <p:txBody>
          <a:bodyPr>
            <a:noAutofit/>
          </a:bodyPr>
          <a:lstStyle>
            <a:lvl1pPr marL="0" indent="0" algn="ctr">
              <a:buNone/>
              <a:defRPr sz="28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CS 3410, Spring 2013</a:t>
            </a:r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Cornell University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63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8600" y="609600"/>
            <a:ext cx="876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768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01000" y="274638"/>
            <a:ext cx="9906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74638"/>
            <a:ext cx="76200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924800" y="228600"/>
            <a:ext cx="0" cy="594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946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8600" y="609600"/>
            <a:ext cx="876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42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84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4267200" cy="5440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343400" cy="5440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8600" y="609600"/>
            <a:ext cx="876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069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685800"/>
            <a:ext cx="42687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371600"/>
            <a:ext cx="4268788" cy="4754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685800"/>
            <a:ext cx="43465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71600"/>
            <a:ext cx="4346575" cy="4754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28600" y="609600"/>
            <a:ext cx="876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30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28600" y="609600"/>
            <a:ext cx="876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16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9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4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08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685800"/>
            <a:ext cx="86868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1F04E-0558-49D7-83D7-0EA3FDD97FD3}" type="datetimeFigureOut">
              <a:rPr lang="en-US" smtClean="0"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885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Calibri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5.xml"/><Relationship Id="rId1" Type="http://schemas.openxmlformats.org/officeDocument/2006/relationships/tags" Target="../tags/tag3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4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2.xml"/><Relationship Id="rId1" Type="http://schemas.openxmlformats.org/officeDocument/2006/relationships/tags" Target="../tags/tag4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4" Type="http://schemas.openxmlformats.org/officeDocument/2006/relationships/notesSlide" Target="../notesSlides/notesSlide2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tags" Target="../tags/tag17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12" Type="http://schemas.openxmlformats.org/officeDocument/2006/relationships/tags" Target="../tags/tag16.xml"/><Relationship Id="rId17" Type="http://schemas.openxmlformats.org/officeDocument/2006/relationships/notesSlide" Target="../notesSlides/notesSlide5.xml"/><Relationship Id="rId2" Type="http://schemas.openxmlformats.org/officeDocument/2006/relationships/tags" Target="../tags/tag6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5" Type="http://schemas.openxmlformats.org/officeDocument/2006/relationships/tags" Target="../tags/tag9.xml"/><Relationship Id="rId15" Type="http://schemas.openxmlformats.org/officeDocument/2006/relationships/tags" Target="../tags/tag19.xml"/><Relationship Id="rId10" Type="http://schemas.openxmlformats.org/officeDocument/2006/relationships/tags" Target="../tags/tag14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tags" Target="../tags/tag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Traps, Exceptions, System Calls, &amp; Privileged Mode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Hakim Weatherspoon</a:t>
            </a:r>
          </a:p>
          <a:p>
            <a:r>
              <a:rPr lang="en-US" b="1" dirty="0" smtClean="0"/>
              <a:t>CS 3410, Spring 2013</a:t>
            </a:r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Cornell University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096000"/>
            <a:ext cx="4601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rgbClr val="FFFF00"/>
                </a:solidFill>
                <a:cs typeface="Calibri"/>
              </a:rPr>
              <a:t>P&amp;H </a:t>
            </a:r>
            <a:r>
              <a:rPr lang="nl-NL" dirty="0" err="1">
                <a:solidFill>
                  <a:srgbClr val="FFFF00"/>
                </a:solidFill>
                <a:cs typeface="Calibri"/>
              </a:rPr>
              <a:t>Chapter</a:t>
            </a:r>
            <a:r>
              <a:rPr lang="nl-NL" dirty="0">
                <a:solidFill>
                  <a:srgbClr val="FFFF00"/>
                </a:solidFill>
                <a:cs typeface="Calibri"/>
              </a:rPr>
              <a:t> 4.9, pages 509–515, appendix B.7</a:t>
            </a:r>
          </a:p>
        </p:txBody>
      </p:sp>
    </p:spTree>
    <p:extLst>
      <p:ext uri="{BB962C8B-B14F-4D97-AF65-F5344CB8AC3E}">
        <p14:creationId xmlns:p14="http://schemas.microsoft.com/office/powerpoint/2010/main" val="2481947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28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Privilege Mode</a:t>
            </a:r>
            <a:endParaRPr lang="en-US"/>
          </a:p>
        </p:txBody>
      </p:sp>
      <p:sp>
        <p:nvSpPr>
          <p:cNvPr id="380928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228600" y="533400"/>
            <a:ext cx="8686800" cy="5791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CPU Mode Bit / Privilege Level Status Register</a:t>
            </a:r>
          </a:p>
          <a:p>
            <a:r>
              <a:rPr lang="en-US" sz="2800" dirty="0" smtClean="0"/>
              <a:t>Mode 0 = untrusted = </a:t>
            </a:r>
            <a:r>
              <a:rPr lang="en-US" sz="2800" dirty="0" smtClean="0">
                <a:solidFill>
                  <a:schemeClr val="accent1"/>
                </a:solidFill>
              </a:rPr>
              <a:t>user domain</a:t>
            </a:r>
          </a:p>
          <a:p>
            <a:pPr lvl="1"/>
            <a:r>
              <a:rPr lang="en-US" sz="2400" dirty="0" smtClean="0"/>
              <a:t>“Privileged” instructions and registers are disabled by CPU</a:t>
            </a:r>
          </a:p>
          <a:p>
            <a:r>
              <a:rPr lang="en-US" sz="2800" dirty="0" smtClean="0"/>
              <a:t>Mode 1 = trusted = </a:t>
            </a:r>
            <a:r>
              <a:rPr lang="en-US" sz="2800" dirty="0" smtClean="0">
                <a:solidFill>
                  <a:schemeClr val="accent1"/>
                </a:solidFill>
              </a:rPr>
              <a:t>kernel domain</a:t>
            </a:r>
          </a:p>
          <a:p>
            <a:pPr lvl="1"/>
            <a:r>
              <a:rPr lang="en-US" sz="2400" dirty="0" smtClean="0"/>
              <a:t>All instructions and registers are enabled</a:t>
            </a:r>
          </a:p>
          <a:p>
            <a:r>
              <a:rPr lang="en-US" sz="2800" dirty="0" smtClean="0"/>
              <a:t>Boot sequence: </a:t>
            </a:r>
          </a:p>
          <a:p>
            <a:pPr lvl="1"/>
            <a:r>
              <a:rPr lang="en-US" sz="2400" dirty="0" smtClean="0"/>
              <a:t>load first sector of disk (containing OS code) to well known address in memory</a:t>
            </a:r>
          </a:p>
          <a:p>
            <a:pPr lvl="1"/>
            <a:r>
              <a:rPr lang="en-US" sz="2400" dirty="0" smtClean="0"/>
              <a:t>Mode </a:t>
            </a:r>
            <a:r>
              <a:rPr lang="en-US" sz="2400" dirty="0" smtClean="0">
                <a:sym typeface="Wingdings" pitchFamily="2" charset="2"/>
              </a:rPr>
              <a:t> </a:t>
            </a:r>
            <a:r>
              <a:rPr lang="en-US" sz="2400" dirty="0" smtClean="0"/>
              <a:t>1; PC </a:t>
            </a:r>
            <a:r>
              <a:rPr lang="en-US" sz="2400" dirty="0" smtClean="0">
                <a:sym typeface="Wingdings" pitchFamily="2" charset="2"/>
              </a:rPr>
              <a:t> </a:t>
            </a:r>
            <a:r>
              <a:rPr lang="en-US" sz="2400" dirty="0" smtClean="0"/>
              <a:t>well known address</a:t>
            </a:r>
          </a:p>
          <a:p>
            <a:r>
              <a:rPr lang="en-US" sz="2800" dirty="0" smtClean="0"/>
              <a:t>OS takes over…</a:t>
            </a:r>
          </a:p>
          <a:p>
            <a:pPr lvl="1"/>
            <a:r>
              <a:rPr lang="en-US" sz="2400" dirty="0" smtClean="0"/>
              <a:t>initialize devices, MMU, timers, etc.</a:t>
            </a:r>
          </a:p>
          <a:p>
            <a:pPr lvl="1"/>
            <a:r>
              <a:rPr lang="en-US" sz="2400" dirty="0" smtClean="0"/>
              <a:t>loads programs from disk, sets up </a:t>
            </a:r>
            <a:r>
              <a:rPr lang="en-US" sz="2400" dirty="0" err="1" smtClean="0"/>
              <a:t>pagetables</a:t>
            </a:r>
            <a:r>
              <a:rPr lang="en-US" sz="2400" dirty="0" smtClean="0"/>
              <a:t>, etc.</a:t>
            </a:r>
          </a:p>
          <a:p>
            <a:pPr lvl="1"/>
            <a:r>
              <a:rPr lang="en-US" sz="2400" dirty="0" smtClean="0"/>
              <a:t>Mode </a:t>
            </a:r>
            <a:r>
              <a:rPr lang="en-US" sz="2400" dirty="0" smtClean="0">
                <a:sym typeface="Wingdings" pitchFamily="2" charset="2"/>
              </a:rPr>
              <a:t> </a:t>
            </a:r>
            <a:r>
              <a:rPr lang="en-US" sz="2400" dirty="0" smtClean="0"/>
              <a:t>0; PC </a:t>
            </a:r>
            <a:r>
              <a:rPr lang="en-US" sz="2400" dirty="0" smtClean="0">
                <a:sym typeface="Wingdings" pitchFamily="2" charset="2"/>
              </a:rPr>
              <a:t> </a:t>
            </a:r>
            <a:r>
              <a:rPr lang="en-US" sz="2400" dirty="0" smtClean="0"/>
              <a:t>program entry point</a:t>
            </a:r>
          </a:p>
          <a:p>
            <a:r>
              <a:rPr lang="en-US" sz="1800" dirty="0" smtClean="0"/>
              <a:t>(note: x86 has 4 levels x 3 dimensions, but only virtual machines uses any  the middle)</a:t>
            </a:r>
          </a:p>
        </p:txBody>
      </p:sp>
    </p:spTree>
    <p:extLst>
      <p:ext uri="{BB962C8B-B14F-4D97-AF65-F5344CB8AC3E}">
        <p14:creationId xmlns:p14="http://schemas.microsoft.com/office/powerpoint/2010/main" val="38996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337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Terminology</a:t>
            </a:r>
            <a:endParaRPr lang="en-US"/>
          </a:p>
        </p:txBody>
      </p:sp>
      <p:sp>
        <p:nvSpPr>
          <p:cNvPr id="3813379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Trap: </a:t>
            </a:r>
            <a:r>
              <a:rPr lang="en-US" sz="2800" dirty="0" smtClean="0"/>
              <a:t>Any kind of a control transfer to the OS</a:t>
            </a:r>
          </a:p>
          <a:p>
            <a:endParaRPr lang="en-US" sz="2800" dirty="0" smtClean="0"/>
          </a:p>
          <a:p>
            <a:r>
              <a:rPr lang="en-US" sz="2800" dirty="0" err="1" smtClean="0">
                <a:solidFill>
                  <a:schemeClr val="accent1"/>
                </a:solidFill>
              </a:rPr>
              <a:t>Syscall</a:t>
            </a:r>
            <a:r>
              <a:rPr lang="en-US" sz="2800" dirty="0" smtClean="0">
                <a:solidFill>
                  <a:schemeClr val="accent1"/>
                </a:solidFill>
              </a:rPr>
              <a:t>: </a:t>
            </a:r>
            <a:r>
              <a:rPr lang="en-US" sz="2800" dirty="0" smtClean="0"/>
              <a:t>Synchronous (planned), program-to-kernel transfer</a:t>
            </a:r>
          </a:p>
          <a:p>
            <a:pPr lvl="1"/>
            <a:r>
              <a:rPr lang="en-US" sz="2400" dirty="0" smtClean="0"/>
              <a:t>SYSCALL instruction in MIPS (various on x86)</a:t>
            </a:r>
          </a:p>
          <a:p>
            <a:pPr lvl="1"/>
            <a:endParaRPr lang="en-US" sz="2400" dirty="0" smtClean="0"/>
          </a:p>
          <a:p>
            <a:r>
              <a:rPr lang="en-US" sz="2800" dirty="0" smtClean="0">
                <a:solidFill>
                  <a:schemeClr val="accent1"/>
                </a:solidFill>
              </a:rPr>
              <a:t>Exception: </a:t>
            </a:r>
            <a:r>
              <a:rPr lang="en-US" sz="2800" dirty="0"/>
              <a:t>S</a:t>
            </a:r>
            <a:r>
              <a:rPr lang="en-US" sz="2800" dirty="0" smtClean="0"/>
              <a:t>ynchronous, program-to-kernel transfer</a:t>
            </a:r>
          </a:p>
          <a:p>
            <a:pPr lvl="1"/>
            <a:r>
              <a:rPr lang="en-US" sz="2400" dirty="0" smtClean="0"/>
              <a:t>exceptional events: div by zero, page fault, page protection err, …</a:t>
            </a:r>
          </a:p>
          <a:p>
            <a:pPr lvl="1"/>
            <a:endParaRPr lang="en-US" sz="2400" dirty="0" smtClean="0"/>
          </a:p>
          <a:p>
            <a:r>
              <a:rPr lang="en-US" sz="2800" dirty="0" smtClean="0">
                <a:solidFill>
                  <a:schemeClr val="accent1"/>
                </a:solidFill>
              </a:rPr>
              <a:t>Interrupt: </a:t>
            </a:r>
            <a:r>
              <a:rPr lang="en-US" sz="2800" dirty="0" err="1" smtClean="0"/>
              <a:t>Aysnchronous</a:t>
            </a:r>
            <a:r>
              <a:rPr lang="en-US" sz="2800" dirty="0" smtClean="0"/>
              <a:t>, device-initiated transfer</a:t>
            </a:r>
          </a:p>
          <a:p>
            <a:pPr lvl="1"/>
            <a:r>
              <a:rPr lang="en-US" sz="2400" dirty="0" smtClean="0"/>
              <a:t>e.g. Network packet arrived, keyboard event, timer ticks</a:t>
            </a:r>
            <a:endParaRPr lang="en-US" sz="2400" dirty="0"/>
          </a:p>
        </p:txBody>
      </p:sp>
      <p:sp>
        <p:nvSpPr>
          <p:cNvPr id="4" name="TextBox 3"/>
          <p:cNvSpPr txBox="1"/>
          <p:nvPr>
            <p:custDataLst>
              <p:tags r:id="rId3"/>
            </p:custDataLst>
          </p:nvPr>
        </p:nvSpPr>
        <p:spPr>
          <a:xfrm>
            <a:off x="0" y="6334780"/>
            <a:ext cx="8072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* real mechanisms, but nobody agrees on these terms</a:t>
            </a:r>
          </a:p>
        </p:txBody>
      </p:sp>
    </p:spTree>
    <p:extLst>
      <p:ext uri="{BB962C8B-B14F-4D97-AF65-F5344CB8AC3E}">
        <p14:creationId xmlns:p14="http://schemas.microsoft.com/office/powerpoint/2010/main" val="390807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542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Sample System Calls</a:t>
            </a:r>
            <a:endParaRPr lang="en-US"/>
          </a:p>
        </p:txBody>
      </p:sp>
      <p:sp>
        <p:nvSpPr>
          <p:cNvPr id="381542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System call examples:</a:t>
            </a:r>
          </a:p>
          <a:p>
            <a:r>
              <a:rPr lang="en-US" dirty="0" err="1" smtClean="0">
                <a:latin typeface="Consolas" pitchFamily="49" charset="0"/>
              </a:rPr>
              <a:t>putc</a:t>
            </a:r>
            <a:r>
              <a:rPr lang="en-US" dirty="0" smtClean="0">
                <a:latin typeface="Consolas" pitchFamily="49" charset="0"/>
              </a:rPr>
              <a:t>(): </a:t>
            </a:r>
            <a:r>
              <a:rPr lang="en-US" dirty="0" smtClean="0"/>
              <a:t>Print character to screen</a:t>
            </a:r>
          </a:p>
          <a:p>
            <a:pPr lvl="1"/>
            <a:r>
              <a:rPr lang="en-US" dirty="0" smtClean="0"/>
              <a:t>Need to multiplex screen between competing programs</a:t>
            </a:r>
          </a:p>
          <a:p>
            <a:r>
              <a:rPr lang="en-US" dirty="0" smtClean="0">
                <a:latin typeface="Consolas" pitchFamily="49" charset="0"/>
              </a:rPr>
              <a:t>send(): </a:t>
            </a:r>
            <a:r>
              <a:rPr lang="en-US" dirty="0" smtClean="0"/>
              <a:t>Send a packet on the network</a:t>
            </a:r>
          </a:p>
          <a:p>
            <a:pPr lvl="1"/>
            <a:r>
              <a:rPr lang="en-US" dirty="0" smtClean="0"/>
              <a:t>Need to manipulate the internals of a device </a:t>
            </a:r>
          </a:p>
          <a:p>
            <a:r>
              <a:rPr lang="en-US" dirty="0" err="1" smtClean="0">
                <a:latin typeface="Consolas" pitchFamily="49" charset="0"/>
              </a:rPr>
              <a:t>sbrk</a:t>
            </a:r>
            <a:r>
              <a:rPr lang="en-US" dirty="0" smtClean="0">
                <a:latin typeface="Consolas" pitchFamily="49" charset="0"/>
              </a:rPr>
              <a:t>(): </a:t>
            </a:r>
            <a:r>
              <a:rPr lang="en-US" dirty="0" smtClean="0"/>
              <a:t>Allocate a page</a:t>
            </a:r>
          </a:p>
          <a:p>
            <a:pPr lvl="1"/>
            <a:r>
              <a:rPr lang="en-US" dirty="0" smtClean="0"/>
              <a:t>Needs to update page tables &amp; MMU</a:t>
            </a:r>
          </a:p>
          <a:p>
            <a:r>
              <a:rPr lang="en-US" dirty="0" smtClean="0">
                <a:latin typeface="Consolas" pitchFamily="49" charset="0"/>
              </a:rPr>
              <a:t>sleep(): </a:t>
            </a:r>
            <a:r>
              <a:rPr lang="en-US" dirty="0" smtClean="0"/>
              <a:t>put current </a:t>
            </a:r>
            <a:r>
              <a:rPr lang="en-US" dirty="0" err="1" smtClean="0"/>
              <a:t>prog</a:t>
            </a:r>
            <a:r>
              <a:rPr lang="en-US" dirty="0" smtClean="0"/>
              <a:t> to sleep, wake other</a:t>
            </a:r>
          </a:p>
          <a:p>
            <a:pPr lvl="1"/>
            <a:r>
              <a:rPr lang="en-US" dirty="0" smtClean="0"/>
              <a:t>Need to update page table base register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41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5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74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System Calls</a:t>
            </a:r>
            <a:endParaRPr lang="en-US"/>
          </a:p>
        </p:txBody>
      </p:sp>
      <p:sp>
        <p:nvSpPr>
          <p:cNvPr id="381747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System call: Not just a function call</a:t>
            </a:r>
          </a:p>
          <a:p>
            <a:pPr lvl="1"/>
            <a:r>
              <a:rPr lang="en-US" dirty="0" smtClean="0"/>
              <a:t>Don’t let program jump just anywhere in OS code</a:t>
            </a:r>
          </a:p>
          <a:p>
            <a:pPr lvl="1"/>
            <a:r>
              <a:rPr lang="en-US" dirty="0" smtClean="0"/>
              <a:t>OS can’t trust program’s registers (sp, </a:t>
            </a:r>
            <a:r>
              <a:rPr lang="en-US" dirty="0" err="1" smtClean="0"/>
              <a:t>fp</a:t>
            </a:r>
            <a:r>
              <a:rPr lang="en-US" dirty="0" smtClean="0"/>
              <a:t>, </a:t>
            </a:r>
            <a:r>
              <a:rPr lang="en-US" dirty="0" err="1" smtClean="0"/>
              <a:t>gp</a:t>
            </a:r>
            <a:r>
              <a:rPr lang="en-US" dirty="0" smtClean="0"/>
              <a:t>, etc.)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SYSCALL instruction</a:t>
            </a:r>
            <a:r>
              <a:rPr lang="en-US" dirty="0" smtClean="0"/>
              <a:t>: safe transfer of control to OS</a:t>
            </a:r>
          </a:p>
          <a:p>
            <a:pPr lvl="1"/>
            <a:r>
              <a:rPr lang="en-US" dirty="0" smtClean="0"/>
              <a:t>Mode </a:t>
            </a:r>
            <a:r>
              <a:rPr lang="en-US" dirty="0" smtClean="0">
                <a:sym typeface="Wingdings" pitchFamily="2" charset="2"/>
              </a:rPr>
              <a:t> 0; Cause  </a:t>
            </a:r>
            <a:r>
              <a:rPr lang="en-US" dirty="0" err="1" smtClean="0">
                <a:sym typeface="Wingdings" pitchFamily="2" charset="2"/>
              </a:rPr>
              <a:t>syscall</a:t>
            </a:r>
            <a:r>
              <a:rPr lang="en-US" dirty="0" smtClean="0">
                <a:sym typeface="Wingdings" pitchFamily="2" charset="2"/>
              </a:rPr>
              <a:t>; </a:t>
            </a:r>
            <a:r>
              <a:rPr lang="en-US" dirty="0" smtClean="0"/>
              <a:t>PC </a:t>
            </a:r>
            <a:r>
              <a:rPr lang="en-US" dirty="0" smtClean="0">
                <a:sym typeface="Wingdings" pitchFamily="2" charset="2"/>
              </a:rPr>
              <a:t></a:t>
            </a:r>
            <a:r>
              <a:rPr lang="en-US" dirty="0" smtClean="0"/>
              <a:t> exception vector</a:t>
            </a:r>
          </a:p>
          <a:p>
            <a:endParaRPr lang="en-US" dirty="0" smtClean="0"/>
          </a:p>
          <a:p>
            <a:r>
              <a:rPr lang="en-US" dirty="0" smtClean="0"/>
              <a:t>MIPS system call convention:</a:t>
            </a:r>
          </a:p>
          <a:p>
            <a:pPr lvl="1"/>
            <a:r>
              <a:rPr lang="en-US" dirty="0" smtClean="0"/>
              <a:t>user program mostly normal (save temps, save </a:t>
            </a:r>
            <a:r>
              <a:rPr lang="en-US" dirty="0" err="1" smtClean="0"/>
              <a:t>ra</a:t>
            </a:r>
            <a:r>
              <a:rPr lang="en-US" dirty="0" smtClean="0"/>
              <a:t>, …)</a:t>
            </a:r>
          </a:p>
          <a:p>
            <a:pPr lvl="1"/>
            <a:r>
              <a:rPr lang="en-US" dirty="0" smtClean="0"/>
              <a:t>but: $v0 = system call number,                                   </a:t>
            </a:r>
            <a:r>
              <a:rPr lang="en-US" dirty="0"/>
              <a:t>which specifies the operation the application is </a:t>
            </a:r>
            <a:r>
              <a:rPr lang="en-US" dirty="0" smtClean="0"/>
              <a:t>requesting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09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7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7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7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7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7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Invoking System 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marL="1831975"/>
            <a:r>
              <a:rPr lang="en-US" dirty="0" err="1" smtClean="0">
                <a:latin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</a:rPr>
              <a:t>getc</a:t>
            </a:r>
            <a:r>
              <a:rPr lang="en-US" dirty="0" smtClean="0">
                <a:latin typeface="Consolas" pitchFamily="49" charset="0"/>
              </a:rPr>
              <a:t>() {</a:t>
            </a:r>
          </a:p>
          <a:p>
            <a:pPr marL="1831975"/>
            <a:r>
              <a:rPr lang="en-US" dirty="0" smtClean="0">
                <a:latin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</a:rPr>
              <a:t>asm</a:t>
            </a:r>
            <a:r>
              <a:rPr lang="en-US" dirty="0" smtClean="0">
                <a:latin typeface="Consolas" pitchFamily="49" charset="0"/>
              </a:rPr>
              <a:t>("</a:t>
            </a:r>
            <a:r>
              <a:rPr lang="en-US" dirty="0" err="1" smtClean="0">
                <a:solidFill>
                  <a:schemeClr val="accent1"/>
                </a:solidFill>
                <a:latin typeface="Consolas" pitchFamily="49" charset="0"/>
              </a:rPr>
              <a:t>addiu</a:t>
            </a:r>
            <a:r>
              <a:rPr lang="en-US" dirty="0" smtClean="0">
                <a:solidFill>
                  <a:schemeClr val="accent1"/>
                </a:solidFill>
                <a:latin typeface="Consolas" pitchFamily="49" charset="0"/>
              </a:rPr>
              <a:t> $2, $0, 4</a:t>
            </a:r>
            <a:r>
              <a:rPr lang="en-US" dirty="0" smtClean="0">
                <a:latin typeface="Consolas" pitchFamily="49" charset="0"/>
              </a:rPr>
              <a:t>");</a:t>
            </a:r>
          </a:p>
          <a:p>
            <a:pPr marL="1831975"/>
            <a:r>
              <a:rPr lang="en-US" dirty="0" smtClean="0">
                <a:latin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</a:rPr>
              <a:t>asm</a:t>
            </a:r>
            <a:r>
              <a:rPr lang="en-US" dirty="0" smtClean="0">
                <a:latin typeface="Consolas" pitchFamily="49" charset="0"/>
              </a:rPr>
              <a:t>("</a:t>
            </a:r>
            <a:r>
              <a:rPr lang="en-US" dirty="0" err="1" smtClean="0">
                <a:solidFill>
                  <a:schemeClr val="accent1"/>
                </a:solidFill>
                <a:latin typeface="Consolas" pitchFamily="49" charset="0"/>
              </a:rPr>
              <a:t>syscall</a:t>
            </a:r>
            <a:r>
              <a:rPr lang="en-US" dirty="0" smtClean="0">
                <a:latin typeface="Consolas" pitchFamily="49" charset="0"/>
              </a:rPr>
              <a:t>");</a:t>
            </a:r>
          </a:p>
          <a:p>
            <a:pPr marL="1831975"/>
            <a:r>
              <a:rPr lang="en-US" dirty="0" smtClean="0">
                <a:latin typeface="Consolas" pitchFamily="49" charset="0"/>
              </a:rPr>
              <a:t>}</a:t>
            </a:r>
          </a:p>
          <a:p>
            <a:pPr marL="1831975"/>
            <a:endParaRPr lang="en-US" dirty="0" smtClean="0">
              <a:latin typeface="Consolas" pitchFamily="49" charset="0"/>
            </a:endParaRPr>
          </a:p>
          <a:p>
            <a:pPr marL="1831975"/>
            <a:r>
              <a:rPr lang="en-US" dirty="0" smtClean="0">
                <a:latin typeface="Consolas" pitchFamily="49" charset="0"/>
              </a:rPr>
              <a:t>char *gets(char *</a:t>
            </a:r>
            <a:r>
              <a:rPr lang="en-US" dirty="0" err="1" smtClean="0">
                <a:latin typeface="Consolas" pitchFamily="49" charset="0"/>
              </a:rPr>
              <a:t>buf</a:t>
            </a:r>
            <a:r>
              <a:rPr lang="en-US" dirty="0" smtClean="0">
                <a:latin typeface="Consolas" pitchFamily="49" charset="0"/>
              </a:rPr>
              <a:t>) {</a:t>
            </a:r>
          </a:p>
          <a:p>
            <a:pPr marL="1831975"/>
            <a:r>
              <a:rPr lang="en-US" dirty="0" smtClean="0">
                <a:latin typeface="Consolas" pitchFamily="49" charset="0"/>
              </a:rPr>
              <a:t>  while (...) {</a:t>
            </a:r>
          </a:p>
          <a:p>
            <a:pPr marL="1831975"/>
            <a:r>
              <a:rPr lang="en-US" dirty="0" smtClean="0">
                <a:latin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</a:rPr>
              <a:t>buf</a:t>
            </a:r>
            <a:r>
              <a:rPr lang="en-US" dirty="0" smtClean="0">
                <a:latin typeface="Consolas" pitchFamily="49" charset="0"/>
              </a:rPr>
              <a:t>[</a:t>
            </a:r>
            <a:r>
              <a:rPr lang="en-US" dirty="0" err="1" smtClean="0">
                <a:latin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</a:rPr>
              <a:t>] = </a:t>
            </a:r>
            <a:r>
              <a:rPr lang="en-US" dirty="0" err="1" smtClean="0">
                <a:latin typeface="Consolas" pitchFamily="49" charset="0"/>
              </a:rPr>
              <a:t>getc</a:t>
            </a:r>
            <a:r>
              <a:rPr lang="en-US" dirty="0" smtClean="0">
                <a:latin typeface="Consolas" pitchFamily="49" charset="0"/>
              </a:rPr>
              <a:t>();</a:t>
            </a:r>
          </a:p>
          <a:p>
            <a:pPr marL="1831975"/>
            <a:r>
              <a:rPr lang="en-US" dirty="0" smtClean="0">
                <a:latin typeface="Consolas" pitchFamily="49" charset="0"/>
              </a:rPr>
              <a:t>  }</a:t>
            </a:r>
          </a:p>
          <a:p>
            <a:pPr marL="1831975"/>
            <a:r>
              <a:rPr lang="en-US" dirty="0" smtClean="0">
                <a:latin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1289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6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Libraries and Wrappers</a:t>
            </a:r>
            <a:endParaRPr lang="en-US"/>
          </a:p>
        </p:txBody>
      </p:sp>
      <p:sp>
        <p:nvSpPr>
          <p:cNvPr id="382976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Compilers do not emit SYSCALL instructions</a:t>
            </a:r>
          </a:p>
          <a:p>
            <a:pPr lvl="1"/>
            <a:r>
              <a:rPr lang="en-US" dirty="0" smtClean="0"/>
              <a:t>Compiler doesn’t know OS interface</a:t>
            </a:r>
          </a:p>
          <a:p>
            <a:r>
              <a:rPr lang="en-US" dirty="0" smtClean="0"/>
              <a:t>Libraries implement standard API from system API</a:t>
            </a:r>
          </a:p>
          <a:p>
            <a:r>
              <a:rPr lang="en-US" dirty="0" err="1" smtClean="0"/>
              <a:t>libc</a:t>
            </a:r>
            <a:r>
              <a:rPr lang="en-US" dirty="0" smtClean="0"/>
              <a:t> (standard C library):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getc</a:t>
            </a:r>
            <a:r>
              <a:rPr lang="en-US" dirty="0" smtClean="0">
                <a:sym typeface="Wingdings" pitchFamily="2" charset="2"/>
              </a:rPr>
              <a:t>()  </a:t>
            </a:r>
            <a:r>
              <a:rPr lang="en-US" dirty="0" err="1" smtClean="0">
                <a:sym typeface="Wingdings" pitchFamily="2" charset="2"/>
              </a:rPr>
              <a:t>syscall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err="1" smtClean="0">
                <a:sym typeface="Wingdings" pitchFamily="2" charset="2"/>
              </a:rPr>
              <a:t>sbrk</a:t>
            </a:r>
            <a:r>
              <a:rPr lang="en-US" dirty="0" smtClean="0">
                <a:sym typeface="Wingdings" pitchFamily="2" charset="2"/>
              </a:rPr>
              <a:t>()  </a:t>
            </a:r>
            <a:r>
              <a:rPr lang="en-US" dirty="0" err="1" smtClean="0">
                <a:sym typeface="Wingdings" pitchFamily="2" charset="2"/>
              </a:rPr>
              <a:t>syscall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/>
              <a:t>write()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syscall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gets()  </a:t>
            </a:r>
            <a:r>
              <a:rPr lang="en-US" dirty="0" err="1" smtClean="0">
                <a:sym typeface="Wingdings" pitchFamily="2" charset="2"/>
              </a:rPr>
              <a:t>getc</a:t>
            </a:r>
            <a:r>
              <a:rPr lang="en-US" dirty="0" smtClean="0">
                <a:sym typeface="Wingdings" pitchFamily="2" charset="2"/>
              </a:rPr>
              <a:t>()</a:t>
            </a:r>
            <a:endParaRPr lang="en-US" dirty="0" smtClean="0"/>
          </a:p>
          <a:p>
            <a:pPr lvl="1"/>
            <a:r>
              <a:rPr lang="en-US" dirty="0" err="1" smtClean="0"/>
              <a:t>printf</a:t>
            </a:r>
            <a:r>
              <a:rPr lang="en-US" dirty="0" smtClean="0"/>
              <a:t>() </a:t>
            </a:r>
            <a:r>
              <a:rPr lang="en-US" dirty="0" smtClean="0">
                <a:sym typeface="Wingdings" pitchFamily="2" charset="2"/>
              </a:rPr>
              <a:t> write()</a:t>
            </a:r>
          </a:p>
          <a:p>
            <a:pPr lvl="1"/>
            <a:r>
              <a:rPr lang="en-US" dirty="0" err="1" smtClean="0"/>
              <a:t>malloc</a:t>
            </a:r>
            <a:r>
              <a:rPr lang="en-US" dirty="0" smtClean="0"/>
              <a:t>()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sbrk</a:t>
            </a:r>
            <a:r>
              <a:rPr lang="en-US" dirty="0" smtClean="0">
                <a:sym typeface="Wingdings" pitchFamily="2" charset="2"/>
              </a:rPr>
              <a:t>()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7278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81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8195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1655763"/>
            <a:ext cx="7239000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 type="none" w="sm" len="sm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427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1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Where does OS live?</a:t>
            </a:r>
          </a:p>
        </p:txBody>
      </p:sp>
      <p:sp>
        <p:nvSpPr>
          <p:cNvPr id="38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 its own address space?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But then </a:t>
            </a:r>
            <a:r>
              <a:rPr lang="en-US" dirty="0" err="1"/>
              <a:t>syscall</a:t>
            </a:r>
            <a:r>
              <a:rPr lang="en-US" dirty="0"/>
              <a:t> would have to switch to a different address space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Also harder to deal with </a:t>
            </a:r>
            <a:r>
              <a:rPr lang="en-US" dirty="0" err="1"/>
              <a:t>syscall</a:t>
            </a:r>
            <a:r>
              <a:rPr lang="en-US" dirty="0"/>
              <a:t> arguments passed as pointers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So in the same address space as process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protection bits to prevent user code from writing kernel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Higher part of VM, lower part of physical memory</a:t>
            </a:r>
          </a:p>
        </p:txBody>
      </p:sp>
    </p:spTree>
    <p:extLst>
      <p:ext uri="{BB962C8B-B14F-4D97-AF65-F5344CB8AC3E}">
        <p14:creationId xmlns:p14="http://schemas.microsoft.com/office/powerpoint/2010/main" val="63581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1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3618" name="Rectangle 2"/>
          <p:cNvSpPr>
            <a:spLocks noChangeArrowheads="1"/>
          </p:cNvSpPr>
          <p:nvPr/>
        </p:nvSpPr>
        <p:spPr bwMode="auto">
          <a:xfrm>
            <a:off x="6934200" y="1143000"/>
            <a:ext cx="1676400" cy="4876800"/>
          </a:xfrm>
          <a:prstGeom prst="rect">
            <a:avLst/>
          </a:prstGeom>
          <a:noFill/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82361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Full System Layout</a:t>
            </a:r>
          </a:p>
        </p:txBody>
      </p:sp>
      <p:sp>
        <p:nvSpPr>
          <p:cNvPr id="38236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5819459" cy="530383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Typically all kernel text, most data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At same VA in every address space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Map kernel in contiguous physical memory when boot loader puts kernel into physical memory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The OS is omnipresent and steps in where necessary to aid application execution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Typically resides in high memory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When an application needs to perform a privileged operation, it needs to invoke the OS</a:t>
            </a:r>
          </a:p>
        </p:txBody>
      </p:sp>
      <p:sp>
        <p:nvSpPr>
          <p:cNvPr id="3823621" name="Text Box 5"/>
          <p:cNvSpPr txBox="1">
            <a:spLocks noChangeArrowheads="1"/>
          </p:cNvSpPr>
          <p:nvPr/>
        </p:nvSpPr>
        <p:spPr bwMode="auto">
          <a:xfrm>
            <a:off x="7010400" y="2514600"/>
            <a:ext cx="1183850" cy="496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chemeClr val="bg1"/>
                </a:solidFill>
                <a:latin typeface="Arial" charset="0"/>
              </a:rPr>
              <a:t>OS Text</a:t>
            </a:r>
          </a:p>
        </p:txBody>
      </p:sp>
      <p:sp>
        <p:nvSpPr>
          <p:cNvPr id="3823622" name="Text Box 6"/>
          <p:cNvSpPr txBox="1">
            <a:spLocks noChangeArrowheads="1"/>
          </p:cNvSpPr>
          <p:nvPr/>
        </p:nvSpPr>
        <p:spPr bwMode="auto">
          <a:xfrm>
            <a:off x="7010400" y="3276600"/>
            <a:ext cx="889987" cy="496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chemeClr val="bg1"/>
                </a:solidFill>
                <a:latin typeface="Arial" charset="0"/>
              </a:rPr>
              <a:t>Stack</a:t>
            </a:r>
          </a:p>
        </p:txBody>
      </p:sp>
      <p:sp>
        <p:nvSpPr>
          <p:cNvPr id="3823623" name="Text Box 7"/>
          <p:cNvSpPr txBox="1">
            <a:spLocks noChangeArrowheads="1"/>
          </p:cNvSpPr>
          <p:nvPr/>
        </p:nvSpPr>
        <p:spPr bwMode="auto">
          <a:xfrm>
            <a:off x="6996113" y="4038600"/>
            <a:ext cx="859531" cy="496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chemeClr val="bg1"/>
                </a:solidFill>
                <a:latin typeface="Arial" charset="0"/>
              </a:rPr>
              <a:t>Heap</a:t>
            </a:r>
          </a:p>
        </p:txBody>
      </p:sp>
      <p:sp>
        <p:nvSpPr>
          <p:cNvPr id="3823624" name="Text Box 8"/>
          <p:cNvSpPr txBox="1">
            <a:spLocks noChangeArrowheads="1"/>
          </p:cNvSpPr>
          <p:nvPr/>
        </p:nvSpPr>
        <p:spPr bwMode="auto">
          <a:xfrm>
            <a:off x="7010400" y="4572000"/>
            <a:ext cx="774700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chemeClr val="bg1"/>
                </a:solidFill>
                <a:latin typeface="Arial" charset="0"/>
              </a:rPr>
              <a:t>Data</a:t>
            </a:r>
          </a:p>
        </p:txBody>
      </p:sp>
      <p:sp>
        <p:nvSpPr>
          <p:cNvPr id="3823625" name="Text Box 9"/>
          <p:cNvSpPr txBox="1">
            <a:spLocks noChangeArrowheads="1"/>
          </p:cNvSpPr>
          <p:nvPr/>
        </p:nvSpPr>
        <p:spPr bwMode="auto">
          <a:xfrm>
            <a:off x="7010400" y="5029200"/>
            <a:ext cx="728663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chemeClr val="bg1"/>
                </a:solidFill>
                <a:latin typeface="Arial" charset="0"/>
              </a:rPr>
              <a:t>Text</a:t>
            </a:r>
          </a:p>
        </p:txBody>
      </p:sp>
      <p:sp>
        <p:nvSpPr>
          <p:cNvPr id="3823626" name="Text Box 10"/>
          <p:cNvSpPr txBox="1">
            <a:spLocks noChangeArrowheads="1"/>
          </p:cNvSpPr>
          <p:nvPr/>
        </p:nvSpPr>
        <p:spPr bwMode="auto">
          <a:xfrm>
            <a:off x="7010400" y="2133600"/>
            <a:ext cx="1255713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chemeClr val="bg1"/>
                </a:solidFill>
                <a:latin typeface="Arial" charset="0"/>
              </a:rPr>
              <a:t>OS Data</a:t>
            </a:r>
          </a:p>
        </p:txBody>
      </p:sp>
      <p:sp>
        <p:nvSpPr>
          <p:cNvPr id="3823627" name="Text Box 11"/>
          <p:cNvSpPr txBox="1">
            <a:spLocks noChangeArrowheads="1"/>
          </p:cNvSpPr>
          <p:nvPr/>
        </p:nvSpPr>
        <p:spPr bwMode="auto">
          <a:xfrm>
            <a:off x="7010400" y="1752600"/>
            <a:ext cx="1333500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chemeClr val="bg1"/>
                </a:solidFill>
                <a:latin typeface="Arial" charset="0"/>
              </a:rPr>
              <a:t>OS Heap</a:t>
            </a:r>
          </a:p>
        </p:txBody>
      </p:sp>
      <p:sp>
        <p:nvSpPr>
          <p:cNvPr id="3823628" name="Text Box 12"/>
          <p:cNvSpPr txBox="1">
            <a:spLocks noChangeArrowheads="1"/>
          </p:cNvSpPr>
          <p:nvPr/>
        </p:nvSpPr>
        <p:spPr bwMode="auto">
          <a:xfrm>
            <a:off x="6934200" y="1066800"/>
            <a:ext cx="1363663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chemeClr val="bg1"/>
                </a:solidFill>
                <a:latin typeface="Arial" charset="0"/>
              </a:rPr>
              <a:t>OS Stack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67400" y="5574268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0x000…0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48060" y="3059668"/>
            <a:ext cx="886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0x7ff…f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48060" y="1066800"/>
            <a:ext cx="837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0xfff…f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2590800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0x800…0</a:t>
            </a:r>
          </a:p>
        </p:txBody>
      </p:sp>
      <p:sp>
        <p:nvSpPr>
          <p:cNvPr id="17" name="Text Box 1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023064" y="5867400"/>
            <a:ext cx="1435136" cy="62017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800" dirty="0">
                <a:solidFill>
                  <a:srgbClr val="FFFFFF"/>
                </a:solidFill>
                <a:latin typeface="Calibri"/>
              </a:rPr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22115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5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SYSCALL instruction</a:t>
            </a:r>
          </a:p>
        </p:txBody>
      </p:sp>
      <p:sp>
        <p:nvSpPr>
          <p:cNvPr id="3825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4000"/>
              </a:lnSpc>
            </a:pPr>
            <a:r>
              <a:rPr lang="en-US" dirty="0"/>
              <a:t>SYSCALL instruction does an atomic jump to a controlled location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Switches the </a:t>
            </a:r>
            <a:r>
              <a:rPr lang="en-US" dirty="0" err="1"/>
              <a:t>sp</a:t>
            </a:r>
            <a:r>
              <a:rPr lang="en-US" dirty="0"/>
              <a:t> to the kernel stack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Saves the old (user) SP value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Saves the old (user) PC value (= return address)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Saves the old privilege mode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Sets the new privilege mode to 1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Sets the new PC to the kernel </a:t>
            </a:r>
            <a:r>
              <a:rPr lang="en-US" dirty="0" err="1"/>
              <a:t>syscall</a:t>
            </a:r>
            <a:r>
              <a:rPr lang="en-US" dirty="0"/>
              <a:t> handler</a:t>
            </a:r>
          </a:p>
        </p:txBody>
      </p:sp>
    </p:spTree>
    <p:extLst>
      <p:ext uri="{BB962C8B-B14F-4D97-AF65-F5344CB8AC3E}">
        <p14:creationId xmlns:p14="http://schemas.microsoft.com/office/powerpoint/2010/main" val="7618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Hardware/Software boundary</a:t>
            </a:r>
          </a:p>
          <a:p>
            <a:pPr lvl="1"/>
            <a:r>
              <a:rPr lang="en-US" dirty="0" smtClean="0"/>
              <a:t>Traps</a:t>
            </a:r>
            <a:r>
              <a:rPr lang="en-US" dirty="0"/>
              <a:t>, Exceptions, System Calls, &amp; Privileged </a:t>
            </a:r>
            <a:r>
              <a:rPr lang="en-US" dirty="0" smtClean="0"/>
              <a:t>Mode</a:t>
            </a:r>
          </a:p>
          <a:p>
            <a:pPr lvl="1"/>
            <a:r>
              <a:rPr lang="en-US" dirty="0"/>
              <a:t>Operating System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044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77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SYSCALL instruction</a:t>
            </a:r>
          </a:p>
        </p:txBody>
      </p:sp>
      <p:sp>
        <p:nvSpPr>
          <p:cNvPr id="382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4000"/>
              </a:lnSpc>
            </a:pPr>
            <a:r>
              <a:rPr lang="en-US" dirty="0"/>
              <a:t>Kernel system call handler carries out the desired system call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Saves </a:t>
            </a:r>
            <a:r>
              <a:rPr lang="en-US" dirty="0" err="1" smtClean="0"/>
              <a:t>callee</a:t>
            </a:r>
            <a:r>
              <a:rPr lang="en-US" dirty="0" smtClean="0"/>
              <a:t>-save </a:t>
            </a:r>
            <a:r>
              <a:rPr lang="en-US" dirty="0"/>
              <a:t>registers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Examines the </a:t>
            </a:r>
            <a:r>
              <a:rPr lang="en-US" dirty="0" err="1"/>
              <a:t>syscall</a:t>
            </a:r>
            <a:r>
              <a:rPr lang="en-US" dirty="0"/>
              <a:t> number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Checks arguments for sanity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Performs operation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Stores result in v0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Restores </a:t>
            </a:r>
            <a:r>
              <a:rPr lang="en-US" dirty="0" err="1"/>
              <a:t>callee</a:t>
            </a:r>
            <a:r>
              <a:rPr lang="en-US" dirty="0"/>
              <a:t>-save registers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Performs a “</a:t>
            </a:r>
            <a:r>
              <a:rPr lang="en-US" dirty="0">
                <a:solidFill>
                  <a:schemeClr val="accent1"/>
                </a:solidFill>
              </a:rPr>
              <a:t>return from </a:t>
            </a:r>
            <a:r>
              <a:rPr lang="en-US" dirty="0" err="1">
                <a:solidFill>
                  <a:schemeClr val="accent1"/>
                </a:solidFill>
              </a:rPr>
              <a:t>syscall</a:t>
            </a:r>
            <a:r>
              <a:rPr lang="en-US" dirty="0"/>
              <a:t>” instruction, which restores the privilege mode, SP and PC</a:t>
            </a:r>
          </a:p>
        </p:txBody>
      </p:sp>
    </p:spTree>
    <p:extLst>
      <p:ext uri="{BB962C8B-B14F-4D97-AF65-F5344CB8AC3E}">
        <p14:creationId xmlns:p14="http://schemas.microsoft.com/office/powerpoint/2010/main" val="126784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Interrupts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4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337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Recap: Traps</a:t>
            </a:r>
            <a:endParaRPr lang="en-US" dirty="0"/>
          </a:p>
        </p:txBody>
      </p:sp>
      <p:sp>
        <p:nvSpPr>
          <p:cNvPr id="3813379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Map kernel into every process using </a:t>
            </a:r>
            <a:r>
              <a:rPr lang="en-US" sz="2800" i="1" dirty="0" smtClean="0">
                <a:solidFill>
                  <a:schemeClr val="accent1"/>
                </a:solidFill>
              </a:rPr>
              <a:t>supervisor</a:t>
            </a:r>
            <a:r>
              <a:rPr lang="en-US" sz="2800" dirty="0" smtClean="0"/>
              <a:t> PTEs</a:t>
            </a:r>
          </a:p>
          <a:p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Switch to </a:t>
            </a:r>
            <a:r>
              <a:rPr lang="en-US" sz="2800" dirty="0" smtClean="0">
                <a:solidFill>
                  <a:schemeClr val="accent1"/>
                </a:solidFill>
              </a:rPr>
              <a:t>kernel mode </a:t>
            </a:r>
            <a:r>
              <a:rPr lang="en-US" sz="2800" dirty="0" smtClean="0"/>
              <a:t>on trap, </a:t>
            </a:r>
            <a:r>
              <a:rPr lang="en-US" sz="2800" dirty="0" smtClean="0">
                <a:solidFill>
                  <a:schemeClr val="accent1"/>
                </a:solidFill>
              </a:rPr>
              <a:t>user mode </a:t>
            </a:r>
            <a:r>
              <a:rPr lang="en-US" sz="2800" dirty="0" smtClean="0"/>
              <a:t>on return</a:t>
            </a:r>
          </a:p>
          <a:p>
            <a:endParaRPr lang="en-US" sz="2800" dirty="0" smtClean="0">
              <a:solidFill>
                <a:schemeClr val="accent1"/>
              </a:solidFill>
            </a:endParaRPr>
          </a:p>
          <a:p>
            <a:r>
              <a:rPr lang="en-US" sz="2800" dirty="0" err="1" smtClean="0">
                <a:solidFill>
                  <a:schemeClr val="accent1"/>
                </a:solidFill>
              </a:rPr>
              <a:t>Syscall</a:t>
            </a:r>
            <a:r>
              <a:rPr lang="en-US" sz="2800" dirty="0" smtClean="0">
                <a:solidFill>
                  <a:schemeClr val="accent1"/>
                </a:solidFill>
              </a:rPr>
              <a:t>: </a:t>
            </a:r>
            <a:r>
              <a:rPr lang="en-US" sz="2800" dirty="0" smtClean="0"/>
              <a:t>Synchronous, program-to-kernel transfer</a:t>
            </a:r>
          </a:p>
          <a:p>
            <a:pPr lvl="1"/>
            <a:r>
              <a:rPr lang="en-US" sz="2400" dirty="0" smtClean="0"/>
              <a:t>user does caller-saves, invokes kernel via </a:t>
            </a:r>
            <a:r>
              <a:rPr lang="en-US" sz="2400" dirty="0" err="1" smtClean="0"/>
              <a:t>syscall</a:t>
            </a:r>
            <a:endParaRPr lang="en-US" sz="2400" dirty="0" smtClean="0"/>
          </a:p>
          <a:p>
            <a:pPr lvl="1"/>
            <a:r>
              <a:rPr lang="en-US" sz="2400" dirty="0" smtClean="0"/>
              <a:t>kernel handles request, puts result in v0, and returns</a:t>
            </a:r>
          </a:p>
          <a:p>
            <a:r>
              <a:rPr lang="en-US" sz="2800" dirty="0" smtClean="0">
                <a:solidFill>
                  <a:schemeClr val="accent1"/>
                </a:solidFill>
              </a:rPr>
              <a:t>Exception: </a:t>
            </a:r>
            <a:r>
              <a:rPr lang="en-US" sz="2800" dirty="0"/>
              <a:t>S</a:t>
            </a:r>
            <a:r>
              <a:rPr lang="en-US" sz="2800" dirty="0" smtClean="0"/>
              <a:t>ynchronous, program-to-kernel transfer</a:t>
            </a:r>
          </a:p>
          <a:p>
            <a:pPr lvl="1"/>
            <a:r>
              <a:rPr lang="en-US" sz="2400" dirty="0" smtClean="0"/>
              <a:t>user div/load/store/… faults, CPU invokes kernel</a:t>
            </a:r>
          </a:p>
          <a:p>
            <a:pPr lvl="1"/>
            <a:r>
              <a:rPr lang="en-US" sz="2400" dirty="0" smtClean="0"/>
              <a:t>kernel saves everything, handles fault, restores, and returns</a:t>
            </a:r>
          </a:p>
          <a:p>
            <a:r>
              <a:rPr lang="en-US" sz="2800" dirty="0" smtClean="0">
                <a:solidFill>
                  <a:schemeClr val="accent1"/>
                </a:solidFill>
              </a:rPr>
              <a:t>Interrupt: </a:t>
            </a:r>
            <a:r>
              <a:rPr lang="en-US" sz="2800" dirty="0" err="1" smtClean="0"/>
              <a:t>Aysnchronous</a:t>
            </a:r>
            <a:r>
              <a:rPr lang="en-US" sz="2800" dirty="0" smtClean="0"/>
              <a:t>, device-initiated transfer</a:t>
            </a:r>
          </a:p>
          <a:p>
            <a:pPr lvl="1"/>
            <a:r>
              <a:rPr lang="en-US" sz="2400" dirty="0" smtClean="0"/>
              <a:t>e.g. Network packet arrived, keyboard event, timer ticks</a:t>
            </a:r>
          </a:p>
          <a:p>
            <a:pPr lvl="1"/>
            <a:r>
              <a:rPr lang="en-US" sz="2400" dirty="0" smtClean="0"/>
              <a:t>kernel saves everything, handles event, restores, and returns</a:t>
            </a: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61582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3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3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Exceptions</a:t>
            </a:r>
          </a:p>
        </p:txBody>
      </p:sp>
      <p:sp>
        <p:nvSpPr>
          <p:cNvPr id="38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86800" cy="6172200"/>
          </a:xfrm>
        </p:spPr>
        <p:txBody>
          <a:bodyPr>
            <a:normAutofit lnSpcReduction="10000"/>
          </a:bodyPr>
          <a:lstStyle/>
          <a:p>
            <a:pPr>
              <a:lnSpc>
                <a:spcPct val="84000"/>
              </a:lnSpc>
            </a:pPr>
            <a:r>
              <a:rPr lang="en-US" dirty="0"/>
              <a:t>System calls are control transfers to the OS, performed under the control of the user program</a:t>
            </a:r>
          </a:p>
          <a:p>
            <a:pPr>
              <a:lnSpc>
                <a:spcPct val="84000"/>
              </a:lnSpc>
            </a:pPr>
            <a:endParaRPr lang="en-US" dirty="0"/>
          </a:p>
          <a:p>
            <a:pPr>
              <a:lnSpc>
                <a:spcPct val="84000"/>
              </a:lnSpc>
            </a:pPr>
            <a:r>
              <a:rPr lang="en-US" dirty="0"/>
              <a:t>Sometimes, need to transfer control to the OS at a time when the user program least expects it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Division by zero,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Alert from power supply that electricity is going out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Alert from network device that a packet just arrived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Clock notifying the processor that clock just ticked</a:t>
            </a:r>
          </a:p>
          <a:p>
            <a:pPr lvl="1">
              <a:lnSpc>
                <a:spcPct val="84000"/>
              </a:lnSpc>
            </a:pPr>
            <a:endParaRPr lang="en-US" sz="2400" dirty="0"/>
          </a:p>
          <a:p>
            <a:pPr>
              <a:lnSpc>
                <a:spcPct val="84000"/>
              </a:lnSpc>
            </a:pPr>
            <a:r>
              <a:rPr lang="en-US" dirty="0"/>
              <a:t>Some of these causes for interruption of execution have nothing to do with the user application</a:t>
            </a:r>
          </a:p>
          <a:p>
            <a:pPr>
              <a:lnSpc>
                <a:spcPct val="84000"/>
              </a:lnSpc>
            </a:pPr>
            <a:r>
              <a:rPr lang="en-US" dirty="0"/>
              <a:t>Need a (slightly) different mechanism, that allows resuming the user application</a:t>
            </a:r>
          </a:p>
        </p:txBody>
      </p:sp>
    </p:spTree>
    <p:extLst>
      <p:ext uri="{BB962C8B-B14F-4D97-AF65-F5344CB8AC3E}">
        <p14:creationId xmlns:p14="http://schemas.microsoft.com/office/powerpoint/2010/main" val="181778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5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Interrupts &amp; Exceptions</a:t>
            </a:r>
          </a:p>
        </p:txBody>
      </p:sp>
      <p:sp>
        <p:nvSpPr>
          <p:cNvPr id="38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283575" cy="5054600"/>
          </a:xfrm>
        </p:spPr>
        <p:txBody>
          <a:bodyPr/>
          <a:lstStyle/>
          <a:p>
            <a:pPr>
              <a:lnSpc>
                <a:spcPct val="84000"/>
              </a:lnSpc>
            </a:pPr>
            <a:r>
              <a:rPr lang="en-US" dirty="0"/>
              <a:t>On an interrupt or exception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Switches the </a:t>
            </a:r>
            <a:r>
              <a:rPr lang="en-US" dirty="0" err="1"/>
              <a:t>sp</a:t>
            </a:r>
            <a:r>
              <a:rPr lang="en-US" dirty="0"/>
              <a:t> to the kernel stack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Saves the old (user) SP value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Saves the old (user) PC value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Saves the old privilege mode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Saves cause of the interrupt/privilege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Sets the new privilege mode to 1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Sets the new PC to the kernel </a:t>
            </a:r>
            <a:r>
              <a:rPr lang="en-US" dirty="0">
                <a:solidFill>
                  <a:schemeClr val="accent1"/>
                </a:solidFill>
              </a:rPr>
              <a:t>interrupt/exception handler</a:t>
            </a:r>
          </a:p>
        </p:txBody>
      </p:sp>
    </p:spTree>
    <p:extLst>
      <p:ext uri="{BB962C8B-B14F-4D97-AF65-F5344CB8AC3E}">
        <p14:creationId xmlns:p14="http://schemas.microsoft.com/office/powerpoint/2010/main" val="382930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79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Interrupts &amp; Exceptions</a:t>
            </a:r>
          </a:p>
        </p:txBody>
      </p:sp>
      <p:sp>
        <p:nvSpPr>
          <p:cNvPr id="38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199" cy="5054600"/>
          </a:xfrm>
        </p:spPr>
        <p:txBody>
          <a:bodyPr/>
          <a:lstStyle/>
          <a:p>
            <a:pPr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Kernel interrupt/exception handler handles the event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Saves </a:t>
            </a:r>
            <a:r>
              <a:rPr lang="en-US" dirty="0">
                <a:solidFill>
                  <a:schemeClr val="accent1"/>
                </a:solidFill>
              </a:rPr>
              <a:t>all</a:t>
            </a:r>
            <a:r>
              <a:rPr lang="en-US" dirty="0"/>
              <a:t> registers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Examines the </a:t>
            </a:r>
            <a:r>
              <a:rPr lang="en-US" dirty="0">
                <a:solidFill>
                  <a:schemeClr val="accent1"/>
                </a:solidFill>
              </a:rPr>
              <a:t>cause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Performs operation required</a:t>
            </a:r>
          </a:p>
          <a:p>
            <a:pPr lvl="1">
              <a:lnSpc>
                <a:spcPct val="84000"/>
              </a:lnSpc>
            </a:pPr>
            <a:r>
              <a:rPr lang="en-US" dirty="0">
                <a:solidFill>
                  <a:schemeClr val="accent1"/>
                </a:solidFill>
              </a:rPr>
              <a:t>Restores all registers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Performs a “</a:t>
            </a:r>
            <a:r>
              <a:rPr lang="en-US" dirty="0">
                <a:solidFill>
                  <a:schemeClr val="accent1"/>
                </a:solidFill>
              </a:rPr>
              <a:t>return from interrupt</a:t>
            </a:r>
            <a:r>
              <a:rPr lang="en-US" dirty="0"/>
              <a:t>” instruction, which restores the privilege mode, SP and PC</a:t>
            </a:r>
          </a:p>
          <a:p>
            <a:pPr lvl="1">
              <a:lnSpc>
                <a:spcPct val="84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59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Clock Interrupt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Example: Clock Interrupt*</a:t>
            </a:r>
          </a:p>
          <a:p>
            <a:pPr lvl="1"/>
            <a:r>
              <a:rPr lang="en-US" sz="2400" dirty="0" smtClean="0"/>
              <a:t>Every N cycles, CPU causes exception with Cause = CLOCK_TICK</a:t>
            </a:r>
          </a:p>
          <a:p>
            <a:pPr lvl="1"/>
            <a:r>
              <a:rPr lang="en-US" sz="2400" dirty="0" smtClean="0"/>
              <a:t>OS can select N to get e.g. 1000 TICKs per second</a:t>
            </a:r>
          </a:p>
          <a:p>
            <a:r>
              <a:rPr lang="en-US" sz="2400" dirty="0" smtClean="0"/>
              <a:t>.</a:t>
            </a:r>
            <a:r>
              <a:rPr lang="en-US" sz="2400" dirty="0" err="1" smtClean="0"/>
              <a:t>ktext</a:t>
            </a:r>
            <a:r>
              <a:rPr lang="en-US" sz="2400" dirty="0" smtClean="0"/>
              <a:t> 0x80000180</a:t>
            </a:r>
          </a:p>
          <a:p>
            <a:r>
              <a:rPr lang="en-US" sz="2400" dirty="0" smtClean="0"/>
              <a:t># (step 1) save *everything* but $k0, $k1 to 0xB0000000</a:t>
            </a:r>
          </a:p>
          <a:p>
            <a:r>
              <a:rPr lang="en-US" sz="2400" dirty="0" smtClean="0"/>
              <a:t># (step 2) set up a usable OS context</a:t>
            </a:r>
          </a:p>
          <a:p>
            <a:r>
              <a:rPr lang="en-US" sz="2400" dirty="0" smtClean="0"/>
              <a:t># (step 3) examine Cause register, take action</a:t>
            </a:r>
          </a:p>
          <a:p>
            <a:r>
              <a:rPr lang="en-US" sz="2400" dirty="0" smtClean="0"/>
              <a:t>if (Cause == PAGE_FAULT) </a:t>
            </a:r>
            <a:r>
              <a:rPr lang="en-US" sz="2400" dirty="0" err="1" smtClean="0"/>
              <a:t>handle_pfault</a:t>
            </a:r>
            <a:r>
              <a:rPr lang="en-US" sz="2400" dirty="0" smtClean="0"/>
              <a:t>(</a:t>
            </a:r>
            <a:r>
              <a:rPr lang="en-US" sz="2400" dirty="0" err="1" smtClean="0"/>
              <a:t>BadVaddr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else if (Cause == SYSCALL) </a:t>
            </a:r>
            <a:r>
              <a:rPr lang="en-US" sz="2400" dirty="0" err="1" smtClean="0"/>
              <a:t>dispatch_syscall</a:t>
            </a:r>
            <a:r>
              <a:rPr lang="en-US" sz="2400" dirty="0" smtClean="0"/>
              <a:t>($v0)</a:t>
            </a:r>
          </a:p>
          <a:p>
            <a:r>
              <a:rPr lang="en-US" sz="2400" dirty="0" smtClean="0"/>
              <a:t>else if (Cause == CLOCK_TICK) schedule()</a:t>
            </a:r>
          </a:p>
          <a:p>
            <a:r>
              <a:rPr lang="en-US" sz="2400" dirty="0" smtClean="0"/>
              <a:t># (step 4) restore registers and return to where program left off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Box 4"/>
          <p:cNvSpPr txBox="1"/>
          <p:nvPr>
            <p:custDataLst>
              <p:tags r:id="rId3"/>
            </p:custDataLst>
          </p:nvPr>
        </p:nvSpPr>
        <p:spPr>
          <a:xfrm>
            <a:off x="111190" y="6248400"/>
            <a:ext cx="787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* not the CPU clock, but a programmable timer clock</a:t>
            </a:r>
          </a:p>
        </p:txBody>
      </p:sp>
    </p:spTree>
    <p:extLst>
      <p:ext uri="{BB962C8B-B14F-4D97-AF65-F5344CB8AC3E}">
        <p14:creationId xmlns:p14="http://schemas.microsoft.com/office/powerpoint/2010/main" val="400368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Consolas" pitchFamily="49" charset="0"/>
              </a:rPr>
              <a:t>struct</a:t>
            </a:r>
            <a:r>
              <a:rPr lang="en-US" dirty="0" smtClean="0">
                <a:latin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</a:rPr>
              <a:t>regs</a:t>
            </a:r>
            <a:r>
              <a:rPr lang="en-US" dirty="0" smtClean="0">
                <a:latin typeface="Consolas" pitchFamily="49" charset="0"/>
              </a:rPr>
              <a:t> context[]; </a:t>
            </a:r>
          </a:p>
          <a:p>
            <a:r>
              <a:rPr lang="en-US" dirty="0" err="1" smtClean="0">
                <a:latin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</a:rPr>
              <a:t>ptbr</a:t>
            </a:r>
            <a:r>
              <a:rPr lang="en-US" dirty="0" smtClean="0">
                <a:latin typeface="Consolas" pitchFamily="49" charset="0"/>
              </a:rPr>
              <a:t>[];</a:t>
            </a:r>
          </a:p>
          <a:p>
            <a:r>
              <a:rPr lang="en-US" dirty="0" smtClean="0">
                <a:latin typeface="Consolas" pitchFamily="49" charset="0"/>
              </a:rPr>
              <a:t>schedule() {</a:t>
            </a:r>
          </a:p>
          <a:p>
            <a:r>
              <a:rPr lang="en-US" dirty="0" smtClean="0">
                <a:latin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</a:rPr>
              <a:t> = </a:t>
            </a:r>
            <a:r>
              <a:rPr lang="en-US" dirty="0" err="1" smtClean="0">
                <a:latin typeface="Consolas" pitchFamily="49" charset="0"/>
              </a:rPr>
              <a:t>current_process</a:t>
            </a:r>
            <a:r>
              <a:rPr lang="en-US" dirty="0" smtClean="0">
                <a:latin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</a:rPr>
              <a:t>	j = </a:t>
            </a:r>
            <a:r>
              <a:rPr lang="en-US" dirty="0" err="1" smtClean="0">
                <a:latin typeface="Consolas" pitchFamily="49" charset="0"/>
              </a:rPr>
              <a:t>pick_some_process</a:t>
            </a:r>
            <a:r>
              <a:rPr lang="en-US" dirty="0" smtClean="0">
                <a:latin typeface="Consolas" pitchFamily="49" charset="0"/>
              </a:rPr>
              <a:t>();</a:t>
            </a:r>
          </a:p>
          <a:p>
            <a:r>
              <a:rPr lang="en-US" dirty="0" smtClean="0">
                <a:latin typeface="Consolas" pitchFamily="49" charset="0"/>
              </a:rPr>
              <a:t>	if (</a:t>
            </a:r>
            <a:r>
              <a:rPr lang="en-US" dirty="0" err="1" smtClean="0">
                <a:latin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</a:rPr>
              <a:t> != j) {</a:t>
            </a:r>
          </a:p>
          <a:p>
            <a:r>
              <a:rPr lang="en-US" dirty="0" smtClean="0">
                <a:latin typeface="Consolas" pitchFamily="49" charset="0"/>
              </a:rPr>
              <a:t>		</a:t>
            </a:r>
            <a:r>
              <a:rPr lang="en-US" dirty="0" err="1" smtClean="0">
                <a:latin typeface="Consolas" pitchFamily="49" charset="0"/>
              </a:rPr>
              <a:t>current_process</a:t>
            </a:r>
            <a:r>
              <a:rPr lang="en-US" dirty="0" smtClean="0">
                <a:latin typeface="Consolas" pitchFamily="49" charset="0"/>
              </a:rPr>
              <a:t> = j;</a:t>
            </a:r>
          </a:p>
          <a:p>
            <a:r>
              <a:rPr lang="en-US" dirty="0" smtClean="0">
                <a:latin typeface="Consolas" pitchFamily="49" charset="0"/>
              </a:rPr>
              <a:t>		</a:t>
            </a:r>
            <a:r>
              <a:rPr lang="en-US" dirty="0" err="1" smtClean="0">
                <a:latin typeface="Consolas" pitchFamily="49" charset="0"/>
              </a:rPr>
              <a:t>memcpy</a:t>
            </a:r>
            <a:r>
              <a:rPr lang="en-US" dirty="0" smtClean="0">
                <a:latin typeface="Consolas" pitchFamily="49" charset="0"/>
              </a:rPr>
              <a:t>(context[</a:t>
            </a:r>
            <a:r>
              <a:rPr lang="en-US" dirty="0" err="1" smtClean="0">
                <a:latin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</a:rPr>
              <a:t>], 0xB0000000);</a:t>
            </a:r>
          </a:p>
          <a:p>
            <a:r>
              <a:rPr lang="en-US" dirty="0" smtClean="0">
                <a:latin typeface="Consolas" pitchFamily="49" charset="0"/>
              </a:rPr>
              <a:t>		</a:t>
            </a:r>
            <a:r>
              <a:rPr lang="en-US" dirty="0" err="1" smtClean="0">
                <a:latin typeface="Consolas" pitchFamily="49" charset="0"/>
              </a:rPr>
              <a:t>memcpy</a:t>
            </a:r>
            <a:r>
              <a:rPr lang="en-US" dirty="0" smtClean="0">
                <a:latin typeface="Consolas" pitchFamily="49" charset="0"/>
              </a:rPr>
              <a:t>(0xB0000000, context[j]);</a:t>
            </a:r>
          </a:p>
          <a:p>
            <a:r>
              <a:rPr lang="en-US" dirty="0" smtClean="0">
                <a:latin typeface="Consolas" pitchFamily="49" charset="0"/>
              </a:rPr>
              <a:t>		</a:t>
            </a:r>
            <a:r>
              <a:rPr lang="en-US" dirty="0" err="1" smtClean="0">
                <a:latin typeface="Consolas" pitchFamily="49" charset="0"/>
              </a:rPr>
              <a:t>asm</a:t>
            </a:r>
            <a:r>
              <a:rPr lang="en-US" dirty="0" smtClean="0">
                <a:latin typeface="Consolas" pitchFamily="49" charset="0"/>
              </a:rPr>
              <a:t>(“mtc0 Context, </a:t>
            </a:r>
            <a:r>
              <a:rPr lang="en-US" dirty="0" err="1" smtClean="0">
                <a:latin typeface="Consolas" pitchFamily="49" charset="0"/>
              </a:rPr>
              <a:t>ptbr</a:t>
            </a:r>
            <a:r>
              <a:rPr lang="en-US" dirty="0" smtClean="0">
                <a:latin typeface="Consolas" pitchFamily="49" charset="0"/>
              </a:rPr>
              <a:t>[j]”);</a:t>
            </a:r>
          </a:p>
          <a:p>
            <a:r>
              <a:rPr lang="en-US" dirty="0" smtClean="0">
                <a:latin typeface="Consolas" pitchFamily="49" charset="0"/>
              </a:rPr>
              <a:t>  }</a:t>
            </a:r>
          </a:p>
          <a:p>
            <a:r>
              <a:rPr lang="en-US" dirty="0" smtClean="0">
                <a:latin typeface="Consolas" pitchFamily="49" charset="0"/>
              </a:rPr>
              <a:t>}</a:t>
            </a:r>
            <a:endParaRPr lang="en-US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90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0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Syscall vs. Interrupt</a:t>
            </a:r>
            <a:endParaRPr lang="en-US"/>
          </a:p>
        </p:txBody>
      </p:sp>
      <p:sp>
        <p:nvSpPr>
          <p:cNvPr id="3840003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Syscall</a:t>
            </a:r>
            <a:r>
              <a:rPr lang="en-US" dirty="0" smtClean="0"/>
              <a:t> vs. Exceptions vs. Interrupts</a:t>
            </a:r>
          </a:p>
          <a:p>
            <a:endParaRPr lang="en-US" dirty="0" smtClean="0"/>
          </a:p>
          <a:p>
            <a:r>
              <a:rPr lang="en-US" dirty="0" smtClean="0"/>
              <a:t>Same mechanisms, but…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	</a:t>
            </a:r>
            <a:r>
              <a:rPr lang="en-US" dirty="0" err="1" smtClean="0">
                <a:solidFill>
                  <a:schemeClr val="accent1"/>
                </a:solidFill>
              </a:rPr>
              <a:t>Syscall</a:t>
            </a:r>
            <a:r>
              <a:rPr lang="en-US" dirty="0" smtClean="0"/>
              <a:t> saves and restores much less state</a:t>
            </a:r>
          </a:p>
          <a:p>
            <a:endParaRPr lang="en-US" dirty="0" smtClean="0"/>
          </a:p>
          <a:p>
            <a:r>
              <a:rPr lang="en-US" dirty="0" smtClean="0"/>
              <a:t>	Others save and restore full processor state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	Interrupt</a:t>
            </a:r>
            <a:r>
              <a:rPr lang="en-US" dirty="0" smtClean="0"/>
              <a:t> arrival is unrelated to user code</a:t>
            </a:r>
          </a:p>
        </p:txBody>
      </p:sp>
    </p:spTree>
    <p:extLst>
      <p:ext uri="{BB962C8B-B14F-4D97-AF65-F5344CB8AC3E}">
        <p14:creationId xmlns:p14="http://schemas.microsoft.com/office/powerpoint/2010/main" val="162792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3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81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763000" cy="6400800"/>
          </a:xfrm>
        </p:spPr>
        <p:txBody>
          <a:bodyPr>
            <a:noAutofit/>
          </a:bodyPr>
          <a:lstStyle/>
          <a:p>
            <a:pPr>
              <a:lnSpc>
                <a:spcPct val="84000"/>
              </a:lnSpc>
            </a:pPr>
            <a:r>
              <a:rPr lang="en-US" dirty="0"/>
              <a:t>Trap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Any kind of a control transfer to the OS</a:t>
            </a:r>
          </a:p>
          <a:p>
            <a:pPr>
              <a:lnSpc>
                <a:spcPct val="84000"/>
              </a:lnSpc>
            </a:pPr>
            <a:r>
              <a:rPr lang="en-US" dirty="0" err="1"/>
              <a:t>Syscall</a:t>
            </a:r>
            <a:endParaRPr lang="en-US" dirty="0"/>
          </a:p>
          <a:p>
            <a:pPr lvl="1">
              <a:lnSpc>
                <a:spcPct val="84000"/>
              </a:lnSpc>
            </a:pPr>
            <a:r>
              <a:rPr lang="en-US" dirty="0"/>
              <a:t>Synchronous, </a:t>
            </a:r>
            <a:r>
              <a:rPr lang="en-US" dirty="0">
                <a:solidFill>
                  <a:schemeClr val="accent1"/>
                </a:solidFill>
              </a:rPr>
              <a:t>program-initiated</a:t>
            </a:r>
            <a:r>
              <a:rPr lang="en-US" dirty="0"/>
              <a:t> control transfer from user to the OS to obtain service from the OS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e.g. SYSCALL</a:t>
            </a:r>
          </a:p>
          <a:p>
            <a:pPr>
              <a:lnSpc>
                <a:spcPct val="84000"/>
              </a:lnSpc>
            </a:pPr>
            <a:r>
              <a:rPr lang="en-US" dirty="0"/>
              <a:t>Exception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S</a:t>
            </a:r>
            <a:r>
              <a:rPr lang="en-US" dirty="0" smtClean="0"/>
              <a:t>ynchronous</a:t>
            </a:r>
            <a:r>
              <a:rPr lang="en-US" dirty="0"/>
              <a:t>, program-initiated control transfer from user to the OS in </a:t>
            </a:r>
            <a:r>
              <a:rPr lang="en-US" dirty="0">
                <a:solidFill>
                  <a:schemeClr val="accent1"/>
                </a:solidFill>
              </a:rPr>
              <a:t>response to an exceptional event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e.g. Divide by zero, TLB miss, Page fault</a:t>
            </a:r>
          </a:p>
          <a:p>
            <a:pPr>
              <a:lnSpc>
                <a:spcPct val="84000"/>
              </a:lnSpc>
            </a:pPr>
            <a:r>
              <a:rPr lang="en-US" dirty="0"/>
              <a:t>Interrupt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Asynchronous, </a:t>
            </a:r>
            <a:r>
              <a:rPr lang="en-US" dirty="0">
                <a:solidFill>
                  <a:schemeClr val="accent1"/>
                </a:solidFill>
              </a:rPr>
              <a:t>device-initiated</a:t>
            </a:r>
            <a:r>
              <a:rPr lang="en-US" dirty="0"/>
              <a:t> control transfer from user to the OS</a:t>
            </a:r>
          </a:p>
          <a:p>
            <a:pPr lvl="1">
              <a:lnSpc>
                <a:spcPct val="84000"/>
              </a:lnSpc>
            </a:pPr>
            <a:r>
              <a:rPr lang="en-US" dirty="0"/>
              <a:t>e.g. Network packet, I/O complete</a:t>
            </a:r>
          </a:p>
        </p:txBody>
      </p:sp>
    </p:spTree>
    <p:extLst>
      <p:ext uri="{BB962C8B-B14F-4D97-AF65-F5344CB8AC3E}">
        <p14:creationId xmlns:p14="http://schemas.microsoft.com/office/powerpoint/2010/main" val="299100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7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Hardware/Software Boundary</a:t>
            </a:r>
          </a:p>
        </p:txBody>
      </p:sp>
      <p:sp>
        <p:nvSpPr>
          <p:cNvPr id="3777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76275"/>
            <a:ext cx="8077200" cy="4886325"/>
          </a:xfrm>
        </p:spPr>
        <p:txBody>
          <a:bodyPr/>
          <a:lstStyle/>
          <a:p>
            <a:r>
              <a:rPr lang="en-US" dirty="0"/>
              <a:t>Virtual to physical address translation is assisted by hardware</a:t>
            </a:r>
          </a:p>
          <a:p>
            <a:r>
              <a:rPr lang="en-US" dirty="0">
                <a:solidFill>
                  <a:schemeClr val="accent1"/>
                </a:solidFill>
              </a:rPr>
              <a:t>Need </a:t>
            </a:r>
            <a:r>
              <a:rPr lang="en-US" i="1" dirty="0" smtClean="0">
                <a:solidFill>
                  <a:schemeClr val="accent1"/>
                </a:solidFill>
              </a:rPr>
              <a:t>both </a:t>
            </a:r>
            <a:r>
              <a:rPr lang="en-US" dirty="0" smtClean="0">
                <a:solidFill>
                  <a:schemeClr val="accent1"/>
                </a:solidFill>
              </a:rPr>
              <a:t>hardware </a:t>
            </a:r>
            <a:r>
              <a:rPr lang="en-US" dirty="0">
                <a:solidFill>
                  <a:schemeClr val="accent1"/>
                </a:solidFill>
              </a:rPr>
              <a:t>and software support</a:t>
            </a:r>
          </a:p>
          <a:p>
            <a:r>
              <a:rPr lang="en-US" dirty="0"/>
              <a:t>Software</a:t>
            </a:r>
          </a:p>
          <a:p>
            <a:pPr lvl="1"/>
            <a:r>
              <a:rPr lang="en-US" dirty="0"/>
              <a:t>Page table storage, fault detection and updating</a:t>
            </a:r>
          </a:p>
          <a:p>
            <a:pPr lvl="2"/>
            <a:r>
              <a:rPr lang="en-US" dirty="0"/>
              <a:t>Page faults result in interrupts that are then handled by the OS</a:t>
            </a:r>
          </a:p>
          <a:p>
            <a:pPr lvl="2"/>
            <a:r>
              <a:rPr lang="en-US" dirty="0"/>
              <a:t>Must update appropriately Dirty and Reference bits (e.g., ~LRU) in the Page Tables</a:t>
            </a:r>
          </a:p>
        </p:txBody>
      </p:sp>
    </p:spTree>
    <p:extLst>
      <p:ext uri="{BB962C8B-B14F-4D97-AF65-F5344CB8AC3E}">
        <p14:creationId xmlns:p14="http://schemas.microsoft.com/office/powerpoint/2010/main" val="1371336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533400"/>
            <a:ext cx="9296400" cy="6324600"/>
          </a:xfrm>
        </p:spPr>
        <p:txBody>
          <a:bodyPr>
            <a:normAutofit/>
          </a:bodyPr>
          <a:lstStyle/>
          <a:p>
            <a:r>
              <a:rPr lang="en-US" dirty="0" smtClean="0"/>
              <a:t>Next </a:t>
            </a:r>
            <a:r>
              <a:rPr lang="en-US" dirty="0" smtClean="0"/>
              <a:t>four</a:t>
            </a:r>
            <a:r>
              <a:rPr lang="en-US" dirty="0" smtClean="0"/>
              <a:t> </a:t>
            </a:r>
            <a:r>
              <a:rPr lang="en-US" dirty="0" smtClean="0"/>
              <a:t>weeks</a:t>
            </a:r>
          </a:p>
          <a:p>
            <a:pPr lvl="1"/>
            <a:r>
              <a:rPr lang="en-US" dirty="0" smtClean="0"/>
              <a:t>Week </a:t>
            </a:r>
            <a:r>
              <a:rPr lang="en-US" dirty="0" smtClean="0"/>
              <a:t>11  (Apr 8):  Lab3 due and Project3/HW4 handout</a:t>
            </a:r>
          </a:p>
          <a:p>
            <a:pPr lvl="1"/>
            <a:r>
              <a:rPr lang="en-US" dirty="0" smtClean="0"/>
              <a:t>Week 12 (Apr 15):  Project3 design doc due and HW4 due</a:t>
            </a:r>
          </a:p>
          <a:p>
            <a:pPr lvl="1"/>
            <a:r>
              <a:rPr lang="en-US" dirty="0" smtClean="0"/>
              <a:t>Week 13 (Apr 22):  Project3 due and Prelim3</a:t>
            </a:r>
          </a:p>
          <a:p>
            <a:pPr lvl="1"/>
            <a:r>
              <a:rPr lang="en-US" dirty="0" smtClean="0"/>
              <a:t>Week 14 (Apr 29): Project4 handout</a:t>
            </a:r>
          </a:p>
          <a:p>
            <a:endParaRPr lang="en-US" dirty="0" smtClean="0"/>
          </a:p>
          <a:p>
            <a:r>
              <a:rPr lang="en-US" dirty="0" smtClean="0"/>
              <a:t>Final Project for class</a:t>
            </a:r>
          </a:p>
          <a:p>
            <a:pPr lvl="1"/>
            <a:r>
              <a:rPr lang="en-US" dirty="0" smtClean="0"/>
              <a:t>Week 15   (May 6): Project4 design doc due</a:t>
            </a:r>
          </a:p>
          <a:p>
            <a:pPr lvl="1"/>
            <a:r>
              <a:rPr lang="en-US" dirty="0" smtClean="0"/>
              <a:t>Week 16 (May 13): Project4 due</a:t>
            </a:r>
          </a:p>
          <a:p>
            <a:pPr marL="173038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8909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200" y="609600"/>
            <a:ext cx="9296400" cy="6324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Lab3 is </a:t>
            </a:r>
            <a:r>
              <a:rPr lang="en-US" i="1" dirty="0" smtClean="0">
                <a:solidFill>
                  <a:schemeClr val="accent1"/>
                </a:solidFill>
              </a:rPr>
              <a:t>due this week</a:t>
            </a:r>
            <a:r>
              <a:rPr lang="en-US" dirty="0" smtClean="0"/>
              <a:t>, Thursday, April 11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/>
              <a:t>Project3 available now</a:t>
            </a:r>
            <a:endParaRPr lang="en-US" i="1" dirty="0">
              <a:solidFill>
                <a:schemeClr val="accent1"/>
              </a:solidFill>
            </a:endParaRPr>
          </a:p>
          <a:p>
            <a:pPr marL="573088" lvl="1" indent="-457200">
              <a:buFont typeface="Arial"/>
              <a:buChar char="•"/>
            </a:pPr>
            <a:r>
              <a:rPr lang="en-US" dirty="0"/>
              <a:t>Design Doc </a:t>
            </a:r>
            <a:r>
              <a:rPr lang="en-US" i="1" dirty="0">
                <a:solidFill>
                  <a:schemeClr val="accent1"/>
                </a:solidFill>
              </a:rPr>
              <a:t>due</a:t>
            </a:r>
            <a:r>
              <a:rPr lang="en-US" dirty="0"/>
              <a:t> </a:t>
            </a:r>
            <a:r>
              <a:rPr lang="en-US" i="1" dirty="0">
                <a:solidFill>
                  <a:schemeClr val="accent1"/>
                </a:solidFill>
              </a:rPr>
              <a:t>next week</a:t>
            </a:r>
            <a:r>
              <a:rPr lang="en-US" dirty="0"/>
              <a:t>, Monday, April 15</a:t>
            </a:r>
            <a:r>
              <a:rPr lang="en-US" baseline="30000" dirty="0"/>
              <a:t>th</a:t>
            </a:r>
            <a:endParaRPr lang="en-US" dirty="0"/>
          </a:p>
          <a:p>
            <a:pPr marL="573088" lvl="1" indent="-457200">
              <a:buFont typeface="Arial"/>
              <a:buChar char="•"/>
            </a:pPr>
            <a:r>
              <a:rPr lang="en-US" dirty="0"/>
              <a:t>Schedule a Design Doc review </a:t>
            </a:r>
            <a:r>
              <a:rPr lang="en-US" dirty="0" err="1"/>
              <a:t>Mtg</a:t>
            </a:r>
            <a:r>
              <a:rPr lang="en-US" dirty="0"/>
              <a:t> now, by this Friday, April 12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marL="573088" lvl="1" indent="-457200">
              <a:buFont typeface="Arial"/>
              <a:buChar char="•"/>
            </a:pPr>
            <a:r>
              <a:rPr lang="en-US" dirty="0"/>
              <a:t>Whole project due Monday, April 22</a:t>
            </a:r>
            <a:r>
              <a:rPr lang="en-US" baseline="30000" dirty="0"/>
              <a:t>nd</a:t>
            </a:r>
            <a:endParaRPr lang="en-US" dirty="0"/>
          </a:p>
          <a:p>
            <a:pPr marL="573088" lvl="1" indent="-457200">
              <a:buFont typeface="Arial"/>
              <a:buChar char="•"/>
            </a:pPr>
            <a:r>
              <a:rPr lang="en-US" b="1" dirty="0">
                <a:solidFill>
                  <a:schemeClr val="accent1"/>
                </a:solidFill>
              </a:rPr>
              <a:t>Competition/Games night Friday, April 26</a:t>
            </a:r>
            <a:r>
              <a:rPr lang="en-US" b="1" baseline="30000" dirty="0">
                <a:solidFill>
                  <a:schemeClr val="accent1"/>
                </a:solidFill>
              </a:rPr>
              <a:t>th</a:t>
            </a:r>
            <a:r>
              <a:rPr lang="en-US" b="1" dirty="0">
                <a:solidFill>
                  <a:schemeClr val="accent1"/>
                </a:solidFill>
              </a:rPr>
              <a:t>, 5-7pm</a:t>
            </a:r>
          </a:p>
          <a:p>
            <a:endParaRPr lang="en-US" dirty="0"/>
          </a:p>
          <a:p>
            <a:r>
              <a:rPr lang="en-US" dirty="0" smtClean="0"/>
              <a:t>Homework4 is available now</a:t>
            </a:r>
          </a:p>
          <a:p>
            <a:pPr lvl="1"/>
            <a:r>
              <a:rPr lang="en-US" i="1" dirty="0" smtClean="0">
                <a:solidFill>
                  <a:schemeClr val="accent1"/>
                </a:solidFill>
              </a:rPr>
              <a:t>Due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chemeClr val="accent1"/>
                </a:solidFill>
              </a:rPr>
              <a:t>next week</a:t>
            </a:r>
            <a:r>
              <a:rPr lang="en-US" dirty="0" smtClean="0"/>
              <a:t>, Wednesday, April 17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Question</a:t>
            </a:r>
            <a:r>
              <a:rPr lang="en-US" dirty="0" smtClean="0"/>
              <a:t>1 on Virtual Memory is pre-lab question for in-class Lab4</a:t>
            </a:r>
          </a:p>
          <a:p>
            <a:pPr lvl="1"/>
            <a:r>
              <a:rPr lang="en-US" dirty="0" smtClean="0"/>
              <a:t>Work </a:t>
            </a:r>
            <a:r>
              <a:rPr lang="en-US" dirty="0" smtClean="0">
                <a:solidFill>
                  <a:schemeClr val="accent1"/>
                </a:solidFill>
              </a:rPr>
              <a:t>alone</a:t>
            </a:r>
            <a:endParaRPr lang="en-US" dirty="0" smtClean="0">
              <a:solidFill>
                <a:schemeClr val="accent1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Prelim3 is in two and a half weeks, Thursday, April </a:t>
            </a:r>
            <a:r>
              <a:rPr lang="en-US" dirty="0" smtClean="0"/>
              <a:t>25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marL="573088" lvl="1" indent="-457200">
              <a:buFont typeface="Arial"/>
              <a:buChar char="•"/>
            </a:pPr>
            <a:r>
              <a:rPr lang="en-US" dirty="0" smtClean="0"/>
              <a:t>Time and Location: 7:30pm in </a:t>
            </a:r>
            <a:r>
              <a:rPr lang="en-US" dirty="0" smtClean="0"/>
              <a:t>Phillips 101 and Upson B17</a:t>
            </a:r>
            <a:endParaRPr lang="en-US" dirty="0" smtClean="0"/>
          </a:p>
          <a:p>
            <a:pPr marL="573088" lvl="1" indent="-457200">
              <a:buFont typeface="Arial"/>
              <a:buChar char="•"/>
            </a:pPr>
            <a:r>
              <a:rPr lang="en-US" dirty="0" smtClean="0"/>
              <a:t>Old prelims are online in CMS</a:t>
            </a:r>
          </a:p>
        </p:txBody>
      </p:sp>
    </p:spTree>
    <p:extLst>
      <p:ext uri="{BB962C8B-B14F-4D97-AF65-F5344CB8AC3E}">
        <p14:creationId xmlns:p14="http://schemas.microsoft.com/office/powerpoint/2010/main" val="271857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2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Hardware/Software Boundary</a:t>
            </a:r>
          </a:p>
        </p:txBody>
      </p:sp>
      <p:sp>
        <p:nvSpPr>
          <p:cNvPr id="36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OS has to keep TLB valid</a:t>
            </a:r>
          </a:p>
          <a:p>
            <a:pPr>
              <a:lnSpc>
                <a:spcPct val="90000"/>
              </a:lnSpc>
            </a:pPr>
            <a:r>
              <a:rPr lang="en-US" dirty="0"/>
              <a:t>Keep TLB valid on context switch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Flush TLB when new process runs (x86)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Store process id (MIPs)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dirty="0"/>
              <a:t>Also, store </a:t>
            </a:r>
            <a:r>
              <a:rPr lang="en-US" dirty="0" err="1"/>
              <a:t>pids</a:t>
            </a:r>
            <a:r>
              <a:rPr lang="en-US" dirty="0"/>
              <a:t> with cache to avoid flushing cache on context switches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Hardware support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Page table register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Process id register</a:t>
            </a:r>
          </a:p>
        </p:txBody>
      </p:sp>
    </p:spTree>
    <p:extLst>
      <p:ext uri="{BB962C8B-B14F-4D97-AF65-F5344CB8AC3E}">
        <p14:creationId xmlns:p14="http://schemas.microsoft.com/office/powerpoint/2010/main" val="79969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2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2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2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2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2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2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2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Hardware/Software Boundary</a:t>
            </a:r>
          </a:p>
        </p:txBody>
      </p:sp>
      <p:sp>
        <p:nvSpPr>
          <p:cNvPr id="39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Hardware support for </a:t>
            </a:r>
            <a:r>
              <a:rPr lang="en-US" dirty="0">
                <a:solidFill>
                  <a:schemeClr val="accent1"/>
                </a:solidFill>
              </a:rPr>
              <a:t>exceptions</a:t>
            </a:r>
          </a:p>
          <a:p>
            <a:pPr lvl="1"/>
            <a:r>
              <a:rPr lang="en-US" dirty="0"/>
              <a:t>Exception program counter</a:t>
            </a:r>
          </a:p>
          <a:p>
            <a:pPr lvl="1"/>
            <a:r>
              <a:rPr lang="en-US" dirty="0"/>
              <a:t>Cause register</a:t>
            </a:r>
          </a:p>
          <a:p>
            <a:pPr lvl="1"/>
            <a:r>
              <a:rPr lang="en-US" dirty="0"/>
              <a:t>Special instructions to load TLB </a:t>
            </a:r>
          </a:p>
          <a:p>
            <a:pPr lvl="2"/>
            <a:r>
              <a:rPr lang="en-US" dirty="0"/>
              <a:t>Only do-able by kernel</a:t>
            </a:r>
          </a:p>
          <a:p>
            <a:pPr lvl="2"/>
            <a:endParaRPr lang="en-US" dirty="0"/>
          </a:p>
          <a:p>
            <a:r>
              <a:rPr lang="en-US" dirty="0">
                <a:solidFill>
                  <a:schemeClr val="accent1"/>
                </a:solidFill>
              </a:rPr>
              <a:t>Precise</a:t>
            </a:r>
            <a:r>
              <a:rPr lang="en-US" dirty="0"/>
              <a:t> and imprecise exceptions</a:t>
            </a:r>
          </a:p>
          <a:p>
            <a:pPr lvl="1"/>
            <a:r>
              <a:rPr lang="en-US" dirty="0"/>
              <a:t>In pipelined architecture</a:t>
            </a:r>
          </a:p>
          <a:p>
            <a:pPr lvl="2"/>
            <a:r>
              <a:rPr lang="en-US" dirty="0"/>
              <a:t>Have to correctly identify PC of exception</a:t>
            </a:r>
          </a:p>
          <a:p>
            <a:pPr lvl="2"/>
            <a:r>
              <a:rPr lang="en-US" dirty="0"/>
              <a:t>MIPS and modern processors support this</a:t>
            </a:r>
          </a:p>
        </p:txBody>
      </p:sp>
    </p:spTree>
    <p:extLst>
      <p:ext uri="{BB962C8B-B14F-4D97-AF65-F5344CB8AC3E}">
        <p14:creationId xmlns:p14="http://schemas.microsoft.com/office/powerpoint/2010/main" val="343705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Hardware/Software Boundary</a:t>
            </a:r>
          </a:p>
        </p:txBody>
      </p:sp>
      <p:sp>
        <p:nvSpPr>
          <p:cNvPr id="390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Precise exceptions</a:t>
            </a:r>
            <a:r>
              <a:rPr lang="en-US" dirty="0" smtClean="0"/>
              <a:t>: Hardware </a:t>
            </a:r>
            <a:r>
              <a:rPr lang="en-US" dirty="0"/>
              <a:t>guarantees</a:t>
            </a:r>
          </a:p>
          <a:p>
            <a:pPr lvl="1"/>
            <a:r>
              <a:rPr lang="en-US" dirty="0"/>
              <a:t>Previous instructions complete</a:t>
            </a:r>
          </a:p>
          <a:p>
            <a:pPr lvl="1"/>
            <a:r>
              <a:rPr lang="en-US" dirty="0"/>
              <a:t>Later instructions are flushed</a:t>
            </a:r>
          </a:p>
          <a:p>
            <a:pPr lvl="1"/>
            <a:r>
              <a:rPr lang="en-US" dirty="0"/>
              <a:t>EPC and cause register are set</a:t>
            </a:r>
          </a:p>
          <a:p>
            <a:pPr lvl="1"/>
            <a:r>
              <a:rPr lang="en-US" dirty="0"/>
              <a:t>Jump to prearranged address in OS</a:t>
            </a:r>
          </a:p>
          <a:p>
            <a:pPr lvl="1"/>
            <a:r>
              <a:rPr lang="en-US" dirty="0"/>
              <a:t>When you come back, </a:t>
            </a:r>
            <a:r>
              <a:rPr lang="en-US" dirty="0">
                <a:solidFill>
                  <a:schemeClr val="accent1"/>
                </a:solidFill>
              </a:rPr>
              <a:t>restart</a:t>
            </a:r>
            <a:r>
              <a:rPr lang="en-US" dirty="0"/>
              <a:t> instruction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Disable exceptions while responding to one</a:t>
            </a:r>
          </a:p>
          <a:p>
            <a:pPr lvl="2"/>
            <a:r>
              <a:rPr lang="en-US" dirty="0"/>
              <a:t>Otherwise can overwrite EPC and cause</a:t>
            </a:r>
          </a:p>
        </p:txBody>
      </p:sp>
    </p:spTree>
    <p:extLst>
      <p:ext uri="{BB962C8B-B14F-4D97-AF65-F5344CB8AC3E}">
        <p14:creationId xmlns:p14="http://schemas.microsoft.com/office/powerpoint/2010/main" val="292261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Attempt #2 is broken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Drawbacks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Any program can muck with TLB, </a:t>
            </a:r>
            <a:r>
              <a:rPr lang="en-US" dirty="0" err="1" smtClean="0"/>
              <a:t>PageTables</a:t>
            </a:r>
            <a:r>
              <a:rPr lang="en-US" dirty="0" smtClean="0"/>
              <a:t>, OS code…</a:t>
            </a:r>
          </a:p>
          <a:p>
            <a:pPr lvl="1"/>
            <a:r>
              <a:rPr lang="en-US" dirty="0" smtClean="0"/>
              <a:t>A program can intercept exceptions of other programs</a:t>
            </a:r>
          </a:p>
          <a:p>
            <a:pPr lvl="1"/>
            <a:r>
              <a:rPr lang="en-US" dirty="0" smtClean="0"/>
              <a:t>OS can crash if program messes up $sp, $</a:t>
            </a:r>
            <a:r>
              <a:rPr lang="en-US" dirty="0" err="1" smtClean="0"/>
              <a:t>fp</a:t>
            </a:r>
            <a:r>
              <a:rPr lang="en-US" dirty="0" smtClean="0"/>
              <a:t>, $</a:t>
            </a:r>
            <a:r>
              <a:rPr lang="en-US" dirty="0" err="1" smtClean="0"/>
              <a:t>gp</a:t>
            </a:r>
            <a:r>
              <a:rPr lang="en-US" dirty="0" smtClean="0"/>
              <a:t>, …</a:t>
            </a:r>
          </a:p>
          <a:p>
            <a:endParaRPr lang="en-US" dirty="0" smtClean="0"/>
          </a:p>
          <a:p>
            <a:r>
              <a:rPr lang="en-US" dirty="0" smtClean="0"/>
              <a:t>Wrong: Make these instructions and registers available only to “OS Code”</a:t>
            </a:r>
          </a:p>
          <a:p>
            <a:pPr lvl="1"/>
            <a:r>
              <a:rPr lang="en-US" dirty="0" smtClean="0"/>
              <a:t>“OS Code” == any code above 0x80000000</a:t>
            </a:r>
          </a:p>
          <a:p>
            <a:pPr lvl="1"/>
            <a:r>
              <a:rPr lang="en-US" dirty="0" smtClean="0"/>
              <a:t>Program can still JAL into middle of OS functions</a:t>
            </a:r>
          </a:p>
          <a:p>
            <a:pPr lvl="1"/>
            <a:r>
              <a:rPr lang="en-US" dirty="0" smtClean="0"/>
              <a:t>Program can still muck with OS memory, </a:t>
            </a:r>
            <a:r>
              <a:rPr lang="en-US" dirty="0" err="1" smtClean="0"/>
              <a:t>pagetables</a:t>
            </a:r>
            <a:r>
              <a:rPr lang="en-US" dirty="0" smtClean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392765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Privileged Mode</a:t>
            </a:r>
          </a:p>
          <a:p>
            <a:pPr algn="ctr"/>
            <a:r>
              <a:rPr lang="en-US" dirty="0" smtClean="0">
                <a:solidFill>
                  <a:schemeClr val="accent1"/>
                </a:solidFill>
              </a:rPr>
              <a:t>aka Kernel Mode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4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723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Operating System</a:t>
            </a:r>
            <a:endParaRPr lang="en-US" dirty="0"/>
          </a:p>
        </p:txBody>
      </p:sp>
      <p:sp>
        <p:nvSpPr>
          <p:cNvPr id="3807235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228600" y="533400"/>
            <a:ext cx="8686800" cy="3429000"/>
          </a:xfrm>
        </p:spPr>
        <p:txBody>
          <a:bodyPr>
            <a:normAutofit/>
          </a:bodyPr>
          <a:lstStyle/>
          <a:p>
            <a:r>
              <a:rPr lang="en-US" dirty="0" smtClean="0"/>
              <a:t>Some things not available to untrusted programs:</a:t>
            </a:r>
          </a:p>
          <a:p>
            <a:pPr lvl="1"/>
            <a:r>
              <a:rPr lang="en-US" dirty="0" smtClean="0"/>
              <a:t>Exception registers, HALT instruction, MMU instructions, talk to I/O devices, OS memory, ...</a:t>
            </a:r>
          </a:p>
          <a:p>
            <a:r>
              <a:rPr lang="en-US" dirty="0" smtClean="0"/>
              <a:t>Need trusted mediator: </a:t>
            </a:r>
            <a:r>
              <a:rPr lang="en-US" dirty="0" smtClean="0">
                <a:solidFill>
                  <a:schemeClr val="accent1"/>
                </a:solidFill>
              </a:rPr>
              <a:t>Operating System (OS)</a:t>
            </a:r>
          </a:p>
          <a:p>
            <a:pPr lvl="1"/>
            <a:r>
              <a:rPr lang="en-US" i="1" dirty="0" smtClean="0">
                <a:solidFill>
                  <a:schemeClr val="accent1"/>
                </a:solidFill>
              </a:rPr>
              <a:t>Safe control transfer</a:t>
            </a:r>
            <a:endParaRPr lang="en-US" dirty="0" smtClean="0"/>
          </a:p>
          <a:p>
            <a:pPr lvl="1"/>
            <a:r>
              <a:rPr lang="en-US" i="1" dirty="0" smtClean="0">
                <a:solidFill>
                  <a:schemeClr val="accent1"/>
                </a:solidFill>
              </a:rPr>
              <a:t>Data isolation</a:t>
            </a:r>
            <a:endParaRPr lang="en-US" i="1" dirty="0" smtClean="0"/>
          </a:p>
        </p:txBody>
      </p:sp>
      <p:sp>
        <p:nvSpPr>
          <p:cNvPr id="5" name="Rectangle 4"/>
          <p:cNvSpPr/>
          <p:nvPr>
            <p:custDataLst>
              <p:tags r:id="rId3"/>
            </p:custDataLst>
          </p:nvPr>
        </p:nvSpPr>
        <p:spPr>
          <a:xfrm>
            <a:off x="4419600" y="3657600"/>
            <a:ext cx="6858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P1</a:t>
            </a:r>
            <a:endParaRPr lang="en-US" sz="2800" dirty="0"/>
          </a:p>
        </p:txBody>
      </p:sp>
      <p:sp>
        <p:nvSpPr>
          <p:cNvPr id="6" name="Rectangle 5"/>
          <p:cNvSpPr/>
          <p:nvPr>
            <p:custDataLst>
              <p:tags r:id="rId4"/>
            </p:custDataLst>
          </p:nvPr>
        </p:nvSpPr>
        <p:spPr>
          <a:xfrm>
            <a:off x="5334000" y="3657600"/>
            <a:ext cx="6858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P2</a:t>
            </a:r>
            <a:endParaRPr lang="en-US" sz="2800" dirty="0"/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6248400" y="3657600"/>
            <a:ext cx="6858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P3</a:t>
            </a:r>
            <a:endParaRPr lang="en-US" sz="2800" dirty="0"/>
          </a:p>
        </p:txBody>
      </p:sp>
      <p:sp>
        <p:nvSpPr>
          <p:cNvPr id="8" name="Rectangle 7"/>
          <p:cNvSpPr/>
          <p:nvPr>
            <p:custDataLst>
              <p:tags r:id="rId6"/>
            </p:custDataLst>
          </p:nvPr>
        </p:nvSpPr>
        <p:spPr>
          <a:xfrm>
            <a:off x="7162800" y="3657600"/>
            <a:ext cx="6858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P4</a:t>
            </a:r>
            <a:endParaRPr lang="en-US" sz="2800" dirty="0"/>
          </a:p>
        </p:txBody>
      </p:sp>
      <p:sp>
        <p:nvSpPr>
          <p:cNvPr id="9" name="Rectangle 8"/>
          <p:cNvSpPr/>
          <p:nvPr>
            <p:custDataLst>
              <p:tags r:id="rId7"/>
            </p:custDataLst>
          </p:nvPr>
        </p:nvSpPr>
        <p:spPr>
          <a:xfrm>
            <a:off x="4419600" y="4267200"/>
            <a:ext cx="3429000" cy="1295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" name="TextBox 10"/>
          <p:cNvSpPr txBox="1"/>
          <p:nvPr>
            <p:custDataLst>
              <p:tags r:id="rId8"/>
            </p:custDataLst>
          </p:nvPr>
        </p:nvSpPr>
        <p:spPr>
          <a:xfrm>
            <a:off x="4495800" y="4343400"/>
            <a:ext cx="696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VM</a:t>
            </a:r>
          </a:p>
        </p:txBody>
      </p:sp>
      <p:sp>
        <p:nvSpPr>
          <p:cNvPr id="12" name="TextBox 11"/>
          <p:cNvSpPr txBox="1"/>
          <p:nvPr>
            <p:custDataLst>
              <p:tags r:id="rId9"/>
            </p:custDataLst>
          </p:nvPr>
        </p:nvSpPr>
        <p:spPr>
          <a:xfrm>
            <a:off x="5363859" y="4343400"/>
            <a:ext cx="1646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</a:rPr>
              <a:t>filesystem</a:t>
            </a:r>
            <a:endParaRPr lang="en-US" sz="2800" dirty="0" smtClean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>
            <p:custDataLst>
              <p:tags r:id="rId10"/>
            </p:custDataLst>
          </p:nvPr>
        </p:nvSpPr>
        <p:spPr>
          <a:xfrm>
            <a:off x="7102345" y="4343400"/>
            <a:ext cx="6700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net</a:t>
            </a:r>
          </a:p>
        </p:txBody>
      </p:sp>
      <p:sp>
        <p:nvSpPr>
          <p:cNvPr id="14" name="TextBox 13"/>
          <p:cNvSpPr txBox="1"/>
          <p:nvPr>
            <p:custDataLst>
              <p:tags r:id="rId11"/>
            </p:custDataLst>
          </p:nvPr>
        </p:nvSpPr>
        <p:spPr>
          <a:xfrm>
            <a:off x="5435048" y="5029200"/>
            <a:ext cx="104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driver</a:t>
            </a:r>
          </a:p>
        </p:txBody>
      </p:sp>
      <p:sp>
        <p:nvSpPr>
          <p:cNvPr id="15" name="TextBox 14"/>
          <p:cNvSpPr txBox="1"/>
          <p:nvPr>
            <p:custDataLst>
              <p:tags r:id="rId12"/>
            </p:custDataLst>
          </p:nvPr>
        </p:nvSpPr>
        <p:spPr>
          <a:xfrm>
            <a:off x="6806648" y="5029200"/>
            <a:ext cx="104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driver</a:t>
            </a:r>
          </a:p>
        </p:txBody>
      </p:sp>
      <p:sp>
        <p:nvSpPr>
          <p:cNvPr id="16" name="TextBox 15"/>
          <p:cNvSpPr txBox="1"/>
          <p:nvPr>
            <p:custDataLst>
              <p:tags r:id="rId13"/>
            </p:custDataLst>
          </p:nvPr>
        </p:nvSpPr>
        <p:spPr>
          <a:xfrm>
            <a:off x="5564456" y="5638800"/>
            <a:ext cx="7601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disk</a:t>
            </a:r>
          </a:p>
        </p:txBody>
      </p:sp>
      <p:sp>
        <p:nvSpPr>
          <p:cNvPr id="17" name="TextBox 16"/>
          <p:cNvSpPr txBox="1"/>
          <p:nvPr>
            <p:custDataLst>
              <p:tags r:id="rId14"/>
            </p:custDataLst>
          </p:nvPr>
        </p:nvSpPr>
        <p:spPr>
          <a:xfrm>
            <a:off x="7026145" y="5648980"/>
            <a:ext cx="6700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eth</a:t>
            </a:r>
          </a:p>
        </p:txBody>
      </p:sp>
      <p:sp>
        <p:nvSpPr>
          <p:cNvPr id="18" name="TextBox 17"/>
          <p:cNvSpPr txBox="1"/>
          <p:nvPr>
            <p:custDataLst>
              <p:tags r:id="rId15"/>
            </p:custDataLst>
          </p:nvPr>
        </p:nvSpPr>
        <p:spPr>
          <a:xfrm>
            <a:off x="4419600" y="5638800"/>
            <a:ext cx="1031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MMU</a:t>
            </a:r>
          </a:p>
        </p:txBody>
      </p:sp>
    </p:spTree>
    <p:extLst>
      <p:ext uri="{BB962C8B-B14F-4D97-AF65-F5344CB8AC3E}">
        <p14:creationId xmlns:p14="http://schemas.microsoft.com/office/powerpoint/2010/main" val="229353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3410">
      <a:dk1>
        <a:srgbClr val="FFFFFF"/>
      </a:dk1>
      <a:lt1>
        <a:sysClr val="window" lastClr="FFFFFF"/>
      </a:lt1>
      <a:dk2>
        <a:srgbClr val="000000"/>
      </a:dk2>
      <a:lt2>
        <a:srgbClr val="D8D8D8"/>
      </a:lt2>
      <a:accent1>
        <a:srgbClr val="FFFF00"/>
      </a:accent1>
      <a:accent2>
        <a:srgbClr val="FF0000"/>
      </a:accent2>
      <a:accent3>
        <a:srgbClr val="7030A0"/>
      </a:accent3>
      <a:accent4>
        <a:srgbClr val="0070C0"/>
      </a:accent4>
      <a:accent5>
        <a:srgbClr val="00B0F0"/>
      </a:accent5>
      <a:accent6>
        <a:srgbClr val="FFC000"/>
      </a:accent6>
      <a:hlink>
        <a:srgbClr val="6565FF"/>
      </a:hlink>
      <a:folHlink>
        <a:srgbClr val="A2A2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1794</Words>
  <Application>Microsoft Office PowerPoint</Application>
  <PresentationFormat>On-screen Show (4:3)</PresentationFormat>
  <Paragraphs>315</Paragraphs>
  <Slides>31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Traps, Exceptions, System Calls, &amp; Privileged Mode</vt:lpstr>
      <vt:lpstr>Goals for Today</vt:lpstr>
      <vt:lpstr>Hardware/Software Boundary</vt:lpstr>
      <vt:lpstr>Hardware/Software Boundary</vt:lpstr>
      <vt:lpstr>Hardware/Software Boundary</vt:lpstr>
      <vt:lpstr>Hardware/Software Boundary</vt:lpstr>
      <vt:lpstr>Attempt #2 is broken</vt:lpstr>
      <vt:lpstr>PowerPoint Presentation</vt:lpstr>
      <vt:lpstr>Operating System</vt:lpstr>
      <vt:lpstr>Privilege Mode</vt:lpstr>
      <vt:lpstr>Terminology</vt:lpstr>
      <vt:lpstr>Sample System Calls</vt:lpstr>
      <vt:lpstr>System Calls</vt:lpstr>
      <vt:lpstr>Invoking System Calls</vt:lpstr>
      <vt:lpstr>Libraries and Wrappers</vt:lpstr>
      <vt:lpstr>PowerPoint Presentation</vt:lpstr>
      <vt:lpstr>Where does OS live?</vt:lpstr>
      <vt:lpstr>Full System Layout</vt:lpstr>
      <vt:lpstr>SYSCALL instruction</vt:lpstr>
      <vt:lpstr>SYSCALL instruction</vt:lpstr>
      <vt:lpstr>PowerPoint Presentation</vt:lpstr>
      <vt:lpstr>Recap: Traps</vt:lpstr>
      <vt:lpstr>Exceptions</vt:lpstr>
      <vt:lpstr>Interrupts &amp; Exceptions</vt:lpstr>
      <vt:lpstr>Interrupts &amp; Exceptions</vt:lpstr>
      <vt:lpstr>Example: Clock Interrupt</vt:lpstr>
      <vt:lpstr>Scheduler</vt:lpstr>
      <vt:lpstr>Syscall vs. Interrupt</vt:lpstr>
      <vt:lpstr>Summary</vt:lpstr>
      <vt:lpstr>Administrivia</vt:lpstr>
      <vt:lpstr>Administrivia</vt:lpstr>
    </vt:vector>
  </TitlesOfParts>
  <Company>Cornell University Computing and Information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Hakim Weatherspoon</dc:creator>
  <cp:lastModifiedBy>Hakim Weatherspoon</cp:lastModifiedBy>
  <cp:revision>17</cp:revision>
  <dcterms:created xsi:type="dcterms:W3CDTF">2012-11-28T14:27:55Z</dcterms:created>
  <dcterms:modified xsi:type="dcterms:W3CDTF">2013-04-05T14:54:32Z</dcterms:modified>
</cp:coreProperties>
</file>