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8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2A061-B4EE-44C5-8D2E-0634175FE71A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7DBE4-A563-438E-A220-71A588673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0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5860" y="589482"/>
            <a:ext cx="4540308" cy="34149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1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26" tIns="45363" rIns="90726" bIns="453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3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4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5" tIns="44928" rIns="89855" bIns="44928"/>
          <a:lstStyle/>
          <a:p>
            <a:r>
              <a:rPr lang="en-US" smtClean="0"/>
              <a:t>most state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5" tIns="44928" rIns="89855" bIns="44928"/>
          <a:lstStyle/>
          <a:p>
            <a:r>
              <a:rPr lang="en-US" dirty="0" smtClean="0"/>
              <a:t>user/kernel/hardware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5" tIns="44928" rIns="89855" bIns="44928"/>
          <a:lstStyle/>
          <a:p>
            <a:r>
              <a:rPr lang="en-US" dirty="0" smtClean="0"/>
              <a:t>boot sequence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5" tIns="44928" rIns="89855" bIns="449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Traps, Exceptions, System Calls, &amp; Privileged Mode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460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FF00"/>
                </a:solidFill>
                <a:cs typeface="Calibri"/>
              </a:rPr>
              <a:t>P&amp;H </a:t>
            </a:r>
            <a:r>
              <a:rPr lang="nl-NL" dirty="0" err="1">
                <a:solidFill>
                  <a:srgbClr val="FFFF00"/>
                </a:solidFill>
                <a:cs typeface="Calibri"/>
              </a:rPr>
              <a:t>Chapter</a:t>
            </a:r>
            <a:r>
              <a:rPr lang="nl-NL" dirty="0">
                <a:solidFill>
                  <a:srgbClr val="FFFF00"/>
                </a:solidFill>
                <a:cs typeface="Calibri"/>
              </a:rPr>
              <a:t> 4.9, pages 509–515, appendix B.7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Privilege Mode</a:t>
            </a:r>
            <a:endParaRPr lang="en-US"/>
          </a:p>
        </p:txBody>
      </p:sp>
      <p:sp>
        <p:nvSpPr>
          <p:cNvPr id="38092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5791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CPU Mode Bit / Privilege Level Status Register</a:t>
            </a:r>
          </a:p>
          <a:p>
            <a:r>
              <a:rPr lang="en-US" sz="2800" dirty="0" smtClean="0"/>
              <a:t>Mode 0 = untrusted = </a:t>
            </a:r>
            <a:r>
              <a:rPr lang="en-US" sz="2800" dirty="0" smtClean="0">
                <a:solidFill>
                  <a:schemeClr val="accent1"/>
                </a:solidFill>
              </a:rPr>
              <a:t>user domain</a:t>
            </a:r>
          </a:p>
          <a:p>
            <a:pPr lvl="1"/>
            <a:r>
              <a:rPr lang="en-US" sz="2400" dirty="0" smtClean="0"/>
              <a:t>“Privileged” instructions and registers are disabled by CPU</a:t>
            </a:r>
          </a:p>
          <a:p>
            <a:r>
              <a:rPr lang="en-US" sz="2800" dirty="0" smtClean="0"/>
              <a:t>Mode 1 = trusted = </a:t>
            </a:r>
            <a:r>
              <a:rPr lang="en-US" sz="2800" dirty="0" smtClean="0">
                <a:solidFill>
                  <a:schemeClr val="accent1"/>
                </a:solidFill>
              </a:rPr>
              <a:t>kernel domain</a:t>
            </a:r>
          </a:p>
          <a:p>
            <a:pPr lvl="1"/>
            <a:r>
              <a:rPr lang="en-US" sz="2400" dirty="0" smtClean="0"/>
              <a:t>All instructions and registers are enabled</a:t>
            </a:r>
          </a:p>
          <a:p>
            <a:r>
              <a:rPr lang="en-US" sz="2800" dirty="0" smtClean="0"/>
              <a:t>Boot sequence: </a:t>
            </a:r>
          </a:p>
          <a:p>
            <a:pPr lvl="1"/>
            <a:r>
              <a:rPr lang="en-US" sz="2400" dirty="0" smtClean="0"/>
              <a:t>load first sector of disk (containing OS code) to well known address in memory</a:t>
            </a:r>
          </a:p>
          <a:p>
            <a:pPr lvl="1"/>
            <a:r>
              <a:rPr lang="en-US" sz="2400" dirty="0" smtClean="0"/>
              <a:t>Mode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1; PC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well known address</a:t>
            </a:r>
          </a:p>
          <a:p>
            <a:r>
              <a:rPr lang="en-US" sz="2800" dirty="0" smtClean="0"/>
              <a:t>OS takes over…</a:t>
            </a:r>
          </a:p>
          <a:p>
            <a:pPr lvl="1"/>
            <a:r>
              <a:rPr lang="en-US" sz="2400" dirty="0" smtClean="0"/>
              <a:t>initialize devices, MMU, timers, etc.</a:t>
            </a:r>
          </a:p>
          <a:p>
            <a:pPr lvl="1"/>
            <a:r>
              <a:rPr lang="en-US" sz="2400" dirty="0" smtClean="0"/>
              <a:t>loads programs from disk, sets up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, etc.</a:t>
            </a:r>
          </a:p>
          <a:p>
            <a:pPr lvl="1"/>
            <a:r>
              <a:rPr lang="en-US" sz="2400" dirty="0" smtClean="0"/>
              <a:t>Mode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0; PC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program entry point</a:t>
            </a:r>
          </a:p>
          <a:p>
            <a:r>
              <a:rPr lang="en-US" sz="1800" dirty="0" smtClean="0"/>
              <a:t>(note: x86 has 4 levels x 3 dimensions, but only virtual machines uses any  the middle)</a:t>
            </a:r>
          </a:p>
        </p:txBody>
      </p:sp>
    </p:spTree>
    <p:extLst>
      <p:ext uri="{BB962C8B-B14F-4D97-AF65-F5344CB8AC3E}">
        <p14:creationId xmlns:p14="http://schemas.microsoft.com/office/powerpoint/2010/main" val="38996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Trap: </a:t>
            </a:r>
            <a:r>
              <a:rPr lang="en-US" sz="2800" dirty="0" smtClean="0"/>
              <a:t>Any kind of a control transfer to the OS</a:t>
            </a:r>
          </a:p>
          <a:p>
            <a:endParaRPr lang="en-US" sz="2800" dirty="0" smtClean="0"/>
          </a:p>
          <a:p>
            <a:r>
              <a:rPr lang="en-US" sz="2800" dirty="0" err="1" smtClean="0">
                <a:solidFill>
                  <a:schemeClr val="accent1"/>
                </a:solidFill>
              </a:rPr>
              <a:t>Syscall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/>
              <a:t>Synchronous (planned), program-to-kernel transfer</a:t>
            </a:r>
          </a:p>
          <a:p>
            <a:pPr lvl="1"/>
            <a:r>
              <a:rPr lang="en-US" sz="2400" dirty="0" smtClean="0"/>
              <a:t>SYSCALL instruction in MIPS (various on x86)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Exception: </a:t>
            </a:r>
            <a:r>
              <a:rPr lang="en-US" sz="2800" dirty="0"/>
              <a:t>S</a:t>
            </a:r>
            <a:r>
              <a:rPr lang="en-US" sz="2800" dirty="0" smtClean="0"/>
              <a:t>ynchronous, program-to-kernel transfer</a:t>
            </a:r>
          </a:p>
          <a:p>
            <a:pPr lvl="1"/>
            <a:r>
              <a:rPr lang="en-US" sz="2400" dirty="0" smtClean="0"/>
              <a:t>exceptional events: div by zero, page fault, page protection err, …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Interrupt: </a:t>
            </a:r>
            <a:r>
              <a:rPr lang="en-US" sz="2800" dirty="0" err="1" smtClean="0"/>
              <a:t>Aysnchronous</a:t>
            </a:r>
            <a:r>
              <a:rPr lang="en-US" sz="2800" dirty="0" smtClean="0"/>
              <a:t>, device-initiated transfer</a:t>
            </a:r>
          </a:p>
          <a:p>
            <a:pPr lvl="1"/>
            <a:r>
              <a:rPr lang="en-US" sz="2400" dirty="0" smtClean="0"/>
              <a:t>e.g. Network packet arrived, keyboard event, timer ticks</a:t>
            </a:r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0" y="6334780"/>
            <a:ext cx="8072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real mechanisms, but nobody agrees on these terms</a:t>
            </a:r>
          </a:p>
        </p:txBody>
      </p:sp>
    </p:spTree>
    <p:extLst>
      <p:ext uri="{BB962C8B-B14F-4D97-AF65-F5344CB8AC3E}">
        <p14:creationId xmlns:p14="http://schemas.microsoft.com/office/powerpoint/2010/main" val="390807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5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Sample System Calls</a:t>
            </a:r>
            <a:endParaRPr lang="en-US"/>
          </a:p>
        </p:txBody>
      </p:sp>
      <p:sp>
        <p:nvSpPr>
          <p:cNvPr id="3815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System call examples:</a:t>
            </a:r>
          </a:p>
          <a:p>
            <a:r>
              <a:rPr lang="en-US" dirty="0" err="1" smtClean="0">
                <a:latin typeface="Consolas" pitchFamily="49" charset="0"/>
              </a:rPr>
              <a:t>putc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Print character to screen</a:t>
            </a:r>
          </a:p>
          <a:p>
            <a:pPr lvl="1"/>
            <a:r>
              <a:rPr lang="en-US" dirty="0" smtClean="0"/>
              <a:t>Need to multiplex screen between competing programs</a:t>
            </a:r>
          </a:p>
          <a:p>
            <a:r>
              <a:rPr lang="en-US" dirty="0" smtClean="0">
                <a:latin typeface="Consolas" pitchFamily="49" charset="0"/>
              </a:rPr>
              <a:t>send(): </a:t>
            </a:r>
            <a:r>
              <a:rPr lang="en-US" dirty="0" smtClean="0"/>
              <a:t>Send a packet on the network</a:t>
            </a:r>
          </a:p>
          <a:p>
            <a:pPr lvl="1"/>
            <a:r>
              <a:rPr lang="en-US" dirty="0" smtClean="0"/>
              <a:t>Need to manipulate the internals of a device </a:t>
            </a:r>
          </a:p>
          <a:p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Allocate a page</a:t>
            </a:r>
          </a:p>
          <a:p>
            <a:pPr lvl="1"/>
            <a:r>
              <a:rPr lang="en-US" dirty="0" smtClean="0"/>
              <a:t>Needs to update page tables &amp; MMU</a:t>
            </a:r>
          </a:p>
          <a:p>
            <a:r>
              <a:rPr lang="en-US" dirty="0" smtClean="0">
                <a:latin typeface="Consolas" pitchFamily="49" charset="0"/>
              </a:rPr>
              <a:t>sleep(): </a:t>
            </a:r>
            <a:r>
              <a:rPr lang="en-US" dirty="0" smtClean="0"/>
              <a:t>put current </a:t>
            </a:r>
            <a:r>
              <a:rPr lang="en-US" dirty="0" err="1" smtClean="0"/>
              <a:t>prog</a:t>
            </a:r>
            <a:r>
              <a:rPr lang="en-US" dirty="0" smtClean="0"/>
              <a:t> to sleep, wake other</a:t>
            </a:r>
          </a:p>
          <a:p>
            <a:pPr lvl="1"/>
            <a:r>
              <a:rPr lang="en-US" dirty="0" smtClean="0"/>
              <a:t>Need to update page table base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1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7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System Calls</a:t>
            </a:r>
            <a:endParaRPr lang="en-US"/>
          </a:p>
        </p:txBody>
      </p:sp>
      <p:sp>
        <p:nvSpPr>
          <p:cNvPr id="3817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System call: Not just a function call</a:t>
            </a:r>
          </a:p>
          <a:p>
            <a:pPr lvl="1"/>
            <a:r>
              <a:rPr lang="en-US" dirty="0" smtClean="0"/>
              <a:t>Don’t let program jump just anywhere in OS code</a:t>
            </a:r>
          </a:p>
          <a:p>
            <a:pPr lvl="1"/>
            <a:r>
              <a:rPr lang="en-US" dirty="0" smtClean="0"/>
              <a:t>OS can’t trust program’s registers (sp, </a:t>
            </a:r>
            <a:r>
              <a:rPr lang="en-US" dirty="0" err="1" smtClean="0"/>
              <a:t>fp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, etc.)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SYSCALL instruction</a:t>
            </a:r>
            <a:r>
              <a:rPr lang="en-US" dirty="0" smtClean="0"/>
              <a:t>: safe transfer of control to OS</a:t>
            </a:r>
          </a:p>
          <a:p>
            <a:pPr lvl="1"/>
            <a:r>
              <a:rPr lang="en-US" dirty="0" smtClean="0"/>
              <a:t>Mode </a:t>
            </a:r>
            <a:r>
              <a:rPr lang="en-US" dirty="0" smtClean="0">
                <a:sym typeface="Wingdings" pitchFamily="2" charset="2"/>
              </a:rPr>
              <a:t> 0; Cause  </a:t>
            </a:r>
            <a:r>
              <a:rPr lang="en-US" dirty="0" err="1" smtClean="0">
                <a:sym typeface="Wingdings" pitchFamily="2" charset="2"/>
              </a:rPr>
              <a:t>syscall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exception vector</a:t>
            </a:r>
          </a:p>
          <a:p>
            <a:endParaRPr lang="en-US" dirty="0" smtClean="0"/>
          </a:p>
          <a:p>
            <a:r>
              <a:rPr lang="en-US" dirty="0" smtClean="0"/>
              <a:t>MIPS system call convention:</a:t>
            </a:r>
          </a:p>
          <a:p>
            <a:pPr lvl="1"/>
            <a:r>
              <a:rPr lang="en-US" dirty="0" smtClean="0"/>
              <a:t>user program mostly normal (save temps, save </a:t>
            </a:r>
            <a:r>
              <a:rPr lang="en-US" dirty="0" err="1" smtClean="0"/>
              <a:t>ra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but: $v0 = system call number,                                   </a:t>
            </a:r>
            <a:r>
              <a:rPr lang="en-US" dirty="0"/>
              <a:t>which specifies the operation the application is </a:t>
            </a:r>
            <a:r>
              <a:rPr lang="en-US" dirty="0" smtClean="0"/>
              <a:t>requesting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9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Invoking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1831975"/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addiu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$2, $0, 4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syscall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  <a:p>
            <a:pPr marL="1831975"/>
            <a:endParaRPr lang="en-US" dirty="0" smtClean="0">
              <a:latin typeface="Consolas" pitchFamily="49" charset="0"/>
            </a:endParaRPr>
          </a:p>
          <a:p>
            <a:pPr marL="1831975"/>
            <a:r>
              <a:rPr lang="en-US" dirty="0" smtClean="0">
                <a:latin typeface="Consolas" pitchFamily="49" charset="0"/>
              </a:rPr>
              <a:t>char *gets(char *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while (...)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 =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}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289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Libraries and Wrappers</a:t>
            </a:r>
            <a:endParaRPr lang="en-US"/>
          </a:p>
        </p:txBody>
      </p:sp>
      <p:sp>
        <p:nvSpPr>
          <p:cNvPr id="3829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Compilers do not emit SYSCALL instructions</a:t>
            </a:r>
          </a:p>
          <a:p>
            <a:pPr lvl="1"/>
            <a:r>
              <a:rPr lang="en-US" dirty="0" smtClean="0"/>
              <a:t>Compiler doesn’t know OS interface</a:t>
            </a:r>
          </a:p>
          <a:p>
            <a:r>
              <a:rPr lang="en-US" dirty="0" smtClean="0"/>
              <a:t>Libraries implement standard API from system API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(standard C library):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write()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gets()  </a:t>
            </a:r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write()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727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8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195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655763"/>
            <a:ext cx="72390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2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Where does OS live?</a:t>
            </a:r>
          </a:p>
        </p:txBody>
      </p:sp>
      <p:sp>
        <p:nvSpPr>
          <p:cNvPr id="38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its own address 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then </a:t>
            </a:r>
            <a:r>
              <a:rPr lang="en-US" dirty="0" err="1"/>
              <a:t>syscall</a:t>
            </a:r>
            <a:r>
              <a:rPr lang="en-US" dirty="0"/>
              <a:t> would have to switch to a different address space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Also harder to deal with </a:t>
            </a:r>
            <a:r>
              <a:rPr lang="en-US" dirty="0" err="1"/>
              <a:t>syscall</a:t>
            </a:r>
            <a:r>
              <a:rPr lang="en-US" dirty="0"/>
              <a:t> arguments passed as pointers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in the same address space as 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protection bits to prevent user code from writing kernel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Higher part of VM, lower part of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63581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3618" name="Rectangle 2"/>
          <p:cNvSpPr>
            <a:spLocks noChangeArrowheads="1"/>
          </p:cNvSpPr>
          <p:nvPr/>
        </p:nvSpPr>
        <p:spPr bwMode="auto">
          <a:xfrm>
            <a:off x="6934200" y="1143000"/>
            <a:ext cx="1676400" cy="4876800"/>
          </a:xfrm>
          <a:prstGeom prst="rect">
            <a:avLst/>
          </a:prstGeom>
          <a:noFill/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Full System Layout</a:t>
            </a:r>
          </a:p>
        </p:txBody>
      </p:sp>
      <p:sp>
        <p:nvSpPr>
          <p:cNvPr id="3823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5819459" cy="53038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Typically all kernel text, most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same VA in every address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Map kernel in contiguous physical memory when boot loader puts kernel into physical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The OS is omnipresent and steps in where necessary to aid application execution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Typically resides in high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When an application needs to perform a privileged operation, it needs to invoke the OS</a:t>
            </a:r>
          </a:p>
        </p:txBody>
      </p:sp>
      <p:sp>
        <p:nvSpPr>
          <p:cNvPr id="3823621" name="Text Box 5"/>
          <p:cNvSpPr txBox="1">
            <a:spLocks noChangeArrowheads="1"/>
          </p:cNvSpPr>
          <p:nvPr/>
        </p:nvSpPr>
        <p:spPr bwMode="auto">
          <a:xfrm>
            <a:off x="7010400" y="2514600"/>
            <a:ext cx="1183850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Text</a:t>
            </a:r>
          </a:p>
        </p:txBody>
      </p:sp>
      <p:sp>
        <p:nvSpPr>
          <p:cNvPr id="3823622" name="Text Box 6"/>
          <p:cNvSpPr txBox="1">
            <a:spLocks noChangeArrowheads="1"/>
          </p:cNvSpPr>
          <p:nvPr/>
        </p:nvSpPr>
        <p:spPr bwMode="auto">
          <a:xfrm>
            <a:off x="7010400" y="3276600"/>
            <a:ext cx="889987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Stack</a:t>
            </a:r>
          </a:p>
        </p:txBody>
      </p:sp>
      <p:sp>
        <p:nvSpPr>
          <p:cNvPr id="3823623" name="Text Box 7"/>
          <p:cNvSpPr txBox="1">
            <a:spLocks noChangeArrowheads="1"/>
          </p:cNvSpPr>
          <p:nvPr/>
        </p:nvSpPr>
        <p:spPr bwMode="auto">
          <a:xfrm>
            <a:off x="6996113" y="4038600"/>
            <a:ext cx="859531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Heap</a:t>
            </a:r>
          </a:p>
        </p:txBody>
      </p:sp>
      <p:sp>
        <p:nvSpPr>
          <p:cNvPr id="3823624" name="Text Box 8"/>
          <p:cNvSpPr txBox="1">
            <a:spLocks noChangeArrowheads="1"/>
          </p:cNvSpPr>
          <p:nvPr/>
        </p:nvSpPr>
        <p:spPr bwMode="auto">
          <a:xfrm>
            <a:off x="7010400" y="4572000"/>
            <a:ext cx="7747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823625" name="Text Box 9"/>
          <p:cNvSpPr txBox="1">
            <a:spLocks noChangeArrowheads="1"/>
          </p:cNvSpPr>
          <p:nvPr/>
        </p:nvSpPr>
        <p:spPr bwMode="auto">
          <a:xfrm>
            <a:off x="7010400" y="5029200"/>
            <a:ext cx="7286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Text</a:t>
            </a:r>
          </a:p>
        </p:txBody>
      </p:sp>
      <p:sp>
        <p:nvSpPr>
          <p:cNvPr id="3823626" name="Text Box 10"/>
          <p:cNvSpPr txBox="1">
            <a:spLocks noChangeArrowheads="1"/>
          </p:cNvSpPr>
          <p:nvPr/>
        </p:nvSpPr>
        <p:spPr bwMode="auto">
          <a:xfrm>
            <a:off x="7010400" y="2133600"/>
            <a:ext cx="125571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Data</a:t>
            </a:r>
          </a:p>
        </p:txBody>
      </p:sp>
      <p:sp>
        <p:nvSpPr>
          <p:cNvPr id="3823627" name="Text Box 11"/>
          <p:cNvSpPr txBox="1">
            <a:spLocks noChangeArrowheads="1"/>
          </p:cNvSpPr>
          <p:nvPr/>
        </p:nvSpPr>
        <p:spPr bwMode="auto">
          <a:xfrm>
            <a:off x="7010400" y="1752600"/>
            <a:ext cx="13335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Heap</a:t>
            </a:r>
          </a:p>
        </p:txBody>
      </p:sp>
      <p:sp>
        <p:nvSpPr>
          <p:cNvPr id="3823628" name="Text Box 12"/>
          <p:cNvSpPr txBox="1">
            <a:spLocks noChangeArrowheads="1"/>
          </p:cNvSpPr>
          <p:nvPr/>
        </p:nvSpPr>
        <p:spPr bwMode="auto">
          <a:xfrm>
            <a:off x="6934200" y="1066800"/>
            <a:ext cx="13636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557426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8060" y="3059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48060" y="10668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25908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0x800…0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23064" y="586740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2115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SYSCALL instruction</a:t>
            </a:r>
          </a:p>
        </p:txBody>
      </p:sp>
      <p:sp>
        <p:nvSpPr>
          <p:cNvPr id="38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SYSCALL instruction does an atomic jump to a controlled location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Switches 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 (= return address)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 err="1"/>
              <a:t>syscall</a:t>
            </a:r>
            <a:r>
              <a:rPr lang="en-US" dirty="0"/>
              <a:t> handler</a:t>
            </a:r>
          </a:p>
        </p:txBody>
      </p:sp>
    </p:spTree>
    <p:extLst>
      <p:ext uri="{BB962C8B-B14F-4D97-AF65-F5344CB8AC3E}">
        <p14:creationId xmlns:p14="http://schemas.microsoft.com/office/powerpoint/2010/main" val="761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Hardware/Software boundary</a:t>
            </a:r>
          </a:p>
          <a:p>
            <a:pPr lvl="1"/>
            <a:r>
              <a:rPr lang="en-US" dirty="0" smtClean="0"/>
              <a:t>Traps</a:t>
            </a:r>
            <a:r>
              <a:rPr lang="en-US" dirty="0"/>
              <a:t>, Exceptions, System Calls, &amp; Privileged </a:t>
            </a:r>
            <a:r>
              <a:rPr lang="en-US" dirty="0" smtClean="0"/>
              <a:t>Mode</a:t>
            </a:r>
          </a:p>
          <a:p>
            <a:pPr lvl="1"/>
            <a:r>
              <a:rPr lang="en-US" dirty="0"/>
              <a:t>Operating System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4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7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SYSCALL instruction</a:t>
            </a:r>
          </a:p>
        </p:txBody>
      </p:sp>
      <p:sp>
        <p:nvSpPr>
          <p:cNvPr id="38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Kernel system call handler carries out the desired system call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 err="1" smtClean="0"/>
              <a:t>callee</a:t>
            </a:r>
            <a:r>
              <a:rPr lang="en-US" dirty="0" smtClean="0"/>
              <a:t>-save </a:t>
            </a:r>
            <a:r>
              <a:rPr lang="en-US" dirty="0"/>
              <a:t>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 err="1"/>
              <a:t>syscall</a:t>
            </a:r>
            <a:r>
              <a:rPr lang="en-US" dirty="0"/>
              <a:t> number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Checks arguments for sanity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Stores result in v0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Restores </a:t>
            </a:r>
            <a:r>
              <a:rPr lang="en-US" dirty="0" err="1"/>
              <a:t>callee</a:t>
            </a:r>
            <a:r>
              <a:rPr lang="en-US" dirty="0"/>
              <a:t>-save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1"/>
                </a:solidFill>
              </a:rPr>
              <a:t>return from </a:t>
            </a:r>
            <a:r>
              <a:rPr lang="en-US" dirty="0" err="1">
                <a:solidFill>
                  <a:schemeClr val="accent1"/>
                </a:solidFill>
              </a:rPr>
              <a:t>syscall</a:t>
            </a:r>
            <a:r>
              <a:rPr lang="en-US" dirty="0"/>
              <a:t>” instruction, which restores the privilege mode, SP and PC</a:t>
            </a:r>
          </a:p>
        </p:txBody>
      </p:sp>
    </p:spTree>
    <p:extLst>
      <p:ext uri="{BB962C8B-B14F-4D97-AF65-F5344CB8AC3E}">
        <p14:creationId xmlns:p14="http://schemas.microsoft.com/office/powerpoint/2010/main" val="12678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Interrupts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Traps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Map kernel into every process using </a:t>
            </a:r>
            <a:r>
              <a:rPr lang="en-US" sz="2800" i="1" dirty="0" smtClean="0">
                <a:solidFill>
                  <a:schemeClr val="accent1"/>
                </a:solidFill>
              </a:rPr>
              <a:t>supervisor</a:t>
            </a:r>
            <a:r>
              <a:rPr lang="en-US" sz="2800" dirty="0" smtClean="0"/>
              <a:t> PTEs</a:t>
            </a:r>
          </a:p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Switch to </a:t>
            </a:r>
            <a:r>
              <a:rPr lang="en-US" sz="2800" dirty="0" smtClean="0">
                <a:solidFill>
                  <a:schemeClr val="accent1"/>
                </a:solidFill>
              </a:rPr>
              <a:t>kernel mode </a:t>
            </a:r>
            <a:r>
              <a:rPr lang="en-US" sz="2800" dirty="0" smtClean="0"/>
              <a:t>on trap, </a:t>
            </a:r>
            <a:r>
              <a:rPr lang="en-US" sz="2800" dirty="0" smtClean="0">
                <a:solidFill>
                  <a:schemeClr val="accent1"/>
                </a:solidFill>
              </a:rPr>
              <a:t>user mode </a:t>
            </a:r>
            <a:r>
              <a:rPr lang="en-US" sz="2800" dirty="0" smtClean="0"/>
              <a:t>on return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Syscall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/>
              <a:t>Synchronous, program-to-kernel transfer</a:t>
            </a:r>
          </a:p>
          <a:p>
            <a:pPr lvl="1"/>
            <a:r>
              <a:rPr lang="en-US" sz="2400" dirty="0" smtClean="0"/>
              <a:t>user does caller-saves, invokes kernel via </a:t>
            </a:r>
            <a:r>
              <a:rPr lang="en-US" sz="2400" dirty="0" err="1" smtClean="0"/>
              <a:t>syscall</a:t>
            </a:r>
            <a:endParaRPr lang="en-US" sz="2400" dirty="0" smtClean="0"/>
          </a:p>
          <a:p>
            <a:pPr lvl="1"/>
            <a:r>
              <a:rPr lang="en-US" sz="2400" dirty="0" smtClean="0"/>
              <a:t>kernel handles request, puts result in v0, and returns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Exception: </a:t>
            </a:r>
            <a:r>
              <a:rPr lang="en-US" sz="2800" dirty="0"/>
              <a:t>S</a:t>
            </a:r>
            <a:r>
              <a:rPr lang="en-US" sz="2800" dirty="0" smtClean="0"/>
              <a:t>ynchronous, program-to-kernel transfer</a:t>
            </a:r>
          </a:p>
          <a:p>
            <a:pPr lvl="1"/>
            <a:r>
              <a:rPr lang="en-US" sz="2400" dirty="0" smtClean="0"/>
              <a:t>user div/load/store/… faults, CPU invokes kernel</a:t>
            </a:r>
          </a:p>
          <a:p>
            <a:pPr lvl="1"/>
            <a:r>
              <a:rPr lang="en-US" sz="2400" dirty="0" smtClean="0"/>
              <a:t>kernel saves everything, handles fault, restores, and returns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Interrupt: </a:t>
            </a:r>
            <a:r>
              <a:rPr lang="en-US" sz="2800" dirty="0" err="1" smtClean="0"/>
              <a:t>Aysnchronous</a:t>
            </a:r>
            <a:r>
              <a:rPr lang="en-US" sz="2800" dirty="0" smtClean="0"/>
              <a:t>, device-initiated transfer</a:t>
            </a:r>
          </a:p>
          <a:p>
            <a:pPr lvl="1"/>
            <a:r>
              <a:rPr lang="en-US" sz="2400" dirty="0" smtClean="0"/>
              <a:t>e.g. Network packet arrived, keyboard event, timer ticks</a:t>
            </a:r>
          </a:p>
          <a:p>
            <a:pPr lvl="1"/>
            <a:r>
              <a:rPr lang="en-US" sz="2400" dirty="0" smtClean="0"/>
              <a:t>kernel saves everything, handles event, restores, and returns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158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Exceptions</a:t>
            </a:r>
          </a:p>
        </p:txBody>
      </p:sp>
      <p:sp>
        <p:nvSpPr>
          <p:cNvPr id="38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84000"/>
              </a:lnSpc>
            </a:pPr>
            <a:r>
              <a:rPr lang="en-US" dirty="0"/>
              <a:t>System calls are control transfers to the OS, performed under the control of the user program</a:t>
            </a:r>
          </a:p>
          <a:p>
            <a:pPr>
              <a:lnSpc>
                <a:spcPct val="84000"/>
              </a:lnSpc>
            </a:pPr>
            <a:endParaRPr lang="en-US" dirty="0"/>
          </a:p>
          <a:p>
            <a:pPr>
              <a:lnSpc>
                <a:spcPct val="84000"/>
              </a:lnSpc>
            </a:pPr>
            <a:r>
              <a:rPr lang="en-US" dirty="0"/>
              <a:t>Sometimes, need to transfer control to the OS at a time when the user program least expects it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Division by zero,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Alert from power supply that electricity is going out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Alert from network device that a packet just arrived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Clock notifying the processor that clock just ticked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dirty="0"/>
              <a:t>Some of these causes for interruption of execution have nothing to do with the user application</a:t>
            </a:r>
          </a:p>
          <a:p>
            <a:pPr>
              <a:lnSpc>
                <a:spcPct val="84000"/>
              </a:lnSpc>
            </a:pPr>
            <a:r>
              <a:rPr lang="en-US" dirty="0"/>
              <a:t>Need a (slightly) different mechanism, that allows resuming the user application</a:t>
            </a:r>
          </a:p>
        </p:txBody>
      </p:sp>
    </p:spTree>
    <p:extLst>
      <p:ext uri="{BB962C8B-B14F-4D97-AF65-F5344CB8AC3E}">
        <p14:creationId xmlns:p14="http://schemas.microsoft.com/office/powerpoint/2010/main" val="18177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5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Interrupts &amp; Exceptions</a:t>
            </a:r>
          </a:p>
        </p:txBody>
      </p:sp>
      <p:sp>
        <p:nvSpPr>
          <p:cNvPr id="38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283575" cy="5054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On an interrupt or exception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Switches 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cause of the interrupt/privilege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>
                <a:solidFill>
                  <a:schemeClr val="accent1"/>
                </a:solidFill>
              </a:rPr>
              <a:t>interrupt/exception handler</a:t>
            </a:r>
          </a:p>
        </p:txBody>
      </p:sp>
    </p:spTree>
    <p:extLst>
      <p:ext uri="{BB962C8B-B14F-4D97-AF65-F5344CB8AC3E}">
        <p14:creationId xmlns:p14="http://schemas.microsoft.com/office/powerpoint/2010/main" val="38293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7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Interrupts &amp; Exceptions</a:t>
            </a:r>
          </a:p>
        </p:txBody>
      </p:sp>
      <p:sp>
        <p:nvSpPr>
          <p:cNvPr id="38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199" cy="5054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Kernel interrupt/exception handler handles the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>
                <a:solidFill>
                  <a:schemeClr val="accent1"/>
                </a:solidFill>
              </a:rPr>
              <a:t>all</a:t>
            </a:r>
            <a:r>
              <a:rPr lang="en-US" dirty="0"/>
              <a:t>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>
                <a:solidFill>
                  <a:schemeClr val="accent1"/>
                </a:solidFill>
              </a:rPr>
              <a:t>cause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 required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Restores all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1"/>
                </a:solidFill>
              </a:rPr>
              <a:t>return from interrupt</a:t>
            </a:r>
            <a:r>
              <a:rPr lang="en-US" dirty="0"/>
              <a:t>” instruction, which restores the privilege mode, SP and PC</a:t>
            </a:r>
          </a:p>
          <a:p>
            <a:pPr lvl="1">
              <a:lnSpc>
                <a:spcPct val="8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Clock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Example: Clock Interrupt*</a:t>
            </a:r>
          </a:p>
          <a:p>
            <a:pPr lvl="1"/>
            <a:r>
              <a:rPr lang="en-US" sz="2400" dirty="0" smtClean="0"/>
              <a:t>Every N cycles, CPU causes exception with Cause = CLOCK_TICK</a:t>
            </a:r>
          </a:p>
          <a:p>
            <a:pPr lvl="1"/>
            <a:r>
              <a:rPr lang="en-US" sz="2400" dirty="0" smtClean="0"/>
              <a:t>OS can select N to get e.g. 1000 TICKs per second</a:t>
            </a:r>
          </a:p>
          <a:p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0x80000180</a:t>
            </a:r>
          </a:p>
          <a:p>
            <a:r>
              <a:rPr lang="en-US" sz="2400" dirty="0" smtClean="0"/>
              <a:t># (step 1) save *everything* but $k0, $k1 to 0xB0000000</a:t>
            </a:r>
          </a:p>
          <a:p>
            <a:r>
              <a:rPr lang="en-US" sz="2400" dirty="0" smtClean="0"/>
              <a:t># (step 2) set up a usable OS context</a:t>
            </a:r>
          </a:p>
          <a:p>
            <a:r>
              <a:rPr lang="en-US" sz="2400" dirty="0" smtClean="0"/>
              <a:t># (step 3) examine Cause register, take action</a:t>
            </a:r>
          </a:p>
          <a:p>
            <a:r>
              <a:rPr lang="en-US" sz="2400" dirty="0" smtClean="0"/>
              <a:t>if (Cause == PAGE_FAULT) </a:t>
            </a:r>
            <a:r>
              <a:rPr lang="en-US" sz="2400" dirty="0" err="1" smtClean="0"/>
              <a:t>handle_pfault</a:t>
            </a:r>
            <a:r>
              <a:rPr lang="en-US" sz="2400" dirty="0" smtClean="0"/>
              <a:t>(</a:t>
            </a:r>
            <a:r>
              <a:rPr lang="en-US" sz="2400" dirty="0" err="1" smtClean="0"/>
              <a:t>BadVaddr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else if (Cause == SYSCALL) </a:t>
            </a:r>
            <a:r>
              <a:rPr lang="en-US" sz="2400" dirty="0" err="1" smtClean="0"/>
              <a:t>dispatch_syscall</a:t>
            </a:r>
            <a:r>
              <a:rPr lang="en-US" sz="2400" dirty="0" smtClean="0"/>
              <a:t>($v0)</a:t>
            </a:r>
          </a:p>
          <a:p>
            <a:r>
              <a:rPr lang="en-US" sz="2400" dirty="0" smtClean="0"/>
              <a:t>else if (Cause == CLOCK_TICK) schedule()</a:t>
            </a:r>
          </a:p>
          <a:p>
            <a:r>
              <a:rPr lang="en-US" sz="2400" dirty="0" smtClean="0"/>
              <a:t># (step 4) restore registers and return to where program left off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1190" y="6248400"/>
            <a:ext cx="787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not the CPU clock, but a programmable timer clock</a:t>
            </a:r>
          </a:p>
        </p:txBody>
      </p:sp>
    </p:spTree>
    <p:extLst>
      <p:ext uri="{BB962C8B-B14F-4D97-AF65-F5344CB8AC3E}">
        <p14:creationId xmlns:p14="http://schemas.microsoft.com/office/powerpoint/2010/main" val="400368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regs</a:t>
            </a:r>
            <a:r>
              <a:rPr lang="en-US" dirty="0" smtClean="0">
                <a:latin typeface="Consolas" pitchFamily="49" charset="0"/>
              </a:rPr>
              <a:t> context[]; </a:t>
            </a:r>
          </a:p>
          <a:p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[];</a:t>
            </a:r>
          </a:p>
          <a:p>
            <a:r>
              <a:rPr lang="en-US" dirty="0" smtClean="0">
                <a:latin typeface="Consolas" pitchFamily="49" charset="0"/>
              </a:rPr>
              <a:t>schedule() {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</a:rPr>
              <a:t>	j = </a:t>
            </a:r>
            <a:r>
              <a:rPr lang="en-US" dirty="0" err="1" smtClean="0">
                <a:latin typeface="Consolas" pitchFamily="49" charset="0"/>
              </a:rPr>
              <a:t>pick_some_process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if (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!= j) {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 = j;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(context[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], 0xB0000000);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(0xB0000000, context[j]);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(“mtc0 Context,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[j]”);</a:t>
            </a:r>
          </a:p>
          <a:p>
            <a:r>
              <a:rPr lang="en-US" dirty="0" smtClean="0">
                <a:latin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0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Syscall vs. Interrupt</a:t>
            </a:r>
            <a:endParaRPr lang="en-US"/>
          </a:p>
        </p:txBody>
      </p:sp>
      <p:sp>
        <p:nvSpPr>
          <p:cNvPr id="38400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r>
              <a:rPr lang="en-US" dirty="0" smtClean="0"/>
              <a:t> vs. Exceptions vs. Interrupts</a:t>
            </a:r>
          </a:p>
          <a:p>
            <a:endParaRPr lang="en-US" dirty="0" smtClean="0"/>
          </a:p>
          <a:p>
            <a:r>
              <a:rPr lang="en-US" dirty="0" smtClean="0"/>
              <a:t>Same mechanisms, but…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Syscall</a:t>
            </a:r>
            <a:r>
              <a:rPr lang="en-US" dirty="0" smtClean="0"/>
              <a:t> saves and restores much less state</a:t>
            </a:r>
          </a:p>
          <a:p>
            <a:endParaRPr lang="en-US" dirty="0" smtClean="0"/>
          </a:p>
          <a:p>
            <a:r>
              <a:rPr lang="en-US" dirty="0" smtClean="0"/>
              <a:t>	Others save and restore full processor state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	Interrupt</a:t>
            </a:r>
            <a:r>
              <a:rPr lang="en-US" dirty="0" smtClean="0"/>
              <a:t> arrival is unrelated to user code</a:t>
            </a:r>
          </a:p>
        </p:txBody>
      </p:sp>
    </p:spTree>
    <p:extLst>
      <p:ext uri="{BB962C8B-B14F-4D97-AF65-F5344CB8AC3E}">
        <p14:creationId xmlns:p14="http://schemas.microsoft.com/office/powerpoint/2010/main" val="16279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400800"/>
          </a:xfrm>
        </p:spPr>
        <p:txBody>
          <a:bodyPr>
            <a:noAutofit/>
          </a:bodyPr>
          <a:lstStyle/>
          <a:p>
            <a:pPr>
              <a:lnSpc>
                <a:spcPct val="84000"/>
              </a:lnSpc>
            </a:pPr>
            <a:r>
              <a:rPr lang="en-US" dirty="0"/>
              <a:t>Trap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Any kind of a control transfer to the OS</a:t>
            </a:r>
          </a:p>
          <a:p>
            <a:pPr>
              <a:lnSpc>
                <a:spcPct val="84000"/>
              </a:lnSpc>
            </a:pPr>
            <a:r>
              <a:rPr lang="en-US" dirty="0" err="1"/>
              <a:t>Syscall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/>
              <a:t>Synchronous, </a:t>
            </a:r>
            <a:r>
              <a:rPr lang="en-US" dirty="0">
                <a:solidFill>
                  <a:schemeClr val="accent1"/>
                </a:solidFill>
              </a:rPr>
              <a:t>program-initiated</a:t>
            </a:r>
            <a:r>
              <a:rPr lang="en-US" dirty="0"/>
              <a:t> control transfer from user to the OS to obtain service from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SYSCALL</a:t>
            </a:r>
          </a:p>
          <a:p>
            <a:pPr>
              <a:lnSpc>
                <a:spcPct val="84000"/>
              </a:lnSpc>
            </a:pPr>
            <a:r>
              <a:rPr lang="en-US" dirty="0"/>
              <a:t>Exception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</a:t>
            </a:r>
            <a:r>
              <a:rPr lang="en-US" dirty="0" smtClean="0"/>
              <a:t>ynchronous</a:t>
            </a:r>
            <a:r>
              <a:rPr lang="en-US" dirty="0"/>
              <a:t>, program-initiated control transfer from user to the OS in </a:t>
            </a:r>
            <a:r>
              <a:rPr lang="en-US" dirty="0">
                <a:solidFill>
                  <a:schemeClr val="accent1"/>
                </a:solidFill>
              </a:rPr>
              <a:t>response to an exceptional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Divide by zero, TLB miss, Page fault</a:t>
            </a:r>
          </a:p>
          <a:p>
            <a:pPr>
              <a:lnSpc>
                <a:spcPct val="84000"/>
              </a:lnSpc>
            </a:pPr>
            <a:r>
              <a:rPr lang="en-US" dirty="0"/>
              <a:t>Interrupt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Asynchronous, </a:t>
            </a:r>
            <a:r>
              <a:rPr lang="en-US" dirty="0">
                <a:solidFill>
                  <a:schemeClr val="accent1"/>
                </a:solidFill>
              </a:rPr>
              <a:t>device-initiated</a:t>
            </a:r>
            <a:r>
              <a:rPr lang="en-US" dirty="0"/>
              <a:t> control transfer from user to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Network packet, I/O complete</a:t>
            </a:r>
          </a:p>
        </p:txBody>
      </p:sp>
    </p:spTree>
    <p:extLst>
      <p:ext uri="{BB962C8B-B14F-4D97-AF65-F5344CB8AC3E}">
        <p14:creationId xmlns:p14="http://schemas.microsoft.com/office/powerpoint/2010/main" val="29910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7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7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76275"/>
            <a:ext cx="8077200" cy="4886325"/>
          </a:xfrm>
        </p:spPr>
        <p:txBody>
          <a:bodyPr/>
          <a:lstStyle/>
          <a:p>
            <a:r>
              <a:rPr lang="en-US" dirty="0"/>
              <a:t>Virtual to physical address translation is assisted by hardware</a:t>
            </a:r>
          </a:p>
          <a:p>
            <a:r>
              <a:rPr lang="en-US" dirty="0">
                <a:solidFill>
                  <a:schemeClr val="accent1"/>
                </a:solidFill>
              </a:rPr>
              <a:t>Need </a:t>
            </a:r>
            <a:r>
              <a:rPr lang="en-US" i="1" dirty="0" smtClean="0">
                <a:solidFill>
                  <a:schemeClr val="accent1"/>
                </a:solidFill>
              </a:rPr>
              <a:t>both </a:t>
            </a:r>
            <a:r>
              <a:rPr lang="en-US" dirty="0" smtClean="0">
                <a:solidFill>
                  <a:schemeClr val="accent1"/>
                </a:solidFill>
              </a:rPr>
              <a:t>hardware </a:t>
            </a:r>
            <a:r>
              <a:rPr lang="en-US" dirty="0">
                <a:solidFill>
                  <a:schemeClr val="accent1"/>
                </a:solidFill>
              </a:rPr>
              <a:t>and software support</a:t>
            </a:r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Page table storage, fault detection and updating</a:t>
            </a:r>
          </a:p>
          <a:p>
            <a:pPr lvl="2"/>
            <a:r>
              <a:rPr lang="en-US" dirty="0"/>
              <a:t>Page faults result in interrupts that are then handled by the OS</a:t>
            </a:r>
          </a:p>
          <a:p>
            <a:pPr lvl="2"/>
            <a:r>
              <a:rPr lang="en-US" dirty="0"/>
              <a:t>Must update appropriately Dirty and Reference bits (e.g., ~LRU) in the Page Tables</a:t>
            </a:r>
          </a:p>
        </p:txBody>
      </p:sp>
    </p:spTree>
    <p:extLst>
      <p:ext uri="{BB962C8B-B14F-4D97-AF65-F5344CB8AC3E}">
        <p14:creationId xmlns:p14="http://schemas.microsoft.com/office/powerpoint/2010/main" val="137133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four</a:t>
            </a:r>
            <a:r>
              <a:rPr lang="en-US" dirty="0" smtClean="0"/>
              <a:t> </a:t>
            </a:r>
            <a:r>
              <a:rPr lang="en-US" dirty="0" smtClean="0"/>
              <a:t>weeks</a:t>
            </a:r>
          </a:p>
          <a:p>
            <a:pPr lvl="1"/>
            <a:r>
              <a:rPr lang="en-US" dirty="0" smtClean="0"/>
              <a:t>Week </a:t>
            </a:r>
            <a:r>
              <a:rPr lang="en-US" dirty="0" smtClean="0"/>
              <a:t>11  (Apr 8):  Lab3 due and Project3/HW4 handout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90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609600"/>
            <a:ext cx="9296400" cy="6324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Lab3 is </a:t>
            </a:r>
            <a:r>
              <a:rPr lang="en-US" i="1" dirty="0" smtClean="0">
                <a:solidFill>
                  <a:schemeClr val="accent1"/>
                </a:solidFill>
              </a:rPr>
              <a:t>due this week</a:t>
            </a:r>
            <a:r>
              <a:rPr lang="en-US" dirty="0" smtClean="0"/>
              <a:t>, Thursday, April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Project3 available now</a:t>
            </a:r>
            <a:endParaRPr lang="en-US" i="1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/>
              <a:t>Design Doc </a:t>
            </a:r>
            <a:r>
              <a:rPr lang="en-US" i="1" dirty="0">
                <a:solidFill>
                  <a:schemeClr val="accent1"/>
                </a:solidFill>
              </a:rPr>
              <a:t>due</a:t>
            </a:r>
            <a:r>
              <a:rPr lang="en-US" dirty="0"/>
              <a:t> </a:t>
            </a:r>
            <a:r>
              <a:rPr lang="en-US" i="1" dirty="0">
                <a:solidFill>
                  <a:schemeClr val="accent1"/>
                </a:solidFill>
              </a:rPr>
              <a:t>next week</a:t>
            </a:r>
            <a:r>
              <a:rPr lang="en-US" dirty="0"/>
              <a:t>, Monday, April 15</a:t>
            </a:r>
            <a:r>
              <a:rPr lang="en-US" baseline="30000" dirty="0"/>
              <a:t>th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Schedule a Design Doc review </a:t>
            </a:r>
            <a:r>
              <a:rPr lang="en-US" dirty="0" err="1"/>
              <a:t>Mtg</a:t>
            </a:r>
            <a:r>
              <a:rPr lang="en-US" dirty="0"/>
              <a:t> now, by this Friday, April 12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Whole project due Monday, April 22</a:t>
            </a:r>
            <a:r>
              <a:rPr lang="en-US" baseline="30000" dirty="0"/>
              <a:t>nd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Competition/Games night Friday, April 26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, 5-7pm</a:t>
            </a:r>
          </a:p>
          <a:p>
            <a:endParaRPr lang="en-US" dirty="0"/>
          </a:p>
          <a:p>
            <a:r>
              <a:rPr lang="en-US" dirty="0" smtClean="0"/>
              <a:t>Homework4 is available now</a:t>
            </a:r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Due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next week</a:t>
            </a:r>
            <a:r>
              <a:rPr lang="en-US" dirty="0" smtClean="0"/>
              <a:t>, Wednesday, April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Question</a:t>
            </a:r>
            <a:r>
              <a:rPr lang="en-US" dirty="0" smtClean="0"/>
              <a:t>1 on Virtual Memory is pre-lab question for in-class Lab4</a:t>
            </a:r>
          </a:p>
          <a:p>
            <a:pPr lvl="1"/>
            <a:r>
              <a:rPr lang="en-US" dirty="0" smtClean="0"/>
              <a:t>Work </a:t>
            </a:r>
            <a:r>
              <a:rPr lang="en-US" dirty="0" smtClean="0">
                <a:solidFill>
                  <a:schemeClr val="accent1"/>
                </a:solidFill>
              </a:rPr>
              <a:t>alone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Prelim3 is in two and a half weeks, Thursday, April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Time and Location: 7:30pm in </a:t>
            </a:r>
            <a:r>
              <a:rPr lang="en-US" dirty="0" smtClean="0"/>
              <a:t>Phillips 101 and Upson B17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Old prelims are online in CMS</a:t>
            </a:r>
          </a:p>
        </p:txBody>
      </p:sp>
    </p:spTree>
    <p:extLst>
      <p:ext uri="{BB962C8B-B14F-4D97-AF65-F5344CB8AC3E}">
        <p14:creationId xmlns:p14="http://schemas.microsoft.com/office/powerpoint/2010/main" val="27185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6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OS has to keep TLB valid</a:t>
            </a:r>
          </a:p>
          <a:p>
            <a:pPr>
              <a:lnSpc>
                <a:spcPct val="90000"/>
              </a:lnSpc>
            </a:pPr>
            <a:r>
              <a:rPr lang="en-US" dirty="0"/>
              <a:t>Keep TLB valid on context switch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Flush TLB when new process runs (x86)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Store process id (MIPs)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Also, store </a:t>
            </a:r>
            <a:r>
              <a:rPr lang="en-US" dirty="0" err="1"/>
              <a:t>pids</a:t>
            </a:r>
            <a:r>
              <a:rPr lang="en-US" dirty="0"/>
              <a:t> with cache to avoid flushing cache on context switches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Hardware support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Page table register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Process id register</a:t>
            </a:r>
          </a:p>
        </p:txBody>
      </p:sp>
    </p:spTree>
    <p:extLst>
      <p:ext uri="{BB962C8B-B14F-4D97-AF65-F5344CB8AC3E}">
        <p14:creationId xmlns:p14="http://schemas.microsoft.com/office/powerpoint/2010/main" val="79969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Hardware support for </a:t>
            </a:r>
            <a:r>
              <a:rPr lang="en-US" dirty="0">
                <a:solidFill>
                  <a:schemeClr val="accent1"/>
                </a:solidFill>
              </a:rPr>
              <a:t>exceptions</a:t>
            </a:r>
          </a:p>
          <a:p>
            <a:pPr lvl="1"/>
            <a:r>
              <a:rPr lang="en-US" dirty="0"/>
              <a:t>Exception program counter</a:t>
            </a:r>
          </a:p>
          <a:p>
            <a:pPr lvl="1"/>
            <a:r>
              <a:rPr lang="en-US" dirty="0"/>
              <a:t>Cause register</a:t>
            </a:r>
          </a:p>
          <a:p>
            <a:pPr lvl="1"/>
            <a:r>
              <a:rPr lang="en-US" dirty="0"/>
              <a:t>Special instructions to load TLB </a:t>
            </a:r>
          </a:p>
          <a:p>
            <a:pPr lvl="2"/>
            <a:r>
              <a:rPr lang="en-US" dirty="0"/>
              <a:t>Only do-able by kernel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Precise</a:t>
            </a:r>
            <a:r>
              <a:rPr lang="en-US" dirty="0"/>
              <a:t> and imprecise exceptions</a:t>
            </a:r>
          </a:p>
          <a:p>
            <a:pPr lvl="1"/>
            <a:r>
              <a:rPr lang="en-US" dirty="0"/>
              <a:t>In pipelined architecture</a:t>
            </a:r>
          </a:p>
          <a:p>
            <a:pPr lvl="2"/>
            <a:r>
              <a:rPr lang="en-US" dirty="0"/>
              <a:t>Have to correctly identify PC of exception</a:t>
            </a:r>
          </a:p>
          <a:p>
            <a:pPr lvl="2"/>
            <a:r>
              <a:rPr lang="en-US" dirty="0"/>
              <a:t>MIPS and modern processors support this</a:t>
            </a:r>
          </a:p>
        </p:txBody>
      </p:sp>
    </p:spTree>
    <p:extLst>
      <p:ext uri="{BB962C8B-B14F-4D97-AF65-F5344CB8AC3E}">
        <p14:creationId xmlns:p14="http://schemas.microsoft.com/office/powerpoint/2010/main" val="34370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Precise exceptions</a:t>
            </a:r>
            <a:r>
              <a:rPr lang="en-US" dirty="0" smtClean="0"/>
              <a:t>: Hardware </a:t>
            </a:r>
            <a:r>
              <a:rPr lang="en-US" dirty="0"/>
              <a:t>guarantees</a:t>
            </a:r>
          </a:p>
          <a:p>
            <a:pPr lvl="1"/>
            <a:r>
              <a:rPr lang="en-US" dirty="0"/>
              <a:t>Previous instructions complete</a:t>
            </a:r>
          </a:p>
          <a:p>
            <a:pPr lvl="1"/>
            <a:r>
              <a:rPr lang="en-US" dirty="0"/>
              <a:t>Later instructions are flushed</a:t>
            </a:r>
          </a:p>
          <a:p>
            <a:pPr lvl="1"/>
            <a:r>
              <a:rPr lang="en-US" dirty="0"/>
              <a:t>EPC and cause register are set</a:t>
            </a:r>
          </a:p>
          <a:p>
            <a:pPr lvl="1"/>
            <a:r>
              <a:rPr lang="en-US" dirty="0"/>
              <a:t>Jump to prearranged address in OS</a:t>
            </a:r>
          </a:p>
          <a:p>
            <a:pPr lvl="1"/>
            <a:r>
              <a:rPr lang="en-US" dirty="0"/>
              <a:t>When you come back, </a:t>
            </a:r>
            <a:r>
              <a:rPr lang="en-US" dirty="0">
                <a:solidFill>
                  <a:schemeClr val="accent1"/>
                </a:solidFill>
              </a:rPr>
              <a:t>restart</a:t>
            </a:r>
            <a:r>
              <a:rPr lang="en-US" dirty="0"/>
              <a:t> instruction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Disable exceptions while responding to one</a:t>
            </a:r>
          </a:p>
          <a:p>
            <a:pPr lvl="2"/>
            <a:r>
              <a:rPr lang="en-US" dirty="0"/>
              <a:t>Otherwise can overwrite EPC and cause</a:t>
            </a:r>
          </a:p>
        </p:txBody>
      </p:sp>
    </p:spTree>
    <p:extLst>
      <p:ext uri="{BB962C8B-B14F-4D97-AF65-F5344CB8AC3E}">
        <p14:creationId xmlns:p14="http://schemas.microsoft.com/office/powerpoint/2010/main" val="29226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#2 is broken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Drawbacks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program can muck with TLB, </a:t>
            </a:r>
            <a:r>
              <a:rPr lang="en-US" dirty="0" err="1" smtClean="0"/>
              <a:t>PageTables</a:t>
            </a:r>
            <a:r>
              <a:rPr lang="en-US" dirty="0" smtClean="0"/>
              <a:t>, OS code…</a:t>
            </a:r>
          </a:p>
          <a:p>
            <a:pPr lvl="1"/>
            <a:r>
              <a:rPr lang="en-US" dirty="0" smtClean="0"/>
              <a:t>A program can intercept exceptions of other programs</a:t>
            </a:r>
          </a:p>
          <a:p>
            <a:pPr lvl="1"/>
            <a:r>
              <a:rPr lang="en-US" dirty="0" smtClean="0"/>
              <a:t>OS can crash if program messes up $sp, $</a:t>
            </a:r>
            <a:r>
              <a:rPr lang="en-US" dirty="0" err="1" smtClean="0"/>
              <a:t>fp</a:t>
            </a:r>
            <a:r>
              <a:rPr lang="en-US" dirty="0" smtClean="0"/>
              <a:t>, $</a:t>
            </a:r>
            <a:r>
              <a:rPr lang="en-US" dirty="0" err="1" smtClean="0"/>
              <a:t>gp</a:t>
            </a:r>
            <a:r>
              <a:rPr lang="en-US" dirty="0" smtClean="0"/>
              <a:t>, …</a:t>
            </a:r>
          </a:p>
          <a:p>
            <a:endParaRPr lang="en-US" dirty="0" smtClean="0"/>
          </a:p>
          <a:p>
            <a:r>
              <a:rPr lang="en-US" dirty="0" smtClean="0"/>
              <a:t>Wrong: Make these instructions and registers available only to “OS Code”</a:t>
            </a:r>
          </a:p>
          <a:p>
            <a:pPr lvl="1"/>
            <a:r>
              <a:rPr lang="en-US" dirty="0" smtClean="0"/>
              <a:t>“OS Code” == any code above 0x80000000</a:t>
            </a:r>
          </a:p>
          <a:p>
            <a:pPr lvl="1"/>
            <a:r>
              <a:rPr lang="en-US" dirty="0" smtClean="0"/>
              <a:t>Program can still JAL into middle of OS functions</a:t>
            </a:r>
          </a:p>
          <a:p>
            <a:pPr lvl="1"/>
            <a:r>
              <a:rPr lang="en-US" dirty="0" smtClean="0"/>
              <a:t>Program can still muck with OS memory, </a:t>
            </a:r>
            <a:r>
              <a:rPr lang="en-US" dirty="0" err="1" smtClean="0"/>
              <a:t>pagetables</a:t>
            </a:r>
            <a:r>
              <a:rPr lang="en-US" dirty="0" smtClean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39276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Privileged Mode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aka Kernel Mode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Some things not available to untrusted programs:</a:t>
            </a:r>
          </a:p>
          <a:p>
            <a:pPr lvl="1"/>
            <a:r>
              <a:rPr lang="en-US" dirty="0" smtClean="0"/>
              <a:t>Exception registers, HALT instruction, MMU instructions, talk to I/O devices, OS memory, ...</a:t>
            </a:r>
          </a:p>
          <a:p>
            <a:r>
              <a:rPr lang="en-US" dirty="0" smtClean="0"/>
              <a:t>Need trusted mediator: </a:t>
            </a:r>
            <a:r>
              <a:rPr lang="en-US" dirty="0" smtClean="0">
                <a:solidFill>
                  <a:schemeClr val="accent1"/>
                </a:solidFill>
              </a:rPr>
              <a:t>Operating System (OS)</a:t>
            </a:r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Safe control transfer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Data isolation</a:t>
            </a:r>
            <a:endParaRPr lang="en-US" i="1" dirty="0" smtClean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3340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2484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71628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4419600" y="4267200"/>
            <a:ext cx="34290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4495800" y="434340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VM</a:t>
            </a:r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5363859" y="4343400"/>
            <a:ext cx="1646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filesystem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7102345" y="4343400"/>
            <a:ext cx="67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net</a:t>
            </a: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435048" y="5029200"/>
            <a:ext cx="104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6806648" y="5029200"/>
            <a:ext cx="104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5564456" y="5638800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disk</a:t>
            </a:r>
          </a:p>
        </p:txBody>
      </p:sp>
      <p:sp>
        <p:nvSpPr>
          <p:cNvPr id="17" name="TextBox 16"/>
          <p:cNvSpPr txBox="1"/>
          <p:nvPr>
            <p:custDataLst>
              <p:tags r:id="rId14"/>
            </p:custDataLst>
          </p:nvPr>
        </p:nvSpPr>
        <p:spPr>
          <a:xfrm>
            <a:off x="7026145" y="5648980"/>
            <a:ext cx="67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eth</a:t>
            </a:r>
          </a:p>
        </p:txBody>
      </p:sp>
      <p:sp>
        <p:nvSpPr>
          <p:cNvPr id="18" name="TextBox 17"/>
          <p:cNvSpPr txBox="1"/>
          <p:nvPr>
            <p:custDataLst>
              <p:tags r:id="rId15"/>
            </p:custDataLst>
          </p:nvPr>
        </p:nvSpPr>
        <p:spPr>
          <a:xfrm>
            <a:off x="4419600" y="5638800"/>
            <a:ext cx="1031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MMU</a:t>
            </a:r>
          </a:p>
        </p:txBody>
      </p:sp>
    </p:spTree>
    <p:extLst>
      <p:ext uri="{BB962C8B-B14F-4D97-AF65-F5344CB8AC3E}">
        <p14:creationId xmlns:p14="http://schemas.microsoft.com/office/powerpoint/2010/main" val="22935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1794</Words>
  <Application>Microsoft Office PowerPoint</Application>
  <PresentationFormat>On-screen Show (4:3)</PresentationFormat>
  <Paragraphs>315</Paragraphs>
  <Slides>31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Traps, Exceptions, System Calls, &amp; Privileged Mode</vt:lpstr>
      <vt:lpstr>Goals for Today</vt:lpstr>
      <vt:lpstr>Hardware/Software Boundary</vt:lpstr>
      <vt:lpstr>Hardware/Software Boundary</vt:lpstr>
      <vt:lpstr>Hardware/Software Boundary</vt:lpstr>
      <vt:lpstr>Hardware/Software Boundary</vt:lpstr>
      <vt:lpstr>Attempt #2 is broken</vt:lpstr>
      <vt:lpstr>PowerPoint Presentation</vt:lpstr>
      <vt:lpstr>Operating System</vt:lpstr>
      <vt:lpstr>Privilege Mode</vt:lpstr>
      <vt:lpstr>Terminology</vt:lpstr>
      <vt:lpstr>Sample System Calls</vt:lpstr>
      <vt:lpstr>System Calls</vt:lpstr>
      <vt:lpstr>Invoking System Calls</vt:lpstr>
      <vt:lpstr>Libraries and Wrappers</vt:lpstr>
      <vt:lpstr>PowerPoint Presentation</vt:lpstr>
      <vt:lpstr>Where does OS live?</vt:lpstr>
      <vt:lpstr>Full System Layout</vt:lpstr>
      <vt:lpstr>SYSCALL instruction</vt:lpstr>
      <vt:lpstr>SYSCALL instruction</vt:lpstr>
      <vt:lpstr>PowerPoint Presentation</vt:lpstr>
      <vt:lpstr>Recap: Traps</vt:lpstr>
      <vt:lpstr>Exceptions</vt:lpstr>
      <vt:lpstr>Interrupts &amp; Exceptions</vt:lpstr>
      <vt:lpstr>Interrupts &amp; Exceptions</vt:lpstr>
      <vt:lpstr>Example: Clock Interrupt</vt:lpstr>
      <vt:lpstr>Scheduler</vt:lpstr>
      <vt:lpstr>Syscall vs. Interrupt</vt:lpstr>
      <vt:lpstr>Summary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</cp:revision>
  <dcterms:created xsi:type="dcterms:W3CDTF">2012-11-28T14:27:55Z</dcterms:created>
  <dcterms:modified xsi:type="dcterms:W3CDTF">2013-04-05T14:54:32Z</dcterms:modified>
</cp:coreProperties>
</file>