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notesSlides/notesSlide1.xml" ContentType="application/vnd.openxmlformats-officedocument.presentationml.notesSlide+xml"/>
  <Override PartName="/ppt/tags/tag148.xml" ContentType="application/vnd.openxmlformats-officedocument.presentationml.tags+xml"/>
  <Override PartName="/ppt/tags/tag149.xml" ContentType="application/vnd.openxmlformats-officedocument.presentationml.tags+xml"/>
  <Override PartName="/ppt/notesSlides/notesSlide2.xml" ContentType="application/vnd.openxmlformats-officedocument.presentationml.notesSlide+xml"/>
  <Override PartName="/ppt/tags/tag150.xml" ContentType="application/vnd.openxmlformats-officedocument.presentationml.tags+xml"/>
  <Override PartName="/ppt/tags/tag151.xml" ContentType="application/vnd.openxmlformats-officedocument.presentationml.tags+xml"/>
  <Override PartName="/ppt/notesSlides/notesSlide3.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notesSlides/notesSlide4.xml" ContentType="application/vnd.openxmlformats-officedocument.presentationml.notesSlide+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notesSlides/notesSlide5.xml" ContentType="application/vnd.openxmlformats-officedocument.presentationml.notesSlide+xml"/>
  <Override PartName="/ppt/tags/tag32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notesSlides/notesSlide10.xml" ContentType="application/vnd.openxmlformats-officedocument.presentationml.notesSlide+xml"/>
  <Override PartName="/ppt/tags/tag371.xml" ContentType="application/vnd.openxmlformats-officedocument.presentationml.tags+xml"/>
  <Override PartName="/ppt/tags/tag372.xml" ContentType="application/vnd.openxmlformats-officedocument.presentationml.tags+xml"/>
  <Override PartName="/ppt/notesSlides/notesSlide11.xml" ContentType="application/vnd.openxmlformats-officedocument.presentationml.notesSlide+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notesSlides/notesSlide12.xml" ContentType="application/vnd.openxmlformats-officedocument.presentationml.notesSlide+xml"/>
  <Override PartName="/ppt/tags/tag376.xml" ContentType="application/vnd.openxmlformats-officedocument.presentationml.tags+xml"/>
  <Override PartName="/ppt/tags/tag377.xml" ContentType="application/vnd.openxmlformats-officedocument.presentationml.tags+xml"/>
  <Override PartName="/ppt/notesSlides/notesSlide13.xml" ContentType="application/vnd.openxmlformats-officedocument.presentationml.notesSlide+xml"/>
  <Override PartName="/ppt/tags/tag378.xml" ContentType="application/vnd.openxmlformats-officedocument.presentationml.tags+xml"/>
  <Override PartName="/ppt/tags/tag379.xml" ContentType="application/vnd.openxmlformats-officedocument.presentationml.tags+xml"/>
  <Override PartName="/ppt/notesSlides/notesSlide14.xml" ContentType="application/vnd.openxmlformats-officedocument.presentationml.notesSlide+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303" r:id="rId3"/>
    <p:sldId id="301" r:id="rId4"/>
    <p:sldId id="302" r:id="rId5"/>
    <p:sldId id="257" r:id="rId6"/>
    <p:sldId id="258" r:id="rId7"/>
    <p:sldId id="259" r:id="rId8"/>
    <p:sldId id="289" r:id="rId9"/>
    <p:sldId id="290" r:id="rId10"/>
    <p:sldId id="291" r:id="rId11"/>
    <p:sldId id="292" r:id="rId12"/>
    <p:sldId id="294" r:id="rId13"/>
    <p:sldId id="295" r:id="rId14"/>
    <p:sldId id="260" r:id="rId15"/>
    <p:sldId id="261" r:id="rId16"/>
    <p:sldId id="262" r:id="rId17"/>
    <p:sldId id="263" r:id="rId18"/>
    <p:sldId id="264" r:id="rId19"/>
    <p:sldId id="293" r:id="rId20"/>
    <p:sldId id="296" r:id="rId21"/>
    <p:sldId id="297" r:id="rId22"/>
    <p:sldId id="265" r:id="rId23"/>
    <p:sldId id="266" r:id="rId24"/>
    <p:sldId id="267" r:id="rId25"/>
    <p:sldId id="268" r:id="rId26"/>
    <p:sldId id="269" r:id="rId27"/>
    <p:sldId id="270" r:id="rId28"/>
    <p:sldId id="271" r:id="rId29"/>
    <p:sldId id="272" r:id="rId30"/>
    <p:sldId id="273" r:id="rId31"/>
    <p:sldId id="274" r:id="rId32"/>
    <p:sldId id="298" r:id="rId33"/>
    <p:sldId id="275" r:id="rId34"/>
    <p:sldId id="276" r:id="rId35"/>
    <p:sldId id="277" r:id="rId36"/>
    <p:sldId id="299" r:id="rId37"/>
    <p:sldId id="300" r:id="rId38"/>
    <p:sldId id="278" r:id="rId39"/>
    <p:sldId id="279" r:id="rId40"/>
    <p:sldId id="280" r:id="rId41"/>
    <p:sldId id="281" r:id="rId42"/>
    <p:sldId id="282" r:id="rId43"/>
    <p:sldId id="283" r:id="rId44"/>
    <p:sldId id="284" r:id="rId45"/>
    <p:sldId id="285" r:id="rId46"/>
    <p:sldId id="304" r:id="rId47"/>
    <p:sldId id="286" r:id="rId4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732A061-B4EE-44C5-8D2E-0634175FE71A}" type="datetimeFigureOut">
              <a:rPr lang="en-US" smtClean="0"/>
              <a:t>4/9/2013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337DBE4-A563-438E-A220-71A5886732DD}" type="slidenum">
              <a:rPr lang="en-US" smtClean="0"/>
              <a:t>‹#›</a:t>
            </a:fld>
            <a:endParaRPr lang="en-US"/>
          </a:p>
        </p:txBody>
      </p:sp>
    </p:spTree>
    <p:extLst>
      <p:ext uri="{BB962C8B-B14F-4D97-AF65-F5344CB8AC3E}">
        <p14:creationId xmlns:p14="http://schemas.microsoft.com/office/powerpoint/2010/main" val="1183880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3" y="4560892"/>
            <a:ext cx="5851525" cy="4319586"/>
          </a:xfrm>
          <a:prstGeom prst="rect">
            <a:avLst/>
          </a:prstGeom>
          <a:noFill/>
          <a:ln>
            <a:miter lim="800000"/>
            <a:headEnd/>
            <a:tailEnd/>
          </a:ln>
        </p:spPr>
        <p:txBody>
          <a:bodyPr lIns="96610" tIns="48304" rIns="96610" bIns="48304"/>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825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08259"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r>
              <a:rPr lang="en-US" dirty="0" smtClean="0"/>
              <a:t>user/kernel/hardware</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030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0307"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r>
              <a:rPr lang="en-US" dirty="0" smtClean="0"/>
              <a:t>boot sequence</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440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4403"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6450"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6451"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849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8499"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078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30787"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054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0547"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259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2595"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464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4643"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6690"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6691"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6514" name="Rectangle 2"/>
          <p:cNvSpPr>
            <a:spLocks noGrp="1" noRot="1" noChangeAspect="1" noChangeArrowheads="1" noTextEdit="1"/>
          </p:cNvSpPr>
          <p:nvPr>
            <p:ph type="sldImg"/>
          </p:nvPr>
        </p:nvSpPr>
        <p:spPr bwMode="auto">
          <a:xfrm>
            <a:off x="1274763" y="619125"/>
            <a:ext cx="4779962" cy="3584575"/>
          </a:xfrm>
          <a:prstGeom prst="rect">
            <a:avLst/>
          </a:prstGeom>
          <a:solidFill>
            <a:srgbClr val="FFFFFF"/>
          </a:solidFill>
          <a:ln>
            <a:solidFill>
              <a:srgbClr val="000000"/>
            </a:solidFill>
            <a:miter lim="800000"/>
            <a:headEnd/>
            <a:tailEnd/>
          </a:ln>
        </p:spPr>
      </p:sp>
      <p:sp>
        <p:nvSpPr>
          <p:cNvPr id="3776515" name="Rectangle 3"/>
          <p:cNvSpPr>
            <a:spLocks noGrp="1" noChangeArrowheads="1"/>
          </p:cNvSpPr>
          <p:nvPr>
            <p:ph type="body" idx="1"/>
          </p:nvPr>
        </p:nvSpPr>
        <p:spPr bwMode="auto">
          <a:xfrm>
            <a:off x="550967" y="4559259"/>
            <a:ext cx="6302887" cy="4319554"/>
          </a:xfrm>
          <a:prstGeom prst="rect">
            <a:avLst/>
          </a:prstGeom>
          <a:solidFill>
            <a:srgbClr val="FFFFFF"/>
          </a:solidFill>
          <a:ln>
            <a:solidFill>
              <a:srgbClr val="000000"/>
            </a:solidFill>
            <a:miter lim="800000"/>
            <a:headEnd/>
            <a:tailEnd/>
          </a:ln>
        </p:spPr>
        <p:txBody>
          <a:bodyPr lIns="95898" tIns="47949" rIns="95898" bIns="47949"/>
          <a:lstStyle/>
          <a:p>
            <a:r>
              <a:rPr lang="en-US" dirty="0"/>
              <a:t>Where?</a:t>
            </a:r>
          </a:p>
          <a:p>
            <a:r>
              <a:rPr lang="en-US" dirty="0"/>
              <a:t>Caches: direct/n-way/</a:t>
            </a:r>
            <a:r>
              <a:rPr lang="en-US" dirty="0" err="1"/>
              <a:t>fa</a:t>
            </a:r>
            <a:endParaRPr lang="en-US" dirty="0"/>
          </a:p>
          <a:p>
            <a:r>
              <a:rPr lang="en-US" dirty="0"/>
              <a:t>VM: </a:t>
            </a:r>
            <a:r>
              <a:rPr lang="en-US" dirty="0" err="1"/>
              <a:t>fa</a:t>
            </a:r>
            <a:r>
              <a:rPr lang="en-US" dirty="0"/>
              <a:t>, but with a table of contents to eliminate searches</a:t>
            </a:r>
          </a:p>
          <a:p>
            <a:r>
              <a:rPr lang="en-US" dirty="0"/>
              <a:t>TLB: </a:t>
            </a:r>
            <a:r>
              <a:rPr lang="en-US" dirty="0" err="1"/>
              <a:t>fa</a:t>
            </a:r>
            <a:endParaRPr lang="en-US" dirty="0"/>
          </a:p>
          <a:p>
            <a:r>
              <a:rPr lang="en-US" dirty="0"/>
              <a:t>Replacement?</a:t>
            </a:r>
          </a:p>
          <a:p>
            <a:r>
              <a:rPr lang="en-US" dirty="0"/>
              <a:t>varied</a:t>
            </a:r>
          </a:p>
          <a:p>
            <a:r>
              <a:rPr lang="en-US" dirty="0"/>
              <a:t>Writes?</a:t>
            </a:r>
          </a:p>
          <a:p>
            <a:r>
              <a:rPr lang="en-US" dirty="0"/>
              <a:t>Caches: usually write-back, or maybe write-through, or maybe no-write w/ invalidation</a:t>
            </a:r>
          </a:p>
          <a:p>
            <a:r>
              <a:rPr lang="en-US" dirty="0"/>
              <a:t>VM: write-back </a:t>
            </a:r>
          </a:p>
          <a:p>
            <a:r>
              <a:rPr lang="en-US" dirty="0"/>
              <a:t>TLB: usually no-write</a:t>
            </a:r>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873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28739"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440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14403"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488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34883"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6930"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36931"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897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38979"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1026"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841027" name="Rectangle 3"/>
          <p:cNvSpPr>
            <a:spLocks noGrp="1" noChangeArrowheads="1"/>
          </p:cNvSpPr>
          <p:nvPr>
            <p:ph type="body" idx="1"/>
          </p:nvPr>
        </p:nvSpPr>
        <p:spPr bwMode="auto">
          <a:xfrm>
            <a:off x="731853" y="4560899"/>
            <a:ext cx="5851497" cy="4319555"/>
          </a:xfrm>
          <a:prstGeom prst="rect">
            <a:avLst/>
          </a:prstGeom>
          <a:noFill/>
          <a:ln>
            <a:miter lim="800000"/>
            <a:headEnd/>
            <a:tailEnd/>
          </a:ln>
        </p:spPr>
        <p:txBody>
          <a:bodyPr lIns="94986" tIns="47493" rIns="94986" bIns="47493"/>
          <a:lstStyle/>
          <a:p>
            <a:r>
              <a:rPr lang="en-US" smtClean="0"/>
              <a:t>most state</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4402"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14403"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4986" tIns="47493" rIns="94986" bIns="47493"/>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6514" name="Rectangle 2"/>
          <p:cNvSpPr>
            <a:spLocks noGrp="1" noRot="1" noChangeAspect="1" noChangeArrowheads="1" noTextEdit="1"/>
          </p:cNvSpPr>
          <p:nvPr>
            <p:ph type="sldImg"/>
          </p:nvPr>
        </p:nvSpPr>
        <p:spPr bwMode="auto">
          <a:xfrm>
            <a:off x="1274763" y="619125"/>
            <a:ext cx="4779962" cy="3584575"/>
          </a:xfrm>
          <a:prstGeom prst="rect">
            <a:avLst/>
          </a:prstGeom>
          <a:solidFill>
            <a:srgbClr val="FFFFFF"/>
          </a:solidFill>
          <a:ln>
            <a:solidFill>
              <a:srgbClr val="000000"/>
            </a:solidFill>
            <a:miter lim="800000"/>
            <a:headEnd/>
            <a:tailEnd/>
          </a:ln>
        </p:spPr>
      </p:sp>
      <p:sp>
        <p:nvSpPr>
          <p:cNvPr id="3776515" name="Rectangle 3"/>
          <p:cNvSpPr>
            <a:spLocks noGrp="1" noChangeArrowheads="1"/>
          </p:cNvSpPr>
          <p:nvPr>
            <p:ph type="body" idx="1"/>
          </p:nvPr>
        </p:nvSpPr>
        <p:spPr bwMode="auto">
          <a:xfrm>
            <a:off x="550967" y="4559259"/>
            <a:ext cx="6302887" cy="4319554"/>
          </a:xfrm>
          <a:prstGeom prst="rect">
            <a:avLst/>
          </a:prstGeom>
          <a:solidFill>
            <a:srgbClr val="FFFFFF"/>
          </a:solidFill>
          <a:ln>
            <a:solidFill>
              <a:srgbClr val="000000"/>
            </a:solidFill>
            <a:miter lim="800000"/>
            <a:headEnd/>
            <a:tailEnd/>
          </a:ln>
        </p:spPr>
        <p:txBody>
          <a:bodyPr lIns="95898" tIns="47949" rIns="95898" bIns="47949"/>
          <a:lstStyle/>
          <a:p>
            <a:r>
              <a:rPr lang="en-US" dirty="0"/>
              <a:t>Where?</a:t>
            </a:r>
          </a:p>
          <a:p>
            <a:r>
              <a:rPr lang="en-US" dirty="0"/>
              <a:t>Caches: direct/n-way/</a:t>
            </a:r>
            <a:r>
              <a:rPr lang="en-US" dirty="0" err="1"/>
              <a:t>fa</a:t>
            </a:r>
            <a:endParaRPr lang="en-US" dirty="0"/>
          </a:p>
          <a:p>
            <a:r>
              <a:rPr lang="en-US" dirty="0"/>
              <a:t>VM: </a:t>
            </a:r>
            <a:r>
              <a:rPr lang="en-US" dirty="0" err="1"/>
              <a:t>fa</a:t>
            </a:r>
            <a:r>
              <a:rPr lang="en-US" dirty="0"/>
              <a:t>, but with a table of contents to eliminate searches</a:t>
            </a:r>
          </a:p>
          <a:p>
            <a:r>
              <a:rPr lang="en-US" dirty="0"/>
              <a:t>TLB: </a:t>
            </a:r>
            <a:r>
              <a:rPr lang="en-US" dirty="0" err="1"/>
              <a:t>fa</a:t>
            </a:r>
            <a:endParaRPr lang="en-US" dirty="0"/>
          </a:p>
          <a:p>
            <a:r>
              <a:rPr lang="en-US" dirty="0"/>
              <a:t>Replacement?</a:t>
            </a:r>
          </a:p>
          <a:p>
            <a:r>
              <a:rPr lang="en-US" dirty="0"/>
              <a:t>varied</a:t>
            </a:r>
          </a:p>
          <a:p>
            <a:r>
              <a:rPr lang="en-US" dirty="0"/>
              <a:t>Writes?</a:t>
            </a:r>
          </a:p>
          <a:p>
            <a:r>
              <a:rPr lang="en-US" dirty="0"/>
              <a:t>Caches: usually write-back, or maybe write-through, or maybe no-write w/ invalidation</a:t>
            </a:r>
          </a:p>
          <a:p>
            <a:r>
              <a:rPr lang="en-US" dirty="0"/>
              <a:t>VM: write-back </a:t>
            </a:r>
          </a:p>
          <a:p>
            <a:r>
              <a:rPr lang="en-US" dirty="0"/>
              <a:t>TLB: usually no-write</a:t>
            </a:r>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2466" name="Rectangle 2"/>
          <p:cNvSpPr>
            <a:spLocks noGrp="1" noRot="1" noChangeAspect="1" noChangeArrowheads="1" noTextEdit="1"/>
          </p:cNvSpPr>
          <p:nvPr>
            <p:ph type="sldImg"/>
          </p:nvPr>
        </p:nvSpPr>
        <p:spPr bwMode="auto">
          <a:xfrm>
            <a:off x="1274763" y="619125"/>
            <a:ext cx="4781550" cy="3586163"/>
          </a:xfrm>
          <a:prstGeom prst="rect">
            <a:avLst/>
          </a:prstGeom>
          <a:solidFill>
            <a:srgbClr val="FFFFFF"/>
          </a:solidFill>
          <a:ln>
            <a:solidFill>
              <a:srgbClr val="000000"/>
            </a:solidFill>
            <a:miter lim="800000"/>
            <a:headEnd/>
            <a:tailEnd/>
          </a:ln>
        </p:spPr>
      </p:sp>
      <p:sp>
        <p:nvSpPr>
          <p:cNvPr id="3902467" name="Rectangle 3"/>
          <p:cNvSpPr>
            <a:spLocks noGrp="1" noChangeArrowheads="1"/>
          </p:cNvSpPr>
          <p:nvPr>
            <p:ph type="body" idx="1"/>
          </p:nvPr>
        </p:nvSpPr>
        <p:spPr bwMode="auto">
          <a:xfrm>
            <a:off x="550967" y="4559259"/>
            <a:ext cx="6302887" cy="4319554"/>
          </a:xfrm>
          <a:prstGeom prst="rect">
            <a:avLst/>
          </a:prstGeom>
          <a:solidFill>
            <a:srgbClr val="FFFFFF"/>
          </a:solidFill>
          <a:ln>
            <a:solidFill>
              <a:srgbClr val="000000"/>
            </a:solidFill>
            <a:miter lim="800000"/>
            <a:headEnd/>
            <a:tailEnd/>
          </a:ln>
        </p:spPr>
        <p:txBody>
          <a:bodyPr lIns="95904" tIns="47952" rIns="95904" bIns="47952"/>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3" y="4560892"/>
            <a:ext cx="5851525" cy="4319586"/>
          </a:xfrm>
          <a:prstGeom prst="rect">
            <a:avLst/>
          </a:prstGeom>
          <a:noFill/>
          <a:ln>
            <a:miter lim="800000"/>
            <a:headEnd/>
            <a:tailEnd/>
          </a:ln>
        </p:spPr>
        <p:txBody>
          <a:bodyPr lIns="96610" tIns="48304" rIns="96610" bIns="48304"/>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62" name="Rectangle 2"/>
          <p:cNvSpPr>
            <a:spLocks noGrp="1" noRot="1" noChangeAspect="1" noChangeArrowheads="1" noTextEdit="1"/>
          </p:cNvSpPr>
          <p:nvPr>
            <p:ph type="sldImg"/>
          </p:nvPr>
        </p:nvSpPr>
        <p:spPr bwMode="auto">
          <a:xfrm>
            <a:off x="1273175" y="619125"/>
            <a:ext cx="4783138" cy="3586163"/>
          </a:xfrm>
          <a:prstGeom prst="rect">
            <a:avLst/>
          </a:prstGeom>
          <a:solidFill>
            <a:srgbClr val="FFFFFF"/>
          </a:solidFill>
          <a:ln>
            <a:solidFill>
              <a:srgbClr val="000000"/>
            </a:solidFill>
            <a:miter lim="800000"/>
            <a:headEnd/>
            <a:tailEnd/>
          </a:ln>
        </p:spPr>
      </p:sp>
      <p:sp>
        <p:nvSpPr>
          <p:cNvPr id="3778563" name="Rectangle 3"/>
          <p:cNvSpPr>
            <a:spLocks noGrp="1" noChangeArrowheads="1"/>
          </p:cNvSpPr>
          <p:nvPr>
            <p:ph type="body" idx="1"/>
          </p:nvPr>
        </p:nvSpPr>
        <p:spPr bwMode="auto">
          <a:xfrm>
            <a:off x="550966" y="4559259"/>
            <a:ext cx="6302887" cy="4319554"/>
          </a:xfrm>
          <a:prstGeom prst="rect">
            <a:avLst/>
          </a:prstGeom>
          <a:solidFill>
            <a:srgbClr val="FFFFFF"/>
          </a:solidFill>
          <a:ln>
            <a:solidFill>
              <a:srgbClr val="000000"/>
            </a:solidFill>
            <a:miter lim="800000"/>
            <a:headEnd/>
            <a:tailEnd/>
          </a:ln>
        </p:spPr>
        <p:txBody>
          <a:bodyPr lIns="95906" tIns="47953" rIns="95906" bIns="47953"/>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339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43395"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5538"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05539"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963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09635" name="Rectangle 3"/>
          <p:cNvSpPr>
            <a:spLocks noGrp="1" noChangeArrowheads="1"/>
          </p:cNvSpPr>
          <p:nvPr>
            <p:ph type="body" idx="1"/>
          </p:nvPr>
        </p:nvSpPr>
        <p:spPr bwMode="auto">
          <a:xfrm>
            <a:off x="731853" y="4560899"/>
            <a:ext cx="5851497" cy="431955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2013</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76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1000" y="274638"/>
            <a:ext cx="9906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28600" y="274638"/>
            <a:ext cx="7620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7924800" y="228600"/>
            <a:ext cx="0" cy="5943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46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4/9/2013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06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685800"/>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371600"/>
            <a:ext cx="4268788"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685800"/>
            <a:ext cx="43465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71600"/>
            <a:ext cx="4346575"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91F04E-0558-49D7-83D7-0EA3FDD97FD3}" type="datetimeFigureOut">
              <a:rPr lang="en-US" smtClean="0"/>
              <a:t>4/9/2013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0A56F-BD0F-4BDF-9912-D1E89E9626C0}" type="slidenum">
              <a:rPr lang="en-US" smtClean="0"/>
              <a:t>‹#›</a:t>
            </a:fld>
            <a:endParaRPr lang="en-US"/>
          </a:p>
        </p:txBody>
      </p:sp>
      <p:cxnSp>
        <p:nvCxnSpPr>
          <p:cNvPr id="10" name="Straight Connector 9"/>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430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4/9/2013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cxnSp>
        <p:nvCxnSpPr>
          <p:cNvPr id="6" name="Straight Connector 5"/>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16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4/9/2013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7156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37424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4/9/2013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428020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0"/>
            <a:ext cx="8686800" cy="533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6858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4/9/2013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rgbClr val="FFFF00"/>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8.xml"/><Relationship Id="rId1" Type="http://schemas.openxmlformats.org/officeDocument/2006/relationships/tags" Target="../tags/tag327.xml"/></Relationships>
</file>

<file path=ppt/slides/_rels/slide19.xml.rels><?xml version="1.0" encoding="UTF-8" standalone="yes"?>
<Relationships xmlns="http://schemas.openxmlformats.org/package/2006/relationships"><Relationship Id="rId8" Type="http://schemas.openxmlformats.org/officeDocument/2006/relationships/tags" Target="../tags/tag336.xml"/><Relationship Id="rId13" Type="http://schemas.openxmlformats.org/officeDocument/2006/relationships/tags" Target="../tags/tag341.xml"/><Relationship Id="rId18" Type="http://schemas.openxmlformats.org/officeDocument/2006/relationships/tags" Target="../tags/tag346.xml"/><Relationship Id="rId26" Type="http://schemas.openxmlformats.org/officeDocument/2006/relationships/slideLayout" Target="../slideLayouts/slideLayout2.xml"/><Relationship Id="rId3" Type="http://schemas.openxmlformats.org/officeDocument/2006/relationships/tags" Target="../tags/tag331.xml"/><Relationship Id="rId21" Type="http://schemas.openxmlformats.org/officeDocument/2006/relationships/tags" Target="../tags/tag349.xml"/><Relationship Id="rId7" Type="http://schemas.openxmlformats.org/officeDocument/2006/relationships/tags" Target="../tags/tag335.xml"/><Relationship Id="rId12" Type="http://schemas.openxmlformats.org/officeDocument/2006/relationships/tags" Target="../tags/tag340.xml"/><Relationship Id="rId17" Type="http://schemas.openxmlformats.org/officeDocument/2006/relationships/tags" Target="../tags/tag345.xml"/><Relationship Id="rId25" Type="http://schemas.openxmlformats.org/officeDocument/2006/relationships/tags" Target="../tags/tag353.xml"/><Relationship Id="rId2" Type="http://schemas.openxmlformats.org/officeDocument/2006/relationships/tags" Target="../tags/tag330.xml"/><Relationship Id="rId16" Type="http://schemas.openxmlformats.org/officeDocument/2006/relationships/tags" Target="../tags/tag344.xml"/><Relationship Id="rId20" Type="http://schemas.openxmlformats.org/officeDocument/2006/relationships/tags" Target="../tags/tag348.xml"/><Relationship Id="rId1" Type="http://schemas.openxmlformats.org/officeDocument/2006/relationships/tags" Target="../tags/tag329.xml"/><Relationship Id="rId6" Type="http://schemas.openxmlformats.org/officeDocument/2006/relationships/tags" Target="../tags/tag334.xml"/><Relationship Id="rId11" Type="http://schemas.openxmlformats.org/officeDocument/2006/relationships/tags" Target="../tags/tag339.xml"/><Relationship Id="rId24" Type="http://schemas.openxmlformats.org/officeDocument/2006/relationships/tags" Target="../tags/tag352.xml"/><Relationship Id="rId5" Type="http://schemas.openxmlformats.org/officeDocument/2006/relationships/tags" Target="../tags/tag333.xml"/><Relationship Id="rId15" Type="http://schemas.openxmlformats.org/officeDocument/2006/relationships/tags" Target="../tags/tag343.xml"/><Relationship Id="rId23" Type="http://schemas.openxmlformats.org/officeDocument/2006/relationships/tags" Target="../tags/tag351.xml"/><Relationship Id="rId10" Type="http://schemas.openxmlformats.org/officeDocument/2006/relationships/tags" Target="../tags/tag338.xml"/><Relationship Id="rId19" Type="http://schemas.openxmlformats.org/officeDocument/2006/relationships/tags" Target="../tags/tag347.xml"/><Relationship Id="rId4" Type="http://schemas.openxmlformats.org/officeDocument/2006/relationships/tags" Target="../tags/tag332.xml"/><Relationship Id="rId9" Type="http://schemas.openxmlformats.org/officeDocument/2006/relationships/tags" Target="../tags/tag337.xml"/><Relationship Id="rId14" Type="http://schemas.openxmlformats.org/officeDocument/2006/relationships/tags" Target="../tags/tag342.xml"/><Relationship Id="rId22" Type="http://schemas.openxmlformats.org/officeDocument/2006/relationships/tags" Target="../tags/tag350.xml"/></Relationships>
</file>

<file path=ppt/slides/_rels/slide2.xml.rels><?xml version="1.0" encoding="UTF-8" standalone="yes"?>
<Relationships xmlns="http://schemas.openxmlformats.org/package/2006/relationships"><Relationship Id="rId26" Type="http://schemas.openxmlformats.org/officeDocument/2006/relationships/tags" Target="../tags/tag26.xml"/><Relationship Id="rId117" Type="http://schemas.openxmlformats.org/officeDocument/2006/relationships/tags" Target="../tags/tag117.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84" Type="http://schemas.openxmlformats.org/officeDocument/2006/relationships/tags" Target="../tags/tag84.xml"/><Relationship Id="rId89" Type="http://schemas.openxmlformats.org/officeDocument/2006/relationships/tags" Target="../tags/tag89.xml"/><Relationship Id="rId112" Type="http://schemas.openxmlformats.org/officeDocument/2006/relationships/tags" Target="../tags/tag112.xml"/><Relationship Id="rId133" Type="http://schemas.openxmlformats.org/officeDocument/2006/relationships/tags" Target="../tags/tag133.xml"/><Relationship Id="rId138" Type="http://schemas.openxmlformats.org/officeDocument/2006/relationships/tags" Target="../tags/tag138.xml"/><Relationship Id="rId16" Type="http://schemas.openxmlformats.org/officeDocument/2006/relationships/tags" Target="../tags/tag16.xml"/><Relationship Id="rId107" Type="http://schemas.openxmlformats.org/officeDocument/2006/relationships/tags" Target="../tags/tag107.xml"/><Relationship Id="rId11" Type="http://schemas.openxmlformats.org/officeDocument/2006/relationships/tags" Target="../tags/tag11.xml"/><Relationship Id="rId32" Type="http://schemas.openxmlformats.org/officeDocument/2006/relationships/tags" Target="../tags/tag32.xml"/><Relationship Id="rId37" Type="http://schemas.openxmlformats.org/officeDocument/2006/relationships/tags" Target="../tags/tag37.xml"/><Relationship Id="rId53" Type="http://schemas.openxmlformats.org/officeDocument/2006/relationships/tags" Target="../tags/tag53.xml"/><Relationship Id="rId58" Type="http://schemas.openxmlformats.org/officeDocument/2006/relationships/tags" Target="../tags/tag58.xml"/><Relationship Id="rId74" Type="http://schemas.openxmlformats.org/officeDocument/2006/relationships/tags" Target="../tags/tag74.xml"/><Relationship Id="rId79" Type="http://schemas.openxmlformats.org/officeDocument/2006/relationships/tags" Target="../tags/tag79.xml"/><Relationship Id="rId102" Type="http://schemas.openxmlformats.org/officeDocument/2006/relationships/tags" Target="../tags/tag102.xml"/><Relationship Id="rId123" Type="http://schemas.openxmlformats.org/officeDocument/2006/relationships/tags" Target="../tags/tag123.xml"/><Relationship Id="rId128" Type="http://schemas.openxmlformats.org/officeDocument/2006/relationships/tags" Target="../tags/tag128.xml"/><Relationship Id="rId144" Type="http://schemas.openxmlformats.org/officeDocument/2006/relationships/tags" Target="../tags/tag144.xml"/><Relationship Id="rId149" Type="http://schemas.openxmlformats.org/officeDocument/2006/relationships/notesSlide" Target="../notesSlides/notesSlide1.xml"/><Relationship Id="rId5" Type="http://schemas.openxmlformats.org/officeDocument/2006/relationships/tags" Target="../tags/tag5.xml"/><Relationship Id="rId90" Type="http://schemas.openxmlformats.org/officeDocument/2006/relationships/tags" Target="../tags/tag90.xml"/><Relationship Id="rId95" Type="http://schemas.openxmlformats.org/officeDocument/2006/relationships/tags" Target="../tags/tag95.xml"/><Relationship Id="rId22" Type="http://schemas.openxmlformats.org/officeDocument/2006/relationships/tags" Target="../tags/tag22.xml"/><Relationship Id="rId27" Type="http://schemas.openxmlformats.org/officeDocument/2006/relationships/tags" Target="../tags/tag27.xml"/><Relationship Id="rId43" Type="http://schemas.openxmlformats.org/officeDocument/2006/relationships/tags" Target="../tags/tag43.xml"/><Relationship Id="rId48" Type="http://schemas.openxmlformats.org/officeDocument/2006/relationships/tags" Target="../tags/tag48.xml"/><Relationship Id="rId64" Type="http://schemas.openxmlformats.org/officeDocument/2006/relationships/tags" Target="../tags/tag64.xml"/><Relationship Id="rId69" Type="http://schemas.openxmlformats.org/officeDocument/2006/relationships/tags" Target="../tags/tag69.xml"/><Relationship Id="rId113" Type="http://schemas.openxmlformats.org/officeDocument/2006/relationships/tags" Target="../tags/tag113.xml"/><Relationship Id="rId118" Type="http://schemas.openxmlformats.org/officeDocument/2006/relationships/tags" Target="../tags/tag118.xml"/><Relationship Id="rId134" Type="http://schemas.openxmlformats.org/officeDocument/2006/relationships/tags" Target="../tags/tag134.xml"/><Relationship Id="rId139" Type="http://schemas.openxmlformats.org/officeDocument/2006/relationships/tags" Target="../tags/tag139.xml"/><Relationship Id="rId80" Type="http://schemas.openxmlformats.org/officeDocument/2006/relationships/tags" Target="../tags/tag80.xml"/><Relationship Id="rId85" Type="http://schemas.openxmlformats.org/officeDocument/2006/relationships/tags" Target="../tags/tag85.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103" Type="http://schemas.openxmlformats.org/officeDocument/2006/relationships/tags" Target="../tags/tag103.xml"/><Relationship Id="rId108" Type="http://schemas.openxmlformats.org/officeDocument/2006/relationships/tags" Target="../tags/tag108.xml"/><Relationship Id="rId116" Type="http://schemas.openxmlformats.org/officeDocument/2006/relationships/tags" Target="../tags/tag116.xml"/><Relationship Id="rId124" Type="http://schemas.openxmlformats.org/officeDocument/2006/relationships/tags" Target="../tags/tag124.xml"/><Relationship Id="rId129" Type="http://schemas.openxmlformats.org/officeDocument/2006/relationships/tags" Target="../tags/tag129.xml"/><Relationship Id="rId137" Type="http://schemas.openxmlformats.org/officeDocument/2006/relationships/tags" Target="../tags/tag13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96" Type="http://schemas.openxmlformats.org/officeDocument/2006/relationships/tags" Target="../tags/tag96.xml"/><Relationship Id="rId111" Type="http://schemas.openxmlformats.org/officeDocument/2006/relationships/tags" Target="../tags/tag111.xml"/><Relationship Id="rId132" Type="http://schemas.openxmlformats.org/officeDocument/2006/relationships/tags" Target="../tags/tag132.xml"/><Relationship Id="rId140" Type="http://schemas.openxmlformats.org/officeDocument/2006/relationships/tags" Target="../tags/tag140.xml"/><Relationship Id="rId145" Type="http://schemas.openxmlformats.org/officeDocument/2006/relationships/tags" Target="../tags/tag145.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6" Type="http://schemas.openxmlformats.org/officeDocument/2006/relationships/tags" Target="../tags/tag106.xml"/><Relationship Id="rId114" Type="http://schemas.openxmlformats.org/officeDocument/2006/relationships/tags" Target="../tags/tag114.xml"/><Relationship Id="rId119" Type="http://schemas.openxmlformats.org/officeDocument/2006/relationships/tags" Target="../tags/tag119.xml"/><Relationship Id="rId127" Type="http://schemas.openxmlformats.org/officeDocument/2006/relationships/tags" Target="../tags/tag12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tags" Target="../tags/tag94.xml"/><Relationship Id="rId99" Type="http://schemas.openxmlformats.org/officeDocument/2006/relationships/tags" Target="../tags/tag99.xml"/><Relationship Id="rId101" Type="http://schemas.openxmlformats.org/officeDocument/2006/relationships/tags" Target="../tags/tag101.xml"/><Relationship Id="rId122" Type="http://schemas.openxmlformats.org/officeDocument/2006/relationships/tags" Target="../tags/tag122.xml"/><Relationship Id="rId130" Type="http://schemas.openxmlformats.org/officeDocument/2006/relationships/tags" Target="../tags/tag130.xml"/><Relationship Id="rId135" Type="http://schemas.openxmlformats.org/officeDocument/2006/relationships/tags" Target="../tags/tag135.xml"/><Relationship Id="rId143" Type="http://schemas.openxmlformats.org/officeDocument/2006/relationships/tags" Target="../tags/tag143.xml"/><Relationship Id="rId148" Type="http://schemas.openxmlformats.org/officeDocument/2006/relationships/slideLayout" Target="../slideLayouts/slideLayout6.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109" Type="http://schemas.openxmlformats.org/officeDocument/2006/relationships/tags" Target="../tags/tag10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104" Type="http://schemas.openxmlformats.org/officeDocument/2006/relationships/tags" Target="../tags/tag104.xml"/><Relationship Id="rId120" Type="http://schemas.openxmlformats.org/officeDocument/2006/relationships/tags" Target="../tags/tag120.xml"/><Relationship Id="rId125" Type="http://schemas.openxmlformats.org/officeDocument/2006/relationships/tags" Target="../tags/tag125.xml"/><Relationship Id="rId141" Type="http://schemas.openxmlformats.org/officeDocument/2006/relationships/tags" Target="../tags/tag141.xml"/><Relationship Id="rId146" Type="http://schemas.openxmlformats.org/officeDocument/2006/relationships/tags" Target="../tags/tag146.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29" Type="http://schemas.openxmlformats.org/officeDocument/2006/relationships/tags" Target="../tags/tag29.xml"/><Relationship Id="rId24" Type="http://schemas.openxmlformats.org/officeDocument/2006/relationships/tags" Target="../tags/tag24.xml"/><Relationship Id="rId40" Type="http://schemas.openxmlformats.org/officeDocument/2006/relationships/tags" Target="../tags/tag40.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110" Type="http://schemas.openxmlformats.org/officeDocument/2006/relationships/tags" Target="../tags/tag110.xml"/><Relationship Id="rId115" Type="http://schemas.openxmlformats.org/officeDocument/2006/relationships/tags" Target="../tags/tag115.xml"/><Relationship Id="rId131" Type="http://schemas.openxmlformats.org/officeDocument/2006/relationships/tags" Target="../tags/tag131.xml"/><Relationship Id="rId136" Type="http://schemas.openxmlformats.org/officeDocument/2006/relationships/tags" Target="../tags/tag136.xml"/><Relationship Id="rId61" Type="http://schemas.openxmlformats.org/officeDocument/2006/relationships/tags" Target="../tags/tag61.xml"/><Relationship Id="rId82" Type="http://schemas.openxmlformats.org/officeDocument/2006/relationships/tags" Target="../tags/tag82.xml"/><Relationship Id="rId19" Type="http://schemas.openxmlformats.org/officeDocument/2006/relationships/tags" Target="../tags/tag19.xml"/><Relationship Id="rId14" Type="http://schemas.openxmlformats.org/officeDocument/2006/relationships/tags" Target="../tags/tag14.xml"/><Relationship Id="rId30" Type="http://schemas.openxmlformats.org/officeDocument/2006/relationships/tags" Target="../tags/tag30.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 Id="rId100" Type="http://schemas.openxmlformats.org/officeDocument/2006/relationships/tags" Target="../tags/tag100.xml"/><Relationship Id="rId105" Type="http://schemas.openxmlformats.org/officeDocument/2006/relationships/tags" Target="../tags/tag105.xml"/><Relationship Id="rId126" Type="http://schemas.openxmlformats.org/officeDocument/2006/relationships/tags" Target="../tags/tag126.xml"/><Relationship Id="rId147" Type="http://schemas.openxmlformats.org/officeDocument/2006/relationships/tags" Target="../tags/tag147.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93" Type="http://schemas.openxmlformats.org/officeDocument/2006/relationships/tags" Target="../tags/tag93.xml"/><Relationship Id="rId98" Type="http://schemas.openxmlformats.org/officeDocument/2006/relationships/tags" Target="../tags/tag98.xml"/><Relationship Id="rId121" Type="http://schemas.openxmlformats.org/officeDocument/2006/relationships/tags" Target="../tags/tag121.xml"/><Relationship Id="rId142" Type="http://schemas.openxmlformats.org/officeDocument/2006/relationships/tags" Target="../tags/tag14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5.xml"/><Relationship Id="rId1" Type="http://schemas.openxmlformats.org/officeDocument/2006/relationships/tags" Target="../tags/tag354.xml"/></Relationships>
</file>

<file path=ppt/slides/_rels/slide23.xml.rels><?xml version="1.0" encoding="UTF-8" standalone="yes"?>
<Relationships xmlns="http://schemas.openxmlformats.org/package/2006/relationships"><Relationship Id="rId8" Type="http://schemas.openxmlformats.org/officeDocument/2006/relationships/tags" Target="../tags/tag363.xml"/><Relationship Id="rId13" Type="http://schemas.openxmlformats.org/officeDocument/2006/relationships/tags" Target="../tags/tag368.xml"/><Relationship Id="rId3" Type="http://schemas.openxmlformats.org/officeDocument/2006/relationships/tags" Target="../tags/tag358.xml"/><Relationship Id="rId7" Type="http://schemas.openxmlformats.org/officeDocument/2006/relationships/tags" Target="../tags/tag362.xml"/><Relationship Id="rId12" Type="http://schemas.openxmlformats.org/officeDocument/2006/relationships/tags" Target="../tags/tag367.xml"/><Relationship Id="rId17" Type="http://schemas.openxmlformats.org/officeDocument/2006/relationships/notesSlide" Target="../notesSlides/notesSlide10.xml"/><Relationship Id="rId2" Type="http://schemas.openxmlformats.org/officeDocument/2006/relationships/tags" Target="../tags/tag357.xml"/><Relationship Id="rId16" Type="http://schemas.openxmlformats.org/officeDocument/2006/relationships/slideLayout" Target="../slideLayouts/slideLayout2.xml"/><Relationship Id="rId1" Type="http://schemas.openxmlformats.org/officeDocument/2006/relationships/tags" Target="../tags/tag356.xml"/><Relationship Id="rId6" Type="http://schemas.openxmlformats.org/officeDocument/2006/relationships/tags" Target="../tags/tag361.xml"/><Relationship Id="rId11" Type="http://schemas.openxmlformats.org/officeDocument/2006/relationships/tags" Target="../tags/tag366.xml"/><Relationship Id="rId5" Type="http://schemas.openxmlformats.org/officeDocument/2006/relationships/tags" Target="../tags/tag360.xml"/><Relationship Id="rId15" Type="http://schemas.openxmlformats.org/officeDocument/2006/relationships/tags" Target="../tags/tag370.xml"/><Relationship Id="rId10" Type="http://schemas.openxmlformats.org/officeDocument/2006/relationships/tags" Target="../tags/tag365.xml"/><Relationship Id="rId4" Type="http://schemas.openxmlformats.org/officeDocument/2006/relationships/tags" Target="../tags/tag359.xml"/><Relationship Id="rId9" Type="http://schemas.openxmlformats.org/officeDocument/2006/relationships/tags" Target="../tags/tag364.xml"/><Relationship Id="rId14" Type="http://schemas.openxmlformats.org/officeDocument/2006/relationships/tags" Target="../tags/tag369.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2.xml"/><Relationship Id="rId1" Type="http://schemas.openxmlformats.org/officeDocument/2006/relationships/tags" Target="../tags/tag371.xml"/><Relationship Id="rId4"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3" Type="http://schemas.openxmlformats.org/officeDocument/2006/relationships/tags" Target="../tags/tag375.xml"/><Relationship Id="rId2" Type="http://schemas.openxmlformats.org/officeDocument/2006/relationships/tags" Target="../tags/tag374.xml"/><Relationship Id="rId1" Type="http://schemas.openxmlformats.org/officeDocument/2006/relationships/tags" Target="../tags/tag373.xml"/><Relationship Id="rId5" Type="http://schemas.openxmlformats.org/officeDocument/2006/relationships/notesSlide" Target="../notesSlides/notesSlide12.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7.xml"/><Relationship Id="rId1" Type="http://schemas.openxmlformats.org/officeDocument/2006/relationships/tags" Target="../tags/tag376.xml"/><Relationship Id="rId4"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9.xml"/><Relationship Id="rId1" Type="http://schemas.openxmlformats.org/officeDocument/2006/relationships/tags" Target="../tags/tag378.xml"/><Relationship Id="rId4" Type="http://schemas.openxmlformats.org/officeDocument/2006/relationships/notesSlide" Target="../notesSlides/notesSlide14.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1.xml"/><Relationship Id="rId1" Type="http://schemas.openxmlformats.org/officeDocument/2006/relationships/tags" Target="../tags/tag38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3.xml"/><Relationship Id="rId1" Type="http://schemas.openxmlformats.org/officeDocument/2006/relationships/tags" Target="../tags/tag382.xml"/><Relationship Id="rId4"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tags" Target="../tags/tag391.xml"/><Relationship Id="rId13" Type="http://schemas.openxmlformats.org/officeDocument/2006/relationships/tags" Target="../tags/tag396.xml"/><Relationship Id="rId18" Type="http://schemas.openxmlformats.org/officeDocument/2006/relationships/tags" Target="../tags/tag401.xml"/><Relationship Id="rId26" Type="http://schemas.openxmlformats.org/officeDocument/2006/relationships/slideLayout" Target="../slideLayouts/slideLayout2.xml"/><Relationship Id="rId3" Type="http://schemas.openxmlformats.org/officeDocument/2006/relationships/tags" Target="../tags/tag386.xml"/><Relationship Id="rId21" Type="http://schemas.openxmlformats.org/officeDocument/2006/relationships/tags" Target="../tags/tag404.xml"/><Relationship Id="rId7" Type="http://schemas.openxmlformats.org/officeDocument/2006/relationships/tags" Target="../tags/tag390.xml"/><Relationship Id="rId12" Type="http://schemas.openxmlformats.org/officeDocument/2006/relationships/tags" Target="../tags/tag395.xml"/><Relationship Id="rId17" Type="http://schemas.openxmlformats.org/officeDocument/2006/relationships/tags" Target="../tags/tag400.xml"/><Relationship Id="rId25" Type="http://schemas.openxmlformats.org/officeDocument/2006/relationships/tags" Target="../tags/tag408.xml"/><Relationship Id="rId2" Type="http://schemas.openxmlformats.org/officeDocument/2006/relationships/tags" Target="../tags/tag385.xml"/><Relationship Id="rId16" Type="http://schemas.openxmlformats.org/officeDocument/2006/relationships/tags" Target="../tags/tag399.xml"/><Relationship Id="rId20" Type="http://schemas.openxmlformats.org/officeDocument/2006/relationships/tags" Target="../tags/tag403.xml"/><Relationship Id="rId1" Type="http://schemas.openxmlformats.org/officeDocument/2006/relationships/tags" Target="../tags/tag384.xml"/><Relationship Id="rId6" Type="http://schemas.openxmlformats.org/officeDocument/2006/relationships/tags" Target="../tags/tag389.xml"/><Relationship Id="rId11" Type="http://schemas.openxmlformats.org/officeDocument/2006/relationships/tags" Target="../tags/tag394.xml"/><Relationship Id="rId24" Type="http://schemas.openxmlformats.org/officeDocument/2006/relationships/tags" Target="../tags/tag407.xml"/><Relationship Id="rId5" Type="http://schemas.openxmlformats.org/officeDocument/2006/relationships/tags" Target="../tags/tag388.xml"/><Relationship Id="rId15" Type="http://schemas.openxmlformats.org/officeDocument/2006/relationships/tags" Target="../tags/tag398.xml"/><Relationship Id="rId23" Type="http://schemas.openxmlformats.org/officeDocument/2006/relationships/tags" Target="../tags/tag406.xml"/><Relationship Id="rId10" Type="http://schemas.openxmlformats.org/officeDocument/2006/relationships/tags" Target="../tags/tag393.xml"/><Relationship Id="rId19" Type="http://schemas.openxmlformats.org/officeDocument/2006/relationships/tags" Target="../tags/tag402.xml"/><Relationship Id="rId4" Type="http://schemas.openxmlformats.org/officeDocument/2006/relationships/tags" Target="../tags/tag387.xml"/><Relationship Id="rId9" Type="http://schemas.openxmlformats.org/officeDocument/2006/relationships/tags" Target="../tags/tag392.xml"/><Relationship Id="rId14" Type="http://schemas.openxmlformats.org/officeDocument/2006/relationships/tags" Target="../tags/tag397.xml"/><Relationship Id="rId22" Type="http://schemas.openxmlformats.org/officeDocument/2006/relationships/tags" Target="../tags/tag40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40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1.xml"/><Relationship Id="rId1" Type="http://schemas.openxmlformats.org/officeDocument/2006/relationships/tags" Target="../tags/tag410.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3.xml"/><Relationship Id="rId1" Type="http://schemas.openxmlformats.org/officeDocument/2006/relationships/tags" Target="../tags/tag412.xml"/><Relationship Id="rId4" Type="http://schemas.openxmlformats.org/officeDocument/2006/relationships/notesSlide" Target="../notesSlides/notesSlide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tags" Target="../tags/tag416.xml"/><Relationship Id="rId2" Type="http://schemas.openxmlformats.org/officeDocument/2006/relationships/tags" Target="../tags/tag415.xml"/><Relationship Id="rId1" Type="http://schemas.openxmlformats.org/officeDocument/2006/relationships/tags" Target="../tags/tag414.xml"/><Relationship Id="rId4"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8.xml"/><Relationship Id="rId1" Type="http://schemas.openxmlformats.org/officeDocument/2006/relationships/tags" Target="../tags/tag417.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0.xml"/><Relationship Id="rId1" Type="http://schemas.openxmlformats.org/officeDocument/2006/relationships/tags" Target="../tags/tag419.xml"/><Relationship Id="rId4" Type="http://schemas.openxmlformats.org/officeDocument/2006/relationships/notesSlide" Target="../notesSlides/notesSlide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9.xml"/><Relationship Id="rId1" Type="http://schemas.openxmlformats.org/officeDocument/2006/relationships/tags" Target="../tags/tag148.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1.xml"/><Relationship Id="rId1" Type="http://schemas.openxmlformats.org/officeDocument/2006/relationships/tags" Target="../tags/tag150.xml"/><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3.xml"/><Relationship Id="rId1" Type="http://schemas.openxmlformats.org/officeDocument/2006/relationships/tags" Target="../tags/tag152.xml"/><Relationship Id="rId4"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8" Type="http://schemas.openxmlformats.org/officeDocument/2006/relationships/tags" Target="../tags/tag161.xml"/><Relationship Id="rId13" Type="http://schemas.openxmlformats.org/officeDocument/2006/relationships/tags" Target="../tags/tag166.xml"/><Relationship Id="rId18" Type="http://schemas.openxmlformats.org/officeDocument/2006/relationships/tags" Target="../tags/tag171.xml"/><Relationship Id="rId26" Type="http://schemas.openxmlformats.org/officeDocument/2006/relationships/slideLayout" Target="../slideLayouts/slideLayout2.xml"/><Relationship Id="rId3" Type="http://schemas.openxmlformats.org/officeDocument/2006/relationships/tags" Target="../tags/tag156.xml"/><Relationship Id="rId21" Type="http://schemas.openxmlformats.org/officeDocument/2006/relationships/tags" Target="../tags/tag174.xml"/><Relationship Id="rId7" Type="http://schemas.openxmlformats.org/officeDocument/2006/relationships/tags" Target="../tags/tag160.xml"/><Relationship Id="rId12" Type="http://schemas.openxmlformats.org/officeDocument/2006/relationships/tags" Target="../tags/tag165.xml"/><Relationship Id="rId17" Type="http://schemas.openxmlformats.org/officeDocument/2006/relationships/tags" Target="../tags/tag170.xml"/><Relationship Id="rId25" Type="http://schemas.openxmlformats.org/officeDocument/2006/relationships/tags" Target="../tags/tag178.xml"/><Relationship Id="rId2" Type="http://schemas.openxmlformats.org/officeDocument/2006/relationships/tags" Target="../tags/tag155.xml"/><Relationship Id="rId16" Type="http://schemas.openxmlformats.org/officeDocument/2006/relationships/tags" Target="../tags/tag169.xml"/><Relationship Id="rId20" Type="http://schemas.openxmlformats.org/officeDocument/2006/relationships/tags" Target="../tags/tag173.xml"/><Relationship Id="rId1" Type="http://schemas.openxmlformats.org/officeDocument/2006/relationships/tags" Target="../tags/tag154.xml"/><Relationship Id="rId6" Type="http://schemas.openxmlformats.org/officeDocument/2006/relationships/tags" Target="../tags/tag159.xml"/><Relationship Id="rId11" Type="http://schemas.openxmlformats.org/officeDocument/2006/relationships/tags" Target="../tags/tag164.xml"/><Relationship Id="rId24" Type="http://schemas.openxmlformats.org/officeDocument/2006/relationships/tags" Target="../tags/tag177.xml"/><Relationship Id="rId5" Type="http://schemas.openxmlformats.org/officeDocument/2006/relationships/tags" Target="../tags/tag158.xml"/><Relationship Id="rId15" Type="http://schemas.openxmlformats.org/officeDocument/2006/relationships/tags" Target="../tags/tag168.xml"/><Relationship Id="rId23" Type="http://schemas.openxmlformats.org/officeDocument/2006/relationships/tags" Target="../tags/tag176.xml"/><Relationship Id="rId10" Type="http://schemas.openxmlformats.org/officeDocument/2006/relationships/tags" Target="../tags/tag163.xml"/><Relationship Id="rId19" Type="http://schemas.openxmlformats.org/officeDocument/2006/relationships/tags" Target="../tags/tag172.xml"/><Relationship Id="rId4" Type="http://schemas.openxmlformats.org/officeDocument/2006/relationships/tags" Target="../tags/tag157.xml"/><Relationship Id="rId9" Type="http://schemas.openxmlformats.org/officeDocument/2006/relationships/tags" Target="../tags/tag162.xml"/><Relationship Id="rId14" Type="http://schemas.openxmlformats.org/officeDocument/2006/relationships/tags" Target="../tags/tag167.xml"/><Relationship Id="rId22" Type="http://schemas.openxmlformats.org/officeDocument/2006/relationships/tags" Target="../tags/tag175.xml"/></Relationships>
</file>

<file path=ppt/slides/_rels/slide9.xml.rels><?xml version="1.0" encoding="UTF-8" standalone="yes"?>
<Relationships xmlns="http://schemas.openxmlformats.org/package/2006/relationships"><Relationship Id="rId26" Type="http://schemas.openxmlformats.org/officeDocument/2006/relationships/tags" Target="../tags/tag204.xml"/><Relationship Id="rId117" Type="http://schemas.openxmlformats.org/officeDocument/2006/relationships/tags" Target="../tags/tag295.xml"/><Relationship Id="rId21" Type="http://schemas.openxmlformats.org/officeDocument/2006/relationships/tags" Target="../tags/tag199.xml"/><Relationship Id="rId42" Type="http://schemas.openxmlformats.org/officeDocument/2006/relationships/tags" Target="../tags/tag220.xml"/><Relationship Id="rId47" Type="http://schemas.openxmlformats.org/officeDocument/2006/relationships/tags" Target="../tags/tag225.xml"/><Relationship Id="rId63" Type="http://schemas.openxmlformats.org/officeDocument/2006/relationships/tags" Target="../tags/tag241.xml"/><Relationship Id="rId68" Type="http://schemas.openxmlformats.org/officeDocument/2006/relationships/tags" Target="../tags/tag246.xml"/><Relationship Id="rId84" Type="http://schemas.openxmlformats.org/officeDocument/2006/relationships/tags" Target="../tags/tag262.xml"/><Relationship Id="rId89" Type="http://schemas.openxmlformats.org/officeDocument/2006/relationships/tags" Target="../tags/tag267.xml"/><Relationship Id="rId112" Type="http://schemas.openxmlformats.org/officeDocument/2006/relationships/tags" Target="../tags/tag290.xml"/><Relationship Id="rId133" Type="http://schemas.openxmlformats.org/officeDocument/2006/relationships/tags" Target="../tags/tag311.xml"/><Relationship Id="rId138" Type="http://schemas.openxmlformats.org/officeDocument/2006/relationships/tags" Target="../tags/tag316.xml"/><Relationship Id="rId16" Type="http://schemas.openxmlformats.org/officeDocument/2006/relationships/tags" Target="../tags/tag194.xml"/><Relationship Id="rId107" Type="http://schemas.openxmlformats.org/officeDocument/2006/relationships/tags" Target="../tags/tag285.xml"/><Relationship Id="rId11" Type="http://schemas.openxmlformats.org/officeDocument/2006/relationships/tags" Target="../tags/tag189.xml"/><Relationship Id="rId32" Type="http://schemas.openxmlformats.org/officeDocument/2006/relationships/tags" Target="../tags/tag210.xml"/><Relationship Id="rId37" Type="http://schemas.openxmlformats.org/officeDocument/2006/relationships/tags" Target="../tags/tag215.xml"/><Relationship Id="rId53" Type="http://schemas.openxmlformats.org/officeDocument/2006/relationships/tags" Target="../tags/tag231.xml"/><Relationship Id="rId58" Type="http://schemas.openxmlformats.org/officeDocument/2006/relationships/tags" Target="../tags/tag236.xml"/><Relationship Id="rId74" Type="http://schemas.openxmlformats.org/officeDocument/2006/relationships/tags" Target="../tags/tag252.xml"/><Relationship Id="rId79" Type="http://schemas.openxmlformats.org/officeDocument/2006/relationships/tags" Target="../tags/tag257.xml"/><Relationship Id="rId102" Type="http://schemas.openxmlformats.org/officeDocument/2006/relationships/tags" Target="../tags/tag280.xml"/><Relationship Id="rId123" Type="http://schemas.openxmlformats.org/officeDocument/2006/relationships/tags" Target="../tags/tag301.xml"/><Relationship Id="rId128" Type="http://schemas.openxmlformats.org/officeDocument/2006/relationships/tags" Target="../tags/tag306.xml"/><Relationship Id="rId144" Type="http://schemas.openxmlformats.org/officeDocument/2006/relationships/tags" Target="../tags/tag322.xml"/><Relationship Id="rId149" Type="http://schemas.openxmlformats.org/officeDocument/2006/relationships/notesSlide" Target="../notesSlides/notesSlide5.xml"/><Relationship Id="rId5" Type="http://schemas.openxmlformats.org/officeDocument/2006/relationships/tags" Target="../tags/tag183.xml"/><Relationship Id="rId90" Type="http://schemas.openxmlformats.org/officeDocument/2006/relationships/tags" Target="../tags/tag268.xml"/><Relationship Id="rId95" Type="http://schemas.openxmlformats.org/officeDocument/2006/relationships/tags" Target="../tags/tag273.xml"/><Relationship Id="rId22" Type="http://schemas.openxmlformats.org/officeDocument/2006/relationships/tags" Target="../tags/tag200.xml"/><Relationship Id="rId27" Type="http://schemas.openxmlformats.org/officeDocument/2006/relationships/tags" Target="../tags/tag205.xml"/><Relationship Id="rId43" Type="http://schemas.openxmlformats.org/officeDocument/2006/relationships/tags" Target="../tags/tag221.xml"/><Relationship Id="rId48" Type="http://schemas.openxmlformats.org/officeDocument/2006/relationships/tags" Target="../tags/tag226.xml"/><Relationship Id="rId64" Type="http://schemas.openxmlformats.org/officeDocument/2006/relationships/tags" Target="../tags/tag242.xml"/><Relationship Id="rId69" Type="http://schemas.openxmlformats.org/officeDocument/2006/relationships/tags" Target="../tags/tag247.xml"/><Relationship Id="rId113" Type="http://schemas.openxmlformats.org/officeDocument/2006/relationships/tags" Target="../tags/tag291.xml"/><Relationship Id="rId118" Type="http://schemas.openxmlformats.org/officeDocument/2006/relationships/tags" Target="../tags/tag296.xml"/><Relationship Id="rId134" Type="http://schemas.openxmlformats.org/officeDocument/2006/relationships/tags" Target="../tags/tag312.xml"/><Relationship Id="rId139" Type="http://schemas.openxmlformats.org/officeDocument/2006/relationships/tags" Target="../tags/tag317.xml"/><Relationship Id="rId80" Type="http://schemas.openxmlformats.org/officeDocument/2006/relationships/tags" Target="../tags/tag258.xml"/><Relationship Id="rId85" Type="http://schemas.openxmlformats.org/officeDocument/2006/relationships/tags" Target="../tags/tag263.xml"/><Relationship Id="rId150" Type="http://schemas.openxmlformats.org/officeDocument/2006/relationships/image" Target="../media/image1.png"/><Relationship Id="rId3" Type="http://schemas.openxmlformats.org/officeDocument/2006/relationships/tags" Target="../tags/tag181.xml"/><Relationship Id="rId12" Type="http://schemas.openxmlformats.org/officeDocument/2006/relationships/tags" Target="../tags/tag190.xml"/><Relationship Id="rId17" Type="http://schemas.openxmlformats.org/officeDocument/2006/relationships/tags" Target="../tags/tag195.xml"/><Relationship Id="rId25" Type="http://schemas.openxmlformats.org/officeDocument/2006/relationships/tags" Target="../tags/tag203.xml"/><Relationship Id="rId33" Type="http://schemas.openxmlformats.org/officeDocument/2006/relationships/tags" Target="../tags/tag211.xml"/><Relationship Id="rId38" Type="http://schemas.openxmlformats.org/officeDocument/2006/relationships/tags" Target="../tags/tag216.xml"/><Relationship Id="rId46" Type="http://schemas.openxmlformats.org/officeDocument/2006/relationships/tags" Target="../tags/tag224.xml"/><Relationship Id="rId59" Type="http://schemas.openxmlformats.org/officeDocument/2006/relationships/tags" Target="../tags/tag237.xml"/><Relationship Id="rId67" Type="http://schemas.openxmlformats.org/officeDocument/2006/relationships/tags" Target="../tags/tag245.xml"/><Relationship Id="rId103" Type="http://schemas.openxmlformats.org/officeDocument/2006/relationships/tags" Target="../tags/tag281.xml"/><Relationship Id="rId108" Type="http://schemas.openxmlformats.org/officeDocument/2006/relationships/tags" Target="../tags/tag286.xml"/><Relationship Id="rId116" Type="http://schemas.openxmlformats.org/officeDocument/2006/relationships/tags" Target="../tags/tag294.xml"/><Relationship Id="rId124" Type="http://schemas.openxmlformats.org/officeDocument/2006/relationships/tags" Target="../tags/tag302.xml"/><Relationship Id="rId129" Type="http://schemas.openxmlformats.org/officeDocument/2006/relationships/tags" Target="../tags/tag307.xml"/><Relationship Id="rId137" Type="http://schemas.openxmlformats.org/officeDocument/2006/relationships/tags" Target="../tags/tag315.xml"/><Relationship Id="rId20" Type="http://schemas.openxmlformats.org/officeDocument/2006/relationships/tags" Target="../tags/tag198.xml"/><Relationship Id="rId41" Type="http://schemas.openxmlformats.org/officeDocument/2006/relationships/tags" Target="../tags/tag219.xml"/><Relationship Id="rId54" Type="http://schemas.openxmlformats.org/officeDocument/2006/relationships/tags" Target="../tags/tag232.xml"/><Relationship Id="rId62" Type="http://schemas.openxmlformats.org/officeDocument/2006/relationships/tags" Target="../tags/tag240.xml"/><Relationship Id="rId70" Type="http://schemas.openxmlformats.org/officeDocument/2006/relationships/tags" Target="../tags/tag248.xml"/><Relationship Id="rId75" Type="http://schemas.openxmlformats.org/officeDocument/2006/relationships/tags" Target="../tags/tag253.xml"/><Relationship Id="rId83" Type="http://schemas.openxmlformats.org/officeDocument/2006/relationships/tags" Target="../tags/tag261.xml"/><Relationship Id="rId88" Type="http://schemas.openxmlformats.org/officeDocument/2006/relationships/tags" Target="../tags/tag266.xml"/><Relationship Id="rId91" Type="http://schemas.openxmlformats.org/officeDocument/2006/relationships/tags" Target="../tags/tag269.xml"/><Relationship Id="rId96" Type="http://schemas.openxmlformats.org/officeDocument/2006/relationships/tags" Target="../tags/tag274.xml"/><Relationship Id="rId111" Type="http://schemas.openxmlformats.org/officeDocument/2006/relationships/tags" Target="../tags/tag289.xml"/><Relationship Id="rId132" Type="http://schemas.openxmlformats.org/officeDocument/2006/relationships/tags" Target="../tags/tag310.xml"/><Relationship Id="rId140" Type="http://schemas.openxmlformats.org/officeDocument/2006/relationships/tags" Target="../tags/tag318.xml"/><Relationship Id="rId145" Type="http://schemas.openxmlformats.org/officeDocument/2006/relationships/tags" Target="../tags/tag323.xml"/><Relationship Id="rId1" Type="http://schemas.openxmlformats.org/officeDocument/2006/relationships/tags" Target="../tags/tag179.xml"/><Relationship Id="rId6" Type="http://schemas.openxmlformats.org/officeDocument/2006/relationships/tags" Target="../tags/tag184.xml"/><Relationship Id="rId15" Type="http://schemas.openxmlformats.org/officeDocument/2006/relationships/tags" Target="../tags/tag193.xml"/><Relationship Id="rId23" Type="http://schemas.openxmlformats.org/officeDocument/2006/relationships/tags" Target="../tags/tag201.xml"/><Relationship Id="rId28" Type="http://schemas.openxmlformats.org/officeDocument/2006/relationships/tags" Target="../tags/tag206.xml"/><Relationship Id="rId36" Type="http://schemas.openxmlformats.org/officeDocument/2006/relationships/tags" Target="../tags/tag214.xml"/><Relationship Id="rId49" Type="http://schemas.openxmlformats.org/officeDocument/2006/relationships/tags" Target="../tags/tag227.xml"/><Relationship Id="rId57" Type="http://schemas.openxmlformats.org/officeDocument/2006/relationships/tags" Target="../tags/tag235.xml"/><Relationship Id="rId106" Type="http://schemas.openxmlformats.org/officeDocument/2006/relationships/tags" Target="../tags/tag284.xml"/><Relationship Id="rId114" Type="http://schemas.openxmlformats.org/officeDocument/2006/relationships/tags" Target="../tags/tag292.xml"/><Relationship Id="rId119" Type="http://schemas.openxmlformats.org/officeDocument/2006/relationships/tags" Target="../tags/tag297.xml"/><Relationship Id="rId127" Type="http://schemas.openxmlformats.org/officeDocument/2006/relationships/tags" Target="../tags/tag305.xml"/><Relationship Id="rId10" Type="http://schemas.openxmlformats.org/officeDocument/2006/relationships/tags" Target="../tags/tag188.xml"/><Relationship Id="rId31" Type="http://schemas.openxmlformats.org/officeDocument/2006/relationships/tags" Target="../tags/tag209.xml"/><Relationship Id="rId44" Type="http://schemas.openxmlformats.org/officeDocument/2006/relationships/tags" Target="../tags/tag222.xml"/><Relationship Id="rId52" Type="http://schemas.openxmlformats.org/officeDocument/2006/relationships/tags" Target="../tags/tag230.xml"/><Relationship Id="rId60" Type="http://schemas.openxmlformats.org/officeDocument/2006/relationships/tags" Target="../tags/tag238.xml"/><Relationship Id="rId65" Type="http://schemas.openxmlformats.org/officeDocument/2006/relationships/tags" Target="../tags/tag243.xml"/><Relationship Id="rId73" Type="http://schemas.openxmlformats.org/officeDocument/2006/relationships/tags" Target="../tags/tag251.xml"/><Relationship Id="rId78" Type="http://schemas.openxmlformats.org/officeDocument/2006/relationships/tags" Target="../tags/tag256.xml"/><Relationship Id="rId81" Type="http://schemas.openxmlformats.org/officeDocument/2006/relationships/tags" Target="../tags/tag259.xml"/><Relationship Id="rId86" Type="http://schemas.openxmlformats.org/officeDocument/2006/relationships/tags" Target="../tags/tag264.xml"/><Relationship Id="rId94" Type="http://schemas.openxmlformats.org/officeDocument/2006/relationships/tags" Target="../tags/tag272.xml"/><Relationship Id="rId99" Type="http://schemas.openxmlformats.org/officeDocument/2006/relationships/tags" Target="../tags/tag277.xml"/><Relationship Id="rId101" Type="http://schemas.openxmlformats.org/officeDocument/2006/relationships/tags" Target="../tags/tag279.xml"/><Relationship Id="rId122" Type="http://schemas.openxmlformats.org/officeDocument/2006/relationships/tags" Target="../tags/tag300.xml"/><Relationship Id="rId130" Type="http://schemas.openxmlformats.org/officeDocument/2006/relationships/tags" Target="../tags/tag308.xml"/><Relationship Id="rId135" Type="http://schemas.openxmlformats.org/officeDocument/2006/relationships/tags" Target="../tags/tag313.xml"/><Relationship Id="rId143" Type="http://schemas.openxmlformats.org/officeDocument/2006/relationships/tags" Target="../tags/tag321.xml"/><Relationship Id="rId148" Type="http://schemas.openxmlformats.org/officeDocument/2006/relationships/slideLayout" Target="../slideLayouts/slideLayout6.xml"/><Relationship Id="rId4" Type="http://schemas.openxmlformats.org/officeDocument/2006/relationships/tags" Target="../tags/tag182.xml"/><Relationship Id="rId9" Type="http://schemas.openxmlformats.org/officeDocument/2006/relationships/tags" Target="../tags/tag187.xml"/><Relationship Id="rId13" Type="http://schemas.openxmlformats.org/officeDocument/2006/relationships/tags" Target="../tags/tag191.xml"/><Relationship Id="rId18" Type="http://schemas.openxmlformats.org/officeDocument/2006/relationships/tags" Target="../tags/tag196.xml"/><Relationship Id="rId39" Type="http://schemas.openxmlformats.org/officeDocument/2006/relationships/tags" Target="../tags/tag217.xml"/><Relationship Id="rId109" Type="http://schemas.openxmlformats.org/officeDocument/2006/relationships/tags" Target="../tags/tag287.xml"/><Relationship Id="rId34" Type="http://schemas.openxmlformats.org/officeDocument/2006/relationships/tags" Target="../tags/tag212.xml"/><Relationship Id="rId50" Type="http://schemas.openxmlformats.org/officeDocument/2006/relationships/tags" Target="../tags/tag228.xml"/><Relationship Id="rId55" Type="http://schemas.openxmlformats.org/officeDocument/2006/relationships/tags" Target="../tags/tag233.xml"/><Relationship Id="rId76" Type="http://schemas.openxmlformats.org/officeDocument/2006/relationships/tags" Target="../tags/tag254.xml"/><Relationship Id="rId97" Type="http://schemas.openxmlformats.org/officeDocument/2006/relationships/tags" Target="../tags/tag275.xml"/><Relationship Id="rId104" Type="http://schemas.openxmlformats.org/officeDocument/2006/relationships/tags" Target="../tags/tag282.xml"/><Relationship Id="rId120" Type="http://schemas.openxmlformats.org/officeDocument/2006/relationships/tags" Target="../tags/tag298.xml"/><Relationship Id="rId125" Type="http://schemas.openxmlformats.org/officeDocument/2006/relationships/tags" Target="../tags/tag303.xml"/><Relationship Id="rId141" Type="http://schemas.openxmlformats.org/officeDocument/2006/relationships/tags" Target="../tags/tag319.xml"/><Relationship Id="rId146" Type="http://schemas.openxmlformats.org/officeDocument/2006/relationships/tags" Target="../tags/tag324.xml"/><Relationship Id="rId7" Type="http://schemas.openxmlformats.org/officeDocument/2006/relationships/tags" Target="../tags/tag185.xml"/><Relationship Id="rId71" Type="http://schemas.openxmlformats.org/officeDocument/2006/relationships/tags" Target="../tags/tag249.xml"/><Relationship Id="rId92" Type="http://schemas.openxmlformats.org/officeDocument/2006/relationships/tags" Target="../tags/tag270.xml"/><Relationship Id="rId2" Type="http://schemas.openxmlformats.org/officeDocument/2006/relationships/tags" Target="../tags/tag180.xml"/><Relationship Id="rId29" Type="http://schemas.openxmlformats.org/officeDocument/2006/relationships/tags" Target="../tags/tag207.xml"/><Relationship Id="rId24" Type="http://schemas.openxmlformats.org/officeDocument/2006/relationships/tags" Target="../tags/tag202.xml"/><Relationship Id="rId40" Type="http://schemas.openxmlformats.org/officeDocument/2006/relationships/tags" Target="../tags/tag218.xml"/><Relationship Id="rId45" Type="http://schemas.openxmlformats.org/officeDocument/2006/relationships/tags" Target="../tags/tag223.xml"/><Relationship Id="rId66" Type="http://schemas.openxmlformats.org/officeDocument/2006/relationships/tags" Target="../tags/tag244.xml"/><Relationship Id="rId87" Type="http://schemas.openxmlformats.org/officeDocument/2006/relationships/tags" Target="../tags/tag265.xml"/><Relationship Id="rId110" Type="http://schemas.openxmlformats.org/officeDocument/2006/relationships/tags" Target="../tags/tag288.xml"/><Relationship Id="rId115" Type="http://schemas.openxmlformats.org/officeDocument/2006/relationships/tags" Target="../tags/tag293.xml"/><Relationship Id="rId131" Type="http://schemas.openxmlformats.org/officeDocument/2006/relationships/tags" Target="../tags/tag309.xml"/><Relationship Id="rId136" Type="http://schemas.openxmlformats.org/officeDocument/2006/relationships/tags" Target="../tags/tag314.xml"/><Relationship Id="rId61" Type="http://schemas.openxmlformats.org/officeDocument/2006/relationships/tags" Target="../tags/tag239.xml"/><Relationship Id="rId82" Type="http://schemas.openxmlformats.org/officeDocument/2006/relationships/tags" Target="../tags/tag260.xml"/><Relationship Id="rId19" Type="http://schemas.openxmlformats.org/officeDocument/2006/relationships/tags" Target="../tags/tag197.xml"/><Relationship Id="rId14" Type="http://schemas.openxmlformats.org/officeDocument/2006/relationships/tags" Target="../tags/tag192.xml"/><Relationship Id="rId30" Type="http://schemas.openxmlformats.org/officeDocument/2006/relationships/tags" Target="../tags/tag208.xml"/><Relationship Id="rId35" Type="http://schemas.openxmlformats.org/officeDocument/2006/relationships/tags" Target="../tags/tag213.xml"/><Relationship Id="rId56" Type="http://schemas.openxmlformats.org/officeDocument/2006/relationships/tags" Target="../tags/tag234.xml"/><Relationship Id="rId77" Type="http://schemas.openxmlformats.org/officeDocument/2006/relationships/tags" Target="../tags/tag255.xml"/><Relationship Id="rId100" Type="http://schemas.openxmlformats.org/officeDocument/2006/relationships/tags" Target="../tags/tag278.xml"/><Relationship Id="rId105" Type="http://schemas.openxmlformats.org/officeDocument/2006/relationships/tags" Target="../tags/tag283.xml"/><Relationship Id="rId126" Type="http://schemas.openxmlformats.org/officeDocument/2006/relationships/tags" Target="../tags/tag304.xml"/><Relationship Id="rId147" Type="http://schemas.openxmlformats.org/officeDocument/2006/relationships/tags" Target="../tags/tag325.xml"/><Relationship Id="rId8" Type="http://schemas.openxmlformats.org/officeDocument/2006/relationships/tags" Target="../tags/tag186.xml"/><Relationship Id="rId51" Type="http://schemas.openxmlformats.org/officeDocument/2006/relationships/tags" Target="../tags/tag229.xml"/><Relationship Id="rId72" Type="http://schemas.openxmlformats.org/officeDocument/2006/relationships/tags" Target="../tags/tag250.xml"/><Relationship Id="rId93" Type="http://schemas.openxmlformats.org/officeDocument/2006/relationships/tags" Target="../tags/tag271.xml"/><Relationship Id="rId98" Type="http://schemas.openxmlformats.org/officeDocument/2006/relationships/tags" Target="../tags/tag276.xml"/><Relationship Id="rId121" Type="http://schemas.openxmlformats.org/officeDocument/2006/relationships/tags" Target="../tags/tag299.xml"/><Relationship Id="rId142" Type="http://schemas.openxmlformats.org/officeDocument/2006/relationships/tags" Target="../tags/tag3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Traps, Exceptions, System Calls, &amp; Privileged Mode</a:t>
            </a:r>
          </a:p>
        </p:txBody>
      </p:sp>
      <p:sp>
        <p:nvSpPr>
          <p:cNvPr id="3" name="Subtitle 2"/>
          <p:cNvSpPr>
            <a:spLocks noGrp="1"/>
          </p:cNvSpPr>
          <p:nvPr>
            <p:ph type="subTitle" idx="1"/>
          </p:nvPr>
        </p:nvSpPr>
        <p:spPr/>
        <p:txBody>
          <a:bodyPr/>
          <a:lstStyle/>
          <a:p>
            <a:r>
              <a:rPr lang="en-US" b="1" dirty="0" smtClean="0"/>
              <a:t>Hakim Weatherspoon</a:t>
            </a:r>
          </a:p>
          <a:p>
            <a:r>
              <a:rPr lang="en-US" b="1" dirty="0" smtClean="0"/>
              <a:t>CS 3410, Spring 2013</a:t>
            </a:r>
          </a:p>
          <a:p>
            <a:r>
              <a:rPr lang="en-US" dirty="0" smtClean="0"/>
              <a:t>Computer Science</a:t>
            </a:r>
          </a:p>
          <a:p>
            <a:r>
              <a:rPr lang="en-US" dirty="0" smtClean="0"/>
              <a:t>Cornell University</a:t>
            </a:r>
            <a:endParaRPr lang="en-US" dirty="0"/>
          </a:p>
        </p:txBody>
      </p:sp>
      <p:sp>
        <p:nvSpPr>
          <p:cNvPr id="4" name="TextBox 3"/>
          <p:cNvSpPr txBox="1"/>
          <p:nvPr/>
        </p:nvSpPr>
        <p:spPr>
          <a:xfrm>
            <a:off x="685800" y="6096000"/>
            <a:ext cx="4601478" cy="369332"/>
          </a:xfrm>
          <a:prstGeom prst="rect">
            <a:avLst/>
          </a:prstGeom>
          <a:noFill/>
        </p:spPr>
        <p:txBody>
          <a:bodyPr wrap="none" rtlCol="0">
            <a:spAutoFit/>
          </a:bodyPr>
          <a:lstStyle/>
          <a:p>
            <a:r>
              <a:rPr lang="nl-NL" dirty="0">
                <a:solidFill>
                  <a:srgbClr val="FFFF00"/>
                </a:solidFill>
                <a:cs typeface="Calibri"/>
              </a:rPr>
              <a:t>P&amp;H </a:t>
            </a:r>
            <a:r>
              <a:rPr lang="nl-NL" dirty="0" err="1">
                <a:solidFill>
                  <a:srgbClr val="FFFF00"/>
                </a:solidFill>
                <a:cs typeface="Calibri"/>
              </a:rPr>
              <a:t>Chapter</a:t>
            </a:r>
            <a:r>
              <a:rPr lang="nl-NL" dirty="0">
                <a:solidFill>
                  <a:srgbClr val="FFFF00"/>
                </a:solidFill>
                <a:cs typeface="Calibri"/>
              </a:rPr>
              <a:t> 4.9, pages 509–515, appendix B.7</a:t>
            </a: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r>
              <a:rPr lang="en-US" dirty="0" smtClean="0"/>
              <a:t>What happens with our pipeline if an </a:t>
            </a:r>
            <a:r>
              <a:rPr lang="en-US" b="1" i="1" dirty="0" smtClean="0"/>
              <a:t>exception</a:t>
            </a:r>
            <a:r>
              <a:rPr lang="en-US" dirty="0" smtClean="0"/>
              <a:t> occurs?</a:t>
            </a:r>
          </a:p>
          <a:p>
            <a:endParaRPr lang="en-US" dirty="0"/>
          </a:p>
          <a:p>
            <a:endParaRPr lang="en-US" dirty="0" smtClean="0"/>
          </a:p>
          <a:p>
            <a:r>
              <a:rPr lang="en-US" dirty="0" smtClean="0"/>
              <a:t>What are </a:t>
            </a:r>
            <a:r>
              <a:rPr lang="en-US" b="1" dirty="0" smtClean="0"/>
              <a:t>exceptions?</a:t>
            </a:r>
          </a:p>
          <a:p>
            <a:r>
              <a:rPr lang="en-US" sz="3000" dirty="0" smtClean="0"/>
              <a:t>  </a:t>
            </a:r>
            <a:r>
              <a:rPr lang="en-US" sz="3000" i="1" dirty="0" smtClean="0"/>
              <a:t>Any unexpected change in control flow.</a:t>
            </a:r>
          </a:p>
          <a:p>
            <a:r>
              <a:rPr lang="en-US" sz="3000" dirty="0" smtClean="0"/>
              <a:t>  Interrupt -&gt; cause of control flow change external (</a:t>
            </a:r>
            <a:r>
              <a:rPr lang="en-US" sz="3000" dirty="0" err="1" smtClean="0"/>
              <a:t>async</a:t>
            </a:r>
            <a:r>
              <a:rPr lang="en-US" sz="3000" dirty="0" smtClean="0"/>
              <a:t>)</a:t>
            </a:r>
          </a:p>
          <a:p>
            <a:r>
              <a:rPr lang="en-US" sz="3000" dirty="0" smtClean="0"/>
              <a:t>  Exception -&gt; cause of control flow change internal (sync)</a:t>
            </a:r>
          </a:p>
          <a:p>
            <a:pPr lvl="1"/>
            <a:r>
              <a:rPr lang="en-US" dirty="0" smtClean="0"/>
              <a:t>Exception: Divide by 0, overflow</a:t>
            </a:r>
          </a:p>
          <a:p>
            <a:pPr lvl="1"/>
            <a:r>
              <a:rPr lang="en-US" dirty="0" smtClean="0"/>
              <a:t>Exception: Bad memory address</a:t>
            </a:r>
            <a:endParaRPr lang="en-US" dirty="0" smtClean="0"/>
          </a:p>
          <a:p>
            <a:pPr lvl="1"/>
            <a:r>
              <a:rPr lang="en-US" dirty="0" smtClean="0"/>
              <a:t>Exception: Page fault</a:t>
            </a:r>
          </a:p>
          <a:p>
            <a:pPr lvl="1"/>
            <a:r>
              <a:rPr lang="en-US" dirty="0" smtClean="0"/>
              <a:t>Interrupt: Hardware interrupt (e.g. keyboard stroke)</a:t>
            </a:r>
          </a:p>
          <a:p>
            <a:pPr lvl="1"/>
            <a:endParaRPr lang="en-US" dirty="0"/>
          </a:p>
        </p:txBody>
      </p:sp>
      <p:sp>
        <p:nvSpPr>
          <p:cNvPr id="5" name="Title 1"/>
          <p:cNvSpPr>
            <a:spLocks noGrp="1"/>
          </p:cNvSpPr>
          <p:nvPr>
            <p:ph type="title"/>
            <p:custDataLst>
              <p:tags r:id="rId1"/>
            </p:custDataLst>
          </p:nvPr>
        </p:nvSpPr>
        <p:spPr>
          <a:xfrm>
            <a:off x="0" y="0"/>
            <a:ext cx="9144000" cy="533400"/>
          </a:xfrm>
        </p:spPr>
        <p:txBody>
          <a:bodyPr>
            <a:normAutofit fontScale="90000"/>
          </a:bodyPr>
          <a:lstStyle/>
          <a:p>
            <a:r>
              <a:rPr lang="en-US" dirty="0" smtClean="0"/>
              <a:t>Big Picture: </a:t>
            </a:r>
            <a:r>
              <a:rPr lang="en-US" dirty="0"/>
              <a:t>Traps, Exceptions, System </a:t>
            </a:r>
            <a:r>
              <a:rPr lang="en-US" dirty="0" smtClean="0"/>
              <a:t>Calls (OS)</a:t>
            </a:r>
            <a:endParaRPr lang="en-US" dirty="0"/>
          </a:p>
        </p:txBody>
      </p:sp>
    </p:spTree>
    <p:extLst>
      <p:ext uri="{BB962C8B-B14F-4D97-AF65-F5344CB8AC3E}">
        <p14:creationId xmlns:p14="http://schemas.microsoft.com/office/powerpoint/2010/main" val="304166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a:t>
            </a:r>
            <a:r>
              <a:rPr lang="en-US" dirty="0" smtClean="0"/>
              <a:t>Today</a:t>
            </a:r>
            <a:endParaRPr lang="en-US" dirty="0"/>
          </a:p>
        </p:txBody>
      </p:sp>
      <p:sp>
        <p:nvSpPr>
          <p:cNvPr id="3" name="Content Placeholder 2"/>
          <p:cNvSpPr>
            <a:spLocks noGrp="1"/>
          </p:cNvSpPr>
          <p:nvPr>
            <p:ph idx="1"/>
          </p:nvPr>
        </p:nvSpPr>
        <p:spPr/>
        <p:txBody>
          <a:bodyPr>
            <a:normAutofit/>
          </a:bodyPr>
          <a:lstStyle/>
          <a:p>
            <a:r>
              <a:rPr lang="en-US" dirty="0" smtClean="0"/>
              <a:t>Exceptions</a:t>
            </a:r>
          </a:p>
          <a:p>
            <a:r>
              <a:rPr lang="en-US" dirty="0" smtClean="0"/>
              <a:t>Hardware/Software Boundary</a:t>
            </a:r>
          </a:p>
          <a:p>
            <a:r>
              <a:rPr lang="en-US" dirty="0" smtClean="0"/>
              <a:t>Privileged mode</a:t>
            </a:r>
          </a:p>
          <a:p>
            <a:r>
              <a:rPr lang="en-US" dirty="0" smtClean="0"/>
              <a:t>Operating System</a:t>
            </a:r>
            <a:endParaRPr lang="en-US" dirty="0" smtClean="0"/>
          </a:p>
          <a:p>
            <a:r>
              <a:rPr lang="en-US" dirty="0" smtClean="0"/>
              <a:t>Exceptions </a:t>
            </a:r>
            <a:r>
              <a:rPr lang="en-US" dirty="0" err="1" smtClean="0"/>
              <a:t>vs</a:t>
            </a:r>
            <a:r>
              <a:rPr lang="en-US" dirty="0" smtClean="0"/>
              <a:t> Interrupts </a:t>
            </a:r>
            <a:r>
              <a:rPr lang="en-US" dirty="0" err="1" smtClean="0"/>
              <a:t>vs</a:t>
            </a:r>
            <a:r>
              <a:rPr lang="en-US" dirty="0" smtClean="0"/>
              <a:t> Traps </a:t>
            </a:r>
            <a:r>
              <a:rPr lang="en-US" dirty="0" err="1" smtClean="0"/>
              <a:t>vs</a:t>
            </a:r>
            <a:r>
              <a:rPr lang="en-US" dirty="0" smtClean="0"/>
              <a:t> Systems calls</a:t>
            </a:r>
            <a:endParaRPr lang="en-US" dirty="0" smtClean="0"/>
          </a:p>
          <a:p>
            <a:endParaRPr lang="en-US" dirty="0"/>
          </a:p>
        </p:txBody>
      </p:sp>
    </p:spTree>
    <p:extLst>
      <p:ext uri="{BB962C8B-B14F-4D97-AF65-F5344CB8AC3E}">
        <p14:creationId xmlns:p14="http://schemas.microsoft.com/office/powerpoint/2010/main" val="1294156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What are exceptions and how are they handled?</a:t>
            </a:r>
            <a:endParaRPr lang="en-US" dirty="0"/>
          </a:p>
        </p:txBody>
      </p:sp>
    </p:spTree>
    <p:extLst>
      <p:ext uri="{BB962C8B-B14F-4D97-AF65-F5344CB8AC3E}">
        <p14:creationId xmlns:p14="http://schemas.microsoft.com/office/powerpoint/2010/main" val="1838900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Exceptions</a:t>
            </a:r>
            <a:endParaRPr lang="en-US" dirty="0"/>
          </a:p>
        </p:txBody>
      </p:sp>
      <p:sp>
        <p:nvSpPr>
          <p:cNvPr id="3" name="Content Placeholder 2"/>
          <p:cNvSpPr>
            <a:spLocks noGrp="1"/>
          </p:cNvSpPr>
          <p:nvPr>
            <p:ph idx="1"/>
          </p:nvPr>
        </p:nvSpPr>
        <p:spPr/>
        <p:txBody>
          <a:bodyPr/>
          <a:lstStyle/>
          <a:p>
            <a:r>
              <a:rPr lang="en-US" sz="3000" i="1" dirty="0" smtClean="0"/>
              <a:t>Exceptions are any </a:t>
            </a:r>
            <a:r>
              <a:rPr lang="en-US" sz="3000" i="1" dirty="0"/>
              <a:t>unexpected change in control flow.</a:t>
            </a:r>
          </a:p>
          <a:p>
            <a:r>
              <a:rPr lang="en-US" sz="3000" dirty="0"/>
              <a:t>  Interrupt -&gt; cause of control flow change external</a:t>
            </a:r>
          </a:p>
          <a:p>
            <a:r>
              <a:rPr lang="en-US" sz="3000" dirty="0"/>
              <a:t>  Exception -&gt; cause of control flow change internal</a:t>
            </a:r>
          </a:p>
          <a:p>
            <a:pPr lvl="1"/>
            <a:r>
              <a:rPr lang="en-US" dirty="0"/>
              <a:t>Exception: Divide by 0, overflow</a:t>
            </a:r>
          </a:p>
          <a:p>
            <a:pPr lvl="1"/>
            <a:r>
              <a:rPr lang="en-US" dirty="0"/>
              <a:t>Exception: Bad memory address</a:t>
            </a:r>
          </a:p>
          <a:p>
            <a:pPr lvl="1"/>
            <a:r>
              <a:rPr lang="en-US" dirty="0"/>
              <a:t>Exception: Page fault</a:t>
            </a:r>
          </a:p>
          <a:p>
            <a:pPr lvl="1"/>
            <a:r>
              <a:rPr lang="en-US" dirty="0"/>
              <a:t>Interrupt: Hardware interrupt (e.g. keyboard stroke</a:t>
            </a:r>
            <a:r>
              <a:rPr lang="en-US" dirty="0" smtClean="0"/>
              <a:t>)</a:t>
            </a:r>
          </a:p>
          <a:p>
            <a:pPr lvl="1"/>
            <a:endParaRPr lang="en-US" dirty="0"/>
          </a:p>
          <a:p>
            <a:r>
              <a:rPr lang="en-US" dirty="0" smtClean="0"/>
              <a:t>We need software to help resolve exceptions</a:t>
            </a:r>
          </a:p>
          <a:p>
            <a:pPr lvl="1"/>
            <a:r>
              <a:rPr lang="en-US" dirty="0" smtClean="0"/>
              <a:t>Exceptions are at the hardware/software boundary</a:t>
            </a:r>
            <a:endParaRPr lang="en-US" dirty="0"/>
          </a:p>
          <a:p>
            <a:endParaRPr lang="en-US" dirty="0"/>
          </a:p>
        </p:txBody>
      </p:sp>
    </p:spTree>
    <p:extLst>
      <p:ext uri="{BB962C8B-B14F-4D97-AF65-F5344CB8AC3E}">
        <p14:creationId xmlns:p14="http://schemas.microsoft.com/office/powerpoint/2010/main" val="128394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7538" name="Rectangle 2"/>
          <p:cNvSpPr>
            <a:spLocks noGrp="1" noChangeArrowheads="1"/>
          </p:cNvSpPr>
          <p:nvPr>
            <p:ph type="title"/>
          </p:nvPr>
        </p:nvSpPr>
        <p:spPr/>
        <p:txBody>
          <a:bodyPr>
            <a:normAutofit fontScale="90000"/>
          </a:bodyPr>
          <a:lstStyle/>
          <a:p>
            <a:r>
              <a:rPr lang="en-US" dirty="0"/>
              <a:t>Hardware/Software Boundary</a:t>
            </a:r>
          </a:p>
        </p:txBody>
      </p:sp>
      <p:sp>
        <p:nvSpPr>
          <p:cNvPr id="3777539" name="Rectangle 3"/>
          <p:cNvSpPr>
            <a:spLocks noGrp="1" noChangeArrowheads="1"/>
          </p:cNvSpPr>
          <p:nvPr>
            <p:ph type="body" idx="1"/>
          </p:nvPr>
        </p:nvSpPr>
        <p:spPr>
          <a:xfrm>
            <a:off x="152400" y="676275"/>
            <a:ext cx="8077200" cy="4886325"/>
          </a:xfrm>
        </p:spPr>
        <p:txBody>
          <a:bodyPr/>
          <a:lstStyle/>
          <a:p>
            <a:r>
              <a:rPr lang="en-US" dirty="0"/>
              <a:t>Virtual to physical address translation is assisted by hardware</a:t>
            </a:r>
          </a:p>
          <a:p>
            <a:r>
              <a:rPr lang="en-US" dirty="0">
                <a:solidFill>
                  <a:schemeClr val="accent1"/>
                </a:solidFill>
              </a:rPr>
              <a:t>Need </a:t>
            </a:r>
            <a:r>
              <a:rPr lang="en-US" i="1" dirty="0" smtClean="0">
                <a:solidFill>
                  <a:schemeClr val="accent1"/>
                </a:solidFill>
              </a:rPr>
              <a:t>both </a:t>
            </a:r>
            <a:r>
              <a:rPr lang="en-US" dirty="0" smtClean="0">
                <a:solidFill>
                  <a:schemeClr val="accent1"/>
                </a:solidFill>
              </a:rPr>
              <a:t>hardware </a:t>
            </a:r>
            <a:r>
              <a:rPr lang="en-US" dirty="0">
                <a:solidFill>
                  <a:schemeClr val="accent1"/>
                </a:solidFill>
              </a:rPr>
              <a:t>and software support</a:t>
            </a:r>
          </a:p>
          <a:p>
            <a:r>
              <a:rPr lang="en-US" dirty="0"/>
              <a:t>Software</a:t>
            </a:r>
          </a:p>
          <a:p>
            <a:pPr lvl="1"/>
            <a:r>
              <a:rPr lang="en-US" dirty="0"/>
              <a:t>Page table storage, fault detection and updating</a:t>
            </a:r>
          </a:p>
          <a:p>
            <a:pPr lvl="2"/>
            <a:r>
              <a:rPr lang="en-US" dirty="0"/>
              <a:t>Page faults result in interrupts that are then handled by the OS</a:t>
            </a:r>
          </a:p>
          <a:p>
            <a:pPr lvl="2"/>
            <a:r>
              <a:rPr lang="en-US" dirty="0"/>
              <a:t>Must update appropriately Dirty and Reference bits (e.g., ~LRU) in the Page Tables</a:t>
            </a:r>
          </a:p>
        </p:txBody>
      </p:sp>
    </p:spTree>
    <p:extLst>
      <p:ext uri="{BB962C8B-B14F-4D97-AF65-F5344CB8AC3E}">
        <p14:creationId xmlns:p14="http://schemas.microsoft.com/office/powerpoint/2010/main" val="13713362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2370" name="Rectangle 2"/>
          <p:cNvSpPr>
            <a:spLocks noGrp="1" noChangeArrowheads="1"/>
          </p:cNvSpPr>
          <p:nvPr>
            <p:ph type="title"/>
          </p:nvPr>
        </p:nvSpPr>
        <p:spPr/>
        <p:txBody>
          <a:bodyPr>
            <a:normAutofit fontScale="90000"/>
          </a:bodyPr>
          <a:lstStyle/>
          <a:p>
            <a:r>
              <a:rPr lang="en-US" dirty="0"/>
              <a:t>Hardware/Software Boundary</a:t>
            </a:r>
          </a:p>
        </p:txBody>
      </p:sp>
      <p:sp>
        <p:nvSpPr>
          <p:cNvPr id="3642371" name="Rectangle 3"/>
          <p:cNvSpPr>
            <a:spLocks noGrp="1" noChangeArrowheads="1"/>
          </p:cNvSpPr>
          <p:nvPr>
            <p:ph type="body" idx="1"/>
          </p:nvPr>
        </p:nvSpPr>
        <p:spPr/>
        <p:txBody>
          <a:bodyPr/>
          <a:lstStyle/>
          <a:p>
            <a:pPr>
              <a:lnSpc>
                <a:spcPct val="90000"/>
              </a:lnSpc>
            </a:pPr>
            <a:r>
              <a:rPr lang="en-US" dirty="0"/>
              <a:t>OS has to keep TLB valid</a:t>
            </a:r>
          </a:p>
          <a:p>
            <a:pPr>
              <a:lnSpc>
                <a:spcPct val="90000"/>
              </a:lnSpc>
            </a:pPr>
            <a:r>
              <a:rPr lang="en-US" dirty="0"/>
              <a:t>Keep TLB valid on context switch</a:t>
            </a:r>
          </a:p>
          <a:p>
            <a:pPr lvl="1">
              <a:lnSpc>
                <a:spcPct val="90000"/>
              </a:lnSpc>
            </a:pPr>
            <a:r>
              <a:rPr lang="en-US" dirty="0"/>
              <a:t>Flush TLB when new process runs (x86)</a:t>
            </a:r>
          </a:p>
          <a:p>
            <a:pPr lvl="1">
              <a:lnSpc>
                <a:spcPct val="90000"/>
              </a:lnSpc>
            </a:pPr>
            <a:r>
              <a:rPr lang="en-US" dirty="0"/>
              <a:t>Store process id (MIPs)</a:t>
            </a:r>
          </a:p>
          <a:p>
            <a:pPr lvl="1">
              <a:lnSpc>
                <a:spcPct val="90000"/>
              </a:lnSpc>
            </a:pPr>
            <a:endParaRPr lang="en-US" sz="2400" dirty="0"/>
          </a:p>
          <a:p>
            <a:pPr>
              <a:lnSpc>
                <a:spcPct val="90000"/>
              </a:lnSpc>
            </a:pPr>
            <a:r>
              <a:rPr lang="en-US" dirty="0"/>
              <a:t>Also, store </a:t>
            </a:r>
            <a:r>
              <a:rPr lang="en-US" dirty="0" err="1"/>
              <a:t>pids</a:t>
            </a:r>
            <a:r>
              <a:rPr lang="en-US" dirty="0"/>
              <a:t> with cache to avoid flushing cache on context switches</a:t>
            </a:r>
          </a:p>
          <a:p>
            <a:pPr>
              <a:lnSpc>
                <a:spcPct val="90000"/>
              </a:lnSpc>
            </a:pPr>
            <a:endParaRPr lang="en-US" dirty="0"/>
          </a:p>
          <a:p>
            <a:pPr>
              <a:lnSpc>
                <a:spcPct val="90000"/>
              </a:lnSpc>
            </a:pPr>
            <a:r>
              <a:rPr lang="en-US" dirty="0"/>
              <a:t>Hardware support</a:t>
            </a:r>
          </a:p>
          <a:p>
            <a:pPr lvl="1">
              <a:lnSpc>
                <a:spcPct val="90000"/>
              </a:lnSpc>
            </a:pPr>
            <a:r>
              <a:rPr lang="en-US" dirty="0"/>
              <a:t>Page table register</a:t>
            </a:r>
          </a:p>
          <a:p>
            <a:pPr lvl="1">
              <a:lnSpc>
                <a:spcPct val="90000"/>
              </a:lnSpc>
            </a:pPr>
            <a:r>
              <a:rPr lang="en-US" dirty="0"/>
              <a:t>Process id register</a:t>
            </a:r>
          </a:p>
        </p:txBody>
      </p:sp>
    </p:spTree>
    <p:extLst>
      <p:ext uri="{BB962C8B-B14F-4D97-AF65-F5344CB8AC3E}">
        <p14:creationId xmlns:p14="http://schemas.microsoft.com/office/powerpoint/2010/main" val="79969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4237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423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4237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4237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64237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64237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423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4514" name="Rectangle 2"/>
          <p:cNvSpPr>
            <a:spLocks noGrp="1" noChangeArrowheads="1"/>
          </p:cNvSpPr>
          <p:nvPr>
            <p:ph type="title"/>
          </p:nvPr>
        </p:nvSpPr>
        <p:spPr/>
        <p:txBody>
          <a:bodyPr>
            <a:normAutofit fontScale="90000"/>
          </a:bodyPr>
          <a:lstStyle/>
          <a:p>
            <a:r>
              <a:rPr lang="en-US" dirty="0"/>
              <a:t>Hardware/Software Boundary</a:t>
            </a:r>
          </a:p>
        </p:txBody>
      </p:sp>
      <p:sp>
        <p:nvSpPr>
          <p:cNvPr id="3904515" name="Rectangle 3"/>
          <p:cNvSpPr>
            <a:spLocks noGrp="1" noChangeArrowheads="1"/>
          </p:cNvSpPr>
          <p:nvPr>
            <p:ph type="body" idx="1"/>
          </p:nvPr>
        </p:nvSpPr>
        <p:spPr/>
        <p:txBody>
          <a:bodyPr/>
          <a:lstStyle/>
          <a:p>
            <a:r>
              <a:rPr lang="en-US" dirty="0"/>
              <a:t>Hardware support for </a:t>
            </a:r>
            <a:r>
              <a:rPr lang="en-US" dirty="0">
                <a:solidFill>
                  <a:schemeClr val="accent1"/>
                </a:solidFill>
              </a:rPr>
              <a:t>exceptions</a:t>
            </a:r>
          </a:p>
          <a:p>
            <a:pPr lvl="1"/>
            <a:r>
              <a:rPr lang="en-US" dirty="0"/>
              <a:t>Exception program </a:t>
            </a:r>
            <a:r>
              <a:rPr lang="en-US" dirty="0" smtClean="0"/>
              <a:t>counter (EPC)</a:t>
            </a:r>
            <a:endParaRPr lang="en-US" dirty="0"/>
          </a:p>
          <a:p>
            <a:pPr lvl="1"/>
            <a:r>
              <a:rPr lang="en-US" dirty="0"/>
              <a:t>Cause register</a:t>
            </a:r>
          </a:p>
          <a:p>
            <a:pPr lvl="1"/>
            <a:r>
              <a:rPr lang="en-US" dirty="0"/>
              <a:t>Special instructions to load TLB </a:t>
            </a:r>
          </a:p>
          <a:p>
            <a:pPr lvl="2"/>
            <a:r>
              <a:rPr lang="en-US" dirty="0"/>
              <a:t>Only do-able by kernel</a:t>
            </a:r>
          </a:p>
          <a:p>
            <a:pPr lvl="2"/>
            <a:endParaRPr lang="en-US" dirty="0"/>
          </a:p>
          <a:p>
            <a:r>
              <a:rPr lang="en-US" dirty="0">
                <a:solidFill>
                  <a:schemeClr val="accent1"/>
                </a:solidFill>
              </a:rPr>
              <a:t>Precise</a:t>
            </a:r>
            <a:r>
              <a:rPr lang="en-US" dirty="0"/>
              <a:t> and imprecise exceptions</a:t>
            </a:r>
          </a:p>
          <a:p>
            <a:pPr lvl="1"/>
            <a:r>
              <a:rPr lang="en-US" dirty="0"/>
              <a:t>In pipelined architecture</a:t>
            </a:r>
          </a:p>
          <a:p>
            <a:pPr lvl="2"/>
            <a:r>
              <a:rPr lang="en-US" dirty="0"/>
              <a:t>Have to correctly identify PC of exception</a:t>
            </a:r>
          </a:p>
          <a:p>
            <a:pPr lvl="2"/>
            <a:r>
              <a:rPr lang="en-US" dirty="0"/>
              <a:t>MIPS and modern processors support this</a:t>
            </a:r>
          </a:p>
        </p:txBody>
      </p:sp>
    </p:spTree>
    <p:extLst>
      <p:ext uri="{BB962C8B-B14F-4D97-AF65-F5344CB8AC3E}">
        <p14:creationId xmlns:p14="http://schemas.microsoft.com/office/powerpoint/2010/main" val="34370559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8610" name="Rectangle 2"/>
          <p:cNvSpPr>
            <a:spLocks noGrp="1" noChangeArrowheads="1"/>
          </p:cNvSpPr>
          <p:nvPr>
            <p:ph type="title"/>
          </p:nvPr>
        </p:nvSpPr>
        <p:spPr/>
        <p:txBody>
          <a:bodyPr>
            <a:normAutofit fontScale="90000"/>
          </a:bodyPr>
          <a:lstStyle/>
          <a:p>
            <a:r>
              <a:rPr lang="en-US" dirty="0"/>
              <a:t>Hardware/Software Boundary</a:t>
            </a:r>
          </a:p>
        </p:txBody>
      </p:sp>
      <p:sp>
        <p:nvSpPr>
          <p:cNvPr id="3908611" name="Rectangle 3"/>
          <p:cNvSpPr>
            <a:spLocks noGrp="1" noChangeArrowheads="1"/>
          </p:cNvSpPr>
          <p:nvPr>
            <p:ph type="body" idx="1"/>
          </p:nvPr>
        </p:nvSpPr>
        <p:spPr/>
        <p:txBody>
          <a:bodyPr/>
          <a:lstStyle/>
          <a:p>
            <a:r>
              <a:rPr lang="en-US" dirty="0" smtClean="0">
                <a:solidFill>
                  <a:schemeClr val="accent1"/>
                </a:solidFill>
              </a:rPr>
              <a:t>Precise exceptions</a:t>
            </a:r>
            <a:r>
              <a:rPr lang="en-US" dirty="0" smtClean="0"/>
              <a:t>: Hardware </a:t>
            </a:r>
            <a:r>
              <a:rPr lang="en-US" dirty="0" smtClean="0"/>
              <a:t>guarantees</a:t>
            </a:r>
            <a:endParaRPr lang="en-US" dirty="0"/>
          </a:p>
          <a:p>
            <a:pPr marL="457200" lvl="1" indent="0">
              <a:buNone/>
            </a:pPr>
            <a:r>
              <a:rPr lang="en-US" dirty="0" smtClean="0"/>
              <a:t>(similar to a branch)</a:t>
            </a:r>
          </a:p>
          <a:p>
            <a:pPr lvl="1"/>
            <a:r>
              <a:rPr lang="en-US" dirty="0" smtClean="0"/>
              <a:t>Previous </a:t>
            </a:r>
            <a:r>
              <a:rPr lang="en-US" dirty="0"/>
              <a:t>instructions complete</a:t>
            </a:r>
          </a:p>
          <a:p>
            <a:pPr lvl="1"/>
            <a:r>
              <a:rPr lang="en-US" dirty="0"/>
              <a:t>Later instructions are flushed</a:t>
            </a:r>
          </a:p>
          <a:p>
            <a:pPr lvl="1"/>
            <a:r>
              <a:rPr lang="en-US" dirty="0"/>
              <a:t>EPC and cause register are set</a:t>
            </a:r>
          </a:p>
          <a:p>
            <a:pPr lvl="1"/>
            <a:r>
              <a:rPr lang="en-US" dirty="0"/>
              <a:t>Jump to prearranged address in OS</a:t>
            </a:r>
          </a:p>
          <a:p>
            <a:pPr lvl="1"/>
            <a:r>
              <a:rPr lang="en-US" dirty="0"/>
              <a:t>When you come back, </a:t>
            </a:r>
            <a:r>
              <a:rPr lang="en-US" dirty="0">
                <a:solidFill>
                  <a:schemeClr val="accent1"/>
                </a:solidFill>
              </a:rPr>
              <a:t>restart</a:t>
            </a:r>
            <a:r>
              <a:rPr lang="en-US" dirty="0"/>
              <a:t> instruction</a:t>
            </a:r>
          </a:p>
          <a:p>
            <a:pPr lvl="1"/>
            <a:endParaRPr lang="en-US" dirty="0"/>
          </a:p>
          <a:p>
            <a:pPr lvl="1"/>
            <a:r>
              <a:rPr lang="en-US" dirty="0"/>
              <a:t>Disable exceptions while responding to one</a:t>
            </a:r>
          </a:p>
          <a:p>
            <a:pPr lvl="2"/>
            <a:r>
              <a:rPr lang="en-US" dirty="0"/>
              <a:t>Otherwise can overwrite EPC and cause</a:t>
            </a:r>
          </a:p>
        </p:txBody>
      </p:sp>
    </p:spTree>
    <p:extLst>
      <p:ext uri="{BB962C8B-B14F-4D97-AF65-F5344CB8AC3E}">
        <p14:creationId xmlns:p14="http://schemas.microsoft.com/office/powerpoint/2010/main" val="292261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086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0861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0861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0861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0861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086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086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a:t>Hardware/Software Boundary</a:t>
            </a:r>
            <a:endParaRPr lang="en-US" dirty="0"/>
          </a:p>
        </p:txBody>
      </p:sp>
      <p:sp>
        <p:nvSpPr>
          <p:cNvPr id="3" name="Content Placeholder 2"/>
          <p:cNvSpPr>
            <a:spLocks noGrp="1"/>
          </p:cNvSpPr>
          <p:nvPr>
            <p:ph idx="1"/>
            <p:custDataLst>
              <p:tags r:id="rId2"/>
            </p:custDataLst>
          </p:nvPr>
        </p:nvSpPr>
        <p:spPr/>
        <p:txBody>
          <a:bodyPr>
            <a:normAutofit fontScale="92500"/>
          </a:bodyPr>
          <a:lstStyle/>
          <a:p>
            <a:r>
              <a:rPr lang="en-US" dirty="0" smtClean="0">
                <a:solidFill>
                  <a:schemeClr val="accent1"/>
                </a:solidFill>
              </a:rPr>
              <a:t>Drawbacks</a:t>
            </a:r>
            <a:r>
              <a:rPr lang="en-US" dirty="0" smtClean="0"/>
              <a:t>:</a:t>
            </a:r>
          </a:p>
          <a:p>
            <a:pPr lvl="1"/>
            <a:r>
              <a:rPr lang="en-US" dirty="0" smtClean="0"/>
              <a:t>Any program can muck with TLB, </a:t>
            </a:r>
            <a:r>
              <a:rPr lang="en-US" dirty="0" err="1" smtClean="0"/>
              <a:t>PageTables</a:t>
            </a:r>
            <a:r>
              <a:rPr lang="en-US" dirty="0" smtClean="0"/>
              <a:t>, OS code…</a:t>
            </a:r>
          </a:p>
          <a:p>
            <a:pPr lvl="1"/>
            <a:r>
              <a:rPr lang="en-US" dirty="0" smtClean="0"/>
              <a:t>A program can intercept exceptions of other programs</a:t>
            </a:r>
          </a:p>
          <a:p>
            <a:pPr lvl="1"/>
            <a:r>
              <a:rPr lang="en-US" dirty="0" smtClean="0"/>
              <a:t>OS can crash if program messes up $sp, $</a:t>
            </a:r>
            <a:r>
              <a:rPr lang="en-US" dirty="0" err="1" smtClean="0"/>
              <a:t>fp</a:t>
            </a:r>
            <a:r>
              <a:rPr lang="en-US" dirty="0" smtClean="0"/>
              <a:t>, $</a:t>
            </a:r>
            <a:r>
              <a:rPr lang="en-US" dirty="0" err="1" smtClean="0"/>
              <a:t>gp</a:t>
            </a:r>
            <a:r>
              <a:rPr lang="en-US" dirty="0" smtClean="0"/>
              <a:t>, …</a:t>
            </a:r>
          </a:p>
          <a:p>
            <a:endParaRPr lang="en-US" dirty="0" smtClean="0"/>
          </a:p>
          <a:p>
            <a:r>
              <a:rPr lang="en-US" dirty="0" smtClean="0"/>
              <a:t>Wrong: Make these instructions and registers available only to “OS Code”</a:t>
            </a:r>
          </a:p>
          <a:p>
            <a:pPr lvl="1"/>
            <a:r>
              <a:rPr lang="en-US" dirty="0" smtClean="0"/>
              <a:t>“OS Code” == any code above 0x80000000</a:t>
            </a:r>
          </a:p>
          <a:p>
            <a:pPr lvl="1"/>
            <a:r>
              <a:rPr lang="en-US" dirty="0" smtClean="0"/>
              <a:t>Program can still JAL into middle of OS functions</a:t>
            </a:r>
          </a:p>
          <a:p>
            <a:pPr lvl="1"/>
            <a:r>
              <a:rPr lang="en-US" dirty="0" smtClean="0"/>
              <a:t>Program can still muck with OS memory, </a:t>
            </a:r>
            <a:r>
              <a:rPr lang="en-US" dirty="0" err="1" smtClean="0"/>
              <a:t>pagetables</a:t>
            </a:r>
            <a:r>
              <a:rPr lang="en-US" dirty="0" smtClean="0"/>
              <a:t>, …</a:t>
            </a:r>
          </a:p>
        </p:txBody>
      </p:sp>
    </p:spTree>
    <p:extLst>
      <p:ext uri="{BB962C8B-B14F-4D97-AF65-F5344CB8AC3E}">
        <p14:creationId xmlns:p14="http://schemas.microsoft.com/office/powerpoint/2010/main" val="392765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0"/>
            <a:ext cx="91440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324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8775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a:stCxn id="33" idx="1"/>
            <a:endCxn id="30" idx="3"/>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7721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52400" y="9714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11" name="TextBox 10"/>
          <p:cNvSpPr txBox="1"/>
          <p:nvPr/>
        </p:nvSpPr>
        <p:spPr>
          <a:xfrm>
            <a:off x="6019800" y="52122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204" name="Title 1"/>
          <p:cNvSpPr>
            <a:spLocks noGrp="1"/>
          </p:cNvSpPr>
          <p:nvPr>
            <p:ph type="title"/>
            <p:custDataLst>
              <p:tags r:id="rId1"/>
            </p:custDataLst>
          </p:nvPr>
        </p:nvSpPr>
        <p:spPr>
          <a:xfrm>
            <a:off x="0" y="0"/>
            <a:ext cx="9144000" cy="533400"/>
          </a:xfrm>
        </p:spPr>
        <p:txBody>
          <a:bodyPr>
            <a:normAutofit fontScale="90000"/>
          </a:bodyPr>
          <a:lstStyle/>
          <a:p>
            <a:r>
              <a:rPr lang="en-US" dirty="0" err="1" smtClean="0"/>
              <a:t>Administrivia</a:t>
            </a:r>
            <a:r>
              <a:rPr lang="en-US" dirty="0" smtClean="0"/>
              <a:t>: Where are we now in the course?</a:t>
            </a:r>
            <a:endParaRPr lang="en-US" dirty="0"/>
          </a:p>
        </p:txBody>
      </p:sp>
    </p:spTree>
    <p:extLst>
      <p:ext uri="{BB962C8B-B14F-4D97-AF65-F5344CB8AC3E}">
        <p14:creationId xmlns:p14="http://schemas.microsoft.com/office/powerpoint/2010/main" val="4128129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a:t>Exceptions are any unexpected change in control flow. </a:t>
            </a:r>
            <a:r>
              <a:rPr lang="en-US" dirty="0" smtClean="0"/>
              <a:t>Precise exceptions are necessary to identify the exceptional instructional, cause of exception, and where to start to continue execution.</a:t>
            </a:r>
          </a:p>
          <a:p>
            <a:endParaRPr lang="en-US" dirty="0"/>
          </a:p>
          <a:p>
            <a:r>
              <a:rPr lang="en-US" dirty="0" smtClean="0"/>
              <a:t>We need help of both hardware and software (e.g. OS) to resolve exceptions.  Finally, we need some type of protected mode to prevent programs from modifying OS or other programs. </a:t>
            </a:r>
            <a:endParaRPr lang="en-US" dirty="0"/>
          </a:p>
          <a:p>
            <a:endParaRPr lang="en-US" dirty="0"/>
          </a:p>
          <a:p>
            <a:endParaRPr lang="en-US" dirty="0"/>
          </a:p>
        </p:txBody>
      </p:sp>
    </p:spTree>
    <p:extLst>
      <p:ext uri="{BB962C8B-B14F-4D97-AF65-F5344CB8AC3E}">
        <p14:creationId xmlns:p14="http://schemas.microsoft.com/office/powerpoint/2010/main" val="9652854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protect the operating system (OS) from programs?  How do we protect programs from one another?</a:t>
            </a:r>
            <a:endParaRPr lang="en-US" dirty="0"/>
          </a:p>
        </p:txBody>
      </p:sp>
    </p:spTree>
    <p:extLst>
      <p:ext uri="{BB962C8B-B14F-4D97-AF65-F5344CB8AC3E}">
        <p14:creationId xmlns:p14="http://schemas.microsoft.com/office/powerpoint/2010/main" val="858500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1"/>
                </a:solidFill>
              </a:rPr>
              <a:t>Privileged Mode</a:t>
            </a:r>
          </a:p>
          <a:p>
            <a:pPr algn="ctr"/>
            <a:r>
              <a:rPr lang="en-US" dirty="0" smtClean="0">
                <a:solidFill>
                  <a:schemeClr val="accent1"/>
                </a:solidFill>
              </a:rPr>
              <a:t>aka Kernel Mode</a:t>
            </a:r>
            <a:endParaRPr lang="en-US" dirty="0">
              <a:solidFill>
                <a:schemeClr val="accent1"/>
              </a:solidFill>
            </a:endParaRPr>
          </a:p>
        </p:txBody>
      </p:sp>
    </p:spTree>
    <p:extLst>
      <p:ext uri="{BB962C8B-B14F-4D97-AF65-F5344CB8AC3E}">
        <p14:creationId xmlns:p14="http://schemas.microsoft.com/office/powerpoint/2010/main" val="856545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7234" name="Rectangle 2"/>
          <p:cNvSpPr>
            <a:spLocks noGrp="1" noChangeArrowheads="1"/>
          </p:cNvSpPr>
          <p:nvPr>
            <p:ph type="title"/>
            <p:custDataLst>
              <p:tags r:id="rId1"/>
            </p:custDataLst>
          </p:nvPr>
        </p:nvSpPr>
        <p:spPr/>
        <p:txBody>
          <a:bodyPr>
            <a:normAutofit fontScale="90000"/>
          </a:bodyPr>
          <a:lstStyle/>
          <a:p>
            <a:r>
              <a:rPr lang="en-US" dirty="0" smtClean="0"/>
              <a:t>Operating System</a:t>
            </a:r>
            <a:endParaRPr lang="en-US" dirty="0"/>
          </a:p>
        </p:txBody>
      </p:sp>
      <p:sp>
        <p:nvSpPr>
          <p:cNvPr id="3807235" name="Rectangle 3"/>
          <p:cNvSpPr>
            <a:spLocks noGrp="1" noChangeArrowheads="1"/>
          </p:cNvSpPr>
          <p:nvPr>
            <p:ph idx="1"/>
            <p:custDataLst>
              <p:tags r:id="rId2"/>
            </p:custDataLst>
          </p:nvPr>
        </p:nvSpPr>
        <p:spPr>
          <a:xfrm>
            <a:off x="228600" y="533400"/>
            <a:ext cx="8686800" cy="3429000"/>
          </a:xfrm>
        </p:spPr>
        <p:txBody>
          <a:bodyPr>
            <a:normAutofit/>
          </a:bodyPr>
          <a:lstStyle/>
          <a:p>
            <a:r>
              <a:rPr lang="en-US" dirty="0" smtClean="0"/>
              <a:t>Some things not available to untrusted programs:</a:t>
            </a:r>
          </a:p>
          <a:p>
            <a:pPr lvl="1"/>
            <a:r>
              <a:rPr lang="en-US" dirty="0" smtClean="0"/>
              <a:t>Exception registers, HALT instruction, MMU instructions, talk to I/O devices, OS memory, ...</a:t>
            </a:r>
          </a:p>
          <a:p>
            <a:r>
              <a:rPr lang="en-US" dirty="0" smtClean="0"/>
              <a:t>Need trusted mediator: </a:t>
            </a:r>
            <a:r>
              <a:rPr lang="en-US" dirty="0" smtClean="0">
                <a:solidFill>
                  <a:schemeClr val="accent1"/>
                </a:solidFill>
              </a:rPr>
              <a:t>Operating System (OS)</a:t>
            </a:r>
          </a:p>
          <a:p>
            <a:pPr lvl="1"/>
            <a:r>
              <a:rPr lang="en-US" i="1" dirty="0" smtClean="0">
                <a:solidFill>
                  <a:schemeClr val="accent1"/>
                </a:solidFill>
              </a:rPr>
              <a:t>Safe control transfer</a:t>
            </a:r>
            <a:endParaRPr lang="en-US" dirty="0" smtClean="0"/>
          </a:p>
          <a:p>
            <a:pPr lvl="1"/>
            <a:r>
              <a:rPr lang="en-US" i="1" dirty="0" smtClean="0">
                <a:solidFill>
                  <a:schemeClr val="accent1"/>
                </a:solidFill>
              </a:rPr>
              <a:t>Data isolation</a:t>
            </a:r>
            <a:endParaRPr lang="en-US" i="1" dirty="0" smtClean="0"/>
          </a:p>
        </p:txBody>
      </p:sp>
      <p:sp>
        <p:nvSpPr>
          <p:cNvPr id="5" name="Rectangle 4"/>
          <p:cNvSpPr/>
          <p:nvPr>
            <p:custDataLst>
              <p:tags r:id="rId3"/>
            </p:custDataLst>
          </p:nvPr>
        </p:nvSpPr>
        <p:spPr>
          <a:xfrm>
            <a:off x="4419600" y="36576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P1</a:t>
            </a:r>
            <a:endParaRPr lang="en-US" sz="2800" dirty="0"/>
          </a:p>
        </p:txBody>
      </p:sp>
      <p:sp>
        <p:nvSpPr>
          <p:cNvPr id="6" name="Rectangle 5"/>
          <p:cNvSpPr/>
          <p:nvPr>
            <p:custDataLst>
              <p:tags r:id="rId4"/>
            </p:custDataLst>
          </p:nvPr>
        </p:nvSpPr>
        <p:spPr>
          <a:xfrm>
            <a:off x="5334000" y="36576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P2</a:t>
            </a:r>
            <a:endParaRPr lang="en-US" sz="2800" dirty="0"/>
          </a:p>
        </p:txBody>
      </p:sp>
      <p:sp>
        <p:nvSpPr>
          <p:cNvPr id="7" name="Rectangle 6"/>
          <p:cNvSpPr/>
          <p:nvPr>
            <p:custDataLst>
              <p:tags r:id="rId5"/>
            </p:custDataLst>
          </p:nvPr>
        </p:nvSpPr>
        <p:spPr>
          <a:xfrm>
            <a:off x="6248400" y="36576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P3</a:t>
            </a:r>
            <a:endParaRPr lang="en-US" sz="2800" dirty="0"/>
          </a:p>
        </p:txBody>
      </p:sp>
      <p:sp>
        <p:nvSpPr>
          <p:cNvPr id="8" name="Rectangle 7"/>
          <p:cNvSpPr/>
          <p:nvPr>
            <p:custDataLst>
              <p:tags r:id="rId6"/>
            </p:custDataLst>
          </p:nvPr>
        </p:nvSpPr>
        <p:spPr>
          <a:xfrm>
            <a:off x="7162800" y="3657600"/>
            <a:ext cx="685800" cy="4572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P4</a:t>
            </a:r>
            <a:endParaRPr lang="en-US" sz="2800" dirty="0"/>
          </a:p>
        </p:txBody>
      </p:sp>
      <p:sp>
        <p:nvSpPr>
          <p:cNvPr id="9" name="Rectangle 8"/>
          <p:cNvSpPr/>
          <p:nvPr>
            <p:custDataLst>
              <p:tags r:id="rId7"/>
            </p:custDataLst>
          </p:nvPr>
        </p:nvSpPr>
        <p:spPr>
          <a:xfrm>
            <a:off x="4419600" y="4267200"/>
            <a:ext cx="3429000" cy="12954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11" name="TextBox 10"/>
          <p:cNvSpPr txBox="1"/>
          <p:nvPr>
            <p:custDataLst>
              <p:tags r:id="rId8"/>
            </p:custDataLst>
          </p:nvPr>
        </p:nvSpPr>
        <p:spPr>
          <a:xfrm>
            <a:off x="4495800" y="4343400"/>
            <a:ext cx="696024" cy="523220"/>
          </a:xfrm>
          <a:prstGeom prst="rect">
            <a:avLst/>
          </a:prstGeom>
          <a:noFill/>
        </p:spPr>
        <p:txBody>
          <a:bodyPr wrap="none" rtlCol="0">
            <a:spAutoFit/>
          </a:bodyPr>
          <a:lstStyle/>
          <a:p>
            <a:r>
              <a:rPr lang="en-US" sz="2800" dirty="0" smtClean="0">
                <a:solidFill>
                  <a:schemeClr val="bg1"/>
                </a:solidFill>
              </a:rPr>
              <a:t>VM</a:t>
            </a:r>
          </a:p>
        </p:txBody>
      </p:sp>
      <p:sp>
        <p:nvSpPr>
          <p:cNvPr id="12" name="TextBox 11"/>
          <p:cNvSpPr txBox="1"/>
          <p:nvPr>
            <p:custDataLst>
              <p:tags r:id="rId9"/>
            </p:custDataLst>
          </p:nvPr>
        </p:nvSpPr>
        <p:spPr>
          <a:xfrm>
            <a:off x="5363859" y="4343400"/>
            <a:ext cx="1646541" cy="523220"/>
          </a:xfrm>
          <a:prstGeom prst="rect">
            <a:avLst/>
          </a:prstGeom>
          <a:noFill/>
        </p:spPr>
        <p:txBody>
          <a:bodyPr wrap="none" rtlCol="0">
            <a:spAutoFit/>
          </a:bodyPr>
          <a:lstStyle/>
          <a:p>
            <a:r>
              <a:rPr lang="en-US" sz="2800" dirty="0" err="1" smtClean="0">
                <a:solidFill>
                  <a:schemeClr val="bg1"/>
                </a:solidFill>
              </a:rPr>
              <a:t>filesystem</a:t>
            </a:r>
            <a:endParaRPr lang="en-US" sz="2800" dirty="0" smtClean="0">
              <a:solidFill>
                <a:schemeClr val="bg1"/>
              </a:solidFill>
            </a:endParaRPr>
          </a:p>
        </p:txBody>
      </p:sp>
      <p:sp>
        <p:nvSpPr>
          <p:cNvPr id="13" name="TextBox 12"/>
          <p:cNvSpPr txBox="1"/>
          <p:nvPr>
            <p:custDataLst>
              <p:tags r:id="rId10"/>
            </p:custDataLst>
          </p:nvPr>
        </p:nvSpPr>
        <p:spPr>
          <a:xfrm>
            <a:off x="7102345" y="4343400"/>
            <a:ext cx="670055" cy="523220"/>
          </a:xfrm>
          <a:prstGeom prst="rect">
            <a:avLst/>
          </a:prstGeom>
          <a:noFill/>
        </p:spPr>
        <p:txBody>
          <a:bodyPr wrap="none" rtlCol="0">
            <a:spAutoFit/>
          </a:bodyPr>
          <a:lstStyle/>
          <a:p>
            <a:r>
              <a:rPr lang="en-US" sz="2800" dirty="0" smtClean="0">
                <a:solidFill>
                  <a:schemeClr val="bg1"/>
                </a:solidFill>
              </a:rPr>
              <a:t>net</a:t>
            </a:r>
          </a:p>
        </p:txBody>
      </p:sp>
      <p:sp>
        <p:nvSpPr>
          <p:cNvPr id="14" name="TextBox 13"/>
          <p:cNvSpPr txBox="1"/>
          <p:nvPr>
            <p:custDataLst>
              <p:tags r:id="rId11"/>
            </p:custDataLst>
          </p:nvPr>
        </p:nvSpPr>
        <p:spPr>
          <a:xfrm>
            <a:off x="5435048" y="5029200"/>
            <a:ext cx="1041952" cy="523220"/>
          </a:xfrm>
          <a:prstGeom prst="rect">
            <a:avLst/>
          </a:prstGeom>
          <a:noFill/>
        </p:spPr>
        <p:txBody>
          <a:bodyPr wrap="none" rtlCol="0">
            <a:spAutoFit/>
          </a:bodyPr>
          <a:lstStyle/>
          <a:p>
            <a:r>
              <a:rPr lang="en-US" sz="2800" dirty="0" smtClean="0">
                <a:solidFill>
                  <a:schemeClr val="bg1"/>
                </a:solidFill>
              </a:rPr>
              <a:t>driver</a:t>
            </a:r>
          </a:p>
        </p:txBody>
      </p:sp>
      <p:sp>
        <p:nvSpPr>
          <p:cNvPr id="15" name="TextBox 14"/>
          <p:cNvSpPr txBox="1"/>
          <p:nvPr>
            <p:custDataLst>
              <p:tags r:id="rId12"/>
            </p:custDataLst>
          </p:nvPr>
        </p:nvSpPr>
        <p:spPr>
          <a:xfrm>
            <a:off x="6806648" y="5029200"/>
            <a:ext cx="1041952" cy="523220"/>
          </a:xfrm>
          <a:prstGeom prst="rect">
            <a:avLst/>
          </a:prstGeom>
          <a:noFill/>
        </p:spPr>
        <p:txBody>
          <a:bodyPr wrap="none" rtlCol="0">
            <a:spAutoFit/>
          </a:bodyPr>
          <a:lstStyle/>
          <a:p>
            <a:r>
              <a:rPr lang="en-US" sz="2800" dirty="0" smtClean="0">
                <a:solidFill>
                  <a:schemeClr val="bg1"/>
                </a:solidFill>
              </a:rPr>
              <a:t>driver</a:t>
            </a:r>
          </a:p>
        </p:txBody>
      </p:sp>
      <p:sp>
        <p:nvSpPr>
          <p:cNvPr id="16" name="TextBox 15"/>
          <p:cNvSpPr txBox="1"/>
          <p:nvPr>
            <p:custDataLst>
              <p:tags r:id="rId13"/>
            </p:custDataLst>
          </p:nvPr>
        </p:nvSpPr>
        <p:spPr>
          <a:xfrm>
            <a:off x="5564456" y="5638800"/>
            <a:ext cx="760144" cy="523220"/>
          </a:xfrm>
          <a:prstGeom prst="rect">
            <a:avLst/>
          </a:prstGeom>
          <a:noFill/>
        </p:spPr>
        <p:txBody>
          <a:bodyPr wrap="none" rtlCol="0">
            <a:spAutoFit/>
          </a:bodyPr>
          <a:lstStyle/>
          <a:p>
            <a:r>
              <a:rPr lang="en-US" sz="2800" dirty="0" smtClean="0">
                <a:solidFill>
                  <a:schemeClr val="bg1"/>
                </a:solidFill>
              </a:rPr>
              <a:t>disk</a:t>
            </a:r>
          </a:p>
        </p:txBody>
      </p:sp>
      <p:sp>
        <p:nvSpPr>
          <p:cNvPr id="17" name="TextBox 16"/>
          <p:cNvSpPr txBox="1"/>
          <p:nvPr>
            <p:custDataLst>
              <p:tags r:id="rId14"/>
            </p:custDataLst>
          </p:nvPr>
        </p:nvSpPr>
        <p:spPr>
          <a:xfrm>
            <a:off x="7026145" y="5648980"/>
            <a:ext cx="670055" cy="523220"/>
          </a:xfrm>
          <a:prstGeom prst="rect">
            <a:avLst/>
          </a:prstGeom>
          <a:noFill/>
        </p:spPr>
        <p:txBody>
          <a:bodyPr wrap="none" rtlCol="0">
            <a:spAutoFit/>
          </a:bodyPr>
          <a:lstStyle/>
          <a:p>
            <a:r>
              <a:rPr lang="en-US" sz="2800" dirty="0" smtClean="0">
                <a:solidFill>
                  <a:schemeClr val="bg1"/>
                </a:solidFill>
              </a:rPr>
              <a:t>eth</a:t>
            </a:r>
          </a:p>
        </p:txBody>
      </p:sp>
      <p:sp>
        <p:nvSpPr>
          <p:cNvPr id="18" name="TextBox 17"/>
          <p:cNvSpPr txBox="1"/>
          <p:nvPr>
            <p:custDataLst>
              <p:tags r:id="rId15"/>
            </p:custDataLst>
          </p:nvPr>
        </p:nvSpPr>
        <p:spPr>
          <a:xfrm>
            <a:off x="4419600" y="5638800"/>
            <a:ext cx="1031051" cy="523220"/>
          </a:xfrm>
          <a:prstGeom prst="rect">
            <a:avLst/>
          </a:prstGeom>
          <a:noFill/>
        </p:spPr>
        <p:txBody>
          <a:bodyPr wrap="none" rtlCol="0">
            <a:spAutoFit/>
          </a:bodyPr>
          <a:lstStyle/>
          <a:p>
            <a:r>
              <a:rPr lang="en-US" sz="2800" dirty="0" smtClean="0">
                <a:solidFill>
                  <a:schemeClr val="bg1"/>
                </a:solidFill>
              </a:rPr>
              <a:t>MMU</a:t>
            </a:r>
          </a:p>
        </p:txBody>
      </p:sp>
      <p:sp>
        <p:nvSpPr>
          <p:cNvPr id="3" name="Oval 2"/>
          <p:cNvSpPr/>
          <p:nvPr/>
        </p:nvSpPr>
        <p:spPr>
          <a:xfrm>
            <a:off x="4038600" y="3276600"/>
            <a:ext cx="4419600" cy="990600"/>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696390" y="3200400"/>
            <a:ext cx="1409297" cy="461665"/>
          </a:xfrm>
          <a:prstGeom prst="rect">
            <a:avLst/>
          </a:prstGeom>
          <a:noFill/>
        </p:spPr>
        <p:txBody>
          <a:bodyPr wrap="none" rtlCol="0">
            <a:spAutoFit/>
          </a:bodyPr>
          <a:lstStyle/>
          <a:p>
            <a:r>
              <a:rPr lang="en-US" sz="2400" dirty="0" smtClean="0">
                <a:solidFill>
                  <a:schemeClr val="accent1"/>
                </a:solidFill>
              </a:rPr>
              <a:t>untrusted</a:t>
            </a:r>
            <a:endParaRPr lang="en-US" sz="2400" dirty="0">
              <a:solidFill>
                <a:schemeClr val="accent1"/>
              </a:solidFill>
            </a:endParaRPr>
          </a:p>
        </p:txBody>
      </p:sp>
    </p:spTree>
    <p:extLst>
      <p:ext uri="{BB962C8B-B14F-4D97-AF65-F5344CB8AC3E}">
        <p14:creationId xmlns:p14="http://schemas.microsoft.com/office/powerpoint/2010/main" val="229353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0723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0723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0723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p:bldP spid="12" grpId="0"/>
      <p:bldP spid="13" grpId="0"/>
      <p:bldP spid="14" grpId="0"/>
      <p:bldP spid="15" grpId="0"/>
      <p:bldP spid="16" grpId="0"/>
      <p:bldP spid="17" grpId="0"/>
      <p:bldP spid="18" grpId="0"/>
      <p:bldP spid="3" grpId="0" animBg="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282" name="Rectangle 2"/>
          <p:cNvSpPr>
            <a:spLocks noGrp="1" noChangeArrowheads="1"/>
          </p:cNvSpPr>
          <p:nvPr>
            <p:ph type="title"/>
            <p:custDataLst>
              <p:tags r:id="rId1"/>
            </p:custDataLst>
          </p:nvPr>
        </p:nvSpPr>
        <p:spPr/>
        <p:txBody>
          <a:bodyPr>
            <a:normAutofit fontScale="90000"/>
          </a:bodyPr>
          <a:lstStyle/>
          <a:p>
            <a:r>
              <a:rPr lang="en-US" smtClean="0"/>
              <a:t>Privilege Mode</a:t>
            </a:r>
            <a:endParaRPr lang="en-US"/>
          </a:p>
        </p:txBody>
      </p:sp>
      <p:sp>
        <p:nvSpPr>
          <p:cNvPr id="3809283" name="Rectangle 3"/>
          <p:cNvSpPr>
            <a:spLocks noGrp="1" noChangeArrowheads="1"/>
          </p:cNvSpPr>
          <p:nvPr>
            <p:ph idx="1"/>
            <p:custDataLst>
              <p:tags r:id="rId2"/>
            </p:custDataLst>
          </p:nvPr>
        </p:nvSpPr>
        <p:spPr>
          <a:xfrm>
            <a:off x="228600" y="533400"/>
            <a:ext cx="8686800" cy="5791200"/>
          </a:xfrm>
        </p:spPr>
        <p:txBody>
          <a:bodyPr>
            <a:noAutofit/>
          </a:bodyPr>
          <a:lstStyle/>
          <a:p>
            <a:r>
              <a:rPr lang="en-US" sz="2800" dirty="0" smtClean="0">
                <a:solidFill>
                  <a:schemeClr val="accent1"/>
                </a:solidFill>
              </a:rPr>
              <a:t>CPU Mode Bit / Privilege Level Status Register</a:t>
            </a:r>
          </a:p>
          <a:p>
            <a:r>
              <a:rPr lang="en-US" sz="2800" dirty="0" smtClean="0"/>
              <a:t>Mode 0 = untrusted = </a:t>
            </a:r>
            <a:r>
              <a:rPr lang="en-US" sz="2800" dirty="0" smtClean="0">
                <a:solidFill>
                  <a:schemeClr val="accent1"/>
                </a:solidFill>
              </a:rPr>
              <a:t>user domain</a:t>
            </a:r>
          </a:p>
          <a:p>
            <a:pPr lvl="1"/>
            <a:r>
              <a:rPr lang="en-US" sz="2400" dirty="0" smtClean="0"/>
              <a:t>“Privileged” instructions and registers are disabled by CPU</a:t>
            </a:r>
          </a:p>
          <a:p>
            <a:r>
              <a:rPr lang="en-US" sz="2800" dirty="0" smtClean="0"/>
              <a:t>Mode 1 = trusted = </a:t>
            </a:r>
            <a:r>
              <a:rPr lang="en-US" sz="2800" dirty="0" smtClean="0">
                <a:solidFill>
                  <a:schemeClr val="accent1"/>
                </a:solidFill>
              </a:rPr>
              <a:t>kernel domain</a:t>
            </a:r>
          </a:p>
          <a:p>
            <a:pPr lvl="1"/>
            <a:r>
              <a:rPr lang="en-US" sz="2400" dirty="0" smtClean="0"/>
              <a:t>All instructions and registers are enabled</a:t>
            </a:r>
          </a:p>
          <a:p>
            <a:r>
              <a:rPr lang="en-US" sz="2800" dirty="0" smtClean="0"/>
              <a:t>Boot sequence: </a:t>
            </a:r>
          </a:p>
          <a:p>
            <a:pPr lvl="1"/>
            <a:r>
              <a:rPr lang="en-US" sz="2400" dirty="0" smtClean="0"/>
              <a:t>load first sector of disk (containing OS code) to well known address in memory</a:t>
            </a:r>
          </a:p>
          <a:p>
            <a:pPr lvl="1"/>
            <a:r>
              <a:rPr lang="en-US" sz="2400" dirty="0" smtClean="0"/>
              <a:t>Mode </a:t>
            </a:r>
            <a:r>
              <a:rPr lang="en-US" sz="2400" dirty="0" smtClean="0">
                <a:sym typeface="Wingdings" pitchFamily="2" charset="2"/>
              </a:rPr>
              <a:t> </a:t>
            </a:r>
            <a:r>
              <a:rPr lang="en-US" sz="2400" dirty="0" smtClean="0"/>
              <a:t>1; PC </a:t>
            </a:r>
            <a:r>
              <a:rPr lang="en-US" sz="2400" dirty="0" smtClean="0">
                <a:sym typeface="Wingdings" pitchFamily="2" charset="2"/>
              </a:rPr>
              <a:t> </a:t>
            </a:r>
            <a:r>
              <a:rPr lang="en-US" sz="2400" dirty="0" smtClean="0"/>
              <a:t>well known address</a:t>
            </a:r>
          </a:p>
          <a:p>
            <a:r>
              <a:rPr lang="en-US" sz="2800" dirty="0" smtClean="0"/>
              <a:t>OS takes over…</a:t>
            </a:r>
          </a:p>
          <a:p>
            <a:pPr lvl="1"/>
            <a:r>
              <a:rPr lang="en-US" sz="2400" dirty="0" smtClean="0"/>
              <a:t>initialize devices, MMU, timers, etc.</a:t>
            </a:r>
          </a:p>
          <a:p>
            <a:pPr lvl="1"/>
            <a:r>
              <a:rPr lang="en-US" sz="2400" dirty="0" smtClean="0"/>
              <a:t>loads programs from disk, sets up </a:t>
            </a:r>
            <a:r>
              <a:rPr lang="en-US" sz="2400" dirty="0" err="1" smtClean="0"/>
              <a:t>pagetables</a:t>
            </a:r>
            <a:r>
              <a:rPr lang="en-US" sz="2400" dirty="0" smtClean="0"/>
              <a:t>, etc.</a:t>
            </a:r>
          </a:p>
          <a:p>
            <a:pPr lvl="1"/>
            <a:r>
              <a:rPr lang="en-US" sz="2400" dirty="0" smtClean="0"/>
              <a:t>Mode </a:t>
            </a:r>
            <a:r>
              <a:rPr lang="en-US" sz="2400" dirty="0" smtClean="0">
                <a:sym typeface="Wingdings" pitchFamily="2" charset="2"/>
              </a:rPr>
              <a:t> </a:t>
            </a:r>
            <a:r>
              <a:rPr lang="en-US" sz="2400" dirty="0" smtClean="0"/>
              <a:t>0; PC </a:t>
            </a:r>
            <a:r>
              <a:rPr lang="en-US" sz="2400" dirty="0" smtClean="0">
                <a:sym typeface="Wingdings" pitchFamily="2" charset="2"/>
              </a:rPr>
              <a:t> </a:t>
            </a:r>
            <a:r>
              <a:rPr lang="en-US" sz="2400" dirty="0" smtClean="0"/>
              <a:t>program entry point</a:t>
            </a:r>
          </a:p>
          <a:p>
            <a:r>
              <a:rPr lang="en-US" sz="1800" dirty="0" smtClean="0"/>
              <a:t>(note: x86 has 4 levels x 3 dimensions, but only virtual machines uses any  the middle)</a:t>
            </a:r>
          </a:p>
        </p:txBody>
      </p:sp>
    </p:spTree>
    <p:extLst>
      <p:ext uri="{BB962C8B-B14F-4D97-AF65-F5344CB8AC3E}">
        <p14:creationId xmlns:p14="http://schemas.microsoft.com/office/powerpoint/2010/main" val="38996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0928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0928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80928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0928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0928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80928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092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3378" name="Rectangle 2"/>
          <p:cNvSpPr>
            <a:spLocks noGrp="1" noChangeArrowheads="1"/>
          </p:cNvSpPr>
          <p:nvPr>
            <p:ph type="title"/>
            <p:custDataLst>
              <p:tags r:id="rId1"/>
            </p:custDataLst>
          </p:nvPr>
        </p:nvSpPr>
        <p:spPr/>
        <p:txBody>
          <a:bodyPr>
            <a:normAutofit fontScale="90000"/>
          </a:bodyPr>
          <a:lstStyle/>
          <a:p>
            <a:r>
              <a:rPr lang="en-US" smtClean="0"/>
              <a:t>Terminology</a:t>
            </a:r>
            <a:endParaRPr lang="en-US"/>
          </a:p>
        </p:txBody>
      </p:sp>
      <p:sp>
        <p:nvSpPr>
          <p:cNvPr id="3813379" name="Rectangle 3"/>
          <p:cNvSpPr>
            <a:spLocks noGrp="1" noChangeArrowheads="1"/>
          </p:cNvSpPr>
          <p:nvPr>
            <p:ph idx="1"/>
            <p:custDataLst>
              <p:tags r:id="rId2"/>
            </p:custDataLst>
          </p:nvPr>
        </p:nvSpPr>
        <p:spPr/>
        <p:txBody>
          <a:bodyPr>
            <a:normAutofit/>
          </a:bodyPr>
          <a:lstStyle/>
          <a:p>
            <a:r>
              <a:rPr lang="en-US" sz="2800" dirty="0" smtClean="0">
                <a:solidFill>
                  <a:schemeClr val="accent1"/>
                </a:solidFill>
              </a:rPr>
              <a:t>Trap: </a:t>
            </a:r>
            <a:r>
              <a:rPr lang="en-US" sz="2800" dirty="0" smtClean="0"/>
              <a:t>Any kind of a control transfer to the OS</a:t>
            </a:r>
          </a:p>
          <a:p>
            <a:endParaRPr lang="en-US" sz="2800" dirty="0" smtClean="0"/>
          </a:p>
          <a:p>
            <a:r>
              <a:rPr lang="en-US" sz="2800" dirty="0" err="1" smtClean="0">
                <a:solidFill>
                  <a:schemeClr val="accent1"/>
                </a:solidFill>
              </a:rPr>
              <a:t>Syscall</a:t>
            </a:r>
            <a:r>
              <a:rPr lang="en-US" sz="2800" dirty="0" smtClean="0">
                <a:solidFill>
                  <a:schemeClr val="accent1"/>
                </a:solidFill>
              </a:rPr>
              <a:t>: </a:t>
            </a:r>
            <a:r>
              <a:rPr lang="en-US" sz="2800" dirty="0" smtClean="0"/>
              <a:t>Synchronous (planned), program-to-kernel transfer</a:t>
            </a:r>
          </a:p>
          <a:p>
            <a:pPr lvl="1"/>
            <a:r>
              <a:rPr lang="en-US" sz="2400" dirty="0" smtClean="0"/>
              <a:t>SYSCALL instruction in MIPS (various on x86)</a:t>
            </a:r>
          </a:p>
          <a:p>
            <a:pPr lvl="1"/>
            <a:endParaRPr lang="en-US" sz="2400" dirty="0" smtClean="0"/>
          </a:p>
          <a:p>
            <a:r>
              <a:rPr lang="en-US" sz="2800" dirty="0" smtClean="0">
                <a:solidFill>
                  <a:schemeClr val="accent1"/>
                </a:solidFill>
              </a:rPr>
              <a:t>Exception: </a:t>
            </a:r>
            <a:r>
              <a:rPr lang="en-US" sz="2800" dirty="0"/>
              <a:t>S</a:t>
            </a:r>
            <a:r>
              <a:rPr lang="en-US" sz="2800" dirty="0" smtClean="0"/>
              <a:t>ynchronous, program-to-kernel transfer</a:t>
            </a:r>
          </a:p>
          <a:p>
            <a:pPr lvl="1"/>
            <a:r>
              <a:rPr lang="en-US" sz="2400" dirty="0" smtClean="0"/>
              <a:t>exceptional events: div by zero, page fault, page protection err, …</a:t>
            </a:r>
          </a:p>
          <a:p>
            <a:pPr lvl="1"/>
            <a:endParaRPr lang="en-US" sz="2400" dirty="0" smtClean="0"/>
          </a:p>
          <a:p>
            <a:r>
              <a:rPr lang="en-US" sz="2800" dirty="0" smtClean="0">
                <a:solidFill>
                  <a:schemeClr val="accent1"/>
                </a:solidFill>
              </a:rPr>
              <a:t>Interrupt: </a:t>
            </a:r>
            <a:r>
              <a:rPr lang="en-US" sz="2800" dirty="0" err="1" smtClean="0"/>
              <a:t>Aysnchronous</a:t>
            </a:r>
            <a:r>
              <a:rPr lang="en-US" sz="2800" dirty="0" smtClean="0"/>
              <a:t>, device-initiated transfer</a:t>
            </a:r>
          </a:p>
          <a:p>
            <a:pPr lvl="1"/>
            <a:r>
              <a:rPr lang="en-US" sz="2400" dirty="0" smtClean="0"/>
              <a:t>e.g. Network packet arrived, keyboard event, timer ticks</a:t>
            </a:r>
            <a:endParaRPr lang="en-US" sz="2400" dirty="0"/>
          </a:p>
        </p:txBody>
      </p:sp>
      <p:sp>
        <p:nvSpPr>
          <p:cNvPr id="4" name="TextBox 3"/>
          <p:cNvSpPr txBox="1"/>
          <p:nvPr>
            <p:custDataLst>
              <p:tags r:id="rId3"/>
            </p:custDataLst>
          </p:nvPr>
        </p:nvSpPr>
        <p:spPr>
          <a:xfrm>
            <a:off x="0" y="6334780"/>
            <a:ext cx="8072531" cy="523220"/>
          </a:xfrm>
          <a:prstGeom prst="rect">
            <a:avLst/>
          </a:prstGeom>
          <a:noFill/>
        </p:spPr>
        <p:txBody>
          <a:bodyPr wrap="none" rtlCol="0">
            <a:spAutoFit/>
          </a:bodyPr>
          <a:lstStyle/>
          <a:p>
            <a:r>
              <a:rPr lang="en-US" sz="2800" dirty="0" smtClean="0">
                <a:solidFill>
                  <a:schemeClr val="bg1"/>
                </a:solidFill>
              </a:rPr>
              <a:t>* real mechanisms, but nobody agrees on these terms</a:t>
            </a:r>
          </a:p>
        </p:txBody>
      </p:sp>
    </p:spTree>
    <p:extLst>
      <p:ext uri="{BB962C8B-B14F-4D97-AF65-F5344CB8AC3E}">
        <p14:creationId xmlns:p14="http://schemas.microsoft.com/office/powerpoint/2010/main" val="390807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337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1337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1337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1337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1337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13379">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5426" name="Rectangle 2"/>
          <p:cNvSpPr>
            <a:spLocks noGrp="1" noChangeArrowheads="1"/>
          </p:cNvSpPr>
          <p:nvPr>
            <p:ph type="title"/>
            <p:custDataLst>
              <p:tags r:id="rId1"/>
            </p:custDataLst>
          </p:nvPr>
        </p:nvSpPr>
        <p:spPr/>
        <p:txBody>
          <a:bodyPr>
            <a:normAutofit fontScale="90000"/>
          </a:bodyPr>
          <a:lstStyle/>
          <a:p>
            <a:r>
              <a:rPr lang="en-US" smtClean="0"/>
              <a:t>Sample System Calls</a:t>
            </a:r>
            <a:endParaRPr lang="en-US"/>
          </a:p>
        </p:txBody>
      </p:sp>
      <p:sp>
        <p:nvSpPr>
          <p:cNvPr id="3815427" name="Rectangle 3"/>
          <p:cNvSpPr>
            <a:spLocks noGrp="1" noChangeArrowheads="1"/>
          </p:cNvSpPr>
          <p:nvPr>
            <p:ph idx="1"/>
            <p:custDataLst>
              <p:tags r:id="rId2"/>
            </p:custDataLst>
          </p:nvPr>
        </p:nvSpPr>
        <p:spPr/>
        <p:txBody>
          <a:bodyPr/>
          <a:lstStyle/>
          <a:p>
            <a:r>
              <a:rPr lang="en-US" dirty="0" smtClean="0">
                <a:solidFill>
                  <a:schemeClr val="accent1"/>
                </a:solidFill>
              </a:rPr>
              <a:t>System call examples:</a:t>
            </a:r>
          </a:p>
          <a:p>
            <a:r>
              <a:rPr lang="en-US" dirty="0" err="1" smtClean="0">
                <a:latin typeface="Consolas" pitchFamily="49" charset="0"/>
              </a:rPr>
              <a:t>putc</a:t>
            </a:r>
            <a:r>
              <a:rPr lang="en-US" dirty="0" smtClean="0">
                <a:latin typeface="Consolas" pitchFamily="49" charset="0"/>
              </a:rPr>
              <a:t>(): </a:t>
            </a:r>
            <a:r>
              <a:rPr lang="en-US" dirty="0" smtClean="0"/>
              <a:t>Print character to screen</a:t>
            </a:r>
          </a:p>
          <a:p>
            <a:pPr lvl="1"/>
            <a:r>
              <a:rPr lang="en-US" dirty="0" smtClean="0"/>
              <a:t>Need to multiplex screen between competing programs</a:t>
            </a:r>
          </a:p>
          <a:p>
            <a:r>
              <a:rPr lang="en-US" dirty="0" smtClean="0">
                <a:latin typeface="Consolas" pitchFamily="49" charset="0"/>
              </a:rPr>
              <a:t>send(): </a:t>
            </a:r>
            <a:r>
              <a:rPr lang="en-US" dirty="0" smtClean="0"/>
              <a:t>Send a packet on the network</a:t>
            </a:r>
          </a:p>
          <a:p>
            <a:pPr lvl="1"/>
            <a:r>
              <a:rPr lang="en-US" dirty="0" smtClean="0"/>
              <a:t>Need to manipulate the internals of a device </a:t>
            </a:r>
          </a:p>
          <a:p>
            <a:r>
              <a:rPr lang="en-US" dirty="0" err="1" smtClean="0">
                <a:latin typeface="Consolas" pitchFamily="49" charset="0"/>
              </a:rPr>
              <a:t>sbrk</a:t>
            </a:r>
            <a:r>
              <a:rPr lang="en-US" dirty="0" smtClean="0">
                <a:latin typeface="Consolas" pitchFamily="49" charset="0"/>
              </a:rPr>
              <a:t>(): </a:t>
            </a:r>
            <a:r>
              <a:rPr lang="en-US" dirty="0" smtClean="0"/>
              <a:t>Allocate a page</a:t>
            </a:r>
          </a:p>
          <a:p>
            <a:pPr lvl="1"/>
            <a:r>
              <a:rPr lang="en-US" dirty="0" smtClean="0"/>
              <a:t>Needs to update page tables &amp; MMU</a:t>
            </a:r>
          </a:p>
          <a:p>
            <a:r>
              <a:rPr lang="en-US" dirty="0" smtClean="0">
                <a:latin typeface="Consolas" pitchFamily="49" charset="0"/>
              </a:rPr>
              <a:t>sleep(): </a:t>
            </a:r>
            <a:r>
              <a:rPr lang="en-US" dirty="0" smtClean="0"/>
              <a:t>put current </a:t>
            </a:r>
            <a:r>
              <a:rPr lang="en-US" dirty="0" err="1" smtClean="0"/>
              <a:t>prog</a:t>
            </a:r>
            <a:r>
              <a:rPr lang="en-US" dirty="0" smtClean="0"/>
              <a:t> to sleep, wake other</a:t>
            </a:r>
          </a:p>
          <a:p>
            <a:pPr lvl="1"/>
            <a:r>
              <a:rPr lang="en-US" dirty="0" smtClean="0"/>
              <a:t>Need to update page table base register</a:t>
            </a:r>
          </a:p>
          <a:p>
            <a:endParaRPr lang="en-US" dirty="0"/>
          </a:p>
        </p:txBody>
      </p:sp>
    </p:spTree>
    <p:extLst>
      <p:ext uri="{BB962C8B-B14F-4D97-AF65-F5344CB8AC3E}">
        <p14:creationId xmlns:p14="http://schemas.microsoft.com/office/powerpoint/2010/main" val="348141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542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1542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1542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154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7474" name="Rectangle 2"/>
          <p:cNvSpPr>
            <a:spLocks noGrp="1" noChangeArrowheads="1"/>
          </p:cNvSpPr>
          <p:nvPr>
            <p:ph type="title"/>
            <p:custDataLst>
              <p:tags r:id="rId1"/>
            </p:custDataLst>
          </p:nvPr>
        </p:nvSpPr>
        <p:spPr/>
        <p:txBody>
          <a:bodyPr>
            <a:normAutofit fontScale="90000"/>
          </a:bodyPr>
          <a:lstStyle/>
          <a:p>
            <a:r>
              <a:rPr lang="en-US" smtClean="0"/>
              <a:t>System Calls</a:t>
            </a:r>
            <a:endParaRPr lang="en-US"/>
          </a:p>
        </p:txBody>
      </p:sp>
      <p:sp>
        <p:nvSpPr>
          <p:cNvPr id="3817475" name="Rectangle 3"/>
          <p:cNvSpPr>
            <a:spLocks noGrp="1" noChangeArrowheads="1"/>
          </p:cNvSpPr>
          <p:nvPr>
            <p:ph idx="1"/>
            <p:custDataLst>
              <p:tags r:id="rId2"/>
            </p:custDataLst>
          </p:nvPr>
        </p:nvSpPr>
        <p:spPr/>
        <p:txBody>
          <a:bodyPr>
            <a:normAutofit lnSpcReduction="10000"/>
          </a:bodyPr>
          <a:lstStyle/>
          <a:p>
            <a:r>
              <a:rPr lang="en-US" dirty="0" smtClean="0"/>
              <a:t>System call: Not just a function call</a:t>
            </a:r>
          </a:p>
          <a:p>
            <a:pPr lvl="1"/>
            <a:r>
              <a:rPr lang="en-US" dirty="0" smtClean="0"/>
              <a:t>Don’t let program jump just anywhere in OS code</a:t>
            </a:r>
          </a:p>
          <a:p>
            <a:pPr lvl="1"/>
            <a:r>
              <a:rPr lang="en-US" dirty="0" smtClean="0"/>
              <a:t>OS can’t trust program’s registers (sp, </a:t>
            </a:r>
            <a:r>
              <a:rPr lang="en-US" dirty="0" err="1" smtClean="0"/>
              <a:t>fp</a:t>
            </a:r>
            <a:r>
              <a:rPr lang="en-US" dirty="0" smtClean="0"/>
              <a:t>, </a:t>
            </a:r>
            <a:r>
              <a:rPr lang="en-US" dirty="0" err="1" smtClean="0"/>
              <a:t>gp</a:t>
            </a:r>
            <a:r>
              <a:rPr lang="en-US" dirty="0" smtClean="0"/>
              <a:t>, etc.)</a:t>
            </a:r>
          </a:p>
          <a:p>
            <a:pPr lvl="1">
              <a:buNone/>
            </a:pPr>
            <a:endParaRPr lang="en-US" dirty="0" smtClean="0"/>
          </a:p>
          <a:p>
            <a:r>
              <a:rPr lang="en-US" dirty="0" smtClean="0">
                <a:solidFill>
                  <a:schemeClr val="accent1"/>
                </a:solidFill>
              </a:rPr>
              <a:t>SYSCALL instruction</a:t>
            </a:r>
            <a:r>
              <a:rPr lang="en-US" dirty="0" smtClean="0"/>
              <a:t>: safe transfer of control to OS</a:t>
            </a:r>
          </a:p>
          <a:p>
            <a:pPr lvl="1"/>
            <a:r>
              <a:rPr lang="en-US" dirty="0" smtClean="0"/>
              <a:t>Mode </a:t>
            </a:r>
            <a:r>
              <a:rPr lang="en-US" dirty="0" smtClean="0">
                <a:sym typeface="Wingdings" pitchFamily="2" charset="2"/>
              </a:rPr>
              <a:t> 0; Cause  </a:t>
            </a:r>
            <a:r>
              <a:rPr lang="en-US" dirty="0" err="1" smtClean="0">
                <a:sym typeface="Wingdings" pitchFamily="2" charset="2"/>
              </a:rPr>
              <a:t>syscall</a:t>
            </a:r>
            <a:r>
              <a:rPr lang="en-US" dirty="0" smtClean="0">
                <a:sym typeface="Wingdings" pitchFamily="2" charset="2"/>
              </a:rPr>
              <a:t>; </a:t>
            </a:r>
            <a:r>
              <a:rPr lang="en-US" dirty="0" smtClean="0"/>
              <a:t>PC </a:t>
            </a:r>
            <a:r>
              <a:rPr lang="en-US" dirty="0" smtClean="0">
                <a:sym typeface="Wingdings" pitchFamily="2" charset="2"/>
              </a:rPr>
              <a:t></a:t>
            </a:r>
            <a:r>
              <a:rPr lang="en-US" dirty="0" smtClean="0"/>
              <a:t> exception vector</a:t>
            </a:r>
          </a:p>
          <a:p>
            <a:endParaRPr lang="en-US" dirty="0" smtClean="0"/>
          </a:p>
          <a:p>
            <a:r>
              <a:rPr lang="en-US" dirty="0" smtClean="0"/>
              <a:t>MIPS system call convention:</a:t>
            </a:r>
          </a:p>
          <a:p>
            <a:pPr lvl="1"/>
            <a:r>
              <a:rPr lang="en-US" dirty="0" smtClean="0"/>
              <a:t>user program mostly normal (save temps, save </a:t>
            </a:r>
            <a:r>
              <a:rPr lang="en-US" dirty="0" err="1" smtClean="0"/>
              <a:t>ra</a:t>
            </a:r>
            <a:r>
              <a:rPr lang="en-US" dirty="0" smtClean="0"/>
              <a:t>, …)</a:t>
            </a:r>
          </a:p>
          <a:p>
            <a:pPr lvl="1"/>
            <a:r>
              <a:rPr lang="en-US" dirty="0" smtClean="0"/>
              <a:t>but: $v0 = system call </a:t>
            </a:r>
            <a:r>
              <a:rPr lang="en-US" dirty="0" smtClean="0"/>
              <a:t>number, which </a:t>
            </a:r>
            <a:r>
              <a:rPr lang="en-US" dirty="0"/>
              <a:t>specifies the operation the application is </a:t>
            </a:r>
            <a:r>
              <a:rPr lang="en-US" dirty="0" smtClean="0"/>
              <a:t>requesting</a:t>
            </a:r>
            <a:endParaRPr lang="en-US" dirty="0"/>
          </a:p>
        </p:txBody>
      </p:sp>
    </p:spTree>
    <p:extLst>
      <p:ext uri="{BB962C8B-B14F-4D97-AF65-F5344CB8AC3E}">
        <p14:creationId xmlns:p14="http://schemas.microsoft.com/office/powerpoint/2010/main" val="303109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747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1747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1747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81747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174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Invoking System Calls</a:t>
            </a:r>
            <a:endParaRPr lang="en-US" dirty="0"/>
          </a:p>
        </p:txBody>
      </p:sp>
      <p:sp>
        <p:nvSpPr>
          <p:cNvPr id="3" name="Content Placeholder 2"/>
          <p:cNvSpPr>
            <a:spLocks noGrp="1"/>
          </p:cNvSpPr>
          <p:nvPr>
            <p:ph idx="1"/>
            <p:custDataLst>
              <p:tags r:id="rId2"/>
            </p:custDataLst>
          </p:nvPr>
        </p:nvSpPr>
        <p:spPr/>
        <p:txBody>
          <a:bodyPr>
            <a:normAutofit lnSpcReduction="10000"/>
          </a:bodyPr>
          <a:lstStyle/>
          <a:p>
            <a:pPr marL="1831975"/>
            <a:r>
              <a:rPr lang="en-US" dirty="0" err="1" smtClean="0">
                <a:latin typeface="Consolas" pitchFamily="49" charset="0"/>
              </a:rPr>
              <a:t>int</a:t>
            </a:r>
            <a:r>
              <a:rPr lang="en-US" dirty="0" smtClean="0">
                <a:latin typeface="Consolas" pitchFamily="49" charset="0"/>
              </a:rPr>
              <a:t> </a:t>
            </a:r>
            <a:r>
              <a:rPr lang="en-US" dirty="0" err="1" smtClean="0">
                <a:latin typeface="Consolas" pitchFamily="49" charset="0"/>
              </a:rPr>
              <a:t>getc</a:t>
            </a:r>
            <a:r>
              <a:rPr lang="en-US" dirty="0" smtClean="0">
                <a:latin typeface="Consolas" pitchFamily="49" charset="0"/>
              </a:rPr>
              <a:t>() {</a:t>
            </a:r>
          </a:p>
          <a:p>
            <a:pPr marL="1831975"/>
            <a:r>
              <a:rPr lang="en-US" dirty="0" smtClean="0">
                <a:latin typeface="Consolas" pitchFamily="49" charset="0"/>
              </a:rPr>
              <a:t>  </a:t>
            </a:r>
            <a:r>
              <a:rPr lang="en-US" dirty="0" err="1" smtClean="0">
                <a:latin typeface="Consolas" pitchFamily="49" charset="0"/>
              </a:rPr>
              <a:t>asm</a:t>
            </a:r>
            <a:r>
              <a:rPr lang="en-US" dirty="0" smtClean="0">
                <a:latin typeface="Consolas" pitchFamily="49" charset="0"/>
              </a:rPr>
              <a:t>("</a:t>
            </a:r>
            <a:r>
              <a:rPr lang="en-US" dirty="0" err="1" smtClean="0">
                <a:solidFill>
                  <a:schemeClr val="accent1"/>
                </a:solidFill>
                <a:latin typeface="Consolas" pitchFamily="49" charset="0"/>
              </a:rPr>
              <a:t>addiu</a:t>
            </a:r>
            <a:r>
              <a:rPr lang="en-US" dirty="0" smtClean="0">
                <a:solidFill>
                  <a:schemeClr val="accent1"/>
                </a:solidFill>
                <a:latin typeface="Consolas" pitchFamily="49" charset="0"/>
              </a:rPr>
              <a:t> $2, $0, 4</a:t>
            </a:r>
            <a:r>
              <a:rPr lang="en-US" dirty="0" smtClean="0">
                <a:latin typeface="Consolas" pitchFamily="49" charset="0"/>
              </a:rPr>
              <a:t>");</a:t>
            </a:r>
          </a:p>
          <a:p>
            <a:pPr marL="1831975"/>
            <a:r>
              <a:rPr lang="en-US" dirty="0" smtClean="0">
                <a:latin typeface="Consolas" pitchFamily="49" charset="0"/>
              </a:rPr>
              <a:t>  </a:t>
            </a:r>
            <a:r>
              <a:rPr lang="en-US" dirty="0" err="1" smtClean="0">
                <a:latin typeface="Consolas" pitchFamily="49" charset="0"/>
              </a:rPr>
              <a:t>asm</a:t>
            </a:r>
            <a:r>
              <a:rPr lang="en-US" dirty="0" smtClean="0">
                <a:latin typeface="Consolas" pitchFamily="49" charset="0"/>
              </a:rPr>
              <a:t>("</a:t>
            </a:r>
            <a:r>
              <a:rPr lang="en-US" dirty="0" err="1" smtClean="0">
                <a:solidFill>
                  <a:schemeClr val="accent1"/>
                </a:solidFill>
                <a:latin typeface="Consolas" pitchFamily="49" charset="0"/>
              </a:rPr>
              <a:t>syscall</a:t>
            </a:r>
            <a:r>
              <a:rPr lang="en-US" dirty="0" smtClean="0">
                <a:latin typeface="Consolas" pitchFamily="49" charset="0"/>
              </a:rPr>
              <a:t>");</a:t>
            </a:r>
          </a:p>
          <a:p>
            <a:pPr marL="1831975"/>
            <a:r>
              <a:rPr lang="en-US" dirty="0" smtClean="0">
                <a:latin typeface="Consolas" pitchFamily="49" charset="0"/>
              </a:rPr>
              <a:t>}</a:t>
            </a:r>
          </a:p>
          <a:p>
            <a:pPr marL="1831975"/>
            <a:endParaRPr lang="en-US" dirty="0" smtClean="0">
              <a:latin typeface="Consolas" pitchFamily="49" charset="0"/>
            </a:endParaRPr>
          </a:p>
          <a:p>
            <a:pPr marL="1831975"/>
            <a:r>
              <a:rPr lang="en-US" dirty="0" smtClean="0">
                <a:latin typeface="Consolas" pitchFamily="49" charset="0"/>
              </a:rPr>
              <a:t>char *gets(char *</a:t>
            </a:r>
            <a:r>
              <a:rPr lang="en-US" dirty="0" err="1" smtClean="0">
                <a:latin typeface="Consolas" pitchFamily="49" charset="0"/>
              </a:rPr>
              <a:t>buf</a:t>
            </a:r>
            <a:r>
              <a:rPr lang="en-US" dirty="0" smtClean="0">
                <a:latin typeface="Consolas" pitchFamily="49" charset="0"/>
              </a:rPr>
              <a:t>) {</a:t>
            </a:r>
          </a:p>
          <a:p>
            <a:pPr marL="1831975"/>
            <a:r>
              <a:rPr lang="en-US" dirty="0" smtClean="0">
                <a:latin typeface="Consolas" pitchFamily="49" charset="0"/>
              </a:rPr>
              <a:t>  while (...) {</a:t>
            </a:r>
          </a:p>
          <a:p>
            <a:pPr marL="1831975"/>
            <a:r>
              <a:rPr lang="en-US" dirty="0" smtClean="0">
                <a:latin typeface="Consolas" pitchFamily="49" charset="0"/>
              </a:rPr>
              <a:t>    </a:t>
            </a:r>
            <a:r>
              <a:rPr lang="en-US" dirty="0" err="1" smtClean="0">
                <a:latin typeface="Consolas" pitchFamily="49" charset="0"/>
              </a:rPr>
              <a:t>buf</a:t>
            </a:r>
            <a:r>
              <a:rPr lang="en-US" dirty="0" smtClean="0">
                <a:latin typeface="Consolas" pitchFamily="49" charset="0"/>
              </a:rPr>
              <a:t>[</a:t>
            </a:r>
            <a:r>
              <a:rPr lang="en-US" dirty="0" err="1" smtClean="0">
                <a:latin typeface="Consolas" pitchFamily="49" charset="0"/>
              </a:rPr>
              <a:t>i</a:t>
            </a:r>
            <a:r>
              <a:rPr lang="en-US" dirty="0" smtClean="0">
                <a:latin typeface="Consolas" pitchFamily="49" charset="0"/>
              </a:rPr>
              <a:t>] = </a:t>
            </a:r>
            <a:r>
              <a:rPr lang="en-US" dirty="0" err="1" smtClean="0">
                <a:latin typeface="Consolas" pitchFamily="49" charset="0"/>
              </a:rPr>
              <a:t>getc</a:t>
            </a:r>
            <a:r>
              <a:rPr lang="en-US" dirty="0" smtClean="0">
                <a:latin typeface="Consolas" pitchFamily="49" charset="0"/>
              </a:rPr>
              <a:t>();</a:t>
            </a:r>
          </a:p>
          <a:p>
            <a:pPr marL="1831975"/>
            <a:r>
              <a:rPr lang="en-US" dirty="0" smtClean="0">
                <a:latin typeface="Consolas" pitchFamily="49" charset="0"/>
              </a:rPr>
              <a:t>  }</a:t>
            </a:r>
          </a:p>
          <a:p>
            <a:pPr marL="1831975"/>
            <a:r>
              <a:rPr lang="en-US" dirty="0" smtClean="0">
                <a:latin typeface="Consolas" pitchFamily="49" charset="0"/>
              </a:rPr>
              <a:t>}</a:t>
            </a:r>
          </a:p>
        </p:txBody>
      </p:sp>
    </p:spTree>
    <p:extLst>
      <p:ext uri="{BB962C8B-B14F-4D97-AF65-F5344CB8AC3E}">
        <p14:creationId xmlns:p14="http://schemas.microsoft.com/office/powerpoint/2010/main" val="241289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62" name="Rectangle 2"/>
          <p:cNvSpPr>
            <a:spLocks noGrp="1" noChangeArrowheads="1"/>
          </p:cNvSpPr>
          <p:nvPr>
            <p:ph type="title"/>
            <p:custDataLst>
              <p:tags r:id="rId1"/>
            </p:custDataLst>
          </p:nvPr>
        </p:nvSpPr>
        <p:spPr/>
        <p:txBody>
          <a:bodyPr>
            <a:normAutofit fontScale="90000"/>
          </a:bodyPr>
          <a:lstStyle/>
          <a:p>
            <a:r>
              <a:rPr lang="en-US" smtClean="0"/>
              <a:t>Libraries and Wrappers</a:t>
            </a:r>
            <a:endParaRPr lang="en-US"/>
          </a:p>
        </p:txBody>
      </p:sp>
      <p:sp>
        <p:nvSpPr>
          <p:cNvPr id="3829763" name="Rectangle 3"/>
          <p:cNvSpPr>
            <a:spLocks noGrp="1" noChangeArrowheads="1"/>
          </p:cNvSpPr>
          <p:nvPr>
            <p:ph idx="1"/>
            <p:custDataLst>
              <p:tags r:id="rId2"/>
            </p:custDataLst>
          </p:nvPr>
        </p:nvSpPr>
        <p:spPr/>
        <p:txBody>
          <a:bodyPr>
            <a:normAutofit lnSpcReduction="10000"/>
          </a:bodyPr>
          <a:lstStyle/>
          <a:p>
            <a:r>
              <a:rPr lang="en-US" dirty="0" smtClean="0"/>
              <a:t>Compilers do not emit SYSCALL instructions</a:t>
            </a:r>
          </a:p>
          <a:p>
            <a:pPr lvl="1"/>
            <a:r>
              <a:rPr lang="en-US" dirty="0" smtClean="0"/>
              <a:t>Compiler doesn’t know OS interface</a:t>
            </a:r>
          </a:p>
          <a:p>
            <a:r>
              <a:rPr lang="en-US" dirty="0" smtClean="0"/>
              <a:t>Libraries implement standard API from system API</a:t>
            </a:r>
          </a:p>
          <a:p>
            <a:r>
              <a:rPr lang="en-US" dirty="0" err="1" smtClean="0"/>
              <a:t>libc</a:t>
            </a:r>
            <a:r>
              <a:rPr lang="en-US" dirty="0" smtClean="0"/>
              <a:t> (standard C library):</a:t>
            </a:r>
          </a:p>
          <a:p>
            <a:pPr lvl="1"/>
            <a:r>
              <a:rPr lang="en-US" dirty="0" err="1" smtClean="0">
                <a:sym typeface="Wingdings" pitchFamily="2" charset="2"/>
              </a:rPr>
              <a:t>getc</a:t>
            </a:r>
            <a:r>
              <a:rPr lang="en-US" dirty="0" smtClean="0">
                <a:sym typeface="Wingdings" pitchFamily="2" charset="2"/>
              </a:rPr>
              <a:t>()  </a:t>
            </a:r>
            <a:r>
              <a:rPr lang="en-US" dirty="0" err="1" smtClean="0">
                <a:sym typeface="Wingdings" pitchFamily="2" charset="2"/>
              </a:rPr>
              <a:t>syscall</a:t>
            </a:r>
            <a:endParaRPr lang="en-US" dirty="0" smtClean="0">
              <a:sym typeface="Wingdings" pitchFamily="2" charset="2"/>
            </a:endParaRPr>
          </a:p>
          <a:p>
            <a:pPr lvl="1"/>
            <a:r>
              <a:rPr lang="en-US" dirty="0" err="1" smtClean="0">
                <a:sym typeface="Wingdings" pitchFamily="2" charset="2"/>
              </a:rPr>
              <a:t>sbrk</a:t>
            </a:r>
            <a:r>
              <a:rPr lang="en-US" dirty="0" smtClean="0">
                <a:sym typeface="Wingdings" pitchFamily="2" charset="2"/>
              </a:rPr>
              <a:t>()  </a:t>
            </a:r>
            <a:r>
              <a:rPr lang="en-US" dirty="0" err="1" smtClean="0">
                <a:sym typeface="Wingdings" pitchFamily="2" charset="2"/>
              </a:rPr>
              <a:t>syscall</a:t>
            </a:r>
            <a:endParaRPr lang="en-US" dirty="0" smtClean="0">
              <a:sym typeface="Wingdings" pitchFamily="2" charset="2"/>
            </a:endParaRPr>
          </a:p>
          <a:p>
            <a:pPr lvl="1"/>
            <a:r>
              <a:rPr lang="en-US" dirty="0" smtClean="0"/>
              <a:t>write() </a:t>
            </a:r>
            <a:r>
              <a:rPr lang="en-US" dirty="0" smtClean="0">
                <a:sym typeface="Wingdings" pitchFamily="2" charset="2"/>
              </a:rPr>
              <a:t> </a:t>
            </a:r>
            <a:r>
              <a:rPr lang="en-US" dirty="0" err="1" smtClean="0">
                <a:sym typeface="Wingdings" pitchFamily="2" charset="2"/>
              </a:rPr>
              <a:t>syscall</a:t>
            </a:r>
            <a:endParaRPr lang="en-US" dirty="0" smtClean="0">
              <a:sym typeface="Wingdings" pitchFamily="2" charset="2"/>
            </a:endParaRPr>
          </a:p>
          <a:p>
            <a:pPr lvl="1"/>
            <a:r>
              <a:rPr lang="en-US" dirty="0" smtClean="0">
                <a:sym typeface="Wingdings" pitchFamily="2" charset="2"/>
              </a:rPr>
              <a:t>gets()  </a:t>
            </a:r>
            <a:r>
              <a:rPr lang="en-US" dirty="0" err="1" smtClean="0">
                <a:sym typeface="Wingdings" pitchFamily="2" charset="2"/>
              </a:rPr>
              <a:t>getc</a:t>
            </a:r>
            <a:r>
              <a:rPr lang="en-US" dirty="0" smtClean="0">
                <a:sym typeface="Wingdings" pitchFamily="2" charset="2"/>
              </a:rPr>
              <a:t>()</a:t>
            </a:r>
            <a:endParaRPr lang="en-US" dirty="0" smtClean="0"/>
          </a:p>
          <a:p>
            <a:pPr lvl="1"/>
            <a:r>
              <a:rPr lang="en-US" dirty="0" err="1" smtClean="0"/>
              <a:t>printf</a:t>
            </a:r>
            <a:r>
              <a:rPr lang="en-US" dirty="0" smtClean="0"/>
              <a:t>() </a:t>
            </a:r>
            <a:r>
              <a:rPr lang="en-US" dirty="0" smtClean="0">
                <a:sym typeface="Wingdings" pitchFamily="2" charset="2"/>
              </a:rPr>
              <a:t> write()</a:t>
            </a:r>
          </a:p>
          <a:p>
            <a:pPr lvl="1"/>
            <a:r>
              <a:rPr lang="en-US" dirty="0" err="1" smtClean="0"/>
              <a:t>malloc</a:t>
            </a:r>
            <a:r>
              <a:rPr lang="en-US" dirty="0" smtClean="0"/>
              <a:t>() </a:t>
            </a:r>
            <a:r>
              <a:rPr lang="en-US" dirty="0" smtClean="0">
                <a:sym typeface="Wingdings" pitchFamily="2" charset="2"/>
              </a:rPr>
              <a:t> </a:t>
            </a:r>
            <a:r>
              <a:rPr lang="en-US" dirty="0" err="1" smtClean="0">
                <a:sym typeface="Wingdings" pitchFamily="2" charset="2"/>
              </a:rPr>
              <a:t>sbrk</a:t>
            </a:r>
            <a:r>
              <a:rPr lang="en-US" dirty="0" smtClean="0">
                <a:sym typeface="Wingdings" pitchFamily="2" charset="2"/>
              </a:rPr>
              <a:t>()</a:t>
            </a:r>
          </a:p>
          <a:p>
            <a:pPr lvl="1"/>
            <a:r>
              <a:rPr lang="en-US" dirty="0" smtClean="0">
                <a:sym typeface="Wingdings" pitchFamily="2" charset="2"/>
              </a:rPr>
              <a:t>…</a:t>
            </a:r>
          </a:p>
        </p:txBody>
      </p:sp>
    </p:spTree>
    <p:extLst>
      <p:ext uri="{BB962C8B-B14F-4D97-AF65-F5344CB8AC3E}">
        <p14:creationId xmlns:p14="http://schemas.microsoft.com/office/powerpoint/2010/main" val="1772787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0" y="533400"/>
            <a:ext cx="9296400" cy="6324600"/>
          </a:xfrm>
        </p:spPr>
        <p:txBody>
          <a:bodyPr>
            <a:normAutofit/>
          </a:bodyPr>
          <a:lstStyle/>
          <a:p>
            <a:r>
              <a:rPr lang="en-US" dirty="0" smtClean="0"/>
              <a:t>Next four weeks</a:t>
            </a:r>
          </a:p>
          <a:p>
            <a:pPr lvl="1"/>
            <a:r>
              <a:rPr lang="en-US" dirty="0" smtClean="0"/>
              <a:t>Week 11  (Apr 8):  Lab3 due and Project3/HW4 handout</a:t>
            </a:r>
          </a:p>
          <a:p>
            <a:pPr lvl="1"/>
            <a:r>
              <a:rPr lang="en-US" dirty="0" smtClean="0"/>
              <a:t>Week 12 (Apr 15):  Project3 design doc due and HW4 due</a:t>
            </a:r>
          </a:p>
          <a:p>
            <a:pPr lvl="1"/>
            <a:r>
              <a:rPr lang="en-US" dirty="0" smtClean="0"/>
              <a:t>Week 13 (Apr 22):  Project3 due and Prelim3</a:t>
            </a:r>
          </a:p>
          <a:p>
            <a:pPr lvl="1"/>
            <a:r>
              <a:rPr lang="en-US" dirty="0" smtClean="0"/>
              <a:t>Week 14 (Apr 29): Project4 handout</a:t>
            </a:r>
          </a:p>
          <a:p>
            <a:endParaRPr lang="en-US" dirty="0" smtClean="0"/>
          </a:p>
          <a:p>
            <a:r>
              <a:rPr lang="en-US" dirty="0" smtClean="0"/>
              <a:t>Final Project for class</a:t>
            </a:r>
          </a:p>
          <a:p>
            <a:pPr lvl="1"/>
            <a:r>
              <a:rPr lang="en-US" dirty="0" smtClean="0"/>
              <a:t>Week 15   (May 6): Project4 design doc due</a:t>
            </a:r>
          </a:p>
          <a:p>
            <a:pPr lvl="1"/>
            <a:r>
              <a:rPr lang="en-US" dirty="0" smtClean="0"/>
              <a:t>Week 16 (May 13): Project4 due</a:t>
            </a:r>
          </a:p>
          <a:p>
            <a:pPr marL="173038" lvl="1" indent="0">
              <a:buNone/>
            </a:pPr>
            <a:endParaRPr lang="en-US" dirty="0" smtClean="0"/>
          </a:p>
        </p:txBody>
      </p:sp>
    </p:spTree>
    <p:extLst>
      <p:ext uri="{BB962C8B-B14F-4D97-AF65-F5344CB8AC3E}">
        <p14:creationId xmlns:p14="http://schemas.microsoft.com/office/powerpoint/2010/main" val="29060497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22" name="Rectangle 2"/>
          <p:cNvSpPr>
            <a:spLocks noGrp="1" noChangeArrowheads="1"/>
          </p:cNvSpPr>
          <p:nvPr>
            <p:ph type="title"/>
          </p:nvPr>
        </p:nvSpPr>
        <p:spPr/>
        <p:txBody>
          <a:bodyPr>
            <a:normAutofit fontScale="90000"/>
          </a:bodyPr>
          <a:lstStyle/>
          <a:p>
            <a:endParaRPr lang="en-US"/>
          </a:p>
        </p:txBody>
      </p:sp>
      <p:sp>
        <p:nvSpPr>
          <p:cNvPr id="3819523" name="Rectangle 3"/>
          <p:cNvSpPr>
            <a:spLocks noGrp="1" noChangeArrowheads="1"/>
          </p:cNvSpPr>
          <p:nvPr>
            <p:ph type="body" idx="1"/>
          </p:nvPr>
        </p:nvSpPr>
        <p:spPr/>
        <p:txBody>
          <a:bodyPr/>
          <a:lstStyle/>
          <a:p>
            <a:endParaRPr lang="en-US"/>
          </a:p>
        </p:txBody>
      </p:sp>
      <p:pic>
        <p:nvPicPr>
          <p:cNvPr id="38195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250" y="1655763"/>
            <a:ext cx="7239000"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42702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1570" name="Rectangle 2"/>
          <p:cNvSpPr>
            <a:spLocks noGrp="1" noChangeArrowheads="1"/>
          </p:cNvSpPr>
          <p:nvPr>
            <p:ph type="title"/>
          </p:nvPr>
        </p:nvSpPr>
        <p:spPr/>
        <p:txBody>
          <a:bodyPr>
            <a:normAutofit fontScale="90000"/>
          </a:bodyPr>
          <a:lstStyle/>
          <a:p>
            <a:r>
              <a:rPr lang="en-US" sz="3600"/>
              <a:t>Where does OS live?</a:t>
            </a:r>
          </a:p>
        </p:txBody>
      </p:sp>
      <p:sp>
        <p:nvSpPr>
          <p:cNvPr id="3821571" name="Rectangle 3"/>
          <p:cNvSpPr>
            <a:spLocks noGrp="1" noChangeArrowheads="1"/>
          </p:cNvSpPr>
          <p:nvPr>
            <p:ph type="body" idx="1"/>
          </p:nvPr>
        </p:nvSpPr>
        <p:spPr/>
        <p:txBody>
          <a:bodyPr/>
          <a:lstStyle/>
          <a:p>
            <a:pPr>
              <a:lnSpc>
                <a:spcPct val="90000"/>
              </a:lnSpc>
            </a:pPr>
            <a:r>
              <a:rPr lang="en-US" dirty="0"/>
              <a:t>In its own address space?</a:t>
            </a:r>
          </a:p>
          <a:p>
            <a:pPr lvl="1">
              <a:lnSpc>
                <a:spcPct val="90000"/>
              </a:lnSpc>
            </a:pPr>
            <a:r>
              <a:rPr lang="en-US" dirty="0"/>
              <a:t>But then </a:t>
            </a:r>
            <a:r>
              <a:rPr lang="en-US" dirty="0" err="1"/>
              <a:t>syscall</a:t>
            </a:r>
            <a:r>
              <a:rPr lang="en-US" dirty="0"/>
              <a:t> would have to switch to a different address space </a:t>
            </a:r>
          </a:p>
          <a:p>
            <a:pPr lvl="1">
              <a:lnSpc>
                <a:spcPct val="90000"/>
              </a:lnSpc>
            </a:pPr>
            <a:r>
              <a:rPr lang="en-US" dirty="0"/>
              <a:t>Also harder to deal with </a:t>
            </a:r>
            <a:r>
              <a:rPr lang="en-US" dirty="0" err="1"/>
              <a:t>syscall</a:t>
            </a:r>
            <a:r>
              <a:rPr lang="en-US" dirty="0"/>
              <a:t> arguments passed as pointers</a:t>
            </a:r>
          </a:p>
          <a:p>
            <a:pPr lvl="1">
              <a:lnSpc>
                <a:spcPct val="90000"/>
              </a:lnSpc>
            </a:pPr>
            <a:endParaRPr lang="en-US" dirty="0"/>
          </a:p>
          <a:p>
            <a:pPr>
              <a:lnSpc>
                <a:spcPct val="90000"/>
              </a:lnSpc>
            </a:pPr>
            <a:r>
              <a:rPr lang="en-US" dirty="0"/>
              <a:t>So in the same address space as process</a:t>
            </a:r>
          </a:p>
          <a:p>
            <a:pPr lvl="1">
              <a:lnSpc>
                <a:spcPct val="90000"/>
              </a:lnSpc>
            </a:pPr>
            <a:r>
              <a:rPr lang="en-US" dirty="0"/>
              <a:t>Use protection bits to prevent user code from writing kernel</a:t>
            </a:r>
          </a:p>
          <a:p>
            <a:pPr lvl="1">
              <a:lnSpc>
                <a:spcPct val="90000"/>
              </a:lnSpc>
            </a:pPr>
            <a:r>
              <a:rPr lang="en-US" dirty="0"/>
              <a:t>Higher part of VM, lower part of physical memory</a:t>
            </a:r>
          </a:p>
        </p:txBody>
      </p:sp>
    </p:spTree>
    <p:extLst>
      <p:ext uri="{BB962C8B-B14F-4D97-AF65-F5344CB8AC3E}">
        <p14:creationId xmlns:p14="http://schemas.microsoft.com/office/powerpoint/2010/main" val="635815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215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2157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215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82157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2157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215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0"/>
            <a:ext cx="91440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324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8775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a:stCxn id="33" idx="1"/>
            <a:endCxn id="30" idx="3"/>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9384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3618" name="Rectangle 2"/>
          <p:cNvSpPr>
            <a:spLocks noChangeArrowheads="1"/>
          </p:cNvSpPr>
          <p:nvPr/>
        </p:nvSpPr>
        <p:spPr bwMode="auto">
          <a:xfrm>
            <a:off x="6934200" y="1143000"/>
            <a:ext cx="1676400" cy="4876800"/>
          </a:xfrm>
          <a:prstGeom prst="rect">
            <a:avLst/>
          </a:prstGeom>
          <a:noFill/>
          <a:ln w="28575" algn="ctr">
            <a:solidFill>
              <a:schemeClr val="bg1"/>
            </a:solidFill>
            <a:miter lim="800000"/>
            <a:headEnd/>
            <a:tailEnd/>
          </a:ln>
          <a:effectLst/>
        </p:spPr>
        <p:txBody>
          <a:bodyPr wrap="square" anchor="ctr">
            <a:spAutoFit/>
          </a:bodyPr>
          <a:lstStyle/>
          <a:p>
            <a:endParaRPr lang="en-US"/>
          </a:p>
        </p:txBody>
      </p:sp>
      <p:sp>
        <p:nvSpPr>
          <p:cNvPr id="3823619" name="Rectangle 3"/>
          <p:cNvSpPr>
            <a:spLocks noGrp="1" noChangeArrowheads="1"/>
          </p:cNvSpPr>
          <p:nvPr>
            <p:ph type="title"/>
          </p:nvPr>
        </p:nvSpPr>
        <p:spPr/>
        <p:txBody>
          <a:bodyPr>
            <a:normAutofit fontScale="90000"/>
          </a:bodyPr>
          <a:lstStyle/>
          <a:p>
            <a:r>
              <a:rPr lang="en-US"/>
              <a:t>Full System Layout</a:t>
            </a:r>
          </a:p>
        </p:txBody>
      </p:sp>
      <p:sp>
        <p:nvSpPr>
          <p:cNvPr id="3823620" name="Rectangle 4"/>
          <p:cNvSpPr>
            <a:spLocks noGrp="1" noChangeArrowheads="1"/>
          </p:cNvSpPr>
          <p:nvPr>
            <p:ph type="body" idx="1"/>
          </p:nvPr>
        </p:nvSpPr>
        <p:spPr>
          <a:xfrm>
            <a:off x="228600" y="762000"/>
            <a:ext cx="5819459" cy="5303838"/>
          </a:xfrm>
        </p:spPr>
        <p:txBody>
          <a:bodyPr>
            <a:noAutofit/>
          </a:bodyPr>
          <a:lstStyle/>
          <a:p>
            <a:pPr>
              <a:lnSpc>
                <a:spcPct val="90000"/>
              </a:lnSpc>
            </a:pPr>
            <a:r>
              <a:rPr lang="en-US" sz="2800" dirty="0"/>
              <a:t>Typically all kernel text, most data</a:t>
            </a:r>
          </a:p>
          <a:p>
            <a:pPr lvl="1">
              <a:lnSpc>
                <a:spcPct val="90000"/>
              </a:lnSpc>
            </a:pPr>
            <a:r>
              <a:rPr lang="en-US" sz="2400" dirty="0"/>
              <a:t>At same VA in every address space</a:t>
            </a:r>
          </a:p>
          <a:p>
            <a:pPr lvl="1">
              <a:lnSpc>
                <a:spcPct val="90000"/>
              </a:lnSpc>
            </a:pPr>
            <a:r>
              <a:rPr lang="en-US" sz="2400" dirty="0"/>
              <a:t>Map kernel in contiguous physical memory when boot loader puts kernel into physical memory</a:t>
            </a:r>
          </a:p>
          <a:p>
            <a:pPr lvl="1">
              <a:lnSpc>
                <a:spcPct val="90000"/>
              </a:lnSpc>
            </a:pPr>
            <a:endParaRPr lang="en-US" sz="2400" dirty="0"/>
          </a:p>
          <a:p>
            <a:pPr>
              <a:lnSpc>
                <a:spcPct val="90000"/>
              </a:lnSpc>
            </a:pPr>
            <a:r>
              <a:rPr lang="en-US" sz="2800" dirty="0"/>
              <a:t>The OS is omnipresent and steps in where necessary to aid application execution</a:t>
            </a:r>
          </a:p>
          <a:p>
            <a:pPr lvl="1">
              <a:lnSpc>
                <a:spcPct val="90000"/>
              </a:lnSpc>
            </a:pPr>
            <a:r>
              <a:rPr lang="en-US" sz="2400" dirty="0"/>
              <a:t>Typically resides in high memory</a:t>
            </a:r>
          </a:p>
          <a:p>
            <a:pPr lvl="1">
              <a:lnSpc>
                <a:spcPct val="90000"/>
              </a:lnSpc>
            </a:pPr>
            <a:endParaRPr lang="en-US" sz="2400" dirty="0"/>
          </a:p>
          <a:p>
            <a:pPr>
              <a:lnSpc>
                <a:spcPct val="90000"/>
              </a:lnSpc>
            </a:pPr>
            <a:r>
              <a:rPr lang="en-US" sz="2800" dirty="0"/>
              <a:t>When an application needs to perform a privileged operation, it needs to invoke the OS</a:t>
            </a:r>
          </a:p>
        </p:txBody>
      </p:sp>
      <p:sp>
        <p:nvSpPr>
          <p:cNvPr id="3823621" name="Text Box 5"/>
          <p:cNvSpPr txBox="1">
            <a:spLocks noChangeArrowheads="1"/>
          </p:cNvSpPr>
          <p:nvPr/>
        </p:nvSpPr>
        <p:spPr bwMode="auto">
          <a:xfrm>
            <a:off x="7010400" y="2514600"/>
            <a:ext cx="1183850" cy="49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OS Text</a:t>
            </a:r>
          </a:p>
        </p:txBody>
      </p:sp>
      <p:sp>
        <p:nvSpPr>
          <p:cNvPr id="3823622" name="Text Box 6"/>
          <p:cNvSpPr txBox="1">
            <a:spLocks noChangeArrowheads="1"/>
          </p:cNvSpPr>
          <p:nvPr/>
        </p:nvSpPr>
        <p:spPr bwMode="auto">
          <a:xfrm>
            <a:off x="7010400" y="3276600"/>
            <a:ext cx="889987" cy="49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Stack</a:t>
            </a:r>
          </a:p>
        </p:txBody>
      </p:sp>
      <p:sp>
        <p:nvSpPr>
          <p:cNvPr id="3823623" name="Text Box 7"/>
          <p:cNvSpPr txBox="1">
            <a:spLocks noChangeArrowheads="1"/>
          </p:cNvSpPr>
          <p:nvPr/>
        </p:nvSpPr>
        <p:spPr bwMode="auto">
          <a:xfrm>
            <a:off x="6996113" y="4038600"/>
            <a:ext cx="859531" cy="496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Heap</a:t>
            </a:r>
          </a:p>
        </p:txBody>
      </p:sp>
      <p:sp>
        <p:nvSpPr>
          <p:cNvPr id="3823624" name="Text Box 8"/>
          <p:cNvSpPr txBox="1">
            <a:spLocks noChangeArrowheads="1"/>
          </p:cNvSpPr>
          <p:nvPr/>
        </p:nvSpPr>
        <p:spPr bwMode="auto">
          <a:xfrm>
            <a:off x="7010400" y="4572000"/>
            <a:ext cx="7747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Data</a:t>
            </a:r>
          </a:p>
        </p:txBody>
      </p:sp>
      <p:sp>
        <p:nvSpPr>
          <p:cNvPr id="3823625" name="Text Box 9"/>
          <p:cNvSpPr txBox="1">
            <a:spLocks noChangeArrowheads="1"/>
          </p:cNvSpPr>
          <p:nvPr/>
        </p:nvSpPr>
        <p:spPr bwMode="auto">
          <a:xfrm>
            <a:off x="7010400" y="5029200"/>
            <a:ext cx="728663"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Text</a:t>
            </a:r>
          </a:p>
        </p:txBody>
      </p:sp>
      <p:sp>
        <p:nvSpPr>
          <p:cNvPr id="3823626" name="Text Box 10"/>
          <p:cNvSpPr txBox="1">
            <a:spLocks noChangeArrowheads="1"/>
          </p:cNvSpPr>
          <p:nvPr/>
        </p:nvSpPr>
        <p:spPr bwMode="auto">
          <a:xfrm>
            <a:off x="7010400" y="2133600"/>
            <a:ext cx="1255713"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OS Data</a:t>
            </a:r>
          </a:p>
        </p:txBody>
      </p:sp>
      <p:sp>
        <p:nvSpPr>
          <p:cNvPr id="3823627" name="Text Box 11"/>
          <p:cNvSpPr txBox="1">
            <a:spLocks noChangeArrowheads="1"/>
          </p:cNvSpPr>
          <p:nvPr/>
        </p:nvSpPr>
        <p:spPr bwMode="auto">
          <a:xfrm>
            <a:off x="7010400" y="1752600"/>
            <a:ext cx="13335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OS Heap</a:t>
            </a:r>
          </a:p>
        </p:txBody>
      </p:sp>
      <p:sp>
        <p:nvSpPr>
          <p:cNvPr id="3823628" name="Text Box 12"/>
          <p:cNvSpPr txBox="1">
            <a:spLocks noChangeArrowheads="1"/>
          </p:cNvSpPr>
          <p:nvPr/>
        </p:nvSpPr>
        <p:spPr bwMode="auto">
          <a:xfrm>
            <a:off x="6934200" y="1066800"/>
            <a:ext cx="1363663"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34000"/>
              </a:lnSpc>
              <a:buClr>
                <a:srgbClr val="40458C"/>
              </a:buClr>
              <a:buSzPct val="100000"/>
              <a:buFont typeface="Times New Roman" pitchFamily="18" charset="0"/>
              <a:buNone/>
            </a:pPr>
            <a:r>
              <a:rPr lang="en-US" sz="2200">
                <a:solidFill>
                  <a:schemeClr val="bg1"/>
                </a:solidFill>
                <a:latin typeface="Arial" charset="0"/>
              </a:rPr>
              <a:t>OS Stack</a:t>
            </a:r>
          </a:p>
        </p:txBody>
      </p:sp>
      <p:sp>
        <p:nvSpPr>
          <p:cNvPr id="13" name="TextBox 12"/>
          <p:cNvSpPr txBox="1"/>
          <p:nvPr/>
        </p:nvSpPr>
        <p:spPr>
          <a:xfrm>
            <a:off x="5867400" y="5574268"/>
            <a:ext cx="1027845" cy="369332"/>
          </a:xfrm>
          <a:prstGeom prst="rect">
            <a:avLst/>
          </a:prstGeom>
          <a:noFill/>
        </p:spPr>
        <p:txBody>
          <a:bodyPr wrap="none" rtlCol="0">
            <a:spAutoFit/>
          </a:bodyPr>
          <a:lstStyle/>
          <a:p>
            <a:r>
              <a:rPr lang="en-US" dirty="0" smtClean="0">
                <a:solidFill>
                  <a:schemeClr val="bg1"/>
                </a:solidFill>
              </a:rPr>
              <a:t>0x000…0</a:t>
            </a:r>
          </a:p>
        </p:txBody>
      </p:sp>
      <p:sp>
        <p:nvSpPr>
          <p:cNvPr id="14" name="TextBox 13"/>
          <p:cNvSpPr txBox="1"/>
          <p:nvPr/>
        </p:nvSpPr>
        <p:spPr>
          <a:xfrm>
            <a:off x="6048060" y="3059668"/>
            <a:ext cx="886140" cy="369332"/>
          </a:xfrm>
          <a:prstGeom prst="rect">
            <a:avLst/>
          </a:prstGeom>
          <a:noFill/>
        </p:spPr>
        <p:txBody>
          <a:bodyPr wrap="none" rtlCol="0">
            <a:spAutoFit/>
          </a:bodyPr>
          <a:lstStyle/>
          <a:p>
            <a:r>
              <a:rPr lang="en-US" dirty="0" smtClean="0">
                <a:solidFill>
                  <a:schemeClr val="bg1"/>
                </a:solidFill>
              </a:rPr>
              <a:t>0x7ff…f</a:t>
            </a:r>
          </a:p>
        </p:txBody>
      </p:sp>
      <p:sp>
        <p:nvSpPr>
          <p:cNvPr id="15" name="TextBox 14"/>
          <p:cNvSpPr txBox="1"/>
          <p:nvPr/>
        </p:nvSpPr>
        <p:spPr>
          <a:xfrm>
            <a:off x="6048060" y="1066800"/>
            <a:ext cx="837409" cy="369332"/>
          </a:xfrm>
          <a:prstGeom prst="rect">
            <a:avLst/>
          </a:prstGeom>
          <a:noFill/>
        </p:spPr>
        <p:txBody>
          <a:bodyPr wrap="none" rtlCol="0">
            <a:spAutoFit/>
          </a:bodyPr>
          <a:lstStyle/>
          <a:p>
            <a:r>
              <a:rPr lang="en-US" dirty="0" smtClean="0">
                <a:solidFill>
                  <a:schemeClr val="bg1"/>
                </a:solidFill>
              </a:rPr>
              <a:t>0xfff…f</a:t>
            </a:r>
          </a:p>
        </p:txBody>
      </p:sp>
      <p:sp>
        <p:nvSpPr>
          <p:cNvPr id="16" name="TextBox 15"/>
          <p:cNvSpPr txBox="1"/>
          <p:nvPr/>
        </p:nvSpPr>
        <p:spPr>
          <a:xfrm>
            <a:off x="5943600" y="2590800"/>
            <a:ext cx="1027845" cy="369332"/>
          </a:xfrm>
          <a:prstGeom prst="rect">
            <a:avLst/>
          </a:prstGeom>
          <a:noFill/>
        </p:spPr>
        <p:txBody>
          <a:bodyPr wrap="none" rtlCol="0">
            <a:spAutoFit/>
          </a:bodyPr>
          <a:lstStyle/>
          <a:p>
            <a:r>
              <a:rPr lang="en-US" dirty="0" smtClean="0">
                <a:solidFill>
                  <a:schemeClr val="bg1"/>
                </a:solidFill>
              </a:rPr>
              <a:t>0x800…0</a:t>
            </a:r>
          </a:p>
        </p:txBody>
      </p:sp>
      <p:sp>
        <p:nvSpPr>
          <p:cNvPr id="17" name="Text Box 13"/>
          <p:cNvSpPr txBox="1">
            <a:spLocks noChangeArrowheads="1"/>
          </p:cNvSpPr>
          <p:nvPr>
            <p:custDataLst>
              <p:tags r:id="rId1"/>
            </p:custDataLst>
          </p:nvPr>
        </p:nvSpPr>
        <p:spPr bwMode="auto">
          <a:xfrm>
            <a:off x="7023064" y="5867400"/>
            <a:ext cx="1435136" cy="620170"/>
          </a:xfrm>
          <a:prstGeom prst="rect">
            <a:avLst/>
          </a:prstGeom>
          <a:noFill/>
          <a:ln w="28575" algn="ctr">
            <a:noFill/>
            <a:miter lim="800000"/>
            <a:headEnd/>
            <a:tailEnd/>
          </a:ln>
          <a:effectLst/>
        </p:spPr>
        <p:txBody>
          <a:bodyPr wrap="none">
            <a:spAutoFit/>
          </a:bodyPr>
          <a:lstStyle/>
          <a:p>
            <a:pPr algn="ctr" eaLnBrk="1" hangingPunct="1">
              <a:lnSpc>
                <a:spcPct val="134000"/>
              </a:lnSpc>
              <a:buClr>
                <a:srgbClr val="40458C"/>
              </a:buClr>
              <a:buSzPct val="100000"/>
              <a:buFont typeface="Times New Roman" pitchFamily="18" charset="0"/>
              <a:buNone/>
            </a:pPr>
            <a:r>
              <a:rPr lang="en-US" sz="2800" dirty="0">
                <a:solidFill>
                  <a:srgbClr val="FFFFFF"/>
                </a:solidFill>
                <a:latin typeface="Calibri"/>
              </a:rPr>
              <a:t>Memory</a:t>
            </a:r>
          </a:p>
        </p:txBody>
      </p:sp>
    </p:spTree>
    <p:extLst>
      <p:ext uri="{BB962C8B-B14F-4D97-AF65-F5344CB8AC3E}">
        <p14:creationId xmlns:p14="http://schemas.microsoft.com/office/powerpoint/2010/main" val="22115919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5666" name="Rectangle 2"/>
          <p:cNvSpPr>
            <a:spLocks noGrp="1" noChangeArrowheads="1"/>
          </p:cNvSpPr>
          <p:nvPr>
            <p:ph type="title"/>
          </p:nvPr>
        </p:nvSpPr>
        <p:spPr/>
        <p:txBody>
          <a:bodyPr>
            <a:normAutofit fontScale="90000"/>
          </a:bodyPr>
          <a:lstStyle/>
          <a:p>
            <a:r>
              <a:rPr lang="en-US"/>
              <a:t>SYSCALL instruction</a:t>
            </a:r>
          </a:p>
        </p:txBody>
      </p:sp>
      <p:sp>
        <p:nvSpPr>
          <p:cNvPr id="3825667" name="Rectangle 3"/>
          <p:cNvSpPr>
            <a:spLocks noGrp="1" noChangeArrowheads="1"/>
          </p:cNvSpPr>
          <p:nvPr>
            <p:ph type="body" idx="1"/>
          </p:nvPr>
        </p:nvSpPr>
        <p:spPr/>
        <p:txBody>
          <a:bodyPr/>
          <a:lstStyle/>
          <a:p>
            <a:pPr>
              <a:lnSpc>
                <a:spcPct val="84000"/>
              </a:lnSpc>
            </a:pPr>
            <a:r>
              <a:rPr lang="en-US" dirty="0"/>
              <a:t>SYSCALL instruction does an atomic jump to a controlled location</a:t>
            </a:r>
          </a:p>
          <a:p>
            <a:pPr lvl="1">
              <a:lnSpc>
                <a:spcPct val="84000"/>
              </a:lnSpc>
            </a:pPr>
            <a:r>
              <a:rPr lang="en-US" dirty="0"/>
              <a:t>Switches the </a:t>
            </a:r>
            <a:r>
              <a:rPr lang="en-US" dirty="0" err="1"/>
              <a:t>sp</a:t>
            </a:r>
            <a:r>
              <a:rPr lang="en-US" dirty="0"/>
              <a:t> to the kernel stack</a:t>
            </a:r>
          </a:p>
          <a:p>
            <a:pPr lvl="1">
              <a:lnSpc>
                <a:spcPct val="84000"/>
              </a:lnSpc>
            </a:pPr>
            <a:r>
              <a:rPr lang="en-US" dirty="0"/>
              <a:t>Saves the old (user) SP value</a:t>
            </a:r>
          </a:p>
          <a:p>
            <a:pPr lvl="1">
              <a:lnSpc>
                <a:spcPct val="84000"/>
              </a:lnSpc>
            </a:pPr>
            <a:r>
              <a:rPr lang="en-US" dirty="0"/>
              <a:t>Saves the old (user) PC value (= return address)</a:t>
            </a:r>
          </a:p>
          <a:p>
            <a:pPr lvl="1">
              <a:lnSpc>
                <a:spcPct val="84000"/>
              </a:lnSpc>
            </a:pPr>
            <a:r>
              <a:rPr lang="en-US" dirty="0"/>
              <a:t>Saves the old privilege mode</a:t>
            </a:r>
          </a:p>
          <a:p>
            <a:pPr lvl="1">
              <a:lnSpc>
                <a:spcPct val="84000"/>
              </a:lnSpc>
            </a:pPr>
            <a:r>
              <a:rPr lang="en-US" dirty="0"/>
              <a:t>Sets the new privilege mode to 1</a:t>
            </a:r>
          </a:p>
          <a:p>
            <a:pPr lvl="1">
              <a:lnSpc>
                <a:spcPct val="84000"/>
              </a:lnSpc>
            </a:pPr>
            <a:r>
              <a:rPr lang="en-US" dirty="0"/>
              <a:t>Sets the new PC to the kernel </a:t>
            </a:r>
            <a:r>
              <a:rPr lang="en-US" dirty="0" err="1"/>
              <a:t>syscall</a:t>
            </a:r>
            <a:r>
              <a:rPr lang="en-US" dirty="0"/>
              <a:t> handler</a:t>
            </a:r>
          </a:p>
        </p:txBody>
      </p:sp>
    </p:spTree>
    <p:extLst>
      <p:ext uri="{BB962C8B-B14F-4D97-AF65-F5344CB8AC3E}">
        <p14:creationId xmlns:p14="http://schemas.microsoft.com/office/powerpoint/2010/main" val="761860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7714" name="Rectangle 2"/>
          <p:cNvSpPr>
            <a:spLocks noGrp="1" noChangeArrowheads="1"/>
          </p:cNvSpPr>
          <p:nvPr>
            <p:ph type="title"/>
          </p:nvPr>
        </p:nvSpPr>
        <p:spPr/>
        <p:txBody>
          <a:bodyPr>
            <a:normAutofit fontScale="90000"/>
          </a:bodyPr>
          <a:lstStyle/>
          <a:p>
            <a:r>
              <a:rPr lang="en-US"/>
              <a:t>SYSCALL instruction</a:t>
            </a:r>
          </a:p>
        </p:txBody>
      </p:sp>
      <p:sp>
        <p:nvSpPr>
          <p:cNvPr id="3827715" name="Rectangle 3"/>
          <p:cNvSpPr>
            <a:spLocks noGrp="1" noChangeArrowheads="1"/>
          </p:cNvSpPr>
          <p:nvPr>
            <p:ph type="body" idx="1"/>
          </p:nvPr>
        </p:nvSpPr>
        <p:spPr/>
        <p:txBody>
          <a:bodyPr/>
          <a:lstStyle/>
          <a:p>
            <a:pPr>
              <a:lnSpc>
                <a:spcPct val="84000"/>
              </a:lnSpc>
            </a:pPr>
            <a:r>
              <a:rPr lang="en-US" dirty="0"/>
              <a:t>Kernel system call handler carries out the desired system call</a:t>
            </a:r>
          </a:p>
          <a:p>
            <a:pPr lvl="1">
              <a:lnSpc>
                <a:spcPct val="84000"/>
              </a:lnSpc>
            </a:pPr>
            <a:r>
              <a:rPr lang="en-US" dirty="0"/>
              <a:t>Saves </a:t>
            </a:r>
            <a:r>
              <a:rPr lang="en-US" dirty="0" err="1" smtClean="0"/>
              <a:t>callee</a:t>
            </a:r>
            <a:r>
              <a:rPr lang="en-US" dirty="0" smtClean="0"/>
              <a:t>-save </a:t>
            </a:r>
            <a:r>
              <a:rPr lang="en-US" dirty="0"/>
              <a:t>registers</a:t>
            </a:r>
          </a:p>
          <a:p>
            <a:pPr lvl="1">
              <a:lnSpc>
                <a:spcPct val="84000"/>
              </a:lnSpc>
            </a:pPr>
            <a:r>
              <a:rPr lang="en-US" dirty="0"/>
              <a:t>Examines the </a:t>
            </a:r>
            <a:r>
              <a:rPr lang="en-US" dirty="0" err="1"/>
              <a:t>syscall</a:t>
            </a:r>
            <a:r>
              <a:rPr lang="en-US" dirty="0"/>
              <a:t> number</a:t>
            </a:r>
          </a:p>
          <a:p>
            <a:pPr lvl="1">
              <a:lnSpc>
                <a:spcPct val="84000"/>
              </a:lnSpc>
            </a:pPr>
            <a:r>
              <a:rPr lang="en-US" dirty="0"/>
              <a:t>Checks arguments for sanity</a:t>
            </a:r>
          </a:p>
          <a:p>
            <a:pPr lvl="1">
              <a:lnSpc>
                <a:spcPct val="84000"/>
              </a:lnSpc>
            </a:pPr>
            <a:r>
              <a:rPr lang="en-US" dirty="0"/>
              <a:t>Performs operation</a:t>
            </a:r>
          </a:p>
          <a:p>
            <a:pPr lvl="1">
              <a:lnSpc>
                <a:spcPct val="84000"/>
              </a:lnSpc>
            </a:pPr>
            <a:r>
              <a:rPr lang="en-US" dirty="0"/>
              <a:t>Stores result in v0</a:t>
            </a:r>
          </a:p>
          <a:p>
            <a:pPr lvl="1">
              <a:lnSpc>
                <a:spcPct val="84000"/>
              </a:lnSpc>
            </a:pPr>
            <a:r>
              <a:rPr lang="en-US" dirty="0"/>
              <a:t>Restores </a:t>
            </a:r>
            <a:r>
              <a:rPr lang="en-US" dirty="0" err="1"/>
              <a:t>callee</a:t>
            </a:r>
            <a:r>
              <a:rPr lang="en-US" dirty="0"/>
              <a:t>-save registers</a:t>
            </a:r>
          </a:p>
          <a:p>
            <a:pPr lvl="1">
              <a:lnSpc>
                <a:spcPct val="84000"/>
              </a:lnSpc>
            </a:pPr>
            <a:r>
              <a:rPr lang="en-US" dirty="0"/>
              <a:t>Performs a “</a:t>
            </a:r>
            <a:r>
              <a:rPr lang="en-US" dirty="0">
                <a:solidFill>
                  <a:schemeClr val="accent1"/>
                </a:solidFill>
              </a:rPr>
              <a:t>return from </a:t>
            </a:r>
            <a:r>
              <a:rPr lang="en-US" dirty="0" err="1">
                <a:solidFill>
                  <a:schemeClr val="accent1"/>
                </a:solidFill>
              </a:rPr>
              <a:t>syscall</a:t>
            </a:r>
            <a:r>
              <a:rPr lang="en-US" dirty="0"/>
              <a:t>” </a:t>
            </a:r>
            <a:r>
              <a:rPr lang="en-US" dirty="0" smtClean="0"/>
              <a:t>(ERET) instruction</a:t>
            </a:r>
            <a:r>
              <a:rPr lang="en-US" dirty="0"/>
              <a:t>, which restores the privilege mode, SP and PC</a:t>
            </a:r>
          </a:p>
        </p:txBody>
      </p:sp>
    </p:spTree>
    <p:extLst>
      <p:ext uri="{BB962C8B-B14F-4D97-AF65-F5344CB8AC3E}">
        <p14:creationId xmlns:p14="http://schemas.microsoft.com/office/powerpoint/2010/main" val="12678448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normAutofit fontScale="85000" lnSpcReduction="10000"/>
          </a:bodyPr>
          <a:lstStyle/>
          <a:p>
            <a:r>
              <a:rPr lang="en-US" dirty="0"/>
              <a:t>Exceptions are any unexpected change in control flow. Precise exceptions are necessary to identify the exceptional instructional, cause of exception, and where to start to continue execution.</a:t>
            </a:r>
          </a:p>
          <a:p>
            <a:endParaRPr lang="en-US" dirty="0" smtClean="0"/>
          </a:p>
          <a:p>
            <a:r>
              <a:rPr lang="en-US" dirty="0" smtClean="0"/>
              <a:t>We need help of both hardware and software (e.g. OS) to resolve exceptions.  Finally, we need some type of protected mode to prevent programs from modifying OS or other programs. </a:t>
            </a:r>
          </a:p>
          <a:p>
            <a:endParaRPr lang="en-US" dirty="0"/>
          </a:p>
          <a:p>
            <a:r>
              <a:rPr lang="en-US" dirty="0" smtClean="0">
                <a:solidFill>
                  <a:schemeClr val="accent1"/>
                </a:solidFill>
              </a:rPr>
              <a:t>It is necessary to have a privileged mode (aka kernel mode</a:t>
            </a:r>
            <a:r>
              <a:rPr lang="en-US" dirty="0">
                <a:solidFill>
                  <a:schemeClr val="accent1"/>
                </a:solidFill>
              </a:rPr>
              <a:t>) where </a:t>
            </a:r>
            <a:r>
              <a:rPr lang="en-US" dirty="0" smtClean="0">
                <a:solidFill>
                  <a:schemeClr val="accent1"/>
                </a:solidFill>
              </a:rPr>
              <a:t>a trusted mediator, the Operating </a:t>
            </a:r>
            <a:r>
              <a:rPr lang="en-US" dirty="0">
                <a:solidFill>
                  <a:schemeClr val="accent1"/>
                </a:solidFill>
              </a:rPr>
              <a:t>System (OS</a:t>
            </a:r>
            <a:r>
              <a:rPr lang="en-US" dirty="0" smtClean="0">
                <a:solidFill>
                  <a:schemeClr val="accent1"/>
                </a:solidFill>
              </a:rPr>
              <a:t>), provides isolation between programs, protects shared resources, and provides safe control transfer.</a:t>
            </a:r>
            <a:endParaRPr lang="en-US" dirty="0">
              <a:solidFill>
                <a:schemeClr val="accent1"/>
              </a:solidFill>
            </a:endParaRPr>
          </a:p>
          <a:p>
            <a:endParaRPr lang="en-US" dirty="0" smtClean="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37338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System call is any control transfer into the OS  </a:t>
            </a:r>
          </a:p>
          <a:p>
            <a:endParaRPr lang="en-US" dirty="0"/>
          </a:p>
          <a:p>
            <a:r>
              <a:rPr lang="en-US" dirty="0" smtClean="0"/>
              <a:t>Similarly, exceptions and interrupts are control transfers into the OS.  How does the CPU and OS handle exceptions and interrupts?</a:t>
            </a:r>
            <a:endParaRPr lang="en-US" dirty="0"/>
          </a:p>
        </p:txBody>
      </p:sp>
    </p:spTree>
    <p:extLst>
      <p:ext uri="{BB962C8B-B14F-4D97-AF65-F5344CB8AC3E}">
        <p14:creationId xmlns:p14="http://schemas.microsoft.com/office/powerpoint/2010/main" val="2468704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1"/>
                </a:solidFill>
              </a:rPr>
              <a:t>Interrupts</a:t>
            </a:r>
            <a:endParaRPr lang="en-US" dirty="0">
              <a:solidFill>
                <a:schemeClr val="accent1"/>
              </a:solidFill>
            </a:endParaRPr>
          </a:p>
        </p:txBody>
      </p:sp>
    </p:spTree>
    <p:extLst>
      <p:ext uri="{BB962C8B-B14F-4D97-AF65-F5344CB8AC3E}">
        <p14:creationId xmlns:p14="http://schemas.microsoft.com/office/powerpoint/2010/main" val="2052412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3378" name="Rectangle 2"/>
          <p:cNvSpPr>
            <a:spLocks noGrp="1" noChangeArrowheads="1"/>
          </p:cNvSpPr>
          <p:nvPr>
            <p:ph type="title"/>
            <p:custDataLst>
              <p:tags r:id="rId1"/>
            </p:custDataLst>
          </p:nvPr>
        </p:nvSpPr>
        <p:spPr/>
        <p:txBody>
          <a:bodyPr>
            <a:normAutofit fontScale="90000"/>
          </a:bodyPr>
          <a:lstStyle/>
          <a:p>
            <a:r>
              <a:rPr lang="en-US" dirty="0" smtClean="0"/>
              <a:t>Recap: Traps</a:t>
            </a:r>
            <a:endParaRPr lang="en-US" dirty="0"/>
          </a:p>
        </p:txBody>
      </p:sp>
      <p:sp>
        <p:nvSpPr>
          <p:cNvPr id="3813379" name="Rectangle 3"/>
          <p:cNvSpPr>
            <a:spLocks noGrp="1" noChangeArrowheads="1"/>
          </p:cNvSpPr>
          <p:nvPr>
            <p:ph idx="1"/>
            <p:custDataLst>
              <p:tags r:id="rId2"/>
            </p:custDataLst>
          </p:nvPr>
        </p:nvSpPr>
        <p:spPr>
          <a:xfrm>
            <a:off x="228600" y="685800"/>
            <a:ext cx="8686800" cy="6172200"/>
          </a:xfrm>
        </p:spPr>
        <p:txBody>
          <a:bodyPr>
            <a:normAutofit fontScale="92500" lnSpcReduction="10000"/>
          </a:bodyPr>
          <a:lstStyle/>
          <a:p>
            <a:r>
              <a:rPr lang="en-US" sz="2800" dirty="0" smtClean="0">
                <a:sym typeface="Wingdings" pitchFamily="2" charset="2"/>
              </a:rPr>
              <a:t> </a:t>
            </a:r>
            <a:r>
              <a:rPr lang="en-US" sz="2800" dirty="0" smtClean="0"/>
              <a:t>Map kernel into every process using </a:t>
            </a:r>
            <a:r>
              <a:rPr lang="en-US" sz="2800" i="1" dirty="0" smtClean="0">
                <a:solidFill>
                  <a:schemeClr val="accent1"/>
                </a:solidFill>
              </a:rPr>
              <a:t>supervisor</a:t>
            </a:r>
            <a:r>
              <a:rPr lang="en-US" sz="2800" dirty="0" smtClean="0"/>
              <a:t> PTEs</a:t>
            </a:r>
          </a:p>
          <a:p>
            <a:r>
              <a:rPr lang="en-US" sz="2800" dirty="0" smtClean="0">
                <a:sym typeface="Wingdings" pitchFamily="2" charset="2"/>
              </a:rPr>
              <a:t> </a:t>
            </a:r>
            <a:r>
              <a:rPr lang="en-US" sz="2800" dirty="0" smtClean="0"/>
              <a:t>Switch to </a:t>
            </a:r>
            <a:r>
              <a:rPr lang="en-US" sz="2800" dirty="0" smtClean="0">
                <a:solidFill>
                  <a:schemeClr val="accent1"/>
                </a:solidFill>
              </a:rPr>
              <a:t>kernel mode </a:t>
            </a:r>
            <a:r>
              <a:rPr lang="en-US" sz="2800" dirty="0" smtClean="0"/>
              <a:t>on trap, </a:t>
            </a:r>
            <a:r>
              <a:rPr lang="en-US" sz="2800" dirty="0" smtClean="0">
                <a:solidFill>
                  <a:schemeClr val="accent1"/>
                </a:solidFill>
              </a:rPr>
              <a:t>user mode </a:t>
            </a:r>
            <a:r>
              <a:rPr lang="en-US" sz="2800" dirty="0" smtClean="0"/>
              <a:t>on return</a:t>
            </a:r>
          </a:p>
          <a:p>
            <a:endParaRPr lang="en-US" sz="2800" dirty="0" smtClean="0">
              <a:solidFill>
                <a:schemeClr val="accent1"/>
              </a:solidFill>
            </a:endParaRPr>
          </a:p>
          <a:p>
            <a:r>
              <a:rPr lang="en-US" sz="2800" dirty="0" smtClean="0">
                <a:solidFill>
                  <a:schemeClr val="accent1"/>
                </a:solidFill>
              </a:rPr>
              <a:t>Trap</a:t>
            </a:r>
            <a:r>
              <a:rPr lang="en-US" sz="2800" dirty="0">
                <a:solidFill>
                  <a:schemeClr val="accent1"/>
                </a:solidFill>
              </a:rPr>
              <a:t>: </a:t>
            </a:r>
            <a:r>
              <a:rPr lang="en-US" sz="2800" dirty="0"/>
              <a:t>Any kind of a control transfer to the OS</a:t>
            </a:r>
          </a:p>
          <a:p>
            <a:endParaRPr lang="en-US" sz="2800" dirty="0" smtClean="0">
              <a:solidFill>
                <a:schemeClr val="accent1"/>
              </a:solidFill>
            </a:endParaRPr>
          </a:p>
          <a:p>
            <a:r>
              <a:rPr lang="en-US" sz="2800" dirty="0" err="1" smtClean="0">
                <a:solidFill>
                  <a:schemeClr val="accent1"/>
                </a:solidFill>
              </a:rPr>
              <a:t>Syscall</a:t>
            </a:r>
            <a:r>
              <a:rPr lang="en-US" sz="2800" dirty="0" smtClean="0">
                <a:solidFill>
                  <a:schemeClr val="accent1"/>
                </a:solidFill>
              </a:rPr>
              <a:t>: </a:t>
            </a:r>
            <a:r>
              <a:rPr lang="en-US" sz="2800" dirty="0" smtClean="0"/>
              <a:t>Synchronous, program-to-kernel transfer</a:t>
            </a:r>
          </a:p>
          <a:p>
            <a:pPr lvl="1"/>
            <a:r>
              <a:rPr lang="en-US" sz="2400" dirty="0" smtClean="0"/>
              <a:t>user does caller-saves, invokes kernel via </a:t>
            </a:r>
            <a:r>
              <a:rPr lang="en-US" sz="2400" dirty="0" err="1" smtClean="0"/>
              <a:t>syscall</a:t>
            </a:r>
            <a:endParaRPr lang="en-US" sz="2400" dirty="0" smtClean="0"/>
          </a:p>
          <a:p>
            <a:pPr lvl="1"/>
            <a:r>
              <a:rPr lang="en-US" sz="2400" dirty="0" smtClean="0"/>
              <a:t>kernel handles request, puts result in v0, and returns</a:t>
            </a:r>
          </a:p>
          <a:p>
            <a:r>
              <a:rPr lang="en-US" sz="2800" dirty="0" smtClean="0">
                <a:solidFill>
                  <a:schemeClr val="accent1"/>
                </a:solidFill>
              </a:rPr>
              <a:t>Exception: </a:t>
            </a:r>
            <a:r>
              <a:rPr lang="en-US" sz="2800" dirty="0"/>
              <a:t>S</a:t>
            </a:r>
            <a:r>
              <a:rPr lang="en-US" sz="2800" dirty="0" smtClean="0"/>
              <a:t>ynchronous, program-to-kernel transfer</a:t>
            </a:r>
          </a:p>
          <a:p>
            <a:pPr lvl="1"/>
            <a:r>
              <a:rPr lang="en-US" sz="2400" dirty="0" smtClean="0"/>
              <a:t>user div/load/store/… faults, CPU invokes kernel</a:t>
            </a:r>
          </a:p>
          <a:p>
            <a:pPr lvl="1"/>
            <a:r>
              <a:rPr lang="en-US" sz="2400" dirty="0" smtClean="0"/>
              <a:t>kernel saves everything, handles fault, restores, and returns</a:t>
            </a:r>
          </a:p>
          <a:p>
            <a:r>
              <a:rPr lang="en-US" sz="2800" dirty="0" smtClean="0">
                <a:solidFill>
                  <a:schemeClr val="accent1"/>
                </a:solidFill>
              </a:rPr>
              <a:t>Interrupt: </a:t>
            </a:r>
            <a:r>
              <a:rPr lang="en-US" sz="2800" dirty="0" err="1" smtClean="0"/>
              <a:t>Aysnchronous</a:t>
            </a:r>
            <a:r>
              <a:rPr lang="en-US" sz="2800" dirty="0" smtClean="0"/>
              <a:t>, device-initiated transfer</a:t>
            </a:r>
          </a:p>
          <a:p>
            <a:pPr lvl="1"/>
            <a:r>
              <a:rPr lang="en-US" sz="2400" dirty="0" smtClean="0"/>
              <a:t>e.g. Network packet arrived, keyboard event, timer ticks</a:t>
            </a:r>
          </a:p>
          <a:p>
            <a:pPr lvl="1"/>
            <a:r>
              <a:rPr lang="en-US" sz="2400" dirty="0" smtClean="0"/>
              <a:t>kernel saves everything, handles event, restores, and returns</a:t>
            </a:r>
          </a:p>
          <a:p>
            <a:pPr lvl="1"/>
            <a:endParaRPr lang="en-US" sz="2400" dirty="0" smtClean="0"/>
          </a:p>
        </p:txBody>
      </p:sp>
    </p:spTree>
    <p:extLst>
      <p:ext uri="{BB962C8B-B14F-4D97-AF65-F5344CB8AC3E}">
        <p14:creationId xmlns:p14="http://schemas.microsoft.com/office/powerpoint/2010/main" val="361582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3379">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13379">
                                            <p:txEl>
                                              <p:pRg st="12" end="1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813379">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0" y="609600"/>
            <a:ext cx="9448800" cy="6324600"/>
          </a:xfrm>
        </p:spPr>
        <p:txBody>
          <a:bodyPr>
            <a:normAutofit fontScale="77500" lnSpcReduction="20000"/>
          </a:bodyPr>
          <a:lstStyle/>
          <a:p>
            <a:r>
              <a:rPr lang="en-US" dirty="0" smtClean="0"/>
              <a:t>Lab3 is </a:t>
            </a:r>
            <a:r>
              <a:rPr lang="en-US" i="1" dirty="0" smtClean="0">
                <a:solidFill>
                  <a:schemeClr val="accent1"/>
                </a:solidFill>
              </a:rPr>
              <a:t>due this week</a:t>
            </a:r>
            <a:r>
              <a:rPr lang="en-US" dirty="0" smtClean="0"/>
              <a:t>, Thursday, April 11</a:t>
            </a:r>
            <a:r>
              <a:rPr lang="en-US" baseline="30000" dirty="0" smtClean="0"/>
              <a:t>th</a:t>
            </a:r>
            <a:r>
              <a:rPr lang="en-US" dirty="0" smtClean="0"/>
              <a:t> </a:t>
            </a:r>
          </a:p>
          <a:p>
            <a:endParaRPr lang="en-US" dirty="0" smtClean="0"/>
          </a:p>
          <a:p>
            <a:r>
              <a:rPr lang="en-US" dirty="0"/>
              <a:t>Project3 available now</a:t>
            </a:r>
            <a:endParaRPr lang="en-US" i="1" dirty="0">
              <a:solidFill>
                <a:schemeClr val="accent1"/>
              </a:solidFill>
            </a:endParaRPr>
          </a:p>
          <a:p>
            <a:pPr marL="573088" lvl="1" indent="-457200">
              <a:buFont typeface="Arial"/>
              <a:buChar char="•"/>
            </a:pPr>
            <a:r>
              <a:rPr lang="en-US" dirty="0"/>
              <a:t>Design Doc </a:t>
            </a:r>
            <a:r>
              <a:rPr lang="en-US" i="1" dirty="0">
                <a:solidFill>
                  <a:schemeClr val="accent1"/>
                </a:solidFill>
              </a:rPr>
              <a:t>due</a:t>
            </a:r>
            <a:r>
              <a:rPr lang="en-US" dirty="0"/>
              <a:t> </a:t>
            </a:r>
            <a:r>
              <a:rPr lang="en-US" i="1" dirty="0">
                <a:solidFill>
                  <a:schemeClr val="accent1"/>
                </a:solidFill>
              </a:rPr>
              <a:t>next week</a:t>
            </a:r>
            <a:r>
              <a:rPr lang="en-US" dirty="0"/>
              <a:t>, Monday, April 15</a:t>
            </a:r>
            <a:r>
              <a:rPr lang="en-US" baseline="30000" dirty="0"/>
              <a:t>th</a:t>
            </a:r>
            <a:endParaRPr lang="en-US" dirty="0"/>
          </a:p>
          <a:p>
            <a:pPr marL="573088" lvl="1" indent="-457200">
              <a:buFont typeface="Arial"/>
              <a:buChar char="•"/>
            </a:pPr>
            <a:r>
              <a:rPr lang="en-US" dirty="0"/>
              <a:t>Schedule a Design Doc review </a:t>
            </a:r>
            <a:r>
              <a:rPr lang="en-US" dirty="0" err="1"/>
              <a:t>Mtg</a:t>
            </a:r>
            <a:r>
              <a:rPr lang="en-US" dirty="0"/>
              <a:t> now, by this Friday, April 12</a:t>
            </a:r>
            <a:r>
              <a:rPr lang="en-US" baseline="30000" dirty="0"/>
              <a:t>th</a:t>
            </a:r>
            <a:r>
              <a:rPr lang="en-US" dirty="0"/>
              <a:t> </a:t>
            </a:r>
          </a:p>
          <a:p>
            <a:pPr marL="573088" lvl="1" indent="-457200">
              <a:buFont typeface="Arial"/>
              <a:buChar char="•"/>
            </a:pPr>
            <a:r>
              <a:rPr lang="en-US" dirty="0"/>
              <a:t>Whole project due Monday, April 22</a:t>
            </a:r>
            <a:r>
              <a:rPr lang="en-US" baseline="30000" dirty="0"/>
              <a:t>nd</a:t>
            </a:r>
            <a:endParaRPr lang="en-US" dirty="0"/>
          </a:p>
          <a:p>
            <a:pPr marL="573088" lvl="1" indent="-457200">
              <a:buFont typeface="Arial"/>
              <a:buChar char="•"/>
            </a:pPr>
            <a:r>
              <a:rPr lang="en-US" b="1" dirty="0">
                <a:solidFill>
                  <a:schemeClr val="accent1"/>
                </a:solidFill>
              </a:rPr>
              <a:t>Competition/Games night Friday, April 26</a:t>
            </a:r>
            <a:r>
              <a:rPr lang="en-US" b="1" baseline="30000" dirty="0">
                <a:solidFill>
                  <a:schemeClr val="accent1"/>
                </a:solidFill>
              </a:rPr>
              <a:t>th</a:t>
            </a:r>
            <a:r>
              <a:rPr lang="en-US" b="1" dirty="0">
                <a:solidFill>
                  <a:schemeClr val="accent1"/>
                </a:solidFill>
              </a:rPr>
              <a:t>, </a:t>
            </a:r>
            <a:r>
              <a:rPr lang="en-US" b="1" dirty="0" smtClean="0">
                <a:solidFill>
                  <a:schemeClr val="accent1"/>
                </a:solidFill>
              </a:rPr>
              <a:t>5-7pm. Location: B17 Upson</a:t>
            </a:r>
            <a:endParaRPr lang="en-US" b="1" dirty="0">
              <a:solidFill>
                <a:schemeClr val="accent1"/>
              </a:solidFill>
            </a:endParaRPr>
          </a:p>
          <a:p>
            <a:endParaRPr lang="en-US" dirty="0"/>
          </a:p>
          <a:p>
            <a:r>
              <a:rPr lang="en-US" dirty="0" smtClean="0"/>
              <a:t>Homework4 is available now</a:t>
            </a:r>
          </a:p>
          <a:p>
            <a:pPr lvl="1"/>
            <a:r>
              <a:rPr lang="en-US" dirty="0"/>
              <a:t>Work </a:t>
            </a:r>
            <a:r>
              <a:rPr lang="en-US" dirty="0">
                <a:solidFill>
                  <a:schemeClr val="accent1"/>
                </a:solidFill>
              </a:rPr>
              <a:t>alone</a:t>
            </a:r>
          </a:p>
          <a:p>
            <a:pPr lvl="1"/>
            <a:r>
              <a:rPr lang="en-US" i="1" dirty="0" smtClean="0">
                <a:solidFill>
                  <a:schemeClr val="accent1"/>
                </a:solidFill>
              </a:rPr>
              <a:t>Due</a:t>
            </a:r>
            <a:r>
              <a:rPr lang="en-US" dirty="0" smtClean="0"/>
              <a:t> </a:t>
            </a:r>
            <a:r>
              <a:rPr lang="en-US" i="1" dirty="0" smtClean="0">
                <a:solidFill>
                  <a:schemeClr val="accent1"/>
                </a:solidFill>
              </a:rPr>
              <a:t>next week</a:t>
            </a:r>
            <a:r>
              <a:rPr lang="en-US" dirty="0" smtClean="0"/>
              <a:t>, Wednesday, April 17</a:t>
            </a:r>
            <a:r>
              <a:rPr lang="en-US" baseline="30000" dirty="0" smtClean="0"/>
              <a:t>th</a:t>
            </a:r>
            <a:r>
              <a:rPr lang="en-US" dirty="0" smtClean="0"/>
              <a:t> </a:t>
            </a:r>
          </a:p>
          <a:p>
            <a:pPr lvl="1"/>
            <a:r>
              <a:rPr lang="en-US" dirty="0" smtClean="0"/>
              <a:t>Question1 on Virtual Memory is pre-lab question for in-class </a:t>
            </a:r>
            <a:r>
              <a:rPr lang="en-US" dirty="0" smtClean="0"/>
              <a:t>Lab4</a:t>
            </a:r>
          </a:p>
          <a:p>
            <a:pPr lvl="1"/>
            <a:r>
              <a:rPr lang="en-US" dirty="0" smtClean="0"/>
              <a:t>HW Help Session Thurs (Apr 11) and Mon (Apr 15), 6-7:30pm in B17 Upson</a:t>
            </a:r>
            <a:endParaRPr lang="en-US" dirty="0" smtClean="0"/>
          </a:p>
          <a:p>
            <a:endParaRPr lang="en-US" dirty="0" smtClean="0"/>
          </a:p>
          <a:p>
            <a:r>
              <a:rPr lang="en-US" dirty="0" smtClean="0"/>
              <a:t>Prelim3 is in two and a half weeks, Thursday, April 25</a:t>
            </a:r>
            <a:r>
              <a:rPr lang="en-US" baseline="30000" dirty="0" smtClean="0"/>
              <a:t>th</a:t>
            </a:r>
            <a:endParaRPr lang="en-US" dirty="0" smtClean="0"/>
          </a:p>
          <a:p>
            <a:pPr marL="573088" lvl="1" indent="-457200">
              <a:buFont typeface="Arial"/>
              <a:buChar char="•"/>
            </a:pPr>
            <a:r>
              <a:rPr lang="en-US" dirty="0" smtClean="0"/>
              <a:t>Time and Location: 7:30pm in Phillips 101 and Upson B17</a:t>
            </a:r>
          </a:p>
          <a:p>
            <a:pPr marL="573088" lvl="1" indent="-457200">
              <a:buFont typeface="Arial"/>
              <a:buChar char="•"/>
            </a:pPr>
            <a:r>
              <a:rPr lang="en-US" dirty="0" smtClean="0"/>
              <a:t>Old prelims are online in CMS</a:t>
            </a:r>
          </a:p>
        </p:txBody>
      </p:sp>
    </p:spTree>
    <p:extLst>
      <p:ext uri="{BB962C8B-B14F-4D97-AF65-F5344CB8AC3E}">
        <p14:creationId xmlns:p14="http://schemas.microsoft.com/office/powerpoint/2010/main" val="4128425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3858" name="Rectangle 2"/>
          <p:cNvSpPr>
            <a:spLocks noGrp="1" noChangeArrowheads="1"/>
          </p:cNvSpPr>
          <p:nvPr>
            <p:ph type="title"/>
          </p:nvPr>
        </p:nvSpPr>
        <p:spPr/>
        <p:txBody>
          <a:bodyPr>
            <a:normAutofit fontScale="90000"/>
          </a:bodyPr>
          <a:lstStyle/>
          <a:p>
            <a:r>
              <a:rPr lang="en-US"/>
              <a:t>Exceptions</a:t>
            </a:r>
          </a:p>
        </p:txBody>
      </p:sp>
      <p:sp>
        <p:nvSpPr>
          <p:cNvPr id="3833859" name="Rectangle 3"/>
          <p:cNvSpPr>
            <a:spLocks noGrp="1" noChangeArrowheads="1"/>
          </p:cNvSpPr>
          <p:nvPr>
            <p:ph type="body" idx="1"/>
          </p:nvPr>
        </p:nvSpPr>
        <p:spPr>
          <a:xfrm>
            <a:off x="228600" y="685800"/>
            <a:ext cx="8686800" cy="6172200"/>
          </a:xfrm>
        </p:spPr>
        <p:txBody>
          <a:bodyPr>
            <a:normAutofit lnSpcReduction="10000"/>
          </a:bodyPr>
          <a:lstStyle/>
          <a:p>
            <a:pPr>
              <a:lnSpc>
                <a:spcPct val="84000"/>
              </a:lnSpc>
            </a:pPr>
            <a:r>
              <a:rPr lang="en-US" dirty="0" smtClean="0"/>
              <a:t>Traps (System calls) </a:t>
            </a:r>
            <a:r>
              <a:rPr lang="en-US" dirty="0"/>
              <a:t>are control transfers to the OS, performed under the control of the user program</a:t>
            </a:r>
          </a:p>
          <a:p>
            <a:pPr>
              <a:lnSpc>
                <a:spcPct val="84000"/>
              </a:lnSpc>
            </a:pPr>
            <a:endParaRPr lang="en-US" dirty="0"/>
          </a:p>
          <a:p>
            <a:pPr>
              <a:lnSpc>
                <a:spcPct val="84000"/>
              </a:lnSpc>
            </a:pPr>
            <a:r>
              <a:rPr lang="en-US" dirty="0"/>
              <a:t>Sometimes, need to transfer control to the OS at a </a:t>
            </a:r>
            <a:r>
              <a:rPr lang="en-US" i="1" dirty="0"/>
              <a:t>time when the user program least expects it</a:t>
            </a:r>
          </a:p>
          <a:p>
            <a:pPr lvl="1">
              <a:lnSpc>
                <a:spcPct val="84000"/>
              </a:lnSpc>
            </a:pPr>
            <a:r>
              <a:rPr lang="en-US" dirty="0"/>
              <a:t>Division by zero,</a:t>
            </a:r>
          </a:p>
          <a:p>
            <a:pPr lvl="1">
              <a:lnSpc>
                <a:spcPct val="84000"/>
              </a:lnSpc>
            </a:pPr>
            <a:r>
              <a:rPr lang="en-US" dirty="0"/>
              <a:t>Alert from power supply that electricity is going out</a:t>
            </a:r>
          </a:p>
          <a:p>
            <a:pPr lvl="1">
              <a:lnSpc>
                <a:spcPct val="84000"/>
              </a:lnSpc>
            </a:pPr>
            <a:r>
              <a:rPr lang="en-US" dirty="0"/>
              <a:t>Alert from network device that a packet just arrived</a:t>
            </a:r>
          </a:p>
          <a:p>
            <a:pPr lvl="1">
              <a:lnSpc>
                <a:spcPct val="84000"/>
              </a:lnSpc>
            </a:pPr>
            <a:r>
              <a:rPr lang="en-US" dirty="0"/>
              <a:t>Clock notifying the processor that clock just ticked</a:t>
            </a:r>
          </a:p>
          <a:p>
            <a:pPr lvl="1">
              <a:lnSpc>
                <a:spcPct val="84000"/>
              </a:lnSpc>
            </a:pPr>
            <a:endParaRPr lang="en-US" sz="2400" dirty="0"/>
          </a:p>
          <a:p>
            <a:pPr>
              <a:lnSpc>
                <a:spcPct val="84000"/>
              </a:lnSpc>
            </a:pPr>
            <a:r>
              <a:rPr lang="en-US" dirty="0"/>
              <a:t>Some of these causes for interruption of execution have nothing to do with the user application</a:t>
            </a:r>
          </a:p>
          <a:p>
            <a:pPr>
              <a:lnSpc>
                <a:spcPct val="84000"/>
              </a:lnSpc>
            </a:pPr>
            <a:r>
              <a:rPr lang="en-US" dirty="0"/>
              <a:t>Need a (slightly) different mechanism, that allows resuming the user application</a:t>
            </a:r>
          </a:p>
        </p:txBody>
      </p:sp>
    </p:spTree>
    <p:extLst>
      <p:ext uri="{BB962C8B-B14F-4D97-AF65-F5344CB8AC3E}">
        <p14:creationId xmlns:p14="http://schemas.microsoft.com/office/powerpoint/2010/main" val="18177841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5906" name="Rectangle 2"/>
          <p:cNvSpPr>
            <a:spLocks noGrp="1" noChangeArrowheads="1"/>
          </p:cNvSpPr>
          <p:nvPr>
            <p:ph type="title"/>
          </p:nvPr>
        </p:nvSpPr>
        <p:spPr/>
        <p:txBody>
          <a:bodyPr>
            <a:normAutofit fontScale="90000"/>
          </a:bodyPr>
          <a:lstStyle/>
          <a:p>
            <a:r>
              <a:rPr lang="en-US"/>
              <a:t>Interrupts &amp; Exceptions</a:t>
            </a:r>
          </a:p>
        </p:txBody>
      </p:sp>
      <p:sp>
        <p:nvSpPr>
          <p:cNvPr id="3835907" name="Rectangle 3"/>
          <p:cNvSpPr>
            <a:spLocks noGrp="1" noChangeArrowheads="1"/>
          </p:cNvSpPr>
          <p:nvPr>
            <p:ph type="body" idx="1"/>
          </p:nvPr>
        </p:nvSpPr>
        <p:spPr>
          <a:xfrm>
            <a:off x="0" y="762000"/>
            <a:ext cx="9448800" cy="5054600"/>
          </a:xfrm>
        </p:spPr>
        <p:txBody>
          <a:bodyPr>
            <a:normAutofit/>
          </a:bodyPr>
          <a:lstStyle/>
          <a:p>
            <a:pPr>
              <a:lnSpc>
                <a:spcPct val="84000"/>
              </a:lnSpc>
            </a:pPr>
            <a:r>
              <a:rPr lang="en-US" dirty="0"/>
              <a:t>On an interrupt or exception</a:t>
            </a:r>
          </a:p>
          <a:p>
            <a:pPr lvl="1">
              <a:lnSpc>
                <a:spcPct val="84000"/>
              </a:lnSpc>
            </a:pPr>
            <a:r>
              <a:rPr lang="en-US" dirty="0" smtClean="0">
                <a:solidFill>
                  <a:schemeClr val="accent1"/>
                </a:solidFill>
              </a:rPr>
              <a:t>CPU saves PC of exception instruction (EPC) </a:t>
            </a:r>
          </a:p>
          <a:p>
            <a:pPr lvl="1">
              <a:lnSpc>
                <a:spcPct val="84000"/>
              </a:lnSpc>
            </a:pPr>
            <a:r>
              <a:rPr lang="en-US" dirty="0" smtClean="0">
                <a:solidFill>
                  <a:schemeClr val="accent1"/>
                </a:solidFill>
              </a:rPr>
              <a:t>CPU Saves </a:t>
            </a:r>
            <a:r>
              <a:rPr lang="en-US" dirty="0">
                <a:solidFill>
                  <a:schemeClr val="accent1"/>
                </a:solidFill>
              </a:rPr>
              <a:t>cause of the interrupt/privilege (Cause register</a:t>
            </a:r>
            <a:r>
              <a:rPr lang="en-US" dirty="0" smtClean="0">
                <a:solidFill>
                  <a:schemeClr val="accent1"/>
                </a:solidFill>
              </a:rPr>
              <a:t>)</a:t>
            </a:r>
            <a:endParaRPr lang="en-US" dirty="0" smtClean="0"/>
          </a:p>
          <a:p>
            <a:pPr lvl="1">
              <a:lnSpc>
                <a:spcPct val="84000"/>
              </a:lnSpc>
            </a:pPr>
            <a:r>
              <a:rPr lang="en-US" dirty="0" smtClean="0"/>
              <a:t>Switches </a:t>
            </a:r>
            <a:r>
              <a:rPr lang="en-US" dirty="0"/>
              <a:t>the </a:t>
            </a:r>
            <a:r>
              <a:rPr lang="en-US" dirty="0" err="1"/>
              <a:t>sp</a:t>
            </a:r>
            <a:r>
              <a:rPr lang="en-US" dirty="0"/>
              <a:t> to the kernel stack</a:t>
            </a:r>
          </a:p>
          <a:p>
            <a:pPr lvl="1">
              <a:lnSpc>
                <a:spcPct val="84000"/>
              </a:lnSpc>
            </a:pPr>
            <a:r>
              <a:rPr lang="en-US" dirty="0"/>
              <a:t>Saves the old (user) SP value</a:t>
            </a:r>
          </a:p>
          <a:p>
            <a:pPr lvl="1">
              <a:lnSpc>
                <a:spcPct val="84000"/>
              </a:lnSpc>
            </a:pPr>
            <a:r>
              <a:rPr lang="en-US" dirty="0"/>
              <a:t>Saves the old (user) PC value</a:t>
            </a:r>
          </a:p>
          <a:p>
            <a:pPr lvl="1">
              <a:lnSpc>
                <a:spcPct val="84000"/>
              </a:lnSpc>
            </a:pPr>
            <a:r>
              <a:rPr lang="en-US" dirty="0"/>
              <a:t>Saves the old privilege mode</a:t>
            </a:r>
          </a:p>
          <a:p>
            <a:pPr lvl="1">
              <a:lnSpc>
                <a:spcPct val="84000"/>
              </a:lnSpc>
            </a:pPr>
            <a:r>
              <a:rPr lang="en-US" dirty="0" smtClean="0"/>
              <a:t>Sets </a:t>
            </a:r>
            <a:r>
              <a:rPr lang="en-US" dirty="0"/>
              <a:t>the new privilege mode to 1</a:t>
            </a:r>
          </a:p>
          <a:p>
            <a:pPr lvl="1">
              <a:lnSpc>
                <a:spcPct val="84000"/>
              </a:lnSpc>
            </a:pPr>
            <a:r>
              <a:rPr lang="en-US" dirty="0"/>
              <a:t>Sets the new PC to the kernel </a:t>
            </a:r>
            <a:r>
              <a:rPr lang="en-US" dirty="0">
                <a:solidFill>
                  <a:schemeClr val="accent1"/>
                </a:solidFill>
              </a:rPr>
              <a:t>interrupt/exception handler</a:t>
            </a:r>
          </a:p>
        </p:txBody>
      </p:sp>
    </p:spTree>
    <p:extLst>
      <p:ext uri="{BB962C8B-B14F-4D97-AF65-F5344CB8AC3E}">
        <p14:creationId xmlns:p14="http://schemas.microsoft.com/office/powerpoint/2010/main" val="38293053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7954" name="Rectangle 2"/>
          <p:cNvSpPr>
            <a:spLocks noGrp="1" noChangeArrowheads="1"/>
          </p:cNvSpPr>
          <p:nvPr>
            <p:ph type="title"/>
          </p:nvPr>
        </p:nvSpPr>
        <p:spPr/>
        <p:txBody>
          <a:bodyPr>
            <a:normAutofit fontScale="90000"/>
          </a:bodyPr>
          <a:lstStyle/>
          <a:p>
            <a:r>
              <a:rPr lang="en-US"/>
              <a:t>Interrupts &amp; Exceptions</a:t>
            </a:r>
          </a:p>
        </p:txBody>
      </p:sp>
      <p:sp>
        <p:nvSpPr>
          <p:cNvPr id="3837955" name="Rectangle 3"/>
          <p:cNvSpPr>
            <a:spLocks noGrp="1" noChangeArrowheads="1"/>
          </p:cNvSpPr>
          <p:nvPr>
            <p:ph type="body" idx="1"/>
          </p:nvPr>
        </p:nvSpPr>
        <p:spPr>
          <a:xfrm>
            <a:off x="152400" y="762000"/>
            <a:ext cx="8839199" cy="5054600"/>
          </a:xfrm>
        </p:spPr>
        <p:txBody>
          <a:bodyPr/>
          <a:lstStyle/>
          <a:p>
            <a:pPr>
              <a:lnSpc>
                <a:spcPct val="84000"/>
              </a:lnSpc>
            </a:pPr>
            <a:r>
              <a:rPr lang="en-US" dirty="0">
                <a:solidFill>
                  <a:schemeClr val="accent1"/>
                </a:solidFill>
              </a:rPr>
              <a:t>Kernel interrupt/exception handler handles the event</a:t>
            </a:r>
          </a:p>
          <a:p>
            <a:pPr lvl="1">
              <a:lnSpc>
                <a:spcPct val="84000"/>
              </a:lnSpc>
            </a:pPr>
            <a:r>
              <a:rPr lang="en-US" dirty="0"/>
              <a:t>Saves </a:t>
            </a:r>
            <a:r>
              <a:rPr lang="en-US" dirty="0">
                <a:solidFill>
                  <a:schemeClr val="accent1"/>
                </a:solidFill>
              </a:rPr>
              <a:t>all</a:t>
            </a:r>
            <a:r>
              <a:rPr lang="en-US" dirty="0"/>
              <a:t> registers</a:t>
            </a:r>
          </a:p>
          <a:p>
            <a:pPr lvl="1">
              <a:lnSpc>
                <a:spcPct val="84000"/>
              </a:lnSpc>
            </a:pPr>
            <a:r>
              <a:rPr lang="en-US" dirty="0"/>
              <a:t>Examines the </a:t>
            </a:r>
            <a:r>
              <a:rPr lang="en-US" dirty="0">
                <a:solidFill>
                  <a:schemeClr val="accent1"/>
                </a:solidFill>
              </a:rPr>
              <a:t>cause</a:t>
            </a:r>
          </a:p>
          <a:p>
            <a:pPr lvl="1">
              <a:lnSpc>
                <a:spcPct val="84000"/>
              </a:lnSpc>
            </a:pPr>
            <a:r>
              <a:rPr lang="en-US" dirty="0"/>
              <a:t>Performs operation required</a:t>
            </a:r>
          </a:p>
          <a:p>
            <a:pPr lvl="1">
              <a:lnSpc>
                <a:spcPct val="84000"/>
              </a:lnSpc>
            </a:pPr>
            <a:r>
              <a:rPr lang="en-US" dirty="0">
                <a:solidFill>
                  <a:schemeClr val="accent1"/>
                </a:solidFill>
              </a:rPr>
              <a:t>Restores all registers</a:t>
            </a:r>
          </a:p>
          <a:p>
            <a:pPr lvl="1">
              <a:lnSpc>
                <a:spcPct val="84000"/>
              </a:lnSpc>
            </a:pPr>
            <a:r>
              <a:rPr lang="en-US" dirty="0"/>
              <a:t>Performs a “</a:t>
            </a:r>
            <a:r>
              <a:rPr lang="en-US" dirty="0">
                <a:solidFill>
                  <a:schemeClr val="accent1"/>
                </a:solidFill>
              </a:rPr>
              <a:t>return from interrupt</a:t>
            </a:r>
            <a:r>
              <a:rPr lang="en-US" dirty="0"/>
              <a:t>” instruction, which restores the privilege mode, SP and PC</a:t>
            </a:r>
          </a:p>
          <a:p>
            <a:pPr lvl="1">
              <a:lnSpc>
                <a:spcPct val="84000"/>
              </a:lnSpc>
            </a:pPr>
            <a:endParaRPr lang="en-US" dirty="0"/>
          </a:p>
        </p:txBody>
      </p:sp>
    </p:spTree>
    <p:extLst>
      <p:ext uri="{BB962C8B-B14F-4D97-AF65-F5344CB8AC3E}">
        <p14:creationId xmlns:p14="http://schemas.microsoft.com/office/powerpoint/2010/main" val="32115974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Example: Clock Interrupt</a:t>
            </a:r>
            <a:endParaRPr lang="en-US" dirty="0"/>
          </a:p>
        </p:txBody>
      </p:sp>
      <p:sp>
        <p:nvSpPr>
          <p:cNvPr id="3" name="Content Placeholder 2"/>
          <p:cNvSpPr>
            <a:spLocks noGrp="1"/>
          </p:cNvSpPr>
          <p:nvPr>
            <p:ph idx="1"/>
            <p:custDataLst>
              <p:tags r:id="rId2"/>
            </p:custDataLst>
          </p:nvPr>
        </p:nvSpPr>
        <p:spPr/>
        <p:txBody>
          <a:bodyPr>
            <a:normAutofit/>
          </a:bodyPr>
          <a:lstStyle/>
          <a:p>
            <a:r>
              <a:rPr lang="en-US" sz="2800" dirty="0" smtClean="0">
                <a:solidFill>
                  <a:schemeClr val="accent1"/>
                </a:solidFill>
              </a:rPr>
              <a:t>Example: Clock Interrupt*</a:t>
            </a:r>
          </a:p>
          <a:p>
            <a:pPr lvl="1"/>
            <a:r>
              <a:rPr lang="en-US" sz="2400" dirty="0" smtClean="0"/>
              <a:t>Every N cycles, CPU causes exception with Cause = CLOCK_TICK</a:t>
            </a:r>
          </a:p>
          <a:p>
            <a:pPr lvl="1"/>
            <a:r>
              <a:rPr lang="en-US" sz="2400" dirty="0" smtClean="0"/>
              <a:t>OS can select N to get e.g. 1000 TICKs per second</a:t>
            </a:r>
          </a:p>
          <a:p>
            <a:r>
              <a:rPr lang="en-US" sz="2400" dirty="0" smtClean="0"/>
              <a:t>.</a:t>
            </a:r>
            <a:r>
              <a:rPr lang="en-US" sz="2400" dirty="0" err="1" smtClean="0"/>
              <a:t>ktext</a:t>
            </a:r>
            <a:r>
              <a:rPr lang="en-US" sz="2400" dirty="0" smtClean="0"/>
              <a:t> 0x80000180</a:t>
            </a:r>
          </a:p>
          <a:p>
            <a:r>
              <a:rPr lang="en-US" sz="2400" dirty="0" smtClean="0"/>
              <a:t># (step 1) save *everything* but $k0, $k1 to 0xB0000000</a:t>
            </a:r>
          </a:p>
          <a:p>
            <a:r>
              <a:rPr lang="en-US" sz="2400" dirty="0" smtClean="0"/>
              <a:t># (step 2) set up a usable OS context</a:t>
            </a:r>
          </a:p>
          <a:p>
            <a:r>
              <a:rPr lang="en-US" sz="2400" dirty="0" smtClean="0"/>
              <a:t># (step 3) examine Cause register, take action</a:t>
            </a:r>
          </a:p>
          <a:p>
            <a:r>
              <a:rPr lang="en-US" sz="2400" dirty="0" smtClean="0"/>
              <a:t>if (Cause == PAGE_FAULT) </a:t>
            </a:r>
            <a:r>
              <a:rPr lang="en-US" sz="2400" dirty="0" err="1" smtClean="0"/>
              <a:t>handle_pfault</a:t>
            </a:r>
            <a:r>
              <a:rPr lang="en-US" sz="2400" dirty="0" smtClean="0"/>
              <a:t>(</a:t>
            </a:r>
            <a:r>
              <a:rPr lang="en-US" sz="2400" dirty="0" err="1" smtClean="0"/>
              <a:t>BadVaddr</a:t>
            </a:r>
            <a:r>
              <a:rPr lang="en-US" sz="2400" dirty="0" smtClean="0"/>
              <a:t>)</a:t>
            </a:r>
          </a:p>
          <a:p>
            <a:r>
              <a:rPr lang="en-US" sz="2400" dirty="0" smtClean="0"/>
              <a:t>else if (Cause == SYSCALL) </a:t>
            </a:r>
            <a:r>
              <a:rPr lang="en-US" sz="2400" dirty="0" err="1" smtClean="0"/>
              <a:t>dispatch_syscall</a:t>
            </a:r>
            <a:r>
              <a:rPr lang="en-US" sz="2400" dirty="0" smtClean="0"/>
              <a:t>($v0)</a:t>
            </a:r>
          </a:p>
          <a:p>
            <a:r>
              <a:rPr lang="en-US" sz="2400" dirty="0" smtClean="0"/>
              <a:t>else if (Cause == CLOCK_TICK) schedule()</a:t>
            </a:r>
          </a:p>
          <a:p>
            <a:r>
              <a:rPr lang="en-US" sz="2400" dirty="0" smtClean="0"/>
              <a:t># (step 4) restore registers and return to where program left off</a:t>
            </a:r>
          </a:p>
          <a:p>
            <a:endParaRPr lang="en-US" sz="2400" dirty="0" smtClean="0"/>
          </a:p>
          <a:p>
            <a:endParaRPr lang="en-US" sz="2400" dirty="0"/>
          </a:p>
        </p:txBody>
      </p:sp>
      <p:sp>
        <p:nvSpPr>
          <p:cNvPr id="5" name="TextBox 4"/>
          <p:cNvSpPr txBox="1"/>
          <p:nvPr>
            <p:custDataLst>
              <p:tags r:id="rId3"/>
            </p:custDataLst>
          </p:nvPr>
        </p:nvSpPr>
        <p:spPr>
          <a:xfrm>
            <a:off x="111190" y="6248400"/>
            <a:ext cx="7872348" cy="523220"/>
          </a:xfrm>
          <a:prstGeom prst="rect">
            <a:avLst/>
          </a:prstGeom>
          <a:noFill/>
        </p:spPr>
        <p:txBody>
          <a:bodyPr wrap="none" rtlCol="0">
            <a:spAutoFit/>
          </a:bodyPr>
          <a:lstStyle/>
          <a:p>
            <a:r>
              <a:rPr lang="en-US" sz="2800" dirty="0" smtClean="0">
                <a:solidFill>
                  <a:schemeClr val="bg1"/>
                </a:solidFill>
              </a:rPr>
              <a:t>* not the CPU clock, but a programmable timer clock</a:t>
            </a:r>
          </a:p>
        </p:txBody>
      </p:sp>
    </p:spTree>
    <p:extLst>
      <p:ext uri="{BB962C8B-B14F-4D97-AF65-F5344CB8AC3E}">
        <p14:creationId xmlns:p14="http://schemas.microsoft.com/office/powerpoint/2010/main" val="4003683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Scheduler</a:t>
            </a:r>
            <a:endParaRPr lang="en-US" dirty="0"/>
          </a:p>
        </p:txBody>
      </p:sp>
      <p:sp>
        <p:nvSpPr>
          <p:cNvPr id="3" name="Content Placeholder 2"/>
          <p:cNvSpPr>
            <a:spLocks noGrp="1"/>
          </p:cNvSpPr>
          <p:nvPr>
            <p:ph idx="1"/>
            <p:custDataLst>
              <p:tags r:id="rId2"/>
            </p:custDataLst>
          </p:nvPr>
        </p:nvSpPr>
        <p:spPr/>
        <p:txBody>
          <a:bodyPr>
            <a:normAutofit fontScale="92500" lnSpcReduction="20000"/>
          </a:bodyPr>
          <a:lstStyle/>
          <a:p>
            <a:r>
              <a:rPr lang="en-US" dirty="0" err="1" smtClean="0">
                <a:latin typeface="Consolas" pitchFamily="49" charset="0"/>
              </a:rPr>
              <a:t>struct</a:t>
            </a:r>
            <a:r>
              <a:rPr lang="en-US" dirty="0" smtClean="0">
                <a:latin typeface="Consolas" pitchFamily="49" charset="0"/>
              </a:rPr>
              <a:t> </a:t>
            </a:r>
            <a:r>
              <a:rPr lang="en-US" dirty="0" err="1" smtClean="0">
                <a:latin typeface="Consolas" pitchFamily="49" charset="0"/>
              </a:rPr>
              <a:t>regs</a:t>
            </a:r>
            <a:r>
              <a:rPr lang="en-US" dirty="0" smtClean="0">
                <a:latin typeface="Consolas" pitchFamily="49" charset="0"/>
              </a:rPr>
              <a:t> context[]; </a:t>
            </a:r>
          </a:p>
          <a:p>
            <a:r>
              <a:rPr lang="en-US" dirty="0" err="1" smtClean="0">
                <a:latin typeface="Consolas" pitchFamily="49" charset="0"/>
              </a:rPr>
              <a:t>int</a:t>
            </a:r>
            <a:r>
              <a:rPr lang="en-US" dirty="0" smtClean="0">
                <a:latin typeface="Consolas" pitchFamily="49" charset="0"/>
              </a:rPr>
              <a:t> </a:t>
            </a:r>
            <a:r>
              <a:rPr lang="en-US" dirty="0" err="1" smtClean="0">
                <a:latin typeface="Consolas" pitchFamily="49" charset="0"/>
              </a:rPr>
              <a:t>ptbr</a:t>
            </a:r>
            <a:r>
              <a:rPr lang="en-US" dirty="0" smtClean="0">
                <a:latin typeface="Consolas" pitchFamily="49" charset="0"/>
              </a:rPr>
              <a:t>[];</a:t>
            </a:r>
          </a:p>
          <a:p>
            <a:r>
              <a:rPr lang="en-US" dirty="0" smtClean="0">
                <a:latin typeface="Consolas" pitchFamily="49" charset="0"/>
              </a:rPr>
              <a:t>schedule() {</a:t>
            </a:r>
          </a:p>
          <a:p>
            <a:r>
              <a:rPr lang="en-US" dirty="0" smtClean="0">
                <a:latin typeface="Consolas" pitchFamily="49" charset="0"/>
              </a:rPr>
              <a:t>	</a:t>
            </a:r>
            <a:r>
              <a:rPr lang="en-US" dirty="0" err="1" smtClean="0">
                <a:latin typeface="Consolas" pitchFamily="49" charset="0"/>
              </a:rPr>
              <a:t>i</a:t>
            </a:r>
            <a:r>
              <a:rPr lang="en-US" dirty="0" smtClean="0">
                <a:latin typeface="Consolas" pitchFamily="49" charset="0"/>
              </a:rPr>
              <a:t> = </a:t>
            </a:r>
            <a:r>
              <a:rPr lang="en-US" dirty="0" err="1" smtClean="0">
                <a:latin typeface="Consolas" pitchFamily="49" charset="0"/>
              </a:rPr>
              <a:t>current_process</a:t>
            </a:r>
            <a:r>
              <a:rPr lang="en-US" dirty="0" smtClean="0">
                <a:latin typeface="Consolas" pitchFamily="49" charset="0"/>
              </a:rPr>
              <a:t>;</a:t>
            </a:r>
          </a:p>
          <a:p>
            <a:r>
              <a:rPr lang="en-US" dirty="0" smtClean="0">
                <a:latin typeface="Consolas" pitchFamily="49" charset="0"/>
              </a:rPr>
              <a:t>	j = </a:t>
            </a:r>
            <a:r>
              <a:rPr lang="en-US" dirty="0" err="1" smtClean="0">
                <a:latin typeface="Consolas" pitchFamily="49" charset="0"/>
              </a:rPr>
              <a:t>pick_some_process</a:t>
            </a:r>
            <a:r>
              <a:rPr lang="en-US" dirty="0" smtClean="0">
                <a:latin typeface="Consolas" pitchFamily="49" charset="0"/>
              </a:rPr>
              <a:t>();</a:t>
            </a:r>
          </a:p>
          <a:p>
            <a:r>
              <a:rPr lang="en-US" dirty="0" smtClean="0">
                <a:latin typeface="Consolas" pitchFamily="49" charset="0"/>
              </a:rPr>
              <a:t>	if (</a:t>
            </a:r>
            <a:r>
              <a:rPr lang="en-US" dirty="0" err="1" smtClean="0">
                <a:latin typeface="Consolas" pitchFamily="49" charset="0"/>
              </a:rPr>
              <a:t>i</a:t>
            </a:r>
            <a:r>
              <a:rPr lang="en-US" dirty="0" smtClean="0">
                <a:latin typeface="Consolas" pitchFamily="49" charset="0"/>
              </a:rPr>
              <a:t> != j) {</a:t>
            </a:r>
          </a:p>
          <a:p>
            <a:r>
              <a:rPr lang="en-US" dirty="0" smtClean="0">
                <a:latin typeface="Consolas" pitchFamily="49" charset="0"/>
              </a:rPr>
              <a:t>		</a:t>
            </a:r>
            <a:r>
              <a:rPr lang="en-US" dirty="0" err="1" smtClean="0">
                <a:latin typeface="Consolas" pitchFamily="49" charset="0"/>
              </a:rPr>
              <a:t>current_process</a:t>
            </a:r>
            <a:r>
              <a:rPr lang="en-US" dirty="0" smtClean="0">
                <a:latin typeface="Consolas" pitchFamily="49" charset="0"/>
              </a:rPr>
              <a:t> = j;</a:t>
            </a:r>
          </a:p>
          <a:p>
            <a:r>
              <a:rPr lang="en-US" dirty="0" smtClean="0">
                <a:latin typeface="Consolas" pitchFamily="49" charset="0"/>
              </a:rPr>
              <a:t>		</a:t>
            </a:r>
            <a:r>
              <a:rPr lang="en-US" dirty="0" err="1" smtClean="0">
                <a:latin typeface="Consolas" pitchFamily="49" charset="0"/>
              </a:rPr>
              <a:t>memcpy</a:t>
            </a:r>
            <a:r>
              <a:rPr lang="en-US" dirty="0" smtClean="0">
                <a:latin typeface="Consolas" pitchFamily="49" charset="0"/>
              </a:rPr>
              <a:t>(context[</a:t>
            </a:r>
            <a:r>
              <a:rPr lang="en-US" dirty="0" err="1" smtClean="0">
                <a:latin typeface="Consolas" pitchFamily="49" charset="0"/>
              </a:rPr>
              <a:t>i</a:t>
            </a:r>
            <a:r>
              <a:rPr lang="en-US" dirty="0" smtClean="0">
                <a:latin typeface="Consolas" pitchFamily="49" charset="0"/>
              </a:rPr>
              <a:t>], 0xB0000000);</a:t>
            </a:r>
          </a:p>
          <a:p>
            <a:r>
              <a:rPr lang="en-US" dirty="0" smtClean="0">
                <a:latin typeface="Consolas" pitchFamily="49" charset="0"/>
              </a:rPr>
              <a:t>		</a:t>
            </a:r>
            <a:r>
              <a:rPr lang="en-US" dirty="0" err="1" smtClean="0">
                <a:latin typeface="Consolas" pitchFamily="49" charset="0"/>
              </a:rPr>
              <a:t>memcpy</a:t>
            </a:r>
            <a:r>
              <a:rPr lang="en-US" dirty="0" smtClean="0">
                <a:latin typeface="Consolas" pitchFamily="49" charset="0"/>
              </a:rPr>
              <a:t>(0xB0000000, context[j]);</a:t>
            </a:r>
          </a:p>
          <a:p>
            <a:r>
              <a:rPr lang="en-US" dirty="0" smtClean="0">
                <a:latin typeface="Consolas" pitchFamily="49" charset="0"/>
              </a:rPr>
              <a:t>		</a:t>
            </a:r>
            <a:r>
              <a:rPr lang="en-US" dirty="0" err="1" smtClean="0">
                <a:latin typeface="Consolas" pitchFamily="49" charset="0"/>
              </a:rPr>
              <a:t>asm</a:t>
            </a:r>
            <a:r>
              <a:rPr lang="en-US" dirty="0" smtClean="0">
                <a:latin typeface="Consolas" pitchFamily="49" charset="0"/>
              </a:rPr>
              <a:t>(“mtc0 Context, </a:t>
            </a:r>
            <a:r>
              <a:rPr lang="en-US" dirty="0" err="1" smtClean="0">
                <a:latin typeface="Consolas" pitchFamily="49" charset="0"/>
              </a:rPr>
              <a:t>ptbr</a:t>
            </a:r>
            <a:r>
              <a:rPr lang="en-US" dirty="0" smtClean="0">
                <a:latin typeface="Consolas" pitchFamily="49" charset="0"/>
              </a:rPr>
              <a:t>[j]”);</a:t>
            </a:r>
          </a:p>
          <a:p>
            <a:r>
              <a:rPr lang="en-US" dirty="0" smtClean="0">
                <a:latin typeface="Consolas" pitchFamily="49" charset="0"/>
              </a:rPr>
              <a:t>  }</a:t>
            </a:r>
          </a:p>
          <a:p>
            <a:r>
              <a:rPr lang="en-US" dirty="0" smtClean="0">
                <a:latin typeface="Consolas" pitchFamily="49" charset="0"/>
              </a:rPr>
              <a:t>}</a:t>
            </a:r>
            <a:endParaRPr lang="en-US" dirty="0">
              <a:latin typeface="Consolas" pitchFamily="49" charset="0"/>
            </a:endParaRPr>
          </a:p>
        </p:txBody>
      </p:sp>
    </p:spTree>
    <p:extLst>
      <p:ext uri="{BB962C8B-B14F-4D97-AF65-F5344CB8AC3E}">
        <p14:creationId xmlns:p14="http://schemas.microsoft.com/office/powerpoint/2010/main" val="259890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02" name="Rectangle 2"/>
          <p:cNvSpPr>
            <a:spLocks noGrp="1" noChangeArrowheads="1"/>
          </p:cNvSpPr>
          <p:nvPr>
            <p:ph type="title"/>
            <p:custDataLst>
              <p:tags r:id="rId1"/>
            </p:custDataLst>
          </p:nvPr>
        </p:nvSpPr>
        <p:spPr/>
        <p:txBody>
          <a:bodyPr>
            <a:normAutofit fontScale="90000"/>
          </a:bodyPr>
          <a:lstStyle/>
          <a:p>
            <a:r>
              <a:rPr lang="en-US" smtClean="0"/>
              <a:t>Syscall vs. Interrupt</a:t>
            </a:r>
            <a:endParaRPr lang="en-US"/>
          </a:p>
        </p:txBody>
      </p:sp>
      <p:sp>
        <p:nvSpPr>
          <p:cNvPr id="3840003" name="Rectangle 3"/>
          <p:cNvSpPr>
            <a:spLocks noGrp="1" noChangeArrowheads="1"/>
          </p:cNvSpPr>
          <p:nvPr>
            <p:ph idx="1"/>
            <p:custDataLst>
              <p:tags r:id="rId2"/>
            </p:custDataLst>
          </p:nvPr>
        </p:nvSpPr>
        <p:spPr/>
        <p:txBody>
          <a:bodyPr>
            <a:normAutofit/>
          </a:bodyPr>
          <a:lstStyle/>
          <a:p>
            <a:r>
              <a:rPr lang="en-US" dirty="0" err="1" smtClean="0"/>
              <a:t>Syscall</a:t>
            </a:r>
            <a:r>
              <a:rPr lang="en-US" dirty="0" smtClean="0"/>
              <a:t> vs. Exceptions vs. Interrupts</a:t>
            </a:r>
          </a:p>
          <a:p>
            <a:endParaRPr lang="en-US" dirty="0" smtClean="0"/>
          </a:p>
          <a:p>
            <a:r>
              <a:rPr lang="en-US" dirty="0" smtClean="0"/>
              <a:t>Same mechanisms, but…</a:t>
            </a:r>
          </a:p>
          <a:p>
            <a:endParaRPr lang="en-US" dirty="0" smtClean="0"/>
          </a:p>
          <a:p>
            <a:r>
              <a:rPr lang="en-US" dirty="0" smtClean="0">
                <a:solidFill>
                  <a:schemeClr val="accent1"/>
                </a:solidFill>
              </a:rPr>
              <a:t>	</a:t>
            </a:r>
            <a:r>
              <a:rPr lang="en-US" dirty="0" err="1" smtClean="0">
                <a:solidFill>
                  <a:schemeClr val="accent1"/>
                </a:solidFill>
              </a:rPr>
              <a:t>Syscall</a:t>
            </a:r>
            <a:r>
              <a:rPr lang="en-US" dirty="0" smtClean="0"/>
              <a:t> saves and restores much less state</a:t>
            </a:r>
          </a:p>
          <a:p>
            <a:endParaRPr lang="en-US" dirty="0" smtClean="0"/>
          </a:p>
          <a:p>
            <a:r>
              <a:rPr lang="en-US" dirty="0" smtClean="0"/>
              <a:t>	Others save and restore full processor state</a:t>
            </a:r>
          </a:p>
          <a:p>
            <a:endParaRPr lang="en-US" dirty="0" smtClean="0"/>
          </a:p>
          <a:p>
            <a:r>
              <a:rPr lang="en-US" dirty="0" smtClean="0">
                <a:solidFill>
                  <a:schemeClr val="accent1"/>
                </a:solidFill>
              </a:rPr>
              <a:t>	Interrupt</a:t>
            </a:r>
            <a:r>
              <a:rPr lang="en-US" dirty="0" smtClean="0"/>
              <a:t> arrival is unrelated to user code</a:t>
            </a:r>
          </a:p>
        </p:txBody>
      </p:sp>
    </p:spTree>
    <p:extLst>
      <p:ext uri="{BB962C8B-B14F-4D97-AF65-F5344CB8AC3E}">
        <p14:creationId xmlns:p14="http://schemas.microsoft.com/office/powerpoint/2010/main" val="162792820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228600" y="685800"/>
            <a:ext cx="8686800" cy="6172200"/>
          </a:xfrm>
        </p:spPr>
        <p:txBody>
          <a:bodyPr>
            <a:normAutofit fontScale="77500" lnSpcReduction="20000"/>
          </a:bodyPr>
          <a:lstStyle/>
          <a:p>
            <a:r>
              <a:rPr lang="en-US" dirty="0"/>
              <a:t>Exceptions are any unexpected change in control flow. Precise exceptions are necessary to identify the exceptional instructional, cause of exception, and where to start to continue execution.</a:t>
            </a:r>
          </a:p>
          <a:p>
            <a:endParaRPr lang="en-US" dirty="0" smtClean="0"/>
          </a:p>
          <a:p>
            <a:r>
              <a:rPr lang="en-US" dirty="0" smtClean="0"/>
              <a:t>We need help of both hardware and software (e.g. OS) to resolve exceptions.  Finally, we need some type of protected mode to prevent programs from modifying OS or other programs. </a:t>
            </a:r>
          </a:p>
          <a:p>
            <a:endParaRPr lang="en-US" dirty="0"/>
          </a:p>
          <a:p>
            <a:r>
              <a:rPr lang="en-US" dirty="0" smtClean="0">
                <a:solidFill>
                  <a:schemeClr val="bg1"/>
                </a:solidFill>
              </a:rPr>
              <a:t>It is necessary to have a privileged mode (aka kernel mode</a:t>
            </a:r>
            <a:r>
              <a:rPr lang="en-US" dirty="0">
                <a:solidFill>
                  <a:schemeClr val="bg1"/>
                </a:solidFill>
              </a:rPr>
              <a:t>) where </a:t>
            </a:r>
            <a:r>
              <a:rPr lang="en-US" dirty="0" smtClean="0">
                <a:solidFill>
                  <a:schemeClr val="bg1"/>
                </a:solidFill>
              </a:rPr>
              <a:t>a trusted mediator, the Operating </a:t>
            </a:r>
            <a:r>
              <a:rPr lang="en-US" dirty="0">
                <a:solidFill>
                  <a:schemeClr val="bg1"/>
                </a:solidFill>
              </a:rPr>
              <a:t>System (OS</a:t>
            </a:r>
            <a:r>
              <a:rPr lang="en-US" dirty="0" smtClean="0">
                <a:solidFill>
                  <a:schemeClr val="bg1"/>
                </a:solidFill>
              </a:rPr>
              <a:t>), provides isolation between programs, protects shared resources, and provides safe control transfer.</a:t>
            </a:r>
          </a:p>
          <a:p>
            <a:endParaRPr lang="en-US" dirty="0">
              <a:solidFill>
                <a:schemeClr val="bg1"/>
              </a:solidFill>
            </a:endParaRPr>
          </a:p>
          <a:p>
            <a:r>
              <a:rPr lang="en-US" dirty="0" smtClean="0">
                <a:solidFill>
                  <a:schemeClr val="accent1"/>
                </a:solidFill>
              </a:rPr>
              <a:t>To handle any exception or interrupt, OS analyzes the Cause register to vector into the appropriate exception handler.   The OS kernel then handles the exception, and returns control to the same process, killing the current process, or possibly scheduling another process.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4759279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3378" name="Rectangle 2"/>
          <p:cNvSpPr>
            <a:spLocks noGrp="1" noChangeArrowheads="1"/>
          </p:cNvSpPr>
          <p:nvPr>
            <p:ph type="title"/>
          </p:nvPr>
        </p:nvSpPr>
        <p:spPr/>
        <p:txBody>
          <a:bodyPr>
            <a:normAutofit fontScale="90000"/>
          </a:bodyPr>
          <a:lstStyle/>
          <a:p>
            <a:r>
              <a:rPr lang="en-US" dirty="0" smtClean="0"/>
              <a:t>Summary</a:t>
            </a:r>
            <a:endParaRPr lang="en-US" dirty="0"/>
          </a:p>
        </p:txBody>
      </p:sp>
      <p:sp>
        <p:nvSpPr>
          <p:cNvPr id="3813379" name="Rectangle 3"/>
          <p:cNvSpPr>
            <a:spLocks noGrp="1" noChangeArrowheads="1"/>
          </p:cNvSpPr>
          <p:nvPr>
            <p:ph type="body" idx="1"/>
          </p:nvPr>
        </p:nvSpPr>
        <p:spPr>
          <a:xfrm>
            <a:off x="152400" y="685800"/>
            <a:ext cx="8763000" cy="6400800"/>
          </a:xfrm>
        </p:spPr>
        <p:txBody>
          <a:bodyPr>
            <a:noAutofit/>
          </a:bodyPr>
          <a:lstStyle/>
          <a:p>
            <a:pPr>
              <a:lnSpc>
                <a:spcPct val="84000"/>
              </a:lnSpc>
            </a:pPr>
            <a:r>
              <a:rPr lang="en-US" dirty="0"/>
              <a:t>Trap</a:t>
            </a:r>
          </a:p>
          <a:p>
            <a:pPr lvl="1">
              <a:lnSpc>
                <a:spcPct val="84000"/>
              </a:lnSpc>
            </a:pPr>
            <a:r>
              <a:rPr lang="en-US" dirty="0"/>
              <a:t>Any kind of a control transfer to the OS</a:t>
            </a:r>
          </a:p>
          <a:p>
            <a:pPr>
              <a:lnSpc>
                <a:spcPct val="84000"/>
              </a:lnSpc>
            </a:pPr>
            <a:r>
              <a:rPr lang="en-US" dirty="0" err="1"/>
              <a:t>Syscall</a:t>
            </a:r>
            <a:endParaRPr lang="en-US" dirty="0"/>
          </a:p>
          <a:p>
            <a:pPr lvl="1">
              <a:lnSpc>
                <a:spcPct val="84000"/>
              </a:lnSpc>
            </a:pPr>
            <a:r>
              <a:rPr lang="en-US" dirty="0"/>
              <a:t>Synchronous, </a:t>
            </a:r>
            <a:r>
              <a:rPr lang="en-US" dirty="0">
                <a:solidFill>
                  <a:schemeClr val="accent1"/>
                </a:solidFill>
              </a:rPr>
              <a:t>program-initiated</a:t>
            </a:r>
            <a:r>
              <a:rPr lang="en-US" dirty="0"/>
              <a:t> control transfer from user to the OS to obtain service from the OS</a:t>
            </a:r>
          </a:p>
          <a:p>
            <a:pPr lvl="1">
              <a:lnSpc>
                <a:spcPct val="84000"/>
              </a:lnSpc>
            </a:pPr>
            <a:r>
              <a:rPr lang="en-US" dirty="0"/>
              <a:t>e.g. SYSCALL</a:t>
            </a:r>
          </a:p>
          <a:p>
            <a:pPr>
              <a:lnSpc>
                <a:spcPct val="84000"/>
              </a:lnSpc>
            </a:pPr>
            <a:r>
              <a:rPr lang="en-US" dirty="0"/>
              <a:t>Exception</a:t>
            </a:r>
          </a:p>
          <a:p>
            <a:pPr lvl="1">
              <a:lnSpc>
                <a:spcPct val="84000"/>
              </a:lnSpc>
            </a:pPr>
            <a:r>
              <a:rPr lang="en-US" dirty="0"/>
              <a:t>S</a:t>
            </a:r>
            <a:r>
              <a:rPr lang="en-US" dirty="0" smtClean="0"/>
              <a:t>ynchronous</a:t>
            </a:r>
            <a:r>
              <a:rPr lang="en-US" dirty="0"/>
              <a:t>, program-initiated control transfer from user to the OS in </a:t>
            </a:r>
            <a:r>
              <a:rPr lang="en-US" dirty="0">
                <a:solidFill>
                  <a:schemeClr val="accent1"/>
                </a:solidFill>
              </a:rPr>
              <a:t>response to an exceptional event</a:t>
            </a:r>
          </a:p>
          <a:p>
            <a:pPr lvl="1">
              <a:lnSpc>
                <a:spcPct val="84000"/>
              </a:lnSpc>
            </a:pPr>
            <a:r>
              <a:rPr lang="en-US" dirty="0"/>
              <a:t>e.g. Divide by zero, TLB miss, Page fault</a:t>
            </a:r>
          </a:p>
          <a:p>
            <a:pPr>
              <a:lnSpc>
                <a:spcPct val="84000"/>
              </a:lnSpc>
            </a:pPr>
            <a:r>
              <a:rPr lang="en-US" dirty="0"/>
              <a:t>Interrupt</a:t>
            </a:r>
          </a:p>
          <a:p>
            <a:pPr lvl="1">
              <a:lnSpc>
                <a:spcPct val="84000"/>
              </a:lnSpc>
            </a:pPr>
            <a:r>
              <a:rPr lang="en-US" dirty="0"/>
              <a:t>Asynchronous, </a:t>
            </a:r>
            <a:r>
              <a:rPr lang="en-US" dirty="0">
                <a:solidFill>
                  <a:schemeClr val="accent1"/>
                </a:solidFill>
              </a:rPr>
              <a:t>device-initiated</a:t>
            </a:r>
            <a:r>
              <a:rPr lang="en-US" dirty="0"/>
              <a:t> control transfer from user to the OS</a:t>
            </a:r>
          </a:p>
          <a:p>
            <a:pPr lvl="1">
              <a:lnSpc>
                <a:spcPct val="84000"/>
              </a:lnSpc>
            </a:pPr>
            <a:r>
              <a:rPr lang="en-US" dirty="0"/>
              <a:t>e.g. Network packet, I/O complete</a:t>
            </a:r>
          </a:p>
        </p:txBody>
      </p:sp>
    </p:spTree>
    <p:extLst>
      <p:ext uri="{BB962C8B-B14F-4D97-AF65-F5344CB8AC3E}">
        <p14:creationId xmlns:p14="http://schemas.microsoft.com/office/powerpoint/2010/main" val="2991009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5490" name="Rectangle 2"/>
          <p:cNvSpPr>
            <a:spLocks noGrp="1" noChangeArrowheads="1"/>
          </p:cNvSpPr>
          <p:nvPr>
            <p:ph type="title"/>
            <p:custDataLst>
              <p:tags r:id="rId1"/>
            </p:custDataLst>
          </p:nvPr>
        </p:nvSpPr>
        <p:spPr/>
        <p:txBody>
          <a:bodyPr>
            <a:normAutofit fontScale="90000"/>
          </a:bodyPr>
          <a:lstStyle/>
          <a:p>
            <a:r>
              <a:rPr lang="en-US" dirty="0" smtClean="0"/>
              <a:t>Summary of Caches/TLBs/VM</a:t>
            </a:r>
            <a:endParaRPr lang="en-US" dirty="0"/>
          </a:p>
        </p:txBody>
      </p:sp>
      <p:sp>
        <p:nvSpPr>
          <p:cNvPr id="3775491" name="Rectangle 3"/>
          <p:cNvSpPr>
            <a:spLocks noGrp="1" noChangeArrowheads="1"/>
          </p:cNvSpPr>
          <p:nvPr>
            <p:ph idx="1"/>
            <p:custDataLst>
              <p:tags r:id="rId2"/>
            </p:custDataLst>
          </p:nvPr>
        </p:nvSpPr>
        <p:spPr>
          <a:xfrm>
            <a:off x="228600" y="533400"/>
            <a:ext cx="8915400" cy="5943600"/>
          </a:xfrm>
        </p:spPr>
        <p:txBody>
          <a:bodyPr>
            <a:normAutofit/>
          </a:bodyPr>
          <a:lstStyle/>
          <a:p>
            <a:r>
              <a:rPr lang="en-US" sz="3000" dirty="0" smtClean="0">
                <a:solidFill>
                  <a:schemeClr val="accent1"/>
                </a:solidFill>
              </a:rPr>
              <a:t>Caches, Virtual Memory, &amp; TLBs: answer three questions</a:t>
            </a:r>
          </a:p>
          <a:p>
            <a:r>
              <a:rPr lang="en-US" sz="3000" dirty="0" smtClean="0"/>
              <a:t>Where can block be placed?</a:t>
            </a:r>
          </a:p>
          <a:p>
            <a:pPr lvl="1"/>
            <a:r>
              <a:rPr lang="en-US" sz="2600" dirty="0" smtClean="0"/>
              <a:t>Direct, n-way, fully associative</a:t>
            </a:r>
          </a:p>
          <a:p>
            <a:pPr lvl="1"/>
            <a:endParaRPr lang="en-US" sz="2600" dirty="0"/>
          </a:p>
          <a:p>
            <a:pPr lvl="1"/>
            <a:endParaRPr lang="en-US" sz="2600" dirty="0" smtClean="0"/>
          </a:p>
          <a:p>
            <a:r>
              <a:rPr lang="en-US" sz="3000" dirty="0" smtClean="0"/>
              <a:t>What block is replaced on miss?</a:t>
            </a:r>
          </a:p>
          <a:p>
            <a:pPr lvl="1"/>
            <a:r>
              <a:rPr lang="en-US" sz="2600" dirty="0" smtClean="0"/>
              <a:t>LRU, Random, LFU, … </a:t>
            </a:r>
          </a:p>
          <a:p>
            <a:r>
              <a:rPr lang="en-US" sz="3000" dirty="0" smtClean="0"/>
              <a:t>How are writes handled?</a:t>
            </a:r>
          </a:p>
          <a:p>
            <a:pPr lvl="1"/>
            <a:r>
              <a:rPr lang="en-US" sz="2600" dirty="0" smtClean="0"/>
              <a:t>No-write (w/ or w/o automatic invalidation)</a:t>
            </a:r>
          </a:p>
          <a:p>
            <a:pPr lvl="1"/>
            <a:r>
              <a:rPr lang="en-US" sz="2600" dirty="0" smtClean="0"/>
              <a:t>Write-back (fast, block at time)</a:t>
            </a:r>
          </a:p>
          <a:p>
            <a:pPr lvl="1"/>
            <a:r>
              <a:rPr lang="en-US" sz="2600" dirty="0" smtClean="0"/>
              <a:t>Write-through (simple, reason about consistency)</a:t>
            </a:r>
          </a:p>
          <a:p>
            <a:pPr lvl="1"/>
            <a:endParaRPr lang="en-US" dirty="0" smtClean="0"/>
          </a:p>
        </p:txBody>
      </p:sp>
    </p:spTree>
    <p:extLst>
      <p:ext uri="{BB962C8B-B14F-4D97-AF65-F5344CB8AC3E}">
        <p14:creationId xmlns:p14="http://schemas.microsoft.com/office/powerpoint/2010/main" val="25974313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5490" name="Rectangle 2"/>
          <p:cNvSpPr>
            <a:spLocks noGrp="1" noChangeArrowheads="1"/>
          </p:cNvSpPr>
          <p:nvPr>
            <p:ph type="title"/>
            <p:custDataLst>
              <p:tags r:id="rId1"/>
            </p:custDataLst>
          </p:nvPr>
        </p:nvSpPr>
        <p:spPr/>
        <p:txBody>
          <a:bodyPr>
            <a:normAutofit fontScale="90000"/>
          </a:bodyPr>
          <a:lstStyle/>
          <a:p>
            <a:r>
              <a:rPr lang="en-US" dirty="0" smtClean="0"/>
              <a:t>Summary of Caches/TLBs/VM</a:t>
            </a:r>
            <a:endParaRPr lang="en-US" dirty="0"/>
          </a:p>
        </p:txBody>
      </p:sp>
      <p:sp>
        <p:nvSpPr>
          <p:cNvPr id="3775491" name="Rectangle 3"/>
          <p:cNvSpPr>
            <a:spLocks noGrp="1" noChangeArrowheads="1"/>
          </p:cNvSpPr>
          <p:nvPr>
            <p:ph idx="1"/>
            <p:custDataLst>
              <p:tags r:id="rId2"/>
            </p:custDataLst>
          </p:nvPr>
        </p:nvSpPr>
        <p:spPr>
          <a:xfrm>
            <a:off x="228600" y="533400"/>
            <a:ext cx="8915400" cy="5943600"/>
          </a:xfrm>
        </p:spPr>
        <p:txBody>
          <a:bodyPr>
            <a:normAutofit fontScale="92500"/>
          </a:bodyPr>
          <a:lstStyle/>
          <a:p>
            <a:r>
              <a:rPr lang="en-US" dirty="0" smtClean="0">
                <a:solidFill>
                  <a:schemeClr val="accent1"/>
                </a:solidFill>
              </a:rPr>
              <a:t>Caches, Virtual Memory, &amp; TLBs: answer three questions</a:t>
            </a:r>
          </a:p>
          <a:p>
            <a:r>
              <a:rPr lang="en-US" dirty="0" smtClean="0"/>
              <a:t>Where can block be placed?</a:t>
            </a:r>
          </a:p>
          <a:p>
            <a:pPr lvl="1"/>
            <a:r>
              <a:rPr lang="en-US" dirty="0"/>
              <a:t>Caches: </a:t>
            </a:r>
            <a:r>
              <a:rPr lang="en-US" dirty="0" smtClean="0"/>
              <a:t>direct/n-way/fully associative (</a:t>
            </a:r>
            <a:r>
              <a:rPr lang="en-US" dirty="0" err="1" smtClean="0"/>
              <a:t>fa</a:t>
            </a:r>
            <a:r>
              <a:rPr lang="en-US" dirty="0" smtClean="0"/>
              <a:t>)</a:t>
            </a:r>
            <a:endParaRPr lang="en-US" dirty="0"/>
          </a:p>
          <a:p>
            <a:pPr lvl="1"/>
            <a:r>
              <a:rPr lang="en-US" dirty="0"/>
              <a:t>VM: </a:t>
            </a:r>
            <a:r>
              <a:rPr lang="en-US" dirty="0" err="1"/>
              <a:t>fa</a:t>
            </a:r>
            <a:r>
              <a:rPr lang="en-US" dirty="0"/>
              <a:t>, but with a table of contents to eliminate searches</a:t>
            </a:r>
          </a:p>
          <a:p>
            <a:pPr lvl="1"/>
            <a:r>
              <a:rPr lang="en-US" dirty="0"/>
              <a:t>TLB: </a:t>
            </a:r>
            <a:r>
              <a:rPr lang="en-US" dirty="0" err="1" smtClean="0"/>
              <a:t>fa</a:t>
            </a:r>
            <a:endParaRPr lang="en-US" dirty="0"/>
          </a:p>
          <a:p>
            <a:r>
              <a:rPr lang="en-US" dirty="0" smtClean="0"/>
              <a:t>What block is replaced on miss?</a:t>
            </a:r>
          </a:p>
          <a:p>
            <a:pPr lvl="1"/>
            <a:r>
              <a:rPr lang="en-US" dirty="0" smtClean="0"/>
              <a:t>varied</a:t>
            </a:r>
          </a:p>
          <a:p>
            <a:r>
              <a:rPr lang="en-US" dirty="0" smtClean="0"/>
              <a:t>How are writes handled?</a:t>
            </a:r>
          </a:p>
          <a:p>
            <a:pPr lvl="1"/>
            <a:r>
              <a:rPr lang="en-US" dirty="0"/>
              <a:t>Caches: usually write-back, or maybe write-through, or maybe no-write w/ invalidation</a:t>
            </a:r>
          </a:p>
          <a:p>
            <a:pPr lvl="1"/>
            <a:r>
              <a:rPr lang="en-US" dirty="0"/>
              <a:t>VM: write-back </a:t>
            </a:r>
          </a:p>
          <a:p>
            <a:pPr lvl="1"/>
            <a:r>
              <a:rPr lang="en-US" dirty="0"/>
              <a:t>TLB: usually no-write</a:t>
            </a:r>
          </a:p>
          <a:p>
            <a:pPr lvl="1"/>
            <a:endParaRPr lang="en-US" dirty="0"/>
          </a:p>
        </p:txBody>
      </p:sp>
    </p:spTree>
    <p:extLst>
      <p:ext uri="{BB962C8B-B14F-4D97-AF65-F5344CB8AC3E}">
        <p14:creationId xmlns:p14="http://schemas.microsoft.com/office/powerpoint/2010/main" val="6885126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42" name="Rectangle 2"/>
          <p:cNvSpPr>
            <a:spLocks noGrp="1" noChangeArrowheads="1"/>
          </p:cNvSpPr>
          <p:nvPr>
            <p:ph type="title"/>
            <p:custDataLst>
              <p:tags r:id="rId1"/>
            </p:custDataLst>
          </p:nvPr>
        </p:nvSpPr>
        <p:spPr>
          <a:xfrm>
            <a:off x="-152400" y="0"/>
            <a:ext cx="9144000" cy="457200"/>
          </a:xfrm>
        </p:spPr>
        <p:txBody>
          <a:bodyPr>
            <a:normAutofit fontScale="90000"/>
          </a:bodyPr>
          <a:lstStyle/>
          <a:p>
            <a:r>
              <a:rPr lang="en-US" dirty="0" smtClean="0"/>
              <a:t>Summary of Cache Design Parameters</a:t>
            </a:r>
            <a:endParaRPr lang="en-US" dirty="0"/>
          </a:p>
        </p:txBody>
      </p:sp>
      <p:graphicFrame>
        <p:nvGraphicFramePr>
          <p:cNvPr id="3901543" name="Group 103"/>
          <p:cNvGraphicFramePr>
            <a:graphicFrameLocks noGrp="1"/>
          </p:cNvGraphicFramePr>
          <p:nvPr>
            <p:ph sz="half" idx="4294967295"/>
            <p:custDataLst>
              <p:tags r:id="rId2"/>
            </p:custDataLst>
            <p:extLst>
              <p:ext uri="{D42A27DB-BD31-4B8C-83A1-F6EECF244321}">
                <p14:modId xmlns:p14="http://schemas.microsoft.com/office/powerpoint/2010/main" val="3180356948"/>
              </p:ext>
            </p:extLst>
          </p:nvPr>
        </p:nvGraphicFramePr>
        <p:xfrm>
          <a:off x="381000" y="762000"/>
          <a:ext cx="7696199" cy="5801043"/>
        </p:xfrm>
        <a:graphic>
          <a:graphicData uri="http://schemas.openxmlformats.org/drawingml/2006/table">
            <a:tbl>
              <a:tblPr/>
              <a:tblGrid>
                <a:gridCol w="1552359"/>
                <a:gridCol w="1702284"/>
                <a:gridCol w="2220778"/>
                <a:gridCol w="2220778"/>
              </a:tblGrid>
              <a:tr h="61753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2800" b="0" i="0" u="none" strike="noStrike" cap="none" normalizeH="0" baseline="0" dirty="0" smtClean="0">
                        <a:ln>
                          <a:noFill/>
                        </a:ln>
                        <a:solidFill>
                          <a:schemeClr val="bg1"/>
                        </a:solidFill>
                        <a:effectLst/>
                        <a:latin typeface="Helvetica" pitchFamily="34" charset="0"/>
                      </a:endParaRP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1"/>
                          </a:solidFill>
                          <a:effectLst/>
                          <a:latin typeface="Helvetica" pitchFamily="34" charset="0"/>
                        </a:rPr>
                        <a:t>L1</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1"/>
                          </a:solidFill>
                          <a:effectLst/>
                          <a:latin typeface="Helvetica" pitchFamily="34" charset="0"/>
                        </a:rPr>
                        <a:t>TLB</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1"/>
                          </a:solidFill>
                          <a:effectLst/>
                          <a:latin typeface="Helvetica" pitchFamily="34" charset="0"/>
                        </a:rPr>
                        <a:t>Paged Memory</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715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1"/>
                          </a:solidFill>
                          <a:effectLst/>
                          <a:latin typeface="Helvetica" pitchFamily="34" charset="0"/>
                        </a:rPr>
                        <a:t>Size (blocks)</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bg1"/>
                          </a:solidFill>
                          <a:effectLst/>
                          <a:latin typeface="Helvetica" pitchFamily="34" charset="0"/>
                        </a:rPr>
                        <a:t>1/4k to 4k</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bg1"/>
                          </a:solidFill>
                          <a:effectLst/>
                          <a:latin typeface="Helvetica" pitchFamily="34" charset="0"/>
                        </a:rPr>
                        <a:t>64 to 4k</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bg1"/>
                          </a:solidFill>
                          <a:effectLst/>
                          <a:latin typeface="Helvetica" pitchFamily="34" charset="0"/>
                        </a:rPr>
                        <a:t>16k to 1M</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6996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1"/>
                          </a:solidFill>
                          <a:effectLst/>
                          <a:latin typeface="Helvetica" pitchFamily="34" charset="0"/>
                        </a:rPr>
                        <a:t>Size (</a:t>
                      </a:r>
                      <a:r>
                        <a:rPr kumimoji="0" lang="en-US" sz="2800" b="0" i="0" u="none" strike="noStrike" cap="none" normalizeH="0" baseline="0" dirty="0" err="1" smtClean="0">
                          <a:ln>
                            <a:noFill/>
                          </a:ln>
                          <a:solidFill>
                            <a:schemeClr val="accent1"/>
                          </a:solidFill>
                          <a:effectLst/>
                          <a:latin typeface="Helvetica" pitchFamily="34" charset="0"/>
                        </a:rPr>
                        <a:t>kB</a:t>
                      </a:r>
                      <a:r>
                        <a:rPr kumimoji="0" lang="en-US" sz="2800" b="0" i="0" u="none" strike="noStrike" cap="none" normalizeH="0" baseline="0" dirty="0" smtClean="0">
                          <a:ln>
                            <a:noFill/>
                          </a:ln>
                          <a:solidFill>
                            <a:schemeClr val="accent1"/>
                          </a:solidFill>
                          <a:effectLst/>
                          <a:latin typeface="Helvetica" pitchFamily="34" charset="0"/>
                        </a:rPr>
                        <a:t>)</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bg1"/>
                          </a:solidFill>
                          <a:effectLst/>
                          <a:latin typeface="Helvetica" pitchFamily="34" charset="0"/>
                        </a:rPr>
                        <a:t>16 to 64</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bg1"/>
                          </a:solidFill>
                          <a:effectLst/>
                          <a:latin typeface="Helvetica" pitchFamily="34" charset="0"/>
                        </a:rPr>
                        <a:t>2 to 16</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bg1"/>
                          </a:solidFill>
                          <a:effectLst/>
                          <a:latin typeface="Helvetica" pitchFamily="34" charset="0"/>
                        </a:rPr>
                        <a:t>1M to 4G</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715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1"/>
                          </a:solidFill>
                          <a:effectLst/>
                          <a:latin typeface="Helvetica" pitchFamily="34" charset="0"/>
                        </a:rPr>
                        <a:t>Block size (B)</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bg1"/>
                          </a:solidFill>
                          <a:effectLst/>
                          <a:latin typeface="Helvetica" pitchFamily="34" charset="0"/>
                        </a:rPr>
                        <a:t>16-64</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bg1"/>
                          </a:solidFill>
                          <a:effectLst/>
                          <a:latin typeface="Helvetica" pitchFamily="34" charset="0"/>
                        </a:rPr>
                        <a:t>4-32</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bg1"/>
                          </a:solidFill>
                          <a:effectLst/>
                          <a:latin typeface="Helvetica" pitchFamily="34" charset="0"/>
                        </a:rPr>
                        <a:t>4k to 64k</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715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1"/>
                          </a:solidFill>
                          <a:effectLst/>
                          <a:latin typeface="Helvetica" pitchFamily="34" charset="0"/>
                        </a:rPr>
                        <a:t>Miss rates</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bg1"/>
                          </a:solidFill>
                          <a:effectLst/>
                          <a:latin typeface="Helvetica" pitchFamily="34" charset="0"/>
                        </a:rPr>
                        <a:t>2%-5%</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bg1"/>
                          </a:solidFill>
                          <a:effectLst/>
                          <a:latin typeface="Helvetica" pitchFamily="34" charset="0"/>
                        </a:rPr>
                        <a:t>0.01% to 2%</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bg1"/>
                          </a:solidFill>
                          <a:effectLst/>
                          <a:latin typeface="Helvetica" pitchFamily="34" charset="0"/>
                        </a:rPr>
                        <a:t>10</a:t>
                      </a:r>
                      <a:r>
                        <a:rPr kumimoji="0" lang="en-US" sz="2800" b="0" i="0" u="none" strike="noStrike" cap="none" normalizeH="0" baseline="30000" dirty="0" smtClean="0">
                          <a:ln>
                            <a:noFill/>
                          </a:ln>
                          <a:solidFill>
                            <a:schemeClr val="bg1"/>
                          </a:solidFill>
                          <a:effectLst/>
                          <a:latin typeface="Helvetica" pitchFamily="34" charset="0"/>
                        </a:rPr>
                        <a:t>-4 </a:t>
                      </a:r>
                      <a:r>
                        <a:rPr kumimoji="0" lang="en-US" sz="2800" b="0" i="0" u="none" strike="noStrike" cap="none" normalizeH="0" baseline="0" dirty="0" smtClean="0">
                          <a:ln>
                            <a:noFill/>
                          </a:ln>
                          <a:solidFill>
                            <a:schemeClr val="bg1"/>
                          </a:solidFill>
                          <a:effectLst/>
                          <a:latin typeface="Helvetica" pitchFamily="34" charset="0"/>
                        </a:rPr>
                        <a:t>to 10</a:t>
                      </a:r>
                      <a:r>
                        <a:rPr kumimoji="0" lang="en-US" sz="2800" b="0" i="0" u="none" strike="noStrike" cap="none" normalizeH="0" baseline="30000" dirty="0" smtClean="0">
                          <a:ln>
                            <a:noFill/>
                          </a:ln>
                          <a:solidFill>
                            <a:schemeClr val="bg1"/>
                          </a:solidFill>
                          <a:effectLst/>
                          <a:latin typeface="Helvetica" pitchFamily="34" charset="0"/>
                        </a:rPr>
                        <a:t>-5</a:t>
                      </a:r>
                      <a:r>
                        <a:rPr kumimoji="0" lang="en-US" sz="2800" b="0" i="0" u="none" strike="noStrike" cap="none" normalizeH="0" baseline="0" dirty="0" smtClean="0">
                          <a:ln>
                            <a:noFill/>
                          </a:ln>
                          <a:solidFill>
                            <a:schemeClr val="bg1"/>
                          </a:solidFill>
                          <a:effectLst/>
                          <a:latin typeface="Helvetica" pitchFamily="34" charset="0"/>
                        </a:rPr>
                        <a:t>%</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r h="971550">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accent1"/>
                          </a:solidFill>
                          <a:effectLst/>
                          <a:latin typeface="Helvetica" pitchFamily="34" charset="0"/>
                        </a:rPr>
                        <a:t>Miss penalty</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smtClean="0">
                          <a:ln>
                            <a:noFill/>
                          </a:ln>
                          <a:solidFill>
                            <a:schemeClr val="bg1"/>
                          </a:solidFill>
                          <a:effectLst/>
                          <a:latin typeface="Helvetica" pitchFamily="34" charset="0"/>
                        </a:rPr>
                        <a:t>10-25</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bg1"/>
                          </a:solidFill>
                          <a:effectLst/>
                          <a:latin typeface="Helvetica" pitchFamily="34" charset="0"/>
                        </a:rPr>
                        <a:t>100-1000</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2800" b="0" i="0" u="none" strike="noStrike" cap="none" normalizeH="0" baseline="0" dirty="0" smtClean="0">
                          <a:ln>
                            <a:noFill/>
                          </a:ln>
                          <a:solidFill>
                            <a:schemeClr val="bg1"/>
                          </a:solidFill>
                          <a:effectLst/>
                          <a:latin typeface="Helvetica" pitchFamily="34" charset="0"/>
                        </a:rPr>
                        <a:t>10M-100M</a:t>
                      </a:r>
                    </a:p>
                  </a:txBody>
                  <a:tcP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5990549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0" y="0"/>
            <a:ext cx="9144000" cy="533400"/>
          </a:xfrm>
        </p:spPr>
        <p:txBody>
          <a:bodyPr>
            <a:normAutofit fontScale="90000"/>
          </a:bodyPr>
          <a:lstStyle/>
          <a:p>
            <a:r>
              <a:rPr lang="en-US" dirty="0" smtClean="0"/>
              <a:t>Big Picture: </a:t>
            </a:r>
            <a:r>
              <a:rPr lang="en-US" dirty="0"/>
              <a:t>Traps, Exceptions, System </a:t>
            </a:r>
            <a:r>
              <a:rPr lang="en-US" dirty="0" smtClean="0"/>
              <a:t>Calls (OS)</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324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8775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2" name="Straight Arrow Connector 21"/>
          <p:cNvCxnSpPr>
            <a:stCxn id="26" idx="2"/>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32" idx="0"/>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3" name="TextBox 32"/>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4" name="Straight Arrow Connector 33"/>
          <p:cNvCxnSpPr>
            <a:stCxn id="33" idx="1"/>
            <a:endCxn id="30" idx="3"/>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7" idx="1"/>
            <a:endCxn id="31" idx="3"/>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73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right)">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wipe(up)">
                                      <p:cBhvr>
                                        <p:cTn id="23" dur="500"/>
                                        <p:tgtEl>
                                          <p:spTgt spid="2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down)">
                                      <p:cBhvr>
                                        <p:cTn id="28"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152400" y="9714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50000"/>
                <a:lumOff val="50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9620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34290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6202334" y="36576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52122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22098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6764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46066" y="19050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10668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in Memory</a:t>
            </a:r>
          </a:p>
          <a:p>
            <a:r>
              <a:rPr lang="en-US" dirty="0" smtClean="0">
                <a:solidFill>
                  <a:schemeClr val="accent1"/>
                </a:solidFill>
              </a:rPr>
              <a:t>(also, data and stack)</a:t>
            </a:r>
            <a:endParaRPr lang="en-US" dirty="0">
              <a:solidFill>
                <a:schemeClr val="accent1"/>
              </a:solidFill>
            </a:endParaRPr>
          </a:p>
        </p:txBody>
      </p:sp>
      <p:sp>
        <p:nvSpPr>
          <p:cNvPr id="199" name="TextBox 198"/>
          <p:cNvSpPr txBox="1"/>
          <p:nvPr/>
        </p:nvSpPr>
        <p:spPr>
          <a:xfrm>
            <a:off x="6338579" y="3459540"/>
            <a:ext cx="1431802" cy="1569660"/>
          </a:xfrm>
          <a:prstGeom prst="rect">
            <a:avLst/>
          </a:prstGeom>
          <a:noFill/>
        </p:spPr>
        <p:txBody>
          <a:bodyPr wrap="none" rtlCol="0">
            <a:spAutoFit/>
          </a:bodyPr>
          <a:lstStyle/>
          <a:p>
            <a:r>
              <a:rPr lang="en-US" sz="9600" dirty="0" smtClean="0">
                <a:solidFill>
                  <a:schemeClr val="accent1"/>
                </a:solidFill>
              </a:rPr>
              <a:t>$$</a:t>
            </a:r>
            <a:endParaRPr lang="en-US" sz="9600" dirty="0">
              <a:solidFill>
                <a:schemeClr val="accent1"/>
              </a:solidFill>
            </a:endParaRPr>
          </a:p>
        </p:txBody>
      </p:sp>
      <p:sp>
        <p:nvSpPr>
          <p:cNvPr id="203" name="TextBox 202"/>
          <p:cNvSpPr txBox="1"/>
          <p:nvPr/>
        </p:nvSpPr>
        <p:spPr>
          <a:xfrm>
            <a:off x="46100" y="1766692"/>
            <a:ext cx="1431802" cy="1569660"/>
          </a:xfrm>
          <a:prstGeom prst="rect">
            <a:avLst/>
          </a:prstGeom>
          <a:noFill/>
        </p:spPr>
        <p:txBody>
          <a:bodyPr wrap="none" rtlCol="0">
            <a:spAutoFit/>
          </a:bodyPr>
          <a:lstStyle/>
          <a:p>
            <a:r>
              <a:rPr lang="en-US" sz="9600" dirty="0" smtClean="0">
                <a:solidFill>
                  <a:schemeClr val="accent1"/>
                </a:solidFill>
              </a:rPr>
              <a:t>$$</a:t>
            </a:r>
            <a:endParaRPr lang="en-US" sz="9600" dirty="0">
              <a:solidFill>
                <a:schemeClr val="accent1"/>
              </a:solidFill>
            </a:endParaRPr>
          </a:p>
        </p:txBody>
      </p:sp>
      <p:sp>
        <p:nvSpPr>
          <p:cNvPr id="204" name="Title 1"/>
          <p:cNvSpPr>
            <a:spLocks noGrp="1"/>
          </p:cNvSpPr>
          <p:nvPr>
            <p:ph type="title"/>
            <p:custDataLst>
              <p:tags r:id="rId1"/>
            </p:custDataLst>
          </p:nvPr>
        </p:nvSpPr>
        <p:spPr>
          <a:xfrm>
            <a:off x="0" y="0"/>
            <a:ext cx="9144000" cy="533400"/>
          </a:xfrm>
        </p:spPr>
        <p:txBody>
          <a:bodyPr>
            <a:normAutofit fontScale="90000"/>
          </a:bodyPr>
          <a:lstStyle/>
          <a:p>
            <a:r>
              <a:rPr lang="en-US" dirty="0" smtClean="0"/>
              <a:t>Big Picture: </a:t>
            </a:r>
            <a:r>
              <a:rPr lang="en-US" dirty="0"/>
              <a:t>Traps, Exceptions, System </a:t>
            </a:r>
            <a:r>
              <a:rPr lang="en-US" dirty="0" smtClean="0"/>
              <a:t>Calls (OS)</a:t>
            </a:r>
            <a:endParaRPr lang="en-US" dirty="0"/>
          </a:p>
        </p:txBody>
      </p:sp>
    </p:spTree>
    <p:extLst>
      <p:ext uri="{BB962C8B-B14F-4D97-AF65-F5344CB8AC3E}">
        <p14:creationId xmlns:p14="http://schemas.microsoft.com/office/powerpoint/2010/main" val="275083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p:bldP spid="200" grpId="0" animBg="1"/>
      <p:bldP spid="202" grpId="0" animBg="1"/>
      <p:bldP spid="199" grpId="0"/>
      <p:bldP spid="203"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TotalTime>
  <Words>3038</Words>
  <Application>Microsoft Office PowerPoint</Application>
  <PresentationFormat>On-screen Show (4:3)</PresentationFormat>
  <Paragraphs>607</Paragraphs>
  <Slides>47</Slides>
  <Notes>26</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Traps, Exceptions, System Calls, &amp; Privileged Mode</vt:lpstr>
      <vt:lpstr>Administrivia: Where are we now in the course?</vt:lpstr>
      <vt:lpstr>Administrivia</vt:lpstr>
      <vt:lpstr>Administrivia</vt:lpstr>
      <vt:lpstr>Summary of Caches/TLBs/VM</vt:lpstr>
      <vt:lpstr>Summary of Caches/TLBs/VM</vt:lpstr>
      <vt:lpstr>Summary of Cache Design Parameters</vt:lpstr>
      <vt:lpstr>Big Picture: Traps, Exceptions, System Calls (OS)</vt:lpstr>
      <vt:lpstr>Big Picture: Traps, Exceptions, System Calls (OS)</vt:lpstr>
      <vt:lpstr>Big Picture: Traps, Exceptions, System Calls (OS)</vt:lpstr>
      <vt:lpstr>Goals for Today</vt:lpstr>
      <vt:lpstr>Next Goal</vt:lpstr>
      <vt:lpstr>Exceptions</vt:lpstr>
      <vt:lpstr>Hardware/Software Boundary</vt:lpstr>
      <vt:lpstr>Hardware/Software Boundary</vt:lpstr>
      <vt:lpstr>Hardware/Software Boundary</vt:lpstr>
      <vt:lpstr>Hardware/Software Boundary</vt:lpstr>
      <vt:lpstr>Hardware/Software Boundary</vt:lpstr>
      <vt:lpstr>Anatomy of an Executing Program</vt:lpstr>
      <vt:lpstr>Takeaway</vt:lpstr>
      <vt:lpstr>Next Goal</vt:lpstr>
      <vt:lpstr>PowerPoint Presentation</vt:lpstr>
      <vt:lpstr>Operating System</vt:lpstr>
      <vt:lpstr>Privilege Mode</vt:lpstr>
      <vt:lpstr>Terminology</vt:lpstr>
      <vt:lpstr>Sample System Calls</vt:lpstr>
      <vt:lpstr>System Calls</vt:lpstr>
      <vt:lpstr>Invoking System Calls</vt:lpstr>
      <vt:lpstr>Libraries and Wrappers</vt:lpstr>
      <vt:lpstr>PowerPoint Presentation</vt:lpstr>
      <vt:lpstr>Where does OS live?</vt:lpstr>
      <vt:lpstr>Anatomy of an Executing Program</vt:lpstr>
      <vt:lpstr>Full System Layout</vt:lpstr>
      <vt:lpstr>SYSCALL instruction</vt:lpstr>
      <vt:lpstr>SYSCALL instruction</vt:lpstr>
      <vt:lpstr>Takeaway</vt:lpstr>
      <vt:lpstr>Next Goal</vt:lpstr>
      <vt:lpstr>PowerPoint Presentation</vt:lpstr>
      <vt:lpstr>Recap: Traps</vt:lpstr>
      <vt:lpstr>Exceptions</vt:lpstr>
      <vt:lpstr>Interrupts &amp; Exceptions</vt:lpstr>
      <vt:lpstr>Interrupts &amp; Exceptions</vt:lpstr>
      <vt:lpstr>Example: Clock Interrupt</vt:lpstr>
      <vt:lpstr>Scheduler</vt:lpstr>
      <vt:lpstr>Syscall vs. Interrupt</vt:lpstr>
      <vt:lpstr>Takeaway</vt:lpstr>
      <vt:lpstr>Summary</vt:lpstr>
    </vt:vector>
  </TitlesOfParts>
  <Company>Cornell University Computing and Information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29</cp:revision>
  <cp:lastPrinted>2013-04-09T19:36:19Z</cp:lastPrinted>
  <dcterms:created xsi:type="dcterms:W3CDTF">2012-11-28T14:27:55Z</dcterms:created>
  <dcterms:modified xsi:type="dcterms:W3CDTF">2013-04-09T19:38:10Z</dcterms:modified>
</cp:coreProperties>
</file>