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2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3.xml" ContentType="application/vnd.openxmlformats-officedocument.presentationml.notesSl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4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notesSlides/notesSlide5.xml" ContentType="application/vnd.openxmlformats-officedocument.presentationml.notesSlide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notesSlides/notesSlide6.xml" ContentType="application/vnd.openxmlformats-officedocument.presentationml.notesSlide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notesSlides/notesSlide7.xml" ContentType="application/vnd.openxmlformats-officedocument.presentationml.notesSlide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notesSlides/notesSlide8.xml" ContentType="application/vnd.openxmlformats-officedocument.presentationml.notesSlide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notesSlides/notesSlide9.xml" ContentType="application/vnd.openxmlformats-officedocument.presentationml.notesSlide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notesSlides/notesSlide10.xml" ContentType="application/vnd.openxmlformats-officedocument.presentationml.notesSlide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notesSlides/notesSlide11.xml" ContentType="application/vnd.openxmlformats-officedocument.presentationml.notesSlide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notesSlides/notesSlide12.xml" ContentType="application/vnd.openxmlformats-officedocument.presentationml.notesSlide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notesSlides/notesSlide13.xml" ContentType="application/vnd.openxmlformats-officedocument.presentationml.notesSlide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notesSlides/notesSlide14.xml" ContentType="application/vnd.openxmlformats-officedocument.presentationml.notesSlide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notesSlides/notesSlide15.xml" ContentType="application/vnd.openxmlformats-officedocument.presentationml.notesSlide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notesSlides/notesSlide16.xml" ContentType="application/vnd.openxmlformats-officedocument.presentationml.notesSlide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notesSlides/notesSlide17.xml" ContentType="application/vnd.openxmlformats-officedocument.presentationml.notesSlide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notesSlides/notesSlide18.xml" ContentType="application/vnd.openxmlformats-officedocument.presentationml.notesSlide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6AC97-384C-4B7B-94CA-80150DD976BB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616E13-814D-43E2-8F38-ACC65D548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91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49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3" y="4343714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53" tIns="44927" rIns="89853" bIns="4492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091" y="589643"/>
            <a:ext cx="4481214" cy="341388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9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30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1" tIns="45365" rIns="90731" bIns="45365"/>
          <a:lstStyle/>
          <a:p>
            <a:r>
              <a:rPr lang="en-US" dirty="0" smtClean="0"/>
              <a:t>TLB miss in hardware usually, but not always</a:t>
            </a:r>
          </a:p>
          <a:p>
            <a:r>
              <a:rPr lang="en-US" dirty="0" err="1" smtClean="0"/>
              <a:t>PageTable</a:t>
            </a:r>
            <a:r>
              <a:rPr lang="en-US" dirty="0" smtClean="0"/>
              <a:t> stuff in software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091" y="589643"/>
            <a:ext cx="4481214" cy="341388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30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1" tIns="45365" rIns="90731" bIns="45365"/>
          <a:lstStyle/>
          <a:p>
            <a:r>
              <a:rPr lang="en-US" dirty="0" smtClean="0"/>
              <a:t>Fully transparent 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091" y="589643"/>
            <a:ext cx="4481214" cy="341388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30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1" tIns="45365" rIns="90731" bIns="45365"/>
          <a:lstStyle/>
          <a:p>
            <a:r>
              <a:rPr lang="en-US" dirty="0" smtClean="0"/>
              <a:t>process ID could just be the PTBR</a:t>
            </a:r>
            <a:r>
              <a:rPr lang="en-US" baseline="0" dirty="0" smtClean="0"/>
              <a:t> for the process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091" y="589643"/>
            <a:ext cx="4481214" cy="341388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30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1" tIns="45365" rIns="90731" bIns="4536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091" y="589643"/>
            <a:ext cx="4481214" cy="341388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45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30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1" tIns="45365" rIns="90731" bIns="45365"/>
          <a:lstStyle/>
          <a:p>
            <a:r>
              <a:rPr lang="en-US" dirty="0" smtClean="0"/>
              <a:t>A: have to flush</a:t>
            </a:r>
            <a:r>
              <a:rPr lang="en-US" baseline="0" dirty="0" smtClean="0"/>
              <a:t> entire cache on context switch</a:t>
            </a:r>
          </a:p>
          <a:p>
            <a:r>
              <a:rPr lang="en-US" dirty="0" smtClean="0"/>
              <a:t>A: </a:t>
            </a:r>
          </a:p>
          <a:p>
            <a:r>
              <a:rPr lang="en-US" dirty="0" smtClean="0"/>
              <a:t>Doing </a:t>
            </a:r>
            <a:r>
              <a:rPr lang="en-US" dirty="0"/>
              <a:t>synonym updates requires significant hardware – essentially an associative lookup on the physical address tags to see if you have multiple hits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5742" y="686405"/>
            <a:ext cx="450056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47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6" y="4343714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8" tIns="45199" rIns="90398" bIns="45199"/>
          <a:lstStyle/>
          <a:p>
            <a:r>
              <a:rPr lang="en-US" dirty="0" smtClean="0"/>
              <a:t>A1:</a:t>
            </a:r>
            <a:r>
              <a:rPr lang="en-US" baseline="0" dirty="0" smtClean="0"/>
              <a:t> </a:t>
            </a:r>
            <a:r>
              <a:rPr lang="en-US" dirty="0" smtClean="0"/>
              <a:t>Physically-addressed: nothing;</a:t>
            </a:r>
            <a:r>
              <a:rPr lang="en-US" baseline="0" dirty="0" smtClean="0"/>
              <a:t> Virtually-addressed: need to flush cache</a:t>
            </a:r>
          </a:p>
          <a:p>
            <a:r>
              <a:rPr lang="en-US" baseline="0" dirty="0" smtClean="0"/>
              <a:t>A2: Physically-addressed: nothing; Virtually-addressed: problems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5742" y="686405"/>
            <a:ext cx="450056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47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6" y="4343714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8" tIns="45199" rIns="90398" bIns="4519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091" y="589643"/>
            <a:ext cx="4481214" cy="341388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6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30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25" tIns="45362" rIns="90725" bIns="45362"/>
          <a:lstStyle/>
          <a:p>
            <a:r>
              <a:rPr lang="en-US" dirty="0"/>
              <a:t>Where?</a:t>
            </a:r>
          </a:p>
          <a:p>
            <a:r>
              <a:rPr lang="en-US" dirty="0"/>
              <a:t>Caches: direct/n-way/</a:t>
            </a:r>
            <a:r>
              <a:rPr lang="en-US" dirty="0" err="1"/>
              <a:t>fa</a:t>
            </a:r>
            <a:endParaRPr lang="en-US" dirty="0"/>
          </a:p>
          <a:p>
            <a:r>
              <a:rPr lang="en-US" dirty="0"/>
              <a:t>VM: </a:t>
            </a:r>
            <a:r>
              <a:rPr lang="en-US" dirty="0" err="1"/>
              <a:t>fa</a:t>
            </a:r>
            <a:r>
              <a:rPr lang="en-US" dirty="0"/>
              <a:t>, but with a table of contents to eliminate searches</a:t>
            </a:r>
          </a:p>
          <a:p>
            <a:r>
              <a:rPr lang="en-US" dirty="0"/>
              <a:t>TLB: </a:t>
            </a:r>
            <a:r>
              <a:rPr lang="en-US" dirty="0" err="1"/>
              <a:t>fa</a:t>
            </a:r>
            <a:endParaRPr lang="en-US" dirty="0"/>
          </a:p>
          <a:p>
            <a:r>
              <a:rPr lang="en-US" dirty="0"/>
              <a:t>Replacement?</a:t>
            </a:r>
          </a:p>
          <a:p>
            <a:r>
              <a:rPr lang="en-US" dirty="0"/>
              <a:t>varied</a:t>
            </a:r>
          </a:p>
          <a:p>
            <a:r>
              <a:rPr lang="en-US" dirty="0"/>
              <a:t>Writes?</a:t>
            </a:r>
          </a:p>
          <a:p>
            <a:r>
              <a:rPr lang="en-US" dirty="0"/>
              <a:t>Caches: usually write-back, or maybe write-through, or maybe no-write w/ invalidation</a:t>
            </a:r>
          </a:p>
          <a:p>
            <a:r>
              <a:rPr lang="en-US" dirty="0"/>
              <a:t>VM: write-back </a:t>
            </a:r>
          </a:p>
          <a:p>
            <a:r>
              <a:rPr lang="en-US" dirty="0"/>
              <a:t>TLB: usually no-write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091" y="589643"/>
            <a:ext cx="4481214" cy="341388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6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30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25" tIns="45362" rIns="90725" bIns="45362"/>
          <a:lstStyle/>
          <a:p>
            <a:r>
              <a:rPr lang="en-US" dirty="0"/>
              <a:t>Where?</a:t>
            </a:r>
          </a:p>
          <a:p>
            <a:r>
              <a:rPr lang="en-US" dirty="0"/>
              <a:t>Caches: direct/n-way/</a:t>
            </a:r>
            <a:r>
              <a:rPr lang="en-US" dirty="0" err="1"/>
              <a:t>fa</a:t>
            </a:r>
            <a:endParaRPr lang="en-US" dirty="0"/>
          </a:p>
          <a:p>
            <a:r>
              <a:rPr lang="en-US" dirty="0"/>
              <a:t>VM: </a:t>
            </a:r>
            <a:r>
              <a:rPr lang="en-US" dirty="0" err="1"/>
              <a:t>fa</a:t>
            </a:r>
            <a:r>
              <a:rPr lang="en-US" dirty="0"/>
              <a:t>, but with a table of contents to eliminate searches</a:t>
            </a:r>
          </a:p>
          <a:p>
            <a:r>
              <a:rPr lang="en-US" dirty="0"/>
              <a:t>TLB: </a:t>
            </a:r>
            <a:r>
              <a:rPr lang="en-US" dirty="0" err="1"/>
              <a:t>fa</a:t>
            </a:r>
            <a:endParaRPr lang="en-US" dirty="0"/>
          </a:p>
          <a:p>
            <a:r>
              <a:rPr lang="en-US" dirty="0"/>
              <a:t>Replacement?</a:t>
            </a:r>
          </a:p>
          <a:p>
            <a:r>
              <a:rPr lang="en-US" dirty="0"/>
              <a:t>varied</a:t>
            </a:r>
          </a:p>
          <a:p>
            <a:r>
              <a:rPr lang="en-US" dirty="0"/>
              <a:t>Writes?</a:t>
            </a:r>
          </a:p>
          <a:p>
            <a:r>
              <a:rPr lang="en-US" dirty="0"/>
              <a:t>Caches: usually write-back, or maybe write-through, or maybe no-write w/ invalidation</a:t>
            </a:r>
          </a:p>
          <a:p>
            <a:r>
              <a:rPr lang="en-US" dirty="0"/>
              <a:t>VM: write-back </a:t>
            </a:r>
          </a:p>
          <a:p>
            <a:r>
              <a:rPr lang="en-US" dirty="0"/>
              <a:t>TLB: usually no-write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091" y="589643"/>
            <a:ext cx="4481214" cy="341388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0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30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1" tIns="45365" rIns="90731" bIns="4536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53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3" y="4343714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4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8719" y="686405"/>
            <a:ext cx="4500563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64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3" y="4343714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byte offset = 0x44c</a:t>
            </a:r>
          </a:p>
          <a:p>
            <a:r>
              <a:rPr lang="en-US" dirty="0" smtClean="0"/>
              <a:t>PTI = 0x12a</a:t>
            </a:r>
          </a:p>
          <a:p>
            <a:r>
              <a:rPr lang="en-US" dirty="0" smtClean="0"/>
              <a:t>PDI = 0x205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byte offset = 0x44c</a:t>
            </a:r>
          </a:p>
          <a:p>
            <a:r>
              <a:rPr lang="en-US" dirty="0" smtClean="0"/>
              <a:t>PTI = 0x12a</a:t>
            </a:r>
          </a:p>
          <a:p>
            <a:r>
              <a:rPr lang="en-US" dirty="0" smtClean="0"/>
              <a:t>PDI = (0x719</a:t>
            </a:r>
            <a:r>
              <a:rPr lang="en-US" baseline="0" dirty="0" smtClean="0"/>
              <a:t> &gt;&gt; 2) = </a:t>
            </a:r>
            <a:r>
              <a:rPr lang="en-US" dirty="0" smtClean="0"/>
              <a:t>0x1c6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</a:t>
            </a:r>
            <a:r>
              <a:rPr lang="en-US" baseline="0" dirty="0" smtClean="0"/>
              <a:t>x slower!</a:t>
            </a:r>
          </a:p>
          <a:p>
            <a:r>
              <a:rPr lang="en-US" baseline="0" dirty="0" smtClean="0"/>
              <a:t>Pipelining? No. Parallelization? No.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8719" y="686405"/>
            <a:ext cx="4500563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3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3" y="4343714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Spring 2013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76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1000" y="274638"/>
            <a:ext cx="9906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74638"/>
            <a:ext cx="76200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924800" y="228600"/>
            <a:ext cx="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46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85800"/>
            <a:ext cx="4267200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343400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206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42687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371600"/>
            <a:ext cx="4268788" cy="4754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685800"/>
            <a:ext cx="43465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71600"/>
            <a:ext cx="4346575" cy="4754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30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9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4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08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64.xml"/><Relationship Id="rId13" Type="http://schemas.openxmlformats.org/officeDocument/2006/relationships/tags" Target="../tags/tag69.xml"/><Relationship Id="rId18" Type="http://schemas.openxmlformats.org/officeDocument/2006/relationships/tags" Target="../tags/tag74.xml"/><Relationship Id="rId3" Type="http://schemas.openxmlformats.org/officeDocument/2006/relationships/tags" Target="../tags/tag59.xml"/><Relationship Id="rId21" Type="http://schemas.openxmlformats.org/officeDocument/2006/relationships/notesSlide" Target="../notesSlides/notesSlide3.xml"/><Relationship Id="rId7" Type="http://schemas.openxmlformats.org/officeDocument/2006/relationships/tags" Target="../tags/tag63.xml"/><Relationship Id="rId12" Type="http://schemas.openxmlformats.org/officeDocument/2006/relationships/tags" Target="../tags/tag68.xml"/><Relationship Id="rId17" Type="http://schemas.openxmlformats.org/officeDocument/2006/relationships/tags" Target="../tags/tag73.xml"/><Relationship Id="rId2" Type="http://schemas.openxmlformats.org/officeDocument/2006/relationships/tags" Target="../tags/tag58.xml"/><Relationship Id="rId16" Type="http://schemas.openxmlformats.org/officeDocument/2006/relationships/tags" Target="../tags/tag72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11" Type="http://schemas.openxmlformats.org/officeDocument/2006/relationships/tags" Target="../tags/tag67.xml"/><Relationship Id="rId5" Type="http://schemas.openxmlformats.org/officeDocument/2006/relationships/tags" Target="../tags/tag61.xml"/><Relationship Id="rId15" Type="http://schemas.openxmlformats.org/officeDocument/2006/relationships/tags" Target="../tags/tag71.xml"/><Relationship Id="rId10" Type="http://schemas.openxmlformats.org/officeDocument/2006/relationships/tags" Target="../tags/tag66.xml"/><Relationship Id="rId19" Type="http://schemas.openxmlformats.org/officeDocument/2006/relationships/tags" Target="../tags/tag75.xml"/><Relationship Id="rId4" Type="http://schemas.openxmlformats.org/officeDocument/2006/relationships/tags" Target="../tags/tag60.xml"/><Relationship Id="rId9" Type="http://schemas.openxmlformats.org/officeDocument/2006/relationships/tags" Target="../tags/tag65.xml"/><Relationship Id="rId14" Type="http://schemas.openxmlformats.org/officeDocument/2006/relationships/tags" Target="../tags/tag7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image" Target="../media/image1.emf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91.xml"/><Relationship Id="rId18" Type="http://schemas.openxmlformats.org/officeDocument/2006/relationships/tags" Target="../tags/tag96.xml"/><Relationship Id="rId26" Type="http://schemas.openxmlformats.org/officeDocument/2006/relationships/tags" Target="../tags/tag104.xml"/><Relationship Id="rId39" Type="http://schemas.openxmlformats.org/officeDocument/2006/relationships/tags" Target="../tags/tag117.xml"/><Relationship Id="rId21" Type="http://schemas.openxmlformats.org/officeDocument/2006/relationships/tags" Target="../tags/tag99.xml"/><Relationship Id="rId34" Type="http://schemas.openxmlformats.org/officeDocument/2006/relationships/tags" Target="../tags/tag112.xml"/><Relationship Id="rId42" Type="http://schemas.openxmlformats.org/officeDocument/2006/relationships/tags" Target="../tags/tag120.xml"/><Relationship Id="rId47" Type="http://schemas.openxmlformats.org/officeDocument/2006/relationships/tags" Target="../tags/tag125.xml"/><Relationship Id="rId50" Type="http://schemas.openxmlformats.org/officeDocument/2006/relationships/tags" Target="../tags/tag128.xml"/><Relationship Id="rId55" Type="http://schemas.openxmlformats.org/officeDocument/2006/relationships/tags" Target="../tags/tag133.xml"/><Relationship Id="rId63" Type="http://schemas.openxmlformats.org/officeDocument/2006/relationships/tags" Target="../tags/tag141.xml"/><Relationship Id="rId68" Type="http://schemas.openxmlformats.org/officeDocument/2006/relationships/tags" Target="../tags/tag146.xml"/><Relationship Id="rId7" Type="http://schemas.openxmlformats.org/officeDocument/2006/relationships/tags" Target="../tags/tag85.xml"/><Relationship Id="rId2" Type="http://schemas.openxmlformats.org/officeDocument/2006/relationships/tags" Target="../tags/tag80.xml"/><Relationship Id="rId16" Type="http://schemas.openxmlformats.org/officeDocument/2006/relationships/tags" Target="../tags/tag94.xml"/><Relationship Id="rId29" Type="http://schemas.openxmlformats.org/officeDocument/2006/relationships/tags" Target="../tags/tag107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11" Type="http://schemas.openxmlformats.org/officeDocument/2006/relationships/tags" Target="../tags/tag89.xml"/><Relationship Id="rId24" Type="http://schemas.openxmlformats.org/officeDocument/2006/relationships/tags" Target="../tags/tag102.xml"/><Relationship Id="rId32" Type="http://schemas.openxmlformats.org/officeDocument/2006/relationships/tags" Target="../tags/tag110.xml"/><Relationship Id="rId37" Type="http://schemas.openxmlformats.org/officeDocument/2006/relationships/tags" Target="../tags/tag115.xml"/><Relationship Id="rId40" Type="http://schemas.openxmlformats.org/officeDocument/2006/relationships/tags" Target="../tags/tag118.xml"/><Relationship Id="rId45" Type="http://schemas.openxmlformats.org/officeDocument/2006/relationships/tags" Target="../tags/tag123.xml"/><Relationship Id="rId53" Type="http://schemas.openxmlformats.org/officeDocument/2006/relationships/tags" Target="../tags/tag131.xml"/><Relationship Id="rId58" Type="http://schemas.openxmlformats.org/officeDocument/2006/relationships/tags" Target="../tags/tag136.xml"/><Relationship Id="rId66" Type="http://schemas.openxmlformats.org/officeDocument/2006/relationships/tags" Target="../tags/tag144.xml"/><Relationship Id="rId5" Type="http://schemas.openxmlformats.org/officeDocument/2006/relationships/tags" Target="../tags/tag83.xml"/><Relationship Id="rId15" Type="http://schemas.openxmlformats.org/officeDocument/2006/relationships/tags" Target="../tags/tag93.xml"/><Relationship Id="rId23" Type="http://schemas.openxmlformats.org/officeDocument/2006/relationships/tags" Target="../tags/tag101.xml"/><Relationship Id="rId28" Type="http://schemas.openxmlformats.org/officeDocument/2006/relationships/tags" Target="../tags/tag106.xml"/><Relationship Id="rId36" Type="http://schemas.openxmlformats.org/officeDocument/2006/relationships/tags" Target="../tags/tag114.xml"/><Relationship Id="rId49" Type="http://schemas.openxmlformats.org/officeDocument/2006/relationships/tags" Target="../tags/tag127.xml"/><Relationship Id="rId57" Type="http://schemas.openxmlformats.org/officeDocument/2006/relationships/tags" Target="../tags/tag135.xml"/><Relationship Id="rId61" Type="http://schemas.openxmlformats.org/officeDocument/2006/relationships/tags" Target="../tags/tag139.xml"/><Relationship Id="rId10" Type="http://schemas.openxmlformats.org/officeDocument/2006/relationships/tags" Target="../tags/tag88.xml"/><Relationship Id="rId19" Type="http://schemas.openxmlformats.org/officeDocument/2006/relationships/tags" Target="../tags/tag97.xml"/><Relationship Id="rId31" Type="http://schemas.openxmlformats.org/officeDocument/2006/relationships/tags" Target="../tags/tag109.xml"/><Relationship Id="rId44" Type="http://schemas.openxmlformats.org/officeDocument/2006/relationships/tags" Target="../tags/tag122.xml"/><Relationship Id="rId52" Type="http://schemas.openxmlformats.org/officeDocument/2006/relationships/tags" Target="../tags/tag130.xml"/><Relationship Id="rId60" Type="http://schemas.openxmlformats.org/officeDocument/2006/relationships/tags" Target="../tags/tag138.xml"/><Relationship Id="rId65" Type="http://schemas.openxmlformats.org/officeDocument/2006/relationships/tags" Target="../tags/tag143.xml"/><Relationship Id="rId4" Type="http://schemas.openxmlformats.org/officeDocument/2006/relationships/tags" Target="../tags/tag82.xml"/><Relationship Id="rId9" Type="http://schemas.openxmlformats.org/officeDocument/2006/relationships/tags" Target="../tags/tag87.xml"/><Relationship Id="rId14" Type="http://schemas.openxmlformats.org/officeDocument/2006/relationships/tags" Target="../tags/tag92.xml"/><Relationship Id="rId22" Type="http://schemas.openxmlformats.org/officeDocument/2006/relationships/tags" Target="../tags/tag100.xml"/><Relationship Id="rId27" Type="http://schemas.openxmlformats.org/officeDocument/2006/relationships/tags" Target="../tags/tag105.xml"/><Relationship Id="rId30" Type="http://schemas.openxmlformats.org/officeDocument/2006/relationships/tags" Target="../tags/tag108.xml"/><Relationship Id="rId35" Type="http://schemas.openxmlformats.org/officeDocument/2006/relationships/tags" Target="../tags/tag113.xml"/><Relationship Id="rId43" Type="http://schemas.openxmlformats.org/officeDocument/2006/relationships/tags" Target="../tags/tag121.xml"/><Relationship Id="rId48" Type="http://schemas.openxmlformats.org/officeDocument/2006/relationships/tags" Target="../tags/tag126.xml"/><Relationship Id="rId56" Type="http://schemas.openxmlformats.org/officeDocument/2006/relationships/tags" Target="../tags/tag134.xml"/><Relationship Id="rId64" Type="http://schemas.openxmlformats.org/officeDocument/2006/relationships/tags" Target="../tags/tag142.xml"/><Relationship Id="rId69" Type="http://schemas.openxmlformats.org/officeDocument/2006/relationships/slideLayout" Target="../slideLayouts/slideLayout2.xml"/><Relationship Id="rId8" Type="http://schemas.openxmlformats.org/officeDocument/2006/relationships/tags" Target="../tags/tag86.xml"/><Relationship Id="rId51" Type="http://schemas.openxmlformats.org/officeDocument/2006/relationships/tags" Target="../tags/tag129.xml"/><Relationship Id="rId3" Type="http://schemas.openxmlformats.org/officeDocument/2006/relationships/tags" Target="../tags/tag81.xml"/><Relationship Id="rId12" Type="http://schemas.openxmlformats.org/officeDocument/2006/relationships/tags" Target="../tags/tag90.xml"/><Relationship Id="rId17" Type="http://schemas.openxmlformats.org/officeDocument/2006/relationships/tags" Target="../tags/tag95.xml"/><Relationship Id="rId25" Type="http://schemas.openxmlformats.org/officeDocument/2006/relationships/tags" Target="../tags/tag103.xml"/><Relationship Id="rId33" Type="http://schemas.openxmlformats.org/officeDocument/2006/relationships/tags" Target="../tags/tag111.xml"/><Relationship Id="rId38" Type="http://schemas.openxmlformats.org/officeDocument/2006/relationships/tags" Target="../tags/tag116.xml"/><Relationship Id="rId46" Type="http://schemas.openxmlformats.org/officeDocument/2006/relationships/tags" Target="../tags/tag124.xml"/><Relationship Id="rId59" Type="http://schemas.openxmlformats.org/officeDocument/2006/relationships/tags" Target="../tags/tag137.xml"/><Relationship Id="rId67" Type="http://schemas.openxmlformats.org/officeDocument/2006/relationships/tags" Target="../tags/tag145.xml"/><Relationship Id="rId20" Type="http://schemas.openxmlformats.org/officeDocument/2006/relationships/tags" Target="../tags/tag98.xml"/><Relationship Id="rId41" Type="http://schemas.openxmlformats.org/officeDocument/2006/relationships/tags" Target="../tags/tag119.xml"/><Relationship Id="rId54" Type="http://schemas.openxmlformats.org/officeDocument/2006/relationships/tags" Target="../tags/tag132.xml"/><Relationship Id="rId62" Type="http://schemas.openxmlformats.org/officeDocument/2006/relationships/tags" Target="../tags/tag140.xml"/><Relationship Id="rId70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159.xml"/><Relationship Id="rId18" Type="http://schemas.openxmlformats.org/officeDocument/2006/relationships/tags" Target="../tags/tag164.xml"/><Relationship Id="rId26" Type="http://schemas.openxmlformats.org/officeDocument/2006/relationships/tags" Target="../tags/tag172.xml"/><Relationship Id="rId39" Type="http://schemas.openxmlformats.org/officeDocument/2006/relationships/tags" Target="../tags/tag185.xml"/><Relationship Id="rId21" Type="http://schemas.openxmlformats.org/officeDocument/2006/relationships/tags" Target="../tags/tag167.xml"/><Relationship Id="rId34" Type="http://schemas.openxmlformats.org/officeDocument/2006/relationships/tags" Target="../tags/tag180.xml"/><Relationship Id="rId42" Type="http://schemas.openxmlformats.org/officeDocument/2006/relationships/tags" Target="../tags/tag188.xml"/><Relationship Id="rId47" Type="http://schemas.openxmlformats.org/officeDocument/2006/relationships/tags" Target="../tags/tag193.xml"/><Relationship Id="rId50" Type="http://schemas.openxmlformats.org/officeDocument/2006/relationships/tags" Target="../tags/tag196.xml"/><Relationship Id="rId55" Type="http://schemas.openxmlformats.org/officeDocument/2006/relationships/tags" Target="../tags/tag201.xml"/><Relationship Id="rId63" Type="http://schemas.openxmlformats.org/officeDocument/2006/relationships/tags" Target="../tags/tag209.xml"/><Relationship Id="rId68" Type="http://schemas.openxmlformats.org/officeDocument/2006/relationships/tags" Target="../tags/tag214.xml"/><Relationship Id="rId7" Type="http://schemas.openxmlformats.org/officeDocument/2006/relationships/tags" Target="../tags/tag153.xml"/><Relationship Id="rId71" Type="http://schemas.openxmlformats.org/officeDocument/2006/relationships/tags" Target="../tags/tag217.xml"/><Relationship Id="rId2" Type="http://schemas.openxmlformats.org/officeDocument/2006/relationships/tags" Target="../tags/tag148.xml"/><Relationship Id="rId16" Type="http://schemas.openxmlformats.org/officeDocument/2006/relationships/tags" Target="../tags/tag162.xml"/><Relationship Id="rId29" Type="http://schemas.openxmlformats.org/officeDocument/2006/relationships/tags" Target="../tags/tag175.xml"/><Relationship Id="rId1" Type="http://schemas.openxmlformats.org/officeDocument/2006/relationships/tags" Target="../tags/tag147.xml"/><Relationship Id="rId6" Type="http://schemas.openxmlformats.org/officeDocument/2006/relationships/tags" Target="../tags/tag152.xml"/><Relationship Id="rId11" Type="http://schemas.openxmlformats.org/officeDocument/2006/relationships/tags" Target="../tags/tag157.xml"/><Relationship Id="rId24" Type="http://schemas.openxmlformats.org/officeDocument/2006/relationships/tags" Target="../tags/tag170.xml"/><Relationship Id="rId32" Type="http://schemas.openxmlformats.org/officeDocument/2006/relationships/tags" Target="../tags/tag178.xml"/><Relationship Id="rId37" Type="http://schemas.openxmlformats.org/officeDocument/2006/relationships/tags" Target="../tags/tag183.xml"/><Relationship Id="rId40" Type="http://schemas.openxmlformats.org/officeDocument/2006/relationships/tags" Target="../tags/tag186.xml"/><Relationship Id="rId45" Type="http://schemas.openxmlformats.org/officeDocument/2006/relationships/tags" Target="../tags/tag191.xml"/><Relationship Id="rId53" Type="http://schemas.openxmlformats.org/officeDocument/2006/relationships/tags" Target="../tags/tag199.xml"/><Relationship Id="rId58" Type="http://schemas.openxmlformats.org/officeDocument/2006/relationships/tags" Target="../tags/tag204.xml"/><Relationship Id="rId66" Type="http://schemas.openxmlformats.org/officeDocument/2006/relationships/tags" Target="../tags/tag212.xml"/><Relationship Id="rId5" Type="http://schemas.openxmlformats.org/officeDocument/2006/relationships/tags" Target="../tags/tag151.xml"/><Relationship Id="rId15" Type="http://schemas.openxmlformats.org/officeDocument/2006/relationships/tags" Target="../tags/tag161.xml"/><Relationship Id="rId23" Type="http://schemas.openxmlformats.org/officeDocument/2006/relationships/tags" Target="../tags/tag169.xml"/><Relationship Id="rId28" Type="http://schemas.openxmlformats.org/officeDocument/2006/relationships/tags" Target="../tags/tag174.xml"/><Relationship Id="rId36" Type="http://schemas.openxmlformats.org/officeDocument/2006/relationships/tags" Target="../tags/tag182.xml"/><Relationship Id="rId49" Type="http://schemas.openxmlformats.org/officeDocument/2006/relationships/tags" Target="../tags/tag195.xml"/><Relationship Id="rId57" Type="http://schemas.openxmlformats.org/officeDocument/2006/relationships/tags" Target="../tags/tag203.xml"/><Relationship Id="rId61" Type="http://schemas.openxmlformats.org/officeDocument/2006/relationships/tags" Target="../tags/tag207.xml"/><Relationship Id="rId10" Type="http://schemas.openxmlformats.org/officeDocument/2006/relationships/tags" Target="../tags/tag156.xml"/><Relationship Id="rId19" Type="http://schemas.openxmlformats.org/officeDocument/2006/relationships/tags" Target="../tags/tag165.xml"/><Relationship Id="rId31" Type="http://schemas.openxmlformats.org/officeDocument/2006/relationships/tags" Target="../tags/tag177.xml"/><Relationship Id="rId44" Type="http://schemas.openxmlformats.org/officeDocument/2006/relationships/tags" Target="../tags/tag190.xml"/><Relationship Id="rId52" Type="http://schemas.openxmlformats.org/officeDocument/2006/relationships/tags" Target="../tags/tag198.xml"/><Relationship Id="rId60" Type="http://schemas.openxmlformats.org/officeDocument/2006/relationships/tags" Target="../tags/tag206.xml"/><Relationship Id="rId65" Type="http://schemas.openxmlformats.org/officeDocument/2006/relationships/tags" Target="../tags/tag211.xml"/><Relationship Id="rId4" Type="http://schemas.openxmlformats.org/officeDocument/2006/relationships/tags" Target="../tags/tag150.xml"/><Relationship Id="rId9" Type="http://schemas.openxmlformats.org/officeDocument/2006/relationships/tags" Target="../tags/tag155.xml"/><Relationship Id="rId14" Type="http://schemas.openxmlformats.org/officeDocument/2006/relationships/tags" Target="../tags/tag160.xml"/><Relationship Id="rId22" Type="http://schemas.openxmlformats.org/officeDocument/2006/relationships/tags" Target="../tags/tag168.xml"/><Relationship Id="rId27" Type="http://schemas.openxmlformats.org/officeDocument/2006/relationships/tags" Target="../tags/tag173.xml"/><Relationship Id="rId30" Type="http://schemas.openxmlformats.org/officeDocument/2006/relationships/tags" Target="../tags/tag176.xml"/><Relationship Id="rId35" Type="http://schemas.openxmlformats.org/officeDocument/2006/relationships/tags" Target="../tags/tag181.xml"/><Relationship Id="rId43" Type="http://schemas.openxmlformats.org/officeDocument/2006/relationships/tags" Target="../tags/tag189.xml"/><Relationship Id="rId48" Type="http://schemas.openxmlformats.org/officeDocument/2006/relationships/tags" Target="../tags/tag194.xml"/><Relationship Id="rId56" Type="http://schemas.openxmlformats.org/officeDocument/2006/relationships/tags" Target="../tags/tag202.xml"/><Relationship Id="rId64" Type="http://schemas.openxmlformats.org/officeDocument/2006/relationships/tags" Target="../tags/tag210.xml"/><Relationship Id="rId69" Type="http://schemas.openxmlformats.org/officeDocument/2006/relationships/tags" Target="../tags/tag215.xml"/><Relationship Id="rId8" Type="http://schemas.openxmlformats.org/officeDocument/2006/relationships/tags" Target="../tags/tag154.xml"/><Relationship Id="rId51" Type="http://schemas.openxmlformats.org/officeDocument/2006/relationships/tags" Target="../tags/tag197.xml"/><Relationship Id="rId72" Type="http://schemas.openxmlformats.org/officeDocument/2006/relationships/slideLayout" Target="../slideLayouts/slideLayout2.xml"/><Relationship Id="rId3" Type="http://schemas.openxmlformats.org/officeDocument/2006/relationships/tags" Target="../tags/tag149.xml"/><Relationship Id="rId12" Type="http://schemas.openxmlformats.org/officeDocument/2006/relationships/tags" Target="../tags/tag158.xml"/><Relationship Id="rId17" Type="http://schemas.openxmlformats.org/officeDocument/2006/relationships/tags" Target="../tags/tag163.xml"/><Relationship Id="rId25" Type="http://schemas.openxmlformats.org/officeDocument/2006/relationships/tags" Target="../tags/tag171.xml"/><Relationship Id="rId33" Type="http://schemas.openxmlformats.org/officeDocument/2006/relationships/tags" Target="../tags/tag179.xml"/><Relationship Id="rId38" Type="http://schemas.openxmlformats.org/officeDocument/2006/relationships/tags" Target="../tags/tag184.xml"/><Relationship Id="rId46" Type="http://schemas.openxmlformats.org/officeDocument/2006/relationships/tags" Target="../tags/tag192.xml"/><Relationship Id="rId59" Type="http://schemas.openxmlformats.org/officeDocument/2006/relationships/tags" Target="../tags/tag205.xml"/><Relationship Id="rId67" Type="http://schemas.openxmlformats.org/officeDocument/2006/relationships/tags" Target="../tags/tag213.xml"/><Relationship Id="rId20" Type="http://schemas.openxmlformats.org/officeDocument/2006/relationships/tags" Target="../tags/tag166.xml"/><Relationship Id="rId41" Type="http://schemas.openxmlformats.org/officeDocument/2006/relationships/tags" Target="../tags/tag187.xml"/><Relationship Id="rId54" Type="http://schemas.openxmlformats.org/officeDocument/2006/relationships/tags" Target="../tags/tag200.xml"/><Relationship Id="rId62" Type="http://schemas.openxmlformats.org/officeDocument/2006/relationships/tags" Target="../tags/tag208.xml"/><Relationship Id="rId70" Type="http://schemas.openxmlformats.org/officeDocument/2006/relationships/tags" Target="../tags/tag2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9.xml"/><Relationship Id="rId1" Type="http://schemas.openxmlformats.org/officeDocument/2006/relationships/tags" Target="../tags/tag2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1.xml"/><Relationship Id="rId1" Type="http://schemas.openxmlformats.org/officeDocument/2006/relationships/tags" Target="../tags/tag220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29.xml"/><Relationship Id="rId13" Type="http://schemas.openxmlformats.org/officeDocument/2006/relationships/tags" Target="../tags/tag234.xml"/><Relationship Id="rId18" Type="http://schemas.openxmlformats.org/officeDocument/2006/relationships/tags" Target="../tags/tag239.xml"/><Relationship Id="rId26" Type="http://schemas.openxmlformats.org/officeDocument/2006/relationships/notesSlide" Target="../notesSlides/notesSlide6.xml"/><Relationship Id="rId3" Type="http://schemas.openxmlformats.org/officeDocument/2006/relationships/tags" Target="../tags/tag224.xml"/><Relationship Id="rId21" Type="http://schemas.openxmlformats.org/officeDocument/2006/relationships/tags" Target="../tags/tag242.xml"/><Relationship Id="rId7" Type="http://schemas.openxmlformats.org/officeDocument/2006/relationships/tags" Target="../tags/tag228.xml"/><Relationship Id="rId12" Type="http://schemas.openxmlformats.org/officeDocument/2006/relationships/tags" Target="../tags/tag233.xml"/><Relationship Id="rId17" Type="http://schemas.openxmlformats.org/officeDocument/2006/relationships/tags" Target="../tags/tag238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23.xml"/><Relationship Id="rId16" Type="http://schemas.openxmlformats.org/officeDocument/2006/relationships/tags" Target="../tags/tag237.xml"/><Relationship Id="rId20" Type="http://schemas.openxmlformats.org/officeDocument/2006/relationships/tags" Target="../tags/tag241.xml"/><Relationship Id="rId1" Type="http://schemas.openxmlformats.org/officeDocument/2006/relationships/tags" Target="../tags/tag222.xml"/><Relationship Id="rId6" Type="http://schemas.openxmlformats.org/officeDocument/2006/relationships/tags" Target="../tags/tag227.xml"/><Relationship Id="rId11" Type="http://schemas.openxmlformats.org/officeDocument/2006/relationships/tags" Target="../tags/tag232.xml"/><Relationship Id="rId24" Type="http://schemas.openxmlformats.org/officeDocument/2006/relationships/tags" Target="../tags/tag245.xml"/><Relationship Id="rId5" Type="http://schemas.openxmlformats.org/officeDocument/2006/relationships/tags" Target="../tags/tag226.xml"/><Relationship Id="rId15" Type="http://schemas.openxmlformats.org/officeDocument/2006/relationships/tags" Target="../tags/tag236.xml"/><Relationship Id="rId23" Type="http://schemas.openxmlformats.org/officeDocument/2006/relationships/tags" Target="../tags/tag244.xml"/><Relationship Id="rId10" Type="http://schemas.openxmlformats.org/officeDocument/2006/relationships/tags" Target="../tags/tag231.xml"/><Relationship Id="rId19" Type="http://schemas.openxmlformats.org/officeDocument/2006/relationships/tags" Target="../tags/tag240.xml"/><Relationship Id="rId4" Type="http://schemas.openxmlformats.org/officeDocument/2006/relationships/tags" Target="../tags/tag225.xml"/><Relationship Id="rId9" Type="http://schemas.openxmlformats.org/officeDocument/2006/relationships/tags" Target="../tags/tag230.xml"/><Relationship Id="rId14" Type="http://schemas.openxmlformats.org/officeDocument/2006/relationships/tags" Target="../tags/tag235.xml"/><Relationship Id="rId22" Type="http://schemas.openxmlformats.org/officeDocument/2006/relationships/tags" Target="../tags/tag24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53.xml"/><Relationship Id="rId13" Type="http://schemas.openxmlformats.org/officeDocument/2006/relationships/tags" Target="../tags/tag258.xml"/><Relationship Id="rId18" Type="http://schemas.openxmlformats.org/officeDocument/2006/relationships/tags" Target="../tags/tag263.xml"/><Relationship Id="rId26" Type="http://schemas.openxmlformats.org/officeDocument/2006/relationships/notesSlide" Target="../notesSlides/notesSlide7.xml"/><Relationship Id="rId3" Type="http://schemas.openxmlformats.org/officeDocument/2006/relationships/tags" Target="../tags/tag248.xml"/><Relationship Id="rId21" Type="http://schemas.openxmlformats.org/officeDocument/2006/relationships/tags" Target="../tags/tag266.xml"/><Relationship Id="rId7" Type="http://schemas.openxmlformats.org/officeDocument/2006/relationships/tags" Target="../tags/tag252.xml"/><Relationship Id="rId12" Type="http://schemas.openxmlformats.org/officeDocument/2006/relationships/tags" Target="../tags/tag257.xml"/><Relationship Id="rId17" Type="http://schemas.openxmlformats.org/officeDocument/2006/relationships/tags" Target="../tags/tag262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47.xml"/><Relationship Id="rId16" Type="http://schemas.openxmlformats.org/officeDocument/2006/relationships/tags" Target="../tags/tag261.xml"/><Relationship Id="rId20" Type="http://schemas.openxmlformats.org/officeDocument/2006/relationships/tags" Target="../tags/tag265.xml"/><Relationship Id="rId1" Type="http://schemas.openxmlformats.org/officeDocument/2006/relationships/tags" Target="../tags/tag246.xml"/><Relationship Id="rId6" Type="http://schemas.openxmlformats.org/officeDocument/2006/relationships/tags" Target="../tags/tag251.xml"/><Relationship Id="rId11" Type="http://schemas.openxmlformats.org/officeDocument/2006/relationships/tags" Target="../tags/tag256.xml"/><Relationship Id="rId24" Type="http://schemas.openxmlformats.org/officeDocument/2006/relationships/tags" Target="../tags/tag269.xml"/><Relationship Id="rId5" Type="http://schemas.openxmlformats.org/officeDocument/2006/relationships/tags" Target="../tags/tag250.xml"/><Relationship Id="rId15" Type="http://schemas.openxmlformats.org/officeDocument/2006/relationships/tags" Target="../tags/tag260.xml"/><Relationship Id="rId23" Type="http://schemas.openxmlformats.org/officeDocument/2006/relationships/tags" Target="../tags/tag268.xml"/><Relationship Id="rId10" Type="http://schemas.openxmlformats.org/officeDocument/2006/relationships/tags" Target="../tags/tag255.xml"/><Relationship Id="rId19" Type="http://schemas.openxmlformats.org/officeDocument/2006/relationships/tags" Target="../tags/tag264.xml"/><Relationship Id="rId4" Type="http://schemas.openxmlformats.org/officeDocument/2006/relationships/tags" Target="../tags/tag249.xml"/><Relationship Id="rId9" Type="http://schemas.openxmlformats.org/officeDocument/2006/relationships/tags" Target="../tags/tag254.xml"/><Relationship Id="rId14" Type="http://schemas.openxmlformats.org/officeDocument/2006/relationships/tags" Target="../tags/tag259.xml"/><Relationship Id="rId22" Type="http://schemas.openxmlformats.org/officeDocument/2006/relationships/tags" Target="../tags/tag26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1.xml"/><Relationship Id="rId1" Type="http://schemas.openxmlformats.org/officeDocument/2006/relationships/tags" Target="../tags/tag270.xml"/><Relationship Id="rId4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3.xml"/><Relationship Id="rId1" Type="http://schemas.openxmlformats.org/officeDocument/2006/relationships/tags" Target="../tags/tag27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5.xml"/><Relationship Id="rId1" Type="http://schemas.openxmlformats.org/officeDocument/2006/relationships/tags" Target="../tags/tag274.xml"/><Relationship Id="rId4" Type="http://schemas.openxmlformats.org/officeDocument/2006/relationships/notesSlide" Target="../notesSlides/notesSlide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283.xml"/><Relationship Id="rId13" Type="http://schemas.openxmlformats.org/officeDocument/2006/relationships/tags" Target="../tags/tag288.xml"/><Relationship Id="rId18" Type="http://schemas.openxmlformats.org/officeDocument/2006/relationships/tags" Target="../tags/tag293.xml"/><Relationship Id="rId3" Type="http://schemas.openxmlformats.org/officeDocument/2006/relationships/tags" Target="../tags/tag278.xml"/><Relationship Id="rId21" Type="http://schemas.openxmlformats.org/officeDocument/2006/relationships/tags" Target="../tags/tag296.xml"/><Relationship Id="rId7" Type="http://schemas.openxmlformats.org/officeDocument/2006/relationships/tags" Target="../tags/tag282.xml"/><Relationship Id="rId12" Type="http://schemas.openxmlformats.org/officeDocument/2006/relationships/tags" Target="../tags/tag287.xml"/><Relationship Id="rId17" Type="http://schemas.openxmlformats.org/officeDocument/2006/relationships/tags" Target="../tags/tag292.xml"/><Relationship Id="rId2" Type="http://schemas.openxmlformats.org/officeDocument/2006/relationships/tags" Target="../tags/tag277.xml"/><Relationship Id="rId16" Type="http://schemas.openxmlformats.org/officeDocument/2006/relationships/tags" Target="../tags/tag291.xml"/><Relationship Id="rId20" Type="http://schemas.openxmlformats.org/officeDocument/2006/relationships/tags" Target="../tags/tag295.xml"/><Relationship Id="rId1" Type="http://schemas.openxmlformats.org/officeDocument/2006/relationships/tags" Target="../tags/tag276.xml"/><Relationship Id="rId6" Type="http://schemas.openxmlformats.org/officeDocument/2006/relationships/tags" Target="../tags/tag281.xml"/><Relationship Id="rId11" Type="http://schemas.openxmlformats.org/officeDocument/2006/relationships/tags" Target="../tags/tag286.xml"/><Relationship Id="rId5" Type="http://schemas.openxmlformats.org/officeDocument/2006/relationships/tags" Target="../tags/tag280.xml"/><Relationship Id="rId15" Type="http://schemas.openxmlformats.org/officeDocument/2006/relationships/tags" Target="../tags/tag290.xml"/><Relationship Id="rId10" Type="http://schemas.openxmlformats.org/officeDocument/2006/relationships/tags" Target="../tags/tag285.xml"/><Relationship Id="rId19" Type="http://schemas.openxmlformats.org/officeDocument/2006/relationships/tags" Target="../tags/tag294.xml"/><Relationship Id="rId4" Type="http://schemas.openxmlformats.org/officeDocument/2006/relationships/tags" Target="../tags/tag279.xml"/><Relationship Id="rId9" Type="http://schemas.openxmlformats.org/officeDocument/2006/relationships/tags" Target="../tags/tag284.xml"/><Relationship Id="rId14" Type="http://schemas.openxmlformats.org/officeDocument/2006/relationships/tags" Target="../tags/tag289.xml"/><Relationship Id="rId22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304.xml"/><Relationship Id="rId13" Type="http://schemas.openxmlformats.org/officeDocument/2006/relationships/image" Target="../media/image2.emf"/><Relationship Id="rId3" Type="http://schemas.openxmlformats.org/officeDocument/2006/relationships/tags" Target="../tags/tag299.xml"/><Relationship Id="rId7" Type="http://schemas.openxmlformats.org/officeDocument/2006/relationships/tags" Target="../tags/tag303.xml"/><Relationship Id="rId12" Type="http://schemas.openxmlformats.org/officeDocument/2006/relationships/notesSlide" Target="../notesSlides/notesSlide10.xml"/><Relationship Id="rId2" Type="http://schemas.openxmlformats.org/officeDocument/2006/relationships/tags" Target="../tags/tag298.xml"/><Relationship Id="rId1" Type="http://schemas.openxmlformats.org/officeDocument/2006/relationships/tags" Target="../tags/tag297.xml"/><Relationship Id="rId6" Type="http://schemas.openxmlformats.org/officeDocument/2006/relationships/tags" Target="../tags/tag302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01.xml"/><Relationship Id="rId10" Type="http://schemas.openxmlformats.org/officeDocument/2006/relationships/tags" Target="../tags/tag306.xml"/><Relationship Id="rId4" Type="http://schemas.openxmlformats.org/officeDocument/2006/relationships/tags" Target="../tags/tag300.xml"/><Relationship Id="rId9" Type="http://schemas.openxmlformats.org/officeDocument/2006/relationships/tags" Target="../tags/tag305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314.xml"/><Relationship Id="rId13" Type="http://schemas.openxmlformats.org/officeDocument/2006/relationships/tags" Target="../tags/tag319.xml"/><Relationship Id="rId18" Type="http://schemas.openxmlformats.org/officeDocument/2006/relationships/notesSlide" Target="../notesSlides/notesSlide11.xml"/><Relationship Id="rId3" Type="http://schemas.openxmlformats.org/officeDocument/2006/relationships/tags" Target="../tags/tag309.xml"/><Relationship Id="rId7" Type="http://schemas.openxmlformats.org/officeDocument/2006/relationships/tags" Target="../tags/tag313.xml"/><Relationship Id="rId12" Type="http://schemas.openxmlformats.org/officeDocument/2006/relationships/tags" Target="../tags/tag318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308.xml"/><Relationship Id="rId16" Type="http://schemas.openxmlformats.org/officeDocument/2006/relationships/tags" Target="../tags/tag322.xml"/><Relationship Id="rId1" Type="http://schemas.openxmlformats.org/officeDocument/2006/relationships/tags" Target="../tags/tag307.xml"/><Relationship Id="rId6" Type="http://schemas.openxmlformats.org/officeDocument/2006/relationships/tags" Target="../tags/tag312.xml"/><Relationship Id="rId11" Type="http://schemas.openxmlformats.org/officeDocument/2006/relationships/tags" Target="../tags/tag317.xml"/><Relationship Id="rId5" Type="http://schemas.openxmlformats.org/officeDocument/2006/relationships/tags" Target="../tags/tag311.xml"/><Relationship Id="rId15" Type="http://schemas.openxmlformats.org/officeDocument/2006/relationships/tags" Target="../tags/tag321.xml"/><Relationship Id="rId10" Type="http://schemas.openxmlformats.org/officeDocument/2006/relationships/tags" Target="../tags/tag316.xml"/><Relationship Id="rId4" Type="http://schemas.openxmlformats.org/officeDocument/2006/relationships/tags" Target="../tags/tag310.xml"/><Relationship Id="rId9" Type="http://schemas.openxmlformats.org/officeDocument/2006/relationships/tags" Target="../tags/tag315.xml"/><Relationship Id="rId14" Type="http://schemas.openxmlformats.org/officeDocument/2006/relationships/tags" Target="../tags/tag32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4.xml"/><Relationship Id="rId1" Type="http://schemas.openxmlformats.org/officeDocument/2006/relationships/tags" Target="../tags/tag323.xml"/><Relationship Id="rId4" Type="http://schemas.openxmlformats.org/officeDocument/2006/relationships/notesSlide" Target="../notesSlides/notesSlide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6.xml"/><Relationship Id="rId1" Type="http://schemas.openxmlformats.org/officeDocument/2006/relationships/tags" Target="../tags/tag325.xml"/><Relationship Id="rId4" Type="http://schemas.openxmlformats.org/officeDocument/2006/relationships/notesSlide" Target="../notesSlides/notesSlide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8.xml"/><Relationship Id="rId1" Type="http://schemas.openxmlformats.org/officeDocument/2006/relationships/tags" Target="../tags/tag32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336.xml"/><Relationship Id="rId3" Type="http://schemas.openxmlformats.org/officeDocument/2006/relationships/tags" Target="../tags/tag331.xml"/><Relationship Id="rId7" Type="http://schemas.openxmlformats.org/officeDocument/2006/relationships/tags" Target="../tags/tag335.xml"/><Relationship Id="rId2" Type="http://schemas.openxmlformats.org/officeDocument/2006/relationships/tags" Target="../tags/tag330.xml"/><Relationship Id="rId1" Type="http://schemas.openxmlformats.org/officeDocument/2006/relationships/tags" Target="../tags/tag329.xml"/><Relationship Id="rId6" Type="http://schemas.openxmlformats.org/officeDocument/2006/relationships/tags" Target="../tags/tag334.xml"/><Relationship Id="rId5" Type="http://schemas.openxmlformats.org/officeDocument/2006/relationships/tags" Target="../tags/tag333.xml"/><Relationship Id="rId10" Type="http://schemas.openxmlformats.org/officeDocument/2006/relationships/notesSlide" Target="../notesSlides/notesSlide14.xml"/><Relationship Id="rId4" Type="http://schemas.openxmlformats.org/officeDocument/2006/relationships/tags" Target="../tags/tag332.xml"/><Relationship Id="rId9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344.xml"/><Relationship Id="rId13" Type="http://schemas.openxmlformats.org/officeDocument/2006/relationships/tags" Target="../tags/tag349.xml"/><Relationship Id="rId18" Type="http://schemas.openxmlformats.org/officeDocument/2006/relationships/tags" Target="../tags/tag354.xml"/><Relationship Id="rId26" Type="http://schemas.openxmlformats.org/officeDocument/2006/relationships/tags" Target="../tags/tag362.xml"/><Relationship Id="rId3" Type="http://schemas.openxmlformats.org/officeDocument/2006/relationships/tags" Target="../tags/tag339.xml"/><Relationship Id="rId21" Type="http://schemas.openxmlformats.org/officeDocument/2006/relationships/tags" Target="../tags/tag357.xml"/><Relationship Id="rId7" Type="http://schemas.openxmlformats.org/officeDocument/2006/relationships/tags" Target="../tags/tag343.xml"/><Relationship Id="rId12" Type="http://schemas.openxmlformats.org/officeDocument/2006/relationships/tags" Target="../tags/tag348.xml"/><Relationship Id="rId17" Type="http://schemas.openxmlformats.org/officeDocument/2006/relationships/tags" Target="../tags/tag353.xml"/><Relationship Id="rId25" Type="http://schemas.openxmlformats.org/officeDocument/2006/relationships/tags" Target="../tags/tag361.xml"/><Relationship Id="rId2" Type="http://schemas.openxmlformats.org/officeDocument/2006/relationships/tags" Target="../tags/tag338.xml"/><Relationship Id="rId16" Type="http://schemas.openxmlformats.org/officeDocument/2006/relationships/tags" Target="../tags/tag352.xml"/><Relationship Id="rId20" Type="http://schemas.openxmlformats.org/officeDocument/2006/relationships/tags" Target="../tags/tag356.xml"/><Relationship Id="rId29" Type="http://schemas.openxmlformats.org/officeDocument/2006/relationships/slideLayout" Target="../slideLayouts/slideLayout6.xml"/><Relationship Id="rId1" Type="http://schemas.openxmlformats.org/officeDocument/2006/relationships/tags" Target="../tags/tag337.xml"/><Relationship Id="rId6" Type="http://schemas.openxmlformats.org/officeDocument/2006/relationships/tags" Target="../tags/tag342.xml"/><Relationship Id="rId11" Type="http://schemas.openxmlformats.org/officeDocument/2006/relationships/tags" Target="../tags/tag347.xml"/><Relationship Id="rId24" Type="http://schemas.openxmlformats.org/officeDocument/2006/relationships/tags" Target="../tags/tag360.xml"/><Relationship Id="rId5" Type="http://schemas.openxmlformats.org/officeDocument/2006/relationships/tags" Target="../tags/tag341.xml"/><Relationship Id="rId15" Type="http://schemas.openxmlformats.org/officeDocument/2006/relationships/tags" Target="../tags/tag351.xml"/><Relationship Id="rId23" Type="http://schemas.openxmlformats.org/officeDocument/2006/relationships/tags" Target="../tags/tag359.xml"/><Relationship Id="rId28" Type="http://schemas.openxmlformats.org/officeDocument/2006/relationships/tags" Target="../tags/tag364.xml"/><Relationship Id="rId10" Type="http://schemas.openxmlformats.org/officeDocument/2006/relationships/tags" Target="../tags/tag346.xml"/><Relationship Id="rId19" Type="http://schemas.openxmlformats.org/officeDocument/2006/relationships/tags" Target="../tags/tag355.xml"/><Relationship Id="rId4" Type="http://schemas.openxmlformats.org/officeDocument/2006/relationships/tags" Target="../tags/tag340.xml"/><Relationship Id="rId9" Type="http://schemas.openxmlformats.org/officeDocument/2006/relationships/tags" Target="../tags/tag345.xml"/><Relationship Id="rId14" Type="http://schemas.openxmlformats.org/officeDocument/2006/relationships/tags" Target="../tags/tag350.xml"/><Relationship Id="rId22" Type="http://schemas.openxmlformats.org/officeDocument/2006/relationships/tags" Target="../tags/tag358.xml"/><Relationship Id="rId27" Type="http://schemas.openxmlformats.org/officeDocument/2006/relationships/tags" Target="../tags/tag363.xml"/><Relationship Id="rId30" Type="http://schemas.openxmlformats.org/officeDocument/2006/relationships/notesSlide" Target="../notesSlides/notesSlide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367.xml"/><Relationship Id="rId2" Type="http://schemas.openxmlformats.org/officeDocument/2006/relationships/tags" Target="../tags/tag366.xml"/><Relationship Id="rId1" Type="http://schemas.openxmlformats.org/officeDocument/2006/relationships/tags" Target="../tags/tag365.xml"/><Relationship Id="rId4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375.xml"/><Relationship Id="rId13" Type="http://schemas.openxmlformats.org/officeDocument/2006/relationships/tags" Target="../tags/tag380.xml"/><Relationship Id="rId18" Type="http://schemas.openxmlformats.org/officeDocument/2006/relationships/notesSlide" Target="../notesSlides/notesSlide16.xml"/><Relationship Id="rId3" Type="http://schemas.openxmlformats.org/officeDocument/2006/relationships/tags" Target="../tags/tag370.xml"/><Relationship Id="rId7" Type="http://schemas.openxmlformats.org/officeDocument/2006/relationships/tags" Target="../tags/tag374.xml"/><Relationship Id="rId12" Type="http://schemas.openxmlformats.org/officeDocument/2006/relationships/tags" Target="../tags/tag379.xml"/><Relationship Id="rId17" Type="http://schemas.openxmlformats.org/officeDocument/2006/relationships/slideLayout" Target="../slideLayouts/slideLayout6.xml"/><Relationship Id="rId2" Type="http://schemas.openxmlformats.org/officeDocument/2006/relationships/tags" Target="../tags/tag369.xml"/><Relationship Id="rId16" Type="http://schemas.openxmlformats.org/officeDocument/2006/relationships/tags" Target="../tags/tag383.xml"/><Relationship Id="rId1" Type="http://schemas.openxmlformats.org/officeDocument/2006/relationships/tags" Target="../tags/tag368.xml"/><Relationship Id="rId6" Type="http://schemas.openxmlformats.org/officeDocument/2006/relationships/tags" Target="../tags/tag373.xml"/><Relationship Id="rId11" Type="http://schemas.openxmlformats.org/officeDocument/2006/relationships/tags" Target="../tags/tag378.xml"/><Relationship Id="rId5" Type="http://schemas.openxmlformats.org/officeDocument/2006/relationships/tags" Target="../tags/tag372.xml"/><Relationship Id="rId15" Type="http://schemas.openxmlformats.org/officeDocument/2006/relationships/tags" Target="../tags/tag382.xml"/><Relationship Id="rId10" Type="http://schemas.openxmlformats.org/officeDocument/2006/relationships/tags" Target="../tags/tag377.xml"/><Relationship Id="rId4" Type="http://schemas.openxmlformats.org/officeDocument/2006/relationships/tags" Target="../tags/tag371.xml"/><Relationship Id="rId9" Type="http://schemas.openxmlformats.org/officeDocument/2006/relationships/tags" Target="../tags/tag376.xml"/><Relationship Id="rId14" Type="http://schemas.openxmlformats.org/officeDocument/2006/relationships/tags" Target="../tags/tag38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5.xml"/><Relationship Id="rId1" Type="http://schemas.openxmlformats.org/officeDocument/2006/relationships/tags" Target="../tags/tag384.xml"/><Relationship Id="rId4" Type="http://schemas.openxmlformats.org/officeDocument/2006/relationships/notesSlide" Target="../notesSlides/notesSlide1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7.xml"/><Relationship Id="rId1" Type="http://schemas.openxmlformats.org/officeDocument/2006/relationships/tags" Target="../tags/tag386.xml"/><Relationship Id="rId4" Type="http://schemas.openxmlformats.org/officeDocument/2006/relationships/notesSlide" Target="../notesSlides/notesSlide1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389.xml"/><Relationship Id="rId1" Type="http://schemas.openxmlformats.org/officeDocument/2006/relationships/tags" Target="../tags/tag388.xml"/><Relationship Id="rId4" Type="http://schemas.openxmlformats.org/officeDocument/2006/relationships/notesSlide" Target="../notesSlides/notesSlide1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tags" Target="../tags/tag23.xml"/><Relationship Id="rId18" Type="http://schemas.openxmlformats.org/officeDocument/2006/relationships/tags" Target="../tags/tag28.xml"/><Relationship Id="rId26" Type="http://schemas.openxmlformats.org/officeDocument/2006/relationships/tags" Target="../tags/tag36.xml"/><Relationship Id="rId39" Type="http://schemas.openxmlformats.org/officeDocument/2006/relationships/tags" Target="../tags/tag49.xml"/><Relationship Id="rId3" Type="http://schemas.openxmlformats.org/officeDocument/2006/relationships/tags" Target="../tags/tag13.xml"/><Relationship Id="rId21" Type="http://schemas.openxmlformats.org/officeDocument/2006/relationships/tags" Target="../tags/tag31.xml"/><Relationship Id="rId34" Type="http://schemas.openxmlformats.org/officeDocument/2006/relationships/tags" Target="../tags/tag44.xml"/><Relationship Id="rId42" Type="http://schemas.openxmlformats.org/officeDocument/2006/relationships/tags" Target="../tags/tag52.xml"/><Relationship Id="rId47" Type="http://schemas.openxmlformats.org/officeDocument/2006/relationships/slideLayout" Target="../slideLayouts/slideLayout2.xml"/><Relationship Id="rId7" Type="http://schemas.openxmlformats.org/officeDocument/2006/relationships/tags" Target="../tags/tag17.xml"/><Relationship Id="rId12" Type="http://schemas.openxmlformats.org/officeDocument/2006/relationships/tags" Target="../tags/tag22.xml"/><Relationship Id="rId17" Type="http://schemas.openxmlformats.org/officeDocument/2006/relationships/tags" Target="../tags/tag27.xml"/><Relationship Id="rId25" Type="http://schemas.openxmlformats.org/officeDocument/2006/relationships/tags" Target="../tags/tag35.xml"/><Relationship Id="rId33" Type="http://schemas.openxmlformats.org/officeDocument/2006/relationships/tags" Target="../tags/tag43.xml"/><Relationship Id="rId38" Type="http://schemas.openxmlformats.org/officeDocument/2006/relationships/tags" Target="../tags/tag48.xml"/><Relationship Id="rId46" Type="http://schemas.openxmlformats.org/officeDocument/2006/relationships/tags" Target="../tags/tag56.xml"/><Relationship Id="rId2" Type="http://schemas.openxmlformats.org/officeDocument/2006/relationships/tags" Target="../tags/tag12.xml"/><Relationship Id="rId16" Type="http://schemas.openxmlformats.org/officeDocument/2006/relationships/tags" Target="../tags/tag26.xml"/><Relationship Id="rId20" Type="http://schemas.openxmlformats.org/officeDocument/2006/relationships/tags" Target="../tags/tag30.xml"/><Relationship Id="rId29" Type="http://schemas.openxmlformats.org/officeDocument/2006/relationships/tags" Target="../tags/tag39.xml"/><Relationship Id="rId41" Type="http://schemas.openxmlformats.org/officeDocument/2006/relationships/tags" Target="../tags/tag51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tags" Target="../tags/tag21.xml"/><Relationship Id="rId24" Type="http://schemas.openxmlformats.org/officeDocument/2006/relationships/tags" Target="../tags/tag34.xml"/><Relationship Id="rId32" Type="http://schemas.openxmlformats.org/officeDocument/2006/relationships/tags" Target="../tags/tag42.xml"/><Relationship Id="rId37" Type="http://schemas.openxmlformats.org/officeDocument/2006/relationships/tags" Target="../tags/tag47.xml"/><Relationship Id="rId40" Type="http://schemas.openxmlformats.org/officeDocument/2006/relationships/tags" Target="../tags/tag50.xml"/><Relationship Id="rId45" Type="http://schemas.openxmlformats.org/officeDocument/2006/relationships/tags" Target="../tags/tag55.xml"/><Relationship Id="rId5" Type="http://schemas.openxmlformats.org/officeDocument/2006/relationships/tags" Target="../tags/tag15.xml"/><Relationship Id="rId15" Type="http://schemas.openxmlformats.org/officeDocument/2006/relationships/tags" Target="../tags/tag25.xml"/><Relationship Id="rId23" Type="http://schemas.openxmlformats.org/officeDocument/2006/relationships/tags" Target="../tags/tag33.xml"/><Relationship Id="rId28" Type="http://schemas.openxmlformats.org/officeDocument/2006/relationships/tags" Target="../tags/tag38.xml"/><Relationship Id="rId36" Type="http://schemas.openxmlformats.org/officeDocument/2006/relationships/tags" Target="../tags/tag46.xml"/><Relationship Id="rId10" Type="http://schemas.openxmlformats.org/officeDocument/2006/relationships/tags" Target="../tags/tag20.xml"/><Relationship Id="rId19" Type="http://schemas.openxmlformats.org/officeDocument/2006/relationships/tags" Target="../tags/tag29.xml"/><Relationship Id="rId31" Type="http://schemas.openxmlformats.org/officeDocument/2006/relationships/tags" Target="../tags/tag41.xml"/><Relationship Id="rId44" Type="http://schemas.openxmlformats.org/officeDocument/2006/relationships/tags" Target="../tags/tag54.xml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4" Type="http://schemas.openxmlformats.org/officeDocument/2006/relationships/tags" Target="../tags/tag24.xml"/><Relationship Id="rId22" Type="http://schemas.openxmlformats.org/officeDocument/2006/relationships/tags" Target="../tags/tag32.xml"/><Relationship Id="rId27" Type="http://schemas.openxmlformats.org/officeDocument/2006/relationships/tags" Target="../tags/tag37.xml"/><Relationship Id="rId30" Type="http://schemas.openxmlformats.org/officeDocument/2006/relationships/tags" Target="../tags/tag40.xml"/><Relationship Id="rId35" Type="http://schemas.openxmlformats.org/officeDocument/2006/relationships/tags" Target="../tags/tag45.xml"/><Relationship Id="rId43" Type="http://schemas.openxmlformats.org/officeDocument/2006/relationships/tags" Target="../tags/tag53.xml"/><Relationship Id="rId48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Virtual Memory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Hakim Weatherspoon</a:t>
            </a:r>
          </a:p>
          <a:p>
            <a:r>
              <a:rPr lang="en-US" b="1" dirty="0" smtClean="0"/>
              <a:t>CS 3410, Spring 2013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096000"/>
            <a:ext cx="1978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  <a:cs typeface="Calibri"/>
              </a:rPr>
              <a:t>P &amp; H Chapter 5.4 </a:t>
            </a:r>
          </a:p>
        </p:txBody>
      </p:sp>
    </p:spTree>
    <p:extLst>
      <p:ext uri="{BB962C8B-B14F-4D97-AF65-F5344CB8AC3E}">
        <p14:creationId xmlns:p14="http://schemas.microsoft.com/office/powerpoint/2010/main" val="2481947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29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Thrashing (excessive paging)</a:t>
            </a:r>
            <a:endParaRPr lang="en-US" dirty="0"/>
          </a:p>
        </p:txBody>
      </p:sp>
      <p:sp>
        <p:nvSpPr>
          <p:cNvPr id="37529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676400"/>
            <a:ext cx="86868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Q: What if working set is too large?</a:t>
            </a:r>
          </a:p>
          <a:p>
            <a:r>
              <a:rPr lang="en-US" dirty="0" smtClean="0"/>
              <a:t>Case 1: Single process using too many pages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Case 2: Too many processes</a:t>
            </a:r>
          </a:p>
        </p:txBody>
      </p:sp>
      <p:sp>
        <p:nvSpPr>
          <p:cNvPr id="10" name="Rectangle 9"/>
          <p:cNvSpPr/>
          <p:nvPr>
            <p:custDataLst>
              <p:tags r:id="rId3"/>
            </p:custDataLst>
          </p:nvPr>
        </p:nvSpPr>
        <p:spPr>
          <a:xfrm>
            <a:off x="2895600" y="457200"/>
            <a:ext cx="16764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working set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4"/>
            </p:custDataLst>
          </p:nvPr>
        </p:nvSpPr>
        <p:spPr>
          <a:xfrm>
            <a:off x="1600200" y="1066800"/>
            <a:ext cx="2971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mem</a:t>
            </a:r>
            <a:endParaRPr lang="en-US" sz="2400" dirty="0"/>
          </a:p>
        </p:txBody>
      </p:sp>
      <p:sp>
        <p:nvSpPr>
          <p:cNvPr id="12" name="Rectangle 11"/>
          <p:cNvSpPr/>
          <p:nvPr>
            <p:custDataLst>
              <p:tags r:id="rId5"/>
            </p:custDataLst>
          </p:nvPr>
        </p:nvSpPr>
        <p:spPr>
          <a:xfrm>
            <a:off x="4648200" y="1066800"/>
            <a:ext cx="3657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</a:t>
            </a:r>
            <a:endParaRPr lang="en-US" sz="2400" dirty="0"/>
          </a:p>
        </p:txBody>
      </p:sp>
      <p:sp>
        <p:nvSpPr>
          <p:cNvPr id="14" name="Rectangle 13"/>
          <p:cNvSpPr/>
          <p:nvPr>
            <p:custDataLst>
              <p:tags r:id="rId6"/>
            </p:custDataLst>
          </p:nvPr>
        </p:nvSpPr>
        <p:spPr>
          <a:xfrm>
            <a:off x="4648200" y="457200"/>
            <a:ext cx="1371600" cy="5334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swapped</a:t>
            </a:r>
            <a:endParaRPr lang="en-US" sz="2400" dirty="0"/>
          </a:p>
        </p:txBody>
      </p:sp>
      <p:sp>
        <p:nvSpPr>
          <p:cNvPr id="15" name="TextBox 14"/>
          <p:cNvSpPr txBox="1"/>
          <p:nvPr>
            <p:custDataLst>
              <p:tags r:id="rId7"/>
            </p:custDataLst>
          </p:nvPr>
        </p:nvSpPr>
        <p:spPr>
          <a:xfrm>
            <a:off x="914400" y="4572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P1</a:t>
            </a:r>
          </a:p>
        </p:txBody>
      </p:sp>
      <p:sp>
        <p:nvSpPr>
          <p:cNvPr id="16" name="Rectangle 15"/>
          <p:cNvSpPr/>
          <p:nvPr>
            <p:custDataLst>
              <p:tags r:id="rId8"/>
            </p:custDataLst>
          </p:nvPr>
        </p:nvSpPr>
        <p:spPr>
          <a:xfrm>
            <a:off x="1600200" y="2895600"/>
            <a:ext cx="36576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working set</a:t>
            </a:r>
            <a:endParaRPr lang="en-US" sz="2400" dirty="0"/>
          </a:p>
        </p:txBody>
      </p:sp>
      <p:sp>
        <p:nvSpPr>
          <p:cNvPr id="17" name="Rectangle 16"/>
          <p:cNvSpPr/>
          <p:nvPr>
            <p:custDataLst>
              <p:tags r:id="rId9"/>
            </p:custDataLst>
          </p:nvPr>
        </p:nvSpPr>
        <p:spPr>
          <a:xfrm>
            <a:off x="1600200" y="3505200"/>
            <a:ext cx="2971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mem</a:t>
            </a:r>
            <a:endParaRPr lang="en-US" sz="2400" dirty="0"/>
          </a:p>
        </p:txBody>
      </p:sp>
      <p:sp>
        <p:nvSpPr>
          <p:cNvPr id="18" name="Rectangle 17"/>
          <p:cNvSpPr/>
          <p:nvPr>
            <p:custDataLst>
              <p:tags r:id="rId10"/>
            </p:custDataLst>
          </p:nvPr>
        </p:nvSpPr>
        <p:spPr>
          <a:xfrm>
            <a:off x="4648200" y="3505200"/>
            <a:ext cx="3657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</a:t>
            </a:r>
            <a:endParaRPr lang="en-US" sz="2400" dirty="0"/>
          </a:p>
        </p:txBody>
      </p:sp>
      <p:sp>
        <p:nvSpPr>
          <p:cNvPr id="20" name="Rectangle 19"/>
          <p:cNvSpPr/>
          <p:nvPr>
            <p:custDataLst>
              <p:tags r:id="rId11"/>
            </p:custDataLst>
          </p:nvPr>
        </p:nvSpPr>
        <p:spPr>
          <a:xfrm>
            <a:off x="5334000" y="2895600"/>
            <a:ext cx="1371600" cy="5334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swapped</a:t>
            </a:r>
            <a:endParaRPr lang="en-US" sz="2400" dirty="0"/>
          </a:p>
        </p:txBody>
      </p:sp>
      <p:sp>
        <p:nvSpPr>
          <p:cNvPr id="21" name="Rectangle 20"/>
          <p:cNvSpPr/>
          <p:nvPr>
            <p:custDataLst>
              <p:tags r:id="rId12"/>
            </p:custDataLst>
          </p:nvPr>
        </p:nvSpPr>
        <p:spPr>
          <a:xfrm>
            <a:off x="1600200" y="4648200"/>
            <a:ext cx="5334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  <p:sp>
        <p:nvSpPr>
          <p:cNvPr id="22" name="Rectangle 21"/>
          <p:cNvSpPr/>
          <p:nvPr>
            <p:custDataLst>
              <p:tags r:id="rId13"/>
            </p:custDataLst>
          </p:nvPr>
        </p:nvSpPr>
        <p:spPr>
          <a:xfrm>
            <a:off x="1600200" y="5257800"/>
            <a:ext cx="2971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mem</a:t>
            </a:r>
            <a:endParaRPr lang="en-US" sz="2400" dirty="0"/>
          </a:p>
        </p:txBody>
      </p:sp>
      <p:sp>
        <p:nvSpPr>
          <p:cNvPr id="23" name="Rectangle 22"/>
          <p:cNvSpPr/>
          <p:nvPr>
            <p:custDataLst>
              <p:tags r:id="rId14"/>
            </p:custDataLst>
          </p:nvPr>
        </p:nvSpPr>
        <p:spPr>
          <a:xfrm>
            <a:off x="4648200" y="5257800"/>
            <a:ext cx="3657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</a:t>
            </a:r>
            <a:endParaRPr lang="en-US" sz="2400" dirty="0"/>
          </a:p>
        </p:txBody>
      </p:sp>
      <p:sp>
        <p:nvSpPr>
          <p:cNvPr id="25" name="Rectangle 24"/>
          <p:cNvSpPr/>
          <p:nvPr>
            <p:custDataLst>
              <p:tags r:id="rId15"/>
            </p:custDataLst>
          </p:nvPr>
        </p:nvSpPr>
        <p:spPr>
          <a:xfrm>
            <a:off x="2209800" y="4648200"/>
            <a:ext cx="6858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  <p:sp>
        <p:nvSpPr>
          <p:cNvPr id="26" name="Rectangle 25"/>
          <p:cNvSpPr/>
          <p:nvPr>
            <p:custDataLst>
              <p:tags r:id="rId16"/>
            </p:custDataLst>
          </p:nvPr>
        </p:nvSpPr>
        <p:spPr>
          <a:xfrm>
            <a:off x="2971800" y="4648200"/>
            <a:ext cx="5334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  <p:sp>
        <p:nvSpPr>
          <p:cNvPr id="27" name="Rectangle 26"/>
          <p:cNvSpPr/>
          <p:nvPr>
            <p:custDataLst>
              <p:tags r:id="rId17"/>
            </p:custDataLst>
          </p:nvPr>
        </p:nvSpPr>
        <p:spPr>
          <a:xfrm>
            <a:off x="3581400" y="4648200"/>
            <a:ext cx="6096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  <p:sp>
        <p:nvSpPr>
          <p:cNvPr id="28" name="Rectangle 27"/>
          <p:cNvSpPr/>
          <p:nvPr>
            <p:custDataLst>
              <p:tags r:id="rId18"/>
            </p:custDataLst>
          </p:nvPr>
        </p:nvSpPr>
        <p:spPr>
          <a:xfrm>
            <a:off x="4267200" y="4648200"/>
            <a:ext cx="7620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  <p:sp>
        <p:nvSpPr>
          <p:cNvPr id="29" name="Rectangle 28"/>
          <p:cNvSpPr/>
          <p:nvPr>
            <p:custDataLst>
              <p:tags r:id="rId19"/>
            </p:custDataLst>
          </p:nvPr>
        </p:nvSpPr>
        <p:spPr>
          <a:xfrm>
            <a:off x="5105400" y="4648200"/>
            <a:ext cx="6858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72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2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2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2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32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Thrashing</a:t>
            </a:r>
            <a:endParaRPr lang="en-US"/>
          </a:p>
        </p:txBody>
      </p:sp>
      <p:sp>
        <p:nvSpPr>
          <p:cNvPr id="37632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Thrashing</a:t>
            </a:r>
            <a:r>
              <a:rPr lang="en-US" dirty="0" smtClean="0"/>
              <a:t> b/c working set of process (or processes) greater than physical memory available</a:t>
            </a:r>
          </a:p>
          <a:p>
            <a:pPr lvl="2"/>
            <a:r>
              <a:rPr lang="en-US" dirty="0" smtClean="0"/>
              <a:t>Firefox steals page from Skype</a:t>
            </a:r>
          </a:p>
          <a:p>
            <a:pPr lvl="2"/>
            <a:r>
              <a:rPr lang="en-US" dirty="0" smtClean="0"/>
              <a:t>Skype steals page from Firefox</a:t>
            </a:r>
          </a:p>
          <a:p>
            <a:pPr lvl="1"/>
            <a:r>
              <a:rPr lang="en-US" dirty="0" smtClean="0"/>
              <a:t>I/O (disk activity) at 100% utilization</a:t>
            </a:r>
          </a:p>
          <a:p>
            <a:pPr lvl="2"/>
            <a:r>
              <a:rPr lang="en-US" dirty="0" smtClean="0"/>
              <a:t>But no useful work is getting done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Ideal: Size of disk, speed of memory (or cache)</a:t>
            </a:r>
          </a:p>
          <a:p>
            <a:r>
              <a:rPr lang="en-US" dirty="0" smtClean="0"/>
              <a:t>Non-ideal: Speed of disk</a:t>
            </a:r>
            <a:endParaRPr lang="en-US" dirty="0"/>
          </a:p>
        </p:txBody>
      </p:sp>
      <p:pic>
        <p:nvPicPr>
          <p:cNvPr id="19458" name="CP3 Ink 99a44236-bce8-4d80-b535-4d7c1e0bcfef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430" y="8267640"/>
            <a:ext cx="101700" cy="10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672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3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3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3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3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Paging Assumption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67380"/>
            <a:ext cx="8686800" cy="2057400"/>
          </a:xfrm>
        </p:spPr>
        <p:txBody>
          <a:bodyPr>
            <a:normAutofit/>
          </a:bodyPr>
          <a:lstStyle/>
          <a:p>
            <a:r>
              <a:rPr lang="en-US" dirty="0" smtClean="0"/>
              <a:t>OS </a:t>
            </a:r>
            <a:r>
              <a:rPr lang="en-US" dirty="0" smtClean="0">
                <a:solidFill>
                  <a:schemeClr val="accent1"/>
                </a:solidFill>
              </a:rPr>
              <a:t>multiplexes</a:t>
            </a:r>
            <a:r>
              <a:rPr lang="en-US" dirty="0" smtClean="0"/>
              <a:t> physical memory among processes</a:t>
            </a:r>
          </a:p>
          <a:p>
            <a:pPr lvl="1"/>
            <a:r>
              <a:rPr lang="en-US" dirty="0" smtClean="0"/>
              <a:t>assumption # 2: </a:t>
            </a:r>
            <a:br>
              <a:rPr lang="en-US" dirty="0" smtClean="0"/>
            </a:br>
            <a:r>
              <a:rPr lang="en-US" dirty="0" smtClean="0"/>
              <a:t>recent accesses predict future accesses</a:t>
            </a:r>
          </a:p>
          <a:p>
            <a:pPr lvl="1"/>
            <a:r>
              <a:rPr lang="en-US" dirty="0" smtClean="0"/>
              <a:t>working set usually </a:t>
            </a:r>
            <a:r>
              <a:rPr lang="en-US" dirty="0" smtClean="0">
                <a:solidFill>
                  <a:schemeClr val="accent1"/>
                </a:solidFill>
              </a:rPr>
              <a:t>changes slowly </a:t>
            </a:r>
            <a:r>
              <a:rPr lang="en-US" dirty="0" smtClean="0"/>
              <a:t>over time</a:t>
            </a:r>
          </a:p>
          <a:p>
            <a:pPr lvl="1"/>
            <a:endParaRPr lang="en-US" dirty="0" smtClean="0"/>
          </a:p>
        </p:txBody>
      </p:sp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1143000" y="2524780"/>
            <a:ext cx="7315200" cy="2133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 rot="16200000">
            <a:off x="-131702" y="3295860"/>
            <a:ext cx="1873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working set</a:t>
            </a: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1066800" y="4658380"/>
            <a:ext cx="1287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 </a:t>
            </a:r>
            <a:r>
              <a:rPr lang="en-US" sz="2800" dirty="0" smtClean="0">
                <a:solidFill>
                  <a:schemeClr val="bg1"/>
                </a:solidFill>
                <a:sym typeface="Symbol"/>
              </a:rPr>
              <a:t>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60" name="Rectangle 59"/>
          <p:cNvSpPr/>
          <p:nvPr>
            <p:custDataLst>
              <p:tags r:id="rId6"/>
            </p:custDataLst>
          </p:nvPr>
        </p:nvSpPr>
        <p:spPr>
          <a:xfrm>
            <a:off x="1143000" y="36677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>
            <p:custDataLst>
              <p:tags r:id="rId7"/>
            </p:custDataLst>
          </p:nvPr>
        </p:nvSpPr>
        <p:spPr>
          <a:xfrm>
            <a:off x="1143000" y="26771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>
            <p:custDataLst>
              <p:tags r:id="rId8"/>
            </p:custDataLst>
          </p:nvPr>
        </p:nvSpPr>
        <p:spPr>
          <a:xfrm>
            <a:off x="1371600" y="37439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>
            <p:custDataLst>
              <p:tags r:id="rId9"/>
            </p:custDataLst>
          </p:nvPr>
        </p:nvSpPr>
        <p:spPr>
          <a:xfrm>
            <a:off x="1371600" y="26771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>
            <p:custDataLst>
              <p:tags r:id="rId10"/>
            </p:custDataLst>
          </p:nvPr>
        </p:nvSpPr>
        <p:spPr>
          <a:xfrm>
            <a:off x="1600200" y="3667780"/>
            <a:ext cx="2286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>
            <p:custDataLst>
              <p:tags r:id="rId11"/>
            </p:custDataLst>
          </p:nvPr>
        </p:nvSpPr>
        <p:spPr>
          <a:xfrm>
            <a:off x="1600200" y="26771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>
            <p:custDataLst>
              <p:tags r:id="rId12"/>
            </p:custDataLst>
          </p:nvPr>
        </p:nvSpPr>
        <p:spPr>
          <a:xfrm>
            <a:off x="1828800" y="36677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>
            <p:custDataLst>
              <p:tags r:id="rId13"/>
            </p:custDataLst>
          </p:nvPr>
        </p:nvSpPr>
        <p:spPr>
          <a:xfrm>
            <a:off x="1828800" y="26771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>
            <p:custDataLst>
              <p:tags r:id="rId14"/>
            </p:custDataLst>
          </p:nvPr>
        </p:nvSpPr>
        <p:spPr>
          <a:xfrm>
            <a:off x="2057400" y="3591580"/>
            <a:ext cx="2286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>
            <p:custDataLst>
              <p:tags r:id="rId15"/>
            </p:custDataLst>
          </p:nvPr>
        </p:nvSpPr>
        <p:spPr>
          <a:xfrm>
            <a:off x="2057400" y="27533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>
            <p:custDataLst>
              <p:tags r:id="rId16"/>
            </p:custDataLst>
          </p:nvPr>
        </p:nvSpPr>
        <p:spPr>
          <a:xfrm>
            <a:off x="2286000" y="3515380"/>
            <a:ext cx="228600" cy="685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>
            <p:custDataLst>
              <p:tags r:id="rId17"/>
            </p:custDataLst>
          </p:nvPr>
        </p:nvSpPr>
        <p:spPr>
          <a:xfrm>
            <a:off x="2286000" y="28295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>
            <p:custDataLst>
              <p:tags r:id="rId18"/>
            </p:custDataLst>
          </p:nvPr>
        </p:nvSpPr>
        <p:spPr>
          <a:xfrm>
            <a:off x="2514600" y="35915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>
            <p:custDataLst>
              <p:tags r:id="rId19"/>
            </p:custDataLst>
          </p:nvPr>
        </p:nvSpPr>
        <p:spPr>
          <a:xfrm>
            <a:off x="2514600" y="29819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>
            <p:custDataLst>
              <p:tags r:id="rId20"/>
            </p:custDataLst>
          </p:nvPr>
        </p:nvSpPr>
        <p:spPr>
          <a:xfrm>
            <a:off x="2743200" y="3667780"/>
            <a:ext cx="2286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>
            <p:custDataLst>
              <p:tags r:id="rId21"/>
            </p:custDataLst>
          </p:nvPr>
        </p:nvSpPr>
        <p:spPr>
          <a:xfrm>
            <a:off x="2743200" y="29819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>
            <p:custDataLst>
              <p:tags r:id="rId22"/>
            </p:custDataLst>
          </p:nvPr>
        </p:nvSpPr>
        <p:spPr>
          <a:xfrm>
            <a:off x="2971800" y="36677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>
            <p:custDataLst>
              <p:tags r:id="rId23"/>
            </p:custDataLst>
          </p:nvPr>
        </p:nvSpPr>
        <p:spPr>
          <a:xfrm>
            <a:off x="2971800" y="29819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>
            <p:custDataLst>
              <p:tags r:id="rId24"/>
            </p:custDataLst>
          </p:nvPr>
        </p:nvSpPr>
        <p:spPr>
          <a:xfrm>
            <a:off x="3200400" y="3515380"/>
            <a:ext cx="228600" cy="685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>
            <p:custDataLst>
              <p:tags r:id="rId25"/>
            </p:custDataLst>
          </p:nvPr>
        </p:nvSpPr>
        <p:spPr>
          <a:xfrm>
            <a:off x="3200400" y="29057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>
            <p:custDataLst>
              <p:tags r:id="rId26"/>
            </p:custDataLst>
          </p:nvPr>
        </p:nvSpPr>
        <p:spPr>
          <a:xfrm>
            <a:off x="3429000" y="3439180"/>
            <a:ext cx="2286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>
            <p:custDataLst>
              <p:tags r:id="rId27"/>
            </p:custDataLst>
          </p:nvPr>
        </p:nvSpPr>
        <p:spPr>
          <a:xfrm>
            <a:off x="3429000" y="28295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>
            <p:custDataLst>
              <p:tags r:id="rId28"/>
            </p:custDataLst>
          </p:nvPr>
        </p:nvSpPr>
        <p:spPr>
          <a:xfrm>
            <a:off x="3657600" y="34391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>
            <p:custDataLst>
              <p:tags r:id="rId29"/>
            </p:custDataLst>
          </p:nvPr>
        </p:nvSpPr>
        <p:spPr>
          <a:xfrm>
            <a:off x="3657600" y="28295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>
            <p:custDataLst>
              <p:tags r:id="rId30"/>
            </p:custDataLst>
          </p:nvPr>
        </p:nvSpPr>
        <p:spPr>
          <a:xfrm>
            <a:off x="3886200" y="35153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>
            <p:custDataLst>
              <p:tags r:id="rId31"/>
            </p:custDataLst>
          </p:nvPr>
        </p:nvSpPr>
        <p:spPr>
          <a:xfrm>
            <a:off x="3886200" y="27533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>
            <p:custDataLst>
              <p:tags r:id="rId32"/>
            </p:custDataLst>
          </p:nvPr>
        </p:nvSpPr>
        <p:spPr>
          <a:xfrm>
            <a:off x="4114800" y="3439180"/>
            <a:ext cx="2286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>
            <p:custDataLst>
              <p:tags r:id="rId33"/>
            </p:custDataLst>
          </p:nvPr>
        </p:nvSpPr>
        <p:spPr>
          <a:xfrm>
            <a:off x="4114800" y="26771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>
            <p:custDataLst>
              <p:tags r:id="rId34"/>
            </p:custDataLst>
          </p:nvPr>
        </p:nvSpPr>
        <p:spPr>
          <a:xfrm>
            <a:off x="4343400" y="34391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>
            <p:custDataLst>
              <p:tags r:id="rId35"/>
            </p:custDataLst>
          </p:nvPr>
        </p:nvSpPr>
        <p:spPr>
          <a:xfrm>
            <a:off x="4343400" y="26771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>
            <p:custDataLst>
              <p:tags r:id="rId36"/>
            </p:custDataLst>
          </p:nvPr>
        </p:nvSpPr>
        <p:spPr>
          <a:xfrm>
            <a:off x="4572000" y="3439180"/>
            <a:ext cx="228600" cy="457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>
            <p:custDataLst>
              <p:tags r:id="rId37"/>
            </p:custDataLst>
          </p:nvPr>
        </p:nvSpPr>
        <p:spPr>
          <a:xfrm>
            <a:off x="4572000" y="26771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>
            <p:custDataLst>
              <p:tags r:id="rId38"/>
            </p:custDataLst>
          </p:nvPr>
        </p:nvSpPr>
        <p:spPr>
          <a:xfrm>
            <a:off x="4800600" y="34391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>
            <p:custDataLst>
              <p:tags r:id="rId39"/>
            </p:custDataLst>
          </p:nvPr>
        </p:nvSpPr>
        <p:spPr>
          <a:xfrm>
            <a:off x="4800600" y="267718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>
            <p:custDataLst>
              <p:tags r:id="rId40"/>
            </p:custDataLst>
          </p:nvPr>
        </p:nvSpPr>
        <p:spPr>
          <a:xfrm>
            <a:off x="5029200" y="35915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>
            <p:custDataLst>
              <p:tags r:id="rId41"/>
            </p:custDataLst>
          </p:nvPr>
        </p:nvSpPr>
        <p:spPr>
          <a:xfrm>
            <a:off x="5029200" y="26771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>
            <p:custDataLst>
              <p:tags r:id="rId42"/>
            </p:custDataLst>
          </p:nvPr>
        </p:nvSpPr>
        <p:spPr>
          <a:xfrm>
            <a:off x="5257800" y="41249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>
            <p:custDataLst>
              <p:tags r:id="rId43"/>
            </p:custDataLst>
          </p:nvPr>
        </p:nvSpPr>
        <p:spPr>
          <a:xfrm>
            <a:off x="5257800" y="27533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>
            <p:custDataLst>
              <p:tags r:id="rId44"/>
            </p:custDataLst>
          </p:nvPr>
        </p:nvSpPr>
        <p:spPr>
          <a:xfrm>
            <a:off x="5486400" y="42011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>
            <p:custDataLst>
              <p:tags r:id="rId45"/>
            </p:custDataLst>
          </p:nvPr>
        </p:nvSpPr>
        <p:spPr>
          <a:xfrm>
            <a:off x="5486400" y="27533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>
            <p:custDataLst>
              <p:tags r:id="rId46"/>
            </p:custDataLst>
          </p:nvPr>
        </p:nvSpPr>
        <p:spPr>
          <a:xfrm>
            <a:off x="5715000" y="4124980"/>
            <a:ext cx="228600" cy="381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>
            <p:custDataLst>
              <p:tags r:id="rId47"/>
            </p:custDataLst>
          </p:nvPr>
        </p:nvSpPr>
        <p:spPr>
          <a:xfrm>
            <a:off x="5715000" y="27533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>
            <p:custDataLst>
              <p:tags r:id="rId48"/>
            </p:custDataLst>
          </p:nvPr>
        </p:nvSpPr>
        <p:spPr>
          <a:xfrm>
            <a:off x="5943600" y="4048780"/>
            <a:ext cx="228600" cy="381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>
            <p:custDataLst>
              <p:tags r:id="rId49"/>
            </p:custDataLst>
          </p:nvPr>
        </p:nvSpPr>
        <p:spPr>
          <a:xfrm>
            <a:off x="5943600" y="27533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>
            <p:custDataLst>
              <p:tags r:id="rId50"/>
            </p:custDataLst>
          </p:nvPr>
        </p:nvSpPr>
        <p:spPr>
          <a:xfrm>
            <a:off x="6172200" y="4124980"/>
            <a:ext cx="228600" cy="381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>
            <p:custDataLst>
              <p:tags r:id="rId51"/>
            </p:custDataLst>
          </p:nvPr>
        </p:nvSpPr>
        <p:spPr>
          <a:xfrm>
            <a:off x="6172200" y="26771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>
            <p:custDataLst>
              <p:tags r:id="rId52"/>
            </p:custDataLst>
          </p:nvPr>
        </p:nvSpPr>
        <p:spPr>
          <a:xfrm>
            <a:off x="6400800" y="4048780"/>
            <a:ext cx="228600" cy="457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>
            <p:custDataLst>
              <p:tags r:id="rId53"/>
            </p:custDataLst>
          </p:nvPr>
        </p:nvSpPr>
        <p:spPr>
          <a:xfrm>
            <a:off x="6400800" y="26771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>
            <p:custDataLst>
              <p:tags r:id="rId54"/>
            </p:custDataLst>
          </p:nvPr>
        </p:nvSpPr>
        <p:spPr>
          <a:xfrm>
            <a:off x="6629400" y="4124980"/>
            <a:ext cx="228600" cy="457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>
            <p:custDataLst>
              <p:tags r:id="rId55"/>
            </p:custDataLst>
          </p:nvPr>
        </p:nvSpPr>
        <p:spPr>
          <a:xfrm>
            <a:off x="6629400" y="27533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>
            <p:custDataLst>
              <p:tags r:id="rId56"/>
            </p:custDataLst>
          </p:nvPr>
        </p:nvSpPr>
        <p:spPr>
          <a:xfrm>
            <a:off x="6858000" y="4124980"/>
            <a:ext cx="228600" cy="381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>
            <p:custDataLst>
              <p:tags r:id="rId57"/>
            </p:custDataLst>
          </p:nvPr>
        </p:nvSpPr>
        <p:spPr>
          <a:xfrm>
            <a:off x="6858000" y="26771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>
            <p:custDataLst>
              <p:tags r:id="rId58"/>
            </p:custDataLst>
          </p:nvPr>
        </p:nvSpPr>
        <p:spPr>
          <a:xfrm>
            <a:off x="7086600" y="42011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>
            <p:custDataLst>
              <p:tags r:id="rId59"/>
            </p:custDataLst>
          </p:nvPr>
        </p:nvSpPr>
        <p:spPr>
          <a:xfrm>
            <a:off x="7086600" y="27533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>
            <p:custDataLst>
              <p:tags r:id="rId60"/>
            </p:custDataLst>
          </p:nvPr>
        </p:nvSpPr>
        <p:spPr>
          <a:xfrm>
            <a:off x="7315200" y="41249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>
            <p:custDataLst>
              <p:tags r:id="rId61"/>
            </p:custDataLst>
          </p:nvPr>
        </p:nvSpPr>
        <p:spPr>
          <a:xfrm>
            <a:off x="7315200" y="27533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>
            <p:custDataLst>
              <p:tags r:id="rId62"/>
            </p:custDataLst>
          </p:nvPr>
        </p:nvSpPr>
        <p:spPr>
          <a:xfrm>
            <a:off x="7543800" y="40487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>
            <p:custDataLst>
              <p:tags r:id="rId63"/>
            </p:custDataLst>
          </p:nvPr>
        </p:nvSpPr>
        <p:spPr>
          <a:xfrm>
            <a:off x="7543800" y="26771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>
            <p:custDataLst>
              <p:tags r:id="rId64"/>
            </p:custDataLst>
          </p:nvPr>
        </p:nvSpPr>
        <p:spPr>
          <a:xfrm>
            <a:off x="4343400" y="442978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>
            <p:custDataLst>
              <p:tags r:id="rId65"/>
            </p:custDataLst>
          </p:nvPr>
        </p:nvSpPr>
        <p:spPr>
          <a:xfrm>
            <a:off x="5486400" y="366778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>
            <p:custDataLst>
              <p:tags r:id="rId66"/>
            </p:custDataLst>
          </p:nvPr>
        </p:nvSpPr>
        <p:spPr>
          <a:xfrm>
            <a:off x="7086600" y="35153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>
            <p:custDataLst>
              <p:tags r:id="rId67"/>
            </p:custDataLst>
          </p:nvPr>
        </p:nvSpPr>
        <p:spPr>
          <a:xfrm>
            <a:off x="6858000" y="34391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>
            <p:custDataLst>
              <p:tags r:id="rId68"/>
            </p:custDataLst>
          </p:nvPr>
        </p:nvSpPr>
        <p:spPr>
          <a:xfrm>
            <a:off x="6629400" y="351538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4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60" grpId="0" animBg="1"/>
      <p:bldP spid="78" grpId="0" animBg="1"/>
      <p:bldP spid="94" grpId="0" animBg="1"/>
      <p:bldP spid="95" grpId="0" animBg="1"/>
      <p:bldP spid="96" grpId="0" animBg="1"/>
      <p:bldP spid="97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8" grpId="0" animBg="1"/>
      <p:bldP spid="159" grpId="0" animBg="1"/>
      <p:bldP spid="160" grpId="0" animBg="1"/>
      <p:bldP spid="161" grpId="0" animBg="1"/>
      <p:bldP spid="16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Thrashing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81000"/>
            <a:ext cx="86868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Q: What if working set changes rapidly or unpredictably?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A: Thrashing b/c recent accesses don’t predict future accesses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1143000" y="1457980"/>
            <a:ext cx="7315200" cy="2133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 rot="16200000">
            <a:off x="-131702" y="2229060"/>
            <a:ext cx="1873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working set</a:t>
            </a: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066800" y="3591580"/>
            <a:ext cx="1287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 </a:t>
            </a:r>
            <a:r>
              <a:rPr lang="en-US" sz="2800" dirty="0" smtClean="0">
                <a:solidFill>
                  <a:schemeClr val="bg1"/>
                </a:solidFill>
                <a:sym typeface="Symbol"/>
              </a:rPr>
              <a:t>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1143000" y="26009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7"/>
            </p:custDataLst>
          </p:nvPr>
        </p:nvSpPr>
        <p:spPr>
          <a:xfrm>
            <a:off x="1143000" y="16103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8"/>
            </p:custDataLst>
          </p:nvPr>
        </p:nvSpPr>
        <p:spPr>
          <a:xfrm>
            <a:off x="1371600" y="2971800"/>
            <a:ext cx="228600" cy="2387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>
            <p:custDataLst>
              <p:tags r:id="rId9"/>
            </p:custDataLst>
          </p:nvPr>
        </p:nvSpPr>
        <p:spPr>
          <a:xfrm>
            <a:off x="1371600" y="19050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>
            <p:custDataLst>
              <p:tags r:id="rId10"/>
            </p:custDataLst>
          </p:nvPr>
        </p:nvSpPr>
        <p:spPr>
          <a:xfrm>
            <a:off x="1600200" y="2600980"/>
            <a:ext cx="228600" cy="2946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>
            <p:custDataLst>
              <p:tags r:id="rId11"/>
            </p:custDataLst>
          </p:nvPr>
        </p:nvSpPr>
        <p:spPr>
          <a:xfrm>
            <a:off x="1600200" y="20574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>
            <p:custDataLst>
              <p:tags r:id="rId12"/>
            </p:custDataLst>
          </p:nvPr>
        </p:nvSpPr>
        <p:spPr>
          <a:xfrm>
            <a:off x="1828800" y="2286000"/>
            <a:ext cx="228600" cy="457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>
            <p:custDataLst>
              <p:tags r:id="rId13"/>
            </p:custDataLst>
          </p:nvPr>
        </p:nvSpPr>
        <p:spPr>
          <a:xfrm>
            <a:off x="2057400" y="32004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>
            <p:custDataLst>
              <p:tags r:id="rId14"/>
            </p:custDataLst>
          </p:nvPr>
        </p:nvSpPr>
        <p:spPr>
          <a:xfrm>
            <a:off x="2057400" y="2895600"/>
            <a:ext cx="228600" cy="2387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>
            <p:custDataLst>
              <p:tags r:id="rId15"/>
            </p:custDataLst>
          </p:nvPr>
        </p:nvSpPr>
        <p:spPr>
          <a:xfrm>
            <a:off x="2057400" y="16002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>
            <p:custDataLst>
              <p:tags r:id="rId16"/>
            </p:custDataLst>
          </p:nvPr>
        </p:nvSpPr>
        <p:spPr>
          <a:xfrm>
            <a:off x="2286000" y="2667000"/>
            <a:ext cx="228600" cy="2184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>
            <p:custDataLst>
              <p:tags r:id="rId17"/>
            </p:custDataLst>
          </p:nvPr>
        </p:nvSpPr>
        <p:spPr>
          <a:xfrm>
            <a:off x="2286000" y="19050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>
            <p:custDataLst>
              <p:tags r:id="rId18"/>
            </p:custDataLst>
          </p:nvPr>
        </p:nvSpPr>
        <p:spPr>
          <a:xfrm>
            <a:off x="2514600" y="32004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>
            <p:custDataLst>
              <p:tags r:id="rId19"/>
            </p:custDataLst>
          </p:nvPr>
        </p:nvSpPr>
        <p:spPr>
          <a:xfrm>
            <a:off x="2514600" y="18288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>
            <p:custDataLst>
              <p:tags r:id="rId20"/>
            </p:custDataLst>
          </p:nvPr>
        </p:nvSpPr>
        <p:spPr>
          <a:xfrm>
            <a:off x="2743200" y="2600980"/>
            <a:ext cx="228600" cy="2184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>
            <p:custDataLst>
              <p:tags r:id="rId21"/>
            </p:custDataLst>
          </p:nvPr>
        </p:nvSpPr>
        <p:spPr>
          <a:xfrm>
            <a:off x="2743200" y="15240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>
            <p:custDataLst>
              <p:tags r:id="rId22"/>
            </p:custDataLst>
          </p:nvPr>
        </p:nvSpPr>
        <p:spPr>
          <a:xfrm>
            <a:off x="2971800" y="31242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>
            <p:custDataLst>
              <p:tags r:id="rId23"/>
            </p:custDataLst>
          </p:nvPr>
        </p:nvSpPr>
        <p:spPr>
          <a:xfrm>
            <a:off x="2971800" y="19812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>
            <p:custDataLst>
              <p:tags r:id="rId24"/>
            </p:custDataLst>
          </p:nvPr>
        </p:nvSpPr>
        <p:spPr>
          <a:xfrm>
            <a:off x="3200400" y="2448580"/>
            <a:ext cx="228600" cy="2946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>
            <p:custDataLst>
              <p:tags r:id="rId25"/>
            </p:custDataLst>
          </p:nvPr>
        </p:nvSpPr>
        <p:spPr>
          <a:xfrm>
            <a:off x="3200400" y="19050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>
            <p:custDataLst>
              <p:tags r:id="rId26"/>
            </p:custDataLst>
          </p:nvPr>
        </p:nvSpPr>
        <p:spPr>
          <a:xfrm>
            <a:off x="3429000" y="2667000"/>
            <a:ext cx="228600" cy="3149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>
            <p:custDataLst>
              <p:tags r:id="rId27"/>
            </p:custDataLst>
          </p:nvPr>
        </p:nvSpPr>
        <p:spPr>
          <a:xfrm>
            <a:off x="3429000" y="16002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>
            <p:custDataLst>
              <p:tags r:id="rId28"/>
            </p:custDataLst>
          </p:nvPr>
        </p:nvSpPr>
        <p:spPr>
          <a:xfrm>
            <a:off x="3657600" y="32004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>
            <p:custDataLst>
              <p:tags r:id="rId29"/>
            </p:custDataLst>
          </p:nvPr>
        </p:nvSpPr>
        <p:spPr>
          <a:xfrm>
            <a:off x="3657600" y="17627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>
            <p:custDataLst>
              <p:tags r:id="rId30"/>
            </p:custDataLst>
          </p:nvPr>
        </p:nvSpPr>
        <p:spPr>
          <a:xfrm>
            <a:off x="3886200" y="30480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/>
          <p:cNvSpPr/>
          <p:nvPr>
            <p:custDataLst>
              <p:tags r:id="rId31"/>
            </p:custDataLst>
          </p:nvPr>
        </p:nvSpPr>
        <p:spPr>
          <a:xfrm>
            <a:off x="5257800" y="16002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>
            <p:custDataLst>
              <p:tags r:id="rId32"/>
            </p:custDataLst>
          </p:nvPr>
        </p:nvSpPr>
        <p:spPr>
          <a:xfrm>
            <a:off x="5715000" y="3058180"/>
            <a:ext cx="228600" cy="1422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>
            <p:custDataLst>
              <p:tags r:id="rId33"/>
            </p:custDataLst>
          </p:nvPr>
        </p:nvSpPr>
        <p:spPr>
          <a:xfrm>
            <a:off x="5715000" y="19812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>
            <p:custDataLst>
              <p:tags r:id="rId34"/>
            </p:custDataLst>
          </p:nvPr>
        </p:nvSpPr>
        <p:spPr>
          <a:xfrm>
            <a:off x="5943600" y="2981980"/>
            <a:ext cx="228600" cy="381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>
            <p:custDataLst>
              <p:tags r:id="rId35"/>
            </p:custDataLst>
          </p:nvPr>
        </p:nvSpPr>
        <p:spPr>
          <a:xfrm>
            <a:off x="5943600" y="1524000"/>
            <a:ext cx="228600" cy="3149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>
            <p:custDataLst>
              <p:tags r:id="rId36"/>
            </p:custDataLst>
          </p:nvPr>
        </p:nvSpPr>
        <p:spPr>
          <a:xfrm>
            <a:off x="6172200" y="25146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>
            <p:custDataLst>
              <p:tags r:id="rId37"/>
            </p:custDataLst>
          </p:nvPr>
        </p:nvSpPr>
        <p:spPr>
          <a:xfrm>
            <a:off x="6172200" y="19812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>
            <p:custDataLst>
              <p:tags r:id="rId38"/>
            </p:custDataLst>
          </p:nvPr>
        </p:nvSpPr>
        <p:spPr>
          <a:xfrm>
            <a:off x="6400800" y="3200400"/>
            <a:ext cx="228600" cy="2387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>
            <p:custDataLst>
              <p:tags r:id="rId39"/>
            </p:custDataLst>
          </p:nvPr>
        </p:nvSpPr>
        <p:spPr>
          <a:xfrm>
            <a:off x="6400800" y="16103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>
            <p:custDataLst>
              <p:tags r:id="rId40"/>
            </p:custDataLst>
          </p:nvPr>
        </p:nvSpPr>
        <p:spPr>
          <a:xfrm>
            <a:off x="6629400" y="3276600"/>
            <a:ext cx="228600" cy="2387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>
            <p:custDataLst>
              <p:tags r:id="rId41"/>
            </p:custDataLst>
          </p:nvPr>
        </p:nvSpPr>
        <p:spPr>
          <a:xfrm>
            <a:off x="6858000" y="2362200"/>
            <a:ext cx="228600" cy="863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>
            <p:custDataLst>
              <p:tags r:id="rId42"/>
            </p:custDataLst>
          </p:nvPr>
        </p:nvSpPr>
        <p:spPr>
          <a:xfrm>
            <a:off x="6858000" y="3058180"/>
            <a:ext cx="228600" cy="2184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>
            <p:custDataLst>
              <p:tags r:id="rId43"/>
            </p:custDataLst>
          </p:nvPr>
        </p:nvSpPr>
        <p:spPr>
          <a:xfrm>
            <a:off x="6858000" y="1610380"/>
            <a:ext cx="228600" cy="1422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>
            <p:custDataLst>
              <p:tags r:id="rId44"/>
            </p:custDataLst>
          </p:nvPr>
        </p:nvSpPr>
        <p:spPr>
          <a:xfrm>
            <a:off x="7086600" y="26670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>
            <p:custDataLst>
              <p:tags r:id="rId45"/>
            </p:custDataLst>
          </p:nvPr>
        </p:nvSpPr>
        <p:spPr>
          <a:xfrm>
            <a:off x="7086600" y="1828800"/>
            <a:ext cx="228600" cy="863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>
            <p:custDataLst>
              <p:tags r:id="rId46"/>
            </p:custDataLst>
          </p:nvPr>
        </p:nvSpPr>
        <p:spPr>
          <a:xfrm>
            <a:off x="7315200" y="30581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>
            <p:custDataLst>
              <p:tags r:id="rId47"/>
            </p:custDataLst>
          </p:nvPr>
        </p:nvSpPr>
        <p:spPr>
          <a:xfrm>
            <a:off x="7315200" y="21336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>
            <p:custDataLst>
              <p:tags r:id="rId48"/>
            </p:custDataLst>
          </p:nvPr>
        </p:nvSpPr>
        <p:spPr>
          <a:xfrm>
            <a:off x="7543800" y="26670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>
            <p:custDataLst>
              <p:tags r:id="rId49"/>
            </p:custDataLst>
          </p:nvPr>
        </p:nvSpPr>
        <p:spPr>
          <a:xfrm>
            <a:off x="7543800" y="16764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>
            <p:custDataLst>
              <p:tags r:id="rId50"/>
            </p:custDataLst>
          </p:nvPr>
        </p:nvSpPr>
        <p:spPr>
          <a:xfrm>
            <a:off x="4114800" y="26670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>
            <p:custDataLst>
              <p:tags r:id="rId51"/>
            </p:custDataLst>
          </p:nvPr>
        </p:nvSpPr>
        <p:spPr>
          <a:xfrm>
            <a:off x="3886200" y="27432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>
            <p:custDataLst>
              <p:tags r:id="rId52"/>
            </p:custDataLst>
          </p:nvPr>
        </p:nvSpPr>
        <p:spPr>
          <a:xfrm>
            <a:off x="7086600" y="24485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>
            <p:custDataLst>
              <p:tags r:id="rId53"/>
            </p:custDataLst>
          </p:nvPr>
        </p:nvSpPr>
        <p:spPr>
          <a:xfrm>
            <a:off x="6858000" y="20574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>
            <p:custDataLst>
              <p:tags r:id="rId54"/>
            </p:custDataLst>
          </p:nvPr>
        </p:nvSpPr>
        <p:spPr>
          <a:xfrm>
            <a:off x="6629400" y="27432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>
            <p:custDataLst>
              <p:tags r:id="rId55"/>
            </p:custDataLst>
          </p:nvPr>
        </p:nvSpPr>
        <p:spPr>
          <a:xfrm>
            <a:off x="4343400" y="25908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>
            <p:custDataLst>
              <p:tags r:id="rId56"/>
            </p:custDataLst>
          </p:nvPr>
        </p:nvSpPr>
        <p:spPr>
          <a:xfrm>
            <a:off x="4572000" y="25146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>
            <p:custDataLst>
              <p:tags r:id="rId57"/>
            </p:custDataLst>
          </p:nvPr>
        </p:nvSpPr>
        <p:spPr>
          <a:xfrm>
            <a:off x="4800600" y="24384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>
            <p:custDataLst>
              <p:tags r:id="rId58"/>
            </p:custDataLst>
          </p:nvPr>
        </p:nvSpPr>
        <p:spPr>
          <a:xfrm>
            <a:off x="5029200" y="23622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>
            <p:custDataLst>
              <p:tags r:id="rId59"/>
            </p:custDataLst>
          </p:nvPr>
        </p:nvSpPr>
        <p:spPr>
          <a:xfrm>
            <a:off x="4114800" y="21336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>
            <p:custDataLst>
              <p:tags r:id="rId60"/>
            </p:custDataLst>
          </p:nvPr>
        </p:nvSpPr>
        <p:spPr>
          <a:xfrm>
            <a:off x="3886200" y="22098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>
            <p:custDataLst>
              <p:tags r:id="rId61"/>
            </p:custDataLst>
          </p:nvPr>
        </p:nvSpPr>
        <p:spPr>
          <a:xfrm>
            <a:off x="4343400" y="20574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>
            <p:custDataLst>
              <p:tags r:id="rId62"/>
            </p:custDataLst>
          </p:nvPr>
        </p:nvSpPr>
        <p:spPr>
          <a:xfrm>
            <a:off x="4572000" y="19812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>
            <p:custDataLst>
              <p:tags r:id="rId63"/>
            </p:custDataLst>
          </p:nvPr>
        </p:nvSpPr>
        <p:spPr>
          <a:xfrm>
            <a:off x="4800600" y="19050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>
            <p:custDataLst>
              <p:tags r:id="rId64"/>
            </p:custDataLst>
          </p:nvPr>
        </p:nvSpPr>
        <p:spPr>
          <a:xfrm>
            <a:off x="5029200" y="18288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>
            <p:custDataLst>
              <p:tags r:id="rId65"/>
            </p:custDataLst>
          </p:nvPr>
        </p:nvSpPr>
        <p:spPr>
          <a:xfrm>
            <a:off x="4114800" y="31242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Rectangle 80"/>
          <p:cNvSpPr/>
          <p:nvPr>
            <p:custDataLst>
              <p:tags r:id="rId66"/>
            </p:custDataLst>
          </p:nvPr>
        </p:nvSpPr>
        <p:spPr>
          <a:xfrm>
            <a:off x="4343400" y="30480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ectangle 81"/>
          <p:cNvSpPr/>
          <p:nvPr>
            <p:custDataLst>
              <p:tags r:id="rId67"/>
            </p:custDataLst>
          </p:nvPr>
        </p:nvSpPr>
        <p:spPr>
          <a:xfrm>
            <a:off x="4572000" y="30480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Rectangle 82"/>
          <p:cNvSpPr/>
          <p:nvPr>
            <p:custDataLst>
              <p:tags r:id="rId68"/>
            </p:custDataLst>
          </p:nvPr>
        </p:nvSpPr>
        <p:spPr>
          <a:xfrm>
            <a:off x="4800600" y="30480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Rectangle 83"/>
          <p:cNvSpPr/>
          <p:nvPr>
            <p:custDataLst>
              <p:tags r:id="rId69"/>
            </p:custDataLst>
          </p:nvPr>
        </p:nvSpPr>
        <p:spPr>
          <a:xfrm>
            <a:off x="5029200" y="31242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Rectangle 84"/>
          <p:cNvSpPr/>
          <p:nvPr>
            <p:custDataLst>
              <p:tags r:id="rId70"/>
            </p:custDataLst>
          </p:nvPr>
        </p:nvSpPr>
        <p:spPr>
          <a:xfrm>
            <a:off x="5257800" y="28194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Rectangle 85"/>
          <p:cNvSpPr/>
          <p:nvPr>
            <p:custDataLst>
              <p:tags r:id="rId71"/>
            </p:custDataLst>
          </p:nvPr>
        </p:nvSpPr>
        <p:spPr>
          <a:xfrm>
            <a:off x="5486400" y="32766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9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Preventing Thrashing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How to prevent thrashing?</a:t>
            </a:r>
          </a:p>
          <a:p>
            <a:pPr lvl="1"/>
            <a:r>
              <a:rPr lang="en-US" dirty="0" smtClean="0"/>
              <a:t>User: Don’t run too many apps</a:t>
            </a:r>
          </a:p>
          <a:p>
            <a:pPr lvl="1"/>
            <a:r>
              <a:rPr lang="en-US" dirty="0" smtClean="0"/>
              <a:t>Process: efficient and predictable </a:t>
            </a:r>
            <a:r>
              <a:rPr lang="en-US" dirty="0" err="1" smtClean="0"/>
              <a:t>mem</a:t>
            </a:r>
            <a:r>
              <a:rPr lang="en-US" dirty="0" smtClean="0"/>
              <a:t> usage</a:t>
            </a:r>
          </a:p>
          <a:p>
            <a:pPr lvl="1"/>
            <a:r>
              <a:rPr lang="en-US" dirty="0" smtClean="0"/>
              <a:t>OS: Don’t over-commit memory, memory-aware scheduling policies, etc.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>
              <a:solidFill>
                <a:schemeClr val="accent1"/>
              </a:solidFill>
            </a:endParaRPr>
          </a:p>
          <a:p>
            <a:pPr algn="ctr"/>
            <a:endParaRPr lang="en-US" dirty="0" smtClean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Performance</a:t>
            </a:r>
          </a:p>
        </p:txBody>
      </p:sp>
    </p:spTree>
    <p:extLst>
      <p:ext uri="{BB962C8B-B14F-4D97-AF65-F5344CB8AC3E}">
        <p14:creationId xmlns:p14="http://schemas.microsoft.com/office/powerpoint/2010/main" val="170716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Virtual Memory Summary</a:t>
            </a:r>
          </a:p>
          <a:p>
            <a:r>
              <a:rPr lang="en-US" dirty="0" err="1" smtClean="0"/>
              <a:t>PageTable</a:t>
            </a:r>
            <a:r>
              <a:rPr lang="en-US" dirty="0" smtClean="0"/>
              <a:t> for each process:</a:t>
            </a:r>
          </a:p>
          <a:p>
            <a:pPr lvl="1"/>
            <a:r>
              <a:rPr lang="en-US" dirty="0" smtClean="0"/>
              <a:t>4MB contiguous in physical memory, or multi-level, …</a:t>
            </a:r>
          </a:p>
          <a:p>
            <a:pPr lvl="1"/>
            <a:r>
              <a:rPr lang="en-US" dirty="0" smtClean="0"/>
              <a:t>every load/store translated to physical addresses</a:t>
            </a:r>
          </a:p>
          <a:p>
            <a:pPr lvl="1"/>
            <a:r>
              <a:rPr lang="en-US" dirty="0" smtClean="0"/>
              <a:t>page table miss = </a:t>
            </a:r>
            <a:r>
              <a:rPr lang="en-US" i="1" dirty="0" smtClean="0">
                <a:solidFill>
                  <a:schemeClr val="accent1"/>
                </a:solidFill>
              </a:rPr>
              <a:t>page fault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load the swapped-out page and retry instruction,</a:t>
            </a:r>
            <a:br>
              <a:rPr lang="en-US" dirty="0" smtClean="0"/>
            </a:br>
            <a:r>
              <a:rPr lang="en-US" dirty="0" smtClean="0"/>
              <a:t>or kill program if the page really doesn’t exist,</a:t>
            </a:r>
            <a:br>
              <a:rPr lang="en-US" dirty="0" smtClean="0"/>
            </a:br>
            <a:r>
              <a:rPr lang="en-US" dirty="0" smtClean="0"/>
              <a:t>or tell the program it made a mistake</a:t>
            </a:r>
          </a:p>
        </p:txBody>
      </p:sp>
    </p:spTree>
    <p:extLst>
      <p:ext uri="{BB962C8B-B14F-4D97-AF65-F5344CB8AC3E}">
        <p14:creationId xmlns:p14="http://schemas.microsoft.com/office/powerpoint/2010/main" val="13005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Page Table Review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81000"/>
            <a:ext cx="7086600" cy="6400800"/>
          </a:xfrm>
        </p:spPr>
        <p:txBody>
          <a:bodyPr>
            <a:noAutofit/>
          </a:bodyPr>
          <a:lstStyle/>
          <a:p>
            <a:r>
              <a:rPr lang="en-US" sz="2600" dirty="0" smtClean="0"/>
              <a:t>x86 Example: 2 level page tables, assume…</a:t>
            </a:r>
            <a:br>
              <a:rPr lang="en-US" sz="2600" dirty="0" smtClean="0"/>
            </a:br>
            <a:r>
              <a:rPr lang="en-US" sz="2600" dirty="0" smtClean="0"/>
              <a:t>32 bit </a:t>
            </a:r>
            <a:r>
              <a:rPr lang="en-US" sz="2600" dirty="0" err="1" smtClean="0"/>
              <a:t>vaddr</a:t>
            </a:r>
            <a:r>
              <a:rPr lang="en-US" sz="2600" dirty="0" smtClean="0"/>
              <a:t>, 32 bit </a:t>
            </a:r>
            <a:r>
              <a:rPr lang="en-US" sz="2600" dirty="0" err="1" smtClean="0"/>
              <a:t>paddr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4k </a:t>
            </a:r>
            <a:r>
              <a:rPr lang="en-US" sz="2600" dirty="0" err="1" smtClean="0"/>
              <a:t>PDir</a:t>
            </a:r>
            <a:r>
              <a:rPr lang="en-US" sz="2600" dirty="0" smtClean="0"/>
              <a:t>, 4k </a:t>
            </a:r>
            <a:r>
              <a:rPr lang="en-US" sz="2600" dirty="0" err="1" smtClean="0"/>
              <a:t>PTables</a:t>
            </a:r>
            <a:r>
              <a:rPr lang="en-US" sz="2600" dirty="0" smtClean="0"/>
              <a:t>, 4k Pages</a:t>
            </a:r>
          </a:p>
          <a:p>
            <a:pPr>
              <a:spcBef>
                <a:spcPts val="0"/>
              </a:spcBef>
            </a:pP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n-US" sz="2600" dirty="0" smtClean="0"/>
              <a:t>Q:How many bits for a physical page number?</a:t>
            </a:r>
          </a:p>
          <a:p>
            <a:pPr>
              <a:spcBef>
                <a:spcPts val="0"/>
              </a:spcBef>
            </a:pPr>
            <a:r>
              <a:rPr lang="en-US" sz="2600" dirty="0" smtClean="0"/>
              <a:t>A: 20</a:t>
            </a:r>
          </a:p>
          <a:p>
            <a:r>
              <a:rPr lang="en-US" sz="2600" dirty="0" smtClean="0"/>
              <a:t>Q: What is stored in each </a:t>
            </a:r>
            <a:r>
              <a:rPr lang="en-US" sz="2600" dirty="0" err="1" smtClean="0"/>
              <a:t>PageTableEntry</a:t>
            </a:r>
            <a:r>
              <a:rPr lang="en-US" sz="2600" dirty="0" smtClean="0"/>
              <a:t>?</a:t>
            </a:r>
          </a:p>
          <a:p>
            <a:r>
              <a:rPr lang="en-US" sz="2600" dirty="0" smtClean="0"/>
              <a:t>A: </a:t>
            </a:r>
            <a:r>
              <a:rPr lang="en-US" sz="2600" dirty="0" err="1" smtClean="0"/>
              <a:t>ppn</a:t>
            </a:r>
            <a:r>
              <a:rPr lang="en-US" sz="2600" dirty="0" smtClean="0"/>
              <a:t>, valid/dirty/r/w/x/…</a:t>
            </a:r>
          </a:p>
          <a:p>
            <a:r>
              <a:rPr lang="en-US" sz="2600" dirty="0" smtClean="0"/>
              <a:t>Q: What is stored in each </a:t>
            </a:r>
            <a:r>
              <a:rPr lang="en-US" sz="2600" dirty="0" err="1" smtClean="0"/>
              <a:t>PageDirEntry</a:t>
            </a:r>
            <a:r>
              <a:rPr lang="en-US" sz="2600" dirty="0" smtClean="0"/>
              <a:t>?</a:t>
            </a:r>
          </a:p>
          <a:p>
            <a:r>
              <a:rPr lang="en-US" sz="2600" dirty="0" smtClean="0"/>
              <a:t>A: </a:t>
            </a:r>
            <a:r>
              <a:rPr lang="en-US" sz="2600" dirty="0" err="1" smtClean="0"/>
              <a:t>ppn</a:t>
            </a:r>
            <a:r>
              <a:rPr lang="en-US" sz="2600" dirty="0" smtClean="0"/>
              <a:t>, valid/?/…</a:t>
            </a:r>
          </a:p>
          <a:p>
            <a:r>
              <a:rPr lang="en-US" sz="2600" dirty="0" smtClean="0"/>
              <a:t>Q: How many entries in a </a:t>
            </a:r>
            <a:r>
              <a:rPr lang="en-US" sz="2600" dirty="0" err="1" smtClean="0"/>
              <a:t>PageDirectory</a:t>
            </a:r>
            <a:r>
              <a:rPr lang="en-US" sz="2600" dirty="0" smtClean="0"/>
              <a:t>?</a:t>
            </a:r>
          </a:p>
          <a:p>
            <a:r>
              <a:rPr lang="en-US" sz="2600" dirty="0" smtClean="0"/>
              <a:t>A: 1024 four-byte PDEs</a:t>
            </a:r>
          </a:p>
          <a:p>
            <a:r>
              <a:rPr lang="en-US" sz="2600" dirty="0" smtClean="0">
                <a:sym typeface="Wingdings" pitchFamily="2" charset="2"/>
              </a:rPr>
              <a:t>Q: How many </a:t>
            </a:r>
            <a:r>
              <a:rPr lang="en-US" sz="2600" dirty="0" err="1" smtClean="0">
                <a:sym typeface="Wingdings" pitchFamily="2" charset="2"/>
              </a:rPr>
              <a:t>entires</a:t>
            </a:r>
            <a:r>
              <a:rPr lang="en-US" sz="2600" dirty="0" smtClean="0">
                <a:sym typeface="Wingdings" pitchFamily="2" charset="2"/>
              </a:rPr>
              <a:t> in each </a:t>
            </a:r>
            <a:r>
              <a:rPr lang="en-US" sz="2600" dirty="0" err="1" smtClean="0">
                <a:sym typeface="Wingdings" pitchFamily="2" charset="2"/>
              </a:rPr>
              <a:t>PageTable</a:t>
            </a:r>
            <a:r>
              <a:rPr lang="en-US" sz="2600" dirty="0" smtClean="0">
                <a:sym typeface="Wingdings" pitchFamily="2" charset="2"/>
              </a:rPr>
              <a:t>?</a:t>
            </a:r>
          </a:p>
          <a:p>
            <a:r>
              <a:rPr lang="en-US" sz="2600" dirty="0" smtClean="0">
                <a:sym typeface="Wingdings" pitchFamily="2" charset="2"/>
              </a:rPr>
              <a:t>A: 1024 four-byte PTEs</a:t>
            </a:r>
          </a:p>
        </p:txBody>
      </p:sp>
      <p:sp>
        <p:nvSpPr>
          <p:cNvPr id="13" name="Rectangle 1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72200" y="19050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29200" y="14478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PTBR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72200" y="16764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172200" y="14478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2192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2200" y="9906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7620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21336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39000" y="19050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239000" y="16764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14478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12192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9906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305800" y="11430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305800" y="9144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305800" y="16002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305800" y="13716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8305800" y="6858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8305800" y="18288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8" name="Straight Connector 47"/>
          <p:cNvCxnSpPr/>
          <p:nvPr>
            <p:custDataLst>
              <p:tags r:id="rId22"/>
            </p:custDataLst>
          </p:nvPr>
        </p:nvCxnSpPr>
        <p:spPr>
          <a:xfrm rot="5400000">
            <a:off x="7772400" y="1371600"/>
            <a:ext cx="1371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>
            <p:custDataLst>
              <p:tags r:id="rId23"/>
            </p:custDataLst>
          </p:nvPr>
        </p:nvCxnSpPr>
        <p:spPr>
          <a:xfrm rot="5400000">
            <a:off x="7924800" y="1371600"/>
            <a:ext cx="1371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>
            <p:custDataLst>
              <p:tags r:id="rId24"/>
            </p:custDataLst>
          </p:nvPr>
        </p:nvCxnSpPr>
        <p:spPr>
          <a:xfrm rot="5400000">
            <a:off x="8077200" y="1371600"/>
            <a:ext cx="1371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20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Page Table Example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81000"/>
            <a:ext cx="8229600" cy="6400800"/>
          </a:xfrm>
        </p:spPr>
        <p:txBody>
          <a:bodyPr>
            <a:noAutofit/>
          </a:bodyPr>
          <a:lstStyle/>
          <a:p>
            <a:r>
              <a:rPr lang="en-US" sz="2600" dirty="0" smtClean="0"/>
              <a:t>x86 Example: 2 level page tables, assume…</a:t>
            </a:r>
            <a:br>
              <a:rPr lang="en-US" sz="2600" dirty="0" smtClean="0"/>
            </a:br>
            <a:r>
              <a:rPr lang="en-US" sz="2600" dirty="0" smtClean="0"/>
              <a:t>32 bit </a:t>
            </a:r>
            <a:r>
              <a:rPr lang="en-US" sz="2600" dirty="0" err="1" smtClean="0"/>
              <a:t>vaddr</a:t>
            </a:r>
            <a:r>
              <a:rPr lang="en-US" sz="2600" dirty="0" smtClean="0"/>
              <a:t>, 32 bit </a:t>
            </a:r>
            <a:r>
              <a:rPr lang="en-US" sz="2600" dirty="0" err="1" smtClean="0"/>
              <a:t>paddr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4k </a:t>
            </a:r>
            <a:r>
              <a:rPr lang="en-US" sz="2600" dirty="0" err="1" smtClean="0"/>
              <a:t>PDir</a:t>
            </a:r>
            <a:r>
              <a:rPr lang="en-US" sz="2600" dirty="0" smtClean="0"/>
              <a:t>, 4k </a:t>
            </a:r>
            <a:r>
              <a:rPr lang="en-US" sz="2600" dirty="0" err="1" smtClean="0"/>
              <a:t>PTables</a:t>
            </a:r>
            <a:r>
              <a:rPr lang="en-US" sz="2600" dirty="0" smtClean="0"/>
              <a:t>, 4k Pages</a:t>
            </a:r>
            <a:br>
              <a:rPr lang="en-US" sz="2600" dirty="0" smtClean="0"/>
            </a:br>
            <a:r>
              <a:rPr lang="en-US" sz="2600" dirty="0" smtClean="0"/>
              <a:t>PTBR = 0x10005000 (physical)</a:t>
            </a:r>
          </a:p>
          <a:p>
            <a:pPr marL="0" indent="0"/>
            <a:r>
              <a:rPr lang="en-US" sz="2600" dirty="0" smtClean="0"/>
              <a:t>Write to virtual address </a:t>
            </a:r>
            <a:r>
              <a:rPr lang="en-US" sz="2600" dirty="0" smtClean="0">
                <a:solidFill>
                  <a:schemeClr val="accent1"/>
                </a:solidFill>
              </a:rPr>
              <a:t>0x7192a44c</a:t>
            </a:r>
            <a:r>
              <a:rPr lang="en-US" sz="2600" dirty="0" smtClean="0"/>
              <a:t>…</a:t>
            </a:r>
            <a:br>
              <a:rPr lang="en-US" sz="2600" dirty="0" smtClean="0"/>
            </a:br>
            <a:r>
              <a:rPr lang="en-US" sz="2600" dirty="0" smtClean="0"/>
              <a:t>Q: Byte offset in page?              PT Index?               PD Index?</a:t>
            </a:r>
          </a:p>
          <a:p>
            <a:r>
              <a:rPr lang="en-US" sz="2600" dirty="0" smtClean="0"/>
              <a:t>(1) </a:t>
            </a:r>
            <a:r>
              <a:rPr lang="en-US" sz="2600" dirty="0" err="1" smtClean="0"/>
              <a:t>PageDir</a:t>
            </a:r>
            <a:r>
              <a:rPr lang="en-US" sz="2600" dirty="0" smtClean="0"/>
              <a:t> is at 0x10005000, so…</a:t>
            </a:r>
            <a:br>
              <a:rPr lang="en-US" sz="2600" dirty="0" smtClean="0"/>
            </a:br>
            <a:r>
              <a:rPr lang="en-US" sz="2600" dirty="0" smtClean="0"/>
              <a:t>Fetch PDE from physical address 0x1005000+(4*PDI)</a:t>
            </a:r>
          </a:p>
          <a:p>
            <a:pPr lvl="1"/>
            <a:r>
              <a:rPr lang="en-US" sz="2400" dirty="0" smtClean="0"/>
              <a:t>suppose we get {0x12345, v=1, …}</a:t>
            </a:r>
          </a:p>
          <a:p>
            <a:r>
              <a:rPr lang="en-US" sz="2600" dirty="0" smtClean="0">
                <a:sym typeface="Wingdings" pitchFamily="2" charset="2"/>
              </a:rPr>
              <a:t>(2) </a:t>
            </a:r>
            <a:r>
              <a:rPr lang="en-US" sz="2600" dirty="0" err="1" smtClean="0">
                <a:sym typeface="Wingdings" pitchFamily="2" charset="2"/>
              </a:rPr>
              <a:t>PageTable</a:t>
            </a:r>
            <a:r>
              <a:rPr lang="en-US" sz="2600" dirty="0" smtClean="0">
                <a:sym typeface="Wingdings" pitchFamily="2" charset="2"/>
              </a:rPr>
              <a:t> is at 0x12345000, so…</a:t>
            </a:r>
            <a:br>
              <a:rPr lang="en-US" sz="2600" dirty="0" smtClean="0">
                <a:sym typeface="Wingdings" pitchFamily="2" charset="2"/>
              </a:rPr>
            </a:br>
            <a:r>
              <a:rPr lang="en-US" sz="2600" dirty="0" smtClean="0">
                <a:sym typeface="Wingdings" pitchFamily="2" charset="2"/>
              </a:rPr>
              <a:t>Fetch PTE from physical address 0x12345000+(4*PTI)</a:t>
            </a:r>
          </a:p>
          <a:p>
            <a:pPr lvl="1"/>
            <a:r>
              <a:rPr lang="en-US" sz="2200" dirty="0" smtClean="0">
                <a:sym typeface="Wingdings" pitchFamily="2" charset="2"/>
              </a:rPr>
              <a:t>suppose we get {0x14817, v=1, d=0, r=1, w=1, x=0, …}</a:t>
            </a:r>
          </a:p>
          <a:p>
            <a:r>
              <a:rPr lang="en-US" sz="2600" dirty="0" smtClean="0">
                <a:sym typeface="Wingdings" pitchFamily="2" charset="2"/>
              </a:rPr>
              <a:t>(3) Page is at 0x14817000, so…</a:t>
            </a:r>
            <a:br>
              <a:rPr lang="en-US" sz="2600" dirty="0" smtClean="0">
                <a:sym typeface="Wingdings" pitchFamily="2" charset="2"/>
              </a:rPr>
            </a:br>
            <a:r>
              <a:rPr lang="en-US" sz="2600" dirty="0" smtClean="0">
                <a:sym typeface="Wingdings" pitchFamily="2" charset="2"/>
              </a:rPr>
              <a:t>Write data to physical address?</a:t>
            </a:r>
            <a:br>
              <a:rPr lang="en-US" sz="2600" dirty="0" smtClean="0">
                <a:sym typeface="Wingdings" pitchFamily="2" charset="2"/>
              </a:rPr>
            </a:br>
            <a:r>
              <a:rPr lang="en-US" sz="2600" dirty="0" smtClean="0">
                <a:sym typeface="Wingdings" pitchFamily="2" charset="2"/>
              </a:rPr>
              <a:t>Also: update PTE with d=1</a:t>
            </a:r>
          </a:p>
        </p:txBody>
      </p:sp>
      <p:sp>
        <p:nvSpPr>
          <p:cNvPr id="7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72200" y="19050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29200" y="14478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PTBR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72200" y="16764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172200" y="14478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2192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2200" y="9906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7620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21336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39000" y="19050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239000" y="16764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14478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12192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9906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305800" y="11430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305800" y="9144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305800" y="16002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305800" y="13716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8305800" y="6858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8305800" y="18288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7" name="Straight Connector 36"/>
          <p:cNvCxnSpPr/>
          <p:nvPr>
            <p:custDataLst>
              <p:tags r:id="rId22"/>
            </p:custDataLst>
          </p:nvPr>
        </p:nvCxnSpPr>
        <p:spPr>
          <a:xfrm rot="5400000">
            <a:off x="7772400" y="1371600"/>
            <a:ext cx="1371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>
            <p:custDataLst>
              <p:tags r:id="rId23"/>
            </p:custDataLst>
          </p:nvPr>
        </p:nvCxnSpPr>
        <p:spPr>
          <a:xfrm rot="5400000">
            <a:off x="7924800" y="1371600"/>
            <a:ext cx="1371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24"/>
            </p:custDataLst>
          </p:nvPr>
        </p:nvCxnSpPr>
        <p:spPr>
          <a:xfrm rot="5400000">
            <a:off x="8077200" y="1371600"/>
            <a:ext cx="1371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889077" y="5867400"/>
            <a:ext cx="181652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chemeClr val="accent1"/>
                </a:solidFill>
                <a:sym typeface="Wingdings" pitchFamily="2" charset="2"/>
              </a:rPr>
              <a:t>0x1481744c</a:t>
            </a:r>
            <a:endParaRPr lang="en-US" sz="26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47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Virtual Memory Summary</a:t>
            </a:r>
          </a:p>
          <a:p>
            <a:r>
              <a:rPr lang="en-US" dirty="0" err="1" smtClean="0"/>
              <a:t>PageTable</a:t>
            </a:r>
            <a:r>
              <a:rPr lang="en-US" dirty="0" smtClean="0"/>
              <a:t> for each process:</a:t>
            </a:r>
          </a:p>
          <a:p>
            <a:pPr lvl="1"/>
            <a:r>
              <a:rPr lang="en-US" dirty="0" smtClean="0"/>
              <a:t>4MB contiguous in physical memory, or multi-level, …</a:t>
            </a:r>
          </a:p>
          <a:p>
            <a:pPr lvl="1"/>
            <a:r>
              <a:rPr lang="en-US" dirty="0" smtClean="0"/>
              <a:t>every load/store translated to physical addresses</a:t>
            </a:r>
          </a:p>
          <a:p>
            <a:pPr lvl="1"/>
            <a:r>
              <a:rPr lang="en-US" dirty="0" smtClean="0"/>
              <a:t>page table miss: load a swapped-out page and retry instruction, or kill program</a:t>
            </a:r>
          </a:p>
          <a:p>
            <a:r>
              <a:rPr lang="en-US" dirty="0" smtClean="0"/>
              <a:t>Performance?</a:t>
            </a:r>
          </a:p>
          <a:p>
            <a:pPr lvl="1"/>
            <a:r>
              <a:rPr lang="en-US" dirty="0" smtClean="0"/>
              <a:t>terrible: memory is already slow</a:t>
            </a:r>
            <a:br>
              <a:rPr lang="en-US" dirty="0" smtClean="0"/>
            </a:br>
            <a:r>
              <a:rPr lang="en-US" dirty="0" smtClean="0"/>
              <a:t>translation makes it slower</a:t>
            </a:r>
          </a:p>
          <a:p>
            <a:r>
              <a:rPr lang="en-US" dirty="0" smtClean="0"/>
              <a:t>Solution?</a:t>
            </a:r>
          </a:p>
          <a:p>
            <a:pPr lvl="1"/>
            <a:r>
              <a:rPr lang="en-US" dirty="0" smtClean="0"/>
              <a:t>A cache, of course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96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Virtual Memory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Address Translation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Pages, page tables, and memory </a:t>
            </a:r>
            <a:r>
              <a:rPr lang="en-US" dirty="0" err="1" smtClean="0">
                <a:sym typeface="Wingdings" pitchFamily="2" charset="2"/>
              </a:rPr>
              <a:t>mgmt</a:t>
            </a:r>
            <a:r>
              <a:rPr lang="en-US" dirty="0" smtClean="0">
                <a:sym typeface="Wingdings" pitchFamily="2" charset="2"/>
              </a:rPr>
              <a:t> unit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Paging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Role of Operating System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Context switches, working set, shared memory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Performance	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How slow is it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Making virtual memory fast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Translation </a:t>
            </a:r>
            <a:r>
              <a:rPr lang="en-US" dirty="0" err="1" smtClean="0">
                <a:solidFill>
                  <a:schemeClr val="accent1"/>
                </a:solidFill>
                <a:sym typeface="Wingdings" pitchFamily="2" charset="2"/>
              </a:rPr>
              <a:t>lookaside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 buffer (TLB)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Virtual Memory Meets Caching</a:t>
            </a:r>
            <a:endParaRPr lang="en-US" dirty="0">
              <a:solidFill>
                <a:schemeClr val="accent1"/>
              </a:solidFill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43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Making Virtual Memory Fast</a:t>
            </a:r>
          </a:p>
          <a:p>
            <a:pPr lvl="1" algn="ctr">
              <a:buNone/>
            </a:pPr>
            <a:r>
              <a:rPr lang="en-US" dirty="0" smtClean="0"/>
              <a:t>The Translation Lookaside Buffer (TLB)</a:t>
            </a:r>
          </a:p>
        </p:txBody>
      </p:sp>
    </p:spTree>
    <p:extLst>
      <p:ext uri="{BB962C8B-B14F-4D97-AF65-F5344CB8AC3E}">
        <p14:creationId xmlns:p14="http://schemas.microsoft.com/office/powerpoint/2010/main" val="404559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21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Translation Lookaside Buffer (TLB)</a:t>
            </a:r>
            <a:endParaRPr lang="en-US" dirty="0"/>
          </a:p>
        </p:txBody>
      </p:sp>
      <p:sp>
        <p:nvSpPr>
          <p:cNvPr id="36321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Hardware </a:t>
            </a:r>
            <a:r>
              <a:rPr lang="en-US" dirty="0" smtClean="0">
                <a:solidFill>
                  <a:schemeClr val="accent1"/>
                </a:solidFill>
              </a:rPr>
              <a:t>Translation Lookaside Buffer </a:t>
            </a:r>
            <a:r>
              <a:rPr lang="en-US" dirty="0" smtClean="0"/>
              <a:t>(TLB)</a:t>
            </a:r>
          </a:p>
          <a:p>
            <a:r>
              <a:rPr lang="en-US" dirty="0" smtClean="0"/>
              <a:t>A small, very fast cache of recent address mappings</a:t>
            </a:r>
          </a:p>
          <a:p>
            <a:pPr lvl="1"/>
            <a:r>
              <a:rPr lang="en-US" dirty="0" smtClean="0"/>
              <a:t>TLB hit: avoids </a:t>
            </a:r>
            <a:r>
              <a:rPr lang="en-US" dirty="0" err="1" smtClean="0"/>
              <a:t>PageTable</a:t>
            </a:r>
            <a:r>
              <a:rPr lang="en-US" dirty="0" smtClean="0"/>
              <a:t> lookup</a:t>
            </a:r>
          </a:p>
          <a:p>
            <a:pPr lvl="1"/>
            <a:r>
              <a:rPr lang="en-US" dirty="0" smtClean="0"/>
              <a:t>TLB miss: do </a:t>
            </a:r>
            <a:r>
              <a:rPr lang="en-US" dirty="0" err="1" smtClean="0"/>
              <a:t>PageTable</a:t>
            </a:r>
            <a:r>
              <a:rPr lang="en-US" dirty="0" smtClean="0"/>
              <a:t> lookup, cache result for later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74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TLB Diagram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29320549"/>
              </p:ext>
            </p:extLst>
          </p:nvPr>
        </p:nvGraphicFramePr>
        <p:xfrm>
          <a:off x="3581399" y="2324100"/>
          <a:ext cx="2590801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352"/>
                <a:gridCol w="286352"/>
                <a:gridCol w="286352"/>
                <a:gridCol w="286352"/>
                <a:gridCol w="286352"/>
                <a:gridCol w="115904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X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D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Rectangle 1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239000" y="838200"/>
            <a:ext cx="1371600" cy="3962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914400"/>
            <a:ext cx="1371600" cy="3810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25146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3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152400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" name="Flowchart: Magnetic Disk 24"/>
          <p:cNvSpPr/>
          <p:nvPr>
            <p:custDataLst>
              <p:tags r:id="rId7"/>
            </p:custDataLst>
          </p:nvPr>
        </p:nvSpPr>
        <p:spPr>
          <a:xfrm>
            <a:off x="7162800" y="5105400"/>
            <a:ext cx="1524000" cy="12954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39000" y="3048000"/>
            <a:ext cx="1371600" cy="381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7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15200" y="5943600"/>
            <a:ext cx="685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41910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43" name="Straight Connector 42"/>
          <p:cNvCxnSpPr/>
          <p:nvPr>
            <p:custDataLst>
              <p:tags r:id="rId11"/>
            </p:custDataLst>
          </p:nvPr>
        </p:nvCxnSpPr>
        <p:spPr>
          <a:xfrm flipV="1">
            <a:off x="5562600" y="4495800"/>
            <a:ext cx="1600200" cy="6477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>
            <p:custDataLst>
              <p:tags r:id="rId12"/>
            </p:custDataLst>
          </p:nvPr>
        </p:nvCxnSpPr>
        <p:spPr>
          <a:xfrm flipV="1">
            <a:off x="5562600" y="2743200"/>
            <a:ext cx="1600200" cy="4953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27" idx="1"/>
          </p:cNvCxnSpPr>
          <p:nvPr>
            <p:custDataLst>
              <p:tags r:id="rId13"/>
            </p:custDataLst>
          </p:nvPr>
        </p:nvCxnSpPr>
        <p:spPr>
          <a:xfrm>
            <a:off x="5562600" y="4724400"/>
            <a:ext cx="1752600" cy="13716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>
            <p:custDataLst>
              <p:tags r:id="rId14"/>
            </p:custDataLst>
          </p:nvPr>
        </p:nvCxnSpPr>
        <p:spPr>
          <a:xfrm flipV="1">
            <a:off x="5562600" y="4343400"/>
            <a:ext cx="1600200" cy="2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Table 30"/>
          <p:cNvGraphicFramePr>
            <a:graphicFrameLocks noGrp="1"/>
          </p:cNvGraphicFramePr>
          <p:nvPr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1611038334"/>
              </p:ext>
            </p:extLst>
          </p:nvPr>
        </p:nvGraphicFramePr>
        <p:xfrm>
          <a:off x="1524002" y="457200"/>
          <a:ext cx="464819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883"/>
                <a:gridCol w="299884"/>
                <a:gridCol w="299884"/>
                <a:gridCol w="299884"/>
                <a:gridCol w="299884"/>
                <a:gridCol w="2005779"/>
                <a:gridCol w="1143000"/>
              </a:tblGrid>
              <a:tr h="457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R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W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D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tag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ppn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205740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" name="Rectangle 1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239000" y="358140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custDataLst>
              <p:tags r:id="rId18"/>
            </p:custDataLst>
            <p:extLst>
              <p:ext uri="{D42A27DB-BD31-4B8C-83A1-F6EECF244321}">
                <p14:modId xmlns:p14="http://schemas.microsoft.com/office/powerpoint/2010/main" val="2233554208"/>
              </p:ext>
            </p:extLst>
          </p:nvPr>
        </p:nvGraphicFramePr>
        <p:xfrm>
          <a:off x="762000" y="2895600"/>
          <a:ext cx="2286001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685800"/>
                <a:gridCol w="12954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9" name="Straight Connector 38"/>
          <p:cNvCxnSpPr/>
          <p:nvPr>
            <p:custDataLst>
              <p:tags r:id="rId19"/>
            </p:custDataLst>
          </p:nvPr>
        </p:nvCxnSpPr>
        <p:spPr>
          <a:xfrm>
            <a:off x="2438400" y="5334000"/>
            <a:ext cx="1066800" cy="3048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>
            <p:custDataLst>
              <p:tags r:id="rId20"/>
            </p:custDataLst>
          </p:nvPr>
        </p:nvCxnSpPr>
        <p:spPr>
          <a:xfrm rot="16200000" flipH="1">
            <a:off x="2400300" y="5753100"/>
            <a:ext cx="1066800" cy="9906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>
            <p:custDataLst>
              <p:tags r:id="rId21"/>
            </p:custDataLst>
          </p:nvPr>
        </p:nvCxnSpPr>
        <p:spPr>
          <a:xfrm rot="16200000" flipH="1">
            <a:off x="2171700" y="4838700"/>
            <a:ext cx="1828800" cy="12954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292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82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TLB in the Memory Hierarchy</a:t>
            </a:r>
            <a:endParaRPr lang="en-US" dirty="0"/>
          </a:p>
        </p:txBody>
      </p:sp>
      <p:sp>
        <p:nvSpPr>
          <p:cNvPr id="36382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2667000"/>
            <a:ext cx="8686800" cy="41148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</a:pPr>
            <a:r>
              <a:rPr lang="en-US" sz="2400" dirty="0" smtClean="0"/>
              <a:t>(1) Check TLB for </a:t>
            </a:r>
            <a:r>
              <a:rPr lang="en-US" sz="2400" dirty="0" err="1" smtClean="0"/>
              <a:t>vaddr</a:t>
            </a:r>
            <a:r>
              <a:rPr lang="en-US" sz="2400" dirty="0" smtClean="0"/>
              <a:t> (~ 1 cycle)</a:t>
            </a:r>
          </a:p>
          <a:p>
            <a:pPr marL="514350" indent="-514350">
              <a:lnSpc>
                <a:spcPct val="110000"/>
              </a:lnSpc>
            </a:pPr>
            <a:endParaRPr lang="en-US" sz="2400" dirty="0" smtClean="0"/>
          </a:p>
          <a:p>
            <a:pPr marL="514350" indent="-514350">
              <a:lnSpc>
                <a:spcPct val="110000"/>
              </a:lnSpc>
            </a:pPr>
            <a:r>
              <a:rPr lang="en-US" sz="2400" dirty="0" smtClean="0"/>
              <a:t>(2) TLB Miss: traverse </a:t>
            </a:r>
            <a:r>
              <a:rPr lang="en-US" sz="2400" dirty="0" err="1" smtClean="0"/>
              <a:t>PageTables</a:t>
            </a:r>
            <a:r>
              <a:rPr lang="en-US" sz="2400" dirty="0" smtClean="0"/>
              <a:t> for </a:t>
            </a:r>
            <a:r>
              <a:rPr lang="en-US" sz="2400" dirty="0" err="1" smtClean="0"/>
              <a:t>vaddr</a:t>
            </a:r>
            <a:endParaRPr lang="en-US" sz="2400" dirty="0" smtClean="0"/>
          </a:p>
          <a:p>
            <a:pPr marL="514350" indent="-514350">
              <a:lnSpc>
                <a:spcPct val="110000"/>
              </a:lnSpc>
            </a:pPr>
            <a:r>
              <a:rPr lang="en-US" sz="2400" dirty="0" smtClean="0"/>
              <a:t>(3a) </a:t>
            </a:r>
            <a:r>
              <a:rPr lang="en-US" sz="2400" dirty="0" err="1" smtClean="0"/>
              <a:t>PageTable</a:t>
            </a:r>
            <a:r>
              <a:rPr lang="en-US" sz="2400" dirty="0" smtClean="0"/>
              <a:t> has valid entry for in-memory page</a:t>
            </a:r>
          </a:p>
          <a:p>
            <a:pPr marL="630238" lvl="1" indent="-168275">
              <a:lnSpc>
                <a:spcPct val="110000"/>
              </a:lnSpc>
            </a:pPr>
            <a:r>
              <a:rPr lang="en-US" sz="2000" dirty="0" smtClean="0"/>
              <a:t>Load </a:t>
            </a:r>
            <a:r>
              <a:rPr lang="en-US" sz="2000" dirty="0" err="1" smtClean="0"/>
              <a:t>PageTable</a:t>
            </a:r>
            <a:r>
              <a:rPr lang="en-US" sz="2000" dirty="0" smtClean="0"/>
              <a:t> entry into TLB; try again (tens of cycles)</a:t>
            </a:r>
          </a:p>
          <a:p>
            <a:pPr marL="514350" indent="-514350">
              <a:lnSpc>
                <a:spcPct val="110000"/>
              </a:lnSpc>
            </a:pPr>
            <a:r>
              <a:rPr lang="en-US" sz="2400" dirty="0" smtClean="0"/>
              <a:t>(3b) </a:t>
            </a:r>
            <a:r>
              <a:rPr lang="en-US" sz="2400" dirty="0" err="1" smtClean="0"/>
              <a:t>PageTable</a:t>
            </a:r>
            <a:r>
              <a:rPr lang="en-US" sz="2400" dirty="0" smtClean="0"/>
              <a:t> has entry for swapped-out (on-disk) page</a:t>
            </a:r>
          </a:p>
          <a:p>
            <a:pPr marL="630238" lvl="1" indent="-168275">
              <a:lnSpc>
                <a:spcPct val="110000"/>
              </a:lnSpc>
            </a:pPr>
            <a:r>
              <a:rPr lang="en-US" sz="2000" dirty="0" smtClean="0"/>
              <a:t>Page Fault: load from disk, fix </a:t>
            </a:r>
            <a:r>
              <a:rPr lang="en-US" sz="2000" dirty="0" err="1" smtClean="0"/>
              <a:t>PageTable</a:t>
            </a:r>
            <a:r>
              <a:rPr lang="en-US" sz="2000" dirty="0" smtClean="0"/>
              <a:t>, try again (millions of cycles)</a:t>
            </a:r>
          </a:p>
          <a:p>
            <a:pPr marL="514350" indent="-514350">
              <a:lnSpc>
                <a:spcPct val="110000"/>
              </a:lnSpc>
            </a:pPr>
            <a:r>
              <a:rPr lang="en-US" sz="2400" dirty="0" smtClean="0"/>
              <a:t>(3c) </a:t>
            </a:r>
            <a:r>
              <a:rPr lang="en-US" sz="2400" dirty="0" err="1" smtClean="0"/>
              <a:t>PageTable</a:t>
            </a:r>
            <a:r>
              <a:rPr lang="en-US" sz="2400" dirty="0" smtClean="0"/>
              <a:t> has invalid entry</a:t>
            </a:r>
          </a:p>
          <a:p>
            <a:pPr marL="630238" lvl="1" indent="-168275">
              <a:lnSpc>
                <a:spcPct val="110000"/>
              </a:lnSpc>
            </a:pPr>
            <a:r>
              <a:rPr lang="en-US" sz="2000" dirty="0" smtClean="0"/>
              <a:t>Page Fault: kill process</a:t>
            </a:r>
          </a:p>
        </p:txBody>
      </p:sp>
      <p:sp>
        <p:nvSpPr>
          <p:cNvPr id="36" name="Rectangle 35"/>
          <p:cNvSpPr/>
          <p:nvPr>
            <p:custDataLst>
              <p:tags r:id="rId3"/>
            </p:custDataLst>
          </p:nvPr>
        </p:nvSpPr>
        <p:spPr>
          <a:xfrm>
            <a:off x="228600" y="762000"/>
            <a:ext cx="10668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CPU</a:t>
            </a:r>
            <a:endParaRPr lang="en-US" sz="2800" dirty="0"/>
          </a:p>
        </p:txBody>
      </p:sp>
      <p:sp>
        <p:nvSpPr>
          <p:cNvPr id="37" name="Rectangle 36"/>
          <p:cNvSpPr/>
          <p:nvPr>
            <p:custDataLst>
              <p:tags r:id="rId4"/>
            </p:custDataLst>
          </p:nvPr>
        </p:nvSpPr>
        <p:spPr>
          <a:xfrm>
            <a:off x="2057400" y="533400"/>
            <a:ext cx="1371600" cy="9906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TLB</a:t>
            </a:r>
          </a:p>
          <a:p>
            <a:pPr algn="ctr"/>
            <a:r>
              <a:rPr lang="en-US" sz="2800" dirty="0" smtClean="0"/>
              <a:t>Lookup</a:t>
            </a:r>
          </a:p>
        </p:txBody>
      </p:sp>
      <p:sp>
        <p:nvSpPr>
          <p:cNvPr id="38" name="Rectangle 37"/>
          <p:cNvSpPr/>
          <p:nvPr>
            <p:custDataLst>
              <p:tags r:id="rId5"/>
            </p:custDataLst>
          </p:nvPr>
        </p:nvSpPr>
        <p:spPr>
          <a:xfrm>
            <a:off x="4267200" y="533400"/>
            <a:ext cx="11430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Cache</a:t>
            </a:r>
            <a:endParaRPr lang="en-US" sz="2800" dirty="0"/>
          </a:p>
        </p:txBody>
      </p:sp>
      <p:sp>
        <p:nvSpPr>
          <p:cNvPr id="39" name="Rectangle 38"/>
          <p:cNvSpPr/>
          <p:nvPr>
            <p:custDataLst>
              <p:tags r:id="rId6"/>
            </p:custDataLst>
          </p:nvPr>
        </p:nvSpPr>
        <p:spPr>
          <a:xfrm>
            <a:off x="6019800" y="762000"/>
            <a:ext cx="11430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Mem</a:t>
            </a:r>
            <a:endParaRPr lang="en-US" sz="2800" dirty="0"/>
          </a:p>
        </p:txBody>
      </p:sp>
      <p:sp>
        <p:nvSpPr>
          <p:cNvPr id="40" name="Flowchart: Magnetic Disk 39"/>
          <p:cNvSpPr/>
          <p:nvPr>
            <p:custDataLst>
              <p:tags r:id="rId7"/>
            </p:custDataLst>
          </p:nvPr>
        </p:nvSpPr>
        <p:spPr>
          <a:xfrm>
            <a:off x="7696200" y="762000"/>
            <a:ext cx="1219200" cy="9906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Disk</a:t>
            </a:r>
            <a:endParaRPr lang="en-US" sz="2800" dirty="0"/>
          </a:p>
        </p:txBody>
      </p:sp>
      <p:sp>
        <p:nvSpPr>
          <p:cNvPr id="41" name="Rectangle 40"/>
          <p:cNvSpPr/>
          <p:nvPr>
            <p:custDataLst>
              <p:tags r:id="rId8"/>
            </p:custDataLst>
          </p:nvPr>
        </p:nvSpPr>
        <p:spPr>
          <a:xfrm>
            <a:off x="3124200" y="1676400"/>
            <a:ext cx="1676400" cy="9906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PageTable</a:t>
            </a:r>
            <a:endParaRPr lang="en-US" sz="2800" dirty="0" smtClean="0"/>
          </a:p>
          <a:p>
            <a:pPr algn="ctr"/>
            <a:r>
              <a:rPr lang="en-US" sz="2800" dirty="0" smtClean="0"/>
              <a:t>Lookup</a:t>
            </a:r>
          </a:p>
        </p:txBody>
      </p:sp>
      <p:sp>
        <p:nvSpPr>
          <p:cNvPr id="10" name="Rectangle 9"/>
          <p:cNvSpPr/>
          <p:nvPr>
            <p:custDataLst>
              <p:tags r:id="rId9"/>
            </p:custDataLst>
          </p:nvPr>
        </p:nvSpPr>
        <p:spPr>
          <a:xfrm>
            <a:off x="4572000" y="2682692"/>
            <a:ext cx="4572000" cy="898708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lvl="0" indent="-514350">
              <a:lnSpc>
                <a:spcPct val="110000"/>
              </a:lnSpc>
              <a:spcBef>
                <a:spcPct val="20000"/>
              </a:spcBef>
              <a:buSzPct val="80000"/>
            </a:pPr>
            <a:r>
              <a:rPr lang="en-US" sz="24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		(2) TLB Hit</a:t>
            </a:r>
          </a:p>
          <a:p>
            <a:pPr marL="630238" lvl="1" indent="-168275">
              <a:lnSpc>
                <a:spcPct val="110000"/>
              </a:lnSpc>
              <a:spcBef>
                <a:spcPct val="20000"/>
              </a:spcBef>
              <a:buClr>
                <a:srgbClr val="FFFF00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compute </a:t>
            </a:r>
            <a:r>
              <a:rPr lang="en-US" sz="20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paddr</a:t>
            </a:r>
            <a:r>
              <a:rPr lang="en-US" sz="20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, send to cache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23554" name="CP3 Ink b0a05481-0d61-492c-b1ef-fff876624baf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284" y="413879"/>
            <a:ext cx="6932551" cy="5651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5184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8275" grpId="0" build="p" bldLvl="2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6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TLB Coherency</a:t>
            </a:r>
            <a:endParaRPr lang="en-US" dirty="0"/>
          </a:p>
        </p:txBody>
      </p:sp>
      <p:sp>
        <p:nvSpPr>
          <p:cNvPr id="36362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479760"/>
            <a:ext cx="8686800" cy="2438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TLB Coherency: </a:t>
            </a:r>
            <a:r>
              <a:rPr lang="en-US" sz="2800" dirty="0" smtClean="0"/>
              <a:t>What can go wrong?</a:t>
            </a:r>
            <a:endParaRPr lang="en-US" sz="2800" dirty="0"/>
          </a:p>
          <a:p>
            <a:r>
              <a:rPr lang="en-US" sz="2800" dirty="0" smtClean="0"/>
              <a:t>A: </a:t>
            </a:r>
            <a:r>
              <a:rPr lang="en-US" sz="2800" dirty="0" err="1" smtClean="0"/>
              <a:t>PageTable</a:t>
            </a:r>
            <a:r>
              <a:rPr lang="en-US" sz="2800" dirty="0" smtClean="0"/>
              <a:t> or </a:t>
            </a:r>
            <a:r>
              <a:rPr lang="en-US" sz="2800" dirty="0" err="1" smtClean="0"/>
              <a:t>PageDir</a:t>
            </a:r>
            <a:r>
              <a:rPr lang="en-US" sz="2800" dirty="0" smtClean="0"/>
              <a:t> contents change</a:t>
            </a:r>
          </a:p>
          <a:p>
            <a:pPr lvl="1"/>
            <a:r>
              <a:rPr lang="en-US" sz="2400" dirty="0" smtClean="0"/>
              <a:t>swapping/paging activity, new shared pages, …</a:t>
            </a:r>
          </a:p>
          <a:p>
            <a:r>
              <a:rPr lang="en-US" sz="2800" dirty="0" smtClean="0"/>
              <a:t>A: Page Table Base Register changes</a:t>
            </a:r>
          </a:p>
          <a:p>
            <a:pPr lvl="1"/>
            <a:r>
              <a:rPr lang="en-US" sz="2400" dirty="0" smtClean="0"/>
              <a:t>context switch between processes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728551888"/>
              </p:ext>
            </p:extLst>
          </p:nvPr>
        </p:nvGraphicFramePr>
        <p:xfrm>
          <a:off x="3962400" y="4442160"/>
          <a:ext cx="259080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352"/>
                <a:gridCol w="286352"/>
                <a:gridCol w="286352"/>
                <a:gridCol w="286352"/>
                <a:gridCol w="286352"/>
                <a:gridCol w="115904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Flowchart: Magnetic Disk 28"/>
          <p:cNvSpPr/>
          <p:nvPr>
            <p:custDataLst>
              <p:tags r:id="rId4"/>
            </p:custDataLst>
          </p:nvPr>
        </p:nvSpPr>
        <p:spPr>
          <a:xfrm>
            <a:off x="7162800" y="4975560"/>
            <a:ext cx="1524000" cy="12954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64593968"/>
              </p:ext>
            </p:extLst>
          </p:nvPr>
        </p:nvGraphicFramePr>
        <p:xfrm>
          <a:off x="685800" y="3146760"/>
          <a:ext cx="4648198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883"/>
                <a:gridCol w="299884"/>
                <a:gridCol w="299884"/>
                <a:gridCol w="299884"/>
                <a:gridCol w="299884"/>
                <a:gridCol w="2005779"/>
                <a:gridCol w="1143000"/>
              </a:tblGrid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315200" y="5661360"/>
            <a:ext cx="609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3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001000" y="5508960"/>
            <a:ext cx="609600" cy="3810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3668725690"/>
              </p:ext>
            </p:extLst>
          </p:nvPr>
        </p:nvGraphicFramePr>
        <p:xfrm>
          <a:off x="1066800" y="4670760"/>
          <a:ext cx="2514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"/>
                <a:gridCol w="9906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Rectangle 1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239000" y="708360"/>
            <a:ext cx="1371600" cy="3962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8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784560"/>
            <a:ext cx="1371600" cy="3810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" name="Rectangle 1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39000" y="238476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" name="Rectangle 1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239000" y="139416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2918160"/>
            <a:ext cx="1371600" cy="381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406116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1" name="Rectangle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192756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345156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938318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6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Translation Lookaside Buffers (TLBs)</a:t>
            </a:r>
            <a:endParaRPr lang="en-US" dirty="0"/>
          </a:p>
        </p:txBody>
      </p:sp>
      <p:sp>
        <p:nvSpPr>
          <p:cNvPr id="36362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PTE changes, PDE changes, PTBR changes….</a:t>
            </a:r>
          </a:p>
          <a:p>
            <a:r>
              <a:rPr lang="en-US" dirty="0" smtClean="0"/>
              <a:t>Full Transparency: </a:t>
            </a:r>
            <a:r>
              <a:rPr lang="en-US" dirty="0" smtClean="0">
                <a:solidFill>
                  <a:schemeClr val="accent1"/>
                </a:solidFill>
              </a:rPr>
              <a:t>TLB coherency in hardware</a:t>
            </a:r>
          </a:p>
          <a:p>
            <a:pPr lvl="1"/>
            <a:r>
              <a:rPr lang="en-US" dirty="0" smtClean="0"/>
              <a:t>Flush TLB whenever PTBR register changes </a:t>
            </a:r>
            <a:br>
              <a:rPr lang="en-US" dirty="0" smtClean="0"/>
            </a:br>
            <a:r>
              <a:rPr lang="en-US" dirty="0" smtClean="0"/>
              <a:t>[easy – why?]</a:t>
            </a:r>
          </a:p>
          <a:p>
            <a:pPr lvl="1"/>
            <a:r>
              <a:rPr lang="en-US" dirty="0" smtClean="0"/>
              <a:t>Invalidate entries whenever PTE or PDE changes </a:t>
            </a:r>
            <a:br>
              <a:rPr lang="en-US" dirty="0" smtClean="0"/>
            </a:br>
            <a:r>
              <a:rPr lang="en-US" dirty="0" smtClean="0"/>
              <a:t>[hard – why?]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TLB coherency in software</a:t>
            </a:r>
            <a:endParaRPr lang="en-US" dirty="0" smtClean="0"/>
          </a:p>
          <a:p>
            <a:r>
              <a:rPr lang="en-US" dirty="0" smtClean="0"/>
              <a:t>If TLB has a no-write policy…</a:t>
            </a:r>
          </a:p>
          <a:p>
            <a:pPr lvl="1"/>
            <a:r>
              <a:rPr lang="en-US" dirty="0" smtClean="0"/>
              <a:t>OS invalidates entry after OS modifies page tables</a:t>
            </a:r>
          </a:p>
          <a:p>
            <a:pPr lvl="1"/>
            <a:r>
              <a:rPr lang="en-US" dirty="0" smtClean="0"/>
              <a:t>OS flushes TLB whenever OS does context switch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64644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6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TLB Parameters</a:t>
            </a:r>
            <a:endParaRPr lang="en-US" dirty="0"/>
          </a:p>
        </p:txBody>
      </p:sp>
      <p:sp>
        <p:nvSpPr>
          <p:cNvPr id="36362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TLB parameters (typical)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very small (64 – 256 entries), so very fast</a:t>
            </a:r>
          </a:p>
          <a:p>
            <a:pPr lvl="1"/>
            <a:r>
              <a:rPr lang="en-US" dirty="0" smtClean="0"/>
              <a:t>fully associative, or at least set associative</a:t>
            </a:r>
          </a:p>
          <a:p>
            <a:pPr lvl="1"/>
            <a:r>
              <a:rPr lang="en-US" dirty="0" smtClean="0"/>
              <a:t>tiny block size: why?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Intel Nehalem TLB (example)</a:t>
            </a:r>
          </a:p>
          <a:p>
            <a:pPr lvl="1"/>
            <a:r>
              <a:rPr lang="en-US" dirty="0" smtClean="0"/>
              <a:t>128-entry L1 Instruction TLB, 4-way LRU</a:t>
            </a:r>
          </a:p>
          <a:p>
            <a:pPr lvl="1"/>
            <a:r>
              <a:rPr lang="en-US" dirty="0" smtClean="0"/>
              <a:t>64-entry L1 Data TLB, 4-way LRU</a:t>
            </a:r>
          </a:p>
          <a:p>
            <a:pPr lvl="1"/>
            <a:r>
              <a:rPr lang="en-US" dirty="0" smtClean="0"/>
              <a:t>512-entry L2 Unified TLB, 4-way LRU</a:t>
            </a:r>
          </a:p>
          <a:p>
            <a:pPr lvl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40153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Virtual Memory meets Caching</a:t>
            </a:r>
          </a:p>
          <a:p>
            <a:pPr lvl="1" algn="ctr">
              <a:buNone/>
            </a:pPr>
            <a:r>
              <a:rPr lang="en-US" dirty="0" smtClean="0"/>
              <a:t>Virtually vs. physically addressed caches</a:t>
            </a:r>
          </a:p>
          <a:p>
            <a:pPr lvl="1" algn="ctr">
              <a:buNone/>
            </a:pPr>
            <a:r>
              <a:rPr lang="en-US" dirty="0" smtClean="0"/>
              <a:t>Virtually vs. physically tagged caches</a:t>
            </a:r>
          </a:p>
        </p:txBody>
      </p:sp>
    </p:spTree>
    <p:extLst>
      <p:ext uri="{BB962C8B-B14F-4D97-AF65-F5344CB8AC3E}">
        <p14:creationId xmlns:p14="http://schemas.microsoft.com/office/powerpoint/2010/main" val="229973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44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Virtually Addressed Caching</a:t>
            </a:r>
            <a:endParaRPr lang="en-US" dirty="0"/>
          </a:p>
        </p:txBody>
      </p:sp>
      <p:sp>
        <p:nvSpPr>
          <p:cNvPr id="36444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386092"/>
            <a:ext cx="8686800" cy="1371600"/>
          </a:xfrm>
        </p:spPr>
        <p:txBody>
          <a:bodyPr/>
          <a:lstStyle/>
          <a:p>
            <a:r>
              <a:rPr lang="en-US" dirty="0" smtClean="0"/>
              <a:t>Q: Can we remove the TLB from the critical path?</a:t>
            </a:r>
          </a:p>
          <a:p>
            <a:r>
              <a:rPr lang="en-US" dirty="0" smtClean="0"/>
              <a:t>A: Virtually-Addressed Caches</a:t>
            </a:r>
          </a:p>
          <a:p>
            <a:endParaRPr lang="en-US" dirty="0"/>
          </a:p>
        </p:txBody>
      </p:sp>
      <p:sp>
        <p:nvSpPr>
          <p:cNvPr id="54" name="Rectangle 53"/>
          <p:cNvSpPr/>
          <p:nvPr>
            <p:custDataLst>
              <p:tags r:id="rId3"/>
            </p:custDataLst>
          </p:nvPr>
        </p:nvSpPr>
        <p:spPr>
          <a:xfrm>
            <a:off x="228600" y="1757692"/>
            <a:ext cx="10668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CPU</a:t>
            </a:r>
            <a:endParaRPr lang="en-US" sz="2800" dirty="0"/>
          </a:p>
        </p:txBody>
      </p:sp>
      <p:sp>
        <p:nvSpPr>
          <p:cNvPr id="55" name="Rectangle 54"/>
          <p:cNvSpPr/>
          <p:nvPr>
            <p:custDataLst>
              <p:tags r:id="rId4"/>
            </p:custDataLst>
          </p:nvPr>
        </p:nvSpPr>
        <p:spPr>
          <a:xfrm>
            <a:off x="2057400" y="1681492"/>
            <a:ext cx="2057400" cy="10668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TLB</a:t>
            </a:r>
          </a:p>
          <a:p>
            <a:pPr algn="ctr"/>
            <a:r>
              <a:rPr lang="en-US" sz="2800" dirty="0" smtClean="0"/>
              <a:t>Lookup</a:t>
            </a:r>
          </a:p>
        </p:txBody>
      </p:sp>
      <p:sp>
        <p:nvSpPr>
          <p:cNvPr id="56" name="Rectangle 55"/>
          <p:cNvSpPr/>
          <p:nvPr>
            <p:custDataLst>
              <p:tags r:id="rId5"/>
            </p:custDataLst>
          </p:nvPr>
        </p:nvSpPr>
        <p:spPr>
          <a:xfrm>
            <a:off x="2057400" y="2976892"/>
            <a:ext cx="2057400" cy="1295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Virtually</a:t>
            </a:r>
          </a:p>
          <a:p>
            <a:pPr algn="ctr"/>
            <a:r>
              <a:rPr lang="en-US" sz="2800" dirty="0" smtClean="0"/>
              <a:t>Addressed</a:t>
            </a:r>
          </a:p>
          <a:p>
            <a:pPr algn="ctr"/>
            <a:r>
              <a:rPr lang="en-US" sz="2800" dirty="0" smtClean="0"/>
              <a:t>Cache</a:t>
            </a:r>
            <a:endParaRPr lang="en-US" sz="2800" dirty="0"/>
          </a:p>
        </p:txBody>
      </p:sp>
      <p:sp>
        <p:nvSpPr>
          <p:cNvPr id="57" name="Rectangle 56"/>
          <p:cNvSpPr/>
          <p:nvPr>
            <p:custDataLst>
              <p:tags r:id="rId6"/>
            </p:custDataLst>
          </p:nvPr>
        </p:nvSpPr>
        <p:spPr>
          <a:xfrm>
            <a:off x="6019800" y="1757692"/>
            <a:ext cx="11430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Mem</a:t>
            </a:r>
            <a:endParaRPr lang="en-US" sz="2800" dirty="0"/>
          </a:p>
        </p:txBody>
      </p:sp>
      <p:sp>
        <p:nvSpPr>
          <p:cNvPr id="58" name="Flowchart: Magnetic Disk 57"/>
          <p:cNvSpPr/>
          <p:nvPr>
            <p:custDataLst>
              <p:tags r:id="rId7"/>
            </p:custDataLst>
          </p:nvPr>
        </p:nvSpPr>
        <p:spPr>
          <a:xfrm>
            <a:off x="7696200" y="1757692"/>
            <a:ext cx="1219200" cy="9906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Disk</a:t>
            </a:r>
            <a:endParaRPr lang="en-US" sz="2800" dirty="0"/>
          </a:p>
        </p:txBody>
      </p:sp>
      <p:sp>
        <p:nvSpPr>
          <p:cNvPr id="59" name="Rectangle 58"/>
          <p:cNvSpPr/>
          <p:nvPr>
            <p:custDataLst>
              <p:tags r:id="rId8"/>
            </p:custDataLst>
          </p:nvPr>
        </p:nvSpPr>
        <p:spPr>
          <a:xfrm>
            <a:off x="4419600" y="2976892"/>
            <a:ext cx="1676400" cy="9906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PageTable</a:t>
            </a:r>
            <a:endParaRPr lang="en-US" sz="2800" dirty="0" smtClean="0"/>
          </a:p>
          <a:p>
            <a:pPr algn="ctr"/>
            <a:r>
              <a:rPr lang="en-US" sz="2800" dirty="0" smtClean="0"/>
              <a:t>Lookup</a:t>
            </a:r>
          </a:p>
        </p:txBody>
      </p:sp>
    </p:spTree>
    <p:extLst>
      <p:ext uri="{BB962C8B-B14F-4D97-AF65-F5344CB8AC3E}">
        <p14:creationId xmlns:p14="http://schemas.microsoft.com/office/powerpoint/2010/main" val="26427721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64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Virtual vs. Physical Caches</a:t>
            </a:r>
            <a:endParaRPr lang="en-US"/>
          </a:p>
        </p:txBody>
      </p:sp>
      <p:sp>
        <p:nvSpPr>
          <p:cNvPr id="364646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588962"/>
            <a:ext cx="1676400" cy="146843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CPU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69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76800" y="581025"/>
            <a:ext cx="1676400" cy="101917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Cache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3646470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457200"/>
            <a:ext cx="1676400" cy="19177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Memory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DRAM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3646471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835150" y="9874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72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6553200" y="9906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3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835150" y="12922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74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553200" y="12954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847431" y="457200"/>
            <a:ext cx="667169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7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864546" y="1216025"/>
            <a:ext cx="647228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646477" name="Rectangle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838200"/>
            <a:ext cx="1676400" cy="569913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MMU</a:t>
            </a:r>
          </a:p>
        </p:txBody>
      </p:sp>
      <p:sp>
        <p:nvSpPr>
          <p:cNvPr id="364647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267200" y="9906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267200" y="12954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80" name="Rectangle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590800" y="2819400"/>
            <a:ext cx="1676400" cy="101917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Cache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3646481" name="Rectangle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876800" y="3048000"/>
            <a:ext cx="1676400" cy="569913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MMU</a:t>
            </a:r>
          </a:p>
        </p:txBody>
      </p:sp>
      <p:sp>
        <p:nvSpPr>
          <p:cNvPr id="364648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267200" y="32004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8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267200" y="35052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84" name="Rectangle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52400" y="2819400"/>
            <a:ext cx="1676400" cy="146843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CPU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85" name="Rectangle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162800" y="2667000"/>
            <a:ext cx="1676400" cy="19177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Memory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DRAM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3646486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835150" y="31972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87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6553200" y="3167063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88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835150" y="35020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8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553200" y="3471863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90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847431" y="2667000"/>
            <a:ext cx="667169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91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864546" y="3425825"/>
            <a:ext cx="647228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646492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121185" y="1600200"/>
            <a:ext cx="4517454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Cache works on physical addresses</a:t>
            </a:r>
          </a:p>
        </p:txBody>
      </p:sp>
      <p:sp>
        <p:nvSpPr>
          <p:cNvPr id="3646493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143572" y="3886200"/>
            <a:ext cx="4326633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Cache works on virtual addresses</a:t>
            </a:r>
          </a:p>
        </p:txBody>
      </p:sp>
      <p:sp>
        <p:nvSpPr>
          <p:cNvPr id="30" name="TextBox 29"/>
          <p:cNvSpPr txBox="1"/>
          <p:nvPr>
            <p:custDataLst>
              <p:tags r:id="rId28"/>
            </p:custDataLst>
          </p:nvPr>
        </p:nvSpPr>
        <p:spPr>
          <a:xfrm>
            <a:off x="304800" y="4800600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Q: What happens on context switch?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Q: What about virtual memory aliasing?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Q: So what’s wrong with physically addressed caches?</a:t>
            </a:r>
          </a:p>
        </p:txBody>
      </p:sp>
    </p:spTree>
    <p:extLst>
      <p:ext uri="{BB962C8B-B14F-4D97-AF65-F5344CB8AC3E}">
        <p14:creationId xmlns:p14="http://schemas.microsoft.com/office/powerpoint/2010/main" val="16950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Role of the Operating System</a:t>
            </a:r>
          </a:p>
          <a:p>
            <a:pPr algn="ctr"/>
            <a:r>
              <a:rPr lang="en-US" dirty="0" smtClean="0"/>
              <a:t>Context switches, working set, </a:t>
            </a:r>
          </a:p>
          <a:p>
            <a:pPr algn="ctr"/>
            <a:r>
              <a:rPr lang="en-US" dirty="0" smtClean="0"/>
              <a:t>shared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96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Indexing vs. Tagging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Physically-Addressed</a:t>
            </a:r>
            <a:r>
              <a:rPr lang="en-US" dirty="0" smtClean="0"/>
              <a:t> Cache</a:t>
            </a:r>
          </a:p>
          <a:p>
            <a:pPr lvl="1"/>
            <a:r>
              <a:rPr lang="en-US" dirty="0" smtClean="0"/>
              <a:t>slow: requires TLB (and maybe </a:t>
            </a:r>
            <a:r>
              <a:rPr lang="en-US" dirty="0" err="1" smtClean="0"/>
              <a:t>PageTable</a:t>
            </a:r>
            <a:r>
              <a:rPr lang="en-US" dirty="0" smtClean="0"/>
              <a:t>) lookup first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Virtually-Indexed, Virtually Tagged </a:t>
            </a:r>
            <a:r>
              <a:rPr lang="en-US" dirty="0" smtClean="0"/>
              <a:t>Cache</a:t>
            </a:r>
          </a:p>
          <a:p>
            <a:pPr lvl="1"/>
            <a:r>
              <a:rPr lang="en-US" dirty="0" smtClean="0"/>
              <a:t>fast: start TLB lookup before cache lookup finishes</a:t>
            </a:r>
          </a:p>
          <a:p>
            <a:pPr lvl="1"/>
            <a:r>
              <a:rPr lang="en-US" dirty="0" err="1" smtClean="0"/>
              <a:t>PageTable</a:t>
            </a:r>
            <a:r>
              <a:rPr lang="en-US" dirty="0" smtClean="0"/>
              <a:t> changes (paging, context switch, etc.)</a:t>
            </a:r>
          </a:p>
          <a:p>
            <a:pPr lvl="2">
              <a:buNone/>
            </a:pP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need to purge stale cache lines (how?)</a:t>
            </a:r>
          </a:p>
          <a:p>
            <a:pPr lvl="1"/>
            <a:r>
              <a:rPr lang="en-US" dirty="0" smtClean="0"/>
              <a:t>Synonyms </a:t>
            </a:r>
            <a:r>
              <a:rPr lang="en-US" dirty="0" smtClean="0">
                <a:sym typeface="Wingdings" pitchFamily="2" charset="2"/>
              </a:rPr>
              <a:t>(two virtual mappings for one physical page)</a:t>
            </a:r>
          </a:p>
          <a:p>
            <a:pPr lvl="2">
              <a:buNone/>
            </a:pPr>
            <a:r>
              <a:rPr lang="en-US" dirty="0" smtClean="0">
                <a:sym typeface="Wingdings" pitchFamily="2" charset="2"/>
              </a:rPr>
              <a:t> could end up in cache twice (very bad!)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Virtually-Indexed, Physically Tagged </a:t>
            </a:r>
            <a:r>
              <a:rPr lang="en-US" dirty="0" smtClean="0"/>
              <a:t>Cache</a:t>
            </a:r>
          </a:p>
          <a:p>
            <a:pPr lvl="1"/>
            <a:r>
              <a:rPr lang="en-US" dirty="0" smtClean="0"/>
              <a:t>~fast: TLB lookup in parallel with cache lookup</a:t>
            </a:r>
          </a:p>
          <a:p>
            <a:pPr lvl="1"/>
            <a:r>
              <a:rPr lang="en-US" dirty="0" err="1" smtClean="0"/>
              <a:t>PageTable</a:t>
            </a:r>
            <a:r>
              <a:rPr lang="en-US" dirty="0" smtClean="0"/>
              <a:t> changes </a:t>
            </a:r>
            <a:r>
              <a:rPr lang="en-US" dirty="0" smtClean="0">
                <a:sym typeface="Wingdings" pitchFamily="2" charset="2"/>
              </a:rPr>
              <a:t> no problem: phys. tag mismatch</a:t>
            </a:r>
          </a:p>
          <a:p>
            <a:pPr lvl="1"/>
            <a:r>
              <a:rPr lang="en-US" dirty="0" smtClean="0"/>
              <a:t>Synonyms </a:t>
            </a:r>
            <a:r>
              <a:rPr lang="en-US" dirty="0" smtClean="0">
                <a:sym typeface="Wingdings" pitchFamily="2" charset="2"/>
              </a:rPr>
              <a:t> search and evict lines with same phys. tag</a:t>
            </a: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228600" y="1548825"/>
            <a:ext cx="7772400" cy="58477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Virtually-Addressed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Cache</a:t>
            </a:r>
          </a:p>
        </p:txBody>
      </p:sp>
    </p:spTree>
    <p:extLst>
      <p:ext uri="{BB962C8B-B14F-4D97-AF65-F5344CB8AC3E}">
        <p14:creationId xmlns:p14="http://schemas.microsoft.com/office/powerpoint/2010/main" val="334004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64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Typical Cache Setup</a:t>
            </a:r>
            <a:endParaRPr lang="en-US" dirty="0"/>
          </a:p>
        </p:txBody>
      </p:sp>
      <p:sp>
        <p:nvSpPr>
          <p:cNvPr id="364646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762000"/>
            <a:ext cx="1676400" cy="146843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t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CPU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69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76800" y="1038225"/>
            <a:ext cx="1676400" cy="101917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L2 Cache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3646470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457200"/>
            <a:ext cx="1676400" cy="19177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Memory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DRAM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3646471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835150" y="14446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72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6553200" y="14478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3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835150" y="17494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74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553200" y="17526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847431" y="914400"/>
            <a:ext cx="667169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7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864546" y="1673225"/>
            <a:ext cx="647228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646477" name="Rectangle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1295400"/>
            <a:ext cx="1676400" cy="569913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MMU</a:t>
            </a:r>
          </a:p>
        </p:txBody>
      </p:sp>
      <p:sp>
        <p:nvSpPr>
          <p:cNvPr id="364647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267200" y="14478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267200" y="17526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92" name="Text Box 2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46963" y="2590800"/>
            <a:ext cx="8400826" cy="18245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Typical L1: On-chip </a:t>
            </a:r>
            <a:r>
              <a:rPr lang="en-US" sz="2800" dirty="0" smtClean="0">
                <a:solidFill>
                  <a:schemeClr val="accent1"/>
                </a:solidFill>
                <a:latin typeface="Calibri"/>
              </a:rPr>
              <a:t>virtually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addressed, </a:t>
            </a:r>
            <a:r>
              <a:rPr lang="en-US" sz="2800" dirty="0" smtClean="0">
                <a:solidFill>
                  <a:schemeClr val="accent1"/>
                </a:solidFill>
                <a:latin typeface="Calibri"/>
              </a:rPr>
              <a:t>physically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tagged</a:t>
            </a: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Typical L2: On-chip </a:t>
            </a:r>
            <a:r>
              <a:rPr lang="en-US" sz="2800" dirty="0" smtClean="0">
                <a:solidFill>
                  <a:schemeClr val="accent1"/>
                </a:solidFill>
                <a:latin typeface="Calibri"/>
              </a:rPr>
              <a:t>physically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addressed</a:t>
            </a: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Typical L3: On-chip … </a:t>
            </a:r>
            <a:endParaRPr lang="en-US" sz="2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9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57200" y="1295400"/>
            <a:ext cx="1295400" cy="86677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L1 Cache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17" name="Rectangle 1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90800" y="1905000"/>
            <a:ext cx="1676400" cy="569913"/>
          </a:xfrm>
          <a:prstGeom prst="rect">
            <a:avLst/>
          </a:prstGeom>
          <a:noFill/>
          <a:ln w="28575" algn="ctr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lIns="9144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TLB SRAM</a:t>
            </a:r>
          </a:p>
        </p:txBody>
      </p:sp>
    </p:spTree>
    <p:extLst>
      <p:ext uri="{BB962C8B-B14F-4D97-AF65-F5344CB8AC3E}">
        <p14:creationId xmlns:p14="http://schemas.microsoft.com/office/powerpoint/2010/main" val="37194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54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Caches/TLBs/VM</a:t>
            </a:r>
            <a:endParaRPr lang="en-US" dirty="0"/>
          </a:p>
        </p:txBody>
      </p:sp>
      <p:sp>
        <p:nvSpPr>
          <p:cNvPr id="377549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accent1"/>
                </a:solidFill>
              </a:rPr>
              <a:t>Caches, Virtual Memory, &amp; TLBs</a:t>
            </a:r>
          </a:p>
          <a:p>
            <a:r>
              <a:rPr lang="en-US" sz="3000" dirty="0" smtClean="0"/>
              <a:t>Where can block be placed?</a:t>
            </a:r>
          </a:p>
          <a:p>
            <a:pPr lvl="1"/>
            <a:r>
              <a:rPr lang="en-US" sz="2600" dirty="0" smtClean="0"/>
              <a:t>Direct, n-way, fully associative</a:t>
            </a:r>
          </a:p>
          <a:p>
            <a:pPr lvl="1"/>
            <a:endParaRPr lang="en-US" sz="2600" dirty="0"/>
          </a:p>
          <a:p>
            <a:pPr lvl="1"/>
            <a:endParaRPr lang="en-US" sz="2600" dirty="0" smtClean="0"/>
          </a:p>
          <a:p>
            <a:r>
              <a:rPr lang="en-US" sz="3000" dirty="0" smtClean="0"/>
              <a:t>What block is replaced on miss?</a:t>
            </a:r>
          </a:p>
          <a:p>
            <a:pPr lvl="1"/>
            <a:r>
              <a:rPr lang="en-US" sz="2600" dirty="0" smtClean="0"/>
              <a:t>LRU, Random, LFU, … </a:t>
            </a:r>
          </a:p>
          <a:p>
            <a:r>
              <a:rPr lang="en-US" sz="3000" dirty="0" smtClean="0"/>
              <a:t>How are writes handled?</a:t>
            </a:r>
          </a:p>
          <a:p>
            <a:pPr lvl="1"/>
            <a:r>
              <a:rPr lang="en-US" sz="2600" dirty="0" smtClean="0"/>
              <a:t>No-write (w/ or w/o automatic invalidation)</a:t>
            </a:r>
          </a:p>
          <a:p>
            <a:pPr lvl="1"/>
            <a:r>
              <a:rPr lang="en-US" sz="2600" dirty="0" smtClean="0"/>
              <a:t>Write-back (fast, block at time)</a:t>
            </a:r>
          </a:p>
          <a:p>
            <a:pPr lvl="1"/>
            <a:r>
              <a:rPr lang="en-US" sz="2600" dirty="0" smtClean="0"/>
              <a:t>Write-through (simple, reason about consistency)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096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54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Caches/TLBs/VM</a:t>
            </a:r>
            <a:endParaRPr lang="en-US" dirty="0"/>
          </a:p>
        </p:txBody>
      </p:sp>
      <p:sp>
        <p:nvSpPr>
          <p:cNvPr id="377549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Caches, Virtual Memory, &amp; TLBs</a:t>
            </a:r>
          </a:p>
          <a:p>
            <a:r>
              <a:rPr lang="en-US" dirty="0" smtClean="0"/>
              <a:t>Where can block be placed?</a:t>
            </a:r>
          </a:p>
          <a:p>
            <a:pPr lvl="1"/>
            <a:r>
              <a:rPr lang="en-US" dirty="0"/>
              <a:t>Caches: </a:t>
            </a:r>
            <a:r>
              <a:rPr lang="en-US" dirty="0" smtClean="0"/>
              <a:t>direct/n-way/fully associative (</a:t>
            </a:r>
            <a:r>
              <a:rPr lang="en-US" dirty="0" err="1" smtClean="0"/>
              <a:t>fa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VM: </a:t>
            </a:r>
            <a:r>
              <a:rPr lang="en-US" dirty="0" err="1"/>
              <a:t>fa</a:t>
            </a:r>
            <a:r>
              <a:rPr lang="en-US" dirty="0"/>
              <a:t>, but with a table of contents to eliminate searches</a:t>
            </a:r>
          </a:p>
          <a:p>
            <a:pPr lvl="1"/>
            <a:r>
              <a:rPr lang="en-US" dirty="0"/>
              <a:t>TLB: </a:t>
            </a:r>
            <a:r>
              <a:rPr lang="en-US" dirty="0" err="1" smtClean="0"/>
              <a:t>fa</a:t>
            </a:r>
            <a:endParaRPr lang="en-US" dirty="0"/>
          </a:p>
          <a:p>
            <a:r>
              <a:rPr lang="en-US" dirty="0" smtClean="0"/>
              <a:t>What block is replaced on miss?</a:t>
            </a:r>
          </a:p>
          <a:p>
            <a:pPr lvl="1"/>
            <a:r>
              <a:rPr lang="en-US" dirty="0" smtClean="0"/>
              <a:t>varied</a:t>
            </a:r>
          </a:p>
          <a:p>
            <a:r>
              <a:rPr lang="en-US" dirty="0" smtClean="0"/>
              <a:t>How are writes handled?</a:t>
            </a:r>
          </a:p>
          <a:p>
            <a:pPr lvl="1"/>
            <a:r>
              <a:rPr lang="en-US" dirty="0"/>
              <a:t>Caches: usually write-back, or maybe write-through, or maybe no-write w/ invalidation</a:t>
            </a:r>
          </a:p>
          <a:p>
            <a:pPr lvl="1"/>
            <a:r>
              <a:rPr lang="en-US" dirty="0"/>
              <a:t>VM: write-back </a:t>
            </a:r>
          </a:p>
          <a:p>
            <a:pPr lvl="1"/>
            <a:r>
              <a:rPr lang="en-US" dirty="0"/>
              <a:t>TLB: usually no-write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7954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-152400" y="0"/>
            <a:ext cx="91440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 of Cache Design Parameters</a:t>
            </a:r>
            <a:endParaRPr lang="en-US" dirty="0"/>
          </a:p>
        </p:txBody>
      </p:sp>
      <p:graphicFrame>
        <p:nvGraphicFramePr>
          <p:cNvPr id="3901543" name="Group 103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</p:nvPr>
        </p:nvGraphicFramePr>
        <p:xfrm>
          <a:off x="381000" y="762000"/>
          <a:ext cx="8378825" cy="5473701"/>
        </p:xfrm>
        <a:graphic>
          <a:graphicData uri="http://schemas.openxmlformats.org/drawingml/2006/table">
            <a:tbl>
              <a:tblPr/>
              <a:tblGrid>
                <a:gridCol w="1577975"/>
                <a:gridCol w="1730375"/>
                <a:gridCol w="2813050"/>
                <a:gridCol w="2257425"/>
              </a:tblGrid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L1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Paged Memory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TLB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Size (blocks)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1/4k to 4k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16k to 1M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64 to 4k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Size (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kB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16 to 64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1M to 4G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 to 16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Block size (B)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16-64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4k to 64k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4-32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Miss rates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2%-5%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-4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to 10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-5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0.01% to 2%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Miss penalty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10-25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10M-100M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100-1000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30597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533400"/>
            <a:ext cx="90678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Lab</a:t>
            </a:r>
            <a:r>
              <a:rPr lang="en-US" dirty="0" smtClean="0"/>
              <a:t>3 </a:t>
            </a:r>
            <a:r>
              <a:rPr lang="en-US" dirty="0" smtClean="0"/>
              <a:t>available now</a:t>
            </a:r>
            <a:endParaRPr lang="en-US" i="1" dirty="0" smtClean="0">
              <a:solidFill>
                <a:schemeClr val="accent1"/>
              </a:solidFill>
            </a:endParaRP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Take Home Lab, finish within day or two </a:t>
            </a:r>
            <a:r>
              <a:rPr lang="en-US" dirty="0" smtClean="0"/>
              <a:t>of your Lab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Work </a:t>
            </a:r>
            <a:r>
              <a:rPr lang="en-US" b="1" i="1" dirty="0" smtClean="0">
                <a:solidFill>
                  <a:schemeClr val="accent1"/>
                </a:solidFill>
              </a:rPr>
              <a:t>alone</a:t>
            </a:r>
            <a:endParaRPr lang="en-US" dirty="0" smtClean="0"/>
          </a:p>
          <a:p>
            <a:pPr marL="11588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003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533400"/>
            <a:ext cx="92964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Next five weeks</a:t>
            </a:r>
          </a:p>
          <a:p>
            <a:pPr lvl="1"/>
            <a:r>
              <a:rPr lang="en-US" dirty="0" smtClean="0"/>
              <a:t>Week 10  (Apr 1): Project2 due and Lab3 handout</a:t>
            </a:r>
          </a:p>
          <a:p>
            <a:pPr lvl="1"/>
            <a:r>
              <a:rPr lang="en-US" dirty="0" smtClean="0"/>
              <a:t>Week 11  (Apr 8):  Lab3 due and Project3/HW4 handout</a:t>
            </a:r>
          </a:p>
          <a:p>
            <a:pPr lvl="1"/>
            <a:r>
              <a:rPr lang="en-US" dirty="0" smtClean="0"/>
              <a:t>Week 12 (Apr 15):  Project3 design doc due and HW4 due</a:t>
            </a:r>
          </a:p>
          <a:p>
            <a:pPr lvl="1"/>
            <a:r>
              <a:rPr lang="en-US" dirty="0" smtClean="0"/>
              <a:t>Week 13 (Apr 22):  Project3 due and Prelim3</a:t>
            </a:r>
          </a:p>
          <a:p>
            <a:pPr lvl="1"/>
            <a:r>
              <a:rPr lang="en-US" dirty="0" smtClean="0"/>
              <a:t>Week 14 (Apr 29): Project4 handout</a:t>
            </a:r>
          </a:p>
          <a:p>
            <a:endParaRPr lang="en-US" dirty="0" smtClean="0"/>
          </a:p>
          <a:p>
            <a:r>
              <a:rPr lang="en-US" dirty="0" smtClean="0"/>
              <a:t>Final Project for class</a:t>
            </a:r>
          </a:p>
          <a:p>
            <a:pPr lvl="1"/>
            <a:r>
              <a:rPr lang="en-US" dirty="0" smtClean="0"/>
              <a:t>Week 15   (May 6): Project4 design doc due</a:t>
            </a:r>
          </a:p>
          <a:p>
            <a:pPr lvl="1"/>
            <a:r>
              <a:rPr lang="en-US" dirty="0" smtClean="0"/>
              <a:t>Week 16 (May 13): Project4 due</a:t>
            </a:r>
          </a:p>
          <a:p>
            <a:pPr marL="1730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755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Role of the Operating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operating systems </a:t>
            </a:r>
            <a:r>
              <a:rPr lang="en-US" dirty="0" smtClean="0"/>
              <a:t>(OS) manages </a:t>
            </a:r>
            <a:r>
              <a:rPr lang="en-US" dirty="0"/>
              <a:t>and multiplexes memory between process.  </a:t>
            </a:r>
            <a:r>
              <a:rPr lang="en-US" dirty="0" smtClean="0"/>
              <a:t>It…</a:t>
            </a:r>
            <a:endParaRPr lang="en-US" dirty="0"/>
          </a:p>
          <a:p>
            <a:pPr lvl="1"/>
            <a:r>
              <a:rPr lang="en-US" dirty="0" smtClean="0"/>
              <a:t>Enables processes to (explicitly) increase memory: </a:t>
            </a:r>
            <a:r>
              <a:rPr lang="en-US" dirty="0" err="1" smtClean="0">
                <a:solidFill>
                  <a:schemeClr val="accent1"/>
                </a:solidFill>
              </a:rPr>
              <a:t>sbrk</a:t>
            </a:r>
            <a:r>
              <a:rPr lang="en-US" dirty="0" smtClean="0"/>
              <a:t> and (implicitly) decrease memory</a:t>
            </a:r>
          </a:p>
          <a:p>
            <a:pPr lvl="1"/>
            <a:r>
              <a:rPr lang="en-US" dirty="0" smtClean="0"/>
              <a:t>Enables sharing of physical memory:              </a:t>
            </a:r>
            <a:r>
              <a:rPr lang="en-US" dirty="0" smtClean="0">
                <a:solidFill>
                  <a:schemeClr val="accent1"/>
                </a:solidFill>
              </a:rPr>
              <a:t>multiplexing</a:t>
            </a:r>
            <a:r>
              <a:rPr lang="en-US" dirty="0" smtClean="0"/>
              <a:t> memory via </a:t>
            </a:r>
            <a:r>
              <a:rPr lang="en-US" dirty="0" smtClean="0">
                <a:solidFill>
                  <a:schemeClr val="accent1"/>
                </a:solidFill>
              </a:rPr>
              <a:t>context switching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sharing </a:t>
            </a:r>
            <a:r>
              <a:rPr lang="en-US" dirty="0" smtClean="0"/>
              <a:t>memory, and </a:t>
            </a:r>
            <a:r>
              <a:rPr lang="en-US" dirty="0" smtClean="0">
                <a:solidFill>
                  <a:schemeClr val="accent1"/>
                </a:solidFill>
              </a:rPr>
              <a:t>paging</a:t>
            </a:r>
          </a:p>
          <a:p>
            <a:pPr lvl="1"/>
            <a:r>
              <a:rPr lang="en-US" dirty="0" smtClean="0"/>
              <a:t>Enables and limits the number of processes that can run simultaneously</a:t>
            </a:r>
            <a:endParaRPr lang="en-US" dirty="0"/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80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88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sbrk</a:t>
            </a:r>
            <a:endParaRPr lang="en-US" dirty="0"/>
          </a:p>
        </p:txBody>
      </p:sp>
      <p:sp>
        <p:nvSpPr>
          <p:cNvPr id="37488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Suppose Firefox needs a new page of memory</a:t>
            </a:r>
          </a:p>
          <a:p>
            <a:r>
              <a:rPr lang="en-US" dirty="0" smtClean="0"/>
              <a:t>(1) Invoke the Operating System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	void *</a:t>
            </a:r>
            <a:r>
              <a:rPr lang="en-US" dirty="0" err="1" smtClean="0">
                <a:latin typeface="Consolas" pitchFamily="49" charset="0"/>
              </a:rPr>
              <a:t>sbrk</a:t>
            </a:r>
            <a:r>
              <a:rPr lang="en-US" dirty="0" smtClean="0">
                <a:latin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</a:rPr>
              <a:t>nbytes</a:t>
            </a:r>
            <a:r>
              <a:rPr lang="en-US" dirty="0" smtClean="0">
                <a:latin typeface="Consolas" pitchFamily="49" charset="0"/>
              </a:rPr>
              <a:t>);</a:t>
            </a:r>
          </a:p>
          <a:p>
            <a:r>
              <a:rPr lang="en-US" dirty="0" smtClean="0"/>
              <a:t>(2) OS finds a free page of physical memory</a:t>
            </a:r>
          </a:p>
          <a:p>
            <a:pPr lvl="1"/>
            <a:r>
              <a:rPr lang="en-US" dirty="0" smtClean="0"/>
              <a:t>clear the page (fill with zeros)</a:t>
            </a:r>
          </a:p>
          <a:p>
            <a:pPr lvl="1"/>
            <a:r>
              <a:rPr lang="en-US" dirty="0" smtClean="0"/>
              <a:t>add a new entry to Firefox’s </a:t>
            </a:r>
            <a:r>
              <a:rPr lang="en-US" dirty="0" err="1" smtClean="0"/>
              <a:t>PageTable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487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Context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Suppose Firefox is idle, but Skype wants to run</a:t>
            </a:r>
          </a:p>
          <a:p>
            <a:r>
              <a:rPr lang="en-US" dirty="0" smtClean="0"/>
              <a:t>(1) Firefox invokes the Operating System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 sleep(</a:t>
            </a:r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</a:rPr>
              <a:t>nseconds</a:t>
            </a:r>
            <a:r>
              <a:rPr lang="en-US" dirty="0" smtClean="0">
                <a:latin typeface="Consolas" pitchFamily="49" charset="0"/>
              </a:rPr>
              <a:t>);</a:t>
            </a:r>
          </a:p>
          <a:p>
            <a:r>
              <a:rPr lang="en-US" dirty="0" smtClean="0"/>
              <a:t>(2) OS saves Firefox’s registers, load </a:t>
            </a:r>
            <a:r>
              <a:rPr lang="en-US" dirty="0" err="1" smtClean="0"/>
              <a:t>skype’s</a:t>
            </a:r>
            <a:endParaRPr lang="en-US" dirty="0" smtClean="0"/>
          </a:p>
          <a:p>
            <a:pPr lvl="1"/>
            <a:r>
              <a:rPr lang="en-US" dirty="0" smtClean="0"/>
              <a:t>(more on this later)</a:t>
            </a:r>
          </a:p>
          <a:p>
            <a:r>
              <a:rPr lang="en-US" dirty="0" smtClean="0"/>
              <a:t>(3) OS changes the CPU’s Page Table Base Register</a:t>
            </a:r>
          </a:p>
          <a:p>
            <a:pPr lvl="1"/>
            <a:r>
              <a:rPr lang="en-US" dirty="0" smtClean="0"/>
              <a:t>Cop0:ContextRegister / CR3:PDBR</a:t>
            </a:r>
          </a:p>
          <a:p>
            <a:r>
              <a:rPr lang="en-US" dirty="0" smtClean="0"/>
              <a:t>(4) OS returns to Skype</a:t>
            </a:r>
          </a:p>
          <a:p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94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Shared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Suppose Firefox and Skype want to share data</a:t>
            </a:r>
          </a:p>
          <a:p>
            <a:r>
              <a:rPr lang="en-US" dirty="0" smtClean="0"/>
              <a:t>(1) OS finds a free page of physical memory</a:t>
            </a:r>
          </a:p>
          <a:p>
            <a:pPr lvl="1"/>
            <a:r>
              <a:rPr lang="en-US" dirty="0" smtClean="0"/>
              <a:t>clear the page (fill with zeros)</a:t>
            </a:r>
          </a:p>
          <a:p>
            <a:pPr lvl="1"/>
            <a:r>
              <a:rPr lang="en-US" dirty="0" smtClean="0"/>
              <a:t>add a new entry to Firefox’s </a:t>
            </a:r>
            <a:r>
              <a:rPr lang="en-US" dirty="0" err="1" smtClean="0"/>
              <a:t>PageTable</a:t>
            </a:r>
            <a:endParaRPr lang="en-US" dirty="0" smtClean="0"/>
          </a:p>
          <a:p>
            <a:pPr lvl="1"/>
            <a:r>
              <a:rPr lang="en-US" dirty="0" smtClean="0"/>
              <a:t>add a new entry to Skype’s </a:t>
            </a:r>
            <a:r>
              <a:rPr lang="en-US" dirty="0" err="1" smtClean="0"/>
              <a:t>PageTable</a:t>
            </a:r>
            <a:endParaRPr lang="en-US" dirty="0" smtClean="0"/>
          </a:p>
          <a:p>
            <a:pPr lvl="2"/>
            <a:r>
              <a:rPr lang="en-US" dirty="0" smtClean="0"/>
              <a:t>can be same or different </a:t>
            </a:r>
            <a:r>
              <a:rPr lang="en-US" dirty="0" err="1" smtClean="0"/>
              <a:t>vaddr</a:t>
            </a:r>
            <a:endParaRPr lang="en-US" dirty="0" smtClean="0"/>
          </a:p>
          <a:p>
            <a:pPr lvl="2"/>
            <a:r>
              <a:rPr lang="en-US" dirty="0" smtClean="0"/>
              <a:t>can be same or different page permissions</a:t>
            </a:r>
          </a:p>
          <a:p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11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Suppose Skype needs a new page of memory, but Firefox is hogging it all</a:t>
            </a:r>
          </a:p>
          <a:p>
            <a:r>
              <a:rPr lang="en-US" sz="2800" dirty="0" smtClean="0"/>
              <a:t>(1) Invoke the Operating System</a:t>
            </a:r>
          </a:p>
          <a:p>
            <a:pPr lvl="1">
              <a:buNone/>
            </a:pPr>
            <a:r>
              <a:rPr lang="en-US" sz="2400" dirty="0" smtClean="0">
                <a:latin typeface="Consolas" pitchFamily="49" charset="0"/>
              </a:rPr>
              <a:t>	void *</a:t>
            </a:r>
            <a:r>
              <a:rPr lang="en-US" sz="2400" dirty="0" err="1" smtClean="0">
                <a:latin typeface="Consolas" pitchFamily="49" charset="0"/>
              </a:rPr>
              <a:t>sbrk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nbytes</a:t>
            </a:r>
            <a:r>
              <a:rPr lang="en-US" sz="2400" dirty="0" smtClean="0">
                <a:latin typeface="Consolas" pitchFamily="49" charset="0"/>
              </a:rPr>
              <a:t>);</a:t>
            </a:r>
          </a:p>
          <a:p>
            <a:r>
              <a:rPr lang="en-US" sz="2800" dirty="0" smtClean="0"/>
              <a:t>(2) OS can’t find a free page of physical memory</a:t>
            </a:r>
          </a:p>
          <a:p>
            <a:pPr lvl="1"/>
            <a:r>
              <a:rPr lang="en-US" sz="2400" dirty="0" smtClean="0"/>
              <a:t>Pick a page from Firefox instead (or other process)</a:t>
            </a:r>
          </a:p>
          <a:p>
            <a:r>
              <a:rPr lang="en-US" sz="2800" dirty="0" smtClean="0"/>
              <a:t>(3) If page table entry has dirty bit set…</a:t>
            </a:r>
          </a:p>
          <a:p>
            <a:pPr lvl="1"/>
            <a:r>
              <a:rPr lang="en-US" sz="2400" dirty="0" smtClean="0"/>
              <a:t>Copy the page contents to disk</a:t>
            </a:r>
          </a:p>
          <a:p>
            <a:r>
              <a:rPr lang="en-US" sz="2800" dirty="0" smtClean="0"/>
              <a:t>(4) Mark Firefox’s page table entry as “on disk”</a:t>
            </a:r>
          </a:p>
          <a:p>
            <a:pPr lvl="1"/>
            <a:r>
              <a:rPr lang="en-US" sz="2400" dirty="0" smtClean="0"/>
              <a:t>Firefox will fault if it tries to access the page</a:t>
            </a:r>
          </a:p>
          <a:p>
            <a:r>
              <a:rPr lang="en-US" sz="2800" dirty="0" smtClean="0"/>
              <a:t>(5)  Give the newly freed physical page to Skype</a:t>
            </a:r>
          </a:p>
          <a:p>
            <a:pPr lvl="1"/>
            <a:r>
              <a:rPr lang="en-US" sz="2400" dirty="0" smtClean="0"/>
              <a:t>clear the page (fill with zeros)</a:t>
            </a:r>
          </a:p>
          <a:p>
            <a:pPr lvl="1"/>
            <a:r>
              <a:rPr lang="en-US" sz="2400" dirty="0" smtClean="0"/>
              <a:t>add a new entry to </a:t>
            </a:r>
            <a:r>
              <a:rPr lang="en-US" sz="2400" dirty="0" err="1" smtClean="0"/>
              <a:t>Skyps’s</a:t>
            </a:r>
            <a:r>
              <a:rPr lang="en-US" sz="2400" dirty="0" smtClean="0"/>
              <a:t> </a:t>
            </a:r>
            <a:r>
              <a:rPr lang="en-US" sz="2400" dirty="0" err="1" smtClean="0"/>
              <a:t>PageTable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3618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Paging Assumption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81000"/>
            <a:ext cx="8686800" cy="2209800"/>
          </a:xfrm>
        </p:spPr>
        <p:txBody>
          <a:bodyPr>
            <a:normAutofit/>
          </a:bodyPr>
          <a:lstStyle/>
          <a:p>
            <a:r>
              <a:rPr lang="en-US" dirty="0" smtClean="0"/>
              <a:t>OS </a:t>
            </a:r>
            <a:r>
              <a:rPr lang="en-US" dirty="0" smtClean="0">
                <a:solidFill>
                  <a:schemeClr val="accent1"/>
                </a:solidFill>
              </a:rPr>
              <a:t>multiplexes</a:t>
            </a:r>
            <a:r>
              <a:rPr lang="en-US" dirty="0" smtClean="0"/>
              <a:t> physical memory among processes</a:t>
            </a:r>
          </a:p>
          <a:p>
            <a:pPr lvl="1"/>
            <a:r>
              <a:rPr lang="en-US" dirty="0" smtClean="0"/>
              <a:t>assumption # 1: </a:t>
            </a:r>
            <a:br>
              <a:rPr lang="en-US" dirty="0" smtClean="0"/>
            </a:br>
            <a:r>
              <a:rPr lang="en-US" dirty="0" smtClean="0"/>
              <a:t>processes use only a few pages at a time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working set </a:t>
            </a:r>
            <a:r>
              <a:rPr lang="en-US" dirty="0" smtClean="0"/>
              <a:t>= set of process’s recently actively pages</a:t>
            </a:r>
          </a:p>
          <a:p>
            <a:pPr lvl="1"/>
            <a:endParaRPr lang="en-US" dirty="0" smtClean="0"/>
          </a:p>
        </p:txBody>
      </p:sp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1143000" y="2438400"/>
            <a:ext cx="7315200" cy="2133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 rot="16200000">
            <a:off x="-14255" y="2994037"/>
            <a:ext cx="143981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# recent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accesses</a:t>
            </a: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228600" y="4572000"/>
            <a:ext cx="1984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10" name="TextBox 9"/>
          <p:cNvSpPr txBox="1"/>
          <p:nvPr>
            <p:custDataLst>
              <p:tags r:id="rId6"/>
            </p:custDataLst>
          </p:nvPr>
        </p:nvSpPr>
        <p:spPr>
          <a:xfrm>
            <a:off x="7159161" y="4572000"/>
            <a:ext cx="1984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12" name="Rectangle 11"/>
          <p:cNvSpPr/>
          <p:nvPr>
            <p:custDataLst>
              <p:tags r:id="rId7"/>
            </p:custDataLst>
          </p:nvPr>
        </p:nvSpPr>
        <p:spPr>
          <a:xfrm>
            <a:off x="1828800" y="4495800"/>
            <a:ext cx="14478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>
            <p:custDataLst>
              <p:tags r:id="rId8"/>
            </p:custDataLst>
          </p:nvPr>
        </p:nvSpPr>
        <p:spPr>
          <a:xfrm>
            <a:off x="6096000" y="4495800"/>
            <a:ext cx="16764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>
            <p:custDataLst>
              <p:tags r:id="rId9"/>
            </p:custDataLst>
          </p:nvPr>
        </p:nvSpPr>
        <p:spPr>
          <a:xfrm>
            <a:off x="6324600" y="4419600"/>
            <a:ext cx="12192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>
            <p:custDataLst>
              <p:tags r:id="rId10"/>
            </p:custDataLst>
          </p:nvPr>
        </p:nvSpPr>
        <p:spPr>
          <a:xfrm>
            <a:off x="1828800" y="4419600"/>
            <a:ext cx="11430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>
            <p:custDataLst>
              <p:tags r:id="rId11"/>
            </p:custDataLst>
          </p:nvPr>
        </p:nvSpPr>
        <p:spPr>
          <a:xfrm>
            <a:off x="3657600" y="4495800"/>
            <a:ext cx="14478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>
            <p:custDataLst>
              <p:tags r:id="rId12"/>
            </p:custDataLst>
          </p:nvPr>
        </p:nvSpPr>
        <p:spPr>
          <a:xfrm>
            <a:off x="1828800" y="4495800"/>
            <a:ext cx="1447800" cy="76200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>
            <p:custDataLst>
              <p:tags r:id="rId13"/>
            </p:custDataLst>
          </p:nvPr>
        </p:nvSpPr>
        <p:spPr>
          <a:xfrm>
            <a:off x="6477000" y="4495800"/>
            <a:ext cx="1295400" cy="76200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>
            <p:custDataLst>
              <p:tags r:id="rId14"/>
            </p:custDataLst>
          </p:nvPr>
        </p:nvSpPr>
        <p:spPr>
          <a:xfrm>
            <a:off x="6553200" y="4419600"/>
            <a:ext cx="990600" cy="152400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>
            <p:custDataLst>
              <p:tags r:id="rId15"/>
            </p:custDataLst>
          </p:nvPr>
        </p:nvSpPr>
        <p:spPr>
          <a:xfrm>
            <a:off x="1828800" y="4419600"/>
            <a:ext cx="1143000" cy="76200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>
            <p:custDataLst>
              <p:tags r:id="rId16"/>
            </p:custDataLst>
          </p:nvPr>
        </p:nvSpPr>
        <p:spPr>
          <a:xfrm>
            <a:off x="3657600" y="4495800"/>
            <a:ext cx="1447800" cy="76200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>
            <p:custDataLst>
              <p:tags r:id="rId17"/>
            </p:custDataLst>
          </p:nvPr>
        </p:nvSpPr>
        <p:spPr>
          <a:xfrm>
            <a:off x="6400800" y="3048000"/>
            <a:ext cx="609600" cy="1524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>
            <p:custDataLst>
              <p:tags r:id="rId18"/>
            </p:custDataLst>
          </p:nvPr>
        </p:nvSpPr>
        <p:spPr>
          <a:xfrm>
            <a:off x="6477000" y="2743200"/>
            <a:ext cx="304800" cy="14306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>
            <p:custDataLst>
              <p:tags r:id="rId19"/>
            </p:custDataLst>
          </p:nvPr>
        </p:nvSpPr>
        <p:spPr>
          <a:xfrm>
            <a:off x="6553200" y="2590800"/>
            <a:ext cx="76200" cy="14306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>
            <p:custDataLst>
              <p:tags r:id="rId20"/>
            </p:custDataLst>
          </p:nvPr>
        </p:nvSpPr>
        <p:spPr>
          <a:xfrm>
            <a:off x="6858000" y="2667000"/>
            <a:ext cx="76200" cy="15068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>
            <p:custDataLst>
              <p:tags r:id="rId21"/>
            </p:custDataLst>
          </p:nvPr>
        </p:nvSpPr>
        <p:spPr>
          <a:xfrm>
            <a:off x="7010400" y="3200400"/>
            <a:ext cx="76200" cy="1371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>
            <p:custDataLst>
              <p:tags r:id="rId22"/>
            </p:custDataLst>
          </p:nvPr>
        </p:nvSpPr>
        <p:spPr>
          <a:xfrm>
            <a:off x="7162800" y="3962400"/>
            <a:ext cx="762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>
            <p:custDataLst>
              <p:tags r:id="rId23"/>
            </p:custDataLst>
          </p:nvPr>
        </p:nvSpPr>
        <p:spPr>
          <a:xfrm>
            <a:off x="3657600" y="3048000"/>
            <a:ext cx="121919" cy="1524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>
            <p:custDataLst>
              <p:tags r:id="rId24"/>
            </p:custDataLst>
          </p:nvPr>
        </p:nvSpPr>
        <p:spPr>
          <a:xfrm>
            <a:off x="3733800" y="2819400"/>
            <a:ext cx="76200" cy="1752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>
            <p:custDataLst>
              <p:tags r:id="rId25"/>
            </p:custDataLst>
          </p:nvPr>
        </p:nvSpPr>
        <p:spPr>
          <a:xfrm>
            <a:off x="3810000" y="3217524"/>
            <a:ext cx="76200" cy="13544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>
            <p:custDataLst>
              <p:tags r:id="rId26"/>
            </p:custDataLst>
          </p:nvPr>
        </p:nvSpPr>
        <p:spPr>
          <a:xfrm>
            <a:off x="4572000" y="3979524"/>
            <a:ext cx="76200" cy="5924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>
            <p:custDataLst>
              <p:tags r:id="rId27"/>
            </p:custDataLst>
          </p:nvPr>
        </p:nvSpPr>
        <p:spPr>
          <a:xfrm>
            <a:off x="4648200" y="3903324"/>
            <a:ext cx="76200" cy="6686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>
            <p:custDataLst>
              <p:tags r:id="rId28"/>
            </p:custDataLst>
          </p:nvPr>
        </p:nvSpPr>
        <p:spPr>
          <a:xfrm>
            <a:off x="4953000" y="3065124"/>
            <a:ext cx="76200" cy="15068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>
            <p:custDataLst>
              <p:tags r:id="rId29"/>
            </p:custDataLst>
          </p:nvPr>
        </p:nvSpPr>
        <p:spPr>
          <a:xfrm>
            <a:off x="2133600" y="3733800"/>
            <a:ext cx="457200" cy="838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>
            <p:custDataLst>
              <p:tags r:id="rId30"/>
            </p:custDataLst>
          </p:nvPr>
        </p:nvSpPr>
        <p:spPr>
          <a:xfrm>
            <a:off x="2209800" y="2895600"/>
            <a:ext cx="76200" cy="1143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>
            <p:custDataLst>
              <p:tags r:id="rId31"/>
            </p:custDataLst>
          </p:nvPr>
        </p:nvSpPr>
        <p:spPr>
          <a:xfrm>
            <a:off x="2971800" y="4055724"/>
            <a:ext cx="76200" cy="5162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>
            <p:custDataLst>
              <p:tags r:id="rId32"/>
            </p:custDataLst>
          </p:nvPr>
        </p:nvSpPr>
        <p:spPr>
          <a:xfrm>
            <a:off x="1981200" y="4055724"/>
            <a:ext cx="76200" cy="5162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>
            <p:custDataLst>
              <p:tags r:id="rId33"/>
            </p:custDataLst>
          </p:nvPr>
        </p:nvSpPr>
        <p:spPr>
          <a:xfrm>
            <a:off x="2362200" y="2514600"/>
            <a:ext cx="76200" cy="1752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>
            <p:custDataLst>
              <p:tags r:id="rId34"/>
            </p:custDataLst>
          </p:nvPr>
        </p:nvSpPr>
        <p:spPr>
          <a:xfrm>
            <a:off x="2590800" y="2819400"/>
            <a:ext cx="76200" cy="1752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>
            <p:custDataLst>
              <p:tags r:id="rId35"/>
            </p:custDataLst>
          </p:nvPr>
        </p:nvSpPr>
        <p:spPr>
          <a:xfrm>
            <a:off x="2514600" y="3217524"/>
            <a:ext cx="76200" cy="5162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>
            <p:custDataLst>
              <p:tags r:id="rId36"/>
            </p:custDataLst>
          </p:nvPr>
        </p:nvSpPr>
        <p:spPr>
          <a:xfrm>
            <a:off x="2286000" y="3505200"/>
            <a:ext cx="76200" cy="5162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lowchart: Magnetic Disk 67"/>
          <p:cNvSpPr/>
          <p:nvPr>
            <p:custDataLst>
              <p:tags r:id="rId37"/>
            </p:custDataLst>
          </p:nvPr>
        </p:nvSpPr>
        <p:spPr>
          <a:xfrm>
            <a:off x="4724400" y="4724400"/>
            <a:ext cx="1524000" cy="12954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>
            <p:custDataLst>
              <p:tags r:id="rId38"/>
            </p:custDataLst>
          </p:nvPr>
        </p:nvSpPr>
        <p:spPr>
          <a:xfrm>
            <a:off x="4800600" y="5105400"/>
            <a:ext cx="381000" cy="22860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>
            <p:custDataLst>
              <p:tags r:id="rId39"/>
            </p:custDataLst>
          </p:nvPr>
        </p:nvSpPr>
        <p:spPr>
          <a:xfrm>
            <a:off x="4800600" y="5410200"/>
            <a:ext cx="381000" cy="22860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>
            <p:custDataLst>
              <p:tags r:id="rId40"/>
            </p:custDataLst>
          </p:nvPr>
        </p:nvSpPr>
        <p:spPr>
          <a:xfrm>
            <a:off x="5334000" y="5105400"/>
            <a:ext cx="381000" cy="22860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>
            <p:custDataLst>
              <p:tags r:id="rId41"/>
            </p:custDataLst>
          </p:nvPr>
        </p:nvSpPr>
        <p:spPr>
          <a:xfrm>
            <a:off x="5257800" y="5562600"/>
            <a:ext cx="381000" cy="22860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>
            <p:custDataLst>
              <p:tags r:id="rId42"/>
            </p:custDataLst>
          </p:nvPr>
        </p:nvSpPr>
        <p:spPr>
          <a:xfrm>
            <a:off x="5791200" y="5334000"/>
            <a:ext cx="381000" cy="22860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>
            <p:custDataLst>
              <p:tags r:id="rId43"/>
            </p:custDataLst>
          </p:nvPr>
        </p:nvSpPr>
        <p:spPr>
          <a:xfrm>
            <a:off x="2667000" y="5029200"/>
            <a:ext cx="1143000" cy="152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>
            <p:custDataLst>
              <p:tags r:id="rId44"/>
            </p:custDataLst>
          </p:nvPr>
        </p:nvSpPr>
        <p:spPr>
          <a:xfrm>
            <a:off x="2667000" y="4800600"/>
            <a:ext cx="1143000" cy="1219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>
            <p:custDataLst>
              <p:tags r:id="rId45"/>
            </p:custDataLst>
          </p:nvPr>
        </p:nvSpPr>
        <p:spPr>
          <a:xfrm>
            <a:off x="2667000" y="5334000"/>
            <a:ext cx="1143000" cy="152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>
            <p:custDataLst>
              <p:tags r:id="rId46"/>
            </p:custDataLst>
          </p:nvPr>
        </p:nvSpPr>
        <p:spPr>
          <a:xfrm>
            <a:off x="2667000" y="5715000"/>
            <a:ext cx="1143000" cy="152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5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2" grpId="0" animBg="1"/>
      <p:bldP spid="14" grpId="0" animBg="1"/>
      <p:bldP spid="16" grpId="0" animBg="1"/>
      <p:bldP spid="23" grpId="0" animBg="1"/>
      <p:bldP spid="35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PYbHAOAgAQdBLYI7AYBEGKmPXMUY51JpZWox/ddZFMDCEgQRP//A0U1BQM4C2QZIDIJAJCbAwE3wB5FMwkAkIICAdvFHkU4CAD+AwB7hdI0Ek7ApD/TAKQ/Ct4BgQGD/eofvUSJJgJgdOvic9YiqqIiaqIqatN7TcyiamLRuJSiaiInFxOcXMxdXLMzz7dwiZi6urrM3N5u5icNVwwPAwCD/Z3fs7zw/C8HwPB8Dv2OvQTEo3rMTF6tUgXCZxmolEzU3SUAlVqupiF1MLpVgcufLn06+B4PgeD5HPGppUts3LmPH4CD8Lznmxc5lFxaUkTEzV1nGaSiUJiSLqQiSJAABFwACJVcSiQIlE3UxnFwmbvv5fWMACE2EMsuNnhxMci1pkxOFrRw1wrXLRowWtXLVjkx5GTZswbgCmgdhPwSVfgkrpW9terh4rxrKsJwjKMJNF7QoIT7Bj7BnPm16uLxODgmmRhGE6VwY9WGUYCEd7DhQrXHOM0URFGOPl55R6QhNhGXM4ZZcONgtY5WDNa0cMsS1y1aNVrJhlcs8Tly2ZMWgAqSATmE/AJB+ASHl6oxpfBfVv3Z82G0ZRhGUZIQgll2bdGnVlpCkaEYLwrTLPZt2IP9EZ+iN3nhvU1eJjGfCzWIjE3i7jNz38TxcZ6mZzFzOJrE9s8roIPzvAenUpsuZLq4ARMEIlEpTEolmevfy4nzACE2EMszloyaZGS1yza41rRg4bLXOHJkW5cbZi0w4cTnC1YACo8BPYP+A77+A7/jw69PBq4uZXjNMKrGr8bOKpEzVrm8zzO7NZxFYdnHyOKD/SMfpGe/bny64xdYYavSYTc9enWbmbjaScTrkcOTSavHg8u/PXWD8LzPFmW7uZCYklMTAiYlEkTAmCRLPHw/Hh7gITYQ5zY2jPDlyLWLPM4WtHGRitct8TNa2atnLdtmYNsjBkAKkgE+g/4E7P4E7R1uN1mKwxGNVWIpVrmJuJTabyvdbknCsTyz4UuAg/0m36TcZ1qcIiazHft1znd5nizGVw1VarlyeJXDGMVeZ2615fjd5kCE5HAjDrxjFGMIoxgIRghFGBCMJynCMIhGEQJ1w5eGdIAhNhGJq3wuMmNytbsGmJa0xsHK1zjcuVrJw4bt8uZyxysG4AqQATyD/gai/gajYy8HwPF1mM0jEY1GKijGaurTMzMzM3mbuZmcTw3yiNCD/SMfpGXXo8HwJ0xFIrNZu73nPG745ZnMxwrWOHTl4WuGOThOd13m+diD4e1U+ntMzJMkwmIAmpESEokmEl8/J8OY9IAhNhDXHiwtMjVstatWjda0YMm61y4zMFrFq2ysMrNuyZNmoApjG4P+B1L+B1OE4yM8s8GIhUTEXFiE+lE+lF3Y8ezaZ70yxwyhCkMDFSMogIW7FR4eCKCFBHLHPBCQwS4HOoYtQCE2ENHDNywbNMy3K4YNVrRzkxLcTRozW5WWRs1w5WjFkzwgCuQBqwGD/hqO/hqP7x069Dr0AAADp1du/geD4kzTDEKiKIlMosF1MomLiF1CYuphvFrlOM4mJZnd8+nUDp1dOoAATHj4zm8zJE1SKjhfieD4GOV1oIL+JhP4mFmyUzQAAA8eXwfD48+tss3O5aABKsW5sbzsWU3Fhm8sRZSoLAAAAB8Xx/FsxJIibPefDz4x8vr3uIL8IfGld7brbYCy0CWXNiygCUJRYAEoJVgsAACUllSrAAAEWLKBSl7d3vfwHc/BwCE2EZm+Zo5zMWK3C2ZN1rRmwZrcTRi2W5WLZs3w4W2HDjbgClwcg/4kWP4kWQ69OrF0jME3XXhzTYCC/iWz+JbQ3Pjt7rpeSVxJAIXcUodTAghgjgjghEKOGXJ4MuAhNhDdgwbN8bFotyNmmFa0Ztma3CxcZluJlkcYWDFhlaNm4AriAY4Bg/4aHP4aHQAAAdOvDj27+JzTCd9OvDiAA1uYmCReM1eLRGcAiSrqYvE4mIxKIlaItFxmbuc3FyTWYrt5Pkd/AvhAg/0M36HXo8XxOfI58gAG9c+Xft4vBKHLwfA69AAHbv4FxTDFJm5mdzPHwPBB3bubtmKuamcYitKqqqsVqmJrMzm5XM5XXg+B4/AkgvwRx9/w4mbyttVaSgEsssURCUasLAsWLAiLCllgsspYssWKlE3LBY3Xw/H+A9nAITYRlZs2mZi3bLcbnE2WtG2TCtwuWeVa4YZW7PI1xMGmNgAKmwFAg/4dyP4dyeHHGR4PgePy2zKUaaxqNRFKupmZuc3jJ11F4vFKx18bji4Ag/zWX5rPr069OfJ4PgZ1URwiKmsxmZubnM5mbmpw5deh4WdESndd+HFmwITtRhDroQEUYxhFGEYwiEooCEYIynCMYRREJwnj270ZeAghNhDllhYuGzhutcYcmFa0cuXC1w5ysluZk3cOWLnLjxNnIAqaAUGD/h8u/h8vre+Xg+B4/C4sVOqxjPhXicKhdTVxdzPG885y2maMVqfCzyjgg/znn5z3xeGMc+V1iojU4mLm+/heLd5znN3M3MRwrGOHKscOFcKwq54u88c7sITxBwzvzRgiQiRgRkIBEIoRgRQiRgiJxrj5sUusITYQ3ytcjnFlarXGZo4WtMWVktxM2bZayYN8eJm0wtnONqAKrwE/g/4hTP4hTXixE5mbi8RqNa1jFVWLqamLiZjO/D8ry9beDUzmSMX034GdNIbm5OblQcYQkBAQEFBwRAkSg4eDh4eFhYeDh4ODhYGDQkJcYhxBe3iLnIiKhIiAhEHDwMTAwsLCw4CE8XcusPA8YRgIwRhGEIyjAIiMEYTpWUYTgjKcownKsa5efGEOgCE2EOWOXEwb4cq3MzauFrRoxzLcTdjmWssOHEyx42uFy1agCnAghPxEmfiJTwyjOl9W3Zp0RlHApCUoIQxyrPLkg/zxX53Xepy3mJ69PLxdzmqViNTqMX4whcRhIJs/BBAgQxwwxxSwQoSOPF4+WKPSACE2ENsmTG5cNMK3DkyYlrRljzLcWVkyWuWuZw2yt2rTMzYgCqUCuwGD/g/o/g/puhjJVhdc8ZTa4uaRNInF1ERE1F0QVMZ5c+nXp16de3fwsxUREVMKYKlE3BE1cpm7zOasq6XE3XXwvD8TxfC8PxNxFVMRmczz7d3LmOXMc+Xh0tcZXN4VGMT269Dr0isWg/4CRv4CR+/Ydu5y5h4Xh+VnDE4iJpVTU2ZnJms1aZmZXPHxvH5c+XPp16de05iLla0yurhEwiatUxFxCSAImYLq6IWjNLiImJhVjGR279LxFTqaRLLLN74cTny8PCyC/AH0fg22TEc1W21udzcqWWbmxcqyyzcEqWVKllhYWLFlJQAEtgJQAAAAWAJZZRKFgUVq3v1/gG+AITYQwytcWNs5crceTCwWtMmLCtc4sTlaybMWGVywyZWbTEAKaBmD/hWa/hWR48uar6x4NddcdTjGeW4ShPwPSfge51ZYYtuzj5suDLTDSaWGk5zuhoymp4RAEHAwJAwcBDwUTD3MDAQeCCE2EN2+HM4wtcy1u2xuFrTNmyLXOHI2WsGmTC0wtMrNg5YACqcCuwGD/h80/h81HgeCCmaldXV63q4ATCYmLhdSmETEwzgdenHh4uJm8rTEzEMoiJxFRVwhCuXh+Fz5Dr0PB8Dw9WhMdPH8bwfA8HwOfJx4Dr0AM4QYmCJiZmJXrfDj4Hg9u/geD4Xh9OfBIIP+BC7+BC8YyPJ8j0enWMrTczNymFQjEIq4iKYjEI6eD4Hh+E69BdROJiYCazUkxMIzi5ia3VWImJEwCEkSxmrq8ZVYxkA8LjpSCalFxmtuvieL4Xh8ufDjV548u9TYgvwF834NkmYq7bqbnc2WyyyvHVhblJQEsWLLKCVKTYACwAAAEqUAAFgsWFgAl3NzZYdzXb338/0+vQAhNhDHDiyOHGHKtYYm+Za0YOMq3E0YY1uVowxM2DRk1at2QApgHoP+GnT+GnUA8LjwzpV4zrKM443nYIP9vR+3pAM5111zxxrdTTfDNwCElxI8uVqShCE05powmnGvL01poCE2EOWmRm3bY2C1uyyZFrTGxzLXLHHjWsczRy0bYsOJm0cgCuwBcoT8eAX48C4stM8LzurDDK6caxnCKEIoownBKKBSVMGS2bFiyZsmTZg2ZNWLJgxYMFpWlCCsbzrhvXTl15+Dn4uPh5devXr269OnTlw48dS0NWTRmIP+Kxr+K0WF8lRMTCamqqqxhQuImKqsVWq1MTm8zOaTWWW7vM73d3ImNs3N2xUanBmNlRjVcuVcOGOF9uWKhOdwod+sqoooRgjBGMIkIgEIkJynCKEUYQiQjCMIwjAQjBFCICBBBGE4RjKIIk4Vjp7M5eAgITYQ2yMWuLFjaLcrhy0WtGjfEtctMTRa2xuGmJm3w5m2HIAKhwKYAYP+SiL+SkuLnbN3OZmNpuYsE1dQwrEY4VwxwrtfbPR0csa1w5VwrlHCNVqcVqMXreMuMpzeZznjvnne95zcztOc73xznjN5ZzM5u5ubvOd5zvd5uEo4b8Dn0xiC/wADSf4ABs75zcvJMzMzMzjwyRhliJcxHjfHeb63tt2e5d7dvm7PM7e3s7Oy55Or1rT3Lq9sZuTLmqsubhImMmZzMmTwx478neZgg/Y8qvd8HMpi4CYkTE1dBExIWlMzEThVTUxMSiYuCYkCakEwBF1cTEzUiJQAExIiUwTASlm+PwHEfCwhNhGTM3xuMuRitYMGDJa0b5cK1wyw5FrFnkcsMWVs1yN2QA==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H8cA4CABB0CBAQBEOdYQ9jHGB9AubrQ9P9vdskDCkgQRP//A0UoRigFAgtkGRQyCADwFQJ8uOJBMwgAtBAC6wbjQRGrqtNBHgMBBEAKMgOC/gRj+BGQgv4QC/hAMCE2EMGrBrjZOWy3Djw5VrRgwbLXLBowW5cmVs1zNGWLG4Yg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rgbClr val="FFFFFF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1658</Words>
  <Application>Microsoft Office PowerPoint</Application>
  <PresentationFormat>On-screen Show (4:3)</PresentationFormat>
  <Paragraphs>458</Paragraphs>
  <Slides>36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Virtual Memory 2</vt:lpstr>
      <vt:lpstr>Goals for Today</vt:lpstr>
      <vt:lpstr>PowerPoint Presentation</vt:lpstr>
      <vt:lpstr>Role of the Operating System</vt:lpstr>
      <vt:lpstr>sbrk</vt:lpstr>
      <vt:lpstr>Context Switch</vt:lpstr>
      <vt:lpstr>Shared Memory</vt:lpstr>
      <vt:lpstr>Multiplexing</vt:lpstr>
      <vt:lpstr>Paging Assumption 1</vt:lpstr>
      <vt:lpstr>Thrashing (excessive paging)</vt:lpstr>
      <vt:lpstr>Thrashing</vt:lpstr>
      <vt:lpstr>Paging Assumption 2</vt:lpstr>
      <vt:lpstr>More Thrashing</vt:lpstr>
      <vt:lpstr>Preventing Thrashing</vt:lpstr>
      <vt:lpstr>PowerPoint Presentation</vt:lpstr>
      <vt:lpstr>Performance</vt:lpstr>
      <vt:lpstr>Page Table Review</vt:lpstr>
      <vt:lpstr>Page Table Example</vt:lpstr>
      <vt:lpstr>Performance</vt:lpstr>
      <vt:lpstr>PowerPoint Presentation</vt:lpstr>
      <vt:lpstr>Translation Lookaside Buffer (TLB)</vt:lpstr>
      <vt:lpstr>TLB Diagram</vt:lpstr>
      <vt:lpstr>A TLB in the Memory Hierarchy</vt:lpstr>
      <vt:lpstr>TLB Coherency</vt:lpstr>
      <vt:lpstr>Translation Lookaside Buffers (TLBs)</vt:lpstr>
      <vt:lpstr>TLB Parameters</vt:lpstr>
      <vt:lpstr>PowerPoint Presentation</vt:lpstr>
      <vt:lpstr>Virtually Addressed Caching</vt:lpstr>
      <vt:lpstr>Virtual vs. Physical Caches</vt:lpstr>
      <vt:lpstr>Indexing vs. Tagging</vt:lpstr>
      <vt:lpstr>Typical Cache Setup</vt:lpstr>
      <vt:lpstr>Summary of Caches/TLBs/VM</vt:lpstr>
      <vt:lpstr>Summary of Caches/TLBs/VM</vt:lpstr>
      <vt:lpstr>Summary of Cache Design Parameters</vt:lpstr>
      <vt:lpstr>Administrivia</vt:lpstr>
      <vt:lpstr>Administrivia</vt:lpstr>
    </vt:vector>
  </TitlesOfParts>
  <Company>Cornell University Computing and Information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9</cp:revision>
  <dcterms:created xsi:type="dcterms:W3CDTF">2012-11-28T14:27:55Z</dcterms:created>
  <dcterms:modified xsi:type="dcterms:W3CDTF">2013-04-04T11:47:29Z</dcterms:modified>
</cp:coreProperties>
</file>