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2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3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4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5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notesSlides/notesSlide6.xml" ContentType="application/vnd.openxmlformats-officedocument.presentationml.notesSlide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notesSlides/notesSlide7.xml" ContentType="application/vnd.openxmlformats-officedocument.presentationml.notesSlide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notesSlides/notesSlide8.xml" ContentType="application/vnd.openxmlformats-officedocument.presentationml.notesSlide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9.xml" ContentType="application/vnd.openxmlformats-officedocument.presentationml.notesSlide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notesSlides/notesSlide10.xml" ContentType="application/vnd.openxmlformats-officedocument.presentationml.notesSlide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notesSlides/notesSlide11.xml" ContentType="application/vnd.openxmlformats-officedocument.presentationml.notesSlide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notesSlides/notesSlide12.xml" ContentType="application/vnd.openxmlformats-officedocument.presentationml.notesSlide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notesSlides/notesSlide13.xml" ContentType="application/vnd.openxmlformats-officedocument.presentationml.notesSlide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notesSlides/notesSlide14.xml" ContentType="application/vnd.openxmlformats-officedocument.presentationml.notesSlide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notesSlides/notesSlide15.xml" ContentType="application/vnd.openxmlformats-officedocument.presentationml.notesSlide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notesSlides/notesSlide16.xml" ContentType="application/vnd.openxmlformats-officedocument.presentationml.notesSlide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notesSlides/notesSlide17.xml" ContentType="application/vnd.openxmlformats-officedocument.presentationml.notesSlide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notesSlides/notesSlide18.xml" ContentType="application/vnd.openxmlformats-officedocument.presentationml.notesSlide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notesSlides/notesSlide19.xml" ContentType="application/vnd.openxmlformats-officedocument.presentationml.notesSlide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92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93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6AC97-384C-4B7B-94CA-80150DD976BB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16E13-814D-43E2-8F38-ACC65D548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91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4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3" tIns="44927" rIns="89853" bIns="4492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r>
              <a:rPr lang="en-US" dirty="0" smtClean="0"/>
              <a:t>TLB miss in hardware usually, but not always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stuff in software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091" y="589643"/>
            <a:ext cx="4481214" cy="34138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r>
              <a:rPr lang="en-US" dirty="0" smtClean="0"/>
              <a:t>Fully transparent 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091" y="589643"/>
            <a:ext cx="4481214" cy="34138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r>
              <a:rPr lang="en-US" dirty="0" smtClean="0"/>
              <a:t>process ID could just be the PTBR</a:t>
            </a:r>
            <a:r>
              <a:rPr lang="en-US" baseline="0" dirty="0" smtClean="0"/>
              <a:t> for the process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091" y="589643"/>
            <a:ext cx="4481214" cy="34138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r>
              <a:rPr lang="en-US" dirty="0" smtClean="0"/>
              <a:t>A: have to flush</a:t>
            </a:r>
            <a:r>
              <a:rPr lang="en-US" baseline="0" dirty="0" smtClean="0"/>
              <a:t> entire cache on context switch</a:t>
            </a:r>
          </a:p>
          <a:p>
            <a:r>
              <a:rPr lang="en-US" dirty="0" smtClean="0"/>
              <a:t>A: </a:t>
            </a:r>
          </a:p>
          <a:p>
            <a:r>
              <a:rPr lang="en-US" dirty="0" smtClean="0"/>
              <a:t>Doing </a:t>
            </a:r>
            <a:r>
              <a:rPr lang="en-US" dirty="0"/>
              <a:t>synonym updates requires significant hardware – essentially an associative lookup on the physical address tags to see if you have multiple hits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5742" y="686405"/>
            <a:ext cx="450056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8" tIns="45199" rIns="90398" bIns="45199"/>
          <a:lstStyle/>
          <a:p>
            <a:r>
              <a:rPr lang="en-US" dirty="0" smtClean="0"/>
              <a:t>A1:</a:t>
            </a:r>
            <a:r>
              <a:rPr lang="en-US" baseline="0" dirty="0" smtClean="0"/>
              <a:t> </a:t>
            </a:r>
            <a:r>
              <a:rPr lang="en-US" dirty="0" smtClean="0"/>
              <a:t>Physically-addressed: nothing;</a:t>
            </a:r>
            <a:r>
              <a:rPr lang="en-US" baseline="0" dirty="0" smtClean="0"/>
              <a:t> Virtually-addressed: need to flush cache</a:t>
            </a:r>
          </a:p>
          <a:p>
            <a:r>
              <a:rPr lang="en-US" baseline="0" dirty="0" smtClean="0"/>
              <a:t>A2: Physically-addressed: nothing; Virtually-addressed: problems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5742" y="686405"/>
            <a:ext cx="450056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8" tIns="45199" rIns="90398" bIns="4519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25" tIns="45362" rIns="90725" bIns="45362"/>
          <a:lstStyle/>
          <a:p>
            <a:r>
              <a:rPr lang="en-US" dirty="0"/>
              <a:t>Where?</a:t>
            </a:r>
          </a:p>
          <a:p>
            <a:r>
              <a:rPr lang="en-US" dirty="0"/>
              <a:t>Caches: direct/n-way/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r>
              <a:rPr lang="en-US" dirty="0"/>
              <a:t>TLB: 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Replacement?</a:t>
            </a:r>
          </a:p>
          <a:p>
            <a:r>
              <a:rPr lang="en-US" dirty="0"/>
              <a:t>varied</a:t>
            </a:r>
          </a:p>
          <a:p>
            <a:r>
              <a:rPr lang="en-US" dirty="0"/>
              <a:t>Writes?</a:t>
            </a:r>
          </a:p>
          <a:p>
            <a:r>
              <a:rPr lang="en-US" dirty="0"/>
              <a:t>Caches: usually write-back, or maybe write-through, or maybe no-write w/ invalidation</a:t>
            </a:r>
          </a:p>
          <a:p>
            <a:r>
              <a:rPr lang="en-US" dirty="0"/>
              <a:t>VM: write-back </a:t>
            </a:r>
          </a:p>
          <a:p>
            <a:r>
              <a:rPr lang="en-US" dirty="0"/>
              <a:t>TLB: usually no-write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091" y="589643"/>
            <a:ext cx="4481214" cy="34138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25" tIns="45362" rIns="90725" bIns="45362"/>
          <a:lstStyle/>
          <a:p>
            <a:r>
              <a:rPr lang="en-US" dirty="0"/>
              <a:t>Where?</a:t>
            </a:r>
          </a:p>
          <a:p>
            <a:r>
              <a:rPr lang="en-US" dirty="0"/>
              <a:t>Caches: direct/n-way/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r>
              <a:rPr lang="en-US" dirty="0"/>
              <a:t>TLB: 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Replacement?</a:t>
            </a:r>
          </a:p>
          <a:p>
            <a:r>
              <a:rPr lang="en-US" dirty="0"/>
              <a:t>varied</a:t>
            </a:r>
          </a:p>
          <a:p>
            <a:r>
              <a:rPr lang="en-US" dirty="0"/>
              <a:t>Writes?</a:t>
            </a:r>
          </a:p>
          <a:p>
            <a:r>
              <a:rPr lang="en-US" dirty="0"/>
              <a:t>Caches: usually write-back, or maybe write-through, or maybe no-write w/ invalidation</a:t>
            </a:r>
          </a:p>
          <a:p>
            <a:r>
              <a:rPr lang="en-US" dirty="0"/>
              <a:t>VM: write-back </a:t>
            </a:r>
          </a:p>
          <a:p>
            <a:r>
              <a:rPr lang="en-US" dirty="0"/>
              <a:t>TLB: usually no-write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091" y="589643"/>
            <a:ext cx="4481214" cy="34138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3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6405"/>
            <a:ext cx="450056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6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byte offset = 0x44c</a:t>
            </a:r>
          </a:p>
          <a:p>
            <a:r>
              <a:rPr lang="en-US" dirty="0" smtClean="0"/>
              <a:t>PTI = 0x12a</a:t>
            </a:r>
          </a:p>
          <a:p>
            <a:r>
              <a:rPr lang="en-US" dirty="0" smtClean="0"/>
              <a:t>PDI = 0x205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byte offset = 0x44c</a:t>
            </a:r>
          </a:p>
          <a:p>
            <a:r>
              <a:rPr lang="en-US" dirty="0" smtClean="0"/>
              <a:t>PTI = 0x12a</a:t>
            </a:r>
          </a:p>
          <a:p>
            <a:r>
              <a:rPr lang="en-US" dirty="0" smtClean="0"/>
              <a:t>PDI = (0x719</a:t>
            </a:r>
            <a:r>
              <a:rPr lang="en-US" baseline="0" dirty="0" smtClean="0"/>
              <a:t> &gt;&gt; 2) = </a:t>
            </a:r>
            <a:r>
              <a:rPr lang="en-US" dirty="0" smtClean="0"/>
              <a:t>0x1c6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0" dirty="0" smtClean="0"/>
              <a:t>x slower!</a:t>
            </a:r>
          </a:p>
          <a:p>
            <a:r>
              <a:rPr lang="en-US" baseline="0" dirty="0" smtClean="0"/>
              <a:t>Pipelining? No. Parallelization? No.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6405"/>
            <a:ext cx="450056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76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74638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7620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24800" y="228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4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18" Type="http://schemas.openxmlformats.org/officeDocument/2006/relationships/tags" Target="../tags/tag74.xml"/><Relationship Id="rId3" Type="http://schemas.openxmlformats.org/officeDocument/2006/relationships/tags" Target="../tags/tag59.xml"/><Relationship Id="rId21" Type="http://schemas.openxmlformats.org/officeDocument/2006/relationships/notesSlide" Target="../notesSlides/notesSlide3.xml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tags" Target="../tags/tag73.xml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5" Type="http://schemas.openxmlformats.org/officeDocument/2006/relationships/tags" Target="../tags/tag61.xml"/><Relationship Id="rId15" Type="http://schemas.openxmlformats.org/officeDocument/2006/relationships/tags" Target="../tags/tag71.xml"/><Relationship Id="rId10" Type="http://schemas.openxmlformats.org/officeDocument/2006/relationships/tags" Target="../tags/tag66.xml"/><Relationship Id="rId19" Type="http://schemas.openxmlformats.org/officeDocument/2006/relationships/tags" Target="../tags/tag75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image" Target="../media/image1.emf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91.xml"/><Relationship Id="rId18" Type="http://schemas.openxmlformats.org/officeDocument/2006/relationships/tags" Target="../tags/tag96.xml"/><Relationship Id="rId26" Type="http://schemas.openxmlformats.org/officeDocument/2006/relationships/tags" Target="../tags/tag104.xml"/><Relationship Id="rId39" Type="http://schemas.openxmlformats.org/officeDocument/2006/relationships/tags" Target="../tags/tag117.xml"/><Relationship Id="rId21" Type="http://schemas.openxmlformats.org/officeDocument/2006/relationships/tags" Target="../tags/tag99.xml"/><Relationship Id="rId34" Type="http://schemas.openxmlformats.org/officeDocument/2006/relationships/tags" Target="../tags/tag112.xml"/><Relationship Id="rId42" Type="http://schemas.openxmlformats.org/officeDocument/2006/relationships/tags" Target="../tags/tag120.xml"/><Relationship Id="rId47" Type="http://schemas.openxmlformats.org/officeDocument/2006/relationships/tags" Target="../tags/tag125.xml"/><Relationship Id="rId50" Type="http://schemas.openxmlformats.org/officeDocument/2006/relationships/tags" Target="../tags/tag128.xml"/><Relationship Id="rId55" Type="http://schemas.openxmlformats.org/officeDocument/2006/relationships/tags" Target="../tags/tag133.xml"/><Relationship Id="rId63" Type="http://schemas.openxmlformats.org/officeDocument/2006/relationships/tags" Target="../tags/tag141.xml"/><Relationship Id="rId68" Type="http://schemas.openxmlformats.org/officeDocument/2006/relationships/tags" Target="../tags/tag146.xml"/><Relationship Id="rId7" Type="http://schemas.openxmlformats.org/officeDocument/2006/relationships/tags" Target="../tags/tag85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29" Type="http://schemas.openxmlformats.org/officeDocument/2006/relationships/tags" Target="../tags/tag107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24" Type="http://schemas.openxmlformats.org/officeDocument/2006/relationships/tags" Target="../tags/tag102.xml"/><Relationship Id="rId32" Type="http://schemas.openxmlformats.org/officeDocument/2006/relationships/tags" Target="../tags/tag110.xml"/><Relationship Id="rId37" Type="http://schemas.openxmlformats.org/officeDocument/2006/relationships/tags" Target="../tags/tag115.xml"/><Relationship Id="rId40" Type="http://schemas.openxmlformats.org/officeDocument/2006/relationships/tags" Target="../tags/tag118.xml"/><Relationship Id="rId45" Type="http://schemas.openxmlformats.org/officeDocument/2006/relationships/tags" Target="../tags/tag123.xml"/><Relationship Id="rId53" Type="http://schemas.openxmlformats.org/officeDocument/2006/relationships/tags" Target="../tags/tag131.xml"/><Relationship Id="rId58" Type="http://schemas.openxmlformats.org/officeDocument/2006/relationships/tags" Target="../tags/tag136.xml"/><Relationship Id="rId66" Type="http://schemas.openxmlformats.org/officeDocument/2006/relationships/tags" Target="../tags/tag144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23" Type="http://schemas.openxmlformats.org/officeDocument/2006/relationships/tags" Target="../tags/tag101.xml"/><Relationship Id="rId28" Type="http://schemas.openxmlformats.org/officeDocument/2006/relationships/tags" Target="../tags/tag106.xml"/><Relationship Id="rId36" Type="http://schemas.openxmlformats.org/officeDocument/2006/relationships/tags" Target="../tags/tag114.xml"/><Relationship Id="rId49" Type="http://schemas.openxmlformats.org/officeDocument/2006/relationships/tags" Target="../tags/tag127.xml"/><Relationship Id="rId57" Type="http://schemas.openxmlformats.org/officeDocument/2006/relationships/tags" Target="../tags/tag135.xml"/><Relationship Id="rId61" Type="http://schemas.openxmlformats.org/officeDocument/2006/relationships/tags" Target="../tags/tag139.xml"/><Relationship Id="rId10" Type="http://schemas.openxmlformats.org/officeDocument/2006/relationships/tags" Target="../tags/tag88.xml"/><Relationship Id="rId19" Type="http://schemas.openxmlformats.org/officeDocument/2006/relationships/tags" Target="../tags/tag97.xml"/><Relationship Id="rId31" Type="http://schemas.openxmlformats.org/officeDocument/2006/relationships/tags" Target="../tags/tag109.xml"/><Relationship Id="rId44" Type="http://schemas.openxmlformats.org/officeDocument/2006/relationships/tags" Target="../tags/tag122.xml"/><Relationship Id="rId52" Type="http://schemas.openxmlformats.org/officeDocument/2006/relationships/tags" Target="../tags/tag130.xml"/><Relationship Id="rId60" Type="http://schemas.openxmlformats.org/officeDocument/2006/relationships/tags" Target="../tags/tag138.xml"/><Relationship Id="rId65" Type="http://schemas.openxmlformats.org/officeDocument/2006/relationships/tags" Target="../tags/tag143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Relationship Id="rId22" Type="http://schemas.openxmlformats.org/officeDocument/2006/relationships/tags" Target="../tags/tag100.xml"/><Relationship Id="rId27" Type="http://schemas.openxmlformats.org/officeDocument/2006/relationships/tags" Target="../tags/tag105.xml"/><Relationship Id="rId30" Type="http://schemas.openxmlformats.org/officeDocument/2006/relationships/tags" Target="../tags/tag108.xml"/><Relationship Id="rId35" Type="http://schemas.openxmlformats.org/officeDocument/2006/relationships/tags" Target="../tags/tag113.xml"/><Relationship Id="rId43" Type="http://schemas.openxmlformats.org/officeDocument/2006/relationships/tags" Target="../tags/tag121.xml"/><Relationship Id="rId48" Type="http://schemas.openxmlformats.org/officeDocument/2006/relationships/tags" Target="../tags/tag126.xml"/><Relationship Id="rId56" Type="http://schemas.openxmlformats.org/officeDocument/2006/relationships/tags" Target="../tags/tag134.xml"/><Relationship Id="rId64" Type="http://schemas.openxmlformats.org/officeDocument/2006/relationships/tags" Target="../tags/tag142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86.xml"/><Relationship Id="rId51" Type="http://schemas.openxmlformats.org/officeDocument/2006/relationships/tags" Target="../tags/tag129.xml"/><Relationship Id="rId3" Type="http://schemas.openxmlformats.org/officeDocument/2006/relationships/tags" Target="../tags/tag81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25" Type="http://schemas.openxmlformats.org/officeDocument/2006/relationships/tags" Target="../tags/tag103.xml"/><Relationship Id="rId33" Type="http://schemas.openxmlformats.org/officeDocument/2006/relationships/tags" Target="../tags/tag111.xml"/><Relationship Id="rId38" Type="http://schemas.openxmlformats.org/officeDocument/2006/relationships/tags" Target="../tags/tag116.xml"/><Relationship Id="rId46" Type="http://schemas.openxmlformats.org/officeDocument/2006/relationships/tags" Target="../tags/tag124.xml"/><Relationship Id="rId59" Type="http://schemas.openxmlformats.org/officeDocument/2006/relationships/tags" Target="../tags/tag137.xml"/><Relationship Id="rId67" Type="http://schemas.openxmlformats.org/officeDocument/2006/relationships/tags" Target="../tags/tag145.xml"/><Relationship Id="rId20" Type="http://schemas.openxmlformats.org/officeDocument/2006/relationships/tags" Target="../tags/tag98.xml"/><Relationship Id="rId41" Type="http://schemas.openxmlformats.org/officeDocument/2006/relationships/tags" Target="../tags/tag119.xml"/><Relationship Id="rId54" Type="http://schemas.openxmlformats.org/officeDocument/2006/relationships/tags" Target="../tags/tag132.xml"/><Relationship Id="rId62" Type="http://schemas.openxmlformats.org/officeDocument/2006/relationships/tags" Target="../tags/tag140.xml"/><Relationship Id="rId70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59.xml"/><Relationship Id="rId18" Type="http://schemas.openxmlformats.org/officeDocument/2006/relationships/tags" Target="../tags/tag164.xml"/><Relationship Id="rId26" Type="http://schemas.openxmlformats.org/officeDocument/2006/relationships/tags" Target="../tags/tag172.xml"/><Relationship Id="rId39" Type="http://schemas.openxmlformats.org/officeDocument/2006/relationships/tags" Target="../tags/tag185.xml"/><Relationship Id="rId21" Type="http://schemas.openxmlformats.org/officeDocument/2006/relationships/tags" Target="../tags/tag167.xml"/><Relationship Id="rId34" Type="http://schemas.openxmlformats.org/officeDocument/2006/relationships/tags" Target="../tags/tag180.xml"/><Relationship Id="rId42" Type="http://schemas.openxmlformats.org/officeDocument/2006/relationships/tags" Target="../tags/tag188.xml"/><Relationship Id="rId47" Type="http://schemas.openxmlformats.org/officeDocument/2006/relationships/tags" Target="../tags/tag193.xml"/><Relationship Id="rId50" Type="http://schemas.openxmlformats.org/officeDocument/2006/relationships/tags" Target="../tags/tag196.xml"/><Relationship Id="rId55" Type="http://schemas.openxmlformats.org/officeDocument/2006/relationships/tags" Target="../tags/tag201.xml"/><Relationship Id="rId63" Type="http://schemas.openxmlformats.org/officeDocument/2006/relationships/tags" Target="../tags/tag209.xml"/><Relationship Id="rId68" Type="http://schemas.openxmlformats.org/officeDocument/2006/relationships/tags" Target="../tags/tag214.xml"/><Relationship Id="rId7" Type="http://schemas.openxmlformats.org/officeDocument/2006/relationships/tags" Target="../tags/tag153.xml"/><Relationship Id="rId71" Type="http://schemas.openxmlformats.org/officeDocument/2006/relationships/tags" Target="../tags/tag217.xml"/><Relationship Id="rId2" Type="http://schemas.openxmlformats.org/officeDocument/2006/relationships/tags" Target="../tags/tag148.xml"/><Relationship Id="rId16" Type="http://schemas.openxmlformats.org/officeDocument/2006/relationships/tags" Target="../tags/tag162.xml"/><Relationship Id="rId29" Type="http://schemas.openxmlformats.org/officeDocument/2006/relationships/tags" Target="../tags/tag175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11" Type="http://schemas.openxmlformats.org/officeDocument/2006/relationships/tags" Target="../tags/tag157.xml"/><Relationship Id="rId24" Type="http://schemas.openxmlformats.org/officeDocument/2006/relationships/tags" Target="../tags/tag170.xml"/><Relationship Id="rId32" Type="http://schemas.openxmlformats.org/officeDocument/2006/relationships/tags" Target="../tags/tag178.xml"/><Relationship Id="rId37" Type="http://schemas.openxmlformats.org/officeDocument/2006/relationships/tags" Target="../tags/tag183.xml"/><Relationship Id="rId40" Type="http://schemas.openxmlformats.org/officeDocument/2006/relationships/tags" Target="../tags/tag186.xml"/><Relationship Id="rId45" Type="http://schemas.openxmlformats.org/officeDocument/2006/relationships/tags" Target="../tags/tag191.xml"/><Relationship Id="rId53" Type="http://schemas.openxmlformats.org/officeDocument/2006/relationships/tags" Target="../tags/tag199.xml"/><Relationship Id="rId58" Type="http://schemas.openxmlformats.org/officeDocument/2006/relationships/tags" Target="../tags/tag204.xml"/><Relationship Id="rId66" Type="http://schemas.openxmlformats.org/officeDocument/2006/relationships/tags" Target="../tags/tag212.xml"/><Relationship Id="rId5" Type="http://schemas.openxmlformats.org/officeDocument/2006/relationships/tags" Target="../tags/tag151.xml"/><Relationship Id="rId15" Type="http://schemas.openxmlformats.org/officeDocument/2006/relationships/tags" Target="../tags/tag161.xml"/><Relationship Id="rId23" Type="http://schemas.openxmlformats.org/officeDocument/2006/relationships/tags" Target="../tags/tag169.xml"/><Relationship Id="rId28" Type="http://schemas.openxmlformats.org/officeDocument/2006/relationships/tags" Target="../tags/tag174.xml"/><Relationship Id="rId36" Type="http://schemas.openxmlformats.org/officeDocument/2006/relationships/tags" Target="../tags/tag182.xml"/><Relationship Id="rId49" Type="http://schemas.openxmlformats.org/officeDocument/2006/relationships/tags" Target="../tags/tag195.xml"/><Relationship Id="rId57" Type="http://schemas.openxmlformats.org/officeDocument/2006/relationships/tags" Target="../tags/tag203.xml"/><Relationship Id="rId61" Type="http://schemas.openxmlformats.org/officeDocument/2006/relationships/tags" Target="../tags/tag207.xml"/><Relationship Id="rId10" Type="http://schemas.openxmlformats.org/officeDocument/2006/relationships/tags" Target="../tags/tag156.xml"/><Relationship Id="rId19" Type="http://schemas.openxmlformats.org/officeDocument/2006/relationships/tags" Target="../tags/tag165.xml"/><Relationship Id="rId31" Type="http://schemas.openxmlformats.org/officeDocument/2006/relationships/tags" Target="../tags/tag177.xml"/><Relationship Id="rId44" Type="http://schemas.openxmlformats.org/officeDocument/2006/relationships/tags" Target="../tags/tag190.xml"/><Relationship Id="rId52" Type="http://schemas.openxmlformats.org/officeDocument/2006/relationships/tags" Target="../tags/tag198.xml"/><Relationship Id="rId60" Type="http://schemas.openxmlformats.org/officeDocument/2006/relationships/tags" Target="../tags/tag206.xml"/><Relationship Id="rId65" Type="http://schemas.openxmlformats.org/officeDocument/2006/relationships/tags" Target="../tags/tag211.xml"/><Relationship Id="rId4" Type="http://schemas.openxmlformats.org/officeDocument/2006/relationships/tags" Target="../tags/tag150.xml"/><Relationship Id="rId9" Type="http://schemas.openxmlformats.org/officeDocument/2006/relationships/tags" Target="../tags/tag155.xml"/><Relationship Id="rId14" Type="http://schemas.openxmlformats.org/officeDocument/2006/relationships/tags" Target="../tags/tag160.xml"/><Relationship Id="rId22" Type="http://schemas.openxmlformats.org/officeDocument/2006/relationships/tags" Target="../tags/tag168.xml"/><Relationship Id="rId27" Type="http://schemas.openxmlformats.org/officeDocument/2006/relationships/tags" Target="../tags/tag173.xml"/><Relationship Id="rId30" Type="http://schemas.openxmlformats.org/officeDocument/2006/relationships/tags" Target="../tags/tag176.xml"/><Relationship Id="rId35" Type="http://schemas.openxmlformats.org/officeDocument/2006/relationships/tags" Target="../tags/tag181.xml"/><Relationship Id="rId43" Type="http://schemas.openxmlformats.org/officeDocument/2006/relationships/tags" Target="../tags/tag189.xml"/><Relationship Id="rId48" Type="http://schemas.openxmlformats.org/officeDocument/2006/relationships/tags" Target="../tags/tag194.xml"/><Relationship Id="rId56" Type="http://schemas.openxmlformats.org/officeDocument/2006/relationships/tags" Target="../tags/tag202.xml"/><Relationship Id="rId64" Type="http://schemas.openxmlformats.org/officeDocument/2006/relationships/tags" Target="../tags/tag210.xml"/><Relationship Id="rId69" Type="http://schemas.openxmlformats.org/officeDocument/2006/relationships/tags" Target="../tags/tag215.xml"/><Relationship Id="rId8" Type="http://schemas.openxmlformats.org/officeDocument/2006/relationships/tags" Target="../tags/tag154.xml"/><Relationship Id="rId51" Type="http://schemas.openxmlformats.org/officeDocument/2006/relationships/tags" Target="../tags/tag197.xml"/><Relationship Id="rId72" Type="http://schemas.openxmlformats.org/officeDocument/2006/relationships/slideLayout" Target="../slideLayouts/slideLayout2.xml"/><Relationship Id="rId3" Type="http://schemas.openxmlformats.org/officeDocument/2006/relationships/tags" Target="../tags/tag149.xml"/><Relationship Id="rId12" Type="http://schemas.openxmlformats.org/officeDocument/2006/relationships/tags" Target="../tags/tag158.xml"/><Relationship Id="rId17" Type="http://schemas.openxmlformats.org/officeDocument/2006/relationships/tags" Target="../tags/tag163.xml"/><Relationship Id="rId25" Type="http://schemas.openxmlformats.org/officeDocument/2006/relationships/tags" Target="../tags/tag171.xml"/><Relationship Id="rId33" Type="http://schemas.openxmlformats.org/officeDocument/2006/relationships/tags" Target="../tags/tag179.xml"/><Relationship Id="rId38" Type="http://schemas.openxmlformats.org/officeDocument/2006/relationships/tags" Target="../tags/tag184.xml"/><Relationship Id="rId46" Type="http://schemas.openxmlformats.org/officeDocument/2006/relationships/tags" Target="../tags/tag192.xml"/><Relationship Id="rId59" Type="http://schemas.openxmlformats.org/officeDocument/2006/relationships/tags" Target="../tags/tag205.xml"/><Relationship Id="rId67" Type="http://schemas.openxmlformats.org/officeDocument/2006/relationships/tags" Target="../tags/tag213.xml"/><Relationship Id="rId20" Type="http://schemas.openxmlformats.org/officeDocument/2006/relationships/tags" Target="../tags/tag166.xml"/><Relationship Id="rId41" Type="http://schemas.openxmlformats.org/officeDocument/2006/relationships/tags" Target="../tags/tag187.xml"/><Relationship Id="rId54" Type="http://schemas.openxmlformats.org/officeDocument/2006/relationships/tags" Target="../tags/tag200.xml"/><Relationship Id="rId62" Type="http://schemas.openxmlformats.org/officeDocument/2006/relationships/tags" Target="../tags/tag208.xml"/><Relationship Id="rId70" Type="http://schemas.openxmlformats.org/officeDocument/2006/relationships/tags" Target="../tags/tag2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9.xml"/><Relationship Id="rId1" Type="http://schemas.openxmlformats.org/officeDocument/2006/relationships/tags" Target="../tags/tag2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1.xml"/><Relationship Id="rId1" Type="http://schemas.openxmlformats.org/officeDocument/2006/relationships/tags" Target="../tags/tag2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3.xml"/><Relationship Id="rId1" Type="http://schemas.openxmlformats.org/officeDocument/2006/relationships/tags" Target="../tags/tag22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31.xml"/><Relationship Id="rId13" Type="http://schemas.openxmlformats.org/officeDocument/2006/relationships/tags" Target="../tags/tag236.xml"/><Relationship Id="rId18" Type="http://schemas.openxmlformats.org/officeDocument/2006/relationships/tags" Target="../tags/tag241.xml"/><Relationship Id="rId26" Type="http://schemas.openxmlformats.org/officeDocument/2006/relationships/notesSlide" Target="../notesSlides/notesSlide6.xml"/><Relationship Id="rId3" Type="http://schemas.openxmlformats.org/officeDocument/2006/relationships/tags" Target="../tags/tag226.xml"/><Relationship Id="rId21" Type="http://schemas.openxmlformats.org/officeDocument/2006/relationships/tags" Target="../tags/tag244.xml"/><Relationship Id="rId7" Type="http://schemas.openxmlformats.org/officeDocument/2006/relationships/tags" Target="../tags/tag230.xml"/><Relationship Id="rId12" Type="http://schemas.openxmlformats.org/officeDocument/2006/relationships/tags" Target="../tags/tag235.xml"/><Relationship Id="rId17" Type="http://schemas.openxmlformats.org/officeDocument/2006/relationships/tags" Target="../tags/tag240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25.xml"/><Relationship Id="rId16" Type="http://schemas.openxmlformats.org/officeDocument/2006/relationships/tags" Target="../tags/tag239.xml"/><Relationship Id="rId20" Type="http://schemas.openxmlformats.org/officeDocument/2006/relationships/tags" Target="../tags/tag243.xml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11" Type="http://schemas.openxmlformats.org/officeDocument/2006/relationships/tags" Target="../tags/tag234.xml"/><Relationship Id="rId24" Type="http://schemas.openxmlformats.org/officeDocument/2006/relationships/tags" Target="../tags/tag247.xml"/><Relationship Id="rId5" Type="http://schemas.openxmlformats.org/officeDocument/2006/relationships/tags" Target="../tags/tag228.xml"/><Relationship Id="rId15" Type="http://schemas.openxmlformats.org/officeDocument/2006/relationships/tags" Target="../tags/tag238.xml"/><Relationship Id="rId23" Type="http://schemas.openxmlformats.org/officeDocument/2006/relationships/tags" Target="../tags/tag246.xml"/><Relationship Id="rId10" Type="http://schemas.openxmlformats.org/officeDocument/2006/relationships/tags" Target="../tags/tag233.xml"/><Relationship Id="rId19" Type="http://schemas.openxmlformats.org/officeDocument/2006/relationships/tags" Target="../tags/tag242.xml"/><Relationship Id="rId4" Type="http://schemas.openxmlformats.org/officeDocument/2006/relationships/tags" Target="../tags/tag227.xml"/><Relationship Id="rId9" Type="http://schemas.openxmlformats.org/officeDocument/2006/relationships/tags" Target="../tags/tag232.xml"/><Relationship Id="rId14" Type="http://schemas.openxmlformats.org/officeDocument/2006/relationships/tags" Target="../tags/tag237.xml"/><Relationship Id="rId22" Type="http://schemas.openxmlformats.org/officeDocument/2006/relationships/tags" Target="../tags/tag24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55.xml"/><Relationship Id="rId13" Type="http://schemas.openxmlformats.org/officeDocument/2006/relationships/tags" Target="../tags/tag260.xml"/><Relationship Id="rId18" Type="http://schemas.openxmlformats.org/officeDocument/2006/relationships/tags" Target="../tags/tag265.xml"/><Relationship Id="rId26" Type="http://schemas.openxmlformats.org/officeDocument/2006/relationships/notesSlide" Target="../notesSlides/notesSlide7.xml"/><Relationship Id="rId3" Type="http://schemas.openxmlformats.org/officeDocument/2006/relationships/tags" Target="../tags/tag250.xml"/><Relationship Id="rId21" Type="http://schemas.openxmlformats.org/officeDocument/2006/relationships/tags" Target="../tags/tag268.xml"/><Relationship Id="rId7" Type="http://schemas.openxmlformats.org/officeDocument/2006/relationships/tags" Target="../tags/tag254.xml"/><Relationship Id="rId12" Type="http://schemas.openxmlformats.org/officeDocument/2006/relationships/tags" Target="../tags/tag259.xml"/><Relationship Id="rId17" Type="http://schemas.openxmlformats.org/officeDocument/2006/relationships/tags" Target="../tags/tag264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49.xml"/><Relationship Id="rId16" Type="http://schemas.openxmlformats.org/officeDocument/2006/relationships/tags" Target="../tags/tag263.xml"/><Relationship Id="rId20" Type="http://schemas.openxmlformats.org/officeDocument/2006/relationships/tags" Target="../tags/tag267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24" Type="http://schemas.openxmlformats.org/officeDocument/2006/relationships/tags" Target="../tags/tag271.xml"/><Relationship Id="rId5" Type="http://schemas.openxmlformats.org/officeDocument/2006/relationships/tags" Target="../tags/tag252.xml"/><Relationship Id="rId15" Type="http://schemas.openxmlformats.org/officeDocument/2006/relationships/tags" Target="../tags/tag262.xml"/><Relationship Id="rId23" Type="http://schemas.openxmlformats.org/officeDocument/2006/relationships/tags" Target="../tags/tag270.xml"/><Relationship Id="rId10" Type="http://schemas.openxmlformats.org/officeDocument/2006/relationships/tags" Target="../tags/tag257.xml"/><Relationship Id="rId19" Type="http://schemas.openxmlformats.org/officeDocument/2006/relationships/tags" Target="../tags/tag266.xml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tags" Target="../tags/tag261.xml"/><Relationship Id="rId22" Type="http://schemas.openxmlformats.org/officeDocument/2006/relationships/tags" Target="../tags/tag26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3.xml"/><Relationship Id="rId1" Type="http://schemas.openxmlformats.org/officeDocument/2006/relationships/tags" Target="../tags/tag272.xml"/><Relationship Id="rId4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5.xml"/><Relationship Id="rId1" Type="http://schemas.openxmlformats.org/officeDocument/2006/relationships/tags" Target="../tags/tag27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7.xml"/><Relationship Id="rId1" Type="http://schemas.openxmlformats.org/officeDocument/2006/relationships/tags" Target="../tags/tag276.xml"/><Relationship Id="rId4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85.xml"/><Relationship Id="rId13" Type="http://schemas.openxmlformats.org/officeDocument/2006/relationships/tags" Target="../tags/tag290.xml"/><Relationship Id="rId18" Type="http://schemas.openxmlformats.org/officeDocument/2006/relationships/tags" Target="../tags/tag295.xml"/><Relationship Id="rId3" Type="http://schemas.openxmlformats.org/officeDocument/2006/relationships/tags" Target="../tags/tag280.xml"/><Relationship Id="rId21" Type="http://schemas.openxmlformats.org/officeDocument/2006/relationships/tags" Target="../tags/tag298.xml"/><Relationship Id="rId7" Type="http://schemas.openxmlformats.org/officeDocument/2006/relationships/tags" Target="../tags/tag284.xml"/><Relationship Id="rId12" Type="http://schemas.openxmlformats.org/officeDocument/2006/relationships/tags" Target="../tags/tag289.xml"/><Relationship Id="rId17" Type="http://schemas.openxmlformats.org/officeDocument/2006/relationships/tags" Target="../tags/tag294.xml"/><Relationship Id="rId2" Type="http://schemas.openxmlformats.org/officeDocument/2006/relationships/tags" Target="../tags/tag279.xml"/><Relationship Id="rId16" Type="http://schemas.openxmlformats.org/officeDocument/2006/relationships/tags" Target="../tags/tag293.xml"/><Relationship Id="rId20" Type="http://schemas.openxmlformats.org/officeDocument/2006/relationships/tags" Target="../tags/tag297.xml"/><Relationship Id="rId1" Type="http://schemas.openxmlformats.org/officeDocument/2006/relationships/tags" Target="../tags/tag278.xml"/><Relationship Id="rId6" Type="http://schemas.openxmlformats.org/officeDocument/2006/relationships/tags" Target="../tags/tag283.xml"/><Relationship Id="rId11" Type="http://schemas.openxmlformats.org/officeDocument/2006/relationships/tags" Target="../tags/tag288.xml"/><Relationship Id="rId5" Type="http://schemas.openxmlformats.org/officeDocument/2006/relationships/tags" Target="../tags/tag282.xml"/><Relationship Id="rId15" Type="http://schemas.openxmlformats.org/officeDocument/2006/relationships/tags" Target="../tags/tag292.xml"/><Relationship Id="rId10" Type="http://schemas.openxmlformats.org/officeDocument/2006/relationships/tags" Target="../tags/tag287.xml"/><Relationship Id="rId19" Type="http://schemas.openxmlformats.org/officeDocument/2006/relationships/tags" Target="../tags/tag296.xml"/><Relationship Id="rId4" Type="http://schemas.openxmlformats.org/officeDocument/2006/relationships/tags" Target="../tags/tag281.xml"/><Relationship Id="rId9" Type="http://schemas.openxmlformats.org/officeDocument/2006/relationships/tags" Target="../tags/tag286.xml"/><Relationship Id="rId14" Type="http://schemas.openxmlformats.org/officeDocument/2006/relationships/tags" Target="../tags/tag291.xml"/><Relationship Id="rId22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06.xml"/><Relationship Id="rId3" Type="http://schemas.openxmlformats.org/officeDocument/2006/relationships/tags" Target="../tags/tag301.xml"/><Relationship Id="rId7" Type="http://schemas.openxmlformats.org/officeDocument/2006/relationships/tags" Target="../tags/tag305.xml"/><Relationship Id="rId2" Type="http://schemas.openxmlformats.org/officeDocument/2006/relationships/tags" Target="../tags/tag300.xml"/><Relationship Id="rId1" Type="http://schemas.openxmlformats.org/officeDocument/2006/relationships/tags" Target="../tags/tag299.xml"/><Relationship Id="rId6" Type="http://schemas.openxmlformats.org/officeDocument/2006/relationships/tags" Target="../tags/tag304.xml"/><Relationship Id="rId11" Type="http://schemas.openxmlformats.org/officeDocument/2006/relationships/notesSlide" Target="../notesSlides/notesSlide10.xml"/><Relationship Id="rId5" Type="http://schemas.openxmlformats.org/officeDocument/2006/relationships/tags" Target="../tags/tag30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302.xml"/><Relationship Id="rId9" Type="http://schemas.openxmlformats.org/officeDocument/2006/relationships/tags" Target="../tags/tag30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15.xml"/><Relationship Id="rId13" Type="http://schemas.openxmlformats.org/officeDocument/2006/relationships/tags" Target="../tags/tag320.xml"/><Relationship Id="rId18" Type="http://schemas.openxmlformats.org/officeDocument/2006/relationships/notesSlide" Target="../notesSlides/notesSlide11.xml"/><Relationship Id="rId3" Type="http://schemas.openxmlformats.org/officeDocument/2006/relationships/tags" Target="../tags/tag310.xml"/><Relationship Id="rId7" Type="http://schemas.openxmlformats.org/officeDocument/2006/relationships/tags" Target="../tags/tag314.xml"/><Relationship Id="rId12" Type="http://schemas.openxmlformats.org/officeDocument/2006/relationships/tags" Target="../tags/tag31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09.xml"/><Relationship Id="rId16" Type="http://schemas.openxmlformats.org/officeDocument/2006/relationships/tags" Target="../tags/tag323.xml"/><Relationship Id="rId1" Type="http://schemas.openxmlformats.org/officeDocument/2006/relationships/tags" Target="../tags/tag308.xml"/><Relationship Id="rId6" Type="http://schemas.openxmlformats.org/officeDocument/2006/relationships/tags" Target="../tags/tag313.xml"/><Relationship Id="rId11" Type="http://schemas.openxmlformats.org/officeDocument/2006/relationships/tags" Target="../tags/tag318.xml"/><Relationship Id="rId5" Type="http://schemas.openxmlformats.org/officeDocument/2006/relationships/tags" Target="../tags/tag312.xml"/><Relationship Id="rId15" Type="http://schemas.openxmlformats.org/officeDocument/2006/relationships/tags" Target="../tags/tag322.xml"/><Relationship Id="rId10" Type="http://schemas.openxmlformats.org/officeDocument/2006/relationships/tags" Target="../tags/tag317.xml"/><Relationship Id="rId4" Type="http://schemas.openxmlformats.org/officeDocument/2006/relationships/tags" Target="../tags/tag311.xml"/><Relationship Id="rId9" Type="http://schemas.openxmlformats.org/officeDocument/2006/relationships/tags" Target="../tags/tag316.xml"/><Relationship Id="rId14" Type="http://schemas.openxmlformats.org/officeDocument/2006/relationships/tags" Target="../tags/tag3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5.xml"/><Relationship Id="rId1" Type="http://schemas.openxmlformats.org/officeDocument/2006/relationships/tags" Target="../tags/tag324.xml"/><Relationship Id="rId4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7.xml"/><Relationship Id="rId1" Type="http://schemas.openxmlformats.org/officeDocument/2006/relationships/tags" Target="../tags/tag326.xml"/><Relationship Id="rId4" Type="http://schemas.openxmlformats.org/officeDocument/2006/relationships/notesSlide" Target="../notesSlides/notesSlide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9.xml"/><Relationship Id="rId1" Type="http://schemas.openxmlformats.org/officeDocument/2006/relationships/tags" Target="../tags/tag32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32.xml"/><Relationship Id="rId7" Type="http://schemas.openxmlformats.org/officeDocument/2006/relationships/tags" Target="../tags/tag336.xml"/><Relationship Id="rId2" Type="http://schemas.openxmlformats.org/officeDocument/2006/relationships/tags" Target="../tags/tag331.xml"/><Relationship Id="rId1" Type="http://schemas.openxmlformats.org/officeDocument/2006/relationships/tags" Target="../tags/tag330.xml"/><Relationship Id="rId6" Type="http://schemas.openxmlformats.org/officeDocument/2006/relationships/tags" Target="../tags/tag335.xml"/><Relationship Id="rId5" Type="http://schemas.openxmlformats.org/officeDocument/2006/relationships/tags" Target="../tags/tag334.xml"/><Relationship Id="rId4" Type="http://schemas.openxmlformats.org/officeDocument/2006/relationships/tags" Target="../tags/tag333.xml"/><Relationship Id="rId9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344.xml"/><Relationship Id="rId3" Type="http://schemas.openxmlformats.org/officeDocument/2006/relationships/tags" Target="../tags/tag339.xml"/><Relationship Id="rId7" Type="http://schemas.openxmlformats.org/officeDocument/2006/relationships/tags" Target="../tags/tag343.xml"/><Relationship Id="rId2" Type="http://schemas.openxmlformats.org/officeDocument/2006/relationships/tags" Target="../tags/tag338.xml"/><Relationship Id="rId1" Type="http://schemas.openxmlformats.org/officeDocument/2006/relationships/tags" Target="../tags/tag337.xml"/><Relationship Id="rId6" Type="http://schemas.openxmlformats.org/officeDocument/2006/relationships/tags" Target="../tags/tag342.xml"/><Relationship Id="rId5" Type="http://schemas.openxmlformats.org/officeDocument/2006/relationships/tags" Target="../tags/tag341.xml"/><Relationship Id="rId10" Type="http://schemas.openxmlformats.org/officeDocument/2006/relationships/notesSlide" Target="../notesSlides/notesSlide15.xml"/><Relationship Id="rId4" Type="http://schemas.openxmlformats.org/officeDocument/2006/relationships/tags" Target="../tags/tag340.xml"/><Relationship Id="rId9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52.xml"/><Relationship Id="rId13" Type="http://schemas.openxmlformats.org/officeDocument/2006/relationships/tags" Target="../tags/tag357.xml"/><Relationship Id="rId18" Type="http://schemas.openxmlformats.org/officeDocument/2006/relationships/tags" Target="../tags/tag362.xml"/><Relationship Id="rId26" Type="http://schemas.openxmlformats.org/officeDocument/2006/relationships/tags" Target="../tags/tag370.xml"/><Relationship Id="rId3" Type="http://schemas.openxmlformats.org/officeDocument/2006/relationships/tags" Target="../tags/tag347.xml"/><Relationship Id="rId21" Type="http://schemas.openxmlformats.org/officeDocument/2006/relationships/tags" Target="../tags/tag365.xml"/><Relationship Id="rId7" Type="http://schemas.openxmlformats.org/officeDocument/2006/relationships/tags" Target="../tags/tag351.xml"/><Relationship Id="rId12" Type="http://schemas.openxmlformats.org/officeDocument/2006/relationships/tags" Target="../tags/tag356.xml"/><Relationship Id="rId17" Type="http://schemas.openxmlformats.org/officeDocument/2006/relationships/tags" Target="../tags/tag361.xml"/><Relationship Id="rId25" Type="http://schemas.openxmlformats.org/officeDocument/2006/relationships/tags" Target="../tags/tag369.xml"/><Relationship Id="rId2" Type="http://schemas.openxmlformats.org/officeDocument/2006/relationships/tags" Target="../tags/tag346.xml"/><Relationship Id="rId16" Type="http://schemas.openxmlformats.org/officeDocument/2006/relationships/tags" Target="../tags/tag360.xml"/><Relationship Id="rId20" Type="http://schemas.openxmlformats.org/officeDocument/2006/relationships/tags" Target="../tags/tag364.xml"/><Relationship Id="rId29" Type="http://schemas.openxmlformats.org/officeDocument/2006/relationships/slideLayout" Target="../slideLayouts/slideLayout6.xml"/><Relationship Id="rId1" Type="http://schemas.openxmlformats.org/officeDocument/2006/relationships/tags" Target="../tags/tag345.xml"/><Relationship Id="rId6" Type="http://schemas.openxmlformats.org/officeDocument/2006/relationships/tags" Target="../tags/tag350.xml"/><Relationship Id="rId11" Type="http://schemas.openxmlformats.org/officeDocument/2006/relationships/tags" Target="../tags/tag355.xml"/><Relationship Id="rId24" Type="http://schemas.openxmlformats.org/officeDocument/2006/relationships/tags" Target="../tags/tag368.xml"/><Relationship Id="rId5" Type="http://schemas.openxmlformats.org/officeDocument/2006/relationships/tags" Target="../tags/tag349.xml"/><Relationship Id="rId15" Type="http://schemas.openxmlformats.org/officeDocument/2006/relationships/tags" Target="../tags/tag359.xml"/><Relationship Id="rId23" Type="http://schemas.openxmlformats.org/officeDocument/2006/relationships/tags" Target="../tags/tag367.xml"/><Relationship Id="rId28" Type="http://schemas.openxmlformats.org/officeDocument/2006/relationships/tags" Target="../tags/tag372.xml"/><Relationship Id="rId10" Type="http://schemas.openxmlformats.org/officeDocument/2006/relationships/tags" Target="../tags/tag354.xml"/><Relationship Id="rId19" Type="http://schemas.openxmlformats.org/officeDocument/2006/relationships/tags" Target="../tags/tag363.xml"/><Relationship Id="rId4" Type="http://schemas.openxmlformats.org/officeDocument/2006/relationships/tags" Target="../tags/tag348.xml"/><Relationship Id="rId9" Type="http://schemas.openxmlformats.org/officeDocument/2006/relationships/tags" Target="../tags/tag353.xml"/><Relationship Id="rId14" Type="http://schemas.openxmlformats.org/officeDocument/2006/relationships/tags" Target="../tags/tag358.xml"/><Relationship Id="rId22" Type="http://schemas.openxmlformats.org/officeDocument/2006/relationships/tags" Target="../tags/tag366.xml"/><Relationship Id="rId27" Type="http://schemas.openxmlformats.org/officeDocument/2006/relationships/tags" Target="../tags/tag371.xml"/><Relationship Id="rId30" Type="http://schemas.openxmlformats.org/officeDocument/2006/relationships/notesSlide" Target="../notesSlides/notesSlide1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375.xml"/><Relationship Id="rId2" Type="http://schemas.openxmlformats.org/officeDocument/2006/relationships/tags" Target="../tags/tag374.xml"/><Relationship Id="rId1" Type="http://schemas.openxmlformats.org/officeDocument/2006/relationships/tags" Target="../tags/tag373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383.xml"/><Relationship Id="rId13" Type="http://schemas.openxmlformats.org/officeDocument/2006/relationships/tags" Target="../tags/tag388.xml"/><Relationship Id="rId18" Type="http://schemas.openxmlformats.org/officeDocument/2006/relationships/notesSlide" Target="../notesSlides/notesSlide17.xml"/><Relationship Id="rId3" Type="http://schemas.openxmlformats.org/officeDocument/2006/relationships/tags" Target="../tags/tag378.xml"/><Relationship Id="rId7" Type="http://schemas.openxmlformats.org/officeDocument/2006/relationships/tags" Target="../tags/tag382.xml"/><Relationship Id="rId12" Type="http://schemas.openxmlformats.org/officeDocument/2006/relationships/tags" Target="../tags/tag387.xml"/><Relationship Id="rId17" Type="http://schemas.openxmlformats.org/officeDocument/2006/relationships/slideLayout" Target="../slideLayouts/slideLayout6.xml"/><Relationship Id="rId2" Type="http://schemas.openxmlformats.org/officeDocument/2006/relationships/tags" Target="../tags/tag377.xml"/><Relationship Id="rId16" Type="http://schemas.openxmlformats.org/officeDocument/2006/relationships/tags" Target="../tags/tag391.xml"/><Relationship Id="rId1" Type="http://schemas.openxmlformats.org/officeDocument/2006/relationships/tags" Target="../tags/tag376.xml"/><Relationship Id="rId6" Type="http://schemas.openxmlformats.org/officeDocument/2006/relationships/tags" Target="../tags/tag381.xml"/><Relationship Id="rId11" Type="http://schemas.openxmlformats.org/officeDocument/2006/relationships/tags" Target="../tags/tag386.xml"/><Relationship Id="rId5" Type="http://schemas.openxmlformats.org/officeDocument/2006/relationships/tags" Target="../tags/tag380.xml"/><Relationship Id="rId15" Type="http://schemas.openxmlformats.org/officeDocument/2006/relationships/tags" Target="../tags/tag390.xml"/><Relationship Id="rId10" Type="http://schemas.openxmlformats.org/officeDocument/2006/relationships/tags" Target="../tags/tag385.xml"/><Relationship Id="rId4" Type="http://schemas.openxmlformats.org/officeDocument/2006/relationships/tags" Target="../tags/tag379.xml"/><Relationship Id="rId9" Type="http://schemas.openxmlformats.org/officeDocument/2006/relationships/tags" Target="../tags/tag384.xml"/><Relationship Id="rId14" Type="http://schemas.openxmlformats.org/officeDocument/2006/relationships/tags" Target="../tags/tag38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3.xml"/><Relationship Id="rId1" Type="http://schemas.openxmlformats.org/officeDocument/2006/relationships/tags" Target="../tags/tag392.xml"/><Relationship Id="rId4" Type="http://schemas.openxmlformats.org/officeDocument/2006/relationships/notesSlide" Target="../notesSlides/notesSlide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5.xml"/><Relationship Id="rId1" Type="http://schemas.openxmlformats.org/officeDocument/2006/relationships/tags" Target="../tags/tag394.xml"/><Relationship Id="rId4" Type="http://schemas.openxmlformats.org/officeDocument/2006/relationships/notesSlide" Target="../notesSlides/notesSlide1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97.xml"/><Relationship Id="rId1" Type="http://schemas.openxmlformats.org/officeDocument/2006/relationships/tags" Target="../tags/tag396.xml"/><Relationship Id="rId4" Type="http://schemas.openxmlformats.org/officeDocument/2006/relationships/notesSlide" Target="../notesSlides/notesSlide2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26" Type="http://schemas.openxmlformats.org/officeDocument/2006/relationships/tags" Target="../tags/tag36.xml"/><Relationship Id="rId39" Type="http://schemas.openxmlformats.org/officeDocument/2006/relationships/tags" Target="../tags/tag49.xml"/><Relationship Id="rId3" Type="http://schemas.openxmlformats.org/officeDocument/2006/relationships/tags" Target="../tags/tag13.xml"/><Relationship Id="rId21" Type="http://schemas.openxmlformats.org/officeDocument/2006/relationships/tags" Target="../tags/tag31.xml"/><Relationship Id="rId34" Type="http://schemas.openxmlformats.org/officeDocument/2006/relationships/tags" Target="../tags/tag44.xml"/><Relationship Id="rId42" Type="http://schemas.openxmlformats.org/officeDocument/2006/relationships/tags" Target="../tags/tag52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5" Type="http://schemas.openxmlformats.org/officeDocument/2006/relationships/tags" Target="../tags/tag35.xml"/><Relationship Id="rId33" Type="http://schemas.openxmlformats.org/officeDocument/2006/relationships/tags" Target="../tags/tag43.xml"/><Relationship Id="rId38" Type="http://schemas.openxmlformats.org/officeDocument/2006/relationships/tags" Target="../tags/tag48.xml"/><Relationship Id="rId46" Type="http://schemas.openxmlformats.org/officeDocument/2006/relationships/tags" Target="../tags/tag56.xml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20" Type="http://schemas.openxmlformats.org/officeDocument/2006/relationships/tags" Target="../tags/tag30.xml"/><Relationship Id="rId29" Type="http://schemas.openxmlformats.org/officeDocument/2006/relationships/tags" Target="../tags/tag39.xml"/><Relationship Id="rId41" Type="http://schemas.openxmlformats.org/officeDocument/2006/relationships/tags" Target="../tags/tag51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24" Type="http://schemas.openxmlformats.org/officeDocument/2006/relationships/tags" Target="../tags/tag34.xml"/><Relationship Id="rId32" Type="http://schemas.openxmlformats.org/officeDocument/2006/relationships/tags" Target="../tags/tag42.xml"/><Relationship Id="rId37" Type="http://schemas.openxmlformats.org/officeDocument/2006/relationships/tags" Target="../tags/tag47.xml"/><Relationship Id="rId40" Type="http://schemas.openxmlformats.org/officeDocument/2006/relationships/tags" Target="../tags/tag50.xml"/><Relationship Id="rId45" Type="http://schemas.openxmlformats.org/officeDocument/2006/relationships/tags" Target="../tags/tag55.xml"/><Relationship Id="rId5" Type="http://schemas.openxmlformats.org/officeDocument/2006/relationships/tags" Target="../tags/tag15.xml"/><Relationship Id="rId15" Type="http://schemas.openxmlformats.org/officeDocument/2006/relationships/tags" Target="../tags/tag25.xml"/><Relationship Id="rId23" Type="http://schemas.openxmlformats.org/officeDocument/2006/relationships/tags" Target="../tags/tag33.xml"/><Relationship Id="rId28" Type="http://schemas.openxmlformats.org/officeDocument/2006/relationships/tags" Target="../tags/tag38.xml"/><Relationship Id="rId36" Type="http://schemas.openxmlformats.org/officeDocument/2006/relationships/tags" Target="../tags/tag46.xml"/><Relationship Id="rId10" Type="http://schemas.openxmlformats.org/officeDocument/2006/relationships/tags" Target="../tags/tag20.xml"/><Relationship Id="rId19" Type="http://schemas.openxmlformats.org/officeDocument/2006/relationships/tags" Target="../tags/tag29.xml"/><Relationship Id="rId31" Type="http://schemas.openxmlformats.org/officeDocument/2006/relationships/tags" Target="../tags/tag41.xml"/><Relationship Id="rId44" Type="http://schemas.openxmlformats.org/officeDocument/2006/relationships/tags" Target="../tags/tag54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Relationship Id="rId22" Type="http://schemas.openxmlformats.org/officeDocument/2006/relationships/tags" Target="../tags/tag32.xml"/><Relationship Id="rId27" Type="http://schemas.openxmlformats.org/officeDocument/2006/relationships/tags" Target="../tags/tag37.xml"/><Relationship Id="rId30" Type="http://schemas.openxmlformats.org/officeDocument/2006/relationships/tags" Target="../tags/tag40.xml"/><Relationship Id="rId35" Type="http://schemas.openxmlformats.org/officeDocument/2006/relationships/tags" Target="../tags/tag45.xml"/><Relationship Id="rId43" Type="http://schemas.openxmlformats.org/officeDocument/2006/relationships/tags" Target="../tags/tag53.xml"/><Relationship Id="rId48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Memory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197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cs typeface="Calibri"/>
              </a:rPr>
              <a:t>P &amp; H Chapter 5.4 </a:t>
            </a: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2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Thrashing (excessive paging)</a:t>
            </a:r>
            <a:endParaRPr lang="en-US" dirty="0"/>
          </a:p>
        </p:txBody>
      </p:sp>
      <p:sp>
        <p:nvSpPr>
          <p:cNvPr id="3752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981200"/>
            <a:ext cx="86868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Q: What if working set is too large?</a:t>
            </a:r>
          </a:p>
          <a:p>
            <a:r>
              <a:rPr lang="en-US" dirty="0" smtClean="0"/>
              <a:t>Case 1: Single process using too many pages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Case 2: Too many processes</a:t>
            </a:r>
          </a:p>
        </p:txBody>
      </p:sp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2895600" y="762000"/>
            <a:ext cx="1676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set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4"/>
            </p:custDataLst>
          </p:nvPr>
        </p:nvSpPr>
        <p:spPr>
          <a:xfrm>
            <a:off x="1600200" y="13716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5"/>
            </p:custDataLst>
          </p:nvPr>
        </p:nvSpPr>
        <p:spPr>
          <a:xfrm>
            <a:off x="4648200" y="13716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6"/>
            </p:custDataLst>
          </p:nvPr>
        </p:nvSpPr>
        <p:spPr>
          <a:xfrm>
            <a:off x="4648200" y="762000"/>
            <a:ext cx="1371600" cy="533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swapped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7"/>
            </p:custDataLst>
          </p:nvPr>
        </p:nvSpPr>
        <p:spPr>
          <a:xfrm>
            <a:off x="914400" y="762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6" name="Rectangle 15"/>
          <p:cNvSpPr/>
          <p:nvPr>
            <p:custDataLst>
              <p:tags r:id="rId8"/>
            </p:custDataLst>
          </p:nvPr>
        </p:nvSpPr>
        <p:spPr>
          <a:xfrm>
            <a:off x="1600200" y="3200400"/>
            <a:ext cx="36576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set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9"/>
            </p:custDataLst>
          </p:nvPr>
        </p:nvSpPr>
        <p:spPr>
          <a:xfrm>
            <a:off x="1600200" y="38100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18" name="Rectangle 17"/>
          <p:cNvSpPr/>
          <p:nvPr>
            <p:custDataLst>
              <p:tags r:id="rId10"/>
            </p:custDataLst>
          </p:nvPr>
        </p:nvSpPr>
        <p:spPr>
          <a:xfrm>
            <a:off x="4648200" y="38100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5334000" y="3200400"/>
            <a:ext cx="1371600" cy="533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swapped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2"/>
            </p:custDataLst>
          </p:nvPr>
        </p:nvSpPr>
        <p:spPr>
          <a:xfrm>
            <a:off x="1600200" y="4953000"/>
            <a:ext cx="533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3"/>
            </p:custDataLst>
          </p:nvPr>
        </p:nvSpPr>
        <p:spPr>
          <a:xfrm>
            <a:off x="1600200" y="55626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23" name="Rectangle 22"/>
          <p:cNvSpPr/>
          <p:nvPr>
            <p:custDataLst>
              <p:tags r:id="rId14"/>
            </p:custDataLst>
          </p:nvPr>
        </p:nvSpPr>
        <p:spPr>
          <a:xfrm>
            <a:off x="4648200" y="55626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25" name="Rectangle 24"/>
          <p:cNvSpPr/>
          <p:nvPr>
            <p:custDataLst>
              <p:tags r:id="rId15"/>
            </p:custDataLst>
          </p:nvPr>
        </p:nvSpPr>
        <p:spPr>
          <a:xfrm>
            <a:off x="2209800" y="4953000"/>
            <a:ext cx="6858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6" name="Rectangle 25"/>
          <p:cNvSpPr/>
          <p:nvPr>
            <p:custDataLst>
              <p:tags r:id="rId16"/>
            </p:custDataLst>
          </p:nvPr>
        </p:nvSpPr>
        <p:spPr>
          <a:xfrm>
            <a:off x="2971800" y="4953000"/>
            <a:ext cx="533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17"/>
            </p:custDataLst>
          </p:nvPr>
        </p:nvSpPr>
        <p:spPr>
          <a:xfrm>
            <a:off x="3581400" y="4953000"/>
            <a:ext cx="6096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18"/>
            </p:custDataLst>
          </p:nvPr>
        </p:nvSpPr>
        <p:spPr>
          <a:xfrm>
            <a:off x="4267200" y="4953000"/>
            <a:ext cx="7620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9" name="Rectangle 28"/>
          <p:cNvSpPr/>
          <p:nvPr>
            <p:custDataLst>
              <p:tags r:id="rId19"/>
            </p:custDataLst>
          </p:nvPr>
        </p:nvSpPr>
        <p:spPr>
          <a:xfrm>
            <a:off x="5105400" y="4953000"/>
            <a:ext cx="6858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72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32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Thrashing</a:t>
            </a:r>
            <a:endParaRPr lang="en-US"/>
          </a:p>
        </p:txBody>
      </p:sp>
      <p:sp>
        <p:nvSpPr>
          <p:cNvPr id="37632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Thrashing</a:t>
            </a:r>
            <a:r>
              <a:rPr lang="en-US" dirty="0" smtClean="0"/>
              <a:t> b/c working set of process (or processes) greater than physical memory available</a:t>
            </a:r>
          </a:p>
          <a:p>
            <a:pPr lvl="2"/>
            <a:r>
              <a:rPr lang="en-US" dirty="0" smtClean="0"/>
              <a:t>Firefox steals page from Skype</a:t>
            </a:r>
          </a:p>
          <a:p>
            <a:pPr lvl="2"/>
            <a:r>
              <a:rPr lang="en-US" dirty="0" smtClean="0"/>
              <a:t>Skype steals page from Firefox</a:t>
            </a:r>
          </a:p>
          <a:p>
            <a:pPr lvl="1"/>
            <a:r>
              <a:rPr lang="en-US" dirty="0" smtClean="0"/>
              <a:t>I/O (disk activity) at 100% utilization</a:t>
            </a:r>
          </a:p>
          <a:p>
            <a:pPr lvl="2"/>
            <a:r>
              <a:rPr lang="en-US" dirty="0" smtClean="0"/>
              <a:t>But no useful work is getting done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Ideal: Size of disk, speed of memory (or cache)</a:t>
            </a:r>
          </a:p>
          <a:p>
            <a:r>
              <a:rPr lang="en-US" dirty="0" smtClean="0"/>
              <a:t>Non-ideal: Speed of disk</a:t>
            </a:r>
            <a:endParaRPr lang="en-US" dirty="0"/>
          </a:p>
        </p:txBody>
      </p:sp>
      <p:pic>
        <p:nvPicPr>
          <p:cNvPr id="19458" name="CP3 Ink 99a44236-bce8-4d80-b535-4d7c1e0bcfe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430" y="8267640"/>
            <a:ext cx="101700" cy="10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72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 Assumption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OS </a:t>
            </a:r>
            <a:r>
              <a:rPr lang="en-US" dirty="0" smtClean="0">
                <a:solidFill>
                  <a:schemeClr val="accent1"/>
                </a:solidFill>
              </a:rPr>
              <a:t>multiplexes</a:t>
            </a:r>
            <a:r>
              <a:rPr lang="en-US" dirty="0" smtClean="0"/>
              <a:t> physical memory among processes</a:t>
            </a:r>
          </a:p>
          <a:p>
            <a:pPr lvl="1"/>
            <a:r>
              <a:rPr lang="en-US" dirty="0" smtClean="0"/>
              <a:t>assumption # 2: </a:t>
            </a:r>
            <a:br>
              <a:rPr lang="en-US" dirty="0" smtClean="0"/>
            </a:br>
            <a:r>
              <a:rPr lang="en-US" dirty="0" smtClean="0"/>
              <a:t>recent accesses predict future accesses</a:t>
            </a:r>
          </a:p>
          <a:p>
            <a:pPr lvl="1"/>
            <a:r>
              <a:rPr lang="en-US" dirty="0" smtClean="0"/>
              <a:t>working set usually </a:t>
            </a:r>
            <a:r>
              <a:rPr lang="en-US" dirty="0" smtClean="0">
                <a:solidFill>
                  <a:schemeClr val="accent1"/>
                </a:solidFill>
              </a:rPr>
              <a:t>changes slowly </a:t>
            </a:r>
            <a:r>
              <a:rPr lang="en-US" dirty="0" smtClean="0"/>
              <a:t>over time</a:t>
            </a:r>
          </a:p>
          <a:p>
            <a:pPr lvl="1"/>
            <a:endParaRPr lang="en-US" dirty="0" smtClean="0"/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143000" y="275338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 rot="16200000">
            <a:off x="-131702" y="3524460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working set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1066800" y="4886980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 </a:t>
            </a:r>
            <a:r>
              <a:rPr lang="en-US" sz="2800" dirty="0" smtClean="0">
                <a:solidFill>
                  <a:schemeClr val="bg1"/>
                </a:solidFill>
                <a:sym typeface="Symbol"/>
              </a:rPr>
              <a:t>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>
            <p:custDataLst>
              <p:tags r:id="rId6"/>
            </p:custDataLst>
          </p:nvPr>
        </p:nvSpPr>
        <p:spPr>
          <a:xfrm>
            <a:off x="1143000" y="38963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7"/>
            </p:custDataLst>
          </p:nvPr>
        </p:nvSpPr>
        <p:spPr>
          <a:xfrm>
            <a:off x="11430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8"/>
            </p:custDataLst>
          </p:nvPr>
        </p:nvSpPr>
        <p:spPr>
          <a:xfrm>
            <a:off x="1371600" y="39725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9"/>
            </p:custDataLst>
          </p:nvPr>
        </p:nvSpPr>
        <p:spPr>
          <a:xfrm>
            <a:off x="13716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10"/>
            </p:custDataLst>
          </p:nvPr>
        </p:nvSpPr>
        <p:spPr>
          <a:xfrm>
            <a:off x="1600200" y="38963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11"/>
            </p:custDataLst>
          </p:nvPr>
        </p:nvSpPr>
        <p:spPr>
          <a:xfrm>
            <a:off x="16002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12"/>
            </p:custDataLst>
          </p:nvPr>
        </p:nvSpPr>
        <p:spPr>
          <a:xfrm>
            <a:off x="1828800" y="38963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13"/>
            </p:custDataLst>
          </p:nvPr>
        </p:nvSpPr>
        <p:spPr>
          <a:xfrm>
            <a:off x="1828800" y="2905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14"/>
            </p:custDataLst>
          </p:nvPr>
        </p:nvSpPr>
        <p:spPr>
          <a:xfrm>
            <a:off x="2057400" y="38201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15"/>
            </p:custDataLst>
          </p:nvPr>
        </p:nvSpPr>
        <p:spPr>
          <a:xfrm>
            <a:off x="2057400" y="29819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16"/>
            </p:custDataLst>
          </p:nvPr>
        </p:nvSpPr>
        <p:spPr>
          <a:xfrm>
            <a:off x="2286000" y="3743980"/>
            <a:ext cx="228600" cy="685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17"/>
            </p:custDataLst>
          </p:nvPr>
        </p:nvSpPr>
        <p:spPr>
          <a:xfrm>
            <a:off x="2286000" y="3058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18"/>
            </p:custDataLst>
          </p:nvPr>
        </p:nvSpPr>
        <p:spPr>
          <a:xfrm>
            <a:off x="2514600" y="38201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19"/>
            </p:custDataLst>
          </p:nvPr>
        </p:nvSpPr>
        <p:spPr>
          <a:xfrm>
            <a:off x="2514600" y="32105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20"/>
            </p:custDataLst>
          </p:nvPr>
        </p:nvSpPr>
        <p:spPr>
          <a:xfrm>
            <a:off x="2743200" y="38963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21"/>
            </p:custDataLst>
          </p:nvPr>
        </p:nvSpPr>
        <p:spPr>
          <a:xfrm>
            <a:off x="2743200" y="32105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22"/>
            </p:custDataLst>
          </p:nvPr>
        </p:nvSpPr>
        <p:spPr>
          <a:xfrm>
            <a:off x="2971800" y="38963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23"/>
            </p:custDataLst>
          </p:nvPr>
        </p:nvSpPr>
        <p:spPr>
          <a:xfrm>
            <a:off x="2971800" y="32105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24"/>
            </p:custDataLst>
          </p:nvPr>
        </p:nvSpPr>
        <p:spPr>
          <a:xfrm>
            <a:off x="3200400" y="3743980"/>
            <a:ext cx="228600" cy="685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25"/>
            </p:custDataLst>
          </p:nvPr>
        </p:nvSpPr>
        <p:spPr>
          <a:xfrm>
            <a:off x="3200400" y="3134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26"/>
            </p:custDataLst>
          </p:nvPr>
        </p:nvSpPr>
        <p:spPr>
          <a:xfrm>
            <a:off x="3429000" y="36677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27"/>
            </p:custDataLst>
          </p:nvPr>
        </p:nvSpPr>
        <p:spPr>
          <a:xfrm>
            <a:off x="3429000" y="3058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28"/>
            </p:custDataLst>
          </p:nvPr>
        </p:nvSpPr>
        <p:spPr>
          <a:xfrm>
            <a:off x="36576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29"/>
            </p:custDataLst>
          </p:nvPr>
        </p:nvSpPr>
        <p:spPr>
          <a:xfrm>
            <a:off x="3657600" y="3058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30"/>
            </p:custDataLst>
          </p:nvPr>
        </p:nvSpPr>
        <p:spPr>
          <a:xfrm>
            <a:off x="3886200" y="37439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31"/>
            </p:custDataLst>
          </p:nvPr>
        </p:nvSpPr>
        <p:spPr>
          <a:xfrm>
            <a:off x="3886200" y="2981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32"/>
            </p:custDataLst>
          </p:nvPr>
        </p:nvSpPr>
        <p:spPr>
          <a:xfrm>
            <a:off x="4114800" y="36677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33"/>
            </p:custDataLst>
          </p:nvPr>
        </p:nvSpPr>
        <p:spPr>
          <a:xfrm>
            <a:off x="4114800" y="2905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34"/>
            </p:custDataLst>
          </p:nvPr>
        </p:nvSpPr>
        <p:spPr>
          <a:xfrm>
            <a:off x="43434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35"/>
            </p:custDataLst>
          </p:nvPr>
        </p:nvSpPr>
        <p:spPr>
          <a:xfrm>
            <a:off x="43434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36"/>
            </p:custDataLst>
          </p:nvPr>
        </p:nvSpPr>
        <p:spPr>
          <a:xfrm>
            <a:off x="4572000" y="36677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37"/>
            </p:custDataLst>
          </p:nvPr>
        </p:nvSpPr>
        <p:spPr>
          <a:xfrm>
            <a:off x="45720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38"/>
            </p:custDataLst>
          </p:nvPr>
        </p:nvSpPr>
        <p:spPr>
          <a:xfrm>
            <a:off x="48006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39"/>
            </p:custDataLst>
          </p:nvPr>
        </p:nvSpPr>
        <p:spPr>
          <a:xfrm>
            <a:off x="4800600" y="29057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40"/>
            </p:custDataLst>
          </p:nvPr>
        </p:nvSpPr>
        <p:spPr>
          <a:xfrm>
            <a:off x="5029200" y="3820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41"/>
            </p:custDataLst>
          </p:nvPr>
        </p:nvSpPr>
        <p:spPr>
          <a:xfrm>
            <a:off x="50292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42"/>
            </p:custDataLst>
          </p:nvPr>
        </p:nvSpPr>
        <p:spPr>
          <a:xfrm>
            <a:off x="5257800" y="43535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43"/>
            </p:custDataLst>
          </p:nvPr>
        </p:nvSpPr>
        <p:spPr>
          <a:xfrm>
            <a:off x="52578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44"/>
            </p:custDataLst>
          </p:nvPr>
        </p:nvSpPr>
        <p:spPr>
          <a:xfrm>
            <a:off x="5486400" y="4429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45"/>
            </p:custDataLst>
          </p:nvPr>
        </p:nvSpPr>
        <p:spPr>
          <a:xfrm>
            <a:off x="5486400" y="2981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46"/>
            </p:custDataLst>
          </p:nvPr>
        </p:nvSpPr>
        <p:spPr>
          <a:xfrm>
            <a:off x="5715000" y="43535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47"/>
            </p:custDataLst>
          </p:nvPr>
        </p:nvSpPr>
        <p:spPr>
          <a:xfrm>
            <a:off x="57150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48"/>
            </p:custDataLst>
          </p:nvPr>
        </p:nvSpPr>
        <p:spPr>
          <a:xfrm>
            <a:off x="5943600" y="42773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49"/>
            </p:custDataLst>
          </p:nvPr>
        </p:nvSpPr>
        <p:spPr>
          <a:xfrm>
            <a:off x="59436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50"/>
            </p:custDataLst>
          </p:nvPr>
        </p:nvSpPr>
        <p:spPr>
          <a:xfrm>
            <a:off x="6172200" y="43535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51"/>
            </p:custDataLst>
          </p:nvPr>
        </p:nvSpPr>
        <p:spPr>
          <a:xfrm>
            <a:off x="61722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52"/>
            </p:custDataLst>
          </p:nvPr>
        </p:nvSpPr>
        <p:spPr>
          <a:xfrm>
            <a:off x="6400800" y="42773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53"/>
            </p:custDataLst>
          </p:nvPr>
        </p:nvSpPr>
        <p:spPr>
          <a:xfrm>
            <a:off x="64008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54"/>
            </p:custDataLst>
          </p:nvPr>
        </p:nvSpPr>
        <p:spPr>
          <a:xfrm>
            <a:off x="6629400" y="43535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55"/>
            </p:custDataLst>
          </p:nvPr>
        </p:nvSpPr>
        <p:spPr>
          <a:xfrm>
            <a:off x="6629400" y="2981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56"/>
            </p:custDataLst>
          </p:nvPr>
        </p:nvSpPr>
        <p:spPr>
          <a:xfrm>
            <a:off x="6858000" y="43535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57"/>
            </p:custDataLst>
          </p:nvPr>
        </p:nvSpPr>
        <p:spPr>
          <a:xfrm>
            <a:off x="68580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58"/>
            </p:custDataLst>
          </p:nvPr>
        </p:nvSpPr>
        <p:spPr>
          <a:xfrm>
            <a:off x="7086600" y="4429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59"/>
            </p:custDataLst>
          </p:nvPr>
        </p:nvSpPr>
        <p:spPr>
          <a:xfrm>
            <a:off x="7086600" y="2981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60"/>
            </p:custDataLst>
          </p:nvPr>
        </p:nvSpPr>
        <p:spPr>
          <a:xfrm>
            <a:off x="7315200" y="43535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61"/>
            </p:custDataLst>
          </p:nvPr>
        </p:nvSpPr>
        <p:spPr>
          <a:xfrm>
            <a:off x="73152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62"/>
            </p:custDataLst>
          </p:nvPr>
        </p:nvSpPr>
        <p:spPr>
          <a:xfrm>
            <a:off x="7543800" y="42773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63"/>
            </p:custDataLst>
          </p:nvPr>
        </p:nvSpPr>
        <p:spPr>
          <a:xfrm>
            <a:off x="75438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64"/>
            </p:custDataLst>
          </p:nvPr>
        </p:nvSpPr>
        <p:spPr>
          <a:xfrm>
            <a:off x="4343400" y="46583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65"/>
            </p:custDataLst>
          </p:nvPr>
        </p:nvSpPr>
        <p:spPr>
          <a:xfrm>
            <a:off x="5486400" y="38963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66"/>
            </p:custDataLst>
          </p:nvPr>
        </p:nvSpPr>
        <p:spPr>
          <a:xfrm>
            <a:off x="7086600" y="3743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67"/>
            </p:custDataLst>
          </p:nvPr>
        </p:nvSpPr>
        <p:spPr>
          <a:xfrm>
            <a:off x="6858000" y="3667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68"/>
            </p:custDataLst>
          </p:nvPr>
        </p:nvSpPr>
        <p:spPr>
          <a:xfrm>
            <a:off x="6629400" y="37439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4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60" grpId="0" animBg="1"/>
      <p:bldP spid="78" grpId="0" animBg="1"/>
      <p:bldP spid="94" grpId="0" animBg="1"/>
      <p:bldP spid="95" grpId="0" animBg="1"/>
      <p:bldP spid="96" grpId="0" animBg="1"/>
      <p:bldP spid="97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8" grpId="0" animBg="1"/>
      <p:bldP spid="159" grpId="0" animBg="1"/>
      <p:bldP spid="160" grpId="0" animBg="1"/>
      <p:bldP spid="161" grpId="0" animBg="1"/>
      <p:bldP spid="1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Thrashing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Q: What if working set changes rapidly or unpredictably?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A: Thrashing b/c recent accesses don’t predict future accesses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143000" y="183898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 rot="16200000">
            <a:off x="-131702" y="2610060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working set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066800" y="3972580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 </a:t>
            </a:r>
            <a:r>
              <a:rPr lang="en-US" sz="2800" dirty="0" smtClean="0">
                <a:solidFill>
                  <a:schemeClr val="bg1"/>
                </a:solidFill>
                <a:sym typeface="Symbol"/>
              </a:rPr>
              <a:t>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29819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>
          <a:xfrm>
            <a:off x="1143000" y="1991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1371600" y="33528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>
          <a:xfrm>
            <a:off x="1371600" y="2286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10"/>
            </p:custDataLst>
          </p:nvPr>
        </p:nvSpPr>
        <p:spPr>
          <a:xfrm>
            <a:off x="1600200" y="2981980"/>
            <a:ext cx="228600" cy="2946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1"/>
            </p:custDataLst>
          </p:nvPr>
        </p:nvSpPr>
        <p:spPr>
          <a:xfrm>
            <a:off x="1600200" y="2438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2"/>
            </p:custDataLst>
          </p:nvPr>
        </p:nvSpPr>
        <p:spPr>
          <a:xfrm>
            <a:off x="1828800" y="266700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13"/>
            </p:custDataLst>
          </p:nvPr>
        </p:nvSpPr>
        <p:spPr>
          <a:xfrm>
            <a:off x="2057400" y="3581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14"/>
            </p:custDataLst>
          </p:nvPr>
        </p:nvSpPr>
        <p:spPr>
          <a:xfrm>
            <a:off x="2057400" y="32766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15"/>
            </p:custDataLst>
          </p:nvPr>
        </p:nvSpPr>
        <p:spPr>
          <a:xfrm>
            <a:off x="2057400" y="1981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16"/>
            </p:custDataLst>
          </p:nvPr>
        </p:nvSpPr>
        <p:spPr>
          <a:xfrm>
            <a:off x="2286000" y="304800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17"/>
            </p:custDataLst>
          </p:nvPr>
        </p:nvSpPr>
        <p:spPr>
          <a:xfrm>
            <a:off x="2286000" y="2286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>
            <p:custDataLst>
              <p:tags r:id="rId18"/>
            </p:custDataLst>
          </p:nvPr>
        </p:nvSpPr>
        <p:spPr>
          <a:xfrm>
            <a:off x="2514600" y="3581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9"/>
            </p:custDataLst>
          </p:nvPr>
        </p:nvSpPr>
        <p:spPr>
          <a:xfrm>
            <a:off x="2514600" y="22098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20"/>
            </p:custDataLst>
          </p:nvPr>
        </p:nvSpPr>
        <p:spPr>
          <a:xfrm>
            <a:off x="2743200" y="298198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21"/>
            </p:custDataLst>
          </p:nvPr>
        </p:nvSpPr>
        <p:spPr>
          <a:xfrm>
            <a:off x="2743200" y="1905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2"/>
            </p:custDataLst>
          </p:nvPr>
        </p:nvSpPr>
        <p:spPr>
          <a:xfrm>
            <a:off x="2971800" y="3505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23"/>
            </p:custDataLst>
          </p:nvPr>
        </p:nvSpPr>
        <p:spPr>
          <a:xfrm>
            <a:off x="2971800" y="2362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24"/>
            </p:custDataLst>
          </p:nvPr>
        </p:nvSpPr>
        <p:spPr>
          <a:xfrm>
            <a:off x="3200400" y="2829580"/>
            <a:ext cx="228600" cy="2946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>
            <p:custDataLst>
              <p:tags r:id="rId25"/>
            </p:custDataLst>
          </p:nvPr>
        </p:nvSpPr>
        <p:spPr>
          <a:xfrm>
            <a:off x="3200400" y="2286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26"/>
            </p:custDataLst>
          </p:nvPr>
        </p:nvSpPr>
        <p:spPr>
          <a:xfrm>
            <a:off x="3429000" y="3048000"/>
            <a:ext cx="228600" cy="3149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>
            <p:custDataLst>
              <p:tags r:id="rId27"/>
            </p:custDataLst>
          </p:nvPr>
        </p:nvSpPr>
        <p:spPr>
          <a:xfrm>
            <a:off x="34290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28"/>
            </p:custDataLst>
          </p:nvPr>
        </p:nvSpPr>
        <p:spPr>
          <a:xfrm>
            <a:off x="3657600" y="35814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>
            <p:custDataLst>
              <p:tags r:id="rId29"/>
            </p:custDataLst>
          </p:nvPr>
        </p:nvSpPr>
        <p:spPr>
          <a:xfrm>
            <a:off x="3657600" y="2143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30"/>
            </p:custDataLst>
          </p:nvPr>
        </p:nvSpPr>
        <p:spPr>
          <a:xfrm>
            <a:off x="3886200" y="3429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>
            <p:custDataLst>
              <p:tags r:id="rId31"/>
            </p:custDataLst>
          </p:nvPr>
        </p:nvSpPr>
        <p:spPr>
          <a:xfrm>
            <a:off x="52578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32"/>
            </p:custDataLst>
          </p:nvPr>
        </p:nvSpPr>
        <p:spPr>
          <a:xfrm>
            <a:off x="5715000" y="3439180"/>
            <a:ext cx="228600" cy="1422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33"/>
            </p:custDataLst>
          </p:nvPr>
        </p:nvSpPr>
        <p:spPr>
          <a:xfrm>
            <a:off x="5715000" y="2362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34"/>
            </p:custDataLst>
          </p:nvPr>
        </p:nvSpPr>
        <p:spPr>
          <a:xfrm>
            <a:off x="5943600" y="33629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35"/>
            </p:custDataLst>
          </p:nvPr>
        </p:nvSpPr>
        <p:spPr>
          <a:xfrm>
            <a:off x="5943600" y="1905000"/>
            <a:ext cx="228600" cy="3149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6"/>
            </p:custDataLst>
          </p:nvPr>
        </p:nvSpPr>
        <p:spPr>
          <a:xfrm>
            <a:off x="6172200" y="2895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7"/>
            </p:custDataLst>
          </p:nvPr>
        </p:nvSpPr>
        <p:spPr>
          <a:xfrm>
            <a:off x="6172200" y="2362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8"/>
            </p:custDataLst>
          </p:nvPr>
        </p:nvSpPr>
        <p:spPr>
          <a:xfrm>
            <a:off x="6400800" y="35814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9"/>
            </p:custDataLst>
          </p:nvPr>
        </p:nvSpPr>
        <p:spPr>
          <a:xfrm>
            <a:off x="6400800" y="1991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40"/>
            </p:custDataLst>
          </p:nvPr>
        </p:nvSpPr>
        <p:spPr>
          <a:xfrm>
            <a:off x="6629400" y="36576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41"/>
            </p:custDataLst>
          </p:nvPr>
        </p:nvSpPr>
        <p:spPr>
          <a:xfrm>
            <a:off x="6858000" y="2743200"/>
            <a:ext cx="228600" cy="863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42"/>
            </p:custDataLst>
          </p:nvPr>
        </p:nvSpPr>
        <p:spPr>
          <a:xfrm>
            <a:off x="6858000" y="343918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43"/>
            </p:custDataLst>
          </p:nvPr>
        </p:nvSpPr>
        <p:spPr>
          <a:xfrm>
            <a:off x="6858000" y="1991380"/>
            <a:ext cx="228600" cy="1422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44"/>
            </p:custDataLst>
          </p:nvPr>
        </p:nvSpPr>
        <p:spPr>
          <a:xfrm>
            <a:off x="7086600" y="3048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5"/>
            </p:custDataLst>
          </p:nvPr>
        </p:nvSpPr>
        <p:spPr>
          <a:xfrm>
            <a:off x="7086600" y="2209800"/>
            <a:ext cx="228600" cy="863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46"/>
            </p:custDataLst>
          </p:nvPr>
        </p:nvSpPr>
        <p:spPr>
          <a:xfrm>
            <a:off x="7315200" y="3439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47"/>
            </p:custDataLst>
          </p:nvPr>
        </p:nvSpPr>
        <p:spPr>
          <a:xfrm>
            <a:off x="7315200" y="2514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48"/>
            </p:custDataLst>
          </p:nvPr>
        </p:nvSpPr>
        <p:spPr>
          <a:xfrm>
            <a:off x="7543800" y="3048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49"/>
            </p:custDataLst>
          </p:nvPr>
        </p:nvSpPr>
        <p:spPr>
          <a:xfrm>
            <a:off x="7543800" y="2057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50"/>
            </p:custDataLst>
          </p:nvPr>
        </p:nvSpPr>
        <p:spPr>
          <a:xfrm>
            <a:off x="4114800" y="30480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51"/>
            </p:custDataLst>
          </p:nvPr>
        </p:nvSpPr>
        <p:spPr>
          <a:xfrm>
            <a:off x="3886200" y="3124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52"/>
            </p:custDataLst>
          </p:nvPr>
        </p:nvSpPr>
        <p:spPr>
          <a:xfrm>
            <a:off x="7086600" y="28295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53"/>
            </p:custDataLst>
          </p:nvPr>
        </p:nvSpPr>
        <p:spPr>
          <a:xfrm>
            <a:off x="6858000" y="2438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54"/>
            </p:custDataLst>
          </p:nvPr>
        </p:nvSpPr>
        <p:spPr>
          <a:xfrm>
            <a:off x="6629400" y="3124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55"/>
            </p:custDataLst>
          </p:nvPr>
        </p:nvSpPr>
        <p:spPr>
          <a:xfrm>
            <a:off x="4343400" y="2971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6"/>
            </p:custDataLst>
          </p:nvPr>
        </p:nvSpPr>
        <p:spPr>
          <a:xfrm>
            <a:off x="4572000" y="28956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57"/>
            </p:custDataLst>
          </p:nvPr>
        </p:nvSpPr>
        <p:spPr>
          <a:xfrm>
            <a:off x="4800600" y="28194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8"/>
            </p:custDataLst>
          </p:nvPr>
        </p:nvSpPr>
        <p:spPr>
          <a:xfrm>
            <a:off x="5029200" y="2743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9"/>
            </p:custDataLst>
          </p:nvPr>
        </p:nvSpPr>
        <p:spPr>
          <a:xfrm>
            <a:off x="4114800" y="25146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60"/>
            </p:custDataLst>
          </p:nvPr>
        </p:nvSpPr>
        <p:spPr>
          <a:xfrm>
            <a:off x="3886200" y="2590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61"/>
            </p:custDataLst>
          </p:nvPr>
        </p:nvSpPr>
        <p:spPr>
          <a:xfrm>
            <a:off x="4343400" y="24384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62"/>
            </p:custDataLst>
          </p:nvPr>
        </p:nvSpPr>
        <p:spPr>
          <a:xfrm>
            <a:off x="4572000" y="2362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63"/>
            </p:custDataLst>
          </p:nvPr>
        </p:nvSpPr>
        <p:spPr>
          <a:xfrm>
            <a:off x="4800600" y="22860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64"/>
            </p:custDataLst>
          </p:nvPr>
        </p:nvSpPr>
        <p:spPr>
          <a:xfrm>
            <a:off x="5029200" y="2209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65"/>
            </p:custDataLst>
          </p:nvPr>
        </p:nvSpPr>
        <p:spPr>
          <a:xfrm>
            <a:off x="4114800" y="35052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>
            <p:custDataLst>
              <p:tags r:id="rId66"/>
            </p:custDataLst>
          </p:nvPr>
        </p:nvSpPr>
        <p:spPr>
          <a:xfrm>
            <a:off x="4343400" y="3429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>
            <p:custDataLst>
              <p:tags r:id="rId67"/>
            </p:custDataLst>
          </p:nvPr>
        </p:nvSpPr>
        <p:spPr>
          <a:xfrm>
            <a:off x="4572000" y="3429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>
            <p:custDataLst>
              <p:tags r:id="rId68"/>
            </p:custDataLst>
          </p:nvPr>
        </p:nvSpPr>
        <p:spPr>
          <a:xfrm>
            <a:off x="4800600" y="3429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>
            <p:custDataLst>
              <p:tags r:id="rId69"/>
            </p:custDataLst>
          </p:nvPr>
        </p:nvSpPr>
        <p:spPr>
          <a:xfrm>
            <a:off x="5029200" y="35052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/>
          <p:cNvSpPr/>
          <p:nvPr>
            <p:custDataLst>
              <p:tags r:id="rId70"/>
            </p:custDataLst>
          </p:nvPr>
        </p:nvSpPr>
        <p:spPr>
          <a:xfrm>
            <a:off x="5257800" y="3200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/>
          <p:cNvSpPr/>
          <p:nvPr>
            <p:custDataLst>
              <p:tags r:id="rId71"/>
            </p:custDataLst>
          </p:nvPr>
        </p:nvSpPr>
        <p:spPr>
          <a:xfrm>
            <a:off x="5486400" y="36576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9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Preventing Thrashing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to prevent thrashing?</a:t>
            </a:r>
          </a:p>
          <a:p>
            <a:pPr lvl="1"/>
            <a:r>
              <a:rPr lang="en-US" dirty="0" smtClean="0"/>
              <a:t>User: Don’t run too many apps</a:t>
            </a:r>
          </a:p>
          <a:p>
            <a:pPr lvl="1"/>
            <a:r>
              <a:rPr lang="en-US" dirty="0" smtClean="0"/>
              <a:t>Process: efficient and predictable </a:t>
            </a:r>
            <a:r>
              <a:rPr lang="en-US" dirty="0" err="1" smtClean="0"/>
              <a:t>mem</a:t>
            </a:r>
            <a:r>
              <a:rPr lang="en-US" dirty="0" smtClean="0"/>
              <a:t> usage</a:t>
            </a:r>
          </a:p>
          <a:p>
            <a:pPr lvl="1"/>
            <a:r>
              <a:rPr lang="en-US" dirty="0" smtClean="0"/>
              <a:t>OS: Don’t over-commit memory, memory-aware scheduling policies, etc.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err="1" smtClean="0">
                <a:latin typeface="Consolas"/>
                <a:cs typeface="Consolas"/>
              </a:rPr>
              <a:t>sbrk</a:t>
            </a:r>
            <a:endParaRPr lang="en-US" dirty="0" smtClean="0">
              <a:latin typeface="Consolas"/>
              <a:cs typeface="Consolas"/>
            </a:endParaRPr>
          </a:p>
          <a:p>
            <a:pPr lvl="1"/>
            <a:r>
              <a:rPr lang="en-US" dirty="0" smtClean="0"/>
              <a:t>Context switches</a:t>
            </a:r>
          </a:p>
          <a:p>
            <a:pPr lvl="1"/>
            <a:r>
              <a:rPr lang="en-US" dirty="0" smtClean="0"/>
              <a:t>Shared memory</a:t>
            </a:r>
          </a:p>
          <a:p>
            <a:pPr lvl="1"/>
            <a:r>
              <a:rPr lang="en-US" dirty="0" smtClean="0"/>
              <a:t>Multiplexing memory</a:t>
            </a:r>
          </a:p>
          <a:p>
            <a:pPr lvl="1"/>
            <a:r>
              <a:rPr lang="en-US" dirty="0" smtClean="0"/>
              <a:t>Working set</a:t>
            </a:r>
          </a:p>
          <a:p>
            <a:pPr lvl="1"/>
            <a:r>
              <a:rPr lang="en-US" dirty="0" smtClean="0"/>
              <a:t>Thrashing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Next: Virtual memory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94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17071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 Summary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for each process:</a:t>
            </a:r>
          </a:p>
          <a:p>
            <a:pPr lvl="1"/>
            <a:r>
              <a:rPr lang="en-US" dirty="0" smtClean="0"/>
              <a:t>4MB contiguous in physical memory, or multi-level, …</a:t>
            </a:r>
          </a:p>
          <a:p>
            <a:pPr lvl="1"/>
            <a:r>
              <a:rPr lang="en-US" dirty="0" smtClean="0"/>
              <a:t>every load/store translated to physical addresses</a:t>
            </a:r>
          </a:p>
          <a:p>
            <a:pPr lvl="1"/>
            <a:r>
              <a:rPr lang="en-US" dirty="0" smtClean="0"/>
              <a:t>page table miss = </a:t>
            </a:r>
            <a:r>
              <a:rPr lang="en-US" i="1" dirty="0" smtClean="0">
                <a:solidFill>
                  <a:schemeClr val="accent1"/>
                </a:solidFill>
              </a:rPr>
              <a:t>page fault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load the swapped-out page and retry instruction,</a:t>
            </a:r>
            <a:br>
              <a:rPr lang="en-US" dirty="0" smtClean="0"/>
            </a:br>
            <a:r>
              <a:rPr lang="en-US" dirty="0" smtClean="0"/>
              <a:t>or kill program if the page really doesn’t exist,</a:t>
            </a:r>
            <a:br>
              <a:rPr lang="en-US" dirty="0" smtClean="0"/>
            </a:br>
            <a:r>
              <a:rPr lang="en-US" dirty="0" smtClean="0"/>
              <a:t>or tell the program it made a mistake</a:t>
            </a:r>
          </a:p>
        </p:txBody>
      </p:sp>
    </p:spTree>
    <p:extLst>
      <p:ext uri="{BB962C8B-B14F-4D97-AF65-F5344CB8AC3E}">
        <p14:creationId xmlns:p14="http://schemas.microsoft.com/office/powerpoint/2010/main" val="13005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Table Review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7086600" cy="6400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x86 Example: 2 level page tables, assume…</a:t>
            </a:r>
            <a:br>
              <a:rPr lang="en-US" sz="2600" dirty="0" smtClean="0"/>
            </a:br>
            <a:r>
              <a:rPr lang="en-US" sz="2600" dirty="0" smtClean="0"/>
              <a:t>32 bit </a:t>
            </a:r>
            <a:r>
              <a:rPr lang="en-US" sz="2600" dirty="0" err="1" smtClean="0"/>
              <a:t>vaddr</a:t>
            </a:r>
            <a:r>
              <a:rPr lang="en-US" sz="2600" dirty="0" smtClean="0"/>
              <a:t>, 32 bit </a:t>
            </a:r>
            <a:r>
              <a:rPr lang="en-US" sz="2600" dirty="0" err="1" smtClean="0"/>
              <a:t>paddr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4k </a:t>
            </a:r>
            <a:r>
              <a:rPr lang="en-US" sz="2600" dirty="0" err="1" smtClean="0"/>
              <a:t>PDir</a:t>
            </a:r>
            <a:r>
              <a:rPr lang="en-US" sz="2600" dirty="0" smtClean="0"/>
              <a:t>, 4k </a:t>
            </a:r>
            <a:r>
              <a:rPr lang="en-US" sz="2600" dirty="0" err="1" smtClean="0"/>
              <a:t>PTables</a:t>
            </a:r>
            <a:r>
              <a:rPr lang="en-US" sz="2600" dirty="0" smtClean="0"/>
              <a:t>, 4k Pages</a:t>
            </a:r>
          </a:p>
          <a:p>
            <a:pPr>
              <a:spcBef>
                <a:spcPts val="0"/>
              </a:spcBef>
            </a:pP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n-US" sz="2600" dirty="0" smtClean="0"/>
              <a:t>Q:How many bits for a physical page number?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A: 20</a:t>
            </a:r>
          </a:p>
          <a:p>
            <a:r>
              <a:rPr lang="en-US" sz="2600" dirty="0" smtClean="0"/>
              <a:t>Q: What is stored in each </a:t>
            </a:r>
            <a:r>
              <a:rPr lang="en-US" sz="2600" dirty="0" err="1" smtClean="0"/>
              <a:t>PageTableEntry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A: </a:t>
            </a:r>
            <a:r>
              <a:rPr lang="en-US" sz="2600" dirty="0" err="1" smtClean="0"/>
              <a:t>ppn</a:t>
            </a:r>
            <a:r>
              <a:rPr lang="en-US" sz="2600" dirty="0" smtClean="0"/>
              <a:t>, valid/dirty/r/w/x/…</a:t>
            </a:r>
          </a:p>
          <a:p>
            <a:r>
              <a:rPr lang="en-US" sz="2600" dirty="0" smtClean="0"/>
              <a:t>Q: What is stored in each </a:t>
            </a:r>
            <a:r>
              <a:rPr lang="en-US" sz="2600" dirty="0" err="1" smtClean="0"/>
              <a:t>PageDirEntry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A: </a:t>
            </a:r>
            <a:r>
              <a:rPr lang="en-US" sz="2600" dirty="0" err="1" smtClean="0"/>
              <a:t>ppn</a:t>
            </a:r>
            <a:r>
              <a:rPr lang="en-US" sz="2600" dirty="0" smtClean="0"/>
              <a:t>, valid/?/…</a:t>
            </a:r>
          </a:p>
          <a:p>
            <a:r>
              <a:rPr lang="en-US" sz="2600" dirty="0" smtClean="0"/>
              <a:t>Q: How many entries in a </a:t>
            </a:r>
            <a:r>
              <a:rPr lang="en-US" sz="2600" dirty="0" err="1" smtClean="0"/>
              <a:t>PageDirectory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A: 1024 four-byte PDEs</a:t>
            </a:r>
          </a:p>
          <a:p>
            <a:r>
              <a:rPr lang="en-US" sz="2600" dirty="0" smtClean="0">
                <a:sym typeface="Wingdings" pitchFamily="2" charset="2"/>
              </a:rPr>
              <a:t>Q: How many </a:t>
            </a:r>
            <a:r>
              <a:rPr lang="en-US" sz="2600" dirty="0" err="1" smtClean="0">
                <a:sym typeface="Wingdings" pitchFamily="2" charset="2"/>
              </a:rPr>
              <a:t>entires</a:t>
            </a:r>
            <a:r>
              <a:rPr lang="en-US" sz="2600" dirty="0" smtClean="0">
                <a:sym typeface="Wingdings" pitchFamily="2" charset="2"/>
              </a:rPr>
              <a:t> in each </a:t>
            </a:r>
            <a:r>
              <a:rPr lang="en-US" sz="2600" dirty="0" err="1" smtClean="0">
                <a:sym typeface="Wingdings" pitchFamily="2" charset="2"/>
              </a:rPr>
              <a:t>PageTable</a:t>
            </a:r>
            <a:r>
              <a:rPr lang="en-US" sz="2600" dirty="0" smtClean="0">
                <a:sym typeface="Wingdings" pitchFamily="2" charset="2"/>
              </a:rPr>
              <a:t>?</a:t>
            </a:r>
          </a:p>
          <a:p>
            <a:r>
              <a:rPr lang="en-US" sz="2600" dirty="0" smtClean="0">
                <a:sym typeface="Wingdings" pitchFamily="2" charset="2"/>
              </a:rPr>
              <a:t>A: 1024 four-byte PTEs</a:t>
            </a: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29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PTBR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72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762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2133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11430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9144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305800" y="16002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05800" y="13716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305800" y="685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305800" y="1828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8" name="Straight Connector 47"/>
          <p:cNvCxnSpPr/>
          <p:nvPr>
            <p:custDataLst>
              <p:tags r:id="rId22"/>
            </p:custDataLst>
          </p:nvPr>
        </p:nvCxnSpPr>
        <p:spPr>
          <a:xfrm rot="5400000">
            <a:off x="77724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23"/>
            </p:custDataLst>
          </p:nvPr>
        </p:nvCxnSpPr>
        <p:spPr>
          <a:xfrm rot="5400000">
            <a:off x="79248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24"/>
            </p:custDataLst>
          </p:nvPr>
        </p:nvCxnSpPr>
        <p:spPr>
          <a:xfrm rot="5400000">
            <a:off x="80772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0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Page Table Example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229600" cy="6400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x86 Example: 2 level page tables, assume…</a:t>
            </a:r>
            <a:br>
              <a:rPr lang="en-US" sz="2600" dirty="0" smtClean="0"/>
            </a:br>
            <a:r>
              <a:rPr lang="en-US" sz="2600" dirty="0" smtClean="0"/>
              <a:t>32 bit </a:t>
            </a:r>
            <a:r>
              <a:rPr lang="en-US" sz="2600" dirty="0" err="1" smtClean="0"/>
              <a:t>vaddr</a:t>
            </a:r>
            <a:r>
              <a:rPr lang="en-US" sz="2600" dirty="0" smtClean="0"/>
              <a:t>, 32 bit </a:t>
            </a:r>
            <a:r>
              <a:rPr lang="en-US" sz="2600" dirty="0" err="1" smtClean="0"/>
              <a:t>paddr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4k </a:t>
            </a:r>
            <a:r>
              <a:rPr lang="en-US" sz="2600" dirty="0" err="1" smtClean="0"/>
              <a:t>PDir</a:t>
            </a:r>
            <a:r>
              <a:rPr lang="en-US" sz="2600" dirty="0" smtClean="0"/>
              <a:t>, 4k </a:t>
            </a:r>
            <a:r>
              <a:rPr lang="en-US" sz="2600" dirty="0" err="1" smtClean="0"/>
              <a:t>PTables</a:t>
            </a:r>
            <a:r>
              <a:rPr lang="en-US" sz="2600" dirty="0" smtClean="0"/>
              <a:t>, 4k Pages</a:t>
            </a:r>
            <a:br>
              <a:rPr lang="en-US" sz="2600" dirty="0" smtClean="0"/>
            </a:br>
            <a:r>
              <a:rPr lang="en-US" sz="2600" dirty="0" smtClean="0"/>
              <a:t>PTBR = 0x10005000 (physical)</a:t>
            </a:r>
          </a:p>
          <a:p>
            <a:pPr marL="0" indent="0"/>
            <a:r>
              <a:rPr lang="en-US" sz="2600" dirty="0" smtClean="0"/>
              <a:t>Write to virtual address </a:t>
            </a:r>
            <a:r>
              <a:rPr lang="en-US" sz="2600" dirty="0" smtClean="0">
                <a:solidFill>
                  <a:schemeClr val="accent1"/>
                </a:solidFill>
              </a:rPr>
              <a:t>0x7192a44c</a:t>
            </a:r>
            <a:r>
              <a:rPr lang="en-US" sz="2600" dirty="0" smtClean="0"/>
              <a:t>…</a:t>
            </a:r>
            <a:br>
              <a:rPr lang="en-US" sz="2600" dirty="0" smtClean="0"/>
            </a:br>
            <a:r>
              <a:rPr lang="en-US" sz="2600" dirty="0" smtClean="0"/>
              <a:t>Q: Byte offset in page?              PT Index?               PD Index?</a:t>
            </a:r>
          </a:p>
          <a:p>
            <a:r>
              <a:rPr lang="en-US" sz="2600" dirty="0" smtClean="0"/>
              <a:t>(1) </a:t>
            </a:r>
            <a:r>
              <a:rPr lang="en-US" sz="2600" dirty="0" err="1" smtClean="0"/>
              <a:t>PageDir</a:t>
            </a:r>
            <a:r>
              <a:rPr lang="en-US" sz="2600" dirty="0" smtClean="0"/>
              <a:t> is at 0x10005000, so…</a:t>
            </a:r>
            <a:br>
              <a:rPr lang="en-US" sz="2600" dirty="0" smtClean="0"/>
            </a:br>
            <a:r>
              <a:rPr lang="en-US" sz="2600" dirty="0" smtClean="0"/>
              <a:t>Fetch PDE from physical address 0x1005000+(4*PDI)</a:t>
            </a:r>
          </a:p>
          <a:p>
            <a:pPr lvl="1"/>
            <a:r>
              <a:rPr lang="en-US" sz="2400" dirty="0" smtClean="0"/>
              <a:t>suppose we get {0x12345, v=1, …}</a:t>
            </a:r>
          </a:p>
          <a:p>
            <a:r>
              <a:rPr lang="en-US" sz="2600" dirty="0" smtClean="0">
                <a:sym typeface="Wingdings" pitchFamily="2" charset="2"/>
              </a:rPr>
              <a:t>(2) </a:t>
            </a:r>
            <a:r>
              <a:rPr lang="en-US" sz="2600" dirty="0" err="1" smtClean="0">
                <a:sym typeface="Wingdings" pitchFamily="2" charset="2"/>
              </a:rPr>
              <a:t>PageTable</a:t>
            </a:r>
            <a:r>
              <a:rPr lang="en-US" sz="2600" dirty="0" smtClean="0">
                <a:sym typeface="Wingdings" pitchFamily="2" charset="2"/>
              </a:rPr>
              <a:t> is at 0x12345000, so…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Fetch PTE from physical address 0x12345000+(4*PTI)</a:t>
            </a:r>
          </a:p>
          <a:p>
            <a:pPr lvl="1"/>
            <a:r>
              <a:rPr lang="en-US" sz="2200" dirty="0" smtClean="0">
                <a:sym typeface="Wingdings" pitchFamily="2" charset="2"/>
              </a:rPr>
              <a:t>suppose we get {0x14817, v=1, d=0, r=1, w=1, x=0, …}</a:t>
            </a:r>
          </a:p>
          <a:p>
            <a:r>
              <a:rPr lang="en-US" sz="2600" dirty="0" smtClean="0">
                <a:sym typeface="Wingdings" pitchFamily="2" charset="2"/>
              </a:rPr>
              <a:t>(3) Page is at 0x14817000, so…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Write data to physical address?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Also: update PTE with d=1</a:t>
            </a:r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29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PTBR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72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762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2133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11430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9144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305800" y="16002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05800" y="13716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305800" y="685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305800" y="1828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7" name="Straight Connector 36"/>
          <p:cNvCxnSpPr/>
          <p:nvPr>
            <p:custDataLst>
              <p:tags r:id="rId22"/>
            </p:custDataLst>
          </p:nvPr>
        </p:nvCxnSpPr>
        <p:spPr>
          <a:xfrm rot="5400000">
            <a:off x="77724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23"/>
            </p:custDataLst>
          </p:nvPr>
        </p:nvCxnSpPr>
        <p:spPr>
          <a:xfrm rot="5400000">
            <a:off x="79248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24"/>
            </p:custDataLst>
          </p:nvPr>
        </p:nvCxnSpPr>
        <p:spPr>
          <a:xfrm rot="5400000">
            <a:off x="80772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889077" y="5867400"/>
            <a:ext cx="181652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chemeClr val="accent1"/>
                </a:solidFill>
                <a:sym typeface="Wingdings" pitchFamily="2" charset="2"/>
              </a:rPr>
              <a:t>0x1481744c</a:t>
            </a:r>
            <a:endParaRPr lang="en-US" sz="26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7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Context switches, working set, shared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Translation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lookaside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Virtual Memory Meets Caching</a:t>
            </a:r>
            <a:endParaRPr lang="en-US" dirty="0">
              <a:solidFill>
                <a:schemeClr val="accent1"/>
              </a:solidFill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3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 Summary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for each process:</a:t>
            </a:r>
          </a:p>
          <a:p>
            <a:pPr lvl="1"/>
            <a:r>
              <a:rPr lang="en-US" dirty="0" smtClean="0"/>
              <a:t>4MB contiguous in physical memory, or multi-level, …</a:t>
            </a:r>
          </a:p>
          <a:p>
            <a:pPr lvl="1"/>
            <a:r>
              <a:rPr lang="en-US" dirty="0" smtClean="0"/>
              <a:t>every load/store translated to physical addresses</a:t>
            </a:r>
          </a:p>
          <a:p>
            <a:pPr lvl="1"/>
            <a:r>
              <a:rPr lang="en-US" dirty="0" smtClean="0"/>
              <a:t>page table miss: load a swapped-out page and retry instruction, or kill program</a:t>
            </a:r>
          </a:p>
          <a:p>
            <a:r>
              <a:rPr lang="en-US" dirty="0" smtClean="0"/>
              <a:t>Performance?</a:t>
            </a:r>
          </a:p>
          <a:p>
            <a:pPr lvl="1"/>
            <a:r>
              <a:rPr lang="en-US" dirty="0" smtClean="0"/>
              <a:t>terrible: memory is already slow</a:t>
            </a:r>
            <a:br>
              <a:rPr lang="en-US" dirty="0" smtClean="0"/>
            </a:br>
            <a:r>
              <a:rPr lang="en-US" dirty="0" smtClean="0"/>
              <a:t>translation makes it slower</a:t>
            </a:r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/>
              <a:t>A cache, of 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6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Making Virtual Memory Fast</a:t>
            </a:r>
          </a:p>
          <a:p>
            <a:pPr lvl="1" algn="ctr">
              <a:buNone/>
            </a:pPr>
            <a:r>
              <a:rPr lang="en-US" dirty="0" smtClean="0"/>
              <a:t>The Translation Lookaside Buffer (TLB)</a:t>
            </a:r>
          </a:p>
        </p:txBody>
      </p:sp>
    </p:spTree>
    <p:extLst>
      <p:ext uri="{BB962C8B-B14F-4D97-AF65-F5344CB8AC3E}">
        <p14:creationId xmlns:p14="http://schemas.microsoft.com/office/powerpoint/2010/main" val="404559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2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Translation Lookaside Buffer (TLB)</a:t>
            </a:r>
            <a:endParaRPr lang="en-US" dirty="0"/>
          </a:p>
        </p:txBody>
      </p:sp>
      <p:sp>
        <p:nvSpPr>
          <p:cNvPr id="36321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Hardware </a:t>
            </a:r>
            <a:r>
              <a:rPr lang="en-US" dirty="0" smtClean="0">
                <a:solidFill>
                  <a:schemeClr val="accent1"/>
                </a:solidFill>
              </a:rPr>
              <a:t>Translation Lookaside Buffer </a:t>
            </a:r>
            <a:r>
              <a:rPr lang="en-US" dirty="0" smtClean="0"/>
              <a:t>(TLB)</a:t>
            </a:r>
          </a:p>
          <a:p>
            <a:r>
              <a:rPr lang="en-US" dirty="0" smtClean="0"/>
              <a:t>A small, very fast cache of recent address mappings</a:t>
            </a:r>
          </a:p>
          <a:p>
            <a:pPr lvl="1"/>
            <a:r>
              <a:rPr lang="en-US" dirty="0" smtClean="0"/>
              <a:t>TLB hit: avoids </a:t>
            </a:r>
            <a:r>
              <a:rPr lang="en-US" dirty="0" err="1" smtClean="0"/>
              <a:t>PageTable</a:t>
            </a:r>
            <a:r>
              <a:rPr lang="en-US" dirty="0" smtClean="0"/>
              <a:t> lookup</a:t>
            </a:r>
          </a:p>
          <a:p>
            <a:pPr lvl="1"/>
            <a:r>
              <a:rPr lang="en-US" dirty="0" smtClean="0"/>
              <a:t>TLB miss: do </a:t>
            </a:r>
            <a:r>
              <a:rPr lang="en-US" dirty="0" err="1" smtClean="0"/>
              <a:t>PageTable</a:t>
            </a:r>
            <a:r>
              <a:rPr lang="en-US" dirty="0" smtClean="0"/>
              <a:t> lookup, cache result for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74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TLB Diagram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29320549"/>
              </p:ext>
            </p:extLst>
          </p:nvPr>
        </p:nvGraphicFramePr>
        <p:xfrm>
          <a:off x="3581399" y="2324100"/>
          <a:ext cx="2590801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52"/>
                <a:gridCol w="286352"/>
                <a:gridCol w="286352"/>
                <a:gridCol w="286352"/>
                <a:gridCol w="286352"/>
                <a:gridCol w="11590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Rectangle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239000" y="8382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1440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2514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15240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Flowchart: Magnetic Disk 24"/>
          <p:cNvSpPr/>
          <p:nvPr>
            <p:custDataLst>
              <p:tags r:id="rId7"/>
            </p:custDataLst>
          </p:nvPr>
        </p:nvSpPr>
        <p:spPr>
          <a:xfrm>
            <a:off x="7162800" y="51054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304800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59436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41910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43" name="Straight Connector 42"/>
          <p:cNvCxnSpPr/>
          <p:nvPr>
            <p:custDataLst>
              <p:tags r:id="rId11"/>
            </p:custDataLst>
          </p:nvPr>
        </p:nvCxnSpPr>
        <p:spPr>
          <a:xfrm flipV="1">
            <a:off x="5562600" y="4495800"/>
            <a:ext cx="1600200" cy="6477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12"/>
            </p:custDataLst>
          </p:nvPr>
        </p:nvCxnSpPr>
        <p:spPr>
          <a:xfrm flipV="1">
            <a:off x="5562600" y="2743200"/>
            <a:ext cx="1600200" cy="4953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27" idx="1"/>
          </p:cNvCxnSpPr>
          <p:nvPr>
            <p:custDataLst>
              <p:tags r:id="rId13"/>
            </p:custDataLst>
          </p:nvPr>
        </p:nvCxnSpPr>
        <p:spPr>
          <a:xfrm>
            <a:off x="5562600" y="4724400"/>
            <a:ext cx="1752600" cy="1371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14"/>
            </p:custDataLst>
          </p:nvPr>
        </p:nvCxnSpPr>
        <p:spPr>
          <a:xfrm flipV="1">
            <a:off x="5562600" y="4343400"/>
            <a:ext cx="1600200" cy="2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611038334"/>
              </p:ext>
            </p:extLst>
          </p:nvPr>
        </p:nvGraphicFramePr>
        <p:xfrm>
          <a:off x="1524002" y="457200"/>
          <a:ext cx="464819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83"/>
                <a:gridCol w="299884"/>
                <a:gridCol w="299884"/>
                <a:gridCol w="299884"/>
                <a:gridCol w="299884"/>
                <a:gridCol w="2005779"/>
                <a:gridCol w="1143000"/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ppn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20574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35814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2233554208"/>
              </p:ext>
            </p:extLst>
          </p:nvPr>
        </p:nvGraphicFramePr>
        <p:xfrm>
          <a:off x="762000" y="2895600"/>
          <a:ext cx="2286001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685800"/>
                <a:gridCol w="1295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9" name="Straight Connector 38"/>
          <p:cNvCxnSpPr/>
          <p:nvPr>
            <p:custDataLst>
              <p:tags r:id="rId19"/>
            </p:custDataLst>
          </p:nvPr>
        </p:nvCxnSpPr>
        <p:spPr>
          <a:xfrm>
            <a:off x="2438400" y="5334000"/>
            <a:ext cx="1066800" cy="3048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0"/>
            </p:custDataLst>
          </p:nvPr>
        </p:nvCxnSpPr>
        <p:spPr>
          <a:xfrm rot="16200000" flipH="1">
            <a:off x="2400300" y="5753100"/>
            <a:ext cx="1066800" cy="990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21"/>
            </p:custDataLst>
          </p:nvPr>
        </p:nvCxnSpPr>
        <p:spPr>
          <a:xfrm rot="16200000" flipH="1">
            <a:off x="2171700" y="4838700"/>
            <a:ext cx="1828800" cy="12954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92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8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TLB in the Memory Hierarchy</a:t>
            </a:r>
            <a:endParaRPr lang="en-US" dirty="0"/>
          </a:p>
        </p:txBody>
      </p:sp>
      <p:sp>
        <p:nvSpPr>
          <p:cNvPr id="36382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2667000"/>
            <a:ext cx="8686800" cy="41148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(1) Check TLB for </a:t>
            </a:r>
            <a:r>
              <a:rPr lang="en-US" sz="2400" dirty="0" err="1" smtClean="0"/>
              <a:t>vaddr</a:t>
            </a:r>
            <a:r>
              <a:rPr lang="en-US" sz="2400" dirty="0" smtClean="0"/>
              <a:t> (~ 1 cycle)</a:t>
            </a:r>
          </a:p>
          <a:p>
            <a:pPr marL="514350" indent="-514350">
              <a:lnSpc>
                <a:spcPct val="110000"/>
              </a:lnSpc>
            </a:pPr>
            <a:endParaRPr lang="en-US" sz="2400" dirty="0" smtClean="0"/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(2) TLB Miss: traverse </a:t>
            </a:r>
            <a:r>
              <a:rPr lang="en-US" sz="2400" dirty="0" err="1" smtClean="0"/>
              <a:t>PageTables</a:t>
            </a:r>
            <a:r>
              <a:rPr lang="en-US" sz="2400" dirty="0" smtClean="0"/>
              <a:t> for </a:t>
            </a:r>
            <a:r>
              <a:rPr lang="en-US" sz="2400" dirty="0" err="1" smtClean="0"/>
              <a:t>vaddr</a:t>
            </a:r>
            <a:endParaRPr lang="en-US" sz="2400" dirty="0" smtClean="0"/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(3a)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valid entry for in-memory page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Load </a:t>
            </a:r>
            <a:r>
              <a:rPr lang="en-US" sz="2000" dirty="0" err="1" smtClean="0"/>
              <a:t>PageTable</a:t>
            </a:r>
            <a:r>
              <a:rPr lang="en-US" sz="2000" dirty="0" smtClean="0"/>
              <a:t> entry into TLB; try again (tens of cycles)</a:t>
            </a:r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(3b)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entry for swapped-out (on-disk) page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Page Fault: load from disk, fix </a:t>
            </a:r>
            <a:r>
              <a:rPr lang="en-US" sz="2000" dirty="0" err="1" smtClean="0"/>
              <a:t>PageTable</a:t>
            </a:r>
            <a:r>
              <a:rPr lang="en-US" sz="2000" dirty="0" smtClean="0"/>
              <a:t>, try again (millions of cycles)</a:t>
            </a:r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(3c)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invalid entry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Page Fault: kill process</a:t>
            </a:r>
          </a:p>
        </p:txBody>
      </p:sp>
      <p:sp>
        <p:nvSpPr>
          <p:cNvPr id="36" name="Rectangle 35"/>
          <p:cNvSpPr/>
          <p:nvPr>
            <p:custDataLst>
              <p:tags r:id="rId3"/>
            </p:custDataLst>
          </p:nvPr>
        </p:nvSpPr>
        <p:spPr>
          <a:xfrm>
            <a:off x="228600" y="762000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37" name="Rectangle 36"/>
          <p:cNvSpPr/>
          <p:nvPr>
            <p:custDataLst>
              <p:tags r:id="rId4"/>
            </p:custDataLst>
          </p:nvPr>
        </p:nvSpPr>
        <p:spPr>
          <a:xfrm>
            <a:off x="2057400" y="533400"/>
            <a:ext cx="1371600" cy="9906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38" name="Rectangle 37"/>
          <p:cNvSpPr/>
          <p:nvPr>
            <p:custDataLst>
              <p:tags r:id="rId5"/>
            </p:custDataLst>
          </p:nvPr>
        </p:nvSpPr>
        <p:spPr>
          <a:xfrm>
            <a:off x="4267200" y="5334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9" name="Rectangle 38"/>
          <p:cNvSpPr/>
          <p:nvPr>
            <p:custDataLst>
              <p:tags r:id="rId6"/>
            </p:custDataLst>
          </p:nvPr>
        </p:nvSpPr>
        <p:spPr>
          <a:xfrm>
            <a:off x="6019800" y="7620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40" name="Flowchart: Magnetic Disk 39"/>
          <p:cNvSpPr/>
          <p:nvPr>
            <p:custDataLst>
              <p:tags r:id="rId7"/>
            </p:custDataLst>
          </p:nvPr>
        </p:nvSpPr>
        <p:spPr>
          <a:xfrm>
            <a:off x="7696200" y="762000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41" name="Rectangle 40"/>
          <p:cNvSpPr/>
          <p:nvPr>
            <p:custDataLst>
              <p:tags r:id="rId8"/>
            </p:custDataLst>
          </p:nvPr>
        </p:nvSpPr>
        <p:spPr>
          <a:xfrm>
            <a:off x="3124200" y="1676400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>
          <a:xfrm>
            <a:off x="4572000" y="2682692"/>
            <a:ext cx="4572000" cy="8987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lvl="0" indent="-514350">
              <a:lnSpc>
                <a:spcPct val="110000"/>
              </a:lnSpc>
              <a:spcBef>
                <a:spcPct val="20000"/>
              </a:spcBef>
              <a:buSzPct val="80000"/>
            </a:pPr>
            <a:r>
              <a:rPr lang="en-US" sz="24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	(2) TLB Hit</a:t>
            </a:r>
          </a:p>
          <a:p>
            <a:pPr marL="630238" lvl="1" indent="-168275">
              <a:lnSpc>
                <a:spcPct val="110000"/>
              </a:lnSpc>
              <a:spcBef>
                <a:spcPct val="2000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compute </a:t>
            </a:r>
            <a:r>
              <a:rPr lang="en-US" sz="20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paddr</a:t>
            </a:r>
            <a:r>
              <a:rPr lang="en-US" sz="20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, send to cache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8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8275" grpId="0" build="p" bldLvl="2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TLB Coherency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479760"/>
            <a:ext cx="8686800" cy="2438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TLB Coherency: </a:t>
            </a:r>
            <a:r>
              <a:rPr lang="en-US" sz="2800" dirty="0" smtClean="0"/>
              <a:t>What can go wrong?</a:t>
            </a:r>
            <a:endParaRPr lang="en-US" sz="2800" dirty="0"/>
          </a:p>
          <a:p>
            <a:r>
              <a:rPr lang="en-US" sz="2800" dirty="0" smtClean="0"/>
              <a:t>A: </a:t>
            </a:r>
            <a:r>
              <a:rPr lang="en-US" sz="2800" dirty="0" err="1" smtClean="0"/>
              <a:t>PageTable</a:t>
            </a:r>
            <a:r>
              <a:rPr lang="en-US" sz="2800" dirty="0" smtClean="0"/>
              <a:t> or </a:t>
            </a:r>
            <a:r>
              <a:rPr lang="en-US" sz="2800" dirty="0" err="1" smtClean="0"/>
              <a:t>PageDir</a:t>
            </a:r>
            <a:r>
              <a:rPr lang="en-US" sz="2800" dirty="0" smtClean="0"/>
              <a:t> contents change</a:t>
            </a:r>
          </a:p>
          <a:p>
            <a:pPr lvl="1"/>
            <a:r>
              <a:rPr lang="en-US" sz="2400" dirty="0" smtClean="0"/>
              <a:t>swapping/paging activity, new shared pages, …</a:t>
            </a:r>
          </a:p>
          <a:p>
            <a:r>
              <a:rPr lang="en-US" sz="2800" dirty="0" smtClean="0"/>
              <a:t>A: Page Table Base Register changes</a:t>
            </a:r>
          </a:p>
          <a:p>
            <a:pPr lvl="1"/>
            <a:r>
              <a:rPr lang="en-US" sz="2400" dirty="0" smtClean="0"/>
              <a:t>context switch between processes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28551888"/>
              </p:ext>
            </p:extLst>
          </p:nvPr>
        </p:nvGraphicFramePr>
        <p:xfrm>
          <a:off x="3962400" y="4442160"/>
          <a:ext cx="25908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52"/>
                <a:gridCol w="286352"/>
                <a:gridCol w="286352"/>
                <a:gridCol w="286352"/>
                <a:gridCol w="286352"/>
                <a:gridCol w="115904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Flowchart: Magnetic Disk 28"/>
          <p:cNvSpPr/>
          <p:nvPr>
            <p:custDataLst>
              <p:tags r:id="rId4"/>
            </p:custDataLst>
          </p:nvPr>
        </p:nvSpPr>
        <p:spPr>
          <a:xfrm>
            <a:off x="7162800" y="497556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64593968"/>
              </p:ext>
            </p:extLst>
          </p:nvPr>
        </p:nvGraphicFramePr>
        <p:xfrm>
          <a:off x="685800" y="3146760"/>
          <a:ext cx="464819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83"/>
                <a:gridCol w="299884"/>
                <a:gridCol w="299884"/>
                <a:gridCol w="299884"/>
                <a:gridCol w="299884"/>
                <a:gridCol w="2005779"/>
                <a:gridCol w="1143000"/>
              </a:tblGrid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5200" y="5661360"/>
            <a:ext cx="609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001000" y="5508960"/>
            <a:ext cx="609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668725690"/>
              </p:ext>
            </p:extLst>
          </p:nvPr>
        </p:nvGraphicFramePr>
        <p:xfrm>
          <a:off x="1066800" y="467076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  <a:gridCol w="9906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70836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78456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238476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3941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291816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06116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19275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4515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38318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Translation Lookaside Buffers (TLBs)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PTE changes, PDE changes, PTBR changes….</a:t>
            </a:r>
          </a:p>
          <a:p>
            <a:r>
              <a:rPr lang="en-US" dirty="0" smtClean="0"/>
              <a:t>Full Transparency: </a:t>
            </a:r>
            <a:r>
              <a:rPr lang="en-US" dirty="0" smtClean="0">
                <a:solidFill>
                  <a:schemeClr val="accent1"/>
                </a:solidFill>
              </a:rPr>
              <a:t>TLB coherency in hardware</a:t>
            </a:r>
          </a:p>
          <a:p>
            <a:pPr lvl="1"/>
            <a:r>
              <a:rPr lang="en-US" dirty="0" smtClean="0"/>
              <a:t>Flush TLB whenever PTBR register changes </a:t>
            </a:r>
            <a:br>
              <a:rPr lang="en-US" dirty="0" smtClean="0"/>
            </a:br>
            <a:r>
              <a:rPr lang="en-US" dirty="0" smtClean="0"/>
              <a:t>[easy – why?]</a:t>
            </a:r>
          </a:p>
          <a:p>
            <a:pPr lvl="1"/>
            <a:r>
              <a:rPr lang="en-US" dirty="0" smtClean="0"/>
              <a:t>Invalidate entries whenever PTE or PDE changes </a:t>
            </a:r>
            <a:br>
              <a:rPr lang="en-US" dirty="0" smtClean="0"/>
            </a:br>
            <a:r>
              <a:rPr lang="en-US" dirty="0" smtClean="0"/>
              <a:t>[hard – why?]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TLB coherency in software</a:t>
            </a:r>
            <a:endParaRPr lang="en-US" dirty="0" smtClean="0"/>
          </a:p>
          <a:p>
            <a:r>
              <a:rPr lang="en-US" dirty="0" smtClean="0"/>
              <a:t>If TLB has a no-write policy…</a:t>
            </a:r>
          </a:p>
          <a:p>
            <a:pPr lvl="1"/>
            <a:r>
              <a:rPr lang="en-US" dirty="0" smtClean="0"/>
              <a:t>OS invalidates entry after OS modifies page tables</a:t>
            </a:r>
          </a:p>
          <a:p>
            <a:pPr lvl="1"/>
            <a:r>
              <a:rPr lang="en-US" dirty="0" smtClean="0"/>
              <a:t>OS flushes TLB whenever OS does context switch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64644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TLB Parameters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TLB parameters (typical)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very small (64 – 256 entries), so very fast</a:t>
            </a:r>
          </a:p>
          <a:p>
            <a:pPr lvl="1"/>
            <a:r>
              <a:rPr lang="en-US" dirty="0" smtClean="0"/>
              <a:t>fully associative, or at least set associative</a:t>
            </a:r>
          </a:p>
          <a:p>
            <a:pPr lvl="1"/>
            <a:r>
              <a:rPr lang="en-US" dirty="0" smtClean="0"/>
              <a:t>tiny block size: why?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Intel Nehalem TLB (example)</a:t>
            </a:r>
          </a:p>
          <a:p>
            <a:pPr lvl="1"/>
            <a:r>
              <a:rPr lang="en-US" dirty="0" smtClean="0"/>
              <a:t>128-entry L1 Instruction TLB, 4-way LRU</a:t>
            </a:r>
          </a:p>
          <a:p>
            <a:pPr lvl="1"/>
            <a:r>
              <a:rPr lang="en-US" dirty="0" smtClean="0"/>
              <a:t>64-entry L1 Data TLB, 4-way LRU</a:t>
            </a:r>
          </a:p>
          <a:p>
            <a:pPr lvl="1"/>
            <a:r>
              <a:rPr lang="en-US" dirty="0" smtClean="0"/>
              <a:t>512-entry L2 Unified TLB, 4-way LRU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40153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Virtual Memory meets Caching</a:t>
            </a:r>
          </a:p>
          <a:p>
            <a:pPr lvl="1" algn="ctr">
              <a:buNone/>
            </a:pPr>
            <a:r>
              <a:rPr lang="en-US" dirty="0" smtClean="0"/>
              <a:t>Virtually vs. physically addressed caches</a:t>
            </a:r>
          </a:p>
          <a:p>
            <a:pPr lvl="1" algn="ctr">
              <a:buNone/>
            </a:pPr>
            <a:r>
              <a:rPr lang="en-US" dirty="0" smtClean="0"/>
              <a:t>Virtually vs. physically tagged caches</a:t>
            </a:r>
          </a:p>
        </p:txBody>
      </p:sp>
    </p:spTree>
    <p:extLst>
      <p:ext uri="{BB962C8B-B14F-4D97-AF65-F5344CB8AC3E}">
        <p14:creationId xmlns:p14="http://schemas.microsoft.com/office/powerpoint/2010/main" val="22997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8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Recall TLB in the Memory Hierarchy</a:t>
            </a:r>
            <a:endParaRPr lang="en-US" dirty="0"/>
          </a:p>
        </p:txBody>
      </p:sp>
      <p:sp>
        <p:nvSpPr>
          <p:cNvPr id="36" name="Rectangle 35"/>
          <p:cNvSpPr/>
          <p:nvPr>
            <p:custDataLst>
              <p:tags r:id="rId2"/>
            </p:custDataLst>
          </p:nvPr>
        </p:nvSpPr>
        <p:spPr>
          <a:xfrm>
            <a:off x="228600" y="1371600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37" name="Rectangle 36"/>
          <p:cNvSpPr/>
          <p:nvPr>
            <p:custDataLst>
              <p:tags r:id="rId3"/>
            </p:custDataLst>
          </p:nvPr>
        </p:nvSpPr>
        <p:spPr>
          <a:xfrm>
            <a:off x="2057400" y="1143000"/>
            <a:ext cx="1371600" cy="9906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38" name="Rectangle 37"/>
          <p:cNvSpPr/>
          <p:nvPr>
            <p:custDataLst>
              <p:tags r:id="rId4"/>
            </p:custDataLst>
          </p:nvPr>
        </p:nvSpPr>
        <p:spPr>
          <a:xfrm>
            <a:off x="4267200" y="11430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9" name="Rectangle 38"/>
          <p:cNvSpPr/>
          <p:nvPr>
            <p:custDataLst>
              <p:tags r:id="rId5"/>
            </p:custDataLst>
          </p:nvPr>
        </p:nvSpPr>
        <p:spPr>
          <a:xfrm>
            <a:off x="6019800" y="13716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40" name="Flowchart: Magnetic Disk 39"/>
          <p:cNvSpPr/>
          <p:nvPr>
            <p:custDataLst>
              <p:tags r:id="rId6"/>
            </p:custDataLst>
          </p:nvPr>
        </p:nvSpPr>
        <p:spPr>
          <a:xfrm>
            <a:off x="7696200" y="1371600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41" name="Rectangle 40"/>
          <p:cNvSpPr/>
          <p:nvPr>
            <p:custDataLst>
              <p:tags r:id="rId7"/>
            </p:custDataLst>
          </p:nvPr>
        </p:nvSpPr>
        <p:spPr>
          <a:xfrm>
            <a:off x="3124200" y="2286000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4191000"/>
            <a:ext cx="712591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TLB is passing a physical address so we can load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rom memory.</a:t>
            </a:r>
          </a:p>
          <a:p>
            <a:endParaRPr lang="en-US" sz="2800" dirty="0"/>
          </a:p>
          <a:p>
            <a:r>
              <a:rPr lang="en-US" sz="2800" dirty="0" smtClean="0"/>
              <a:t>What if the data is in the cache?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8179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Role of the Operating System</a:t>
            </a:r>
          </a:p>
          <a:p>
            <a:pPr algn="ctr"/>
            <a:r>
              <a:rPr lang="en-US" dirty="0" smtClean="0"/>
              <a:t>Context switches, working set, </a:t>
            </a:r>
          </a:p>
          <a:p>
            <a:pPr algn="ctr"/>
            <a:r>
              <a:rPr lang="en-US" dirty="0" smtClean="0"/>
              <a:t>shared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4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Virtually Addressed Caching</a:t>
            </a:r>
            <a:endParaRPr lang="en-US" dirty="0"/>
          </a:p>
        </p:txBody>
      </p:sp>
      <p:sp>
        <p:nvSpPr>
          <p:cNvPr id="36444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685800"/>
            <a:ext cx="8686800" cy="1371600"/>
          </a:xfrm>
        </p:spPr>
        <p:txBody>
          <a:bodyPr/>
          <a:lstStyle/>
          <a:p>
            <a:r>
              <a:rPr lang="en-US" dirty="0" smtClean="0"/>
              <a:t>Q: Can we remove the TLB from the critical path?</a:t>
            </a:r>
          </a:p>
          <a:p>
            <a:r>
              <a:rPr lang="en-US" dirty="0" smtClean="0"/>
              <a:t>A: Virtually-Addressed Caches</a:t>
            </a:r>
          </a:p>
          <a:p>
            <a:endParaRPr lang="en-US" dirty="0"/>
          </a:p>
        </p:txBody>
      </p:sp>
      <p:sp>
        <p:nvSpPr>
          <p:cNvPr id="54" name="Rectangle 53"/>
          <p:cNvSpPr/>
          <p:nvPr>
            <p:custDataLst>
              <p:tags r:id="rId3"/>
            </p:custDataLst>
          </p:nvPr>
        </p:nvSpPr>
        <p:spPr>
          <a:xfrm>
            <a:off x="228600" y="2057400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55" name="Rectangle 54"/>
          <p:cNvSpPr/>
          <p:nvPr>
            <p:custDataLst>
              <p:tags r:id="rId4"/>
            </p:custDataLst>
          </p:nvPr>
        </p:nvSpPr>
        <p:spPr>
          <a:xfrm>
            <a:off x="2057400" y="1981200"/>
            <a:ext cx="2057400" cy="10668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56" name="Rectangle 55"/>
          <p:cNvSpPr/>
          <p:nvPr>
            <p:custDataLst>
              <p:tags r:id="rId5"/>
            </p:custDataLst>
          </p:nvPr>
        </p:nvSpPr>
        <p:spPr>
          <a:xfrm>
            <a:off x="2057400" y="3276600"/>
            <a:ext cx="2057400" cy="1295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Virtually</a:t>
            </a:r>
          </a:p>
          <a:p>
            <a:pPr algn="ctr"/>
            <a:r>
              <a:rPr lang="en-US" sz="2800" dirty="0" smtClean="0"/>
              <a:t>Addressed</a:t>
            </a:r>
          </a:p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57" name="Rectangle 56"/>
          <p:cNvSpPr/>
          <p:nvPr>
            <p:custDataLst>
              <p:tags r:id="rId6"/>
            </p:custDataLst>
          </p:nvPr>
        </p:nvSpPr>
        <p:spPr>
          <a:xfrm>
            <a:off x="6019800" y="20574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58" name="Flowchart: Magnetic Disk 57"/>
          <p:cNvSpPr/>
          <p:nvPr>
            <p:custDataLst>
              <p:tags r:id="rId7"/>
            </p:custDataLst>
          </p:nvPr>
        </p:nvSpPr>
        <p:spPr>
          <a:xfrm>
            <a:off x="7696200" y="2057400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59" name="Rectangle 58"/>
          <p:cNvSpPr/>
          <p:nvPr>
            <p:custDataLst>
              <p:tags r:id="rId8"/>
            </p:custDataLst>
          </p:nvPr>
        </p:nvSpPr>
        <p:spPr>
          <a:xfrm>
            <a:off x="4419600" y="3276600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</p:spTree>
    <p:extLst>
      <p:ext uri="{BB962C8B-B14F-4D97-AF65-F5344CB8AC3E}">
        <p14:creationId xmlns:p14="http://schemas.microsoft.com/office/powerpoint/2010/main" val="26427721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6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Virtual vs. Physical Caches</a:t>
            </a:r>
            <a:endParaRPr lang="en-US"/>
          </a:p>
        </p:txBody>
      </p:sp>
      <p:sp>
        <p:nvSpPr>
          <p:cNvPr id="364646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588962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6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581025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4572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7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5150" y="9874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553200" y="990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5150" y="12922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553200" y="1295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47431" y="4572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7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64546" y="12160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7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8382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7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267200" y="990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1295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90800" y="2819400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8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30480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8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267200" y="3200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267200" y="35052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52400" y="2819400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8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62800" y="26670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8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835150" y="31972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8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6553200" y="3167063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835150" y="35020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8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553200" y="3471863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90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847431" y="26670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91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864546" y="34258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9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121185" y="1600200"/>
            <a:ext cx="451745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Cache works on physical addresses</a:t>
            </a:r>
          </a:p>
        </p:txBody>
      </p:sp>
      <p:sp>
        <p:nvSpPr>
          <p:cNvPr id="364649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143572" y="3886200"/>
            <a:ext cx="4326633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Cache works on virtual addresses</a:t>
            </a:r>
          </a:p>
        </p:txBody>
      </p:sp>
      <p:sp>
        <p:nvSpPr>
          <p:cNvPr id="30" name="TextBox 29"/>
          <p:cNvSpPr txBox="1"/>
          <p:nvPr>
            <p:custDataLst>
              <p:tags r:id="rId28"/>
            </p:custDataLst>
          </p:nvPr>
        </p:nvSpPr>
        <p:spPr>
          <a:xfrm>
            <a:off x="304800" y="48006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Q: What happens on context switch?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Q: What about virtual memory aliasing?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Q: So what’s wrong with physically addressed caches?</a:t>
            </a:r>
          </a:p>
        </p:txBody>
      </p:sp>
    </p:spTree>
    <p:extLst>
      <p:ext uri="{BB962C8B-B14F-4D97-AF65-F5344CB8AC3E}">
        <p14:creationId xmlns:p14="http://schemas.microsoft.com/office/powerpoint/2010/main" val="16950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Indexing vs.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Physically-Addressed</a:t>
            </a:r>
            <a:r>
              <a:rPr lang="en-US" dirty="0" smtClean="0"/>
              <a:t> Cache</a:t>
            </a:r>
          </a:p>
          <a:p>
            <a:pPr lvl="1"/>
            <a:r>
              <a:rPr lang="en-US" dirty="0" smtClean="0"/>
              <a:t>slow: requires TLB (and maybe </a:t>
            </a:r>
            <a:r>
              <a:rPr lang="en-US" dirty="0" err="1" smtClean="0"/>
              <a:t>PageTable</a:t>
            </a:r>
            <a:r>
              <a:rPr lang="en-US" dirty="0" smtClean="0"/>
              <a:t>) lookup first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Virtually-Indexed, Virtually Tagged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fast: start TLB lookup before cache lookup finishes</a:t>
            </a:r>
          </a:p>
          <a:p>
            <a:pPr lvl="1"/>
            <a:r>
              <a:rPr lang="en-US" dirty="0" err="1" smtClean="0"/>
              <a:t>PageTable</a:t>
            </a:r>
            <a:r>
              <a:rPr lang="en-US" dirty="0" smtClean="0"/>
              <a:t> changes (paging, context switch, etc.)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need to purge stale cache lines (how?)</a:t>
            </a:r>
          </a:p>
          <a:p>
            <a:pPr lvl="1"/>
            <a:r>
              <a:rPr lang="en-US" dirty="0" smtClean="0"/>
              <a:t>Synonyms </a:t>
            </a:r>
            <a:r>
              <a:rPr lang="en-US" dirty="0" smtClean="0">
                <a:sym typeface="Wingdings" pitchFamily="2" charset="2"/>
              </a:rPr>
              <a:t>(two virtual mappings for one physical page)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 could end up in cache twice (very bad!)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Virtually-Indexed, Physically Tagged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~fast: TLB lookup in parallel with cache lookup</a:t>
            </a:r>
          </a:p>
          <a:p>
            <a:pPr lvl="1"/>
            <a:r>
              <a:rPr lang="en-US" dirty="0" err="1" smtClean="0"/>
              <a:t>PageTable</a:t>
            </a:r>
            <a:r>
              <a:rPr lang="en-US" dirty="0" smtClean="0"/>
              <a:t> changes </a:t>
            </a:r>
            <a:r>
              <a:rPr lang="en-US" dirty="0" smtClean="0">
                <a:sym typeface="Wingdings" pitchFamily="2" charset="2"/>
              </a:rPr>
              <a:t> no problem: phys. tag mismatch</a:t>
            </a:r>
          </a:p>
          <a:p>
            <a:pPr lvl="1"/>
            <a:r>
              <a:rPr lang="en-US" dirty="0" smtClean="0"/>
              <a:t>Synonyms </a:t>
            </a:r>
            <a:r>
              <a:rPr lang="en-US" dirty="0" smtClean="0">
                <a:sym typeface="Wingdings" pitchFamily="2" charset="2"/>
              </a:rPr>
              <a:t> search and evict lines with same phys. tag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28600" y="1548825"/>
            <a:ext cx="7772400" cy="5847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Virtually-Addressed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Cache</a:t>
            </a:r>
          </a:p>
        </p:txBody>
      </p:sp>
    </p:spTree>
    <p:extLst>
      <p:ext uri="{BB962C8B-B14F-4D97-AF65-F5344CB8AC3E}">
        <p14:creationId xmlns:p14="http://schemas.microsoft.com/office/powerpoint/2010/main" val="334004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6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Cache Setup</a:t>
            </a:r>
            <a:endParaRPr lang="en-US" dirty="0"/>
          </a:p>
        </p:txBody>
      </p:sp>
      <p:sp>
        <p:nvSpPr>
          <p:cNvPr id="364646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762000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t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CPU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6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1038225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L2 Cache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4572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7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5150" y="14446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553200" y="14478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5150" y="17494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553200" y="1752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47431" y="9144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7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64546" y="16732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7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2954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7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267200" y="14478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1752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92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6963" y="2590800"/>
            <a:ext cx="8400826" cy="18245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L1: On-chip 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</a:rPr>
              <a:t>virtually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addressed, 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</a:rPr>
              <a:t>physically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tagged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L2: On-chip 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</a:rPr>
              <a:t>physically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addressed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L3: On-chip … 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" y="1295400"/>
            <a:ext cx="1295400" cy="8667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L1 Cache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1905000"/>
            <a:ext cx="1676400" cy="569913"/>
          </a:xfrm>
          <a:prstGeom prst="rect">
            <a:avLst/>
          </a:prstGeom>
          <a:noFill/>
          <a:ln w="28575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TLB SRAM</a:t>
            </a:r>
          </a:p>
        </p:txBody>
      </p:sp>
    </p:spTree>
    <p:extLst>
      <p:ext uri="{BB962C8B-B14F-4D97-AF65-F5344CB8AC3E}">
        <p14:creationId xmlns:p14="http://schemas.microsoft.com/office/powerpoint/2010/main" val="37194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Decisions of Caches/TLBs/VM</a:t>
            </a:r>
            <a:endParaRPr lang="en-US" dirty="0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Caches, Virtual Memory, &amp; TLBs</a:t>
            </a:r>
          </a:p>
          <a:p>
            <a:r>
              <a:rPr lang="en-US" sz="3000" dirty="0" smtClean="0"/>
              <a:t>Where can block be placed?</a:t>
            </a:r>
          </a:p>
          <a:p>
            <a:pPr lvl="1"/>
            <a:r>
              <a:rPr lang="en-US" sz="2600" dirty="0" smtClean="0"/>
              <a:t>Direct, n-way, fully associative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r>
              <a:rPr lang="en-US" sz="3000" dirty="0" smtClean="0"/>
              <a:t>What block is replaced on miss?</a:t>
            </a:r>
          </a:p>
          <a:p>
            <a:pPr lvl="1"/>
            <a:r>
              <a:rPr lang="en-US" sz="2600" dirty="0" smtClean="0"/>
              <a:t>LRU, Random, LFU, … </a:t>
            </a:r>
          </a:p>
          <a:p>
            <a:r>
              <a:rPr lang="en-US" sz="3000" dirty="0" smtClean="0"/>
              <a:t>How are writes handled?</a:t>
            </a:r>
          </a:p>
          <a:p>
            <a:pPr lvl="1"/>
            <a:r>
              <a:rPr lang="en-US" sz="2600" dirty="0" smtClean="0"/>
              <a:t>No-write (w/ or w/o automatic invalidation)</a:t>
            </a:r>
          </a:p>
          <a:p>
            <a:pPr lvl="1"/>
            <a:r>
              <a:rPr lang="en-US" sz="2600" dirty="0" smtClean="0"/>
              <a:t>Write-back (fast, block at time)</a:t>
            </a:r>
          </a:p>
          <a:p>
            <a:pPr lvl="1"/>
            <a:r>
              <a:rPr lang="en-US" sz="2600" dirty="0" smtClean="0"/>
              <a:t>Write-through (simple, reason about consistency)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096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Caches/TLBs/VM</a:t>
            </a:r>
            <a:endParaRPr lang="en-US" dirty="0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Caches, Virtual Memory, &amp; TLBs</a:t>
            </a:r>
          </a:p>
          <a:p>
            <a:r>
              <a:rPr lang="en-US" dirty="0" smtClean="0"/>
              <a:t>Where can block be placed?</a:t>
            </a:r>
          </a:p>
          <a:p>
            <a:pPr lvl="1"/>
            <a:r>
              <a:rPr lang="en-US" dirty="0"/>
              <a:t>Caches: </a:t>
            </a:r>
            <a:r>
              <a:rPr lang="en-US" dirty="0" smtClean="0"/>
              <a:t>direct/n-way/fully associative (</a:t>
            </a:r>
            <a:r>
              <a:rPr lang="en-US" dirty="0" err="1" smtClean="0"/>
              <a:t>fa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pPr lvl="1"/>
            <a:r>
              <a:rPr lang="en-US" dirty="0"/>
              <a:t>TLB: </a:t>
            </a:r>
            <a:r>
              <a:rPr lang="en-US" dirty="0" err="1" smtClean="0"/>
              <a:t>fa</a:t>
            </a:r>
            <a:endParaRPr lang="en-US" dirty="0"/>
          </a:p>
          <a:p>
            <a:r>
              <a:rPr lang="en-US" dirty="0" smtClean="0"/>
              <a:t>What block is replaced on miss?</a:t>
            </a:r>
          </a:p>
          <a:p>
            <a:pPr lvl="1"/>
            <a:r>
              <a:rPr lang="en-US" dirty="0" smtClean="0"/>
              <a:t>varied</a:t>
            </a:r>
          </a:p>
          <a:p>
            <a:r>
              <a:rPr lang="en-US" dirty="0" smtClean="0"/>
              <a:t>How are writes handled?</a:t>
            </a:r>
          </a:p>
          <a:p>
            <a:pPr lvl="1"/>
            <a:r>
              <a:rPr lang="en-US" dirty="0"/>
              <a:t>Caches: usually write-back, or maybe write-through, or maybe no-write w/ invalidation</a:t>
            </a:r>
          </a:p>
          <a:p>
            <a:pPr lvl="1"/>
            <a:r>
              <a:rPr lang="en-US" dirty="0"/>
              <a:t>VM: write-back </a:t>
            </a:r>
          </a:p>
          <a:p>
            <a:pPr lvl="1"/>
            <a:r>
              <a:rPr lang="en-US" dirty="0"/>
              <a:t>TLB: usually no-write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795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1440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Cache Design Parameters</a:t>
            </a:r>
            <a:endParaRPr lang="en-US" dirty="0"/>
          </a:p>
        </p:txBody>
      </p:sp>
      <p:graphicFrame>
        <p:nvGraphicFramePr>
          <p:cNvPr id="3901543" name="Group 10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381000" y="762000"/>
          <a:ext cx="8378825" cy="5473701"/>
        </p:xfrm>
        <a:graphic>
          <a:graphicData uri="http://schemas.openxmlformats.org/drawingml/2006/table">
            <a:tbl>
              <a:tblPr/>
              <a:tblGrid>
                <a:gridCol w="1577975"/>
                <a:gridCol w="1730375"/>
                <a:gridCol w="2813050"/>
                <a:gridCol w="2257425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L1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Paged Memory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TLB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Size (blocks)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1/4k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16k to 1M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64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Size (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kB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 to 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1M to 4G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 to 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Block size (B)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16-64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4k to 64k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4-32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Miss rates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2%-5%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-4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to 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0.01% to 2%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Miss penalty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10-25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10M-100M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100-1000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059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Lab3 available now</a:t>
            </a:r>
            <a:endParaRPr lang="en-US" i="1" dirty="0" smtClean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Take Home Lab, finish within day or two of your Lab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Work </a:t>
            </a:r>
            <a:r>
              <a:rPr lang="en-US" b="1" i="1" dirty="0" smtClean="0">
                <a:solidFill>
                  <a:schemeClr val="accent1"/>
                </a:solidFill>
              </a:rPr>
              <a:t>alone</a:t>
            </a:r>
            <a:endParaRPr lang="en-US" dirty="0" smtClean="0"/>
          </a:p>
          <a:p>
            <a:pPr marL="11588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003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five weeks</a:t>
            </a:r>
          </a:p>
          <a:p>
            <a:pPr lvl="1"/>
            <a:r>
              <a:rPr lang="en-US" dirty="0" smtClean="0"/>
              <a:t>Week 10  (Apr 1): Project2 due and Lab3 handout</a:t>
            </a:r>
          </a:p>
          <a:p>
            <a:pPr lvl="1"/>
            <a:r>
              <a:rPr lang="en-US" dirty="0" smtClean="0"/>
              <a:t>Week 11  (Apr 8):  Lab3 due and Project3/HW4 handout</a:t>
            </a:r>
          </a:p>
          <a:p>
            <a:pPr lvl="1"/>
            <a:r>
              <a:rPr lang="en-US" dirty="0" smtClean="0"/>
              <a:t>Week 12 (Apr 15):  Project3 design doc due and HW4 due</a:t>
            </a:r>
          </a:p>
          <a:p>
            <a:pPr lvl="1"/>
            <a:r>
              <a:rPr lang="en-US" dirty="0" smtClean="0"/>
              <a:t>Week 13 (Apr 22):  Project3 due and Prelim3</a:t>
            </a:r>
          </a:p>
          <a:p>
            <a:pPr lvl="1"/>
            <a:r>
              <a:rPr lang="en-US" dirty="0" smtClean="0"/>
              <a:t>Week 14 (Apr 29): Project4 handout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  (May 6): Project4 design doc due</a:t>
            </a:r>
          </a:p>
          <a:p>
            <a:pPr lvl="1"/>
            <a:r>
              <a:rPr lang="en-US" dirty="0" smtClean="0"/>
              <a:t>Week 16 (May 13): Project4 due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755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the Operating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operating systems </a:t>
            </a:r>
            <a:r>
              <a:rPr lang="en-US" dirty="0" smtClean="0"/>
              <a:t>(OS) manages </a:t>
            </a:r>
            <a:r>
              <a:rPr lang="en-US" dirty="0"/>
              <a:t>and multiplexes memory between process.  </a:t>
            </a:r>
            <a:r>
              <a:rPr lang="en-US" dirty="0" smtClean="0"/>
              <a:t>It…</a:t>
            </a:r>
            <a:endParaRPr lang="en-US" dirty="0"/>
          </a:p>
          <a:p>
            <a:pPr lvl="1"/>
            <a:r>
              <a:rPr lang="en-US" dirty="0" smtClean="0"/>
              <a:t>Enables processes to (explicitly) increase memory: </a:t>
            </a:r>
            <a:r>
              <a:rPr lang="en-US" dirty="0" err="1" smtClean="0">
                <a:solidFill>
                  <a:schemeClr val="accent1"/>
                </a:solidFill>
              </a:rPr>
              <a:t>sbrk</a:t>
            </a:r>
            <a:r>
              <a:rPr lang="en-US" dirty="0" smtClean="0"/>
              <a:t> and (implicitly) decrease memory</a:t>
            </a:r>
          </a:p>
          <a:p>
            <a:pPr lvl="1"/>
            <a:r>
              <a:rPr lang="en-US" dirty="0" smtClean="0"/>
              <a:t>Enables sharing of physical memory:              </a:t>
            </a:r>
            <a:r>
              <a:rPr lang="en-US" dirty="0" smtClean="0">
                <a:solidFill>
                  <a:schemeClr val="accent1"/>
                </a:solidFill>
              </a:rPr>
              <a:t>multiplexing</a:t>
            </a:r>
            <a:r>
              <a:rPr lang="en-US" dirty="0" smtClean="0"/>
              <a:t> memory via </a:t>
            </a:r>
            <a:r>
              <a:rPr lang="en-US" dirty="0" smtClean="0">
                <a:solidFill>
                  <a:schemeClr val="accent1"/>
                </a:solidFill>
              </a:rPr>
              <a:t>context switching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sharing </a:t>
            </a:r>
            <a:r>
              <a:rPr lang="en-US" dirty="0" smtClean="0"/>
              <a:t>memory, and </a:t>
            </a:r>
            <a:r>
              <a:rPr lang="en-US" dirty="0" smtClean="0">
                <a:solidFill>
                  <a:schemeClr val="accent1"/>
                </a:solidFill>
              </a:rPr>
              <a:t>paging</a:t>
            </a:r>
          </a:p>
          <a:p>
            <a:pPr lvl="1"/>
            <a:r>
              <a:rPr lang="en-US" dirty="0" smtClean="0"/>
              <a:t>Enables and limits the number of processes that can run simultaneously</a:t>
            </a:r>
            <a:endParaRPr lang="en-US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80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8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sbrk</a:t>
            </a:r>
            <a:endParaRPr lang="en-US" dirty="0"/>
          </a:p>
        </p:txBody>
      </p:sp>
      <p:sp>
        <p:nvSpPr>
          <p:cNvPr id="37488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Suppose Firefox needs a new page of memory</a:t>
            </a:r>
          </a:p>
          <a:p>
            <a:r>
              <a:rPr lang="en-US" dirty="0" smtClean="0"/>
              <a:t>(1) Invoke the Operating System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	void *</a:t>
            </a:r>
            <a:r>
              <a:rPr lang="en-US" dirty="0" err="1" smtClean="0">
                <a:latin typeface="Consolas" pitchFamily="49" charset="0"/>
              </a:rPr>
              <a:t>sbrk</a:t>
            </a:r>
            <a:r>
              <a:rPr lang="en-US" dirty="0" smtClean="0">
                <a:latin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nbytes</a:t>
            </a:r>
            <a:r>
              <a:rPr lang="en-US" dirty="0" smtClean="0">
                <a:latin typeface="Consolas" pitchFamily="49" charset="0"/>
              </a:rPr>
              <a:t>);</a:t>
            </a:r>
          </a:p>
          <a:p>
            <a:r>
              <a:rPr lang="en-US" dirty="0" smtClean="0"/>
              <a:t>(2) OS finds a free page of physical memory</a:t>
            </a:r>
          </a:p>
          <a:p>
            <a:pPr lvl="1"/>
            <a:r>
              <a:rPr lang="en-US" dirty="0" smtClean="0"/>
              <a:t>clear the page (fill with zeros)</a:t>
            </a:r>
          </a:p>
          <a:p>
            <a:pPr lvl="1"/>
            <a:r>
              <a:rPr lang="en-US" dirty="0" smtClean="0"/>
              <a:t>add a new entry to Firefox’s </a:t>
            </a:r>
            <a:r>
              <a:rPr lang="en-US" dirty="0" err="1" smtClean="0"/>
              <a:t>PageTable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487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Suppose Firefox is idle, but Skype wants to run</a:t>
            </a:r>
          </a:p>
          <a:p>
            <a:r>
              <a:rPr lang="en-US" dirty="0" smtClean="0"/>
              <a:t>(1) Firefox invokes the Operating System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sleep(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nseconds</a:t>
            </a:r>
            <a:r>
              <a:rPr lang="en-US" dirty="0" smtClean="0">
                <a:latin typeface="Consolas" pitchFamily="49" charset="0"/>
              </a:rPr>
              <a:t>);</a:t>
            </a:r>
          </a:p>
          <a:p>
            <a:r>
              <a:rPr lang="en-US" dirty="0" smtClean="0"/>
              <a:t>(2) OS saves Firefox’s registers, load </a:t>
            </a:r>
            <a:r>
              <a:rPr lang="en-US" dirty="0" err="1" smtClean="0"/>
              <a:t>skype’s</a:t>
            </a:r>
            <a:endParaRPr lang="en-US" dirty="0" smtClean="0"/>
          </a:p>
          <a:p>
            <a:pPr lvl="1"/>
            <a:r>
              <a:rPr lang="en-US" dirty="0" smtClean="0"/>
              <a:t>(more on this later)</a:t>
            </a:r>
          </a:p>
          <a:p>
            <a:r>
              <a:rPr lang="en-US" dirty="0" smtClean="0"/>
              <a:t>(3) OS changes the CPU’s Page Table Base Register</a:t>
            </a:r>
          </a:p>
          <a:p>
            <a:pPr lvl="1"/>
            <a:r>
              <a:rPr lang="en-US" dirty="0" smtClean="0"/>
              <a:t>Cop0:ContextRegister / CR3:PDBR</a:t>
            </a:r>
          </a:p>
          <a:p>
            <a:r>
              <a:rPr lang="en-US" dirty="0" smtClean="0"/>
              <a:t>(4) OS returns to Skype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94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Suppose Firefox and Skype want to share data</a:t>
            </a:r>
          </a:p>
          <a:p>
            <a:r>
              <a:rPr lang="en-US" dirty="0" smtClean="0"/>
              <a:t>(1) OS finds a free page of physical memory</a:t>
            </a:r>
          </a:p>
          <a:p>
            <a:pPr lvl="1"/>
            <a:r>
              <a:rPr lang="en-US" dirty="0" smtClean="0"/>
              <a:t>clear the page (fill with zeros)</a:t>
            </a:r>
          </a:p>
          <a:p>
            <a:pPr lvl="1"/>
            <a:r>
              <a:rPr lang="en-US" dirty="0" smtClean="0"/>
              <a:t>add a new entry to Firefox’s </a:t>
            </a:r>
            <a:r>
              <a:rPr lang="en-US" dirty="0" err="1" smtClean="0"/>
              <a:t>PageTable</a:t>
            </a:r>
            <a:endParaRPr lang="en-US" dirty="0" smtClean="0"/>
          </a:p>
          <a:p>
            <a:pPr lvl="1"/>
            <a:r>
              <a:rPr lang="en-US" dirty="0" smtClean="0"/>
              <a:t>add a new entry to Skype’s </a:t>
            </a:r>
            <a:r>
              <a:rPr lang="en-US" dirty="0" err="1" smtClean="0"/>
              <a:t>PageTable</a:t>
            </a:r>
            <a:endParaRPr lang="en-US" dirty="0" smtClean="0"/>
          </a:p>
          <a:p>
            <a:pPr lvl="2"/>
            <a:r>
              <a:rPr lang="en-US" dirty="0" smtClean="0"/>
              <a:t>can be same or different </a:t>
            </a:r>
            <a:r>
              <a:rPr lang="en-US" dirty="0" err="1" smtClean="0"/>
              <a:t>vaddr</a:t>
            </a:r>
            <a:endParaRPr lang="en-US" dirty="0" smtClean="0"/>
          </a:p>
          <a:p>
            <a:pPr lvl="2"/>
            <a:r>
              <a:rPr lang="en-US" dirty="0" smtClean="0"/>
              <a:t>can be same or different page permissions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11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Suppose Skype needs a new page of memory, but Firefox is hogging it all</a:t>
            </a:r>
          </a:p>
          <a:p>
            <a:r>
              <a:rPr lang="en-US" sz="2800" dirty="0" smtClean="0"/>
              <a:t>(1) Invoke the Operating System</a:t>
            </a:r>
          </a:p>
          <a:p>
            <a:pPr lvl="1">
              <a:buNone/>
            </a:pPr>
            <a:r>
              <a:rPr lang="en-US" sz="2400" dirty="0" smtClean="0">
                <a:latin typeface="Consolas" pitchFamily="49" charset="0"/>
              </a:rPr>
              <a:t>	void *</a:t>
            </a:r>
            <a:r>
              <a:rPr lang="en-US" sz="2400" dirty="0" err="1" smtClean="0">
                <a:latin typeface="Consolas" pitchFamily="49" charset="0"/>
              </a:rPr>
              <a:t>sbrk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nbytes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800" dirty="0" smtClean="0"/>
              <a:t>(2) OS can’t find a free page of physical memory</a:t>
            </a:r>
          </a:p>
          <a:p>
            <a:pPr lvl="1"/>
            <a:r>
              <a:rPr lang="en-US" sz="2400" dirty="0" smtClean="0"/>
              <a:t>Pick a page from Firefox instead (or other process)</a:t>
            </a:r>
          </a:p>
          <a:p>
            <a:r>
              <a:rPr lang="en-US" sz="2800" dirty="0" smtClean="0"/>
              <a:t>(3) If page table entry has dirty bit set…</a:t>
            </a:r>
          </a:p>
          <a:p>
            <a:pPr lvl="1"/>
            <a:r>
              <a:rPr lang="en-US" sz="2400" dirty="0" smtClean="0"/>
              <a:t>Copy the page contents to disk</a:t>
            </a:r>
          </a:p>
          <a:p>
            <a:r>
              <a:rPr lang="en-US" sz="2800" dirty="0" smtClean="0"/>
              <a:t>(4) Mark Firefox’s page table entry as “on disk”</a:t>
            </a:r>
          </a:p>
          <a:p>
            <a:pPr lvl="1"/>
            <a:r>
              <a:rPr lang="en-US" sz="2400" dirty="0" smtClean="0"/>
              <a:t>Firefox will fault if it tries to access the page</a:t>
            </a:r>
          </a:p>
          <a:p>
            <a:r>
              <a:rPr lang="en-US" sz="2800" dirty="0" smtClean="0"/>
              <a:t>(5)  Give the newly freed physical page to Skype</a:t>
            </a:r>
          </a:p>
          <a:p>
            <a:pPr lvl="1"/>
            <a:r>
              <a:rPr lang="en-US" sz="2400" dirty="0" smtClean="0"/>
              <a:t>clear the page (fill with zeros)</a:t>
            </a:r>
          </a:p>
          <a:p>
            <a:pPr lvl="1"/>
            <a:r>
              <a:rPr lang="en-US" sz="2400" dirty="0" smtClean="0"/>
              <a:t>add a new entry to Skype’s </a:t>
            </a:r>
            <a:r>
              <a:rPr lang="en-US" sz="2400" dirty="0" err="1" smtClean="0"/>
              <a:t>PageTable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618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 Assumption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6868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OS </a:t>
            </a:r>
            <a:r>
              <a:rPr lang="en-US" dirty="0" smtClean="0">
                <a:solidFill>
                  <a:schemeClr val="accent1"/>
                </a:solidFill>
              </a:rPr>
              <a:t>multiplexes</a:t>
            </a:r>
            <a:r>
              <a:rPr lang="en-US" dirty="0" smtClean="0"/>
              <a:t> physical memory among processes</a:t>
            </a:r>
          </a:p>
          <a:p>
            <a:pPr lvl="1"/>
            <a:r>
              <a:rPr lang="en-US" dirty="0" smtClean="0"/>
              <a:t>assumption # 1: </a:t>
            </a:r>
            <a:br>
              <a:rPr lang="en-US" dirty="0" smtClean="0"/>
            </a:br>
            <a:r>
              <a:rPr lang="en-US" dirty="0" smtClean="0"/>
              <a:t>processes use only a few pages at a time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working set </a:t>
            </a:r>
            <a:r>
              <a:rPr lang="en-US" dirty="0" smtClean="0"/>
              <a:t>= set of process’s recently actively pages</a:t>
            </a:r>
          </a:p>
          <a:p>
            <a:pPr lvl="1"/>
            <a:endParaRPr lang="en-US" dirty="0" smtClean="0"/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143000" y="243840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 rot="16200000">
            <a:off x="-14255" y="2994037"/>
            <a:ext cx="14398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# recent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accesses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228600" y="4572000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7159161" y="4572000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Rectangle 11"/>
          <p:cNvSpPr/>
          <p:nvPr>
            <p:custDataLst>
              <p:tags r:id="rId7"/>
            </p:custDataLst>
          </p:nvPr>
        </p:nvSpPr>
        <p:spPr>
          <a:xfrm>
            <a:off x="1828800" y="4495800"/>
            <a:ext cx="14478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8"/>
            </p:custDataLst>
          </p:nvPr>
        </p:nvSpPr>
        <p:spPr>
          <a:xfrm>
            <a:off x="6096000" y="4495800"/>
            <a:ext cx="16764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9"/>
            </p:custDataLst>
          </p:nvPr>
        </p:nvSpPr>
        <p:spPr>
          <a:xfrm>
            <a:off x="6324600" y="4419600"/>
            <a:ext cx="12192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10"/>
            </p:custDataLst>
          </p:nvPr>
        </p:nvSpPr>
        <p:spPr>
          <a:xfrm>
            <a:off x="1828800" y="4419600"/>
            <a:ext cx="11430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11"/>
            </p:custDataLst>
          </p:nvPr>
        </p:nvSpPr>
        <p:spPr>
          <a:xfrm>
            <a:off x="3657600" y="4495800"/>
            <a:ext cx="14478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12"/>
            </p:custDataLst>
          </p:nvPr>
        </p:nvSpPr>
        <p:spPr>
          <a:xfrm>
            <a:off x="1828800" y="4495800"/>
            <a:ext cx="14478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>
            <p:custDataLst>
              <p:tags r:id="rId13"/>
            </p:custDataLst>
          </p:nvPr>
        </p:nvSpPr>
        <p:spPr>
          <a:xfrm>
            <a:off x="6477000" y="4495800"/>
            <a:ext cx="12954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14"/>
            </p:custDataLst>
          </p:nvPr>
        </p:nvSpPr>
        <p:spPr>
          <a:xfrm>
            <a:off x="6553200" y="4419600"/>
            <a:ext cx="990600" cy="1524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>
            <p:custDataLst>
              <p:tags r:id="rId15"/>
            </p:custDataLst>
          </p:nvPr>
        </p:nvSpPr>
        <p:spPr>
          <a:xfrm>
            <a:off x="1828800" y="4419600"/>
            <a:ext cx="11430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16"/>
            </p:custDataLst>
          </p:nvPr>
        </p:nvSpPr>
        <p:spPr>
          <a:xfrm>
            <a:off x="3657600" y="4495800"/>
            <a:ext cx="14478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17"/>
            </p:custDataLst>
          </p:nvPr>
        </p:nvSpPr>
        <p:spPr>
          <a:xfrm>
            <a:off x="6400800" y="3048000"/>
            <a:ext cx="609600" cy="1524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18"/>
            </p:custDataLst>
          </p:nvPr>
        </p:nvSpPr>
        <p:spPr>
          <a:xfrm>
            <a:off x="6477000" y="2743200"/>
            <a:ext cx="304800" cy="1430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19"/>
            </p:custDataLst>
          </p:nvPr>
        </p:nvSpPr>
        <p:spPr>
          <a:xfrm>
            <a:off x="6553200" y="2590800"/>
            <a:ext cx="76200" cy="1430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20"/>
            </p:custDataLst>
          </p:nvPr>
        </p:nvSpPr>
        <p:spPr>
          <a:xfrm>
            <a:off x="6858000" y="2667000"/>
            <a:ext cx="76200" cy="15068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21"/>
            </p:custDataLst>
          </p:nvPr>
        </p:nvSpPr>
        <p:spPr>
          <a:xfrm>
            <a:off x="7010400" y="3200400"/>
            <a:ext cx="76200" cy="1371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22"/>
            </p:custDataLst>
          </p:nvPr>
        </p:nvSpPr>
        <p:spPr>
          <a:xfrm>
            <a:off x="7162800" y="3962400"/>
            <a:ext cx="762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23"/>
            </p:custDataLst>
          </p:nvPr>
        </p:nvSpPr>
        <p:spPr>
          <a:xfrm>
            <a:off x="3657600" y="3048000"/>
            <a:ext cx="121919" cy="1524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24"/>
            </p:custDataLst>
          </p:nvPr>
        </p:nvSpPr>
        <p:spPr>
          <a:xfrm>
            <a:off x="3733800" y="28194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25"/>
            </p:custDataLst>
          </p:nvPr>
        </p:nvSpPr>
        <p:spPr>
          <a:xfrm>
            <a:off x="3810000" y="3217524"/>
            <a:ext cx="76200" cy="13544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26"/>
            </p:custDataLst>
          </p:nvPr>
        </p:nvSpPr>
        <p:spPr>
          <a:xfrm>
            <a:off x="4572000" y="3979524"/>
            <a:ext cx="76200" cy="5924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27"/>
            </p:custDataLst>
          </p:nvPr>
        </p:nvSpPr>
        <p:spPr>
          <a:xfrm>
            <a:off x="4648200" y="3903324"/>
            <a:ext cx="76200" cy="668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28"/>
            </p:custDataLst>
          </p:nvPr>
        </p:nvSpPr>
        <p:spPr>
          <a:xfrm>
            <a:off x="4953000" y="3065124"/>
            <a:ext cx="76200" cy="15068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29"/>
            </p:custDataLst>
          </p:nvPr>
        </p:nvSpPr>
        <p:spPr>
          <a:xfrm>
            <a:off x="2133600" y="3733800"/>
            <a:ext cx="457200" cy="838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30"/>
            </p:custDataLst>
          </p:nvPr>
        </p:nvSpPr>
        <p:spPr>
          <a:xfrm>
            <a:off x="2209800" y="2895600"/>
            <a:ext cx="76200" cy="1143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31"/>
            </p:custDataLst>
          </p:nvPr>
        </p:nvSpPr>
        <p:spPr>
          <a:xfrm>
            <a:off x="2971800" y="40557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32"/>
            </p:custDataLst>
          </p:nvPr>
        </p:nvSpPr>
        <p:spPr>
          <a:xfrm>
            <a:off x="1981200" y="40557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33"/>
            </p:custDataLst>
          </p:nvPr>
        </p:nvSpPr>
        <p:spPr>
          <a:xfrm>
            <a:off x="2362200" y="25146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34"/>
            </p:custDataLst>
          </p:nvPr>
        </p:nvSpPr>
        <p:spPr>
          <a:xfrm>
            <a:off x="2590800" y="28194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35"/>
            </p:custDataLst>
          </p:nvPr>
        </p:nvSpPr>
        <p:spPr>
          <a:xfrm>
            <a:off x="2514600" y="32175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36"/>
            </p:custDataLst>
          </p:nvPr>
        </p:nvSpPr>
        <p:spPr>
          <a:xfrm>
            <a:off x="2286000" y="3505200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lowchart: Magnetic Disk 67"/>
          <p:cNvSpPr/>
          <p:nvPr>
            <p:custDataLst>
              <p:tags r:id="rId37"/>
            </p:custDataLst>
          </p:nvPr>
        </p:nvSpPr>
        <p:spPr>
          <a:xfrm>
            <a:off x="4724400" y="47244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38"/>
            </p:custDataLst>
          </p:nvPr>
        </p:nvSpPr>
        <p:spPr>
          <a:xfrm>
            <a:off x="4800600" y="51054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39"/>
            </p:custDataLst>
          </p:nvPr>
        </p:nvSpPr>
        <p:spPr>
          <a:xfrm>
            <a:off x="4800600" y="54102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40"/>
            </p:custDataLst>
          </p:nvPr>
        </p:nvSpPr>
        <p:spPr>
          <a:xfrm>
            <a:off x="5334000" y="51054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41"/>
            </p:custDataLst>
          </p:nvPr>
        </p:nvSpPr>
        <p:spPr>
          <a:xfrm>
            <a:off x="5257800" y="55626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42"/>
            </p:custDataLst>
          </p:nvPr>
        </p:nvSpPr>
        <p:spPr>
          <a:xfrm>
            <a:off x="5791200" y="53340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43"/>
            </p:custDataLst>
          </p:nvPr>
        </p:nvSpPr>
        <p:spPr>
          <a:xfrm>
            <a:off x="2667000" y="50292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44"/>
            </p:custDataLst>
          </p:nvPr>
        </p:nvSpPr>
        <p:spPr>
          <a:xfrm>
            <a:off x="2667000" y="4800600"/>
            <a:ext cx="1143000" cy="1219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45"/>
            </p:custDataLst>
          </p:nvPr>
        </p:nvSpPr>
        <p:spPr>
          <a:xfrm>
            <a:off x="2667000" y="53340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46"/>
            </p:custDataLst>
          </p:nvPr>
        </p:nvSpPr>
        <p:spPr>
          <a:xfrm>
            <a:off x="2667000" y="57150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47800" y="2667000"/>
            <a:ext cx="64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2667000"/>
            <a:ext cx="60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9000" y="2667000"/>
            <a:ext cx="66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6096000"/>
            <a:ext cx="97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609600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5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2" grpId="0" animBg="1"/>
      <p:bldP spid="14" grpId="0" animBg="1"/>
      <p:bldP spid="16" grpId="0" animBg="1"/>
      <p:bldP spid="23" grpId="0" animBg="1"/>
      <p:bldP spid="35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8cA4CABB0CBAQBEOdYQ9jHGB9AubrQ9P9vdskDCkgQRP//A0UoRigFAgtkGRQyCADwFQJ8uOJBMwgAtBAC6wbjQRGrqtNBHgMBBEAKMgOC/gRj+BGQgv4QC/hAMCE2EMGrBrjZOWy3Djw5VrRgwbLXLBowW5cmVs1zNGWLG4Y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1373</TotalTime>
  <Words>1716</Words>
  <Application>Microsoft Office PowerPoint</Application>
  <PresentationFormat>On-screen Show (4:3)</PresentationFormat>
  <Paragraphs>486</Paragraphs>
  <Slides>38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Virtual Memory 2</vt:lpstr>
      <vt:lpstr>Goals for Today</vt:lpstr>
      <vt:lpstr>PowerPoint Presentation</vt:lpstr>
      <vt:lpstr>Role of the Operating System</vt:lpstr>
      <vt:lpstr>sbrk</vt:lpstr>
      <vt:lpstr>Context Switch</vt:lpstr>
      <vt:lpstr>Shared Memory</vt:lpstr>
      <vt:lpstr>Multiplexing</vt:lpstr>
      <vt:lpstr>Paging Assumption 1</vt:lpstr>
      <vt:lpstr>Thrashing (excessive paging)</vt:lpstr>
      <vt:lpstr>Thrashing</vt:lpstr>
      <vt:lpstr>Paging Assumption 2</vt:lpstr>
      <vt:lpstr>More Thrashing</vt:lpstr>
      <vt:lpstr>Preventing Thrashing</vt:lpstr>
      <vt:lpstr>Recap</vt:lpstr>
      <vt:lpstr>PowerPoint Presentation</vt:lpstr>
      <vt:lpstr>Performance</vt:lpstr>
      <vt:lpstr>Page Table Review</vt:lpstr>
      <vt:lpstr>Page Table Example</vt:lpstr>
      <vt:lpstr>Performance</vt:lpstr>
      <vt:lpstr>PowerPoint Presentation</vt:lpstr>
      <vt:lpstr>Translation Lookaside Buffer (TLB)</vt:lpstr>
      <vt:lpstr>TLB Diagram</vt:lpstr>
      <vt:lpstr>A TLB in the Memory Hierarchy</vt:lpstr>
      <vt:lpstr>TLB Coherency</vt:lpstr>
      <vt:lpstr>Translation Lookaside Buffers (TLBs)</vt:lpstr>
      <vt:lpstr>TLB Parameters</vt:lpstr>
      <vt:lpstr>PowerPoint Presentation</vt:lpstr>
      <vt:lpstr>Recall TLB in the Memory Hierarchy</vt:lpstr>
      <vt:lpstr>Virtually Addressed Caching</vt:lpstr>
      <vt:lpstr>Virtual vs. Physical Caches</vt:lpstr>
      <vt:lpstr>Indexing vs. Tagging</vt:lpstr>
      <vt:lpstr>Typical Cache Setup</vt:lpstr>
      <vt:lpstr>Design Decisions of Caches/TLBs/VM</vt:lpstr>
      <vt:lpstr>Summary of Caches/TLBs/VM</vt:lpstr>
      <vt:lpstr>Summary of Cache Design Parameters</vt:lpstr>
      <vt:lpstr>Administrivia</vt:lpstr>
      <vt:lpstr>Administrivia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18</cp:revision>
  <dcterms:created xsi:type="dcterms:W3CDTF">2012-11-28T14:27:55Z</dcterms:created>
  <dcterms:modified xsi:type="dcterms:W3CDTF">2013-04-05T12:30:37Z</dcterms:modified>
</cp:coreProperties>
</file>