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1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2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3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4.xml" ContentType="application/vnd.openxmlformats-officedocument.presentationml.notesSlide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5.xml" ContentType="application/vnd.openxmlformats-officedocument.presentationml.notesSlide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6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notesSlides/notesSlide7.xml" ContentType="application/vnd.openxmlformats-officedocument.presentationml.notesSlide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notesSlides/notesSlide8.xml" ContentType="application/vnd.openxmlformats-officedocument.presentationml.notesSlide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9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notesSlides/notesSlide10.xml" ContentType="application/vnd.openxmlformats-officedocument.presentationml.notesSlide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11.xml" ContentType="application/vnd.openxmlformats-officedocument.presentationml.notesSlide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notesSlides/notesSlide12.xml" ContentType="application/vnd.openxmlformats-officedocument.presentationml.notesSlide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notesSlides/notesSlide13.xml" ContentType="application/vnd.openxmlformats-officedocument.presentationml.notesSlide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notesSlides/notesSlide14.xml" ContentType="application/vnd.openxmlformats-officedocument.presentationml.notesSlide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notesSlides/notesSlide15.xml" ContentType="application/vnd.openxmlformats-officedocument.presentationml.notesSlide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notesSlides/notesSlide16.xml" ContentType="application/vnd.openxmlformats-officedocument.presentationml.notesSlide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notesSlides/notesSlide17.xml" ContentType="application/vnd.openxmlformats-officedocument.presentationml.notesSlide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notesSlides/notesSlide18.xml" ContentType="application/vnd.openxmlformats-officedocument.presentationml.notesSlide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notesSlides/notesSlide19.xml" ContentType="application/vnd.openxmlformats-officedocument.presentationml.notesSlide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notesSlides/notesSlide20.xml" ContentType="application/vnd.openxmlformats-officedocument.presentationml.notesSlide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88" r:id="rId3"/>
    <p:sldId id="287" r:id="rId4"/>
    <p:sldId id="289" r:id="rId5"/>
    <p:sldId id="290" r:id="rId6"/>
    <p:sldId id="257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91" r:id="rId16"/>
    <p:sldId id="292" r:id="rId17"/>
    <p:sldId id="267" r:id="rId18"/>
    <p:sldId id="268" r:id="rId19"/>
    <p:sldId id="269" r:id="rId20"/>
    <p:sldId id="270" r:id="rId21"/>
    <p:sldId id="294" r:id="rId22"/>
    <p:sldId id="295" r:id="rId23"/>
    <p:sldId id="271" r:id="rId24"/>
    <p:sldId id="272" r:id="rId25"/>
    <p:sldId id="273" r:id="rId26"/>
    <p:sldId id="297" r:id="rId27"/>
    <p:sldId id="298" r:id="rId28"/>
    <p:sldId id="299" r:id="rId29"/>
    <p:sldId id="274" r:id="rId30"/>
    <p:sldId id="275" r:id="rId31"/>
    <p:sldId id="276" r:id="rId32"/>
    <p:sldId id="303" r:id="rId33"/>
    <p:sldId id="304" r:id="rId34"/>
    <p:sldId id="277" r:id="rId35"/>
    <p:sldId id="300" r:id="rId36"/>
    <p:sldId id="301" r:id="rId37"/>
    <p:sldId id="302" r:id="rId38"/>
    <p:sldId id="278" r:id="rId39"/>
    <p:sldId id="279" r:id="rId40"/>
    <p:sldId id="305" r:id="rId41"/>
    <p:sldId id="306" r:id="rId42"/>
    <p:sldId id="282" r:id="rId43"/>
    <p:sldId id="283" r:id="rId44"/>
    <p:sldId id="284" r:id="rId45"/>
    <p:sldId id="285" r:id="rId46"/>
    <p:sldId id="286" r:id="rId47"/>
    <p:sldId id="308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DB7B1-15E1-42FC-85C4-033011747CEF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B36A7-D969-4BC9-A15E-451232CC5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30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6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92" tIns="45695" rIns="91392" bIns="4569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mmu</a:t>
            </a:r>
            <a:r>
              <a:rPr lang="en-US" dirty="0" smtClean="0"/>
              <a:t> has own mappings</a:t>
            </a:r>
          </a:p>
          <a:p>
            <a:r>
              <a:rPr lang="en-US" dirty="0" smtClean="0"/>
              <a:t>Easy relocation</a:t>
            </a:r>
          </a:p>
          <a:p>
            <a:r>
              <a:rPr lang="en-US" dirty="0" smtClean="0"/>
              <a:t>Higher memory utilization</a:t>
            </a:r>
          </a:p>
          <a:p>
            <a:r>
              <a:rPr lang="en-US" dirty="0" smtClean="0"/>
              <a:t>Easy sharing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4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per</a:t>
            </a:r>
            <a:r>
              <a:rPr lang="en-US" baseline="0" dirty="0" smtClean="0"/>
              <a:t> word … too expensive: 4GB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arrray</a:t>
            </a:r>
            <a:endParaRPr lang="en-US" baseline="0" dirty="0" smtClean="0"/>
          </a:p>
          <a:p>
            <a:r>
              <a:rPr lang="en-US" baseline="0" dirty="0" smtClean="0"/>
              <a:t>per block… ?</a:t>
            </a:r>
          </a:p>
          <a:p>
            <a:r>
              <a:rPr lang="en-US" baseline="0" dirty="0" smtClean="0"/>
              <a:t>Variable … complicated hardware</a:t>
            </a:r>
          </a:p>
          <a:p>
            <a:r>
              <a:rPr lang="en-US" baseline="0" dirty="0" smtClean="0"/>
              <a:t>We will  stick to 4kb pages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7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r>
              <a:rPr lang="en-US" dirty="0" smtClean="0"/>
              <a:t>4kb pages = 12</a:t>
            </a:r>
            <a:r>
              <a:rPr lang="en-US" baseline="0" dirty="0" smtClean="0"/>
              <a:t> bits for page offset, 20 bits for VPN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VADDR</a:t>
            </a:r>
            <a:r>
              <a:rPr lang="en-US" baseline="0" dirty="0" smtClean="0"/>
              <a:t> = 0x00401538</a:t>
            </a:r>
          </a:p>
          <a:p>
            <a:r>
              <a:rPr lang="en-US" baseline="0" dirty="0" smtClean="0"/>
              <a:t>PFN = VADDR/4kb = VADDR&gt;&gt;12 = 0x401</a:t>
            </a:r>
          </a:p>
          <a:p>
            <a:r>
              <a:rPr lang="en-US" baseline="0" dirty="0" err="1" smtClean="0"/>
              <a:t>PageTableEntry</a:t>
            </a:r>
            <a:r>
              <a:rPr lang="en-US" baseline="0" dirty="0" smtClean="0"/>
              <a:t> at 0x90000804 contains 0x4123B000</a:t>
            </a:r>
          </a:p>
          <a:p>
            <a:r>
              <a:rPr lang="en-US" baseline="0" dirty="0" smtClean="0"/>
              <a:t>Data at 0x4123B538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</a:t>
            </a:r>
            <a:r>
              <a:rPr lang="en-US" baseline="0" dirty="0" smtClean="0"/>
              <a:t> now access to NULL will fail</a:t>
            </a:r>
          </a:p>
          <a:p>
            <a:r>
              <a:rPr lang="en-US" baseline="0" dirty="0" smtClean="0"/>
              <a:t>A: we might not have that much physical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code read-only, executable;</a:t>
            </a:r>
            <a:r>
              <a:rPr lang="en-US" baseline="0" dirty="0" smtClean="0"/>
              <a:t> make data read-write but not executable; etc.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different views</a:t>
            </a:r>
            <a:r>
              <a:rPr lang="en-US" baseline="0" dirty="0" smtClean="0"/>
              <a:t> of same data </a:t>
            </a:r>
            <a:r>
              <a:rPr lang="en-US" dirty="0" smtClean="0"/>
              <a:t>with</a:t>
            </a:r>
            <a:r>
              <a:rPr lang="en-US" baseline="0" dirty="0" smtClean="0"/>
              <a:t> different permissions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2</a:t>
            </a:r>
            <a:r>
              <a:rPr lang="en-US" baseline="30000" dirty="0" smtClean="0"/>
              <a:t>20</a:t>
            </a:r>
            <a:r>
              <a:rPr lang="en-US" dirty="0" smtClean="0"/>
              <a:t> entries in </a:t>
            </a:r>
            <a:r>
              <a:rPr lang="en-US" dirty="0" err="1" smtClean="0"/>
              <a:t>pagetable</a:t>
            </a:r>
            <a:r>
              <a:rPr lang="en-US" dirty="0" smtClean="0"/>
              <a:t>, so 2</a:t>
            </a:r>
            <a:r>
              <a:rPr lang="en-US" baseline="30000" dirty="0" smtClean="0"/>
              <a:t>22</a:t>
            </a:r>
            <a:r>
              <a:rPr lang="en-US" dirty="0" smtClean="0"/>
              <a:t> bytes = 4MB (w/ 4byte entries), so 40MB (25% of total!)</a:t>
            </a:r>
          </a:p>
          <a:p>
            <a:r>
              <a:rPr lang="en-US" dirty="0" smtClean="0"/>
              <a:t>Q: Can we possibly</a:t>
            </a:r>
            <a:r>
              <a:rPr lang="en-US" baseline="0" dirty="0" smtClean="0"/>
              <a:t> have a “full”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? </a:t>
            </a:r>
          </a:p>
          <a:p>
            <a:r>
              <a:rPr lang="en-US" baseline="0" dirty="0" smtClean="0"/>
              <a:t>A: Not enough physical memory pages – some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 entries will be duplicates!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Benefits?</a:t>
            </a:r>
          </a:p>
          <a:p>
            <a:r>
              <a:rPr lang="en-US" baseline="0" dirty="0" smtClean="0"/>
              <a:t>A1: Don’t need 4MB contiguous physical memory</a:t>
            </a:r>
          </a:p>
          <a:p>
            <a:r>
              <a:rPr lang="en-US" baseline="0" dirty="0" smtClean="0"/>
              <a:t>A2: Don’t need to allocate every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, only those containing valid PTEs</a:t>
            </a:r>
          </a:p>
          <a:p>
            <a:r>
              <a:rPr lang="en-US" baseline="0" dirty="0" smtClean="0"/>
              <a:t>Q: Drawbacks?</a:t>
            </a:r>
          </a:p>
          <a:p>
            <a:r>
              <a:rPr lang="en-US" baseline="0" dirty="0" smtClean="0"/>
              <a:t>A: </a:t>
            </a:r>
            <a:r>
              <a:rPr lang="en-US" baseline="0" smtClean="0"/>
              <a:t>Longer lookups.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6405"/>
            <a:ext cx="450056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0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Benefits?</a:t>
            </a:r>
          </a:p>
          <a:p>
            <a:r>
              <a:rPr lang="en-US" baseline="0" dirty="0" smtClean="0"/>
              <a:t>A1: Don’t need 4MB contiguous physical memory</a:t>
            </a:r>
          </a:p>
          <a:p>
            <a:r>
              <a:rPr lang="en-US" baseline="0" dirty="0" smtClean="0"/>
              <a:t>A2: Don’t need to allocate every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, only those containing valid PTEs</a:t>
            </a:r>
          </a:p>
          <a:p>
            <a:r>
              <a:rPr lang="en-US" baseline="0" dirty="0" smtClean="0"/>
              <a:t>Q: Drawbacks?</a:t>
            </a:r>
          </a:p>
          <a:p>
            <a:r>
              <a:rPr lang="en-US" baseline="0" dirty="0" smtClean="0"/>
              <a:t>A: Longer lookups.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code read-only, executable;</a:t>
            </a:r>
            <a:r>
              <a:rPr lang="en-US" baseline="0" dirty="0" smtClean="0"/>
              <a:t> make data read-write but </a:t>
            </a:r>
            <a:r>
              <a:rPr lang="en-US" baseline="0" smtClean="0"/>
              <a:t>not executable; etc.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2" tIns="43236" rIns="86472" bIns="4323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9" tIns="45199" rIns="90399" bIns="4519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9" tIns="45199" rIns="90399" bIns="4519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9" tIns="45199" rIns="90399" bIns="4519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9" tIns="45199" rIns="90399" bIns="4519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6405"/>
            <a:ext cx="450056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76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74638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7620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24800" y="228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4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13" Type="http://schemas.openxmlformats.org/officeDocument/2006/relationships/notesSlide" Target="../notesSlides/notesSlide4.xml"/><Relationship Id="rId3" Type="http://schemas.openxmlformats.org/officeDocument/2006/relationships/tags" Target="../tags/tag182.xml"/><Relationship Id="rId7" Type="http://schemas.openxmlformats.org/officeDocument/2006/relationships/tags" Target="../tags/tag18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tags" Target="../tags/tag190.xml"/><Relationship Id="rId5" Type="http://schemas.openxmlformats.org/officeDocument/2006/relationships/tags" Target="../tags/tag184.xml"/><Relationship Id="rId10" Type="http://schemas.openxmlformats.org/officeDocument/2006/relationships/tags" Target="../tags/tag189.xml"/><Relationship Id="rId4" Type="http://schemas.openxmlformats.org/officeDocument/2006/relationships/tags" Target="../tags/tag183.xml"/><Relationship Id="rId9" Type="http://schemas.openxmlformats.org/officeDocument/2006/relationships/tags" Target="../tags/tag18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98.xml"/><Relationship Id="rId13" Type="http://schemas.openxmlformats.org/officeDocument/2006/relationships/tags" Target="../tags/tag20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93.xml"/><Relationship Id="rId7" Type="http://schemas.openxmlformats.org/officeDocument/2006/relationships/tags" Target="../tags/tag197.xml"/><Relationship Id="rId12" Type="http://schemas.openxmlformats.org/officeDocument/2006/relationships/tags" Target="../tags/tag202.xml"/><Relationship Id="rId17" Type="http://schemas.openxmlformats.org/officeDocument/2006/relationships/tags" Target="../tags/tag207.xml"/><Relationship Id="rId2" Type="http://schemas.openxmlformats.org/officeDocument/2006/relationships/tags" Target="../tags/tag192.xml"/><Relationship Id="rId16" Type="http://schemas.openxmlformats.org/officeDocument/2006/relationships/tags" Target="../tags/tag206.xml"/><Relationship Id="rId1" Type="http://schemas.openxmlformats.org/officeDocument/2006/relationships/tags" Target="../tags/tag191.xml"/><Relationship Id="rId6" Type="http://schemas.openxmlformats.org/officeDocument/2006/relationships/tags" Target="../tags/tag196.xml"/><Relationship Id="rId11" Type="http://schemas.openxmlformats.org/officeDocument/2006/relationships/tags" Target="../tags/tag201.xml"/><Relationship Id="rId5" Type="http://schemas.openxmlformats.org/officeDocument/2006/relationships/tags" Target="../tags/tag195.xml"/><Relationship Id="rId15" Type="http://schemas.openxmlformats.org/officeDocument/2006/relationships/tags" Target="../tags/tag205.xml"/><Relationship Id="rId10" Type="http://schemas.openxmlformats.org/officeDocument/2006/relationships/tags" Target="../tags/tag200.xml"/><Relationship Id="rId19" Type="http://schemas.openxmlformats.org/officeDocument/2006/relationships/notesSlide" Target="../notesSlides/notesSlide5.xml"/><Relationship Id="rId4" Type="http://schemas.openxmlformats.org/officeDocument/2006/relationships/tags" Target="../tags/tag194.xml"/><Relationship Id="rId9" Type="http://schemas.openxmlformats.org/officeDocument/2006/relationships/tags" Target="../tags/tag199.xml"/><Relationship Id="rId14" Type="http://schemas.openxmlformats.org/officeDocument/2006/relationships/tags" Target="../tags/tag20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13" Type="http://schemas.openxmlformats.org/officeDocument/2006/relationships/tags" Target="../tags/tag22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10.xml"/><Relationship Id="rId7" Type="http://schemas.openxmlformats.org/officeDocument/2006/relationships/tags" Target="../tags/tag214.xml"/><Relationship Id="rId12" Type="http://schemas.openxmlformats.org/officeDocument/2006/relationships/tags" Target="../tags/tag219.xml"/><Relationship Id="rId17" Type="http://schemas.openxmlformats.org/officeDocument/2006/relationships/tags" Target="../tags/tag224.xml"/><Relationship Id="rId2" Type="http://schemas.openxmlformats.org/officeDocument/2006/relationships/tags" Target="../tags/tag209.xml"/><Relationship Id="rId16" Type="http://schemas.openxmlformats.org/officeDocument/2006/relationships/tags" Target="../tags/tag223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11" Type="http://schemas.openxmlformats.org/officeDocument/2006/relationships/tags" Target="../tags/tag218.xml"/><Relationship Id="rId5" Type="http://schemas.openxmlformats.org/officeDocument/2006/relationships/tags" Target="../tags/tag212.xml"/><Relationship Id="rId15" Type="http://schemas.openxmlformats.org/officeDocument/2006/relationships/tags" Target="../tags/tag222.xml"/><Relationship Id="rId10" Type="http://schemas.openxmlformats.org/officeDocument/2006/relationships/tags" Target="../tags/tag217.xml"/><Relationship Id="rId19" Type="http://schemas.openxmlformats.org/officeDocument/2006/relationships/notesSlide" Target="../notesSlides/notesSlide6.xml"/><Relationship Id="rId4" Type="http://schemas.openxmlformats.org/officeDocument/2006/relationships/tags" Target="../tags/tag211.xml"/><Relationship Id="rId9" Type="http://schemas.openxmlformats.org/officeDocument/2006/relationships/tags" Target="../tags/tag216.xml"/><Relationship Id="rId14" Type="http://schemas.openxmlformats.org/officeDocument/2006/relationships/tags" Target="../tags/tag22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32.xml"/><Relationship Id="rId13" Type="http://schemas.openxmlformats.org/officeDocument/2006/relationships/tags" Target="../tags/tag23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27.xml"/><Relationship Id="rId7" Type="http://schemas.openxmlformats.org/officeDocument/2006/relationships/tags" Target="../tags/tag231.xml"/><Relationship Id="rId12" Type="http://schemas.openxmlformats.org/officeDocument/2006/relationships/tags" Target="../tags/tag236.xml"/><Relationship Id="rId17" Type="http://schemas.openxmlformats.org/officeDocument/2006/relationships/tags" Target="../tags/tag241.xml"/><Relationship Id="rId2" Type="http://schemas.openxmlformats.org/officeDocument/2006/relationships/tags" Target="../tags/tag226.xml"/><Relationship Id="rId16" Type="http://schemas.openxmlformats.org/officeDocument/2006/relationships/tags" Target="../tags/tag240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11" Type="http://schemas.openxmlformats.org/officeDocument/2006/relationships/tags" Target="../tags/tag235.xml"/><Relationship Id="rId5" Type="http://schemas.openxmlformats.org/officeDocument/2006/relationships/tags" Target="../tags/tag229.xml"/><Relationship Id="rId15" Type="http://schemas.openxmlformats.org/officeDocument/2006/relationships/tags" Target="../tags/tag239.xml"/><Relationship Id="rId10" Type="http://schemas.openxmlformats.org/officeDocument/2006/relationships/tags" Target="../tags/tag234.xml"/><Relationship Id="rId19" Type="http://schemas.openxmlformats.org/officeDocument/2006/relationships/notesSlide" Target="../notesSlides/notesSlide7.xml"/><Relationship Id="rId4" Type="http://schemas.openxmlformats.org/officeDocument/2006/relationships/tags" Target="../tags/tag228.xml"/><Relationship Id="rId9" Type="http://schemas.openxmlformats.org/officeDocument/2006/relationships/tags" Target="../tags/tag233.xml"/><Relationship Id="rId14" Type="http://schemas.openxmlformats.org/officeDocument/2006/relationships/tags" Target="../tags/tag23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3.xml"/><Relationship Id="rId1" Type="http://schemas.openxmlformats.org/officeDocument/2006/relationships/tags" Target="../tags/tag24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5.xml"/><Relationship Id="rId1" Type="http://schemas.openxmlformats.org/officeDocument/2006/relationships/tags" Target="../tags/tag24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4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50.xml"/><Relationship Id="rId7" Type="http://schemas.openxmlformats.org/officeDocument/2006/relationships/image" Target="../media/image3.emf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58.xml"/><Relationship Id="rId13" Type="http://schemas.openxmlformats.org/officeDocument/2006/relationships/tags" Target="../tags/tag263.xml"/><Relationship Id="rId18" Type="http://schemas.openxmlformats.org/officeDocument/2006/relationships/tags" Target="../tags/tag26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53.xml"/><Relationship Id="rId21" Type="http://schemas.openxmlformats.org/officeDocument/2006/relationships/tags" Target="../tags/tag271.xml"/><Relationship Id="rId7" Type="http://schemas.openxmlformats.org/officeDocument/2006/relationships/tags" Target="../tags/tag257.xml"/><Relationship Id="rId12" Type="http://schemas.openxmlformats.org/officeDocument/2006/relationships/tags" Target="../tags/tag262.xml"/><Relationship Id="rId17" Type="http://schemas.openxmlformats.org/officeDocument/2006/relationships/tags" Target="../tags/tag267.xml"/><Relationship Id="rId25" Type="http://schemas.openxmlformats.org/officeDocument/2006/relationships/tags" Target="../tags/tag275.xml"/><Relationship Id="rId2" Type="http://schemas.openxmlformats.org/officeDocument/2006/relationships/tags" Target="../tags/tag252.xml"/><Relationship Id="rId16" Type="http://schemas.openxmlformats.org/officeDocument/2006/relationships/tags" Target="../tags/tag266.xml"/><Relationship Id="rId20" Type="http://schemas.openxmlformats.org/officeDocument/2006/relationships/tags" Target="../tags/tag270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1" Type="http://schemas.openxmlformats.org/officeDocument/2006/relationships/tags" Target="../tags/tag261.xml"/><Relationship Id="rId24" Type="http://schemas.openxmlformats.org/officeDocument/2006/relationships/tags" Target="../tags/tag274.xml"/><Relationship Id="rId5" Type="http://schemas.openxmlformats.org/officeDocument/2006/relationships/tags" Target="../tags/tag255.xml"/><Relationship Id="rId15" Type="http://schemas.openxmlformats.org/officeDocument/2006/relationships/tags" Target="../tags/tag265.xml"/><Relationship Id="rId23" Type="http://schemas.openxmlformats.org/officeDocument/2006/relationships/tags" Target="../tags/tag273.xml"/><Relationship Id="rId10" Type="http://schemas.openxmlformats.org/officeDocument/2006/relationships/tags" Target="../tags/tag260.xml"/><Relationship Id="rId19" Type="http://schemas.openxmlformats.org/officeDocument/2006/relationships/tags" Target="../tags/tag269.xml"/><Relationship Id="rId4" Type="http://schemas.openxmlformats.org/officeDocument/2006/relationships/tags" Target="../tags/tag254.xml"/><Relationship Id="rId9" Type="http://schemas.openxmlformats.org/officeDocument/2006/relationships/tags" Target="../tags/tag259.xml"/><Relationship Id="rId14" Type="http://schemas.openxmlformats.org/officeDocument/2006/relationships/tags" Target="../tags/tag264.xml"/><Relationship Id="rId22" Type="http://schemas.openxmlformats.org/officeDocument/2006/relationships/tags" Target="../tags/tag272.xml"/><Relationship Id="rId27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7.xml"/><Relationship Id="rId1" Type="http://schemas.openxmlformats.org/officeDocument/2006/relationships/tags" Target="../tags/tag276.xml"/><Relationship Id="rId4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9.xml"/><Relationship Id="rId1" Type="http://schemas.openxmlformats.org/officeDocument/2006/relationships/tags" Target="../tags/tag27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1.xml"/><Relationship Id="rId1" Type="http://schemas.openxmlformats.org/officeDocument/2006/relationships/tags" Target="../tags/tag280.xml"/><Relationship Id="rId4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89.xml"/><Relationship Id="rId13" Type="http://schemas.openxmlformats.org/officeDocument/2006/relationships/tags" Target="../tags/tag294.xml"/><Relationship Id="rId18" Type="http://schemas.openxmlformats.org/officeDocument/2006/relationships/notesSlide" Target="../notesSlides/notesSlide13.xml"/><Relationship Id="rId3" Type="http://schemas.openxmlformats.org/officeDocument/2006/relationships/tags" Target="../tags/tag284.xml"/><Relationship Id="rId7" Type="http://schemas.openxmlformats.org/officeDocument/2006/relationships/tags" Target="../tags/tag288.xml"/><Relationship Id="rId12" Type="http://schemas.openxmlformats.org/officeDocument/2006/relationships/tags" Target="../tags/tag29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83.xml"/><Relationship Id="rId16" Type="http://schemas.openxmlformats.org/officeDocument/2006/relationships/tags" Target="../tags/tag297.xml"/><Relationship Id="rId1" Type="http://schemas.openxmlformats.org/officeDocument/2006/relationships/tags" Target="../tags/tag282.xml"/><Relationship Id="rId6" Type="http://schemas.openxmlformats.org/officeDocument/2006/relationships/tags" Target="../tags/tag287.xml"/><Relationship Id="rId11" Type="http://schemas.openxmlformats.org/officeDocument/2006/relationships/tags" Target="../tags/tag292.xml"/><Relationship Id="rId5" Type="http://schemas.openxmlformats.org/officeDocument/2006/relationships/tags" Target="../tags/tag286.xml"/><Relationship Id="rId15" Type="http://schemas.openxmlformats.org/officeDocument/2006/relationships/tags" Target="../tags/tag296.xml"/><Relationship Id="rId10" Type="http://schemas.openxmlformats.org/officeDocument/2006/relationships/tags" Target="../tags/tag291.xml"/><Relationship Id="rId4" Type="http://schemas.openxmlformats.org/officeDocument/2006/relationships/tags" Target="../tags/tag285.xml"/><Relationship Id="rId9" Type="http://schemas.openxmlformats.org/officeDocument/2006/relationships/tags" Target="../tags/tag290.xml"/><Relationship Id="rId14" Type="http://schemas.openxmlformats.org/officeDocument/2006/relationships/tags" Target="../tags/tag29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05.xml"/><Relationship Id="rId13" Type="http://schemas.openxmlformats.org/officeDocument/2006/relationships/tags" Target="../tags/tag310.xml"/><Relationship Id="rId18" Type="http://schemas.openxmlformats.org/officeDocument/2006/relationships/tags" Target="../tags/tag315.xml"/><Relationship Id="rId3" Type="http://schemas.openxmlformats.org/officeDocument/2006/relationships/tags" Target="../tags/tag300.xml"/><Relationship Id="rId21" Type="http://schemas.openxmlformats.org/officeDocument/2006/relationships/tags" Target="../tags/tag318.xml"/><Relationship Id="rId7" Type="http://schemas.openxmlformats.org/officeDocument/2006/relationships/tags" Target="../tags/tag304.xml"/><Relationship Id="rId12" Type="http://schemas.openxmlformats.org/officeDocument/2006/relationships/tags" Target="../tags/tag309.xml"/><Relationship Id="rId17" Type="http://schemas.openxmlformats.org/officeDocument/2006/relationships/tags" Target="../tags/tag314.xml"/><Relationship Id="rId2" Type="http://schemas.openxmlformats.org/officeDocument/2006/relationships/tags" Target="../tags/tag299.xml"/><Relationship Id="rId16" Type="http://schemas.openxmlformats.org/officeDocument/2006/relationships/tags" Target="../tags/tag313.xml"/><Relationship Id="rId20" Type="http://schemas.openxmlformats.org/officeDocument/2006/relationships/tags" Target="../tags/tag317.xml"/><Relationship Id="rId1" Type="http://schemas.openxmlformats.org/officeDocument/2006/relationships/tags" Target="../tags/tag298.xml"/><Relationship Id="rId6" Type="http://schemas.openxmlformats.org/officeDocument/2006/relationships/tags" Target="../tags/tag303.xml"/><Relationship Id="rId11" Type="http://schemas.openxmlformats.org/officeDocument/2006/relationships/tags" Target="../tags/tag308.xml"/><Relationship Id="rId5" Type="http://schemas.openxmlformats.org/officeDocument/2006/relationships/tags" Target="../tags/tag302.xml"/><Relationship Id="rId15" Type="http://schemas.openxmlformats.org/officeDocument/2006/relationships/tags" Target="../tags/tag312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307.xml"/><Relationship Id="rId19" Type="http://schemas.openxmlformats.org/officeDocument/2006/relationships/tags" Target="../tags/tag316.xml"/><Relationship Id="rId4" Type="http://schemas.openxmlformats.org/officeDocument/2006/relationships/tags" Target="../tags/tag301.xml"/><Relationship Id="rId9" Type="http://schemas.openxmlformats.org/officeDocument/2006/relationships/tags" Target="../tags/tag306.xml"/><Relationship Id="rId14" Type="http://schemas.openxmlformats.org/officeDocument/2006/relationships/tags" Target="../tags/tag311.xml"/><Relationship Id="rId2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51.xml"/><Relationship Id="rId117" Type="http://schemas.openxmlformats.org/officeDocument/2006/relationships/tags" Target="../tags/tag142.xml"/><Relationship Id="rId21" Type="http://schemas.openxmlformats.org/officeDocument/2006/relationships/tags" Target="../tags/tag46.xml"/><Relationship Id="rId42" Type="http://schemas.openxmlformats.org/officeDocument/2006/relationships/tags" Target="../tags/tag67.xml"/><Relationship Id="rId47" Type="http://schemas.openxmlformats.org/officeDocument/2006/relationships/tags" Target="../tags/tag72.xml"/><Relationship Id="rId63" Type="http://schemas.openxmlformats.org/officeDocument/2006/relationships/tags" Target="../tags/tag88.xml"/><Relationship Id="rId68" Type="http://schemas.openxmlformats.org/officeDocument/2006/relationships/tags" Target="../tags/tag93.xml"/><Relationship Id="rId84" Type="http://schemas.openxmlformats.org/officeDocument/2006/relationships/tags" Target="../tags/tag109.xml"/><Relationship Id="rId89" Type="http://schemas.openxmlformats.org/officeDocument/2006/relationships/tags" Target="../tags/tag114.xml"/><Relationship Id="rId112" Type="http://schemas.openxmlformats.org/officeDocument/2006/relationships/tags" Target="../tags/tag137.xml"/><Relationship Id="rId133" Type="http://schemas.openxmlformats.org/officeDocument/2006/relationships/tags" Target="../tags/tag158.xml"/><Relationship Id="rId138" Type="http://schemas.openxmlformats.org/officeDocument/2006/relationships/tags" Target="../tags/tag163.xml"/><Relationship Id="rId16" Type="http://schemas.openxmlformats.org/officeDocument/2006/relationships/tags" Target="../tags/tag41.xml"/><Relationship Id="rId107" Type="http://schemas.openxmlformats.org/officeDocument/2006/relationships/tags" Target="../tags/tag132.xml"/><Relationship Id="rId11" Type="http://schemas.openxmlformats.org/officeDocument/2006/relationships/tags" Target="../tags/tag36.xml"/><Relationship Id="rId32" Type="http://schemas.openxmlformats.org/officeDocument/2006/relationships/tags" Target="../tags/tag57.xml"/><Relationship Id="rId37" Type="http://schemas.openxmlformats.org/officeDocument/2006/relationships/tags" Target="../tags/tag62.xml"/><Relationship Id="rId53" Type="http://schemas.openxmlformats.org/officeDocument/2006/relationships/tags" Target="../tags/tag78.xml"/><Relationship Id="rId58" Type="http://schemas.openxmlformats.org/officeDocument/2006/relationships/tags" Target="../tags/tag83.xml"/><Relationship Id="rId74" Type="http://schemas.openxmlformats.org/officeDocument/2006/relationships/tags" Target="../tags/tag99.xml"/><Relationship Id="rId79" Type="http://schemas.openxmlformats.org/officeDocument/2006/relationships/tags" Target="../tags/tag104.xml"/><Relationship Id="rId102" Type="http://schemas.openxmlformats.org/officeDocument/2006/relationships/tags" Target="../tags/tag127.xml"/><Relationship Id="rId123" Type="http://schemas.openxmlformats.org/officeDocument/2006/relationships/tags" Target="../tags/tag148.xml"/><Relationship Id="rId128" Type="http://schemas.openxmlformats.org/officeDocument/2006/relationships/tags" Target="../tags/tag153.xml"/><Relationship Id="rId144" Type="http://schemas.openxmlformats.org/officeDocument/2006/relationships/tags" Target="../tags/tag169.xml"/><Relationship Id="rId149" Type="http://schemas.openxmlformats.org/officeDocument/2006/relationships/notesSlide" Target="../notesSlides/notesSlide1.xml"/><Relationship Id="rId5" Type="http://schemas.openxmlformats.org/officeDocument/2006/relationships/tags" Target="../tags/tag30.xml"/><Relationship Id="rId90" Type="http://schemas.openxmlformats.org/officeDocument/2006/relationships/tags" Target="../tags/tag115.xml"/><Relationship Id="rId95" Type="http://schemas.openxmlformats.org/officeDocument/2006/relationships/tags" Target="../tags/tag120.xml"/><Relationship Id="rId22" Type="http://schemas.openxmlformats.org/officeDocument/2006/relationships/tags" Target="../tags/tag47.xml"/><Relationship Id="rId27" Type="http://schemas.openxmlformats.org/officeDocument/2006/relationships/tags" Target="../tags/tag52.xml"/><Relationship Id="rId43" Type="http://schemas.openxmlformats.org/officeDocument/2006/relationships/tags" Target="../tags/tag68.xml"/><Relationship Id="rId48" Type="http://schemas.openxmlformats.org/officeDocument/2006/relationships/tags" Target="../tags/tag73.xml"/><Relationship Id="rId64" Type="http://schemas.openxmlformats.org/officeDocument/2006/relationships/tags" Target="../tags/tag89.xml"/><Relationship Id="rId69" Type="http://schemas.openxmlformats.org/officeDocument/2006/relationships/tags" Target="../tags/tag94.xml"/><Relationship Id="rId113" Type="http://schemas.openxmlformats.org/officeDocument/2006/relationships/tags" Target="../tags/tag138.xml"/><Relationship Id="rId118" Type="http://schemas.openxmlformats.org/officeDocument/2006/relationships/tags" Target="../tags/tag143.xml"/><Relationship Id="rId134" Type="http://schemas.openxmlformats.org/officeDocument/2006/relationships/tags" Target="../tags/tag159.xml"/><Relationship Id="rId139" Type="http://schemas.openxmlformats.org/officeDocument/2006/relationships/tags" Target="../tags/tag164.xml"/><Relationship Id="rId80" Type="http://schemas.openxmlformats.org/officeDocument/2006/relationships/tags" Target="../tags/tag105.xml"/><Relationship Id="rId85" Type="http://schemas.openxmlformats.org/officeDocument/2006/relationships/tags" Target="../tags/tag110.xml"/><Relationship Id="rId150" Type="http://schemas.openxmlformats.org/officeDocument/2006/relationships/image" Target="../media/image1.png"/><Relationship Id="rId3" Type="http://schemas.openxmlformats.org/officeDocument/2006/relationships/tags" Target="../tags/tag28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tags" Target="../tags/tag50.xml"/><Relationship Id="rId33" Type="http://schemas.openxmlformats.org/officeDocument/2006/relationships/tags" Target="../tags/tag58.xml"/><Relationship Id="rId38" Type="http://schemas.openxmlformats.org/officeDocument/2006/relationships/tags" Target="../tags/tag63.xml"/><Relationship Id="rId46" Type="http://schemas.openxmlformats.org/officeDocument/2006/relationships/tags" Target="../tags/tag71.xml"/><Relationship Id="rId59" Type="http://schemas.openxmlformats.org/officeDocument/2006/relationships/tags" Target="../tags/tag84.xml"/><Relationship Id="rId67" Type="http://schemas.openxmlformats.org/officeDocument/2006/relationships/tags" Target="../tags/tag92.xml"/><Relationship Id="rId103" Type="http://schemas.openxmlformats.org/officeDocument/2006/relationships/tags" Target="../tags/tag128.xml"/><Relationship Id="rId108" Type="http://schemas.openxmlformats.org/officeDocument/2006/relationships/tags" Target="../tags/tag133.xml"/><Relationship Id="rId116" Type="http://schemas.openxmlformats.org/officeDocument/2006/relationships/tags" Target="../tags/tag141.xml"/><Relationship Id="rId124" Type="http://schemas.openxmlformats.org/officeDocument/2006/relationships/tags" Target="../tags/tag149.xml"/><Relationship Id="rId129" Type="http://schemas.openxmlformats.org/officeDocument/2006/relationships/tags" Target="../tags/tag154.xml"/><Relationship Id="rId137" Type="http://schemas.openxmlformats.org/officeDocument/2006/relationships/tags" Target="../tags/tag162.xml"/><Relationship Id="rId20" Type="http://schemas.openxmlformats.org/officeDocument/2006/relationships/tags" Target="../tags/tag45.xml"/><Relationship Id="rId41" Type="http://schemas.openxmlformats.org/officeDocument/2006/relationships/tags" Target="../tags/tag66.xml"/><Relationship Id="rId54" Type="http://schemas.openxmlformats.org/officeDocument/2006/relationships/tags" Target="../tags/tag79.xml"/><Relationship Id="rId62" Type="http://schemas.openxmlformats.org/officeDocument/2006/relationships/tags" Target="../tags/tag87.xml"/><Relationship Id="rId70" Type="http://schemas.openxmlformats.org/officeDocument/2006/relationships/tags" Target="../tags/tag95.xml"/><Relationship Id="rId75" Type="http://schemas.openxmlformats.org/officeDocument/2006/relationships/tags" Target="../tags/tag100.xml"/><Relationship Id="rId83" Type="http://schemas.openxmlformats.org/officeDocument/2006/relationships/tags" Target="../tags/tag108.xml"/><Relationship Id="rId88" Type="http://schemas.openxmlformats.org/officeDocument/2006/relationships/tags" Target="../tags/tag113.xml"/><Relationship Id="rId91" Type="http://schemas.openxmlformats.org/officeDocument/2006/relationships/tags" Target="../tags/tag116.xml"/><Relationship Id="rId96" Type="http://schemas.openxmlformats.org/officeDocument/2006/relationships/tags" Target="../tags/tag121.xml"/><Relationship Id="rId111" Type="http://schemas.openxmlformats.org/officeDocument/2006/relationships/tags" Target="../tags/tag136.xml"/><Relationship Id="rId132" Type="http://schemas.openxmlformats.org/officeDocument/2006/relationships/tags" Target="../tags/tag157.xml"/><Relationship Id="rId140" Type="http://schemas.openxmlformats.org/officeDocument/2006/relationships/tags" Target="../tags/tag165.xml"/><Relationship Id="rId145" Type="http://schemas.openxmlformats.org/officeDocument/2006/relationships/tags" Target="../tags/tag170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28" Type="http://schemas.openxmlformats.org/officeDocument/2006/relationships/tags" Target="../tags/tag53.xml"/><Relationship Id="rId36" Type="http://schemas.openxmlformats.org/officeDocument/2006/relationships/tags" Target="../tags/tag61.xml"/><Relationship Id="rId49" Type="http://schemas.openxmlformats.org/officeDocument/2006/relationships/tags" Target="../tags/tag74.xml"/><Relationship Id="rId57" Type="http://schemas.openxmlformats.org/officeDocument/2006/relationships/tags" Target="../tags/tag82.xml"/><Relationship Id="rId106" Type="http://schemas.openxmlformats.org/officeDocument/2006/relationships/tags" Target="../tags/tag131.xml"/><Relationship Id="rId114" Type="http://schemas.openxmlformats.org/officeDocument/2006/relationships/tags" Target="../tags/tag139.xml"/><Relationship Id="rId119" Type="http://schemas.openxmlformats.org/officeDocument/2006/relationships/tags" Target="../tags/tag144.xml"/><Relationship Id="rId127" Type="http://schemas.openxmlformats.org/officeDocument/2006/relationships/tags" Target="../tags/tag152.xml"/><Relationship Id="rId10" Type="http://schemas.openxmlformats.org/officeDocument/2006/relationships/tags" Target="../tags/tag35.xml"/><Relationship Id="rId31" Type="http://schemas.openxmlformats.org/officeDocument/2006/relationships/tags" Target="../tags/tag56.xml"/><Relationship Id="rId44" Type="http://schemas.openxmlformats.org/officeDocument/2006/relationships/tags" Target="../tags/tag69.xml"/><Relationship Id="rId52" Type="http://schemas.openxmlformats.org/officeDocument/2006/relationships/tags" Target="../tags/tag77.xml"/><Relationship Id="rId60" Type="http://schemas.openxmlformats.org/officeDocument/2006/relationships/tags" Target="../tags/tag85.xml"/><Relationship Id="rId65" Type="http://schemas.openxmlformats.org/officeDocument/2006/relationships/tags" Target="../tags/tag90.xml"/><Relationship Id="rId73" Type="http://schemas.openxmlformats.org/officeDocument/2006/relationships/tags" Target="../tags/tag98.xml"/><Relationship Id="rId78" Type="http://schemas.openxmlformats.org/officeDocument/2006/relationships/tags" Target="../tags/tag103.xml"/><Relationship Id="rId81" Type="http://schemas.openxmlformats.org/officeDocument/2006/relationships/tags" Target="../tags/tag106.xml"/><Relationship Id="rId86" Type="http://schemas.openxmlformats.org/officeDocument/2006/relationships/tags" Target="../tags/tag111.xml"/><Relationship Id="rId94" Type="http://schemas.openxmlformats.org/officeDocument/2006/relationships/tags" Target="../tags/tag119.xml"/><Relationship Id="rId99" Type="http://schemas.openxmlformats.org/officeDocument/2006/relationships/tags" Target="../tags/tag124.xml"/><Relationship Id="rId101" Type="http://schemas.openxmlformats.org/officeDocument/2006/relationships/tags" Target="../tags/tag126.xml"/><Relationship Id="rId122" Type="http://schemas.openxmlformats.org/officeDocument/2006/relationships/tags" Target="../tags/tag147.xml"/><Relationship Id="rId130" Type="http://schemas.openxmlformats.org/officeDocument/2006/relationships/tags" Target="../tags/tag155.xml"/><Relationship Id="rId135" Type="http://schemas.openxmlformats.org/officeDocument/2006/relationships/tags" Target="../tags/tag160.xml"/><Relationship Id="rId143" Type="http://schemas.openxmlformats.org/officeDocument/2006/relationships/tags" Target="../tags/tag168.xml"/><Relationship Id="rId148" Type="http://schemas.openxmlformats.org/officeDocument/2006/relationships/slideLayout" Target="../slideLayouts/slideLayout6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9" Type="http://schemas.openxmlformats.org/officeDocument/2006/relationships/tags" Target="../tags/tag64.xml"/><Relationship Id="rId109" Type="http://schemas.openxmlformats.org/officeDocument/2006/relationships/tags" Target="../tags/tag134.xml"/><Relationship Id="rId34" Type="http://schemas.openxmlformats.org/officeDocument/2006/relationships/tags" Target="../tags/tag59.xml"/><Relationship Id="rId50" Type="http://schemas.openxmlformats.org/officeDocument/2006/relationships/tags" Target="../tags/tag75.xml"/><Relationship Id="rId55" Type="http://schemas.openxmlformats.org/officeDocument/2006/relationships/tags" Target="../tags/tag80.xml"/><Relationship Id="rId76" Type="http://schemas.openxmlformats.org/officeDocument/2006/relationships/tags" Target="../tags/tag101.xml"/><Relationship Id="rId97" Type="http://schemas.openxmlformats.org/officeDocument/2006/relationships/tags" Target="../tags/tag122.xml"/><Relationship Id="rId104" Type="http://schemas.openxmlformats.org/officeDocument/2006/relationships/tags" Target="../tags/tag129.xml"/><Relationship Id="rId120" Type="http://schemas.openxmlformats.org/officeDocument/2006/relationships/tags" Target="../tags/tag145.xml"/><Relationship Id="rId125" Type="http://schemas.openxmlformats.org/officeDocument/2006/relationships/tags" Target="../tags/tag150.xml"/><Relationship Id="rId141" Type="http://schemas.openxmlformats.org/officeDocument/2006/relationships/tags" Target="../tags/tag166.xml"/><Relationship Id="rId146" Type="http://schemas.openxmlformats.org/officeDocument/2006/relationships/tags" Target="../tags/tag171.xml"/><Relationship Id="rId7" Type="http://schemas.openxmlformats.org/officeDocument/2006/relationships/tags" Target="../tags/tag32.xml"/><Relationship Id="rId71" Type="http://schemas.openxmlformats.org/officeDocument/2006/relationships/tags" Target="../tags/tag96.xml"/><Relationship Id="rId92" Type="http://schemas.openxmlformats.org/officeDocument/2006/relationships/tags" Target="../tags/tag117.xml"/><Relationship Id="rId2" Type="http://schemas.openxmlformats.org/officeDocument/2006/relationships/tags" Target="../tags/tag27.xml"/><Relationship Id="rId29" Type="http://schemas.openxmlformats.org/officeDocument/2006/relationships/tags" Target="../tags/tag54.xml"/><Relationship Id="rId24" Type="http://schemas.openxmlformats.org/officeDocument/2006/relationships/tags" Target="../tags/tag49.xml"/><Relationship Id="rId40" Type="http://schemas.openxmlformats.org/officeDocument/2006/relationships/tags" Target="../tags/tag65.xml"/><Relationship Id="rId45" Type="http://schemas.openxmlformats.org/officeDocument/2006/relationships/tags" Target="../tags/tag70.xml"/><Relationship Id="rId66" Type="http://schemas.openxmlformats.org/officeDocument/2006/relationships/tags" Target="../tags/tag91.xml"/><Relationship Id="rId87" Type="http://schemas.openxmlformats.org/officeDocument/2006/relationships/tags" Target="../tags/tag112.xml"/><Relationship Id="rId110" Type="http://schemas.openxmlformats.org/officeDocument/2006/relationships/tags" Target="../tags/tag135.xml"/><Relationship Id="rId115" Type="http://schemas.openxmlformats.org/officeDocument/2006/relationships/tags" Target="../tags/tag140.xml"/><Relationship Id="rId131" Type="http://schemas.openxmlformats.org/officeDocument/2006/relationships/tags" Target="../tags/tag156.xml"/><Relationship Id="rId136" Type="http://schemas.openxmlformats.org/officeDocument/2006/relationships/tags" Target="../tags/tag161.xml"/><Relationship Id="rId61" Type="http://schemas.openxmlformats.org/officeDocument/2006/relationships/tags" Target="../tags/tag86.xml"/><Relationship Id="rId82" Type="http://schemas.openxmlformats.org/officeDocument/2006/relationships/tags" Target="../tags/tag107.xml"/><Relationship Id="rId19" Type="http://schemas.openxmlformats.org/officeDocument/2006/relationships/tags" Target="../tags/tag44.xml"/><Relationship Id="rId14" Type="http://schemas.openxmlformats.org/officeDocument/2006/relationships/tags" Target="../tags/tag39.xml"/><Relationship Id="rId30" Type="http://schemas.openxmlformats.org/officeDocument/2006/relationships/tags" Target="../tags/tag55.xml"/><Relationship Id="rId35" Type="http://schemas.openxmlformats.org/officeDocument/2006/relationships/tags" Target="../tags/tag60.xml"/><Relationship Id="rId56" Type="http://schemas.openxmlformats.org/officeDocument/2006/relationships/tags" Target="../tags/tag81.xml"/><Relationship Id="rId77" Type="http://schemas.openxmlformats.org/officeDocument/2006/relationships/tags" Target="../tags/tag102.xml"/><Relationship Id="rId100" Type="http://schemas.openxmlformats.org/officeDocument/2006/relationships/tags" Target="../tags/tag125.xml"/><Relationship Id="rId105" Type="http://schemas.openxmlformats.org/officeDocument/2006/relationships/tags" Target="../tags/tag130.xml"/><Relationship Id="rId126" Type="http://schemas.openxmlformats.org/officeDocument/2006/relationships/tags" Target="../tags/tag151.xml"/><Relationship Id="rId147" Type="http://schemas.openxmlformats.org/officeDocument/2006/relationships/tags" Target="../tags/tag172.xml"/><Relationship Id="rId8" Type="http://schemas.openxmlformats.org/officeDocument/2006/relationships/tags" Target="../tags/tag33.xml"/><Relationship Id="rId51" Type="http://schemas.openxmlformats.org/officeDocument/2006/relationships/tags" Target="../tags/tag76.xml"/><Relationship Id="rId72" Type="http://schemas.openxmlformats.org/officeDocument/2006/relationships/tags" Target="../tags/tag97.xml"/><Relationship Id="rId93" Type="http://schemas.openxmlformats.org/officeDocument/2006/relationships/tags" Target="../tags/tag118.xml"/><Relationship Id="rId98" Type="http://schemas.openxmlformats.org/officeDocument/2006/relationships/tags" Target="../tags/tag123.xml"/><Relationship Id="rId121" Type="http://schemas.openxmlformats.org/officeDocument/2006/relationships/tags" Target="../tags/tag146.xml"/><Relationship Id="rId142" Type="http://schemas.openxmlformats.org/officeDocument/2006/relationships/tags" Target="../tags/tag16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326.xml"/><Relationship Id="rId13" Type="http://schemas.openxmlformats.org/officeDocument/2006/relationships/tags" Target="../tags/tag331.xml"/><Relationship Id="rId18" Type="http://schemas.openxmlformats.org/officeDocument/2006/relationships/tags" Target="../tags/tag336.xml"/><Relationship Id="rId26" Type="http://schemas.openxmlformats.org/officeDocument/2006/relationships/tags" Target="../tags/tag344.xml"/><Relationship Id="rId3" Type="http://schemas.openxmlformats.org/officeDocument/2006/relationships/tags" Target="../tags/tag321.xml"/><Relationship Id="rId21" Type="http://schemas.openxmlformats.org/officeDocument/2006/relationships/tags" Target="../tags/tag339.xml"/><Relationship Id="rId7" Type="http://schemas.openxmlformats.org/officeDocument/2006/relationships/tags" Target="../tags/tag325.xml"/><Relationship Id="rId12" Type="http://schemas.openxmlformats.org/officeDocument/2006/relationships/tags" Target="../tags/tag330.xml"/><Relationship Id="rId17" Type="http://schemas.openxmlformats.org/officeDocument/2006/relationships/tags" Target="../tags/tag335.xml"/><Relationship Id="rId25" Type="http://schemas.openxmlformats.org/officeDocument/2006/relationships/tags" Target="../tags/tag343.xml"/><Relationship Id="rId2" Type="http://schemas.openxmlformats.org/officeDocument/2006/relationships/tags" Target="../tags/tag320.xml"/><Relationship Id="rId16" Type="http://schemas.openxmlformats.org/officeDocument/2006/relationships/tags" Target="../tags/tag334.xml"/><Relationship Id="rId20" Type="http://schemas.openxmlformats.org/officeDocument/2006/relationships/tags" Target="../tags/tag338.xml"/><Relationship Id="rId29" Type="http://schemas.openxmlformats.org/officeDocument/2006/relationships/image" Target="../media/image4.emf"/><Relationship Id="rId1" Type="http://schemas.openxmlformats.org/officeDocument/2006/relationships/tags" Target="../tags/tag319.xml"/><Relationship Id="rId6" Type="http://schemas.openxmlformats.org/officeDocument/2006/relationships/tags" Target="../tags/tag324.xml"/><Relationship Id="rId11" Type="http://schemas.openxmlformats.org/officeDocument/2006/relationships/tags" Target="../tags/tag329.xml"/><Relationship Id="rId24" Type="http://schemas.openxmlformats.org/officeDocument/2006/relationships/tags" Target="../tags/tag342.xml"/><Relationship Id="rId5" Type="http://schemas.openxmlformats.org/officeDocument/2006/relationships/tags" Target="../tags/tag323.xml"/><Relationship Id="rId15" Type="http://schemas.openxmlformats.org/officeDocument/2006/relationships/tags" Target="../tags/tag333.xml"/><Relationship Id="rId23" Type="http://schemas.openxmlformats.org/officeDocument/2006/relationships/tags" Target="../tags/tag341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328.xml"/><Relationship Id="rId19" Type="http://schemas.openxmlformats.org/officeDocument/2006/relationships/tags" Target="../tags/tag337.xml"/><Relationship Id="rId4" Type="http://schemas.openxmlformats.org/officeDocument/2006/relationships/tags" Target="../tags/tag322.xml"/><Relationship Id="rId9" Type="http://schemas.openxmlformats.org/officeDocument/2006/relationships/tags" Target="../tags/tag327.xml"/><Relationship Id="rId14" Type="http://schemas.openxmlformats.org/officeDocument/2006/relationships/tags" Target="../tags/tag332.xml"/><Relationship Id="rId22" Type="http://schemas.openxmlformats.org/officeDocument/2006/relationships/tags" Target="../tags/tag340.xml"/><Relationship Id="rId27" Type="http://schemas.openxmlformats.org/officeDocument/2006/relationships/tags" Target="../tags/tag345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53.xml"/><Relationship Id="rId13" Type="http://schemas.openxmlformats.org/officeDocument/2006/relationships/tags" Target="../tags/tag35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48.xml"/><Relationship Id="rId7" Type="http://schemas.openxmlformats.org/officeDocument/2006/relationships/tags" Target="../tags/tag352.xml"/><Relationship Id="rId12" Type="http://schemas.openxmlformats.org/officeDocument/2006/relationships/tags" Target="../tags/tag357.xml"/><Relationship Id="rId17" Type="http://schemas.openxmlformats.org/officeDocument/2006/relationships/tags" Target="../tags/tag362.xml"/><Relationship Id="rId2" Type="http://schemas.openxmlformats.org/officeDocument/2006/relationships/tags" Target="../tags/tag347.xml"/><Relationship Id="rId16" Type="http://schemas.openxmlformats.org/officeDocument/2006/relationships/tags" Target="../tags/tag361.xml"/><Relationship Id="rId1" Type="http://schemas.openxmlformats.org/officeDocument/2006/relationships/tags" Target="../tags/tag346.xml"/><Relationship Id="rId6" Type="http://schemas.openxmlformats.org/officeDocument/2006/relationships/tags" Target="../tags/tag351.xml"/><Relationship Id="rId11" Type="http://schemas.openxmlformats.org/officeDocument/2006/relationships/tags" Target="../tags/tag356.xml"/><Relationship Id="rId5" Type="http://schemas.openxmlformats.org/officeDocument/2006/relationships/tags" Target="../tags/tag350.xml"/><Relationship Id="rId15" Type="http://schemas.openxmlformats.org/officeDocument/2006/relationships/tags" Target="../tags/tag360.xml"/><Relationship Id="rId10" Type="http://schemas.openxmlformats.org/officeDocument/2006/relationships/tags" Target="../tags/tag355.xml"/><Relationship Id="rId19" Type="http://schemas.openxmlformats.org/officeDocument/2006/relationships/notesSlide" Target="../notesSlides/notesSlide15.xml"/><Relationship Id="rId4" Type="http://schemas.openxmlformats.org/officeDocument/2006/relationships/tags" Target="../tags/tag349.xml"/><Relationship Id="rId9" Type="http://schemas.openxmlformats.org/officeDocument/2006/relationships/tags" Target="../tags/tag354.xml"/><Relationship Id="rId14" Type="http://schemas.openxmlformats.org/officeDocument/2006/relationships/tags" Target="../tags/tag35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370.xml"/><Relationship Id="rId13" Type="http://schemas.openxmlformats.org/officeDocument/2006/relationships/tags" Target="../tags/tag375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65.xml"/><Relationship Id="rId7" Type="http://schemas.openxmlformats.org/officeDocument/2006/relationships/tags" Target="../tags/tag369.xml"/><Relationship Id="rId12" Type="http://schemas.openxmlformats.org/officeDocument/2006/relationships/tags" Target="../tags/tag374.xml"/><Relationship Id="rId17" Type="http://schemas.openxmlformats.org/officeDocument/2006/relationships/tags" Target="../tags/tag379.xml"/><Relationship Id="rId2" Type="http://schemas.openxmlformats.org/officeDocument/2006/relationships/tags" Target="../tags/tag364.xml"/><Relationship Id="rId16" Type="http://schemas.openxmlformats.org/officeDocument/2006/relationships/tags" Target="../tags/tag378.xml"/><Relationship Id="rId1" Type="http://schemas.openxmlformats.org/officeDocument/2006/relationships/tags" Target="../tags/tag363.xml"/><Relationship Id="rId6" Type="http://schemas.openxmlformats.org/officeDocument/2006/relationships/tags" Target="../tags/tag368.xml"/><Relationship Id="rId11" Type="http://schemas.openxmlformats.org/officeDocument/2006/relationships/tags" Target="../tags/tag373.xml"/><Relationship Id="rId5" Type="http://schemas.openxmlformats.org/officeDocument/2006/relationships/tags" Target="../tags/tag367.xml"/><Relationship Id="rId15" Type="http://schemas.openxmlformats.org/officeDocument/2006/relationships/tags" Target="../tags/tag377.xml"/><Relationship Id="rId10" Type="http://schemas.openxmlformats.org/officeDocument/2006/relationships/tags" Target="../tags/tag372.xml"/><Relationship Id="rId19" Type="http://schemas.openxmlformats.org/officeDocument/2006/relationships/notesSlide" Target="../notesSlides/notesSlide16.xml"/><Relationship Id="rId4" Type="http://schemas.openxmlformats.org/officeDocument/2006/relationships/tags" Target="../tags/tag366.xml"/><Relationship Id="rId9" Type="http://schemas.openxmlformats.org/officeDocument/2006/relationships/tags" Target="../tags/tag371.xml"/><Relationship Id="rId14" Type="http://schemas.openxmlformats.org/officeDocument/2006/relationships/tags" Target="../tags/tag37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387.xml"/><Relationship Id="rId13" Type="http://schemas.openxmlformats.org/officeDocument/2006/relationships/tags" Target="../tags/tag39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82.xml"/><Relationship Id="rId7" Type="http://schemas.openxmlformats.org/officeDocument/2006/relationships/tags" Target="../tags/tag386.xml"/><Relationship Id="rId12" Type="http://schemas.openxmlformats.org/officeDocument/2006/relationships/tags" Target="../tags/tag391.xml"/><Relationship Id="rId17" Type="http://schemas.openxmlformats.org/officeDocument/2006/relationships/tags" Target="../tags/tag396.xml"/><Relationship Id="rId2" Type="http://schemas.openxmlformats.org/officeDocument/2006/relationships/tags" Target="../tags/tag381.xml"/><Relationship Id="rId16" Type="http://schemas.openxmlformats.org/officeDocument/2006/relationships/tags" Target="../tags/tag395.xml"/><Relationship Id="rId1" Type="http://schemas.openxmlformats.org/officeDocument/2006/relationships/tags" Target="../tags/tag380.xml"/><Relationship Id="rId6" Type="http://schemas.openxmlformats.org/officeDocument/2006/relationships/tags" Target="../tags/tag385.xml"/><Relationship Id="rId11" Type="http://schemas.openxmlformats.org/officeDocument/2006/relationships/tags" Target="../tags/tag390.xml"/><Relationship Id="rId5" Type="http://schemas.openxmlformats.org/officeDocument/2006/relationships/tags" Target="../tags/tag384.xml"/><Relationship Id="rId15" Type="http://schemas.openxmlformats.org/officeDocument/2006/relationships/tags" Target="../tags/tag394.xml"/><Relationship Id="rId10" Type="http://schemas.openxmlformats.org/officeDocument/2006/relationships/tags" Target="../tags/tag389.xml"/><Relationship Id="rId19" Type="http://schemas.openxmlformats.org/officeDocument/2006/relationships/notesSlide" Target="../notesSlides/notesSlide17.xml"/><Relationship Id="rId4" Type="http://schemas.openxmlformats.org/officeDocument/2006/relationships/tags" Target="../tags/tag383.xml"/><Relationship Id="rId9" Type="http://schemas.openxmlformats.org/officeDocument/2006/relationships/tags" Target="../tags/tag388.xml"/><Relationship Id="rId14" Type="http://schemas.openxmlformats.org/officeDocument/2006/relationships/tags" Target="../tags/tag39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8.xml"/><Relationship Id="rId1" Type="http://schemas.openxmlformats.org/officeDocument/2006/relationships/tags" Target="../tags/tag397.xml"/><Relationship Id="rId4" Type="http://schemas.openxmlformats.org/officeDocument/2006/relationships/notesSlide" Target="../notesSlides/notesSlide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406.xml"/><Relationship Id="rId13" Type="http://schemas.openxmlformats.org/officeDocument/2006/relationships/tags" Target="../tags/tag411.xml"/><Relationship Id="rId18" Type="http://schemas.openxmlformats.org/officeDocument/2006/relationships/tags" Target="../tags/tag416.xml"/><Relationship Id="rId26" Type="http://schemas.openxmlformats.org/officeDocument/2006/relationships/tags" Target="../tags/tag424.xml"/><Relationship Id="rId3" Type="http://schemas.openxmlformats.org/officeDocument/2006/relationships/tags" Target="../tags/tag401.xml"/><Relationship Id="rId21" Type="http://schemas.openxmlformats.org/officeDocument/2006/relationships/tags" Target="../tags/tag419.xml"/><Relationship Id="rId7" Type="http://schemas.openxmlformats.org/officeDocument/2006/relationships/tags" Target="../tags/tag405.xml"/><Relationship Id="rId12" Type="http://schemas.openxmlformats.org/officeDocument/2006/relationships/tags" Target="../tags/tag410.xml"/><Relationship Id="rId17" Type="http://schemas.openxmlformats.org/officeDocument/2006/relationships/tags" Target="../tags/tag415.xml"/><Relationship Id="rId25" Type="http://schemas.openxmlformats.org/officeDocument/2006/relationships/tags" Target="../tags/tag423.xml"/><Relationship Id="rId2" Type="http://schemas.openxmlformats.org/officeDocument/2006/relationships/tags" Target="../tags/tag400.xml"/><Relationship Id="rId16" Type="http://schemas.openxmlformats.org/officeDocument/2006/relationships/tags" Target="../tags/tag414.xml"/><Relationship Id="rId20" Type="http://schemas.openxmlformats.org/officeDocument/2006/relationships/tags" Target="../tags/tag418.xml"/><Relationship Id="rId29" Type="http://schemas.openxmlformats.org/officeDocument/2006/relationships/tags" Target="../tags/tag427.xml"/><Relationship Id="rId1" Type="http://schemas.openxmlformats.org/officeDocument/2006/relationships/tags" Target="../tags/tag399.xml"/><Relationship Id="rId6" Type="http://schemas.openxmlformats.org/officeDocument/2006/relationships/tags" Target="../tags/tag404.xml"/><Relationship Id="rId11" Type="http://schemas.openxmlformats.org/officeDocument/2006/relationships/tags" Target="../tags/tag409.xml"/><Relationship Id="rId24" Type="http://schemas.openxmlformats.org/officeDocument/2006/relationships/tags" Target="../tags/tag422.xml"/><Relationship Id="rId5" Type="http://schemas.openxmlformats.org/officeDocument/2006/relationships/tags" Target="../tags/tag403.xml"/><Relationship Id="rId15" Type="http://schemas.openxmlformats.org/officeDocument/2006/relationships/tags" Target="../tags/tag413.xml"/><Relationship Id="rId23" Type="http://schemas.openxmlformats.org/officeDocument/2006/relationships/tags" Target="../tags/tag421.xml"/><Relationship Id="rId28" Type="http://schemas.openxmlformats.org/officeDocument/2006/relationships/tags" Target="../tags/tag426.xml"/><Relationship Id="rId10" Type="http://schemas.openxmlformats.org/officeDocument/2006/relationships/tags" Target="../tags/tag408.xml"/><Relationship Id="rId19" Type="http://schemas.openxmlformats.org/officeDocument/2006/relationships/tags" Target="../tags/tag417.xml"/><Relationship Id="rId31" Type="http://schemas.openxmlformats.org/officeDocument/2006/relationships/notesSlide" Target="../notesSlides/notesSlide19.xml"/><Relationship Id="rId4" Type="http://schemas.openxmlformats.org/officeDocument/2006/relationships/tags" Target="../tags/tag402.xml"/><Relationship Id="rId9" Type="http://schemas.openxmlformats.org/officeDocument/2006/relationships/tags" Target="../tags/tag407.xml"/><Relationship Id="rId14" Type="http://schemas.openxmlformats.org/officeDocument/2006/relationships/tags" Target="../tags/tag412.xml"/><Relationship Id="rId22" Type="http://schemas.openxmlformats.org/officeDocument/2006/relationships/tags" Target="../tags/tag420.xml"/><Relationship Id="rId27" Type="http://schemas.openxmlformats.org/officeDocument/2006/relationships/tags" Target="../tags/tag425.xml"/><Relationship Id="rId30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9.xml"/><Relationship Id="rId1" Type="http://schemas.openxmlformats.org/officeDocument/2006/relationships/tags" Target="../tags/tag428.xml"/><Relationship Id="rId4" Type="http://schemas.openxmlformats.org/officeDocument/2006/relationships/notesSlide" Target="../notesSlides/notesSlide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1.xml"/><Relationship Id="rId1" Type="http://schemas.openxmlformats.org/officeDocument/2006/relationships/tags" Target="../tags/tag43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3.xml"/><Relationship Id="rId1" Type="http://schemas.openxmlformats.org/officeDocument/2006/relationships/tags" Target="../tags/tag43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tags" Target="../tags/tag441.xml"/><Relationship Id="rId13" Type="http://schemas.openxmlformats.org/officeDocument/2006/relationships/tags" Target="../tags/tag446.xml"/><Relationship Id="rId18" Type="http://schemas.openxmlformats.org/officeDocument/2006/relationships/tags" Target="../tags/tag451.xml"/><Relationship Id="rId3" Type="http://schemas.openxmlformats.org/officeDocument/2006/relationships/tags" Target="../tags/tag436.xml"/><Relationship Id="rId21" Type="http://schemas.openxmlformats.org/officeDocument/2006/relationships/notesSlide" Target="../notesSlides/notesSlide21.xml"/><Relationship Id="rId7" Type="http://schemas.openxmlformats.org/officeDocument/2006/relationships/tags" Target="../tags/tag440.xml"/><Relationship Id="rId12" Type="http://schemas.openxmlformats.org/officeDocument/2006/relationships/tags" Target="../tags/tag445.xml"/><Relationship Id="rId17" Type="http://schemas.openxmlformats.org/officeDocument/2006/relationships/tags" Target="../tags/tag450.xml"/><Relationship Id="rId2" Type="http://schemas.openxmlformats.org/officeDocument/2006/relationships/tags" Target="../tags/tag435.xml"/><Relationship Id="rId16" Type="http://schemas.openxmlformats.org/officeDocument/2006/relationships/tags" Target="../tags/tag449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34.xml"/><Relationship Id="rId6" Type="http://schemas.openxmlformats.org/officeDocument/2006/relationships/tags" Target="../tags/tag439.xml"/><Relationship Id="rId11" Type="http://schemas.openxmlformats.org/officeDocument/2006/relationships/tags" Target="../tags/tag444.xml"/><Relationship Id="rId5" Type="http://schemas.openxmlformats.org/officeDocument/2006/relationships/tags" Target="../tags/tag438.xml"/><Relationship Id="rId15" Type="http://schemas.openxmlformats.org/officeDocument/2006/relationships/tags" Target="../tags/tag448.xml"/><Relationship Id="rId10" Type="http://schemas.openxmlformats.org/officeDocument/2006/relationships/tags" Target="../tags/tag443.xml"/><Relationship Id="rId19" Type="http://schemas.openxmlformats.org/officeDocument/2006/relationships/tags" Target="../tags/tag452.xml"/><Relationship Id="rId4" Type="http://schemas.openxmlformats.org/officeDocument/2006/relationships/tags" Target="../tags/tag437.xml"/><Relationship Id="rId9" Type="http://schemas.openxmlformats.org/officeDocument/2006/relationships/tags" Target="../tags/tag442.xml"/><Relationship Id="rId14" Type="http://schemas.openxmlformats.org/officeDocument/2006/relationships/tags" Target="../tags/tag44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4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9.xml"/><Relationship Id="rId4" Type="http://schemas.openxmlformats.org/officeDocument/2006/relationships/tags" Target="../tags/tag1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3018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cs typeface="Calibri"/>
              </a:rPr>
              <a:t>P &amp; H Chapter 5.4 (up to TLBs)</a:t>
            </a: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1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Processor &amp; Memory</a:t>
            </a:r>
            <a:endParaRPr lang="en-US"/>
          </a:p>
        </p:txBody>
      </p:sp>
      <p:sp>
        <p:nvSpPr>
          <p:cNvPr id="3601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609600"/>
            <a:ext cx="6096000" cy="6400800"/>
          </a:xfrm>
        </p:spPr>
        <p:txBody>
          <a:bodyPr>
            <a:normAutofit/>
          </a:bodyPr>
          <a:lstStyle/>
          <a:p>
            <a:r>
              <a:rPr lang="en-US" dirty="0" smtClean="0"/>
              <a:t>CPU address/data bus...</a:t>
            </a:r>
          </a:p>
          <a:p>
            <a:r>
              <a:rPr lang="en-US" dirty="0" smtClean="0"/>
              <a:t>	… routed through caches</a:t>
            </a:r>
          </a:p>
          <a:p>
            <a:r>
              <a:rPr lang="en-US" dirty="0" smtClean="0"/>
              <a:t>	… to main memory</a:t>
            </a:r>
          </a:p>
          <a:p>
            <a:pPr lvl="1"/>
            <a:r>
              <a:rPr lang="en-US" dirty="0" smtClean="0"/>
              <a:t>Simple, fast, but…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Q: What happens for LW/SW </a:t>
            </a:r>
            <a:br>
              <a:rPr lang="en-US" dirty="0" smtClean="0"/>
            </a:br>
            <a:r>
              <a:rPr lang="en-US" dirty="0" smtClean="0"/>
              <a:t>to an invalid location?</a:t>
            </a:r>
          </a:p>
          <a:p>
            <a:pPr lvl="1"/>
            <a:r>
              <a:rPr lang="en-US" dirty="0" smtClean="0"/>
              <a:t>0x000000000 (NULL)</a:t>
            </a:r>
          </a:p>
          <a:p>
            <a:pPr lvl="1"/>
            <a:r>
              <a:rPr lang="en-US" dirty="0" smtClean="0"/>
              <a:t>uninitialized pointer</a:t>
            </a:r>
          </a:p>
          <a:p>
            <a:pPr lvl="1"/>
            <a:endParaRPr lang="en-US" dirty="0"/>
          </a:p>
        </p:txBody>
      </p:sp>
      <p:sp>
        <p:nvSpPr>
          <p:cNvPr id="360141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6658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0141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742030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0141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1136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0141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4278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01417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6376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601418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0851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01419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3516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60142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5152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601421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7044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19800" y="55626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00460" y="2297668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00460" y="1676400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53000" y="259080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$$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06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1412" grpId="0" animBg="1"/>
      <p:bldP spid="3601414" grpId="0" animBg="1"/>
      <p:bldP spid="3601415" grpId="0" animBg="1"/>
      <p:bldP spid="3601421" grpId="0"/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3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Processes </a:t>
            </a:r>
            <a:endParaRPr lang="en-US" dirty="0"/>
          </a:p>
        </p:txBody>
      </p:sp>
      <p:sp>
        <p:nvSpPr>
          <p:cNvPr id="3603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What happens when another program is executed concurrently on </a:t>
            </a:r>
            <a:r>
              <a:rPr lang="en-US" dirty="0" smtClean="0">
                <a:solidFill>
                  <a:schemeClr val="accent1"/>
                </a:solidFill>
              </a:rPr>
              <a:t>another</a:t>
            </a:r>
            <a:r>
              <a:rPr lang="en-US" dirty="0" smtClean="0"/>
              <a:t> processor?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674771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750971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122571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436771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646571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094121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8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360571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2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524209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0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713371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1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818941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798971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246521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8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512971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9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676609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40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133141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19800" y="55626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00460" y="2297668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00460" y="1676400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53000" y="259080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$$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53000" y="307282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$$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76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3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Processes </a:t>
            </a:r>
            <a:endParaRPr lang="en-US" dirty="0"/>
          </a:p>
        </p:txBody>
      </p:sp>
      <p:sp>
        <p:nvSpPr>
          <p:cNvPr id="3603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Can </a:t>
            </a:r>
            <a:r>
              <a:rPr lang="en-US" dirty="0"/>
              <a:t>we relocate second program?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674771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750971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122571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436771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646571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094121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8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360571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2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524209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0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713371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1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818941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798971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246521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8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512971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9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676609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40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133141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19800" y="55626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00460" y="2297668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00460" y="1676400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</p:spTree>
    <p:extLst>
      <p:ext uri="{BB962C8B-B14F-4D97-AF65-F5344CB8AC3E}">
        <p14:creationId xmlns:p14="http://schemas.microsoft.com/office/powerpoint/2010/main" val="80460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5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2964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Solution? Multiple processes/processors</a:t>
            </a:r>
            <a:endParaRPr lang="en-US" dirty="0"/>
          </a:p>
        </p:txBody>
      </p:sp>
      <p:sp>
        <p:nvSpPr>
          <p:cNvPr id="3605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Can we relocate second program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2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6658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4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838200"/>
            <a:ext cx="1371600" cy="494243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5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1136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4278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6376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0851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9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3516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5152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1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7044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2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810000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3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086600" y="51816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4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086600" y="17526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5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9906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6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86600" y="2971800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7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124200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7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All problems in computer science can be solved by another level of indirection.</a:t>
            </a:r>
          </a:p>
          <a:p>
            <a:pPr algn="r"/>
            <a:r>
              <a:rPr lang="en-US" i="1" dirty="0" smtClean="0"/>
              <a:t> </a:t>
            </a:r>
          </a:p>
          <a:p>
            <a:pPr algn="r"/>
            <a:r>
              <a:rPr lang="en-US" i="1" dirty="0" smtClean="0"/>
              <a:t>–  David Wheeler</a:t>
            </a:r>
          </a:p>
          <a:p>
            <a:pPr algn="r"/>
            <a:r>
              <a:rPr lang="en-US" i="1" dirty="0" smtClean="0"/>
              <a:t>– or, Butler Lampson</a:t>
            </a:r>
          </a:p>
          <a:p>
            <a:pPr algn="r"/>
            <a:r>
              <a:rPr lang="en-US" i="1" dirty="0" smtClean="0"/>
              <a:t>–  or, Leslie </a:t>
            </a:r>
            <a:r>
              <a:rPr lang="en-US" i="1" dirty="0" err="1" smtClean="0"/>
              <a:t>Lamport</a:t>
            </a:r>
            <a:endParaRPr lang="en-US" i="1" dirty="0" smtClean="0"/>
          </a:p>
          <a:p>
            <a:pPr algn="r"/>
            <a:r>
              <a:rPr lang="en-US" i="1" dirty="0" smtClean="0"/>
              <a:t>–  or, Steve </a:t>
            </a:r>
            <a:r>
              <a:rPr lang="en-US" i="1" dirty="0" err="1" smtClean="0"/>
              <a:t>Bellovin</a:t>
            </a:r>
            <a:endParaRPr lang="en-US" i="1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58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All problems in computer science can be solved by another level of indirection.</a:t>
            </a:r>
          </a:p>
          <a:p>
            <a:pPr algn="r"/>
            <a:r>
              <a:rPr lang="en-US" i="1" dirty="0" smtClean="0"/>
              <a:t> </a:t>
            </a:r>
          </a:p>
          <a:p>
            <a:pPr algn="r"/>
            <a:r>
              <a:rPr lang="en-US" i="1" dirty="0" smtClean="0"/>
              <a:t>–  David Wheeler</a:t>
            </a:r>
          </a:p>
          <a:p>
            <a:pPr algn="r"/>
            <a:r>
              <a:rPr lang="en-US" i="1" dirty="0" smtClean="0"/>
              <a:t>– or, Butler Lampson</a:t>
            </a:r>
          </a:p>
          <a:p>
            <a:pPr algn="r"/>
            <a:r>
              <a:rPr lang="en-US" i="1" dirty="0" smtClean="0"/>
              <a:t>–  or, Leslie </a:t>
            </a:r>
            <a:r>
              <a:rPr lang="en-US" i="1" dirty="0" err="1" smtClean="0"/>
              <a:t>Lamport</a:t>
            </a:r>
            <a:endParaRPr lang="en-US" i="1" dirty="0" smtClean="0"/>
          </a:p>
          <a:p>
            <a:pPr algn="r"/>
            <a:r>
              <a:rPr lang="en-US" i="1" dirty="0" smtClean="0"/>
              <a:t>–  or, Steve </a:t>
            </a:r>
            <a:r>
              <a:rPr lang="en-US" i="1" dirty="0" err="1" smtClean="0"/>
              <a:t>Bellovin</a:t>
            </a:r>
            <a:endParaRPr lang="en-US" i="1" dirty="0" smtClean="0"/>
          </a:p>
          <a:p>
            <a:pPr algn="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5105400"/>
            <a:ext cx="77871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Solution: Need a </a:t>
            </a:r>
            <a:r>
              <a:rPr lang="en-US" sz="3200" b="1" i="1" dirty="0" smtClean="0">
                <a:solidFill>
                  <a:schemeClr val="accent1"/>
                </a:solidFill>
              </a:rPr>
              <a:t>MAP</a:t>
            </a:r>
            <a:endParaRPr lang="en-US" sz="3200" dirty="0" smtClean="0">
              <a:solidFill>
                <a:schemeClr val="accent1"/>
              </a:solidFill>
            </a:endParaRPr>
          </a:p>
          <a:p>
            <a:r>
              <a:rPr lang="en-US" sz="3200" dirty="0" smtClean="0">
                <a:solidFill>
                  <a:schemeClr val="accent1"/>
                </a:solidFill>
              </a:rPr>
              <a:t>To map a </a:t>
            </a:r>
            <a:r>
              <a:rPr lang="en-US" sz="3200" b="1" i="1" dirty="0" smtClean="0">
                <a:solidFill>
                  <a:schemeClr val="accent1"/>
                </a:solidFill>
              </a:rPr>
              <a:t>Virtual Address (generated by CPU)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t</a:t>
            </a:r>
            <a:r>
              <a:rPr lang="en-US" sz="3200" dirty="0" smtClean="0">
                <a:solidFill>
                  <a:schemeClr val="accent1"/>
                </a:solidFill>
              </a:rPr>
              <a:t>o a</a:t>
            </a:r>
            <a:r>
              <a:rPr lang="en-US" sz="3200" b="1" i="1" dirty="0" smtClean="0">
                <a:solidFill>
                  <a:schemeClr val="accent1"/>
                </a:solidFill>
              </a:rPr>
              <a:t> Physical Address (in memory)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5181600"/>
            <a:ext cx="7863332" cy="141726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9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Virtual Memory work?</a:t>
            </a:r>
          </a:p>
          <a:p>
            <a:endParaRPr lang="en-US" dirty="0" smtClean="0"/>
          </a:p>
          <a:p>
            <a:r>
              <a:rPr lang="en-US" dirty="0" smtClean="0"/>
              <a:t>i.e. How do we create that “map” that maps a </a:t>
            </a:r>
            <a:r>
              <a:rPr lang="en-US" dirty="0" smtClean="0">
                <a:solidFill>
                  <a:schemeClr val="accent1"/>
                </a:solidFill>
              </a:rPr>
              <a:t>virtual address </a:t>
            </a:r>
            <a:r>
              <a:rPr lang="en-US" dirty="0" smtClean="0"/>
              <a:t>generated by the CPU to a </a:t>
            </a:r>
            <a:r>
              <a:rPr lang="en-US" dirty="0" smtClean="0">
                <a:solidFill>
                  <a:schemeClr val="accent1"/>
                </a:solidFill>
              </a:rPr>
              <a:t>physical address</a:t>
            </a:r>
            <a:r>
              <a:rPr lang="en-US" dirty="0" smtClean="0"/>
              <a:t> used by main memory?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8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7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Virtual Memory</a:t>
            </a:r>
            <a:endParaRPr lang="en-US"/>
          </a:p>
        </p:txBody>
      </p:sp>
      <p:sp>
        <p:nvSpPr>
          <p:cNvPr id="3607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685800"/>
            <a:ext cx="8686800" cy="6096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</a:t>
            </a:r>
            <a:r>
              <a:rPr lang="en-US" dirty="0" smtClean="0"/>
              <a:t>: A Solution for All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Program/CPU c</a:t>
            </a:r>
            <a:r>
              <a:rPr lang="en-US" dirty="0" smtClean="0"/>
              <a:t>an access any address from 0…2</a:t>
            </a:r>
            <a:r>
              <a:rPr lang="en-US" baseline="30000" dirty="0" smtClean="0"/>
              <a:t>N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(e.g. N=32)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1"/>
                </a:solidFill>
              </a:rPr>
              <a:t>process</a:t>
            </a:r>
            <a:r>
              <a:rPr lang="en-US" dirty="0" smtClean="0"/>
              <a:t> has its own </a:t>
            </a:r>
            <a:r>
              <a:rPr lang="en-US" dirty="0" smtClean="0">
                <a:solidFill>
                  <a:schemeClr val="accent1"/>
                </a:solidFill>
              </a:rPr>
              <a:t>virtual address space</a:t>
            </a:r>
          </a:p>
          <a:p>
            <a:pPr lvl="1"/>
            <a:r>
              <a:rPr lang="en-US" dirty="0" smtClean="0"/>
              <a:t>A process is a program being executed</a:t>
            </a:r>
          </a:p>
          <a:p>
            <a:pPr lvl="1"/>
            <a:r>
              <a:rPr lang="en-US" dirty="0" smtClean="0"/>
              <a:t>Programmer </a:t>
            </a:r>
            <a:r>
              <a:rPr lang="en-US" dirty="0" smtClean="0"/>
              <a:t>can code as if they own all of memory</a:t>
            </a:r>
          </a:p>
          <a:p>
            <a:endParaRPr lang="en-US" dirty="0" smtClean="0"/>
          </a:p>
          <a:p>
            <a:r>
              <a:rPr lang="en-US" dirty="0" smtClean="0"/>
              <a:t>On-the-fly at runtime, for each memory access</a:t>
            </a:r>
          </a:p>
          <a:p>
            <a:pPr lvl="1"/>
            <a:r>
              <a:rPr lang="en-US" dirty="0" smtClean="0"/>
              <a:t>all access is </a:t>
            </a:r>
            <a:r>
              <a:rPr lang="en-US" i="1" dirty="0" smtClean="0"/>
              <a:t>indirect</a:t>
            </a:r>
            <a:r>
              <a:rPr lang="en-US" dirty="0" smtClean="0"/>
              <a:t> </a:t>
            </a:r>
            <a:r>
              <a:rPr lang="en-US" dirty="0" smtClean="0"/>
              <a:t>through a virtual address</a:t>
            </a:r>
          </a:p>
          <a:p>
            <a:pPr lvl="1"/>
            <a:r>
              <a:rPr lang="en-US" dirty="0" smtClean="0"/>
              <a:t>translate fake </a:t>
            </a:r>
            <a:r>
              <a:rPr lang="en-US" dirty="0" smtClean="0">
                <a:solidFill>
                  <a:schemeClr val="accent1"/>
                </a:solidFill>
              </a:rPr>
              <a:t>virtual address </a:t>
            </a:r>
            <a:r>
              <a:rPr lang="en-US" dirty="0" smtClean="0"/>
              <a:t>to a real </a:t>
            </a:r>
            <a:r>
              <a:rPr lang="en-US" dirty="0" smtClean="0">
                <a:solidFill>
                  <a:schemeClr val="accent1"/>
                </a:solidFill>
              </a:rPr>
              <a:t>physical address</a:t>
            </a:r>
          </a:p>
          <a:p>
            <a:pPr lvl="1"/>
            <a:r>
              <a:rPr lang="en-US" dirty="0" smtClean="0"/>
              <a:t>redirect load/store to the physical address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8321" y="541020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map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5834390"/>
            <a:ext cx="7772400" cy="41401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2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Address Space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7315200" y="633626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wikipedia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6" name="Picture 9" descr="f05-19-P37449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1" y="1066800"/>
            <a:ext cx="6859587" cy="467096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122" name="CP3 Ink dde4e474-ad9a-43c7-900f-3837e5049159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45" y="4083120"/>
            <a:ext cx="6322351" cy="1421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17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9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Address Space</a:t>
            </a:r>
            <a:endParaRPr lang="en-US"/>
          </a:p>
        </p:txBody>
      </p:sp>
      <p:sp>
        <p:nvSpPr>
          <p:cNvPr id="3609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3124200"/>
            <a:ext cx="8686800" cy="3962400"/>
          </a:xfrm>
        </p:spPr>
        <p:txBody>
          <a:bodyPr/>
          <a:lstStyle/>
          <a:p>
            <a:r>
              <a:rPr lang="en-US" dirty="0" smtClean="0"/>
              <a:t>Programs load/store to virtual addresses</a:t>
            </a:r>
          </a:p>
          <a:p>
            <a:r>
              <a:rPr lang="en-US" dirty="0" smtClean="0"/>
              <a:t>Actual memory uses physical addresses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Memory Management Unit</a:t>
            </a:r>
            <a:r>
              <a:rPr lang="en-US" dirty="0" smtClean="0"/>
              <a:t> (MMU)</a:t>
            </a:r>
            <a:endParaRPr lang="en-US" dirty="0"/>
          </a:p>
          <a:p>
            <a:pPr lvl="1"/>
            <a:r>
              <a:rPr lang="en-US" dirty="0" smtClean="0"/>
              <a:t>Responsible for translating on the fly</a:t>
            </a:r>
          </a:p>
          <a:p>
            <a:pPr lvl="1"/>
            <a:r>
              <a:rPr lang="en-US" dirty="0" smtClean="0"/>
              <a:t>Essentially, just a big array of integers: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=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vaddr</a:t>
            </a:r>
            <a:r>
              <a:rPr lang="en-US" dirty="0" smtClean="0"/>
              <a:t>];</a:t>
            </a: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685800"/>
            <a:ext cx="106680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" y="6096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29000" y="533400"/>
            <a:ext cx="1371600" cy="2286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1752600"/>
            <a:ext cx="1066800" cy="533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819400" y="1981200"/>
            <a:ext cx="6096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86000" y="13716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" y="990601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12954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B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2400" y="16002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429000" y="5334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X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9000" y="19812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Y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29000" y="16002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Z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6096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4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990601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X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05600" y="12954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Y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Rectangle 1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05600" y="16002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Z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9000" y="9144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429000" y="12954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B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10200" y="685800"/>
            <a:ext cx="1066800" cy="685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10200" y="1752600"/>
            <a:ext cx="1066800" cy="533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2" name="Line 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800600" y="1981200"/>
            <a:ext cx="6096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" name="Line 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43600" y="13716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09828" y="909935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0x1000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841863" y="1136812"/>
            <a:ext cx="1606731" cy="1331844"/>
          </a:xfrm>
          <a:custGeom>
            <a:avLst/>
            <a:gdLst>
              <a:gd name="connsiteX0" fmla="*/ 0 w 1606731"/>
              <a:gd name="connsiteY0" fmla="*/ 12719 h 1331844"/>
              <a:gd name="connsiteX1" fmla="*/ 326571 w 1606731"/>
              <a:gd name="connsiteY1" fmla="*/ 91097 h 1331844"/>
              <a:gd name="connsiteX2" fmla="*/ 509451 w 1606731"/>
              <a:gd name="connsiteY2" fmla="*/ 691988 h 1331844"/>
              <a:gd name="connsiteX3" fmla="*/ 1267097 w 1606731"/>
              <a:gd name="connsiteY3" fmla="*/ 887931 h 1331844"/>
              <a:gd name="connsiteX4" fmla="*/ 1463040 w 1606731"/>
              <a:gd name="connsiteY4" fmla="*/ 1292879 h 1331844"/>
              <a:gd name="connsiteX5" fmla="*/ 1606731 w 1606731"/>
              <a:gd name="connsiteY5" fmla="*/ 1292879 h 1331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6731" h="1331844">
                <a:moveTo>
                  <a:pt x="0" y="12719"/>
                </a:moveTo>
                <a:cubicBezTo>
                  <a:pt x="120831" y="-4698"/>
                  <a:pt x="241663" y="-22115"/>
                  <a:pt x="326571" y="91097"/>
                </a:cubicBezTo>
                <a:cubicBezTo>
                  <a:pt x="411480" y="204309"/>
                  <a:pt x="352697" y="559182"/>
                  <a:pt x="509451" y="691988"/>
                </a:cubicBezTo>
                <a:cubicBezTo>
                  <a:pt x="666205" y="824794"/>
                  <a:pt x="1108166" y="787783"/>
                  <a:pt x="1267097" y="887931"/>
                </a:cubicBezTo>
                <a:cubicBezTo>
                  <a:pt x="1426028" y="988079"/>
                  <a:pt x="1406434" y="1225388"/>
                  <a:pt x="1463040" y="1292879"/>
                </a:cubicBezTo>
                <a:cubicBezTo>
                  <a:pt x="1519646" y="1360370"/>
                  <a:pt x="1563188" y="1326624"/>
                  <a:pt x="1606731" y="1292879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29000" y="2286000"/>
            <a:ext cx="1371600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52399" y="990600"/>
            <a:ext cx="1689463" cy="30479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363028" y="909935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0x1000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705599" y="990600"/>
            <a:ext cx="1905001" cy="30479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820194" y="685477"/>
            <a:ext cx="1907177" cy="1332066"/>
          </a:xfrm>
          <a:custGeom>
            <a:avLst/>
            <a:gdLst>
              <a:gd name="connsiteX0" fmla="*/ 1907177 w 1907177"/>
              <a:gd name="connsiteY0" fmla="*/ 424866 h 1332066"/>
              <a:gd name="connsiteX1" fmla="*/ 1463040 w 1907177"/>
              <a:gd name="connsiteY1" fmla="*/ 437929 h 1332066"/>
              <a:gd name="connsiteX2" fmla="*/ 1188720 w 1907177"/>
              <a:gd name="connsiteY2" fmla="*/ 764500 h 1332066"/>
              <a:gd name="connsiteX3" fmla="*/ 1031966 w 1907177"/>
              <a:gd name="connsiteY3" fmla="*/ 1247826 h 1332066"/>
              <a:gd name="connsiteX4" fmla="*/ 365760 w 1907177"/>
              <a:gd name="connsiteY4" fmla="*/ 1221700 h 1332066"/>
              <a:gd name="connsiteX5" fmla="*/ 248195 w 1907177"/>
              <a:gd name="connsiteY5" fmla="*/ 163609 h 1332066"/>
              <a:gd name="connsiteX6" fmla="*/ 0 w 1907177"/>
              <a:gd name="connsiteY6" fmla="*/ 19917 h 133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7177" h="1332066">
                <a:moveTo>
                  <a:pt x="1907177" y="424866"/>
                </a:moveTo>
                <a:cubicBezTo>
                  <a:pt x="1744980" y="403094"/>
                  <a:pt x="1582783" y="381323"/>
                  <a:pt x="1463040" y="437929"/>
                </a:cubicBezTo>
                <a:cubicBezTo>
                  <a:pt x="1343297" y="494535"/>
                  <a:pt x="1260566" y="629517"/>
                  <a:pt x="1188720" y="764500"/>
                </a:cubicBezTo>
                <a:cubicBezTo>
                  <a:pt x="1116874" y="899483"/>
                  <a:pt x="1169126" y="1171626"/>
                  <a:pt x="1031966" y="1247826"/>
                </a:cubicBezTo>
                <a:cubicBezTo>
                  <a:pt x="894806" y="1324026"/>
                  <a:pt x="496388" y="1402403"/>
                  <a:pt x="365760" y="1221700"/>
                </a:cubicBezTo>
                <a:cubicBezTo>
                  <a:pt x="235131" y="1040997"/>
                  <a:pt x="309155" y="363906"/>
                  <a:pt x="248195" y="163609"/>
                </a:cubicBezTo>
                <a:cubicBezTo>
                  <a:pt x="187235" y="-36688"/>
                  <a:pt x="93617" y="-8386"/>
                  <a:pt x="0" y="19917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429000" y="533400"/>
            <a:ext cx="1371600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30800" y="2209800"/>
            <a:ext cx="2088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Virtual Address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Space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95600" y="2743200"/>
            <a:ext cx="3043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Physical Address Space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98600" y="2209800"/>
            <a:ext cx="2088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Virtual Address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Space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52400" y="4191000"/>
            <a:ext cx="6324600" cy="8382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73330" y="5867400"/>
            <a:ext cx="418447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7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30" grpId="0" animBg="1"/>
      <p:bldP spid="31" grpId="0" animBg="1"/>
      <p:bldP spid="32" grpId="0" animBg="1"/>
      <p:bldP spid="33" grpId="0" animBg="1"/>
      <p:bldP spid="2" grpId="0"/>
      <p:bldP spid="4" grpId="0" animBg="1"/>
      <p:bldP spid="7" grpId="0" animBg="1"/>
      <p:bldP spid="35" grpId="0" animBg="1"/>
      <p:bldP spid="36" grpId="0"/>
      <p:bldP spid="37" grpId="0" animBg="1"/>
      <p:bldP spid="8" grpId="0" animBg="1"/>
      <p:bldP spid="40" grpId="0" animBg="1"/>
      <p:bldP spid="9" grpId="0"/>
      <p:bldP spid="41" grpId="0"/>
      <p:bldP spid="42" grpId="0"/>
      <p:bldP spid="20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26" idx="2"/>
          </p:cNvCxnSpPr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2" idx="0"/>
          </p:cNvCxnSpPr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.data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9010" y="5791200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4" name="Straight Arrow Connector 33"/>
          <p:cNvCxnSpPr>
            <a:stCxn id="33" idx="1"/>
            <a:endCxn id="30" idx="3"/>
          </p:cNvCxnSpPr>
          <p:nvPr/>
        </p:nvCxnSpPr>
        <p:spPr>
          <a:xfrm flipH="1" flipV="1">
            <a:off x="6324600" y="6019800"/>
            <a:ext cx="101441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1"/>
            <a:endCxn id="31" idx="3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48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1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Virtual Memory Advantages</a:t>
            </a:r>
            <a:endParaRPr lang="en-US"/>
          </a:p>
        </p:txBody>
      </p:sp>
      <p:sp>
        <p:nvSpPr>
          <p:cNvPr id="3611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533400"/>
            <a:ext cx="8915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Advantages</a:t>
            </a:r>
          </a:p>
          <a:p>
            <a:r>
              <a:rPr lang="en-US" dirty="0" smtClean="0"/>
              <a:t>Easy relocation</a:t>
            </a:r>
          </a:p>
          <a:p>
            <a:pPr lvl="1"/>
            <a:r>
              <a:rPr lang="en-US" dirty="0" smtClean="0"/>
              <a:t>Loader puts code anywhere in physical memory</a:t>
            </a:r>
          </a:p>
          <a:p>
            <a:pPr lvl="1"/>
            <a:r>
              <a:rPr lang="en-US" dirty="0" smtClean="0"/>
              <a:t>Creates </a:t>
            </a:r>
            <a:r>
              <a:rPr lang="en-US" dirty="0" smtClean="0">
                <a:solidFill>
                  <a:schemeClr val="accent1"/>
                </a:solidFill>
              </a:rPr>
              <a:t>virtual mappings </a:t>
            </a:r>
            <a:r>
              <a:rPr lang="en-US" dirty="0" smtClean="0"/>
              <a:t>to give illusion of correct layout</a:t>
            </a:r>
          </a:p>
          <a:p>
            <a:r>
              <a:rPr lang="en-US" dirty="0" smtClean="0"/>
              <a:t>Higher memory utilization</a:t>
            </a:r>
          </a:p>
          <a:p>
            <a:pPr lvl="1"/>
            <a:r>
              <a:rPr lang="en-US" dirty="0" smtClean="0"/>
              <a:t>Provide illusion of contiguous memory</a:t>
            </a:r>
          </a:p>
          <a:p>
            <a:pPr lvl="1"/>
            <a:r>
              <a:rPr lang="en-US" dirty="0" smtClean="0"/>
              <a:t>Use all physical memory, even physical address 0x0</a:t>
            </a:r>
          </a:p>
          <a:p>
            <a:r>
              <a:rPr lang="en-US" dirty="0" smtClean="0"/>
              <a:t>Easy sharing</a:t>
            </a:r>
          </a:p>
          <a:p>
            <a:pPr lvl="1"/>
            <a:r>
              <a:rPr lang="en-US" dirty="0" smtClean="0"/>
              <a:t>Different mappings for different programs / cores</a:t>
            </a:r>
          </a:p>
          <a:p>
            <a:r>
              <a:rPr lang="en-US" dirty="0" smtClean="0"/>
              <a:t>And more to come…</a:t>
            </a:r>
          </a:p>
        </p:txBody>
      </p:sp>
    </p:spTree>
    <p:extLst>
      <p:ext uri="{BB962C8B-B14F-4D97-AF65-F5344CB8AC3E}">
        <p14:creationId xmlns:p14="http://schemas.microsoft.com/office/powerpoint/2010/main" val="1535856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1"/>
                </a:solidFill>
              </a:rPr>
              <a:t>map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accent1"/>
                </a:solidFill>
              </a:rPr>
              <a:t>PageTage</a:t>
            </a:r>
            <a:r>
              <a:rPr lang="en-US" b="1" i="1" dirty="0" smtClean="0">
                <a:solidFill>
                  <a:schemeClr val="accent1"/>
                </a:solidFill>
              </a:rPr>
              <a:t>,</a:t>
            </a:r>
            <a:r>
              <a:rPr lang="en-US" dirty="0" smtClean="0">
                <a:solidFill>
                  <a:schemeClr val="accent1"/>
                </a:solidFill>
              </a:rPr>
              <a:t> that maps a </a:t>
            </a:r>
            <a:r>
              <a:rPr lang="en-US" b="1" i="1" dirty="0" err="1" smtClean="0">
                <a:solidFill>
                  <a:schemeClr val="accent1"/>
                </a:solidFill>
              </a:rPr>
              <a:t>vaddr</a:t>
            </a:r>
            <a:r>
              <a:rPr lang="en-US" dirty="0" smtClean="0">
                <a:solidFill>
                  <a:schemeClr val="accent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accent1"/>
                </a:solidFill>
              </a:rPr>
              <a:t>paddr</a:t>
            </a:r>
            <a:r>
              <a:rPr lang="en-US" dirty="0" smtClean="0">
                <a:solidFill>
                  <a:schemeClr val="accent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accent1"/>
                </a:solidFill>
              </a:rPr>
              <a:t>paddr</a:t>
            </a:r>
            <a:r>
              <a:rPr lang="en-US" b="1" i="1" dirty="0">
                <a:solidFill>
                  <a:schemeClr val="accent1"/>
                </a:solidFill>
              </a:rPr>
              <a:t> = </a:t>
            </a:r>
            <a:r>
              <a:rPr lang="en-US" b="1" i="1" dirty="0" err="1">
                <a:solidFill>
                  <a:schemeClr val="accent1"/>
                </a:solidFill>
              </a:rPr>
              <a:t>PageTable</a:t>
            </a:r>
            <a:r>
              <a:rPr lang="en-US" b="1" i="1" dirty="0">
                <a:solidFill>
                  <a:schemeClr val="accent1"/>
                </a:solidFill>
              </a:rPr>
              <a:t>[</a:t>
            </a:r>
            <a:r>
              <a:rPr lang="en-US" b="1" i="1" dirty="0" err="1">
                <a:solidFill>
                  <a:schemeClr val="accent1"/>
                </a:solidFill>
              </a:rPr>
              <a:t>vaddr</a:t>
            </a:r>
            <a:r>
              <a:rPr lang="en-US" b="1" i="1" dirty="0">
                <a:solidFill>
                  <a:schemeClr val="accent1"/>
                </a:solidFill>
              </a:rPr>
              <a:t>]</a:t>
            </a:r>
            <a:endParaRPr lang="en-US" b="1" i="1" dirty="0" smtClean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66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15400" cy="5638800"/>
          </a:xfrm>
        </p:spPr>
        <p:txBody>
          <a:bodyPr/>
          <a:lstStyle/>
          <a:p>
            <a:r>
              <a:rPr lang="en-US" dirty="0" smtClean="0"/>
              <a:t>How do we implement that translation from a virtual address (</a:t>
            </a:r>
            <a:r>
              <a:rPr lang="en-US" dirty="0" err="1" smtClean="0"/>
              <a:t>vaddr</a:t>
            </a:r>
            <a:r>
              <a:rPr lang="en-US" dirty="0" smtClean="0"/>
              <a:t>) to a physical address (</a:t>
            </a:r>
            <a:r>
              <a:rPr lang="en-US" dirty="0" err="1" smtClean="0"/>
              <a:t>paddr</a:t>
            </a:r>
            <a:r>
              <a:rPr lang="en-US" dirty="0" smtClean="0"/>
              <a:t>)?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PageTable</a:t>
            </a:r>
            <a:r>
              <a:rPr lang="en-US" dirty="0"/>
              <a:t>[</a:t>
            </a:r>
            <a:r>
              <a:rPr lang="en-US" dirty="0" err="1"/>
              <a:t>vaddr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 smtClean="0"/>
              <a:t>i.e. How do we implement the </a:t>
            </a:r>
            <a:r>
              <a:rPr lang="en-US" dirty="0" err="1" smtClean="0"/>
              <a:t>PageTable</a:t>
            </a:r>
            <a:r>
              <a:rPr lang="en-US" dirty="0" smtClean="0"/>
              <a:t>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2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Address Translation</a:t>
            </a:r>
          </a:p>
          <a:p>
            <a:pPr algn="ctr"/>
            <a:r>
              <a:rPr lang="en-US" dirty="0" smtClean="0"/>
              <a:t>Pages, Page Tables, and </a:t>
            </a:r>
          </a:p>
          <a:p>
            <a:pPr algn="ctr"/>
            <a:r>
              <a:rPr lang="en-US" dirty="0" smtClean="0"/>
              <a:t>the Memory Management Unit (MMU)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733800" y="3276600"/>
            <a:ext cx="1981200" cy="6096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7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3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Attempt#1: Address </a:t>
            </a:r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703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large should a </a:t>
            </a:r>
            <a:r>
              <a:rPr lang="en-US" dirty="0" err="1" smtClean="0"/>
              <a:t>PageTable</a:t>
            </a:r>
            <a:r>
              <a:rPr lang="en-US" dirty="0" smtClean="0"/>
              <a:t> be for a MMU?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=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vaddr</a:t>
            </a:r>
            <a:r>
              <a:rPr lang="en-US" dirty="0" smtClean="0"/>
              <a:t>];</a:t>
            </a:r>
          </a:p>
          <a:p>
            <a:r>
              <a:rPr lang="en-US" dirty="0" smtClean="0"/>
              <a:t>Granularity?</a:t>
            </a:r>
          </a:p>
          <a:p>
            <a:pPr lvl="1"/>
            <a:r>
              <a:rPr lang="en-US" dirty="0" smtClean="0"/>
              <a:t>Per word…</a:t>
            </a:r>
          </a:p>
          <a:p>
            <a:pPr lvl="1"/>
            <a:r>
              <a:rPr lang="en-US" dirty="0" smtClean="0"/>
              <a:t>Per block…</a:t>
            </a:r>
          </a:p>
          <a:p>
            <a:pPr lvl="1"/>
            <a:r>
              <a:rPr lang="en-US" dirty="0" smtClean="0"/>
              <a:t>Variable..…</a:t>
            </a:r>
          </a:p>
          <a:p>
            <a:r>
              <a:rPr lang="en-US" dirty="0" smtClean="0"/>
              <a:t>Typical:</a:t>
            </a:r>
          </a:p>
          <a:p>
            <a:pPr lvl="1"/>
            <a:r>
              <a:rPr lang="en-US" dirty="0" smtClean="0"/>
              <a:t>4KB – 16KB </a:t>
            </a:r>
            <a:r>
              <a:rPr lang="en-US" dirty="0" smtClean="0">
                <a:solidFill>
                  <a:schemeClr val="accent1"/>
                </a:solidFill>
              </a:rPr>
              <a:t>pages</a:t>
            </a:r>
          </a:p>
          <a:p>
            <a:pPr lvl="1"/>
            <a:r>
              <a:rPr lang="en-US" dirty="0" smtClean="0"/>
              <a:t>4MB – 256MB</a:t>
            </a:r>
            <a:r>
              <a:rPr lang="en-US" dirty="0" smtClean="0">
                <a:solidFill>
                  <a:schemeClr val="accent1"/>
                </a:solidFill>
              </a:rPr>
              <a:t> jumbo pages</a:t>
            </a:r>
          </a:p>
          <a:p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066800" y="1219200"/>
            <a:ext cx="4800600" cy="6858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5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 #1: Address </a:t>
            </a:r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3048000"/>
            <a:ext cx="86868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Attempt #1: For any access to virtual address:</a:t>
            </a:r>
          </a:p>
          <a:p>
            <a:pPr lvl="1"/>
            <a:r>
              <a:rPr lang="en-US" dirty="0" smtClean="0"/>
              <a:t>Calculate </a:t>
            </a:r>
            <a:r>
              <a:rPr lang="en-US" dirty="0" smtClean="0">
                <a:solidFill>
                  <a:schemeClr val="accent1"/>
                </a:solidFill>
              </a:rPr>
              <a:t>virtual page number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1"/>
                </a:solidFill>
              </a:rPr>
              <a:t>page offset</a:t>
            </a:r>
          </a:p>
          <a:p>
            <a:pPr lvl="1"/>
            <a:r>
              <a:rPr lang="en-US" dirty="0" smtClean="0"/>
              <a:t>Lookup </a:t>
            </a:r>
            <a:r>
              <a:rPr lang="en-US" dirty="0" smtClean="0">
                <a:solidFill>
                  <a:schemeClr val="accent1"/>
                </a:solidFill>
              </a:rPr>
              <a:t>physical page number</a:t>
            </a:r>
            <a:r>
              <a:rPr lang="en-US" dirty="0" smtClean="0"/>
              <a:t> at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vpn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Calculate physical address as </a:t>
            </a:r>
            <a:r>
              <a:rPr lang="en-US" dirty="0" err="1" smtClean="0"/>
              <a:t>ppn:offset</a:t>
            </a:r>
            <a:endParaRPr lang="en-US" dirty="0" smtClean="0"/>
          </a:p>
        </p:txBody>
      </p:sp>
      <p:sp>
        <p:nvSpPr>
          <p:cNvPr id="3625987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077200" y="609600"/>
            <a:ext cx="89832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vaddr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2598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609600"/>
            <a:ext cx="6858000" cy="457200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89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943600" y="609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0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80125" y="609600"/>
            <a:ext cx="160948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Page Offset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25991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74279" y="609600"/>
            <a:ext cx="275492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Virtual page number</a:t>
            </a:r>
          </a:p>
        </p:txBody>
      </p:sp>
      <p:sp>
        <p:nvSpPr>
          <p:cNvPr id="3625994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05000" y="2286000"/>
            <a:ext cx="6096000" cy="457202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5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943600" y="2285998"/>
            <a:ext cx="0" cy="45720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080125" y="2286000"/>
            <a:ext cx="156780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Page offset</a:t>
            </a:r>
          </a:p>
        </p:txBody>
      </p:sp>
      <p:sp>
        <p:nvSpPr>
          <p:cNvPr id="362599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2286000"/>
            <a:ext cx="290727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Physical page number</a:t>
            </a:r>
          </a:p>
        </p:txBody>
      </p:sp>
      <p:sp>
        <p:nvSpPr>
          <p:cNvPr id="26" name="Flowchart: Alternate Process 25"/>
          <p:cNvSpPr/>
          <p:nvPr>
            <p:custDataLst>
              <p:tags r:id="rId12"/>
            </p:custDataLst>
          </p:nvPr>
        </p:nvSpPr>
        <p:spPr>
          <a:xfrm>
            <a:off x="1981200" y="1449387"/>
            <a:ext cx="3200400" cy="457200"/>
          </a:xfrm>
          <a:prstGeom prst="flowChartAlternateProcess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Lookup in </a:t>
            </a:r>
            <a:r>
              <a:rPr lang="en-US" sz="2400" dirty="0" err="1" smtClean="0"/>
              <a:t>PageTable</a:t>
            </a:r>
            <a:endParaRPr lang="en-US" sz="2400" dirty="0"/>
          </a:p>
        </p:txBody>
      </p:sp>
      <p:sp>
        <p:nvSpPr>
          <p:cNvPr id="27" name="Text Box 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077200" y="2286000"/>
            <a:ext cx="92525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paddr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Line 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0" y="10668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81400" y="19050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10400" y="1066800"/>
            <a:ext cx="0" cy="12192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00130" y="990600"/>
            <a:ext cx="7201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31                                                            12  11                       0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0600" y="2662535"/>
            <a:ext cx="7096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                                                                12  11                       0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57200"/>
            <a:ext cx="1246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CPU</a:t>
            </a:r>
          </a:p>
          <a:p>
            <a:r>
              <a:rPr lang="en-US" sz="2000" dirty="0" smtClean="0">
                <a:solidFill>
                  <a:schemeClr val="accent1"/>
                </a:solidFill>
              </a:rPr>
              <a:t>generated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800" y="1985427"/>
            <a:ext cx="12569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Main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Memory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87969" y="1306830"/>
            <a:ext cx="1832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e.g. Page size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4 </a:t>
            </a:r>
            <a:r>
              <a:rPr lang="en-US" sz="2400" dirty="0" err="1" smtClean="0">
                <a:solidFill>
                  <a:schemeClr val="accent1"/>
                </a:solidFill>
              </a:rPr>
              <a:t>kB</a:t>
            </a:r>
            <a:r>
              <a:rPr lang="en-US" sz="2400" dirty="0" smtClean="0">
                <a:solidFill>
                  <a:schemeClr val="accent1"/>
                </a:solidFill>
              </a:rPr>
              <a:t> = 2</a:t>
            </a:r>
            <a:r>
              <a:rPr lang="en-US" sz="2400" baseline="30000" dirty="0" smtClean="0">
                <a:solidFill>
                  <a:schemeClr val="accent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62942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2" grpId="0"/>
      <p:bldP spid="20" grpId="0"/>
      <p:bldP spid="3" grpId="0"/>
      <p:bldP spid="22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1"/>
                </a:solidFill>
              </a:rPr>
              <a:t>map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bg1"/>
                </a:solidFill>
              </a:rPr>
              <a:t>PageTage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that maps a </a:t>
            </a:r>
            <a:r>
              <a:rPr lang="en-US" b="1" i="1" dirty="0" err="1" smtClean="0">
                <a:solidFill>
                  <a:schemeClr val="bg1"/>
                </a:solidFill>
              </a:rPr>
              <a:t>vaddr</a:t>
            </a:r>
            <a:r>
              <a:rPr lang="en-US" dirty="0" smtClean="0">
                <a:solidFill>
                  <a:schemeClr val="bg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bg1"/>
                </a:solidFill>
              </a:rPr>
              <a:t>paddr</a:t>
            </a:r>
            <a:r>
              <a:rPr lang="en-US" dirty="0" smtClean="0">
                <a:solidFill>
                  <a:schemeClr val="bg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bg1"/>
                </a:solidFill>
              </a:rPr>
              <a:t>paddr</a:t>
            </a:r>
            <a:r>
              <a:rPr lang="en-US" b="1" i="1" dirty="0">
                <a:solidFill>
                  <a:schemeClr val="bg1"/>
                </a:solidFill>
              </a:rPr>
              <a:t> = </a:t>
            </a:r>
            <a:r>
              <a:rPr lang="en-US" b="1" i="1" dirty="0" err="1">
                <a:solidFill>
                  <a:schemeClr val="bg1"/>
                </a:solidFill>
              </a:rPr>
              <a:t>PageTable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vaddr</a:t>
            </a:r>
            <a:r>
              <a:rPr lang="en-US" b="1" i="1" dirty="0" smtClean="0">
                <a:solidFill>
                  <a:schemeClr val="bg1"/>
                </a:solidFill>
              </a:rPr>
              <a:t>]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 page is constant size block of virtual memory.  Often, the page size will be around 4kB to reduce the number of entries in a </a:t>
            </a:r>
            <a:r>
              <a:rPr lang="en-US" dirty="0" err="1" smtClean="0">
                <a:solidFill>
                  <a:schemeClr val="accent1"/>
                </a:solidFill>
              </a:rPr>
              <a:t>PageTable</a:t>
            </a:r>
            <a:r>
              <a:rPr lang="en-US" dirty="0" smtClean="0">
                <a:solidFill>
                  <a:schemeClr val="accent1"/>
                </a:solidFill>
              </a:rPr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9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5638800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How to translate a </a:t>
            </a:r>
            <a:r>
              <a:rPr lang="en-US" dirty="0" err="1" smtClean="0"/>
              <a:t>vaddr</a:t>
            </a:r>
            <a:r>
              <a:rPr lang="en-US" dirty="0" smtClean="0"/>
              <a:t> (virtual address) generated by the CPU to a </a:t>
            </a:r>
            <a:r>
              <a:rPr lang="en-US" dirty="0" err="1" smtClean="0"/>
              <a:t>paddr</a:t>
            </a:r>
            <a:r>
              <a:rPr lang="en-US" dirty="0" smtClean="0"/>
              <a:t> (physical address) used by main memory using the </a:t>
            </a:r>
            <a:r>
              <a:rPr lang="en-US" dirty="0" err="1" smtClean="0"/>
              <a:t>PageTable</a:t>
            </a:r>
            <a:r>
              <a:rPr lang="en-US" dirty="0" smtClean="0"/>
              <a:t> managed by the memory management unit (MMU).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3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5638800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How to translate a </a:t>
            </a:r>
            <a:r>
              <a:rPr lang="en-US" dirty="0" err="1" smtClean="0">
                <a:solidFill>
                  <a:schemeClr val="accent1"/>
                </a:solidFill>
              </a:rPr>
              <a:t>vaddr</a:t>
            </a:r>
            <a:r>
              <a:rPr lang="en-US" dirty="0" smtClean="0"/>
              <a:t> (virtual address) generated by the CPU to a </a:t>
            </a:r>
            <a:r>
              <a:rPr lang="en-US" dirty="0" err="1" smtClean="0">
                <a:solidFill>
                  <a:schemeClr val="accent1"/>
                </a:solidFill>
              </a:rPr>
              <a:t>paddr</a:t>
            </a:r>
            <a:r>
              <a:rPr lang="en-US" dirty="0" smtClean="0"/>
              <a:t> (physical address) used by main memory using the </a:t>
            </a:r>
            <a:r>
              <a:rPr lang="en-US" dirty="0" err="1" smtClean="0">
                <a:solidFill>
                  <a:schemeClr val="accent1"/>
                </a:solidFill>
              </a:rPr>
              <a:t>PageTable</a:t>
            </a:r>
            <a:r>
              <a:rPr lang="en-US" dirty="0" smtClean="0"/>
              <a:t> managed by the memory management unit (</a:t>
            </a:r>
            <a:r>
              <a:rPr lang="en-US" dirty="0" smtClean="0">
                <a:solidFill>
                  <a:schemeClr val="accent1"/>
                </a:solidFill>
              </a:rPr>
              <a:t>MMU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Q: Where is the </a:t>
            </a:r>
            <a:r>
              <a:rPr lang="en-US" dirty="0" err="1" smtClean="0"/>
              <a:t>PageTable</a:t>
            </a:r>
            <a:r>
              <a:rPr lang="en-US" dirty="0" smtClean="0"/>
              <a:t> stored??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5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</a:t>
            </a:r>
            <a:r>
              <a:rPr lang="en-US" dirty="0" err="1" smtClean="0"/>
              <a:t>PageTable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2286000"/>
            <a:ext cx="6248400" cy="2667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Q: Where to store page tables?</a:t>
            </a:r>
          </a:p>
          <a:p>
            <a:r>
              <a:rPr lang="en-US" sz="2800" dirty="0" smtClean="0"/>
              <a:t>A: In memory, of course…</a:t>
            </a:r>
            <a:br>
              <a:rPr lang="en-US" sz="2800" dirty="0" smtClean="0"/>
            </a:br>
            <a:r>
              <a:rPr lang="en-US" sz="2800" dirty="0" smtClean="0"/>
              <a:t>Special </a:t>
            </a:r>
            <a:r>
              <a:rPr lang="en-US" sz="2800" i="1" dirty="0" smtClean="0">
                <a:solidFill>
                  <a:schemeClr val="accent1"/>
                </a:solidFill>
              </a:rPr>
              <a:t>page table base register</a:t>
            </a:r>
            <a:r>
              <a:rPr lang="en-US" sz="2800" dirty="0" smtClean="0">
                <a:solidFill>
                  <a:schemeClr val="accent1"/>
                </a:solidFill>
              </a:rPr>
              <a:t/>
            </a:r>
            <a:br>
              <a:rPr lang="en-US" sz="2800" dirty="0" smtClean="0">
                <a:solidFill>
                  <a:schemeClr val="accent1"/>
                </a:solidFill>
              </a:rPr>
            </a:br>
            <a:r>
              <a:rPr lang="en-US" sz="2800" dirty="0" smtClean="0"/>
              <a:t>(CR3:PTBR on x86)</a:t>
            </a:r>
            <a:br>
              <a:rPr lang="en-US" sz="2800" dirty="0" smtClean="0"/>
            </a:br>
            <a:r>
              <a:rPr lang="en-US" sz="2800" dirty="0" smtClean="0"/>
              <a:t>(Cop0:ContextRegister on MIPS)</a:t>
            </a:r>
            <a:endParaRPr lang="en-US" sz="2800" i="1" dirty="0" smtClean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0" y="1143000"/>
            <a:ext cx="106680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5334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7620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1000" y="1219200"/>
            <a:ext cx="1066800" cy="533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429000" y="1447800"/>
            <a:ext cx="685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" y="1143000"/>
            <a:ext cx="1371600" cy="76199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838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3657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4648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>
            <p:custDataLst>
              <p:tags r:id="rId12"/>
            </p:custDataLst>
          </p:nvPr>
        </p:nvSpPr>
        <p:spPr>
          <a:xfrm>
            <a:off x="2133600" y="533400"/>
            <a:ext cx="3273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sym typeface="Symbol"/>
              </a:rPr>
              <a:t>Read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Mem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[0x4123B538]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13"/>
            </p:custDataLst>
          </p:nvPr>
        </p:nvSpPr>
        <p:spPr>
          <a:xfrm>
            <a:off x="5791200" y="60006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21" name="TextBox 20"/>
          <p:cNvSpPr txBox="1"/>
          <p:nvPr>
            <p:custDataLst>
              <p:tags r:id="rId14"/>
            </p:custDataLst>
          </p:nvPr>
        </p:nvSpPr>
        <p:spPr>
          <a:xfrm>
            <a:off x="5775138" y="25908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23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16002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>
            <p:custDataLst>
              <p:tags r:id="rId16"/>
            </p:custDataLst>
          </p:nvPr>
        </p:nvSpPr>
        <p:spPr>
          <a:xfrm>
            <a:off x="5791200" y="4933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25" name="TextBox 24"/>
          <p:cNvSpPr txBox="1"/>
          <p:nvPr>
            <p:custDataLst>
              <p:tags r:id="rId17"/>
            </p:custDataLst>
          </p:nvPr>
        </p:nvSpPr>
        <p:spPr>
          <a:xfrm>
            <a:off x="5765520" y="39432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27" name="TextBox 26"/>
          <p:cNvSpPr txBox="1"/>
          <p:nvPr>
            <p:custDataLst>
              <p:tags r:id="rId18"/>
            </p:custDataLst>
          </p:nvPr>
        </p:nvSpPr>
        <p:spPr>
          <a:xfrm>
            <a:off x="5791200" y="10668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239000" y="5181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TextBox 25"/>
          <p:cNvSpPr txBox="1"/>
          <p:nvPr>
            <p:custDataLst>
              <p:tags r:id="rId20"/>
            </p:custDataLst>
          </p:nvPr>
        </p:nvSpPr>
        <p:spPr>
          <a:xfrm>
            <a:off x="5791200" y="5467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724400" y="533400"/>
            <a:ext cx="533400" cy="461665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93650" y="533400"/>
            <a:ext cx="1540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1"/>
                </a:solidFill>
              </a:rPr>
              <a:t>PageOffset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657600" y="533400"/>
            <a:ext cx="1066800" cy="461665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488650" y="838200"/>
            <a:ext cx="3402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VPN: virtual page number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267200" y="2743200"/>
            <a:ext cx="1066800" cy="533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PTBR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13" name="Straight Arrow Connector 12"/>
          <p:cNvCxnSpPr>
            <a:stCxn id="30" idx="3"/>
          </p:cNvCxnSpPr>
          <p:nvPr/>
        </p:nvCxnSpPr>
        <p:spPr>
          <a:xfrm flipV="1">
            <a:off x="5334000" y="2895600"/>
            <a:ext cx="1921062" cy="1143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6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  <p:bldP spid="8" grpId="0" animBg="1"/>
      <p:bldP spid="11" grpId="0"/>
      <p:bldP spid="28" grpId="0" animBg="1"/>
      <p:bldP spid="29" grpId="0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Big Picture: </a:t>
            </a:r>
            <a:r>
              <a:rPr lang="en-US" dirty="0" smtClean="0"/>
              <a:t>(Virtual) Memory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9714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9620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34290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6576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52122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22098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-152399" y="1676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1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905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" name="TextBox 201"/>
          <p:cNvSpPr txBox="1"/>
          <p:nvPr/>
        </p:nvSpPr>
        <p:spPr>
          <a:xfrm>
            <a:off x="0" y="10668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6338579" y="3459540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$$</a:t>
            </a:r>
            <a:endParaRPr lang="en-US" sz="9600" dirty="0">
              <a:solidFill>
                <a:schemeClr val="accent1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6100" y="1766692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$$</a:t>
            </a:r>
            <a:endParaRPr lang="en-US" sz="9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00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  <p:bldP spid="200" grpId="0" animBg="1"/>
      <p:bldP spid="202" grpId="0" animBg="1"/>
      <p:bldP spid="199" grpId="0"/>
      <p:bldP spid="20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</a:t>
            </a:r>
            <a:r>
              <a:rPr lang="en-US" dirty="0" err="1" smtClean="0"/>
              <a:t>PageTable</a:t>
            </a:r>
            <a:endParaRPr lang="en-US" dirty="0"/>
          </a:p>
        </p:txBody>
      </p:sp>
      <p:cxnSp>
        <p:nvCxnSpPr>
          <p:cNvPr id="29" name="Straight Connector 28"/>
          <p:cNvCxnSpPr/>
          <p:nvPr>
            <p:custDataLst>
              <p:tags r:id="rId2"/>
            </p:custDataLst>
          </p:nvPr>
        </p:nvCxnSpPr>
        <p:spPr>
          <a:xfrm>
            <a:off x="3962400" y="1266855"/>
            <a:ext cx="3238500" cy="33334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3"/>
            </p:custDataLst>
          </p:nvPr>
        </p:nvCxnSpPr>
        <p:spPr>
          <a:xfrm flipV="1">
            <a:off x="3962400" y="2895600"/>
            <a:ext cx="3258671" cy="1371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52" idx="3"/>
          </p:cNvCxnSpPr>
          <p:nvPr>
            <p:custDataLst>
              <p:tags r:id="rId4"/>
            </p:custDataLst>
          </p:nvPr>
        </p:nvCxnSpPr>
        <p:spPr>
          <a:xfrm>
            <a:off x="3733800" y="3657600"/>
            <a:ext cx="3521262" cy="2009745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5"/>
            </p:custDataLst>
          </p:nvPr>
        </p:nvCxnSpPr>
        <p:spPr>
          <a:xfrm>
            <a:off x="3733800" y="3293876"/>
            <a:ext cx="3546910" cy="849469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506883551"/>
              </p:ext>
            </p:extLst>
          </p:nvPr>
        </p:nvGraphicFramePr>
        <p:xfrm>
          <a:off x="457200" y="4648200"/>
          <a:ext cx="2590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066800"/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vpn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pgoff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763920196"/>
              </p:ext>
            </p:extLst>
          </p:nvPr>
        </p:nvGraphicFramePr>
        <p:xfrm>
          <a:off x="1524000" y="527965"/>
          <a:ext cx="2438399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42"/>
                <a:gridCol w="18576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" name="Straight Connector 35"/>
          <p:cNvCxnSpPr>
            <a:endCxn id="46" idx="3"/>
          </p:cNvCxnSpPr>
          <p:nvPr>
            <p:custDataLst>
              <p:tags r:id="rId8"/>
            </p:custDataLst>
          </p:nvPr>
        </p:nvCxnSpPr>
        <p:spPr>
          <a:xfrm>
            <a:off x="3733800" y="1447800"/>
            <a:ext cx="3521262" cy="3686145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9"/>
            </p:custDataLst>
          </p:nvPr>
        </p:nvCxnSpPr>
        <p:spPr>
          <a:xfrm flipV="1">
            <a:off x="3733800" y="1371600"/>
            <a:ext cx="3467100" cy="15240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>
            <p:custDataLst>
              <p:tags r:id="rId10"/>
            </p:custDataLst>
          </p:nvPr>
        </p:nvSpPr>
        <p:spPr>
          <a:xfrm>
            <a:off x="1193624" y="503938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vaddr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>
            <p:custDataLst>
              <p:tags r:id="rId11"/>
            </p:custDataLst>
          </p:nvPr>
        </p:nvSpPr>
        <p:spPr>
          <a:xfrm>
            <a:off x="4648200" y="628650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PTBR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>
            <p:custDataLst>
              <p:tags r:id="rId12"/>
            </p:custDataLst>
          </p:nvPr>
        </p:nvCxnSpPr>
        <p:spPr>
          <a:xfrm rot="10800000">
            <a:off x="8610600" y="2900082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3"/>
            </p:custDataLst>
          </p:nvPr>
        </p:nvCxnSpPr>
        <p:spPr>
          <a:xfrm>
            <a:off x="8915400" y="2901670"/>
            <a:ext cx="0" cy="357533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7" idx="3"/>
          </p:cNvCxnSpPr>
          <p:nvPr>
            <p:custDataLst>
              <p:tags r:id="rId14"/>
            </p:custDataLst>
          </p:nvPr>
        </p:nvCxnSpPr>
        <p:spPr>
          <a:xfrm flipH="1">
            <a:off x="5486400" y="6477000"/>
            <a:ext cx="3429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7620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2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838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3657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Rectangle 1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239000" y="4648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TextBox 39"/>
          <p:cNvSpPr txBox="1"/>
          <p:nvPr>
            <p:custDataLst>
              <p:tags r:id="rId19"/>
            </p:custDataLst>
          </p:nvPr>
        </p:nvSpPr>
        <p:spPr>
          <a:xfrm>
            <a:off x="5791200" y="60006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42" name="TextBox 41"/>
          <p:cNvSpPr txBox="1"/>
          <p:nvPr>
            <p:custDataLst>
              <p:tags r:id="rId20"/>
            </p:custDataLst>
          </p:nvPr>
        </p:nvSpPr>
        <p:spPr>
          <a:xfrm>
            <a:off x="5775138" y="25908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44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239000" y="16002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TextBox 45"/>
          <p:cNvSpPr txBox="1"/>
          <p:nvPr>
            <p:custDataLst>
              <p:tags r:id="rId22"/>
            </p:custDataLst>
          </p:nvPr>
        </p:nvSpPr>
        <p:spPr>
          <a:xfrm>
            <a:off x="5791200" y="4933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49" name="TextBox 48"/>
          <p:cNvSpPr txBox="1"/>
          <p:nvPr>
            <p:custDataLst>
              <p:tags r:id="rId23"/>
            </p:custDataLst>
          </p:nvPr>
        </p:nvSpPr>
        <p:spPr>
          <a:xfrm>
            <a:off x="5791200" y="10668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50" name="Rectangle 1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239000" y="5181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TextBox 51"/>
          <p:cNvSpPr txBox="1"/>
          <p:nvPr>
            <p:custDataLst>
              <p:tags r:id="rId25"/>
            </p:custDataLst>
          </p:nvPr>
        </p:nvSpPr>
        <p:spPr>
          <a:xfrm>
            <a:off x="5791200" y="5467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  <p:sp>
        <p:nvSpPr>
          <p:cNvPr id="54" name="TextBox 53"/>
          <p:cNvSpPr txBox="1"/>
          <p:nvPr>
            <p:custDataLst>
              <p:tags r:id="rId26"/>
            </p:custDataLst>
          </p:nvPr>
        </p:nvSpPr>
        <p:spPr>
          <a:xfrm>
            <a:off x="5765520" y="39432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pic>
        <p:nvPicPr>
          <p:cNvPr id="11266" name="CP3 Ink 004674c6-4563-4e57-9969-963a6cfe8350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00" y="1802760"/>
            <a:ext cx="8407200" cy="450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40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Invalid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86868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Cool Trick #1: Don’t map </a:t>
            </a:r>
            <a:r>
              <a:rPr lang="en-US" dirty="0" smtClean="0">
                <a:solidFill>
                  <a:schemeClr val="accent1"/>
                </a:solidFill>
              </a:rPr>
              <a:t>all</a:t>
            </a:r>
            <a:r>
              <a:rPr lang="en-US" dirty="0" smtClean="0"/>
              <a:t> pages </a:t>
            </a:r>
          </a:p>
          <a:p>
            <a:r>
              <a:rPr lang="en-US" dirty="0" smtClean="0"/>
              <a:t>Need </a:t>
            </a:r>
            <a:r>
              <a:rPr lang="en-US" dirty="0" smtClean="0">
                <a:solidFill>
                  <a:schemeClr val="accent1"/>
                </a:solidFill>
              </a:rPr>
              <a:t>valid bit</a:t>
            </a:r>
            <a:r>
              <a:rPr lang="en-US" dirty="0" smtClean="0"/>
              <a:t> for each </a:t>
            </a:r>
            <a:br>
              <a:rPr lang="en-US" dirty="0" smtClean="0"/>
            </a:br>
            <a:r>
              <a:rPr lang="en-US" dirty="0" smtClean="0"/>
              <a:t>page table entry</a:t>
            </a:r>
          </a:p>
          <a:p>
            <a:r>
              <a:rPr lang="en-US" dirty="0" smtClean="0"/>
              <a:t>Q: Why?</a:t>
            </a:r>
          </a:p>
          <a:p>
            <a:r>
              <a:rPr lang="en-US" dirty="0"/>
              <a:t>A: now access to NULL will fail</a:t>
            </a:r>
          </a:p>
          <a:p>
            <a:r>
              <a:rPr lang="en-US" dirty="0"/>
              <a:t>A: we might not have that much physical memory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17591607"/>
              </p:ext>
            </p:extLst>
          </p:nvPr>
        </p:nvGraphicFramePr>
        <p:xfrm>
          <a:off x="838200" y="4572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11430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8382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91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733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72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6764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076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667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010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0194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1430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cxnSp>
        <p:nvCxnSpPr>
          <p:cNvPr id="17" name="Straight Connector 16"/>
          <p:cNvCxnSpPr/>
          <p:nvPr>
            <p:custDataLst>
              <p:tags r:id="rId14"/>
            </p:custDataLst>
          </p:nvPr>
        </p:nvCxnSpPr>
        <p:spPr>
          <a:xfrm>
            <a:off x="4343400" y="12192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>
            <p:custDataLst>
              <p:tags r:id="rId15"/>
            </p:custDataLst>
          </p:nvPr>
        </p:nvCxnSpPr>
        <p:spPr>
          <a:xfrm flipV="1">
            <a:off x="4343400" y="29718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5181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5791200" y="5467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</p:spTree>
    <p:extLst>
      <p:ext uri="{BB962C8B-B14F-4D97-AF65-F5344CB8AC3E}">
        <p14:creationId xmlns:p14="http://schemas.microsoft.com/office/powerpoint/2010/main" val="356292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4419600"/>
            <a:ext cx="86868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Cool Trick #2: Page permissions!</a:t>
            </a:r>
          </a:p>
          <a:p>
            <a:r>
              <a:rPr lang="en-US" dirty="0" smtClean="0"/>
              <a:t>Keep </a:t>
            </a:r>
            <a:r>
              <a:rPr lang="en-US" dirty="0" smtClean="0">
                <a:solidFill>
                  <a:schemeClr val="accent1"/>
                </a:solidFill>
              </a:rPr>
              <a:t>R, W, X permission bits </a:t>
            </a: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each page table entry</a:t>
            </a:r>
          </a:p>
          <a:p>
            <a:r>
              <a:rPr lang="en-US" dirty="0" smtClean="0"/>
              <a:t>Q: Why?</a:t>
            </a:r>
          </a:p>
          <a:p>
            <a:r>
              <a:rPr lang="en-US" dirty="0"/>
              <a:t>A: can make code read-only, executable;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make </a:t>
            </a:r>
            <a:r>
              <a:rPr lang="en-US" dirty="0"/>
              <a:t>data read-write but not executable; etc.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127822"/>
              </p:ext>
            </p:extLst>
          </p:nvPr>
        </p:nvGraphicFramePr>
        <p:xfrm>
          <a:off x="838200" y="4572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8382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91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733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72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6764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076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667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010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0194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1430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cxnSp>
        <p:nvCxnSpPr>
          <p:cNvPr id="16" name="Straight Connector 15"/>
          <p:cNvCxnSpPr/>
          <p:nvPr>
            <p:custDataLst>
              <p:tags r:id="rId14"/>
            </p:custDataLst>
          </p:nvPr>
        </p:nvCxnSpPr>
        <p:spPr>
          <a:xfrm>
            <a:off x="4343400" y="12192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5"/>
            </p:custDataLst>
          </p:nvPr>
        </p:nvCxnSpPr>
        <p:spPr>
          <a:xfrm flipV="1">
            <a:off x="4343400" y="29718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5257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5791200" y="55434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</p:spTree>
    <p:extLst>
      <p:ext uri="{BB962C8B-B14F-4D97-AF65-F5344CB8AC3E}">
        <p14:creationId xmlns:p14="http://schemas.microsoft.com/office/powerpoint/2010/main" val="208308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86868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Cool Trick #3: </a:t>
            </a:r>
            <a:r>
              <a:rPr lang="en-US" dirty="0" smtClean="0">
                <a:solidFill>
                  <a:schemeClr val="accent1"/>
                </a:solidFill>
              </a:rPr>
              <a:t>Aliasing</a:t>
            </a:r>
          </a:p>
          <a:p>
            <a:r>
              <a:rPr lang="en-US" dirty="0" smtClean="0"/>
              <a:t>Map the same physical page</a:t>
            </a:r>
            <a:br>
              <a:rPr lang="en-US" dirty="0" smtClean="0"/>
            </a:br>
            <a:r>
              <a:rPr lang="en-US" dirty="0" smtClean="0"/>
              <a:t>at several virtual addresses</a:t>
            </a:r>
          </a:p>
          <a:p>
            <a:r>
              <a:rPr lang="en-US" dirty="0" smtClean="0"/>
              <a:t>Q: Why?</a:t>
            </a:r>
          </a:p>
          <a:p>
            <a:r>
              <a:rPr lang="en-US" dirty="0"/>
              <a:t>A: can make different views of same </a:t>
            </a:r>
            <a:endParaRPr lang="en-US" dirty="0" smtClean="0"/>
          </a:p>
          <a:p>
            <a:r>
              <a:rPr lang="en-US" dirty="0" smtClean="0"/>
              <a:t>	data with </a:t>
            </a:r>
            <a:r>
              <a:rPr lang="en-US" dirty="0"/>
              <a:t>different permissions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50445609"/>
              </p:ext>
            </p:extLst>
          </p:nvPr>
        </p:nvGraphicFramePr>
        <p:xfrm>
          <a:off x="838200" y="4572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8382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91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733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72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6764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076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667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010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0194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1430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cxnSp>
        <p:nvCxnSpPr>
          <p:cNvPr id="16" name="Straight Connector 15"/>
          <p:cNvCxnSpPr/>
          <p:nvPr>
            <p:custDataLst>
              <p:tags r:id="rId14"/>
            </p:custDataLst>
          </p:nvPr>
        </p:nvCxnSpPr>
        <p:spPr>
          <a:xfrm>
            <a:off x="4343400" y="12192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5"/>
            </p:custDataLst>
          </p:nvPr>
        </p:nvCxnSpPr>
        <p:spPr>
          <a:xfrm flipV="1">
            <a:off x="4343400" y="29718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5257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5791200" y="55434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</p:spTree>
    <p:extLst>
      <p:ext uri="{BB962C8B-B14F-4D97-AF65-F5344CB8AC3E}">
        <p14:creationId xmlns:p14="http://schemas.microsoft.com/office/powerpoint/2010/main" val="289218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Size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Overhead for VM Attempt #1 (example)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Virtual address space (for each process):</a:t>
            </a:r>
          </a:p>
          <a:p>
            <a:pPr lvl="1"/>
            <a:r>
              <a:rPr lang="en-US" dirty="0" smtClean="0"/>
              <a:t>total memory: 2</a:t>
            </a:r>
            <a:r>
              <a:rPr lang="en-US" baseline="30000" dirty="0" smtClean="0"/>
              <a:t>32</a:t>
            </a:r>
            <a:r>
              <a:rPr lang="en-US" dirty="0" smtClean="0"/>
              <a:t> bytes = 4GB</a:t>
            </a:r>
          </a:p>
          <a:p>
            <a:pPr lvl="1"/>
            <a:r>
              <a:rPr lang="en-US" dirty="0" smtClean="0"/>
              <a:t>page size: 2</a:t>
            </a:r>
            <a:r>
              <a:rPr lang="en-US" baseline="30000" dirty="0" smtClean="0"/>
              <a:t>12</a:t>
            </a:r>
            <a:r>
              <a:rPr lang="en-US" dirty="0" smtClean="0"/>
              <a:t> bytes = 4KB</a:t>
            </a:r>
          </a:p>
          <a:p>
            <a:pPr lvl="1"/>
            <a:r>
              <a:rPr lang="en-US" dirty="0" smtClean="0"/>
              <a:t>entries in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size of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Physical address space:</a:t>
            </a:r>
          </a:p>
          <a:p>
            <a:pPr lvl="1"/>
            <a:r>
              <a:rPr lang="en-US" dirty="0" smtClean="0"/>
              <a:t>total memory: 2</a:t>
            </a:r>
            <a:r>
              <a:rPr lang="en-US" baseline="30000" dirty="0" smtClean="0"/>
              <a:t>29</a:t>
            </a:r>
            <a:r>
              <a:rPr lang="en-US" dirty="0" smtClean="0"/>
              <a:t> bytes = 512MB</a:t>
            </a:r>
          </a:p>
          <a:p>
            <a:pPr lvl="1"/>
            <a:r>
              <a:rPr lang="en-US" dirty="0" smtClean="0"/>
              <a:t>overhead for 10 processes?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8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1"/>
                </a:solidFill>
              </a:rPr>
              <a:t>map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bg1"/>
                </a:solidFill>
              </a:rPr>
              <a:t>PageTage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that maps a </a:t>
            </a:r>
            <a:r>
              <a:rPr lang="en-US" b="1" i="1" dirty="0" err="1" smtClean="0">
                <a:solidFill>
                  <a:schemeClr val="bg1"/>
                </a:solidFill>
              </a:rPr>
              <a:t>vaddr</a:t>
            </a:r>
            <a:r>
              <a:rPr lang="en-US" dirty="0" smtClean="0">
                <a:solidFill>
                  <a:schemeClr val="bg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bg1"/>
                </a:solidFill>
              </a:rPr>
              <a:t>paddr</a:t>
            </a:r>
            <a:r>
              <a:rPr lang="en-US" dirty="0" smtClean="0">
                <a:solidFill>
                  <a:schemeClr val="bg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bg1"/>
                </a:solidFill>
              </a:rPr>
              <a:t>paddr</a:t>
            </a:r>
            <a:r>
              <a:rPr lang="en-US" b="1" i="1" dirty="0">
                <a:solidFill>
                  <a:schemeClr val="bg1"/>
                </a:solidFill>
              </a:rPr>
              <a:t> = </a:t>
            </a:r>
            <a:r>
              <a:rPr lang="en-US" b="1" i="1" dirty="0" err="1">
                <a:solidFill>
                  <a:schemeClr val="bg1"/>
                </a:solidFill>
              </a:rPr>
              <a:t>PageTable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vaddr</a:t>
            </a:r>
            <a:r>
              <a:rPr lang="en-US" b="1" i="1" dirty="0" smtClean="0">
                <a:solidFill>
                  <a:schemeClr val="bg1"/>
                </a:solidFill>
              </a:rPr>
              <a:t>]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page is constant size block of virtual memory.  Often, the page size will be around 4kB to reduce the number of entries in a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 We can use the </a:t>
            </a:r>
            <a:r>
              <a:rPr lang="en-US" dirty="0" err="1" smtClean="0">
                <a:solidFill>
                  <a:schemeClr val="accent1"/>
                </a:solidFill>
              </a:rPr>
              <a:t>PageTable</a:t>
            </a:r>
            <a:r>
              <a:rPr lang="en-US" dirty="0" smtClean="0">
                <a:solidFill>
                  <a:schemeClr val="accent1"/>
                </a:solidFill>
              </a:rPr>
              <a:t> to set Read/Write/Execute permission on a per page basis.  Can allocate memory on a per page basis.  Need a valid bit, as well as Read/Write/Execute and other bits.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But, overhead due to </a:t>
            </a:r>
            <a:r>
              <a:rPr lang="en-US" dirty="0" err="1" smtClean="0">
                <a:solidFill>
                  <a:schemeClr val="accent1"/>
                </a:solidFill>
              </a:rPr>
              <a:t>PageTable</a:t>
            </a:r>
            <a:r>
              <a:rPr lang="en-US" dirty="0" smtClean="0">
                <a:solidFill>
                  <a:schemeClr val="accent1"/>
                </a:solidFill>
              </a:rPr>
              <a:t> is significant.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7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reduce the size (overhead) of the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6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reduce the size (overhead) of the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A: Another level of indirection!!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0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Flat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1219200"/>
          </a:xfrm>
        </p:spPr>
        <p:txBody>
          <a:bodyPr/>
          <a:lstStyle/>
          <a:p>
            <a:r>
              <a:rPr lang="en-US" dirty="0" smtClean="0"/>
              <a:t>Assume most of </a:t>
            </a:r>
            <a:r>
              <a:rPr lang="en-US" dirty="0" err="1" smtClean="0"/>
              <a:t>PageTable</a:t>
            </a:r>
            <a:r>
              <a:rPr lang="en-US" dirty="0" smtClean="0"/>
              <a:t> is empty</a:t>
            </a:r>
          </a:p>
          <a:p>
            <a:r>
              <a:rPr lang="en-US" dirty="0" smtClean="0"/>
              <a:t>How to translate addresses? 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81000" y="17526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564898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PTBR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362200" y="17526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4343400" y="17526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6756224" y="167640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vaddr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>
            <p:custDataLst>
              <p:tags r:id="rId8"/>
            </p:custDataLst>
          </p:nvPr>
        </p:nvCxnSpPr>
        <p:spPr>
          <a:xfrm flipV="1">
            <a:off x="990600" y="5791200"/>
            <a:ext cx="609600" cy="1018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>
            <p:custDataLst>
              <p:tags r:id="rId9"/>
            </p:custDataLst>
          </p:nvPr>
        </p:nvCxnSpPr>
        <p:spPr>
          <a:xfrm>
            <a:off x="1219200" y="51054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0"/>
            </p:custDataLst>
          </p:nvPr>
        </p:nvCxnSpPr>
        <p:spPr>
          <a:xfrm rot="5400000" flipH="1" flipV="1">
            <a:off x="-266700" y="3619500"/>
            <a:ext cx="2971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>
            <p:custDataLst>
              <p:tags r:id="rId11"/>
            </p:custDataLst>
          </p:nvPr>
        </p:nvSpPr>
        <p:spPr>
          <a:xfrm>
            <a:off x="1676400" y="496318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PDEntry</a:t>
            </a:r>
            <a:endParaRPr lang="en-US" sz="2400" dirty="0"/>
          </a:p>
        </p:txBody>
      </p:sp>
      <p:sp>
        <p:nvSpPr>
          <p:cNvPr id="19" name="TextBox 18"/>
          <p:cNvSpPr txBox="1"/>
          <p:nvPr>
            <p:custDataLst>
              <p:tags r:id="rId12"/>
            </p:custDataLst>
          </p:nvPr>
        </p:nvSpPr>
        <p:spPr>
          <a:xfrm>
            <a:off x="1371600" y="5801380"/>
            <a:ext cx="229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 Directory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3"/>
            </p:custDataLst>
          </p:nvPr>
        </p:nvCxnSpPr>
        <p:spPr>
          <a:xfrm>
            <a:off x="3657600" y="40386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4"/>
            </p:custDataLst>
          </p:nvPr>
        </p:nvCxnSpPr>
        <p:spPr>
          <a:xfrm rot="5400000" flipH="1" flipV="1">
            <a:off x="2705100" y="3086100"/>
            <a:ext cx="1905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15"/>
            </p:custDataLst>
          </p:nvPr>
        </p:nvSpPr>
        <p:spPr>
          <a:xfrm>
            <a:off x="4060091" y="511558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 Table</a:t>
            </a:r>
          </a:p>
        </p:txBody>
      </p:sp>
      <p:sp>
        <p:nvSpPr>
          <p:cNvPr id="26" name="Rectangle 25"/>
          <p:cNvSpPr/>
          <p:nvPr>
            <p:custDataLst>
              <p:tags r:id="rId16"/>
            </p:custDataLst>
          </p:nvPr>
        </p:nvSpPr>
        <p:spPr>
          <a:xfrm>
            <a:off x="4136291" y="389638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PTEntry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>
            <p:custDataLst>
              <p:tags r:id="rId17"/>
            </p:custDataLst>
          </p:nvPr>
        </p:nvCxnSpPr>
        <p:spPr>
          <a:xfrm>
            <a:off x="3276600" y="5105400"/>
            <a:ext cx="762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18"/>
            </p:custDataLst>
          </p:nvPr>
        </p:nvCxnSpPr>
        <p:spPr>
          <a:xfrm>
            <a:off x="6096000" y="35814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19"/>
            </p:custDataLst>
          </p:nvPr>
        </p:nvCxnSpPr>
        <p:spPr>
          <a:xfrm rot="5400000" flipH="1" flipV="1">
            <a:off x="5372100" y="2857500"/>
            <a:ext cx="1447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>
            <p:custDataLst>
              <p:tags r:id="rId20"/>
            </p:custDataLst>
          </p:nvPr>
        </p:nvSpPr>
        <p:spPr>
          <a:xfrm>
            <a:off x="6400800" y="403860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</a:t>
            </a:r>
          </a:p>
        </p:txBody>
      </p:sp>
      <p:sp>
        <p:nvSpPr>
          <p:cNvPr id="41" name="Rectangle 40"/>
          <p:cNvSpPr/>
          <p:nvPr>
            <p:custDataLst>
              <p:tags r:id="rId21"/>
            </p:custDataLst>
          </p:nvPr>
        </p:nvSpPr>
        <p:spPr>
          <a:xfrm>
            <a:off x="6477000" y="2438400"/>
            <a:ext cx="1600200" cy="161038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2" name="Rectangle 41"/>
          <p:cNvSpPr/>
          <p:nvPr>
            <p:custDataLst>
              <p:tags r:id="rId22"/>
            </p:custDataLst>
          </p:nvPr>
        </p:nvSpPr>
        <p:spPr>
          <a:xfrm>
            <a:off x="6477000" y="342900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Word</a:t>
            </a:r>
            <a:endParaRPr lang="en-US" sz="2400" dirty="0"/>
          </a:p>
        </p:txBody>
      </p:sp>
      <p:sp>
        <p:nvSpPr>
          <p:cNvPr id="45" name="Rectangle 44"/>
          <p:cNvSpPr/>
          <p:nvPr>
            <p:custDataLst>
              <p:tags r:id="rId23"/>
            </p:custDataLst>
          </p:nvPr>
        </p:nvSpPr>
        <p:spPr>
          <a:xfrm>
            <a:off x="6324600" y="1752600"/>
            <a:ext cx="3810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cxnSp>
        <p:nvCxnSpPr>
          <p:cNvPr id="46" name="Straight Arrow Connector 45"/>
          <p:cNvCxnSpPr/>
          <p:nvPr>
            <p:custDataLst>
              <p:tags r:id="rId24"/>
            </p:custDataLst>
          </p:nvPr>
        </p:nvCxnSpPr>
        <p:spPr>
          <a:xfrm>
            <a:off x="5715000" y="4037012"/>
            <a:ext cx="685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>
            <p:custDataLst>
              <p:tags r:id="rId25"/>
            </p:custDataLst>
          </p:nvPr>
        </p:nvSpPr>
        <p:spPr>
          <a:xfrm>
            <a:off x="4136291" y="35052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>
            <p:custDataLst>
              <p:tags r:id="rId26"/>
            </p:custDataLst>
          </p:nvPr>
        </p:nvSpPr>
        <p:spPr>
          <a:xfrm>
            <a:off x="1676400" y="41910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27"/>
            </p:custDataLst>
          </p:nvPr>
        </p:nvSpPr>
        <p:spPr>
          <a:xfrm>
            <a:off x="5105400" y="1015425"/>
            <a:ext cx="3747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Multi-level </a:t>
            </a:r>
            <a:r>
              <a:rPr lang="en-US" sz="3200" dirty="0" err="1" smtClean="0">
                <a:solidFill>
                  <a:schemeClr val="bg1"/>
                </a:solidFill>
              </a:rPr>
              <a:t>PageTable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8"/>
            </p:custDataLst>
          </p:nvPr>
        </p:nvSpPr>
        <p:spPr>
          <a:xfrm>
            <a:off x="381000" y="1752600"/>
            <a:ext cx="3962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0" name="TextBox 29"/>
          <p:cNvSpPr txBox="1"/>
          <p:nvPr>
            <p:custDataLst>
              <p:tags r:id="rId29"/>
            </p:custDataLst>
          </p:nvPr>
        </p:nvSpPr>
        <p:spPr>
          <a:xfrm>
            <a:off x="76200" y="6334780"/>
            <a:ext cx="3450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x86 does exactly this</a:t>
            </a:r>
          </a:p>
        </p:txBody>
      </p:sp>
    </p:spTree>
    <p:extLst>
      <p:ext uri="{BB962C8B-B14F-4D97-AF65-F5344CB8AC3E}">
        <p14:creationId xmlns:p14="http://schemas.microsoft.com/office/powerpoint/2010/main" val="129400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8" grpId="0" animBg="1"/>
      <p:bldP spid="19" grpId="0"/>
      <p:bldP spid="24" grpId="0"/>
      <p:bldP spid="26" grpId="0" animBg="1"/>
      <p:bldP spid="40" grpId="0"/>
      <p:bldP spid="41" grpId="0" animBg="1"/>
      <p:bldP spid="42" grpId="0" animBg="1"/>
      <p:bldP spid="45" grpId="0" animBg="1"/>
      <p:bldP spid="31" grpId="0" animBg="1"/>
      <p:bldP spid="33" grpId="0" animBg="1"/>
      <p:bldP spid="28" grpId="0"/>
      <p:bldP spid="29" grpId="0" animBg="1"/>
      <p:bldP spid="3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Flat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6029980"/>
          </a:xfrm>
        </p:spPr>
        <p:txBody>
          <a:bodyPr>
            <a:normAutofit/>
          </a:bodyPr>
          <a:lstStyle/>
          <a:p>
            <a:r>
              <a:rPr lang="en-US" dirty="0" smtClean="0"/>
              <a:t>Assume most of </a:t>
            </a:r>
            <a:r>
              <a:rPr lang="en-US" dirty="0" err="1" smtClean="0"/>
              <a:t>PageTable</a:t>
            </a:r>
            <a:r>
              <a:rPr lang="en-US" dirty="0" smtClean="0"/>
              <a:t> is empty</a:t>
            </a:r>
          </a:p>
          <a:p>
            <a:r>
              <a:rPr lang="en-US" dirty="0" smtClean="0"/>
              <a:t>How to translate addresses? </a:t>
            </a:r>
            <a:r>
              <a:rPr lang="en-US" dirty="0"/>
              <a:t>Multi-level </a:t>
            </a:r>
            <a:r>
              <a:rPr lang="en-US" dirty="0" err="1" smtClean="0"/>
              <a:t>PageTable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Q: Benefits?</a:t>
            </a:r>
          </a:p>
          <a:p>
            <a:endParaRPr lang="en-US" dirty="0"/>
          </a:p>
          <a:p>
            <a:r>
              <a:rPr lang="en-US" dirty="0" smtClean="0"/>
              <a:t>Q: Drawbacks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013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execute </a:t>
            </a:r>
            <a:r>
              <a:rPr lang="en-US" b="1" i="1" dirty="0" smtClean="0"/>
              <a:t>more than one</a:t>
            </a:r>
            <a:r>
              <a:rPr lang="en-US" dirty="0" smtClean="0"/>
              <a:t> program at a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5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1"/>
                </a:solidFill>
              </a:rPr>
              <a:t>map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bg1"/>
                </a:solidFill>
              </a:rPr>
              <a:t>PageTage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that maps a </a:t>
            </a:r>
            <a:r>
              <a:rPr lang="en-US" b="1" i="1" dirty="0" err="1" smtClean="0">
                <a:solidFill>
                  <a:schemeClr val="bg1"/>
                </a:solidFill>
              </a:rPr>
              <a:t>vaddr</a:t>
            </a:r>
            <a:r>
              <a:rPr lang="en-US" dirty="0" smtClean="0">
                <a:solidFill>
                  <a:schemeClr val="bg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bg1"/>
                </a:solidFill>
              </a:rPr>
              <a:t>paddr</a:t>
            </a:r>
            <a:r>
              <a:rPr lang="en-US" dirty="0" smtClean="0">
                <a:solidFill>
                  <a:schemeClr val="bg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bg1"/>
                </a:solidFill>
              </a:rPr>
              <a:t>paddr</a:t>
            </a:r>
            <a:r>
              <a:rPr lang="en-US" b="1" i="1" dirty="0">
                <a:solidFill>
                  <a:schemeClr val="bg1"/>
                </a:solidFill>
              </a:rPr>
              <a:t> = </a:t>
            </a:r>
            <a:r>
              <a:rPr lang="en-US" b="1" i="1" dirty="0" err="1">
                <a:solidFill>
                  <a:schemeClr val="bg1"/>
                </a:solidFill>
              </a:rPr>
              <a:t>PageTable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vaddr</a:t>
            </a:r>
            <a:r>
              <a:rPr lang="en-US" b="1" i="1" dirty="0" smtClean="0">
                <a:solidFill>
                  <a:schemeClr val="bg1"/>
                </a:solidFill>
              </a:rPr>
              <a:t>]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page is constant size block of virtual memory.  Often, the page size will be around 4kB to reduce the number of entries in a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We can use the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 to set Read/Write/Execute permission on a per page basis.  Can allocate memory on a per page basis.  Need a valid bit, as well as Read/Write/Execute and other bits.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But, overhead due to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 is significant.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Another level of indirection, two levels of </a:t>
            </a:r>
            <a:r>
              <a:rPr lang="en-US" dirty="0" err="1" smtClean="0">
                <a:solidFill>
                  <a:schemeClr val="accent1"/>
                </a:solidFill>
              </a:rPr>
              <a:t>PageTables</a:t>
            </a:r>
            <a:r>
              <a:rPr lang="en-US" dirty="0" smtClean="0">
                <a:solidFill>
                  <a:schemeClr val="accent1"/>
                </a:solidFill>
              </a:rPr>
              <a:t> and significantly reduce the overhead due to </a:t>
            </a:r>
            <a:r>
              <a:rPr lang="en-US" dirty="0" err="1" smtClean="0">
                <a:solidFill>
                  <a:schemeClr val="accent1"/>
                </a:solidFill>
              </a:rPr>
              <a:t>PageTables</a:t>
            </a:r>
            <a:r>
              <a:rPr lang="en-US" dirty="0">
                <a:solidFill>
                  <a:schemeClr val="accent1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run process larger than physical memory?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0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Paging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0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Can we run process larger than physical memory?</a:t>
            </a:r>
          </a:p>
          <a:p>
            <a:pPr lvl="1"/>
            <a:r>
              <a:rPr lang="en-US" dirty="0" smtClean="0"/>
              <a:t>The “virtual” in “virtual memory”</a:t>
            </a:r>
            <a:endParaRPr lang="en-US" i="1" dirty="0" smtClean="0"/>
          </a:p>
          <a:p>
            <a:r>
              <a:rPr lang="en-US" dirty="0" smtClean="0"/>
              <a:t>View memory as a “cache” for secondary storage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Swap</a:t>
            </a:r>
            <a:r>
              <a:rPr lang="en-US" dirty="0" smtClean="0"/>
              <a:t> memory pages out to disk when not in use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Page</a:t>
            </a:r>
            <a:r>
              <a:rPr lang="en-US" dirty="0" smtClean="0"/>
              <a:t> them back in when needed</a:t>
            </a:r>
          </a:p>
          <a:p>
            <a:endParaRPr lang="en-US" dirty="0" smtClean="0"/>
          </a:p>
          <a:p>
            <a:r>
              <a:rPr lang="en-US" dirty="0" smtClean="0"/>
              <a:t>Assumes Temporal/Spatial Locality</a:t>
            </a:r>
          </a:p>
          <a:p>
            <a:pPr lvl="1"/>
            <a:r>
              <a:rPr lang="en-US" dirty="0" smtClean="0"/>
              <a:t>Pages used recently most likely to be used again soon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1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57912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Cool Trick #4: </a:t>
            </a:r>
            <a:r>
              <a:rPr lang="en-US" dirty="0" smtClean="0">
                <a:solidFill>
                  <a:schemeClr val="accent1"/>
                </a:solidFill>
              </a:rPr>
              <a:t>Paging/Swapping</a:t>
            </a:r>
          </a:p>
          <a:p>
            <a:r>
              <a:rPr lang="en-US" dirty="0" smtClean="0"/>
              <a:t>Need more bits: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Dirty, </a:t>
            </a:r>
            <a:r>
              <a:rPr lang="en-US" dirty="0" err="1" smtClean="0">
                <a:solidFill>
                  <a:schemeClr val="accent1"/>
                </a:solidFill>
              </a:rPr>
              <a:t>RecentlyUsed</a:t>
            </a:r>
            <a:r>
              <a:rPr lang="en-US" dirty="0" smtClean="0">
                <a:solidFill>
                  <a:schemeClr val="accent1"/>
                </a:solidFill>
              </a:rPr>
              <a:t>, …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34288507"/>
              </p:ext>
            </p:extLst>
          </p:nvPr>
        </p:nvGraphicFramePr>
        <p:xfrm>
          <a:off x="838200" y="457200"/>
          <a:ext cx="3505200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disk sector 200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disk sector 25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8382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91440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7338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1524000"/>
            <a:ext cx="1371600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5791200" y="44958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775138" y="21336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5791200" y="3810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5765520" y="281940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5791200" y="9906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419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Flowchart: Magnetic Disk 15"/>
          <p:cNvSpPr/>
          <p:nvPr>
            <p:custDataLst>
              <p:tags r:id="rId14"/>
            </p:custDataLst>
          </p:nvPr>
        </p:nvSpPr>
        <p:spPr>
          <a:xfrm>
            <a:off x="7162800" y="51054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74320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315200" y="59436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25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924800" y="54864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200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0" name="Straight Connector 19"/>
          <p:cNvCxnSpPr/>
          <p:nvPr>
            <p:custDataLst>
              <p:tags r:id="rId18"/>
            </p:custDataLst>
          </p:nvPr>
        </p:nvCxnSpPr>
        <p:spPr>
          <a:xfrm>
            <a:off x="4343400" y="1219200"/>
            <a:ext cx="2895600" cy="304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9"/>
            </p:custDataLst>
          </p:nvPr>
        </p:nvCxnSpPr>
        <p:spPr>
          <a:xfrm flipV="1">
            <a:off x="4343400" y="2438400"/>
            <a:ext cx="2895600" cy="1752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8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Virtual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0" indent="0"/>
            <a:r>
              <a:rPr lang="en-US" dirty="0" smtClean="0">
                <a:sym typeface="Wingdings" pitchFamily="2" charset="2"/>
              </a:rPr>
              <a:t>Next time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Context switches, working set, shared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Translation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lookaside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Virtual Memory Meets Caching</a:t>
            </a:r>
            <a:endParaRPr lang="en-US" dirty="0">
              <a:solidFill>
                <a:schemeClr val="accent1"/>
              </a:solidFill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dirty="0"/>
              <a:t>Lab3 is </a:t>
            </a:r>
            <a:r>
              <a:rPr lang="en-US" dirty="0" smtClean="0"/>
              <a:t>out due </a:t>
            </a:r>
            <a:r>
              <a:rPr lang="en-US" dirty="0"/>
              <a:t>next </a:t>
            </a:r>
            <a:r>
              <a:rPr lang="en-US" dirty="0" smtClean="0"/>
              <a:t>Thursday</a:t>
            </a: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chemeClr val="accent1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115888" lvl="1" indent="0">
              <a:buNone/>
            </a:pPr>
            <a:endParaRPr lang="en-US" dirty="0"/>
          </a:p>
          <a:p>
            <a:pPr marL="173038" lvl="1" indent="0">
              <a:buNone/>
            </a:pPr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52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</a:t>
            </a:r>
            <a:r>
              <a:rPr lang="en-US" dirty="0" smtClean="0"/>
              <a:t>five</a:t>
            </a:r>
            <a:r>
              <a:rPr lang="en-US" dirty="0" smtClean="0"/>
              <a:t> </a:t>
            </a:r>
            <a:r>
              <a:rPr lang="en-US" dirty="0" smtClean="0"/>
              <a:t>weeks</a:t>
            </a:r>
          </a:p>
          <a:p>
            <a:pPr lvl="1"/>
            <a:r>
              <a:rPr lang="en-US" dirty="0" smtClean="0"/>
              <a:t>Week </a:t>
            </a:r>
            <a:r>
              <a:rPr lang="en-US" dirty="0" smtClean="0"/>
              <a:t>10  (Apr 1): Project2 due and Lab3 handout</a:t>
            </a:r>
          </a:p>
          <a:p>
            <a:pPr lvl="1"/>
            <a:r>
              <a:rPr lang="en-US" dirty="0" smtClean="0"/>
              <a:t>Week 11  (Apr 8):  Lab3 due and Project3/HW4 handout</a:t>
            </a:r>
          </a:p>
          <a:p>
            <a:pPr lvl="1"/>
            <a:r>
              <a:rPr lang="en-US" dirty="0" smtClean="0"/>
              <a:t>Week 12 (Apr 15):  Project3 design doc due and HW4 due</a:t>
            </a:r>
          </a:p>
          <a:p>
            <a:pPr lvl="1"/>
            <a:r>
              <a:rPr lang="en-US" dirty="0" smtClean="0"/>
              <a:t>Week 13 (Apr 22):  Project3 due and Prelim3</a:t>
            </a:r>
          </a:p>
          <a:p>
            <a:pPr lvl="1"/>
            <a:r>
              <a:rPr lang="en-US" dirty="0" smtClean="0"/>
              <a:t>Week 14 (Apr 29): Project4 handout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  (May 6): Project4 design doc due</a:t>
            </a:r>
          </a:p>
          <a:p>
            <a:pPr lvl="1"/>
            <a:r>
              <a:rPr lang="en-US" dirty="0" smtClean="0"/>
              <a:t>Week 16 (May 13): Project4 due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6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Virtual Memory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execute </a:t>
            </a:r>
            <a:r>
              <a:rPr lang="en-US" b="1" i="1" dirty="0" smtClean="0"/>
              <a:t>more than one</a:t>
            </a:r>
            <a:r>
              <a:rPr lang="en-US" dirty="0" smtClean="0"/>
              <a:t> program at a time?</a:t>
            </a:r>
          </a:p>
          <a:p>
            <a:endParaRPr lang="en-US" dirty="0"/>
          </a:p>
          <a:p>
            <a:r>
              <a:rPr lang="en-US" dirty="0" smtClean="0"/>
              <a:t>A: Abstraction – Virtual Memory</a:t>
            </a:r>
          </a:p>
          <a:p>
            <a:pPr lvl="1"/>
            <a:r>
              <a:rPr lang="en-US" dirty="0"/>
              <a:t>Memory that </a:t>
            </a:r>
            <a:r>
              <a:rPr lang="en-US" b="1" i="1" dirty="0"/>
              <a:t>appears</a:t>
            </a:r>
            <a:r>
              <a:rPr lang="en-US" dirty="0"/>
              <a:t> to exist as main </a:t>
            </a:r>
            <a:r>
              <a:rPr lang="en-US" dirty="0" smtClean="0"/>
              <a:t>memory (although </a:t>
            </a:r>
            <a:r>
              <a:rPr lang="en-US" dirty="0"/>
              <a:t>most of it </a:t>
            </a:r>
            <a:r>
              <a:rPr lang="en-US" dirty="0" smtClean="0"/>
              <a:t>is </a:t>
            </a:r>
            <a:r>
              <a:rPr lang="en-US" dirty="0"/>
              <a:t>supported by data held in secondary storage, transfer between </a:t>
            </a: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two being made automatically as required—i.e. ”paging”)</a:t>
            </a:r>
          </a:p>
          <a:p>
            <a:pPr lvl="1"/>
            <a:r>
              <a:rPr lang="en-US" dirty="0" smtClean="0"/>
              <a:t>Abstraction that supports multi-tasking---the ability to run more than one process at a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</a:t>
            </a:r>
            <a:r>
              <a:rPr lang="en-US" dirty="0" smtClean="0"/>
              <a:t>Today: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Virtual Memory?</a:t>
            </a:r>
          </a:p>
          <a:p>
            <a:r>
              <a:rPr lang="en-US" dirty="0" smtClean="0"/>
              <a:t>How does Virtual memory Work?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Context switches, working set, shared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Translation </a:t>
            </a:r>
            <a:r>
              <a:rPr lang="en-US" dirty="0" err="1" smtClean="0">
                <a:sym typeface="Wingdings" pitchFamily="2" charset="2"/>
              </a:rPr>
              <a:t>lookaside</a:t>
            </a:r>
            <a:r>
              <a:rPr lang="en-US" dirty="0" smtClean="0"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Virtual Memory Meets Caching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0"/>
            <a:ext cx="87630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63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97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Multiple Processes</a:t>
            </a:r>
            <a:endParaRPr lang="en-US" dirty="0"/>
          </a:p>
        </p:txBody>
      </p:sp>
      <p:sp>
        <p:nvSpPr>
          <p:cNvPr id="36997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to Run multiple processes?</a:t>
            </a:r>
          </a:p>
          <a:p>
            <a:r>
              <a:rPr lang="en-US" i="1" dirty="0" smtClean="0"/>
              <a:t>Time-multiplex </a:t>
            </a:r>
            <a:r>
              <a:rPr lang="en-US" dirty="0" smtClean="0"/>
              <a:t>a single CPU core (</a:t>
            </a:r>
            <a:r>
              <a:rPr lang="en-US" dirty="0" smtClean="0">
                <a:solidFill>
                  <a:schemeClr val="accent1"/>
                </a:solidFill>
              </a:rPr>
              <a:t>multi-tasking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Web browser, </a:t>
            </a:r>
            <a:r>
              <a:rPr lang="en-US" dirty="0" err="1" smtClean="0"/>
              <a:t>skype</a:t>
            </a:r>
            <a:r>
              <a:rPr lang="en-US" dirty="0" smtClean="0"/>
              <a:t>, office, … all must co-exist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Many cores per processor (</a:t>
            </a:r>
            <a:r>
              <a:rPr lang="en-US" dirty="0" smtClean="0">
                <a:solidFill>
                  <a:schemeClr val="accent1"/>
                </a:solidFill>
              </a:rPr>
              <a:t>multi-core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or many processors (</a:t>
            </a:r>
            <a:r>
              <a:rPr lang="en-US" dirty="0" smtClean="0">
                <a:solidFill>
                  <a:schemeClr val="accent1"/>
                </a:solidFill>
              </a:rPr>
              <a:t>multi-processor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Multiple programs run </a:t>
            </a:r>
            <a:r>
              <a:rPr lang="en-US" i="1" dirty="0" smtClean="0"/>
              <a:t>simultaneously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58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8162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63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48164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5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6" name="Rectangle 6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7772400" cy="4651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sp>
        <p:nvSpPr>
          <p:cNvPr id="3548176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817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8186" name="AutoShape 26"/>
          <p:cNvSpPr>
            <a:spLocks noChangeArrowheads="1"/>
          </p:cNvSpPr>
          <p:nvPr/>
        </p:nvSpPr>
        <p:spPr bwMode="auto">
          <a:xfrm>
            <a:off x="1323975" y="4265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87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48188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8189" name="Rectangle 29"/>
          <p:cNvSpPr>
            <a:spLocks noChangeArrowheads="1"/>
          </p:cNvSpPr>
          <p:nvPr/>
        </p:nvSpPr>
        <p:spPr bwMode="auto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190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1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2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8193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48194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5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6" name="Rectangle 3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48197" name="Rectangle 3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48198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48199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48200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01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48202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3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4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5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6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7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8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9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0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1" name="Rectangle 51"/>
          <p:cNvSpPr>
            <a:spLocks noChangeArrowheads="1"/>
          </p:cNvSpPr>
          <p:nvPr/>
        </p:nvSpPr>
        <p:spPr bwMode="ltGray">
          <a:xfrm>
            <a:off x="4826000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2" name="Rectangle 52"/>
          <p:cNvSpPr>
            <a:spLocks noChangeArrowheads="1"/>
          </p:cNvSpPr>
          <p:nvPr/>
        </p:nvSpPr>
        <p:spPr bwMode="ltGray">
          <a:xfrm>
            <a:off x="4826000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3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4" name="Rectangle 54"/>
          <p:cNvSpPr>
            <a:spLocks noChangeArrowheads="1"/>
          </p:cNvSpPr>
          <p:nvPr/>
        </p:nvSpPr>
        <p:spPr bwMode="auto">
          <a:xfrm>
            <a:off x="4276725" y="4217988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5" name="Rectangle 5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6" name="Rectangle 5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7" name="Rectangle 57"/>
          <p:cNvSpPr>
            <a:spLocks noChangeArrowheads="1"/>
          </p:cNvSpPr>
          <p:nvPr/>
        </p:nvSpPr>
        <p:spPr bwMode="auto">
          <a:xfrm>
            <a:off x="4824413" y="4522788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8" name="Rectangle 5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9" name="Rectangle 5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0" name="Rectangle 6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1" name="Rectangle 6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22" name="Rectangle 62"/>
          <p:cNvSpPr>
            <a:spLocks noChangeArrowheads="1"/>
          </p:cNvSpPr>
          <p:nvPr/>
        </p:nvSpPr>
        <p:spPr bwMode="auto">
          <a:xfrm>
            <a:off x="4797425" y="30448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3" name="Rectangle 63"/>
          <p:cNvSpPr>
            <a:spLocks noChangeArrowheads="1"/>
          </p:cNvSpPr>
          <p:nvPr/>
        </p:nvSpPr>
        <p:spPr bwMode="auto">
          <a:xfrm>
            <a:off x="4797425" y="33496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86600" y="1752600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86600" y="464820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70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86600" y="409575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71" name="Rectangle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236220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72" name="Rectangle 1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86600" y="352583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019800" y="55626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00460" y="2297668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00460" y="1676400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14400" y="457200"/>
            <a:ext cx="6659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Memory: big </a:t>
            </a:r>
            <a:r>
              <a:rPr lang="en-US" sz="2800" dirty="0">
                <a:solidFill>
                  <a:schemeClr val="bg1"/>
                </a:solidFill>
              </a:rPr>
              <a:t>&amp; slow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vs</a:t>
            </a:r>
            <a:r>
              <a:rPr lang="en-US" sz="2800" dirty="0" smtClean="0">
                <a:solidFill>
                  <a:schemeClr val="bg1"/>
                </a:solidFill>
              </a:rPr>
              <a:t> Caches: small </a:t>
            </a:r>
            <a:r>
              <a:rPr lang="en-US" sz="2800" dirty="0">
                <a:solidFill>
                  <a:schemeClr val="bg1"/>
                </a:solidFill>
              </a:rPr>
              <a:t>&amp; </a:t>
            </a:r>
            <a:r>
              <a:rPr lang="en-US" sz="2800" dirty="0" smtClean="0">
                <a:solidFill>
                  <a:schemeClr val="bg1"/>
                </a:solidFill>
              </a:rPr>
              <a:t>fast</a:t>
            </a:r>
          </a:p>
        </p:txBody>
      </p:sp>
    </p:spTree>
    <p:extLst>
      <p:ext uri="{BB962C8B-B14F-4D97-AF65-F5344CB8AC3E}">
        <p14:creationId xmlns:p14="http://schemas.microsoft.com/office/powerpoint/2010/main" val="1895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J8QHAOAgAQdBNYH0gEBEDCwz1Yd4MhChGLuXUKvP9cDB0gQRP8BRTUFAzgLZBkgMgkAkJsDATfAHkUzCQCQggIB28UeRTgIAP4DAHuF0jQSTsCkP9MApD8KogFWg/2GX7CfmGtgESiREINXhEURKEMRMXM53N52511rd3MIqo1Xbx/G5+BljICD/jPC/jPBkOvQA79vBZzNzMReOOMylVRVYxisarhGIhMTczG0szK4Cdbxjm6dQIPxJmbBEStKZmUXUiLqUxKLqYkiUEJgTACRMXFpu/F8+PSAITYQ1b42rRozzLWzLCzWtMTJqtw4mbFa4aM82Vu0yNGWTGAKaiGD/fJfvl669C6us4MREIXHPxN04SuE/GXF+MtHTGBlyZ823BeFYXlCEpWolK+S8ACE4HKhz51TRjFFGEYRhFFGMb8Hjw2AITYQyYtmOTLhZLWjfNlWtMbZwtc4WGVa4b4mjlzkYsGLNyAKgwEzg/4CMP4CMR4cLtExERwrGtYrULjbd7c1p4eH4Xftz5ZdKIP+MfT+MfUTjWIxWITjKc8c563x5zK6jCsVHTnyOnXxutCEh4InLv4YhGU4BGUUIwEIkIwiRiinGeHm1zAhNhDVjiwuG7LKtctMTJa0ct3K1xlxtlrJnlbOMbTK4btcYAppIIT8CHX4EO93FpeGNOcYxgolalqYJWYMNgCD/jJs/jJt3z8Ly+ERWMVjUaRSI43OZ7iE8BU5c61rOKKEIwREUUZ4d/DcQCE2EMmrLM0ZMGa1w5xY1rRpmwrcOHK2Wt2TLLmw42bNkxcgCnwvg/4FYP4FTfD6VnSJicbxxjc7nN5WvF4iKioxUaiOmYmD/jNQ/jNJ2rMXPGuNbi8TEUxGsRqoqETE3GZnjy8NIIThcaPZiiQgCMYgjCKERGCMEYTrweXKgCE2EMMrJlmxuGK1s1aYlrRy3zLXGTNkWuGmJo2x5mLlvkYgCo4BN4P+CYD+CYHlz8PXG83M4xGq6Zx4E1OrTc3eZzObyi4uow8DwfA5Y1qD/jIQ/jIR48OPgZ1OoqZTPXxPF6ZlEpxOInF6uJZicrZiY3F5hJeBoO3hrFCKCKKEQhGAQjKMIwiRiRijWu/a7QAhNhDXK0xtmTDMtYNHDla0c42S1xmbZlrjDhctcrNwzbs8gAqQATOE/BbB+CzHHDPLgmuc6xjaUrZK0zZ+BltOcs+bPgw1vHDWsbxRtjwAhPxlRfjK3rqw5IGKOCMoyrOGfZtxY8FZRhLHky5MuCdIynCKNbZbTITrYOTOV5xmRiIxTjEhBSEkIRhFEiinHH3ZukAhNhGRq2bsWbRmtw5MbBa0b5sy3C5bYVrPC3ws8WFrlcOWIAqVAUWD/jgy/jg3nF0CrxN4kghhicNXEkze27vc7ZmZmIqoxHTv2OnXyIP+JtL+JrvffwvDBz5eXrjG5yTMyKVWscq5cOWOkYjM7cbZZna1458jv26gg/E87x+aUriZWmJSCJEwuCYuIKmIkSJLmd8+e+vuACE2EMW2RmyZsGq3M0ZMVrRpibLcLDFmW5czRwyZY8WZuyxACooBOYP+O7j+O6Xw+nXhx3HFmZXCo1XB2isVETE5m5vizNzaYidUMIP+I9j+I9PJ4l41XCeU1bPG+ee7nxncnBjXCuGMVVTCbueMeCPBhO9CXbuQQRhGEUYRjCMIgjABBGAiTjfHycMO4CE2ENGbBhixZcK1ljxs1rTG4yrcLhkxW5HDLE0cM8WHKxyACpcBQ4P+PMj+PLnvV3V6mKiKiKpFJRuOdcXE1uZi0XNsza4mlIq+XPwt60CD/iXg/iXV5+ZlqYLnccXHPHfHOcmK5Rw8A8DGNRjEIhlltxvc73nd7xzqAIPHwMr4H3ExMSlEkSSAhCYJiYmYmBBExaZzvv4/HwghNhDlqwYNGuTKtzOGrha0aMnC1yxytFrVgyxs3OFlka5GAAqOATWD/kCq/kCPzeOcdXguM3DFYjpx4RPDj4V0qZu73O4664tzM8LjQIT8TCH4mEctcGHFZl2RslGUYw07t+rXo06KwhCSCE4VphTjWbDirWCEwdhz5wnOcCMUYTTIkCUYCBCMpwiiinyeLHYAITYQyYN8zljlwrc2VvmWtMzNotcNWTlbixZsjRm4YOcrBqAKsQFMg/5DXv5DXzlz8LeeHPWdTURU4mbbZymLiYIInwrrVYi17ufB5cbmZuImIjHHtsCD/idY/idZJjweG6411rec3a6nljWuHR01iMVM3mePXXXre7zOKxrHTHThw1wqpu88Z8WL6oTRzo9WqUooRRjFGEyEUEYRhOU4IwIwIRITlFCMIwEYIwnCca4+uh3gITYQ1csG7bE3ZLcmLCxWtGTNgtwtMrBbiatGzFy5xMWbPKAKfS2D/kYQ/kYF6ZxynU4XbN8c87453e0zieEcMcMVwitc+2bAg/4nFP4nC4zlxjnOZulTjFVwrXCowvGYuTnXevDnOYTkcafL0iMYRIwjBERBCcoxhNOFWfnxwCE2EY8WTEwcMmi1njaNVrTK1crcTNq3W5GGTE2cMmjjIyZgCp8BQoP+SNz+SN1x3W8XhXDjwEaqsVipjM5vw+3dmYq9TyxWNKtxzzzxbg6cayCD/iZ4/iZh5J4Xd3u+/geCc15na5w1WuEeNelXOb78O97kjhrtw5VwhecdbyCEp4CQ8CxThOU5RgIynAjBOEIwQihGIhGMIRhEgIRRX5/DQCE2EZszLFjatca1y2ct1rRjjYrXDBw3WuG+NviZZMuXMwcA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J8xHAOAgAQdBKAKtgUBEDCwz1Yd4MhChGLuXUKvP9cDCEgQRP//A0U1BQM4C2QZIDIJAJCbAwE3wB5FMwkAkIICAdvFHkU4CAD+AwB7hdI0Ek7ApD/TAKQ/CtIBVIfjNuM3AAAAoNAlcqmsWgBBIBEonEiFQuPR+USmbTejUemU2mSeBwOAwOCwOBwWEwGCwyUyibzafz6k0il0qfz5N5sAh/HPl458wAAAJ5PaFQ65KYRA0BgczsVjsVjrVbplNnE5hkNh8OmMwqcag8JgaAwJAoJBoBNqvVp3Oo3GiDQeHQ9JJKCDjwLmZQImLXMkpiQJRKM4zETV1PK7xMTEqzQmLgJJTPPyfPr0gCE2EZW2VwxcuWi1s2xZVrRrhwrcThhmW48uLG3YMcLXC4xgCq0BOofkvOS9JfLgT+fJ3OpnMp3OpvNpjHIJBIBBCJRNPJ7OJzRqPTJPAYHH5RKYlE0LhROZwTWH8aM3jRnJvNgSGQJNJ55PadT7FY7dOYJBYBN61W59P0ajcfj1Ho1llECgM4sdiptMUOhEZjBPAITicLh4bozEUwRhGEQIRgQIRgEIwmrOuPTwYeCAITYQ4b4ceZg5yrW2FkxWtGjZmtwuWLNa1ZOGGNw2YZcThkAKVRWD/LCflhXaevacIQzV5R1Ag/416P416eV3fiZjEUq5dTqAhchioNHWEEJBChweVhxwITYQ1zZmDZm5crWebDiWtMWbGtxY8jdbhYZcTbExcuWTDIAKZhWH5rrmu4aQBBYDAYHAYCgMeodCm8qhQIbxrkeNcmYiYGCgoCAgoKDhIWCoby9rpuTAhcxhJNHTKhIUMMcUsuHwuGAhNhGFjjxtsTRqtZMGTla0yZsS1yxbsFrPE0xuc2bFkcM3IAp5LIP8+J+fDxdKvU1U1cXWbXvlzRcxKYQqanXHwIT8bhn43HU41jhhWNZRwRtHBDAyZcjZDJTRkpilG98ceLj30IPwsTdzcyZq4mhU0mYtGQLc/P8WPMAhNhDVyyzNsbDGtcY2zJa0aMW61w4a5VrFxlysmOZzkZuGQApXEoP9Eh+iR3pyiKaVnXHUAIT8bCH42EcmVSJCFcGfJpjEhoK6gIGziYFBQcLBxMPBxMvaACE2EM2mHLmaOMS1m3ZslrTMwZLcTho3Wt8WVq4wtmGVwyYgCq0BTYP9bN+tp5xe0xeGo1UYVEQpWWbzN2xvRdPAvERESzO3GM3c7TETqeW/E68Ag/40qP40lWuHDWqq7nm554zvfHjzzxzuVY1jlXhd+x06u3G7m05uNrjNXF4isVyjwM+FeACE5nAc3fCcIyjGU4ThElGECMIowBGE4RIRhCMEYRlEgRCKadb83G7gITYQxbZmTJjibrcbdowWtGOPEtcMszNa3Yt2uPGybt2LVsAKbyOD/cjfuN89+nh8u8bu7TFVwxy1qtIpU8Mpg/41tP41vb58N6zyvhwxrGo1K63M5cZzuO98QITF3nJx3VheCcJwjBGEYBGEa7+fCAAhNhGRllxsWDZotwtmTJa0YMcK3E4yOVrVxkYOGOPIxw48wAqeAUSD/gFS/gFTi7lec3fGc1Omsa4VwrGIjUwqcTBUzN8Z6uc827ynOL07T4Gwg/41Bv41B/IzWuWOWlW457568+fPe7zThrGsVq6uczu7uc43VzNZ1OHKo4Z7ZvoAhOlsdfPOBGEECCKMU4TggIynAQCBIIJopozY9/BlziE2EOcWNxiy42a1jix5FrRzlZLXDFs0WsmOZvhaYXOFs1ZACjACDVKywQAPREKHTARQITYQ4btMzZtiaLWDhhkWtGzdytxN2rJbhw5HGJo5wuHLZwAKnAFJhPwM/fgaPzZcmXIy5MeLPLFp0ZcmfNrwTmmjAgSjIlGkaQGiakJQlFCaqM8/A4OTPaaD/jVy/jV94XQLq88LqYPAzURi8KqFTFru7269OrW6mRcSE1HHj26pg/Uu85uckSJSkupRMACJIkiYmESJBa53x8Hrn4OAITYQ1cN2jdyzYrcLDEyWtMbRwtwuc2RblyY3ORszwtmjXEAKYB2E/As5+BZ1r1DJlZMuy8LRkknK+LLSYIP+NrT+NrVVjGRUcdWuF459uaSE1czblrOMYwEJkUZoznp58cghNhDlgwbYWjhmtYtW7Ja0aZcK3FmZuVrVzmbY27bNjYYmAAqQATWD/gwc/gwd58uuueuPDjwuohiY6KxiouV7zPFuc3tmYTnpvhOghPxrZfjWzwQvox6K4K2qYWnRplhTiShSFKUWjSNIozjdnlw5YbiElxMqEU4xnOKMYIwjCEYEYRQQjKcoxhGMJxnXDt2x8EAhNhDJw0cM2+FytYtWLZa0auG63E2x4lrRlhY4sTFtiw4WoApUEoT8F634L182fFj3XxRwQUrac4P+Ndz+Nd3GeXPhxu7zM50khOhhxpzrFEjXLxcPICE2EZWLDK5YM263C5Zs1rTM5xLXGLC2WtGuZq5cN3GJhkYgCo4BNYP+DtD+DtF2jHCquNznO53O53nOdouMVrUeBx4co01GFRnlzxKD/jWq/jWb79YzOdTWtY5RqtTiIRM5nd8bzc8eHk8pVGIiHLjOwIS3aj0azQThMnScIymhGEYRCKEYIyjBGEU8Ofjz4wAhNhGZu1bNMuLMty4m2Za0xM2S1wxyYVuRtmw4WTZgybM8QAqPATeD/hHw/hIF8LnydGsVwalS1yZnd769OvWd3vLMEcGMadpmAIT8aon41O8OrWtG9L0qjCKMJwiElDVPBKmCUqIRjeN54cHLzZyE2dB08NYRhCMIxjCcpwjCcBCMBGUSE4QnCcIxjPDweDHkACE2EMcjRswatsq3GyZZlrTM4ZLcTfDhW5cWZjkzMnLXLkagCmMYhPwlQfhKllhwNimKWJCNY4Y55Z64QIP+Nub+NtXwe3d045rM3KU43w51kIXUTRaWuGCGCCGFDDBDDDHgcywgITYQzYZmjPLjzLcOFs0WtGWJgtwt8TFa2YscuHLlY5WzHMAK4gS2AofiguKDBNZoENhiHw6EwiFwRBYAgZAIBCIfDoDAAo1HUKhzabz6f0ym1is2iWwSCQCCQODQVAoLAIIgUAhEFhUBgaDQCBwCCQCAQKAwKAQGAwOBQMQNAILAIHA4DAYBA4AgMEgMAgCAwBAoHAoBBYEQOAICQGBwGDwGAweAweBweAwmDwWAweBwGCoDAIHAYAIBAUAIHAIHASAoFBYIETg0DgsDgcDg8Bg8DhMDg8HgcFgMDgMBQBAoCgMAgKAoCgMBgcAgsDgMAgsBQKBoJAIFAIFAYEgEAgSAQaAIBBIHBoCgEEICQKAINAIDBIBAEBgMBgUBgCBIEgMAgMutMugkys9mrdao9Gnc6n8+o9GqNQpdKotEm82TcIX4zVvjNXBn88Go1LgbgfgLgPhbNxJo5I4KY9TwRwTptOGOx6WSOKGCCGKOyeKGBAhgRQQIICMjQwwwoo5IUUMEMMMEaGBFDEI4YZSWGFChjhQII4iKGGJDJCggjijQQoVMFMM8tM8s8M8MUEUkkVE0U00U1ltgWRwyIUMaGGFBBAiI4YYY4YoYkCJDBAgIYI4EZDBGQQhDBHBDAhihihSRwQwTzTxACOCFDBDBAgQRS3X4DA3X2W0U2W2W1V0UxRoAgvwN7Xd29VcpLKm5ubmbLLNLYs3MlQVLLN4uhZeasssssFkspLKJUoEoAAubAm5ZcsUWWWLFlJQWWWWLAsAEoBKALLLFhZUslllLiyxRZJQWyxZZeVKltFgL58/L+C5+ACE2EM8eZgzZN2y1xiysVrTMxxLXGLI4W5cmNo3aNHLhoyYgCpMBN4T8Es34JYUJzzZ8WPNn1a9WvNnlMx4KyggIxinGKKEIwlGk8GPBWgCE/Go9+NTedo7ODwMuS9s+bXq16suQxQUlLBKkrShKEIyhFGMb4WWm+V84hLWIymRjGpCMoyiIpoRCBCKE4RRhWccPF0w8ECE2EMcrZmzascy3G2aMFrRs3arXLlm1WtMrRo3xucrLM0aACp8EowOD/SofpUasui6mLomLqYLqUEwBMJjNGcWRdRcRcImEwmJqSFSiJVmLhdTAIlMXUgldXFxEwQmriJhKCGMxC0ZghEpqZipmJLlF1eLpMCYJpMSTEpoERcSSVNTETCYTV4jn4ni+N4/jeP068ufLn27+NxqYiIiMVVMZhN3FwuFRdTM5ZnME4zV1YREQq13PXlzHLn069Ovbu5cwAAcOI5c3budOp4FwiLnr4Xhjny69HftzqVpyzGcxmIjUO3PxO/KD/jQQ/jQR69DjwPB8Dv28HwO/bw/C79vF8Tw/C8XxPF0mYteLFpmZTMymYuITM3M3JSIi4iY3SEIpUXS0XUzCbrMXMrmbTKSYCoRAuJTNXEyWRMRExUzSLomJiETiamkTCrxcVCIUpSqIuJmpiavEymUTEwiKmo5d+3Plx4XRE63q4lNXSZxMTKF1dExJJIqxFxaJCZi5rNKVGcCrq8Zq0SAADp1GtsZAq7rMFceA48Il06+FtBSIYmImbtzrw+Hj4IL5uaO3tbLJRKpNgJQC5ZYTc7zQATYCwsLm5ubm4sSypc2LLKubFSywJSykqbllllmwlEXO5sKzcoXNk3NyiblJRNygAAJSUtllSVLFgJuUALLKQASglEpZZZcoAFiyyyxYWLJQFlgAKJYgUsCblLAlXd9/X976gCE2EY8OVtict2y1i4xZFrRmyYrXLBxkWuHGFw1ws2+bFkygCkwQhPwCGfgD9hOE4ZcmVky6NOaD/gmY/gmhmIvFceDeonSC+K72pQvd0CE2EZmGLM4wtmy1g4YslrRkwaLXLBgyWsGLZxhxYmDFjkwgCn0whPwDkfgG9x6K4+Bwdm3BhEYRhhwaaVjWEU5RkRIRQnaqM4P+CYr+CYXKJq5iYHXp37eH4Xm9MxlMpzVpMFRyzrMAg+2r3aIqYRN3JMSiSQmJiUom+/vzHiAhNhDhjmbYcLBmtaYmbNa0xs8y1xmauFrNpkbZcTHE2Z5sQAqeAUKE/Bp1+DTsYcE74tOjg8Dh5qwTVVhGVpYMmDBa0oQiihNG88M9LKqg0a9SKMiE/BMx+CZkZ82eGTfu27M+aNLLUhaSEYTnGs7xwzvWtcaca4I0WlSEJStezkZ5yIPxONwpExMxa5lImExKJiYETCEwiYkSmUzvw/VrkCE2EN2rhwyyMWa3Lkw41rRw1bLcLfMyWs8jFk5xMGrdphbAClcVg/4Pvv4Pxe2awqFRMXGYzXeD/goK/gn76ZwpFq3G5u8vBIXAZRp0MEBDBDBHBDLhcTcAITYRlb48jBk4YrXDPNiWtGrnItw5mbFa0wuW+Ju0Z48eLIAKXRiE/CEl+EJPDOad51RrKEoWpHdnzZiD/gqO/gqP8jKMRC4lcsznet8whOlmdvDBBCMIwnCcK3x5dOIhNhDDIxbuWDZwtbZHLFa0ytca1w1bt1rTKyZuc2Vq3yOcoApTFIP+Es7+Es+r4Z6Z5Tgi6uJ5gIP+CY7+CXu54Tq8JiUtzPhgg/K4olmZuUpzfXy5ITYRicYWzlvixrcLXC5WtGuXKtw4mzFawY4nGXG1bOcLfCAKZR2D/hVY/hVZncsxlbjG4majFdJ7HayE/BJd+CS/gY8FIWjaMoSlArG+GufGbaiEp4AjDwHOECEUJwnCKMY1rh155CE2EY2eFnhct2q1i0YuFrTIxZLXGFg4WuW7FtmZsMmRpixACmIZg/4WcP4WedNYisKmJXNz38TvFWCD/glq/glf1dYqoi5uc3vKee6cQIaapIGCwHAwCAQMBAiBg4GDiZOVgLAhNhDFixzYm2PMtaNsuFa0ZM8y3DixslrZmwZ5GrdiyaNmgAphGYP+GJL+GI935dY4zvO4zhWtcM+EdIT8E1n4Jn7YdEck8UcE4TVvHLTXc2iFz1WPlhlhjQiOCFHLLfkY2yAhNhGFu3ZsWeZgtbsG7Ba0yMcy1y0cNluLDiytGmFowZYm4ApnHoP+Gbb+GbO8ZxcRODFRWIQmOMc0ZIP+CMD+CLHv27+JvURSIiYuF3m9z124gIXEZSGDYwwIIoYEEcCOCEjhjpx9rRAhNhDhoxYtnLJstxtXLBa0y5GC3C3cOFuHKyYZMmFyzxtWwApfGYP+HDT+HDnHHnidxu72yvFY7X4HCIP+CWb+CU+rjFVGMQiYzO+bwc55gIXFZQ2McUMUMACOW3D4GHJAITYRkbMGDPLmZLWeRw5WtGmLItc4srNbibMWblq1wsWDTKAKgwOxAoP+H1r+H1scuYOvQ3py5+JvGlREYiMRisaqI0mJTCrqKurRmZlldzc3Oam5m25zM3KZRa0rq5VmpVEKRSERURSqmCiEUmEJXibRKN1MymVpjMJRnSlUJqamlCauMxEzJMMwlc3M2m5q0WSRMIiKhEpuUKjEROZ3d8xE9eni8LuMt3d2uqxjGq6d+3ftuIL+YwP5jB+f5lgPl+Q+P4nx/F7yUyzchIkRJjLyZMScshlEWWZ3Eq2KTLhl3DYvLLlkrpYGXZfM21ZsG55y6VNqdXaO8sSzOy5WJly0WymbLYvY7ltTpVom5Vi5uXLIObk2SqlkllW2bR8ny87y281LlklsnZ5m579fLIL1+DPwPrLLnW1SrYsAFgAAlhZYsLmktgubmybmxNi5sCUubm5RLNkoSiULBKllSbLCgAWCUlSglSyxZQABKAACwALmwJsAJQlSpQCwpe+fj+X38v2AITYQ0yNsORuwcrcePFlWtMLXItw48mVa4yNMLNpkasMzhqAKYRqD/kgm/kgnMXIZnN5u7zjwdTmQhPxELfiIXOLinXGvG8b0mhHFj0KAhpaugoO9iYKBgIFAQIgSDhZGxMEAITYRlYNHDRo5xLcWXK5WtMeRwtcYsuJa4y48LDFkb5WrJkAKgQLBAYL+oRv6hHA+bzmczJ4SSZlzJM7zcc76ZnN8XJJebi4ZRO1t7bastq3LObIU2bZYhZdjcUm4jkY2dmtQLXnbrRVXdVq03Zutvw/F8Z8HwmafDIL/AA3Z/gAbtA+f5Oy12zs3PPNmyzZc888jXcrWy11PObZc25qbm5smlyJly07ZYSEREy4mMiSMSRMcZzkkJQuS02y3Fi5bNWrN558Hw/AfD8AAgs8WkWtKJcsIqbKQllWUsLBYWTc2CxYWWKSxc3NlTcsssoBZZSCywsAAJuVYlAAAVQS9+H8J78AhNhDBgwx5mOTCtbMG2Va0atci3C5ZsFuJw4wtmrPC2aYmgArJAYcBg/5JbP5JbThxGcDlz8DdKQ1eGIhEIXUXCYReFXUJRF1IiJqSLm5mbuLmITBOauaulKiBG5uUhmLuevieL4nGp14uuYCC/sHD+wcQHw/AO884LMChSEb41JZcqSpZsW81KlUpZYsVc0udiWLk3LuXZUQYPHn4PfxfL82ggvo9NvbetVZQlABKJYlSllSgAABKRUssssqUJSVKlSiy0be/D+B/f0AhNhDPNmzM3Llotct2bda0auMS1zkwtlrRpmY4sTnI5wuHAAqvAXGD/koU/kormGM+J5Pkc+Thx8baExNTqNVGNMTiIIglJMxEiV3cXmV0mKiLTa0RKY3E2ERK7u+vbv4CPGsAgv7E+/sT1NzsBm5ay52JoGbllhFlE7youbNFlygs0G5qVcslRAS/JO/ByoPldxVKJnMZmJEASTEwTCQRIIkiQAAESCJgCYkExKV8fgdAITYRizMW7BmxyrWzHK1WtMmPGtc4WrFa3cs2TJniZtWzlmAKzgFZh+Hw4fEAATSazqd0Cg0Si0CgzSap1OyEQlP59RaJQaAotEAoVDU6np1OyTSdDYYmMwm82n8+o9GpNIo9GnM4JvNghvEyB4mQQABNzUbGRcVAwBERKenzA2B2BsD1lbPT6YmQIyNQkKkpMtLVcXK2t6ChnJ2am5CRjo+IiSCgwIP3uXm8c5iM1MrlUhMSiYmEwmJExKJiYmESiYRMTExMSiZiZEXeePg+fHIhNhDhxhat2jlqtzZG2Ra0bMmS1yxzYluPK4YMGWXFlYZMoAptIYbkxOTFF9fgJKTi4qLio+OlZSjoqOioaACH8S8niXlE5nACaTWdTumU2uV2xWOvV+mU2bTcAITqQ48YQlFGN0yERGIrHD34x4whNhDRtjx5cLHKtYNczda0at2a1y2w5lrZg2aZnOJhiYtXIAqMATqD/haE/haFdejqjjHG7u6VXCMaxEaRwjGIxEuM747zxbSq8eHrdoP+J4r+J4vrXBmoiFRVQgiLRNxlxbvM3Mpq8INDXPoAhOVxJdnDNOEUYQijCcpwjAIIRhGEQIRhOU4RjFj5fBhwACE2EMmGJu5xZGi1jjws1rRq5ZLXDZnjW5MTdo0csnLlzkzA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2374</Words>
  <Application>Microsoft Office PowerPoint</Application>
  <PresentationFormat>On-screen Show (4:3)</PresentationFormat>
  <Paragraphs>652</Paragraphs>
  <Slides>47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Virtual Memory</vt:lpstr>
      <vt:lpstr>Big Picture: (Virtual) Memory</vt:lpstr>
      <vt:lpstr>Big Picture: (Virtual) Memory</vt:lpstr>
      <vt:lpstr>Big Picture: (Virtual) Memory</vt:lpstr>
      <vt:lpstr>Big Picture: Virtual Memory</vt:lpstr>
      <vt:lpstr>Goals for Today: Virtual Memory</vt:lpstr>
      <vt:lpstr>Virtual Memory</vt:lpstr>
      <vt:lpstr>Big Picture: Multiple Processes</vt:lpstr>
      <vt:lpstr>Big Picture: (Virtual) Memory</vt:lpstr>
      <vt:lpstr>Processor &amp; Memory</vt:lpstr>
      <vt:lpstr>Multiple Processes </vt:lpstr>
      <vt:lpstr>Multiple Processes </vt:lpstr>
      <vt:lpstr>Solution? Multiple processes/processors</vt:lpstr>
      <vt:lpstr>Takeaway</vt:lpstr>
      <vt:lpstr>Takeaway</vt:lpstr>
      <vt:lpstr>Next Goal</vt:lpstr>
      <vt:lpstr>Virtual Memory</vt:lpstr>
      <vt:lpstr>Address Space</vt:lpstr>
      <vt:lpstr>Address Space</vt:lpstr>
      <vt:lpstr>Virtual Memory Advantages</vt:lpstr>
      <vt:lpstr>Takeaway</vt:lpstr>
      <vt:lpstr>Next Goal</vt:lpstr>
      <vt:lpstr>PowerPoint Presentation</vt:lpstr>
      <vt:lpstr>Attempt#1: Address Translation</vt:lpstr>
      <vt:lpstr>Attempt #1: Address Translation</vt:lpstr>
      <vt:lpstr>Takeaway</vt:lpstr>
      <vt:lpstr>Next Goal</vt:lpstr>
      <vt:lpstr>Next Goal</vt:lpstr>
      <vt:lpstr>Simple PageTable</vt:lpstr>
      <vt:lpstr>Simple PageTable</vt:lpstr>
      <vt:lpstr>Invalid Pages</vt:lpstr>
      <vt:lpstr>Page Permissions</vt:lpstr>
      <vt:lpstr>Aliasing</vt:lpstr>
      <vt:lpstr>Page Size Example</vt:lpstr>
      <vt:lpstr>Takeaway</vt:lpstr>
      <vt:lpstr>Next Goal</vt:lpstr>
      <vt:lpstr>Next Goal</vt:lpstr>
      <vt:lpstr>Beyond Flat Page Tables</vt:lpstr>
      <vt:lpstr>Beyond Flat Page Tables</vt:lpstr>
      <vt:lpstr>Takeaway</vt:lpstr>
      <vt:lpstr>Next Goal</vt:lpstr>
      <vt:lpstr>PowerPoint Presentation</vt:lpstr>
      <vt:lpstr>Paging</vt:lpstr>
      <vt:lpstr>Paging</vt:lpstr>
      <vt:lpstr>Summary</vt:lpstr>
      <vt:lpstr>Administrivia</vt:lpstr>
      <vt:lpstr>Administrivia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22</cp:revision>
  <dcterms:created xsi:type="dcterms:W3CDTF">2012-11-28T14:27:55Z</dcterms:created>
  <dcterms:modified xsi:type="dcterms:W3CDTF">2013-04-02T17:11:35Z</dcterms:modified>
</cp:coreProperties>
</file>