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6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7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8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9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20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86" r:id="rId3"/>
    <p:sldId id="268" r:id="rId4"/>
    <p:sldId id="269" r:id="rId5"/>
    <p:sldId id="387" r:id="rId6"/>
    <p:sldId id="270" r:id="rId7"/>
    <p:sldId id="271" r:id="rId8"/>
    <p:sldId id="272" r:id="rId9"/>
    <p:sldId id="388" r:id="rId10"/>
    <p:sldId id="273" r:id="rId11"/>
    <p:sldId id="274" r:id="rId12"/>
    <p:sldId id="288" r:id="rId13"/>
    <p:sldId id="389" r:id="rId14"/>
    <p:sldId id="291" r:id="rId15"/>
    <p:sldId id="292" r:id="rId16"/>
    <p:sldId id="390" r:id="rId17"/>
    <p:sldId id="293" r:id="rId18"/>
    <p:sldId id="294" r:id="rId19"/>
    <p:sldId id="309" r:id="rId20"/>
    <p:sldId id="310" r:id="rId21"/>
    <p:sldId id="314" r:id="rId22"/>
    <p:sldId id="392" r:id="rId23"/>
    <p:sldId id="394" r:id="rId24"/>
    <p:sldId id="315" r:id="rId25"/>
    <p:sldId id="316" r:id="rId26"/>
    <p:sldId id="317" r:id="rId27"/>
    <p:sldId id="318" r:id="rId28"/>
    <p:sldId id="319" r:id="rId29"/>
    <p:sldId id="395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98" r:id="rId41"/>
    <p:sldId id="399" r:id="rId42"/>
    <p:sldId id="396" r:id="rId43"/>
    <p:sldId id="397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7" autoAdjust="0"/>
    <p:restoredTop sz="85115" autoAdjust="0"/>
  </p:normalViewPr>
  <p:slideViewPr>
    <p:cSldViewPr>
      <p:cViewPr varScale="1">
        <p:scale>
          <a:sx n="58" d="100"/>
          <a:sy n="58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6242D2-5A37-4DA7-BA86-68B41DEE571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7C95097-4A5D-4802-ACA1-EFE49339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2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r>
              <a:rPr lang="en-US" dirty="0" smtClean="0"/>
              <a:t>- Tradeoffs: big &amp; 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r>
              <a:rPr lang="en-US" dirty="0" smtClean="0"/>
              <a:t>- working set: 90/10 rule</a:t>
            </a:r>
          </a:p>
          <a:p>
            <a:r>
              <a:rPr lang="en-US" dirty="0" smtClean="0"/>
              <a:t>- How to predict future: temporal &amp; </a:t>
            </a:r>
            <a:r>
              <a:rPr lang="en-US" dirty="0" err="1" smtClean="0"/>
              <a:t>spacial</a:t>
            </a:r>
            <a:r>
              <a:rPr lang="en-US" dirty="0" smtClean="0"/>
              <a:t> locality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1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2" tIns="47775" rIns="95552" bIns="477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6" rIns="91412" bIns="45706"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miss penalty (time to fetch block) is larger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6" rIns="91412" bIns="45706"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other parameters: experimental mostly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2" tIns="47775" rIns="95552" bIns="477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2" tIns="47780" rIns="95562" bIns="4778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2" tIns="47780" rIns="95562" bIns="4778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Appendix C (logic, gates, FSMs, memory, ALUs) </a:t>
            </a:r>
          </a:p>
          <a:p>
            <a:r>
              <a:rPr lang="en-US" dirty="0" smtClean="0"/>
              <a:t>Chapter 4 (pipelined [and non-pipeline] MIPS processor with hazards)</a:t>
            </a:r>
          </a:p>
          <a:p>
            <a:r>
              <a:rPr lang="en-US" dirty="0" smtClean="0"/>
              <a:t>Chapters 2 (Numbers / Arithmetic, simple MIPS instructions)</a:t>
            </a:r>
          </a:p>
          <a:p>
            <a:r>
              <a:rPr lang="en-US" dirty="0" smtClean="0"/>
              <a:t>Chapter 1 (Performance)</a:t>
            </a:r>
          </a:p>
          <a:p>
            <a:r>
              <a:rPr lang="en-US" dirty="0" smtClean="0"/>
              <a:t>HW1, HW2, Lab0, Lab1, Lab2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2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r>
              <a:rPr lang="en-US" dirty="0" smtClean="0"/>
              <a:t>Do we need to write-back all evicted lines?</a:t>
            </a:r>
          </a:p>
          <a:p>
            <a:r>
              <a:rPr lang="en-US" dirty="0" smtClean="0"/>
              <a:t>No, only blocks that have been stored into (written)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4" y="4560900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2" tIns="47775" rIns="95552" bIns="477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1.emf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image" Target="../media/image3.emf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 (Writing)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44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5.2-3, 5.5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0290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(Write-Through)</a:t>
            </a:r>
          </a:p>
        </p:txBody>
      </p:sp>
      <p:sp>
        <p:nvSpPr>
          <p:cNvPr id="334029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029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029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029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030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030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030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030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030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030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030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307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8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V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4031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1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2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031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031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7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8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032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032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032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032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032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032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032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032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0328" name="Rectangle 40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29" name="Rectangle 41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30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6051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</a:t>
            </a:r>
            <a:r>
              <a:rPr lang="en-US" sz="2400" dirty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20840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338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3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4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1)</a:t>
            </a:r>
          </a:p>
        </p:txBody>
      </p:sp>
      <p:sp>
        <p:nvSpPr>
          <p:cNvPr id="334234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234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234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234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234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234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234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234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235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235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235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235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2354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55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6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7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235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236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2364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5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6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236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236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237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237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237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237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237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2375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76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2377" name="Rectangle 41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2378" name="Rectangle 42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25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Each store writes an </a:t>
            </a:r>
            <a:r>
              <a:rPr lang="en-US" dirty="0" smtClean="0">
                <a:solidFill>
                  <a:schemeClr val="accent1"/>
                </a:solidFill>
              </a:rPr>
              <a:t>item</a:t>
            </a:r>
            <a:r>
              <a:rPr lang="en-US" dirty="0" smtClean="0"/>
              <a:t>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Evictions don’t need to write to </a:t>
            </a:r>
            <a:r>
              <a:rPr lang="en-US" dirty="0" err="1" smtClean="0"/>
              <a:t>mem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0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cache with a write-through policy (and write-allocate</a:t>
            </a:r>
            <a:r>
              <a:rPr lang="en-US" dirty="0"/>
              <a:t>) </a:t>
            </a:r>
            <a:r>
              <a:rPr lang="en-US" dirty="0" smtClean="0"/>
              <a:t>reads an entire block (</a:t>
            </a:r>
            <a:r>
              <a:rPr lang="en-US" dirty="0" err="1" smtClean="0"/>
              <a:t>cacheline</a:t>
            </a:r>
            <a:r>
              <a:rPr lang="en-US" dirty="0" smtClean="0"/>
              <a:t>) from memory on a cache miss and writes only the updated item to memory for a store.  Evictions do not </a:t>
            </a:r>
            <a:r>
              <a:rPr lang="en-US" dirty="0"/>
              <a:t>need to write to </a:t>
            </a:r>
            <a:r>
              <a:rPr lang="en-US" dirty="0" smtClean="0"/>
              <a:t>memory.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3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63600"/>
            <a:ext cx="8305800" cy="51816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Can we also design the cache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</a:t>
            </a:r>
            <a:r>
              <a:rPr lang="en-US" dirty="0" smtClean="0"/>
              <a:t>write </a:t>
            </a:r>
            <a:r>
              <a:rPr lang="en-US" dirty="0"/>
              <a:t>all stores immediately to memory?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Keep the most current copy in cache, and update memory when that data is </a:t>
            </a:r>
            <a:r>
              <a:rPr lang="en-US" b="1" i="1" dirty="0"/>
              <a:t>evicted</a:t>
            </a:r>
            <a:r>
              <a:rPr lang="en-US" dirty="0"/>
              <a:t>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820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48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3622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7297536"/>
              </p:ext>
            </p:extLst>
          </p:nvPr>
        </p:nvGraphicFramePr>
        <p:xfrm>
          <a:off x="1219200" y="58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1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Write-back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How does a </a:t>
            </a:r>
            <a:r>
              <a:rPr lang="en-US" dirty="0" smtClean="0">
                <a:solidFill>
                  <a:schemeClr val="accent1"/>
                </a:solidFill>
              </a:rPr>
              <a:t>write-back</a:t>
            </a:r>
            <a:r>
              <a:rPr lang="en-US" dirty="0" smtClean="0"/>
              <a:t> cache work? </a:t>
            </a:r>
          </a:p>
          <a:p>
            <a:r>
              <a:rPr lang="en-US" dirty="0" smtClean="0"/>
              <a:t>Assume </a:t>
            </a:r>
            <a:r>
              <a:rPr lang="en-US" dirty="0" smtClean="0">
                <a:solidFill>
                  <a:schemeClr val="accent1"/>
                </a:solidFill>
              </a:rPr>
              <a:t>write-allocate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6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(Write-Back)</a:t>
            </a:r>
          </a:p>
        </p:txBody>
      </p:sp>
      <p:sp>
        <p:nvSpPr>
          <p:cNvPr id="336691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691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692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692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692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692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692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692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692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692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692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692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693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3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d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6693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693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694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694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694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694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694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694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694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695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695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695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6" name="Text Box 4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45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8850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6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89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1)</a:t>
            </a:r>
          </a:p>
        </p:txBody>
      </p:sp>
      <p:sp>
        <p:nvSpPr>
          <p:cNvPr id="336896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896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896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896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897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897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897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897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897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897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897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897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897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897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6898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898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898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899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899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899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899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899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899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899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899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900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4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05" name="Text Box 4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</p:spTree>
    <p:extLst>
      <p:ext uri="{BB962C8B-B14F-4D97-AF65-F5344CB8AC3E}">
        <p14:creationId xmlns:p14="http://schemas.microsoft.com/office/powerpoint/2010/main" val="30490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</a:t>
            </a:r>
            <a:r>
              <a:rPr lang="en-US" dirty="0" smtClean="0"/>
              <a:t>evictions write a block to </a:t>
            </a:r>
            <a:r>
              <a:rPr lang="en-US" dirty="0" err="1" smtClean="0"/>
              <a:t>mem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63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Writing </a:t>
            </a:r>
            <a:r>
              <a:rPr lang="en-US" dirty="0" smtClean="0"/>
              <a:t>to the Cache</a:t>
            </a:r>
          </a:p>
          <a:p>
            <a:pPr lvl="1"/>
            <a:r>
              <a:rPr lang="en-US" dirty="0" smtClean="0"/>
              <a:t>Write-through </a:t>
            </a:r>
            <a:r>
              <a:rPr lang="en-US" dirty="0" err="1" smtClean="0"/>
              <a:t>vs</a:t>
            </a:r>
            <a:r>
              <a:rPr lang="en-US" dirty="0" smtClean="0"/>
              <a:t> Write-back</a:t>
            </a:r>
          </a:p>
          <a:p>
            <a:r>
              <a:rPr lang="en-US" dirty="0">
                <a:sym typeface="Wingdings" pitchFamily="2" charset="2"/>
              </a:rPr>
              <a:t>Cache Parameter Tradeoffs</a:t>
            </a:r>
          </a:p>
          <a:p>
            <a:r>
              <a:rPr lang="en-US" dirty="0">
                <a:sym typeface="Wingdings" pitchFamily="2" charset="2"/>
              </a:rPr>
              <a:t>Cache Conscious Programming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references?</a:t>
            </a:r>
          </a:p>
        </p:txBody>
      </p:sp>
      <p:sp>
        <p:nvSpPr>
          <p:cNvPr id="33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Each miss reads a block 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dirty="0"/>
              <a:t>Two words in this cache</a:t>
            </a:r>
          </a:p>
          <a:p>
            <a:pPr>
              <a:buClr>
                <a:schemeClr val="tx1"/>
              </a:buClr>
            </a:pPr>
            <a:r>
              <a:rPr lang="en-US" dirty="0"/>
              <a:t>Each evicted dirty cache line writes a </a:t>
            </a:r>
            <a:r>
              <a:rPr lang="en-US" dirty="0" smtClean="0"/>
              <a:t>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Write-through vs. Write-back</a:t>
            </a:r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Write-through is slower</a:t>
            </a:r>
          </a:p>
          <a:p>
            <a:pPr lvl="1"/>
            <a:r>
              <a:rPr lang="en-US"/>
              <a:t>But cleaner (memory always consistent)</a:t>
            </a:r>
          </a:p>
          <a:p>
            <a:pPr lvl="1"/>
            <a:endParaRPr lang="en-US"/>
          </a:p>
          <a:p>
            <a:r>
              <a:rPr lang="en-US"/>
              <a:t>Write-back is faster</a:t>
            </a:r>
          </a:p>
          <a:p>
            <a:pPr lvl="1"/>
            <a:r>
              <a:rPr lang="en-US"/>
              <a:t>But complicated when multi cores sharing memory</a:t>
            </a:r>
          </a:p>
        </p:txBody>
      </p:sp>
    </p:spTree>
    <p:extLst>
      <p:ext uri="{BB962C8B-B14F-4D97-AF65-F5344CB8AC3E}">
        <p14:creationId xmlns:p14="http://schemas.microsoft.com/office/powerpoint/2010/main" val="17085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cache with a write-through policy (and write-allocate</a:t>
            </a:r>
            <a:r>
              <a:rPr lang="en-US" dirty="0"/>
              <a:t>) </a:t>
            </a:r>
            <a:r>
              <a:rPr lang="en-US" dirty="0" smtClean="0"/>
              <a:t>reads an entire block (</a:t>
            </a:r>
            <a:r>
              <a:rPr lang="en-US" dirty="0" err="1" smtClean="0"/>
              <a:t>cacheline</a:t>
            </a:r>
            <a:r>
              <a:rPr lang="en-US" dirty="0" smtClean="0"/>
              <a:t>) from memory on a cache miss and writes only the updated item to memory for a store.  Evictions do not </a:t>
            </a:r>
            <a:r>
              <a:rPr lang="en-US" dirty="0"/>
              <a:t>need to write to </a:t>
            </a:r>
            <a:r>
              <a:rPr lang="en-US" dirty="0" smtClean="0"/>
              <a:t>memory.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A cache with a </a:t>
            </a:r>
            <a:r>
              <a:rPr lang="en-US" b="1" dirty="0" smtClean="0">
                <a:solidFill>
                  <a:schemeClr val="accent1"/>
                </a:solidFill>
              </a:rPr>
              <a:t>write-back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policy (and write-allocate) reads an entire block (</a:t>
            </a:r>
            <a:r>
              <a:rPr lang="en-US" dirty="0" err="1">
                <a:solidFill>
                  <a:schemeClr val="accent1"/>
                </a:solidFill>
              </a:rPr>
              <a:t>cacheline</a:t>
            </a:r>
            <a:r>
              <a:rPr lang="en-US" dirty="0">
                <a:solidFill>
                  <a:schemeClr val="accent1"/>
                </a:solidFill>
              </a:rPr>
              <a:t>) from memory on a cache </a:t>
            </a:r>
            <a:r>
              <a:rPr lang="en-US" dirty="0" smtClean="0">
                <a:solidFill>
                  <a:schemeClr val="accent1"/>
                </a:solidFill>
              </a:rPr>
              <a:t>miss, </a:t>
            </a:r>
            <a:r>
              <a:rPr lang="en-US" b="1" dirty="0" smtClean="0">
                <a:solidFill>
                  <a:schemeClr val="accent1"/>
                </a:solidFill>
              </a:rPr>
              <a:t>may need to write dirty </a:t>
            </a:r>
            <a:r>
              <a:rPr lang="en-US" b="1" dirty="0" err="1" smtClean="0">
                <a:solidFill>
                  <a:schemeClr val="accent1"/>
                </a:solidFill>
              </a:rPr>
              <a:t>cacheline</a:t>
            </a:r>
            <a:r>
              <a:rPr lang="en-US" b="1" dirty="0" smtClean="0">
                <a:solidFill>
                  <a:schemeClr val="accent1"/>
                </a:solidFill>
              </a:rPr>
              <a:t> first</a:t>
            </a:r>
            <a:r>
              <a:rPr lang="en-US" dirty="0" smtClean="0">
                <a:solidFill>
                  <a:schemeClr val="accent1"/>
                </a:solidFill>
              </a:rPr>
              <a:t>.  Any writes to memory need to be the entire </a:t>
            </a:r>
            <a:r>
              <a:rPr lang="en-US" dirty="0" err="1" smtClean="0">
                <a:solidFill>
                  <a:schemeClr val="accent1"/>
                </a:solidFill>
              </a:rPr>
              <a:t>cacheline</a:t>
            </a:r>
            <a:r>
              <a:rPr lang="en-US" dirty="0" smtClean="0">
                <a:solidFill>
                  <a:schemeClr val="accent1"/>
                </a:solidFill>
              </a:rPr>
              <a:t> since no way to distinguish which word was dirty with only a single dirty bit. </a:t>
            </a:r>
            <a:r>
              <a:rPr lang="en-US" dirty="0">
                <a:solidFill>
                  <a:schemeClr val="accent1"/>
                </a:solidFill>
              </a:rPr>
              <a:t>Evictions </a:t>
            </a:r>
            <a:r>
              <a:rPr lang="en-US" dirty="0" smtClean="0">
                <a:solidFill>
                  <a:schemeClr val="accent1"/>
                </a:solidFill>
              </a:rPr>
              <a:t>of a dirty </a:t>
            </a:r>
            <a:r>
              <a:rPr lang="en-US" dirty="0" err="1" smtClean="0">
                <a:solidFill>
                  <a:schemeClr val="accent1"/>
                </a:solidFill>
              </a:rPr>
              <a:t>cacheline</a:t>
            </a:r>
            <a:r>
              <a:rPr lang="en-US" dirty="0" smtClean="0">
                <a:solidFill>
                  <a:schemeClr val="accent1"/>
                </a:solidFill>
              </a:rPr>
              <a:t> cause a write </a:t>
            </a:r>
            <a:r>
              <a:rPr lang="en-US" dirty="0">
                <a:solidFill>
                  <a:schemeClr val="accent1"/>
                </a:solidFill>
              </a:rPr>
              <a:t>to memory.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other performance tradeoffs between write-through and write-back?</a:t>
            </a:r>
          </a:p>
          <a:p>
            <a:endParaRPr lang="en-US" dirty="0" smtClean="0"/>
          </a:p>
          <a:p>
            <a:r>
              <a:rPr lang="en-US" dirty="0" smtClean="0"/>
              <a:t>How can we further reduce penalty for cost of writes to memory?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956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endParaRPr lang="en-US" dirty="0" smtClean="0"/>
          </a:p>
          <a:p>
            <a:r>
              <a:rPr lang="en-US" dirty="0" smtClean="0"/>
              <a:t>Q: Miss penalty: write-through vs. write-back?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97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  <p:pic>
        <p:nvPicPr>
          <p:cNvPr id="22530" name="CP3 Ink a10f0e55-a3da-48ef-91fe-50595987688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35" y="538140"/>
            <a:ext cx="1813651" cy="357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52400" y="4419600"/>
            <a:ext cx="6781800" cy="9906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7389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3204389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4042589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Cache coherency protocol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3051989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3204389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17212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25908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62200" y="21437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2200" y="16103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2200" y="160020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A’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5200" y="2133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" grpId="0"/>
      <p:bldP spid="25" grpId="0"/>
      <p:bldP spid="26" grpId="0"/>
      <p:bldP spid="27" grpId="0"/>
      <p:bldP spid="27" grpId="1"/>
      <p:bldP spid="28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cache with a write-through policy (and write-allocate</a:t>
            </a:r>
            <a:r>
              <a:rPr lang="en-US" dirty="0"/>
              <a:t>) </a:t>
            </a:r>
            <a:r>
              <a:rPr lang="en-US" dirty="0" smtClean="0"/>
              <a:t>reads an entire block (</a:t>
            </a:r>
            <a:r>
              <a:rPr lang="en-US" dirty="0" err="1" smtClean="0"/>
              <a:t>cacheline</a:t>
            </a:r>
            <a:r>
              <a:rPr lang="en-US" dirty="0" smtClean="0"/>
              <a:t>) from memory on a cache miss and writes only the updated item to memory for a store.  Evictions do not </a:t>
            </a:r>
            <a:r>
              <a:rPr lang="en-US" dirty="0"/>
              <a:t>need to write to </a:t>
            </a:r>
            <a:r>
              <a:rPr lang="en-US" dirty="0" smtClean="0"/>
              <a:t>memory.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 cache with a </a:t>
            </a:r>
            <a:r>
              <a:rPr lang="en-US" b="1" dirty="0" smtClean="0">
                <a:solidFill>
                  <a:schemeClr val="bg1"/>
                </a:solidFill>
              </a:rPr>
              <a:t>write-back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policy (and write-allocate) reads an entire block (</a:t>
            </a:r>
            <a:r>
              <a:rPr lang="en-US" dirty="0" err="1">
                <a:solidFill>
                  <a:schemeClr val="bg1"/>
                </a:solidFill>
              </a:rPr>
              <a:t>cacheline</a:t>
            </a:r>
            <a:r>
              <a:rPr lang="en-US" dirty="0">
                <a:solidFill>
                  <a:schemeClr val="bg1"/>
                </a:solidFill>
              </a:rPr>
              <a:t>) from memory on a cache </a:t>
            </a:r>
            <a:r>
              <a:rPr lang="en-US" dirty="0" smtClean="0">
                <a:solidFill>
                  <a:schemeClr val="bg1"/>
                </a:solidFill>
              </a:rPr>
              <a:t>miss, </a:t>
            </a:r>
            <a:r>
              <a:rPr lang="en-US" b="1" dirty="0" smtClean="0">
                <a:solidFill>
                  <a:schemeClr val="bg1"/>
                </a:solidFill>
              </a:rPr>
              <a:t>may need to write dirty </a:t>
            </a:r>
            <a:r>
              <a:rPr lang="en-US" b="1" dirty="0" err="1" smtClean="0">
                <a:solidFill>
                  <a:schemeClr val="bg1"/>
                </a:solidFill>
              </a:rPr>
              <a:t>cacheline</a:t>
            </a:r>
            <a:r>
              <a:rPr lang="en-US" b="1" dirty="0" smtClean="0">
                <a:solidFill>
                  <a:schemeClr val="bg1"/>
                </a:solidFill>
              </a:rPr>
              <a:t> first</a:t>
            </a:r>
            <a:r>
              <a:rPr lang="en-US" dirty="0" smtClean="0">
                <a:solidFill>
                  <a:schemeClr val="bg1"/>
                </a:solidFill>
              </a:rPr>
              <a:t>.  Any writes to memory need to be the entire </a:t>
            </a:r>
            <a:r>
              <a:rPr lang="en-US" dirty="0" err="1" smtClean="0">
                <a:solidFill>
                  <a:schemeClr val="bg1"/>
                </a:solidFill>
              </a:rPr>
              <a:t>cacheline</a:t>
            </a:r>
            <a:r>
              <a:rPr lang="en-US" dirty="0" smtClean="0">
                <a:solidFill>
                  <a:schemeClr val="bg1"/>
                </a:solidFill>
              </a:rPr>
              <a:t> since no way to distinguish which word was dirty with only a single dirty bit. </a:t>
            </a:r>
            <a:r>
              <a:rPr lang="en-US" dirty="0">
                <a:solidFill>
                  <a:schemeClr val="bg1"/>
                </a:solidFill>
              </a:rPr>
              <a:t>Evictions </a:t>
            </a:r>
            <a:r>
              <a:rPr lang="en-US" dirty="0" smtClean="0">
                <a:solidFill>
                  <a:schemeClr val="bg1"/>
                </a:solidFill>
              </a:rPr>
              <a:t>of a dirty </a:t>
            </a:r>
            <a:r>
              <a:rPr lang="en-US" dirty="0" err="1" smtClean="0">
                <a:solidFill>
                  <a:schemeClr val="bg1"/>
                </a:solidFill>
              </a:rPr>
              <a:t>cacheline</a:t>
            </a:r>
            <a:r>
              <a:rPr lang="en-US" dirty="0" smtClean="0">
                <a:solidFill>
                  <a:schemeClr val="bg1"/>
                </a:solidFill>
              </a:rPr>
              <a:t> cause a write </a:t>
            </a:r>
            <a:r>
              <a:rPr lang="en-US" dirty="0">
                <a:solidFill>
                  <a:schemeClr val="bg1"/>
                </a:solidFill>
              </a:rPr>
              <a:t>to memory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Write-through is </a:t>
            </a:r>
            <a:r>
              <a:rPr lang="en-US" dirty="0" smtClean="0">
                <a:solidFill>
                  <a:schemeClr val="accent1"/>
                </a:solidFill>
              </a:rPr>
              <a:t>slower, but </a:t>
            </a:r>
            <a:r>
              <a:rPr lang="en-US" dirty="0">
                <a:solidFill>
                  <a:schemeClr val="accent1"/>
                </a:solidFill>
              </a:rPr>
              <a:t>simpler (memory always consistent</a:t>
            </a:r>
            <a:r>
              <a:rPr lang="en-US" dirty="0" smtClean="0">
                <a:solidFill>
                  <a:schemeClr val="accent1"/>
                </a:solidFill>
              </a:rPr>
              <a:t>)/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Write-back is almost always </a:t>
            </a:r>
            <a:r>
              <a:rPr lang="en-US" dirty="0" smtClean="0">
                <a:solidFill>
                  <a:schemeClr val="accent1"/>
                </a:solidFill>
              </a:rPr>
              <a:t>faster (a write-back </a:t>
            </a:r>
            <a:r>
              <a:rPr lang="en-US" dirty="0">
                <a:solidFill>
                  <a:schemeClr val="accent1"/>
                </a:solidFill>
              </a:rPr>
              <a:t>buffer </a:t>
            </a:r>
            <a:r>
              <a:rPr lang="en-US" dirty="0" smtClean="0">
                <a:solidFill>
                  <a:schemeClr val="accent1"/>
                </a:solidFill>
              </a:rPr>
              <a:t>can </a:t>
            </a:r>
            <a:r>
              <a:rPr lang="en-US" dirty="0" err="1" smtClean="0">
                <a:solidFill>
                  <a:schemeClr val="accent1"/>
                </a:solidFill>
              </a:rPr>
              <a:t>hidee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large eviction </a:t>
            </a:r>
            <a:r>
              <a:rPr lang="en-US" dirty="0" smtClean="0">
                <a:solidFill>
                  <a:schemeClr val="accent1"/>
                </a:solidFill>
              </a:rPr>
              <a:t>cost), but will need a coherency protocol to maintain consistency will all levels of cache and memory.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Writing with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Design Tradeoffs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Design</a:t>
            </a:r>
            <a:endParaRPr lang="en-US"/>
          </a:p>
        </p:txBody>
      </p:sp>
      <p:sp>
        <p:nvSpPr>
          <p:cNvPr id="35358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Need to determine parameters:</a:t>
            </a:r>
          </a:p>
          <a:p>
            <a:pPr lvl="1"/>
            <a:r>
              <a:rPr lang="en-US" dirty="0" smtClean="0"/>
              <a:t>Cache size</a:t>
            </a:r>
          </a:p>
          <a:p>
            <a:pPr lvl="1"/>
            <a:r>
              <a:rPr lang="en-US" dirty="0" smtClean="0"/>
              <a:t>Block size (aka line size)</a:t>
            </a:r>
          </a:p>
          <a:p>
            <a:pPr lvl="1"/>
            <a:r>
              <a:rPr lang="en-US" dirty="0" smtClean="0"/>
              <a:t>Number of ways of set-</a:t>
            </a:r>
            <a:r>
              <a:rPr lang="en-US" dirty="0" err="1" smtClean="0"/>
              <a:t>associativity</a:t>
            </a:r>
            <a:r>
              <a:rPr lang="en-US" dirty="0" smtClean="0"/>
              <a:t> (1, N, </a:t>
            </a:r>
            <a:r>
              <a:rPr lang="en-US" dirty="0" smtClean="0">
                <a:sym typeface="Symbol"/>
              </a:rPr>
              <a:t>)</a:t>
            </a:r>
            <a:endParaRPr lang="en-US" dirty="0" smtClean="0"/>
          </a:p>
          <a:p>
            <a:pPr lvl="1"/>
            <a:r>
              <a:rPr lang="en-US" smtClean="0"/>
              <a:t>Eviction policy </a:t>
            </a:r>
            <a:endParaRPr lang="en-US" dirty="0" smtClean="0"/>
          </a:p>
          <a:p>
            <a:pPr lvl="1"/>
            <a:r>
              <a:rPr lang="en-US" dirty="0" smtClean="0"/>
              <a:t>Number of levels of caching, parameters for each</a:t>
            </a:r>
          </a:p>
          <a:p>
            <a:pPr lvl="1"/>
            <a:r>
              <a:rPr lang="en-US" dirty="0" smtClean="0"/>
              <a:t>Separate I-cache from D-cache, or Unified cache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 policies / instructions</a:t>
            </a:r>
          </a:p>
          <a:p>
            <a:pPr lvl="1"/>
            <a:r>
              <a:rPr lang="en-US" dirty="0" smtClean="0"/>
              <a:t>Write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670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dmidecode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-t cache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Write Back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128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None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Varies With Memory Address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6144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Single-bit ECC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cd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/sys/devices/system/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cpu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/cpu0;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grep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cache/*/*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</a:t>
            </a:r>
            <a:r>
              <a:rPr lang="en-US" sz="1400" dirty="0" err="1" smtClean="0">
                <a:latin typeface="Consolas" pitchFamily="49" charset="0"/>
              </a:rPr>
              <a:t>type:Data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</a:t>
            </a:r>
            <a:r>
              <a:rPr lang="en-US" sz="1400" dirty="0" err="1" smtClean="0">
                <a:latin typeface="Consolas" pitchFamily="49" charset="0"/>
              </a:rPr>
              <a:t>type:Instruction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cache/index2/level:2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</a:t>
            </a:r>
            <a:r>
              <a:rPr lang="en-US" sz="1400" dirty="0" err="1" smtClean="0">
                <a:latin typeface="Consolas" pitchFamily="49" charset="0"/>
              </a:rPr>
              <a:t>type:Unified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cache/index2/shared_cpu_list:0-1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cache/index2/ways_of_associativity:24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cache/index2/number_of_sets:4096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cache/index2/size:6144K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2011)</a:t>
            </a:r>
          </a:p>
        </p:txBody>
      </p:sp>
    </p:spTree>
    <p:extLst>
      <p:ext uri="{BB962C8B-B14F-4D97-AF65-F5344CB8AC3E}">
        <p14:creationId xmlns:p14="http://schemas.microsoft.com/office/powerpoint/2010/main" val="20386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Dual 32K L1 Instruction caches</a:t>
            </a:r>
          </a:p>
          <a:p>
            <a:pPr lvl="1"/>
            <a:r>
              <a:rPr lang="en-US" dirty="0" smtClean="0"/>
              <a:t>8-way set associative</a:t>
            </a:r>
          </a:p>
          <a:p>
            <a:pPr lvl="1"/>
            <a:r>
              <a:rPr lang="en-US" dirty="0" smtClean="0"/>
              <a:t>64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Dual 32K L1 Data caches</a:t>
            </a:r>
          </a:p>
          <a:p>
            <a:pPr lvl="1"/>
            <a:r>
              <a:rPr lang="en-US" dirty="0" smtClean="0"/>
              <a:t>Same as above</a:t>
            </a:r>
          </a:p>
          <a:p>
            <a:r>
              <a:rPr lang="en-US" dirty="0" smtClean="0"/>
              <a:t>Single 6M L2 Unified cache</a:t>
            </a:r>
          </a:p>
          <a:p>
            <a:pPr lvl="1"/>
            <a:r>
              <a:rPr lang="en-US" dirty="0" smtClean="0"/>
              <a:t>24-way set associative (!!!)</a:t>
            </a:r>
          </a:p>
          <a:p>
            <a:pPr lvl="1"/>
            <a:r>
              <a:rPr lang="en-US" dirty="0" smtClean="0"/>
              <a:t>4096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4GB Main memory</a:t>
            </a:r>
          </a:p>
          <a:p>
            <a:r>
              <a:rPr lang="en-US" dirty="0" smtClean="0"/>
              <a:t>1TB Disk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  <p:extLst>
      <p:ext uri="{BB962C8B-B14F-4D97-AF65-F5344CB8AC3E}">
        <p14:creationId xmlns:p14="http://schemas.microsoft.com/office/powerpoint/2010/main" val="3589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5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Cache Organization</a:t>
            </a:r>
            <a:endParaRPr lang="en-US"/>
          </a:p>
        </p:txBody>
      </p:sp>
      <p:sp>
        <p:nvSpPr>
          <p:cNvPr id="3315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decide block size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7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31776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4883" t="24959" r="22852" b="27417"/>
          <a:stretch>
            <a:fillRect/>
          </a:stretch>
        </p:blipFill>
        <p:spPr bwMode="auto">
          <a:xfrm>
            <a:off x="0" y="533400"/>
            <a:ext cx="9098184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  <p:pic>
        <p:nvPicPr>
          <p:cNvPr id="3074" name="CP3 Ink ffa2868f-6ee3-4d73-bbce-addd36e7ae1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5" y="1034880"/>
            <a:ext cx="1339051" cy="351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1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3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 also…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larger miss penalty (time to fetch block)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Conscious Programming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26720"/>
            <a:ext cx="4049827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for(x=0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x &lt; W; x++) 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461963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for(y=0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y &lt; H; y++)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+=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A[y][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x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6986136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343343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6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26720"/>
            <a:ext cx="4277453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for(y=0; y &lt; H; y++)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45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for(x=0; x &lt; W; x++) 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+= A[y][x];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81784619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5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Eviction</a:t>
            </a:r>
          </a:p>
        </p:txBody>
      </p:sp>
      <p:sp>
        <p:nvSpPr>
          <p:cNvPr id="33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en-US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858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(big &amp; fast)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associativity, line size, hit cost, miss penalty, hit rate</a:t>
            </a:r>
            <a:endParaRPr lang="en-US" dirty="0" smtClean="0"/>
          </a:p>
        </p:txBody>
      </p:sp>
      <p:pic>
        <p:nvPicPr>
          <p:cNvPr id="24578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533400"/>
            <a:ext cx="8991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0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2964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Prelim1: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chemeClr val="accent1"/>
                </a:solidFill>
              </a:rPr>
              <a:t>TODAY, Thursday</a:t>
            </a:r>
            <a:r>
              <a:rPr lang="en-US" sz="2800" dirty="0" smtClean="0">
                <a:solidFill>
                  <a:schemeClr val="accent1"/>
                </a:solidFill>
              </a:rPr>
              <a:t>, March 28</a:t>
            </a:r>
            <a:r>
              <a:rPr 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in </a:t>
            </a:r>
            <a:r>
              <a:rPr lang="en-US" sz="2800" dirty="0" smtClean="0">
                <a:solidFill>
                  <a:srgbClr val="FFFF00"/>
                </a:solidFill>
              </a:rPr>
              <a:t>evening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Time: We will start at </a:t>
            </a:r>
            <a:r>
              <a:rPr lang="en-US" sz="2400" b="1" i="1" dirty="0">
                <a:solidFill>
                  <a:srgbClr val="FFFF00"/>
                </a:solidFill>
              </a:rPr>
              <a:t>7:30pm sharp</a:t>
            </a:r>
            <a:r>
              <a:rPr lang="en-US" sz="2400" dirty="0"/>
              <a:t>, so come early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b="1" dirty="0" smtClean="0"/>
              <a:t>Two Location: PHL101 and UPSB17</a:t>
            </a:r>
          </a:p>
          <a:p>
            <a:pPr marL="973138" lvl="2" indent="-457200">
              <a:buFont typeface="Arial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 err="1" smtClean="0"/>
              <a:t>NetID</a:t>
            </a:r>
            <a:r>
              <a:rPr lang="en-US" sz="2000" b="1" dirty="0" smtClean="0"/>
              <a:t> ends with </a:t>
            </a:r>
            <a:r>
              <a:rPr lang="en-US" sz="2000" b="1" dirty="0" smtClean="0">
                <a:solidFill>
                  <a:schemeClr val="accent1"/>
                </a:solidFill>
              </a:rPr>
              <a:t>even number</a:t>
            </a:r>
            <a:r>
              <a:rPr lang="en-US" sz="2000" b="1" dirty="0" smtClean="0"/>
              <a:t>, then go to </a:t>
            </a:r>
            <a:r>
              <a:rPr lang="en-US" sz="2000" b="1" dirty="0" smtClean="0">
                <a:solidFill>
                  <a:schemeClr val="accent1"/>
                </a:solidFill>
              </a:rPr>
              <a:t>PHL101 (Phillips Hall </a:t>
            </a:r>
            <a:r>
              <a:rPr lang="en-US" sz="2000" b="1" dirty="0" err="1" smtClean="0">
                <a:solidFill>
                  <a:schemeClr val="accent1"/>
                </a:solidFill>
              </a:rPr>
              <a:t>rm</a:t>
            </a:r>
            <a:r>
              <a:rPr lang="en-US" sz="2000" b="1" dirty="0" smtClean="0">
                <a:solidFill>
                  <a:schemeClr val="accent1"/>
                </a:solidFill>
              </a:rPr>
              <a:t> 101)</a:t>
            </a:r>
          </a:p>
          <a:p>
            <a:pPr marL="973138" lvl="2" indent="-457200">
              <a:buFont typeface="Arial"/>
              <a:buChar char="•"/>
            </a:pPr>
            <a:r>
              <a:rPr lang="en-US" sz="2000" b="1" dirty="0"/>
              <a:t>If </a:t>
            </a:r>
            <a:r>
              <a:rPr lang="en-US" sz="2000" b="1" dirty="0" err="1"/>
              <a:t>NetID</a:t>
            </a:r>
            <a:r>
              <a:rPr lang="en-US" sz="2000" b="1" dirty="0"/>
              <a:t> ends with </a:t>
            </a:r>
            <a:r>
              <a:rPr lang="en-US" sz="2000" b="1" dirty="0" smtClean="0">
                <a:solidFill>
                  <a:schemeClr val="accent1"/>
                </a:solidFill>
              </a:rPr>
              <a:t>odd </a:t>
            </a:r>
            <a:r>
              <a:rPr lang="en-US" sz="2000" b="1" dirty="0">
                <a:solidFill>
                  <a:schemeClr val="accent1"/>
                </a:solidFill>
              </a:rPr>
              <a:t>number</a:t>
            </a:r>
            <a:r>
              <a:rPr lang="en-US" sz="2000" b="1" dirty="0"/>
              <a:t>, then go to </a:t>
            </a:r>
            <a:r>
              <a:rPr lang="en-US" sz="2000" b="1" dirty="0" smtClean="0">
                <a:solidFill>
                  <a:schemeClr val="accent1"/>
                </a:solidFill>
              </a:rPr>
              <a:t>UPSB17 (Upson </a:t>
            </a:r>
            <a:r>
              <a:rPr lang="en-US" sz="2000" b="1" dirty="0">
                <a:solidFill>
                  <a:schemeClr val="accent1"/>
                </a:solidFill>
              </a:rPr>
              <a:t>Hall </a:t>
            </a:r>
            <a:r>
              <a:rPr lang="en-US" sz="2000" b="1" dirty="0" err="1">
                <a:solidFill>
                  <a:schemeClr val="accent1"/>
                </a:solidFill>
              </a:rPr>
              <a:t>rm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B17</a:t>
            </a:r>
            <a:r>
              <a:rPr lang="en-US" sz="2000" b="1" dirty="0" smtClean="0">
                <a:solidFill>
                  <a:schemeClr val="accent1"/>
                </a:solidFill>
              </a:rPr>
              <a:t>)</a:t>
            </a:r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Closed </a:t>
            </a:r>
            <a:r>
              <a:rPr lang="en-US" sz="2400" dirty="0" smtClean="0">
                <a:solidFill>
                  <a:srgbClr val="FFFF00"/>
                </a:solidFill>
              </a:rPr>
              <a:t>Book: </a:t>
            </a:r>
            <a:r>
              <a:rPr lang="en-US" sz="2400" b="1" i="1" dirty="0" smtClean="0">
                <a:solidFill>
                  <a:srgbClr val="FFFF00"/>
                </a:solidFill>
              </a:rPr>
              <a:t>NO NOTES, BOOK, ELECTRONICS, CALCULATOR, CELL PHONE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Material covered </a:t>
            </a:r>
            <a:r>
              <a:rPr lang="en-US" sz="2400" dirty="0" smtClean="0">
                <a:solidFill>
                  <a:schemeClr val="accent1"/>
                </a:solidFill>
              </a:rPr>
              <a:t>everything up to end of </a:t>
            </a:r>
            <a:r>
              <a:rPr lang="en-US" sz="2400" b="1" i="1" dirty="0" smtClean="0">
                <a:solidFill>
                  <a:schemeClr val="accent1"/>
                </a:solidFill>
              </a:rPr>
              <a:t>week before spring break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Lecture: Lectures 9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16 (new since last prelim)</a:t>
            </a:r>
            <a:endParaRPr lang="en-US" sz="2000" dirty="0"/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4: Chapters 4.7 (Data Hazards) and 4.8 (Control Hazards)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2: Chapter 2.8 and 2.12 (Calling Convention and Linkers), 2.16 and 2.17 (RISC and CISC)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Appendix </a:t>
            </a:r>
            <a:r>
              <a:rPr lang="en-US" sz="2000" dirty="0"/>
              <a:t>B: B.1 and B.2 (Assemblers), B.3 and B.4 (linkers and loaders), and B.5 and B.6 (Calling Convention and process memory layout)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5: 5.1 and 5.2 (Caches)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HW3</a:t>
            </a:r>
            <a:r>
              <a:rPr lang="en-US" sz="2000" dirty="0"/>
              <a:t>, Project1 and </a:t>
            </a:r>
            <a:r>
              <a:rPr lang="en-US" sz="2000" dirty="0" smtClean="0"/>
              <a:t>Project2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6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six weeks</a:t>
            </a:r>
          </a:p>
          <a:p>
            <a:pPr lvl="1"/>
            <a:r>
              <a:rPr lang="en-US" dirty="0" smtClean="0"/>
              <a:t>Week 9 (</a:t>
            </a:r>
            <a:r>
              <a:rPr lang="en-US" dirty="0" smtClean="0"/>
              <a:t>Mar </a:t>
            </a:r>
            <a:r>
              <a:rPr lang="en-US" dirty="0" smtClean="0"/>
              <a:t>25):  Prelim2</a:t>
            </a:r>
          </a:p>
          <a:p>
            <a:pPr lvl="1"/>
            <a:r>
              <a:rPr lang="en-US" dirty="0" smtClean="0"/>
              <a:t>Week 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4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writes?</a:t>
            </a:r>
          </a:p>
          <a:p>
            <a:r>
              <a:rPr lang="en-US" dirty="0" smtClean="0"/>
              <a:t>What happens when the CPU writes to a register and calls a store instruction?!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Cached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382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2477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8382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2176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9764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8956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about Stores?</a:t>
            </a:r>
          </a:p>
        </p:txBody>
      </p:sp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/>
              <a:t>Where should you write the result of a store?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that memory location is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Send </a:t>
            </a:r>
            <a:r>
              <a:rPr lang="en-US" dirty="0"/>
              <a:t>it to the </a:t>
            </a:r>
            <a:r>
              <a:rPr lang="en-US" dirty="0" smtClean="0"/>
              <a:t>cache</a:t>
            </a:r>
          </a:p>
          <a:p>
            <a:pPr lvl="2">
              <a:defRPr/>
            </a:pPr>
            <a:r>
              <a:rPr lang="en-US" dirty="0" smtClean="0"/>
              <a:t>Should </a:t>
            </a:r>
            <a:r>
              <a:rPr lang="en-US" dirty="0"/>
              <a:t>we also send it to memory right away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write-through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Wait </a:t>
            </a:r>
            <a:r>
              <a:rPr lang="en-US" dirty="0"/>
              <a:t>until we kick the block out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it is not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Allocate </a:t>
            </a:r>
            <a:r>
              <a:rPr lang="en-US" dirty="0"/>
              <a:t>the line (put it in the cache</a:t>
            </a:r>
            <a:r>
              <a:rPr lang="en-US" dirty="0" smtClean="0"/>
              <a:t>)?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 allocate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Write </a:t>
            </a:r>
            <a:r>
              <a:rPr lang="en-US" dirty="0"/>
              <a:t>it directly to memory without allocation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>
                <a:solidFill>
                  <a:schemeClr val="accent1"/>
                </a:solidFill>
              </a:rPr>
              <a:t>no write allocate policy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61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44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3239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9144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8240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8240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128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128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2938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20526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9718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  <p:extLst>
      <p:ext uri="{BB962C8B-B14F-4D97-AF65-F5344CB8AC3E}">
        <p14:creationId xmlns:p14="http://schemas.microsoft.com/office/powerpoint/2010/main" val="15102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How does a </a:t>
            </a:r>
            <a:r>
              <a:rPr lang="en-US" dirty="0" smtClean="0">
                <a:solidFill>
                  <a:schemeClr val="accent1"/>
                </a:solidFill>
              </a:rPr>
              <a:t>write-through</a:t>
            </a:r>
            <a:r>
              <a:rPr lang="en-US" dirty="0" smtClean="0"/>
              <a:t> cache work? </a:t>
            </a:r>
          </a:p>
          <a:p>
            <a:r>
              <a:rPr lang="en-US" dirty="0" smtClean="0"/>
              <a:t>Assume </a:t>
            </a:r>
            <a:r>
              <a:rPr lang="en-US" dirty="0" smtClean="0">
                <a:solidFill>
                  <a:schemeClr val="accent1"/>
                </a:solidFill>
              </a:rPr>
              <a:t>write-allocate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UTHAOAgAQdBJACpgQBEDCwz1Yd4MhChGLuXUKvP9cDB0gQRP8BRTUFAzgLZBkgMgkAkJsDATfAHkUzCQCQggIB28UeRTgIAP4DAHuF0jQSTsCkP9MApD8KnAOCAoP+SaL+SaPWzye3PExfDjg3jaZicZqSJpfDNTUxCoYhrfieL7HHWq4cq1pjEcKRCW7ztu5zned748fF8rywHLmicZipauq6Ripq27ZZiMpmZuYmYmImYceHh+F5um7cZu7vLLjEwjVUqMRTGKnCamZnKZM1ip1jxPF8QO/ZvXg+B4+G4m1VCo1aMs43rfhQ8UCE/Aix+BFni8QxYK6mZihonqvojatIzjOa8ryxwrCsawuxsMZ1jt43H4nF3XjCMk0JzRnCMkIyiVpGMIwnKaEwA2yzz15c+XTPPWOGVYVpRgtixUspZa1sVMUt3D4XF4nD4XF4m3Y16pyQhFJGMIkUYQjAEUSIjGU4TiRRhGCUZRklCtA0aWzbo07pypS0M0bQhNHDO9Y3nW23RtWAgvgkUvaqSy4WrKLlFzcpKssm5uUssolAmwJuUJSUllkWLSyolJU2Sk3KJQlAJsAAACwSgAmwCUFiyywACwsCzZU3ff4J+nPwMCE2EY2ONg3Ztsy3I1w4VrRmxarXDTE3W4srNw0zZmbdgwcgCn4thPyR4fkjx27ANEmS+aOCmKGSmKWK2CllJz0zz5c+2fN0uOCD/gS8/gS98nyAJ1nW+mdTjMZjilvW6mEROOPgczwghNkoxqnWKEIIoxRQijKIERGNcfNvHwEAITYQ2aNMLBhhcLWjNi4WtGWHCtxZc2JblzNmDBjkZt3LjGAKdSWE/JLx+SYfDu16hwJsEMl9kdzVLJCE06rw24tu/GCE/A4h+Bv/g2lMYo3zYc2O07Vte2GU5zrOttezHCiEl2o9mJBBCNIowRRjEiijW+3jugAhNhDVkxb4c2FitY4mbVa0YMXK3E4xMFubI3Y42jbC0c5mwApqHIX5G8Pkbxz0tWCsw0mCgskiQyp4JZacHBk68CCD/gp8/gp9q1Z1vhx4ZqampTeOfbu4AIXEZKHToIoSFChghQkMcduRpoAhNhDZi1ZtnDXItwtW+Ja0b4cK3DiYOVrFgxZNWDRzmxuXIApzIYT8jW35Gf88NWHZj0VyXyRyWyRpSF18Ncsd+Tl3xoP+DUb+DUGOfLfTjy4+Bx1MZxMpq0xxjr4XG4CE43C6M4E4oxIwjGE4RRhNe/B3uoAhNhGZk3zN8bNytYOG+Ja0xscq3C5yZFuVw0aMGOFg0xM8QAp6JYX5RDvlEJgwNWHwmXy2hxVMU5DDEgoimkmqokokilqntIXz+XoE6K7q8Zmcxi8MqgmogqiohQSxx1yyx0wYGiGuQITmZYoRjOcYziiCKCMAjPDzbz7QITYQwYNXLHI1zLcLfC5WtGDVitxMczNa5wtW+LK4x5HOVuAKlAE6g/5Swv5Sx83yi6a5b7b4TUxU1NKnKuNZnN3d7tr2em5tap6dfCgAhPqEvp6ctYb+BwWuXBlprlrKspywWpglqtotqtkhCE8OG9dvC1znOdSeLPmTg/I8j1bQREyuZuExcExIRJCalExMSLnjz8neACE2EZsWJs5zOGK1zhZNFrTK0xLcTTE5WtWjbG1at8LJiwYACpsBOIT8r8H5X4Qy5OHkjOCFqWpa0rTpCE5VhhhjZ62vlwVhSFMVoZJ5NuDHw4XzuXnc2FwjCYXLRyURRQSxyy2y2y3y3x0y0pJILoshhcJmpaqJJIJ5Z48HRh4IbYThLxRjOsYoRCEZCMCcooQRlNCsIooRTnn26Y94ITYQwY4szfHmbrXOVu2WtGOFutwuGbda0ZM2DfCwyNMrRgAKrAFRg/5RfP5RZfHHieLe8brnGYus4mrqIRKpqJqWFxjem9AAPA8HwrpwiqrDXfwvHmSE+tG+tJgNm3oZaQwLRxVtBKNK1leN41rWML0wyRjp4HBaNINWsDDg4dF5zjFSeTLxK0oAg/K8x8B3BVwms1dZhdXV1dXUphEk1cACYQRBMSuEpXfXwfLjyCE2EOGrJlkaYci1ljbNFrRpkyLcLBlmW5mLdg5x4szbIwaAClwUg/5PCP5PBZz2566znO08ddZjmIP+Ahz+Ajm8zmM8ufKdJ7TeMoainIC3gYGAgYEgUDCx9jAQNsAhNhDJnlw4mjZqtZMWTJa0x4mC3FjYN1rhoyb5mThw4btMQArCAVmE/JWF+SsPAlCUYwrCtK2iwzxYxgwwjScqwhOqeGNZxIShSUKQpWgA3b+RhpKFkpRpOmG2nFydXL2AhPwnrfhPX5OKssNFL4L0vKeCvA4vEHIyylaGKWCkoQRvTDC9Lww3TvPfwuGAJy4cLzrOdUpzph3Z+Rr42LCAg+EymVREwTNxUETGbImAkESRcSCCJiYmYAi4mYuLnd8ePh8/MCE2EYXLXI5b4W61rja5VrRw3zLXDlo5WtGLJgwwt22RvkagCnMehfknQ+SenDMPhrasDVfJalhlSoo5J8BbjL6sMIX4YQPhg5nZXKaPCYGK2SVHJHJNBJRRDZbiI5JwhNHS4OGFZznFFGMJynCcY1nhz8WHQCE2EN8zFi1Y4mi1plcY1rTKycrXLDHhW4sTJm5aZGOZq4xACrABSIT8iin5FJ9ACU9kI6I5oUzVpOta5b4d+zTOciUK7owxYoYJQhhx1x1x1nHDK68oVzJ4AIX4gbviB9sAYvFZ3AYeDDrUaSa6i6bAVQ5qeCGieG2HB2YOuW2WGmCKiaiyy6ayiiiSSOOLCxU00oTqW68yEJEiasJohGAgjBFCcCEQAhGAIwjHDh7MI+DAITYRhZ4W2ZwzyrXDLG0WtMWXKtxMW7dbhbsGGFhiw5M2LGAKlQEzhPyY5fkxz5FYZq5serHgz4NMssM8cd8OHDWtYypSlrYMEpUhCMpV0adCwIT8P5n4fzaSqvDXbbmz2y2w0uhgjktixYqUslgrKSEa1rO+unJlhyiEtzunGiUIQjK6MYxIxEIwjAjCJGEYRhGN8Ovhw6ghNhDbGwwsWLBgtZZMjJa0ZZMi3EzwsFrLExaYczBw3yMXIAqyAUOE/KMZ+UZHXk4OTTbDirSOCmaejFbBS0IVTwxrOc5zVlO/EnLJiwQwSnPDHLXHhrXPWO2kcYCE/D1Z+HnufA07Ndss8bPO9dtb5WFKWKmDBTBgpKyKtc+TbW+HCnLBiybs2jNklRGFd98ohO1TPhy3jOFZRBFCMJynKMYAQjGEYBCKE4QjARhFOvgWcuoAITYQ2a5HDNs3crcrZlkWtHLVgtxZXGNa1zNGeVrkw5W+ZgA=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ATHAOAgAQdBMYBnAQBEDCwz1Yd4MhChGLuXUKvP9cDCEgQRICAAkU1BQM4C2QZIDIJAJCbAwE3wB5FMwkAkIICAdvFHkU4CAD+AwB7hdI0Ek7ApD/TAKQ/CsMBW4T4nr4p/lbdgANUY2jCMa1rPLDDHLDGEsEMFLMUcWPkVpLBgYEUbznXGywx3xzwzqqlCEMU90MvCgCE+zs+zriAA4WGlsEMGCkoywwxsc8NZ5a5b1jOEMGrfurklJRCs61vhvhwxxsM1I4JWtamBSEtGfiXwIPh8CI+B7mauJkmYgmpQiamJiUlwkESglEomImBExJEpiYlNx39PwY6ACE2EZcmPE4cMWy1nkb5lrRmyarcTNkyWssbBhhyMGWFrkygCrEBRoT5hT5gvCnKVMNGCdLQlCEazjt4XBjKNIylKFIWpCUZsrh8Dg3jOsYRpCksEKWT4F4QhfgEE+APPAsrlM7grabYa44JaIrJrLJrGAmRIpZ6Z6aZ74ZYFEFmEtsyEN1lllUEiGWWmeWmCeOsg/gTw8l53dxMXBKYTBExM1cIlBKETCasJiYmJmevwLMeACE2EN8rfIzxYm63GxctFrTNmwrXDfHkW5GjNuwctGzXJjbACqsBQoT4FL4F3BjxTlky9bHkWlS8sMbxvHDO7PXHHXLXgy2vS+KeSGTBohwqYpWRwYc2vVr0ZcEwhfhWY+Fa3BYfDYPBY/HZOqEgmgmkqioUR0QzQ0U0SyVyTwQxTyUwUxUx34zBwwyq6sHgMXhsXZfBIIL6HW22rApCXEsZolopSVY2983dqXvyACE2EOWjZy3zMGC3K1bsFrTEwbLcWJgzW5sjRliYNszDGzxgClgVhfHhePDDPYPFS4KOSGGe2q+shPwurfhdXDdxdGOlUYxw4MN4gITqXwzmmjOM4pxw7+KyACE2ENGuRq0Zs2K1qzZuVrTE0bLXDRxjWt2DRu4ZM8eJhkcACqMBPoT52j53vNOMIqwrRSlrZI5I4IyijNhnOe3ha4RSSpKOCeCtqyjGGW3BycGghPwqrfhVBwSpiha1LyvfDXbjy5dNc84zwUxYMVNE+BFQuwzyxyzyzxxrXNh42flYdgCE6WiHfjOU5VhGAIRhNEhNCEYRhCMBAQiijCq88eWcY9ghNhDbDhb4WzHCtZtmjBa0cuci3C5yNlrBrmwuW7Bq1at2AArWAVaF9kJ7IVjcZkchncFTJXJHJDRFVJFVFJJBFHBHDGwuKxeEwtVcUYwGBststqrijhgBbRDHDDHKRQzTRUT5K3DYWqCMhfhWI+FYlDBDAkUSTQTQRQwUwxzyyzxxywRlmHw2Px2LxWJxGDwS+7C4TD4bD4bF4rC4Rg8EYSGCiKKQiljjjhpweEws2HiplIP3O83ebmUxIWEShKJRKJiU2urpVVCIlMriyJAmriYzPXx/LrxgITYRmbM8eNo4crWOVsxWtGTBytxZc2RbhxtGbhqycs27NgAKlwE5g/26H7dFjLrHLjyvgxw1GKiccbuetc12Bc3x3fXfHOd33rr4OYX4WRPhZFYaHC6TD4KeJBTDbbfPgZ555YUU01ElGCMpLZVdddJEjgjrnriwKS2EhNmjPWcSMJxjGEUIwihGIEZRCMowihOSMJxz9c8EACE2EZsjnJmyN3K3G4aOVrRjibLcWXK0W42jVsyxsGzZo2zACp8BRIP8eJ+PFDx0eDPOuNTqOHLXDWsYqYt4fmeLNxupu7zMorWNYrSoxerzrvrnYIP+HiD+HiEPKzyjpfRw3jdbvnxnOd3e4x4sRuM5mUxOMXS6vG6RUYrHbPbtAIPxPKz4PHa6ukxK1xKJiYRMAmJJiYmJRMEExKZ34PpzyCE2EN2zDNhYOHK3C4Z4VrTK0xrcWJs4W42zNgybMMrDE2bgClgVhPjJvjJ27e4lZUtZScp0z3sAg/4gHv4gH3bu6bQiSbxvnACFk1UcWtjjkjgQRxQpb8rHYCE2EY2mRkwZs2i3C4Z5VrRi0brXGRkxWsMrLJmwt8eNszxACpQBOIP82p+bfvU5XF4YxrPmXVMRlnc+H4XhzFxFRpqcREKmL4eKjqCE/D2J+HpXfTBKy15Y61rwcGXDXHOsoQpbVhwatfOywQYZVreeG+Os74LxpQCE5myHN1pwJynKMCMEYRhGE5IiMAgIRQVjp6qHgAAhNhDPG4YZGLHGtyMmjha0xNmy1xiaZluZi0zMMbVo3btGAAr7AXeE+ry+rzByc2GqN7JRxRpilavMvaSlbzjnxjh2vSFIZI8Ti+AOPuz5rowvVruXjlkpKULYMvEnOUJTlW2m2PHkykxFHHGta4b48s9suXLChPw+afh81BSFaQswQWTTvXPm03vO8ILNA5GGkbXnHbu348+TfDHCKkdleEaNV8ClV6117t9446xqlHE2a9RzMeq2LBSkJVTjhjDfo3xig8fAj25jMzZEwlKYuhBF1eM1JcTErvO8wiq4YxOMVEoieNrrNZq4iYmJImExJMSiamJVa3HeePk8ACE2EYXDNzlZZMq1rlZZVrTCwZLXDZvlWsWLJviY5sbXGybACmYfhPihvih+DwALynTHbHa9LygpfREygIT8Sd34k74wA4EZZIYo4r0vDGvltxzngIXPUZtDCQhDFHFLBGQo5b8zDBoAITYQ2xOc2LHmyLWORjlWtGGVktw4WrJazYMWmRy4Ys8ubEAKXxeG4oriiyKi7CVikEQEHBQ8NKx1PKSohPxI5fiRzNm3BVEjGEZ4NOqtaIXYRyauGGGCEQoI44568XLhACE2ENs2Zszwsmi1oyxN1rTHkcLXDZi2WuHDFnjcZsLXK5aACloThfEfeI/weCwGB0FNEUkKS+zCwwCE/Ewx+JhngcGEU0Ywniy7rrCF0lUGjnRoYJUcceDxsOMAITYQ4w5mzBy4crczfLkWtGuPKtc5suFa2xMXGHLmaM8zfCAKlwE1hfJ1eTrQwGMxuUweCrslihipkjjhjhjgnpxGJupSpYI4I5I5Jo6rcdj8Fg8AhficO+Jw9gsGFtc162OVKkhkmoiogwV91kVE1U1EUUaOOu1k8lk55smAhHac+6iEoxTjGEyIjCMIwEEoxlMhVGN8vJu8CCE2EZczRtiaN8a1y3aOFrRi3xLXDbG4WtcrNk5ZZm+LK2cgClwWhPmrPmt8HApLJG06XphjC9MuLHOE/EtJ+JYnh2nhthpdGlIyni16I1CF0FjQyiGFDChQ035eDAAhNhDdm3zYWzlwtwscjRa0ZtG61y1bY1rTNjbYWDhowcZG4ApODYX1BHqDYpMdNgprrEUwhPxMBfiXn4eyuGE8OLHXAIamlIGph4NAwsfVgCE2EYW2LLkxZHC3NjyuFrRtjcLXLJwxW48uJq5xN8LZvmY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2653</Words>
  <Application>Microsoft Office PowerPoint</Application>
  <PresentationFormat>On-screen Show (4:3)</PresentationFormat>
  <Paragraphs>604</Paragraphs>
  <Slides>43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Caches (Writing)</vt:lpstr>
      <vt:lpstr>Goals for Today: caches</vt:lpstr>
      <vt:lpstr>PowerPoint Presentation</vt:lpstr>
      <vt:lpstr>Eviction</vt:lpstr>
      <vt:lpstr>Next Goal</vt:lpstr>
      <vt:lpstr>Cached Write Policies</vt:lpstr>
      <vt:lpstr>What about Stores?</vt:lpstr>
      <vt:lpstr>Write Allocation Policies</vt:lpstr>
      <vt:lpstr>Next Goal</vt:lpstr>
      <vt:lpstr>Handling Stores (Write-Through)</vt:lpstr>
      <vt:lpstr>Write-Through (REF 1)</vt:lpstr>
      <vt:lpstr>How Many Memory References?</vt:lpstr>
      <vt:lpstr>Takeaway</vt:lpstr>
      <vt:lpstr>Next Goal</vt:lpstr>
      <vt:lpstr>Write-Back Meta-Data</vt:lpstr>
      <vt:lpstr>Write-back Example</vt:lpstr>
      <vt:lpstr>Handling Stores (Write-Back)</vt:lpstr>
      <vt:lpstr>Write-Back (REF 1)</vt:lpstr>
      <vt:lpstr>How Many Memory References?</vt:lpstr>
      <vt:lpstr>How Many Memory references?</vt:lpstr>
      <vt:lpstr>Write-through vs. Write-back</vt:lpstr>
      <vt:lpstr>Takeaway</vt:lpstr>
      <vt:lpstr>Next Goal</vt:lpstr>
      <vt:lpstr>Performance: An Example</vt:lpstr>
      <vt:lpstr>Performance Tradeoffs</vt:lpstr>
      <vt:lpstr>Write Buffering</vt:lpstr>
      <vt:lpstr>Write-through vs. Write-back</vt:lpstr>
      <vt:lpstr>Cache-coherency</vt:lpstr>
      <vt:lpstr>Takeaway</vt:lpstr>
      <vt:lpstr>PowerPoint Presentation</vt:lpstr>
      <vt:lpstr>Cache Design</vt:lpstr>
      <vt:lpstr>A Real Example</vt:lpstr>
      <vt:lpstr>A Real Example</vt:lpstr>
      <vt:lpstr>Basic Cache Organization</vt:lpstr>
      <vt:lpstr>Experimental Results</vt:lpstr>
      <vt:lpstr>Tradeoffs</vt:lpstr>
      <vt:lpstr>PowerPoint Presentation</vt:lpstr>
      <vt:lpstr>Cache Conscious Programming</vt:lpstr>
      <vt:lpstr>Cache Conscious Programming</vt:lpstr>
      <vt:lpstr>Summary</vt:lpstr>
      <vt:lpstr>Summary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53</cp:revision>
  <cp:lastPrinted>2013-03-28T13:46:00Z</cp:lastPrinted>
  <dcterms:created xsi:type="dcterms:W3CDTF">2012-11-28T14:27:55Z</dcterms:created>
  <dcterms:modified xsi:type="dcterms:W3CDTF">2013-03-28T13:46:09Z</dcterms:modified>
</cp:coreProperties>
</file>