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3.xml" ContentType="application/vnd.openxmlformats-officedocument.presentationml.notesSlide+xml"/>
  <Override PartName="/ppt/tags/tag33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4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4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9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0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5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53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54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55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386" r:id="rId3"/>
    <p:sldId id="268" r:id="rId4"/>
    <p:sldId id="269" r:id="rId5"/>
    <p:sldId id="387" r:id="rId6"/>
    <p:sldId id="270" r:id="rId7"/>
    <p:sldId id="271" r:id="rId8"/>
    <p:sldId id="272" r:id="rId9"/>
    <p:sldId id="388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389" r:id="rId29"/>
    <p:sldId id="291" r:id="rId30"/>
    <p:sldId id="292" r:id="rId31"/>
    <p:sldId id="390" r:id="rId32"/>
    <p:sldId id="293" r:id="rId33"/>
    <p:sldId id="294" r:id="rId34"/>
    <p:sldId id="295" r:id="rId35"/>
    <p:sldId id="391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92" r:id="rId56"/>
    <p:sldId id="394" r:id="rId57"/>
    <p:sldId id="315" r:id="rId58"/>
    <p:sldId id="393" r:id="rId59"/>
    <p:sldId id="316" r:id="rId60"/>
    <p:sldId id="317" r:id="rId61"/>
    <p:sldId id="318" r:id="rId62"/>
    <p:sldId id="319" r:id="rId63"/>
    <p:sldId id="395" r:id="rId64"/>
    <p:sldId id="361" r:id="rId65"/>
    <p:sldId id="362" r:id="rId66"/>
    <p:sldId id="363" r:id="rId67"/>
    <p:sldId id="364" r:id="rId68"/>
    <p:sldId id="365" r:id="rId69"/>
    <p:sldId id="366" r:id="rId70"/>
    <p:sldId id="367" r:id="rId71"/>
    <p:sldId id="368" r:id="rId72"/>
    <p:sldId id="369" r:id="rId73"/>
    <p:sldId id="370" r:id="rId74"/>
    <p:sldId id="398" r:id="rId75"/>
    <p:sldId id="399" r:id="rId76"/>
    <p:sldId id="396" r:id="rId77"/>
    <p:sldId id="397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7" autoAdjust="0"/>
    <p:restoredTop sz="85115" autoAdjust="0"/>
  </p:normalViewPr>
  <p:slideViewPr>
    <p:cSldViewPr>
      <p:cViewPr varScale="1">
        <p:scale>
          <a:sx n="58" d="100"/>
          <a:sy n="58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42D2-5A37-4DA7-BA86-68B41DEE571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5097-4A5D-4802-ACA1-EFE49339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r>
              <a:rPr lang="en-US" dirty="0" smtClean="0"/>
              <a:t>- Tradeoffs: big &amp; 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r>
              <a:rPr lang="en-US" dirty="0" smtClean="0"/>
              <a:t>- working set: 90/10 rule</a:t>
            </a:r>
          </a:p>
          <a:p>
            <a:r>
              <a:rPr lang="en-US" dirty="0" smtClean="0"/>
              <a:t>- How to predict future: temporal &amp; </a:t>
            </a:r>
            <a:r>
              <a:rPr lang="en-US" dirty="0" err="1" smtClean="0"/>
              <a:t>spacial</a:t>
            </a:r>
            <a:r>
              <a:rPr lang="en-US" dirty="0" smtClean="0"/>
              <a:t> locality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1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156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8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8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r>
              <a:rPr lang="en-US" dirty="0" smtClean="0"/>
              <a:t>Do we need to write-back all evicted lines?</a:t>
            </a:r>
          </a:p>
          <a:p>
            <a:r>
              <a:rPr lang="en-US" dirty="0" smtClean="0"/>
              <a:t>No, only blocks that have been stored into (written)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2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2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156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74" tIns="43237" rIns="86474" bIns="43237"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miss penalty (time to fetch block) is larger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74" tIns="43237" rIns="86474" bIns="43237"/>
          <a:lstStyle/>
          <a:p>
            <a:r>
              <a:rPr lang="en-US" dirty="0" smtClean="0"/>
              <a:t>Same</a:t>
            </a:r>
            <a:r>
              <a:rPr lang="en-US" baseline="0" dirty="0" smtClean="0"/>
              <a:t> for other parameters: experimental mostly</a:t>
            </a:r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156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0" tIns="45199" rIns="90400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156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400" tIns="45199" rIns="90400" bIns="451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Appendix C (logic, gates, FSMs, memory, ALUs) </a:t>
            </a:r>
          </a:p>
          <a:p>
            <a:r>
              <a:rPr lang="en-US" dirty="0" smtClean="0"/>
              <a:t>Chapter 4 (pipelined [and non-pipeline] MIPS processor with hazards)</a:t>
            </a:r>
          </a:p>
          <a:p>
            <a:r>
              <a:rPr lang="en-US" dirty="0" smtClean="0"/>
              <a:t>Chapters 2 (Numbers / Arithmetic, simple MIPS instructions)</a:t>
            </a:r>
          </a:p>
          <a:p>
            <a:r>
              <a:rPr lang="en-US" dirty="0" smtClean="0"/>
              <a:t>Chapter 1 (Performance)</a:t>
            </a:r>
          </a:p>
          <a:p>
            <a:r>
              <a:rPr lang="en-US" dirty="0" smtClean="0"/>
              <a:t>HW1, HW2, Lab0, Lab1, Lab2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4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4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1.emf"/><Relationship Id="rId4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49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" Type="http://schemas.openxmlformats.org/officeDocument/2006/relationships/tags" Target="../tags/tag5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5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5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image" Target="../media/image4.emf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52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5.emf"/><Relationship Id="rId5" Type="http://schemas.openxmlformats.org/officeDocument/2006/relationships/notesSlide" Target="../notesSlides/notesSlide53.xml"/><Relationship Id="rId4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4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image" Target="../media/image6.emf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98.xml"/><Relationship Id="rId7" Type="http://schemas.openxmlformats.org/officeDocument/2006/relationships/notesSlide" Target="../notesSlides/notesSlide55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image" Target="../media/image8.emf"/><Relationship Id="rId4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(Writing)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5.2-3, 5.5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290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(Write-Through)</a:t>
            </a:r>
          </a:p>
        </p:txBody>
      </p:sp>
      <p:sp>
        <p:nvSpPr>
          <p:cNvPr id="334029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029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029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029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030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030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0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030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030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030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030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307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8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V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4031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1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2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031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031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7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8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032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032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032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032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032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032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032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032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0328" name="Rectangle 40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29" name="Rectangle 41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30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</a:t>
            </a:r>
            <a:r>
              <a:rPr lang="en-US" sz="2400" dirty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20840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338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3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4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234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234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234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234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234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234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234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234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235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235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235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235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2354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2355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6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235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5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236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2364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5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6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6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236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236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237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237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237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237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237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2375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2376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2377" name="Rectangle 41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2378" name="Rectangle 42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2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438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438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438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1)</a:t>
            </a:r>
          </a:p>
        </p:txBody>
      </p:sp>
      <p:sp>
        <p:nvSpPr>
          <p:cNvPr id="334439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439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439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439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439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439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439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439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439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439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440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440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4402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4440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440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0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441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4412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3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4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441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441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441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441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441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442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442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442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4423" name="AutoShape 39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442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442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4426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4427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4428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4429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443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0000</a:t>
            </a:r>
            <a:r>
              <a:rPr lang="en-US" b="1" u="sng" dirty="0" smtClean="0">
                <a:solidFill>
                  <a:srgbClr val="3333CC"/>
                </a:solidFill>
              </a:rPr>
              <a:t>1</a:t>
            </a:r>
            <a:endParaRPr lang="en-US" b="1" u="sng" dirty="0">
              <a:solidFill>
                <a:srgbClr val="3333CC"/>
              </a:solidFill>
            </a:endParaRPr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Freeform 51"/>
          <p:cNvSpPr>
            <a:spLocks/>
          </p:cNvSpPr>
          <p:nvPr/>
        </p:nvSpPr>
        <p:spPr bwMode="auto">
          <a:xfrm flipV="1">
            <a:off x="5316127" y="2057399"/>
            <a:ext cx="914811" cy="1524000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 rot="2853156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</p:spTree>
    <p:extLst>
      <p:ext uri="{BB962C8B-B14F-4D97-AF65-F5344CB8AC3E}">
        <p14:creationId xmlns:p14="http://schemas.microsoft.com/office/powerpoint/2010/main" val="7813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643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643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643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643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2)</a:t>
            </a:r>
          </a:p>
        </p:txBody>
      </p:sp>
      <p:sp>
        <p:nvSpPr>
          <p:cNvPr id="334643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643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644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644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644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644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644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644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644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644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34644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644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6450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645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6454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6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7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5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645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6460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46461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62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646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646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646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646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646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646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646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647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6471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647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647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6474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6475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46476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6477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6478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8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848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848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4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2)</a:t>
            </a:r>
          </a:p>
        </p:txBody>
      </p:sp>
      <p:sp>
        <p:nvSpPr>
          <p:cNvPr id="334848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848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848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848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849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849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849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849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849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849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849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849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8498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4849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1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4850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0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850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8508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0011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4850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1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4851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851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851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851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851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851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851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851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8519" name="AutoShape 39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20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8521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48522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8523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48524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8525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4852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48527" name="Rectangle 47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48528" name="Rectangle 48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48529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48530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0011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3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 rot="2575234">
            <a:off x="5512373" y="2301313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581400" y="2971800"/>
            <a:ext cx="457200" cy="3048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5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053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053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053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053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3)</a:t>
            </a:r>
          </a:p>
        </p:txBody>
      </p:sp>
      <p:sp>
        <p:nvSpPr>
          <p:cNvPr id="335053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053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053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053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053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053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054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054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054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054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054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054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054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054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4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4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055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055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055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055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055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5056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056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056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056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056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056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056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0567" name="AutoShape 39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0568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50569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0570" name="Rectangle 42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0571" name="Rectangle 43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0572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0573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50574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0575" name="Rectangle 47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50576" name="Rectangle 48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057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057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257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257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258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3)</a:t>
            </a:r>
          </a:p>
        </p:txBody>
      </p:sp>
      <p:sp>
        <p:nvSpPr>
          <p:cNvPr id="335258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258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258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258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258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258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258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258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259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259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259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259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259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259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7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259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59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260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260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260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2607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2608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2609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2610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2611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2612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2613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2614" name="AutoShape 38"/>
          <p:cNvSpPr>
            <a:spLocks noChangeArrowheads="1"/>
          </p:cNvSpPr>
          <p:nvPr/>
        </p:nvSpPr>
        <p:spPr bwMode="auto">
          <a:xfrm>
            <a:off x="12954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261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2616" name="Text Box 40"/>
          <p:cNvSpPr txBox="1">
            <a:spLocks noChangeArrowheads="1"/>
          </p:cNvSpPr>
          <p:nvPr/>
        </p:nvSpPr>
        <p:spPr bwMode="auto">
          <a:xfrm>
            <a:off x="3581400" y="3581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2617" name="Rectangle 41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2618" name="Rectangle 42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2619" name="Rectangle 43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2620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2621" name="Rectangle 45"/>
          <p:cNvSpPr>
            <a:spLocks noChangeArrowheads="1"/>
          </p:cNvSpPr>
          <p:nvPr/>
        </p:nvSpPr>
        <p:spPr bwMode="auto">
          <a:xfrm>
            <a:off x="4924425" y="37115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52622" name="Rectangle 46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2623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2625" name="Rectangle 49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52628" name="Rectangle 52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52629" name="Line 53"/>
          <p:cNvSpPr>
            <a:spLocks noChangeShapeType="1"/>
          </p:cNvSpPr>
          <p:nvPr/>
        </p:nvSpPr>
        <p:spPr bwMode="auto">
          <a:xfrm flipV="1">
            <a:off x="5867400" y="1676400"/>
            <a:ext cx="1295400" cy="1524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5263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 flipV="1">
            <a:off x="3276600" y="3276600"/>
            <a:ext cx="1828800" cy="243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0000</a:t>
            </a:r>
            <a:r>
              <a:rPr lang="en-US" b="1" u="sng" dirty="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Freeform 51"/>
          <p:cNvSpPr>
            <a:spLocks/>
          </p:cNvSpPr>
          <p:nvPr/>
        </p:nvSpPr>
        <p:spPr bwMode="auto">
          <a:xfrm flipV="1">
            <a:off x="5316127" y="2057399"/>
            <a:ext cx="914811" cy="1257301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755717" y="5715000"/>
            <a:ext cx="508433" cy="4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462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462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4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462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4)</a:t>
            </a:r>
          </a:p>
        </p:txBody>
      </p:sp>
      <p:sp>
        <p:nvSpPr>
          <p:cNvPr id="3354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4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4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4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4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4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4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4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4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463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4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4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464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464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464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4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4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465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0010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5465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4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4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4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71</a:t>
            </a:r>
          </a:p>
        </p:txBody>
      </p:sp>
      <p:sp>
        <p:nvSpPr>
          <p:cNvPr id="3354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4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4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4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4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4663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466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4665" name="Text Box 41"/>
          <p:cNvSpPr txBox="1">
            <a:spLocks noChangeArrowheads="1"/>
          </p:cNvSpPr>
          <p:nvPr/>
        </p:nvSpPr>
        <p:spPr bwMode="auto">
          <a:xfrm>
            <a:off x="3581400" y="35814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466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466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4668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4669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4670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467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467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0010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7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6848474" y="2771775"/>
            <a:ext cx="1309689" cy="7810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49530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4953000" y="4038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62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6" name="Rectangle 49"/>
          <p:cNvSpPr>
            <a:spLocks noChangeArrowheads="1"/>
          </p:cNvSpPr>
          <p:nvPr/>
        </p:nvSpPr>
        <p:spPr bwMode="auto">
          <a:xfrm>
            <a:off x="4953000" y="37338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56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 flipH="1">
            <a:off x="5867400" y="32766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 flipH="1">
            <a:off x="5867400" y="29718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2" grpId="0" animBg="1"/>
      <p:bldP spid="66" grpId="0" animBg="1"/>
      <p:bldP spid="61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66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66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66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66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4)</a:t>
            </a:r>
          </a:p>
        </p:txBody>
      </p:sp>
      <p:sp>
        <p:nvSpPr>
          <p:cNvPr id="33566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66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66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566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66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66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66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66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66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668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66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66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66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66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66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6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66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67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0010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567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7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67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67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67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71</a:t>
            </a:r>
          </a:p>
        </p:txBody>
      </p:sp>
      <p:sp>
        <p:nvSpPr>
          <p:cNvPr id="33567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67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67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67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67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6711" name="AutoShape 39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67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6713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67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67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6716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6717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6718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356719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6720" name="Rectangle 48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356721" name="Rectangle 4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71</a:t>
            </a:r>
          </a:p>
        </p:txBody>
      </p:sp>
      <p:grpSp>
        <p:nvGrpSpPr>
          <p:cNvPr id="3356725" name="Group 53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356726" name="Rectangle 54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 dirty="0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356727" name="Line 55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56731" name="Text Box 5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848474" y="2771775"/>
            <a:ext cx="1309689" cy="7810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51"/>
          <p:cNvSpPr>
            <a:spLocks noChangeArrowheads="1"/>
          </p:cNvSpPr>
          <p:nvPr/>
        </p:nvSpPr>
        <p:spPr bwMode="auto">
          <a:xfrm>
            <a:off x="4953000" y="4038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6723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356724" name="Line 52"/>
          <p:cNvSpPr>
            <a:spLocks noChangeShapeType="1"/>
          </p:cNvSpPr>
          <p:nvPr/>
        </p:nvSpPr>
        <p:spPr bwMode="auto">
          <a:xfrm flipV="1">
            <a:off x="3200400" y="4191000"/>
            <a:ext cx="19812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56729" name="Line 57"/>
          <p:cNvSpPr>
            <a:spLocks noChangeShapeType="1"/>
          </p:cNvSpPr>
          <p:nvPr/>
        </p:nvSpPr>
        <p:spPr bwMode="auto">
          <a:xfrm flipH="1">
            <a:off x="5867400" y="29718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56730" name="Line 58"/>
          <p:cNvSpPr>
            <a:spLocks noChangeShapeType="1"/>
          </p:cNvSpPr>
          <p:nvPr/>
        </p:nvSpPr>
        <p:spPr bwMode="auto">
          <a:xfrm flipH="1">
            <a:off x="5867400" y="32766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5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56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6723" grpId="0" animBg="1"/>
      <p:bldP spid="33567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2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872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587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72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5)</a:t>
            </a:r>
          </a:p>
        </p:txBody>
      </p:sp>
      <p:sp>
        <p:nvSpPr>
          <p:cNvPr id="33587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87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587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587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587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587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587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587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587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5873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5873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5873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5873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0101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5873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1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5874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4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5874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5874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5874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5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5875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875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5875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5875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5875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5875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5875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5875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58759" name="AutoShape 39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760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58761" name="Text Box 41"/>
          <p:cNvSpPr txBox="1">
            <a:spLocks noChangeArrowheads="1"/>
          </p:cNvSpPr>
          <p:nvPr/>
        </p:nvSpPr>
        <p:spPr bwMode="auto">
          <a:xfrm>
            <a:off x="3581400" y="29718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58762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8763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58764" name="Rectangle 44"/>
          <p:cNvSpPr>
            <a:spLocks noChangeArrowheads="1"/>
          </p:cNvSpPr>
          <p:nvPr/>
        </p:nvSpPr>
        <p:spPr bwMode="auto">
          <a:xfrm>
            <a:off x="4927600" y="34004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5" name="Rectangle 45"/>
          <p:cNvSpPr>
            <a:spLocks noChangeArrowheads="1"/>
          </p:cNvSpPr>
          <p:nvPr/>
        </p:nvSpPr>
        <p:spPr bwMode="auto">
          <a:xfrm>
            <a:off x="4927600" y="3095625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876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7" name="Rectangle 47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58768" name="Rectangle 48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58769" name="Rectangle 4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58770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0101</a:t>
            </a:r>
            <a:r>
              <a:rPr lang="en-US" b="1" u="sng" dirty="0" smtClean="0">
                <a:solidFill>
                  <a:srgbClr val="3333FF"/>
                </a:solidFill>
              </a:rPr>
              <a:t>0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 flipV="1">
            <a:off x="5872842" y="3352800"/>
            <a:ext cx="1194707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 flipH="1" flipV="1">
            <a:off x="5867400" y="3657600"/>
            <a:ext cx="1194707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Writing to the Cache</a:t>
            </a:r>
          </a:p>
          <a:p>
            <a:pPr lvl="1"/>
            <a:r>
              <a:rPr lang="en-US" dirty="0" smtClean="0"/>
              <a:t>Write-through </a:t>
            </a:r>
            <a:r>
              <a:rPr lang="en-US" dirty="0" err="1" smtClean="0"/>
              <a:t>vs</a:t>
            </a:r>
            <a:r>
              <a:rPr lang="en-US" dirty="0" smtClean="0"/>
              <a:t> Write-back</a:t>
            </a:r>
          </a:p>
          <a:p>
            <a:r>
              <a:rPr lang="en-US" dirty="0">
                <a:sym typeface="Wingdings" pitchFamily="2" charset="2"/>
              </a:rPr>
              <a:t>Cache Parameter Tradeoffs</a:t>
            </a:r>
          </a:p>
          <a:p>
            <a:r>
              <a:rPr lang="en-US" dirty="0">
                <a:sym typeface="Wingdings" pitchFamily="2" charset="2"/>
              </a:rPr>
              <a:t>Cache Conscious Programming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07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07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07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07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5)</a:t>
            </a:r>
          </a:p>
        </p:txBody>
      </p:sp>
      <p:sp>
        <p:nvSpPr>
          <p:cNvPr id="33607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07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07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07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07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07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07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07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07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078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078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078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078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6078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8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8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36079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079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079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6079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079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080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080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080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080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080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080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080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0807" name="AutoShape 39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0808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60809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60810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60811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608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60813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60814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608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608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3608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6081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Write-Through (REF 6)</a:t>
            </a:r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3" name="AutoShape 39"/>
          <p:cNvSpPr>
            <a:spLocks noChangeArrowheads="1"/>
          </p:cNvSpPr>
          <p:nvPr/>
        </p:nvSpPr>
        <p:spPr bwMode="auto">
          <a:xfrm>
            <a:off x="1311275" y="4025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4596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9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29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0010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9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Write-Through (REF 6)</a:t>
            </a:r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3" name="AutoShape 39"/>
          <p:cNvSpPr>
            <a:spLocks noChangeArrowheads="1"/>
          </p:cNvSpPr>
          <p:nvPr/>
        </p:nvSpPr>
        <p:spPr bwMode="auto">
          <a:xfrm>
            <a:off x="1311275" y="4025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grpSp>
        <p:nvGrpSpPr>
          <p:cNvPr id="3564595" name="Group 51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64596" name="Rectangle 52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564597" name="Line 53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64598" name="Group 54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64599" name="Rectangle 55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 dirty="0">
                  <a:solidFill>
                    <a:schemeClr val="accent1"/>
                  </a:solidFill>
                </a:rPr>
                <a:t>29</a:t>
              </a:r>
            </a:p>
          </p:txBody>
        </p:sp>
        <p:sp>
          <p:nvSpPr>
            <p:cNvPr id="3564600" name="Line 56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45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45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45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5645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45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45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45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45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45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45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45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45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45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45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45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5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45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45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45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45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45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45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45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45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45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45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45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4584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4585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4586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7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4588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89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0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45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2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45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4594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4596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4599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29</a:t>
            </a:r>
          </a:p>
        </p:txBody>
      </p:sp>
      <p:sp>
        <p:nvSpPr>
          <p:cNvPr id="53" name="AutoShape 39"/>
          <p:cNvSpPr>
            <a:spLocks noChangeArrowheads="1"/>
          </p:cNvSpPr>
          <p:nvPr/>
        </p:nvSpPr>
        <p:spPr bwMode="auto">
          <a:xfrm>
            <a:off x="1295400" y="42751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0101</a:t>
            </a:r>
            <a:r>
              <a:rPr lang="en-US" b="1" u="sng" dirty="0" smtClean="0">
                <a:solidFill>
                  <a:srgbClr val="3333CC"/>
                </a:solidFill>
              </a:rPr>
              <a:t>1</a:t>
            </a:r>
            <a:endParaRPr lang="en-US" b="1" u="sng" dirty="0">
              <a:solidFill>
                <a:srgbClr val="3333CC"/>
              </a:solidFill>
            </a:endParaRPr>
          </a:p>
        </p:txBody>
      </p:sp>
      <p:sp>
        <p:nvSpPr>
          <p:cNvPr id="58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 flipV="1">
            <a:off x="5316127" y="2057399"/>
            <a:ext cx="914811" cy="1219201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659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659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659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59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7)</a:t>
            </a:r>
          </a:p>
        </p:txBody>
      </p:sp>
      <p:sp>
        <p:nvSpPr>
          <p:cNvPr id="356659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59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660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60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660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660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660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660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660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660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660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661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661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6661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1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661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662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662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2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662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662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662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662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662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662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662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663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6631" name="AutoShape 39"/>
          <p:cNvSpPr>
            <a:spLocks noChangeArrowheads="1"/>
          </p:cNvSpPr>
          <p:nvPr/>
        </p:nvSpPr>
        <p:spPr bwMode="auto">
          <a:xfrm>
            <a:off x="1295400" y="42751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663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6663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663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663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663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3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3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664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664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6642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3566644" name="Rectangle 52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6647" name="Rectangle 55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6648" name="Line 56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Rectangle 47"/>
          <p:cNvSpPr>
            <a:spLocks noChangeArrowheads="1"/>
          </p:cNvSpPr>
          <p:nvPr/>
        </p:nvSpPr>
        <p:spPr bwMode="auto">
          <a:xfrm>
            <a:off x="4953000" y="3124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356663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660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5858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6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6648" grpId="0" animBg="1"/>
      <p:bldP spid="3566639" grpId="0" animBg="1"/>
      <p:bldP spid="55" grpId="0" animBg="1"/>
      <p:bldP spid="356660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Each store writes an </a:t>
            </a:r>
            <a:r>
              <a:rPr lang="en-US" dirty="0" smtClean="0">
                <a:solidFill>
                  <a:schemeClr val="accent1"/>
                </a:solidFill>
              </a:rPr>
              <a:t>item</a:t>
            </a:r>
            <a:r>
              <a:rPr lang="en-US" dirty="0" smtClean="0"/>
              <a:t>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4 </a:t>
            </a:r>
            <a:r>
              <a:rPr lang="en-US" dirty="0" err="1" smtClean="0">
                <a:solidFill>
                  <a:schemeClr val="accent1"/>
                </a:solidFill>
              </a:rPr>
              <a:t>mem</a:t>
            </a:r>
            <a:r>
              <a:rPr lang="en-US" dirty="0" smtClean="0">
                <a:solidFill>
                  <a:schemeClr val="accent1"/>
                </a:solidFill>
              </a:rPr>
              <a:t> writes</a:t>
            </a:r>
          </a:p>
          <a:p>
            <a:r>
              <a:rPr lang="en-US" dirty="0" smtClean="0"/>
              <a:t>Evictions don’t need to write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 need for dirty bit</a:t>
            </a:r>
          </a:p>
        </p:txBody>
      </p:sp>
    </p:spTree>
    <p:extLst>
      <p:ext uri="{BB962C8B-B14F-4D97-AF65-F5344CB8AC3E}">
        <p14:creationId xmlns:p14="http://schemas.microsoft.com/office/powerpoint/2010/main" val="94108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</a:t>
            </a:r>
            <a:r>
              <a:rPr lang="en-US" dirty="0" smtClean="0"/>
              <a:t>8,9)</a:t>
            </a:r>
            <a:endParaRPr lang="en-US" dirty="0"/>
          </a:p>
        </p:txBody>
      </p:sp>
      <p:sp>
        <p:nvSpPr>
          <p:cNvPr id="35870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870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870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870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870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870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870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870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870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0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870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870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871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871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871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871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871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871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87111" name="AutoShape 39"/>
          <p:cNvSpPr>
            <a:spLocks noChangeArrowheads="1"/>
          </p:cNvSpPr>
          <p:nvPr/>
        </p:nvSpPr>
        <p:spPr bwMode="auto">
          <a:xfrm>
            <a:off x="1265238" y="42592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8711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871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8711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8712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87122" name="Text Box 50"/>
          <p:cNvSpPr txBox="1">
            <a:spLocks noChangeArrowheads="1"/>
          </p:cNvSpPr>
          <p:nvPr/>
        </p:nvSpPr>
        <p:spPr bwMode="auto">
          <a:xfrm>
            <a:off x="1692275" y="2260600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587123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5" name="Rectangle 53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126" name="Line 54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127" name="Group 55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87128" name="Rectangle 56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29</a:t>
              </a:r>
            </a:p>
          </p:txBody>
        </p:sp>
        <p:sp>
          <p:nvSpPr>
            <p:cNvPr id="3587129" name="Line 57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7130" name="Group 58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87131" name="Rectangle 59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29</a:t>
              </a:r>
            </a:p>
          </p:txBody>
        </p:sp>
        <p:sp>
          <p:nvSpPr>
            <p:cNvPr id="3587132" name="Line 60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" name="Line 52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217133" y="2281297"/>
            <a:ext cx="3642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07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870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0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Write-Through (REF </a:t>
            </a:r>
            <a:r>
              <a:rPr lang="en-US" dirty="0" smtClean="0"/>
              <a:t>8,9)</a:t>
            </a:r>
            <a:endParaRPr lang="en-US" dirty="0"/>
          </a:p>
        </p:txBody>
      </p:sp>
      <p:sp>
        <p:nvSpPr>
          <p:cNvPr id="35870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870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870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870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0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870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870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8708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8708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8709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09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3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 tag   data</a:t>
            </a:r>
          </a:p>
        </p:txBody>
      </p:sp>
      <p:sp>
        <p:nvSpPr>
          <p:cNvPr id="358709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09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8709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8710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0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8710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8710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8710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8710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8710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8710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8711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87111" name="AutoShape 39"/>
          <p:cNvSpPr>
            <a:spLocks noChangeArrowheads="1"/>
          </p:cNvSpPr>
          <p:nvPr/>
        </p:nvSpPr>
        <p:spPr bwMode="auto">
          <a:xfrm>
            <a:off x="1265238" y="425926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12" name="Text Box 40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87113" name="Text Box 41"/>
          <p:cNvSpPr txBox="1">
            <a:spLocks noChangeArrowheads="1"/>
          </p:cNvSpPr>
          <p:nvPr/>
        </p:nvSpPr>
        <p:spPr bwMode="auto">
          <a:xfrm>
            <a:off x="3581400" y="36576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87114" name="Rectangle 42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5" name="Rectangle 43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87116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7" name="Rectangle 45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18" name="Rectangle 46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8711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0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8712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87122" name="Text Box 50"/>
          <p:cNvSpPr txBox="1">
            <a:spLocks noChangeArrowheads="1"/>
          </p:cNvSpPr>
          <p:nvPr/>
        </p:nvSpPr>
        <p:spPr bwMode="auto">
          <a:xfrm>
            <a:off x="1692275" y="2260600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587123" name="Rectangle 51"/>
          <p:cNvSpPr>
            <a:spLocks noChangeArrowheads="1"/>
          </p:cNvSpPr>
          <p:nvPr/>
        </p:nvSpPr>
        <p:spPr bwMode="auto">
          <a:xfrm>
            <a:off x="4924425" y="4016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87125" name="Rectangle 53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87126" name="Line 54"/>
          <p:cNvSpPr>
            <a:spLocks noChangeShapeType="1"/>
          </p:cNvSpPr>
          <p:nvPr/>
        </p:nvSpPr>
        <p:spPr bwMode="auto">
          <a:xfrm>
            <a:off x="5899150" y="3292475"/>
            <a:ext cx="984250" cy="14716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127" name="Group 55"/>
          <p:cNvGrpSpPr>
            <a:grpSpLocks/>
          </p:cNvGrpSpPr>
          <p:nvPr/>
        </p:nvGrpSpPr>
        <p:grpSpPr bwMode="auto">
          <a:xfrm>
            <a:off x="3200400" y="4016375"/>
            <a:ext cx="2790825" cy="1393825"/>
            <a:chOff x="2016" y="2530"/>
            <a:chExt cx="1758" cy="878"/>
          </a:xfrm>
        </p:grpSpPr>
        <p:sp>
          <p:nvSpPr>
            <p:cNvPr id="3587128" name="Rectangle 56"/>
            <p:cNvSpPr>
              <a:spLocks noChangeArrowheads="1"/>
            </p:cNvSpPr>
            <p:nvPr/>
          </p:nvSpPr>
          <p:spPr bwMode="auto">
            <a:xfrm>
              <a:off x="3102" y="2530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29</a:t>
              </a:r>
            </a:p>
          </p:txBody>
        </p:sp>
        <p:sp>
          <p:nvSpPr>
            <p:cNvPr id="3587129" name="Line 57"/>
            <p:cNvSpPr>
              <a:spLocks noChangeShapeType="1"/>
            </p:cNvSpPr>
            <p:nvPr/>
          </p:nvSpPr>
          <p:spPr bwMode="auto">
            <a:xfrm flipV="1">
              <a:off x="2016" y="2640"/>
              <a:ext cx="1248" cy="7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7130" name="Group 58"/>
          <p:cNvGrpSpPr>
            <a:grpSpLocks/>
          </p:cNvGrpSpPr>
          <p:nvPr/>
        </p:nvGrpSpPr>
        <p:grpSpPr bwMode="auto">
          <a:xfrm>
            <a:off x="5791200" y="3124200"/>
            <a:ext cx="2286000" cy="1066800"/>
            <a:chOff x="3648" y="1968"/>
            <a:chExt cx="1440" cy="672"/>
          </a:xfrm>
        </p:grpSpPr>
        <p:sp>
          <p:nvSpPr>
            <p:cNvPr id="3587131" name="Rectangle 59"/>
            <p:cNvSpPr>
              <a:spLocks noChangeArrowheads="1"/>
            </p:cNvSpPr>
            <p:nvPr/>
          </p:nvSpPr>
          <p:spPr bwMode="auto">
            <a:xfrm>
              <a:off x="4416" y="1968"/>
              <a:ext cx="672" cy="192"/>
            </a:xfrm>
            <a:prstGeom prst="rect">
              <a:avLst/>
            </a:prstGeom>
            <a:solidFill>
              <a:srgbClr val="66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29</a:t>
              </a:r>
            </a:p>
          </p:txBody>
        </p:sp>
        <p:sp>
          <p:nvSpPr>
            <p:cNvPr id="3587132" name="Line 60"/>
            <p:cNvSpPr>
              <a:spLocks noChangeShapeType="1"/>
            </p:cNvSpPr>
            <p:nvPr/>
          </p:nvSpPr>
          <p:spPr bwMode="auto">
            <a:xfrm flipV="1">
              <a:off x="3648" y="2064"/>
              <a:ext cx="864" cy="57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" name="Line 52"/>
          <p:cNvSpPr>
            <a:spLocks noChangeShapeType="1"/>
          </p:cNvSpPr>
          <p:nvPr/>
        </p:nvSpPr>
        <p:spPr bwMode="auto">
          <a:xfrm flipV="1">
            <a:off x="3200400" y="3322638"/>
            <a:ext cx="1997075" cy="20875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217133" y="2281297"/>
            <a:ext cx="3642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3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63600"/>
            <a:ext cx="8305800" cy="51816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Can we also design the cache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</a:t>
            </a:r>
            <a:r>
              <a:rPr lang="en-US" dirty="0" smtClean="0"/>
              <a:t>write </a:t>
            </a:r>
            <a:r>
              <a:rPr lang="en-US" dirty="0"/>
              <a:t>all stores immediately to memory?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Keep the most current copy in cache, and update memory when that data is </a:t>
            </a:r>
            <a:r>
              <a:rPr lang="en-US" b="1" i="1" dirty="0"/>
              <a:t>evicted</a:t>
            </a:r>
            <a:r>
              <a:rPr lang="en-US" dirty="0"/>
              <a:t>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820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3622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7297536"/>
              </p:ext>
            </p:extLst>
          </p:nvPr>
        </p:nvGraphicFramePr>
        <p:xfrm>
          <a:off x="1219200" y="58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does a </a:t>
            </a:r>
            <a:r>
              <a:rPr lang="en-US" dirty="0" smtClean="0">
                <a:solidFill>
                  <a:schemeClr val="accent1"/>
                </a:solidFill>
              </a:rPr>
              <a:t>write-back</a:t>
            </a:r>
            <a:r>
              <a:rPr lang="en-US" dirty="0" smtClean="0"/>
              <a:t> 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chemeClr val="accent1"/>
                </a:solidFill>
              </a:rPr>
              <a:t>write-allocate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(Write-Back)</a:t>
            </a:r>
          </a:p>
        </p:txBody>
      </p:sp>
      <p:sp>
        <p:nvSpPr>
          <p:cNvPr id="33669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69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69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69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69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69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69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69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69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692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69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69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693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3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d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6693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69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694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69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69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69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69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69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69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69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695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695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6" name="Text Box 4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45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8850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6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689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89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89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89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89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89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89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89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89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897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89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89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897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897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6898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89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898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89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89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89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89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89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89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89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899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900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4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5" name="Text Box 4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</p:spTree>
    <p:extLst>
      <p:ext uri="{BB962C8B-B14F-4D97-AF65-F5344CB8AC3E}">
        <p14:creationId xmlns:p14="http://schemas.microsoft.com/office/powerpoint/2010/main" val="30490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101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1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7101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101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101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101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101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101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102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102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102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102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sz="1600" b="1" dirty="0">
                <a:sym typeface="Symbol" pitchFamily="18" charset="2"/>
              </a:rPr>
              <a:t>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</a:t>
            </a:r>
            <a:r>
              <a:rPr lang="en-US" sz="1600" b="1" dirty="0">
                <a:sym typeface="Symbol" pitchFamily="18" charset="2"/>
              </a:rPr>
              <a:t>  ]</a:t>
            </a:r>
            <a:endParaRPr lang="en-US" sz="1600" b="1" dirty="0"/>
          </a:p>
        </p:txBody>
      </p:sp>
      <p:sp>
        <p:nvSpPr>
          <p:cNvPr id="337102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102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102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102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9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103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103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103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104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104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104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104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104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104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104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104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1048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49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71050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1051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52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53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1054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1056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7" name="Text Box 4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105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0000</a:t>
            </a:r>
            <a:r>
              <a:rPr lang="en-US" b="1" u="sng" dirty="0" smtClean="0">
                <a:solidFill>
                  <a:srgbClr val="3333CC"/>
                </a:solidFill>
              </a:rPr>
              <a:t>1</a:t>
            </a:r>
            <a:endParaRPr lang="en-US" b="1" u="sng" dirty="0">
              <a:solidFill>
                <a:srgbClr val="3333CC"/>
              </a:solidFill>
            </a:endParaRPr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Freeform 51"/>
          <p:cNvSpPr>
            <a:spLocks/>
          </p:cNvSpPr>
          <p:nvPr/>
        </p:nvSpPr>
        <p:spPr bwMode="auto">
          <a:xfrm flipV="1">
            <a:off x="5316127" y="2057399"/>
            <a:ext cx="914811" cy="1524000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52"/>
          <p:cNvSpPr txBox="1">
            <a:spLocks noChangeArrowheads="1"/>
          </p:cNvSpPr>
          <p:nvPr/>
        </p:nvSpPr>
        <p:spPr bwMode="auto">
          <a:xfrm rot="2853156">
            <a:off x="5467350" y="2236788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</p:spTree>
    <p:extLst>
      <p:ext uri="{BB962C8B-B14F-4D97-AF65-F5344CB8AC3E}">
        <p14:creationId xmlns:p14="http://schemas.microsoft.com/office/powerpoint/2010/main" val="9857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101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101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1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7101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101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101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101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101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101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102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102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102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102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sz="1600" b="1" dirty="0">
                <a:sym typeface="Symbol" pitchFamily="18" charset="2"/>
              </a:rPr>
              <a:t>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</a:t>
            </a:r>
            <a:r>
              <a:rPr lang="en-US" sz="1600" b="1" dirty="0">
                <a:sym typeface="Symbol" pitchFamily="18" charset="2"/>
              </a:rPr>
              <a:t>  ]</a:t>
            </a:r>
            <a:endParaRPr lang="en-US" sz="1600" b="1" dirty="0"/>
          </a:p>
        </p:txBody>
      </p:sp>
      <p:sp>
        <p:nvSpPr>
          <p:cNvPr id="337102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102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102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102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29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103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103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103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103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104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104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104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104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104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104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104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104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1048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49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71050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1051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1052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1053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1054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1056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1057" name="Text Box 4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1058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305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305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306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306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2)</a:t>
            </a:r>
          </a:p>
        </p:txBody>
      </p:sp>
      <p:sp>
        <p:nvSpPr>
          <p:cNvPr id="337306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306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306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306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306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306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306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306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307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307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307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307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307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307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307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7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308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308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7308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308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308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308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309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309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309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309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309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309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1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309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309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7309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309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3100" name="AutoShape 44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3101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3102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3103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3104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3105" name="Text Box 49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2"/>
                </a:solidFill>
              </a:rPr>
              <a:t>SB  $1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 M[   5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   ]</a:t>
            </a:r>
          </a:p>
        </p:txBody>
      </p:sp>
      <p:sp>
        <p:nvSpPr>
          <p:cNvPr id="3373106" name="Text Box 50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510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510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510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5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2)</a:t>
            </a:r>
          </a:p>
        </p:txBody>
      </p:sp>
      <p:sp>
        <p:nvSpPr>
          <p:cNvPr id="337511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511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511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511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511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511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511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511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511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511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7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512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512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512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512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5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512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2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513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513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513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513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513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513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513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513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514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514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514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5143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5144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5145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5146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5147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5148" name="AutoShape 44"/>
          <p:cNvSpPr>
            <a:spLocks noChangeArrowheads="1"/>
          </p:cNvSpPr>
          <p:nvPr/>
        </p:nvSpPr>
        <p:spPr bwMode="auto">
          <a:xfrm>
            <a:off x="1295400" y="3048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5149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5150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515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5152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5153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5154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5155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5156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5157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0011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6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50"/>
          <p:cNvSpPr txBox="1">
            <a:spLocks noChangeArrowheads="1"/>
          </p:cNvSpPr>
          <p:nvPr/>
        </p:nvSpPr>
        <p:spPr bwMode="auto">
          <a:xfrm rot="2575234">
            <a:off x="5512373" y="2301313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>
                <a:solidFill>
                  <a:schemeClr val="bg1"/>
                </a:solidFill>
              </a:rPr>
              <a:t>block offset</a:t>
            </a:r>
          </a:p>
        </p:txBody>
      </p:sp>
      <p:sp>
        <p:nvSpPr>
          <p:cNvPr id="58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715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715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715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715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3)</a:t>
            </a:r>
          </a:p>
        </p:txBody>
      </p:sp>
      <p:sp>
        <p:nvSpPr>
          <p:cNvPr id="337715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715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716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716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716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716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716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716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716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716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716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716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717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717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717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7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717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718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718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8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718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718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718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718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718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718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718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719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719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7719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719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719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719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7196" name="AutoShape 44"/>
          <p:cNvSpPr>
            <a:spLocks noChangeArrowheads="1"/>
          </p:cNvSpPr>
          <p:nvPr/>
        </p:nvSpPr>
        <p:spPr bwMode="auto">
          <a:xfrm>
            <a:off x="13716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7197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7198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719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77201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7202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7204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 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7205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236378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55" name="Rectangle 50"/>
          <p:cNvSpPr>
            <a:spLocks noChangeArrowheads="1"/>
          </p:cNvSpPr>
          <p:nvPr/>
        </p:nvSpPr>
        <p:spPr bwMode="auto">
          <a:xfrm>
            <a:off x="2363780" y="5565117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0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920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7920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0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3)</a:t>
            </a:r>
          </a:p>
        </p:txBody>
      </p:sp>
      <p:sp>
        <p:nvSpPr>
          <p:cNvPr id="337920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7920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7920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7920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7921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7921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7921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7921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7921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7921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7921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7921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7921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921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7922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2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7922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7922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7922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3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7923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7923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7923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7923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7923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7923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7923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7923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7923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7924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7924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7924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924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79244" name="AutoShape 44"/>
          <p:cNvSpPr>
            <a:spLocks noChangeArrowheads="1"/>
          </p:cNvSpPr>
          <p:nvPr/>
        </p:nvSpPr>
        <p:spPr bwMode="auto">
          <a:xfrm>
            <a:off x="1371600" y="33147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24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79246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9247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173</a:t>
            </a:r>
          </a:p>
        </p:txBody>
      </p:sp>
      <p:sp>
        <p:nvSpPr>
          <p:cNvPr id="3379248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79249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79250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925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79253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79254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 flipV="1">
            <a:off x="3276600" y="3276600"/>
            <a:ext cx="1828800" cy="2438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4078288" y="18716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0000</a:t>
            </a:r>
            <a:r>
              <a:rPr lang="en-US" b="1" u="sng" dirty="0">
                <a:solidFill>
                  <a:srgbClr val="3333CC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068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Eviction</a:t>
            </a:r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858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25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8125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125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4)</a:t>
            </a:r>
          </a:p>
        </p:txBody>
      </p:sp>
      <p:sp>
        <p:nvSpPr>
          <p:cNvPr id="338125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125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125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125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125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125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126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126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126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126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126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126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1266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1267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68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69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1270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1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2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3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127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1276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1277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8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127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128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128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128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128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128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128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128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128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2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1</a:t>
            </a:r>
          </a:p>
        </p:txBody>
      </p:sp>
      <p:sp>
        <p:nvSpPr>
          <p:cNvPr id="3381288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89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81290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91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1292" name="AutoShape 44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293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1294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129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296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1297" name="Rectangle 49"/>
          <p:cNvSpPr>
            <a:spLocks noChangeArrowheads="1"/>
          </p:cNvSpPr>
          <p:nvPr/>
        </p:nvSpPr>
        <p:spPr bwMode="auto">
          <a:xfrm>
            <a:off x="4927600" y="37147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162</a:t>
            </a:r>
          </a:p>
        </p:txBody>
      </p:sp>
      <p:sp>
        <p:nvSpPr>
          <p:cNvPr id="3381298" name="Rectangle 50"/>
          <p:cNvSpPr>
            <a:spLocks noChangeArrowheads="1"/>
          </p:cNvSpPr>
          <p:nvPr/>
        </p:nvSpPr>
        <p:spPr bwMode="auto">
          <a:xfrm>
            <a:off x="4927600" y="401955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299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1300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1301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848474" y="2771775"/>
            <a:ext cx="1309689" cy="7810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 flipH="1">
            <a:off x="5867400" y="32766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Line 57"/>
          <p:cNvSpPr>
            <a:spLocks noChangeShapeType="1"/>
          </p:cNvSpPr>
          <p:nvPr/>
        </p:nvSpPr>
        <p:spPr bwMode="auto">
          <a:xfrm flipH="1">
            <a:off x="5867400" y="29718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3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2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832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33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4)</a:t>
            </a:r>
          </a:p>
        </p:txBody>
      </p:sp>
      <p:sp>
        <p:nvSpPr>
          <p:cNvPr id="33833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33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33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33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33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33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33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33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33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33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sz="1600" b="1" dirty="0">
                <a:sym typeface="Symbol" pitchFamily="18" charset="2"/>
              </a:rPr>
              <a:t> 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33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33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33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33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33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33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0010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833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33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33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33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33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33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33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33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33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33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3833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3340" name="AutoShape 44"/>
          <p:cNvSpPr>
            <a:spLocks noChangeArrowheads="1"/>
          </p:cNvSpPr>
          <p:nvPr/>
        </p:nvSpPr>
        <p:spPr bwMode="auto">
          <a:xfrm>
            <a:off x="1295400" y="3581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341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3342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3343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3344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3345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3346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150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3347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3349" name="Text Box 53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33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6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0010</a:t>
            </a:r>
            <a:r>
              <a:rPr lang="en-US" b="1" u="sng" dirty="0" smtClean="0">
                <a:solidFill>
                  <a:srgbClr val="3333FF"/>
                </a:solidFill>
              </a:rPr>
              <a:t>1</a:t>
            </a:r>
            <a:endParaRPr lang="en-US" b="1" u="sng" dirty="0">
              <a:solidFill>
                <a:srgbClr val="3333FF"/>
              </a:solidFill>
            </a:endParaRPr>
          </a:p>
        </p:txBody>
      </p:sp>
      <p:sp>
        <p:nvSpPr>
          <p:cNvPr id="58" name="Line 48"/>
          <p:cNvSpPr>
            <a:spLocks noChangeShapeType="1"/>
          </p:cNvSpPr>
          <p:nvPr/>
        </p:nvSpPr>
        <p:spPr bwMode="auto">
          <a:xfrm flipH="1">
            <a:off x="4533900" y="2088595"/>
            <a:ext cx="392906" cy="149280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48474" y="2771775"/>
            <a:ext cx="1309689" cy="78105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50"/>
          <p:cNvSpPr>
            <a:spLocks noChangeArrowheads="1"/>
          </p:cNvSpPr>
          <p:nvPr/>
        </p:nvSpPr>
        <p:spPr bwMode="auto">
          <a:xfrm>
            <a:off x="4953000" y="4038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5867400" y="29718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>
            <a:off x="5867400" y="3276600"/>
            <a:ext cx="114300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Freeform 49"/>
          <p:cNvSpPr>
            <a:spLocks/>
          </p:cNvSpPr>
          <p:nvPr/>
        </p:nvSpPr>
        <p:spPr bwMode="auto">
          <a:xfrm rot="303593" flipV="1">
            <a:off x="5244967" y="2191658"/>
            <a:ext cx="1578489" cy="1949215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3348" name="Line 52"/>
          <p:cNvSpPr>
            <a:spLocks noChangeShapeType="1"/>
          </p:cNvSpPr>
          <p:nvPr/>
        </p:nvSpPr>
        <p:spPr bwMode="auto">
          <a:xfrm flipV="1">
            <a:off x="3200400" y="4191000"/>
            <a:ext cx="19050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0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1" grpId="0" animBg="1"/>
      <p:bldP spid="60" grpId="0" animBg="1"/>
      <p:bldP spid="338334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346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5347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534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49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5)</a:t>
            </a:r>
          </a:p>
        </p:txBody>
      </p:sp>
      <p:sp>
        <p:nvSpPr>
          <p:cNvPr id="338535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535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535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535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535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535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535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535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535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5359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536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536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5362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63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4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5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5366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7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8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69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537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5372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73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4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537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537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537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537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537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538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538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538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5383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5384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5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6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7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5388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89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5390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1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5392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3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5394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5395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5396" name="Text Box 52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6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0101</a:t>
            </a:r>
            <a:r>
              <a:rPr lang="en-US" b="1" u="sng" dirty="0">
                <a:solidFill>
                  <a:srgbClr val="3333FF"/>
                </a:solidFill>
              </a:rPr>
              <a:t>0</a:t>
            </a: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>
            <a:off x="4600574" y="2209800"/>
            <a:ext cx="220664" cy="7397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Freeform 51"/>
          <p:cNvSpPr>
            <a:spLocks/>
          </p:cNvSpPr>
          <p:nvPr/>
        </p:nvSpPr>
        <p:spPr bwMode="auto">
          <a:xfrm flipV="1">
            <a:off x="5316127" y="2057399"/>
            <a:ext cx="914811" cy="1219201"/>
          </a:xfrm>
          <a:custGeom>
            <a:avLst/>
            <a:gdLst>
              <a:gd name="T0" fmla="*/ 0 w 616"/>
              <a:gd name="T1" fmla="*/ 720 h 720"/>
              <a:gd name="T2" fmla="*/ 576 w 616"/>
              <a:gd name="T3" fmla="*/ 240 h 720"/>
              <a:gd name="T4" fmla="*/ 240 w 616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6" h="720">
                <a:moveTo>
                  <a:pt x="0" y="720"/>
                </a:moveTo>
                <a:cubicBezTo>
                  <a:pt x="268" y="540"/>
                  <a:pt x="536" y="360"/>
                  <a:pt x="576" y="240"/>
                </a:cubicBezTo>
                <a:cubicBezTo>
                  <a:pt x="616" y="120"/>
                  <a:pt x="296" y="40"/>
                  <a:pt x="240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739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739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739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39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Write-Back (REF 5)</a:t>
            </a:r>
          </a:p>
        </p:txBody>
      </p:sp>
      <p:sp>
        <p:nvSpPr>
          <p:cNvPr id="338739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739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740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740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740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740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740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740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740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740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740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740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741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1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741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1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741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742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2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2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742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78</a:t>
            </a:r>
          </a:p>
        </p:txBody>
      </p:sp>
      <p:sp>
        <p:nvSpPr>
          <p:cNvPr id="338742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742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742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742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742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742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743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743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743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7436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37" name="Text Box 45"/>
          <p:cNvSpPr txBox="1">
            <a:spLocks noChangeArrowheads="1"/>
          </p:cNvSpPr>
          <p:nvPr/>
        </p:nvSpPr>
        <p:spPr bwMode="auto">
          <a:xfrm rot="-5400000">
            <a:off x="3450432" y="30075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7438" name="Rectangle 46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39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7440" name="Rectangle 4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41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173</a:t>
            </a:r>
          </a:p>
        </p:txBody>
      </p:sp>
      <p:sp>
        <p:nvSpPr>
          <p:cNvPr id="3387442" name="Rectangle 50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7443" name="Rectangle 51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7444" name="Rectangle 52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accent1"/>
                </a:solidFill>
              </a:rPr>
              <a:t>173</a:t>
            </a:r>
          </a:p>
        </p:txBody>
      </p:sp>
      <p:grpSp>
        <p:nvGrpSpPr>
          <p:cNvPr id="3387445" name="Group 53"/>
          <p:cNvGrpSpPr>
            <a:grpSpLocks/>
          </p:cNvGrpSpPr>
          <p:nvPr/>
        </p:nvGrpSpPr>
        <p:grpSpPr bwMode="auto">
          <a:xfrm>
            <a:off x="5791200" y="1752600"/>
            <a:ext cx="1371600" cy="1828800"/>
            <a:chOff x="3648" y="1104"/>
            <a:chExt cx="864" cy="1152"/>
          </a:xfrm>
        </p:grpSpPr>
        <p:sp>
          <p:nvSpPr>
            <p:cNvPr id="3387446" name="Line 54"/>
            <p:cNvSpPr>
              <a:spLocks noChangeShapeType="1"/>
            </p:cNvSpPr>
            <p:nvPr/>
          </p:nvSpPr>
          <p:spPr bwMode="auto">
            <a:xfrm flipV="1">
              <a:off x="3648" y="1104"/>
              <a:ext cx="864" cy="9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447" name="Line 55"/>
            <p:cNvSpPr>
              <a:spLocks noChangeShapeType="1"/>
            </p:cNvSpPr>
            <p:nvPr/>
          </p:nvSpPr>
          <p:spPr bwMode="auto">
            <a:xfrm flipV="1">
              <a:off x="3648" y="1296"/>
              <a:ext cx="864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387448" name="Text Box 56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7449" name="Text Box 57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0101</a:t>
            </a:r>
            <a:r>
              <a:rPr lang="en-US" b="1" u="sng" dirty="0">
                <a:solidFill>
                  <a:srgbClr val="3333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821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4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944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8944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4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Write-Back (REF 5)</a:t>
            </a:r>
          </a:p>
        </p:txBody>
      </p:sp>
      <p:sp>
        <p:nvSpPr>
          <p:cNvPr id="338944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8944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8944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8944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8945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8945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8945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8945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8945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8945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8945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8945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8945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accent1"/>
                </a:solidFill>
              </a:rPr>
              <a:t>0101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38945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8946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6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8946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8946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946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7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8947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8947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8947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8947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8947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8947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8947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8947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8947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38948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8948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89484" name="AutoShape 44"/>
          <p:cNvSpPr>
            <a:spLocks noChangeArrowheads="1"/>
          </p:cNvSpPr>
          <p:nvPr/>
        </p:nvSpPr>
        <p:spPr bwMode="auto">
          <a:xfrm>
            <a:off x="1295400" y="3810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8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38948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9487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389488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389489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89490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38949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389492" name="Line 52"/>
          <p:cNvSpPr>
            <a:spLocks noChangeShapeType="1"/>
          </p:cNvSpPr>
          <p:nvPr/>
        </p:nvSpPr>
        <p:spPr bwMode="auto">
          <a:xfrm flipH="1" flipV="1">
            <a:off x="5867400" y="3276600"/>
            <a:ext cx="129540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9493" name="Line 53"/>
          <p:cNvSpPr>
            <a:spLocks noChangeShapeType="1"/>
          </p:cNvSpPr>
          <p:nvPr/>
        </p:nvSpPr>
        <p:spPr bwMode="auto">
          <a:xfrm flipH="1" flipV="1">
            <a:off x="5867400" y="3657600"/>
            <a:ext cx="1295400" cy="1447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9494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389495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0101</a:t>
            </a:r>
            <a:r>
              <a:rPr lang="en-US" b="1" u="sng" dirty="0">
                <a:solidFill>
                  <a:srgbClr val="3333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16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6)</a:t>
            </a:r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4125913" y="1719263"/>
            <a:ext cx="13548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Addr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0010</a:t>
            </a:r>
            <a:r>
              <a:rPr lang="en-US" b="1" u="sng" dirty="0">
                <a:solidFill>
                  <a:srgbClr val="3333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438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6)</a:t>
            </a:r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08371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V="1">
            <a:off x="3276600" y="4191000"/>
            <a:ext cx="18288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2498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499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250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56250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250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250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250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250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250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250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250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251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2511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6251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251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2514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15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6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7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2518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19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0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1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252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2524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2525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6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252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252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252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253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253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253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253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253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2535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2</a:t>
            </a:r>
          </a:p>
        </p:txBody>
      </p:sp>
      <p:sp>
        <p:nvSpPr>
          <p:cNvPr id="3562536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62537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8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39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2540" name="AutoShape 44"/>
          <p:cNvSpPr>
            <a:spLocks noChangeArrowheads="1"/>
          </p:cNvSpPr>
          <p:nvPr/>
        </p:nvSpPr>
        <p:spPr bwMode="auto">
          <a:xfrm>
            <a:off x="1295400" y="403225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2541" name="Text Box 45"/>
          <p:cNvSpPr txBox="1">
            <a:spLocks noChangeArrowheads="1"/>
          </p:cNvSpPr>
          <p:nvPr/>
        </p:nvSpPr>
        <p:spPr bwMode="auto">
          <a:xfrm rot="-5400000">
            <a:off x="3450432" y="3026569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 dirty="0" err="1">
                <a:solidFill>
                  <a:schemeClr val="bg1"/>
                </a:solidFill>
              </a:rPr>
              <a:t>lru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562542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3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2544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2545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46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2547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62550" name="Text Box 5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2"/>
                </a:solidFill>
                <a:sym typeface="Symbol" pitchFamily="18" charset="2"/>
              </a:rPr>
              <a:t> 10</a:t>
            </a:r>
            <a:r>
              <a:rPr lang="en-US" sz="1600" b="1" dirty="0">
                <a:sym typeface="Symbol" pitchFamily="18" charset="2"/>
              </a:rPr>
              <a:t>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</p:txBody>
      </p:sp>
      <p:sp>
        <p:nvSpPr>
          <p:cNvPr id="35625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6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864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864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6864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/>
              <a:t>Write-Back (REF 7)</a:t>
            </a:r>
          </a:p>
        </p:txBody>
      </p:sp>
      <p:sp>
        <p:nvSpPr>
          <p:cNvPr id="356864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6864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6864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6864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6865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6865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6865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6865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6865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6865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6865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6865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865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6866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6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6866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6866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6866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7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6867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6867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6867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6867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6867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6867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6867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6867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6867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6868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56868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68685" name="Text Box 45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68686" name="Rectangle 46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8687" name="Rectangle 47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68688" name="Rectangle 48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68689" name="Rectangle 4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29</a:t>
            </a:r>
          </a:p>
        </p:txBody>
      </p:sp>
      <p:sp>
        <p:nvSpPr>
          <p:cNvPr id="3568690" name="Rectangle 5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68691" name="Rectangle 51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1" name="Text Box 5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52" name="AutoShape 44"/>
          <p:cNvSpPr>
            <a:spLocks noChangeArrowheads="1"/>
          </p:cNvSpPr>
          <p:nvPr/>
        </p:nvSpPr>
        <p:spPr bwMode="auto">
          <a:xfrm>
            <a:off x="1295400" y="4267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3276600" y="3276600"/>
            <a:ext cx="1828800" cy="2133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217133" y="2814697"/>
            <a:ext cx="36426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63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writes?</a:t>
            </a:r>
          </a:p>
          <a:p>
            <a:r>
              <a:rPr lang="en-US" dirty="0" smtClean="0"/>
              <a:t>What happens when the CPU writes to a register and calls a store instruction?!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memory references?</a:t>
            </a:r>
          </a:p>
        </p:txBody>
      </p:sp>
      <p:sp>
        <p:nvSpPr>
          <p:cNvPr id="33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Each miss reads a block 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/>
              <a:t>Two words in this cache</a:t>
            </a:r>
          </a:p>
          <a:p>
            <a:pPr>
              <a:buClr>
                <a:schemeClr val="tx1"/>
              </a:buClr>
            </a:pPr>
            <a:r>
              <a:rPr lang="en-US" dirty="0"/>
              <a:t>Each evicted dirty cache line writes a </a:t>
            </a:r>
            <a:r>
              <a:rPr lang="en-US" dirty="0" smtClean="0"/>
              <a:t>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8,9)</a:t>
            </a:r>
          </a:p>
        </p:txBody>
      </p:sp>
      <p:sp>
        <p:nvSpPr>
          <p:cNvPr id="35911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911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911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911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911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911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911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911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911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91183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9118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91185" name="Rectangle 17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86" name="Rectangle 18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7" name="Rectangle 19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8" name="Text Box 20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91189" name="Rectangle 21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0" name="Rectangle 2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1" name="Rectangle 23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2" name="Rectangle 24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3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91194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91195" name="Rectangle 27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96" name="Rectangle 28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7" name="Rectangle 29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8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91199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91200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91201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91202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91203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91204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91205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91206" name="Text Box 38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91207" name="Rectangle 39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8" name="Rectangle 40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9" name="Rectangle 41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0" name="Rectangle 42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1" name="Text Box 43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912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3" name="Rectangle 45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4" name="Rectangle 46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912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912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91218" name="Text Box 50"/>
          <p:cNvSpPr txBox="1">
            <a:spLocks noChangeArrowheads="1"/>
          </p:cNvSpPr>
          <p:nvPr/>
        </p:nvSpPr>
        <p:spPr bwMode="auto">
          <a:xfrm>
            <a:off x="1600200" y="2351088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98" y="2362200"/>
            <a:ext cx="36420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170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9117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8,9)</a:t>
            </a:r>
          </a:p>
        </p:txBody>
      </p:sp>
      <p:sp>
        <p:nvSpPr>
          <p:cNvPr id="359117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59117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59117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9117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59117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59117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59118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59118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9118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91183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9118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91185" name="Rectangle 17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86" name="Rectangle 18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7" name="Rectangle 19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88" name="Text Box 20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591189" name="Rectangle 21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0" name="Rectangle 22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1" name="Rectangle 23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2" name="Rectangle 24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3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91194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91195" name="Rectangle 27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196" name="Rectangle 28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7" name="Rectangle 29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91198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591199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91200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591201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591202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591203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591204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91205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591206" name="Text Box 38"/>
          <p:cNvSpPr txBox="1">
            <a:spLocks noChangeArrowheads="1"/>
          </p:cNvSpPr>
          <p:nvPr/>
        </p:nvSpPr>
        <p:spPr bwMode="auto">
          <a:xfrm>
            <a:off x="4038600" y="5334000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91207" name="Rectangle 39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8" name="Rectangle 40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09" name="Rectangle 41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0" name="Rectangle 42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91211" name="Text Box 43"/>
          <p:cNvSpPr txBox="1">
            <a:spLocks noChangeArrowheads="1"/>
          </p:cNvSpPr>
          <p:nvPr/>
        </p:nvSpPr>
        <p:spPr bwMode="auto">
          <a:xfrm rot="-5400000">
            <a:off x="3450432" y="3636168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solidFill>
                  <a:schemeClr val="bg1"/>
                </a:solidFill>
              </a:rPr>
              <a:t>lru</a:t>
            </a:r>
          </a:p>
        </p:txBody>
      </p:sp>
      <p:sp>
        <p:nvSpPr>
          <p:cNvPr id="3591212" name="Rectangle 44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3" name="Rectangle 45"/>
          <p:cNvSpPr>
            <a:spLocks noChangeArrowheads="1"/>
          </p:cNvSpPr>
          <p:nvPr/>
        </p:nvSpPr>
        <p:spPr bwMode="auto">
          <a:xfrm>
            <a:off x="4924425" y="4013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4" name="Rectangle 46"/>
          <p:cNvSpPr>
            <a:spLocks noChangeArrowheads="1"/>
          </p:cNvSpPr>
          <p:nvPr/>
        </p:nvSpPr>
        <p:spPr bwMode="auto">
          <a:xfrm>
            <a:off x="4924425" y="3708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3591215" name="Rectangle 47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29</a:t>
            </a:r>
          </a:p>
        </p:txBody>
      </p:sp>
      <p:sp>
        <p:nvSpPr>
          <p:cNvPr id="3591216" name="Rectangle 48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3591217" name="Rectangle 4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591218" name="Text Box 50"/>
          <p:cNvSpPr txBox="1">
            <a:spLocks noChangeArrowheads="1"/>
          </p:cNvSpPr>
          <p:nvPr/>
        </p:nvSpPr>
        <p:spPr bwMode="auto">
          <a:xfrm>
            <a:off x="1600200" y="2351088"/>
            <a:ext cx="173797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3217198" y="2362200"/>
            <a:ext cx="36420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8949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  <a:p>
            <a:r>
              <a:rPr lang="en-US" dirty="0" smtClean="0"/>
              <a:t>Each miss (read or write) reads a block from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misses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8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reads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i="1" dirty="0" smtClean="0"/>
              <a:t>Some</a:t>
            </a:r>
            <a:r>
              <a:rPr lang="en-US" dirty="0" smtClean="0"/>
              <a:t> evictions write a block to </a:t>
            </a:r>
            <a:r>
              <a:rPr lang="en-US" dirty="0" err="1" smtClean="0"/>
              <a:t>mem</a:t>
            </a:r>
            <a:endParaRPr lang="en-US" dirty="0" smtClean="0"/>
          </a:p>
          <a:p>
            <a:pPr lvl="1"/>
            <a:r>
              <a:rPr lang="en-US" dirty="0" smtClean="0"/>
              <a:t>1 dirty eviction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2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(+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dirty evictions later 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+4 </a:t>
            </a:r>
            <a:r>
              <a:rPr lang="en-US" dirty="0" err="1" smtClean="0">
                <a:solidFill>
                  <a:schemeClr val="accent1"/>
                </a:solidFill>
                <a:sym typeface="Wingdings" pitchFamily="2" charset="2"/>
              </a:rPr>
              <a:t>mem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writes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By comparison write-through was </a:t>
            </a:r>
          </a:p>
          <a:p>
            <a:pPr lvl="1"/>
            <a:r>
              <a:rPr lang="en-US" dirty="0">
                <a:sym typeface="Wingdings" pitchFamily="2" charset="2"/>
              </a:rPr>
              <a:t>Reads: eight words</a:t>
            </a:r>
          </a:p>
          <a:p>
            <a:pPr lvl="1"/>
            <a:r>
              <a:rPr lang="en-US" dirty="0">
                <a:sym typeface="Wingdings" pitchFamily="2" charset="2"/>
              </a:rPr>
              <a:t>Writes: </a:t>
            </a:r>
            <a:r>
              <a:rPr lang="en-US" dirty="0" smtClean="0">
                <a:sym typeface="Wingdings" pitchFamily="2" charset="2"/>
              </a:rPr>
              <a:t>4/6/8/10/12/… </a:t>
            </a:r>
            <a:r>
              <a:rPr lang="en-US" dirty="0" err="1">
                <a:sym typeface="Wingdings" pitchFamily="2" charset="2"/>
              </a:rPr>
              <a:t>etc</a:t>
            </a:r>
            <a:r>
              <a:rPr lang="en-US" dirty="0">
                <a:sym typeface="Wingdings" pitchFamily="2" charset="2"/>
              </a:rPr>
              <a:t> words</a:t>
            </a:r>
          </a:p>
          <a:p>
            <a:pPr lvl="1"/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Write-through or Write-back?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888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Write-through vs. Write-back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Write-through is slower</a:t>
            </a:r>
          </a:p>
          <a:p>
            <a:pPr lvl="1"/>
            <a:r>
              <a:rPr lang="en-US"/>
              <a:t>But cleaner (memory always consistent)</a:t>
            </a:r>
          </a:p>
          <a:p>
            <a:pPr lvl="1"/>
            <a:endParaRPr lang="en-US"/>
          </a:p>
          <a:p>
            <a:r>
              <a:rPr lang="en-US"/>
              <a:t>Write-back is faster</a:t>
            </a:r>
          </a:p>
          <a:p>
            <a:pPr lvl="1"/>
            <a:r>
              <a:rPr lang="en-US"/>
              <a:t>But complicated when multi cores sharing memory</a:t>
            </a:r>
          </a:p>
        </p:txBody>
      </p:sp>
    </p:spTree>
    <p:extLst>
      <p:ext uri="{BB962C8B-B14F-4D97-AF65-F5344CB8AC3E}">
        <p14:creationId xmlns:p14="http://schemas.microsoft.com/office/powerpoint/2010/main" val="1708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A cache with a </a:t>
            </a:r>
            <a:r>
              <a:rPr lang="en-US" b="1" dirty="0" smtClean="0">
                <a:solidFill>
                  <a:schemeClr val="accent1"/>
                </a:solidFill>
              </a:rPr>
              <a:t>write-back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policy (and write-allocate) reads an entire block (</a:t>
            </a:r>
            <a:r>
              <a:rPr lang="en-US" dirty="0" err="1">
                <a:solidFill>
                  <a:schemeClr val="accent1"/>
                </a:solidFill>
              </a:rPr>
              <a:t>cacheline</a:t>
            </a:r>
            <a:r>
              <a:rPr lang="en-US" dirty="0">
                <a:solidFill>
                  <a:schemeClr val="accent1"/>
                </a:solidFill>
              </a:rPr>
              <a:t>) from memory on a cache </a:t>
            </a:r>
            <a:r>
              <a:rPr lang="en-US" dirty="0" smtClean="0">
                <a:solidFill>
                  <a:schemeClr val="accent1"/>
                </a:solidFill>
              </a:rPr>
              <a:t>miss, </a:t>
            </a:r>
            <a:r>
              <a:rPr lang="en-US" b="1" dirty="0" smtClean="0">
                <a:solidFill>
                  <a:schemeClr val="accent1"/>
                </a:solidFill>
              </a:rPr>
              <a:t>may need to write dirty </a:t>
            </a:r>
            <a:r>
              <a:rPr lang="en-US" b="1" dirty="0" err="1" smtClean="0">
                <a:solidFill>
                  <a:schemeClr val="accent1"/>
                </a:solidFill>
              </a:rPr>
              <a:t>cacheline</a:t>
            </a:r>
            <a:r>
              <a:rPr lang="en-US" b="1" dirty="0" smtClean="0">
                <a:solidFill>
                  <a:schemeClr val="accent1"/>
                </a:solidFill>
              </a:rPr>
              <a:t> first</a:t>
            </a:r>
            <a:r>
              <a:rPr lang="en-US" dirty="0" smtClean="0">
                <a:solidFill>
                  <a:schemeClr val="accent1"/>
                </a:solidFill>
              </a:rPr>
              <a:t>.  Any writes to memory need to be the entire </a:t>
            </a:r>
            <a:r>
              <a:rPr lang="en-US" dirty="0" err="1" smtClean="0">
                <a:solidFill>
                  <a:schemeClr val="accent1"/>
                </a:solidFill>
              </a:rPr>
              <a:t>cacheline</a:t>
            </a:r>
            <a:r>
              <a:rPr lang="en-US" dirty="0" smtClean="0">
                <a:solidFill>
                  <a:schemeClr val="accent1"/>
                </a:solidFill>
              </a:rPr>
              <a:t> since no way to distinguish which word was dirty with only a single dirty bit. </a:t>
            </a:r>
            <a:r>
              <a:rPr lang="en-US" dirty="0">
                <a:solidFill>
                  <a:schemeClr val="accent1"/>
                </a:solidFill>
              </a:rPr>
              <a:t>Evictions </a:t>
            </a:r>
            <a:r>
              <a:rPr lang="en-US" dirty="0" smtClean="0">
                <a:solidFill>
                  <a:schemeClr val="accent1"/>
                </a:solidFill>
              </a:rPr>
              <a:t>of a dirty </a:t>
            </a:r>
            <a:r>
              <a:rPr lang="en-US" dirty="0" err="1" smtClean="0">
                <a:solidFill>
                  <a:schemeClr val="accent1"/>
                </a:solidFill>
              </a:rPr>
              <a:t>cacheline</a:t>
            </a:r>
            <a:r>
              <a:rPr lang="en-US" dirty="0" smtClean="0">
                <a:solidFill>
                  <a:schemeClr val="accent1"/>
                </a:solidFill>
              </a:rPr>
              <a:t> cause a write </a:t>
            </a:r>
            <a:r>
              <a:rPr lang="en-US" dirty="0">
                <a:solidFill>
                  <a:schemeClr val="accent1"/>
                </a:solidFill>
              </a:rPr>
              <a:t>to memory.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other performance tradeoffs between write-through and write-back?</a:t>
            </a:r>
          </a:p>
          <a:p>
            <a:endParaRPr lang="en-US" dirty="0" smtClean="0"/>
          </a:p>
          <a:p>
            <a:r>
              <a:rPr lang="en-US" dirty="0" smtClean="0"/>
              <a:t>How can we further reduce penalty for cost of writes to memory?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56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981200"/>
            <a:ext cx="34703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N words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Write-through: n/16 reads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       </a:t>
            </a:r>
            <a:r>
              <a:rPr lang="en-US" sz="2400" b="1" dirty="0" smtClean="0">
                <a:solidFill>
                  <a:schemeClr val="accent1"/>
                </a:solidFill>
              </a:rPr>
              <a:t>n writes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Write-back:  n/16 reads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</a:t>
            </a:r>
            <a:r>
              <a:rPr lang="en-US" sz="2400" b="1" dirty="0" smtClean="0">
                <a:solidFill>
                  <a:schemeClr val="accent1"/>
                </a:solidFill>
              </a:rPr>
              <a:t>1 write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599" y="4495800"/>
            <a:ext cx="3896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Write-through: 2 x n/16 reads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 </a:t>
            </a:r>
            <a:r>
              <a:rPr lang="en-US" sz="2400" dirty="0" smtClean="0">
                <a:solidFill>
                  <a:schemeClr val="accent1"/>
                </a:solidFill>
              </a:rPr>
              <a:t>              </a:t>
            </a:r>
            <a:r>
              <a:rPr lang="en-US" sz="2400" b="1" dirty="0" smtClean="0">
                <a:solidFill>
                  <a:schemeClr val="accent1"/>
                </a:solidFill>
              </a:rPr>
              <a:t>n writes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Write-back:  2 x n/16 reads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</a:t>
            </a:r>
            <a:r>
              <a:rPr lang="en-US" sz="2400" b="1" dirty="0">
                <a:solidFill>
                  <a:schemeClr val="accent1"/>
                </a:solidFill>
              </a:rPr>
              <a:t>n</a:t>
            </a:r>
            <a:r>
              <a:rPr lang="en-US" sz="2400" b="1" dirty="0" smtClean="0">
                <a:solidFill>
                  <a:schemeClr val="accent1"/>
                </a:solidFill>
              </a:rPr>
              <a:t> write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r>
              <a:rPr lang="en-US" dirty="0" smtClean="0"/>
              <a:t>A: Write-through slower on writes.</a:t>
            </a:r>
          </a:p>
          <a:p>
            <a:r>
              <a:rPr lang="en-US" dirty="0" smtClean="0"/>
              <a:t>Q: Miss penalty: write-through vs. write-back?</a:t>
            </a:r>
          </a:p>
          <a:p>
            <a:r>
              <a:rPr lang="en-US" dirty="0" smtClean="0"/>
              <a:t>A: Write-back slower on evictions.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9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382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2477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8382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176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9764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8956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  <p:pic>
        <p:nvPicPr>
          <p:cNvPr id="22530" name="CP3 Ink a10f0e55-a3da-48ef-91fe-50595987688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35" y="538140"/>
            <a:ext cx="1813651" cy="357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28600" y="4038600"/>
            <a:ext cx="8686800" cy="12257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7389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3204389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4042589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3051989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3204389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17212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25908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2200" y="21437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2200" y="161038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2200" y="1600200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A’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21336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A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6" grpId="0"/>
      <p:bldP spid="25" grpId="0"/>
      <p:bldP spid="26" grpId="0"/>
      <p:bldP spid="27" grpId="0"/>
      <p:bldP spid="27" grpId="1"/>
      <p:bldP spid="28" grpId="0"/>
      <p:bldP spid="2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cache with a write-through policy (and write-allocate</a:t>
            </a:r>
            <a:r>
              <a:rPr lang="en-US" dirty="0"/>
              <a:t>) </a:t>
            </a:r>
            <a:r>
              <a:rPr lang="en-US" dirty="0" smtClean="0"/>
              <a:t>reads an entire block (</a:t>
            </a:r>
            <a:r>
              <a:rPr lang="en-US" dirty="0" err="1" smtClean="0"/>
              <a:t>cacheline</a:t>
            </a:r>
            <a:r>
              <a:rPr lang="en-US" dirty="0" smtClean="0"/>
              <a:t>) from memory on a cache miss and writes only the updated item to memory for a store.  Evictions do not </a:t>
            </a:r>
            <a:r>
              <a:rPr lang="en-US" dirty="0"/>
              <a:t>need to write to </a:t>
            </a:r>
            <a:r>
              <a:rPr lang="en-US" dirty="0" smtClean="0"/>
              <a:t>memory.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 cache with a </a:t>
            </a:r>
            <a:r>
              <a:rPr lang="en-US" b="1" dirty="0" smtClean="0">
                <a:solidFill>
                  <a:schemeClr val="bg1"/>
                </a:solidFill>
              </a:rPr>
              <a:t>write-back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policy (and write-allocate) reads an entire block (</a:t>
            </a:r>
            <a:r>
              <a:rPr lang="en-US" dirty="0" err="1">
                <a:solidFill>
                  <a:schemeClr val="bg1"/>
                </a:solidFill>
              </a:rPr>
              <a:t>cacheline</a:t>
            </a:r>
            <a:r>
              <a:rPr lang="en-US" dirty="0">
                <a:solidFill>
                  <a:schemeClr val="bg1"/>
                </a:solidFill>
              </a:rPr>
              <a:t>) from memory on a cache </a:t>
            </a:r>
            <a:r>
              <a:rPr lang="en-US" dirty="0" smtClean="0">
                <a:solidFill>
                  <a:schemeClr val="bg1"/>
                </a:solidFill>
              </a:rPr>
              <a:t>miss, </a:t>
            </a:r>
            <a:r>
              <a:rPr lang="en-US" b="1" dirty="0" smtClean="0">
                <a:solidFill>
                  <a:schemeClr val="bg1"/>
                </a:solidFill>
              </a:rPr>
              <a:t>may need to write dirty </a:t>
            </a:r>
            <a:r>
              <a:rPr lang="en-US" b="1" dirty="0" err="1" smtClean="0">
                <a:solidFill>
                  <a:schemeClr val="bg1"/>
                </a:solidFill>
              </a:rPr>
              <a:t>cacheline</a:t>
            </a:r>
            <a:r>
              <a:rPr lang="en-US" b="1" dirty="0" smtClean="0">
                <a:solidFill>
                  <a:schemeClr val="bg1"/>
                </a:solidFill>
              </a:rPr>
              <a:t> first</a:t>
            </a:r>
            <a:r>
              <a:rPr lang="en-US" dirty="0" smtClean="0">
                <a:solidFill>
                  <a:schemeClr val="bg1"/>
                </a:solidFill>
              </a:rPr>
              <a:t>.  Any writes to memory need to be the entire </a:t>
            </a:r>
            <a:r>
              <a:rPr lang="en-US" dirty="0" err="1" smtClean="0">
                <a:solidFill>
                  <a:schemeClr val="bg1"/>
                </a:solidFill>
              </a:rPr>
              <a:t>cacheline</a:t>
            </a:r>
            <a:r>
              <a:rPr lang="en-US" dirty="0" smtClean="0">
                <a:solidFill>
                  <a:schemeClr val="bg1"/>
                </a:solidFill>
              </a:rPr>
              <a:t> since no way to distinguish which word was dirty with only a single dirty bit. </a:t>
            </a:r>
            <a:r>
              <a:rPr lang="en-US" dirty="0">
                <a:solidFill>
                  <a:schemeClr val="bg1"/>
                </a:solidFill>
              </a:rPr>
              <a:t>Evictions </a:t>
            </a:r>
            <a:r>
              <a:rPr lang="en-US" dirty="0" smtClean="0">
                <a:solidFill>
                  <a:schemeClr val="bg1"/>
                </a:solidFill>
              </a:rPr>
              <a:t>of a dirty </a:t>
            </a:r>
            <a:r>
              <a:rPr lang="en-US" dirty="0" err="1" smtClean="0">
                <a:solidFill>
                  <a:schemeClr val="bg1"/>
                </a:solidFill>
              </a:rPr>
              <a:t>cacheline</a:t>
            </a:r>
            <a:r>
              <a:rPr lang="en-US" dirty="0" smtClean="0">
                <a:solidFill>
                  <a:schemeClr val="bg1"/>
                </a:solidFill>
              </a:rPr>
              <a:t> cause a write </a:t>
            </a:r>
            <a:r>
              <a:rPr lang="en-US" dirty="0">
                <a:solidFill>
                  <a:schemeClr val="bg1"/>
                </a:solidFill>
              </a:rPr>
              <a:t>to memory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Write-through is </a:t>
            </a:r>
            <a:r>
              <a:rPr lang="en-US" dirty="0" smtClean="0">
                <a:solidFill>
                  <a:schemeClr val="accent1"/>
                </a:solidFill>
              </a:rPr>
              <a:t>slower, but </a:t>
            </a:r>
            <a:r>
              <a:rPr lang="en-US" dirty="0">
                <a:solidFill>
                  <a:schemeClr val="accent1"/>
                </a:solidFill>
              </a:rPr>
              <a:t>simpler (memory always consistent</a:t>
            </a:r>
            <a:r>
              <a:rPr lang="en-US" dirty="0" smtClean="0">
                <a:solidFill>
                  <a:schemeClr val="accent1"/>
                </a:solidFill>
              </a:rPr>
              <a:t>)/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Write-back is almost always </a:t>
            </a:r>
            <a:r>
              <a:rPr lang="en-US" dirty="0" smtClean="0">
                <a:solidFill>
                  <a:schemeClr val="accent1"/>
                </a:solidFill>
              </a:rPr>
              <a:t>faster (a write-back </a:t>
            </a:r>
            <a:r>
              <a:rPr lang="en-US" dirty="0">
                <a:solidFill>
                  <a:schemeClr val="accent1"/>
                </a:solidFill>
              </a:rPr>
              <a:t>buffer </a:t>
            </a:r>
            <a:r>
              <a:rPr lang="en-US" dirty="0" smtClean="0">
                <a:solidFill>
                  <a:schemeClr val="accent1"/>
                </a:solidFill>
              </a:rPr>
              <a:t>can </a:t>
            </a:r>
            <a:r>
              <a:rPr lang="en-US" dirty="0" err="1" smtClean="0">
                <a:solidFill>
                  <a:schemeClr val="accent1"/>
                </a:solidFill>
              </a:rPr>
              <a:t>hidee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large eviction </a:t>
            </a:r>
            <a:r>
              <a:rPr lang="en-US" dirty="0" smtClean="0">
                <a:solidFill>
                  <a:schemeClr val="accent1"/>
                </a:solidFill>
              </a:rPr>
              <a:t>cost), but will need a coherency protocol to maintain consistency will all levels of cache and memory.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Design Tradeoffs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58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Design</a:t>
            </a:r>
            <a:endParaRPr lang="en-US"/>
          </a:p>
        </p:txBody>
      </p:sp>
      <p:sp>
        <p:nvSpPr>
          <p:cNvPr id="35358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Need to determine parameters:</a:t>
            </a:r>
          </a:p>
          <a:p>
            <a:pPr lvl="1"/>
            <a:r>
              <a:rPr lang="en-US" dirty="0" smtClean="0"/>
              <a:t>Cache size</a:t>
            </a:r>
          </a:p>
          <a:p>
            <a:pPr lvl="1"/>
            <a:r>
              <a:rPr lang="en-US" dirty="0" smtClean="0"/>
              <a:t>Block size (aka line size)</a:t>
            </a:r>
          </a:p>
          <a:p>
            <a:pPr lvl="1"/>
            <a:r>
              <a:rPr lang="en-US" dirty="0" smtClean="0"/>
              <a:t>Number of ways of set-</a:t>
            </a:r>
            <a:r>
              <a:rPr lang="en-US" dirty="0" err="1" smtClean="0"/>
              <a:t>associativity</a:t>
            </a:r>
            <a:r>
              <a:rPr lang="en-US" dirty="0" smtClean="0"/>
              <a:t> (1, N, </a:t>
            </a:r>
            <a:r>
              <a:rPr lang="en-US" dirty="0" smtClean="0">
                <a:sym typeface="Symbol"/>
              </a:rPr>
              <a:t>)</a:t>
            </a:r>
            <a:endParaRPr lang="en-US" dirty="0" smtClean="0"/>
          </a:p>
          <a:p>
            <a:pPr lvl="1"/>
            <a:r>
              <a:rPr lang="en-US" smtClean="0"/>
              <a:t>Eviction policy </a:t>
            </a:r>
            <a:endParaRPr lang="en-US" dirty="0" smtClean="0"/>
          </a:p>
          <a:p>
            <a:pPr lvl="1"/>
            <a:r>
              <a:rPr lang="en-US" dirty="0" smtClean="0"/>
              <a:t>Number of levels of caching, parameters for each</a:t>
            </a:r>
          </a:p>
          <a:p>
            <a:pPr lvl="1"/>
            <a:r>
              <a:rPr lang="en-US" dirty="0" smtClean="0"/>
              <a:t>Separate I-cache from D-cache, or Unified cache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 policies / instructions</a:t>
            </a:r>
          </a:p>
          <a:p>
            <a:pPr lvl="1"/>
            <a:r>
              <a:rPr lang="en-US" dirty="0" smtClean="0"/>
              <a:t>Write policy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28600"/>
            <a:ext cx="8686800" cy="670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dmidecode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-t cache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Write Back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128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None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 Information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Configuration: Enabled, Not </a:t>
            </a:r>
            <a:r>
              <a:rPr lang="en-US" sz="1400" dirty="0" err="1" smtClean="0">
                <a:latin typeface="Consolas" pitchFamily="49" charset="0"/>
              </a:rPr>
              <a:t>Socketed</a:t>
            </a:r>
            <a:r>
              <a:rPr lang="en-US" sz="1400" dirty="0" smtClean="0">
                <a:latin typeface="Consolas" pitchFamily="49" charset="0"/>
              </a:rPr>
              <a:t>, Level 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Operational Mode: Varies With Memory Address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Installed Size: 6144 KB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        Error Correction Type: Single-bit ECC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&gt;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cd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/sys/devices/system/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cpu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/cpu0; </a:t>
            </a:r>
            <a:r>
              <a:rPr lang="en-US" sz="1400" dirty="0" err="1" smtClean="0">
                <a:solidFill>
                  <a:schemeClr val="accent1"/>
                </a:solidFill>
                <a:latin typeface="Consolas" pitchFamily="49" charset="0"/>
              </a:rPr>
              <a:t>grep</a:t>
            </a:r>
            <a:r>
              <a:rPr lang="en-US" sz="1400" dirty="0" smtClean="0">
                <a:solidFill>
                  <a:schemeClr val="accent1"/>
                </a:solidFill>
                <a:latin typeface="Consolas" pitchFamily="49" charset="0"/>
              </a:rPr>
              <a:t> cache/*/*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</a:t>
            </a:r>
            <a:r>
              <a:rPr lang="en-US" sz="1400" dirty="0" err="1" smtClean="0">
                <a:latin typeface="Consolas" pitchFamily="49" charset="0"/>
              </a:rPr>
              <a:t>type:Data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cache/index0/size:32K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cache/index1/level:1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</a:t>
            </a:r>
            <a:r>
              <a:rPr lang="en-US" sz="1400" dirty="0" err="1" smtClean="0">
                <a:latin typeface="Consolas" pitchFamily="49" charset="0"/>
              </a:rPr>
              <a:t>type:Instruction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cache/index1/ways_of_associativity:8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cache/index1/number_of_sets:64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cache/index1/size:32K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cache/index2/level:2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</a:t>
            </a:r>
            <a:r>
              <a:rPr lang="en-US" sz="1400" dirty="0" err="1" smtClean="0">
                <a:latin typeface="Consolas" pitchFamily="49" charset="0"/>
              </a:rPr>
              <a:t>type:Unified</a:t>
            </a:r>
            <a:endParaRPr lang="en-US" sz="1400" dirty="0" smtClean="0">
              <a:latin typeface="Consolas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cache/index2/shared_cpu_list:0-1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cache/index2/ways_of_associativity:24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cache/index2/number_of_sets:4096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cache/index2/coherency_line_size:64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Consolas" pitchFamily="49" charset="0"/>
              </a:rPr>
              <a:t>cache/index2/size:6144K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2011)</a:t>
            </a:r>
          </a:p>
        </p:txBody>
      </p:sp>
      <p:pic>
        <p:nvPicPr>
          <p:cNvPr id="2050" name="CP3 Ink 8d86bd30-69c1-4301-bd5b-fd4fd8472c0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4" y="2953380"/>
            <a:ext cx="4254451" cy="333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6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Dual 32K L1 Instruction caches</a:t>
            </a:r>
          </a:p>
          <a:p>
            <a:pPr lvl="1"/>
            <a:r>
              <a:rPr lang="en-US" dirty="0" smtClean="0"/>
              <a:t>8-way set associative</a:t>
            </a:r>
          </a:p>
          <a:p>
            <a:pPr lvl="1"/>
            <a:r>
              <a:rPr lang="en-US" dirty="0" smtClean="0"/>
              <a:t>64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Dual 32K L1 Data caches</a:t>
            </a:r>
          </a:p>
          <a:p>
            <a:pPr lvl="1"/>
            <a:r>
              <a:rPr lang="en-US" dirty="0" smtClean="0"/>
              <a:t>Same as above</a:t>
            </a:r>
          </a:p>
          <a:p>
            <a:r>
              <a:rPr lang="en-US" dirty="0" smtClean="0"/>
              <a:t>Single 6M L2 Unified cache</a:t>
            </a:r>
          </a:p>
          <a:p>
            <a:pPr lvl="1"/>
            <a:r>
              <a:rPr lang="en-US" dirty="0" smtClean="0"/>
              <a:t>24-way set associative (!!!)</a:t>
            </a:r>
          </a:p>
          <a:p>
            <a:pPr lvl="1"/>
            <a:r>
              <a:rPr lang="en-US" dirty="0" smtClean="0"/>
              <a:t>4096 sets</a:t>
            </a:r>
          </a:p>
          <a:p>
            <a:pPr lvl="1"/>
            <a:r>
              <a:rPr lang="en-US" dirty="0" smtClean="0"/>
              <a:t>64 byte line size</a:t>
            </a:r>
          </a:p>
          <a:p>
            <a:r>
              <a:rPr lang="en-US" dirty="0" smtClean="0"/>
              <a:t>4GB Main memory</a:t>
            </a:r>
          </a:p>
          <a:p>
            <a:r>
              <a:rPr lang="en-US" dirty="0" smtClean="0"/>
              <a:t>1TB Disk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791200" y="304800"/>
            <a:ext cx="3212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Dual-core 3.16GHz Intel 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 smtClean="0">
                <a:solidFill>
                  <a:schemeClr val="accent1"/>
                </a:solidFill>
              </a:rPr>
              <a:t>(purchased in 2009)</a:t>
            </a:r>
          </a:p>
        </p:txBody>
      </p:sp>
    </p:spTree>
    <p:extLst>
      <p:ext uri="{BB962C8B-B14F-4D97-AF65-F5344CB8AC3E}">
        <p14:creationId xmlns:p14="http://schemas.microsoft.com/office/powerpoint/2010/main" val="3589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5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Basic Cache Organization</a:t>
            </a:r>
            <a:endParaRPr lang="en-US"/>
          </a:p>
        </p:txBody>
      </p:sp>
      <p:sp>
        <p:nvSpPr>
          <p:cNvPr id="3315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decide block size?</a:t>
            </a:r>
          </a:p>
          <a:p>
            <a:r>
              <a:rPr lang="en-US" dirty="0" smtClean="0"/>
              <a:t>A: Try it and see</a:t>
            </a:r>
          </a:p>
          <a:p>
            <a:r>
              <a:rPr lang="en-US" dirty="0" smtClean="0"/>
              <a:t>But: depends on cache size, workload, </a:t>
            </a:r>
            <a:br>
              <a:rPr lang="en-US" dirty="0" smtClean="0"/>
            </a:br>
            <a:r>
              <a:rPr lang="en-US" dirty="0" smtClean="0"/>
              <a:t>associativity, …</a:t>
            </a:r>
          </a:p>
          <a:p>
            <a:endParaRPr lang="en-US" dirty="0" smtClean="0"/>
          </a:p>
          <a:p>
            <a:r>
              <a:rPr lang="en-US" dirty="0" smtClean="0"/>
              <a:t>Experimental approach!</a:t>
            </a:r>
          </a:p>
        </p:txBody>
      </p:sp>
    </p:spTree>
    <p:extLst>
      <p:ext uri="{BB962C8B-B14F-4D97-AF65-F5344CB8AC3E}">
        <p14:creationId xmlns:p14="http://schemas.microsoft.com/office/powerpoint/2010/main" val="24977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3317764" name="Picture 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 l="24883" t="24959" r="22852" b="27417"/>
          <a:stretch>
            <a:fillRect/>
          </a:stretch>
        </p:blipFill>
        <p:spPr bwMode="auto">
          <a:xfrm>
            <a:off x="0" y="533400"/>
            <a:ext cx="9098184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</p:pic>
      <p:pic>
        <p:nvPicPr>
          <p:cNvPr id="3074" name="CP3 Ink ffa2868f-6ee3-4d73-bbce-addd36e7ae1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5" y="1034880"/>
            <a:ext cx="1339051" cy="351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1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about Stores?</a:t>
            </a:r>
          </a:p>
        </p:txBody>
      </p:sp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Where should you write the result of a store?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that memory location is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Send </a:t>
            </a:r>
            <a:r>
              <a:rPr lang="en-US" dirty="0"/>
              <a:t>it to the </a:t>
            </a:r>
            <a:r>
              <a:rPr lang="en-US" dirty="0" smtClean="0"/>
              <a:t>cache</a:t>
            </a:r>
          </a:p>
          <a:p>
            <a:pPr lvl="2">
              <a:defRPr/>
            </a:pPr>
            <a:r>
              <a:rPr lang="en-US" dirty="0" smtClean="0"/>
              <a:t>Should </a:t>
            </a:r>
            <a:r>
              <a:rPr lang="en-US" dirty="0"/>
              <a:t>we also send it to memory right away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write-through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Wait </a:t>
            </a:r>
            <a:r>
              <a:rPr lang="en-US" dirty="0"/>
              <a:t>until we kick the block out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it is not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Allocate </a:t>
            </a:r>
            <a:r>
              <a:rPr lang="en-US" dirty="0"/>
              <a:t>the line (put it in the cache</a:t>
            </a:r>
            <a:r>
              <a:rPr lang="en-US" dirty="0" smtClean="0"/>
              <a:t>)?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 allocate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Write </a:t>
            </a:r>
            <a:r>
              <a:rPr lang="en-US" dirty="0"/>
              <a:t>it directly to memory without allocation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>
                <a:solidFill>
                  <a:schemeClr val="accent1"/>
                </a:solidFill>
              </a:rPr>
              <a:t>no write allocate policy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61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4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319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a given total cache size,</a:t>
            </a:r>
          </a:p>
          <a:p>
            <a:r>
              <a:rPr lang="en-US" dirty="0" smtClean="0"/>
              <a:t>larger block sizes mean…. </a:t>
            </a:r>
          </a:p>
          <a:p>
            <a:pPr lvl="1"/>
            <a:r>
              <a:rPr lang="en-US" dirty="0" smtClean="0"/>
              <a:t>fewer lines</a:t>
            </a:r>
          </a:p>
          <a:p>
            <a:pPr lvl="1"/>
            <a:r>
              <a:rPr lang="en-US" dirty="0" smtClean="0"/>
              <a:t>so fewer tags (and smaller tags for associative caches)</a:t>
            </a:r>
          </a:p>
          <a:p>
            <a:pPr lvl="1"/>
            <a:r>
              <a:rPr lang="en-US" dirty="0" smtClean="0"/>
              <a:t>so less overhead</a:t>
            </a:r>
          </a:p>
          <a:p>
            <a:pPr lvl="1"/>
            <a:r>
              <a:rPr lang="en-US" dirty="0" smtClean="0"/>
              <a:t>and fewer cold misses (within-block “</a:t>
            </a:r>
            <a:r>
              <a:rPr lang="en-US" dirty="0" err="1" smtClean="0"/>
              <a:t>prefetching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But also…</a:t>
            </a:r>
          </a:p>
          <a:p>
            <a:pPr lvl="1"/>
            <a:r>
              <a:rPr lang="en-US" dirty="0" smtClean="0"/>
              <a:t>fewer blocks available (for scattered accesses!)</a:t>
            </a:r>
          </a:p>
          <a:p>
            <a:pPr lvl="1"/>
            <a:r>
              <a:rPr lang="en-US" dirty="0" smtClean="0"/>
              <a:t>so more conflicts</a:t>
            </a:r>
          </a:p>
          <a:p>
            <a:pPr lvl="1"/>
            <a:r>
              <a:rPr lang="en-US" dirty="0" smtClean="0"/>
              <a:t>and larger miss penalty (time to fetch block)</a:t>
            </a:r>
            <a:endParaRPr lang="en-US" dirty="0"/>
          </a:p>
        </p:txBody>
      </p:sp>
      <p:pic>
        <p:nvPicPr>
          <p:cNvPr id="4098" name="CP3 Ink a8f7bb1c-b47a-4c03-af0b-cc4e52fa5c4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0" y="5321640"/>
            <a:ext cx="7288500" cy="71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Conscious Programming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5181600"/>
            <a:ext cx="8226425" cy="1095375"/>
          </a:xfrm>
        </p:spPr>
        <p:txBody>
          <a:bodyPr>
            <a:noAutofit/>
          </a:bodyPr>
          <a:lstStyle/>
          <a:p>
            <a:r>
              <a:rPr lang="en-US" dirty="0"/>
              <a:t>Every access is a cache miss</a:t>
            </a:r>
            <a:r>
              <a:rPr lang="en-US" dirty="0" smtClean="0"/>
              <a:t>!</a:t>
            </a:r>
          </a:p>
          <a:p>
            <a:r>
              <a:rPr lang="en-US" dirty="0" smtClean="0"/>
              <a:t>(unless </a:t>
            </a:r>
            <a:r>
              <a:rPr lang="en-US" i="1" dirty="0" smtClean="0"/>
              <a:t>entire </a:t>
            </a:r>
            <a:r>
              <a:rPr lang="en-US" dirty="0" smtClean="0"/>
              <a:t>matrix can fit in cache)</a:t>
            </a:r>
            <a:endParaRPr lang="en-US" i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049827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for(x=0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x &lt; W; x++) 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461963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for(y=0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y &lt; H; y++)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+= 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A[y][</a:t>
            </a:r>
            <a:r>
              <a:rPr lang="en-US" sz="2400" dirty="0">
                <a:solidFill>
                  <a:srgbClr val="FFFFFF"/>
                </a:solidFill>
                <a:latin typeface="Consolas" pitchFamily="49" charset="0"/>
              </a:rPr>
              <a:t>x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06986136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72589283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2" name="CP3 Ink 58d07078-e05c-432d-808b-97a5fc11e7a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00" y="217499"/>
            <a:ext cx="8610600" cy="641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6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2979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2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Conscious Programming</a:t>
            </a:r>
          </a:p>
        </p:txBody>
      </p:sp>
      <p:sp>
        <p:nvSpPr>
          <p:cNvPr id="3582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4343400"/>
            <a:ext cx="8226425" cy="2085975"/>
          </a:xfrm>
        </p:spPr>
        <p:txBody>
          <a:bodyPr>
            <a:noAutofit/>
          </a:bodyPr>
          <a:lstStyle/>
          <a:p>
            <a:r>
              <a:rPr lang="en-US" sz="2400" dirty="0" smtClean="0"/>
              <a:t>Block size = 4 </a:t>
            </a:r>
            <a:r>
              <a:rPr lang="en-US" sz="2400" dirty="0" smtClean="0">
                <a:sym typeface="Wingdings" pitchFamily="2" charset="2"/>
              </a:rPr>
              <a:t> 75%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8  87.5% hit rate</a:t>
            </a:r>
          </a:p>
          <a:p>
            <a:r>
              <a:rPr lang="en-US" sz="2400" dirty="0" smtClean="0">
                <a:sym typeface="Wingdings" pitchFamily="2" charset="2"/>
              </a:rPr>
              <a:t>Block size = 16  </a:t>
            </a:r>
            <a:r>
              <a:rPr lang="en-US" sz="2400" dirty="0" smtClean="0"/>
              <a:t>93.75%  hit rate</a:t>
            </a:r>
          </a:p>
          <a:p>
            <a:r>
              <a:rPr lang="en-US" sz="2400" dirty="0" smtClean="0"/>
              <a:t>And you can easily </a:t>
            </a:r>
            <a:r>
              <a:rPr lang="en-US" sz="2400" dirty="0" err="1" smtClean="0"/>
              <a:t>prefetch</a:t>
            </a:r>
            <a:r>
              <a:rPr lang="en-US" sz="2400" dirty="0" smtClean="0"/>
              <a:t> to warm the cache.</a:t>
            </a:r>
            <a:endParaRPr lang="en-US" sz="2400" i="1" dirty="0"/>
          </a:p>
        </p:txBody>
      </p:sp>
      <p:sp>
        <p:nvSpPr>
          <p:cNvPr id="358298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426720"/>
            <a:ext cx="4277453" cy="35564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// H = 12, W = 10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 A[H][W];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for(y=0; y &lt; H; y++)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4572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for(x=0; x &lt; W; x++) </a:t>
            </a:r>
          </a:p>
          <a:p>
            <a:pPr>
              <a:lnSpc>
                <a:spcPct val="134000"/>
              </a:lnSpc>
              <a:buClr>
                <a:srgbClr val="40458C"/>
              </a:buClr>
              <a:buSzPct val="100000"/>
              <a:tabLst>
                <a:tab pos="9144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	sum += A[y][x];</a:t>
            </a:r>
          </a:p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graphicFrame>
        <p:nvGraphicFramePr>
          <p:cNvPr id="3582981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21387218"/>
              </p:ext>
            </p:extLst>
          </p:nvPr>
        </p:nvGraphicFramePr>
        <p:xfrm>
          <a:off x="5181600" y="655320"/>
          <a:ext cx="3810005" cy="4754880"/>
        </p:xfrm>
        <a:graphic>
          <a:graphicData uri="http://schemas.openxmlformats.org/drawingml/2006/table">
            <a:tbl>
              <a:tblPr/>
              <a:tblGrid>
                <a:gridCol w="380677"/>
                <a:gridCol w="380677"/>
                <a:gridCol w="382296"/>
                <a:gridCol w="380677"/>
                <a:gridCol w="380676"/>
                <a:gridCol w="380677"/>
                <a:gridCol w="380676"/>
                <a:gridCol w="382296"/>
                <a:gridCol w="380677"/>
                <a:gridCol w="380676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6" name="CP3 Ink 30d4fd52-6465-4640-9db2-f04ab6fd5537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5" y="1481280"/>
            <a:ext cx="4423951" cy="257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857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24578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533400"/>
            <a:ext cx="8991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0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2964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Prelim1: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TODAY, Thursday</a:t>
            </a:r>
            <a:r>
              <a:rPr lang="en-US" sz="2800" dirty="0" smtClean="0">
                <a:solidFill>
                  <a:schemeClr val="accent1"/>
                </a:solidFill>
              </a:rPr>
              <a:t>, March 28</a:t>
            </a:r>
            <a:r>
              <a:rPr 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evening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Time: We will start at </a:t>
            </a:r>
            <a:r>
              <a:rPr lang="en-US" sz="2400" b="1" i="1" dirty="0">
                <a:solidFill>
                  <a:srgbClr val="FFFF00"/>
                </a:solidFill>
              </a:rPr>
              <a:t>7:30pm sharp</a:t>
            </a:r>
            <a:r>
              <a:rPr lang="en-US" sz="2400" dirty="0"/>
              <a:t>, so come early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b="1" dirty="0" smtClean="0"/>
              <a:t>Two Location: PHL101 and UPSB17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 err="1" smtClean="0"/>
              <a:t>NetID</a:t>
            </a:r>
            <a:r>
              <a:rPr lang="en-US" sz="2000" b="1" dirty="0" smtClean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even number</a:t>
            </a:r>
            <a:r>
              <a:rPr lang="en-US" sz="2000" b="1" dirty="0" smtClean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PHL101 (Phillips Hall </a:t>
            </a:r>
            <a:r>
              <a:rPr lang="en-US" sz="2000" b="1" dirty="0" err="1" smtClean="0">
                <a:solidFill>
                  <a:schemeClr val="accent1"/>
                </a:solidFill>
              </a:rPr>
              <a:t>rm</a:t>
            </a:r>
            <a:r>
              <a:rPr lang="en-US" sz="2000" b="1" dirty="0" smtClean="0">
                <a:solidFill>
                  <a:schemeClr val="accent1"/>
                </a:solidFill>
              </a:rPr>
              <a:t> 101)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/>
              <a:t>If </a:t>
            </a:r>
            <a:r>
              <a:rPr lang="en-US" sz="2000" b="1" dirty="0" err="1"/>
              <a:t>NetID</a:t>
            </a:r>
            <a:r>
              <a:rPr lang="en-US" sz="2000" b="1" dirty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odd </a:t>
            </a:r>
            <a:r>
              <a:rPr lang="en-US" sz="2000" b="1" dirty="0">
                <a:solidFill>
                  <a:schemeClr val="accent1"/>
                </a:solidFill>
              </a:rPr>
              <a:t>number</a:t>
            </a:r>
            <a:r>
              <a:rPr lang="en-US" sz="2000" b="1" dirty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UPSB17 (Upson </a:t>
            </a:r>
            <a:r>
              <a:rPr lang="en-US" sz="2000" b="1" dirty="0">
                <a:solidFill>
                  <a:schemeClr val="accent1"/>
                </a:solidFill>
              </a:rPr>
              <a:t>Hall </a:t>
            </a:r>
            <a:r>
              <a:rPr lang="en-US" sz="2000" b="1" dirty="0" err="1">
                <a:solidFill>
                  <a:schemeClr val="accent1"/>
                </a:solidFill>
              </a:rPr>
              <a:t>rm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B17)</a:t>
            </a:r>
          </a:p>
          <a:p>
            <a:pPr marL="573088" lvl="1" indent="-457200">
              <a:buFont typeface="Arial"/>
              <a:buChar char="•"/>
            </a:pP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Closed Book: </a:t>
            </a:r>
            <a:r>
              <a:rPr lang="en-US" sz="2400" b="1" i="1" dirty="0" smtClean="0">
                <a:solidFill>
                  <a:srgbClr val="FFFF00"/>
                </a:solidFill>
              </a:rPr>
              <a:t>NO NOTES, BOOK, ELECTRONICS, CALCULATOR, CELL PHONE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Material covered </a:t>
            </a:r>
            <a:r>
              <a:rPr lang="en-US" sz="2400" dirty="0" smtClean="0">
                <a:solidFill>
                  <a:schemeClr val="accent1"/>
                </a:solidFill>
              </a:rPr>
              <a:t>everything up to end of </a:t>
            </a:r>
            <a:r>
              <a:rPr lang="en-US" sz="2400" b="1" i="1" dirty="0" smtClean="0">
                <a:solidFill>
                  <a:schemeClr val="accent1"/>
                </a:solidFill>
              </a:rPr>
              <a:t>week before spring break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Lecture: Lectures 9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16 (new since last prelim)</a:t>
            </a:r>
            <a:endParaRPr lang="en-US" sz="2000" dirty="0"/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4: Chapters 4.7 (Data Hazards) and 4.8 (Control Hazards)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2: Chapter 2.8 and 2.12 (Calling Convention and Linkers), 2.16 and 2.17 (RISC and CISC)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Appendix </a:t>
            </a:r>
            <a:r>
              <a:rPr lang="en-US" sz="2000" dirty="0"/>
              <a:t>B: B.1 and B.2 (Assemblers), B.3 and B.4 (linkers and loaders), and B.5 and B.6 (Calling Convention and process memory layout)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5: 5.1 and 5.2 (Caches)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HW3</a:t>
            </a:r>
            <a:r>
              <a:rPr lang="en-US" sz="2000" dirty="0"/>
              <a:t>, Project1 and </a:t>
            </a:r>
            <a:r>
              <a:rPr lang="en-US" sz="2000" dirty="0" smtClean="0"/>
              <a:t>Project2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six weeks</a:t>
            </a:r>
          </a:p>
          <a:p>
            <a:pPr lvl="1"/>
            <a:r>
              <a:rPr lang="en-US" dirty="0" smtClean="0"/>
              <a:t>Week 9 (May 25):  Prelim2</a:t>
            </a:r>
          </a:p>
          <a:p>
            <a:pPr lvl="1"/>
            <a:r>
              <a:rPr lang="en-US" dirty="0" smtClean="0"/>
              <a:t>Week 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4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2144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3239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9144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8240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8240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128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938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20526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9718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15102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How does a </a:t>
            </a:r>
            <a:r>
              <a:rPr lang="en-US" dirty="0" smtClean="0">
                <a:solidFill>
                  <a:schemeClr val="accent1"/>
                </a:solidFill>
              </a:rPr>
              <a:t>write-through</a:t>
            </a:r>
            <a:r>
              <a:rPr lang="en-US" dirty="0" smtClean="0"/>
              <a:t> cache work? </a:t>
            </a:r>
          </a:p>
          <a:p>
            <a:r>
              <a:rPr lang="en-US" dirty="0" smtClean="0"/>
              <a:t>Assume </a:t>
            </a:r>
            <a:r>
              <a:rPr lang="en-US" dirty="0" smtClean="0">
                <a:solidFill>
                  <a:schemeClr val="accent1"/>
                </a:solidFill>
              </a:rPr>
              <a:t>write-allocate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0QHAOAgAQdBKwFiAMBEDCwz1Yd4MhChGLuXUKvP9cDCEgQRP//A0U1BQM4C2QZIDIJAJCbAwE3wB5FMwkAkIICAdvFHkU4CAD+AwB7hdI0Ek7ApD/TAKQ/CnsqhfhKk+EqXE4hg8EDH47G4zM4CuaOCORJAighSo0FeSzOCIP+Gqz+Gq26a2DwfA48Ofgb4TphpMRZO6vrON5AhIdLXO8UU5TgQjGEyMYESE4RhOOfrngQITYQ4a48jDKxZLWObIyWtGDfCtw42eFazZZcLJowbtXGVwAKdyKF+CHz4Ie4Y4pZMHgsfjs3gp4I4YUqGeCCSSqzARY6QIX4edPh6LwmVymJxF9080MUEkU0k0lUUUyOGWmHAyy0gIP2uOedyRM2JIkmLq4u+vtxACE2EYWeNvlYNGq3GwcZlrRk3arcLFo4W4sLlo2xM8zBzkaACowBMIT8Fqn4LP9rl2reasJQtilk0UyStCV4TreeGeWeWtY2rknwENiE/D49+HyOSeS0qYKUpGE41vhvhx48OW+OdSkKUxWlkpkjs4fKrjCE52qHVxxIwjCIjCMIBBGEYRlWCKMU44de+PcAITYQ4yOczVozxLc2Jq1WtMuVgtcY2TNbjbs2uVgyctmeZgAKbh6F+D8b4Pq8XgsHXHfPgVqWaK6i7AYS67BUXU2IAIT8OQH4cgV7bpUxQ0QtKmGWGda463xuDGuchOdun0c6CEZTgRRJwnC89vLlwiE2ENGeHE3cs2C1w4YZVrRq1aLXLjJhWtsTnHhxZmuZm1wgCmkchPww5fhiDzN0ME6YZ108jTijijaK2XJhuIT8NQH4ag4L0jJKVs/OvC1K0mnjphvIhl9AwV7BwMAQEACBgIVBwsPOx6+AITYRlcM3OZs4crWmVyxWtMWPCtcNGLFa5aZMWXGzwtcOLCAKgQEpg/4brv4bp9pmLi6zSrqBqZxdVrHDWOE632584IX4fIvh8ByOKjogmgighhjhrlw+IxLN3YGWudHEoisgwEeEihoAhc1ZBo50c0cEcUMCGKBBCQo4I4CGCGFXk7WiITYQwat2WRoycrW7Nu1WtHDJktc5G7ha1btWbBu0ZtWbjCAKggEqhfiCI+IJWO7N0RUwzoE0F0l1FVEk0UEECOGWWeuuemrL5bE4gIT8Pgn4e5+DPBJKVLUlKEV45a1y1w5cOGs5lMGKXG4vEITwFCXgOsYBCcIyrKMAhGBGEZTIsvVnkCE2EMczVjixuWy1y2xMlrTLhxLcOHC4WuMrhlmat8bhs4aACqIBPIT8RkX4jE63yaUJwmpGFIWz8rLRCMZznlyZTJWkpQkhGk6TxTlMzy4dMuGE/Dv1+Hd+E5UtIjLHKdZz37uHXLHDCMrbuHwjlY5UpNeGuGnDlvjvfPDHm4eJAITlciE/BcYAjCMIwnARlOUZThCMIwrScowSQiRjOM2HbyYcQCE2EZsrhs3yZca1y4ys1rRvixLcLdoxW43LXGywsHLBrixgCl4ahPuYPuYQVpshPJTJHNXBlnfbHaCE/BIt+CRcG/dx8mVlnWNcFIaq5syE4WusoShEJwnSM4VjfHz55iE2EM8OJgzaNca1o3wuFrRo5bLXGZuxWucTJs2aZcTFmxxgCoIBMIT8CrX4FWw16tOjg8Di8Tl5JxQvSaMoztWUKSlalKYLMFdGWkiE/AgR+BAkNuzPm27Nuzh6IwhBSkGKdoShCU4RQnOOGWWWHDSDxFKldTJcXGYAmJEXBMJlvfHvx9ohNhDLI0YtmzLEtbOWrBa0xMWi3DjY5VrnJiYt8zVwybYWwAqCATWE/A0V+BosHJ5HJyRISlSVKUlCUaXpeFWO2GMZkaQvYGqIg/4EOP4EOQdOvmdeUxi4vW4nN3m+sca6651aWIxPid+wN0CC/C3x/H8e2WWLKsqWXEsClFLd3z3ffn4AITYRiYtcLVgwcLceVyxWtGDJqtc5MTNa4bYmLdjiY42zfKAKiAEuhvBUR4KiUXFCXlpmYn4iCg4KBIKFgIGBgIOEgIKEgoiEi6KRjqGys66vrJEAhPwEmfgJNbdgtfFj0VpGUIWhCyUpzjDDOddfE4trl7YZZYPwPYn4BIuZESEokRKYTE5vNyRU8iE2EMHDlo0auHK3LiYtlrTDkbrcOPK5W48WTJiZs2TFi1cgCnokhfgKC+ApfBMPhsTiMLhMbZDGhpQqYaYa5ZYZZIJKEeEAhfg86+D0Whg8FhcJi8VmcFOjghoRKIIpoZoIEUdUFtiEtSMpxRhGEYxERGESEYRhfLy58wAhNhGZk2ZuHGZmtasczZa0y4WS3E2w5VuTG0asWjTNhc4cQAptIYXwRngjcTiMbjMLhGJxCaOqOaKKKKCaJBDDPHOAhfhAS+EBPJZPFYvDYdZawMqmGWdDBDMmgokojqsAgvi5btqippQVdvnvx9AhNhDFvhaZczHEtwtcTNa0bsnC1zjxtFrDI3yNG7Zg3ZZXIAqEATGE+Oy+OzGfNvlTDijaGKkrQlAnTDC7DWdb1jC9J01cPhI4KoT8HWn4OtRs29DPmraMMsMdcNca86pooJUngUhSNIWybd1MIISmrDOJCaMJoxQEBCMYEYREYRTVrp4ce0AhNhGZqwxNG7dqtxNWWFa0xY2y3Dma41rNgzzN8WTIwascoAqOATWE+UK+UVhLDivSNDBh2SrmriRnO89ezbStJ4mLBilaVMLDhw3jpnPOhPwdtfg7BZq2jDKx6dm2d7sMpqQtS1r87GkjPDhw31zy4YzjC1dGyYCDr0M75zlMXSAWSRMATVwRcTVxc+T68eEAITYQyZZsONm1Yrc2RrmWtGLbMtxNHLlbha4m2LDlauWTdqA=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UTHAOAgAQdBJACpgQBEDCwz1Yd4MhChGLuXUKvP9cDB0gQRP8BRTUFAzgLZBkgMgkAkJsDATfAHkUzCQCQggIB28UeRTgIAP4DAHuF0jQSTsCkP9MApD8KnAOCAoP+SaL+SaPWzye3PExfDjg3jaZicZqSJpfDNTUxCoYhrfieL7HHWq4cq1pjEcKRCW7ztu5zned748fF8rywHLmicZipauq6Ripq27ZZiMpmZuYmYmImYceHh+F5um7cZu7vLLjEwjVUqMRTGKnCamZnKZM1ip1jxPF8QO/ZvXg+B4+G4m1VCo1aMs43rfhQ8UCE/Aix+BFni8QxYK6mZihonqvojatIzjOa8ryxwrCsawuxsMZ1jt43H4nF3XjCMk0JzRnCMkIyiVpGMIwnKaEwA2yzz15c+XTPPWOGVYVpRgtixUspZa1sVMUt3D4XF4nD4XF4m3Y16pyQhFJGMIkUYQjAEUSIjGU4TiRRhGCUZRklCtA0aWzbo07pypS0M0bQhNHDO9Y3nW23RtWAgvgkUvaqSy4WrKLlFzcpKssm5uUssolAmwJuUJSUllkWLSyolJU2Sk3KJQlAJsAAACwSgAmwCUFiyywACwsCzZU3ff4J+nPwMCE2EY2ONg3Ztsy3I1w4VrRmxarXDTE3W4srNw0zZmbdgwcgCn4thPyR4fkjx27ANEmS+aOCmKGSmKWK2CllJz0zz5c+2fN0uOCD/gS8/gS98nyAJ1nW+mdTjMZjilvW6mEROOPgczwghNkoxqnWKEIIoxRQijKIERGNcfNvHwEAITYQ2aNMLBhhcLWjNi4WtGWHCtxZc2JblzNmDBjkZt3LjGAKdSWE/JLx+SYfDu16hwJsEMl9kdzVLJCE06rw24tu/GCE/A4h+Bv/g2lMYo3zYc2O07Vte2GU5zrOttezHCiEl2o9mJBBCNIowRRjEiijW+3jugAhNhDVkxb4c2FitY4mbVa0YMXK3E4xMFubI3Y42jbC0c5mwApqHIX5G8Pkbxz0tWCsw0mCgskiQyp4JZacHBk68CCD/gp8/gp9q1Z1vhx4ZqampTeOfbu4AIXEZKHToIoSFChghQkMcduRpoAhNhDZi1ZtnDXItwtW+Ja0b4cK3DiYOVrFgxZNWDRzmxuXIApzIYT8jW35Gf88NWHZj0VyXyRyWyRpSF18Ncsd+Tl3xoP+DUb+DUGOfLfTjy4+Bx1MZxMpq0xxjr4XG4CE43C6M4E4oxIwjGE4RRhNe/B3uoAhNhGZk3zN8bNytYOG+Ja0xscq3C5yZFuVw0aMGOFg0xM8QAp6JYX5RDvlEJgwNWHwmXy2hxVMU5DDEgoimkmqokokilqntIXz+XoE6K7q8Zmcxi8MqgmogqiohQSxx1yyx0wYGiGuQITmZYoRjOcYziiCKCMAjPDzbz7QITYQwYNXLHI1zLcLfC5WtGDVitxMczNa5wtW+LK4x5HOVuAKlAE6g/5Swv5Sx83yi6a5b7b4TUxU1NKnKuNZnN3d7tr2em5tap6dfCgAhPqEvp6ctYb+BwWuXBlprlrKspywWpglqtotqtkhCE8OG9dvC1znOdSeLPmTg/I8j1bQREyuZuExcExIRJCalExMSLnjz8neACE2EZsWJs5zOGK1zhZNFrTK0xLcTTE5WtWjbG1at8LJiwYACpsBOIT8r8H5X4Qy5OHkjOCFqWpa0rTpCE5VhhhjZ62vlwVhSFMVoZJ5NuDHw4XzuXnc2FwjCYXLRyURRQSxyy2y2y3y3x0y0pJILoshhcJmpaqJJIJ5Z48HRh4IbYThLxRjOsYoRCEZCMCcooQRlNCsIooRTnn26Y94ITYQwY4szfHmbrXOVu2WtGOFutwuGbda0ZM2DfCwyNMrRgAKrAFRg/5RfP5RZfHHieLe8brnGYus4mrqIRKpqJqWFxjem9AAPA8HwrpwiqrDXfwvHmSE+tG+tJgNm3oZaQwLRxVtBKNK1leN41rWML0wyRjp4HBaNINWsDDg4dF5zjFSeTLxK0oAg/K8x8B3BVwms1dZhdXV1dXUphEk1cACYQRBMSuEpXfXwfLjyCE2EOGrJlkaYci1ljbNFrRpkyLcLBlmW5mLdg5x4szbIwaAClwUg/5PCP5PBZz2566znO08ddZjmIP+Ahz+Ajm8zmM8ufKdJ7TeMoainIC3gYGAgYEgUDCx9jAQNsAhNhDJnlw4mjZqtZMWTJa0x4mC3FjYN1rhoyb5mThw4btMQArCAVmE/JWF+SsPAlCUYwrCtK2iwzxYxgwwjScqwhOqeGNZxIShSUKQpWgA3b+RhpKFkpRpOmG2nFydXL2AhPwnrfhPX5OKssNFL4L0vKeCvA4vEHIyylaGKWCkoQRvTDC9Lww3TvPfwuGAJy4cLzrOdUpzph3Z+Rr42LCAg+EymVREwTNxUETGbImAkESRcSCCJiYmYAi4mYuLnd8ePh8/MCE2EYXLXI5b4W61rja5VrRw3zLXDlo5WtGLJgwwt22RvkagCnMehfknQ+SenDMPhrasDVfJalhlSoo5J8BbjL6sMIX4YQPhg5nZXKaPCYGK2SVHJHJNBJRRDZbiI5JwhNHS4OGFZznFFGMJynCcY1nhz8WHQCE2EN8zFi1Y4mi1plcY1rTKycrXLDHhW4sTJm5aZGOZq4xACrABSIT8iin5FJ9ACU9kI6I5oUzVpOta5b4d+zTOciUK7owxYoYJQhhx1x1x1nHDK68oVzJ4AIX4gbviB9sAYvFZ3AYeDDrUaSa6i6bAVQ5qeCGieG2HB2YOuW2WGmCKiaiyy6ayiiiSSOOLCxU00oTqW68yEJEiasJohGAgjBFCcCEQAhGAIwjHDh7MI+DAITYRhZ4W2ZwzyrXDLG0WtMWXKtxMW7dbhbsGGFhiw5M2LGAKlQEzhPyY5fkxz5FYZq5serHgz4NMssM8cd8OHDWtYypSlrYMEpUhCMpV0adCwIT8P5n4fzaSqvDXbbmz2y2w0uhgjktixYqUslgrKSEa1rO+unJlhyiEtzunGiUIQjK6MYxIxEIwjAjCJGEYRhGN8Ovhw6ghNhDbGwwsWLBgtZZMjJa0ZZMi3EzwsFrLExaYczBw3yMXIAqyAUOE/KMZ+UZHXk4OTTbDirSOCmaejFbBS0IVTwxrOc5zVlO/EnLJiwQwSnPDHLXHhrXPWO2kcYCE/D1Z+HnufA07Ndss8bPO9dtb5WFKWKmDBTBgpKyKtc+TbW+HCnLBiybs2jNklRGFd98ohO1TPhy3jOFZRBFCMJynKMYAQjGEYBCKE4QjARhFOvgWcuoAITYQ2a5HDNs3crcrZlkWtHLVgtxZXGNa1zNGeVrkw5W+ZgA=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4UHAOAgAQdBJIFgAQBEDCwz1Yd4MhChGLuXUKvP9cCDgRIEEU1CEgQRP//A0U1BQM4C2QZIDIJAJCbAwE3wB5FMwkAkIICAdvFHkU4CAD+AwB7hdI0Ek7ApD/TAKQ/CpMCrwGD/hqQ/hqRAAPJ8jw/C8vyvR7SlN5lOYzVxNwzdzMTFMRcIVKkWJuZubziwxEtTUQLi4K1WGIiIvTwPL8o8HwHgeD6U67duHbhypq6mpK3HG8zxvObmcuLOeN3N8ONZkCD/hdC/hdDAADON63i4iJmpus4mIQRScTQjMXi4lCYmZRmJnGYiZq7iS4mJSlUwqCIuJreJhMEwxnlc1KZ2m7jOrq8ZTYpqMYqqrCMTjfbwevHxYPxu+YikErJgRZIETCYlMSmCYJgiSJIkiSJCJRMTExMTEkSESESgRcLCYIImAQTCRKJAIkCZnw/duPWITYRmyMmWTM3YrWjnM2WtHDdwtcM2eZayaZWThy3bMc2PIAJAQrqA/gCg/4U8P4U8RdTHgz4Xr+F31zrM7vMymmKicKszMXGavUl4g1lEbq7gkqUkEpZ3XFmkRKpxNY1UYhS6mpTM5243vMyu9GE1UwiK1iuVa8ry/K8vyvJ8jzekXikYIkmM4mIiaRiOFY1jEanDHDGsdMUtmLtioRLPGbkqMRq0ZQu6TLNzOVovCZiaYqMYiqTqYuZzM3YRMpvN54zxmN444u5zlmbm43O53tluYzd5njGcyvM815hcYtvOc3tZUa4cfEagIP+F7L+F7MeF4fjeP4Xgz4V9eV1dGJouJ3O8cdcdRNLqN1uspWSlEICNwmCALophCJikxCS5ZqYTUoFTVSiVZJgYup4ZJTeeXPwPB8Lw/U74upqVxBMIzRFolxq9xmMgFxKYURSCpiZqyZmVrgmIgghBSCJJtGc1aZmaIqapOLklZNsmWazEZoTF4m+FwouLxETURMTKLhCiJRMRURSphMJnHi8M7yAgvwh8H3/fTJIptpYFllypRQCUCUAAEqUShc2EpLKAAEssWbAXFliiwFgsWWLFgBZYWLAE1FgCwsTYLCUCwAAACUACUsSgABLLLCglJZZUpKAAsAWAFiu/P+E9fhYITYQzyY8LjMzYrXLLFiWtHLlqtcNcjlbjaMMmVnjZY8uPIAKpAFOhPwGdfgNbnesEpUpDgcXiA5FZWpLFOkFJRhKtJTjVeE6wQlCMZxjhpWUMTBSxOOO9dt47YP+FVD+FUuNbqc1z4ddTABmbjMXU6ulQKTSrxMEXMTVxMKymYmVdcR4oIPxuPHKaqMVNW2uZmIImESCQQQkJiUCJiYuJiSb8n0Z8oAhNhDZlhaZcOLKtaOW7Na0cY2S3C3bOFuNq3bscTXFjaY8oAq9Bd0DhPxBcfiC527DHiM+bXq37uTmaObzOjqJwrBNFOFLwijCcKynKMZwjKacJxvOFYxE5wjG6cZkZSUinCdYxiSlFaEpKQwTUghWKsK1IwrSKMZwjGikKSshKFYIwjCTAjgqmrGc7yRhHAtBZBgYIbuHwq0nJWmPFnza9W21JwwbckYIIRjCciEKQhfhcPicXicXlZ5SpKUKSlCkKISiQjCKMpwnKEUYRRjFRZLBCSSEYEIxRinGMYVjGE4pxlOFaThTDRCsJxijSMEkIzhCcYzihGcowhUlWkJwjNGNYVhOEZwknIEYwlNOmGkUkIIwRmVhVVGMJ5+Vy+Vy+Nx+Nx92/FjlMIRjGdZ3nOcJwlGrDfDprnjllrwTAIT8XN34ub8eI16jg8DTo4PA35IWz5q0IwnKsqwirKKEEIRhCsowjKKCCsq0jCcoylGNJyVlVCciUYIoRjGNL0rSdpxpe1ZRhFCMEQRgjKMJyjCMZEZTlOEREgjKEkkZIxlGMYwjCMECScIwjh1a9WvRpcDg7Nu7fxuPytKE8/KzxgnKMqyRITlGGvlcvjcfhcPdhUmlNC8U4xIyjCMIoIxlEIIwQmJynJFGFZVihGFaIwjIhGEZREppThCMIwjKMEEYTgijBGESIQjKMIRESEYIwgjGEATlFOl6RhGCMZIwRkCsoowjCMRbh8Lj8bl8rh8Lbs06N+7j8bj8bj8bj4pywwRjCFIypGkJQkpPBhphmIL6Pu/BtkSTVnVFhZYABNiyoWLKASgAEolACUACUlAWSkoWCUlAAsSyyyiwsLlllTYuUSgSi53LLALAAWWWWCUlFixZKCbBYJQWABYAALACwAAAAAWAAACWwAAAAAGbLCyyypQCUBYsp3v4dX8MACE2EY2+XNkb4cK1w4aN1rRpkxrcTZk4W5mWPDhxMm7LDkagCsoC1AGD/htu/htveb5jjw48FXret1ZFTV42ndzcyziamYu53eZu4XSxCZq4zc5jOM1ScTMrJmILibmUXSanGampvE3SNGIis1dXa0VeEVdTKJZqSJETUXWbmakxWJ1jVa14nl+V4uri4VWIxQvHj6nmg/4tjv4tj3l+U8PwvB8B5fleP43i+J4vieT5Hk0u5QpSkIJiYzEIpFRFxEiMxMyi6ziKTqUTjeJWXRV4uriZmYmLqYRnEzF4lNKuE1NXVomLiYis0i0yIImrCLuEzE1NEJ4cfGNViMVOIxUavxOPK5CD9bt6tpllJCExMpTCJggmJJIkRKJRJEkwTESiREgAAARIAiRMACJJhMEwRJEkwCYRMSiSYmCYRMTEiYlE1cTCatN9fZzHuCE2ENWeVszyYW63G5yY1rRy2cLXDhkwW5MzJs4zMXLFvmZACvUD7AKD/geg/gehPC8MB4/jeD4Hi+J4/jejq3GsrjObzc5TULwUjRU1a4ZiYzEzvczdK1w1ikTGaziqiKmavK5uZqojUQ4zu5Vw1y8jxfERJrar8SeHDWujEYjXLVdukcqgu5m7Vasxa5m4zE51bMxcZlOpieGJ6ZpXGZudkImMxeZ44RUSrc7uy8ImN5434N9b5sym5zd7bmZmaudzxznweO98W41eoqcZuIqMVw0hUzKLxMUNExMTWWJ0VjiZvNs1upnMc9d6g/47gP47gTr0Ac+WcZxz5d8WJjPCahiIxJUymJyM1c1C8bxMWiYuF4mYmJhnE4RDhnF0RRUwzVkKYyTa+fTq8DwTwvDeN4/lc6yta4RM2ubupqYjWcRG4uWaKqaq4q8TiamroizMZi4mdIVJGZjMSmrqZuLssTGYmbmricXrNRd1MZLxKqVEKUqiJVcyiZTF1JEwRFIiJJiZImpmMxNXUKulzNzc5ikVfLr4GwCC/BHr8K14kxJW2rShFlllssCUACwCLKFlgSypRYAuWwWSwsbLKJYABZZUAAASgAAAWAWBYLAsCwssWJQublQJZZsLKFzZc2AEpKEpKJQSks3N52ACUCwsJRTvx/hWACE2EM8rVvlcZmS1wyy41rRs5brXOHIzW5c2NrlbMmDdvia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ATHAOAgAQdBMYBnAQBEDCwz1Yd4MhChGLuXUKvP9cDCEgQRICAAkU1BQM4C2QZIDIJAJCbAwE3wB5FMwkAkIICAdvFHkU4CAD+AwB7hdI0Ek7ApD/TAKQ/CsMBW4T4nr4p/lbdgANUY2jCMa1rPLDDHLDGEsEMFLMUcWPkVpLBgYEUbznXGywx3xzwzqqlCEMU90MvCgCE+zs+zriAA4WGlsEMGCkoywwxsc8NZ5a5b1jOEMGrfurklJRCs61vhvhwxxsM1I4JWtamBSEtGfiXwIPh8CI+B7mauJkmYgmpQiamJiUlwkESglEomImBExJEpiYlNx39PwY6ACE2EZcmPE4cMWy1nkb5lrRmyarcTNkyWssbBhhyMGWFrkygCrEBRoT5hT5gvCnKVMNGCdLQlCEazjt4XBjKNIylKFIWpCUZsrh8Dg3jOsYRpCksEKWT4F4QhfgEE+APPAsrlM7grabYa44JaIrJrLJrGAmRIpZ6Z6aZ74ZYFEFmEtsyEN1lllUEiGWWmeWmCeOsg/gTw8l53dxMXBKYTBExM1cIlBKETCasJiYmJmevwLMeACE2EN8rfIzxYm63GxctFrTNmwrXDfHkW5GjNuwctGzXJjbACqsBQoT4FL4F3BjxTlky9bHkWlS8sMbxvHDO7PXHHXLXgy2vS+KeSGTBohwqYpWRwYc2vVr0ZcEwhfhWY+Fa3BYfDYPBY/HZOqEgmgmkqioUR0QzQ0U0SyVyTwQxTyUwUxUx34zBwwyq6sHgMXhsXZfBIIL6HW22rApCXEsZolopSVY2983dqXvyACE2EOWjZy3zMGC3K1bsFrTEwbLcWJgzW5sjRliYNszDGzxgClgVhfHhePDDPYPFS4KOSGGe2q+shPwurfhdXDdxdGOlUYxw4MN4gITqXwzmmjOM4pxw7+KyACE2ENGuRq0Zs2K1qzZuVrTE0bLXDRxjWt2DRu4ZM8eJhkcACqMBPoT52j53vNOMIqwrRSlrZI5I4IyijNhnOe3ha4RSSpKOCeCtqyjGGW3BycGghPwqrfhVBwSpiha1LyvfDXbjy5dNc84zwUxYMVNE+BFQuwzyxyzyzxxrXNh42flYdgCE6WiHfjOU5VhGAIRhNEhNCEYRhCMBAQiijCq88eWcY9ghNhDbDhb4WzHCtZtmjBa0cuci3C5yNlrBrmwuW7Bq1at2AArWAVaF9kJ7IVjcZkchncFTJXJHJDRFVJFVFJJBFHBHDGwuKxeEwtVcUYwGBststqrijhgBbRDHDDHKRQzTRUT5K3DYWqCMhfhWI+FYlDBDAkUSTQTQRQwUwxzyyzxxywRlmHw2Px2LxWJxGDwS+7C4TD4bD4bF4rC4Rg8EYSGCiKKQiljjjhpweEws2HiplIP3O83ebmUxIWEShKJRKJiU2urpVVCIlMriyJAmriYzPXx/LrxgITYRmbM8eNo4crWOVsxWtGTBytxZc2RbhxtGbhqycs27NgAKlwE5g/26H7dFjLrHLjyvgxw1GKiccbuetc12Bc3x3fXfHOd33rr4OYX4WRPhZFYaHC6TD4KeJBTDbbfPgZ555YUU01ElGCMpLZVdddJEjgjrnriwKS2EhNmjPWcSMJxjGEUIwihGIEZRCMowihOSMJxz9c8EACE2EZsjnJmyN3K3G4aOVrRjibLcWXK0W42jVsyxsGzZo2zACp8BRIP8eJ+PFDx0eDPOuNTqOHLXDWsYqYt4fmeLNxupu7zMorWNYrSoxerzrvrnYIP+HiD+HiEPKzyjpfRw3jdbvnxnOd3e4x4sRuM5mUxOMXS6vG6RUYrHbPbtAIPxPKz4PHa6ukxK1xKJiYRMAmJJiYmJRMEExKZ34PpzyCE2EN2zDNhYOHK3C4Z4VrTK0xrcWJs4W42zNgybMMrDE2bgClgVhPjJvjJ27e4lZUtZScp0z3sAg/4gHv4gH3bu6bQiSbxvnACFk1UcWtjjkjgQRxQpb8rHYCE2EY2mRkwZs2i3C4Z5VrRi0brXGRkxWsMrLJmwt8eNszxACpQBOIP82p+bfvU5XF4YxrPmXVMRlnc+H4XhzFxFRpqcREKmL4eKjqCE/D2J+HpXfTBKy15Y61rwcGXDXHOsoQpbVhwatfOywQYZVreeG+Os74LxpQCE5myHN1pwJynKMCMEYRhGE5IiMAgIRQVjp6qHgAAhNhDPG4YZGLHGtyMmjha0xNmy1xiaZluZi0zMMbVo3btGAAr7AXeE+ry+rzByc2GqN7JRxRpilavMvaSlbzjnxjh2vSFIZI8Ti+AOPuz5rowvVruXjlkpKULYMvEnOUJTlW2m2PHkykxFHHGta4b48s9suXLChPw+afh81BSFaQswQWTTvXPm03vO8ILNA5GGkbXnHbu348+TfDHCKkdleEaNV8ClV6117t9446xqlHE2a9RzMeq2LBSkJVTjhjDfo3xig8fAj25jMzZEwlKYuhBF1eM1JcTErvO8wiq4YxOMVEoieNrrNZq4iYmJImExJMSiamJVa3HeePk8ACE2EYXDNzlZZMq1rlZZVrTCwZLXDZvlWsWLJviY5sbXGybACmYfhPihvih+DwALynTHbHa9LygpfREygIT8Sd34k74wA4EZZIYo4r0vDGvltxzngIXPUZtDCQhDFHFLBGQo5b8zDBoAITYQ2xOc2LHmyLWORjlWtGGVktw4WrJazYMWmRy4Ys8ubEAKXxeG4oriiyKi7CVikEQEHBQ8NKx1PKSohPxI5fiRzNm3BVEjGEZ4NOqtaIXYRyauGGGCEQoI44568XLhACE2ENs2Zszwsmi1oyxN1rTHkcLXDZi2WuHDFnjcZsLXK5aACloThfEfeI/weCwGB0FNEUkKS+zCwwCE/Ewx+JhngcGEU0Ywniy7rrCF0lUGjnRoYJUcceDxsOMAITYQ4w5mzBy4crczfLkWtGuPKtc5suFa2xMXGHLmaM8zfCAKlwE1hfJ1eTrQwGMxuUweCrslihipkjjhjhjgnpxGJupSpYI4I5I5Jo6rcdj8Fg8AhficO+Jw9gsGFtc162OVKkhkmoiogwV91kVE1U1EUUaOOu1k8lk55smAhHac+6iEoxTjGEyIjCMIwEEoxlMhVGN8vJu8CCE2EZczRtiaN8a1y3aOFrRi3xLXDbG4WtcrNk5ZZm+LK2cgClwWhPmrPmt8HApLJG06XphjC9MuLHOE/EtJ+JYnh2nhthpdGlIyni16I1CF0FjQyiGFDChQ035eDAAhNhDdm3zYWzlwtwscjRa0ZtG61y1bY1rTNjbYWDhowcZG4ApODYX1BHqDYpMdNgprrEUwhPxMBfiXn4eyuGE8OLHXAIamlIGph4NAwsfVgCE2EYW2LLkxZHC3NjyuFrRtjcLXLJwxW48uJq5xN8LZvmY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sDHAOAgAQdA/AIYgEQMLDPVh3gyEKEYu5dQq8/1wMISBBEgIACRTUFAzgLZBkgMgkAkJsDATfAHkUzCQCQggIB28UeRTgIAP4DAHuF0jQSTsCkP9MApD8KkgP0AYT8Bzn4DscE5XpfVz9GOVao1RjON6zndeM1Y4YzghCVEowjKFqYMGDFLFTBDBgtbBa2aWjBitmyYM2CmTFDJCkrSwSpK1IwlKiWKlpUpSCSd07p1thjMre7PPLlx4Z4YkU5xrW9cLPfDOeeuPDpvtvrrnx48OW+nHn06c+nTjzx1q1vhz3x48eGNYSilC0IYpUpGc6474cOFONrKSlGUZwjSOTDmlkAg/40qP40xdcdb1Pjez5V4vhcXreJXSJxNTiWlXTE1DE1WdQVNVMRFTSJiZlvHGNrzPPHFmM1cbqUxmIVMTSY3ExE2njF7RE8L1cF0QVEpyja4zWU3F63y44zUxaqioimCKioRi4hNTEIJrjMzlKcTEREITVrqcRVU5eL42ZAgvwd9/nYMKVbKJsAWUWCUlTZc2VLFiwAsCWWAsWks3LFgAXKSkssLFFlllTYIiIUpSpbCyVKCEsoEsCbFSpSWEpt8/T+C58QITYQxzOcLFwzarcbhk3WtGznKtw5GWVbmwtsmRg2w5sLVqA=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YWHAOAgAQdBL4K5gcBEDCwz1Yd4MhChGLuXUKvP9cCEghIEESAgAJFNQhIEET//wNFNQUDOAtkGSAyCQCQmwMBN8AeRTMJAJCCAgHbxR5FOAgA/gMAe4XSNBJOwKQ/0wCkPx4GE4KGaABKCkAIhfjMS+MxNhMLdfcAhfGgeNBYTC4LB4KC8dqduCE2EZM2bG5ZNMS3DkcMFrRkywrcTnLhW5mLXE5xYsrnM5xACjkGgv8AByH+AA5EAIL+Dyv4PLCDpU95ITYQxyNsuJjkcrcuXC1WtGjZotws2LZa2xMcjbI3YtGWNgAJAQqwAUaF+MoD4yb8LETzYnEaHCYOiuaFDEgghqogqmqmqiimiQQQxQkcc8t9Nd9ddsMaGiabJZXKQYq26oCE+Ne+Ntvs5PI4/G37suquCEKShCyGCKkU4xwrsMZznG8cMcMcMJo4JUpSkqRlgw6MWOkgg/M5wJmMl3EzFxJMJhMCJRMCYRMJhMXCZXMznr6rgCE2EZWWbIwwssi1o4x5lrRw4cLcOLC0W5MbHLicOG7Bk2YACjwIhPxZtfizbBxAgv4i8/iL0GiE0TnWt8+gITYRjZMmTDE4wrWTXExWtMjhytxYWuVawb4WrFkwyt2zjMAKyAFZhPy8bfl43cS8cV8mfBtxbUI4cHD4XLzKznGqKkqUhihKUIQvu38rGkpVWMIznKbGZs8YRRjONaowSnxKt4CE+NG+NHa8lWPBpzYcmfhbdmvVhwYbJKQtKFKYIYr0TnfDffu33vhhhjGYRwSpTQcKlsGK1GBFdjvXXDkqgIPh4TnxuMVFSmOLMXEpiUTF1cSiYTARMJgmJRITARMTExMSTO/gu6khNhDFrizOGDDGtzN22Za0cMMa1y2xt1rVhhw4czDIzxZnIAqpAUCE/Fpl+LTPbsz5terbs4+CM6ynKMowlBS1MUskMUqJQnBOcbzvXDG9cN898OGeW1KQhPo0vo0+LxN+7fuz5seCNr2nSEMDApCU4VhOcJzrO+HHnnjwsOCOKVslM2LJLNPRKMSE3cbjxhCsZzjGMYTgiCMIkIoRgEAQjCKE4RRRvweTKPcAITYQ5aOHDFhiYrcmbKzWtGbhwtxZsLda5y5GDFu5x4m2LIAKbSGD/ito/itpHPk3rrON6uomImEzWESAhvF454vHRJSaio6qVjIeMg4aHjIOAgoOFg4OJhJ+mpyE5WTnxmhJCNKwqmERFXDt2x5wITYQ0Ztm+ZrlcLcbPDlWtGmbEtxOcTJbkYMm7ls5Zt22LGAKXxaE/F4d+LvnaZcnBtLDaZJDFjZQhfi7w+Lvugx2Py1NkNCaGaCDBSySgIXNYDHxwzxyo4o4I4IUebwrBCE2ENWDFo5aZMK1rjy4VrRi4zLcOFs0W4W7NpkaZGrZziZACokBNYT8IiH4RLeE4PAFK6tfC4e7eAGrXa+DDK84zRghKEaQw4MeIIX4asPhq3kTzDC4Smi2yeYAMBgcNh8pg7oYIIoyeGOKebE5jM4aPBiD8T0PRzlkmUoioqYlMkwmFxcSSFp3z9uKITYQ0Z5HDFtmZrWjBnhWtGebMtw48LFbhy5m2Vywat8rnIAKggEthPwYhfgxLhRjxXsDLmmgUUWSRgjIhGmPBxeVn1iF+IOL4gyY5sbksnisWDF0Vp4YYo4opoIpIKIYoooYo6rcFh7oMCCE3YSEkEZxjOKM0IwjCcpwRgIo1jPDt0w8BCE2EOGWXC0YtHK3E3ZuVrRuwZLcTNhmWsGblrkzMseTDmZACoYBMYT8Hqn4PVQ16t+7k6ElJUpghRC9LwvCacbxwzjOMN3H4kMeLgCE/EC1+IFsLXyZeNWMoQnCcZzVrG8css8rxlGkpWpC1sGnVr4wg/gDOd7zebi4SEwImATExKJiUzx8H1XQITYQyZZnLjNjZrcWJk3WtG7HCtc4sONbiassrfKxYZmWHGAKmQE5hPwiJfhETjDTgqlRamHjYaUQjFnhp1a7TUninRBSMloSjONYbdHD4E8ghPxAnfiBP5k74p0qnhjp0bcN53jPJXRkOVOFJ0rOsbxyx0xysM5Ydmfka8EQhOxil27zgRjCKEYTRIoQhIgjCJAEScYznXDzZvBQITYRhY4cLdtiYrcjlg4WtG+Jutw48jFazYNcTPE4ZuWLXGAKbR2F+Gbj4Zp5oI4sXmMzhsPFbgq6I4oYoIZJ7sHgp4SF+Gpj4apxRFDBgsHmMDiJ7oZIUca+jC0RgIOOV3WKRETebyuLiWc9fVngITYQ5x48OTHhbLWbVkyWtGrFktw42eVaybuG2JyxYZMjnCAKkwEzhvDxJ4eJUvLTMxHx0zMTs5NzU/PTc1MzE/PUcRAwMDCQcRBQEBDIJBQUBEQ0NDQ0HIRcCIP+IEj+IEl4viXXHhx4c+W9ZxdXRwcI0jhnVxMxNzeZy8Plz4wAg/Occ3MkRMSlaYmYkEwAAvPh+vGAITYQxcsHLTJjbLW+JgxWtG2NstctmbRblbuMzFtjcZmbZoAKigEyhfiCK+IJu7Aw4LH4Cui2imZMoikqkikihghjVyXwVp4544YsJlcpgcBikACD/iEc/iEr6SjwIzyzyaVmHVnnPHN3zLTOFNRjl4Pgc+Uc5IPt4E5zm0WkmSSJRMEJhIlMXN319mfGITYRmY5nOJw2bLWWPMzWtGOZotwtWrNbicsG7DI5YYWmRqAKeyaE/ErZ+JW1s25cnDhLLHLHDKuCWC1sGCNJSpTBXdr4XByRhfh02+HTdRTgsHmqapLIpIIJ4K06WMjK4KbMThsfIITwBaHgGMUIowiRRhEIwIxnWta5d+4hNhGNo4Y5HLnEtws2DBa0aOci1xlYYVrNy1cscWZk5zM24AqiAUqD/jJq/jJrAAuomLxurrOJRdZwHg+BZExE3iJq4kRcJtzx4PheDESAhfRQeihAAxWLw2HyWBsjggQRwz4PKZXBYMLbMTJLHHLDGighmoiwQxUEk1EVEcFOAvrptITBgnOcIwhGEUyCKJEjCMiQRTIkJwARhEhGEYThWennngYhNhDZwxZt8zFgtZsm7Fa0cNsi3Dhbt1rFsyYMceNwxZuWQAq0AVGF+Owr47CwJJTBYMYLB4jE4rF5CuCSGSEljljhhjjjjhnjljjSyIIoJMJjcYweCYKCbAXYCiqCGHBy5WHJoYP9np+z1A7dzGR16b1nHHFTETiMOEKq8E4qYTdzxnPXwPBcOKa3SYurrfbxex5Yg/Y8GV5mVTEkpmSUXABExMJgJiYlAmJiYETEl3OfV8dHwYAhNhGJq3yt8uRutatWrJa0bNsK3E4bY1rhvlZNc2FuxbM8wAqiA/ABhPwGhfgNNwa9XD4XP2Y6YUY46VYYXjhrOtaxjGEYwghGMYRioxZKZMGLBaVLQlgkwJUhRaUMksWLFozYsmDBTFihixWwSlDFGEqShaUpYJqQnKcpxVjGN0EELJThGdcNb46455b1vXLlw6dOXbwcuvXl148+nHly7b5cOPHe+HDhvjw3z48uPDhjNGdKwvOs7xjCEMGLFbBiwZMDJKlJQpSFKQWQjbXorgCD/jk8/jlb8zy/K9X1PgHxMt8OPLPK+WdFTUwTCqjThUYjEVV4mKvhCMIZxKMynMzOYm7meMXmYzGZsJiJxEwxqaYVc5xxbgi6MzmLzlMxM8WZzeZjiuLzGandxmpreIhFzyiGK1hisUxUcsYxqI1mprNbjc3ecxczWcIq2M1mJ0z4Xi+NdIL8MfL791bqWAuzZbFgAWJuUssspncuWwubAssssuUlixZUthZmwuaAAlACxVllkSywom5sFgFgBNy7mwuLBKllixYWLKNvn8A/gOfYITYQyxsGOTNiwrc2NwzWtGzNwtctseZa2c4W2ZoxzNGGNuA=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3872</TotalTime>
  <Words>8891</Words>
  <Application>Microsoft Office PowerPoint</Application>
  <PresentationFormat>On-screen Show (4:3)</PresentationFormat>
  <Paragraphs>3052</Paragraphs>
  <Slides>77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Caches (Writing)</vt:lpstr>
      <vt:lpstr>Goals for Today: caches</vt:lpstr>
      <vt:lpstr>PowerPoint Presentation</vt:lpstr>
      <vt:lpstr>Eviction</vt:lpstr>
      <vt:lpstr>Next Goal</vt:lpstr>
      <vt:lpstr>Cached Write Policies</vt:lpstr>
      <vt:lpstr>What about Stores?</vt:lpstr>
      <vt:lpstr>Write Allocation Policies</vt:lpstr>
      <vt:lpstr>Next Goal</vt:lpstr>
      <vt:lpstr>Handling Stores (Write-Through)</vt:lpstr>
      <vt:lpstr>Write-Through (REF 1)</vt:lpstr>
      <vt:lpstr>Write-Through (REF 1)</vt:lpstr>
      <vt:lpstr>Write-Through (REF 2)</vt:lpstr>
      <vt:lpstr>Write-Through (REF 2)</vt:lpstr>
      <vt:lpstr>Write-Through (REF 3)</vt:lpstr>
      <vt:lpstr>Write-Through (REF 3)</vt:lpstr>
      <vt:lpstr>Write-Through (REF 4)</vt:lpstr>
      <vt:lpstr>Write-Through (REF 4)</vt:lpstr>
      <vt:lpstr>Write-Through (REF 5)</vt:lpstr>
      <vt:lpstr>Write-Through (REF 5)</vt:lpstr>
      <vt:lpstr>Write-Through (REF 6)</vt:lpstr>
      <vt:lpstr>Write-Through (REF 6)</vt:lpstr>
      <vt:lpstr>Write-Through (REF 7)</vt:lpstr>
      <vt:lpstr>Write-Through (REF 7)</vt:lpstr>
      <vt:lpstr>How Many Memory References?</vt:lpstr>
      <vt:lpstr>Write-Through (REF 8,9)</vt:lpstr>
      <vt:lpstr>Write-Through (REF 8,9)</vt:lpstr>
      <vt:lpstr>Takeaway</vt:lpstr>
      <vt:lpstr>Next Goal</vt:lpstr>
      <vt:lpstr>Write-Back Meta-Data</vt:lpstr>
      <vt:lpstr>Write-back Example</vt:lpstr>
      <vt:lpstr>Handling Stores (Write-Back)</vt:lpstr>
      <vt:lpstr>Write-Back (REF 1)</vt:lpstr>
      <vt:lpstr>Write-Back (REF 1)</vt:lpstr>
      <vt:lpstr>Write-Back (REF 1)</vt:lpstr>
      <vt:lpstr>Write-Back (REF 2)</vt:lpstr>
      <vt:lpstr>Write-Back (REF 2)</vt:lpstr>
      <vt:lpstr>Write-Back (REF 3)</vt:lpstr>
      <vt:lpstr>Write-Back (REF 3)</vt:lpstr>
      <vt:lpstr>Write-Back (REF 4)</vt:lpstr>
      <vt:lpstr>Write-Back (REF 4)</vt:lpstr>
      <vt:lpstr>Write-Back (REF 5)</vt:lpstr>
      <vt:lpstr>Write-Back (REF 5)</vt:lpstr>
      <vt:lpstr>Write-Back (REF 5)</vt:lpstr>
      <vt:lpstr>Write-Back (REF 6)</vt:lpstr>
      <vt:lpstr>Write-Back (REF 6)</vt:lpstr>
      <vt:lpstr>Write-Back (REF 7)</vt:lpstr>
      <vt:lpstr>Write-Back (REF 7)</vt:lpstr>
      <vt:lpstr>How Many Memory References?</vt:lpstr>
      <vt:lpstr>How many memory references?</vt:lpstr>
      <vt:lpstr>Write-Back (REF 8,9)</vt:lpstr>
      <vt:lpstr>Write-Back (REF 8,9)</vt:lpstr>
      <vt:lpstr>How Many Memory References?</vt:lpstr>
      <vt:lpstr>Write-through vs. Write-back</vt:lpstr>
      <vt:lpstr>Takeaway</vt:lpstr>
      <vt:lpstr>Next Goal</vt:lpstr>
      <vt:lpstr>Performance: An Example</vt:lpstr>
      <vt:lpstr>Performance: An Example</vt:lpstr>
      <vt:lpstr>Performance Tradeoffs</vt:lpstr>
      <vt:lpstr>Write Buffering</vt:lpstr>
      <vt:lpstr>Write-through vs. Write-back</vt:lpstr>
      <vt:lpstr>Cache-coherency</vt:lpstr>
      <vt:lpstr>Takeaway</vt:lpstr>
      <vt:lpstr>PowerPoint Presentation</vt:lpstr>
      <vt:lpstr>Cache Design</vt:lpstr>
      <vt:lpstr>A Real Example</vt:lpstr>
      <vt:lpstr>A Real Example</vt:lpstr>
      <vt:lpstr>Basic Cache Organization</vt:lpstr>
      <vt:lpstr>Experimental Results</vt:lpstr>
      <vt:lpstr>Tradeoffs</vt:lpstr>
      <vt:lpstr>PowerPoint Presentation</vt:lpstr>
      <vt:lpstr>Cache Conscious Programming</vt:lpstr>
      <vt:lpstr>Cache Conscious Programming</vt:lpstr>
      <vt:lpstr>Summary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51</cp:revision>
  <dcterms:created xsi:type="dcterms:W3CDTF">2012-11-28T14:27:55Z</dcterms:created>
  <dcterms:modified xsi:type="dcterms:W3CDTF">2013-04-01T01:56:14Z</dcterms:modified>
</cp:coreProperties>
</file>