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6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7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1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2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3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4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5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16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7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18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19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0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21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22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23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24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25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26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27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28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29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30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31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notesSlides/notesSlide32.xml" ContentType="application/vnd.openxmlformats-officedocument.presentationml.notesSlide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notesSlides/notesSlide33.xml" ContentType="application/vnd.openxmlformats-officedocument.presentationml.notesSlide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34.xml" ContentType="application/vnd.openxmlformats-officedocument.presentationml.notesSlide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notesSlides/notesSlide35.xml" ContentType="application/vnd.openxmlformats-officedocument.presentationml.notesSlide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notesSlides/notesSlide36.xml" ContentType="application/vnd.openxmlformats-officedocument.presentationml.notesSl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37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29" r:id="rId3"/>
    <p:sldId id="330" r:id="rId4"/>
    <p:sldId id="331" r:id="rId5"/>
    <p:sldId id="257" r:id="rId6"/>
    <p:sldId id="328" r:id="rId7"/>
    <p:sldId id="324" r:id="rId8"/>
    <p:sldId id="259" r:id="rId9"/>
    <p:sldId id="268" r:id="rId10"/>
    <p:sldId id="305" r:id="rId11"/>
    <p:sldId id="270" r:id="rId12"/>
    <p:sldId id="326" r:id="rId13"/>
    <p:sldId id="325" r:id="rId14"/>
    <p:sldId id="327" r:id="rId15"/>
    <p:sldId id="271" r:id="rId16"/>
    <p:sldId id="272" r:id="rId17"/>
    <p:sldId id="273" r:id="rId18"/>
    <p:sldId id="312" r:id="rId19"/>
    <p:sldId id="274" r:id="rId20"/>
    <p:sldId id="275" r:id="rId21"/>
    <p:sldId id="313" r:id="rId22"/>
    <p:sldId id="276" r:id="rId23"/>
    <p:sldId id="277" r:id="rId24"/>
    <p:sldId id="315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322" r:id="rId39"/>
    <p:sldId id="323" r:id="rId40"/>
    <p:sldId id="292" r:id="rId41"/>
    <p:sldId id="320" r:id="rId42"/>
    <p:sldId id="293" r:id="rId43"/>
    <p:sldId id="294" r:id="rId44"/>
    <p:sldId id="295" r:id="rId45"/>
    <p:sldId id="318" r:id="rId46"/>
    <p:sldId id="29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962" autoAdjust="0"/>
  </p:normalViewPr>
  <p:slideViewPr>
    <p:cSldViewPr>
      <p:cViewPr varScale="1">
        <p:scale>
          <a:sx n="54" d="100"/>
          <a:sy n="54" d="100"/>
        </p:scale>
        <p:origin x="-7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D4801-9336-4560-A6DC-A95CAFC4FECF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D8FF6-D16C-4014-BD4B-7B0A2954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EC23A5-1AD1-446B-AB35-7766527E988B}" type="slidenum">
              <a:rPr lang="en-GB"/>
              <a:pPr/>
              <a:t>13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7" y="4343282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0X14220001 = 000101 00001 00010 0000 0000 0000 0001  #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$1, $2, 0x1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0x00000000 </a:t>
            </a:r>
            <a:r>
              <a:rPr lang="en-US" baseline="0" dirty="0" smtClean="0"/>
              <a:t>= 000000 00000 00000 00000 00000 000000   </a:t>
            </a:r>
            <a:r>
              <a:rPr lang="en-US" dirty="0" smtClean="0"/>
              <a:t># </a:t>
            </a:r>
            <a:r>
              <a:rPr lang="en-US" dirty="0" err="1" smtClean="0"/>
              <a:t>sll</a:t>
            </a:r>
            <a:r>
              <a:rPr lang="en-US" dirty="0" smtClean="0"/>
              <a:t> $0, $0, $0</a:t>
            </a:r>
            <a:br>
              <a:rPr lang="en-US" dirty="0" smtClean="0"/>
            </a:br>
            <a:r>
              <a:rPr lang="en-US" dirty="0" smtClean="0"/>
              <a:t>0x24620002 =</a:t>
            </a:r>
            <a:r>
              <a:rPr lang="en-US" baseline="0" dirty="0" smtClean="0"/>
              <a:t> 001001 00011 00010 0000 0000 0000 0010  </a:t>
            </a:r>
            <a:r>
              <a:rPr lang="en-US" dirty="0" smtClean="0"/>
              <a:t># </a:t>
            </a:r>
            <a:r>
              <a:rPr lang="en-US" dirty="0" err="1" smtClean="0"/>
              <a:t>addiu</a:t>
            </a:r>
            <a:r>
              <a:rPr lang="en-US" dirty="0" smtClean="0"/>
              <a:t> $2, $3, 0x2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4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6" rIns="89853" bIns="449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8716" y="686426"/>
            <a:ext cx="4559011" cy="34305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4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3" tIns="45195" rIns="90393" bIns="45195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4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3" tIns="45195" rIns="90393" bIns="45195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4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3" tIns="45195" rIns="90393" bIns="45195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main.o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0C000000 = 0000 1100 (JAL)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21035000</a:t>
            </a:r>
            <a:r>
              <a:rPr lang="en-US" baseline="0" dirty="0" smtClean="0"/>
              <a:t> = 001000 01000 00011 0101 0000 0000 0000 (ADDI $3,$8, 0x5000)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1B80050C = 000110 11100 00000 0000 0101 0000 1100 (BLEZ $28, 0x050C)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3C040000 = 001111 00000 00100 0000 0000 0000 0000 (LUI, $4, 0)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21047002 = 001000 01000 00100 0111 0000 0000 0010 (ADDI $4, $8, 0x7002) </a:t>
            </a:r>
          </a:p>
          <a:p>
            <a:endParaRPr lang="en-US" b="1" dirty="0" smtClean="0"/>
          </a:p>
          <a:p>
            <a:r>
              <a:rPr lang="en-US" dirty="0" err="1" smtClean="0"/>
              <a:t>math.o</a:t>
            </a:r>
            <a:endParaRPr lang="en-US" dirty="0" smtClean="0"/>
          </a:p>
          <a:p>
            <a:r>
              <a:rPr lang="en-US" dirty="0" smtClean="0"/>
              <a:t>21032040</a:t>
            </a:r>
            <a:r>
              <a:rPr lang="en-US" baseline="0" dirty="0" smtClean="0"/>
              <a:t> = 001000 01000 00011 0010 0000 0100 0000 (ADDI $3,$8, 0x2040)</a:t>
            </a:r>
          </a:p>
          <a:p>
            <a:r>
              <a:rPr lang="en-US" baseline="0" dirty="0" smtClean="0"/>
              <a:t>0C000000 = 0000 1100 (JAL)</a:t>
            </a:r>
          </a:p>
          <a:p>
            <a:r>
              <a:rPr lang="en-US" baseline="0" dirty="0" smtClean="0"/>
              <a:t>1B301402 = 000110 11001 10000 0001 0100 0000 0010 (BLEZ $23, 0x1402)</a:t>
            </a:r>
          </a:p>
          <a:p>
            <a:r>
              <a:rPr lang="en-US" baseline="0" dirty="0" smtClean="0"/>
              <a:t>3C040000 = 001111 000000 0100 0000 0000 0000 0000 (LUI, $4, 0)</a:t>
            </a:r>
          </a:p>
          <a:p>
            <a:r>
              <a:rPr lang="en-US" baseline="0" dirty="0" smtClean="0"/>
              <a:t>34040000 = 001101 000000 0100 0000 0000 0000 0000 (ORI, $4, 0)</a:t>
            </a:r>
          </a:p>
          <a:p>
            <a:endParaRPr lang="en-US" baseline="0" dirty="0" smtClean="0"/>
          </a:p>
          <a:p>
            <a:r>
              <a:rPr lang="en-US" baseline="0" dirty="0" smtClean="0"/>
              <a:t>1111 f</a:t>
            </a:r>
          </a:p>
          <a:p>
            <a:r>
              <a:rPr lang="en-US" baseline="0" dirty="0" smtClean="0"/>
              <a:t>1110 e</a:t>
            </a:r>
          </a:p>
          <a:p>
            <a:r>
              <a:rPr lang="en-US" baseline="0" dirty="0" smtClean="0"/>
              <a:t>1101 d</a:t>
            </a:r>
          </a:p>
          <a:p>
            <a:r>
              <a:rPr lang="en-US" baseline="0" dirty="0" smtClean="0"/>
              <a:t>1100 c</a:t>
            </a:r>
          </a:p>
          <a:p>
            <a:r>
              <a:rPr lang="en-US" baseline="0" dirty="0" smtClean="0"/>
              <a:t>1011 b</a:t>
            </a:r>
          </a:p>
          <a:p>
            <a:r>
              <a:rPr lang="en-US" baseline="0" dirty="0" smtClean="0"/>
              <a:t>1010 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8FF6-D16C-4014-BD4B-7B0A2954A87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9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</a:t>
            </a:r>
          </a:p>
          <a:p>
            <a:r>
              <a:rPr lang="en-US" dirty="0" smtClean="0"/>
              <a:t>21032040</a:t>
            </a:r>
            <a:r>
              <a:rPr lang="en-US" baseline="0" dirty="0" smtClean="0"/>
              <a:t> = 001000 01000 00011 0010 0000 0100 0000 (ADDI $3,$8, 0x2040)</a:t>
            </a:r>
          </a:p>
          <a:p>
            <a:r>
              <a:rPr lang="en-US" baseline="0" dirty="0" smtClean="0"/>
              <a:t>0C</a:t>
            </a:r>
            <a:r>
              <a:rPr lang="en-US" dirty="0" smtClean="0"/>
              <a:t>40023C</a:t>
            </a:r>
            <a:r>
              <a:rPr lang="en-US" baseline="0" dirty="0" smtClean="0"/>
              <a:t> = 0000 1100 (JAL)</a:t>
            </a:r>
          </a:p>
          <a:p>
            <a:r>
              <a:rPr lang="en-US" baseline="0" dirty="0" smtClean="0"/>
              <a:t>1B301402 = 000110 11001 10000 0001 0100 0000 0010 (BLEZ $23, 0x1402)</a:t>
            </a:r>
          </a:p>
          <a:p>
            <a:r>
              <a:rPr lang="en-US" baseline="0" dirty="0" smtClean="0"/>
              <a:t>3C041000 = 001111 00000 00100 (LUI, $4, 0x1000)</a:t>
            </a:r>
          </a:p>
          <a:p>
            <a:r>
              <a:rPr lang="en-US" baseline="0" dirty="0" smtClean="0"/>
              <a:t>34040004 = 001101 00000 00100 (ORI, $4, 0x0004)</a:t>
            </a:r>
          </a:p>
          <a:p>
            <a:endParaRPr lang="en-US" dirty="0" smtClean="0"/>
          </a:p>
          <a:p>
            <a:r>
              <a:rPr lang="en-US" dirty="0" smtClean="0"/>
              <a:t>main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0C40023C = 0000 1100 (JAL)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21035000</a:t>
            </a:r>
            <a:r>
              <a:rPr lang="en-US" baseline="0" dirty="0" smtClean="0"/>
              <a:t> = 001000 01000 00011 0101 0000 0000 0000 (ADDI $3,$8, 0x5000)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1B80050C = 000110 11100 00000 0000 0101 0000 1100 (BLEZ $28, 0x050C)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8F048004 = 100011 11100 00100 1000 0000 0000 0100 (LW $4, 0x8004($28))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21047002 = 001000 01000 00100 0111 0000 0000 0010 (ADDI $4, $8, 0x7002) </a:t>
            </a:r>
          </a:p>
          <a:p>
            <a:endParaRPr lang="en-US" dirty="0" smtClean="0"/>
          </a:p>
          <a:p>
            <a:r>
              <a:rPr lang="en-US" dirty="0" err="1" smtClean="0"/>
              <a:t>printf</a:t>
            </a:r>
            <a:endParaRPr lang="en-US" dirty="0" smtClean="0"/>
          </a:p>
          <a:p>
            <a:r>
              <a:rPr lang="en-US" dirty="0" smtClean="0"/>
              <a:t>10201000 = 0001</a:t>
            </a:r>
            <a:r>
              <a:rPr lang="en-US" baseline="0" dirty="0" smtClean="0"/>
              <a:t>00 00001 00000 0001 0000 0000 0000 (BEQ $1, 0x1000)</a:t>
            </a:r>
          </a:p>
          <a:p>
            <a:r>
              <a:rPr lang="en-US" baseline="0" dirty="0" smtClean="0"/>
              <a:t>21040330 = 001000 01000 00100 0000 0011 0011 0000 (ADDI $4, $8, 0x0330)</a:t>
            </a:r>
          </a:p>
          <a:p>
            <a:r>
              <a:rPr lang="en-US" baseline="0" dirty="0" smtClean="0"/>
              <a:t>22500102 = 001000 10010 10000 0000 0001 0000 0010 (ADDI $16, $18, 0x0102)</a:t>
            </a:r>
            <a:endParaRPr lang="en-US" dirty="0" smtClean="0"/>
          </a:p>
          <a:p>
            <a:r>
              <a:rPr lang="en-US" dirty="0" smtClean="0"/>
              <a:t>40023C = 0001 0000 0000 0000 1000 1111</a:t>
            </a:r>
          </a:p>
          <a:p>
            <a:r>
              <a:rPr lang="en-US" dirty="0" smtClean="0"/>
              <a:t>10008f</a:t>
            </a:r>
          </a:p>
          <a:p>
            <a:endParaRPr lang="en-US" dirty="0" smtClean="0"/>
          </a:p>
          <a:p>
            <a:r>
              <a:rPr lang="en-US" dirty="0" smtClean="0"/>
              <a:t>Starting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msb</a:t>
            </a:r>
            <a:r>
              <a:rPr lang="en-US" baseline="0" dirty="0" smtClean="0"/>
              <a:t>, bit 31 on left</a:t>
            </a:r>
            <a:endParaRPr lang="en-US" dirty="0" smtClean="0"/>
          </a:p>
          <a:p>
            <a:r>
              <a:rPr lang="en-US" dirty="0" smtClean="0"/>
              <a:t>0C</a:t>
            </a:r>
            <a:r>
              <a:rPr lang="en-US" baseline="0" dirty="0" smtClean="0"/>
              <a:t> =    0000 1100 (J or JAL)</a:t>
            </a:r>
          </a:p>
          <a:p>
            <a:r>
              <a:rPr lang="en-US" baseline="0" dirty="0" smtClean="0"/>
              <a:t>4C04 = 0100 1100 0000 0100 (?)</a:t>
            </a:r>
          </a:p>
          <a:p>
            <a:r>
              <a:rPr lang="en-US" baseline="0" dirty="0" smtClean="0"/>
              <a:t>3C041000 = 0011 1100 0000 0100 (LUI, $4, 0x1000)</a:t>
            </a:r>
          </a:p>
          <a:p>
            <a:r>
              <a:rPr lang="en-US" baseline="0" dirty="0" smtClean="0"/>
              <a:t>34040004 = 0011 0100 0000 0100 (ORI, $4, 0x0004)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1111 f</a:t>
            </a:r>
          </a:p>
          <a:p>
            <a:r>
              <a:rPr lang="en-US" baseline="0" dirty="0" smtClean="0"/>
              <a:t>1110 e</a:t>
            </a:r>
          </a:p>
          <a:p>
            <a:r>
              <a:rPr lang="en-US" baseline="0" dirty="0" smtClean="0"/>
              <a:t>1101 d</a:t>
            </a:r>
          </a:p>
          <a:p>
            <a:r>
              <a:rPr lang="en-US" baseline="0" dirty="0" smtClean="0"/>
              <a:t>1100 c</a:t>
            </a:r>
          </a:p>
          <a:p>
            <a:r>
              <a:rPr lang="en-US" baseline="0" dirty="0" smtClean="0"/>
              <a:t>1011 b</a:t>
            </a:r>
          </a:p>
          <a:p>
            <a:r>
              <a:rPr lang="en-US" baseline="0" dirty="0" smtClean="0"/>
              <a:t>1010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8FF6-D16C-4014-BD4B-7B0A2954A87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1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4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3" tIns="45195" rIns="90393" bIns="45195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4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6" rIns="89853" bIns="449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7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8716" y="686426"/>
            <a:ext cx="4559011" cy="34305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4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3" tIns="45195" rIns="90393" bIns="45195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4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6" rIns="89853" bIns="449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4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6" rIns="89853" bIns="44926"/>
          <a:lstStyle/>
          <a:p>
            <a:r>
              <a:rPr lang="en-US" dirty="0" smtClean="0"/>
              <a:t>fixed address:</a:t>
            </a:r>
            <a:r>
              <a:rPr lang="en-US" baseline="0" dirty="0" smtClean="0"/>
              <a:t> drawbacks? advantages?</a:t>
            </a:r>
          </a:p>
          <a:p>
            <a:r>
              <a:rPr lang="en-US" dirty="0" smtClean="0"/>
              <a:t>(makes linking trivial: few relocations needed)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4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6" rIns="89853" bIns="449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3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3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  <a:endParaRPr lang="en-US" sz="1300" dirty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42880" indent="-342880">
              <a:spcBef>
                <a:spcPct val="20000"/>
              </a:spcBef>
              <a:buSzPct val="80000"/>
              <a:defRPr/>
            </a:pP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4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6" rIns="89853" bIns="44926"/>
          <a:lstStyle/>
          <a:p>
            <a:r>
              <a:rPr lang="en-US" dirty="0" smtClean="0"/>
              <a:t>.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.so</a:t>
            </a:r>
          </a:p>
          <a:p>
            <a:r>
              <a:rPr lang="en-US" dirty="0" smtClean="0"/>
              <a:t>PIC: why?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8716" y="686426"/>
            <a:ext cx="4559011" cy="34305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4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3" tIns="45195" rIns="90393" bIns="45195" anchor="ctr"/>
          <a:lstStyle/>
          <a:p>
            <a:r>
              <a:rPr lang="en-US" dirty="0" smtClean="0"/>
              <a:t>cost of loading big executables</a:t>
            </a:r>
          </a:p>
          <a:p>
            <a:r>
              <a:rPr lang="en-US" dirty="0" err="1" smtClean="0"/>
              <a:t>dll</a:t>
            </a:r>
            <a:r>
              <a:rPr lang="en-US" dirty="0" smtClean="0"/>
              <a:t> hell, versioning problems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4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6" rIns="89853" bIns="449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4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6" rIns="89853" bIns="449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01AB85-B3CB-4524-AC50-203E3BF3CFF2}" type="slidenum">
              <a:rPr lang="en-GB"/>
              <a:pPr/>
              <a:t>12</a:t>
            </a:fld>
            <a:endParaRPr lang="en-GB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7" y="4343282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96.xml"/><Relationship Id="rId117" Type="http://schemas.openxmlformats.org/officeDocument/2006/relationships/tags" Target="../tags/tag187.xml"/><Relationship Id="rId21" Type="http://schemas.openxmlformats.org/officeDocument/2006/relationships/tags" Target="../tags/tag91.xml"/><Relationship Id="rId42" Type="http://schemas.openxmlformats.org/officeDocument/2006/relationships/tags" Target="../tags/tag112.xml"/><Relationship Id="rId47" Type="http://schemas.openxmlformats.org/officeDocument/2006/relationships/tags" Target="../tags/tag117.xml"/><Relationship Id="rId63" Type="http://schemas.openxmlformats.org/officeDocument/2006/relationships/tags" Target="../tags/tag133.xml"/><Relationship Id="rId68" Type="http://schemas.openxmlformats.org/officeDocument/2006/relationships/tags" Target="../tags/tag138.xml"/><Relationship Id="rId84" Type="http://schemas.openxmlformats.org/officeDocument/2006/relationships/tags" Target="../tags/tag154.xml"/><Relationship Id="rId89" Type="http://schemas.openxmlformats.org/officeDocument/2006/relationships/tags" Target="../tags/tag159.xml"/><Relationship Id="rId112" Type="http://schemas.openxmlformats.org/officeDocument/2006/relationships/tags" Target="../tags/tag182.xml"/><Relationship Id="rId133" Type="http://schemas.openxmlformats.org/officeDocument/2006/relationships/tags" Target="../tags/tag203.xml"/><Relationship Id="rId138" Type="http://schemas.openxmlformats.org/officeDocument/2006/relationships/tags" Target="../tags/tag208.xml"/><Relationship Id="rId16" Type="http://schemas.openxmlformats.org/officeDocument/2006/relationships/tags" Target="../tags/tag86.xml"/><Relationship Id="rId107" Type="http://schemas.openxmlformats.org/officeDocument/2006/relationships/tags" Target="../tags/tag177.xml"/><Relationship Id="rId11" Type="http://schemas.openxmlformats.org/officeDocument/2006/relationships/tags" Target="../tags/tag81.xml"/><Relationship Id="rId32" Type="http://schemas.openxmlformats.org/officeDocument/2006/relationships/tags" Target="../tags/tag102.xml"/><Relationship Id="rId37" Type="http://schemas.openxmlformats.org/officeDocument/2006/relationships/tags" Target="../tags/tag107.xml"/><Relationship Id="rId53" Type="http://schemas.openxmlformats.org/officeDocument/2006/relationships/tags" Target="../tags/tag123.xml"/><Relationship Id="rId58" Type="http://schemas.openxmlformats.org/officeDocument/2006/relationships/tags" Target="../tags/tag128.xml"/><Relationship Id="rId74" Type="http://schemas.openxmlformats.org/officeDocument/2006/relationships/tags" Target="../tags/tag144.xml"/><Relationship Id="rId79" Type="http://schemas.openxmlformats.org/officeDocument/2006/relationships/tags" Target="../tags/tag149.xml"/><Relationship Id="rId102" Type="http://schemas.openxmlformats.org/officeDocument/2006/relationships/tags" Target="../tags/tag172.xml"/><Relationship Id="rId123" Type="http://schemas.openxmlformats.org/officeDocument/2006/relationships/tags" Target="../tags/tag193.xml"/><Relationship Id="rId128" Type="http://schemas.openxmlformats.org/officeDocument/2006/relationships/tags" Target="../tags/tag198.xml"/><Relationship Id="rId144" Type="http://schemas.openxmlformats.org/officeDocument/2006/relationships/tags" Target="../tags/tag214.xml"/><Relationship Id="rId149" Type="http://schemas.openxmlformats.org/officeDocument/2006/relationships/notesSlide" Target="../notesSlides/notesSlide7.xml"/><Relationship Id="rId5" Type="http://schemas.openxmlformats.org/officeDocument/2006/relationships/tags" Target="../tags/tag75.xml"/><Relationship Id="rId90" Type="http://schemas.openxmlformats.org/officeDocument/2006/relationships/tags" Target="../tags/tag160.xml"/><Relationship Id="rId95" Type="http://schemas.openxmlformats.org/officeDocument/2006/relationships/tags" Target="../tags/tag165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43" Type="http://schemas.openxmlformats.org/officeDocument/2006/relationships/tags" Target="../tags/tag113.xml"/><Relationship Id="rId48" Type="http://schemas.openxmlformats.org/officeDocument/2006/relationships/tags" Target="../tags/tag118.xml"/><Relationship Id="rId64" Type="http://schemas.openxmlformats.org/officeDocument/2006/relationships/tags" Target="../tags/tag134.xml"/><Relationship Id="rId69" Type="http://schemas.openxmlformats.org/officeDocument/2006/relationships/tags" Target="../tags/tag139.xml"/><Relationship Id="rId113" Type="http://schemas.openxmlformats.org/officeDocument/2006/relationships/tags" Target="../tags/tag183.xml"/><Relationship Id="rId118" Type="http://schemas.openxmlformats.org/officeDocument/2006/relationships/tags" Target="../tags/tag188.xml"/><Relationship Id="rId134" Type="http://schemas.openxmlformats.org/officeDocument/2006/relationships/tags" Target="../tags/tag204.xml"/><Relationship Id="rId139" Type="http://schemas.openxmlformats.org/officeDocument/2006/relationships/tags" Target="../tags/tag209.xml"/><Relationship Id="rId80" Type="http://schemas.openxmlformats.org/officeDocument/2006/relationships/tags" Target="../tags/tag150.xml"/><Relationship Id="rId85" Type="http://schemas.openxmlformats.org/officeDocument/2006/relationships/tags" Target="../tags/tag155.xml"/><Relationship Id="rId150" Type="http://schemas.openxmlformats.org/officeDocument/2006/relationships/image" Target="../media/image1.png"/><Relationship Id="rId3" Type="http://schemas.openxmlformats.org/officeDocument/2006/relationships/tags" Target="../tags/tag73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33" Type="http://schemas.openxmlformats.org/officeDocument/2006/relationships/tags" Target="../tags/tag103.xml"/><Relationship Id="rId38" Type="http://schemas.openxmlformats.org/officeDocument/2006/relationships/tags" Target="../tags/tag108.xml"/><Relationship Id="rId46" Type="http://schemas.openxmlformats.org/officeDocument/2006/relationships/tags" Target="../tags/tag116.xml"/><Relationship Id="rId59" Type="http://schemas.openxmlformats.org/officeDocument/2006/relationships/tags" Target="../tags/tag129.xml"/><Relationship Id="rId67" Type="http://schemas.openxmlformats.org/officeDocument/2006/relationships/tags" Target="../tags/tag137.xml"/><Relationship Id="rId103" Type="http://schemas.openxmlformats.org/officeDocument/2006/relationships/tags" Target="../tags/tag173.xml"/><Relationship Id="rId108" Type="http://schemas.openxmlformats.org/officeDocument/2006/relationships/tags" Target="../tags/tag178.xml"/><Relationship Id="rId116" Type="http://schemas.openxmlformats.org/officeDocument/2006/relationships/tags" Target="../tags/tag186.xml"/><Relationship Id="rId124" Type="http://schemas.openxmlformats.org/officeDocument/2006/relationships/tags" Target="../tags/tag194.xml"/><Relationship Id="rId129" Type="http://schemas.openxmlformats.org/officeDocument/2006/relationships/tags" Target="../tags/tag199.xml"/><Relationship Id="rId137" Type="http://schemas.openxmlformats.org/officeDocument/2006/relationships/tags" Target="../tags/tag207.xml"/><Relationship Id="rId20" Type="http://schemas.openxmlformats.org/officeDocument/2006/relationships/tags" Target="../tags/tag90.xml"/><Relationship Id="rId41" Type="http://schemas.openxmlformats.org/officeDocument/2006/relationships/tags" Target="../tags/tag111.xml"/><Relationship Id="rId54" Type="http://schemas.openxmlformats.org/officeDocument/2006/relationships/tags" Target="../tags/tag124.xml"/><Relationship Id="rId62" Type="http://schemas.openxmlformats.org/officeDocument/2006/relationships/tags" Target="../tags/tag132.xml"/><Relationship Id="rId70" Type="http://schemas.openxmlformats.org/officeDocument/2006/relationships/tags" Target="../tags/tag140.xml"/><Relationship Id="rId75" Type="http://schemas.openxmlformats.org/officeDocument/2006/relationships/tags" Target="../tags/tag145.xml"/><Relationship Id="rId83" Type="http://schemas.openxmlformats.org/officeDocument/2006/relationships/tags" Target="../tags/tag153.xml"/><Relationship Id="rId88" Type="http://schemas.openxmlformats.org/officeDocument/2006/relationships/tags" Target="../tags/tag158.xml"/><Relationship Id="rId91" Type="http://schemas.openxmlformats.org/officeDocument/2006/relationships/tags" Target="../tags/tag161.xml"/><Relationship Id="rId96" Type="http://schemas.openxmlformats.org/officeDocument/2006/relationships/tags" Target="../tags/tag166.xml"/><Relationship Id="rId111" Type="http://schemas.openxmlformats.org/officeDocument/2006/relationships/tags" Target="../tags/tag181.xml"/><Relationship Id="rId132" Type="http://schemas.openxmlformats.org/officeDocument/2006/relationships/tags" Target="../tags/tag202.xml"/><Relationship Id="rId140" Type="http://schemas.openxmlformats.org/officeDocument/2006/relationships/tags" Target="../tags/tag210.xml"/><Relationship Id="rId145" Type="http://schemas.openxmlformats.org/officeDocument/2006/relationships/tags" Target="../tags/tag215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36" Type="http://schemas.openxmlformats.org/officeDocument/2006/relationships/tags" Target="../tags/tag106.xml"/><Relationship Id="rId49" Type="http://schemas.openxmlformats.org/officeDocument/2006/relationships/tags" Target="../tags/tag119.xml"/><Relationship Id="rId57" Type="http://schemas.openxmlformats.org/officeDocument/2006/relationships/tags" Target="../tags/tag127.xml"/><Relationship Id="rId106" Type="http://schemas.openxmlformats.org/officeDocument/2006/relationships/tags" Target="../tags/tag176.xml"/><Relationship Id="rId114" Type="http://schemas.openxmlformats.org/officeDocument/2006/relationships/tags" Target="../tags/tag184.xml"/><Relationship Id="rId119" Type="http://schemas.openxmlformats.org/officeDocument/2006/relationships/tags" Target="../tags/tag189.xml"/><Relationship Id="rId127" Type="http://schemas.openxmlformats.org/officeDocument/2006/relationships/tags" Target="../tags/tag197.xml"/><Relationship Id="rId10" Type="http://schemas.openxmlformats.org/officeDocument/2006/relationships/tags" Target="../tags/tag80.xml"/><Relationship Id="rId31" Type="http://schemas.openxmlformats.org/officeDocument/2006/relationships/tags" Target="../tags/tag101.xml"/><Relationship Id="rId44" Type="http://schemas.openxmlformats.org/officeDocument/2006/relationships/tags" Target="../tags/tag114.xml"/><Relationship Id="rId52" Type="http://schemas.openxmlformats.org/officeDocument/2006/relationships/tags" Target="../tags/tag122.xml"/><Relationship Id="rId60" Type="http://schemas.openxmlformats.org/officeDocument/2006/relationships/tags" Target="../tags/tag130.xml"/><Relationship Id="rId65" Type="http://schemas.openxmlformats.org/officeDocument/2006/relationships/tags" Target="../tags/tag135.xml"/><Relationship Id="rId73" Type="http://schemas.openxmlformats.org/officeDocument/2006/relationships/tags" Target="../tags/tag143.xml"/><Relationship Id="rId78" Type="http://schemas.openxmlformats.org/officeDocument/2006/relationships/tags" Target="../tags/tag148.xml"/><Relationship Id="rId81" Type="http://schemas.openxmlformats.org/officeDocument/2006/relationships/tags" Target="../tags/tag151.xml"/><Relationship Id="rId86" Type="http://schemas.openxmlformats.org/officeDocument/2006/relationships/tags" Target="../tags/tag156.xml"/><Relationship Id="rId94" Type="http://schemas.openxmlformats.org/officeDocument/2006/relationships/tags" Target="../tags/tag164.xml"/><Relationship Id="rId99" Type="http://schemas.openxmlformats.org/officeDocument/2006/relationships/tags" Target="../tags/tag169.xml"/><Relationship Id="rId101" Type="http://schemas.openxmlformats.org/officeDocument/2006/relationships/tags" Target="../tags/tag171.xml"/><Relationship Id="rId122" Type="http://schemas.openxmlformats.org/officeDocument/2006/relationships/tags" Target="../tags/tag192.xml"/><Relationship Id="rId130" Type="http://schemas.openxmlformats.org/officeDocument/2006/relationships/tags" Target="../tags/tag200.xml"/><Relationship Id="rId135" Type="http://schemas.openxmlformats.org/officeDocument/2006/relationships/tags" Target="../tags/tag205.xml"/><Relationship Id="rId143" Type="http://schemas.openxmlformats.org/officeDocument/2006/relationships/tags" Target="../tags/tag213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39" Type="http://schemas.openxmlformats.org/officeDocument/2006/relationships/tags" Target="../tags/tag109.xml"/><Relationship Id="rId109" Type="http://schemas.openxmlformats.org/officeDocument/2006/relationships/tags" Target="../tags/tag179.xml"/><Relationship Id="rId34" Type="http://schemas.openxmlformats.org/officeDocument/2006/relationships/tags" Target="../tags/tag104.xml"/><Relationship Id="rId50" Type="http://schemas.openxmlformats.org/officeDocument/2006/relationships/tags" Target="../tags/tag120.xml"/><Relationship Id="rId55" Type="http://schemas.openxmlformats.org/officeDocument/2006/relationships/tags" Target="../tags/tag125.xml"/><Relationship Id="rId76" Type="http://schemas.openxmlformats.org/officeDocument/2006/relationships/tags" Target="../tags/tag146.xml"/><Relationship Id="rId97" Type="http://schemas.openxmlformats.org/officeDocument/2006/relationships/tags" Target="../tags/tag167.xml"/><Relationship Id="rId104" Type="http://schemas.openxmlformats.org/officeDocument/2006/relationships/tags" Target="../tags/tag174.xml"/><Relationship Id="rId120" Type="http://schemas.openxmlformats.org/officeDocument/2006/relationships/tags" Target="../tags/tag190.xml"/><Relationship Id="rId125" Type="http://schemas.openxmlformats.org/officeDocument/2006/relationships/tags" Target="../tags/tag195.xml"/><Relationship Id="rId141" Type="http://schemas.openxmlformats.org/officeDocument/2006/relationships/tags" Target="../tags/tag211.xml"/><Relationship Id="rId146" Type="http://schemas.openxmlformats.org/officeDocument/2006/relationships/tags" Target="../tags/tag216.xml"/><Relationship Id="rId7" Type="http://schemas.openxmlformats.org/officeDocument/2006/relationships/tags" Target="../tags/tag77.xml"/><Relationship Id="rId71" Type="http://schemas.openxmlformats.org/officeDocument/2006/relationships/tags" Target="../tags/tag141.xml"/><Relationship Id="rId92" Type="http://schemas.openxmlformats.org/officeDocument/2006/relationships/tags" Target="../tags/tag162.xml"/><Relationship Id="rId2" Type="http://schemas.openxmlformats.org/officeDocument/2006/relationships/tags" Target="../tags/tag72.xml"/><Relationship Id="rId29" Type="http://schemas.openxmlformats.org/officeDocument/2006/relationships/tags" Target="../tags/tag99.xml"/><Relationship Id="rId24" Type="http://schemas.openxmlformats.org/officeDocument/2006/relationships/tags" Target="../tags/tag94.xml"/><Relationship Id="rId40" Type="http://schemas.openxmlformats.org/officeDocument/2006/relationships/tags" Target="../tags/tag110.xml"/><Relationship Id="rId45" Type="http://schemas.openxmlformats.org/officeDocument/2006/relationships/tags" Target="../tags/tag115.xml"/><Relationship Id="rId66" Type="http://schemas.openxmlformats.org/officeDocument/2006/relationships/tags" Target="../tags/tag136.xml"/><Relationship Id="rId87" Type="http://schemas.openxmlformats.org/officeDocument/2006/relationships/tags" Target="../tags/tag157.xml"/><Relationship Id="rId110" Type="http://schemas.openxmlformats.org/officeDocument/2006/relationships/tags" Target="../tags/tag180.xml"/><Relationship Id="rId115" Type="http://schemas.openxmlformats.org/officeDocument/2006/relationships/tags" Target="../tags/tag185.xml"/><Relationship Id="rId131" Type="http://schemas.openxmlformats.org/officeDocument/2006/relationships/tags" Target="../tags/tag201.xml"/><Relationship Id="rId136" Type="http://schemas.openxmlformats.org/officeDocument/2006/relationships/tags" Target="../tags/tag206.xml"/><Relationship Id="rId61" Type="http://schemas.openxmlformats.org/officeDocument/2006/relationships/tags" Target="../tags/tag131.xml"/><Relationship Id="rId82" Type="http://schemas.openxmlformats.org/officeDocument/2006/relationships/tags" Target="../tags/tag152.xml"/><Relationship Id="rId19" Type="http://schemas.openxmlformats.org/officeDocument/2006/relationships/tags" Target="../tags/tag89.xml"/><Relationship Id="rId14" Type="http://schemas.openxmlformats.org/officeDocument/2006/relationships/tags" Target="../tags/tag84.xml"/><Relationship Id="rId30" Type="http://schemas.openxmlformats.org/officeDocument/2006/relationships/tags" Target="../tags/tag100.xml"/><Relationship Id="rId35" Type="http://schemas.openxmlformats.org/officeDocument/2006/relationships/tags" Target="../tags/tag105.xml"/><Relationship Id="rId56" Type="http://schemas.openxmlformats.org/officeDocument/2006/relationships/tags" Target="../tags/tag126.xml"/><Relationship Id="rId77" Type="http://schemas.openxmlformats.org/officeDocument/2006/relationships/tags" Target="../tags/tag147.xml"/><Relationship Id="rId100" Type="http://schemas.openxmlformats.org/officeDocument/2006/relationships/tags" Target="../tags/tag170.xml"/><Relationship Id="rId105" Type="http://schemas.openxmlformats.org/officeDocument/2006/relationships/tags" Target="../tags/tag175.xml"/><Relationship Id="rId126" Type="http://schemas.openxmlformats.org/officeDocument/2006/relationships/tags" Target="../tags/tag196.xml"/><Relationship Id="rId147" Type="http://schemas.openxmlformats.org/officeDocument/2006/relationships/tags" Target="../tags/tag217.xml"/><Relationship Id="rId8" Type="http://schemas.openxmlformats.org/officeDocument/2006/relationships/tags" Target="../tags/tag78.xml"/><Relationship Id="rId51" Type="http://schemas.openxmlformats.org/officeDocument/2006/relationships/tags" Target="../tags/tag121.xml"/><Relationship Id="rId72" Type="http://schemas.openxmlformats.org/officeDocument/2006/relationships/tags" Target="../tags/tag142.xml"/><Relationship Id="rId93" Type="http://schemas.openxmlformats.org/officeDocument/2006/relationships/tags" Target="../tags/tag163.xml"/><Relationship Id="rId98" Type="http://schemas.openxmlformats.org/officeDocument/2006/relationships/tags" Target="../tags/tag168.xml"/><Relationship Id="rId121" Type="http://schemas.openxmlformats.org/officeDocument/2006/relationships/tags" Target="../tags/tag191.xml"/><Relationship Id="rId142" Type="http://schemas.openxmlformats.org/officeDocument/2006/relationships/tags" Target="../tags/tag2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2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5" Type="http://schemas.openxmlformats.org/officeDocument/2006/relationships/tags" Target="../tags/tag236.xml"/><Relationship Id="rId4" Type="http://schemas.openxmlformats.org/officeDocument/2006/relationships/tags" Target="../tags/tag235.xml"/><Relationship Id="rId9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4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4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4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62.xml"/><Relationship Id="rId13" Type="http://schemas.openxmlformats.org/officeDocument/2006/relationships/tags" Target="../tags/tag267.xml"/><Relationship Id="rId18" Type="http://schemas.openxmlformats.org/officeDocument/2006/relationships/tags" Target="../tags/tag272.xml"/><Relationship Id="rId26" Type="http://schemas.openxmlformats.org/officeDocument/2006/relationships/notesSlide" Target="../notesSlides/notesSlide19.xml"/><Relationship Id="rId3" Type="http://schemas.openxmlformats.org/officeDocument/2006/relationships/tags" Target="../tags/tag257.xml"/><Relationship Id="rId21" Type="http://schemas.openxmlformats.org/officeDocument/2006/relationships/tags" Target="../tags/tag275.xml"/><Relationship Id="rId7" Type="http://schemas.openxmlformats.org/officeDocument/2006/relationships/tags" Target="../tags/tag261.xml"/><Relationship Id="rId12" Type="http://schemas.openxmlformats.org/officeDocument/2006/relationships/tags" Target="../tags/tag266.xml"/><Relationship Id="rId17" Type="http://schemas.openxmlformats.org/officeDocument/2006/relationships/tags" Target="../tags/tag271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256.xml"/><Relationship Id="rId16" Type="http://schemas.openxmlformats.org/officeDocument/2006/relationships/tags" Target="../tags/tag270.xml"/><Relationship Id="rId20" Type="http://schemas.openxmlformats.org/officeDocument/2006/relationships/tags" Target="../tags/tag274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11" Type="http://schemas.openxmlformats.org/officeDocument/2006/relationships/tags" Target="../tags/tag265.xml"/><Relationship Id="rId24" Type="http://schemas.openxmlformats.org/officeDocument/2006/relationships/tags" Target="../tags/tag278.xml"/><Relationship Id="rId5" Type="http://schemas.openxmlformats.org/officeDocument/2006/relationships/tags" Target="../tags/tag259.xml"/><Relationship Id="rId15" Type="http://schemas.openxmlformats.org/officeDocument/2006/relationships/tags" Target="../tags/tag269.xml"/><Relationship Id="rId23" Type="http://schemas.openxmlformats.org/officeDocument/2006/relationships/tags" Target="../tags/tag277.xml"/><Relationship Id="rId10" Type="http://schemas.openxmlformats.org/officeDocument/2006/relationships/tags" Target="../tags/tag264.xml"/><Relationship Id="rId19" Type="http://schemas.openxmlformats.org/officeDocument/2006/relationships/tags" Target="../tags/tag273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4" Type="http://schemas.openxmlformats.org/officeDocument/2006/relationships/tags" Target="../tags/tag268.xml"/><Relationship Id="rId22" Type="http://schemas.openxmlformats.org/officeDocument/2006/relationships/tags" Target="../tags/tag27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4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26" Type="http://schemas.openxmlformats.org/officeDocument/2006/relationships/tags" Target="../tags/tag306.xml"/><Relationship Id="rId3" Type="http://schemas.openxmlformats.org/officeDocument/2006/relationships/tags" Target="../tags/tag283.xml"/><Relationship Id="rId21" Type="http://schemas.openxmlformats.org/officeDocument/2006/relationships/tags" Target="../tags/tag301.xml"/><Relationship Id="rId7" Type="http://schemas.openxmlformats.org/officeDocument/2006/relationships/tags" Target="../tags/tag287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5" Type="http://schemas.openxmlformats.org/officeDocument/2006/relationships/tags" Target="../tags/tag305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0" Type="http://schemas.openxmlformats.org/officeDocument/2006/relationships/tags" Target="../tags/tag300.xml"/><Relationship Id="rId29" Type="http://schemas.openxmlformats.org/officeDocument/2006/relationships/notesSlide" Target="../notesSlides/notesSlide21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24" Type="http://schemas.openxmlformats.org/officeDocument/2006/relationships/tags" Target="../tags/tag304.xml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23" Type="http://schemas.openxmlformats.org/officeDocument/2006/relationships/tags" Target="../tags/tag303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290.xml"/><Relationship Id="rId19" Type="http://schemas.openxmlformats.org/officeDocument/2006/relationships/tags" Target="../tags/tag299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Relationship Id="rId22" Type="http://schemas.openxmlformats.org/officeDocument/2006/relationships/tags" Target="../tags/tag302.xml"/><Relationship Id="rId27" Type="http://schemas.openxmlformats.org/officeDocument/2006/relationships/tags" Target="../tags/tag30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15.xml"/><Relationship Id="rId13" Type="http://schemas.openxmlformats.org/officeDocument/2006/relationships/tags" Target="../tags/tag320.xml"/><Relationship Id="rId18" Type="http://schemas.openxmlformats.org/officeDocument/2006/relationships/tags" Target="../tags/tag325.xml"/><Relationship Id="rId26" Type="http://schemas.openxmlformats.org/officeDocument/2006/relationships/tags" Target="../tags/tag333.xml"/><Relationship Id="rId3" Type="http://schemas.openxmlformats.org/officeDocument/2006/relationships/tags" Target="../tags/tag310.xml"/><Relationship Id="rId21" Type="http://schemas.openxmlformats.org/officeDocument/2006/relationships/tags" Target="../tags/tag328.xml"/><Relationship Id="rId34" Type="http://schemas.openxmlformats.org/officeDocument/2006/relationships/notesSlide" Target="../notesSlides/notesSlide22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17" Type="http://schemas.openxmlformats.org/officeDocument/2006/relationships/tags" Target="../tags/tag324.xml"/><Relationship Id="rId25" Type="http://schemas.openxmlformats.org/officeDocument/2006/relationships/tags" Target="../tags/tag332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20" Type="http://schemas.openxmlformats.org/officeDocument/2006/relationships/tags" Target="../tags/tag327.xml"/><Relationship Id="rId29" Type="http://schemas.openxmlformats.org/officeDocument/2006/relationships/tags" Target="../tags/tag336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24" Type="http://schemas.openxmlformats.org/officeDocument/2006/relationships/tags" Target="../tags/tag331.xml"/><Relationship Id="rId32" Type="http://schemas.openxmlformats.org/officeDocument/2006/relationships/tags" Target="../tags/tag339.xml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23" Type="http://schemas.openxmlformats.org/officeDocument/2006/relationships/tags" Target="../tags/tag330.xml"/><Relationship Id="rId28" Type="http://schemas.openxmlformats.org/officeDocument/2006/relationships/tags" Target="../tags/tag335.xml"/><Relationship Id="rId10" Type="http://schemas.openxmlformats.org/officeDocument/2006/relationships/tags" Target="../tags/tag317.xml"/><Relationship Id="rId19" Type="http://schemas.openxmlformats.org/officeDocument/2006/relationships/tags" Target="../tags/tag326.xml"/><Relationship Id="rId31" Type="http://schemas.openxmlformats.org/officeDocument/2006/relationships/tags" Target="../tags/tag338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Relationship Id="rId22" Type="http://schemas.openxmlformats.org/officeDocument/2006/relationships/tags" Target="../tags/tag329.xml"/><Relationship Id="rId27" Type="http://schemas.openxmlformats.org/officeDocument/2006/relationships/tags" Target="../tags/tag334.xml"/><Relationship Id="rId30" Type="http://schemas.openxmlformats.org/officeDocument/2006/relationships/tags" Target="../tags/tag33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42.xml"/><Relationship Id="rId7" Type="http://schemas.openxmlformats.org/officeDocument/2006/relationships/tags" Target="../tags/tag346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5" Type="http://schemas.openxmlformats.org/officeDocument/2006/relationships/tags" Target="../tags/tag344.xml"/><Relationship Id="rId4" Type="http://schemas.openxmlformats.org/officeDocument/2006/relationships/tags" Target="../tags/tag343.xml"/><Relationship Id="rId9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4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0.xml"/><Relationship Id="rId1" Type="http://schemas.openxmlformats.org/officeDocument/2006/relationships/tags" Target="../tags/tag34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58.xml"/><Relationship Id="rId13" Type="http://schemas.openxmlformats.org/officeDocument/2006/relationships/tags" Target="../tags/tag363.xml"/><Relationship Id="rId18" Type="http://schemas.openxmlformats.org/officeDocument/2006/relationships/tags" Target="../tags/tag368.xml"/><Relationship Id="rId26" Type="http://schemas.openxmlformats.org/officeDocument/2006/relationships/notesSlide" Target="../notesSlides/notesSlide25.xml"/><Relationship Id="rId3" Type="http://schemas.openxmlformats.org/officeDocument/2006/relationships/tags" Target="../tags/tag353.xml"/><Relationship Id="rId21" Type="http://schemas.openxmlformats.org/officeDocument/2006/relationships/tags" Target="../tags/tag371.xml"/><Relationship Id="rId7" Type="http://schemas.openxmlformats.org/officeDocument/2006/relationships/tags" Target="../tags/tag357.xml"/><Relationship Id="rId12" Type="http://schemas.openxmlformats.org/officeDocument/2006/relationships/tags" Target="../tags/tag362.xml"/><Relationship Id="rId17" Type="http://schemas.openxmlformats.org/officeDocument/2006/relationships/tags" Target="../tags/tag367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352.xml"/><Relationship Id="rId16" Type="http://schemas.openxmlformats.org/officeDocument/2006/relationships/tags" Target="../tags/tag366.xml"/><Relationship Id="rId20" Type="http://schemas.openxmlformats.org/officeDocument/2006/relationships/tags" Target="../tags/tag370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1" Type="http://schemas.openxmlformats.org/officeDocument/2006/relationships/tags" Target="../tags/tag361.xml"/><Relationship Id="rId24" Type="http://schemas.openxmlformats.org/officeDocument/2006/relationships/tags" Target="../tags/tag374.xml"/><Relationship Id="rId5" Type="http://schemas.openxmlformats.org/officeDocument/2006/relationships/tags" Target="../tags/tag355.xml"/><Relationship Id="rId15" Type="http://schemas.openxmlformats.org/officeDocument/2006/relationships/tags" Target="../tags/tag365.xml"/><Relationship Id="rId23" Type="http://schemas.openxmlformats.org/officeDocument/2006/relationships/tags" Target="../tags/tag373.xml"/><Relationship Id="rId10" Type="http://schemas.openxmlformats.org/officeDocument/2006/relationships/tags" Target="../tags/tag360.xml"/><Relationship Id="rId19" Type="http://schemas.openxmlformats.org/officeDocument/2006/relationships/tags" Target="../tags/tag369.xml"/><Relationship Id="rId4" Type="http://schemas.openxmlformats.org/officeDocument/2006/relationships/tags" Target="../tags/tag354.xml"/><Relationship Id="rId9" Type="http://schemas.openxmlformats.org/officeDocument/2006/relationships/tags" Target="../tags/tag359.xml"/><Relationship Id="rId14" Type="http://schemas.openxmlformats.org/officeDocument/2006/relationships/tags" Target="../tags/tag364.xml"/><Relationship Id="rId22" Type="http://schemas.openxmlformats.org/officeDocument/2006/relationships/tags" Target="../tags/tag37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6.xml"/><Relationship Id="rId1" Type="http://schemas.openxmlformats.org/officeDocument/2006/relationships/tags" Target="../tags/tag375.xml"/><Relationship Id="rId4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4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0.xml"/><Relationship Id="rId1" Type="http://schemas.openxmlformats.org/officeDocument/2006/relationships/tags" Target="../tags/tag379.xml"/><Relationship Id="rId4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383.xml"/><Relationship Id="rId2" Type="http://schemas.openxmlformats.org/officeDocument/2006/relationships/tags" Target="../tags/tag382.xml"/><Relationship Id="rId1" Type="http://schemas.openxmlformats.org/officeDocument/2006/relationships/tags" Target="../tags/tag381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3" Type="http://schemas.openxmlformats.org/officeDocument/2006/relationships/tags" Target="../tags/tag387.xml"/><Relationship Id="rId7" Type="http://schemas.openxmlformats.org/officeDocument/2006/relationships/tags" Target="../tags/tag391.xml"/><Relationship Id="rId12" Type="http://schemas.openxmlformats.org/officeDocument/2006/relationships/notesSlide" Target="../notesSlides/notesSlide30.xml"/><Relationship Id="rId2" Type="http://schemas.openxmlformats.org/officeDocument/2006/relationships/tags" Target="../tags/tag386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89.xml"/><Relationship Id="rId10" Type="http://schemas.openxmlformats.org/officeDocument/2006/relationships/tags" Target="../tags/tag394.xml"/><Relationship Id="rId4" Type="http://schemas.openxmlformats.org/officeDocument/2006/relationships/tags" Target="../tags/tag388.xml"/><Relationship Id="rId9" Type="http://schemas.openxmlformats.org/officeDocument/2006/relationships/tags" Target="../tags/tag39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402.xml"/><Relationship Id="rId3" Type="http://schemas.openxmlformats.org/officeDocument/2006/relationships/tags" Target="../tags/tag397.xml"/><Relationship Id="rId7" Type="http://schemas.openxmlformats.org/officeDocument/2006/relationships/tags" Target="../tags/tag401.xml"/><Relationship Id="rId12" Type="http://schemas.openxmlformats.org/officeDocument/2006/relationships/notesSlide" Target="../notesSlides/notesSlide31.xml"/><Relationship Id="rId2" Type="http://schemas.openxmlformats.org/officeDocument/2006/relationships/tags" Target="../tags/tag396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99.xml"/><Relationship Id="rId10" Type="http://schemas.openxmlformats.org/officeDocument/2006/relationships/tags" Target="../tags/tag404.xml"/><Relationship Id="rId4" Type="http://schemas.openxmlformats.org/officeDocument/2006/relationships/tags" Target="../tags/tag398.xml"/><Relationship Id="rId9" Type="http://schemas.openxmlformats.org/officeDocument/2006/relationships/tags" Target="../tags/tag40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3" Type="http://schemas.openxmlformats.org/officeDocument/2006/relationships/tags" Target="../tags/tag407.xml"/><Relationship Id="rId7" Type="http://schemas.openxmlformats.org/officeDocument/2006/relationships/tags" Target="../tags/tag411.xml"/><Relationship Id="rId12" Type="http://schemas.openxmlformats.org/officeDocument/2006/relationships/notesSlide" Target="../notesSlides/notesSlide32.xml"/><Relationship Id="rId2" Type="http://schemas.openxmlformats.org/officeDocument/2006/relationships/tags" Target="../tags/tag406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09.xml"/><Relationship Id="rId10" Type="http://schemas.openxmlformats.org/officeDocument/2006/relationships/tags" Target="../tags/tag414.xml"/><Relationship Id="rId4" Type="http://schemas.openxmlformats.org/officeDocument/2006/relationships/tags" Target="../tags/tag408.xml"/><Relationship Id="rId9" Type="http://schemas.openxmlformats.org/officeDocument/2006/relationships/tags" Target="../tags/tag4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6.xml"/><Relationship Id="rId1" Type="http://schemas.openxmlformats.org/officeDocument/2006/relationships/tags" Target="../tags/tag415.xml"/><Relationship Id="rId4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419.xml"/><Relationship Id="rId2" Type="http://schemas.openxmlformats.org/officeDocument/2006/relationships/tags" Target="../tags/tag418.xml"/><Relationship Id="rId1" Type="http://schemas.openxmlformats.org/officeDocument/2006/relationships/tags" Target="../tags/tag417.xml"/><Relationship Id="rId6" Type="http://schemas.openxmlformats.org/officeDocument/2006/relationships/notesSlide" Target="../notesSlides/notesSlide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428.xml"/><Relationship Id="rId13" Type="http://schemas.openxmlformats.org/officeDocument/2006/relationships/tags" Target="../tags/tag433.xml"/><Relationship Id="rId18" Type="http://schemas.openxmlformats.org/officeDocument/2006/relationships/tags" Target="../tags/tag438.xml"/><Relationship Id="rId26" Type="http://schemas.openxmlformats.org/officeDocument/2006/relationships/notesSlide" Target="../notesSlides/notesSlide35.xml"/><Relationship Id="rId3" Type="http://schemas.openxmlformats.org/officeDocument/2006/relationships/tags" Target="../tags/tag423.xml"/><Relationship Id="rId21" Type="http://schemas.openxmlformats.org/officeDocument/2006/relationships/tags" Target="../tags/tag441.xml"/><Relationship Id="rId7" Type="http://schemas.openxmlformats.org/officeDocument/2006/relationships/tags" Target="../tags/tag427.xml"/><Relationship Id="rId12" Type="http://schemas.openxmlformats.org/officeDocument/2006/relationships/tags" Target="../tags/tag432.xml"/><Relationship Id="rId17" Type="http://schemas.openxmlformats.org/officeDocument/2006/relationships/tags" Target="../tags/tag437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422.xml"/><Relationship Id="rId16" Type="http://schemas.openxmlformats.org/officeDocument/2006/relationships/tags" Target="../tags/tag436.xml"/><Relationship Id="rId20" Type="http://schemas.openxmlformats.org/officeDocument/2006/relationships/tags" Target="../tags/tag440.xml"/><Relationship Id="rId1" Type="http://schemas.openxmlformats.org/officeDocument/2006/relationships/tags" Target="../tags/tag421.xml"/><Relationship Id="rId6" Type="http://schemas.openxmlformats.org/officeDocument/2006/relationships/tags" Target="../tags/tag426.xml"/><Relationship Id="rId11" Type="http://schemas.openxmlformats.org/officeDocument/2006/relationships/tags" Target="../tags/tag431.xml"/><Relationship Id="rId24" Type="http://schemas.openxmlformats.org/officeDocument/2006/relationships/tags" Target="../tags/tag444.xml"/><Relationship Id="rId5" Type="http://schemas.openxmlformats.org/officeDocument/2006/relationships/tags" Target="../tags/tag425.xml"/><Relationship Id="rId15" Type="http://schemas.openxmlformats.org/officeDocument/2006/relationships/tags" Target="../tags/tag435.xml"/><Relationship Id="rId23" Type="http://schemas.openxmlformats.org/officeDocument/2006/relationships/tags" Target="../tags/tag443.xml"/><Relationship Id="rId10" Type="http://schemas.openxmlformats.org/officeDocument/2006/relationships/tags" Target="../tags/tag430.xml"/><Relationship Id="rId19" Type="http://schemas.openxmlformats.org/officeDocument/2006/relationships/tags" Target="../tags/tag439.xml"/><Relationship Id="rId4" Type="http://schemas.openxmlformats.org/officeDocument/2006/relationships/tags" Target="../tags/tag424.xml"/><Relationship Id="rId9" Type="http://schemas.openxmlformats.org/officeDocument/2006/relationships/tags" Target="../tags/tag429.xml"/><Relationship Id="rId14" Type="http://schemas.openxmlformats.org/officeDocument/2006/relationships/tags" Target="../tags/tag434.xml"/><Relationship Id="rId22" Type="http://schemas.openxmlformats.org/officeDocument/2006/relationships/tags" Target="../tags/tag4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6.xml"/><Relationship Id="rId1" Type="http://schemas.openxmlformats.org/officeDocument/2006/relationships/tags" Target="../tags/tag445.xml"/><Relationship Id="rId4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8.xml"/><Relationship Id="rId1" Type="http://schemas.openxmlformats.org/officeDocument/2006/relationships/tags" Target="../tags/tag447.xml"/><Relationship Id="rId4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0.xml"/><Relationship Id="rId1" Type="http://schemas.openxmlformats.org/officeDocument/2006/relationships/tags" Target="../tags/tag449.xml"/><Relationship Id="rId4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notesSlide" Target="../notesSlides/notesSlide5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2" Type="http://schemas.openxmlformats.org/officeDocument/2006/relationships/tags" Target="../tags/tag58.xml"/><Relationship Id="rId16" Type="http://schemas.openxmlformats.org/officeDocument/2006/relationships/notesSlide" Target="../notesSlides/notesSlide6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Assemblers, Linkers, and Loaders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96000"/>
            <a:ext cx="3886200" cy="381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smtClean="0">
                <a:solidFill>
                  <a:schemeClr val="accent1"/>
                </a:solidFill>
              </a:rPr>
              <a:t>See: P&amp;H Appendix B.3-4 and 2.12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Anatomy of an executing 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2004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7550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17526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2192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4478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6096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a object files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How does assembler handle forward references?</a:t>
            </a:r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.o = </a:t>
            </a:r>
            <a:r>
              <a:rPr lang="en-US" sz="2400" dirty="0">
                <a:solidFill>
                  <a:schemeClr val="accent1"/>
                </a:solidFill>
              </a:rPr>
              <a:t>L</a:t>
            </a:r>
            <a:r>
              <a:rPr lang="en-US" sz="2400" dirty="0" smtClean="0">
                <a:solidFill>
                  <a:schemeClr val="accent1"/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r>
              <a:rPr lang="en-US" sz="2400" dirty="0" err="1" smtClean="0">
                <a:solidFill>
                  <a:schemeClr val="accent1"/>
                </a:solidFill>
              </a:rPr>
              <a:t>obj</a:t>
            </a:r>
            <a:r>
              <a:rPr lang="en-US" sz="2400" dirty="0" smtClean="0">
                <a:solidFill>
                  <a:schemeClr val="accent1"/>
                </a:solidFill>
              </a:rPr>
              <a:t> Windows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0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38200"/>
            <a:ext cx="8077200" cy="5934958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1"/>
                </a:solidFill>
              </a:rPr>
              <a:t>Two-pass</a:t>
            </a:r>
            <a:r>
              <a:rPr lang="en-GB" dirty="0"/>
              <a:t>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allocate instructions and lay out data, thus determining addresses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second pass, emitting instructions and data, with the correct label offsets now determined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1"/>
                </a:solidFill>
              </a:rPr>
              <a:t>One-pass</a:t>
            </a:r>
            <a:r>
              <a:rPr lang="en-GB" dirty="0"/>
              <a:t> (or </a:t>
            </a:r>
            <a:r>
              <a:rPr lang="en-GB" dirty="0" err="1">
                <a:solidFill>
                  <a:schemeClr val="accent1"/>
                </a:solidFill>
              </a:rPr>
              <a:t>backpatch</a:t>
            </a:r>
            <a:r>
              <a:rPr lang="en-GB" dirty="0"/>
              <a:t>)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emitting instructions, emit a 0 for jumps to labels not yet determined, keep track of where these instructions are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Backpatch</a:t>
            </a:r>
            <a:r>
              <a:rPr lang="en-GB" dirty="0"/>
              <a:t>, fill in 0 offsets as labels are defined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60744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609600"/>
            <a:ext cx="8991600" cy="601010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Example: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</a:t>
            </a:r>
            <a:r>
              <a:rPr lang="en-GB" dirty="0" err="1"/>
              <a:t>bne</a:t>
            </a:r>
            <a:r>
              <a:rPr lang="en-GB" dirty="0"/>
              <a:t> $1, $2, L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sll</a:t>
            </a:r>
            <a:r>
              <a:rPr lang="en-GB" dirty="0"/>
              <a:t> $0, $0, 0</a:t>
            </a:r>
            <a:br>
              <a:rPr lang="en-GB" dirty="0"/>
            </a:br>
            <a:r>
              <a:rPr lang="en-GB" dirty="0"/>
              <a:t>L: </a:t>
            </a:r>
            <a:r>
              <a:rPr lang="en-GB" dirty="0" err="1"/>
              <a:t>addiu</a:t>
            </a:r>
            <a:r>
              <a:rPr lang="en-GB" dirty="0"/>
              <a:t> $2, $3, 0x2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The assembler will change this to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</a:t>
            </a:r>
            <a:r>
              <a:rPr lang="en-GB" dirty="0" err="1"/>
              <a:t>bne</a:t>
            </a:r>
            <a:r>
              <a:rPr lang="en-GB" dirty="0"/>
              <a:t> $1, $2, +1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sll</a:t>
            </a:r>
            <a:r>
              <a:rPr lang="en-GB" dirty="0"/>
              <a:t> $0, $0, 0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addiu</a:t>
            </a:r>
            <a:r>
              <a:rPr lang="en-GB" dirty="0"/>
              <a:t> </a:t>
            </a:r>
            <a:r>
              <a:rPr lang="en-GB" dirty="0" smtClean="0"/>
              <a:t>$2, $3, $0x2</a:t>
            </a: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Final machine code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 0X14220001   # </a:t>
            </a:r>
            <a:r>
              <a:rPr lang="en-GB" dirty="0" err="1"/>
              <a:t>bne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    0x00000000   # </a:t>
            </a:r>
            <a:r>
              <a:rPr lang="en-GB" dirty="0" err="1"/>
              <a:t>sll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    0x24620002   # </a:t>
            </a:r>
            <a:r>
              <a:rPr lang="en-GB" dirty="0" err="1"/>
              <a:t>addiu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221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a object files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How does assembler handle forward references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May refer to external symbols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Each object file has illusion of its own address space</a:t>
            </a:r>
          </a:p>
          <a:p>
            <a:pPr lvl="2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Addresses will need to be fixed later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.o = </a:t>
            </a:r>
            <a:r>
              <a:rPr lang="en-US" sz="2400" dirty="0">
                <a:solidFill>
                  <a:schemeClr val="accent1"/>
                </a:solidFill>
              </a:rPr>
              <a:t>L</a:t>
            </a:r>
            <a:r>
              <a:rPr lang="en-US" sz="2400" dirty="0" smtClean="0">
                <a:solidFill>
                  <a:schemeClr val="accent1"/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r>
              <a:rPr lang="en-US" sz="2400" dirty="0" err="1" smtClean="0">
                <a:solidFill>
                  <a:schemeClr val="accent1"/>
                </a:solidFill>
              </a:rPr>
              <a:t>obj</a:t>
            </a:r>
            <a:r>
              <a:rPr lang="en-US" sz="2400" dirty="0" smtClean="0">
                <a:solidFill>
                  <a:schemeClr val="accent1"/>
                </a:solidFill>
              </a:rPr>
              <a:t> Windows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1217" y="5188803"/>
            <a:ext cx="5451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.text (code) starts at </a:t>
            </a:r>
            <a:r>
              <a:rPr lang="en-US" sz="2400" dirty="0" err="1" smtClean="0">
                <a:solidFill>
                  <a:schemeClr val="accent1"/>
                </a:solidFill>
              </a:rPr>
              <a:t>addr</a:t>
            </a:r>
            <a:r>
              <a:rPr lang="en-US" sz="2400" dirty="0" smtClean="0">
                <a:solidFill>
                  <a:schemeClr val="accent1"/>
                </a:solidFill>
              </a:rPr>
              <a:t> 0x00000000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       .data starts @ </a:t>
            </a:r>
            <a:r>
              <a:rPr lang="en-US" sz="2400" dirty="0" err="1" smtClean="0">
                <a:solidFill>
                  <a:schemeClr val="accent1"/>
                </a:solidFill>
              </a:rPr>
              <a:t>addr</a:t>
            </a:r>
            <a:r>
              <a:rPr lang="en-US" sz="2400" dirty="0" smtClean="0">
                <a:solidFill>
                  <a:schemeClr val="accent1"/>
                </a:solidFill>
              </a:rPr>
              <a:t> 0x0000</a:t>
            </a:r>
            <a:r>
              <a:rPr lang="en-US" sz="2400" dirty="0">
                <a:solidFill>
                  <a:schemeClr val="accent1"/>
                </a:solidFill>
              </a:rPr>
              <a:t>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62600" y="3789989"/>
            <a:ext cx="343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i.e. Need a “symbol table”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0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Symbols and References</a:t>
            </a:r>
            <a:endParaRPr lang="en-US" dirty="0"/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Global labels: </a:t>
            </a:r>
            <a:r>
              <a:rPr lang="en-US" dirty="0" smtClean="0"/>
              <a:t>Externally visible “exported” symbols</a:t>
            </a:r>
          </a:p>
          <a:p>
            <a:pPr lvl="1"/>
            <a:r>
              <a:rPr lang="en-US" dirty="0" smtClean="0"/>
              <a:t>Can be referenced from other object files</a:t>
            </a:r>
          </a:p>
          <a:p>
            <a:pPr lvl="1"/>
            <a:r>
              <a:rPr lang="en-US" dirty="0" smtClean="0"/>
              <a:t>Exported functions, global variables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Local labels:  </a:t>
            </a:r>
            <a:r>
              <a:rPr lang="en-US" dirty="0" smtClean="0"/>
              <a:t>Internal  visible only symbols</a:t>
            </a:r>
          </a:p>
          <a:p>
            <a:pPr lvl="1"/>
            <a:r>
              <a:rPr lang="en-US" dirty="0" smtClean="0"/>
              <a:t>Only used within this object file</a:t>
            </a:r>
          </a:p>
          <a:p>
            <a:pPr lvl="1"/>
            <a:r>
              <a:rPr lang="en-US" dirty="0" smtClean="0"/>
              <a:t>static functions, static variables, loop labels, …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05594" y="2514600"/>
            <a:ext cx="2838406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pi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(from a couple of slides ago)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181600"/>
            <a:ext cx="137223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tatic foo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tatic bar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tatic </a:t>
            </a:r>
            <a:r>
              <a:rPr lang="en-US" sz="2400" dirty="0" err="1" smtClean="0">
                <a:solidFill>
                  <a:schemeClr val="accent1"/>
                </a:solidFill>
              </a:rPr>
              <a:t>baz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5170714"/>
            <a:ext cx="11430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$</a:t>
            </a:r>
            <a:r>
              <a:rPr lang="en-US" sz="2400" dirty="0" err="1" smtClean="0">
                <a:solidFill>
                  <a:schemeClr val="accent1"/>
                </a:solidFill>
              </a:rPr>
              <a:t>str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$L0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$L2</a:t>
            </a:r>
          </a:p>
        </p:txBody>
      </p:sp>
    </p:spTree>
    <p:extLst>
      <p:ext uri="{BB962C8B-B14F-4D97-AF65-F5344CB8AC3E}">
        <p14:creationId xmlns:p14="http://schemas.microsoft.com/office/powerpoint/2010/main" val="406785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987" grpId="0" uiExpand="1" build="p"/>
      <p:bldP spid="2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43000" y="609600"/>
            <a:ext cx="7772400" cy="6172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Header</a:t>
            </a:r>
          </a:p>
          <a:p>
            <a:pPr lvl="1"/>
            <a:r>
              <a:rPr lang="en-GB" dirty="0" smtClean="0"/>
              <a:t>Size and position of pieces of file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Text Segment</a:t>
            </a:r>
          </a:p>
          <a:p>
            <a:pPr lvl="1"/>
            <a:r>
              <a:rPr lang="en-GB" dirty="0" smtClean="0"/>
              <a:t>instructions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Data Segment</a:t>
            </a:r>
          </a:p>
          <a:p>
            <a:pPr lvl="1"/>
            <a:r>
              <a:rPr lang="en-GB" dirty="0" smtClean="0"/>
              <a:t>static data (local/global </a:t>
            </a:r>
            <a:r>
              <a:rPr lang="en-GB" dirty="0" err="1" smtClean="0"/>
              <a:t>vars</a:t>
            </a:r>
            <a:r>
              <a:rPr lang="en-GB" dirty="0" smtClean="0"/>
              <a:t>, strings, constants)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Debugging Information</a:t>
            </a:r>
          </a:p>
          <a:p>
            <a:pPr lvl="1"/>
            <a:r>
              <a:rPr lang="en-GB" dirty="0" smtClean="0"/>
              <a:t>line number </a:t>
            </a:r>
            <a:r>
              <a:rPr lang="en-GB" dirty="0" smtClean="0">
                <a:sym typeface="Wingdings" pitchFamily="2" charset="2"/>
              </a:rPr>
              <a:t> code address map, etc.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Symbol Table</a:t>
            </a:r>
          </a:p>
          <a:p>
            <a:pPr lvl="1"/>
            <a:r>
              <a:rPr lang="en-GB" dirty="0" smtClean="0"/>
              <a:t>External (exported) references</a:t>
            </a:r>
          </a:p>
          <a:p>
            <a:pPr lvl="1"/>
            <a:r>
              <a:rPr lang="en-GB" dirty="0" smtClean="0"/>
              <a:t>Unresolved (imported) references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08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3886200" cy="6172200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pi = 3;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e = 2;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 = 7;</a:t>
            </a:r>
          </a:p>
          <a:p>
            <a:endParaRPr lang="en-US" sz="2400" dirty="0" smtClean="0"/>
          </a:p>
          <a:p>
            <a:r>
              <a:rPr lang="en-US" sz="2400" dirty="0" smtClean="0"/>
              <a:t>extern char *username;</a:t>
            </a:r>
          </a:p>
          <a:p>
            <a:r>
              <a:rPr lang="en-US" sz="2400" dirty="0" smtClean="0"/>
              <a:t>extern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(char *</a:t>
            </a:r>
            <a:r>
              <a:rPr lang="en-US" sz="2400" dirty="0" err="1" smtClean="0"/>
              <a:t>str</a:t>
            </a:r>
            <a:r>
              <a:rPr lang="en-US" sz="2400" dirty="0" smtClean="0"/>
              <a:t>, …);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square(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is_prime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pick_prime</a:t>
            </a:r>
            <a:r>
              <a:rPr lang="en-US" sz="2400" dirty="0" smtClean="0"/>
              <a:t>()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pick_random</a:t>
            </a:r>
            <a:r>
              <a:rPr lang="en-US" sz="2400" dirty="0" smtClean="0"/>
              <a:t>() { </a:t>
            </a:r>
          </a:p>
          <a:p>
            <a:r>
              <a:rPr lang="en-US" sz="2400" dirty="0" smtClean="0"/>
              <a:t>	return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;  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52400" y="314980"/>
            <a:ext cx="1192827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267200" y="685800"/>
            <a:ext cx="4724400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-S … </a:t>
            </a:r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-c … </a:t>
            </a:r>
            <a:r>
              <a:rPr lang="en-US" sz="2800" dirty="0" err="1" smtClean="0">
                <a:solidFill>
                  <a:schemeClr val="bg1"/>
                </a:solidFill>
              </a:rPr>
              <a:t>math.s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--disassemble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</a:t>
            </a:r>
            <a:r>
              <a:rPr lang="en-US" sz="2800" dirty="0" err="1" smtClean="0">
                <a:solidFill>
                  <a:schemeClr val="bg1"/>
                </a:solidFill>
              </a:rPr>
              <a:t>syms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762000"/>
            <a:ext cx="26670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1219200"/>
            <a:ext cx="26670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762000"/>
            <a:ext cx="533400" cy="381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00600" y="1219200"/>
            <a:ext cx="533400" cy="381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685800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Compiler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1062335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Assembler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1345227" y="1143000"/>
            <a:ext cx="483573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76400" y="1062335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global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2286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6800" y="2281535"/>
            <a:ext cx="27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l</a:t>
            </a:r>
            <a:r>
              <a:rPr lang="en-US" sz="2400" dirty="0" smtClean="0">
                <a:solidFill>
                  <a:schemeClr val="accent1"/>
                </a:solidFill>
              </a:rPr>
              <a:t>ocal (to current file)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69471" y="2286000"/>
            <a:ext cx="342900" cy="212271"/>
          </a:xfrm>
          <a:custGeom>
            <a:avLst/>
            <a:gdLst>
              <a:gd name="connsiteX0" fmla="*/ 342900 w 342900"/>
              <a:gd name="connsiteY0" fmla="*/ 212271 h 212271"/>
              <a:gd name="connsiteX1" fmla="*/ 114300 w 342900"/>
              <a:gd name="connsiteY1" fmla="*/ 130629 h 212271"/>
              <a:gd name="connsiteX2" fmla="*/ 0 w 342900"/>
              <a:gd name="connsiteY2" fmla="*/ 0 h 21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212271">
                <a:moveTo>
                  <a:pt x="342900" y="212271"/>
                </a:moveTo>
                <a:cubicBezTo>
                  <a:pt x="257175" y="189139"/>
                  <a:pt x="171450" y="166007"/>
                  <a:pt x="114300" y="130629"/>
                </a:cubicBezTo>
                <a:cubicBezTo>
                  <a:pt x="57150" y="95250"/>
                  <a:pt x="28575" y="47625"/>
                  <a:pt x="0" y="0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3805535"/>
            <a:ext cx="375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xternal </a:t>
            </a:r>
            <a:r>
              <a:rPr lang="en-US" sz="2000" dirty="0" smtClean="0">
                <a:solidFill>
                  <a:schemeClr val="accent1"/>
                </a:solidFill>
              </a:rPr>
              <a:t>(defined in another file)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" y="3673929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69471" y="3200400"/>
            <a:ext cx="342900" cy="685800"/>
            <a:chOff x="669471" y="3200400"/>
            <a:chExt cx="342900" cy="685800"/>
          </a:xfrm>
        </p:grpSpPr>
        <p:sp>
          <p:nvSpPr>
            <p:cNvPr id="22" name="Freeform 21"/>
            <p:cNvSpPr/>
            <p:nvPr/>
          </p:nvSpPr>
          <p:spPr>
            <a:xfrm>
              <a:off x="669471" y="3673929"/>
              <a:ext cx="342900" cy="212271"/>
            </a:xfrm>
            <a:custGeom>
              <a:avLst/>
              <a:gdLst>
                <a:gd name="connsiteX0" fmla="*/ 342900 w 342900"/>
                <a:gd name="connsiteY0" fmla="*/ 212271 h 212271"/>
                <a:gd name="connsiteX1" fmla="*/ 114300 w 342900"/>
                <a:gd name="connsiteY1" fmla="*/ 130629 h 212271"/>
                <a:gd name="connsiteX2" fmla="*/ 0 w 342900"/>
                <a:gd name="connsiteY2" fmla="*/ 0 h 21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212271">
                  <a:moveTo>
                    <a:pt x="342900" y="212271"/>
                  </a:moveTo>
                  <a:cubicBezTo>
                    <a:pt x="257175" y="189139"/>
                    <a:pt x="171450" y="166007"/>
                    <a:pt x="114300" y="130629"/>
                  </a:cubicBezTo>
                  <a:cubicBezTo>
                    <a:pt x="57150" y="95250"/>
                    <a:pt x="28575" y="47625"/>
                    <a:pt x="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16429" y="3200400"/>
              <a:ext cx="195942" cy="685800"/>
            </a:xfrm>
            <a:custGeom>
              <a:avLst/>
              <a:gdLst>
                <a:gd name="connsiteX0" fmla="*/ 195942 w 195942"/>
                <a:gd name="connsiteY0" fmla="*/ 718457 h 718457"/>
                <a:gd name="connsiteX1" fmla="*/ 48985 w 195942"/>
                <a:gd name="connsiteY1" fmla="*/ 277586 h 718457"/>
                <a:gd name="connsiteX2" fmla="*/ 0 w 195942"/>
                <a:gd name="connsiteY2" fmla="*/ 0 h 71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2" h="718457">
                  <a:moveTo>
                    <a:pt x="195942" y="718457"/>
                  </a:moveTo>
                  <a:cubicBezTo>
                    <a:pt x="138792" y="557893"/>
                    <a:pt x="81642" y="397329"/>
                    <a:pt x="48985" y="277586"/>
                  </a:cubicBezTo>
                  <a:cubicBezTo>
                    <a:pt x="16328" y="157843"/>
                    <a:pt x="8164" y="78921"/>
                    <a:pt x="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381000" y="3200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2617684" y="4953000"/>
            <a:ext cx="555834" cy="9188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971800" y="495300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global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04800" y="4950767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4400" y="4800600"/>
            <a:ext cx="762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local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47700" y="4950767"/>
            <a:ext cx="266700" cy="1546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8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0" grpId="0" animBg="1"/>
      <p:bldP spid="9" grpId="0"/>
      <p:bldP spid="12" grpId="0"/>
      <p:bldP spid="11" grpId="0" animBg="1"/>
      <p:bldP spid="14" grpId="0"/>
      <p:bldP spid="18" grpId="0"/>
      <p:bldP spid="17" grpId="0" animBg="1"/>
      <p:bldP spid="20" grpId="0"/>
      <p:bldP spid="26" grpId="0" animBg="1"/>
      <p:bldP spid="27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r>
              <a:rPr lang="en-US" sz="1300" dirty="0" smtClean="0">
                <a:solidFill>
                  <a:schemeClr val="accent1"/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48200" y="457200"/>
            <a:ext cx="19050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r>
              <a:rPr lang="en-US" sz="1300" dirty="0" smtClean="0">
                <a:solidFill>
                  <a:schemeClr val="accent1"/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8200" y="457200"/>
            <a:ext cx="19050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118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Address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" y="1676400"/>
            <a:ext cx="1184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9200" y="1905000"/>
            <a:ext cx="10668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4893" y="1295400"/>
            <a:ext cx="153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instruction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>
            <a:stCxn id="11" idx="2"/>
            <a:endCxn id="8" idx="3"/>
          </p:cNvCxnSpPr>
          <p:nvPr/>
        </p:nvCxnSpPr>
        <p:spPr>
          <a:xfrm flipH="1">
            <a:off x="2286000" y="1757065"/>
            <a:ext cx="725161" cy="3003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6200" y="1295400"/>
            <a:ext cx="5562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Mem</a:t>
            </a:r>
            <a:r>
              <a:rPr lang="en-US" sz="2400" dirty="0" smtClean="0">
                <a:solidFill>
                  <a:schemeClr val="accent1"/>
                </a:solidFill>
              </a:rPr>
              <a:t>[8] </a:t>
            </a:r>
            <a:r>
              <a:rPr lang="en-US" sz="2400" dirty="0">
                <a:solidFill>
                  <a:schemeClr val="accent1"/>
                </a:solidFill>
              </a:rPr>
              <a:t>= </a:t>
            </a:r>
            <a:r>
              <a:rPr lang="en-US" sz="2400" dirty="0" smtClean="0">
                <a:solidFill>
                  <a:schemeClr val="accent1"/>
                </a:solidFill>
              </a:rPr>
              <a:t>instruction </a:t>
            </a:r>
            <a:r>
              <a:rPr lang="en-US" sz="2000" dirty="0" smtClean="0">
                <a:solidFill>
                  <a:schemeClr val="accent1"/>
                </a:solidFill>
              </a:rPr>
              <a:t>0x03a0f021 (move s8,sp) 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2438400"/>
            <a:ext cx="592053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896853" y="1757065"/>
            <a:ext cx="3903747" cy="9099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4800600" y="1828800"/>
            <a:ext cx="304800" cy="9883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44465" y="1900535"/>
            <a:ext cx="987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prolog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4800600" y="2819400"/>
            <a:ext cx="3048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44465" y="2819400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body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4800600" y="3583632"/>
            <a:ext cx="304800" cy="9883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944465" y="3655367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epilog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7800" y="5257800"/>
            <a:ext cx="10668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796135"/>
            <a:ext cx="1078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symbol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551440" y="5109865"/>
            <a:ext cx="297286" cy="3003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39987" y="2819400"/>
            <a:ext cx="408214" cy="3429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3665" y="2052935"/>
            <a:ext cx="2752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r</a:t>
            </a:r>
            <a:r>
              <a:rPr lang="en-US" sz="2400" dirty="0" smtClean="0">
                <a:solidFill>
                  <a:schemeClr val="accent1"/>
                </a:solidFill>
              </a:rPr>
              <a:t>esolved (fixed) later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648201" y="2322984"/>
            <a:ext cx="1515464" cy="6678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286000" y="4796135"/>
            <a:ext cx="1143000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5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/>
      <p:bldP spid="14" grpId="0"/>
      <p:bldP spid="16" grpId="0" animBg="1"/>
      <p:bldP spid="19" grpId="0" animBg="1"/>
      <p:bldP spid="21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31" grpId="0" animBg="1"/>
      <p:bldP spid="32" grpId="0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All submitted work must be your own</a:t>
            </a:r>
          </a:p>
          <a:p>
            <a:pPr lvl="1">
              <a:spcBef>
                <a:spcPts val="0"/>
              </a:spcBef>
            </a:pPr>
            <a:r>
              <a:rPr lang="en-US" dirty="0"/>
              <a:t>OK to study </a:t>
            </a:r>
            <a:r>
              <a:rPr lang="en-US" dirty="0" smtClean="0"/>
              <a:t>together, </a:t>
            </a:r>
            <a:r>
              <a:rPr lang="en-US" b="1" i="1" dirty="0" smtClean="0">
                <a:solidFill>
                  <a:schemeClr val="accent1"/>
                </a:solidFill>
              </a:rPr>
              <a:t>but do </a:t>
            </a:r>
            <a:r>
              <a:rPr lang="en-US" b="1" i="1" dirty="0" smtClean="0">
                <a:solidFill>
                  <a:schemeClr val="accent1"/>
                </a:solidFill>
              </a:rPr>
              <a:t>NOT</a:t>
            </a:r>
            <a:r>
              <a:rPr lang="en-US" b="1" i="1" dirty="0" smtClean="0">
                <a:solidFill>
                  <a:schemeClr val="accent1"/>
                </a:solidFill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share </a:t>
            </a:r>
            <a:r>
              <a:rPr lang="en-US" b="1" i="1" dirty="0" err="1" smtClean="0">
                <a:solidFill>
                  <a:schemeClr val="accent1"/>
                </a:solidFill>
              </a:rPr>
              <a:t>soln’s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e.g. CANNOT email </a:t>
            </a:r>
            <a:r>
              <a:rPr lang="en-US" dirty="0" err="1" smtClean="0"/>
              <a:t>soln</a:t>
            </a:r>
            <a:r>
              <a:rPr lang="en-US" dirty="0" smtClean="0"/>
              <a:t>, look at screen, writ </a:t>
            </a:r>
            <a:r>
              <a:rPr lang="en-US" dirty="0" err="1" smtClean="0"/>
              <a:t>soln</a:t>
            </a:r>
            <a:r>
              <a:rPr lang="en-US" dirty="0" smtClean="0"/>
              <a:t> for others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b="1" i="1" dirty="0">
                <a:solidFill>
                  <a:schemeClr val="accent1"/>
                </a:solidFill>
              </a:rPr>
              <a:t>Cite your </a:t>
            </a:r>
            <a:r>
              <a:rPr lang="en-US" b="1" i="1" dirty="0" smtClean="0">
                <a:solidFill>
                  <a:schemeClr val="accent1"/>
                </a:solidFill>
              </a:rPr>
              <a:t>(online) sources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“Crowd sourcing” your problem/</a:t>
            </a:r>
            <a:r>
              <a:rPr lang="en-US" dirty="0" err="1" smtClean="0">
                <a:solidFill>
                  <a:schemeClr val="bg1"/>
                </a:solidFill>
              </a:rPr>
              <a:t>soln</a:t>
            </a:r>
            <a:r>
              <a:rPr lang="en-US" dirty="0" smtClean="0">
                <a:solidFill>
                  <a:schemeClr val="bg1"/>
                </a:solidFill>
              </a:rPr>
              <a:t> same as copying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Project </a:t>
            </a:r>
            <a:r>
              <a:rPr lang="en-US" dirty="0"/>
              <a:t>groups submit joint 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Same </a:t>
            </a:r>
            <a:r>
              <a:rPr lang="en-US" dirty="0" smtClean="0"/>
              <a:t>rules </a:t>
            </a:r>
            <a:r>
              <a:rPr lang="en-US" dirty="0"/>
              <a:t>apply to projects at the group level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Cannot </a:t>
            </a:r>
            <a:r>
              <a:rPr lang="en-US" dirty="0" smtClean="0"/>
              <a:t>use </a:t>
            </a:r>
            <a:r>
              <a:rPr lang="en-US" dirty="0"/>
              <a:t>of someone else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 err="1" smtClean="0"/>
              <a:t>soln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Closed-book exams, no </a:t>
            </a:r>
            <a:r>
              <a:rPr lang="en-US" dirty="0" smtClean="0"/>
              <a:t>calculators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342900" lvl="1" indent="-342900">
              <a:spcBef>
                <a:spcPts val="0"/>
              </a:spcBef>
              <a:buFontTx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Stressed? Tempted? Lost?</a:t>
            </a:r>
          </a:p>
          <a:p>
            <a:pPr marL="742950" lvl="2" indent="-342900">
              <a:spcBef>
                <a:spcPts val="0"/>
              </a:spcBef>
              <a:buFontTx/>
              <a:buChar char="•"/>
            </a:pPr>
            <a:r>
              <a:rPr lang="en-US" dirty="0">
                <a:solidFill>
                  <a:srgbClr val="FFFFFF"/>
                </a:solidFill>
              </a:rPr>
              <a:t>Come see me </a:t>
            </a:r>
            <a:r>
              <a:rPr lang="en-US" b="1" i="1" dirty="0">
                <a:solidFill>
                  <a:srgbClr val="FFFF66"/>
                </a:solidFill>
              </a:rPr>
              <a:t>before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/>
              <a:t>due date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rgbClr val="FFFF00"/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rgbClr val="FFFF66"/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6212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endParaRPr lang="en-US" sz="13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57200"/>
            <a:ext cx="952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endParaRPr lang="en-US" sz="13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457200"/>
            <a:ext cx="952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986135"/>
            <a:ext cx="118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Address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04800" y="1367135"/>
            <a:ext cx="1184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88907" y="1600200"/>
            <a:ext cx="416093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68693" y="91440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l: local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g: global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905000" y="1367135"/>
            <a:ext cx="263693" cy="378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6800" y="914400"/>
            <a:ext cx="1263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egment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ize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876800" y="1676400"/>
            <a:ext cx="1184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0" y="1066800"/>
            <a:ext cx="126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segment</a:t>
            </a:r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H="1">
            <a:off x="3404929" y="1528465"/>
            <a:ext cx="732175" cy="5289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3429000"/>
            <a:ext cx="7086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15200" y="3276600"/>
            <a:ext cx="22102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Static local </a:t>
            </a:r>
          </a:p>
          <a:p>
            <a:r>
              <a:rPr lang="en-US" sz="2400" dirty="0" err="1">
                <a:solidFill>
                  <a:schemeClr val="accent1"/>
                </a:solidFill>
              </a:rPr>
              <a:t>f</a:t>
            </a:r>
            <a:r>
              <a:rPr lang="en-US" sz="2400" dirty="0" err="1" smtClean="0">
                <a:solidFill>
                  <a:schemeClr val="accent1"/>
                </a:solidFill>
              </a:rPr>
              <a:t>unc</a:t>
            </a:r>
            <a:r>
              <a:rPr lang="en-US" sz="2400" dirty="0" smtClean="0">
                <a:solidFill>
                  <a:schemeClr val="accent1"/>
                </a:solidFill>
              </a:rPr>
              <a:t> @ </a:t>
            </a:r>
          </a:p>
          <a:p>
            <a:r>
              <a:rPr lang="en-US" sz="2400" dirty="0" err="1" smtClean="0">
                <a:solidFill>
                  <a:schemeClr val="accent1"/>
                </a:solidFill>
              </a:rPr>
              <a:t>addr</a:t>
            </a:r>
            <a:r>
              <a:rPr lang="en-US" sz="2400" dirty="0" smtClean="0">
                <a:solidFill>
                  <a:schemeClr val="accent1"/>
                </a:solidFill>
              </a:rPr>
              <a:t>=0x60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size=0x28 bytes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6964" y="5874603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f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dirty="0" err="1" smtClean="0">
                <a:solidFill>
                  <a:schemeClr val="accent1"/>
                </a:solidFill>
              </a:rPr>
              <a:t>func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O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dirty="0" err="1" smtClean="0">
                <a:solidFill>
                  <a:schemeClr val="accent1"/>
                </a:solidFill>
              </a:rPr>
              <a:t>obj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50907" y="5562600"/>
            <a:ext cx="416093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8" idx="0"/>
            <a:endCxn id="19" idx="1"/>
          </p:cNvCxnSpPr>
          <p:nvPr/>
        </p:nvCxnSpPr>
        <p:spPr>
          <a:xfrm flipV="1">
            <a:off x="1996041" y="5715000"/>
            <a:ext cx="254866" cy="1596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70047" y="5867400"/>
            <a:ext cx="1382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xternal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reference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67000" y="5794801"/>
            <a:ext cx="838200" cy="6821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505200" y="6135900"/>
            <a:ext cx="265816" cy="341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90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1" grpId="0"/>
      <p:bldP spid="13" grpId="0"/>
      <p:bldP spid="16" grpId="0" animBg="1"/>
      <p:bldP spid="17" grpId="0"/>
      <p:bldP spid="18" grpId="0"/>
      <p:bldP spid="19" grpId="0" animBg="1"/>
      <p:bldP spid="22" grpId="0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Separate Compilation</a:t>
            </a:r>
            <a:endParaRPr lang="en-GB"/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r>
              <a:rPr lang="en-GB" dirty="0" smtClean="0"/>
              <a:t>Q: Why separate compile/assemble and linking steps?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190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Linkers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link together separately compiled and assembled machine object files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42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linker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30" name="Straight Arrow Connector 29"/>
          <p:cNvCxnSpPr>
            <a:stCxn id="28" idx="0"/>
            <a:endCxn id="31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Linkers</a:t>
            </a:r>
            <a:endParaRPr lang="en-GB"/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Linker </a:t>
            </a:r>
            <a:r>
              <a:rPr lang="en-GB" dirty="0" smtClean="0"/>
              <a:t>combines object files into an executable file</a:t>
            </a:r>
          </a:p>
          <a:p>
            <a:pPr lvl="1"/>
            <a:r>
              <a:rPr lang="en-GB" dirty="0" smtClean="0"/>
              <a:t>Relocate each object’s text and data segments</a:t>
            </a:r>
          </a:p>
          <a:p>
            <a:pPr lvl="1"/>
            <a:r>
              <a:rPr lang="en-GB" dirty="0" smtClean="0"/>
              <a:t>Resolve as-yet-unresolved symbols</a:t>
            </a:r>
          </a:p>
          <a:p>
            <a:pPr lvl="1"/>
            <a:r>
              <a:rPr lang="en-GB" dirty="0" smtClean="0"/>
              <a:t>Record top-level entry point in executable file</a:t>
            </a:r>
          </a:p>
          <a:p>
            <a:endParaRPr lang="en-GB" dirty="0" smtClean="0"/>
          </a:p>
          <a:p>
            <a:r>
              <a:rPr lang="en-GB" dirty="0" smtClean="0"/>
              <a:t>End result: a program on disk, ready to execute</a:t>
            </a:r>
          </a:p>
          <a:p>
            <a:pPr lvl="1"/>
            <a:r>
              <a:rPr lang="en-GB" dirty="0" smtClean="0"/>
              <a:t>E.g. 	</a:t>
            </a:r>
            <a:r>
              <a:rPr lang="en-GB" dirty="0" smtClean="0">
                <a:solidFill>
                  <a:schemeClr val="accent1"/>
                </a:solidFill>
              </a:rPr>
              <a:t>./</a:t>
            </a:r>
            <a:r>
              <a:rPr lang="en-GB" dirty="0" err="1" smtClean="0">
                <a:solidFill>
                  <a:schemeClr val="accent1"/>
                </a:solidFill>
              </a:rPr>
              <a:t>calc</a:t>
            </a:r>
            <a:r>
              <a:rPr lang="en-GB" dirty="0" smtClean="0">
                <a:solidFill>
                  <a:schemeClr val="accent1"/>
                </a:solidFill>
              </a:rPr>
              <a:t>			Linux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	</a:t>
            </a:r>
            <a:r>
              <a:rPr lang="en-GB" dirty="0" smtClean="0">
                <a:solidFill>
                  <a:schemeClr val="accent1"/>
                </a:solidFill>
              </a:rPr>
              <a:t>	./calc.exe		Windows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	</a:t>
            </a:r>
            <a:r>
              <a:rPr lang="en-GB" dirty="0" smtClean="0">
                <a:solidFill>
                  <a:schemeClr val="accent1"/>
                </a:solidFill>
              </a:rPr>
              <a:t>	simulate </a:t>
            </a:r>
            <a:r>
              <a:rPr lang="en-GB" dirty="0" err="1" smtClean="0">
                <a:solidFill>
                  <a:schemeClr val="accent1"/>
                </a:solidFill>
              </a:rPr>
              <a:t>calc</a:t>
            </a:r>
            <a:r>
              <a:rPr lang="en-GB" dirty="0" smtClean="0">
                <a:solidFill>
                  <a:schemeClr val="accent1"/>
                </a:solidFill>
              </a:rPr>
              <a:t>	Class MIPS simulator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990600" y="1219200"/>
            <a:ext cx="15240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752600"/>
            <a:ext cx="15240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1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50,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80158" y="3429000"/>
            <a:ext cx="481842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01823" y="6172200"/>
            <a:ext cx="481842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286000" y="3412671"/>
            <a:ext cx="669471" cy="2824843"/>
            <a:chOff x="2286000" y="3412671"/>
            <a:chExt cx="669471" cy="2824843"/>
          </a:xfrm>
        </p:grpSpPr>
        <p:sp>
          <p:nvSpPr>
            <p:cNvPr id="11" name="Freeform 10"/>
            <p:cNvSpPr/>
            <p:nvPr/>
          </p:nvSpPr>
          <p:spPr>
            <a:xfrm>
              <a:off x="2570452" y="3412671"/>
              <a:ext cx="385019" cy="2824843"/>
            </a:xfrm>
            <a:custGeom>
              <a:avLst/>
              <a:gdLst>
                <a:gd name="connsiteX0" fmla="*/ 336034 w 385019"/>
                <a:gd name="connsiteY0" fmla="*/ 0 h 2824843"/>
                <a:gd name="connsiteX1" fmla="*/ 25791 w 385019"/>
                <a:gd name="connsiteY1" fmla="*/ 816429 h 2824843"/>
                <a:gd name="connsiteX2" fmla="*/ 58448 w 385019"/>
                <a:gd name="connsiteY2" fmla="*/ 2220686 h 2824843"/>
                <a:gd name="connsiteX3" fmla="*/ 385019 w 385019"/>
                <a:gd name="connsiteY3" fmla="*/ 2824843 h 28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019" h="2824843">
                  <a:moveTo>
                    <a:pt x="336034" y="0"/>
                  </a:moveTo>
                  <a:cubicBezTo>
                    <a:pt x="204044" y="223157"/>
                    <a:pt x="72055" y="446315"/>
                    <a:pt x="25791" y="816429"/>
                  </a:cubicBezTo>
                  <a:cubicBezTo>
                    <a:pt x="-20473" y="1186543"/>
                    <a:pt x="-1423" y="1885950"/>
                    <a:pt x="58448" y="2220686"/>
                  </a:cubicBezTo>
                  <a:cubicBezTo>
                    <a:pt x="118319" y="2555422"/>
                    <a:pt x="251669" y="2690132"/>
                    <a:pt x="385019" y="2824843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11" idx="1"/>
            </p:cNvCxnSpPr>
            <p:nvPr/>
          </p:nvCxnSpPr>
          <p:spPr>
            <a:xfrm>
              <a:off x="2286000" y="3886200"/>
              <a:ext cx="310243" cy="3429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 rot="16200000">
            <a:off x="-219838" y="1823391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597849" y="3417250"/>
            <a:ext cx="150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Symbol </a:t>
            </a:r>
            <a:r>
              <a:rPr lang="en-US" sz="2400" dirty="0" err="1" smtClean="0">
                <a:solidFill>
                  <a:schemeClr val="accent1"/>
                </a:solidFill>
              </a:rPr>
              <a:t>tbl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-870710" y="5220822"/>
            <a:ext cx="205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Relocation info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12954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371600" y="2057400"/>
            <a:ext cx="6858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143000" y="2514600"/>
            <a:ext cx="9144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10000" y="14478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38600" y="1905000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038600" y="2140686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10200" y="980420"/>
            <a:ext cx="356790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External references need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to be resolved (fixed)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Steps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</a:rPr>
              <a:t>Find UND symbols in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       symbol table</a:t>
            </a:r>
          </a:p>
          <a:p>
            <a:pPr marL="457200" indent="-457200">
              <a:buAutoNum type="arabicParenR" startAt="2"/>
            </a:pPr>
            <a:r>
              <a:rPr lang="en-US" sz="2400" dirty="0" smtClean="0">
                <a:solidFill>
                  <a:schemeClr val="accent1"/>
                </a:solidFill>
              </a:rPr>
              <a:t>Relocate segments that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       collide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e.g. </a:t>
            </a:r>
            <a:r>
              <a:rPr lang="en-US" sz="2400" dirty="0" err="1" smtClean="0">
                <a:solidFill>
                  <a:schemeClr val="accent1"/>
                </a:solidFill>
              </a:rPr>
              <a:t>uname</a:t>
            </a:r>
            <a:r>
              <a:rPr lang="en-US" sz="2400" dirty="0" smtClean="0">
                <a:solidFill>
                  <a:schemeClr val="accent1"/>
                </a:solidFill>
              </a:rPr>
              <a:t> @0x00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        pi @ 0x00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 </a:t>
            </a:r>
            <a:r>
              <a:rPr lang="en-US" sz="2400" dirty="0" smtClean="0">
                <a:solidFill>
                  <a:schemeClr val="accent1"/>
                </a:solidFill>
              </a:rPr>
              <a:t>       square @ 0x00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 </a:t>
            </a:r>
            <a:r>
              <a:rPr lang="en-US" sz="2400" dirty="0" smtClean="0">
                <a:solidFill>
                  <a:schemeClr val="accent1"/>
                </a:solidFill>
              </a:rPr>
              <a:t>       main @ 0x00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" grpId="0" animBg="1"/>
      <p:bldP spid="35" grpId="0" animBg="1"/>
      <p:bldP spid="20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>
            <p:custDataLst>
              <p:tags r:id="rId7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8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9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0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1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50, JL, square</a:t>
            </a:r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0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21"/>
            </p:custDataLst>
          </p:nvPr>
        </p:nvSpPr>
        <p:spPr>
          <a:xfrm>
            <a:off x="5638800" y="685800"/>
            <a:ext cx="2209800" cy="6172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2"/>
            </p:custDataLst>
          </p:nvPr>
        </p:nvSpPr>
        <p:spPr>
          <a:xfrm>
            <a:off x="5638800" y="914400"/>
            <a:ext cx="2209800" cy="441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0004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8004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400020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22500102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36" name="Rectangle 35"/>
          <p:cNvSpPr/>
          <p:nvPr>
            <p:custDataLst>
              <p:tags r:id="rId23"/>
            </p:custDataLst>
          </p:nvPr>
        </p:nvSpPr>
        <p:spPr>
          <a:xfrm>
            <a:off x="5638800" y="5943600"/>
            <a:ext cx="23622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Entry:0040 0100</a:t>
            </a:r>
          </a:p>
          <a:p>
            <a:r>
              <a:rPr lang="en-US" sz="2000" dirty="0" smtClean="0">
                <a:latin typeface="Consolas" pitchFamily="49" charset="0"/>
              </a:rPr>
              <a:t>text:0040 0000</a:t>
            </a:r>
          </a:p>
          <a:p>
            <a:r>
              <a:rPr lang="en-US" sz="2000" dirty="0" smtClean="0">
                <a:latin typeface="Consolas" pitchFamily="49" charset="0"/>
              </a:rPr>
              <a:t>data:1000 0000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530649" y="381000"/>
            <a:ext cx="132735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calc.exe</a:t>
            </a:r>
          </a:p>
        </p:txBody>
      </p:sp>
      <p:sp>
        <p:nvSpPr>
          <p:cNvPr id="40" name="Rectangle 39"/>
          <p:cNvSpPr/>
          <p:nvPr>
            <p:custDataLst>
              <p:tags r:id="rId25"/>
            </p:custDataLst>
          </p:nvPr>
        </p:nvSpPr>
        <p:spPr>
          <a:xfrm>
            <a:off x="5638800" y="5334000"/>
            <a:ext cx="2209800" cy="60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00000003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0077616B</a:t>
            </a:r>
            <a:endParaRPr lang="en-US" sz="2000" dirty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6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7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8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9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30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31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3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115921" y="1706859"/>
            <a:ext cx="340158" cy="461665"/>
            <a:chOff x="2286000" y="2054224"/>
            <a:chExt cx="340158" cy="461665"/>
          </a:xfrm>
        </p:grpSpPr>
        <p:sp>
          <p:nvSpPr>
            <p:cNvPr id="3" name="TextBox 2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2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65242" y="1676400"/>
            <a:ext cx="340158" cy="461665"/>
            <a:chOff x="2286000" y="2054224"/>
            <a:chExt cx="340158" cy="461665"/>
          </a:xfrm>
        </p:grpSpPr>
        <p:sp>
          <p:nvSpPr>
            <p:cNvPr id="46" name="TextBox 45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88372" y="3129643"/>
            <a:ext cx="351378" cy="461665"/>
            <a:chOff x="2286000" y="2054224"/>
            <a:chExt cx="351378" cy="461665"/>
          </a:xfrm>
        </p:grpSpPr>
        <p:sp>
          <p:nvSpPr>
            <p:cNvPr id="49" name="TextBox 48"/>
            <p:cNvSpPr txBox="1"/>
            <p:nvPr/>
          </p:nvSpPr>
          <p:spPr>
            <a:xfrm>
              <a:off x="2286000" y="2054224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65242" y="2873829"/>
            <a:ext cx="362600" cy="461665"/>
            <a:chOff x="2286000" y="2054224"/>
            <a:chExt cx="362600" cy="4616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0" y="2054224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841442" y="5715000"/>
            <a:ext cx="340158" cy="461665"/>
            <a:chOff x="2286000" y="2054224"/>
            <a:chExt cx="340158" cy="461665"/>
          </a:xfrm>
        </p:grpSpPr>
        <p:sp>
          <p:nvSpPr>
            <p:cNvPr id="55" name="TextBox 54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3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6477000" y="13716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81800" y="1905000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781800" y="2140686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400800" y="25908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781800" y="3352800"/>
            <a:ext cx="5334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400800" y="3810000"/>
            <a:ext cx="9144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7467600" y="1600200"/>
            <a:ext cx="340158" cy="461665"/>
            <a:chOff x="2286000" y="2054224"/>
            <a:chExt cx="340158" cy="461665"/>
          </a:xfrm>
        </p:grpSpPr>
        <p:sp>
          <p:nvSpPr>
            <p:cNvPr id="64" name="TextBox 63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391400" y="2967335"/>
            <a:ext cx="340158" cy="461665"/>
            <a:chOff x="2286000" y="2054224"/>
            <a:chExt cx="340158" cy="461665"/>
          </a:xfrm>
        </p:grpSpPr>
        <p:sp>
          <p:nvSpPr>
            <p:cNvPr id="67" name="TextBox 66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2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91400" y="4491335"/>
            <a:ext cx="340158" cy="461665"/>
            <a:chOff x="2286000" y="2054224"/>
            <a:chExt cx="340158" cy="461665"/>
          </a:xfrm>
        </p:grpSpPr>
        <p:sp>
          <p:nvSpPr>
            <p:cNvPr id="71" name="TextBox 70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3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848600" y="10668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0040 0000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848600" y="25262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0040 0100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48600" y="42788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0040 0200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48600" y="52578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1000 0000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48600" y="54980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1000 0004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807758" y="1600200"/>
            <a:ext cx="1214561" cy="762000"/>
            <a:chOff x="7807758" y="1600200"/>
            <a:chExt cx="1214561" cy="762000"/>
          </a:xfrm>
        </p:grpSpPr>
        <p:sp>
          <p:nvSpPr>
            <p:cNvPr id="77" name="TextBox 76"/>
            <p:cNvSpPr txBox="1"/>
            <p:nvPr/>
          </p:nvSpPr>
          <p:spPr>
            <a:xfrm>
              <a:off x="7924800" y="1752600"/>
              <a:ext cx="1056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LUI  1000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898031" y="199286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ORI  0004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807758" y="1600200"/>
              <a:ext cx="1214561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7719735" y="2232476"/>
            <a:ext cx="330251" cy="3400881"/>
          </a:xfrm>
          <a:custGeom>
            <a:avLst/>
            <a:gdLst>
              <a:gd name="connsiteX0" fmla="*/ 330251 w 330251"/>
              <a:gd name="connsiteY0" fmla="*/ 37195 h 3400881"/>
              <a:gd name="connsiteX1" fmla="*/ 3679 w 330251"/>
              <a:gd name="connsiteY1" fmla="*/ 478067 h 3400881"/>
              <a:gd name="connsiteX2" fmla="*/ 183294 w 330251"/>
              <a:gd name="connsiteY2" fmla="*/ 3400881 h 340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251" h="3400881">
                <a:moveTo>
                  <a:pt x="330251" y="37195"/>
                </a:moveTo>
                <a:cubicBezTo>
                  <a:pt x="179211" y="-22676"/>
                  <a:pt x="28172" y="-82547"/>
                  <a:pt x="3679" y="478067"/>
                </a:cubicBezTo>
                <a:cubicBezTo>
                  <a:pt x="-20814" y="1038681"/>
                  <a:pt x="81240" y="2219781"/>
                  <a:pt x="183294" y="3400881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562600" y="5562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uname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62600" y="53340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280158" y="3429000"/>
            <a:ext cx="481842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2286000" y="3412671"/>
            <a:ext cx="669471" cy="2824843"/>
            <a:chOff x="2286000" y="3412671"/>
            <a:chExt cx="669471" cy="2824843"/>
          </a:xfrm>
        </p:grpSpPr>
        <p:sp>
          <p:nvSpPr>
            <p:cNvPr id="100" name="Freeform 99"/>
            <p:cNvSpPr/>
            <p:nvPr/>
          </p:nvSpPr>
          <p:spPr>
            <a:xfrm>
              <a:off x="2570452" y="3412671"/>
              <a:ext cx="385019" cy="2824843"/>
            </a:xfrm>
            <a:custGeom>
              <a:avLst/>
              <a:gdLst>
                <a:gd name="connsiteX0" fmla="*/ 336034 w 385019"/>
                <a:gd name="connsiteY0" fmla="*/ 0 h 2824843"/>
                <a:gd name="connsiteX1" fmla="*/ 25791 w 385019"/>
                <a:gd name="connsiteY1" fmla="*/ 816429 h 2824843"/>
                <a:gd name="connsiteX2" fmla="*/ 58448 w 385019"/>
                <a:gd name="connsiteY2" fmla="*/ 2220686 h 2824843"/>
                <a:gd name="connsiteX3" fmla="*/ 385019 w 385019"/>
                <a:gd name="connsiteY3" fmla="*/ 2824843 h 28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019" h="2824843">
                  <a:moveTo>
                    <a:pt x="336034" y="0"/>
                  </a:moveTo>
                  <a:cubicBezTo>
                    <a:pt x="204044" y="223157"/>
                    <a:pt x="72055" y="446315"/>
                    <a:pt x="25791" y="816429"/>
                  </a:cubicBezTo>
                  <a:cubicBezTo>
                    <a:pt x="-20473" y="1186543"/>
                    <a:pt x="-1423" y="1885950"/>
                    <a:pt x="58448" y="2220686"/>
                  </a:cubicBezTo>
                  <a:cubicBezTo>
                    <a:pt x="118319" y="2555422"/>
                    <a:pt x="251669" y="2690132"/>
                    <a:pt x="385019" y="2824843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>
              <a:endCxn id="100" idx="1"/>
            </p:cNvCxnSpPr>
            <p:nvPr/>
          </p:nvCxnSpPr>
          <p:spPr>
            <a:xfrm>
              <a:off x="2286000" y="3886200"/>
              <a:ext cx="310243" cy="3429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1143000" y="12954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371600" y="2057400"/>
            <a:ext cx="6858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143000" y="2514600"/>
            <a:ext cx="9144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810000" y="14478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038600" y="1905000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038600" y="2140686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5521861" y="1663173"/>
            <a:ext cx="83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math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 rot="16200000">
            <a:off x="5540915" y="3083461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main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5505490" y="4455061"/>
            <a:ext cx="88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printf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-219838" y="1823391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 rot="16200000">
            <a:off x="-597849" y="3417250"/>
            <a:ext cx="150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Symbol </a:t>
            </a:r>
            <a:r>
              <a:rPr lang="en-US" sz="2400" dirty="0" err="1" smtClean="0">
                <a:solidFill>
                  <a:schemeClr val="accent1"/>
                </a:solidFill>
              </a:rPr>
              <a:t>tbl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-870710" y="5220822"/>
            <a:ext cx="205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Relocation info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30649" y="5905500"/>
            <a:ext cx="2394151" cy="9525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13207" y="1360945"/>
            <a:ext cx="757931" cy="2947286"/>
          </a:xfrm>
          <a:custGeom>
            <a:avLst/>
            <a:gdLst>
              <a:gd name="connsiteX0" fmla="*/ 757931 w 757931"/>
              <a:gd name="connsiteY0" fmla="*/ 45824 h 2947286"/>
              <a:gd name="connsiteX1" fmla="*/ 230393 w 757931"/>
              <a:gd name="connsiteY1" fmla="*/ 116163 h 2947286"/>
              <a:gd name="connsiteX2" fmla="*/ 1793 w 757931"/>
              <a:gd name="connsiteY2" fmla="*/ 1048147 h 2947286"/>
              <a:gd name="connsiteX3" fmla="*/ 142470 w 757931"/>
              <a:gd name="connsiteY3" fmla="*/ 2947286 h 294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931" h="2947286">
                <a:moveTo>
                  <a:pt x="757931" y="45824"/>
                </a:moveTo>
                <a:cubicBezTo>
                  <a:pt x="557173" y="-2534"/>
                  <a:pt x="356416" y="-50891"/>
                  <a:pt x="230393" y="116163"/>
                </a:cubicBezTo>
                <a:cubicBezTo>
                  <a:pt x="104370" y="283217"/>
                  <a:pt x="16447" y="576293"/>
                  <a:pt x="1793" y="1048147"/>
                </a:cubicBezTo>
                <a:cubicBezTo>
                  <a:pt x="-12861" y="1520001"/>
                  <a:pt x="64804" y="2233643"/>
                  <a:pt x="142470" y="29472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50169" y="2672862"/>
            <a:ext cx="685800" cy="474784"/>
          </a:xfrm>
          <a:custGeom>
            <a:avLst/>
            <a:gdLst>
              <a:gd name="connsiteX0" fmla="*/ 685800 w 685800"/>
              <a:gd name="connsiteY0" fmla="*/ 0 h 474784"/>
              <a:gd name="connsiteX1" fmla="*/ 369277 w 685800"/>
              <a:gd name="connsiteY1" fmla="*/ 140676 h 474784"/>
              <a:gd name="connsiteX2" fmla="*/ 0 w 685800"/>
              <a:gd name="connsiteY2" fmla="*/ 474784 h 4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474784">
                <a:moveTo>
                  <a:pt x="685800" y="0"/>
                </a:moveTo>
                <a:cubicBezTo>
                  <a:pt x="584688" y="30772"/>
                  <a:pt x="483577" y="61545"/>
                  <a:pt x="369277" y="140676"/>
                </a:cubicBezTo>
                <a:cubicBezTo>
                  <a:pt x="254977" y="219807"/>
                  <a:pt x="127488" y="347295"/>
                  <a:pt x="0" y="474784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391400" y="3364468"/>
            <a:ext cx="1764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LW $4,-32764($</a:t>
            </a:r>
            <a:r>
              <a:rPr lang="en-US" sz="1600" dirty="0" err="1" smtClean="0">
                <a:solidFill>
                  <a:schemeClr val="accent1"/>
                </a:solidFill>
              </a:rPr>
              <a:t>gp</a:t>
            </a:r>
            <a:r>
              <a:rPr lang="en-US" sz="1600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         $4 = pi 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391400" y="3834825"/>
            <a:ext cx="1156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JAL   square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454321" y="1295400"/>
            <a:ext cx="1054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JAL   </a:t>
            </a:r>
            <a:r>
              <a:rPr lang="en-US" sz="1600" dirty="0" err="1" smtClean="0">
                <a:solidFill>
                  <a:schemeClr val="accent1"/>
                </a:solidFill>
              </a:rPr>
              <a:t>printf</a:t>
            </a: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924800" y="1566446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LA </a:t>
            </a:r>
            <a:r>
              <a:rPr lang="en-US" sz="1600" dirty="0" err="1" smtClean="0">
                <a:solidFill>
                  <a:schemeClr val="accent1"/>
                </a:solidFill>
              </a:rPr>
              <a:t>uname</a:t>
            </a:r>
            <a:endParaRPr lang="en-US" sz="1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3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/>
      <p:bldP spid="38" grpId="0" animBg="1"/>
      <p:bldP spid="4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1" grpId="0"/>
      <p:bldP spid="73" grpId="0"/>
      <p:bldP spid="74" grpId="0"/>
      <p:bldP spid="75" grpId="0"/>
      <p:bldP spid="76" grpId="0"/>
      <p:bldP spid="18" grpId="0" animBg="1"/>
      <p:bldP spid="79" grpId="0"/>
      <p:bldP spid="80" grpId="0"/>
      <p:bldP spid="108" grpId="0"/>
      <p:bldP spid="109" grpId="0"/>
      <p:bldP spid="110" grpId="0"/>
      <p:bldP spid="19" grpId="0" animBg="1"/>
      <p:bldP spid="20" grpId="0" animBg="1"/>
      <p:bldP spid="31" grpId="0" animBg="1"/>
      <p:bldP spid="114" grpId="0"/>
      <p:bldP spid="115" grpId="0"/>
      <p:bldP spid="116" grpId="0"/>
      <p:bldP spid="1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457200"/>
            <a:ext cx="8001000" cy="6172200"/>
          </a:xfrm>
        </p:spPr>
        <p:txBody>
          <a:bodyPr>
            <a:noAutofit/>
          </a:bodyPr>
          <a:lstStyle/>
          <a:p>
            <a:r>
              <a:rPr lang="en-GB" sz="2800" dirty="0" smtClean="0"/>
              <a:t>Header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location of main entry point (if any)</a:t>
            </a:r>
          </a:p>
          <a:p>
            <a:r>
              <a:rPr lang="en-GB" sz="2800" dirty="0" smtClean="0"/>
              <a:t>Text Segment</a:t>
            </a:r>
          </a:p>
          <a:p>
            <a:pPr lvl="1"/>
            <a:r>
              <a:rPr lang="en-GB" sz="2400" dirty="0" smtClean="0"/>
              <a:t>instructions</a:t>
            </a:r>
          </a:p>
          <a:p>
            <a:r>
              <a:rPr lang="en-GB" sz="2800" dirty="0" smtClean="0"/>
              <a:t>Data Segment</a:t>
            </a:r>
          </a:p>
          <a:p>
            <a:pPr lvl="1"/>
            <a:r>
              <a:rPr lang="en-GB" sz="2400" dirty="0" smtClean="0"/>
              <a:t>static data (local/global </a:t>
            </a:r>
            <a:r>
              <a:rPr lang="en-GB" sz="2400" dirty="0" err="1" smtClean="0"/>
              <a:t>vars</a:t>
            </a:r>
            <a:r>
              <a:rPr lang="en-GB" sz="2400" dirty="0" smtClean="0"/>
              <a:t>, strings, constants)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Relocation Information</a:t>
            </a:r>
          </a:p>
          <a:p>
            <a:pPr lvl="1"/>
            <a:r>
              <a:rPr lang="en-GB" sz="2400" dirty="0" smtClean="0"/>
              <a:t>Instructions and data that depend on actual addresses</a:t>
            </a:r>
          </a:p>
          <a:p>
            <a:pPr lvl="1"/>
            <a:r>
              <a:rPr lang="en-GB" sz="2400" dirty="0" smtClean="0"/>
              <a:t>Linker patches these bits after relocating segments</a:t>
            </a:r>
          </a:p>
          <a:p>
            <a:r>
              <a:rPr lang="en-GB" sz="2800" dirty="0" smtClean="0"/>
              <a:t>Symbol Table</a:t>
            </a:r>
          </a:p>
          <a:p>
            <a:pPr lvl="1"/>
            <a:r>
              <a:rPr lang="en-GB" sz="2400" dirty="0" smtClean="0"/>
              <a:t>Exported and imported references</a:t>
            </a:r>
          </a:p>
          <a:p>
            <a:r>
              <a:rPr lang="en-GB" sz="2800" dirty="0" smtClean="0"/>
              <a:t>Debugging Information</a:t>
            </a:r>
            <a:endParaRPr lang="en-GB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639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“Black Board” Collaboration Policy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discuss approach together on a “black board”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accent1"/>
                </a:solidFill>
              </a:rPr>
              <a:t>Leave and write up solution independently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 not copy solutions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rgbClr val="FFFF00"/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rgbClr val="FFFF66"/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5356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File Formats</a:t>
            </a:r>
            <a:endParaRPr lang="en-US" dirty="0"/>
          </a:p>
        </p:txBody>
      </p:sp>
      <p:sp>
        <p:nvSpPr>
          <p:cNvPr id="3167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err="1" smtClean="0"/>
              <a:t>a.out</a:t>
            </a:r>
            <a:endParaRPr lang="en-US" dirty="0" smtClean="0"/>
          </a:p>
          <a:p>
            <a:pPr lvl="1"/>
            <a:r>
              <a:rPr lang="en-US" dirty="0" smtClean="0"/>
              <a:t>COFF: Common Object File Format</a:t>
            </a:r>
          </a:p>
          <a:p>
            <a:pPr lvl="1"/>
            <a:r>
              <a:rPr lang="en-US" dirty="0" smtClean="0"/>
              <a:t>ELF: Executable and Linking Format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PE: Portable Executable</a:t>
            </a:r>
          </a:p>
          <a:p>
            <a:endParaRPr lang="en-US" dirty="0" smtClean="0"/>
          </a:p>
          <a:p>
            <a:r>
              <a:rPr lang="en-US" dirty="0" smtClean="0"/>
              <a:t>All support both executable and object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Loaders and Libraries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e</a:t>
            </a:r>
            <a:r>
              <a:rPr lang="en-US" sz="3200" dirty="0" smtClean="0">
                <a:solidFill>
                  <a:schemeClr val="accent1"/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program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loader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process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e</a:t>
            </a:r>
            <a:r>
              <a:rPr lang="en-US" sz="2000" dirty="0" smtClean="0">
                <a:solidFill>
                  <a:schemeClr val="accent1"/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disk</a:t>
            </a:r>
          </a:p>
        </p:txBody>
      </p:sp>
      <p:sp>
        <p:nvSpPr>
          <p:cNvPr id="34" name="Oval 33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9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3" grpId="0"/>
      <p:bldP spid="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Loaders</a:t>
            </a:r>
            <a:endParaRPr lang="en-GB"/>
          </a:p>
        </p:txBody>
      </p:sp>
      <p:sp>
        <p:nvSpPr>
          <p:cNvPr id="263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1"/>
                </a:solidFill>
              </a:rPr>
              <a:t>Loader</a:t>
            </a:r>
            <a:r>
              <a:rPr lang="en-GB" dirty="0" smtClean="0"/>
              <a:t> reads executable from disk into memory</a:t>
            </a:r>
          </a:p>
          <a:p>
            <a:pPr lvl="1"/>
            <a:r>
              <a:rPr lang="en-GB" dirty="0" smtClean="0"/>
              <a:t>Initializes registers, stack, arguments to first function</a:t>
            </a:r>
          </a:p>
          <a:p>
            <a:pPr lvl="1"/>
            <a:r>
              <a:rPr lang="en-GB" dirty="0" smtClean="0"/>
              <a:t>Jumps to entry-point</a:t>
            </a:r>
          </a:p>
          <a:p>
            <a:r>
              <a:rPr lang="en-GB" dirty="0" smtClean="0"/>
              <a:t>Part of the Operating System (OS)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926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169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Static Library</a:t>
            </a:r>
            <a:r>
              <a:rPr lang="en-US" dirty="0" smtClean="0"/>
              <a:t>: Collection of object files </a:t>
            </a:r>
            <a:br>
              <a:rPr lang="en-US" dirty="0" smtClean="0"/>
            </a:br>
            <a:r>
              <a:rPr lang="en-US" dirty="0" smtClean="0"/>
              <a:t>(think: like a zip archive)</a:t>
            </a:r>
          </a:p>
          <a:p>
            <a:endParaRPr lang="en-US" dirty="0" smtClean="0"/>
          </a:p>
          <a:p>
            <a:r>
              <a:rPr lang="en-US" dirty="0" smtClean="0"/>
              <a:t>Q: But every program contains entire library!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>
                <a:solidFill>
                  <a:schemeClr val="accent1"/>
                </a:solidFill>
              </a:rPr>
              <a:t>libc.a</a:t>
            </a:r>
            <a:r>
              <a:rPr lang="en-US" dirty="0" smtClean="0"/>
              <a:t> contains many objects:</a:t>
            </a:r>
          </a:p>
          <a:p>
            <a:pPr lvl="1"/>
            <a:r>
              <a:rPr lang="en-US" dirty="0" err="1" smtClean="0"/>
              <a:t>printf.o</a:t>
            </a:r>
            <a:r>
              <a:rPr lang="en-US" dirty="0" smtClean="0"/>
              <a:t>, </a:t>
            </a:r>
            <a:r>
              <a:rPr lang="en-US" dirty="0" err="1" smtClean="0"/>
              <a:t>fprintf.o</a:t>
            </a:r>
            <a:r>
              <a:rPr lang="en-US" dirty="0" smtClean="0"/>
              <a:t>, </a:t>
            </a:r>
            <a:r>
              <a:rPr lang="en-US" dirty="0" err="1" smtClean="0"/>
              <a:t>vprintf.o</a:t>
            </a:r>
            <a:r>
              <a:rPr lang="en-US" dirty="0" smtClean="0"/>
              <a:t>, </a:t>
            </a:r>
            <a:r>
              <a:rPr lang="en-US" dirty="0" err="1" smtClean="0"/>
              <a:t>sprintf.o</a:t>
            </a:r>
            <a:r>
              <a:rPr lang="en-US" dirty="0" smtClean="0"/>
              <a:t>, </a:t>
            </a:r>
            <a:r>
              <a:rPr lang="en-US" dirty="0" err="1" smtClean="0"/>
              <a:t>snprintf.o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read.o</a:t>
            </a:r>
            <a:r>
              <a:rPr lang="en-US" dirty="0" smtClean="0"/>
              <a:t>, </a:t>
            </a:r>
            <a:r>
              <a:rPr lang="en-US" dirty="0" err="1" smtClean="0"/>
              <a:t>write.o</a:t>
            </a:r>
            <a:r>
              <a:rPr lang="en-US" dirty="0" smtClean="0"/>
              <a:t>, </a:t>
            </a:r>
            <a:r>
              <a:rPr lang="en-US" dirty="0" err="1" smtClean="0"/>
              <a:t>open.o</a:t>
            </a:r>
            <a:r>
              <a:rPr lang="en-US" dirty="0" smtClean="0"/>
              <a:t>, </a:t>
            </a:r>
            <a:r>
              <a:rPr lang="en-US" dirty="0" err="1" smtClean="0"/>
              <a:t>close.o</a:t>
            </a:r>
            <a:r>
              <a:rPr lang="en-US" dirty="0" smtClean="0"/>
              <a:t>, </a:t>
            </a:r>
            <a:r>
              <a:rPr lang="en-US" dirty="0" err="1" smtClean="0"/>
              <a:t>mkdir.o</a:t>
            </a:r>
            <a:r>
              <a:rPr lang="en-US" dirty="0" smtClean="0"/>
              <a:t>, </a:t>
            </a:r>
            <a:r>
              <a:rPr lang="en-US" dirty="0" err="1" smtClean="0"/>
              <a:t>readdir.o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rand.o</a:t>
            </a:r>
            <a:r>
              <a:rPr lang="en-US" dirty="0" smtClean="0"/>
              <a:t>, </a:t>
            </a:r>
            <a:r>
              <a:rPr lang="en-US" dirty="0" err="1" smtClean="0"/>
              <a:t>exit.o</a:t>
            </a:r>
            <a:r>
              <a:rPr lang="en-US" dirty="0" smtClean="0"/>
              <a:t>, </a:t>
            </a:r>
            <a:r>
              <a:rPr lang="en-US" dirty="0" err="1" smtClean="0"/>
              <a:t>sleep.o</a:t>
            </a:r>
            <a:r>
              <a:rPr lang="en-US" dirty="0" smtClean="0"/>
              <a:t>, </a:t>
            </a:r>
            <a:r>
              <a:rPr lang="en-US" dirty="0" err="1" smtClean="0"/>
              <a:t>time.o</a:t>
            </a:r>
            <a:r>
              <a:rPr lang="en-US" dirty="0" smtClean="0"/>
              <a:t>, ….</a:t>
            </a:r>
          </a:p>
        </p:txBody>
      </p:sp>
    </p:spTree>
    <p:extLst>
      <p:ext uri="{BB962C8B-B14F-4D97-AF65-F5344CB8AC3E}">
        <p14:creationId xmlns:p14="http://schemas.microsoft.com/office/powerpoint/2010/main" val="228444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3171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But every program still contains part of library!</a:t>
            </a:r>
          </a:p>
        </p:txBody>
      </p:sp>
    </p:spTree>
    <p:extLst>
      <p:ext uri="{BB962C8B-B14F-4D97-AF65-F5344CB8AC3E}">
        <p14:creationId xmlns:p14="http://schemas.microsoft.com/office/powerpoint/2010/main" val="22999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Direct call: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00400010 &lt;main&gt;: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0x00400620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00400330 &lt;</a:t>
            </a:r>
            <a:r>
              <a:rPr lang="en-US" sz="2800" dirty="0" err="1" smtClean="0">
                <a:latin typeface="Consolas" pitchFamily="49" charset="0"/>
              </a:rPr>
              <a:t>printf</a:t>
            </a:r>
            <a:r>
              <a:rPr lang="en-US" sz="2800" dirty="0" smtClean="0">
                <a:latin typeface="Consolas" pitchFamily="49" charset="0"/>
              </a:rPr>
              <a:t>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00400620 &lt;gets&gt;: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267200" y="533400"/>
            <a:ext cx="487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Drawbacks:</a:t>
            </a:r>
            <a:endParaRPr lang="en-US" sz="3200" noProof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Linker or loader must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edit every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use of a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symbol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(call site, global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use, …)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3200" baseline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accent1"/>
                </a:solidFill>
                <a:cs typeface="Arial" pitchFamily="34" charset="0"/>
              </a:rPr>
              <a:t>Idea: </a:t>
            </a:r>
            <a:endParaRPr lang="en-US" sz="3600" dirty="0" smtClean="0">
              <a:solidFill>
                <a:schemeClr val="accent1"/>
              </a:solidFill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Put all symbols in a single “global offset table”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Code does lookup as needed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6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0x00400330 </a:t>
            </a:r>
            <a:r>
              <a:rPr lang="en-US" sz="2400" dirty="0" smtClean="0">
                <a:solidFill>
                  <a:schemeClr val="accent1"/>
                </a:solidFill>
              </a:rPr>
              <a:t># </a:t>
            </a:r>
            <a:r>
              <a:rPr lang="en-US" sz="2400" dirty="0" err="1" smtClean="0">
                <a:solidFill>
                  <a:schemeClr val="accent1"/>
                </a:solidFill>
              </a:rPr>
              <a:t>printf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0x00400620 </a:t>
            </a:r>
            <a:r>
              <a:rPr lang="en-US" sz="2400" dirty="0" smtClean="0">
                <a:solidFill>
                  <a:schemeClr val="accent1"/>
                </a:solidFill>
              </a:rPr>
              <a:t># gets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0x00400010 </a:t>
            </a:r>
            <a:r>
              <a:rPr lang="en-US" sz="2400" dirty="0" smtClean="0">
                <a:solidFill>
                  <a:schemeClr val="accent1"/>
                </a:solidFill>
              </a:rPr>
              <a:t># main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rgbClr val="FFFF00"/>
                </a:solidFill>
              </a:rPr>
              <a:t>Indirect call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33" grpId="0" animBg="1"/>
      <p:bldP spid="34" grpId="0" animBg="1"/>
      <p:bldP spid="13" grpId="0" animBg="1"/>
      <p:bldP spid="19" grpId="0" animBg="1"/>
      <p:bldP spid="21" grpId="0"/>
      <p:bldP spid="36" grpId="0"/>
      <p:bldP spid="37" grpId="0"/>
      <p:bldP spid="3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0x00400330 </a:t>
            </a:r>
            <a:r>
              <a:rPr lang="en-US" sz="2400" dirty="0" smtClean="0">
                <a:solidFill>
                  <a:schemeClr val="accent1"/>
                </a:solidFill>
              </a:rPr>
              <a:t># </a:t>
            </a:r>
            <a:r>
              <a:rPr lang="en-US" sz="2400" dirty="0" err="1" smtClean="0">
                <a:solidFill>
                  <a:schemeClr val="accent1"/>
                </a:solidFill>
              </a:rPr>
              <a:t>printf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0x00400620 </a:t>
            </a:r>
            <a:r>
              <a:rPr lang="en-US" sz="2400" dirty="0" smtClean="0">
                <a:solidFill>
                  <a:schemeClr val="accent1"/>
                </a:solidFill>
              </a:rPr>
              <a:t># gets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0x00400010 </a:t>
            </a:r>
            <a:r>
              <a:rPr lang="en-US" sz="2400" dirty="0" smtClean="0">
                <a:solidFill>
                  <a:schemeClr val="accent1"/>
                </a:solidFill>
              </a:rPr>
              <a:t># main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rgbClr val="FFFF00"/>
                </a:solidFill>
              </a:rPr>
              <a:t>Indirect call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gets   = 8+(-</a:t>
            </a:r>
            <a:r>
              <a:rPr lang="en-US" sz="2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9858" y="15240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79858" y="2083713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4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9858" y="25908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8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endCxn id="19" idx="0"/>
          </p:cNvCxnSpPr>
          <p:nvPr/>
        </p:nvCxnSpPr>
        <p:spPr>
          <a:xfrm flipH="1">
            <a:off x="4016829" y="2826879"/>
            <a:ext cx="1240971" cy="29187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1"/>
          </p:cNvCxnSpPr>
          <p:nvPr/>
        </p:nvCxnSpPr>
        <p:spPr>
          <a:xfrm flipH="1" flipV="1">
            <a:off x="4049130" y="2083714"/>
            <a:ext cx="1330728" cy="21544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114800" y="2438401"/>
            <a:ext cx="1254528" cy="17409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28" grpId="0" animBg="1"/>
      <p:bldP spid="29" grpId="0" animBg="1"/>
      <p:bldP spid="27" grpId="0"/>
      <p:bldP spid="30" grpId="0"/>
      <p:bldP spid="31" grpId="0"/>
      <p:bldP spid="15" grpId="0" animBg="1"/>
      <p:bldP spid="35" grpId="0" animBg="1"/>
      <p:bldP spid="39" grpId="0" animBg="1"/>
      <p:bldP spid="4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637314" y="15240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4637314" y="20574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637314" y="25908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648200" y="31242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4648200" y="36576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648200" y="990600"/>
            <a:ext cx="755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.got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0x00400330 </a:t>
            </a:r>
            <a:r>
              <a:rPr lang="en-US" sz="2400" dirty="0" smtClean="0">
                <a:solidFill>
                  <a:schemeClr val="accent1"/>
                </a:solidFill>
              </a:rPr>
              <a:t># </a:t>
            </a:r>
            <a:r>
              <a:rPr lang="en-US" sz="2400" dirty="0" err="1" smtClean="0">
                <a:solidFill>
                  <a:schemeClr val="accent1"/>
                </a:solidFill>
              </a:rPr>
              <a:t>printf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0x00400620 </a:t>
            </a:r>
            <a:r>
              <a:rPr lang="en-US" sz="2400" dirty="0" smtClean="0">
                <a:solidFill>
                  <a:schemeClr val="accent1"/>
                </a:solidFill>
              </a:rPr>
              <a:t># gets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0x00400010 </a:t>
            </a:r>
            <a:r>
              <a:rPr lang="en-US" sz="2400" dirty="0" smtClean="0">
                <a:solidFill>
                  <a:schemeClr val="accent1"/>
                </a:solidFill>
              </a:rPr>
              <a:t># main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rgbClr val="FFFF00"/>
                </a:solidFill>
              </a:rPr>
              <a:t>Indirect call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gets   = 8+(-</a:t>
            </a:r>
            <a:r>
              <a:rPr lang="en-US" sz="2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31603" y="15240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.word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2083713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.word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25908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.word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stCxn id="9" idx="1"/>
            <a:endCxn id="19" idx="0"/>
          </p:cNvCxnSpPr>
          <p:nvPr/>
        </p:nvCxnSpPr>
        <p:spPr>
          <a:xfrm flipH="1">
            <a:off x="4016829" y="2857500"/>
            <a:ext cx="620485" cy="2612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1"/>
          </p:cNvCxnSpPr>
          <p:nvPr/>
        </p:nvCxnSpPr>
        <p:spPr>
          <a:xfrm flipH="1" flipV="1">
            <a:off x="4114800" y="2191437"/>
            <a:ext cx="522514" cy="1326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1"/>
          </p:cNvCxnSpPr>
          <p:nvPr/>
        </p:nvCxnSpPr>
        <p:spPr>
          <a:xfrm flipH="1">
            <a:off x="4114800" y="2324100"/>
            <a:ext cx="522514" cy="18552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2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609600"/>
            <a:ext cx="91440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</a:t>
            </a:r>
            <a:r>
              <a:rPr lang="en-US" dirty="0"/>
              <a:t>Design Doc </a:t>
            </a:r>
            <a:r>
              <a:rPr lang="en-US" dirty="0" smtClean="0"/>
              <a:t>due </a:t>
            </a:r>
            <a:r>
              <a:rPr lang="en-US" b="1" i="1" dirty="0" smtClean="0">
                <a:solidFill>
                  <a:schemeClr val="accent1"/>
                </a:solidFill>
              </a:rPr>
              <a:t>yesterday</a:t>
            </a:r>
            <a:r>
              <a:rPr lang="en-US" dirty="0" smtClean="0"/>
              <a:t>,  Monday, March 11</a:t>
            </a:r>
            <a:r>
              <a:rPr lang="en-US" baseline="30000" dirty="0" smtClean="0"/>
              <a:t>th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HW3 due </a:t>
            </a:r>
            <a:r>
              <a:rPr lang="en-US" b="1" i="1" dirty="0" smtClean="0">
                <a:solidFill>
                  <a:schemeClr val="accent1"/>
                </a:solidFill>
              </a:rPr>
              <a:t>this</a:t>
            </a:r>
            <a:r>
              <a:rPr lang="en-US" dirty="0" smtClean="0"/>
              <a:t> Wednesday, March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circuit due </a:t>
            </a:r>
            <a:r>
              <a:rPr lang="en-US" b="1" i="1" dirty="0" smtClean="0">
                <a:solidFill>
                  <a:schemeClr val="accent1"/>
                </a:solidFill>
              </a:rPr>
              <a:t>before</a:t>
            </a:r>
            <a:r>
              <a:rPr lang="en-US" dirty="0" smtClean="0"/>
              <a:t> spring 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Spring break: </a:t>
            </a:r>
            <a:r>
              <a:rPr lang="en-US" dirty="0" smtClean="0">
                <a:solidFill>
                  <a:schemeClr val="bg1"/>
                </a:solidFill>
              </a:rPr>
              <a:t>Saturday, March 16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March 24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115888" lvl="1" indent="0">
              <a:buNone/>
            </a:pP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Prelim2 </a:t>
            </a:r>
            <a:r>
              <a:rPr lang="en-US" dirty="0" smtClean="0">
                <a:solidFill>
                  <a:schemeClr val="accent1"/>
                </a:solidFill>
              </a:rPr>
              <a:t>Thursday, March 28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right </a:t>
            </a:r>
            <a:r>
              <a:rPr lang="en-US" dirty="0">
                <a:solidFill>
                  <a:schemeClr val="accent1"/>
                </a:solidFill>
              </a:rPr>
              <a:t>after spring </a:t>
            </a:r>
            <a:r>
              <a:rPr lang="en-US" dirty="0" smtClean="0">
                <a:solidFill>
                  <a:schemeClr val="accent1"/>
                </a:solidFill>
              </a:rPr>
              <a:t>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Thursday, April 4</a:t>
            </a:r>
            <a:r>
              <a:rPr lang="en-US" baseline="30000" dirty="0" smtClean="0"/>
              <a:t>th</a:t>
            </a:r>
            <a:endParaRPr lang="en-US" dirty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3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also load the index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li t8,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1066800"/>
            <a:ext cx="449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00400888 &lt;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&gt;: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t8 = index of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   needs to be loaded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load that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 # t7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save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func’s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address so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so next call goes direct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also jump to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it will return directly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main, not here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799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85800" y="1371600"/>
            <a:ext cx="18342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81600" y="2057400"/>
            <a:ext cx="3380880" cy="6096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3276600"/>
            <a:ext cx="3352800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4572000" y="3962400"/>
            <a:ext cx="533400" cy="2628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5105400"/>
            <a:ext cx="32766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8200" y="2667000"/>
            <a:ext cx="3380880" cy="6096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14800" y="1683747"/>
            <a:ext cx="457200" cy="3574053"/>
          </a:xfrm>
          <a:custGeom>
            <a:avLst/>
            <a:gdLst>
              <a:gd name="connsiteX0" fmla="*/ 0 w 457200"/>
              <a:gd name="connsiteY0" fmla="*/ 3574053 h 3574053"/>
              <a:gd name="connsiteX1" fmla="*/ 228600 w 457200"/>
              <a:gd name="connsiteY1" fmla="*/ 2800330 h 3574053"/>
              <a:gd name="connsiteX2" fmla="*/ 246185 w 457200"/>
              <a:gd name="connsiteY2" fmla="*/ 443991 h 3574053"/>
              <a:gd name="connsiteX3" fmla="*/ 457200 w 457200"/>
              <a:gd name="connsiteY3" fmla="*/ 4376 h 357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574053">
                <a:moveTo>
                  <a:pt x="0" y="3574053"/>
                </a:moveTo>
                <a:cubicBezTo>
                  <a:pt x="93784" y="3448030"/>
                  <a:pt x="187569" y="3322007"/>
                  <a:pt x="228600" y="2800330"/>
                </a:cubicBezTo>
                <a:cubicBezTo>
                  <a:pt x="269631" y="2278653"/>
                  <a:pt x="208085" y="909983"/>
                  <a:pt x="246185" y="443991"/>
                </a:cubicBezTo>
                <a:cubicBezTo>
                  <a:pt x="284285" y="-22001"/>
                  <a:pt x="370742" y="-8813"/>
                  <a:pt x="457200" y="437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5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2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47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Dynamic Shared Objects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Windows: dynamically loaded library (DLL)</a:t>
            </a:r>
          </a:p>
          <a:p>
            <a:pPr lvl="1"/>
            <a:r>
              <a:rPr lang="en-US" dirty="0" smtClean="0"/>
              <a:t>PE format</a:t>
            </a:r>
          </a:p>
          <a:p>
            <a:r>
              <a:rPr lang="en-US" dirty="0" smtClean="0"/>
              <a:t>Unix: dynamic shared object (DSO)</a:t>
            </a:r>
          </a:p>
          <a:p>
            <a:pPr lvl="1"/>
            <a:r>
              <a:rPr lang="en-US" dirty="0" smtClean="0"/>
              <a:t>ELF format</a:t>
            </a:r>
          </a:p>
          <a:p>
            <a:r>
              <a:rPr lang="en-US" dirty="0" smtClean="0"/>
              <a:t>Unix also supports Position Independent Code (PIC)</a:t>
            </a:r>
          </a:p>
          <a:p>
            <a:pPr lvl="2"/>
            <a:r>
              <a:rPr lang="en-US" dirty="0" smtClean="0"/>
              <a:t>Program determines its current address whenever needed (no absolute jumps!)</a:t>
            </a:r>
          </a:p>
          <a:p>
            <a:pPr lvl="2"/>
            <a:r>
              <a:rPr lang="en-US" dirty="0" smtClean="0"/>
              <a:t>Local data: access via offset from current PC, etc.</a:t>
            </a:r>
          </a:p>
          <a:p>
            <a:pPr lvl="2"/>
            <a:r>
              <a:rPr lang="en-US" dirty="0" smtClean="0"/>
              <a:t>External data: indirection through Global Offset Table (GOT)</a:t>
            </a:r>
          </a:p>
          <a:p>
            <a:pPr lvl="2"/>
            <a:r>
              <a:rPr lang="en-US" dirty="0" smtClean="0"/>
              <a:t>… which in turn is accessed via offset from current PC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0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Static and Dynamic Linking</a:t>
            </a:r>
            <a:endParaRPr lang="en-GB" dirty="0"/>
          </a:p>
        </p:txBody>
      </p:sp>
      <p:sp>
        <p:nvSpPr>
          <p:cNvPr id="263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Static linking</a:t>
            </a:r>
          </a:p>
          <a:p>
            <a:pPr lvl="1"/>
            <a:r>
              <a:rPr lang="en-GB" dirty="0" smtClean="0"/>
              <a:t>Big executable files (all/most of needed libraries inside)</a:t>
            </a:r>
          </a:p>
          <a:p>
            <a:pPr lvl="1"/>
            <a:r>
              <a:rPr lang="en-GB" dirty="0" smtClean="0"/>
              <a:t>Don’t benefit from updates to library</a:t>
            </a:r>
          </a:p>
          <a:p>
            <a:pPr lvl="1"/>
            <a:r>
              <a:rPr lang="en-GB" dirty="0" smtClean="0"/>
              <a:t>No load-time linking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Dynamic linking </a:t>
            </a:r>
          </a:p>
          <a:p>
            <a:pPr lvl="1"/>
            <a:r>
              <a:rPr lang="en-GB" dirty="0" smtClean="0"/>
              <a:t>Small executable files (just point to shared library)</a:t>
            </a:r>
          </a:p>
          <a:p>
            <a:pPr lvl="1"/>
            <a:r>
              <a:rPr lang="en-GB" dirty="0" smtClean="0"/>
              <a:t>Library update benefits all programs that use it</a:t>
            </a:r>
          </a:p>
          <a:p>
            <a:pPr lvl="1"/>
            <a:r>
              <a:rPr lang="en-GB" dirty="0" smtClean="0"/>
              <a:t>Load-time cost to do final linking</a:t>
            </a:r>
          </a:p>
          <a:p>
            <a:pPr lvl="2"/>
            <a:r>
              <a:rPr lang="en-GB" dirty="0" smtClean="0"/>
              <a:t>But </a:t>
            </a:r>
            <a:r>
              <a:rPr lang="en-GB" dirty="0" err="1" smtClean="0"/>
              <a:t>dll</a:t>
            </a:r>
            <a:r>
              <a:rPr lang="en-GB" dirty="0" smtClean="0"/>
              <a:t> code is probably already in memory</a:t>
            </a:r>
          </a:p>
          <a:p>
            <a:pPr lvl="2"/>
            <a:r>
              <a:rPr lang="en-GB" dirty="0" smtClean="0"/>
              <a:t>And can do the linking incrementally, on-demand</a:t>
            </a:r>
          </a:p>
        </p:txBody>
      </p:sp>
    </p:spTree>
    <p:extLst>
      <p:ext uri="{BB962C8B-B14F-4D97-AF65-F5344CB8AC3E}">
        <p14:creationId xmlns:p14="http://schemas.microsoft.com/office/powerpoint/2010/main" val="3965551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609600"/>
            <a:ext cx="91440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</a:t>
            </a:r>
            <a:r>
              <a:rPr lang="en-US" dirty="0"/>
              <a:t>Design Doc </a:t>
            </a:r>
            <a:r>
              <a:rPr lang="en-US" dirty="0" smtClean="0"/>
              <a:t>due </a:t>
            </a:r>
            <a:r>
              <a:rPr lang="en-US" b="1" i="1" dirty="0" smtClean="0">
                <a:solidFill>
                  <a:schemeClr val="accent1"/>
                </a:solidFill>
              </a:rPr>
              <a:t>yesterday</a:t>
            </a:r>
            <a:r>
              <a:rPr lang="en-US" dirty="0" smtClean="0"/>
              <a:t>,  Monday, March 11</a:t>
            </a:r>
            <a:r>
              <a:rPr lang="en-US" baseline="30000" dirty="0" smtClean="0"/>
              <a:t>th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HW3 due </a:t>
            </a:r>
            <a:r>
              <a:rPr lang="en-US" b="1" i="1" dirty="0" smtClean="0">
                <a:solidFill>
                  <a:schemeClr val="accent1"/>
                </a:solidFill>
              </a:rPr>
              <a:t>this</a:t>
            </a:r>
            <a:r>
              <a:rPr lang="en-US" dirty="0" smtClean="0"/>
              <a:t> Wednesday, March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circuit due </a:t>
            </a:r>
            <a:r>
              <a:rPr lang="en-US" b="1" i="1" dirty="0" smtClean="0">
                <a:solidFill>
                  <a:schemeClr val="accent1"/>
                </a:solidFill>
              </a:rPr>
              <a:t>before</a:t>
            </a:r>
            <a:r>
              <a:rPr lang="en-US" dirty="0" smtClean="0"/>
              <a:t> spring 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Spring break: </a:t>
            </a:r>
            <a:r>
              <a:rPr lang="en-US" dirty="0" smtClean="0">
                <a:solidFill>
                  <a:schemeClr val="bg1"/>
                </a:solidFill>
              </a:rPr>
              <a:t>Saturday, March 16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March 24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115888" lvl="1" indent="0">
              <a:buNone/>
            </a:pP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Prelim2 </a:t>
            </a:r>
            <a:r>
              <a:rPr lang="en-US" dirty="0" smtClean="0">
                <a:solidFill>
                  <a:schemeClr val="accent1"/>
                </a:solidFill>
              </a:rPr>
              <a:t>Thursday, March 28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right </a:t>
            </a:r>
            <a:r>
              <a:rPr lang="en-US" dirty="0">
                <a:solidFill>
                  <a:schemeClr val="accent1"/>
                </a:solidFill>
              </a:rPr>
              <a:t>after spring </a:t>
            </a:r>
            <a:r>
              <a:rPr lang="en-US" dirty="0" smtClean="0">
                <a:solidFill>
                  <a:schemeClr val="accent1"/>
                </a:solidFill>
              </a:rPr>
              <a:t>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Thursday, April 4</a:t>
            </a:r>
            <a:r>
              <a:rPr lang="en-US" baseline="30000" dirty="0" smtClean="0"/>
              <a:t>th</a:t>
            </a:r>
            <a:endParaRPr lang="en-US" dirty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85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>
                <a:solidFill>
                  <a:schemeClr val="bg2"/>
                </a:solidFill>
              </a:rPr>
              <a:t>.</a:t>
            </a:r>
            <a:endParaRPr lang="en-US" dirty="0" smtClean="0">
              <a:solidFill>
                <a:schemeClr val="bg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How does the assembler resolve references/labels?</a:t>
            </a:r>
          </a:p>
          <a:p>
            <a:pPr lvl="1"/>
            <a:r>
              <a:rPr lang="en-US" dirty="0" smtClean="0"/>
              <a:t>How does the assembler resolve external references?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pPr lvl="1"/>
            <a:r>
              <a:rPr lang="en-US" dirty="0" smtClean="0"/>
              <a:t>How does the linker combine separately compiled files?</a:t>
            </a:r>
          </a:p>
          <a:p>
            <a:pPr lvl="1"/>
            <a:r>
              <a:rPr lang="en-US" dirty="0" smtClean="0"/>
              <a:t>How does linker resolve unresolved references?</a:t>
            </a:r>
          </a:p>
          <a:p>
            <a:pPr lvl="1"/>
            <a:r>
              <a:rPr lang="en-US" dirty="0" smtClean="0"/>
              <a:t>How does linker relocate data and code segments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</a:p>
          <a:p>
            <a:pPr lvl="1"/>
            <a:r>
              <a:rPr lang="en-US" dirty="0" smtClean="0"/>
              <a:t>How does the loader start executing a program? </a:t>
            </a:r>
          </a:p>
          <a:p>
            <a:pPr lvl="1"/>
            <a:r>
              <a:rPr lang="en-US" dirty="0" smtClean="0"/>
              <a:t>How does the loader handle shared libraries?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9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Compiler, Assembler, Linker, Loader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688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594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6500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6406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6312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688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594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10498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20404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736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642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30310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6500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688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594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335897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69097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78697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650097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2040497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87997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4427522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Compiler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76300" y="2269097"/>
            <a:ext cx="1053407" cy="2158425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44861" y="5587425"/>
            <a:ext cx="1931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Assembler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810000" y="3429001"/>
            <a:ext cx="381000" cy="2158424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505200" y="668898"/>
            <a:ext cx="1752600" cy="27812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linker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>
            <a:stCxn id="33" idx="0"/>
            <a:endCxn id="43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" y="2362200"/>
            <a:ext cx="16037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C source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files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62200" y="3325479"/>
            <a:ext cx="1731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assembly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files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45436" y="5282625"/>
            <a:ext cx="1486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o</a:t>
            </a:r>
            <a:r>
              <a:rPr lang="en-US" sz="3200" dirty="0" err="1" smtClean="0">
                <a:solidFill>
                  <a:schemeClr val="accent1"/>
                </a:solidFill>
              </a:rPr>
              <a:t>bj</a:t>
            </a:r>
            <a:r>
              <a:rPr lang="en-US" sz="3200" dirty="0" smtClean="0">
                <a:solidFill>
                  <a:schemeClr val="accent1"/>
                </a:solidFill>
              </a:rPr>
              <a:t> files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e</a:t>
            </a:r>
            <a:r>
              <a:rPr lang="en-US" sz="3200" dirty="0" smtClean="0">
                <a:solidFill>
                  <a:schemeClr val="accent1"/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program</a:t>
            </a:r>
          </a:p>
        </p:txBody>
      </p:sp>
      <p:cxnSp>
        <p:nvCxnSpPr>
          <p:cNvPr id="39" name="Straight Arrow Connector 38"/>
          <p:cNvCxnSpPr/>
          <p:nvPr>
            <p:custDataLst>
              <p:tags r:id="rId23"/>
            </p:custDataLst>
          </p:nvPr>
        </p:nvCxnSpPr>
        <p:spPr>
          <a:xfrm rot="5400000">
            <a:off x="7048500" y="3962969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>
            <p:custDataLst>
              <p:tags r:id="rId24"/>
            </p:custDataLst>
          </p:nvPr>
        </p:nvSpPr>
        <p:spPr>
          <a:xfrm>
            <a:off x="6934200" y="4839269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43" name="Oval 42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loader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process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e</a:t>
            </a:r>
            <a:r>
              <a:rPr lang="en-US" sz="2000" dirty="0" smtClean="0">
                <a:solidFill>
                  <a:schemeClr val="accent1"/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disk</a:t>
            </a:r>
          </a:p>
        </p:txBody>
      </p:sp>
      <p:sp>
        <p:nvSpPr>
          <p:cNvPr id="15" name="Oval 14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1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  <p:bldP spid="2" grpId="0"/>
      <p:bldP spid="28" grpId="0"/>
      <p:bldP spid="7" grpId="0" animBg="1"/>
      <p:bldP spid="33" grpId="0"/>
      <p:bldP spid="31" grpId="0"/>
      <p:bldP spid="35" grpId="0"/>
      <p:bldP spid="36" grpId="0"/>
      <p:bldP spid="37" grpId="0"/>
      <p:bldP spid="41" grpId="0" animBg="1"/>
      <p:bldP spid="43" grpId="0" animBg="1"/>
      <p:bldP spid="44" grpId="0"/>
      <p:bldP spid="45" grpId="0"/>
      <p:bldP spid="46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4109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96396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1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77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Review of Program Layout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5334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6096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>
                <a:solidFill>
                  <a:schemeClr val="bg1"/>
                </a:solidFill>
                <a:latin typeface="Consolas" pitchFamily="49" charset="0"/>
              </a:rPr>
              <a:t>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ector*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 %d”,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479143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31242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(vector*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895600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8768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648200"/>
            <a:ext cx="171393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2578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578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2578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2578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0" y="2205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3800" y="2510135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86472" y="4491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5010090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pi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31280" y="5238690"/>
            <a:ext cx="1131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“enter y”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0" y="502920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“enter x”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>
            <a:stCxn id="15" idx="2"/>
          </p:cNvCxnSpPr>
          <p:nvPr/>
        </p:nvCxnSpPr>
        <p:spPr>
          <a:xfrm>
            <a:off x="7010400" y="3004810"/>
            <a:ext cx="0" cy="5003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0"/>
          </p:cNvCxnSpPr>
          <p:nvPr/>
        </p:nvCxnSpPr>
        <p:spPr>
          <a:xfrm flipV="1">
            <a:off x="7010400" y="3733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31280" y="5848290"/>
            <a:ext cx="542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abs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0" y="55626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tnorm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0" y="607689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main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638869" y="914400"/>
            <a:ext cx="342331" cy="43079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Oval 7167"/>
          <p:cNvSpPr/>
          <p:nvPr/>
        </p:nvSpPr>
        <p:spPr>
          <a:xfrm>
            <a:off x="2209800" y="914400"/>
            <a:ext cx="1828800" cy="43079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Oval 7168"/>
          <p:cNvSpPr/>
          <p:nvPr/>
        </p:nvSpPr>
        <p:spPr>
          <a:xfrm>
            <a:off x="3352800" y="5127171"/>
            <a:ext cx="533400" cy="40011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Oval 7170"/>
          <p:cNvSpPr/>
          <p:nvPr/>
        </p:nvSpPr>
        <p:spPr>
          <a:xfrm>
            <a:off x="914400" y="2057400"/>
            <a:ext cx="347211" cy="378767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73" name="Straight Connector 7172"/>
          <p:cNvCxnSpPr/>
          <p:nvPr/>
        </p:nvCxnSpPr>
        <p:spPr>
          <a:xfrm>
            <a:off x="1638869" y="2313215"/>
            <a:ext cx="34233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81600" y="5238690"/>
            <a:ext cx="1370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“result %d”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14600" y="1626608"/>
            <a:ext cx="1828800" cy="43079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9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/>
      <p:bldP spid="20" grpId="0"/>
      <p:bldP spid="21" grpId="0"/>
      <p:bldP spid="22" grpId="0"/>
      <p:bldP spid="23" grpId="0"/>
      <p:bldP spid="24" grpId="0"/>
      <p:bldP spid="30" grpId="0"/>
      <p:bldP spid="31" grpId="0"/>
      <p:bldP spid="33" grpId="0"/>
      <p:bldP spid="29" grpId="0" animBg="1"/>
      <p:bldP spid="7168" grpId="0" animBg="1"/>
      <p:bldP spid="7169" grpId="0" animBg="1"/>
      <p:bldP spid="7171" grpId="0" animBg="1"/>
      <p:bldP spid="40" grpId="0"/>
      <p:bldP spid="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2827</TotalTime>
  <Words>2984</Words>
  <Application>Microsoft Office PowerPoint</Application>
  <PresentationFormat>On-screen Show (4:3)</PresentationFormat>
  <Paragraphs>965</Paragraphs>
  <Slides>46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Assemblers, Linkers, and Loaders</vt:lpstr>
      <vt:lpstr>Academic Integrity</vt:lpstr>
      <vt:lpstr>Academic Integrity</vt:lpstr>
      <vt:lpstr>Administrivia</vt:lpstr>
      <vt:lpstr>Goal for Today: Putting it all Together</vt:lpstr>
      <vt:lpstr>Goal for Today: Putting it all Together</vt:lpstr>
      <vt:lpstr>Compiler, Assembler, Linker, Loader</vt:lpstr>
      <vt:lpstr>Anatomy of an executing program</vt:lpstr>
      <vt:lpstr>Example: Review of Program Layout</vt:lpstr>
      <vt:lpstr>Anatomy of an executing program</vt:lpstr>
      <vt:lpstr>Big Picture: Assembling file separately</vt:lpstr>
      <vt:lpstr>How does Assembler handle forward references</vt:lpstr>
      <vt:lpstr>How does Assembler handle forward references</vt:lpstr>
      <vt:lpstr>Big Picture: Assembling file separately</vt:lpstr>
      <vt:lpstr>Symbols and References</vt:lpstr>
      <vt:lpstr>Object file</vt:lpstr>
      <vt:lpstr>Example</vt:lpstr>
      <vt:lpstr>Objdump disassembly</vt:lpstr>
      <vt:lpstr>Objdump disassembly</vt:lpstr>
      <vt:lpstr>Objdump symbols</vt:lpstr>
      <vt:lpstr>Objdump symbols</vt:lpstr>
      <vt:lpstr>Separate Compilation</vt:lpstr>
      <vt:lpstr>PowerPoint Presentation</vt:lpstr>
      <vt:lpstr>Next Goal</vt:lpstr>
      <vt:lpstr>Big Picture</vt:lpstr>
      <vt:lpstr>Linkers</vt:lpstr>
      <vt:lpstr>Linker Example </vt:lpstr>
      <vt:lpstr>Linker Example </vt:lpstr>
      <vt:lpstr>Object file</vt:lpstr>
      <vt:lpstr>Object File Formats</vt:lpstr>
      <vt:lpstr>PowerPoint Presentation</vt:lpstr>
      <vt:lpstr>Big Picture</vt:lpstr>
      <vt:lpstr>Loaders</vt:lpstr>
      <vt:lpstr>Static Libraries</vt:lpstr>
      <vt:lpstr>Shared Libraries</vt:lpstr>
      <vt:lpstr>Direct Function Calls</vt:lpstr>
      <vt:lpstr>Indirect  Function Calls</vt:lpstr>
      <vt:lpstr>Indirect  Function Calls</vt:lpstr>
      <vt:lpstr>Indirect  Function Calls</vt:lpstr>
      <vt:lpstr>Dynamic  Linking</vt:lpstr>
      <vt:lpstr>Dynamic  Linking</vt:lpstr>
      <vt:lpstr>Big Picture</vt:lpstr>
      <vt:lpstr>Dynamic Shared Objects</vt:lpstr>
      <vt:lpstr>Static and Dynamic Linking</vt:lpstr>
      <vt:lpstr>Administrivia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85</cp:revision>
  <dcterms:created xsi:type="dcterms:W3CDTF">2012-11-28T14:27:55Z</dcterms:created>
  <dcterms:modified xsi:type="dcterms:W3CDTF">2013-03-13T02:55:59Z</dcterms:modified>
</cp:coreProperties>
</file>