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6.xml" ContentType="application/vnd.openxmlformats-officedocument.presentationml.notesSlid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notesSlides/notesSlide7.xml" ContentType="application/vnd.openxmlformats-officedocument.presentationml.notesSlide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notesSlides/notesSlide8.xml" ContentType="application/vnd.openxmlformats-officedocument.presentationml.notesSlide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notesSlides/notesSlide12.xml" ContentType="application/vnd.openxmlformats-officedocument.presentationml.notesSlide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notesSlides/notesSlide13.xml" ContentType="application/vnd.openxmlformats-officedocument.presentationml.notesSlide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notesSlides/notesSlide14.xml" ContentType="application/vnd.openxmlformats-officedocument.presentationml.notesSlide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notesSlides/notesSlide15.xml" ContentType="application/vnd.openxmlformats-officedocument.presentationml.notesSlide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notesSlides/notesSlide16.xml" ContentType="application/vnd.openxmlformats-officedocument.presentationml.notesSlide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notesSlides/notesSlide17.xml" ContentType="application/vnd.openxmlformats-officedocument.presentationml.notesSlide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notesSlides/notesSlide18.xml" ContentType="application/vnd.openxmlformats-officedocument.presentationml.notesSlide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notesSlides/notesSlide19.xml" ContentType="application/vnd.openxmlformats-officedocument.presentationml.notesSlide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notesSlides/notesSlide20.xml" ContentType="application/vnd.openxmlformats-officedocument.presentationml.notesSlide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notesSlides/notesSlide21.xml" ContentType="application/vnd.openxmlformats-officedocument.presentationml.notesSlide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notesSlides/notesSlide22.xml" ContentType="application/vnd.openxmlformats-officedocument.presentationml.notesSlide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notesSlides/notesSlide23.xml" ContentType="application/vnd.openxmlformats-officedocument.presentationml.notesSlide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notesSlides/notesSlide24.xml" ContentType="application/vnd.openxmlformats-officedocument.presentationml.notesSlide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notesSlides/notesSlide25.xml" ContentType="application/vnd.openxmlformats-officedocument.presentationml.notesSlide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notesSlides/notesSlide26.xml" ContentType="application/vnd.openxmlformats-officedocument.presentationml.notesSlide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notesSlides/notesSlide27.xml" ContentType="application/vnd.openxmlformats-officedocument.presentationml.notesSlide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notesSlides/notesSlide28.xml" ContentType="application/vnd.openxmlformats-officedocument.presentationml.notesSlide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notesSlides/notesSlide29.xml" ContentType="application/vnd.openxmlformats-officedocument.presentationml.notesSlide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notesSlides/notesSlide30.xml" ContentType="application/vnd.openxmlformats-officedocument.presentationml.notesSlide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notesSlides/notesSlide31.xml" ContentType="application/vnd.openxmlformats-officedocument.presentationml.notesSlide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notesSlides/notesSlide32.xml" ContentType="application/vnd.openxmlformats-officedocument.presentationml.notesSlide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notesSlides/notesSlide33.xml" ContentType="application/vnd.openxmlformats-officedocument.presentationml.notesSlide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notesSlides/notesSlide34.xml" ContentType="application/vnd.openxmlformats-officedocument.presentationml.notesSlide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notesSlides/notesSlide35.xml" ContentType="application/vnd.openxmlformats-officedocument.presentationml.notesSlide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notesSlides/notesSlide36.xml" ContentType="application/vnd.openxmlformats-officedocument.presentationml.notesSlide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notesSlides/notesSlide37.xml" ContentType="application/vnd.openxmlformats-officedocument.presentationml.notesSlide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notesSlides/notesSlide38.xml" ContentType="application/vnd.openxmlformats-officedocument.presentationml.notesSlide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sldIdLst>
    <p:sldId id="256" r:id="rId2"/>
    <p:sldId id="333" r:id="rId3"/>
    <p:sldId id="334" r:id="rId4"/>
    <p:sldId id="335" r:id="rId5"/>
    <p:sldId id="328" r:id="rId6"/>
    <p:sldId id="329" r:id="rId7"/>
    <p:sldId id="332" r:id="rId8"/>
    <p:sldId id="324" r:id="rId9"/>
    <p:sldId id="259" r:id="rId10"/>
    <p:sldId id="268" r:id="rId11"/>
    <p:sldId id="305" r:id="rId12"/>
    <p:sldId id="270" r:id="rId13"/>
    <p:sldId id="330" r:id="rId14"/>
    <p:sldId id="326" r:id="rId15"/>
    <p:sldId id="325" r:id="rId16"/>
    <p:sldId id="327" r:id="rId17"/>
    <p:sldId id="331" r:id="rId18"/>
    <p:sldId id="271" r:id="rId19"/>
    <p:sldId id="272" r:id="rId20"/>
    <p:sldId id="273" r:id="rId21"/>
    <p:sldId id="312" r:id="rId22"/>
    <p:sldId id="274" r:id="rId23"/>
    <p:sldId id="275" r:id="rId24"/>
    <p:sldId id="313" r:id="rId25"/>
    <p:sldId id="276" r:id="rId26"/>
    <p:sldId id="277" r:id="rId27"/>
    <p:sldId id="315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322" r:id="rId42"/>
    <p:sldId id="323" r:id="rId43"/>
    <p:sldId id="292" r:id="rId44"/>
    <p:sldId id="320" r:id="rId45"/>
    <p:sldId id="293" r:id="rId46"/>
    <p:sldId id="294" r:id="rId47"/>
    <p:sldId id="295" r:id="rId48"/>
    <p:sldId id="297" r:id="rId4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962" autoAdjust="0"/>
  </p:normalViewPr>
  <p:slideViewPr>
    <p:cSldViewPr>
      <p:cViewPr varScale="1">
        <p:scale>
          <a:sx n="54" d="100"/>
          <a:sy n="54" d="100"/>
        </p:scale>
        <p:origin x="-75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68D4801-9336-4560-A6DC-A95CAFC4FECF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E8D8FF6-D16C-4014-BD4B-7B0A2954A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953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1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2313"/>
            <a:ext cx="4799013" cy="3598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9912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60890"/>
            <a:ext cx="5360988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5567" tIns="47784" rIns="95567" bIns="4778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501AB85-B3CB-4524-AC50-203E3BF3CFF2}" type="slidenum">
              <a:rPr lang="en-GB"/>
              <a:pPr/>
              <a:t>14</a:t>
            </a:fld>
            <a:endParaRPr lang="en-GB"/>
          </a:p>
        </p:txBody>
      </p:sp>
      <p:sp>
        <p:nvSpPr>
          <p:cNvPr id="245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5713" y="722313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6029" y="4560446"/>
            <a:ext cx="5359801" cy="431781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7EC23A5-1AD1-446B-AB35-7766527E988B}" type="slidenum">
              <a:rPr lang="en-GB"/>
              <a:pPr/>
              <a:t>15</a:t>
            </a:fld>
            <a:endParaRPr lang="en-GB"/>
          </a:p>
        </p:txBody>
      </p:sp>
      <p:sp>
        <p:nvSpPr>
          <p:cNvPr id="256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5713" y="722313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6029" y="4560446"/>
            <a:ext cx="5359801" cy="431781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dirty="0" smtClean="0"/>
              <a:t>0X14220001 = 000101 00001 00010 0000 0000 0000 0001  #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bne</a:t>
            </a:r>
            <a:r>
              <a:rPr lang="en-US" baseline="0" dirty="0" smtClean="0"/>
              <a:t> $1, $2, 0x1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0x00000000 </a:t>
            </a:r>
            <a:r>
              <a:rPr lang="en-US" baseline="0" dirty="0" smtClean="0"/>
              <a:t>= 000000 00000 00000 00000 00000 000000   </a:t>
            </a:r>
            <a:r>
              <a:rPr lang="en-US" dirty="0" smtClean="0"/>
              <a:t># </a:t>
            </a:r>
            <a:r>
              <a:rPr lang="en-US" dirty="0" err="1" smtClean="0"/>
              <a:t>sll</a:t>
            </a:r>
            <a:r>
              <a:rPr lang="en-US" dirty="0" smtClean="0"/>
              <a:t> $0, $0, $0</a:t>
            </a:r>
            <a:br>
              <a:rPr lang="en-US" dirty="0" smtClean="0"/>
            </a:br>
            <a:r>
              <a:rPr lang="en-US" dirty="0" smtClean="0"/>
              <a:t>0x24620002 =</a:t>
            </a:r>
            <a:r>
              <a:rPr lang="en-US" baseline="0" dirty="0" smtClean="0"/>
              <a:t> 001001 00011 00010 0000 0000 0000 0010  </a:t>
            </a:r>
            <a:r>
              <a:rPr lang="en-US" dirty="0" smtClean="0"/>
              <a:t># </a:t>
            </a:r>
            <a:r>
              <a:rPr lang="en-US" dirty="0" err="1" smtClean="0"/>
              <a:t>addiu</a:t>
            </a:r>
            <a:r>
              <a:rPr lang="en-US" dirty="0" smtClean="0"/>
              <a:t> $2, $3, 0x2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66FAF-A707-43A3-A455-F65A3AD02816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0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3" y="4560900"/>
            <a:ext cx="5851498" cy="431955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4984" tIns="47491" rIns="94984" bIns="4749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7106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5713" y="720725"/>
            <a:ext cx="4802187" cy="36020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07107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5803" y="4560900"/>
            <a:ext cx="5360276" cy="43179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5554" tIns="47776" rIns="95554" bIns="47776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something suspicious: a lot of zero constants in this code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0D4BA-5386-4A83-A3F2-BB59DFCC68C1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something suspicious: a lot of zero constants in this code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0D4BA-5386-4A83-A3F2-BB59DFCC68C1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notice: </a:t>
            </a:r>
            <a:r>
              <a:rPr lang="en-US" dirty="0" err="1" smtClean="0"/>
              <a:t>pick_random</a:t>
            </a:r>
            <a:r>
              <a:rPr lang="en-US" dirty="0" smtClean="0"/>
              <a:t>, square, other functions; pi, e, </a:t>
            </a:r>
            <a:r>
              <a:rPr lang="en-US" dirty="0" err="1" smtClean="0"/>
              <a:t>randomval</a:t>
            </a:r>
            <a:r>
              <a:rPr lang="en-US" dirty="0" smtClean="0"/>
              <a:t>; some</a:t>
            </a:r>
            <a:r>
              <a:rPr lang="en-US" baseline="0" dirty="0" smtClean="0"/>
              <a:t> undefined symbols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0D4BA-5386-4A83-A3F2-BB59DFCC68C1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notice: </a:t>
            </a:r>
            <a:r>
              <a:rPr lang="en-US" dirty="0" err="1" smtClean="0"/>
              <a:t>pick_random</a:t>
            </a:r>
            <a:r>
              <a:rPr lang="en-US" dirty="0" smtClean="0"/>
              <a:t>, square, other functions; pi, e, </a:t>
            </a:r>
            <a:r>
              <a:rPr lang="en-US" dirty="0" err="1" smtClean="0"/>
              <a:t>randomval</a:t>
            </a:r>
            <a:r>
              <a:rPr lang="en-US" dirty="0" smtClean="0"/>
              <a:t>; some</a:t>
            </a:r>
            <a:r>
              <a:rPr lang="en-US" baseline="0" dirty="0" smtClean="0"/>
              <a:t> undefined symbols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0D4BA-5386-4A83-A3F2-BB59DFCC68C1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9394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5713" y="720725"/>
            <a:ext cx="4802187" cy="36020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1939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5803" y="4560900"/>
            <a:ext cx="5360276" cy="43179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5554" tIns="47776" rIns="95554" bIns="47776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1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2313"/>
            <a:ext cx="4799013" cy="3598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9912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60890"/>
            <a:ext cx="5360988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5567" tIns="47784" rIns="95567" bIns="4778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66FAF-A707-43A3-A455-F65A3AD02816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3490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5713" y="720725"/>
            <a:ext cx="4802187" cy="36020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23491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5803" y="4560900"/>
            <a:ext cx="5360276" cy="43179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5554" tIns="47776" rIns="95554" bIns="47776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6612">
              <a:defRPr/>
            </a:pPr>
            <a:r>
              <a:rPr lang="en-US" baseline="0" dirty="0" err="1" smtClean="0"/>
              <a:t>main.o</a:t>
            </a:r>
            <a:endParaRPr lang="en-US" baseline="0" dirty="0" smtClean="0"/>
          </a:p>
          <a:p>
            <a:pPr defTabSz="966612">
              <a:defRPr/>
            </a:pPr>
            <a:r>
              <a:rPr lang="en-US" baseline="0" dirty="0" smtClean="0"/>
              <a:t>0C000000 = 0000 1100 (JAL)</a:t>
            </a:r>
            <a:endParaRPr lang="en-US" dirty="0" smtClean="0"/>
          </a:p>
          <a:p>
            <a:pPr defTabSz="966612">
              <a:defRPr/>
            </a:pPr>
            <a:r>
              <a:rPr lang="en-US" dirty="0" smtClean="0"/>
              <a:t>21035000</a:t>
            </a:r>
            <a:r>
              <a:rPr lang="en-US" baseline="0" dirty="0" smtClean="0"/>
              <a:t> = 001000 01000 00011 0101 0000 0000 0000 (ADDI $3,$8, 0x5000)</a:t>
            </a:r>
          </a:p>
          <a:p>
            <a:pPr defTabSz="966612">
              <a:defRPr/>
            </a:pPr>
            <a:r>
              <a:rPr lang="en-US" baseline="0" dirty="0" smtClean="0"/>
              <a:t>1B80050C = 000110 11100 00000 0000 0101 0000 1100 (BLEZ $28, 0x050C)</a:t>
            </a:r>
          </a:p>
          <a:p>
            <a:pPr defTabSz="966612">
              <a:defRPr/>
            </a:pPr>
            <a:r>
              <a:rPr lang="en-US" baseline="0" dirty="0" smtClean="0"/>
              <a:t>3C040000 = 001111 00000 00100 0000 0000 0000 0000 (LUI, $4, 0)</a:t>
            </a:r>
          </a:p>
          <a:p>
            <a:pPr defTabSz="966612">
              <a:defRPr/>
            </a:pPr>
            <a:r>
              <a:rPr lang="en-US" baseline="0" dirty="0" smtClean="0"/>
              <a:t>21047002 = 001000 01000 00100 0111 0000 0000 0010 (ADDI $4, $8, 0x7002) </a:t>
            </a:r>
          </a:p>
          <a:p>
            <a:endParaRPr lang="en-US" b="1" dirty="0" smtClean="0"/>
          </a:p>
          <a:p>
            <a:r>
              <a:rPr lang="en-US" dirty="0" err="1" smtClean="0"/>
              <a:t>math.o</a:t>
            </a:r>
            <a:endParaRPr lang="en-US" dirty="0" smtClean="0"/>
          </a:p>
          <a:p>
            <a:r>
              <a:rPr lang="en-US" dirty="0" smtClean="0"/>
              <a:t>21032040</a:t>
            </a:r>
            <a:r>
              <a:rPr lang="en-US" baseline="0" dirty="0" smtClean="0"/>
              <a:t> = 001000 01000 00011 0010 0000 0100 0000 (ADDI $3,$8, 0x2040)</a:t>
            </a:r>
          </a:p>
          <a:p>
            <a:r>
              <a:rPr lang="en-US" baseline="0" dirty="0" smtClean="0"/>
              <a:t>0C000000 = 0000 1100 (JAL)</a:t>
            </a:r>
          </a:p>
          <a:p>
            <a:r>
              <a:rPr lang="en-US" baseline="0" dirty="0" smtClean="0"/>
              <a:t>1B301402 = 000110 11001 10000 0001 0100 0000 0010 (BLEZ $23, 0x1402)</a:t>
            </a:r>
          </a:p>
          <a:p>
            <a:r>
              <a:rPr lang="en-US" baseline="0" dirty="0" smtClean="0"/>
              <a:t>3C040000 = 001111 000000 0100 0000 0000 0000 0000 (LUI, $4, 0)</a:t>
            </a:r>
          </a:p>
          <a:p>
            <a:r>
              <a:rPr lang="en-US" baseline="0" dirty="0" smtClean="0"/>
              <a:t>34040000 = 001101 000000 0100 0000 0000 0000 0000 (ORI, $4, 0)</a:t>
            </a:r>
          </a:p>
          <a:p>
            <a:endParaRPr lang="en-US" baseline="0" dirty="0" smtClean="0"/>
          </a:p>
          <a:p>
            <a:r>
              <a:rPr lang="en-US" baseline="0" dirty="0" smtClean="0"/>
              <a:t>1111 f</a:t>
            </a:r>
          </a:p>
          <a:p>
            <a:r>
              <a:rPr lang="en-US" baseline="0" dirty="0" smtClean="0"/>
              <a:t>1110 e</a:t>
            </a:r>
          </a:p>
          <a:p>
            <a:r>
              <a:rPr lang="en-US" baseline="0" dirty="0" smtClean="0"/>
              <a:t>1101 d</a:t>
            </a:r>
          </a:p>
          <a:p>
            <a:r>
              <a:rPr lang="en-US" baseline="0" dirty="0" smtClean="0"/>
              <a:t>1100 c</a:t>
            </a:r>
          </a:p>
          <a:p>
            <a:r>
              <a:rPr lang="en-US" baseline="0" dirty="0" smtClean="0"/>
              <a:t>1011 b</a:t>
            </a:r>
          </a:p>
          <a:p>
            <a:r>
              <a:rPr lang="en-US" baseline="0" dirty="0" smtClean="0"/>
              <a:t>1010 a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D8FF6-D16C-4014-BD4B-7B0A2954A873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5982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math</a:t>
            </a:r>
          </a:p>
          <a:p>
            <a:r>
              <a:rPr lang="en-US" dirty="0" smtClean="0"/>
              <a:t>21032040</a:t>
            </a:r>
            <a:r>
              <a:rPr lang="en-US" baseline="0" dirty="0" smtClean="0"/>
              <a:t> = 001000 01000 00011 0010 0000 0100 0000 (ADDI $3,$8, 0x2040)</a:t>
            </a:r>
          </a:p>
          <a:p>
            <a:r>
              <a:rPr lang="en-US" baseline="0" dirty="0" smtClean="0"/>
              <a:t>0C</a:t>
            </a:r>
            <a:r>
              <a:rPr lang="en-US" dirty="0" smtClean="0"/>
              <a:t>40023C</a:t>
            </a:r>
            <a:r>
              <a:rPr lang="en-US" baseline="0" dirty="0" smtClean="0"/>
              <a:t> = 0000 1100 (JAL)</a:t>
            </a:r>
          </a:p>
          <a:p>
            <a:r>
              <a:rPr lang="en-US" baseline="0" dirty="0" smtClean="0"/>
              <a:t>1B301402 = 000110 11001 10000 0001 0100 0000 0010 (BLEZ $23, 0x1402)</a:t>
            </a:r>
          </a:p>
          <a:p>
            <a:r>
              <a:rPr lang="en-US" baseline="0" dirty="0" smtClean="0"/>
              <a:t>3C041000 = 001111 00000 00100 (LUI, $4, 0x1000)</a:t>
            </a:r>
          </a:p>
          <a:p>
            <a:r>
              <a:rPr lang="en-US" baseline="0" dirty="0" smtClean="0"/>
              <a:t>34040004 = 001101 00000 00100 (ORI, $4, 0x0004)</a:t>
            </a:r>
          </a:p>
          <a:p>
            <a:endParaRPr lang="en-US" dirty="0" smtClean="0"/>
          </a:p>
          <a:p>
            <a:r>
              <a:rPr lang="en-US" dirty="0" smtClean="0"/>
              <a:t>main</a:t>
            </a:r>
          </a:p>
          <a:p>
            <a:pPr defTabSz="966612">
              <a:defRPr/>
            </a:pPr>
            <a:r>
              <a:rPr lang="en-US" baseline="0" dirty="0" smtClean="0"/>
              <a:t>0C40023C = 0000 1100 (JAL)</a:t>
            </a:r>
            <a:endParaRPr lang="en-US" dirty="0" smtClean="0"/>
          </a:p>
          <a:p>
            <a:pPr defTabSz="966612">
              <a:defRPr/>
            </a:pPr>
            <a:r>
              <a:rPr lang="en-US" dirty="0" smtClean="0"/>
              <a:t>21035000</a:t>
            </a:r>
            <a:r>
              <a:rPr lang="en-US" baseline="0" dirty="0" smtClean="0"/>
              <a:t> = 001000 01000 00011 0101 0000 0000 0000 (ADDI $3,$8, 0x5000)</a:t>
            </a:r>
          </a:p>
          <a:p>
            <a:pPr defTabSz="966612">
              <a:defRPr/>
            </a:pPr>
            <a:r>
              <a:rPr lang="en-US" baseline="0" dirty="0" smtClean="0"/>
              <a:t>1B80050C = 000110 11100 00000 0000 0101 0000 1100 (BLEZ $28, 0x050C)</a:t>
            </a:r>
          </a:p>
          <a:p>
            <a:pPr defTabSz="966612">
              <a:defRPr/>
            </a:pPr>
            <a:r>
              <a:rPr lang="en-US" baseline="0" dirty="0" smtClean="0"/>
              <a:t>8F048004 = 100011 11100 00100 1000 0000 0000 0100 (LW $4, 0x8004($28))</a:t>
            </a:r>
          </a:p>
          <a:p>
            <a:pPr defTabSz="966612">
              <a:defRPr/>
            </a:pPr>
            <a:r>
              <a:rPr lang="en-US" baseline="0" dirty="0" smtClean="0"/>
              <a:t>21047002 = 001000 01000 00100 0111 0000 0000 0010 (ADDI $4, $8, 0x7002) </a:t>
            </a:r>
          </a:p>
          <a:p>
            <a:endParaRPr lang="en-US" dirty="0" smtClean="0"/>
          </a:p>
          <a:p>
            <a:r>
              <a:rPr lang="en-US" dirty="0" err="1" smtClean="0"/>
              <a:t>printf</a:t>
            </a:r>
            <a:endParaRPr lang="en-US" dirty="0" smtClean="0"/>
          </a:p>
          <a:p>
            <a:r>
              <a:rPr lang="en-US" dirty="0" smtClean="0"/>
              <a:t>10201000 = 0001</a:t>
            </a:r>
            <a:r>
              <a:rPr lang="en-US" baseline="0" dirty="0" smtClean="0"/>
              <a:t>00 00001 00000 0001 0000 0000 0000 (BEQ $1, 0x1000)</a:t>
            </a:r>
          </a:p>
          <a:p>
            <a:r>
              <a:rPr lang="en-US" baseline="0" dirty="0" smtClean="0"/>
              <a:t>21040330 = 001000 01000 00100 0000 0011 0011 0000 (ADDI $4, $8, 0x0330)</a:t>
            </a:r>
          </a:p>
          <a:p>
            <a:r>
              <a:rPr lang="en-US" baseline="0" dirty="0" smtClean="0"/>
              <a:t>22500102 = 001000 10010 10000 0000 0001 0000 0010 (ADDI $16, $18, 0x0102)</a:t>
            </a:r>
            <a:endParaRPr lang="en-US" dirty="0" smtClean="0"/>
          </a:p>
          <a:p>
            <a:r>
              <a:rPr lang="en-US" dirty="0" smtClean="0"/>
              <a:t>40023C = 0001 0000 0000 0000 1000 1111</a:t>
            </a:r>
          </a:p>
          <a:p>
            <a:r>
              <a:rPr lang="en-US" dirty="0" smtClean="0"/>
              <a:t>10008f</a:t>
            </a:r>
          </a:p>
          <a:p>
            <a:endParaRPr lang="en-US" dirty="0" smtClean="0"/>
          </a:p>
          <a:p>
            <a:r>
              <a:rPr lang="en-US" dirty="0" smtClean="0"/>
              <a:t>Starting</a:t>
            </a:r>
            <a:r>
              <a:rPr lang="en-US" baseline="0" dirty="0" smtClean="0"/>
              <a:t> with </a:t>
            </a:r>
            <a:r>
              <a:rPr lang="en-US" baseline="0" dirty="0" err="1" smtClean="0"/>
              <a:t>msb</a:t>
            </a:r>
            <a:r>
              <a:rPr lang="en-US" baseline="0" dirty="0" smtClean="0"/>
              <a:t>, bit 31 on left</a:t>
            </a:r>
            <a:endParaRPr lang="en-US" dirty="0" smtClean="0"/>
          </a:p>
          <a:p>
            <a:r>
              <a:rPr lang="en-US" dirty="0" smtClean="0"/>
              <a:t>0C</a:t>
            </a:r>
            <a:r>
              <a:rPr lang="en-US" baseline="0" dirty="0" smtClean="0"/>
              <a:t> =    0000 1100 (J or JAL)</a:t>
            </a:r>
          </a:p>
          <a:p>
            <a:r>
              <a:rPr lang="en-US" baseline="0" dirty="0" smtClean="0"/>
              <a:t>4C04 = 0100 1100 0000 0100 (?)</a:t>
            </a:r>
          </a:p>
          <a:p>
            <a:r>
              <a:rPr lang="en-US" baseline="0" dirty="0" smtClean="0"/>
              <a:t>3C041000 = 0011 1100 0000 0100 (LUI, $4, 0x1000)</a:t>
            </a:r>
          </a:p>
          <a:p>
            <a:r>
              <a:rPr lang="en-US" baseline="0" dirty="0" smtClean="0"/>
              <a:t>34040004 = 0011 0100 0000 0100 (ORI, $4, 0x0004)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1111 f</a:t>
            </a:r>
          </a:p>
          <a:p>
            <a:r>
              <a:rPr lang="en-US" baseline="0" dirty="0" smtClean="0"/>
              <a:t>1110 e</a:t>
            </a:r>
          </a:p>
          <a:p>
            <a:r>
              <a:rPr lang="en-US" baseline="0" dirty="0" smtClean="0"/>
              <a:t>1101 d</a:t>
            </a:r>
          </a:p>
          <a:p>
            <a:r>
              <a:rPr lang="en-US" baseline="0" dirty="0" smtClean="0"/>
              <a:t>1100 c</a:t>
            </a:r>
          </a:p>
          <a:p>
            <a:r>
              <a:rPr lang="en-US" baseline="0" dirty="0" smtClean="0"/>
              <a:t>1011 b</a:t>
            </a:r>
          </a:p>
          <a:p>
            <a:r>
              <a:rPr lang="en-US" baseline="0" dirty="0" smtClean="0"/>
              <a:t>1010 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D8FF6-D16C-4014-BD4B-7B0A2954A873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4713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7106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5713" y="720725"/>
            <a:ext cx="4802187" cy="36020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07107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5803" y="4560900"/>
            <a:ext cx="5360276" cy="43179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5554" tIns="47776" rIns="95554" bIns="47776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8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682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3" y="4560900"/>
            <a:ext cx="5851498" cy="431955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4984" tIns="47491" rIns="94984" bIns="4749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66FAF-A707-43A3-A455-F65A3AD02816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577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5713" y="720725"/>
            <a:ext cx="4802187" cy="36020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35779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5803" y="4560900"/>
            <a:ext cx="5360276" cy="43179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5554" tIns="47776" rIns="95554" bIns="47776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0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0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3" y="4560900"/>
            <a:ext cx="5851498" cy="431955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4984" tIns="47491" rIns="94984" bIns="4749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2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23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3" y="4560900"/>
            <a:ext cx="5851498" cy="431955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4984" tIns="47491" rIns="94984" bIns="47491"/>
          <a:lstStyle/>
          <a:p>
            <a:r>
              <a:rPr lang="en-US" dirty="0" smtClean="0"/>
              <a:t>fixed address:</a:t>
            </a:r>
            <a:r>
              <a:rPr lang="en-US" baseline="0" dirty="0" smtClean="0"/>
              <a:t> drawbacks? advantages?</a:t>
            </a:r>
          </a:p>
          <a:p>
            <a:r>
              <a:rPr lang="en-US" dirty="0" smtClean="0"/>
              <a:t>(makes linking trivial: few relocations needed)</a:t>
            </a: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2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621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3" y="4560900"/>
            <a:ext cx="5851498" cy="431955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4984" tIns="47491" rIns="94984" bIns="4749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0D4BA-5386-4A83-A3F2-BB59DFCC68C1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.got = global offset table</a:t>
            </a:r>
          </a:p>
          <a:p>
            <a:r>
              <a:rPr lang="en-US" dirty="0" smtClean="0"/>
              <a:t>filled in by linker (or</a:t>
            </a:r>
            <a:r>
              <a:rPr lang="en-US" baseline="0" dirty="0" smtClean="0"/>
              <a:t> loader)</a:t>
            </a:r>
          </a:p>
          <a:p>
            <a:r>
              <a:rPr lang="en-US" baseline="0" dirty="0" smtClean="0"/>
              <a:t>all jumps go indirect via global offset table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0D4BA-5386-4A83-A3F2-BB59DFCC68C1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.got = global offset table</a:t>
            </a:r>
          </a:p>
          <a:p>
            <a:r>
              <a:rPr lang="en-US" dirty="0" smtClean="0"/>
              <a:t>filled in by linker (or</a:t>
            </a:r>
            <a:r>
              <a:rPr lang="en-US" baseline="0" dirty="0" smtClean="0"/>
              <a:t> loader)</a:t>
            </a:r>
          </a:p>
          <a:p>
            <a:r>
              <a:rPr lang="en-US" baseline="0" dirty="0" smtClean="0"/>
              <a:t>all jumps go indirect via global offset table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0D4BA-5386-4A83-A3F2-BB59DFCC68C1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.got = global offset table</a:t>
            </a:r>
          </a:p>
          <a:p>
            <a:r>
              <a:rPr lang="en-US" dirty="0" smtClean="0"/>
              <a:t>filled in by linker (or</a:t>
            </a:r>
            <a:r>
              <a:rPr lang="en-US" baseline="0" dirty="0" smtClean="0"/>
              <a:t> loader)</a:t>
            </a:r>
          </a:p>
          <a:p>
            <a:r>
              <a:rPr lang="en-US" baseline="0" dirty="0" smtClean="0"/>
              <a:t>all jumps go indirect via global offset table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0D4BA-5386-4A83-A3F2-BB59DFCC68C1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62458" indent="-362458">
              <a:spcBef>
                <a:spcPct val="20000"/>
              </a:spcBef>
              <a:buSzPct val="80000"/>
              <a:defRPr/>
            </a:pPr>
            <a:r>
              <a:rPr lang="en-US" sz="1400" dirty="0" err="1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dlresolve</a:t>
            </a:r>
            <a:r>
              <a:rPr lang="en-US" sz="1400" dirty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:</a:t>
            </a:r>
          </a:p>
          <a:p>
            <a:pPr marL="362458" indent="-362458">
              <a:spcBef>
                <a:spcPct val="20000"/>
              </a:spcBef>
              <a:buSzPct val="80000"/>
              <a:defRPr/>
            </a:pPr>
            <a:r>
              <a:rPr lang="en-US" sz="1400" dirty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# t9 = 0x400888</a:t>
            </a:r>
          </a:p>
          <a:p>
            <a:pPr marL="362458" indent="-362458">
              <a:spcBef>
                <a:spcPct val="20000"/>
              </a:spcBef>
              <a:buSzPct val="80000"/>
              <a:defRPr/>
            </a:pPr>
            <a:r>
              <a:rPr lang="en-US" sz="1400" dirty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# t8 = index of </a:t>
            </a:r>
            <a:r>
              <a:rPr lang="en-US" sz="1400" dirty="0" err="1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func</a:t>
            </a:r>
            <a:r>
              <a:rPr lang="en-US" sz="1400" dirty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that needs to be loaded/linked</a:t>
            </a:r>
          </a:p>
          <a:p>
            <a:pPr marL="362458" indent="-362458">
              <a:spcBef>
                <a:spcPct val="20000"/>
              </a:spcBef>
              <a:buSzPct val="80000"/>
              <a:defRPr/>
            </a:pPr>
            <a:r>
              <a:rPr lang="en-US" sz="1400" dirty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... # t7 = </a:t>
            </a:r>
            <a:r>
              <a:rPr lang="en-US" sz="1400" dirty="0" err="1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loadfromdisk</a:t>
            </a:r>
            <a:r>
              <a:rPr lang="en-US" sz="1400" dirty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(t8)</a:t>
            </a:r>
            <a:endParaRPr lang="en-US" sz="1400" dirty="0">
              <a:solidFill>
                <a:schemeClr val="bg1"/>
              </a:solidFill>
              <a:latin typeface="Consolas" pitchFamily="49" charset="0"/>
              <a:cs typeface="Arial" pitchFamily="34" charset="0"/>
            </a:endParaRPr>
          </a:p>
          <a:p>
            <a:pPr marL="362458" indent="-362458">
              <a:spcBef>
                <a:spcPct val="20000"/>
              </a:spcBef>
              <a:buSzPct val="80000"/>
              <a:defRPr/>
            </a:pPr>
            <a:r>
              <a:rPr lang="en-US" sz="1400" dirty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... # got[t8] = t7</a:t>
            </a:r>
          </a:p>
          <a:p>
            <a:pPr marL="362458" indent="-362458">
              <a:spcBef>
                <a:spcPct val="20000"/>
              </a:spcBef>
              <a:buSzPct val="80000"/>
              <a:defRPr/>
            </a:pPr>
            <a:r>
              <a:rPr lang="en-US" sz="1400" dirty="0" err="1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jr</a:t>
            </a:r>
            <a:r>
              <a:rPr lang="en-US" sz="1400" dirty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t7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0D4BA-5386-4A83-A3F2-BB59DFCC68C1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62458" indent="-362458">
              <a:spcBef>
                <a:spcPct val="20000"/>
              </a:spcBef>
              <a:buSzPct val="80000"/>
              <a:defRPr/>
            </a:pPr>
            <a:r>
              <a:rPr lang="en-US" sz="1400" dirty="0" err="1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dlresolve</a:t>
            </a:r>
            <a:r>
              <a:rPr lang="en-US" sz="1400" dirty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:</a:t>
            </a:r>
          </a:p>
          <a:p>
            <a:pPr marL="362458" indent="-362458">
              <a:spcBef>
                <a:spcPct val="20000"/>
              </a:spcBef>
              <a:buSzPct val="80000"/>
              <a:defRPr/>
            </a:pPr>
            <a:r>
              <a:rPr lang="en-US" sz="1400" dirty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# t9 = 0x400888</a:t>
            </a:r>
          </a:p>
          <a:p>
            <a:pPr marL="362458" indent="-362458">
              <a:spcBef>
                <a:spcPct val="20000"/>
              </a:spcBef>
              <a:buSzPct val="80000"/>
              <a:defRPr/>
            </a:pPr>
            <a:r>
              <a:rPr lang="en-US" sz="1400" dirty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# t8 = index of </a:t>
            </a:r>
            <a:r>
              <a:rPr lang="en-US" sz="1400" dirty="0" err="1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func</a:t>
            </a:r>
            <a:r>
              <a:rPr lang="en-US" sz="1400" dirty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that needs to be loaded/linked</a:t>
            </a:r>
          </a:p>
          <a:p>
            <a:pPr marL="362458" indent="-362458">
              <a:spcBef>
                <a:spcPct val="20000"/>
              </a:spcBef>
              <a:buSzPct val="80000"/>
              <a:defRPr/>
            </a:pPr>
            <a:r>
              <a:rPr lang="en-US" sz="1400" dirty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... # t7 = </a:t>
            </a:r>
            <a:r>
              <a:rPr lang="en-US" sz="1400" dirty="0" err="1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loadfromdisk</a:t>
            </a:r>
            <a:r>
              <a:rPr lang="en-US" sz="1400" dirty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(t8)</a:t>
            </a:r>
          </a:p>
          <a:p>
            <a:pPr marL="362458" indent="-362458">
              <a:spcBef>
                <a:spcPct val="20000"/>
              </a:spcBef>
              <a:buSzPct val="80000"/>
              <a:defRPr/>
            </a:pPr>
            <a:r>
              <a:rPr lang="en-US" sz="1400" dirty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... # got[t8] = t7</a:t>
            </a:r>
          </a:p>
          <a:p>
            <a:pPr marL="362458" indent="-362458">
              <a:spcBef>
                <a:spcPct val="20000"/>
              </a:spcBef>
              <a:buSzPct val="80000"/>
              <a:defRPr/>
            </a:pPr>
            <a:r>
              <a:rPr lang="en-US" sz="1400" dirty="0" err="1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jr</a:t>
            </a:r>
            <a:r>
              <a:rPr lang="en-US" sz="1400" dirty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t7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0D4BA-5386-4A83-A3F2-BB59DFCC68C1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66FAF-A707-43A3-A455-F65A3AD02816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4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3" y="4560900"/>
            <a:ext cx="5851498" cy="431955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4984" tIns="47491" rIns="94984" bIns="47491"/>
          <a:lstStyle/>
          <a:p>
            <a:r>
              <a:rPr lang="en-US" dirty="0" smtClean="0"/>
              <a:t>.</a:t>
            </a:r>
            <a:r>
              <a:rPr lang="en-US" dirty="0" err="1" smtClean="0"/>
              <a:t>dll</a:t>
            </a:r>
            <a:endParaRPr lang="en-US" dirty="0" smtClean="0"/>
          </a:p>
          <a:p>
            <a:r>
              <a:rPr lang="en-US" dirty="0" smtClean="0"/>
              <a:t>.so</a:t>
            </a:r>
          </a:p>
          <a:p>
            <a:r>
              <a:rPr lang="en-US" dirty="0" smtClean="0"/>
              <a:t>PIC: why?</a:t>
            </a:r>
            <a:r>
              <a:rPr lang="en-US" baseline="0" dirty="0" smtClean="0"/>
              <a:t> </a:t>
            </a:r>
            <a:endParaRPr lang="en-US" dirty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682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5713" y="720725"/>
            <a:ext cx="4802187" cy="36020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3168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5803" y="4560900"/>
            <a:ext cx="5360276" cy="43179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5554" tIns="47776" rIns="95554" bIns="47776" anchor="ctr"/>
          <a:lstStyle/>
          <a:p>
            <a:r>
              <a:rPr lang="en-US" dirty="0" smtClean="0"/>
              <a:t>cost of loading big executables</a:t>
            </a:r>
          </a:p>
          <a:p>
            <a:r>
              <a:rPr lang="en-US" dirty="0" err="1" smtClean="0"/>
              <a:t>dll</a:t>
            </a:r>
            <a:r>
              <a:rPr lang="en-US" dirty="0" smtClean="0"/>
              <a:t> hell, versioning problems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2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621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3" y="4560900"/>
            <a:ext cx="5851498" cy="431955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4984" tIns="47491" rIns="94984" bIns="4749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2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621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3" y="4560900"/>
            <a:ext cx="5851498" cy="431955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4984" tIns="47491" rIns="94984" bIns="4749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2114" name="Rectangle 2"/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1621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3" y="4560899"/>
            <a:ext cx="5851497" cy="431955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4989" tIns="47494" rIns="94989" bIns="4749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 </a:t>
            </a:r>
            <a:r>
              <a:rPr lang="en-US" dirty="0" err="1" smtClean="0"/>
              <a:t>compiller</a:t>
            </a:r>
            <a:r>
              <a:rPr lang="en-US" dirty="0" smtClean="0"/>
              <a:t> produces</a:t>
            </a:r>
            <a:r>
              <a:rPr lang="en-US" baseline="0" dirty="0" smtClean="0"/>
              <a:t> assembly files (contain MIPS assembly, pseudo-instructions, directives, etc.)</a:t>
            </a:r>
            <a:endParaRPr lang="en-US" dirty="0" smtClean="0"/>
          </a:p>
          <a:p>
            <a:r>
              <a:rPr lang="en-US" dirty="0" smtClean="0"/>
              <a:t>MIPS assembler produces object files (contain MIPS</a:t>
            </a:r>
            <a:r>
              <a:rPr lang="en-US" baseline="0" dirty="0" smtClean="0"/>
              <a:t> machine code, missing symbols, some layout information, etc.)</a:t>
            </a:r>
            <a:endParaRPr lang="en-US" dirty="0" smtClean="0"/>
          </a:p>
          <a:p>
            <a:r>
              <a:rPr lang="en-US" dirty="0" smtClean="0"/>
              <a:t>MIPS linker produces executable file (contains MIPS machine code, no missing symbols, some layout information)</a:t>
            </a:r>
          </a:p>
          <a:p>
            <a:r>
              <a:rPr lang="en-US" dirty="0" smtClean="0"/>
              <a:t>OS</a:t>
            </a:r>
            <a:r>
              <a:rPr lang="en-US" baseline="0" dirty="0" smtClean="0"/>
              <a:t> loader gets it into memory and jumps to first instruction (machine code)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66FAF-A707-43A3-A455-F65A3AD0281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does memory look like when program</a:t>
            </a:r>
            <a:r>
              <a:rPr lang="en-US" baseline="0" dirty="0" smtClean="0"/>
              <a:t> is running?</a:t>
            </a:r>
            <a:endParaRPr lang="en-US" dirty="0" smtClean="0"/>
          </a:p>
          <a:p>
            <a:r>
              <a:rPr lang="en-US" dirty="0" smtClean="0"/>
              <a:t>OS reserved space</a:t>
            </a:r>
          </a:p>
          <a:p>
            <a:r>
              <a:rPr lang="en-US" dirty="0" smtClean="0"/>
              <a:t>stack: function local </a:t>
            </a:r>
            <a:r>
              <a:rPr lang="en-US" dirty="0" err="1" smtClean="0"/>
              <a:t>vars</a:t>
            </a:r>
            <a:r>
              <a:rPr lang="en-US" dirty="0" smtClean="0"/>
              <a:t> and </a:t>
            </a:r>
            <a:r>
              <a:rPr lang="en-US" dirty="0" err="1" smtClean="0"/>
              <a:t>args</a:t>
            </a:r>
            <a:endParaRPr lang="en-US" dirty="0" smtClean="0"/>
          </a:p>
          <a:p>
            <a:r>
              <a:rPr lang="en-US" dirty="0" smtClean="0"/>
              <a:t>heap: vector object (8 bytes)</a:t>
            </a:r>
          </a:p>
          <a:p>
            <a:r>
              <a:rPr lang="en-US" dirty="0" smtClean="0"/>
              <a:t>data:</a:t>
            </a:r>
            <a:r>
              <a:rPr lang="en-US" baseline="0" dirty="0" smtClean="0"/>
              <a:t> strings, pi</a:t>
            </a:r>
            <a:endParaRPr lang="en-US" dirty="0" smtClean="0"/>
          </a:p>
          <a:p>
            <a:r>
              <a:rPr lang="en-US" dirty="0" smtClean="0"/>
              <a:t>text:</a:t>
            </a:r>
            <a:r>
              <a:rPr lang="en-US" baseline="0" dirty="0" smtClean="0"/>
              <a:t> assembly</a:t>
            </a:r>
          </a:p>
          <a:p>
            <a:endParaRPr lang="en-US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66FAF-A707-43A3-A455-F65A3AD0281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2188" cy="36004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0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42" y="4560891"/>
            <a:ext cx="5851525" cy="431958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19" tIns="48309" rIns="96619" bIns="48309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66FAF-A707-43A3-A455-F65A3AD0281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2057400"/>
          </a:xfrm>
        </p:spPr>
        <p:txBody>
          <a:bodyPr>
            <a:noAutofit/>
          </a:bodyPr>
          <a:lstStyle>
            <a:lvl1pPr marL="0" indent="0" algn="ctr">
              <a:buNone/>
              <a:defRPr sz="2800" b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CS 3410, Spring 2013</a:t>
            </a:r>
          </a:p>
          <a:p>
            <a:r>
              <a:rPr lang="en-US" dirty="0" smtClean="0"/>
              <a:t>Computer Science</a:t>
            </a:r>
          </a:p>
          <a:p>
            <a:r>
              <a:rPr lang="en-US" dirty="0" smtClean="0"/>
              <a:t>Cornell University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563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28600" y="60960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0768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01000" y="274638"/>
            <a:ext cx="9906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74638"/>
            <a:ext cx="76200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7924800" y="228600"/>
            <a:ext cx="0" cy="594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9464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28600" y="60960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4420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848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685800"/>
            <a:ext cx="4267200" cy="5440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85800"/>
            <a:ext cx="4343400" cy="5440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28600" y="60960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2069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685800"/>
            <a:ext cx="42687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1371600"/>
            <a:ext cx="4268788" cy="4754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685800"/>
            <a:ext cx="43465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71600"/>
            <a:ext cx="4346575" cy="4754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228600" y="60960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4304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228600" y="60960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7166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696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246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208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685800"/>
            <a:ext cx="8686800" cy="563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1F04E-0558-49D7-83D7-0EA3FDD97FD3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8857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FFFF00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Tx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Calibri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64.xml"/><Relationship Id="rId13" Type="http://schemas.openxmlformats.org/officeDocument/2006/relationships/tags" Target="../tags/tag69.xml"/><Relationship Id="rId3" Type="http://schemas.openxmlformats.org/officeDocument/2006/relationships/tags" Target="../tags/tag59.xml"/><Relationship Id="rId7" Type="http://schemas.openxmlformats.org/officeDocument/2006/relationships/tags" Target="../tags/tag63.xml"/><Relationship Id="rId12" Type="http://schemas.openxmlformats.org/officeDocument/2006/relationships/tags" Target="../tags/tag68.xml"/><Relationship Id="rId2" Type="http://schemas.openxmlformats.org/officeDocument/2006/relationships/tags" Target="../tags/tag58.xml"/><Relationship Id="rId16" Type="http://schemas.openxmlformats.org/officeDocument/2006/relationships/notesSlide" Target="../notesSlides/notesSlide7.xml"/><Relationship Id="rId1" Type="http://schemas.openxmlformats.org/officeDocument/2006/relationships/tags" Target="../tags/tag57.xml"/><Relationship Id="rId6" Type="http://schemas.openxmlformats.org/officeDocument/2006/relationships/tags" Target="../tags/tag62.xml"/><Relationship Id="rId11" Type="http://schemas.openxmlformats.org/officeDocument/2006/relationships/tags" Target="../tags/tag67.xml"/><Relationship Id="rId5" Type="http://schemas.openxmlformats.org/officeDocument/2006/relationships/tags" Target="../tags/tag61.xml"/><Relationship Id="rId15" Type="http://schemas.openxmlformats.org/officeDocument/2006/relationships/slideLayout" Target="../slideLayouts/slideLayout6.xml"/><Relationship Id="rId10" Type="http://schemas.openxmlformats.org/officeDocument/2006/relationships/tags" Target="../tags/tag66.xml"/><Relationship Id="rId4" Type="http://schemas.openxmlformats.org/officeDocument/2006/relationships/tags" Target="../tags/tag60.xml"/><Relationship Id="rId9" Type="http://schemas.openxmlformats.org/officeDocument/2006/relationships/tags" Target="../tags/tag65.xml"/><Relationship Id="rId14" Type="http://schemas.openxmlformats.org/officeDocument/2006/relationships/tags" Target="../tags/tag70.xml"/></Relationships>
</file>

<file path=ppt/slides/_rels/slide11.xml.rels><?xml version="1.0" encoding="UTF-8" standalone="yes"?>
<Relationships xmlns="http://schemas.openxmlformats.org/package/2006/relationships"><Relationship Id="rId26" Type="http://schemas.openxmlformats.org/officeDocument/2006/relationships/tags" Target="../tags/tag96.xml"/><Relationship Id="rId117" Type="http://schemas.openxmlformats.org/officeDocument/2006/relationships/tags" Target="../tags/tag187.xml"/><Relationship Id="rId21" Type="http://schemas.openxmlformats.org/officeDocument/2006/relationships/tags" Target="../tags/tag91.xml"/><Relationship Id="rId42" Type="http://schemas.openxmlformats.org/officeDocument/2006/relationships/tags" Target="../tags/tag112.xml"/><Relationship Id="rId47" Type="http://schemas.openxmlformats.org/officeDocument/2006/relationships/tags" Target="../tags/tag117.xml"/><Relationship Id="rId63" Type="http://schemas.openxmlformats.org/officeDocument/2006/relationships/tags" Target="../tags/tag133.xml"/><Relationship Id="rId68" Type="http://schemas.openxmlformats.org/officeDocument/2006/relationships/tags" Target="../tags/tag138.xml"/><Relationship Id="rId84" Type="http://schemas.openxmlformats.org/officeDocument/2006/relationships/tags" Target="../tags/tag154.xml"/><Relationship Id="rId89" Type="http://schemas.openxmlformats.org/officeDocument/2006/relationships/tags" Target="../tags/tag159.xml"/><Relationship Id="rId112" Type="http://schemas.openxmlformats.org/officeDocument/2006/relationships/tags" Target="../tags/tag182.xml"/><Relationship Id="rId133" Type="http://schemas.openxmlformats.org/officeDocument/2006/relationships/tags" Target="../tags/tag203.xml"/><Relationship Id="rId138" Type="http://schemas.openxmlformats.org/officeDocument/2006/relationships/tags" Target="../tags/tag208.xml"/><Relationship Id="rId16" Type="http://schemas.openxmlformats.org/officeDocument/2006/relationships/tags" Target="../tags/tag86.xml"/><Relationship Id="rId107" Type="http://schemas.openxmlformats.org/officeDocument/2006/relationships/tags" Target="../tags/tag177.xml"/><Relationship Id="rId11" Type="http://schemas.openxmlformats.org/officeDocument/2006/relationships/tags" Target="../tags/tag81.xml"/><Relationship Id="rId32" Type="http://schemas.openxmlformats.org/officeDocument/2006/relationships/tags" Target="../tags/tag102.xml"/><Relationship Id="rId37" Type="http://schemas.openxmlformats.org/officeDocument/2006/relationships/tags" Target="../tags/tag107.xml"/><Relationship Id="rId53" Type="http://schemas.openxmlformats.org/officeDocument/2006/relationships/tags" Target="../tags/tag123.xml"/><Relationship Id="rId58" Type="http://schemas.openxmlformats.org/officeDocument/2006/relationships/tags" Target="../tags/tag128.xml"/><Relationship Id="rId74" Type="http://schemas.openxmlformats.org/officeDocument/2006/relationships/tags" Target="../tags/tag144.xml"/><Relationship Id="rId79" Type="http://schemas.openxmlformats.org/officeDocument/2006/relationships/tags" Target="../tags/tag149.xml"/><Relationship Id="rId102" Type="http://schemas.openxmlformats.org/officeDocument/2006/relationships/tags" Target="../tags/tag172.xml"/><Relationship Id="rId123" Type="http://schemas.openxmlformats.org/officeDocument/2006/relationships/tags" Target="../tags/tag193.xml"/><Relationship Id="rId128" Type="http://schemas.openxmlformats.org/officeDocument/2006/relationships/tags" Target="../tags/tag198.xml"/><Relationship Id="rId144" Type="http://schemas.openxmlformats.org/officeDocument/2006/relationships/tags" Target="../tags/tag214.xml"/><Relationship Id="rId149" Type="http://schemas.openxmlformats.org/officeDocument/2006/relationships/notesSlide" Target="../notesSlides/notesSlide8.xml"/><Relationship Id="rId5" Type="http://schemas.openxmlformats.org/officeDocument/2006/relationships/tags" Target="../tags/tag75.xml"/><Relationship Id="rId90" Type="http://schemas.openxmlformats.org/officeDocument/2006/relationships/tags" Target="../tags/tag160.xml"/><Relationship Id="rId95" Type="http://schemas.openxmlformats.org/officeDocument/2006/relationships/tags" Target="../tags/tag165.xml"/><Relationship Id="rId22" Type="http://schemas.openxmlformats.org/officeDocument/2006/relationships/tags" Target="../tags/tag92.xml"/><Relationship Id="rId27" Type="http://schemas.openxmlformats.org/officeDocument/2006/relationships/tags" Target="../tags/tag97.xml"/><Relationship Id="rId43" Type="http://schemas.openxmlformats.org/officeDocument/2006/relationships/tags" Target="../tags/tag113.xml"/><Relationship Id="rId48" Type="http://schemas.openxmlformats.org/officeDocument/2006/relationships/tags" Target="../tags/tag118.xml"/><Relationship Id="rId64" Type="http://schemas.openxmlformats.org/officeDocument/2006/relationships/tags" Target="../tags/tag134.xml"/><Relationship Id="rId69" Type="http://schemas.openxmlformats.org/officeDocument/2006/relationships/tags" Target="../tags/tag139.xml"/><Relationship Id="rId113" Type="http://schemas.openxmlformats.org/officeDocument/2006/relationships/tags" Target="../tags/tag183.xml"/><Relationship Id="rId118" Type="http://schemas.openxmlformats.org/officeDocument/2006/relationships/tags" Target="../tags/tag188.xml"/><Relationship Id="rId134" Type="http://schemas.openxmlformats.org/officeDocument/2006/relationships/tags" Target="../tags/tag204.xml"/><Relationship Id="rId139" Type="http://schemas.openxmlformats.org/officeDocument/2006/relationships/tags" Target="../tags/tag209.xml"/><Relationship Id="rId80" Type="http://schemas.openxmlformats.org/officeDocument/2006/relationships/tags" Target="../tags/tag150.xml"/><Relationship Id="rId85" Type="http://schemas.openxmlformats.org/officeDocument/2006/relationships/tags" Target="../tags/tag155.xml"/><Relationship Id="rId150" Type="http://schemas.openxmlformats.org/officeDocument/2006/relationships/image" Target="../media/image1.png"/><Relationship Id="rId3" Type="http://schemas.openxmlformats.org/officeDocument/2006/relationships/tags" Target="../tags/tag73.xml"/><Relationship Id="rId12" Type="http://schemas.openxmlformats.org/officeDocument/2006/relationships/tags" Target="../tags/tag82.xml"/><Relationship Id="rId17" Type="http://schemas.openxmlformats.org/officeDocument/2006/relationships/tags" Target="../tags/tag87.xml"/><Relationship Id="rId25" Type="http://schemas.openxmlformats.org/officeDocument/2006/relationships/tags" Target="../tags/tag95.xml"/><Relationship Id="rId33" Type="http://schemas.openxmlformats.org/officeDocument/2006/relationships/tags" Target="../tags/tag103.xml"/><Relationship Id="rId38" Type="http://schemas.openxmlformats.org/officeDocument/2006/relationships/tags" Target="../tags/tag108.xml"/><Relationship Id="rId46" Type="http://schemas.openxmlformats.org/officeDocument/2006/relationships/tags" Target="../tags/tag116.xml"/><Relationship Id="rId59" Type="http://schemas.openxmlformats.org/officeDocument/2006/relationships/tags" Target="../tags/tag129.xml"/><Relationship Id="rId67" Type="http://schemas.openxmlformats.org/officeDocument/2006/relationships/tags" Target="../tags/tag137.xml"/><Relationship Id="rId103" Type="http://schemas.openxmlformats.org/officeDocument/2006/relationships/tags" Target="../tags/tag173.xml"/><Relationship Id="rId108" Type="http://schemas.openxmlformats.org/officeDocument/2006/relationships/tags" Target="../tags/tag178.xml"/><Relationship Id="rId116" Type="http://schemas.openxmlformats.org/officeDocument/2006/relationships/tags" Target="../tags/tag186.xml"/><Relationship Id="rId124" Type="http://schemas.openxmlformats.org/officeDocument/2006/relationships/tags" Target="../tags/tag194.xml"/><Relationship Id="rId129" Type="http://schemas.openxmlformats.org/officeDocument/2006/relationships/tags" Target="../tags/tag199.xml"/><Relationship Id="rId137" Type="http://schemas.openxmlformats.org/officeDocument/2006/relationships/tags" Target="../tags/tag207.xml"/><Relationship Id="rId20" Type="http://schemas.openxmlformats.org/officeDocument/2006/relationships/tags" Target="../tags/tag90.xml"/><Relationship Id="rId41" Type="http://schemas.openxmlformats.org/officeDocument/2006/relationships/tags" Target="../tags/tag111.xml"/><Relationship Id="rId54" Type="http://schemas.openxmlformats.org/officeDocument/2006/relationships/tags" Target="../tags/tag124.xml"/><Relationship Id="rId62" Type="http://schemas.openxmlformats.org/officeDocument/2006/relationships/tags" Target="../tags/tag132.xml"/><Relationship Id="rId70" Type="http://schemas.openxmlformats.org/officeDocument/2006/relationships/tags" Target="../tags/tag140.xml"/><Relationship Id="rId75" Type="http://schemas.openxmlformats.org/officeDocument/2006/relationships/tags" Target="../tags/tag145.xml"/><Relationship Id="rId83" Type="http://schemas.openxmlformats.org/officeDocument/2006/relationships/tags" Target="../tags/tag153.xml"/><Relationship Id="rId88" Type="http://schemas.openxmlformats.org/officeDocument/2006/relationships/tags" Target="../tags/tag158.xml"/><Relationship Id="rId91" Type="http://schemas.openxmlformats.org/officeDocument/2006/relationships/tags" Target="../tags/tag161.xml"/><Relationship Id="rId96" Type="http://schemas.openxmlformats.org/officeDocument/2006/relationships/tags" Target="../tags/tag166.xml"/><Relationship Id="rId111" Type="http://schemas.openxmlformats.org/officeDocument/2006/relationships/tags" Target="../tags/tag181.xml"/><Relationship Id="rId132" Type="http://schemas.openxmlformats.org/officeDocument/2006/relationships/tags" Target="../tags/tag202.xml"/><Relationship Id="rId140" Type="http://schemas.openxmlformats.org/officeDocument/2006/relationships/tags" Target="../tags/tag210.xml"/><Relationship Id="rId145" Type="http://schemas.openxmlformats.org/officeDocument/2006/relationships/tags" Target="../tags/tag215.xml"/><Relationship Id="rId1" Type="http://schemas.openxmlformats.org/officeDocument/2006/relationships/tags" Target="../tags/tag71.xml"/><Relationship Id="rId6" Type="http://schemas.openxmlformats.org/officeDocument/2006/relationships/tags" Target="../tags/tag76.xml"/><Relationship Id="rId15" Type="http://schemas.openxmlformats.org/officeDocument/2006/relationships/tags" Target="../tags/tag85.xml"/><Relationship Id="rId23" Type="http://schemas.openxmlformats.org/officeDocument/2006/relationships/tags" Target="../tags/tag93.xml"/><Relationship Id="rId28" Type="http://schemas.openxmlformats.org/officeDocument/2006/relationships/tags" Target="../tags/tag98.xml"/><Relationship Id="rId36" Type="http://schemas.openxmlformats.org/officeDocument/2006/relationships/tags" Target="../tags/tag106.xml"/><Relationship Id="rId49" Type="http://schemas.openxmlformats.org/officeDocument/2006/relationships/tags" Target="../tags/tag119.xml"/><Relationship Id="rId57" Type="http://schemas.openxmlformats.org/officeDocument/2006/relationships/tags" Target="../tags/tag127.xml"/><Relationship Id="rId106" Type="http://schemas.openxmlformats.org/officeDocument/2006/relationships/tags" Target="../tags/tag176.xml"/><Relationship Id="rId114" Type="http://schemas.openxmlformats.org/officeDocument/2006/relationships/tags" Target="../tags/tag184.xml"/><Relationship Id="rId119" Type="http://schemas.openxmlformats.org/officeDocument/2006/relationships/tags" Target="../tags/tag189.xml"/><Relationship Id="rId127" Type="http://schemas.openxmlformats.org/officeDocument/2006/relationships/tags" Target="../tags/tag197.xml"/><Relationship Id="rId10" Type="http://schemas.openxmlformats.org/officeDocument/2006/relationships/tags" Target="../tags/tag80.xml"/><Relationship Id="rId31" Type="http://schemas.openxmlformats.org/officeDocument/2006/relationships/tags" Target="../tags/tag101.xml"/><Relationship Id="rId44" Type="http://schemas.openxmlformats.org/officeDocument/2006/relationships/tags" Target="../tags/tag114.xml"/><Relationship Id="rId52" Type="http://schemas.openxmlformats.org/officeDocument/2006/relationships/tags" Target="../tags/tag122.xml"/><Relationship Id="rId60" Type="http://schemas.openxmlformats.org/officeDocument/2006/relationships/tags" Target="../tags/tag130.xml"/><Relationship Id="rId65" Type="http://schemas.openxmlformats.org/officeDocument/2006/relationships/tags" Target="../tags/tag135.xml"/><Relationship Id="rId73" Type="http://schemas.openxmlformats.org/officeDocument/2006/relationships/tags" Target="../tags/tag143.xml"/><Relationship Id="rId78" Type="http://schemas.openxmlformats.org/officeDocument/2006/relationships/tags" Target="../tags/tag148.xml"/><Relationship Id="rId81" Type="http://schemas.openxmlformats.org/officeDocument/2006/relationships/tags" Target="../tags/tag151.xml"/><Relationship Id="rId86" Type="http://schemas.openxmlformats.org/officeDocument/2006/relationships/tags" Target="../tags/tag156.xml"/><Relationship Id="rId94" Type="http://schemas.openxmlformats.org/officeDocument/2006/relationships/tags" Target="../tags/tag164.xml"/><Relationship Id="rId99" Type="http://schemas.openxmlformats.org/officeDocument/2006/relationships/tags" Target="../tags/tag169.xml"/><Relationship Id="rId101" Type="http://schemas.openxmlformats.org/officeDocument/2006/relationships/tags" Target="../tags/tag171.xml"/><Relationship Id="rId122" Type="http://schemas.openxmlformats.org/officeDocument/2006/relationships/tags" Target="../tags/tag192.xml"/><Relationship Id="rId130" Type="http://schemas.openxmlformats.org/officeDocument/2006/relationships/tags" Target="../tags/tag200.xml"/><Relationship Id="rId135" Type="http://schemas.openxmlformats.org/officeDocument/2006/relationships/tags" Target="../tags/tag205.xml"/><Relationship Id="rId143" Type="http://schemas.openxmlformats.org/officeDocument/2006/relationships/tags" Target="../tags/tag213.xml"/><Relationship Id="rId148" Type="http://schemas.openxmlformats.org/officeDocument/2006/relationships/slideLayout" Target="../slideLayouts/slideLayout6.xml"/><Relationship Id="rId4" Type="http://schemas.openxmlformats.org/officeDocument/2006/relationships/tags" Target="../tags/tag74.xml"/><Relationship Id="rId9" Type="http://schemas.openxmlformats.org/officeDocument/2006/relationships/tags" Target="../tags/tag79.xml"/><Relationship Id="rId13" Type="http://schemas.openxmlformats.org/officeDocument/2006/relationships/tags" Target="../tags/tag83.xml"/><Relationship Id="rId18" Type="http://schemas.openxmlformats.org/officeDocument/2006/relationships/tags" Target="../tags/tag88.xml"/><Relationship Id="rId39" Type="http://schemas.openxmlformats.org/officeDocument/2006/relationships/tags" Target="../tags/tag109.xml"/><Relationship Id="rId109" Type="http://schemas.openxmlformats.org/officeDocument/2006/relationships/tags" Target="../tags/tag179.xml"/><Relationship Id="rId34" Type="http://schemas.openxmlformats.org/officeDocument/2006/relationships/tags" Target="../tags/tag104.xml"/><Relationship Id="rId50" Type="http://schemas.openxmlformats.org/officeDocument/2006/relationships/tags" Target="../tags/tag120.xml"/><Relationship Id="rId55" Type="http://schemas.openxmlformats.org/officeDocument/2006/relationships/tags" Target="../tags/tag125.xml"/><Relationship Id="rId76" Type="http://schemas.openxmlformats.org/officeDocument/2006/relationships/tags" Target="../tags/tag146.xml"/><Relationship Id="rId97" Type="http://schemas.openxmlformats.org/officeDocument/2006/relationships/tags" Target="../tags/tag167.xml"/><Relationship Id="rId104" Type="http://schemas.openxmlformats.org/officeDocument/2006/relationships/tags" Target="../tags/tag174.xml"/><Relationship Id="rId120" Type="http://schemas.openxmlformats.org/officeDocument/2006/relationships/tags" Target="../tags/tag190.xml"/><Relationship Id="rId125" Type="http://schemas.openxmlformats.org/officeDocument/2006/relationships/tags" Target="../tags/tag195.xml"/><Relationship Id="rId141" Type="http://schemas.openxmlformats.org/officeDocument/2006/relationships/tags" Target="../tags/tag211.xml"/><Relationship Id="rId146" Type="http://schemas.openxmlformats.org/officeDocument/2006/relationships/tags" Target="../tags/tag216.xml"/><Relationship Id="rId7" Type="http://schemas.openxmlformats.org/officeDocument/2006/relationships/tags" Target="../tags/tag77.xml"/><Relationship Id="rId71" Type="http://schemas.openxmlformats.org/officeDocument/2006/relationships/tags" Target="../tags/tag141.xml"/><Relationship Id="rId92" Type="http://schemas.openxmlformats.org/officeDocument/2006/relationships/tags" Target="../tags/tag162.xml"/><Relationship Id="rId2" Type="http://schemas.openxmlformats.org/officeDocument/2006/relationships/tags" Target="../tags/tag72.xml"/><Relationship Id="rId29" Type="http://schemas.openxmlformats.org/officeDocument/2006/relationships/tags" Target="../tags/tag99.xml"/><Relationship Id="rId24" Type="http://schemas.openxmlformats.org/officeDocument/2006/relationships/tags" Target="../tags/tag94.xml"/><Relationship Id="rId40" Type="http://schemas.openxmlformats.org/officeDocument/2006/relationships/tags" Target="../tags/tag110.xml"/><Relationship Id="rId45" Type="http://schemas.openxmlformats.org/officeDocument/2006/relationships/tags" Target="../tags/tag115.xml"/><Relationship Id="rId66" Type="http://schemas.openxmlformats.org/officeDocument/2006/relationships/tags" Target="../tags/tag136.xml"/><Relationship Id="rId87" Type="http://schemas.openxmlformats.org/officeDocument/2006/relationships/tags" Target="../tags/tag157.xml"/><Relationship Id="rId110" Type="http://schemas.openxmlformats.org/officeDocument/2006/relationships/tags" Target="../tags/tag180.xml"/><Relationship Id="rId115" Type="http://schemas.openxmlformats.org/officeDocument/2006/relationships/tags" Target="../tags/tag185.xml"/><Relationship Id="rId131" Type="http://schemas.openxmlformats.org/officeDocument/2006/relationships/tags" Target="../tags/tag201.xml"/><Relationship Id="rId136" Type="http://schemas.openxmlformats.org/officeDocument/2006/relationships/tags" Target="../tags/tag206.xml"/><Relationship Id="rId61" Type="http://schemas.openxmlformats.org/officeDocument/2006/relationships/tags" Target="../tags/tag131.xml"/><Relationship Id="rId82" Type="http://schemas.openxmlformats.org/officeDocument/2006/relationships/tags" Target="../tags/tag152.xml"/><Relationship Id="rId19" Type="http://schemas.openxmlformats.org/officeDocument/2006/relationships/tags" Target="../tags/tag89.xml"/><Relationship Id="rId14" Type="http://schemas.openxmlformats.org/officeDocument/2006/relationships/tags" Target="../tags/tag84.xml"/><Relationship Id="rId30" Type="http://schemas.openxmlformats.org/officeDocument/2006/relationships/tags" Target="../tags/tag100.xml"/><Relationship Id="rId35" Type="http://schemas.openxmlformats.org/officeDocument/2006/relationships/tags" Target="../tags/tag105.xml"/><Relationship Id="rId56" Type="http://schemas.openxmlformats.org/officeDocument/2006/relationships/tags" Target="../tags/tag126.xml"/><Relationship Id="rId77" Type="http://schemas.openxmlformats.org/officeDocument/2006/relationships/tags" Target="../tags/tag147.xml"/><Relationship Id="rId100" Type="http://schemas.openxmlformats.org/officeDocument/2006/relationships/tags" Target="../tags/tag170.xml"/><Relationship Id="rId105" Type="http://schemas.openxmlformats.org/officeDocument/2006/relationships/tags" Target="../tags/tag175.xml"/><Relationship Id="rId126" Type="http://schemas.openxmlformats.org/officeDocument/2006/relationships/tags" Target="../tags/tag196.xml"/><Relationship Id="rId147" Type="http://schemas.openxmlformats.org/officeDocument/2006/relationships/tags" Target="../tags/tag217.xml"/><Relationship Id="rId8" Type="http://schemas.openxmlformats.org/officeDocument/2006/relationships/tags" Target="../tags/tag78.xml"/><Relationship Id="rId51" Type="http://schemas.openxmlformats.org/officeDocument/2006/relationships/tags" Target="../tags/tag121.xml"/><Relationship Id="rId72" Type="http://schemas.openxmlformats.org/officeDocument/2006/relationships/tags" Target="../tags/tag142.xml"/><Relationship Id="rId93" Type="http://schemas.openxmlformats.org/officeDocument/2006/relationships/tags" Target="../tags/tag163.xml"/><Relationship Id="rId98" Type="http://schemas.openxmlformats.org/officeDocument/2006/relationships/tags" Target="../tags/tag168.xml"/><Relationship Id="rId121" Type="http://schemas.openxmlformats.org/officeDocument/2006/relationships/tags" Target="../tags/tag191.xml"/><Relationship Id="rId142" Type="http://schemas.openxmlformats.org/officeDocument/2006/relationships/tags" Target="../tags/tag21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9.xml"/><Relationship Id="rId3" Type="http://schemas.openxmlformats.org/officeDocument/2006/relationships/tags" Target="../tags/tag220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19.xml"/><Relationship Id="rId1" Type="http://schemas.openxmlformats.org/officeDocument/2006/relationships/tags" Target="../tags/tag218.xml"/><Relationship Id="rId6" Type="http://schemas.openxmlformats.org/officeDocument/2006/relationships/tags" Target="../tags/tag223.xml"/><Relationship Id="rId5" Type="http://schemas.openxmlformats.org/officeDocument/2006/relationships/tags" Target="../tags/tag222.xml"/><Relationship Id="rId4" Type="http://schemas.openxmlformats.org/officeDocument/2006/relationships/tags" Target="../tags/tag22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2.xml"/><Relationship Id="rId3" Type="http://schemas.openxmlformats.org/officeDocument/2006/relationships/tags" Target="../tags/tag226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25.xml"/><Relationship Id="rId1" Type="http://schemas.openxmlformats.org/officeDocument/2006/relationships/tags" Target="../tags/tag224.xml"/><Relationship Id="rId6" Type="http://schemas.openxmlformats.org/officeDocument/2006/relationships/tags" Target="../tags/tag229.xml"/><Relationship Id="rId5" Type="http://schemas.openxmlformats.org/officeDocument/2006/relationships/tags" Target="../tags/tag228.xml"/><Relationship Id="rId4" Type="http://schemas.openxmlformats.org/officeDocument/2006/relationships/tags" Target="../tags/tag22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31.xml"/><Relationship Id="rId1" Type="http://schemas.openxmlformats.org/officeDocument/2006/relationships/tags" Target="../tags/tag230.xml"/><Relationship Id="rId4" Type="http://schemas.openxmlformats.org/officeDocument/2006/relationships/notesSlide" Target="../notesSlides/notesSlide13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234.xml"/><Relationship Id="rId7" Type="http://schemas.openxmlformats.org/officeDocument/2006/relationships/tags" Target="../tags/tag238.xml"/><Relationship Id="rId2" Type="http://schemas.openxmlformats.org/officeDocument/2006/relationships/tags" Target="../tags/tag233.xml"/><Relationship Id="rId1" Type="http://schemas.openxmlformats.org/officeDocument/2006/relationships/tags" Target="../tags/tag232.xml"/><Relationship Id="rId6" Type="http://schemas.openxmlformats.org/officeDocument/2006/relationships/tags" Target="../tags/tag237.xml"/><Relationship Id="rId5" Type="http://schemas.openxmlformats.org/officeDocument/2006/relationships/tags" Target="../tags/tag236.xml"/><Relationship Id="rId4" Type="http://schemas.openxmlformats.org/officeDocument/2006/relationships/tags" Target="../tags/tag235.xml"/><Relationship Id="rId9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241.xml"/><Relationship Id="rId2" Type="http://schemas.openxmlformats.org/officeDocument/2006/relationships/tags" Target="../tags/tag240.xml"/><Relationship Id="rId1" Type="http://schemas.openxmlformats.org/officeDocument/2006/relationships/tags" Target="../tags/tag23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4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4.xml"/><Relationship Id="rId1" Type="http://schemas.openxmlformats.org/officeDocument/2006/relationships/tags" Target="../tags/tag243.xml"/><Relationship Id="rId4" Type="http://schemas.openxmlformats.org/officeDocument/2006/relationships/notesSlide" Target="../notesSlides/notesSlide1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6.xml"/><Relationship Id="rId1" Type="http://schemas.openxmlformats.org/officeDocument/2006/relationships/tags" Target="../tags/tag245.xml"/><Relationship Id="rId4" Type="http://schemas.openxmlformats.org/officeDocument/2006/relationships/notesSlide" Target="../notesSlides/notesSlide1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8.xml"/><Relationship Id="rId1" Type="http://schemas.openxmlformats.org/officeDocument/2006/relationships/tags" Target="../tags/tag247.xml"/><Relationship Id="rId4" Type="http://schemas.openxmlformats.org/officeDocument/2006/relationships/notesSlide" Target="../notesSlides/notesSlide1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0.xml"/><Relationship Id="rId1" Type="http://schemas.openxmlformats.org/officeDocument/2006/relationships/tags" Target="../tags/tag249.xml"/><Relationship Id="rId4" Type="http://schemas.openxmlformats.org/officeDocument/2006/relationships/notesSlide" Target="../notesSlides/notesSlide1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2.xml"/><Relationship Id="rId1" Type="http://schemas.openxmlformats.org/officeDocument/2006/relationships/tags" Target="../tags/tag251.xml"/><Relationship Id="rId4" Type="http://schemas.openxmlformats.org/officeDocument/2006/relationships/notesSlide" Target="../notesSlides/notesSlide1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4.xml"/><Relationship Id="rId1" Type="http://schemas.openxmlformats.org/officeDocument/2006/relationships/tags" Target="../tags/tag25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tags" Target="../tags/tag262.xml"/><Relationship Id="rId13" Type="http://schemas.openxmlformats.org/officeDocument/2006/relationships/tags" Target="../tags/tag267.xml"/><Relationship Id="rId18" Type="http://schemas.openxmlformats.org/officeDocument/2006/relationships/tags" Target="../tags/tag272.xml"/><Relationship Id="rId26" Type="http://schemas.openxmlformats.org/officeDocument/2006/relationships/notesSlide" Target="../notesSlides/notesSlide20.xml"/><Relationship Id="rId3" Type="http://schemas.openxmlformats.org/officeDocument/2006/relationships/tags" Target="../tags/tag257.xml"/><Relationship Id="rId21" Type="http://schemas.openxmlformats.org/officeDocument/2006/relationships/tags" Target="../tags/tag275.xml"/><Relationship Id="rId7" Type="http://schemas.openxmlformats.org/officeDocument/2006/relationships/tags" Target="../tags/tag261.xml"/><Relationship Id="rId12" Type="http://schemas.openxmlformats.org/officeDocument/2006/relationships/tags" Target="../tags/tag266.xml"/><Relationship Id="rId17" Type="http://schemas.openxmlformats.org/officeDocument/2006/relationships/tags" Target="../tags/tag271.xml"/><Relationship Id="rId25" Type="http://schemas.openxmlformats.org/officeDocument/2006/relationships/slideLayout" Target="../slideLayouts/slideLayout6.xml"/><Relationship Id="rId2" Type="http://schemas.openxmlformats.org/officeDocument/2006/relationships/tags" Target="../tags/tag256.xml"/><Relationship Id="rId16" Type="http://schemas.openxmlformats.org/officeDocument/2006/relationships/tags" Target="../tags/tag270.xml"/><Relationship Id="rId20" Type="http://schemas.openxmlformats.org/officeDocument/2006/relationships/tags" Target="../tags/tag274.xml"/><Relationship Id="rId1" Type="http://schemas.openxmlformats.org/officeDocument/2006/relationships/tags" Target="../tags/tag255.xml"/><Relationship Id="rId6" Type="http://schemas.openxmlformats.org/officeDocument/2006/relationships/tags" Target="../tags/tag260.xml"/><Relationship Id="rId11" Type="http://schemas.openxmlformats.org/officeDocument/2006/relationships/tags" Target="../tags/tag265.xml"/><Relationship Id="rId24" Type="http://schemas.openxmlformats.org/officeDocument/2006/relationships/tags" Target="../tags/tag278.xml"/><Relationship Id="rId5" Type="http://schemas.openxmlformats.org/officeDocument/2006/relationships/tags" Target="../tags/tag259.xml"/><Relationship Id="rId15" Type="http://schemas.openxmlformats.org/officeDocument/2006/relationships/tags" Target="../tags/tag269.xml"/><Relationship Id="rId23" Type="http://schemas.openxmlformats.org/officeDocument/2006/relationships/tags" Target="../tags/tag277.xml"/><Relationship Id="rId10" Type="http://schemas.openxmlformats.org/officeDocument/2006/relationships/tags" Target="../tags/tag264.xml"/><Relationship Id="rId19" Type="http://schemas.openxmlformats.org/officeDocument/2006/relationships/tags" Target="../tags/tag273.xml"/><Relationship Id="rId4" Type="http://schemas.openxmlformats.org/officeDocument/2006/relationships/tags" Target="../tags/tag258.xml"/><Relationship Id="rId9" Type="http://schemas.openxmlformats.org/officeDocument/2006/relationships/tags" Target="../tags/tag263.xml"/><Relationship Id="rId14" Type="http://schemas.openxmlformats.org/officeDocument/2006/relationships/tags" Target="../tags/tag268.xml"/><Relationship Id="rId22" Type="http://schemas.openxmlformats.org/officeDocument/2006/relationships/tags" Target="../tags/tag27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80.xml"/><Relationship Id="rId1" Type="http://schemas.openxmlformats.org/officeDocument/2006/relationships/tags" Target="../tags/tag279.xml"/><Relationship Id="rId4" Type="http://schemas.openxmlformats.org/officeDocument/2006/relationships/notesSlide" Target="../notesSlides/notesSlide2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tags" Target="../tags/tag288.xml"/><Relationship Id="rId13" Type="http://schemas.openxmlformats.org/officeDocument/2006/relationships/tags" Target="../tags/tag293.xml"/><Relationship Id="rId18" Type="http://schemas.openxmlformats.org/officeDocument/2006/relationships/tags" Target="../tags/tag298.xml"/><Relationship Id="rId26" Type="http://schemas.openxmlformats.org/officeDocument/2006/relationships/tags" Target="../tags/tag306.xml"/><Relationship Id="rId3" Type="http://schemas.openxmlformats.org/officeDocument/2006/relationships/tags" Target="../tags/tag283.xml"/><Relationship Id="rId21" Type="http://schemas.openxmlformats.org/officeDocument/2006/relationships/tags" Target="../tags/tag301.xml"/><Relationship Id="rId7" Type="http://schemas.openxmlformats.org/officeDocument/2006/relationships/tags" Target="../tags/tag287.xml"/><Relationship Id="rId12" Type="http://schemas.openxmlformats.org/officeDocument/2006/relationships/tags" Target="../tags/tag292.xml"/><Relationship Id="rId17" Type="http://schemas.openxmlformats.org/officeDocument/2006/relationships/tags" Target="../tags/tag297.xml"/><Relationship Id="rId25" Type="http://schemas.openxmlformats.org/officeDocument/2006/relationships/tags" Target="../tags/tag305.xml"/><Relationship Id="rId2" Type="http://schemas.openxmlformats.org/officeDocument/2006/relationships/tags" Target="../tags/tag282.xml"/><Relationship Id="rId16" Type="http://schemas.openxmlformats.org/officeDocument/2006/relationships/tags" Target="../tags/tag296.xml"/><Relationship Id="rId20" Type="http://schemas.openxmlformats.org/officeDocument/2006/relationships/tags" Target="../tags/tag300.xml"/><Relationship Id="rId29" Type="http://schemas.openxmlformats.org/officeDocument/2006/relationships/notesSlide" Target="../notesSlides/notesSlide22.xml"/><Relationship Id="rId1" Type="http://schemas.openxmlformats.org/officeDocument/2006/relationships/tags" Target="../tags/tag281.xml"/><Relationship Id="rId6" Type="http://schemas.openxmlformats.org/officeDocument/2006/relationships/tags" Target="../tags/tag286.xml"/><Relationship Id="rId11" Type="http://schemas.openxmlformats.org/officeDocument/2006/relationships/tags" Target="../tags/tag291.xml"/><Relationship Id="rId24" Type="http://schemas.openxmlformats.org/officeDocument/2006/relationships/tags" Target="../tags/tag304.xml"/><Relationship Id="rId5" Type="http://schemas.openxmlformats.org/officeDocument/2006/relationships/tags" Target="../tags/tag285.xml"/><Relationship Id="rId15" Type="http://schemas.openxmlformats.org/officeDocument/2006/relationships/tags" Target="../tags/tag295.xml"/><Relationship Id="rId23" Type="http://schemas.openxmlformats.org/officeDocument/2006/relationships/tags" Target="../tags/tag303.xml"/><Relationship Id="rId28" Type="http://schemas.openxmlformats.org/officeDocument/2006/relationships/slideLayout" Target="../slideLayouts/slideLayout6.xml"/><Relationship Id="rId10" Type="http://schemas.openxmlformats.org/officeDocument/2006/relationships/tags" Target="../tags/tag290.xml"/><Relationship Id="rId19" Type="http://schemas.openxmlformats.org/officeDocument/2006/relationships/tags" Target="../tags/tag299.xml"/><Relationship Id="rId4" Type="http://schemas.openxmlformats.org/officeDocument/2006/relationships/tags" Target="../tags/tag284.xml"/><Relationship Id="rId9" Type="http://schemas.openxmlformats.org/officeDocument/2006/relationships/tags" Target="../tags/tag289.xml"/><Relationship Id="rId14" Type="http://schemas.openxmlformats.org/officeDocument/2006/relationships/tags" Target="../tags/tag294.xml"/><Relationship Id="rId22" Type="http://schemas.openxmlformats.org/officeDocument/2006/relationships/tags" Target="../tags/tag302.xml"/><Relationship Id="rId27" Type="http://schemas.openxmlformats.org/officeDocument/2006/relationships/tags" Target="../tags/tag307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tags" Target="../tags/tag315.xml"/><Relationship Id="rId13" Type="http://schemas.openxmlformats.org/officeDocument/2006/relationships/tags" Target="../tags/tag320.xml"/><Relationship Id="rId18" Type="http://schemas.openxmlformats.org/officeDocument/2006/relationships/tags" Target="../tags/tag325.xml"/><Relationship Id="rId26" Type="http://schemas.openxmlformats.org/officeDocument/2006/relationships/tags" Target="../tags/tag333.xml"/><Relationship Id="rId3" Type="http://schemas.openxmlformats.org/officeDocument/2006/relationships/tags" Target="../tags/tag310.xml"/><Relationship Id="rId21" Type="http://schemas.openxmlformats.org/officeDocument/2006/relationships/tags" Target="../tags/tag328.xml"/><Relationship Id="rId34" Type="http://schemas.openxmlformats.org/officeDocument/2006/relationships/notesSlide" Target="../notesSlides/notesSlide23.xml"/><Relationship Id="rId7" Type="http://schemas.openxmlformats.org/officeDocument/2006/relationships/tags" Target="../tags/tag314.xml"/><Relationship Id="rId12" Type="http://schemas.openxmlformats.org/officeDocument/2006/relationships/tags" Target="../tags/tag319.xml"/><Relationship Id="rId17" Type="http://schemas.openxmlformats.org/officeDocument/2006/relationships/tags" Target="../tags/tag324.xml"/><Relationship Id="rId25" Type="http://schemas.openxmlformats.org/officeDocument/2006/relationships/tags" Target="../tags/tag332.xml"/><Relationship Id="rId33" Type="http://schemas.openxmlformats.org/officeDocument/2006/relationships/slideLayout" Target="../slideLayouts/slideLayout6.xml"/><Relationship Id="rId2" Type="http://schemas.openxmlformats.org/officeDocument/2006/relationships/tags" Target="../tags/tag309.xml"/><Relationship Id="rId16" Type="http://schemas.openxmlformats.org/officeDocument/2006/relationships/tags" Target="../tags/tag323.xml"/><Relationship Id="rId20" Type="http://schemas.openxmlformats.org/officeDocument/2006/relationships/tags" Target="../tags/tag327.xml"/><Relationship Id="rId29" Type="http://schemas.openxmlformats.org/officeDocument/2006/relationships/tags" Target="../tags/tag336.xml"/><Relationship Id="rId1" Type="http://schemas.openxmlformats.org/officeDocument/2006/relationships/tags" Target="../tags/tag308.xml"/><Relationship Id="rId6" Type="http://schemas.openxmlformats.org/officeDocument/2006/relationships/tags" Target="../tags/tag313.xml"/><Relationship Id="rId11" Type="http://schemas.openxmlformats.org/officeDocument/2006/relationships/tags" Target="../tags/tag318.xml"/><Relationship Id="rId24" Type="http://schemas.openxmlformats.org/officeDocument/2006/relationships/tags" Target="../tags/tag331.xml"/><Relationship Id="rId32" Type="http://schemas.openxmlformats.org/officeDocument/2006/relationships/tags" Target="../tags/tag339.xml"/><Relationship Id="rId5" Type="http://schemas.openxmlformats.org/officeDocument/2006/relationships/tags" Target="../tags/tag312.xml"/><Relationship Id="rId15" Type="http://schemas.openxmlformats.org/officeDocument/2006/relationships/tags" Target="../tags/tag322.xml"/><Relationship Id="rId23" Type="http://schemas.openxmlformats.org/officeDocument/2006/relationships/tags" Target="../tags/tag330.xml"/><Relationship Id="rId28" Type="http://schemas.openxmlformats.org/officeDocument/2006/relationships/tags" Target="../tags/tag335.xml"/><Relationship Id="rId10" Type="http://schemas.openxmlformats.org/officeDocument/2006/relationships/tags" Target="../tags/tag317.xml"/><Relationship Id="rId19" Type="http://schemas.openxmlformats.org/officeDocument/2006/relationships/tags" Target="../tags/tag326.xml"/><Relationship Id="rId31" Type="http://schemas.openxmlformats.org/officeDocument/2006/relationships/tags" Target="../tags/tag338.xml"/><Relationship Id="rId4" Type="http://schemas.openxmlformats.org/officeDocument/2006/relationships/tags" Target="../tags/tag311.xml"/><Relationship Id="rId9" Type="http://schemas.openxmlformats.org/officeDocument/2006/relationships/tags" Target="../tags/tag316.xml"/><Relationship Id="rId14" Type="http://schemas.openxmlformats.org/officeDocument/2006/relationships/tags" Target="../tags/tag321.xml"/><Relationship Id="rId22" Type="http://schemas.openxmlformats.org/officeDocument/2006/relationships/tags" Target="../tags/tag329.xml"/><Relationship Id="rId27" Type="http://schemas.openxmlformats.org/officeDocument/2006/relationships/tags" Target="../tags/tag334.xml"/><Relationship Id="rId30" Type="http://schemas.openxmlformats.org/officeDocument/2006/relationships/tags" Target="../tags/tag337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342.xml"/><Relationship Id="rId7" Type="http://schemas.openxmlformats.org/officeDocument/2006/relationships/tags" Target="../tags/tag346.xml"/><Relationship Id="rId2" Type="http://schemas.openxmlformats.org/officeDocument/2006/relationships/tags" Target="../tags/tag341.xml"/><Relationship Id="rId1" Type="http://schemas.openxmlformats.org/officeDocument/2006/relationships/tags" Target="../tags/tag340.xml"/><Relationship Id="rId6" Type="http://schemas.openxmlformats.org/officeDocument/2006/relationships/tags" Target="../tags/tag345.xml"/><Relationship Id="rId5" Type="http://schemas.openxmlformats.org/officeDocument/2006/relationships/tags" Target="../tags/tag344.xml"/><Relationship Id="rId4" Type="http://schemas.openxmlformats.org/officeDocument/2006/relationships/tags" Target="../tags/tag343.xml"/><Relationship Id="rId9" Type="http://schemas.openxmlformats.org/officeDocument/2006/relationships/notesSlide" Target="../notesSlides/notesSlide2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48.xml"/><Relationship Id="rId1" Type="http://schemas.openxmlformats.org/officeDocument/2006/relationships/tags" Target="../tags/tag347.xml"/><Relationship Id="rId4" Type="http://schemas.openxmlformats.org/officeDocument/2006/relationships/notesSlide" Target="../notesSlides/notesSlide25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50.xml"/><Relationship Id="rId1" Type="http://schemas.openxmlformats.org/officeDocument/2006/relationships/tags" Target="../tags/tag349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tags" Target="../tags/tag358.xml"/><Relationship Id="rId13" Type="http://schemas.openxmlformats.org/officeDocument/2006/relationships/tags" Target="../tags/tag363.xml"/><Relationship Id="rId18" Type="http://schemas.openxmlformats.org/officeDocument/2006/relationships/tags" Target="../tags/tag368.xml"/><Relationship Id="rId26" Type="http://schemas.openxmlformats.org/officeDocument/2006/relationships/notesSlide" Target="../notesSlides/notesSlide26.xml"/><Relationship Id="rId3" Type="http://schemas.openxmlformats.org/officeDocument/2006/relationships/tags" Target="../tags/tag353.xml"/><Relationship Id="rId21" Type="http://schemas.openxmlformats.org/officeDocument/2006/relationships/tags" Target="../tags/tag371.xml"/><Relationship Id="rId7" Type="http://schemas.openxmlformats.org/officeDocument/2006/relationships/tags" Target="../tags/tag357.xml"/><Relationship Id="rId12" Type="http://schemas.openxmlformats.org/officeDocument/2006/relationships/tags" Target="../tags/tag362.xml"/><Relationship Id="rId17" Type="http://schemas.openxmlformats.org/officeDocument/2006/relationships/tags" Target="../tags/tag367.xml"/><Relationship Id="rId25" Type="http://schemas.openxmlformats.org/officeDocument/2006/relationships/slideLayout" Target="../slideLayouts/slideLayout6.xml"/><Relationship Id="rId2" Type="http://schemas.openxmlformats.org/officeDocument/2006/relationships/tags" Target="../tags/tag352.xml"/><Relationship Id="rId16" Type="http://schemas.openxmlformats.org/officeDocument/2006/relationships/tags" Target="../tags/tag366.xml"/><Relationship Id="rId20" Type="http://schemas.openxmlformats.org/officeDocument/2006/relationships/tags" Target="../tags/tag370.xml"/><Relationship Id="rId1" Type="http://schemas.openxmlformats.org/officeDocument/2006/relationships/tags" Target="../tags/tag351.xml"/><Relationship Id="rId6" Type="http://schemas.openxmlformats.org/officeDocument/2006/relationships/tags" Target="../tags/tag356.xml"/><Relationship Id="rId11" Type="http://schemas.openxmlformats.org/officeDocument/2006/relationships/tags" Target="../tags/tag361.xml"/><Relationship Id="rId24" Type="http://schemas.openxmlformats.org/officeDocument/2006/relationships/tags" Target="../tags/tag374.xml"/><Relationship Id="rId5" Type="http://schemas.openxmlformats.org/officeDocument/2006/relationships/tags" Target="../tags/tag355.xml"/><Relationship Id="rId15" Type="http://schemas.openxmlformats.org/officeDocument/2006/relationships/tags" Target="../tags/tag365.xml"/><Relationship Id="rId23" Type="http://schemas.openxmlformats.org/officeDocument/2006/relationships/tags" Target="../tags/tag373.xml"/><Relationship Id="rId10" Type="http://schemas.openxmlformats.org/officeDocument/2006/relationships/tags" Target="../tags/tag360.xml"/><Relationship Id="rId19" Type="http://schemas.openxmlformats.org/officeDocument/2006/relationships/tags" Target="../tags/tag369.xml"/><Relationship Id="rId4" Type="http://schemas.openxmlformats.org/officeDocument/2006/relationships/tags" Target="../tags/tag354.xml"/><Relationship Id="rId9" Type="http://schemas.openxmlformats.org/officeDocument/2006/relationships/tags" Target="../tags/tag359.xml"/><Relationship Id="rId14" Type="http://schemas.openxmlformats.org/officeDocument/2006/relationships/tags" Target="../tags/tag364.xml"/><Relationship Id="rId22" Type="http://schemas.openxmlformats.org/officeDocument/2006/relationships/tags" Target="../tags/tag37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76.xml"/><Relationship Id="rId1" Type="http://schemas.openxmlformats.org/officeDocument/2006/relationships/tags" Target="../tags/tag375.xml"/><Relationship Id="rId4" Type="http://schemas.openxmlformats.org/officeDocument/2006/relationships/notesSlide" Target="../notesSlides/notesSlide2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78.xml"/><Relationship Id="rId1" Type="http://schemas.openxmlformats.org/officeDocument/2006/relationships/tags" Target="../tags/tag377.xml"/><Relationship Id="rId4" Type="http://schemas.openxmlformats.org/officeDocument/2006/relationships/notesSlide" Target="../notesSlides/notesSlide28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80.xml"/><Relationship Id="rId1" Type="http://schemas.openxmlformats.org/officeDocument/2006/relationships/tags" Target="../tags/tag379.xml"/><Relationship Id="rId4" Type="http://schemas.openxmlformats.org/officeDocument/2006/relationships/notesSlide" Target="../notesSlides/notesSlide29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tags" Target="../tags/tag383.xml"/><Relationship Id="rId2" Type="http://schemas.openxmlformats.org/officeDocument/2006/relationships/tags" Target="../tags/tag382.xml"/><Relationship Id="rId1" Type="http://schemas.openxmlformats.org/officeDocument/2006/relationships/tags" Target="../tags/tag381.xml"/><Relationship Id="rId6" Type="http://schemas.openxmlformats.org/officeDocument/2006/relationships/notesSlide" Target="../notesSlides/notesSlide3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8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tags" Target="../tags/tag392.xml"/><Relationship Id="rId3" Type="http://schemas.openxmlformats.org/officeDocument/2006/relationships/tags" Target="../tags/tag387.xml"/><Relationship Id="rId7" Type="http://schemas.openxmlformats.org/officeDocument/2006/relationships/tags" Target="../tags/tag391.xml"/><Relationship Id="rId12" Type="http://schemas.openxmlformats.org/officeDocument/2006/relationships/notesSlide" Target="../notesSlides/notesSlide31.xml"/><Relationship Id="rId2" Type="http://schemas.openxmlformats.org/officeDocument/2006/relationships/tags" Target="../tags/tag386.xml"/><Relationship Id="rId1" Type="http://schemas.openxmlformats.org/officeDocument/2006/relationships/tags" Target="../tags/tag385.xml"/><Relationship Id="rId6" Type="http://schemas.openxmlformats.org/officeDocument/2006/relationships/tags" Target="../tags/tag390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389.xml"/><Relationship Id="rId10" Type="http://schemas.openxmlformats.org/officeDocument/2006/relationships/tags" Target="../tags/tag394.xml"/><Relationship Id="rId4" Type="http://schemas.openxmlformats.org/officeDocument/2006/relationships/tags" Target="../tags/tag388.xml"/><Relationship Id="rId9" Type="http://schemas.openxmlformats.org/officeDocument/2006/relationships/tags" Target="../tags/tag393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tags" Target="../tags/tag402.xml"/><Relationship Id="rId3" Type="http://schemas.openxmlformats.org/officeDocument/2006/relationships/tags" Target="../tags/tag397.xml"/><Relationship Id="rId7" Type="http://schemas.openxmlformats.org/officeDocument/2006/relationships/tags" Target="../tags/tag401.xml"/><Relationship Id="rId12" Type="http://schemas.openxmlformats.org/officeDocument/2006/relationships/notesSlide" Target="../notesSlides/notesSlide32.xml"/><Relationship Id="rId2" Type="http://schemas.openxmlformats.org/officeDocument/2006/relationships/tags" Target="../tags/tag396.xml"/><Relationship Id="rId1" Type="http://schemas.openxmlformats.org/officeDocument/2006/relationships/tags" Target="../tags/tag395.xml"/><Relationship Id="rId6" Type="http://schemas.openxmlformats.org/officeDocument/2006/relationships/tags" Target="../tags/tag400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399.xml"/><Relationship Id="rId10" Type="http://schemas.openxmlformats.org/officeDocument/2006/relationships/tags" Target="../tags/tag404.xml"/><Relationship Id="rId4" Type="http://schemas.openxmlformats.org/officeDocument/2006/relationships/tags" Target="../tags/tag398.xml"/><Relationship Id="rId9" Type="http://schemas.openxmlformats.org/officeDocument/2006/relationships/tags" Target="../tags/tag403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tags" Target="../tags/tag412.xml"/><Relationship Id="rId3" Type="http://schemas.openxmlformats.org/officeDocument/2006/relationships/tags" Target="../tags/tag407.xml"/><Relationship Id="rId7" Type="http://schemas.openxmlformats.org/officeDocument/2006/relationships/tags" Target="../tags/tag411.xml"/><Relationship Id="rId12" Type="http://schemas.openxmlformats.org/officeDocument/2006/relationships/notesSlide" Target="../notesSlides/notesSlide33.xml"/><Relationship Id="rId2" Type="http://schemas.openxmlformats.org/officeDocument/2006/relationships/tags" Target="../tags/tag406.xml"/><Relationship Id="rId1" Type="http://schemas.openxmlformats.org/officeDocument/2006/relationships/tags" Target="../tags/tag405.xml"/><Relationship Id="rId6" Type="http://schemas.openxmlformats.org/officeDocument/2006/relationships/tags" Target="../tags/tag410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409.xml"/><Relationship Id="rId10" Type="http://schemas.openxmlformats.org/officeDocument/2006/relationships/tags" Target="../tags/tag414.xml"/><Relationship Id="rId4" Type="http://schemas.openxmlformats.org/officeDocument/2006/relationships/tags" Target="../tags/tag408.xml"/><Relationship Id="rId9" Type="http://schemas.openxmlformats.org/officeDocument/2006/relationships/tags" Target="../tags/tag41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16.xml"/><Relationship Id="rId1" Type="http://schemas.openxmlformats.org/officeDocument/2006/relationships/tags" Target="../tags/tag415.xml"/><Relationship Id="rId4" Type="http://schemas.openxmlformats.org/officeDocument/2006/relationships/notesSlide" Target="../notesSlides/notesSlide34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tags" Target="../tags/tag419.xml"/><Relationship Id="rId2" Type="http://schemas.openxmlformats.org/officeDocument/2006/relationships/tags" Target="../tags/tag418.xml"/><Relationship Id="rId1" Type="http://schemas.openxmlformats.org/officeDocument/2006/relationships/tags" Target="../tags/tag417.xml"/><Relationship Id="rId6" Type="http://schemas.openxmlformats.org/officeDocument/2006/relationships/notesSlide" Target="../notesSlides/notesSlide3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20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tags" Target="../tags/tag428.xml"/><Relationship Id="rId13" Type="http://schemas.openxmlformats.org/officeDocument/2006/relationships/tags" Target="../tags/tag433.xml"/><Relationship Id="rId18" Type="http://schemas.openxmlformats.org/officeDocument/2006/relationships/tags" Target="../tags/tag438.xml"/><Relationship Id="rId26" Type="http://schemas.openxmlformats.org/officeDocument/2006/relationships/notesSlide" Target="../notesSlides/notesSlide36.xml"/><Relationship Id="rId3" Type="http://schemas.openxmlformats.org/officeDocument/2006/relationships/tags" Target="../tags/tag423.xml"/><Relationship Id="rId21" Type="http://schemas.openxmlformats.org/officeDocument/2006/relationships/tags" Target="../tags/tag441.xml"/><Relationship Id="rId7" Type="http://schemas.openxmlformats.org/officeDocument/2006/relationships/tags" Target="../tags/tag427.xml"/><Relationship Id="rId12" Type="http://schemas.openxmlformats.org/officeDocument/2006/relationships/tags" Target="../tags/tag432.xml"/><Relationship Id="rId17" Type="http://schemas.openxmlformats.org/officeDocument/2006/relationships/tags" Target="../tags/tag437.xml"/><Relationship Id="rId25" Type="http://schemas.openxmlformats.org/officeDocument/2006/relationships/slideLayout" Target="../slideLayouts/slideLayout6.xml"/><Relationship Id="rId2" Type="http://schemas.openxmlformats.org/officeDocument/2006/relationships/tags" Target="../tags/tag422.xml"/><Relationship Id="rId16" Type="http://schemas.openxmlformats.org/officeDocument/2006/relationships/tags" Target="../tags/tag436.xml"/><Relationship Id="rId20" Type="http://schemas.openxmlformats.org/officeDocument/2006/relationships/tags" Target="../tags/tag440.xml"/><Relationship Id="rId1" Type="http://schemas.openxmlformats.org/officeDocument/2006/relationships/tags" Target="../tags/tag421.xml"/><Relationship Id="rId6" Type="http://schemas.openxmlformats.org/officeDocument/2006/relationships/tags" Target="../tags/tag426.xml"/><Relationship Id="rId11" Type="http://schemas.openxmlformats.org/officeDocument/2006/relationships/tags" Target="../tags/tag431.xml"/><Relationship Id="rId24" Type="http://schemas.openxmlformats.org/officeDocument/2006/relationships/tags" Target="../tags/tag444.xml"/><Relationship Id="rId5" Type="http://schemas.openxmlformats.org/officeDocument/2006/relationships/tags" Target="../tags/tag425.xml"/><Relationship Id="rId15" Type="http://schemas.openxmlformats.org/officeDocument/2006/relationships/tags" Target="../tags/tag435.xml"/><Relationship Id="rId23" Type="http://schemas.openxmlformats.org/officeDocument/2006/relationships/tags" Target="../tags/tag443.xml"/><Relationship Id="rId10" Type="http://schemas.openxmlformats.org/officeDocument/2006/relationships/tags" Target="../tags/tag430.xml"/><Relationship Id="rId19" Type="http://schemas.openxmlformats.org/officeDocument/2006/relationships/tags" Target="../tags/tag439.xml"/><Relationship Id="rId4" Type="http://schemas.openxmlformats.org/officeDocument/2006/relationships/tags" Target="../tags/tag424.xml"/><Relationship Id="rId9" Type="http://schemas.openxmlformats.org/officeDocument/2006/relationships/tags" Target="../tags/tag429.xml"/><Relationship Id="rId14" Type="http://schemas.openxmlformats.org/officeDocument/2006/relationships/tags" Target="../tags/tag434.xml"/><Relationship Id="rId22" Type="http://schemas.openxmlformats.org/officeDocument/2006/relationships/tags" Target="../tags/tag44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46.xml"/><Relationship Id="rId1" Type="http://schemas.openxmlformats.org/officeDocument/2006/relationships/tags" Target="../tags/tag445.xml"/><Relationship Id="rId4" Type="http://schemas.openxmlformats.org/officeDocument/2006/relationships/notesSlide" Target="../notesSlides/notesSlide3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48.xml"/><Relationship Id="rId1" Type="http://schemas.openxmlformats.org/officeDocument/2006/relationships/tags" Target="../tags/tag447.xml"/><Relationship Id="rId4" Type="http://schemas.openxmlformats.org/officeDocument/2006/relationships/notesSlide" Target="../notesSlides/notesSlide38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50.xml"/><Relationship Id="rId1" Type="http://schemas.openxmlformats.org/officeDocument/2006/relationships/tags" Target="../tags/tag449.xml"/><Relationship Id="rId4" Type="http://schemas.openxmlformats.org/officeDocument/2006/relationships/notesSlide" Target="../notesSlides/notesSlide3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15.xml"/><Relationship Id="rId13" Type="http://schemas.openxmlformats.org/officeDocument/2006/relationships/tags" Target="../tags/tag20.xml"/><Relationship Id="rId18" Type="http://schemas.openxmlformats.org/officeDocument/2006/relationships/tags" Target="../tags/tag25.xml"/><Relationship Id="rId26" Type="http://schemas.openxmlformats.org/officeDocument/2006/relationships/notesSlide" Target="../notesSlides/notesSlide6.xml"/><Relationship Id="rId3" Type="http://schemas.openxmlformats.org/officeDocument/2006/relationships/tags" Target="../tags/tag10.xml"/><Relationship Id="rId21" Type="http://schemas.openxmlformats.org/officeDocument/2006/relationships/tags" Target="../tags/tag28.xml"/><Relationship Id="rId7" Type="http://schemas.openxmlformats.org/officeDocument/2006/relationships/tags" Target="../tags/tag14.xml"/><Relationship Id="rId12" Type="http://schemas.openxmlformats.org/officeDocument/2006/relationships/tags" Target="../tags/tag19.xml"/><Relationship Id="rId17" Type="http://schemas.openxmlformats.org/officeDocument/2006/relationships/tags" Target="../tags/tag24.xml"/><Relationship Id="rId25" Type="http://schemas.openxmlformats.org/officeDocument/2006/relationships/slideLayout" Target="../slideLayouts/slideLayout6.xml"/><Relationship Id="rId2" Type="http://schemas.openxmlformats.org/officeDocument/2006/relationships/tags" Target="../tags/tag9.xml"/><Relationship Id="rId16" Type="http://schemas.openxmlformats.org/officeDocument/2006/relationships/tags" Target="../tags/tag23.xml"/><Relationship Id="rId20" Type="http://schemas.openxmlformats.org/officeDocument/2006/relationships/tags" Target="../tags/tag27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11" Type="http://schemas.openxmlformats.org/officeDocument/2006/relationships/tags" Target="../tags/tag18.xml"/><Relationship Id="rId24" Type="http://schemas.openxmlformats.org/officeDocument/2006/relationships/tags" Target="../tags/tag31.xml"/><Relationship Id="rId5" Type="http://schemas.openxmlformats.org/officeDocument/2006/relationships/tags" Target="../tags/tag12.xml"/><Relationship Id="rId15" Type="http://schemas.openxmlformats.org/officeDocument/2006/relationships/tags" Target="../tags/tag22.xml"/><Relationship Id="rId23" Type="http://schemas.openxmlformats.org/officeDocument/2006/relationships/tags" Target="../tags/tag30.xml"/><Relationship Id="rId10" Type="http://schemas.openxmlformats.org/officeDocument/2006/relationships/tags" Target="../tags/tag17.xml"/><Relationship Id="rId19" Type="http://schemas.openxmlformats.org/officeDocument/2006/relationships/tags" Target="../tags/tag26.xml"/><Relationship Id="rId4" Type="http://schemas.openxmlformats.org/officeDocument/2006/relationships/tags" Target="../tags/tag11.xml"/><Relationship Id="rId9" Type="http://schemas.openxmlformats.org/officeDocument/2006/relationships/tags" Target="../tags/tag16.xml"/><Relationship Id="rId14" Type="http://schemas.openxmlformats.org/officeDocument/2006/relationships/tags" Target="../tags/tag21.xml"/><Relationship Id="rId22" Type="http://schemas.openxmlformats.org/officeDocument/2006/relationships/tags" Target="../tags/tag29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39.xml"/><Relationship Id="rId13" Type="http://schemas.openxmlformats.org/officeDocument/2006/relationships/tags" Target="../tags/tag44.xml"/><Relationship Id="rId18" Type="http://schemas.openxmlformats.org/officeDocument/2006/relationships/tags" Target="../tags/tag49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34.xml"/><Relationship Id="rId21" Type="http://schemas.openxmlformats.org/officeDocument/2006/relationships/tags" Target="../tags/tag52.xml"/><Relationship Id="rId7" Type="http://schemas.openxmlformats.org/officeDocument/2006/relationships/tags" Target="../tags/tag38.xml"/><Relationship Id="rId12" Type="http://schemas.openxmlformats.org/officeDocument/2006/relationships/tags" Target="../tags/tag43.xml"/><Relationship Id="rId17" Type="http://schemas.openxmlformats.org/officeDocument/2006/relationships/tags" Target="../tags/tag48.xml"/><Relationship Id="rId25" Type="http://schemas.openxmlformats.org/officeDocument/2006/relationships/tags" Target="../tags/tag56.xml"/><Relationship Id="rId2" Type="http://schemas.openxmlformats.org/officeDocument/2006/relationships/tags" Target="../tags/tag33.xml"/><Relationship Id="rId16" Type="http://schemas.openxmlformats.org/officeDocument/2006/relationships/tags" Target="../tags/tag47.xml"/><Relationship Id="rId20" Type="http://schemas.openxmlformats.org/officeDocument/2006/relationships/tags" Target="../tags/tag51.xml"/><Relationship Id="rId1" Type="http://schemas.openxmlformats.org/officeDocument/2006/relationships/tags" Target="../tags/tag32.xml"/><Relationship Id="rId6" Type="http://schemas.openxmlformats.org/officeDocument/2006/relationships/tags" Target="../tags/tag37.xml"/><Relationship Id="rId11" Type="http://schemas.openxmlformats.org/officeDocument/2006/relationships/tags" Target="../tags/tag42.xml"/><Relationship Id="rId24" Type="http://schemas.openxmlformats.org/officeDocument/2006/relationships/tags" Target="../tags/tag55.xml"/><Relationship Id="rId5" Type="http://schemas.openxmlformats.org/officeDocument/2006/relationships/tags" Target="../tags/tag36.xml"/><Relationship Id="rId15" Type="http://schemas.openxmlformats.org/officeDocument/2006/relationships/tags" Target="../tags/tag46.xml"/><Relationship Id="rId23" Type="http://schemas.openxmlformats.org/officeDocument/2006/relationships/tags" Target="../tags/tag54.xml"/><Relationship Id="rId10" Type="http://schemas.openxmlformats.org/officeDocument/2006/relationships/tags" Target="../tags/tag41.xml"/><Relationship Id="rId19" Type="http://schemas.openxmlformats.org/officeDocument/2006/relationships/tags" Target="../tags/tag50.xml"/><Relationship Id="rId4" Type="http://schemas.openxmlformats.org/officeDocument/2006/relationships/tags" Target="../tags/tag35.xml"/><Relationship Id="rId9" Type="http://schemas.openxmlformats.org/officeDocument/2006/relationships/tags" Target="../tags/tag40.xml"/><Relationship Id="rId14" Type="http://schemas.openxmlformats.org/officeDocument/2006/relationships/tags" Target="../tags/tag45.xml"/><Relationship Id="rId22" Type="http://schemas.openxmlformats.org/officeDocument/2006/relationships/tags" Target="../tags/tag5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Assemblers, Linkers, and Loaders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Hakim Weatherspoon</a:t>
            </a:r>
          </a:p>
          <a:p>
            <a:r>
              <a:rPr lang="en-US" b="1" dirty="0" smtClean="0"/>
              <a:t>CS 3410, Spring 2013</a:t>
            </a:r>
          </a:p>
          <a:p>
            <a:r>
              <a:rPr lang="en-US" dirty="0" smtClean="0"/>
              <a:t>Computer Science</a:t>
            </a:r>
          </a:p>
          <a:p>
            <a:r>
              <a:rPr lang="en-US" dirty="0" smtClean="0"/>
              <a:t>Cornell University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228600" y="6096000"/>
            <a:ext cx="3886200" cy="38100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Calibri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smtClean="0">
                <a:solidFill>
                  <a:schemeClr val="accent1"/>
                </a:solidFill>
              </a:rPr>
              <a:t>See: P&amp;H Appendix B.3-4 and 2.12</a:t>
            </a:r>
            <a:endParaRPr lang="en-US" sz="2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194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Review of Program Layout</a:t>
            </a: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2"/>
            </p:custDataLst>
          </p:nvPr>
        </p:nvSpPr>
        <p:spPr>
          <a:xfrm>
            <a:off x="5257800" y="533400"/>
            <a:ext cx="3505200" cy="6248400"/>
          </a:xfrm>
          <a:prstGeom prst="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endParaRPr lang="en-US" sz="2800" dirty="0" err="1" smtClean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>
            <p:custDataLst>
              <p:tags r:id="rId3"/>
            </p:custDataLst>
          </p:nvPr>
        </p:nvSpPr>
        <p:spPr>
          <a:xfrm>
            <a:off x="228600" y="609600"/>
            <a:ext cx="4800600" cy="2209800"/>
          </a:xfrm>
          <a:prstGeom prst="rect">
            <a:avLst/>
          </a:prstGeom>
          <a:ln w="28575">
            <a:solidFill>
              <a:schemeClr val="bg1"/>
            </a:solidFill>
          </a:ln>
        </p:spPr>
        <p:txBody>
          <a:bodyPr wrap="none" lIns="0" tIns="0" rIns="0" bIns="91440" rtlCol="0" anchor="b">
            <a:noAutofit/>
          </a:bodyPr>
          <a:lstStyle/>
          <a:p>
            <a:pPr marL="112713" indent="1588"/>
            <a:r>
              <a:rPr lang="en-US" sz="2400" dirty="0">
                <a:solidFill>
                  <a:schemeClr val="bg1"/>
                </a:solidFill>
                <a:latin typeface="Consolas" pitchFamily="49" charset="0"/>
              </a:rPr>
              <a:t>v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ector* v = </a:t>
            </a:r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malloc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(8);</a:t>
            </a:r>
          </a:p>
          <a:p>
            <a:pPr marL="112713" indent="1588"/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v-&gt;x = prompt(“enter x”);</a:t>
            </a:r>
          </a:p>
          <a:p>
            <a:pPr marL="112713" indent="1588"/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v-&gt;y = prompt(“enter y”);</a:t>
            </a:r>
          </a:p>
          <a:p>
            <a:pPr marL="112713" indent="1588"/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 c = pi + </a:t>
            </a:r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tnorm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(v);</a:t>
            </a:r>
          </a:p>
          <a:p>
            <a:pPr marL="112713" indent="1588"/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print(“result %d”, c);</a:t>
            </a:r>
          </a:p>
        </p:txBody>
      </p:sp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152400" y="479143"/>
            <a:ext cx="1204176" cy="461665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calc.c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>
            <p:custDataLst>
              <p:tags r:id="rId5"/>
            </p:custDataLst>
          </p:nvPr>
        </p:nvSpPr>
        <p:spPr>
          <a:xfrm>
            <a:off x="228600" y="3124200"/>
            <a:ext cx="4800600" cy="1447800"/>
          </a:xfrm>
          <a:prstGeom prst="rect">
            <a:avLst/>
          </a:prstGeom>
          <a:ln w="28575">
            <a:solidFill>
              <a:schemeClr val="bg1"/>
            </a:solidFill>
          </a:ln>
        </p:spPr>
        <p:txBody>
          <a:bodyPr wrap="none" lIns="0" tIns="0" rIns="0" bIns="91440" rtlCol="0" anchor="b">
            <a:noAutofit/>
          </a:bodyPr>
          <a:lstStyle/>
          <a:p>
            <a:pPr marL="112713">
              <a:tabLst>
                <a:tab pos="400050" algn="l"/>
              </a:tabLst>
            </a:pPr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tnorm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(vector* v) {</a:t>
            </a:r>
          </a:p>
          <a:p>
            <a:pPr marL="112713">
              <a:tabLst>
                <a:tab pos="40005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 return abs(v-&gt;x)+abs(v-&gt;y);</a:t>
            </a:r>
          </a:p>
          <a:p>
            <a:pPr marL="112713">
              <a:tabLst>
                <a:tab pos="40005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}</a:t>
            </a:r>
          </a:p>
        </p:txBody>
      </p:sp>
      <p:sp>
        <p:nvSpPr>
          <p:cNvPr id="9" name="Rectangle 8"/>
          <p:cNvSpPr/>
          <p:nvPr>
            <p:custDataLst>
              <p:tags r:id="rId6"/>
            </p:custDataLst>
          </p:nvPr>
        </p:nvSpPr>
        <p:spPr>
          <a:xfrm>
            <a:off x="152400" y="2895600"/>
            <a:ext cx="1204176" cy="461665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math.c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>
            <p:custDataLst>
              <p:tags r:id="rId7"/>
            </p:custDataLst>
          </p:nvPr>
        </p:nvSpPr>
        <p:spPr>
          <a:xfrm>
            <a:off x="228600" y="4876800"/>
            <a:ext cx="4800600" cy="1828800"/>
          </a:xfrm>
          <a:prstGeom prst="rect">
            <a:avLst/>
          </a:prstGeom>
          <a:ln w="28575">
            <a:solidFill>
              <a:schemeClr val="bg1"/>
            </a:solidFill>
          </a:ln>
        </p:spPr>
        <p:txBody>
          <a:bodyPr wrap="none" lIns="0" tIns="0" rIns="0" bIns="91440" rtlCol="0" anchor="b">
            <a:noAutofit/>
          </a:bodyPr>
          <a:lstStyle/>
          <a:p>
            <a:pPr marL="112713">
              <a:tabLst>
                <a:tab pos="40005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	global variable: pi</a:t>
            </a:r>
          </a:p>
          <a:p>
            <a:pPr marL="112713">
              <a:tabLst>
                <a:tab pos="40005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	entry point: prompt</a:t>
            </a:r>
          </a:p>
          <a:p>
            <a:pPr marL="112713">
              <a:tabLst>
                <a:tab pos="40005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	entry point: print</a:t>
            </a:r>
          </a:p>
          <a:p>
            <a:pPr marL="112713">
              <a:tabLst>
                <a:tab pos="40005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	entry point: </a:t>
            </a:r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malloc</a:t>
            </a:r>
            <a:endParaRPr lang="en-US" sz="2400" dirty="0" smtClean="0">
              <a:solidFill>
                <a:schemeClr val="bg1"/>
              </a:solidFill>
              <a:latin typeface="Consolas" pitchFamily="49" charset="0"/>
            </a:endParaRPr>
          </a:p>
        </p:txBody>
      </p:sp>
      <p:sp>
        <p:nvSpPr>
          <p:cNvPr id="12" name="Rectangle 11"/>
          <p:cNvSpPr/>
          <p:nvPr>
            <p:custDataLst>
              <p:tags r:id="rId8"/>
            </p:custDataLst>
          </p:nvPr>
        </p:nvSpPr>
        <p:spPr>
          <a:xfrm>
            <a:off x="152400" y="4648200"/>
            <a:ext cx="1713931" cy="461665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lib3410.o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4" name="Rectangle 7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257800" y="533400"/>
            <a:ext cx="3505200" cy="1676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system reserved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5" name="Rectangle 7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257800" y="2209800"/>
            <a:ext cx="3505200" cy="79501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stack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6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257800" y="6477000"/>
            <a:ext cx="35052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system reserved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7" name="Rectangle 7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257800" y="5562600"/>
            <a:ext cx="3505200" cy="9144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code (text)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8" name="Rectangle 7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257800" y="5105400"/>
            <a:ext cx="3505200" cy="4572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static data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9" name="Rectangle 7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257800" y="4343400"/>
            <a:ext cx="3505200" cy="7620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dynamic data (heap)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43800" y="2205335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v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543800" y="2510135"/>
            <a:ext cx="3145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c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286472" y="4491335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v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562600" y="5010090"/>
            <a:ext cx="3786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1"/>
                </a:solidFill>
              </a:rPr>
              <a:t>pi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631280" y="5238690"/>
            <a:ext cx="11317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1"/>
                </a:solidFill>
              </a:rPr>
              <a:t>“enter y”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620000" y="5029200"/>
            <a:ext cx="11256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1"/>
                </a:solidFill>
              </a:rPr>
              <a:t>“enter x”</a:t>
            </a:r>
            <a:endParaRPr lang="en-US" sz="2000" dirty="0">
              <a:solidFill>
                <a:schemeClr val="accent1"/>
              </a:solidFill>
            </a:endParaRPr>
          </a:p>
        </p:txBody>
      </p:sp>
      <p:cxnSp>
        <p:nvCxnSpPr>
          <p:cNvPr id="10" name="Straight Arrow Connector 9"/>
          <p:cNvCxnSpPr>
            <a:stCxn id="15" idx="2"/>
          </p:cNvCxnSpPr>
          <p:nvPr/>
        </p:nvCxnSpPr>
        <p:spPr>
          <a:xfrm>
            <a:off x="7010400" y="3004810"/>
            <a:ext cx="0" cy="50039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9" idx="0"/>
          </p:cNvCxnSpPr>
          <p:nvPr/>
        </p:nvCxnSpPr>
        <p:spPr>
          <a:xfrm flipV="1">
            <a:off x="7010400" y="3733800"/>
            <a:ext cx="0" cy="6096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631280" y="5848290"/>
            <a:ext cx="5424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1"/>
                </a:solidFill>
              </a:rPr>
              <a:t>abs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620000" y="5562600"/>
            <a:ext cx="8354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chemeClr val="accent1"/>
                </a:solidFill>
              </a:rPr>
              <a:t>tnorm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620000" y="6076890"/>
            <a:ext cx="7072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1"/>
                </a:solidFill>
              </a:rPr>
              <a:t>main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1638869" y="914400"/>
            <a:ext cx="342331" cy="430792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68" name="Oval 7167"/>
          <p:cNvSpPr/>
          <p:nvPr/>
        </p:nvSpPr>
        <p:spPr>
          <a:xfrm>
            <a:off x="2209800" y="914400"/>
            <a:ext cx="1828800" cy="430792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69" name="Oval 7168"/>
          <p:cNvSpPr/>
          <p:nvPr/>
        </p:nvSpPr>
        <p:spPr>
          <a:xfrm>
            <a:off x="3352800" y="5127171"/>
            <a:ext cx="533400" cy="40011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1" name="Oval 7170"/>
          <p:cNvSpPr/>
          <p:nvPr/>
        </p:nvSpPr>
        <p:spPr>
          <a:xfrm>
            <a:off x="914400" y="2057400"/>
            <a:ext cx="347211" cy="378767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173" name="Straight Connector 7172"/>
          <p:cNvCxnSpPr/>
          <p:nvPr/>
        </p:nvCxnSpPr>
        <p:spPr>
          <a:xfrm>
            <a:off x="1638869" y="2313215"/>
            <a:ext cx="342331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181600" y="5238690"/>
            <a:ext cx="13706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1"/>
                </a:solidFill>
              </a:rPr>
              <a:t>“result %d”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2514600" y="1626608"/>
            <a:ext cx="1828800" cy="430792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890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3" grpId="0"/>
      <p:bldP spid="20" grpId="0"/>
      <p:bldP spid="21" grpId="0"/>
      <p:bldP spid="22" grpId="0"/>
      <p:bldP spid="23" grpId="0"/>
      <p:bldP spid="24" grpId="0"/>
      <p:bldP spid="30" grpId="0"/>
      <p:bldP spid="31" grpId="0"/>
      <p:bldP spid="33" grpId="0"/>
      <p:bldP spid="29" grpId="0" animBg="1"/>
      <p:bldP spid="7168" grpId="0" animBg="1"/>
      <p:bldP spid="7169" grpId="0" animBg="1"/>
      <p:bldP spid="7171" grpId="0" animBg="1"/>
      <p:bldP spid="40" grpId="0"/>
      <p:bldP spid="4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97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/>
              <a:t>Anatomy of an executing program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52400" y="514290"/>
            <a:ext cx="8763000" cy="5810310"/>
            <a:chOff x="152400" y="514290"/>
            <a:chExt cx="8763000" cy="5810310"/>
          </a:xfrm>
        </p:grpSpPr>
        <p:grpSp>
          <p:nvGrpSpPr>
            <p:cNvPr id="2" name="Group 156"/>
            <p:cNvGrpSpPr/>
            <p:nvPr>
              <p:custDataLst>
                <p:tags r:id="rId2"/>
              </p:custDataLst>
            </p:nvPr>
          </p:nvGrpSpPr>
          <p:grpSpPr>
            <a:xfrm>
              <a:off x="2057400" y="514290"/>
              <a:ext cx="6858000" cy="5334000"/>
              <a:chOff x="2057400" y="457200"/>
              <a:chExt cx="6858000" cy="5334000"/>
            </a:xfrm>
          </p:grpSpPr>
          <p:sp>
            <p:nvSpPr>
              <p:cNvPr id="133" name="Right Triangle 132"/>
              <p:cNvSpPr/>
              <p:nvPr>
                <p:custDataLst>
                  <p:tags r:id="rId142"/>
                </p:custDataLst>
              </p:nvPr>
            </p:nvSpPr>
            <p:spPr>
              <a:xfrm rot="10800000">
                <a:off x="7620000" y="914400"/>
                <a:ext cx="609600" cy="685800"/>
              </a:xfrm>
              <a:prstGeom prst="rtTriangle">
                <a:avLst/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ounded Rectangle 115"/>
              <p:cNvSpPr/>
              <p:nvPr>
                <p:custDataLst>
                  <p:tags r:id="rId143"/>
                </p:custDataLst>
              </p:nvPr>
            </p:nvSpPr>
            <p:spPr>
              <a:xfrm>
                <a:off x="7924800" y="457200"/>
                <a:ext cx="990600" cy="5334000"/>
              </a:xfrm>
              <a:prstGeom prst="roundRect">
                <a:avLst>
                  <a:gd name="adj" fmla="val 30422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ounded Rectangle 116"/>
              <p:cNvSpPr/>
              <p:nvPr>
                <p:custDataLst>
                  <p:tags r:id="rId144"/>
                </p:custDataLst>
              </p:nvPr>
            </p:nvSpPr>
            <p:spPr>
              <a:xfrm>
                <a:off x="2057400" y="457200"/>
                <a:ext cx="914400" cy="3048000"/>
              </a:xfrm>
              <a:prstGeom prst="roundRect">
                <a:avLst>
                  <a:gd name="adj" fmla="val 30422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ounded Rectangle 123"/>
              <p:cNvSpPr/>
              <p:nvPr>
                <p:custDataLst>
                  <p:tags r:id="rId145"/>
                </p:custDataLst>
              </p:nvPr>
            </p:nvSpPr>
            <p:spPr>
              <a:xfrm>
                <a:off x="2057400" y="457200"/>
                <a:ext cx="6400800" cy="609600"/>
              </a:xfrm>
              <a:prstGeom prst="roundRect">
                <a:avLst>
                  <a:gd name="adj" fmla="val 50000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Right Triangle 127"/>
              <p:cNvSpPr/>
              <p:nvPr>
                <p:custDataLst>
                  <p:tags r:id="rId146"/>
                </p:custDataLst>
              </p:nvPr>
            </p:nvSpPr>
            <p:spPr>
              <a:xfrm rot="5400000">
                <a:off x="2552700" y="876300"/>
                <a:ext cx="609600" cy="685800"/>
              </a:xfrm>
              <a:prstGeom prst="rtTriangle">
                <a:avLst/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TextBox 144"/>
              <p:cNvSpPr txBox="1"/>
              <p:nvPr>
                <p:custDataLst>
                  <p:tags r:id="rId147"/>
                </p:custDataLst>
              </p:nvPr>
            </p:nvSpPr>
            <p:spPr>
              <a:xfrm>
                <a:off x="8001000" y="5083314"/>
                <a:ext cx="8382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Write-</a:t>
                </a:r>
                <a:br>
                  <a:rPr lang="en-US" sz="2000" dirty="0" smtClean="0">
                    <a:solidFill>
                      <a:schemeClr val="bg1"/>
                    </a:solidFill>
                  </a:rPr>
                </a:br>
                <a:r>
                  <a:rPr lang="en-US" sz="2000" dirty="0" smtClean="0">
                    <a:solidFill>
                      <a:schemeClr val="bg1"/>
                    </a:solidFill>
                  </a:rPr>
                  <a:t>Back</a:t>
                </a:r>
              </a:p>
            </p:txBody>
          </p:sp>
        </p:grpSp>
        <p:grpSp>
          <p:nvGrpSpPr>
            <p:cNvPr id="3" name="Group 154"/>
            <p:cNvGrpSpPr/>
            <p:nvPr>
              <p:custDataLst>
                <p:tags r:id="rId3"/>
              </p:custDataLst>
            </p:nvPr>
          </p:nvGrpSpPr>
          <p:grpSpPr>
            <a:xfrm>
              <a:off x="5791200" y="1200090"/>
              <a:ext cx="2286000" cy="4648200"/>
              <a:chOff x="6629400" y="1143000"/>
              <a:chExt cx="1447800" cy="4648200"/>
            </a:xfrm>
          </p:grpSpPr>
          <p:sp>
            <p:nvSpPr>
              <p:cNvPr id="108" name="Rounded Rectangle 107"/>
              <p:cNvSpPr/>
              <p:nvPr>
                <p:custDataLst>
                  <p:tags r:id="rId140"/>
                </p:custDataLst>
              </p:nvPr>
            </p:nvSpPr>
            <p:spPr>
              <a:xfrm>
                <a:off x="6705600" y="1143000"/>
                <a:ext cx="1295400" cy="4648200"/>
              </a:xfrm>
              <a:prstGeom prst="roundRect">
                <a:avLst>
                  <a:gd name="adj" fmla="val 19208"/>
                </a:avLst>
              </a:prstGeom>
              <a:solidFill>
                <a:schemeClr val="accent4">
                  <a:lumMod val="75000"/>
                </a:schemeClr>
              </a:solidFill>
              <a:ln w="28575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2" name="TextBox 141"/>
              <p:cNvSpPr txBox="1"/>
              <p:nvPr>
                <p:custDataLst>
                  <p:tags r:id="rId141"/>
                </p:custDataLst>
              </p:nvPr>
            </p:nvSpPr>
            <p:spPr>
              <a:xfrm>
                <a:off x="6629400" y="5334000"/>
                <a:ext cx="144780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Memory</a:t>
                </a:r>
              </a:p>
            </p:txBody>
          </p:sp>
        </p:grpSp>
        <p:grpSp>
          <p:nvGrpSpPr>
            <p:cNvPr id="4" name="Group 148"/>
            <p:cNvGrpSpPr/>
            <p:nvPr>
              <p:custDataLst>
                <p:tags r:id="rId4"/>
              </p:custDataLst>
            </p:nvPr>
          </p:nvGrpSpPr>
          <p:grpSpPr>
            <a:xfrm>
              <a:off x="152400" y="1200090"/>
              <a:ext cx="1600200" cy="4670286"/>
              <a:chOff x="152400" y="1143000"/>
              <a:chExt cx="1676400" cy="4670286"/>
            </a:xfrm>
          </p:grpSpPr>
          <p:sp>
            <p:nvSpPr>
              <p:cNvPr id="93" name="Rounded Rectangle 92"/>
              <p:cNvSpPr/>
              <p:nvPr>
                <p:custDataLst>
                  <p:tags r:id="rId138"/>
                </p:custDataLst>
              </p:nvPr>
            </p:nvSpPr>
            <p:spPr>
              <a:xfrm>
                <a:off x="152400" y="1143000"/>
                <a:ext cx="1676400" cy="4648200"/>
              </a:xfrm>
              <a:prstGeom prst="roundRect">
                <a:avLst/>
              </a:prstGeom>
              <a:solidFill>
                <a:schemeClr val="accent4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7" name="TextBox 136"/>
              <p:cNvSpPr txBox="1"/>
              <p:nvPr>
                <p:custDataLst>
                  <p:tags r:id="rId139"/>
                </p:custDataLst>
              </p:nvPr>
            </p:nvSpPr>
            <p:spPr>
              <a:xfrm>
                <a:off x="228600" y="5105400"/>
                <a:ext cx="14478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Instruction</a:t>
                </a:r>
                <a:br>
                  <a:rPr lang="en-US" sz="2000" dirty="0" smtClean="0">
                    <a:solidFill>
                      <a:schemeClr val="bg1"/>
                    </a:solidFill>
                  </a:rPr>
                </a:br>
                <a:r>
                  <a:rPr lang="en-US" sz="2000" dirty="0" smtClean="0">
                    <a:solidFill>
                      <a:schemeClr val="bg1"/>
                    </a:solidFill>
                  </a:rPr>
                  <a:t>Fetch</a:t>
                </a:r>
              </a:p>
            </p:txBody>
          </p:sp>
        </p:grpSp>
        <p:grpSp>
          <p:nvGrpSpPr>
            <p:cNvPr id="5" name="Group 153"/>
            <p:cNvGrpSpPr/>
            <p:nvPr>
              <p:custDataLst>
                <p:tags r:id="rId5"/>
              </p:custDataLst>
            </p:nvPr>
          </p:nvGrpSpPr>
          <p:grpSpPr>
            <a:xfrm>
              <a:off x="3886200" y="1200090"/>
              <a:ext cx="2057400" cy="4648200"/>
              <a:chOff x="3886200" y="1143000"/>
              <a:chExt cx="2819400" cy="4648200"/>
            </a:xfrm>
          </p:grpSpPr>
          <p:sp>
            <p:nvSpPr>
              <p:cNvPr id="106" name="Rounded Rectangle 105"/>
              <p:cNvSpPr/>
              <p:nvPr>
                <p:custDataLst>
                  <p:tags r:id="rId136"/>
                </p:custDataLst>
              </p:nvPr>
            </p:nvSpPr>
            <p:spPr>
              <a:xfrm>
                <a:off x="3886200" y="1143000"/>
                <a:ext cx="2819400" cy="4648200"/>
              </a:xfrm>
              <a:prstGeom prst="roundRect">
                <a:avLst>
                  <a:gd name="adj" fmla="val 11944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TextBox 140"/>
              <p:cNvSpPr txBox="1"/>
              <p:nvPr>
                <p:custDataLst>
                  <p:tags r:id="rId137"/>
                </p:custDataLst>
              </p:nvPr>
            </p:nvSpPr>
            <p:spPr>
              <a:xfrm>
                <a:off x="4648200" y="5391090"/>
                <a:ext cx="1447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Execute</a:t>
                </a:r>
              </a:p>
            </p:txBody>
          </p:sp>
        </p:grpSp>
        <p:grpSp>
          <p:nvGrpSpPr>
            <p:cNvPr id="6" name="Group 152"/>
            <p:cNvGrpSpPr/>
            <p:nvPr>
              <p:custDataLst>
                <p:tags r:id="rId6"/>
              </p:custDataLst>
            </p:nvPr>
          </p:nvGrpSpPr>
          <p:grpSpPr>
            <a:xfrm>
              <a:off x="1752600" y="1200090"/>
              <a:ext cx="2133600" cy="4648201"/>
              <a:chOff x="1828800" y="1143000"/>
              <a:chExt cx="2057400" cy="4648201"/>
            </a:xfrm>
          </p:grpSpPr>
          <p:sp>
            <p:nvSpPr>
              <p:cNvPr id="111" name="Rounded Rectangle 110"/>
              <p:cNvSpPr/>
              <p:nvPr>
                <p:custDataLst>
                  <p:tags r:id="rId132"/>
                </p:custDataLst>
              </p:nvPr>
            </p:nvSpPr>
            <p:spPr>
              <a:xfrm>
                <a:off x="2751083" y="1143000"/>
                <a:ext cx="1135117" cy="4648200"/>
              </a:xfrm>
              <a:prstGeom prst="roundRect">
                <a:avLst>
                  <a:gd name="adj" fmla="val 30962"/>
                </a:avLst>
              </a:prstGeom>
              <a:solidFill>
                <a:schemeClr val="accent1">
                  <a:lumMod val="50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Rounded Rectangle 111"/>
              <p:cNvSpPr/>
              <p:nvPr>
                <p:custDataLst>
                  <p:tags r:id="rId133"/>
                </p:custDataLst>
              </p:nvPr>
            </p:nvSpPr>
            <p:spPr>
              <a:xfrm>
                <a:off x="1828800" y="3505200"/>
                <a:ext cx="2057400" cy="2286000"/>
              </a:xfrm>
              <a:prstGeom prst="roundRect">
                <a:avLst>
                  <a:gd name="adj" fmla="val 15859"/>
                </a:avLst>
              </a:prstGeom>
              <a:solidFill>
                <a:schemeClr val="accent1">
                  <a:lumMod val="50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ight Triangle 114"/>
              <p:cNvSpPr/>
              <p:nvPr>
                <p:custDataLst>
                  <p:tags r:id="rId134"/>
                </p:custDataLst>
              </p:nvPr>
            </p:nvSpPr>
            <p:spPr>
              <a:xfrm rot="16200000">
                <a:off x="2458847" y="3132658"/>
                <a:ext cx="550314" cy="533400"/>
              </a:xfrm>
              <a:prstGeom prst="rtTriangle">
                <a:avLst/>
              </a:prstGeom>
              <a:solidFill>
                <a:schemeClr val="accent1">
                  <a:lumMod val="50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TextBox 138"/>
              <p:cNvSpPr txBox="1"/>
              <p:nvPr>
                <p:custDataLst>
                  <p:tags r:id="rId135"/>
                </p:custDataLst>
              </p:nvPr>
            </p:nvSpPr>
            <p:spPr>
              <a:xfrm>
                <a:off x="2133600" y="5083315"/>
                <a:ext cx="14478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Instruction</a:t>
                </a:r>
                <a:br>
                  <a:rPr lang="en-US" sz="2000" dirty="0" smtClean="0">
                    <a:solidFill>
                      <a:schemeClr val="bg1"/>
                    </a:solidFill>
                  </a:rPr>
                </a:br>
                <a:r>
                  <a:rPr lang="en-US" sz="2000" dirty="0" smtClean="0">
                    <a:solidFill>
                      <a:schemeClr val="bg1"/>
                    </a:solidFill>
                  </a:rPr>
                  <a:t>Decode</a:t>
                </a:r>
              </a:p>
            </p:txBody>
          </p:sp>
        </p:grpSp>
        <p:sp>
          <p:nvSpPr>
            <p:cNvPr id="136" name="Arc 135"/>
            <p:cNvSpPr/>
            <p:nvPr>
              <p:custDataLst>
                <p:tags r:id="rId7"/>
              </p:custDataLst>
            </p:nvPr>
          </p:nvSpPr>
          <p:spPr>
            <a:xfrm rot="10800000" flipV="1">
              <a:off x="2743200" y="1200090"/>
              <a:ext cx="609600" cy="609600"/>
            </a:xfrm>
            <a:prstGeom prst="arc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ounded Rectangle 126"/>
            <p:cNvSpPr/>
            <p:nvPr>
              <p:custDataLst>
                <p:tags r:id="rId8"/>
              </p:custDataLst>
            </p:nvPr>
          </p:nvSpPr>
          <p:spPr>
            <a:xfrm>
              <a:off x="5943600" y="1200090"/>
              <a:ext cx="1981200" cy="4648200"/>
            </a:xfrm>
            <a:prstGeom prst="roundRect">
              <a:avLst/>
            </a:prstGeom>
            <a:noFill/>
            <a:ln w="762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3" name="Straight Connector 102"/>
            <p:cNvCxnSpPr>
              <a:endCxn id="104" idx="2"/>
            </p:cNvCxnSpPr>
            <p:nvPr>
              <p:custDataLst>
                <p:tags r:id="rId9"/>
              </p:custDataLst>
            </p:nvPr>
          </p:nvCxnSpPr>
          <p:spPr>
            <a:xfrm>
              <a:off x="8229600" y="5848290"/>
              <a:ext cx="3810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Arc 103"/>
            <p:cNvSpPr/>
            <p:nvPr>
              <p:custDataLst>
                <p:tags r:id="rId10"/>
              </p:custDataLst>
            </p:nvPr>
          </p:nvSpPr>
          <p:spPr>
            <a:xfrm rot="5400000">
              <a:off x="8305800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Arc 104"/>
            <p:cNvSpPr/>
            <p:nvPr>
              <p:custDataLst>
                <p:tags r:id="rId11"/>
              </p:custDataLst>
            </p:nvPr>
          </p:nvSpPr>
          <p:spPr>
            <a:xfrm rot="10800000">
              <a:off x="7924800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4" name="Straight Connector 133"/>
            <p:cNvCxnSpPr>
              <a:stCxn id="143" idx="2"/>
            </p:cNvCxnSpPr>
            <p:nvPr>
              <p:custDataLst>
                <p:tags r:id="rId12"/>
              </p:custDataLst>
            </p:nvPr>
          </p:nvCxnSpPr>
          <p:spPr>
            <a:xfrm rot="5400000">
              <a:off x="1828800" y="2343090"/>
              <a:ext cx="18288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Arc 147"/>
            <p:cNvSpPr/>
            <p:nvPr>
              <p:custDataLst>
                <p:tags r:id="rId13"/>
              </p:custDataLst>
            </p:nvPr>
          </p:nvSpPr>
          <p:spPr>
            <a:xfrm rot="16200000" flipV="1">
              <a:off x="7315200" y="11238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Text Box 11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2667000" y="4191000"/>
              <a:ext cx="685800" cy="304800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lIns="0" r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600" dirty="0" smtClean="0">
                  <a:solidFill>
                    <a:srgbClr val="FFFFFF"/>
                  </a:solidFill>
                </a:rPr>
                <a:t>extend</a:t>
              </a:r>
              <a:endParaRPr lang="en-US" sz="1600" dirty="0">
                <a:solidFill>
                  <a:srgbClr val="FFFFFF"/>
                </a:solidFill>
              </a:endParaRPr>
            </a:p>
          </p:txBody>
        </p:sp>
        <p:sp>
          <p:nvSpPr>
            <p:cNvPr id="151" name="Freeform 150"/>
            <p:cNvSpPr/>
            <p:nvPr>
              <p:custDataLst>
                <p:tags r:id="rId15"/>
              </p:custDataLst>
            </p:nvPr>
          </p:nvSpPr>
          <p:spPr>
            <a:xfrm>
              <a:off x="4953000" y="1733490"/>
              <a:ext cx="609600" cy="15240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85800" h="1270000">
                  <a:moveTo>
                    <a:pt x="0" y="0"/>
                  </a:moveTo>
                  <a:lnTo>
                    <a:pt x="685800" y="317500"/>
                  </a:lnTo>
                  <a:lnTo>
                    <a:pt x="685800" y="952500"/>
                  </a:lnTo>
                  <a:lnTo>
                    <a:pt x="0" y="1270000"/>
                  </a:lnTo>
                  <a:lnTo>
                    <a:pt x="0" y="762000"/>
                  </a:lnTo>
                  <a:lnTo>
                    <a:pt x="171450" y="635000"/>
                  </a:lnTo>
                  <a:lnTo>
                    <a:pt x="0" y="50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Rectangle 19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648200" y="2724090"/>
              <a:ext cx="152400" cy="7620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70" name="Rectangle 4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6400800" y="3257490"/>
              <a:ext cx="1143000" cy="1066800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76" name="Rectangle 22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2362199" y="1809690"/>
              <a:ext cx="1143001" cy="1363663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anchor="ctr" anchorCtr="1">
              <a:no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register</a:t>
              </a:r>
              <a:br>
                <a:rPr lang="en-US" dirty="0" smtClean="0">
                  <a:solidFill>
                    <a:schemeClr val="bg1"/>
                  </a:solidFill>
                </a:rPr>
              </a:br>
              <a:r>
                <a:rPr lang="en-US" dirty="0" smtClean="0">
                  <a:solidFill>
                    <a:schemeClr val="bg1"/>
                  </a:solidFill>
                </a:rPr>
                <a:t>file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07" name="Oval 24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362200" y="3581400"/>
              <a:ext cx="1219200" cy="457199"/>
            </a:xfrm>
            <a:prstGeom prst="ellipse">
              <a:avLst/>
            </a:prstGeom>
            <a:solidFill>
              <a:schemeClr val="bg2"/>
            </a:solidFill>
            <a:ln w="25400" cap="sq" algn="ctr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800" dirty="0" smtClean="0">
                  <a:solidFill>
                    <a:srgbClr val="FFFFFF"/>
                  </a:solidFill>
                  <a:latin typeface="Calibri"/>
                </a:rPr>
                <a:t>control</a:t>
              </a:r>
              <a:endParaRPr lang="en-US" sz="18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119" name="Rounded Rectangle 118"/>
            <p:cNvSpPr/>
            <p:nvPr>
              <p:custDataLst>
                <p:tags r:id="rId20"/>
              </p:custDataLst>
            </p:nvPr>
          </p:nvSpPr>
          <p:spPr>
            <a:xfrm>
              <a:off x="152400" y="1200090"/>
              <a:ext cx="1600200" cy="4648200"/>
            </a:xfrm>
            <a:prstGeom prst="roundRect">
              <a:avLst/>
            </a:prstGeom>
            <a:noFill/>
            <a:ln w="762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9753" name="Line 25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 flipV="1">
              <a:off x="2514600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2249775" name="Line 47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 flipV="1">
              <a:off x="8686800" y="971490"/>
              <a:ext cx="0" cy="1676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9" name="Line 51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 flipV="1">
              <a:off x="2209800" y="27240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80" name="Text Box 52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5105400" y="2266890"/>
              <a:ext cx="4700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non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800" dirty="0" err="1">
                  <a:solidFill>
                    <a:srgbClr val="FFFFFF"/>
                  </a:solidFill>
                  <a:latin typeface="Calibri"/>
                </a:rPr>
                <a:t>alu</a:t>
              </a:r>
              <a:endParaRPr lang="en-US" sz="18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71" name="Line 49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 flipH="1">
              <a:off x="2209800" y="971490"/>
              <a:ext cx="0" cy="17526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48" name="Line 44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4800600" y="30288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50" name="Line 44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4419600" y="33336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54" name="Line 49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2057400" y="4191000"/>
              <a:ext cx="152400" cy="152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78" name="Text Box 5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6477000" y="3943290"/>
              <a:ext cx="976100" cy="413639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>
                  <a:solidFill>
                    <a:srgbClr val="FFFFFF"/>
                  </a:solidFill>
                  <a:latin typeface="Calibri"/>
                </a:rPr>
                <a:t>memory</a:t>
              </a:r>
            </a:p>
          </p:txBody>
        </p:sp>
        <p:sp>
          <p:nvSpPr>
            <p:cNvPr id="80" name="Line 49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 flipV="1">
              <a:off x="4191000" y="2876490"/>
              <a:ext cx="0" cy="914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 type="oval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2" name="Text Box 5"/>
            <p:cNvSpPr txBox="1"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6324600" y="3562290"/>
              <a:ext cx="5189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d</a:t>
              </a:r>
              <a:r>
                <a:rPr lang="en-US" baseline="-25000" dirty="0" smtClean="0">
                  <a:solidFill>
                    <a:srgbClr val="FFFFFF"/>
                  </a:solidFill>
                  <a:latin typeface="Calibri"/>
                </a:rPr>
                <a:t>in</a:t>
              </a:r>
              <a:endParaRPr lang="en-US" baseline="-250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83" name="Text Box 5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7010400" y="3562290"/>
              <a:ext cx="5189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err="1" smtClean="0">
                  <a:solidFill>
                    <a:srgbClr val="FFFFFF"/>
                  </a:solidFill>
                  <a:latin typeface="Calibri"/>
                </a:rPr>
                <a:t>d</a:t>
              </a:r>
              <a:r>
                <a:rPr lang="en-US" baseline="-25000" dirty="0" err="1" smtClean="0">
                  <a:solidFill>
                    <a:srgbClr val="FFFFFF"/>
                  </a:solidFill>
                  <a:latin typeface="Calibri"/>
                </a:rPr>
                <a:t>out</a:t>
              </a:r>
              <a:endParaRPr lang="en-US" baseline="-250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84" name="Line 45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 flipV="1">
              <a:off x="6858000" y="43242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5" name="Text Box 5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6400800" y="3181290"/>
              <a:ext cx="9761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err="1" smtClean="0">
                  <a:solidFill>
                    <a:srgbClr val="FFFFFF"/>
                  </a:solidFill>
                  <a:latin typeface="Calibri"/>
                </a:rPr>
                <a:t>addr</a:t>
              </a:r>
              <a:endParaRPr lang="en-US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86" name="Line 44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6858000" y="2419290"/>
              <a:ext cx="0" cy="8382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oval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8" name="Line 48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 flipH="1">
              <a:off x="8534400" y="26478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89" name="Line 44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>
              <a:off x="8229600" y="28764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0" name="Line 49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>
              <a:off x="8229600" y="2876490"/>
              <a:ext cx="0" cy="914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29" name="Line 45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auto">
            <a:xfrm flipV="1">
              <a:off x="8458200" y="30288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30" name="Line 45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 flipV="1">
              <a:off x="5334000" y="30288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31" name="Line 45"/>
            <p:cNvSpPr>
              <a:spLocks noChangeShapeType="1"/>
            </p:cNvSpPr>
            <p:nvPr>
              <p:custDataLst>
                <p:tags r:id="rId41"/>
              </p:custDataLst>
            </p:nvPr>
          </p:nvSpPr>
          <p:spPr bwMode="auto">
            <a:xfrm flipV="1">
              <a:off x="4648200" y="34860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32" name="Line 45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 flipV="1">
              <a:off x="2971800" y="457200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9" name="Line 25"/>
            <p:cNvSpPr>
              <a:spLocks noChangeShapeType="1"/>
            </p:cNvSpPr>
            <p:nvPr>
              <p:custDataLst>
                <p:tags r:id="rId43"/>
              </p:custDataLst>
            </p:nvPr>
          </p:nvSpPr>
          <p:spPr bwMode="auto">
            <a:xfrm flipV="1">
              <a:off x="2895599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00" name="Line 25"/>
            <p:cNvSpPr>
              <a:spLocks noChangeShapeType="1"/>
            </p:cNvSpPr>
            <p:nvPr>
              <p:custDataLst>
                <p:tags r:id="rId44"/>
              </p:custDataLst>
            </p:nvPr>
          </p:nvSpPr>
          <p:spPr bwMode="auto">
            <a:xfrm flipV="1">
              <a:off x="3124199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01" name="Line 25"/>
            <p:cNvSpPr>
              <a:spLocks noChangeShapeType="1"/>
            </p:cNvSpPr>
            <p:nvPr>
              <p:custDataLst>
                <p:tags r:id="rId45"/>
              </p:custDataLst>
            </p:nvPr>
          </p:nvSpPr>
          <p:spPr bwMode="auto">
            <a:xfrm flipV="1">
              <a:off x="3352799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02" name="Line 34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 flipV="1">
              <a:off x="2057400" y="3810000"/>
              <a:ext cx="304800" cy="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25" name="Rounded Rectangle 124"/>
            <p:cNvSpPr/>
            <p:nvPr>
              <p:custDataLst>
                <p:tags r:id="rId47"/>
              </p:custDataLst>
            </p:nvPr>
          </p:nvSpPr>
          <p:spPr>
            <a:xfrm>
              <a:off x="3886200" y="1200090"/>
              <a:ext cx="2057400" cy="4648200"/>
            </a:xfrm>
            <a:prstGeom prst="roundRect">
              <a:avLst>
                <a:gd name="adj" fmla="val 11944"/>
              </a:avLst>
            </a:prstGeom>
            <a:noFill/>
            <a:ln w="762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0" name="Straight Connector 139"/>
            <p:cNvCxnSpPr/>
            <p:nvPr>
              <p:custDataLst>
                <p:tags r:id="rId48"/>
              </p:custDataLst>
            </p:nvPr>
          </p:nvCxnSpPr>
          <p:spPr>
            <a:xfrm flipV="1">
              <a:off x="2057400" y="5848290"/>
              <a:ext cx="1600200" cy="2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>
              <p:custDataLst>
                <p:tags r:id="rId49"/>
              </p:custDataLst>
            </p:nvPr>
          </p:nvCxnSpPr>
          <p:spPr>
            <a:xfrm rot="10800000">
              <a:off x="1905001" y="3562291"/>
              <a:ext cx="533402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>
              <p:custDataLst>
                <p:tags r:id="rId50"/>
              </p:custDataLst>
            </p:nvPr>
          </p:nvCxnSpPr>
          <p:spPr>
            <a:xfrm rot="5400000">
              <a:off x="6553200" y="3181290"/>
              <a:ext cx="47244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>
              <p:custDataLst>
                <p:tags r:id="rId51"/>
              </p:custDataLst>
            </p:nvPr>
          </p:nvCxnSpPr>
          <p:spPr>
            <a:xfrm rot="16200000" flipH="1">
              <a:off x="800101" y="2000190"/>
              <a:ext cx="2514600" cy="1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Arc 93"/>
            <p:cNvSpPr/>
            <p:nvPr>
              <p:custDataLst>
                <p:tags r:id="rId52"/>
              </p:custDataLst>
            </p:nvPr>
          </p:nvSpPr>
          <p:spPr>
            <a:xfrm rot="5400000">
              <a:off x="3276600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Arc 96"/>
            <p:cNvSpPr/>
            <p:nvPr>
              <p:custDataLst>
                <p:tags r:id="rId53"/>
              </p:custDataLst>
            </p:nvPr>
          </p:nvSpPr>
          <p:spPr>
            <a:xfrm rot="10800000">
              <a:off x="1752601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3" name="Straight Connector 112"/>
            <p:cNvCxnSpPr/>
            <p:nvPr>
              <p:custDataLst>
                <p:tags r:id="rId54"/>
              </p:custDataLst>
            </p:nvPr>
          </p:nvCxnSpPr>
          <p:spPr>
            <a:xfrm rot="10800000">
              <a:off x="2057400" y="514290"/>
              <a:ext cx="65532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Arc 113"/>
            <p:cNvSpPr/>
            <p:nvPr>
              <p:custDataLst>
                <p:tags r:id="rId55"/>
              </p:custDataLst>
            </p:nvPr>
          </p:nvSpPr>
          <p:spPr>
            <a:xfrm>
              <a:off x="8305800" y="5142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Arc 117"/>
            <p:cNvSpPr/>
            <p:nvPr>
              <p:custDataLst>
                <p:tags r:id="rId56"/>
              </p:custDataLst>
            </p:nvPr>
          </p:nvSpPr>
          <p:spPr>
            <a:xfrm rot="5400000">
              <a:off x="2133601" y="2952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Arc 119"/>
            <p:cNvSpPr/>
            <p:nvPr>
              <p:custDataLst>
                <p:tags r:id="rId57"/>
              </p:custDataLst>
            </p:nvPr>
          </p:nvSpPr>
          <p:spPr>
            <a:xfrm rot="16200000">
              <a:off x="2057400" y="5142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Arc 120"/>
            <p:cNvSpPr/>
            <p:nvPr>
              <p:custDataLst>
                <p:tags r:id="rId58"/>
              </p:custDataLst>
            </p:nvPr>
          </p:nvSpPr>
          <p:spPr>
            <a:xfrm rot="10800000">
              <a:off x="2057400" y="2952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Arc 122"/>
            <p:cNvSpPr/>
            <p:nvPr>
              <p:custDataLst>
                <p:tags r:id="rId59"/>
              </p:custDataLst>
            </p:nvPr>
          </p:nvSpPr>
          <p:spPr>
            <a:xfrm rot="10800000" flipV="1">
              <a:off x="1752601" y="35622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Arc 134"/>
            <p:cNvSpPr/>
            <p:nvPr>
              <p:custDataLst>
                <p:tags r:id="rId60"/>
              </p:custDataLst>
            </p:nvPr>
          </p:nvSpPr>
          <p:spPr>
            <a:xfrm rot="16200000" flipV="1">
              <a:off x="3276600" y="12000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8" name="Straight Connector 137"/>
            <p:cNvCxnSpPr/>
            <p:nvPr>
              <p:custDataLst>
                <p:tags r:id="rId61"/>
              </p:custDataLst>
            </p:nvPr>
          </p:nvCxnSpPr>
          <p:spPr>
            <a:xfrm rot="10800000">
              <a:off x="3048000" y="1200090"/>
              <a:ext cx="5334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" name="Arc 142"/>
            <p:cNvSpPr/>
            <p:nvPr>
              <p:custDataLst>
                <p:tags r:id="rId62"/>
              </p:custDataLst>
            </p:nvPr>
          </p:nvSpPr>
          <p:spPr>
            <a:xfrm rot="10800000" flipV="1">
              <a:off x="2743200" y="1123890"/>
              <a:ext cx="609600" cy="609600"/>
            </a:xfrm>
            <a:prstGeom prst="arc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4" name="Straight Connector 143"/>
            <p:cNvCxnSpPr/>
            <p:nvPr>
              <p:custDataLst>
                <p:tags r:id="rId63"/>
              </p:custDataLst>
            </p:nvPr>
          </p:nvCxnSpPr>
          <p:spPr>
            <a:xfrm rot="10800000" flipV="1">
              <a:off x="3048000" y="1123888"/>
              <a:ext cx="4648200" cy="1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>
              <a:stCxn id="148" idx="0"/>
            </p:cNvCxnSpPr>
            <p:nvPr>
              <p:custDataLst>
                <p:tags r:id="rId64"/>
              </p:custDataLst>
            </p:nvPr>
          </p:nvCxnSpPr>
          <p:spPr>
            <a:xfrm rot="5400000">
              <a:off x="7886700" y="1466790"/>
              <a:ext cx="76200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Line 8"/>
            <p:cNvSpPr>
              <a:spLocks noChangeShapeType="1"/>
            </p:cNvSpPr>
            <p:nvPr>
              <p:custDataLst>
                <p:tags r:id="rId65"/>
              </p:custDataLst>
            </p:nvPr>
          </p:nvSpPr>
          <p:spPr bwMode="auto">
            <a:xfrm>
              <a:off x="685798" y="2800290"/>
              <a:ext cx="2" cy="762000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arrow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59" name="Text Box 11"/>
            <p:cNvSpPr txBox="1"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304800" y="35622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Consolas" pitchFamily="49" charset="0"/>
                </a:rPr>
                <a:t>PC</a:t>
              </a:r>
              <a:endParaRPr lang="en-US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  <p:sp>
          <p:nvSpPr>
            <p:cNvPr id="66" name="Line 18"/>
            <p:cNvSpPr>
              <a:spLocks noChangeShapeType="1"/>
            </p:cNvSpPr>
            <p:nvPr>
              <p:custDataLst>
                <p:tags r:id="rId67"/>
              </p:custDataLst>
            </p:nvPr>
          </p:nvSpPr>
          <p:spPr bwMode="auto">
            <a:xfrm flipH="1">
              <a:off x="1219200" y="3181290"/>
              <a:ext cx="0" cy="1143000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69" name="Line 21"/>
            <p:cNvSpPr>
              <a:spLocks noChangeShapeType="1"/>
            </p:cNvSpPr>
            <p:nvPr>
              <p:custDataLst>
                <p:tags r:id="rId68"/>
              </p:custDataLst>
            </p:nvPr>
          </p:nvSpPr>
          <p:spPr bwMode="auto">
            <a:xfrm>
              <a:off x="685798" y="3867088"/>
              <a:ext cx="2" cy="457201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arrow" w="med" len="med"/>
              <a:tailEnd type="none" w="med" len="med"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73" name="Line 49"/>
            <p:cNvSpPr>
              <a:spLocks noChangeShapeType="1"/>
            </p:cNvSpPr>
            <p:nvPr>
              <p:custDataLst>
                <p:tags r:id="rId69"/>
              </p:custDataLst>
            </p:nvPr>
          </p:nvSpPr>
          <p:spPr bwMode="auto">
            <a:xfrm flipH="1" flipV="1">
              <a:off x="1295400" y="2266890"/>
              <a:ext cx="152400" cy="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75" name="Rectangle 4"/>
            <p:cNvSpPr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304800" y="1733490"/>
              <a:ext cx="990600" cy="1066800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memory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63" name="Oval 17"/>
            <p:cNvSpPr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457200" y="4324290"/>
              <a:ext cx="990600" cy="685800"/>
            </a:xfrm>
            <a:prstGeom prst="ellipse">
              <a:avLst/>
            </a:prstGeom>
            <a:solidFill>
              <a:schemeClr val="bg2"/>
            </a:solidFill>
            <a:ln w="2540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new</a:t>
              </a:r>
              <a:br>
                <a:rPr lang="en-US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pc</a:t>
              </a:r>
              <a:endParaRPr lang="en-US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166" name="Line 49"/>
            <p:cNvSpPr>
              <a:spLocks noChangeShapeType="1"/>
            </p:cNvSpPr>
            <p:nvPr>
              <p:custDataLst>
                <p:tags r:id="rId72"/>
              </p:custDataLst>
            </p:nvPr>
          </p:nvSpPr>
          <p:spPr bwMode="auto">
            <a:xfrm flipH="1" flipV="1">
              <a:off x="1447800" y="2266890"/>
              <a:ext cx="0" cy="152400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5" name="Line 18"/>
            <p:cNvSpPr>
              <a:spLocks noChangeShapeType="1"/>
            </p:cNvSpPr>
            <p:nvPr>
              <p:custDataLst>
                <p:tags r:id="rId73"/>
              </p:custDataLst>
            </p:nvPr>
          </p:nvSpPr>
          <p:spPr bwMode="auto">
            <a:xfrm>
              <a:off x="685800" y="3181290"/>
              <a:ext cx="533400" cy="0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oval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67" name="Line 49"/>
            <p:cNvSpPr>
              <a:spLocks noChangeShapeType="1"/>
            </p:cNvSpPr>
            <p:nvPr>
              <p:custDataLst>
                <p:tags r:id="rId74"/>
              </p:custDataLst>
            </p:nvPr>
          </p:nvSpPr>
          <p:spPr bwMode="auto">
            <a:xfrm flipV="1">
              <a:off x="1447800" y="3790890"/>
              <a:ext cx="609600" cy="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1" name="Line 43"/>
            <p:cNvSpPr>
              <a:spLocks noChangeShapeType="1"/>
            </p:cNvSpPr>
            <p:nvPr>
              <p:custDataLst>
                <p:tags r:id="rId75"/>
              </p:custDataLst>
            </p:nvPr>
          </p:nvSpPr>
          <p:spPr bwMode="auto">
            <a:xfrm>
              <a:off x="3505200" y="2038290"/>
              <a:ext cx="14478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2" name="Line 44"/>
            <p:cNvSpPr>
              <a:spLocks noChangeShapeType="1"/>
            </p:cNvSpPr>
            <p:nvPr>
              <p:custDataLst>
                <p:tags r:id="rId76"/>
              </p:custDataLst>
            </p:nvPr>
          </p:nvSpPr>
          <p:spPr bwMode="auto">
            <a:xfrm>
              <a:off x="3505200" y="2876490"/>
              <a:ext cx="114046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6" name="Line 48"/>
            <p:cNvSpPr>
              <a:spLocks noChangeShapeType="1"/>
            </p:cNvSpPr>
            <p:nvPr>
              <p:custDataLst>
                <p:tags r:id="rId77"/>
              </p:custDataLst>
            </p:nvPr>
          </p:nvSpPr>
          <p:spPr bwMode="auto">
            <a:xfrm flipH="1">
              <a:off x="5562600" y="2419290"/>
              <a:ext cx="2819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2249777" name="Line 49"/>
            <p:cNvSpPr>
              <a:spLocks noChangeShapeType="1"/>
            </p:cNvSpPr>
            <p:nvPr>
              <p:custDataLst>
                <p:tags r:id="rId78"/>
              </p:custDataLst>
            </p:nvPr>
          </p:nvSpPr>
          <p:spPr bwMode="auto">
            <a:xfrm flipV="1">
              <a:off x="2209800" y="971490"/>
              <a:ext cx="64770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1" name="Line 44"/>
            <p:cNvSpPr>
              <a:spLocks noChangeShapeType="1"/>
            </p:cNvSpPr>
            <p:nvPr>
              <p:custDataLst>
                <p:tags r:id="rId79"/>
              </p:custDataLst>
            </p:nvPr>
          </p:nvSpPr>
          <p:spPr bwMode="auto">
            <a:xfrm>
              <a:off x="4191000" y="3759427"/>
              <a:ext cx="2209800" cy="31463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1" name="Line 49"/>
            <p:cNvSpPr>
              <a:spLocks noChangeShapeType="1"/>
            </p:cNvSpPr>
            <p:nvPr>
              <p:custDataLst>
                <p:tags r:id="rId80"/>
              </p:custDataLst>
            </p:nvPr>
          </p:nvSpPr>
          <p:spPr bwMode="auto">
            <a:xfrm flipV="1">
              <a:off x="7543800" y="3790890"/>
              <a:ext cx="6858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26" name="Line 44"/>
            <p:cNvSpPr>
              <a:spLocks noChangeShapeType="1"/>
            </p:cNvSpPr>
            <p:nvPr>
              <p:custDataLst>
                <p:tags r:id="rId81"/>
              </p:custDataLst>
            </p:nvPr>
          </p:nvSpPr>
          <p:spPr bwMode="auto">
            <a:xfrm flipV="1">
              <a:off x="3352800" y="4343400"/>
              <a:ext cx="10668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47" name="Text Box 11"/>
            <p:cNvSpPr txBox="1">
              <a:spLocks noChangeArrowheads="1"/>
            </p:cNvSpPr>
            <p:nvPr>
              <p:custDataLst>
                <p:tags r:id="rId82"/>
              </p:custDataLst>
            </p:nvPr>
          </p:nvSpPr>
          <p:spPr bwMode="auto">
            <a:xfrm rot="16200000">
              <a:off x="-609596" y="3409888"/>
              <a:ext cx="4724398" cy="304799"/>
            </a:xfrm>
            <a:prstGeom prst="rect">
              <a:avLst/>
            </a:prstGeom>
            <a:solidFill>
              <a:schemeClr val="bg2">
                <a:lumMod val="65000"/>
                <a:lumOff val="35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49" name="Text Box 11"/>
            <p:cNvSpPr txBox="1">
              <a:spLocks noChangeArrowheads="1"/>
            </p:cNvSpPr>
            <p:nvPr>
              <p:custDataLst>
                <p:tags r:id="rId83"/>
              </p:custDataLst>
            </p:nvPr>
          </p:nvSpPr>
          <p:spPr bwMode="auto">
            <a:xfrm rot="16200000">
              <a:off x="1371600" y="36384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inst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53" name="TextBox 152"/>
            <p:cNvSpPr txBox="1"/>
            <p:nvPr>
              <p:custDataLst>
                <p:tags r:id="rId84"/>
              </p:custDataLst>
            </p:nvPr>
          </p:nvSpPr>
          <p:spPr>
            <a:xfrm>
              <a:off x="1371600" y="5905380"/>
              <a:ext cx="762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IF/ID</a:t>
              </a:r>
            </a:p>
          </p:txBody>
        </p:sp>
        <p:sp>
          <p:nvSpPr>
            <p:cNvPr id="154" name="Text Box 11"/>
            <p:cNvSpPr txBox="1">
              <a:spLocks noChangeArrowheads="1"/>
            </p:cNvSpPr>
            <p:nvPr>
              <p:custDataLst>
                <p:tags r:id="rId85"/>
              </p:custDataLst>
            </p:nvPr>
          </p:nvSpPr>
          <p:spPr bwMode="auto">
            <a:xfrm rot="16200000">
              <a:off x="1524001" y="3409889"/>
              <a:ext cx="4724400" cy="304799"/>
            </a:xfrm>
            <a:prstGeom prst="rect">
              <a:avLst/>
            </a:prstGeom>
            <a:solidFill>
              <a:schemeClr val="bg2">
                <a:lumMod val="65000"/>
                <a:lumOff val="35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55" name="TextBox 154"/>
            <p:cNvSpPr txBox="1"/>
            <p:nvPr>
              <p:custDataLst>
                <p:tags r:id="rId86"/>
              </p:custDataLst>
            </p:nvPr>
          </p:nvSpPr>
          <p:spPr>
            <a:xfrm>
              <a:off x="3505200" y="5924490"/>
              <a:ext cx="762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ID/EX</a:t>
              </a:r>
            </a:p>
          </p:txBody>
        </p:sp>
        <p:sp>
          <p:nvSpPr>
            <p:cNvPr id="157" name="Text Box 11"/>
            <p:cNvSpPr txBox="1">
              <a:spLocks noChangeArrowheads="1"/>
            </p:cNvSpPr>
            <p:nvPr>
              <p:custDataLst>
                <p:tags r:id="rId87"/>
              </p:custDataLst>
            </p:nvPr>
          </p:nvSpPr>
          <p:spPr bwMode="auto">
            <a:xfrm rot="16200000">
              <a:off x="5562601" y="3409890"/>
              <a:ext cx="4724400" cy="304799"/>
            </a:xfrm>
            <a:prstGeom prst="rect">
              <a:avLst/>
            </a:prstGeom>
            <a:solidFill>
              <a:schemeClr val="bg2">
                <a:lumMod val="65000"/>
                <a:lumOff val="35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58" name="Text Box 11"/>
            <p:cNvSpPr txBox="1">
              <a:spLocks noChangeArrowheads="1"/>
            </p:cNvSpPr>
            <p:nvPr>
              <p:custDataLst>
                <p:tags r:id="rId88"/>
              </p:custDataLst>
            </p:nvPr>
          </p:nvSpPr>
          <p:spPr bwMode="auto">
            <a:xfrm rot="16200000">
              <a:off x="3581401" y="3409889"/>
              <a:ext cx="4724400" cy="304799"/>
            </a:xfrm>
            <a:prstGeom prst="rect">
              <a:avLst/>
            </a:prstGeom>
            <a:solidFill>
              <a:schemeClr val="bg2">
                <a:lumMod val="65000"/>
                <a:lumOff val="35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72" name="Rectangle 19"/>
            <p:cNvSpPr>
              <a:spLocks noChangeArrowheads="1"/>
            </p:cNvSpPr>
            <p:nvPr>
              <p:custDataLst>
                <p:tags r:id="rId89"/>
              </p:custDataLst>
            </p:nvPr>
          </p:nvSpPr>
          <p:spPr bwMode="auto">
            <a:xfrm>
              <a:off x="8382000" y="2266890"/>
              <a:ext cx="152400" cy="7620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75" name="TextBox 174"/>
            <p:cNvSpPr txBox="1"/>
            <p:nvPr>
              <p:custDataLst>
                <p:tags r:id="rId90"/>
              </p:custDataLst>
            </p:nvPr>
          </p:nvSpPr>
          <p:spPr>
            <a:xfrm>
              <a:off x="5334000" y="5924490"/>
              <a:ext cx="1219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EX/MEM</a:t>
              </a:r>
            </a:p>
          </p:txBody>
        </p:sp>
        <p:sp>
          <p:nvSpPr>
            <p:cNvPr id="179" name="TextBox 178"/>
            <p:cNvSpPr txBox="1"/>
            <p:nvPr>
              <p:custDataLst>
                <p:tags r:id="rId91"/>
              </p:custDataLst>
            </p:nvPr>
          </p:nvSpPr>
          <p:spPr>
            <a:xfrm>
              <a:off x="7315200" y="5924490"/>
              <a:ext cx="1295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MEM/WB</a:t>
              </a:r>
            </a:p>
          </p:txBody>
        </p:sp>
        <p:sp>
          <p:nvSpPr>
            <p:cNvPr id="180" name="Text Box 11"/>
            <p:cNvSpPr txBox="1">
              <a:spLocks noChangeArrowheads="1"/>
            </p:cNvSpPr>
            <p:nvPr>
              <p:custDataLst>
                <p:tags r:id="rId92"/>
              </p:custDataLst>
            </p:nvPr>
          </p:nvSpPr>
          <p:spPr bwMode="auto">
            <a:xfrm rot="16200000">
              <a:off x="3505200" y="426720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err="1" smtClean="0">
                  <a:solidFill>
                    <a:srgbClr val="FFFFFF"/>
                  </a:solidFill>
                  <a:latin typeface="+mj-lt"/>
                </a:rPr>
                <a:t>imm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1" name="Text Box 11"/>
            <p:cNvSpPr txBox="1">
              <a:spLocks noChangeArrowheads="1"/>
            </p:cNvSpPr>
            <p:nvPr>
              <p:custDataLst>
                <p:tags r:id="rId93"/>
              </p:custDataLst>
            </p:nvPr>
          </p:nvSpPr>
          <p:spPr bwMode="auto">
            <a:xfrm rot="16200000">
              <a:off x="3505200" y="27240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B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2" name="Text Box 11"/>
            <p:cNvSpPr txBox="1">
              <a:spLocks noChangeArrowheads="1"/>
            </p:cNvSpPr>
            <p:nvPr>
              <p:custDataLst>
                <p:tags r:id="rId94"/>
              </p:custDataLst>
            </p:nvPr>
          </p:nvSpPr>
          <p:spPr bwMode="auto">
            <a:xfrm rot="16200000">
              <a:off x="3505200" y="18858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A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3" name="Text Box 11"/>
            <p:cNvSpPr txBox="1">
              <a:spLocks noChangeArrowheads="1"/>
            </p:cNvSpPr>
            <p:nvPr>
              <p:custDataLst>
                <p:tags r:id="rId95"/>
              </p:custDataLst>
            </p:nvPr>
          </p:nvSpPr>
          <p:spPr bwMode="auto">
            <a:xfrm rot="16200000">
              <a:off x="3619504" y="5352991"/>
              <a:ext cx="533398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ctrl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4" name="Line 25"/>
            <p:cNvSpPr>
              <a:spLocks noChangeShapeType="1"/>
            </p:cNvSpPr>
            <p:nvPr>
              <p:custDataLst>
                <p:tags r:id="rId96"/>
              </p:custDataLst>
            </p:nvPr>
          </p:nvSpPr>
          <p:spPr bwMode="auto">
            <a:xfrm flipV="1">
              <a:off x="3505199" y="55434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85" name="Text Box 11"/>
            <p:cNvSpPr txBox="1">
              <a:spLocks noChangeArrowheads="1"/>
            </p:cNvSpPr>
            <p:nvPr>
              <p:custDataLst>
                <p:tags r:id="rId97"/>
              </p:custDataLst>
            </p:nvPr>
          </p:nvSpPr>
          <p:spPr bwMode="auto">
            <a:xfrm rot="16200000">
              <a:off x="5676901" y="5352990"/>
              <a:ext cx="533398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ctrl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6" name="Line 25"/>
            <p:cNvSpPr>
              <a:spLocks noChangeShapeType="1"/>
            </p:cNvSpPr>
            <p:nvPr>
              <p:custDataLst>
                <p:tags r:id="rId98"/>
              </p:custDataLst>
            </p:nvPr>
          </p:nvSpPr>
          <p:spPr bwMode="auto">
            <a:xfrm flipV="1">
              <a:off x="5562596" y="5543488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87" name="Text Box 11"/>
            <p:cNvSpPr txBox="1">
              <a:spLocks noChangeArrowheads="1"/>
            </p:cNvSpPr>
            <p:nvPr>
              <p:custDataLst>
                <p:tags r:id="rId99"/>
              </p:custDataLst>
            </p:nvPr>
          </p:nvSpPr>
          <p:spPr bwMode="auto">
            <a:xfrm rot="16200000">
              <a:off x="7658101" y="5352990"/>
              <a:ext cx="533398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ctrl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8" name="Line 25"/>
            <p:cNvSpPr>
              <a:spLocks noChangeShapeType="1"/>
            </p:cNvSpPr>
            <p:nvPr>
              <p:custDataLst>
                <p:tags r:id="rId100"/>
              </p:custDataLst>
            </p:nvPr>
          </p:nvSpPr>
          <p:spPr bwMode="auto">
            <a:xfrm flipV="1">
              <a:off x="7543796" y="5543488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89" name="Text Box 11"/>
            <p:cNvSpPr txBox="1">
              <a:spLocks noChangeArrowheads="1"/>
            </p:cNvSpPr>
            <p:nvPr>
              <p:custDataLst>
                <p:tags r:id="rId101"/>
              </p:custDataLst>
            </p:nvPr>
          </p:nvSpPr>
          <p:spPr bwMode="auto">
            <a:xfrm rot="16200000">
              <a:off x="5562600" y="36384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B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0" name="Text Box 11"/>
            <p:cNvSpPr txBox="1">
              <a:spLocks noChangeArrowheads="1"/>
            </p:cNvSpPr>
            <p:nvPr>
              <p:custDataLst>
                <p:tags r:id="rId102"/>
              </p:custDataLst>
            </p:nvPr>
          </p:nvSpPr>
          <p:spPr bwMode="auto">
            <a:xfrm rot="16200000">
              <a:off x="5562600" y="22668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D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1" name="Text Box 11"/>
            <p:cNvSpPr txBox="1">
              <a:spLocks noChangeArrowheads="1"/>
            </p:cNvSpPr>
            <p:nvPr>
              <p:custDataLst>
                <p:tags r:id="rId103"/>
              </p:custDataLst>
            </p:nvPr>
          </p:nvSpPr>
          <p:spPr bwMode="auto">
            <a:xfrm rot="16200000">
              <a:off x="7543800" y="22668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D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2" name="Text Box 11"/>
            <p:cNvSpPr txBox="1">
              <a:spLocks noChangeArrowheads="1"/>
            </p:cNvSpPr>
            <p:nvPr>
              <p:custDataLst>
                <p:tags r:id="rId104"/>
              </p:custDataLst>
            </p:nvPr>
          </p:nvSpPr>
          <p:spPr bwMode="auto">
            <a:xfrm rot="16200000">
              <a:off x="7543800" y="36384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M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3" name="Line 25"/>
            <p:cNvSpPr>
              <a:spLocks noChangeShapeType="1"/>
            </p:cNvSpPr>
            <p:nvPr>
              <p:custDataLst>
                <p:tags r:id="rId105"/>
              </p:custDataLst>
            </p:nvPr>
          </p:nvSpPr>
          <p:spPr bwMode="auto">
            <a:xfrm flipV="1">
              <a:off x="3505200" y="56958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4" name="Line 25"/>
            <p:cNvSpPr>
              <a:spLocks noChangeShapeType="1"/>
            </p:cNvSpPr>
            <p:nvPr>
              <p:custDataLst>
                <p:tags r:id="rId106"/>
              </p:custDataLst>
            </p:nvPr>
          </p:nvSpPr>
          <p:spPr bwMode="auto">
            <a:xfrm flipV="1">
              <a:off x="3505200" y="53910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5" name="Line 25"/>
            <p:cNvSpPr>
              <a:spLocks noChangeShapeType="1"/>
            </p:cNvSpPr>
            <p:nvPr>
              <p:custDataLst>
                <p:tags r:id="rId107"/>
              </p:custDataLst>
            </p:nvPr>
          </p:nvSpPr>
          <p:spPr bwMode="auto">
            <a:xfrm flipV="1">
              <a:off x="5562599" y="56958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6" name="Line 25"/>
            <p:cNvSpPr>
              <a:spLocks noChangeShapeType="1"/>
            </p:cNvSpPr>
            <p:nvPr>
              <p:custDataLst>
                <p:tags r:id="rId108"/>
              </p:custDataLst>
            </p:nvPr>
          </p:nvSpPr>
          <p:spPr bwMode="auto">
            <a:xfrm flipV="1">
              <a:off x="5562599" y="53910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7" name="Line 25"/>
            <p:cNvSpPr>
              <a:spLocks noChangeShapeType="1"/>
            </p:cNvSpPr>
            <p:nvPr>
              <p:custDataLst>
                <p:tags r:id="rId109"/>
              </p:custDataLst>
            </p:nvPr>
          </p:nvSpPr>
          <p:spPr bwMode="auto">
            <a:xfrm flipV="1">
              <a:off x="7543799" y="5695890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8" name="Line 25"/>
            <p:cNvSpPr>
              <a:spLocks noChangeShapeType="1"/>
            </p:cNvSpPr>
            <p:nvPr>
              <p:custDataLst>
                <p:tags r:id="rId110"/>
              </p:custDataLst>
            </p:nvPr>
          </p:nvSpPr>
          <p:spPr bwMode="auto">
            <a:xfrm flipV="1">
              <a:off x="7543799" y="5391090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62" name="Oval 17"/>
            <p:cNvSpPr>
              <a:spLocks noChangeArrowheads="1"/>
            </p:cNvSpPr>
            <p:nvPr>
              <p:custDataLst>
                <p:tags r:id="rId111"/>
              </p:custDataLst>
            </p:nvPr>
          </p:nvSpPr>
          <p:spPr bwMode="auto">
            <a:xfrm>
              <a:off x="2476500" y="1039467"/>
              <a:ext cx="1066800" cy="762000"/>
            </a:xfrm>
            <a:prstGeom prst="ellipse">
              <a:avLst/>
            </a:prstGeom>
            <a:solidFill>
              <a:schemeClr val="bg2"/>
            </a:solidFill>
            <a:ln w="2540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ctr" eaLnBrk="1" hangingPunct="1">
                <a:lnSpc>
                  <a:spcPct val="80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400" dirty="0" smtClean="0">
                  <a:solidFill>
                    <a:srgbClr val="FFFFFF"/>
                  </a:solidFill>
                  <a:latin typeface="Calibri"/>
                </a:rPr>
                <a:t>compute</a:t>
              </a:r>
              <a:br>
                <a:rPr lang="en-US" sz="1400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sz="1400" dirty="0" smtClean="0">
                  <a:solidFill>
                    <a:srgbClr val="FFFFFF"/>
                  </a:solidFill>
                  <a:latin typeface="Calibri"/>
                </a:rPr>
                <a:t>jump/branch</a:t>
              </a:r>
              <a:br>
                <a:rPr lang="en-US" sz="1400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sz="1400" dirty="0" smtClean="0">
                  <a:solidFill>
                    <a:srgbClr val="FFFFFF"/>
                  </a:solidFill>
                  <a:latin typeface="Calibri"/>
                </a:rPr>
                <a:t>targets</a:t>
              </a:r>
              <a:endParaRPr lang="en-US" sz="1400" dirty="0">
                <a:solidFill>
                  <a:srgbClr val="FFFFFF"/>
                </a:solidFill>
                <a:latin typeface="Calibri"/>
              </a:endParaRPr>
            </a:p>
          </p:txBody>
        </p:sp>
        <p:grpSp>
          <p:nvGrpSpPr>
            <p:cNvPr id="164" name="Group 163"/>
            <p:cNvGrpSpPr/>
            <p:nvPr>
              <p:custDataLst>
                <p:tags r:id="rId112"/>
              </p:custDataLst>
            </p:nvPr>
          </p:nvGrpSpPr>
          <p:grpSpPr>
            <a:xfrm>
              <a:off x="838200" y="3028890"/>
              <a:ext cx="304800" cy="304800"/>
              <a:chOff x="990600" y="2971800"/>
              <a:chExt cx="304800" cy="304800"/>
            </a:xfrm>
            <a:solidFill>
              <a:schemeClr val="tx1"/>
            </a:solidFill>
          </p:grpSpPr>
          <p:sp>
            <p:nvSpPr>
              <p:cNvPr id="165" name="Freeform 164"/>
              <p:cNvSpPr/>
              <p:nvPr>
                <p:custDataLst>
                  <p:tags r:id="rId130"/>
                </p:custDataLst>
              </p:nvPr>
            </p:nvSpPr>
            <p:spPr>
              <a:xfrm>
                <a:off x="990600" y="2971800"/>
                <a:ext cx="304800" cy="304800"/>
              </a:xfrm>
              <a:custGeom>
                <a:avLst/>
                <a:gdLst>
                  <a:gd name="connsiteX0" fmla="*/ 0 w 685800"/>
                  <a:gd name="connsiteY0" fmla="*/ 0 h 762000"/>
                  <a:gd name="connsiteX1" fmla="*/ 685800 w 685800"/>
                  <a:gd name="connsiteY1" fmla="*/ 0 h 762000"/>
                  <a:gd name="connsiteX2" fmla="*/ 685800 w 685800"/>
                  <a:gd name="connsiteY2" fmla="*/ 7620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762000"/>
                  <a:gd name="connsiteX1" fmla="*/ 685800 w 685800"/>
                  <a:gd name="connsiteY1" fmla="*/ 190500 h 762000"/>
                  <a:gd name="connsiteX2" fmla="*/ 685800 w 685800"/>
                  <a:gd name="connsiteY2" fmla="*/ 7620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762000"/>
                  <a:gd name="connsiteX1" fmla="*/ 685800 w 685800"/>
                  <a:gd name="connsiteY1" fmla="*/ 190500 h 762000"/>
                  <a:gd name="connsiteX2" fmla="*/ 685800 w 685800"/>
                  <a:gd name="connsiteY2" fmla="*/ 5715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762000"/>
                  <a:gd name="connsiteX1" fmla="*/ 685800 w 685800"/>
                  <a:gd name="connsiteY1" fmla="*/ 317500 h 762000"/>
                  <a:gd name="connsiteX2" fmla="*/ 685800 w 685800"/>
                  <a:gd name="connsiteY2" fmla="*/ 5715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952500"/>
                  <a:gd name="connsiteX1" fmla="*/ 685800 w 685800"/>
                  <a:gd name="connsiteY1" fmla="*/ 317500 h 952500"/>
                  <a:gd name="connsiteX2" fmla="*/ 685800 w 685800"/>
                  <a:gd name="connsiteY2" fmla="*/ 952500 h 952500"/>
                  <a:gd name="connsiteX3" fmla="*/ 0 w 685800"/>
                  <a:gd name="connsiteY3" fmla="*/ 762000 h 952500"/>
                  <a:gd name="connsiteX4" fmla="*/ 0 w 685800"/>
                  <a:gd name="connsiteY4" fmla="*/ 0 h 9525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635000 h 1270000"/>
                  <a:gd name="connsiteX5" fmla="*/ 0 w 685800"/>
                  <a:gd name="connsiteY5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171450 w 685800"/>
                  <a:gd name="connsiteY4" fmla="*/ 635000 h 1270000"/>
                  <a:gd name="connsiteX5" fmla="*/ 0 w 685800"/>
                  <a:gd name="connsiteY5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171450 w 685800"/>
                  <a:gd name="connsiteY4" fmla="*/ 635000 h 1270000"/>
                  <a:gd name="connsiteX5" fmla="*/ 0 w 685800"/>
                  <a:gd name="connsiteY5" fmla="*/ 508000 h 1270000"/>
                  <a:gd name="connsiteX6" fmla="*/ 0 w 685800"/>
                  <a:gd name="connsiteY6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762000 h 1270000"/>
                  <a:gd name="connsiteX5" fmla="*/ 171450 w 685800"/>
                  <a:gd name="connsiteY5" fmla="*/ 635000 h 1270000"/>
                  <a:gd name="connsiteX6" fmla="*/ 0 w 685800"/>
                  <a:gd name="connsiteY6" fmla="*/ 508000 h 1270000"/>
                  <a:gd name="connsiteX7" fmla="*/ 0 w 685800"/>
                  <a:gd name="connsiteY7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762000 h 1270000"/>
                  <a:gd name="connsiteX5" fmla="*/ 97971 w 685800"/>
                  <a:gd name="connsiteY5" fmla="*/ 635000 h 1270000"/>
                  <a:gd name="connsiteX6" fmla="*/ 0 w 685800"/>
                  <a:gd name="connsiteY6" fmla="*/ 508000 h 1270000"/>
                  <a:gd name="connsiteX7" fmla="*/ 0 w 685800"/>
                  <a:gd name="connsiteY7" fmla="*/ 0 h 1270000"/>
                  <a:gd name="connsiteX0" fmla="*/ 0 w 685800"/>
                  <a:gd name="connsiteY0" fmla="*/ 0 h 1270000"/>
                  <a:gd name="connsiteX1" fmla="*/ 489857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762000 h 1270000"/>
                  <a:gd name="connsiteX5" fmla="*/ 97971 w 685800"/>
                  <a:gd name="connsiteY5" fmla="*/ 635000 h 1270000"/>
                  <a:gd name="connsiteX6" fmla="*/ 0 w 685800"/>
                  <a:gd name="connsiteY6" fmla="*/ 508000 h 1270000"/>
                  <a:gd name="connsiteX7" fmla="*/ 0 w 685800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97971 w 489857"/>
                  <a:gd name="connsiteY5" fmla="*/ 635000 h 1270000"/>
                  <a:gd name="connsiteX6" fmla="*/ 0 w 489857"/>
                  <a:gd name="connsiteY6" fmla="*/ 508000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97971 w 489857"/>
                  <a:gd name="connsiteY5" fmla="*/ 635000 h 1270000"/>
                  <a:gd name="connsiteX6" fmla="*/ 0 w 489857"/>
                  <a:gd name="connsiteY6" fmla="*/ 508000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40821 w 489857"/>
                  <a:gd name="connsiteY5" fmla="*/ 635000 h 1270000"/>
                  <a:gd name="connsiteX6" fmla="*/ 0 w 489857"/>
                  <a:gd name="connsiteY6" fmla="*/ 508000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40821 w 489857"/>
                  <a:gd name="connsiteY5" fmla="*/ 635000 h 1270000"/>
                  <a:gd name="connsiteX6" fmla="*/ 0 w 489857"/>
                  <a:gd name="connsiteY6" fmla="*/ 555625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14375 h 1270000"/>
                  <a:gd name="connsiteX5" fmla="*/ 40821 w 489857"/>
                  <a:gd name="connsiteY5" fmla="*/ 635000 h 1270000"/>
                  <a:gd name="connsiteX6" fmla="*/ 0 w 489857"/>
                  <a:gd name="connsiteY6" fmla="*/ 555625 h 1270000"/>
                  <a:gd name="connsiteX7" fmla="*/ 0 w 489857"/>
                  <a:gd name="connsiteY7" fmla="*/ 0 h 127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89857" h="1270000">
                    <a:moveTo>
                      <a:pt x="0" y="0"/>
                    </a:moveTo>
                    <a:lnTo>
                      <a:pt x="489857" y="317500"/>
                    </a:lnTo>
                    <a:lnTo>
                      <a:pt x="489857" y="952500"/>
                    </a:lnTo>
                    <a:lnTo>
                      <a:pt x="0" y="1270000"/>
                    </a:lnTo>
                    <a:lnTo>
                      <a:pt x="0" y="714375"/>
                    </a:lnTo>
                    <a:lnTo>
                      <a:pt x="40821" y="635000"/>
                    </a:lnTo>
                    <a:lnTo>
                      <a:pt x="0" y="55562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28575">
                <a:solidFill>
                  <a:schemeClr val="bg1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Text Box 11"/>
              <p:cNvSpPr txBox="1">
                <a:spLocks noChangeArrowheads="1"/>
              </p:cNvSpPr>
              <p:nvPr>
                <p:custDataLst>
                  <p:tags r:id="rId131"/>
                </p:custDataLst>
              </p:nvPr>
            </p:nvSpPr>
            <p:spPr bwMode="auto">
              <a:xfrm>
                <a:off x="1081086" y="3002753"/>
                <a:ext cx="152400" cy="228600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 anchorCtr="1">
                <a:noAutofit/>
              </a:bodyPr>
              <a:lstStyle/>
              <a:p>
                <a:pPr algn="ctr" eaLnBrk="1" hangingPunct="1">
                  <a:lnSpc>
                    <a:spcPct val="116000"/>
                  </a:lnSpc>
                  <a:buClr>
                    <a:srgbClr val="40458C"/>
                  </a:buClr>
                  <a:buSzPct val="100000"/>
                  <a:buFont typeface="Times New Roman" pitchFamily="18" charset="0"/>
                  <a:buNone/>
                </a:pPr>
                <a:r>
                  <a:rPr lang="en-US" sz="1600" dirty="0" smtClean="0">
                    <a:solidFill>
                      <a:srgbClr val="FFFFFF"/>
                    </a:solidFill>
                    <a:latin typeface="Consolas" pitchFamily="49" charset="0"/>
                  </a:rPr>
                  <a:t>+4</a:t>
                </a:r>
                <a:endParaRPr lang="en-US" sz="1600" dirty="0">
                  <a:solidFill>
                    <a:srgbClr val="FFFFFF"/>
                  </a:solidFill>
                  <a:latin typeface="Consolas" pitchFamily="49" charset="0"/>
                </a:endParaRPr>
              </a:p>
            </p:txBody>
          </p:sp>
        </p:grpSp>
        <p:sp>
          <p:nvSpPr>
            <p:cNvPr id="171" name="Line 25"/>
            <p:cNvSpPr>
              <a:spLocks noChangeShapeType="1"/>
            </p:cNvSpPr>
            <p:nvPr>
              <p:custDataLst>
                <p:tags r:id="rId113"/>
              </p:custDataLst>
            </p:nvPr>
          </p:nvSpPr>
          <p:spPr bwMode="auto">
            <a:xfrm flipV="1">
              <a:off x="990600" y="5010090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73" name="Line 49"/>
            <p:cNvSpPr>
              <a:spLocks noChangeShapeType="1"/>
            </p:cNvSpPr>
            <p:nvPr>
              <p:custDataLst>
                <p:tags r:id="rId114"/>
              </p:custDataLst>
            </p:nvPr>
          </p:nvSpPr>
          <p:spPr bwMode="auto">
            <a:xfrm>
              <a:off x="2057400" y="3790891"/>
              <a:ext cx="0" cy="114300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cxnSp>
          <p:nvCxnSpPr>
            <p:cNvPr id="174" name="Straight Connector 173"/>
            <p:cNvCxnSpPr/>
            <p:nvPr>
              <p:custDataLst>
                <p:tags r:id="rId115"/>
              </p:custDataLst>
            </p:nvPr>
          </p:nvCxnSpPr>
          <p:spPr>
            <a:xfrm rot="5400000">
              <a:off x="4343400" y="3790890"/>
              <a:ext cx="152400" cy="0"/>
            </a:xfrm>
            <a:prstGeom prst="line">
              <a:avLst/>
            </a:prstGeom>
            <a:ln w="889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8" name="Line 49"/>
            <p:cNvSpPr>
              <a:spLocks noChangeShapeType="1"/>
            </p:cNvSpPr>
            <p:nvPr>
              <p:custDataLst>
                <p:tags r:id="rId116"/>
              </p:custDataLst>
            </p:nvPr>
          </p:nvSpPr>
          <p:spPr bwMode="auto">
            <a:xfrm>
              <a:off x="4419600" y="3333690"/>
              <a:ext cx="22654" cy="9906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59" name="Line 44"/>
            <p:cNvSpPr>
              <a:spLocks noChangeShapeType="1"/>
            </p:cNvSpPr>
            <p:nvPr>
              <p:custDataLst>
                <p:tags r:id="rId117"/>
              </p:custDataLst>
            </p:nvPr>
          </p:nvSpPr>
          <p:spPr bwMode="auto">
            <a:xfrm flipV="1">
              <a:off x="2209800" y="4343400"/>
              <a:ext cx="4572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46" name="Line 45"/>
            <p:cNvSpPr>
              <a:spLocks noChangeShapeType="1"/>
            </p:cNvSpPr>
            <p:nvPr>
              <p:custDataLst>
                <p:tags r:id="rId118"/>
              </p:custDataLst>
            </p:nvPr>
          </p:nvSpPr>
          <p:spPr bwMode="auto">
            <a:xfrm flipV="1">
              <a:off x="5486400" y="2952690"/>
              <a:ext cx="0" cy="228600"/>
            </a:xfrm>
            <a:prstGeom prst="line">
              <a:avLst/>
            </a:prstGeom>
            <a:noFill/>
            <a:ln w="25400" cap="sq">
              <a:solidFill>
                <a:srgbClr val="00FF00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60" name="Oval 159"/>
            <p:cNvSpPr/>
            <p:nvPr>
              <p:custDataLst>
                <p:tags r:id="rId119"/>
              </p:custDataLst>
            </p:nvPr>
          </p:nvSpPr>
          <p:spPr>
            <a:xfrm>
              <a:off x="4645660" y="4343400"/>
              <a:ext cx="993140" cy="927103"/>
            </a:xfrm>
            <a:prstGeom prst="ellipse">
              <a:avLst/>
            </a:prstGeom>
            <a:solidFill>
              <a:schemeClr val="bg2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rtlCol="0" anchor="ctr"/>
            <a:lstStyle/>
            <a:p>
              <a:pPr algn="ctr"/>
              <a:r>
                <a:rPr lang="en-US" dirty="0" smtClean="0"/>
                <a:t>forward</a:t>
              </a:r>
              <a:br>
                <a:rPr lang="en-US" dirty="0" smtClean="0"/>
              </a:br>
              <a:r>
                <a:rPr lang="en-US" dirty="0" smtClean="0"/>
                <a:t>unit</a:t>
              </a:r>
              <a:endParaRPr lang="en-US" dirty="0"/>
            </a:p>
          </p:txBody>
        </p:sp>
        <p:sp>
          <p:nvSpPr>
            <p:cNvPr id="161" name="Oval 160"/>
            <p:cNvSpPr/>
            <p:nvPr>
              <p:custDataLst>
                <p:tags r:id="rId120"/>
              </p:custDataLst>
            </p:nvPr>
          </p:nvSpPr>
          <p:spPr>
            <a:xfrm>
              <a:off x="2324099" y="4479351"/>
              <a:ext cx="1066802" cy="914401"/>
            </a:xfrm>
            <a:prstGeom prst="ellipse">
              <a:avLst/>
            </a:prstGeom>
            <a:solidFill>
              <a:schemeClr val="bg2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rtlCol="0" anchor="ctr"/>
            <a:lstStyle/>
            <a:p>
              <a:pPr algn="ctr"/>
              <a:r>
                <a:rPr lang="en-US" dirty="0" smtClean="0"/>
                <a:t>detect</a:t>
              </a:r>
              <a:br>
                <a:rPr lang="en-US" dirty="0" smtClean="0"/>
              </a:br>
              <a:r>
                <a:rPr lang="en-US" dirty="0" smtClean="0"/>
                <a:t>hazard</a:t>
              </a:r>
              <a:endParaRPr lang="en-US" dirty="0"/>
            </a:p>
          </p:txBody>
        </p:sp>
        <p:sp>
          <p:nvSpPr>
            <p:cNvPr id="217" name="Rectangle 19"/>
            <p:cNvSpPr>
              <a:spLocks noChangeArrowheads="1"/>
            </p:cNvSpPr>
            <p:nvPr>
              <p:custDataLst>
                <p:tags r:id="rId121"/>
              </p:custDataLst>
            </p:nvPr>
          </p:nvSpPr>
          <p:spPr bwMode="auto">
            <a:xfrm>
              <a:off x="4343400" y="2362200"/>
              <a:ext cx="152400" cy="6096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18" name="Line 43"/>
            <p:cNvSpPr>
              <a:spLocks noChangeShapeType="1"/>
            </p:cNvSpPr>
            <p:nvPr>
              <p:custDataLst>
                <p:tags r:id="rId122"/>
              </p:custDataLst>
            </p:nvPr>
          </p:nvSpPr>
          <p:spPr bwMode="auto">
            <a:xfrm flipH="1">
              <a:off x="4267200" y="1143000"/>
              <a:ext cx="2133600" cy="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0" name="Line 43"/>
            <p:cNvSpPr>
              <a:spLocks noChangeShapeType="1"/>
            </p:cNvSpPr>
            <p:nvPr>
              <p:custDataLst>
                <p:tags r:id="rId123"/>
              </p:custDataLst>
            </p:nvPr>
          </p:nvSpPr>
          <p:spPr bwMode="auto">
            <a:xfrm flipH="1">
              <a:off x="6400800" y="1143000"/>
              <a:ext cx="0" cy="1276288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oval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1" name="Line 43"/>
            <p:cNvSpPr>
              <a:spLocks noChangeShapeType="1"/>
            </p:cNvSpPr>
            <p:nvPr>
              <p:custDataLst>
                <p:tags r:id="rId124"/>
              </p:custDataLst>
            </p:nvPr>
          </p:nvSpPr>
          <p:spPr bwMode="auto">
            <a:xfrm flipV="1">
              <a:off x="4114800" y="990600"/>
              <a:ext cx="0" cy="173349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oval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2" name="Line 43"/>
            <p:cNvSpPr>
              <a:spLocks noChangeShapeType="1"/>
            </p:cNvSpPr>
            <p:nvPr>
              <p:custDataLst>
                <p:tags r:id="rId125"/>
              </p:custDataLst>
            </p:nvPr>
          </p:nvSpPr>
          <p:spPr bwMode="auto">
            <a:xfrm flipH="1" flipV="1">
              <a:off x="4267200" y="1142997"/>
              <a:ext cx="0" cy="1352492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" name="Line 43"/>
            <p:cNvSpPr>
              <a:spLocks noChangeShapeType="1"/>
            </p:cNvSpPr>
            <p:nvPr>
              <p:custDataLst>
                <p:tags r:id="rId126"/>
              </p:custDataLst>
            </p:nvPr>
          </p:nvSpPr>
          <p:spPr bwMode="auto">
            <a:xfrm flipV="1">
              <a:off x="4114800" y="2743199"/>
              <a:ext cx="228600" cy="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5" name="Line 43"/>
            <p:cNvSpPr>
              <a:spLocks noChangeShapeType="1"/>
            </p:cNvSpPr>
            <p:nvPr>
              <p:custDataLst>
                <p:tags r:id="rId127"/>
              </p:custDataLst>
            </p:nvPr>
          </p:nvSpPr>
          <p:spPr bwMode="auto">
            <a:xfrm flipV="1">
              <a:off x="4114800" y="1904999"/>
              <a:ext cx="304800" cy="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oval" w="med" len="med"/>
              <a:tailEnd type="none" w="sm" len="sm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6" name="Line 43"/>
            <p:cNvSpPr>
              <a:spLocks noChangeShapeType="1"/>
            </p:cNvSpPr>
            <p:nvPr>
              <p:custDataLst>
                <p:tags r:id="rId128"/>
              </p:custDataLst>
            </p:nvPr>
          </p:nvSpPr>
          <p:spPr bwMode="auto">
            <a:xfrm flipV="1">
              <a:off x="4267200" y="1676399"/>
              <a:ext cx="175054" cy="1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oval" w="med" len="med"/>
              <a:tailEnd type="none" w="sm" len="sm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16" name="Rectangle 19"/>
            <p:cNvSpPr>
              <a:spLocks noChangeArrowheads="1"/>
            </p:cNvSpPr>
            <p:nvPr>
              <p:custDataLst>
                <p:tags r:id="rId129"/>
              </p:custDataLst>
            </p:nvPr>
          </p:nvSpPr>
          <p:spPr bwMode="auto">
            <a:xfrm>
              <a:off x="4419600" y="1600200"/>
              <a:ext cx="152400" cy="6096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</p:grpSp>
      <p:sp>
        <p:nvSpPr>
          <p:cNvPr id="8" name="Oval 7"/>
          <p:cNvSpPr/>
          <p:nvPr/>
        </p:nvSpPr>
        <p:spPr>
          <a:xfrm>
            <a:off x="2068689" y="1504890"/>
            <a:ext cx="1817511" cy="2095500"/>
          </a:xfrm>
          <a:prstGeom prst="ellipse">
            <a:avLst/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096001" y="2971800"/>
            <a:ext cx="1828800" cy="1733490"/>
          </a:xfrm>
          <a:prstGeom prst="ellipse">
            <a:avLst/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5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2334" y="3200400"/>
            <a:ext cx="1493866" cy="1275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019800" y="4755058"/>
            <a:ext cx="1886157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Stack, Data, Code 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Stored in Memory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80748" y="1752600"/>
            <a:ext cx="105830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$0 (zero)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$1 ($at)</a:t>
            </a:r>
          </a:p>
          <a:p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$29 ($</a:t>
            </a:r>
            <a:r>
              <a:rPr lang="en-US" dirty="0" err="1" smtClean="0">
                <a:solidFill>
                  <a:schemeClr val="accent1"/>
                </a:solidFill>
              </a:rPr>
              <a:t>sp</a:t>
            </a:r>
            <a:r>
              <a:rPr lang="en-US" dirty="0" smtClean="0">
                <a:solidFill>
                  <a:schemeClr val="accent1"/>
                </a:solidFill>
              </a:rPr>
              <a:t>)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$31 ($</a:t>
            </a:r>
            <a:r>
              <a:rPr lang="en-US" dirty="0" err="1" smtClean="0">
                <a:solidFill>
                  <a:schemeClr val="accent1"/>
                </a:solidFill>
              </a:rPr>
              <a:t>ra</a:t>
            </a:r>
            <a:r>
              <a:rPr lang="en-US" dirty="0" smtClean="0">
                <a:solidFill>
                  <a:schemeClr val="accent1"/>
                </a:solidFill>
              </a:rPr>
              <a:t>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00" name="Oval 199"/>
          <p:cNvSpPr/>
          <p:nvPr/>
        </p:nvSpPr>
        <p:spPr>
          <a:xfrm>
            <a:off x="-152399" y="1219200"/>
            <a:ext cx="1828800" cy="1733490"/>
          </a:xfrm>
          <a:prstGeom prst="ellipse">
            <a:avLst/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1" name="Picture 2"/>
          <p:cNvPicPr>
            <a:picLocks noChangeAspect="1" noChangeArrowheads="1"/>
          </p:cNvPicPr>
          <p:nvPr/>
        </p:nvPicPr>
        <p:blipFill>
          <a:blip r:embed="rId15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066" y="1447800"/>
            <a:ext cx="1493866" cy="1275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2" name="TextBox 201"/>
          <p:cNvSpPr txBox="1"/>
          <p:nvPr/>
        </p:nvSpPr>
        <p:spPr>
          <a:xfrm>
            <a:off x="0" y="609600"/>
            <a:ext cx="242156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Code Stored in Memory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(also, data and stack)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516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3" grpId="0"/>
      <p:bldP spid="200" grpId="0" animBg="1"/>
      <p:bldP spid="20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Big Picture: Assembling file separately</a:t>
            </a:r>
            <a:endParaRPr lang="en-US" dirty="0"/>
          </a:p>
        </p:txBody>
      </p:sp>
      <p:sp>
        <p:nvSpPr>
          <p:cNvPr id="30" name="Content Placeholder 29"/>
          <p:cNvSpPr>
            <a:spLocks noGrp="1"/>
          </p:cNvSpPr>
          <p:nvPr>
            <p:ph idx="1"/>
          </p:nvPr>
        </p:nvSpPr>
        <p:spPr>
          <a:xfrm>
            <a:off x="228600" y="2133600"/>
            <a:ext cx="8686800" cy="4648200"/>
          </a:xfrm>
        </p:spPr>
        <p:txBody>
          <a:bodyPr/>
          <a:lstStyle/>
          <a:p>
            <a:pPr lvl="0"/>
            <a:r>
              <a:rPr lang="en-US" dirty="0" smtClean="0">
                <a:solidFill>
                  <a:srgbClr val="FFFFFF"/>
                </a:solidFill>
              </a:rPr>
              <a:t>Output of assembler is a object files</a:t>
            </a:r>
          </a:p>
          <a:p>
            <a:pPr lvl="1">
              <a:buClr>
                <a:srgbClr val="FFFF00"/>
              </a:buClr>
            </a:pPr>
            <a:r>
              <a:rPr lang="en-US" dirty="0" smtClean="0">
                <a:solidFill>
                  <a:srgbClr val="FFFFFF"/>
                </a:solidFill>
              </a:rPr>
              <a:t>Binary machine code, but not executable</a:t>
            </a:r>
          </a:p>
          <a:p>
            <a:pPr lvl="1">
              <a:buClr>
                <a:srgbClr val="FFFF00"/>
              </a:buClr>
            </a:pPr>
            <a:r>
              <a:rPr lang="en-US" dirty="0" smtClean="0">
                <a:solidFill>
                  <a:srgbClr val="FFFFFF"/>
                </a:solidFill>
              </a:rPr>
              <a:t>How does assembler handle forward references?</a:t>
            </a:r>
          </a:p>
        </p:txBody>
      </p:sp>
      <p:sp>
        <p:nvSpPr>
          <p:cNvPr id="8" name="Rounded Rectangle 7"/>
          <p:cNvSpPr/>
          <p:nvPr>
            <p:custDataLst>
              <p:tags r:id="rId2"/>
            </p:custDataLst>
          </p:nvPr>
        </p:nvSpPr>
        <p:spPr>
          <a:xfrm>
            <a:off x="228600" y="6096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math.c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3" name="Rounded Rectangle 12"/>
          <p:cNvSpPr/>
          <p:nvPr>
            <p:custDataLst>
              <p:tags r:id="rId3"/>
            </p:custDataLst>
          </p:nvPr>
        </p:nvSpPr>
        <p:spPr>
          <a:xfrm>
            <a:off x="2514600" y="6096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math.s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cxnSp>
        <p:nvCxnSpPr>
          <p:cNvPr id="16" name="Straight Arrow Connector 15"/>
          <p:cNvCxnSpPr>
            <a:endCxn id="13" idx="1"/>
          </p:cNvCxnSpPr>
          <p:nvPr>
            <p:custDataLst>
              <p:tags r:id="rId4"/>
            </p:custDataLst>
          </p:nvPr>
        </p:nvCxnSpPr>
        <p:spPr>
          <a:xfrm>
            <a:off x="1524000" y="9906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>
            <p:custDataLst>
              <p:tags r:id="rId5"/>
            </p:custDataLst>
          </p:nvPr>
        </p:nvCxnSpPr>
        <p:spPr>
          <a:xfrm>
            <a:off x="3810000" y="9144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ounded Rectangle 24"/>
          <p:cNvSpPr/>
          <p:nvPr>
            <p:custDataLst>
              <p:tags r:id="rId6"/>
            </p:custDataLst>
          </p:nvPr>
        </p:nvSpPr>
        <p:spPr>
          <a:xfrm>
            <a:off x="4800600" y="6096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228600" y="1981200"/>
            <a:ext cx="6400800" cy="9144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>
            <a:stCxn id="2" idx="0"/>
          </p:cNvCxnSpPr>
          <p:nvPr/>
        </p:nvCxnSpPr>
        <p:spPr>
          <a:xfrm flipV="1">
            <a:off x="3429000" y="1371601"/>
            <a:ext cx="1371601" cy="609599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460671" y="609600"/>
            <a:ext cx="18943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.o = </a:t>
            </a:r>
            <a:r>
              <a:rPr lang="en-US" sz="2400" dirty="0">
                <a:solidFill>
                  <a:schemeClr val="accent1"/>
                </a:solidFill>
              </a:rPr>
              <a:t>L</a:t>
            </a:r>
            <a:r>
              <a:rPr lang="en-US" sz="2400" dirty="0" smtClean="0">
                <a:solidFill>
                  <a:schemeClr val="accent1"/>
                </a:solidFill>
              </a:rPr>
              <a:t>inux</a:t>
            </a:r>
          </a:p>
          <a:p>
            <a:r>
              <a:rPr lang="en-US" sz="2400" dirty="0" smtClean="0">
                <a:solidFill>
                  <a:schemeClr val="accent1"/>
                </a:solidFill>
              </a:rPr>
              <a:t>.</a:t>
            </a:r>
            <a:r>
              <a:rPr lang="en-US" sz="2400" dirty="0" err="1" smtClean="0">
                <a:solidFill>
                  <a:schemeClr val="accent1"/>
                </a:solidFill>
              </a:rPr>
              <a:t>obj</a:t>
            </a:r>
            <a:r>
              <a:rPr lang="en-US" sz="2400" dirty="0" smtClean="0">
                <a:solidFill>
                  <a:schemeClr val="accent1"/>
                </a:solidFill>
              </a:rPr>
              <a:t> Windows</a:t>
            </a:r>
            <a:endParaRPr lang="en-US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206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Next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does the assembler handle local 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615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838200"/>
            <a:ext cx="8077200" cy="5934958"/>
          </a:xfrm>
          <a:ln/>
        </p:spPr>
        <p:txBody>
          <a:bodyPr>
            <a:spAutoFit/>
          </a:bodyPr>
          <a:lstStyle/>
          <a:p>
            <a:pPr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>
                <a:solidFill>
                  <a:schemeClr val="accent1"/>
                </a:solidFill>
              </a:rPr>
              <a:t>Two-pass</a:t>
            </a:r>
            <a:r>
              <a:rPr lang="en-GB" dirty="0"/>
              <a:t> assembly</a:t>
            </a:r>
          </a:p>
          <a:p>
            <a:pPr lvl="1"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/>
              <a:t>Do a pass through the whole program, allocate instructions and lay out data, thus determining addresses</a:t>
            </a:r>
          </a:p>
          <a:p>
            <a:pPr lvl="1"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/>
              <a:t>Do a second pass, emitting instructions and data, with the correct label offsets now determined</a:t>
            </a:r>
          </a:p>
          <a:p>
            <a:pPr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>
                <a:solidFill>
                  <a:schemeClr val="accent1"/>
                </a:solidFill>
              </a:rPr>
              <a:t>One-pass</a:t>
            </a:r>
            <a:r>
              <a:rPr lang="en-GB" dirty="0"/>
              <a:t> (or </a:t>
            </a:r>
            <a:r>
              <a:rPr lang="en-GB" dirty="0" err="1">
                <a:solidFill>
                  <a:schemeClr val="accent1"/>
                </a:solidFill>
              </a:rPr>
              <a:t>backpatch</a:t>
            </a:r>
            <a:r>
              <a:rPr lang="en-GB" dirty="0"/>
              <a:t>) assembly</a:t>
            </a:r>
          </a:p>
          <a:p>
            <a:pPr lvl="1"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/>
              <a:t>Do a pass through the whole program, emitting instructions, emit a 0 for jumps to labels not yet determined, keep track of where these instructions are</a:t>
            </a:r>
          </a:p>
          <a:p>
            <a:pPr lvl="1"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err="1"/>
              <a:t>Backpatch</a:t>
            </a:r>
            <a:r>
              <a:rPr lang="en-GB" dirty="0"/>
              <a:t>, fill in 0 offsets as labels are defined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-152400" y="-53124"/>
            <a:ext cx="9525000" cy="638060"/>
          </a:xfrm>
          <a:ln/>
        </p:spPr>
        <p:txBody>
          <a:bodyPr wrap="square">
            <a:spAutoFit/>
          </a:bodyPr>
          <a:lstStyle/>
          <a:p>
            <a:pPr>
              <a:lnSpc>
                <a:spcPct val="102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 dirty="0" smtClean="0"/>
              <a:t>How does Assembler handle forward references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3607445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-152400" y="-53124"/>
            <a:ext cx="9525000" cy="638060"/>
          </a:xfrm>
          <a:ln/>
        </p:spPr>
        <p:txBody>
          <a:bodyPr wrap="square">
            <a:spAutoFit/>
          </a:bodyPr>
          <a:lstStyle/>
          <a:p>
            <a:pPr>
              <a:lnSpc>
                <a:spcPct val="102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 dirty="0" smtClean="0"/>
              <a:t>How does Assembler handle forward references</a:t>
            </a:r>
            <a:endParaRPr lang="en-GB" sz="3600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609600"/>
            <a:ext cx="8991600" cy="6010107"/>
          </a:xfrm>
          <a:ln/>
        </p:spPr>
        <p:txBody>
          <a:bodyPr wrap="square">
            <a:spAutoFit/>
          </a:bodyPr>
          <a:lstStyle/>
          <a:p>
            <a:pPr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/>
              <a:t>Example:</a:t>
            </a:r>
          </a:p>
          <a:p>
            <a:pPr lvl="1"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/>
              <a:t>    </a:t>
            </a:r>
            <a:r>
              <a:rPr lang="en-GB" dirty="0" err="1"/>
              <a:t>bne</a:t>
            </a:r>
            <a:r>
              <a:rPr lang="en-GB" dirty="0"/>
              <a:t> $1, $2, L</a:t>
            </a:r>
            <a:br>
              <a:rPr lang="en-GB" dirty="0"/>
            </a:br>
            <a:r>
              <a:rPr lang="en-GB" dirty="0"/>
              <a:t>    </a:t>
            </a:r>
            <a:r>
              <a:rPr lang="en-GB" dirty="0" err="1"/>
              <a:t>sll</a:t>
            </a:r>
            <a:r>
              <a:rPr lang="en-GB" dirty="0"/>
              <a:t> $0, $0, 0</a:t>
            </a:r>
            <a:br>
              <a:rPr lang="en-GB" dirty="0"/>
            </a:br>
            <a:r>
              <a:rPr lang="en-GB" dirty="0"/>
              <a:t>L: </a:t>
            </a:r>
            <a:r>
              <a:rPr lang="en-GB" dirty="0" err="1"/>
              <a:t>addiu</a:t>
            </a:r>
            <a:r>
              <a:rPr lang="en-GB" dirty="0"/>
              <a:t> $2, $3, 0x2</a:t>
            </a:r>
          </a:p>
          <a:p>
            <a:pPr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/>
              <a:t>The assembler will change this to</a:t>
            </a:r>
          </a:p>
          <a:p>
            <a:pPr lvl="1"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/>
              <a:t>    </a:t>
            </a:r>
            <a:r>
              <a:rPr lang="en-GB" dirty="0" err="1"/>
              <a:t>bne</a:t>
            </a:r>
            <a:r>
              <a:rPr lang="en-GB" dirty="0"/>
              <a:t> $1, $2, +1</a:t>
            </a:r>
            <a:br>
              <a:rPr lang="en-GB" dirty="0"/>
            </a:br>
            <a:r>
              <a:rPr lang="en-GB" dirty="0"/>
              <a:t>    </a:t>
            </a:r>
            <a:r>
              <a:rPr lang="en-GB" dirty="0" err="1"/>
              <a:t>sll</a:t>
            </a:r>
            <a:r>
              <a:rPr lang="en-GB" dirty="0"/>
              <a:t> $0, $0, 0</a:t>
            </a:r>
            <a:br>
              <a:rPr lang="en-GB" dirty="0"/>
            </a:br>
            <a:r>
              <a:rPr lang="en-GB" dirty="0"/>
              <a:t>    </a:t>
            </a:r>
            <a:r>
              <a:rPr lang="en-GB" dirty="0" err="1"/>
              <a:t>addiu</a:t>
            </a:r>
            <a:r>
              <a:rPr lang="en-GB" dirty="0"/>
              <a:t> </a:t>
            </a:r>
            <a:r>
              <a:rPr lang="en-GB" dirty="0" smtClean="0"/>
              <a:t>$2, $3, $0x2</a:t>
            </a:r>
            <a:endParaRPr lang="en-GB" dirty="0"/>
          </a:p>
          <a:p>
            <a:pPr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/>
              <a:t>Final machine code</a:t>
            </a:r>
          </a:p>
          <a:p>
            <a:pPr lvl="1"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/>
              <a:t>     0X14220001   # </a:t>
            </a:r>
            <a:r>
              <a:rPr lang="en-GB" dirty="0" err="1"/>
              <a:t>bne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     0x00000000   # </a:t>
            </a:r>
            <a:r>
              <a:rPr lang="en-GB" dirty="0" err="1"/>
              <a:t>sll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     0x24620002   # </a:t>
            </a:r>
            <a:r>
              <a:rPr lang="en-GB" dirty="0" err="1"/>
              <a:t>addiu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12213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Big Picture: Assembling file separately</a:t>
            </a:r>
            <a:endParaRPr lang="en-US" dirty="0"/>
          </a:p>
        </p:txBody>
      </p:sp>
      <p:sp>
        <p:nvSpPr>
          <p:cNvPr id="30" name="Content Placeholder 29"/>
          <p:cNvSpPr>
            <a:spLocks noGrp="1"/>
          </p:cNvSpPr>
          <p:nvPr>
            <p:ph idx="1"/>
          </p:nvPr>
        </p:nvSpPr>
        <p:spPr>
          <a:xfrm>
            <a:off x="228600" y="2133600"/>
            <a:ext cx="8686800" cy="4648200"/>
          </a:xfrm>
        </p:spPr>
        <p:txBody>
          <a:bodyPr/>
          <a:lstStyle/>
          <a:p>
            <a:pPr lvl="0"/>
            <a:r>
              <a:rPr lang="en-US" dirty="0" smtClean="0">
                <a:solidFill>
                  <a:srgbClr val="FFFFFF"/>
                </a:solidFill>
              </a:rPr>
              <a:t>Output of assembler is a object files</a:t>
            </a:r>
          </a:p>
          <a:p>
            <a:pPr lvl="1">
              <a:buClr>
                <a:srgbClr val="FFFF00"/>
              </a:buClr>
            </a:pPr>
            <a:r>
              <a:rPr lang="en-US" dirty="0" smtClean="0">
                <a:solidFill>
                  <a:srgbClr val="FFFFFF"/>
                </a:solidFill>
              </a:rPr>
              <a:t>Binary machine code, but not executable</a:t>
            </a:r>
          </a:p>
          <a:p>
            <a:pPr lvl="1">
              <a:buClr>
                <a:srgbClr val="FFFF00"/>
              </a:buClr>
            </a:pPr>
            <a:r>
              <a:rPr lang="en-US" dirty="0">
                <a:solidFill>
                  <a:srgbClr val="FFFFFF"/>
                </a:solidFill>
              </a:rPr>
              <a:t>How does assembler handle forward references</a:t>
            </a:r>
            <a:r>
              <a:rPr lang="en-US" dirty="0" smtClean="0">
                <a:solidFill>
                  <a:srgbClr val="FFFFFF"/>
                </a:solidFill>
              </a:rPr>
              <a:t>?</a:t>
            </a:r>
          </a:p>
          <a:p>
            <a:pPr lvl="1">
              <a:buClr>
                <a:srgbClr val="FFFF00"/>
              </a:buClr>
            </a:pPr>
            <a:r>
              <a:rPr lang="en-US" dirty="0" smtClean="0">
                <a:solidFill>
                  <a:srgbClr val="FFFFFF"/>
                </a:solidFill>
              </a:rPr>
              <a:t>May refer to external symbols</a:t>
            </a:r>
          </a:p>
          <a:p>
            <a:pPr lvl="1">
              <a:buClr>
                <a:srgbClr val="FFFF00"/>
              </a:buClr>
            </a:pPr>
            <a:r>
              <a:rPr lang="en-US" dirty="0" smtClean="0">
                <a:solidFill>
                  <a:srgbClr val="FFFFFF"/>
                </a:solidFill>
              </a:rPr>
              <a:t>Each object file has illusion of its own address space</a:t>
            </a:r>
          </a:p>
          <a:p>
            <a:pPr lvl="2">
              <a:buClr>
                <a:srgbClr val="FFFF00"/>
              </a:buClr>
            </a:pPr>
            <a:r>
              <a:rPr lang="en-US" dirty="0" smtClean="0">
                <a:solidFill>
                  <a:srgbClr val="FFFFFF"/>
                </a:solidFill>
              </a:rPr>
              <a:t>Addresses will need to be fixed later</a:t>
            </a:r>
          </a:p>
          <a:p>
            <a:endParaRPr lang="en-US" dirty="0"/>
          </a:p>
        </p:txBody>
      </p:sp>
      <p:sp>
        <p:nvSpPr>
          <p:cNvPr id="8" name="Rounded Rectangle 7"/>
          <p:cNvSpPr/>
          <p:nvPr>
            <p:custDataLst>
              <p:tags r:id="rId2"/>
            </p:custDataLst>
          </p:nvPr>
        </p:nvSpPr>
        <p:spPr>
          <a:xfrm>
            <a:off x="228600" y="6096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math.c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3" name="Rounded Rectangle 12"/>
          <p:cNvSpPr/>
          <p:nvPr>
            <p:custDataLst>
              <p:tags r:id="rId3"/>
            </p:custDataLst>
          </p:nvPr>
        </p:nvSpPr>
        <p:spPr>
          <a:xfrm>
            <a:off x="2514600" y="6096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math.s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cxnSp>
        <p:nvCxnSpPr>
          <p:cNvPr id="16" name="Straight Arrow Connector 15"/>
          <p:cNvCxnSpPr>
            <a:endCxn id="13" idx="1"/>
          </p:cNvCxnSpPr>
          <p:nvPr>
            <p:custDataLst>
              <p:tags r:id="rId4"/>
            </p:custDataLst>
          </p:nvPr>
        </p:nvCxnSpPr>
        <p:spPr>
          <a:xfrm>
            <a:off x="1524000" y="9906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>
            <p:custDataLst>
              <p:tags r:id="rId5"/>
            </p:custDataLst>
          </p:nvPr>
        </p:nvCxnSpPr>
        <p:spPr>
          <a:xfrm>
            <a:off x="3810000" y="9144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ounded Rectangle 24"/>
          <p:cNvSpPr/>
          <p:nvPr>
            <p:custDataLst>
              <p:tags r:id="rId6"/>
            </p:custDataLst>
          </p:nvPr>
        </p:nvSpPr>
        <p:spPr>
          <a:xfrm>
            <a:off x="4800600" y="6096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228600" y="1981200"/>
            <a:ext cx="6400800" cy="9144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>
            <a:stCxn id="2" idx="0"/>
          </p:cNvCxnSpPr>
          <p:nvPr/>
        </p:nvCxnSpPr>
        <p:spPr>
          <a:xfrm flipV="1">
            <a:off x="3429000" y="1371601"/>
            <a:ext cx="1371601" cy="609599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460671" y="609600"/>
            <a:ext cx="18943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.o = </a:t>
            </a:r>
            <a:r>
              <a:rPr lang="en-US" sz="2400" dirty="0">
                <a:solidFill>
                  <a:schemeClr val="accent1"/>
                </a:solidFill>
              </a:rPr>
              <a:t>L</a:t>
            </a:r>
            <a:r>
              <a:rPr lang="en-US" sz="2400" dirty="0" smtClean="0">
                <a:solidFill>
                  <a:schemeClr val="accent1"/>
                </a:solidFill>
              </a:rPr>
              <a:t>inux</a:t>
            </a:r>
          </a:p>
          <a:p>
            <a:r>
              <a:rPr lang="en-US" sz="2400" dirty="0" smtClean="0">
                <a:solidFill>
                  <a:schemeClr val="accent1"/>
                </a:solidFill>
              </a:rPr>
              <a:t>.</a:t>
            </a:r>
            <a:r>
              <a:rPr lang="en-US" sz="2400" dirty="0" err="1" smtClean="0">
                <a:solidFill>
                  <a:schemeClr val="accent1"/>
                </a:solidFill>
              </a:rPr>
              <a:t>obj</a:t>
            </a:r>
            <a:r>
              <a:rPr lang="en-US" sz="2400" dirty="0" smtClean="0">
                <a:solidFill>
                  <a:schemeClr val="accent1"/>
                </a:solidFill>
              </a:rPr>
              <a:t> Windows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21217" y="5188803"/>
            <a:ext cx="54514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e.g. .text (code) starts at </a:t>
            </a:r>
            <a:r>
              <a:rPr lang="en-US" sz="2400" dirty="0" err="1" smtClean="0">
                <a:solidFill>
                  <a:schemeClr val="accent1"/>
                </a:solidFill>
              </a:rPr>
              <a:t>addr</a:t>
            </a:r>
            <a:r>
              <a:rPr lang="en-US" sz="2400" dirty="0" smtClean="0">
                <a:solidFill>
                  <a:schemeClr val="accent1"/>
                </a:solidFill>
              </a:rPr>
              <a:t> 0x00000000</a:t>
            </a:r>
          </a:p>
          <a:p>
            <a:r>
              <a:rPr lang="en-US" sz="2400" dirty="0" smtClean="0">
                <a:solidFill>
                  <a:schemeClr val="accent1"/>
                </a:solidFill>
              </a:rPr>
              <a:t>       .data starts @ </a:t>
            </a:r>
            <a:r>
              <a:rPr lang="en-US" sz="2400" dirty="0" err="1" smtClean="0">
                <a:solidFill>
                  <a:schemeClr val="accent1"/>
                </a:solidFill>
              </a:rPr>
              <a:t>addr</a:t>
            </a:r>
            <a:r>
              <a:rPr lang="en-US" sz="2400" dirty="0" smtClean="0">
                <a:solidFill>
                  <a:schemeClr val="accent1"/>
                </a:solidFill>
              </a:rPr>
              <a:t> 0x0000</a:t>
            </a:r>
            <a:r>
              <a:rPr lang="en-US" sz="2400" dirty="0">
                <a:solidFill>
                  <a:schemeClr val="accent1"/>
                </a:solidFill>
              </a:rPr>
              <a:t>0000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562600" y="3789989"/>
            <a:ext cx="34303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i.e. Need a “symbol table”</a:t>
            </a:r>
            <a:endParaRPr lang="en-US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5202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Next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does the assembler handle external 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15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19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Symbols and References</a:t>
            </a:r>
            <a:endParaRPr lang="en-US" dirty="0"/>
          </a:p>
        </p:txBody>
      </p:sp>
      <p:sp>
        <p:nvSpPr>
          <p:cNvPr id="260198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Global labels: </a:t>
            </a:r>
            <a:r>
              <a:rPr lang="en-US" dirty="0" smtClean="0"/>
              <a:t>Externally visible “exported” symbols</a:t>
            </a:r>
          </a:p>
          <a:p>
            <a:pPr lvl="1"/>
            <a:r>
              <a:rPr lang="en-US" dirty="0" smtClean="0"/>
              <a:t>Can be referenced from other object files</a:t>
            </a:r>
          </a:p>
          <a:p>
            <a:pPr lvl="1"/>
            <a:r>
              <a:rPr lang="en-US" dirty="0" smtClean="0"/>
              <a:t>Exported functions, global variables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chemeClr val="accent1"/>
                </a:solidFill>
              </a:rPr>
              <a:t>Local labels:  </a:t>
            </a:r>
            <a:r>
              <a:rPr lang="en-US" dirty="0" smtClean="0"/>
              <a:t>Internal  visible only symbols</a:t>
            </a:r>
          </a:p>
          <a:p>
            <a:pPr lvl="1"/>
            <a:r>
              <a:rPr lang="en-US" dirty="0" smtClean="0"/>
              <a:t>Only used within this object file</a:t>
            </a:r>
          </a:p>
          <a:p>
            <a:pPr lvl="1"/>
            <a:r>
              <a:rPr lang="en-US" dirty="0" smtClean="0"/>
              <a:t>static functions, static variables, loop labels, …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305594" y="2514600"/>
            <a:ext cx="2838406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e.g. pi 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(from a couple of slides ago)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5800" y="5181600"/>
            <a:ext cx="1372235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e.g. </a:t>
            </a:r>
          </a:p>
          <a:p>
            <a:r>
              <a:rPr lang="en-US" sz="2400" dirty="0">
                <a:solidFill>
                  <a:schemeClr val="accent1"/>
                </a:solidFill>
              </a:rPr>
              <a:t>s</a:t>
            </a:r>
            <a:r>
              <a:rPr lang="en-US" sz="2400" dirty="0" smtClean="0">
                <a:solidFill>
                  <a:schemeClr val="accent1"/>
                </a:solidFill>
              </a:rPr>
              <a:t>tatic foo</a:t>
            </a:r>
          </a:p>
          <a:p>
            <a:r>
              <a:rPr lang="en-US" sz="2400" dirty="0">
                <a:solidFill>
                  <a:schemeClr val="accent1"/>
                </a:solidFill>
              </a:rPr>
              <a:t>s</a:t>
            </a:r>
            <a:r>
              <a:rPr lang="en-US" sz="2400" dirty="0" smtClean="0">
                <a:solidFill>
                  <a:schemeClr val="accent1"/>
                </a:solidFill>
              </a:rPr>
              <a:t>tatic bar</a:t>
            </a:r>
          </a:p>
          <a:p>
            <a:r>
              <a:rPr lang="en-US" sz="2400" dirty="0">
                <a:solidFill>
                  <a:schemeClr val="accent1"/>
                </a:solidFill>
              </a:rPr>
              <a:t>s</a:t>
            </a:r>
            <a:r>
              <a:rPr lang="en-US" sz="2400" dirty="0" smtClean="0">
                <a:solidFill>
                  <a:schemeClr val="accent1"/>
                </a:solidFill>
              </a:rPr>
              <a:t>tatic </a:t>
            </a:r>
            <a:r>
              <a:rPr lang="en-US" sz="2400" dirty="0" err="1" smtClean="0">
                <a:solidFill>
                  <a:schemeClr val="accent1"/>
                </a:solidFill>
              </a:rPr>
              <a:t>baz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72200" y="5170714"/>
            <a:ext cx="1143000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e.g. </a:t>
            </a:r>
          </a:p>
          <a:p>
            <a:r>
              <a:rPr lang="en-US" sz="2400" dirty="0" smtClean="0">
                <a:solidFill>
                  <a:schemeClr val="accent1"/>
                </a:solidFill>
              </a:rPr>
              <a:t>$</a:t>
            </a:r>
            <a:r>
              <a:rPr lang="en-US" sz="2400" dirty="0" err="1" smtClean="0">
                <a:solidFill>
                  <a:schemeClr val="accent1"/>
                </a:solidFill>
              </a:rPr>
              <a:t>str</a:t>
            </a:r>
            <a:endParaRPr lang="en-US" sz="2400" dirty="0" smtClean="0">
              <a:solidFill>
                <a:schemeClr val="accent1"/>
              </a:solidFill>
            </a:endParaRPr>
          </a:p>
          <a:p>
            <a:r>
              <a:rPr lang="en-US" sz="2400" dirty="0" smtClean="0">
                <a:solidFill>
                  <a:schemeClr val="accent1"/>
                </a:solidFill>
              </a:rPr>
              <a:t>$L0</a:t>
            </a:r>
          </a:p>
          <a:p>
            <a:r>
              <a:rPr lang="en-US" sz="2400" dirty="0" smtClean="0">
                <a:solidFill>
                  <a:schemeClr val="accent1"/>
                </a:solidFill>
              </a:rPr>
              <a:t>$L2</a:t>
            </a:r>
          </a:p>
        </p:txBody>
      </p:sp>
    </p:spTree>
    <p:extLst>
      <p:ext uri="{BB962C8B-B14F-4D97-AF65-F5344CB8AC3E}">
        <p14:creationId xmlns:p14="http://schemas.microsoft.com/office/powerpoint/2010/main" val="4067853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1987" grpId="0" uiExpand="1" build="p"/>
      <p:bldP spid="2" grpId="0" animBg="1"/>
      <p:bldP spid="6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60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GB" smtClean="0"/>
              <a:t>Object file</a:t>
            </a:r>
            <a:endParaRPr lang="en-GB"/>
          </a:p>
        </p:txBody>
      </p:sp>
      <p:sp>
        <p:nvSpPr>
          <p:cNvPr id="260608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143000" y="609600"/>
            <a:ext cx="7772400" cy="6172200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accent1"/>
                </a:solidFill>
              </a:rPr>
              <a:t>Header</a:t>
            </a:r>
          </a:p>
          <a:p>
            <a:pPr lvl="1"/>
            <a:r>
              <a:rPr lang="en-GB" dirty="0" smtClean="0"/>
              <a:t>Size and position of pieces of file</a:t>
            </a:r>
          </a:p>
          <a:p>
            <a:r>
              <a:rPr lang="en-GB" dirty="0" smtClean="0">
                <a:solidFill>
                  <a:schemeClr val="accent1"/>
                </a:solidFill>
              </a:rPr>
              <a:t>Text Segment</a:t>
            </a:r>
          </a:p>
          <a:p>
            <a:pPr lvl="1"/>
            <a:r>
              <a:rPr lang="en-GB" dirty="0" smtClean="0"/>
              <a:t>instructions</a:t>
            </a:r>
          </a:p>
          <a:p>
            <a:r>
              <a:rPr lang="en-GB" dirty="0" smtClean="0">
                <a:solidFill>
                  <a:schemeClr val="accent1"/>
                </a:solidFill>
              </a:rPr>
              <a:t>Data Segment</a:t>
            </a:r>
          </a:p>
          <a:p>
            <a:pPr lvl="1"/>
            <a:r>
              <a:rPr lang="en-GB" dirty="0" smtClean="0"/>
              <a:t>static data (local/global </a:t>
            </a:r>
            <a:r>
              <a:rPr lang="en-GB" dirty="0" err="1" smtClean="0"/>
              <a:t>vars</a:t>
            </a:r>
            <a:r>
              <a:rPr lang="en-GB" dirty="0" smtClean="0"/>
              <a:t>, strings, constants)</a:t>
            </a:r>
          </a:p>
          <a:p>
            <a:r>
              <a:rPr lang="en-GB" dirty="0" smtClean="0">
                <a:solidFill>
                  <a:schemeClr val="accent1"/>
                </a:solidFill>
              </a:rPr>
              <a:t>Debugging Information</a:t>
            </a:r>
          </a:p>
          <a:p>
            <a:pPr lvl="1"/>
            <a:r>
              <a:rPr lang="en-GB" dirty="0" smtClean="0"/>
              <a:t>line number </a:t>
            </a:r>
            <a:r>
              <a:rPr lang="en-GB" dirty="0" smtClean="0">
                <a:sym typeface="Wingdings" pitchFamily="2" charset="2"/>
              </a:rPr>
              <a:t> code address map, etc.</a:t>
            </a:r>
            <a:endParaRPr lang="en-GB" dirty="0" smtClean="0"/>
          </a:p>
          <a:p>
            <a:r>
              <a:rPr lang="en-GB" dirty="0" smtClean="0">
                <a:solidFill>
                  <a:schemeClr val="accent1"/>
                </a:solidFill>
              </a:rPr>
              <a:t>Symbol Table</a:t>
            </a:r>
          </a:p>
          <a:p>
            <a:pPr lvl="1"/>
            <a:r>
              <a:rPr lang="en-GB" dirty="0" smtClean="0"/>
              <a:t>External (exported) references</a:t>
            </a:r>
          </a:p>
          <a:p>
            <a:pPr lvl="1"/>
            <a:r>
              <a:rPr lang="en-GB" dirty="0" smtClean="0"/>
              <a:t>Unresolved (imported) references</a:t>
            </a:r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 rot="16200000">
            <a:off x="-538490" y="320549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Object File</a:t>
            </a:r>
          </a:p>
        </p:txBody>
      </p:sp>
      <p:cxnSp>
        <p:nvCxnSpPr>
          <p:cNvPr id="6" name="Straight Connector 5"/>
          <p:cNvCxnSpPr/>
          <p:nvPr>
            <p:custDataLst>
              <p:tags r:id="rId4"/>
            </p:custDataLst>
          </p:nvPr>
        </p:nvCxnSpPr>
        <p:spPr>
          <a:xfrm rot="5400000" flipH="1" flipV="1">
            <a:off x="-571500" y="1638300"/>
            <a:ext cx="2057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>
            <p:custDataLst>
              <p:tags r:id="rId5"/>
            </p:custDataLst>
          </p:nvPr>
        </p:nvCxnSpPr>
        <p:spPr>
          <a:xfrm rot="5400000" flipH="1" flipV="1">
            <a:off x="-533400" y="5410200"/>
            <a:ext cx="19812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>
            <p:custDataLst>
              <p:tags r:id="rId6"/>
            </p:custDataLst>
          </p:nvPr>
        </p:nvCxnSpPr>
        <p:spPr>
          <a:xfrm rot="10800000">
            <a:off x="457200" y="609600"/>
            <a:ext cx="2286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>
            <p:custDataLst>
              <p:tags r:id="rId7"/>
            </p:custDataLst>
          </p:nvPr>
        </p:nvCxnSpPr>
        <p:spPr>
          <a:xfrm rot="10800000">
            <a:off x="457200" y="6400800"/>
            <a:ext cx="2286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5082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6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02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Academic Integrity</a:t>
            </a:r>
          </a:p>
        </p:txBody>
      </p:sp>
      <p:sp>
        <p:nvSpPr>
          <p:cNvPr id="990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09600"/>
            <a:ext cx="9372600" cy="584676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All submitted work must be your own</a:t>
            </a:r>
          </a:p>
          <a:p>
            <a:pPr lvl="1">
              <a:spcBef>
                <a:spcPts val="0"/>
              </a:spcBef>
            </a:pPr>
            <a:r>
              <a:rPr lang="en-US" dirty="0"/>
              <a:t>OK to study </a:t>
            </a:r>
            <a:r>
              <a:rPr lang="en-US" dirty="0" smtClean="0"/>
              <a:t>together, </a:t>
            </a:r>
            <a:r>
              <a:rPr lang="en-US" b="1" i="1" dirty="0" smtClean="0">
                <a:solidFill>
                  <a:schemeClr val="accent1"/>
                </a:solidFill>
              </a:rPr>
              <a:t>but do </a:t>
            </a:r>
            <a:r>
              <a:rPr lang="en-US" b="1" i="1" dirty="0" smtClean="0">
                <a:solidFill>
                  <a:schemeClr val="accent1"/>
                </a:solidFill>
              </a:rPr>
              <a:t>NOT</a:t>
            </a:r>
            <a:r>
              <a:rPr lang="en-US" b="1" i="1" dirty="0" smtClean="0">
                <a:solidFill>
                  <a:schemeClr val="accent1"/>
                </a:solidFill>
              </a:rPr>
              <a:t> </a:t>
            </a:r>
            <a:r>
              <a:rPr lang="en-US" b="1" i="1" dirty="0" smtClean="0">
                <a:solidFill>
                  <a:schemeClr val="accent1"/>
                </a:solidFill>
              </a:rPr>
              <a:t>share </a:t>
            </a:r>
            <a:r>
              <a:rPr lang="en-US" b="1" i="1" dirty="0" err="1" smtClean="0">
                <a:solidFill>
                  <a:schemeClr val="accent1"/>
                </a:solidFill>
              </a:rPr>
              <a:t>soln’s</a:t>
            </a:r>
            <a:endParaRPr lang="en-US" b="1" i="1" dirty="0" smtClean="0">
              <a:solidFill>
                <a:schemeClr val="accent1"/>
              </a:solidFill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 smtClean="0"/>
              <a:t>e.g. CANNOT email </a:t>
            </a:r>
            <a:r>
              <a:rPr lang="en-US" dirty="0" err="1" smtClean="0"/>
              <a:t>soln</a:t>
            </a:r>
            <a:r>
              <a:rPr lang="en-US" dirty="0" smtClean="0"/>
              <a:t>, look at screen, writ </a:t>
            </a:r>
            <a:r>
              <a:rPr lang="en-US" dirty="0" err="1" smtClean="0"/>
              <a:t>soln</a:t>
            </a:r>
            <a:r>
              <a:rPr lang="en-US" dirty="0" smtClean="0"/>
              <a:t> for others</a:t>
            </a:r>
            <a:endParaRPr lang="en-US" dirty="0" smtClean="0"/>
          </a:p>
          <a:p>
            <a:pPr lvl="1">
              <a:spcBef>
                <a:spcPts val="0"/>
              </a:spcBef>
            </a:pPr>
            <a:r>
              <a:rPr lang="en-US" b="1" i="1" dirty="0">
                <a:solidFill>
                  <a:schemeClr val="accent1"/>
                </a:solidFill>
              </a:rPr>
              <a:t>Cite your </a:t>
            </a:r>
            <a:r>
              <a:rPr lang="en-US" b="1" i="1" dirty="0" smtClean="0">
                <a:solidFill>
                  <a:schemeClr val="accent1"/>
                </a:solidFill>
              </a:rPr>
              <a:t>(online) sources</a:t>
            </a:r>
          </a:p>
          <a:p>
            <a:pPr lvl="1">
              <a:spcBef>
                <a:spcPts val="0"/>
              </a:spcBef>
            </a:pPr>
            <a:r>
              <a:rPr lang="en-US" dirty="0" smtClean="0">
                <a:solidFill>
                  <a:schemeClr val="bg1"/>
                </a:solidFill>
              </a:rPr>
              <a:t>“Crowd sourcing” your problem/</a:t>
            </a:r>
            <a:r>
              <a:rPr lang="en-US" dirty="0" err="1" smtClean="0">
                <a:solidFill>
                  <a:schemeClr val="bg1"/>
                </a:solidFill>
              </a:rPr>
              <a:t>soln</a:t>
            </a:r>
            <a:r>
              <a:rPr lang="en-US" dirty="0" smtClean="0">
                <a:solidFill>
                  <a:schemeClr val="bg1"/>
                </a:solidFill>
              </a:rPr>
              <a:t> same as copying</a:t>
            </a:r>
            <a:endParaRPr lang="en-US" b="1" i="1" dirty="0" smtClean="0">
              <a:solidFill>
                <a:schemeClr val="accent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 smtClean="0"/>
              <a:t>Project </a:t>
            </a:r>
            <a:r>
              <a:rPr lang="en-US" dirty="0"/>
              <a:t>groups submit joint work</a:t>
            </a:r>
          </a:p>
          <a:p>
            <a:pPr lvl="1">
              <a:spcBef>
                <a:spcPts val="0"/>
              </a:spcBef>
            </a:pPr>
            <a:r>
              <a:rPr lang="en-US" dirty="0"/>
              <a:t>Same </a:t>
            </a:r>
            <a:r>
              <a:rPr lang="en-US" dirty="0" smtClean="0"/>
              <a:t>rules </a:t>
            </a:r>
            <a:r>
              <a:rPr lang="en-US" dirty="0"/>
              <a:t>apply to projects at the group level</a:t>
            </a:r>
          </a:p>
          <a:p>
            <a:pPr lvl="1">
              <a:spcBef>
                <a:spcPts val="0"/>
              </a:spcBef>
            </a:pPr>
            <a:r>
              <a:rPr lang="en-US" dirty="0"/>
              <a:t>Cannot </a:t>
            </a:r>
            <a:r>
              <a:rPr lang="en-US" dirty="0" smtClean="0"/>
              <a:t>use </a:t>
            </a:r>
            <a:r>
              <a:rPr lang="en-US" dirty="0"/>
              <a:t>of someone else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s </a:t>
            </a:r>
            <a:r>
              <a:rPr lang="en-US" dirty="0" err="1" smtClean="0"/>
              <a:t>soln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Closed-book exams, no </a:t>
            </a:r>
            <a:r>
              <a:rPr lang="en-US" dirty="0" smtClean="0"/>
              <a:t>calculators</a:t>
            </a:r>
          </a:p>
          <a:p>
            <a:pPr>
              <a:spcBef>
                <a:spcPts val="0"/>
              </a:spcBef>
            </a:pPr>
            <a:endParaRPr lang="en-US" dirty="0" smtClean="0"/>
          </a:p>
          <a:p>
            <a:pPr marL="342900" lvl="1" indent="-342900">
              <a:spcBef>
                <a:spcPts val="0"/>
              </a:spcBef>
              <a:buFontTx/>
              <a:buChar char="•"/>
            </a:pPr>
            <a:r>
              <a:rPr lang="en-US" sz="3200" dirty="0" smtClean="0">
                <a:solidFill>
                  <a:schemeClr val="tx2"/>
                </a:solidFill>
              </a:rPr>
              <a:t>Stressed? Tempted? Lost?</a:t>
            </a:r>
          </a:p>
          <a:p>
            <a:pPr marL="742950" lvl="2" indent="-342900">
              <a:spcBef>
                <a:spcPts val="0"/>
              </a:spcBef>
              <a:buFontTx/>
              <a:buChar char="•"/>
            </a:pPr>
            <a:r>
              <a:rPr lang="en-US" dirty="0">
                <a:solidFill>
                  <a:srgbClr val="FFFFFF"/>
                </a:solidFill>
              </a:rPr>
              <a:t>Come see me </a:t>
            </a:r>
            <a:r>
              <a:rPr lang="en-US" b="1" i="1" dirty="0">
                <a:solidFill>
                  <a:srgbClr val="FFFF66"/>
                </a:solidFill>
              </a:rPr>
              <a:t>before</a:t>
            </a:r>
            <a:r>
              <a:rPr lang="en-US" dirty="0">
                <a:solidFill>
                  <a:srgbClr val="FFFF66"/>
                </a:solidFill>
              </a:rPr>
              <a:t> </a:t>
            </a:r>
            <a:r>
              <a:rPr lang="en-US" dirty="0"/>
              <a:t>due date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6070316"/>
            <a:ext cx="7168320" cy="635284"/>
          </a:xfrm>
          <a:prstGeom prst="rect">
            <a:avLst/>
          </a:prstGeom>
          <a:noFill/>
          <a:ln w="36720">
            <a:solidFill>
              <a:srgbClr val="FFFF00"/>
            </a:solidFill>
            <a:round/>
            <a:headEnd/>
            <a:tailEnd/>
          </a:ln>
          <a:effectLst/>
        </p:spPr>
        <p:txBody>
          <a:bodyPr lIns="16326" tIns="41925" rIns="16326" bIns="16326" anchor="ctr"/>
          <a:lstStyle/>
          <a:p>
            <a:pPr algn="ctr">
              <a:spcAft>
                <a:spcPts val="1293"/>
              </a:spcAft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</a:tabLst>
            </a:pPr>
            <a:r>
              <a:rPr lang="en-US" sz="2900" dirty="0">
                <a:solidFill>
                  <a:srgbClr val="FFFF66"/>
                </a:solidFill>
                <a:latin typeface="Calibri" pitchFamily="34" charset="0"/>
              </a:rPr>
              <a:t>Plagiarism in any form will not be tolerated</a:t>
            </a:r>
          </a:p>
        </p:txBody>
      </p:sp>
    </p:spTree>
    <p:extLst>
      <p:ext uri="{BB962C8B-B14F-4D97-AF65-F5344CB8AC3E}">
        <p14:creationId xmlns:p14="http://schemas.microsoft.com/office/powerpoint/2010/main" val="62121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09600"/>
            <a:ext cx="3886200" cy="6172200"/>
          </a:xfrm>
          <a:ln w="1905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400" dirty="0" err="1" smtClean="0"/>
              <a:t>int</a:t>
            </a:r>
            <a:r>
              <a:rPr lang="en-US" sz="2400" dirty="0" smtClean="0"/>
              <a:t> pi = 3;</a:t>
            </a:r>
          </a:p>
          <a:p>
            <a:r>
              <a:rPr lang="en-US" sz="2400" dirty="0" err="1" smtClean="0"/>
              <a:t>int</a:t>
            </a:r>
            <a:r>
              <a:rPr lang="en-US" sz="2400" dirty="0" smtClean="0"/>
              <a:t> e = 2;</a:t>
            </a:r>
          </a:p>
          <a:p>
            <a:r>
              <a:rPr lang="en-US" sz="2400" dirty="0" smtClean="0"/>
              <a:t>static 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randomval</a:t>
            </a:r>
            <a:r>
              <a:rPr lang="en-US" sz="2400" dirty="0" smtClean="0"/>
              <a:t> = 7;</a:t>
            </a:r>
          </a:p>
          <a:p>
            <a:endParaRPr lang="en-US" sz="2400" dirty="0" smtClean="0"/>
          </a:p>
          <a:p>
            <a:r>
              <a:rPr lang="en-US" sz="2400" dirty="0" smtClean="0"/>
              <a:t>extern char *username;</a:t>
            </a:r>
          </a:p>
          <a:p>
            <a:r>
              <a:rPr lang="en-US" sz="2400" dirty="0" smtClean="0"/>
              <a:t>extern 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printf</a:t>
            </a:r>
            <a:r>
              <a:rPr lang="en-US" sz="2400" dirty="0" smtClean="0"/>
              <a:t>(char *</a:t>
            </a:r>
            <a:r>
              <a:rPr lang="en-US" sz="2400" dirty="0" err="1" smtClean="0"/>
              <a:t>str</a:t>
            </a:r>
            <a:r>
              <a:rPr lang="en-US" sz="2400" dirty="0" smtClean="0"/>
              <a:t>, …);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int</a:t>
            </a:r>
            <a:r>
              <a:rPr lang="en-US" sz="2400" dirty="0" smtClean="0"/>
              <a:t> square(</a:t>
            </a:r>
            <a:r>
              <a:rPr lang="en-US" sz="2400" dirty="0" err="1" smtClean="0"/>
              <a:t>int</a:t>
            </a:r>
            <a:r>
              <a:rPr lang="en-US" sz="2400" dirty="0" smtClean="0"/>
              <a:t> x) { … }</a:t>
            </a:r>
          </a:p>
          <a:p>
            <a:r>
              <a:rPr lang="en-US" sz="2400" dirty="0" smtClean="0"/>
              <a:t>static 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is_prime</a:t>
            </a:r>
            <a:r>
              <a:rPr lang="en-US" sz="2400" dirty="0" smtClean="0"/>
              <a:t>(</a:t>
            </a:r>
            <a:r>
              <a:rPr lang="en-US" sz="2400" dirty="0" err="1" smtClean="0"/>
              <a:t>int</a:t>
            </a:r>
            <a:r>
              <a:rPr lang="en-US" sz="2400" dirty="0" smtClean="0"/>
              <a:t> x) { … }</a:t>
            </a:r>
          </a:p>
          <a:p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pick_prime</a:t>
            </a:r>
            <a:r>
              <a:rPr lang="en-US" sz="2400" dirty="0" smtClean="0"/>
              <a:t>() { … }</a:t>
            </a:r>
          </a:p>
          <a:p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pick_random</a:t>
            </a:r>
            <a:r>
              <a:rPr lang="en-US" sz="2400" dirty="0" smtClean="0"/>
              <a:t>() { </a:t>
            </a:r>
          </a:p>
          <a:p>
            <a:r>
              <a:rPr lang="en-US" sz="2400" dirty="0" smtClean="0"/>
              <a:t>	return </a:t>
            </a:r>
            <a:r>
              <a:rPr lang="en-US" sz="2400" dirty="0" err="1" smtClean="0"/>
              <a:t>randomval</a:t>
            </a:r>
            <a:r>
              <a:rPr lang="en-US" sz="2400" dirty="0" smtClean="0"/>
              <a:t>;  </a:t>
            </a:r>
          </a:p>
          <a:p>
            <a:r>
              <a:rPr lang="en-US" sz="2400" dirty="0" smtClean="0"/>
              <a:t>}</a:t>
            </a:r>
          </a:p>
          <a:p>
            <a:endParaRPr lang="en-US" sz="2400" dirty="0"/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152400" y="314980"/>
            <a:ext cx="1192827" cy="5232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math.c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4267200" y="685800"/>
            <a:ext cx="4724400" cy="2286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gcc</a:t>
            </a:r>
            <a:r>
              <a:rPr lang="en-US" sz="2800" dirty="0" smtClean="0">
                <a:solidFill>
                  <a:schemeClr val="bg1"/>
                </a:solidFill>
              </a:rPr>
              <a:t> -S … </a:t>
            </a:r>
            <a:r>
              <a:rPr lang="en-US" sz="2800" dirty="0" err="1" smtClean="0">
                <a:solidFill>
                  <a:schemeClr val="bg1"/>
                </a:solidFill>
              </a:rPr>
              <a:t>math.c</a:t>
            </a:r>
            <a:endParaRPr lang="en-US" sz="2800" dirty="0" smtClean="0">
              <a:solidFill>
                <a:schemeClr val="bg1"/>
              </a:solidFill>
            </a:endParaRPr>
          </a:p>
          <a:p>
            <a:r>
              <a:rPr lang="en-US" sz="2800" dirty="0" err="1" smtClean="0">
                <a:solidFill>
                  <a:schemeClr val="bg1"/>
                </a:solidFill>
              </a:rPr>
              <a:t>gcc</a:t>
            </a:r>
            <a:r>
              <a:rPr lang="en-US" sz="2800" dirty="0" smtClean="0">
                <a:solidFill>
                  <a:schemeClr val="bg1"/>
                </a:solidFill>
              </a:rPr>
              <a:t> -c … </a:t>
            </a:r>
            <a:r>
              <a:rPr lang="en-US" sz="2800" dirty="0" err="1" smtClean="0">
                <a:solidFill>
                  <a:schemeClr val="bg1"/>
                </a:solidFill>
              </a:rPr>
              <a:t>math.s</a:t>
            </a:r>
            <a:endParaRPr lang="en-US" sz="2800" dirty="0" smtClean="0">
              <a:solidFill>
                <a:schemeClr val="bg1"/>
              </a:solidFill>
            </a:endParaRPr>
          </a:p>
          <a:p>
            <a:r>
              <a:rPr lang="en-US" sz="2800" dirty="0" err="1" smtClean="0">
                <a:solidFill>
                  <a:schemeClr val="bg1"/>
                </a:solidFill>
              </a:rPr>
              <a:t>objdump</a:t>
            </a:r>
            <a:r>
              <a:rPr lang="en-US" sz="2800" dirty="0" smtClean="0">
                <a:solidFill>
                  <a:schemeClr val="bg1"/>
                </a:solidFill>
              </a:rPr>
              <a:t> --disassemble </a:t>
            </a:r>
            <a:r>
              <a:rPr lang="en-US" sz="2800" dirty="0" err="1" smtClean="0">
                <a:solidFill>
                  <a:schemeClr val="bg1"/>
                </a:solidFill>
              </a:rPr>
              <a:t>math.o</a:t>
            </a:r>
            <a:endParaRPr lang="en-US" sz="2800" dirty="0" smtClean="0">
              <a:solidFill>
                <a:schemeClr val="bg1"/>
              </a:solidFill>
            </a:endParaRPr>
          </a:p>
          <a:p>
            <a:r>
              <a:rPr lang="en-US" sz="2800" dirty="0" err="1" smtClean="0">
                <a:solidFill>
                  <a:schemeClr val="bg1"/>
                </a:solidFill>
              </a:rPr>
              <a:t>objdump</a:t>
            </a:r>
            <a:r>
              <a:rPr lang="en-US" sz="2800" dirty="0" smtClean="0">
                <a:solidFill>
                  <a:schemeClr val="bg1"/>
                </a:solidFill>
              </a:rPr>
              <a:t> --</a:t>
            </a:r>
            <a:r>
              <a:rPr lang="en-US" sz="2800" dirty="0" err="1" smtClean="0">
                <a:solidFill>
                  <a:schemeClr val="bg1"/>
                </a:solidFill>
              </a:rPr>
              <a:t>syms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math.o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67200" y="762000"/>
            <a:ext cx="2667000" cy="381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267200" y="1219200"/>
            <a:ext cx="2667000" cy="381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800600" y="762000"/>
            <a:ext cx="533400" cy="381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800600" y="1219200"/>
            <a:ext cx="533400" cy="381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315200" y="685800"/>
            <a:ext cx="13195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Compiler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15200" y="1062335"/>
            <a:ext cx="1495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Assembler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11" name="Right Brace 10"/>
          <p:cNvSpPr/>
          <p:nvPr/>
        </p:nvSpPr>
        <p:spPr>
          <a:xfrm>
            <a:off x="1345227" y="1143000"/>
            <a:ext cx="483573" cy="685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676400" y="1062335"/>
            <a:ext cx="9412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global</a:t>
            </a:r>
            <a:endParaRPr lang="en-US" sz="2400" dirty="0">
              <a:solidFill>
                <a:schemeClr val="accent1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381000" y="2286000"/>
            <a:ext cx="68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66800" y="2281535"/>
            <a:ext cx="27241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l</a:t>
            </a:r>
            <a:r>
              <a:rPr lang="en-US" sz="2400" dirty="0" smtClean="0">
                <a:solidFill>
                  <a:schemeClr val="accent1"/>
                </a:solidFill>
              </a:rPr>
              <a:t>ocal (to current file)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669471" y="2286000"/>
            <a:ext cx="342900" cy="212271"/>
          </a:xfrm>
          <a:custGeom>
            <a:avLst/>
            <a:gdLst>
              <a:gd name="connsiteX0" fmla="*/ 342900 w 342900"/>
              <a:gd name="connsiteY0" fmla="*/ 212271 h 212271"/>
              <a:gd name="connsiteX1" fmla="*/ 114300 w 342900"/>
              <a:gd name="connsiteY1" fmla="*/ 130629 h 212271"/>
              <a:gd name="connsiteX2" fmla="*/ 0 w 342900"/>
              <a:gd name="connsiteY2" fmla="*/ 0 h 212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2900" h="212271">
                <a:moveTo>
                  <a:pt x="342900" y="212271"/>
                </a:moveTo>
                <a:cubicBezTo>
                  <a:pt x="257175" y="189139"/>
                  <a:pt x="171450" y="166007"/>
                  <a:pt x="114300" y="130629"/>
                </a:cubicBezTo>
                <a:cubicBezTo>
                  <a:pt x="57150" y="95250"/>
                  <a:pt x="28575" y="47625"/>
                  <a:pt x="0" y="0"/>
                </a:cubicBezTo>
              </a:path>
            </a:pathLst>
          </a:custGeom>
          <a:noFill/>
          <a:ln>
            <a:solidFill>
              <a:schemeClr val="accent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57200" y="3805535"/>
            <a:ext cx="3754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e</a:t>
            </a:r>
            <a:r>
              <a:rPr lang="en-US" sz="2400" dirty="0" smtClean="0">
                <a:solidFill>
                  <a:schemeClr val="accent1"/>
                </a:solidFill>
              </a:rPr>
              <a:t>xternal </a:t>
            </a:r>
            <a:r>
              <a:rPr lang="en-US" sz="2000" dirty="0" smtClean="0">
                <a:solidFill>
                  <a:schemeClr val="accent1"/>
                </a:solidFill>
              </a:rPr>
              <a:t>(defined in another file)</a:t>
            </a:r>
            <a:endParaRPr lang="en-US" sz="2000" dirty="0">
              <a:solidFill>
                <a:schemeClr val="accent1"/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381000" y="3673929"/>
            <a:ext cx="68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669471" y="3200400"/>
            <a:ext cx="342900" cy="685800"/>
            <a:chOff x="669471" y="3200400"/>
            <a:chExt cx="342900" cy="685800"/>
          </a:xfrm>
        </p:grpSpPr>
        <p:sp>
          <p:nvSpPr>
            <p:cNvPr id="22" name="Freeform 21"/>
            <p:cNvSpPr/>
            <p:nvPr/>
          </p:nvSpPr>
          <p:spPr>
            <a:xfrm>
              <a:off x="669471" y="3673929"/>
              <a:ext cx="342900" cy="212271"/>
            </a:xfrm>
            <a:custGeom>
              <a:avLst/>
              <a:gdLst>
                <a:gd name="connsiteX0" fmla="*/ 342900 w 342900"/>
                <a:gd name="connsiteY0" fmla="*/ 212271 h 212271"/>
                <a:gd name="connsiteX1" fmla="*/ 114300 w 342900"/>
                <a:gd name="connsiteY1" fmla="*/ 130629 h 212271"/>
                <a:gd name="connsiteX2" fmla="*/ 0 w 342900"/>
                <a:gd name="connsiteY2" fmla="*/ 0 h 212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42900" h="212271">
                  <a:moveTo>
                    <a:pt x="342900" y="212271"/>
                  </a:moveTo>
                  <a:cubicBezTo>
                    <a:pt x="257175" y="189139"/>
                    <a:pt x="171450" y="166007"/>
                    <a:pt x="114300" y="130629"/>
                  </a:cubicBezTo>
                  <a:cubicBezTo>
                    <a:pt x="57150" y="95250"/>
                    <a:pt x="28575" y="47625"/>
                    <a:pt x="0" y="0"/>
                  </a:cubicBezTo>
                </a:path>
              </a:pathLst>
            </a:custGeom>
            <a:noFill/>
            <a:ln>
              <a:solidFill>
                <a:schemeClr val="accent1"/>
              </a:solidFill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816429" y="3200400"/>
              <a:ext cx="195942" cy="685800"/>
            </a:xfrm>
            <a:custGeom>
              <a:avLst/>
              <a:gdLst>
                <a:gd name="connsiteX0" fmla="*/ 195942 w 195942"/>
                <a:gd name="connsiteY0" fmla="*/ 718457 h 718457"/>
                <a:gd name="connsiteX1" fmla="*/ 48985 w 195942"/>
                <a:gd name="connsiteY1" fmla="*/ 277586 h 718457"/>
                <a:gd name="connsiteX2" fmla="*/ 0 w 195942"/>
                <a:gd name="connsiteY2" fmla="*/ 0 h 718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5942" h="718457">
                  <a:moveTo>
                    <a:pt x="195942" y="718457"/>
                  </a:moveTo>
                  <a:cubicBezTo>
                    <a:pt x="138792" y="557893"/>
                    <a:pt x="81642" y="397329"/>
                    <a:pt x="48985" y="277586"/>
                  </a:cubicBezTo>
                  <a:cubicBezTo>
                    <a:pt x="16328" y="157843"/>
                    <a:pt x="8164" y="78921"/>
                    <a:pt x="0" y="0"/>
                  </a:cubicBezTo>
                </a:path>
              </a:pathLst>
            </a:custGeom>
            <a:noFill/>
            <a:ln>
              <a:solidFill>
                <a:schemeClr val="accent1"/>
              </a:solidFill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4" name="Straight Connector 23"/>
          <p:cNvCxnSpPr/>
          <p:nvPr/>
        </p:nvCxnSpPr>
        <p:spPr>
          <a:xfrm>
            <a:off x="381000" y="3200400"/>
            <a:ext cx="68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ight Brace 25"/>
          <p:cNvSpPr/>
          <p:nvPr/>
        </p:nvSpPr>
        <p:spPr>
          <a:xfrm>
            <a:off x="2617684" y="4953000"/>
            <a:ext cx="555834" cy="91886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971800" y="4953000"/>
            <a:ext cx="9412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global</a:t>
            </a:r>
            <a:endParaRPr lang="en-US" sz="2400" dirty="0">
              <a:solidFill>
                <a:schemeClr val="accent1"/>
              </a:solidFill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304800" y="4950767"/>
            <a:ext cx="68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914400" y="4800600"/>
            <a:ext cx="7623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local</a:t>
            </a:r>
            <a:endParaRPr lang="en-US" sz="2400" dirty="0">
              <a:solidFill>
                <a:schemeClr val="accent1"/>
              </a:solidFill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flipH="1" flipV="1">
            <a:off x="647700" y="4950767"/>
            <a:ext cx="266700" cy="15463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3851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7" grpId="0" animBg="1"/>
      <p:bldP spid="10" grpId="0" animBg="1"/>
      <p:bldP spid="9" grpId="0"/>
      <p:bldP spid="12" grpId="0"/>
      <p:bldP spid="11" grpId="0" animBg="1"/>
      <p:bldP spid="14" grpId="0"/>
      <p:bldP spid="18" grpId="0"/>
      <p:bldP spid="17" grpId="0" animBg="1"/>
      <p:bldP spid="20" grpId="0"/>
      <p:bldP spid="26" grpId="0" animBg="1"/>
      <p:bldP spid="27" grpId="0"/>
      <p:bldP spid="2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Objdump</a:t>
            </a:r>
            <a:r>
              <a:rPr lang="en-US" dirty="0" smtClean="0"/>
              <a:t> disassembly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533400"/>
            <a:ext cx="8686800" cy="67818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>
                <a:solidFill>
                  <a:schemeClr val="accent1"/>
                </a:solidFill>
                <a:latin typeface="Consolas" pitchFamily="49" charset="0"/>
              </a:rPr>
              <a:t>csug01 ~$ </a:t>
            </a:r>
            <a:r>
              <a:rPr lang="en-US" dirty="0" err="1" smtClean="0">
                <a:solidFill>
                  <a:schemeClr val="accent1"/>
                </a:solidFill>
                <a:latin typeface="Consolas" pitchFamily="49" charset="0"/>
              </a:rPr>
              <a:t>mipsel-linux-objdump</a:t>
            </a:r>
            <a:r>
              <a:rPr lang="en-US" dirty="0" smtClean="0">
                <a:solidFill>
                  <a:schemeClr val="accent1"/>
                </a:solidFill>
                <a:latin typeface="Consolas" pitchFamily="49" charset="0"/>
              </a:rPr>
              <a:t> --disassemble </a:t>
            </a:r>
            <a:r>
              <a:rPr lang="en-US" dirty="0" err="1" smtClean="0">
                <a:solidFill>
                  <a:schemeClr val="accent1"/>
                </a:solidFill>
                <a:latin typeface="Consolas" pitchFamily="49" charset="0"/>
              </a:rPr>
              <a:t>math.o</a:t>
            </a:r>
            <a:r>
              <a:rPr lang="en-US" sz="1300" dirty="0" smtClean="0">
                <a:solidFill>
                  <a:schemeClr val="accent1"/>
                </a:solidFill>
                <a:latin typeface="Consolas" pitchFamily="49" charset="0"/>
              </a:rPr>
              <a:t>  </a:t>
            </a:r>
          </a:p>
          <a:p>
            <a:r>
              <a:rPr lang="en-US" dirty="0" err="1" smtClean="0">
                <a:latin typeface="Consolas" pitchFamily="49" charset="0"/>
              </a:rPr>
              <a:t>math.o</a:t>
            </a:r>
            <a:r>
              <a:rPr lang="en-US" dirty="0" smtClean="0">
                <a:latin typeface="Consolas" pitchFamily="49" charset="0"/>
              </a:rPr>
              <a:t>:     file format elf32-tradlittlemips</a:t>
            </a:r>
          </a:p>
          <a:p>
            <a:r>
              <a:rPr lang="en-US" dirty="0" smtClean="0">
                <a:latin typeface="Consolas" pitchFamily="49" charset="0"/>
              </a:rPr>
              <a:t>Disassembly of section .text:</a:t>
            </a:r>
          </a:p>
          <a:p>
            <a:endParaRPr lang="en-US" sz="1900" dirty="0" smtClean="0">
              <a:latin typeface="Consolas" pitchFamily="49" charset="0"/>
            </a:endParaRPr>
          </a:p>
          <a:p>
            <a:r>
              <a:rPr lang="en-US" dirty="0" smtClean="0"/>
              <a:t>00000000 &lt;</a:t>
            </a:r>
            <a:r>
              <a:rPr lang="en-US" dirty="0" err="1" smtClean="0"/>
              <a:t>pick_random</a:t>
            </a:r>
            <a:r>
              <a:rPr lang="en-US" dirty="0" smtClean="0"/>
              <a:t>&gt;:</a:t>
            </a:r>
          </a:p>
          <a:p>
            <a:r>
              <a:rPr lang="en-US" dirty="0" smtClean="0"/>
              <a:t>   0:	27bdfff8 	</a:t>
            </a:r>
            <a:r>
              <a:rPr lang="en-US" dirty="0" err="1" smtClean="0"/>
              <a:t>addiu</a:t>
            </a:r>
            <a:r>
              <a:rPr lang="en-US" dirty="0" smtClean="0"/>
              <a:t>	sp,sp,-8</a:t>
            </a:r>
          </a:p>
          <a:p>
            <a:r>
              <a:rPr lang="en-US" dirty="0" smtClean="0"/>
              <a:t>   4:	afbe0000 	sw	s8,0(sp)</a:t>
            </a:r>
          </a:p>
          <a:p>
            <a:r>
              <a:rPr lang="en-US" dirty="0" smtClean="0"/>
              <a:t>   8:	03a0f021 	move	s8,sp</a:t>
            </a:r>
          </a:p>
          <a:p>
            <a:r>
              <a:rPr lang="en-US" dirty="0" smtClean="0"/>
              <a:t>   c:	3c020000 	</a:t>
            </a:r>
            <a:r>
              <a:rPr lang="en-US" dirty="0" err="1" smtClean="0"/>
              <a:t>lui</a:t>
            </a:r>
            <a:r>
              <a:rPr lang="en-US" dirty="0" smtClean="0"/>
              <a:t>	v0,0x0</a:t>
            </a:r>
          </a:p>
          <a:p>
            <a:r>
              <a:rPr lang="en-US" dirty="0" smtClean="0"/>
              <a:t>  10:	8c420008 	lw	v0,8(v0)</a:t>
            </a:r>
          </a:p>
          <a:p>
            <a:r>
              <a:rPr lang="en-US" dirty="0" smtClean="0"/>
              <a:t>  14:	03c0e821 	move	sp,s8</a:t>
            </a:r>
          </a:p>
          <a:p>
            <a:r>
              <a:rPr lang="en-US" dirty="0" smtClean="0"/>
              <a:t>  18:	8fbe0000 	lw	s8,0(sp)</a:t>
            </a:r>
          </a:p>
          <a:p>
            <a:r>
              <a:rPr lang="en-US" dirty="0" smtClean="0"/>
              <a:t>  1c:	27bd0008 	</a:t>
            </a:r>
            <a:r>
              <a:rPr lang="en-US" dirty="0" err="1" smtClean="0"/>
              <a:t>addiu</a:t>
            </a:r>
            <a:r>
              <a:rPr lang="en-US" dirty="0" smtClean="0"/>
              <a:t>	sp,sp,8</a:t>
            </a:r>
          </a:p>
          <a:p>
            <a:r>
              <a:rPr lang="en-US" dirty="0" smtClean="0"/>
              <a:t>  20:	03e00008 	</a:t>
            </a:r>
            <a:r>
              <a:rPr lang="en-US" dirty="0" err="1" smtClean="0"/>
              <a:t>jr</a:t>
            </a:r>
            <a:r>
              <a:rPr lang="en-US" dirty="0" smtClean="0"/>
              <a:t>	</a:t>
            </a:r>
            <a:r>
              <a:rPr lang="en-US" dirty="0" err="1" smtClean="0"/>
              <a:t>ra</a:t>
            </a:r>
            <a:endParaRPr lang="en-US" dirty="0" smtClean="0"/>
          </a:p>
          <a:p>
            <a:r>
              <a:rPr lang="en-US" dirty="0" smtClean="0"/>
              <a:t>  24:	00000000 	nop</a:t>
            </a:r>
          </a:p>
          <a:p>
            <a:endParaRPr lang="en-US" dirty="0" smtClean="0"/>
          </a:p>
          <a:p>
            <a:r>
              <a:rPr lang="en-US" dirty="0" smtClean="0"/>
              <a:t>00000028 &lt;square&gt;:</a:t>
            </a:r>
          </a:p>
          <a:p>
            <a:r>
              <a:rPr lang="en-US" dirty="0" smtClean="0"/>
              <a:t>  28:	27bdfff8 	</a:t>
            </a:r>
            <a:r>
              <a:rPr lang="en-US" dirty="0" err="1" smtClean="0"/>
              <a:t>addiu</a:t>
            </a:r>
            <a:r>
              <a:rPr lang="en-US" dirty="0" smtClean="0"/>
              <a:t>	sp,sp,-8</a:t>
            </a:r>
          </a:p>
          <a:p>
            <a:r>
              <a:rPr lang="en-US" dirty="0" smtClean="0"/>
              <a:t>  2c:	afbe0000 	sw	s8,0(sp)</a:t>
            </a:r>
          </a:p>
          <a:p>
            <a:r>
              <a:rPr lang="en-US" dirty="0" smtClean="0"/>
              <a:t>  30:	03a0f021 	move	s8,sp</a:t>
            </a:r>
          </a:p>
          <a:p>
            <a:r>
              <a:rPr lang="en-US" dirty="0" smtClean="0"/>
              <a:t>  34:	afc40008 	sw	a0,8(s8)</a:t>
            </a:r>
          </a:p>
          <a:p>
            <a:r>
              <a:rPr lang="en-US" dirty="0" smtClean="0"/>
              <a:t>  …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648200" y="457200"/>
            <a:ext cx="1905000" cy="4572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217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Objdump</a:t>
            </a:r>
            <a:r>
              <a:rPr lang="en-US" dirty="0" smtClean="0"/>
              <a:t> disassembly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533400"/>
            <a:ext cx="8686800" cy="67818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>
                <a:solidFill>
                  <a:schemeClr val="accent1"/>
                </a:solidFill>
                <a:latin typeface="Consolas" pitchFamily="49" charset="0"/>
              </a:rPr>
              <a:t>csug01 ~$ </a:t>
            </a:r>
            <a:r>
              <a:rPr lang="en-US" dirty="0" err="1" smtClean="0">
                <a:solidFill>
                  <a:schemeClr val="accent1"/>
                </a:solidFill>
                <a:latin typeface="Consolas" pitchFamily="49" charset="0"/>
              </a:rPr>
              <a:t>mipsel-linux-objdump</a:t>
            </a:r>
            <a:r>
              <a:rPr lang="en-US" dirty="0" smtClean="0">
                <a:solidFill>
                  <a:schemeClr val="accent1"/>
                </a:solidFill>
                <a:latin typeface="Consolas" pitchFamily="49" charset="0"/>
              </a:rPr>
              <a:t> --disassemble </a:t>
            </a:r>
            <a:r>
              <a:rPr lang="en-US" dirty="0" err="1" smtClean="0">
                <a:solidFill>
                  <a:schemeClr val="accent1"/>
                </a:solidFill>
                <a:latin typeface="Consolas" pitchFamily="49" charset="0"/>
              </a:rPr>
              <a:t>math.o</a:t>
            </a:r>
            <a:r>
              <a:rPr lang="en-US" sz="1300" dirty="0" smtClean="0">
                <a:solidFill>
                  <a:schemeClr val="accent1"/>
                </a:solidFill>
                <a:latin typeface="Consolas" pitchFamily="49" charset="0"/>
              </a:rPr>
              <a:t>  </a:t>
            </a:r>
          </a:p>
          <a:p>
            <a:r>
              <a:rPr lang="en-US" dirty="0" err="1" smtClean="0">
                <a:latin typeface="Consolas" pitchFamily="49" charset="0"/>
              </a:rPr>
              <a:t>math.o</a:t>
            </a:r>
            <a:r>
              <a:rPr lang="en-US" dirty="0" smtClean="0">
                <a:latin typeface="Consolas" pitchFamily="49" charset="0"/>
              </a:rPr>
              <a:t>:     file format elf32-tradlittlemips</a:t>
            </a:r>
          </a:p>
          <a:p>
            <a:r>
              <a:rPr lang="en-US" dirty="0" smtClean="0">
                <a:latin typeface="Consolas" pitchFamily="49" charset="0"/>
              </a:rPr>
              <a:t>Disassembly of section .text:</a:t>
            </a:r>
          </a:p>
          <a:p>
            <a:endParaRPr lang="en-US" sz="1900" dirty="0" smtClean="0">
              <a:latin typeface="Consolas" pitchFamily="49" charset="0"/>
            </a:endParaRPr>
          </a:p>
          <a:p>
            <a:r>
              <a:rPr lang="en-US" dirty="0" smtClean="0"/>
              <a:t>00000000 &lt;</a:t>
            </a:r>
            <a:r>
              <a:rPr lang="en-US" dirty="0" err="1" smtClean="0"/>
              <a:t>pick_random</a:t>
            </a:r>
            <a:r>
              <a:rPr lang="en-US" dirty="0" smtClean="0"/>
              <a:t>&gt;:</a:t>
            </a:r>
          </a:p>
          <a:p>
            <a:r>
              <a:rPr lang="en-US" dirty="0" smtClean="0"/>
              <a:t>   0:	27bdfff8 	</a:t>
            </a:r>
            <a:r>
              <a:rPr lang="en-US" dirty="0" err="1" smtClean="0"/>
              <a:t>addiu</a:t>
            </a:r>
            <a:r>
              <a:rPr lang="en-US" dirty="0" smtClean="0"/>
              <a:t>	sp,sp,-8</a:t>
            </a:r>
          </a:p>
          <a:p>
            <a:r>
              <a:rPr lang="en-US" dirty="0" smtClean="0"/>
              <a:t>   4:	afbe0000 	sw	s8,0(sp)</a:t>
            </a:r>
          </a:p>
          <a:p>
            <a:r>
              <a:rPr lang="en-US" dirty="0" smtClean="0"/>
              <a:t>   8:	03a0f021 	move	s8,sp</a:t>
            </a:r>
          </a:p>
          <a:p>
            <a:r>
              <a:rPr lang="en-US" dirty="0" smtClean="0"/>
              <a:t>   c:	3c020000 	</a:t>
            </a:r>
            <a:r>
              <a:rPr lang="en-US" dirty="0" err="1" smtClean="0"/>
              <a:t>lui</a:t>
            </a:r>
            <a:r>
              <a:rPr lang="en-US" dirty="0" smtClean="0"/>
              <a:t>	v0,0x0</a:t>
            </a:r>
          </a:p>
          <a:p>
            <a:r>
              <a:rPr lang="en-US" dirty="0" smtClean="0"/>
              <a:t>  10:	8c420008 	lw	v0,8(v0)</a:t>
            </a:r>
          </a:p>
          <a:p>
            <a:r>
              <a:rPr lang="en-US" dirty="0" smtClean="0"/>
              <a:t>  14:	03c0e821 	move	sp,s8</a:t>
            </a:r>
          </a:p>
          <a:p>
            <a:r>
              <a:rPr lang="en-US" dirty="0" smtClean="0"/>
              <a:t>  18:	8fbe0000 	lw	s8,0(sp)</a:t>
            </a:r>
          </a:p>
          <a:p>
            <a:r>
              <a:rPr lang="en-US" dirty="0" smtClean="0"/>
              <a:t>  1c:	27bd0008 	</a:t>
            </a:r>
            <a:r>
              <a:rPr lang="en-US" dirty="0" err="1" smtClean="0"/>
              <a:t>addiu</a:t>
            </a:r>
            <a:r>
              <a:rPr lang="en-US" dirty="0" smtClean="0"/>
              <a:t>	sp,sp,8</a:t>
            </a:r>
          </a:p>
          <a:p>
            <a:r>
              <a:rPr lang="en-US" dirty="0" smtClean="0"/>
              <a:t>  20:	03e00008 	</a:t>
            </a:r>
            <a:r>
              <a:rPr lang="en-US" dirty="0" err="1" smtClean="0"/>
              <a:t>jr</a:t>
            </a:r>
            <a:r>
              <a:rPr lang="en-US" dirty="0" smtClean="0"/>
              <a:t>	</a:t>
            </a:r>
            <a:r>
              <a:rPr lang="en-US" dirty="0" err="1" smtClean="0"/>
              <a:t>ra</a:t>
            </a:r>
            <a:endParaRPr lang="en-US" dirty="0" smtClean="0"/>
          </a:p>
          <a:p>
            <a:r>
              <a:rPr lang="en-US" dirty="0" smtClean="0"/>
              <a:t>  24:	00000000 	nop</a:t>
            </a:r>
          </a:p>
          <a:p>
            <a:endParaRPr lang="en-US" dirty="0" smtClean="0"/>
          </a:p>
          <a:p>
            <a:r>
              <a:rPr lang="en-US" dirty="0" smtClean="0"/>
              <a:t>00000028 &lt;square&gt;:</a:t>
            </a:r>
          </a:p>
          <a:p>
            <a:r>
              <a:rPr lang="en-US" dirty="0" smtClean="0"/>
              <a:t>  28:	27bdfff8 	</a:t>
            </a:r>
            <a:r>
              <a:rPr lang="en-US" dirty="0" err="1" smtClean="0"/>
              <a:t>addiu</a:t>
            </a:r>
            <a:r>
              <a:rPr lang="en-US" dirty="0" smtClean="0"/>
              <a:t>	sp,sp,-8</a:t>
            </a:r>
          </a:p>
          <a:p>
            <a:r>
              <a:rPr lang="en-US" dirty="0" smtClean="0"/>
              <a:t>  2c:	afbe0000 	sw	s8,0(sp)</a:t>
            </a:r>
          </a:p>
          <a:p>
            <a:r>
              <a:rPr lang="en-US" dirty="0" smtClean="0"/>
              <a:t>  30:	03a0f021 	move	s8,sp</a:t>
            </a:r>
          </a:p>
          <a:p>
            <a:r>
              <a:rPr lang="en-US" dirty="0" smtClean="0"/>
              <a:t>  34:	afc40008 	sw	a0,8(s8)</a:t>
            </a:r>
          </a:p>
          <a:p>
            <a:r>
              <a:rPr lang="en-US" dirty="0" smtClean="0"/>
              <a:t>  …</a:t>
            </a:r>
          </a:p>
        </p:txBody>
      </p:sp>
      <p:sp>
        <p:nvSpPr>
          <p:cNvPr id="4" name="Rectangle 3"/>
          <p:cNvSpPr/>
          <p:nvPr/>
        </p:nvSpPr>
        <p:spPr>
          <a:xfrm>
            <a:off x="4648200" y="457200"/>
            <a:ext cx="1905000" cy="4572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1295400"/>
            <a:ext cx="1184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Address</a:t>
            </a:r>
            <a:endParaRPr lang="en-US" sz="2400" dirty="0">
              <a:solidFill>
                <a:schemeClr val="accent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304800" y="1676400"/>
            <a:ext cx="118410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219200" y="1905000"/>
            <a:ext cx="1066800" cy="3048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44893" y="1295400"/>
            <a:ext cx="15325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instruction</a:t>
            </a:r>
            <a:endParaRPr lang="en-US" sz="2400" dirty="0">
              <a:solidFill>
                <a:schemeClr val="accent1"/>
              </a:solidFill>
            </a:endParaRPr>
          </a:p>
        </p:txBody>
      </p:sp>
      <p:cxnSp>
        <p:nvCxnSpPr>
          <p:cNvPr id="12" name="Straight Arrow Connector 11"/>
          <p:cNvCxnSpPr>
            <a:stCxn id="11" idx="2"/>
            <a:endCxn id="8" idx="3"/>
          </p:cNvCxnSpPr>
          <p:nvPr/>
        </p:nvCxnSpPr>
        <p:spPr>
          <a:xfrm flipH="1">
            <a:off x="2286000" y="1757065"/>
            <a:ext cx="725161" cy="30033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886200" y="1295400"/>
            <a:ext cx="5562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chemeClr val="accent1"/>
                </a:solidFill>
              </a:rPr>
              <a:t>Mem</a:t>
            </a:r>
            <a:r>
              <a:rPr lang="en-US" sz="2400" dirty="0" smtClean="0">
                <a:solidFill>
                  <a:schemeClr val="accent1"/>
                </a:solidFill>
              </a:rPr>
              <a:t>[8] </a:t>
            </a:r>
            <a:r>
              <a:rPr lang="en-US" sz="2400" dirty="0">
                <a:solidFill>
                  <a:schemeClr val="accent1"/>
                </a:solidFill>
              </a:rPr>
              <a:t>= </a:t>
            </a:r>
            <a:r>
              <a:rPr lang="en-US" sz="2400" dirty="0" smtClean="0">
                <a:solidFill>
                  <a:schemeClr val="accent1"/>
                </a:solidFill>
              </a:rPr>
              <a:t>instruction </a:t>
            </a:r>
            <a:r>
              <a:rPr lang="en-US" sz="2000" dirty="0" smtClean="0">
                <a:solidFill>
                  <a:schemeClr val="accent1"/>
                </a:solidFill>
              </a:rPr>
              <a:t>0x03a0f021 (move s8,sp) 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04800" y="2438400"/>
            <a:ext cx="592053" cy="4572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896853" y="1757065"/>
            <a:ext cx="3903747" cy="90993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ight Brace 18"/>
          <p:cNvSpPr/>
          <p:nvPr/>
        </p:nvSpPr>
        <p:spPr>
          <a:xfrm>
            <a:off x="4800600" y="1828800"/>
            <a:ext cx="304800" cy="98836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944465" y="1900535"/>
            <a:ext cx="9876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prolog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23" name="Right Brace 22"/>
          <p:cNvSpPr/>
          <p:nvPr/>
        </p:nvSpPr>
        <p:spPr>
          <a:xfrm>
            <a:off x="4800600" y="2819400"/>
            <a:ext cx="304800" cy="685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944465" y="2819400"/>
            <a:ext cx="809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body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25" name="Right Brace 24"/>
          <p:cNvSpPr/>
          <p:nvPr/>
        </p:nvSpPr>
        <p:spPr>
          <a:xfrm>
            <a:off x="4800600" y="3583632"/>
            <a:ext cx="304800" cy="98836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4944465" y="3655367"/>
            <a:ext cx="9476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epilog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447800" y="5257800"/>
            <a:ext cx="1066800" cy="3048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209800" y="4796135"/>
            <a:ext cx="1078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symbol</a:t>
            </a:r>
            <a:endParaRPr lang="en-US" sz="2400" dirty="0">
              <a:solidFill>
                <a:schemeClr val="accent1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H="1">
            <a:off x="2551440" y="5109865"/>
            <a:ext cx="297286" cy="30033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4239987" y="2819400"/>
            <a:ext cx="408214" cy="3429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163665" y="2052935"/>
            <a:ext cx="27521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r</a:t>
            </a:r>
            <a:r>
              <a:rPr lang="en-US" sz="2400" dirty="0" smtClean="0">
                <a:solidFill>
                  <a:schemeClr val="accent1"/>
                </a:solidFill>
              </a:rPr>
              <a:t>esolved (fixed) later</a:t>
            </a:r>
            <a:endParaRPr lang="en-US" sz="2400" dirty="0">
              <a:solidFill>
                <a:schemeClr val="accent1"/>
              </a:solidFill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 flipH="1">
            <a:off x="4648201" y="2322984"/>
            <a:ext cx="1515464" cy="66786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2286000" y="4796135"/>
            <a:ext cx="1143000" cy="46166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459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  <p:bldP spid="11" grpId="0"/>
      <p:bldP spid="14" grpId="0"/>
      <p:bldP spid="16" grpId="0" animBg="1"/>
      <p:bldP spid="19" grpId="0" animBg="1"/>
      <p:bldP spid="21" grpId="0"/>
      <p:bldP spid="23" grpId="0" animBg="1"/>
      <p:bldP spid="24" grpId="0"/>
      <p:bldP spid="25" grpId="0" animBg="1"/>
      <p:bldP spid="26" grpId="0"/>
      <p:bldP spid="27" grpId="0" animBg="1"/>
      <p:bldP spid="28" grpId="0"/>
      <p:bldP spid="31" grpId="0" animBg="1"/>
      <p:bldP spid="32" grpId="0"/>
      <p:bldP spid="3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Objdump</a:t>
            </a:r>
            <a:r>
              <a:rPr lang="en-US" dirty="0" smtClean="0"/>
              <a:t> symbols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533400"/>
            <a:ext cx="8686800" cy="67056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>
                <a:solidFill>
                  <a:schemeClr val="accent1"/>
                </a:solidFill>
                <a:latin typeface="Consolas" pitchFamily="49" charset="0"/>
              </a:rPr>
              <a:t>csug01 ~$ </a:t>
            </a:r>
            <a:r>
              <a:rPr lang="en-US" dirty="0" err="1" smtClean="0">
                <a:solidFill>
                  <a:schemeClr val="accent1"/>
                </a:solidFill>
                <a:latin typeface="Consolas" pitchFamily="49" charset="0"/>
              </a:rPr>
              <a:t>mipsel-linux-objdump</a:t>
            </a:r>
            <a:r>
              <a:rPr lang="en-US" dirty="0" smtClean="0">
                <a:solidFill>
                  <a:schemeClr val="accent1"/>
                </a:solidFill>
                <a:latin typeface="Consolas" pitchFamily="49" charset="0"/>
              </a:rPr>
              <a:t> --</a:t>
            </a:r>
            <a:r>
              <a:rPr lang="en-US" dirty="0" err="1" smtClean="0">
                <a:solidFill>
                  <a:schemeClr val="accent1"/>
                </a:solidFill>
                <a:latin typeface="Consolas" pitchFamily="49" charset="0"/>
              </a:rPr>
              <a:t>syms</a:t>
            </a:r>
            <a:r>
              <a:rPr lang="en-US" dirty="0" smtClean="0">
                <a:solidFill>
                  <a:schemeClr val="accent1"/>
                </a:solidFill>
                <a:latin typeface="Consolas" pitchFamily="49" charset="0"/>
              </a:rPr>
              <a:t> </a:t>
            </a:r>
            <a:r>
              <a:rPr lang="en-US" dirty="0" err="1" smtClean="0">
                <a:solidFill>
                  <a:schemeClr val="accent1"/>
                </a:solidFill>
                <a:latin typeface="Consolas" pitchFamily="49" charset="0"/>
              </a:rPr>
              <a:t>math.o</a:t>
            </a:r>
            <a:endParaRPr lang="en-US" sz="1300" dirty="0" smtClean="0">
              <a:solidFill>
                <a:schemeClr val="accent1"/>
              </a:solidFill>
              <a:latin typeface="Consolas" pitchFamily="49" charset="0"/>
            </a:endParaRPr>
          </a:p>
          <a:p>
            <a:r>
              <a:rPr lang="en-US" dirty="0" err="1" smtClean="0">
                <a:latin typeface="Consolas" pitchFamily="49" charset="0"/>
              </a:rPr>
              <a:t>math.o</a:t>
            </a:r>
            <a:r>
              <a:rPr lang="en-US" dirty="0" smtClean="0">
                <a:latin typeface="Consolas" pitchFamily="49" charset="0"/>
              </a:rPr>
              <a:t>:     file format elf32-tradlittlemips</a:t>
            </a:r>
          </a:p>
          <a:p>
            <a:endParaRPr lang="en-US" sz="1900" dirty="0" smtClean="0">
              <a:latin typeface="Consolas" pitchFamily="49" charset="0"/>
            </a:endParaRP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SYMBOL TABLE:</a:t>
            </a: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l    </a:t>
            </a:r>
            <a:r>
              <a:rPr lang="en-US" dirty="0" err="1" smtClean="0">
                <a:latin typeface="Consolas" pitchFamily="49" charset="0"/>
              </a:rPr>
              <a:t>df</a:t>
            </a:r>
            <a:r>
              <a:rPr lang="en-US" dirty="0" smtClean="0">
                <a:latin typeface="Consolas" pitchFamily="49" charset="0"/>
              </a:rPr>
              <a:t> *ABS*	00000000 </a:t>
            </a:r>
            <a:r>
              <a:rPr lang="en-US" dirty="0" err="1" smtClean="0">
                <a:latin typeface="Consolas" pitchFamily="49" charset="0"/>
              </a:rPr>
              <a:t>math.c</a:t>
            </a:r>
            <a:endParaRPr lang="en-US" dirty="0" smtClean="0">
              <a:latin typeface="Consolas" pitchFamily="49" charset="0"/>
            </a:endParaRP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l    d  .text	00000000 .text</a:t>
            </a: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l    d  .data	00000000 .data</a:t>
            </a: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l    d  .</a:t>
            </a:r>
            <a:r>
              <a:rPr lang="en-US" dirty="0" err="1" smtClean="0">
                <a:latin typeface="Consolas" pitchFamily="49" charset="0"/>
              </a:rPr>
              <a:t>bss</a:t>
            </a:r>
            <a:r>
              <a:rPr lang="en-US" dirty="0" smtClean="0">
                <a:latin typeface="Consolas" pitchFamily="49" charset="0"/>
              </a:rPr>
              <a:t>	00000000 .</a:t>
            </a:r>
            <a:r>
              <a:rPr lang="en-US" dirty="0" err="1" smtClean="0">
                <a:latin typeface="Consolas" pitchFamily="49" charset="0"/>
              </a:rPr>
              <a:t>bss</a:t>
            </a:r>
            <a:endParaRPr lang="en-US" dirty="0" smtClean="0">
              <a:latin typeface="Consolas" pitchFamily="49" charset="0"/>
            </a:endParaRP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l    d  .mdebug.abi32	00000000 .mdebug.abi32</a:t>
            </a: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00000008 l     O .data	00000004 </a:t>
            </a:r>
            <a:r>
              <a:rPr lang="en-US" dirty="0" err="1" smtClean="0">
                <a:latin typeface="Consolas" pitchFamily="49" charset="0"/>
              </a:rPr>
              <a:t>randomval</a:t>
            </a:r>
            <a:endParaRPr lang="en-US" dirty="0" smtClean="0">
              <a:latin typeface="Consolas" pitchFamily="49" charset="0"/>
            </a:endParaRP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00000060 l     F .text	00000028 </a:t>
            </a:r>
            <a:r>
              <a:rPr lang="en-US" dirty="0" err="1" smtClean="0">
                <a:latin typeface="Consolas" pitchFamily="49" charset="0"/>
              </a:rPr>
              <a:t>is_prime</a:t>
            </a:r>
            <a:endParaRPr lang="en-US" dirty="0" smtClean="0">
              <a:latin typeface="Consolas" pitchFamily="49" charset="0"/>
            </a:endParaRP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l    d  .</a:t>
            </a:r>
            <a:r>
              <a:rPr lang="en-US" dirty="0" err="1" smtClean="0">
                <a:latin typeface="Consolas" pitchFamily="49" charset="0"/>
              </a:rPr>
              <a:t>rodata</a:t>
            </a:r>
            <a:r>
              <a:rPr lang="en-US" dirty="0" smtClean="0">
                <a:latin typeface="Consolas" pitchFamily="49" charset="0"/>
              </a:rPr>
              <a:t>	00000000 .</a:t>
            </a:r>
            <a:r>
              <a:rPr lang="en-US" dirty="0" err="1" smtClean="0">
                <a:latin typeface="Consolas" pitchFamily="49" charset="0"/>
              </a:rPr>
              <a:t>rodata</a:t>
            </a:r>
            <a:endParaRPr lang="en-US" dirty="0" smtClean="0">
              <a:latin typeface="Consolas" pitchFamily="49" charset="0"/>
            </a:endParaRP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l    d  .comment	00000000 .comment</a:t>
            </a: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g     O .data	00000004 pi</a:t>
            </a: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00000004 g     O .data	00000004 e</a:t>
            </a: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g     F .text	00000028 </a:t>
            </a:r>
            <a:r>
              <a:rPr lang="en-US" dirty="0" err="1" smtClean="0">
                <a:latin typeface="Consolas" pitchFamily="49" charset="0"/>
              </a:rPr>
              <a:t>pick_random</a:t>
            </a:r>
            <a:endParaRPr lang="en-US" dirty="0" smtClean="0">
              <a:latin typeface="Consolas" pitchFamily="49" charset="0"/>
            </a:endParaRP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00000028 g     F .text	00000038 square</a:t>
            </a: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00000088 g     F .text	0000004c </a:t>
            </a:r>
            <a:r>
              <a:rPr lang="en-US" dirty="0" err="1" smtClean="0">
                <a:latin typeface="Consolas" pitchFamily="49" charset="0"/>
              </a:rPr>
              <a:t>pick_prime</a:t>
            </a:r>
            <a:endParaRPr lang="en-US" dirty="0" smtClean="0">
              <a:latin typeface="Consolas" pitchFamily="49" charset="0"/>
            </a:endParaRP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        *UND*	00000000 username</a:t>
            </a: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        *UND*	00000000 </a:t>
            </a:r>
            <a:r>
              <a:rPr lang="en-US" dirty="0" err="1" smtClean="0">
                <a:latin typeface="Consolas" pitchFamily="49" charset="0"/>
              </a:rPr>
              <a:t>printf</a:t>
            </a:r>
            <a:endParaRPr lang="en-US" dirty="0" smtClean="0">
              <a:latin typeface="Consolas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48200" y="457200"/>
            <a:ext cx="952500" cy="4572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382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Objdump</a:t>
            </a:r>
            <a:r>
              <a:rPr lang="en-US" dirty="0" smtClean="0"/>
              <a:t> symbols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533400"/>
            <a:ext cx="8686800" cy="67056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>
                <a:solidFill>
                  <a:schemeClr val="accent1"/>
                </a:solidFill>
                <a:latin typeface="Consolas" pitchFamily="49" charset="0"/>
              </a:rPr>
              <a:t>csug01 ~$ </a:t>
            </a:r>
            <a:r>
              <a:rPr lang="en-US" dirty="0" err="1" smtClean="0">
                <a:solidFill>
                  <a:schemeClr val="accent1"/>
                </a:solidFill>
                <a:latin typeface="Consolas" pitchFamily="49" charset="0"/>
              </a:rPr>
              <a:t>mipsel-linux-objdump</a:t>
            </a:r>
            <a:r>
              <a:rPr lang="en-US" dirty="0" smtClean="0">
                <a:solidFill>
                  <a:schemeClr val="accent1"/>
                </a:solidFill>
                <a:latin typeface="Consolas" pitchFamily="49" charset="0"/>
              </a:rPr>
              <a:t> --</a:t>
            </a:r>
            <a:r>
              <a:rPr lang="en-US" dirty="0" err="1" smtClean="0">
                <a:solidFill>
                  <a:schemeClr val="accent1"/>
                </a:solidFill>
                <a:latin typeface="Consolas" pitchFamily="49" charset="0"/>
              </a:rPr>
              <a:t>syms</a:t>
            </a:r>
            <a:r>
              <a:rPr lang="en-US" dirty="0" smtClean="0">
                <a:solidFill>
                  <a:schemeClr val="accent1"/>
                </a:solidFill>
                <a:latin typeface="Consolas" pitchFamily="49" charset="0"/>
              </a:rPr>
              <a:t> </a:t>
            </a:r>
            <a:r>
              <a:rPr lang="en-US" dirty="0" err="1" smtClean="0">
                <a:solidFill>
                  <a:schemeClr val="accent1"/>
                </a:solidFill>
                <a:latin typeface="Consolas" pitchFamily="49" charset="0"/>
              </a:rPr>
              <a:t>math.o</a:t>
            </a:r>
            <a:endParaRPr lang="en-US" sz="1300" dirty="0" smtClean="0">
              <a:solidFill>
                <a:schemeClr val="accent1"/>
              </a:solidFill>
              <a:latin typeface="Consolas" pitchFamily="49" charset="0"/>
            </a:endParaRPr>
          </a:p>
          <a:p>
            <a:r>
              <a:rPr lang="en-US" dirty="0" err="1" smtClean="0">
                <a:latin typeface="Consolas" pitchFamily="49" charset="0"/>
              </a:rPr>
              <a:t>math.o</a:t>
            </a:r>
            <a:r>
              <a:rPr lang="en-US" dirty="0" smtClean="0">
                <a:latin typeface="Consolas" pitchFamily="49" charset="0"/>
              </a:rPr>
              <a:t>:     file format elf32-tradlittlemips</a:t>
            </a:r>
          </a:p>
          <a:p>
            <a:endParaRPr lang="en-US" sz="1900" dirty="0" smtClean="0">
              <a:latin typeface="Consolas" pitchFamily="49" charset="0"/>
            </a:endParaRP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SYMBOL TABLE:</a:t>
            </a: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l    </a:t>
            </a:r>
            <a:r>
              <a:rPr lang="en-US" dirty="0" err="1" smtClean="0">
                <a:latin typeface="Consolas" pitchFamily="49" charset="0"/>
              </a:rPr>
              <a:t>df</a:t>
            </a:r>
            <a:r>
              <a:rPr lang="en-US" dirty="0" smtClean="0">
                <a:latin typeface="Consolas" pitchFamily="49" charset="0"/>
              </a:rPr>
              <a:t> *ABS*	00000000 </a:t>
            </a:r>
            <a:r>
              <a:rPr lang="en-US" dirty="0" err="1" smtClean="0">
                <a:latin typeface="Consolas" pitchFamily="49" charset="0"/>
              </a:rPr>
              <a:t>math.c</a:t>
            </a:r>
            <a:endParaRPr lang="en-US" dirty="0" smtClean="0">
              <a:latin typeface="Consolas" pitchFamily="49" charset="0"/>
            </a:endParaRP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l    d  .text	00000000 .text</a:t>
            </a: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l    d  .data	00000000 .data</a:t>
            </a: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l    d  .</a:t>
            </a:r>
            <a:r>
              <a:rPr lang="en-US" dirty="0" err="1" smtClean="0">
                <a:latin typeface="Consolas" pitchFamily="49" charset="0"/>
              </a:rPr>
              <a:t>bss</a:t>
            </a:r>
            <a:r>
              <a:rPr lang="en-US" dirty="0" smtClean="0">
                <a:latin typeface="Consolas" pitchFamily="49" charset="0"/>
              </a:rPr>
              <a:t>	00000000 .</a:t>
            </a:r>
            <a:r>
              <a:rPr lang="en-US" dirty="0" err="1" smtClean="0">
                <a:latin typeface="Consolas" pitchFamily="49" charset="0"/>
              </a:rPr>
              <a:t>bss</a:t>
            </a:r>
            <a:endParaRPr lang="en-US" dirty="0" smtClean="0">
              <a:latin typeface="Consolas" pitchFamily="49" charset="0"/>
            </a:endParaRP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l    d  .mdebug.abi32	00000000 .mdebug.abi32</a:t>
            </a: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00000008 l     O .data	00000004 </a:t>
            </a:r>
            <a:r>
              <a:rPr lang="en-US" dirty="0" err="1" smtClean="0">
                <a:latin typeface="Consolas" pitchFamily="49" charset="0"/>
              </a:rPr>
              <a:t>randomval</a:t>
            </a:r>
            <a:endParaRPr lang="en-US" dirty="0" smtClean="0">
              <a:latin typeface="Consolas" pitchFamily="49" charset="0"/>
            </a:endParaRP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00000060 l     F .text	00000028 </a:t>
            </a:r>
            <a:r>
              <a:rPr lang="en-US" dirty="0" err="1" smtClean="0">
                <a:latin typeface="Consolas" pitchFamily="49" charset="0"/>
              </a:rPr>
              <a:t>is_prime</a:t>
            </a:r>
            <a:endParaRPr lang="en-US" dirty="0" smtClean="0">
              <a:latin typeface="Consolas" pitchFamily="49" charset="0"/>
            </a:endParaRP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l    d  .</a:t>
            </a:r>
            <a:r>
              <a:rPr lang="en-US" dirty="0" err="1" smtClean="0">
                <a:latin typeface="Consolas" pitchFamily="49" charset="0"/>
              </a:rPr>
              <a:t>rodata</a:t>
            </a:r>
            <a:r>
              <a:rPr lang="en-US" dirty="0" smtClean="0">
                <a:latin typeface="Consolas" pitchFamily="49" charset="0"/>
              </a:rPr>
              <a:t>	00000000 .</a:t>
            </a:r>
            <a:r>
              <a:rPr lang="en-US" dirty="0" err="1" smtClean="0">
                <a:latin typeface="Consolas" pitchFamily="49" charset="0"/>
              </a:rPr>
              <a:t>rodata</a:t>
            </a:r>
            <a:endParaRPr lang="en-US" dirty="0" smtClean="0">
              <a:latin typeface="Consolas" pitchFamily="49" charset="0"/>
            </a:endParaRP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l    d  .comment	00000000 .comment</a:t>
            </a: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g     O .data	00000004 pi</a:t>
            </a: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00000004 g     O .data	00000004 e</a:t>
            </a: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g     F .text	00000028 </a:t>
            </a:r>
            <a:r>
              <a:rPr lang="en-US" dirty="0" err="1" smtClean="0">
                <a:latin typeface="Consolas" pitchFamily="49" charset="0"/>
              </a:rPr>
              <a:t>pick_random</a:t>
            </a:r>
            <a:endParaRPr lang="en-US" dirty="0" smtClean="0">
              <a:latin typeface="Consolas" pitchFamily="49" charset="0"/>
            </a:endParaRP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00000028 g     F .text	00000038 square</a:t>
            </a: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00000088 g     F .text	0000004c </a:t>
            </a:r>
            <a:r>
              <a:rPr lang="en-US" dirty="0" err="1" smtClean="0">
                <a:latin typeface="Consolas" pitchFamily="49" charset="0"/>
              </a:rPr>
              <a:t>pick_prime</a:t>
            </a:r>
            <a:endParaRPr lang="en-US" dirty="0" smtClean="0">
              <a:latin typeface="Consolas" pitchFamily="49" charset="0"/>
            </a:endParaRP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        *UND*	00000000 username</a:t>
            </a: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        *UND*	00000000 </a:t>
            </a:r>
            <a:r>
              <a:rPr lang="en-US" dirty="0" err="1" smtClean="0">
                <a:latin typeface="Consolas" pitchFamily="49" charset="0"/>
              </a:rPr>
              <a:t>printf</a:t>
            </a:r>
            <a:endParaRPr lang="en-US" dirty="0" smtClean="0">
              <a:latin typeface="Consolas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48200" y="457200"/>
            <a:ext cx="952500" cy="4572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986135"/>
            <a:ext cx="1184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Address</a:t>
            </a:r>
            <a:endParaRPr lang="en-US" sz="2400" dirty="0">
              <a:solidFill>
                <a:schemeClr val="accent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304800" y="1367135"/>
            <a:ext cx="118410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488907" y="1600200"/>
            <a:ext cx="416093" cy="3048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168693" y="914400"/>
            <a:ext cx="12362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l: local</a:t>
            </a:r>
          </a:p>
          <a:p>
            <a:r>
              <a:rPr lang="en-US" sz="2400" dirty="0" smtClean="0">
                <a:solidFill>
                  <a:schemeClr val="accent1"/>
                </a:solidFill>
              </a:rPr>
              <a:t>g: global</a:t>
            </a:r>
            <a:endParaRPr lang="en-US" sz="2400" dirty="0">
              <a:solidFill>
                <a:schemeClr val="accent1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905000" y="1367135"/>
            <a:ext cx="263693" cy="37826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876800" y="914400"/>
            <a:ext cx="12638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s</a:t>
            </a:r>
            <a:r>
              <a:rPr lang="en-US" sz="2400" dirty="0" smtClean="0">
                <a:solidFill>
                  <a:schemeClr val="accent1"/>
                </a:solidFill>
              </a:rPr>
              <a:t>egment</a:t>
            </a:r>
          </a:p>
          <a:p>
            <a:r>
              <a:rPr lang="en-US" sz="2400" dirty="0">
                <a:solidFill>
                  <a:schemeClr val="accent1"/>
                </a:solidFill>
              </a:rPr>
              <a:t>s</a:t>
            </a:r>
            <a:r>
              <a:rPr lang="en-US" sz="2400" dirty="0" smtClean="0">
                <a:solidFill>
                  <a:schemeClr val="accent1"/>
                </a:solidFill>
              </a:rPr>
              <a:t>ize</a:t>
            </a:r>
            <a:endParaRPr lang="en-US" sz="2400" dirty="0">
              <a:solidFill>
                <a:schemeClr val="accent1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4876800" y="1676400"/>
            <a:ext cx="118410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505200" y="1066800"/>
            <a:ext cx="12638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segment</a:t>
            </a:r>
          </a:p>
        </p:txBody>
      </p:sp>
      <p:cxnSp>
        <p:nvCxnSpPr>
          <p:cNvPr id="15" name="Straight Arrow Connector 14"/>
          <p:cNvCxnSpPr>
            <a:stCxn id="13" idx="2"/>
          </p:cNvCxnSpPr>
          <p:nvPr/>
        </p:nvCxnSpPr>
        <p:spPr>
          <a:xfrm flipH="1">
            <a:off x="3404929" y="1528465"/>
            <a:ext cx="732175" cy="52893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04800" y="3429000"/>
            <a:ext cx="70866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315200" y="3276600"/>
            <a:ext cx="221022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Static local </a:t>
            </a:r>
          </a:p>
          <a:p>
            <a:r>
              <a:rPr lang="en-US" sz="2400" dirty="0" err="1">
                <a:solidFill>
                  <a:schemeClr val="accent1"/>
                </a:solidFill>
              </a:rPr>
              <a:t>f</a:t>
            </a:r>
            <a:r>
              <a:rPr lang="en-US" sz="2400" dirty="0" err="1" smtClean="0">
                <a:solidFill>
                  <a:schemeClr val="accent1"/>
                </a:solidFill>
              </a:rPr>
              <a:t>unc</a:t>
            </a:r>
            <a:r>
              <a:rPr lang="en-US" sz="2400" dirty="0" smtClean="0">
                <a:solidFill>
                  <a:schemeClr val="accent1"/>
                </a:solidFill>
              </a:rPr>
              <a:t> @ </a:t>
            </a:r>
          </a:p>
          <a:p>
            <a:r>
              <a:rPr lang="en-US" sz="2400" dirty="0" err="1" smtClean="0">
                <a:solidFill>
                  <a:schemeClr val="accent1"/>
                </a:solidFill>
              </a:rPr>
              <a:t>addr</a:t>
            </a:r>
            <a:r>
              <a:rPr lang="en-US" sz="2400" dirty="0" smtClean="0">
                <a:solidFill>
                  <a:schemeClr val="accent1"/>
                </a:solidFill>
              </a:rPr>
              <a:t>=0x60</a:t>
            </a:r>
          </a:p>
          <a:p>
            <a:r>
              <a:rPr lang="en-US" sz="2400" dirty="0" smtClean="0">
                <a:solidFill>
                  <a:schemeClr val="accent1"/>
                </a:solidFill>
              </a:rPr>
              <a:t>size=0x28 bytes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06964" y="5874603"/>
            <a:ext cx="9781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f</a:t>
            </a:r>
            <a:r>
              <a:rPr lang="en-US" sz="2400" dirty="0" smtClean="0">
                <a:solidFill>
                  <a:schemeClr val="accent1"/>
                </a:solidFill>
              </a:rPr>
              <a:t>: </a:t>
            </a:r>
            <a:r>
              <a:rPr lang="en-US" sz="2400" dirty="0" err="1" smtClean="0">
                <a:solidFill>
                  <a:schemeClr val="accent1"/>
                </a:solidFill>
              </a:rPr>
              <a:t>func</a:t>
            </a:r>
            <a:endParaRPr lang="en-US" sz="2400" dirty="0" smtClean="0">
              <a:solidFill>
                <a:schemeClr val="accent1"/>
              </a:solidFill>
            </a:endParaRPr>
          </a:p>
          <a:p>
            <a:r>
              <a:rPr lang="en-US" sz="2400" dirty="0">
                <a:solidFill>
                  <a:schemeClr val="accent1"/>
                </a:solidFill>
              </a:rPr>
              <a:t>O</a:t>
            </a:r>
            <a:r>
              <a:rPr lang="en-US" sz="2400" dirty="0" smtClean="0">
                <a:solidFill>
                  <a:schemeClr val="accent1"/>
                </a:solidFill>
              </a:rPr>
              <a:t>: </a:t>
            </a:r>
            <a:r>
              <a:rPr lang="en-US" sz="2400" dirty="0" err="1" smtClean="0">
                <a:solidFill>
                  <a:schemeClr val="accent1"/>
                </a:solidFill>
              </a:rPr>
              <a:t>obj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250907" y="5562600"/>
            <a:ext cx="416093" cy="3048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>
            <a:stCxn id="18" idx="0"/>
            <a:endCxn id="19" idx="1"/>
          </p:cNvCxnSpPr>
          <p:nvPr/>
        </p:nvCxnSpPr>
        <p:spPr>
          <a:xfrm flipV="1">
            <a:off x="1996041" y="5715000"/>
            <a:ext cx="254866" cy="15960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670047" y="5867400"/>
            <a:ext cx="138287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e</a:t>
            </a:r>
            <a:r>
              <a:rPr lang="en-US" sz="2400" dirty="0" smtClean="0">
                <a:solidFill>
                  <a:schemeClr val="accent1"/>
                </a:solidFill>
              </a:rPr>
              <a:t>xternal</a:t>
            </a:r>
          </a:p>
          <a:p>
            <a:r>
              <a:rPr lang="en-US" sz="2400" dirty="0" smtClean="0">
                <a:solidFill>
                  <a:schemeClr val="accent1"/>
                </a:solidFill>
              </a:rPr>
              <a:t>reference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2667000" y="5794801"/>
            <a:ext cx="838200" cy="682199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>
          <a:xfrm flipH="1" flipV="1">
            <a:off x="3505200" y="6135900"/>
            <a:ext cx="265816" cy="3411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3909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8" grpId="0"/>
      <p:bldP spid="11" grpId="0"/>
      <p:bldP spid="13" grpId="0"/>
      <p:bldP spid="16" grpId="0" animBg="1"/>
      <p:bldP spid="17" grpId="0"/>
      <p:bldP spid="18" grpId="0"/>
      <p:bldP spid="19" grpId="0" animBg="1"/>
      <p:bldP spid="22" grpId="0"/>
      <p:bldP spid="2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83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GB" smtClean="0"/>
              <a:t>Separate Compilation</a:t>
            </a:r>
            <a:endParaRPr lang="en-GB"/>
          </a:p>
        </p:txBody>
      </p:sp>
      <p:sp>
        <p:nvSpPr>
          <p:cNvPr id="26183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0" y="685800"/>
            <a:ext cx="9144000" cy="5638800"/>
          </a:xfrm>
        </p:spPr>
        <p:txBody>
          <a:bodyPr/>
          <a:lstStyle/>
          <a:p>
            <a:r>
              <a:rPr lang="en-GB" dirty="0" smtClean="0"/>
              <a:t>Q: Why separate compile/assemble and linking steps?</a:t>
            </a:r>
          </a:p>
          <a:p>
            <a:endParaRPr lang="en-GB" dirty="0" smtClean="0"/>
          </a:p>
          <a:p>
            <a:r>
              <a:rPr lang="en-GB" dirty="0" smtClean="0"/>
              <a:t>A: </a:t>
            </a:r>
            <a:r>
              <a:rPr lang="en-US" dirty="0"/>
              <a:t>Separately compiling modules and linking them together obviates the need to recompile the whole program every time something </a:t>
            </a:r>
            <a:r>
              <a:rPr lang="en-US" dirty="0" smtClean="0"/>
              <a:t>changes</a:t>
            </a:r>
          </a:p>
          <a:p>
            <a:endParaRPr lang="en-US" dirty="0"/>
          </a:p>
          <a:p>
            <a:r>
              <a:rPr lang="en-US" dirty="0" smtClean="0"/>
              <a:t>- Need </a:t>
            </a:r>
            <a:r>
              <a:rPr lang="en-US" dirty="0"/>
              <a:t>to just recompile a small </a:t>
            </a:r>
            <a:r>
              <a:rPr lang="en-US" dirty="0" smtClean="0"/>
              <a:t>module</a:t>
            </a:r>
          </a:p>
          <a:p>
            <a:endParaRPr lang="en-US" dirty="0"/>
          </a:p>
          <a:p>
            <a:r>
              <a:rPr lang="en-US" dirty="0" smtClean="0"/>
              <a:t>- A </a:t>
            </a:r>
            <a:r>
              <a:rPr lang="en-US" dirty="0"/>
              <a:t>linker coalesces object files together to create a complete program</a:t>
            </a:r>
          </a:p>
        </p:txBody>
      </p:sp>
    </p:spTree>
    <p:extLst>
      <p:ext uri="{BB962C8B-B14F-4D97-AF65-F5344CB8AC3E}">
        <p14:creationId xmlns:p14="http://schemas.microsoft.com/office/powerpoint/2010/main" val="9987190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Linkers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88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Next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link together separately compiled and assembled machine object files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34420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Big Picture</a:t>
            </a:r>
            <a:endParaRPr lang="en-US" dirty="0"/>
          </a:p>
        </p:txBody>
      </p:sp>
      <p:sp>
        <p:nvSpPr>
          <p:cNvPr id="8" name="Rounded Rectangle 7"/>
          <p:cNvSpPr/>
          <p:nvPr>
            <p:custDataLst>
              <p:tags r:id="rId2"/>
            </p:custDataLst>
          </p:nvPr>
        </p:nvSpPr>
        <p:spPr>
          <a:xfrm>
            <a:off x="228600" y="6096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calc.c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9" name="Rounded Rectangle 8"/>
          <p:cNvSpPr/>
          <p:nvPr>
            <p:custDataLst>
              <p:tags r:id="rId3"/>
            </p:custDataLst>
          </p:nvPr>
        </p:nvSpPr>
        <p:spPr>
          <a:xfrm>
            <a:off x="228600" y="16002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math.c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0" name="Rounded Rectangle 9"/>
          <p:cNvSpPr/>
          <p:nvPr>
            <p:custDataLst>
              <p:tags r:id="rId4"/>
            </p:custDataLst>
          </p:nvPr>
        </p:nvSpPr>
        <p:spPr>
          <a:xfrm>
            <a:off x="2514600" y="25908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io.s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1" name="Rounded Rectangle 10"/>
          <p:cNvSpPr/>
          <p:nvPr>
            <p:custDataLst>
              <p:tags r:id="rId5"/>
            </p:custDataLst>
          </p:nvPr>
        </p:nvSpPr>
        <p:spPr>
          <a:xfrm>
            <a:off x="4800600" y="35814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libc.o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2" name="Rounded Rectangle 11"/>
          <p:cNvSpPr/>
          <p:nvPr>
            <p:custDataLst>
              <p:tags r:id="rId6"/>
            </p:custDataLst>
          </p:nvPr>
        </p:nvSpPr>
        <p:spPr>
          <a:xfrm>
            <a:off x="4800600" y="45720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libm.o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3" name="Rounded Rectangle 12"/>
          <p:cNvSpPr/>
          <p:nvPr>
            <p:custDataLst>
              <p:tags r:id="rId7"/>
            </p:custDataLst>
          </p:nvPr>
        </p:nvSpPr>
        <p:spPr>
          <a:xfrm>
            <a:off x="2514600" y="6096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calc.s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4" name="Rounded Rectangle 13"/>
          <p:cNvSpPr/>
          <p:nvPr>
            <p:custDataLst>
              <p:tags r:id="rId8"/>
            </p:custDataLst>
          </p:nvPr>
        </p:nvSpPr>
        <p:spPr>
          <a:xfrm>
            <a:off x="2514600" y="16002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math.s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cxnSp>
        <p:nvCxnSpPr>
          <p:cNvPr id="16" name="Straight Arrow Connector 15"/>
          <p:cNvCxnSpPr>
            <a:endCxn id="13" idx="1"/>
          </p:cNvCxnSpPr>
          <p:nvPr>
            <p:custDataLst>
              <p:tags r:id="rId9"/>
            </p:custDataLst>
          </p:nvPr>
        </p:nvCxnSpPr>
        <p:spPr>
          <a:xfrm>
            <a:off x="1524000" y="9906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>
            <p:custDataLst>
              <p:tags r:id="rId10"/>
            </p:custDataLst>
          </p:nvPr>
        </p:nvCxnSpPr>
        <p:spPr>
          <a:xfrm>
            <a:off x="1524000" y="19812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>
            <p:custDataLst>
              <p:tags r:id="rId11"/>
            </p:custDataLst>
          </p:nvPr>
        </p:nvCxnSpPr>
        <p:spPr>
          <a:xfrm>
            <a:off x="3810000" y="9144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>
            <p:custDataLst>
              <p:tags r:id="rId12"/>
            </p:custDataLst>
          </p:nvPr>
        </p:nvCxnSpPr>
        <p:spPr>
          <a:xfrm>
            <a:off x="3810000" y="19050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>
            <p:custDataLst>
              <p:tags r:id="rId13"/>
            </p:custDataLst>
          </p:nvPr>
        </p:nvCxnSpPr>
        <p:spPr>
          <a:xfrm>
            <a:off x="3810000" y="29718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>
            <p:custDataLst>
              <p:tags r:id="rId14"/>
            </p:custDataLst>
          </p:nvPr>
        </p:nvSpPr>
        <p:spPr>
          <a:xfrm>
            <a:off x="4800600" y="25908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io.o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25" name="Rounded Rectangle 24"/>
          <p:cNvSpPr/>
          <p:nvPr>
            <p:custDataLst>
              <p:tags r:id="rId15"/>
            </p:custDataLst>
          </p:nvPr>
        </p:nvSpPr>
        <p:spPr>
          <a:xfrm>
            <a:off x="4800600" y="6096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calc.o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26" name="Rounded Rectangle 25"/>
          <p:cNvSpPr/>
          <p:nvPr>
            <p:custDataLst>
              <p:tags r:id="rId16"/>
            </p:custDataLst>
          </p:nvPr>
        </p:nvSpPr>
        <p:spPr>
          <a:xfrm>
            <a:off x="4800600" y="16002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cxnSp>
        <p:nvCxnSpPr>
          <p:cNvPr id="27" name="Straight Arrow Connector 26"/>
          <p:cNvCxnSpPr/>
          <p:nvPr>
            <p:custDataLst>
              <p:tags r:id="rId17"/>
            </p:custDataLst>
          </p:nvPr>
        </p:nvCxnSpPr>
        <p:spPr>
          <a:xfrm rot="5400000" flipH="1" flipV="1">
            <a:off x="5867400" y="3276600"/>
            <a:ext cx="1676400" cy="12192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>
            <p:custDataLst>
              <p:tags r:id="rId18"/>
            </p:custDataLst>
          </p:nvPr>
        </p:nvSpPr>
        <p:spPr>
          <a:xfrm>
            <a:off x="7239000" y="2209800"/>
            <a:ext cx="14478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calc.exe</a:t>
            </a:r>
          </a:p>
        </p:txBody>
      </p:sp>
      <p:cxnSp>
        <p:nvCxnSpPr>
          <p:cNvPr id="32" name="Straight Arrow Connector 31"/>
          <p:cNvCxnSpPr>
            <a:stCxn id="11" idx="3"/>
          </p:cNvCxnSpPr>
          <p:nvPr>
            <p:custDataLst>
              <p:tags r:id="rId19"/>
            </p:custDataLst>
          </p:nvPr>
        </p:nvCxnSpPr>
        <p:spPr>
          <a:xfrm flipV="1">
            <a:off x="6096000" y="2819400"/>
            <a:ext cx="1066800" cy="11430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>
            <p:custDataLst>
              <p:tags r:id="rId20"/>
            </p:custDataLst>
          </p:nvPr>
        </p:nvCxnSpPr>
        <p:spPr>
          <a:xfrm flipV="1">
            <a:off x="6096000" y="2590800"/>
            <a:ext cx="1066800" cy="3810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>
            <p:custDataLst>
              <p:tags r:id="rId21"/>
            </p:custDataLst>
          </p:nvPr>
        </p:nvCxnSpPr>
        <p:spPr>
          <a:xfrm>
            <a:off x="6096000" y="1981200"/>
            <a:ext cx="1066800" cy="4572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>
            <p:custDataLst>
              <p:tags r:id="rId22"/>
            </p:custDataLst>
          </p:nvPr>
        </p:nvCxnSpPr>
        <p:spPr>
          <a:xfrm rot="16200000" flipH="1">
            <a:off x="6057900" y="1028700"/>
            <a:ext cx="1219200" cy="11430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>
            <p:custDataLst>
              <p:tags r:id="rId23"/>
            </p:custDataLst>
          </p:nvPr>
        </p:nvCxnSpPr>
        <p:spPr>
          <a:xfrm rot="5400000">
            <a:off x="7048500" y="4000500"/>
            <a:ext cx="1752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>
            <p:custDataLst>
              <p:tags r:id="rId24"/>
            </p:custDataLst>
          </p:nvPr>
        </p:nvSpPr>
        <p:spPr>
          <a:xfrm>
            <a:off x="6934200" y="4876800"/>
            <a:ext cx="2057400" cy="18288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Executing </a:t>
            </a:r>
          </a:p>
          <a:p>
            <a:pPr algn="ctr"/>
            <a:r>
              <a:rPr lang="en-US" sz="2800" dirty="0" smtClean="0"/>
              <a:t>in</a:t>
            </a:r>
          </a:p>
          <a:p>
            <a:pPr algn="ctr"/>
            <a:r>
              <a:rPr lang="en-US" sz="2800" dirty="0" smtClean="0"/>
              <a:t>Memory</a:t>
            </a:r>
            <a:endParaRPr lang="en-US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5847886" y="5867400"/>
            <a:ext cx="11092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</a:rPr>
              <a:t>linker</a:t>
            </a:r>
            <a:endParaRPr lang="en-US" sz="3200" dirty="0">
              <a:solidFill>
                <a:schemeClr val="accent1"/>
              </a:solidFill>
            </a:endParaRPr>
          </a:p>
        </p:txBody>
      </p:sp>
      <p:cxnSp>
        <p:nvCxnSpPr>
          <p:cNvPr id="30" name="Straight Arrow Connector 29"/>
          <p:cNvCxnSpPr>
            <a:stCxn id="28" idx="0"/>
            <a:endCxn id="31" idx="4"/>
          </p:cNvCxnSpPr>
          <p:nvPr/>
        </p:nvCxnSpPr>
        <p:spPr>
          <a:xfrm flipV="1">
            <a:off x="6402493" y="4631297"/>
            <a:ext cx="150707" cy="1236103"/>
          </a:xfrm>
          <a:prstGeom prst="straightConnector1">
            <a:avLst/>
          </a:prstGeom>
          <a:ln w="381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6248400" y="821298"/>
            <a:ext cx="609600" cy="3809999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916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24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GB" smtClean="0"/>
              <a:t>Linkers</a:t>
            </a:r>
            <a:endParaRPr lang="en-GB"/>
          </a:p>
        </p:txBody>
      </p:sp>
      <p:sp>
        <p:nvSpPr>
          <p:cNvPr id="26224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1"/>
                </a:solidFill>
              </a:rPr>
              <a:t>Linker </a:t>
            </a:r>
            <a:r>
              <a:rPr lang="en-GB" dirty="0" smtClean="0"/>
              <a:t>combines object files into an executable file</a:t>
            </a:r>
          </a:p>
          <a:p>
            <a:pPr lvl="1"/>
            <a:r>
              <a:rPr lang="en-GB" dirty="0" smtClean="0"/>
              <a:t>Relocate each object’s text and data segments</a:t>
            </a:r>
          </a:p>
          <a:p>
            <a:pPr lvl="1"/>
            <a:r>
              <a:rPr lang="en-GB" dirty="0" smtClean="0"/>
              <a:t>Resolve as-yet-unresolved symbols</a:t>
            </a:r>
          </a:p>
          <a:p>
            <a:pPr lvl="1"/>
            <a:r>
              <a:rPr lang="en-GB" dirty="0" smtClean="0"/>
              <a:t>Record top-level entry point in executable file</a:t>
            </a:r>
          </a:p>
          <a:p>
            <a:endParaRPr lang="en-GB" dirty="0" smtClean="0"/>
          </a:p>
          <a:p>
            <a:r>
              <a:rPr lang="en-GB" dirty="0" smtClean="0"/>
              <a:t>End result: a program on disk, ready to execute</a:t>
            </a:r>
          </a:p>
          <a:p>
            <a:pPr lvl="1"/>
            <a:r>
              <a:rPr lang="en-GB" dirty="0" smtClean="0"/>
              <a:t>E.g. 	</a:t>
            </a:r>
            <a:r>
              <a:rPr lang="en-GB" dirty="0" smtClean="0">
                <a:solidFill>
                  <a:schemeClr val="accent1"/>
                </a:solidFill>
              </a:rPr>
              <a:t>./</a:t>
            </a:r>
            <a:r>
              <a:rPr lang="en-GB" dirty="0" err="1" smtClean="0">
                <a:solidFill>
                  <a:schemeClr val="accent1"/>
                </a:solidFill>
              </a:rPr>
              <a:t>calc</a:t>
            </a:r>
            <a:r>
              <a:rPr lang="en-GB" dirty="0" smtClean="0">
                <a:solidFill>
                  <a:schemeClr val="accent1"/>
                </a:solidFill>
              </a:rPr>
              <a:t>			Linux</a:t>
            </a:r>
          </a:p>
          <a:p>
            <a:pPr marL="457200" lvl="1" indent="0">
              <a:buNone/>
            </a:pPr>
            <a:r>
              <a:rPr lang="en-GB" dirty="0">
                <a:solidFill>
                  <a:schemeClr val="accent1"/>
                </a:solidFill>
              </a:rPr>
              <a:t>	</a:t>
            </a:r>
            <a:r>
              <a:rPr lang="en-GB" dirty="0" smtClean="0">
                <a:solidFill>
                  <a:schemeClr val="accent1"/>
                </a:solidFill>
              </a:rPr>
              <a:t>	./calc.exe		Windows</a:t>
            </a:r>
          </a:p>
          <a:p>
            <a:pPr marL="457200" lvl="1" indent="0">
              <a:buNone/>
            </a:pPr>
            <a:r>
              <a:rPr lang="en-GB" dirty="0">
                <a:solidFill>
                  <a:schemeClr val="accent1"/>
                </a:solidFill>
              </a:rPr>
              <a:t>	</a:t>
            </a:r>
            <a:r>
              <a:rPr lang="en-GB" dirty="0" smtClean="0">
                <a:solidFill>
                  <a:schemeClr val="accent1"/>
                </a:solidFill>
              </a:rPr>
              <a:t>	simulate </a:t>
            </a:r>
            <a:r>
              <a:rPr lang="en-GB" dirty="0" err="1" smtClean="0">
                <a:solidFill>
                  <a:schemeClr val="accent1"/>
                </a:solidFill>
              </a:rPr>
              <a:t>calc</a:t>
            </a:r>
            <a:r>
              <a:rPr lang="en-GB" dirty="0" smtClean="0">
                <a:solidFill>
                  <a:schemeClr val="accent1"/>
                </a:solidFill>
              </a:rPr>
              <a:t>	Class MIPS simulator</a:t>
            </a:r>
          </a:p>
          <a:p>
            <a:pPr marL="457200" lvl="1" indent="0">
              <a:buNone/>
            </a:pPr>
            <a:r>
              <a:rPr lang="en-GB" dirty="0">
                <a:solidFill>
                  <a:schemeClr val="accent1"/>
                </a:solidFill>
              </a:rPr>
              <a:t>.</a:t>
            </a:r>
          </a:p>
        </p:txBody>
      </p:sp>
      <p:sp>
        <p:nvSpPr>
          <p:cNvPr id="2" name="Oval 1"/>
          <p:cNvSpPr/>
          <p:nvPr/>
        </p:nvSpPr>
        <p:spPr>
          <a:xfrm>
            <a:off x="990600" y="1219200"/>
            <a:ext cx="15240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838200" y="1752600"/>
            <a:ext cx="15240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6213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2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02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Academic Integrity</a:t>
            </a:r>
          </a:p>
        </p:txBody>
      </p:sp>
      <p:sp>
        <p:nvSpPr>
          <p:cNvPr id="990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09600"/>
            <a:ext cx="9372600" cy="584676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“Black Board” Collaboration Policy</a:t>
            </a:r>
          </a:p>
          <a:p>
            <a:pPr lvl="1">
              <a:spcBef>
                <a:spcPts val="0"/>
              </a:spcBef>
            </a:pPr>
            <a:r>
              <a:rPr lang="en-US" dirty="0"/>
              <a:t>Can discuss approach together on a “black board”</a:t>
            </a:r>
          </a:p>
          <a:p>
            <a:pPr lvl="1">
              <a:spcBef>
                <a:spcPts val="0"/>
              </a:spcBef>
            </a:pPr>
            <a:r>
              <a:rPr lang="en-US" dirty="0">
                <a:solidFill>
                  <a:schemeClr val="accent1"/>
                </a:solidFill>
              </a:rPr>
              <a:t>Leave and write up solution independently</a:t>
            </a:r>
          </a:p>
          <a:p>
            <a:pPr lvl="1">
              <a:spcBef>
                <a:spcPts val="0"/>
              </a:spcBef>
            </a:pPr>
            <a:r>
              <a:rPr lang="en-US" dirty="0"/>
              <a:t>Do not copy solutions</a:t>
            </a:r>
          </a:p>
          <a:p>
            <a:pPr>
              <a:spcBef>
                <a:spcPts val="0"/>
              </a:spcBef>
            </a:pPr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6070316"/>
            <a:ext cx="7168320" cy="635284"/>
          </a:xfrm>
          <a:prstGeom prst="rect">
            <a:avLst/>
          </a:prstGeom>
          <a:noFill/>
          <a:ln w="36720">
            <a:solidFill>
              <a:srgbClr val="FFFF00"/>
            </a:solidFill>
            <a:round/>
            <a:headEnd/>
            <a:tailEnd/>
          </a:ln>
          <a:effectLst/>
        </p:spPr>
        <p:txBody>
          <a:bodyPr lIns="16326" tIns="41925" rIns="16326" bIns="16326" anchor="ctr"/>
          <a:lstStyle/>
          <a:p>
            <a:pPr algn="ctr">
              <a:spcAft>
                <a:spcPts val="1293"/>
              </a:spcAft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</a:tabLst>
            </a:pPr>
            <a:r>
              <a:rPr lang="en-US" sz="2900" dirty="0">
                <a:solidFill>
                  <a:srgbClr val="FFFF66"/>
                </a:solidFill>
                <a:latin typeface="Calibri" pitchFamily="34" charset="0"/>
              </a:rPr>
              <a:t>Plagiarism in any form will not be tolerated</a:t>
            </a:r>
          </a:p>
        </p:txBody>
      </p:sp>
    </p:spTree>
    <p:extLst>
      <p:ext uri="{BB962C8B-B14F-4D97-AF65-F5344CB8AC3E}">
        <p14:creationId xmlns:p14="http://schemas.microsoft.com/office/powerpoint/2010/main" val="53561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 hidden="1"/>
          <p:cNvSpPr/>
          <p:nvPr>
            <p:custDataLst>
              <p:tags r:id="rId1"/>
            </p:custDataLst>
          </p:nvPr>
        </p:nvSpPr>
        <p:spPr>
          <a:xfrm>
            <a:off x="1118358" y="914400"/>
            <a:ext cx="838200" cy="228600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 hidden="1"/>
          <p:cNvSpPr/>
          <p:nvPr>
            <p:custDataLst>
              <p:tags r:id="rId2"/>
            </p:custDataLst>
          </p:nvPr>
        </p:nvSpPr>
        <p:spPr>
          <a:xfrm>
            <a:off x="1118358" y="2133600"/>
            <a:ext cx="838200" cy="228600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 hidden="1"/>
          <p:cNvSpPr/>
          <p:nvPr>
            <p:custDataLst>
              <p:tags r:id="rId3"/>
            </p:custDataLst>
          </p:nvPr>
        </p:nvSpPr>
        <p:spPr>
          <a:xfrm>
            <a:off x="1373592" y="1658644"/>
            <a:ext cx="582966" cy="228600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 hidden="1"/>
          <p:cNvSpPr/>
          <p:nvPr>
            <p:custDataLst>
              <p:tags r:id="rId4"/>
            </p:custDataLst>
          </p:nvPr>
        </p:nvSpPr>
        <p:spPr>
          <a:xfrm>
            <a:off x="3785358" y="1066800"/>
            <a:ext cx="838200" cy="228600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 hidden="1"/>
          <p:cNvSpPr/>
          <p:nvPr>
            <p:custDataLst>
              <p:tags r:id="rId5"/>
            </p:custDataLst>
          </p:nvPr>
        </p:nvSpPr>
        <p:spPr>
          <a:xfrm>
            <a:off x="4038600" y="1752600"/>
            <a:ext cx="582966" cy="228600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 hidden="1"/>
          <p:cNvSpPr/>
          <p:nvPr>
            <p:custDataLst>
              <p:tags r:id="rId6"/>
            </p:custDataLst>
          </p:nvPr>
        </p:nvSpPr>
        <p:spPr>
          <a:xfrm>
            <a:off x="4038600" y="1524000"/>
            <a:ext cx="582966" cy="228600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Linker Example </a:t>
            </a: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8"/>
            </p:custDataLst>
          </p:nvPr>
        </p:nvSpPr>
        <p:spPr>
          <a:xfrm>
            <a:off x="280158" y="685800"/>
            <a:ext cx="2209800" cy="48768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9"/>
            </p:custDataLst>
          </p:nvPr>
        </p:nvSpPr>
        <p:spPr>
          <a:xfrm>
            <a:off x="76200" y="457200"/>
            <a:ext cx="1194558" cy="5232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main.o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>
            <p:custDataLst>
              <p:tags r:id="rId10"/>
            </p:custDataLst>
          </p:nvPr>
        </p:nvSpPr>
        <p:spPr>
          <a:xfrm>
            <a:off x="280158" y="990600"/>
            <a:ext cx="2209800" cy="21336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0C000000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21035000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1b80050C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8C040000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21047002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0C000000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  <a:endParaRPr lang="en-US" sz="2000" dirty="0">
              <a:latin typeface="Consolas" pitchFamily="49" charset="0"/>
            </a:endParaRPr>
          </a:p>
        </p:txBody>
      </p:sp>
      <p:sp>
        <p:nvSpPr>
          <p:cNvPr id="7" name="Rectangle 6"/>
          <p:cNvSpPr/>
          <p:nvPr>
            <p:custDataLst>
              <p:tags r:id="rId11"/>
            </p:custDataLst>
          </p:nvPr>
        </p:nvSpPr>
        <p:spPr>
          <a:xfrm>
            <a:off x="280158" y="3124200"/>
            <a:ext cx="2209800" cy="12192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030288" algn="l"/>
              </a:tabLst>
            </a:pPr>
            <a:r>
              <a:rPr lang="en-US" sz="2000" dirty="0" smtClean="0">
                <a:latin typeface="Consolas" pitchFamily="49" charset="0"/>
              </a:rPr>
              <a:t>00 T	main</a:t>
            </a:r>
          </a:p>
          <a:p>
            <a:pPr>
              <a:tabLst>
                <a:tab pos="1030288" algn="l"/>
              </a:tabLst>
            </a:pPr>
            <a:r>
              <a:rPr lang="en-US" sz="2000" dirty="0" smtClean="0">
                <a:latin typeface="Consolas" pitchFamily="49" charset="0"/>
              </a:rPr>
              <a:t>00 D	</a:t>
            </a:r>
            <a:r>
              <a:rPr lang="en-US" sz="2000" dirty="0" err="1" smtClean="0">
                <a:latin typeface="Consolas" pitchFamily="49" charset="0"/>
              </a:rPr>
              <a:t>uname</a:t>
            </a:r>
            <a:endParaRPr lang="en-US" sz="2000" dirty="0" smtClean="0">
              <a:latin typeface="Consolas" pitchFamily="49" charset="0"/>
            </a:endParaRPr>
          </a:p>
          <a:p>
            <a:pPr>
              <a:tabLst>
                <a:tab pos="1030288" algn="l"/>
              </a:tabLst>
            </a:pPr>
            <a:r>
              <a:rPr lang="en-US" sz="2000" dirty="0" smtClean="0">
                <a:latin typeface="Consolas" pitchFamily="49" charset="0"/>
              </a:rPr>
              <a:t>*UND* 	</a:t>
            </a:r>
            <a:r>
              <a:rPr lang="en-US" sz="2000" dirty="0" err="1" smtClean="0">
                <a:latin typeface="Consolas" pitchFamily="49" charset="0"/>
              </a:rPr>
              <a:t>printf</a:t>
            </a:r>
            <a:endParaRPr lang="en-US" sz="2000" dirty="0" smtClean="0">
              <a:latin typeface="Consolas" pitchFamily="49" charset="0"/>
            </a:endParaRPr>
          </a:p>
          <a:p>
            <a:pPr>
              <a:tabLst>
                <a:tab pos="1030288" algn="l"/>
              </a:tabLst>
            </a:pPr>
            <a:r>
              <a:rPr lang="en-US" sz="2000" dirty="0" smtClean="0">
                <a:latin typeface="Consolas" pitchFamily="49" charset="0"/>
              </a:rPr>
              <a:t>*UND* 	pi</a:t>
            </a:r>
            <a:endParaRPr lang="en-US" sz="2000" dirty="0">
              <a:latin typeface="Consolas" pitchFamily="49" charset="0"/>
            </a:endParaRPr>
          </a:p>
        </p:txBody>
      </p:sp>
      <p:sp>
        <p:nvSpPr>
          <p:cNvPr id="8" name="Rectangle 7"/>
          <p:cNvSpPr/>
          <p:nvPr>
            <p:custDataLst>
              <p:tags r:id="rId12"/>
            </p:custDataLst>
          </p:nvPr>
        </p:nvSpPr>
        <p:spPr>
          <a:xfrm>
            <a:off x="280158" y="4343400"/>
            <a:ext cx="2209800" cy="9906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latin typeface="Consolas" pitchFamily="49" charset="0"/>
              </a:rPr>
              <a:t>40, JL, </a:t>
            </a:r>
            <a:r>
              <a:rPr lang="en-US" sz="2000" dirty="0" err="1" smtClean="0">
                <a:latin typeface="Consolas" pitchFamily="49" charset="0"/>
              </a:rPr>
              <a:t>printf</a:t>
            </a:r>
            <a:endParaRPr lang="en-US" sz="2000" dirty="0" smtClean="0">
              <a:latin typeface="Consolas" pitchFamily="49" charset="0"/>
            </a:endParaRPr>
          </a:p>
          <a:p>
            <a:r>
              <a:rPr lang="en-US" sz="2000" dirty="0" smtClean="0">
                <a:latin typeface="Consolas" pitchFamily="49" charset="0"/>
              </a:rPr>
              <a:t>4C, LW/</a:t>
            </a:r>
            <a:r>
              <a:rPr lang="en-US" sz="2000" dirty="0" err="1" smtClean="0">
                <a:latin typeface="Consolas" pitchFamily="49" charset="0"/>
              </a:rPr>
              <a:t>gp</a:t>
            </a:r>
            <a:r>
              <a:rPr lang="en-US" sz="2000" dirty="0" smtClean="0">
                <a:latin typeface="Consolas" pitchFamily="49" charset="0"/>
              </a:rPr>
              <a:t>, pi</a:t>
            </a:r>
          </a:p>
          <a:p>
            <a:r>
              <a:rPr lang="en-US" sz="2000" dirty="0" smtClean="0">
                <a:latin typeface="Consolas" pitchFamily="49" charset="0"/>
              </a:rPr>
              <a:t>50, JL, square</a:t>
            </a:r>
          </a:p>
        </p:txBody>
      </p:sp>
      <p:sp>
        <p:nvSpPr>
          <p:cNvPr id="13" name="Rectangle 12"/>
          <p:cNvSpPr/>
          <p:nvPr>
            <p:custDataLst>
              <p:tags r:id="rId13"/>
            </p:custDataLst>
          </p:nvPr>
        </p:nvSpPr>
        <p:spPr>
          <a:xfrm>
            <a:off x="2947158" y="685800"/>
            <a:ext cx="2209800" cy="434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>
            <p:custDataLst>
              <p:tags r:id="rId14"/>
            </p:custDataLst>
          </p:nvPr>
        </p:nvSpPr>
        <p:spPr>
          <a:xfrm>
            <a:off x="2743200" y="457200"/>
            <a:ext cx="1229696" cy="5232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math.o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>
            <p:custDataLst>
              <p:tags r:id="rId15"/>
            </p:custDataLst>
          </p:nvPr>
        </p:nvSpPr>
        <p:spPr>
          <a:xfrm>
            <a:off x="2947158" y="990600"/>
            <a:ext cx="2209800" cy="16764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21032040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0C000000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1b301402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3C040000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34040000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  <a:endParaRPr lang="en-US" sz="2000" dirty="0">
              <a:latin typeface="Consolas" pitchFamily="49" charset="0"/>
            </a:endParaRPr>
          </a:p>
        </p:txBody>
      </p:sp>
      <p:sp>
        <p:nvSpPr>
          <p:cNvPr id="16" name="Rectangle 15"/>
          <p:cNvSpPr/>
          <p:nvPr>
            <p:custDataLst>
              <p:tags r:id="rId16"/>
            </p:custDataLst>
          </p:nvPr>
        </p:nvSpPr>
        <p:spPr>
          <a:xfrm>
            <a:off x="2947158" y="2667000"/>
            <a:ext cx="2209800" cy="12192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latin typeface="Consolas" pitchFamily="49" charset="0"/>
              </a:rPr>
              <a:t>20 T	square</a:t>
            </a:r>
          </a:p>
          <a:p>
            <a:r>
              <a:rPr lang="en-US" sz="2000" dirty="0" smtClean="0">
                <a:latin typeface="Consolas" pitchFamily="49" charset="0"/>
              </a:rPr>
              <a:t>00 D	pi</a:t>
            </a:r>
          </a:p>
          <a:p>
            <a:r>
              <a:rPr lang="en-US" sz="2000" dirty="0" smtClean="0">
                <a:latin typeface="Consolas" pitchFamily="49" charset="0"/>
              </a:rPr>
              <a:t>*UND* 	</a:t>
            </a:r>
            <a:r>
              <a:rPr lang="en-US" sz="2000" dirty="0" err="1" smtClean="0">
                <a:latin typeface="Consolas" pitchFamily="49" charset="0"/>
              </a:rPr>
              <a:t>printf</a:t>
            </a:r>
            <a:endParaRPr lang="en-US" sz="2000" dirty="0" smtClean="0">
              <a:latin typeface="Consolas" pitchFamily="49" charset="0"/>
            </a:endParaRPr>
          </a:p>
          <a:p>
            <a:r>
              <a:rPr lang="en-US" sz="2000" dirty="0" smtClean="0">
                <a:latin typeface="Consolas" pitchFamily="49" charset="0"/>
              </a:rPr>
              <a:t>*UND*	</a:t>
            </a:r>
            <a:r>
              <a:rPr lang="en-US" sz="2000" dirty="0" err="1" smtClean="0">
                <a:latin typeface="Consolas" pitchFamily="49" charset="0"/>
              </a:rPr>
              <a:t>uname</a:t>
            </a:r>
            <a:endParaRPr lang="en-US" sz="2000" dirty="0" smtClean="0">
              <a:latin typeface="Consolas" pitchFamily="49" charset="0"/>
            </a:endParaRPr>
          </a:p>
        </p:txBody>
      </p:sp>
      <p:sp>
        <p:nvSpPr>
          <p:cNvPr id="17" name="Rectangle 16"/>
          <p:cNvSpPr/>
          <p:nvPr>
            <p:custDataLst>
              <p:tags r:id="rId17"/>
            </p:custDataLst>
          </p:nvPr>
        </p:nvSpPr>
        <p:spPr>
          <a:xfrm>
            <a:off x="2947158" y="3886200"/>
            <a:ext cx="2209800" cy="10668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latin typeface="Consolas" pitchFamily="49" charset="0"/>
              </a:rPr>
              <a:t>28, JL, </a:t>
            </a:r>
            <a:r>
              <a:rPr lang="en-US" sz="2000" dirty="0" err="1" smtClean="0">
                <a:latin typeface="Consolas" pitchFamily="49" charset="0"/>
              </a:rPr>
              <a:t>printf</a:t>
            </a:r>
            <a:endParaRPr lang="en-US" sz="2000" dirty="0" smtClean="0">
              <a:latin typeface="Consolas" pitchFamily="49" charset="0"/>
            </a:endParaRPr>
          </a:p>
          <a:p>
            <a:r>
              <a:rPr lang="en-US" sz="2000" dirty="0" smtClean="0">
                <a:latin typeface="Consolas" pitchFamily="49" charset="0"/>
              </a:rPr>
              <a:t>30, LUI, </a:t>
            </a:r>
            <a:r>
              <a:rPr lang="en-US" sz="2000" dirty="0" err="1" smtClean="0">
                <a:latin typeface="Consolas" pitchFamily="49" charset="0"/>
              </a:rPr>
              <a:t>uname</a:t>
            </a:r>
            <a:endParaRPr lang="en-US" sz="2000" dirty="0" smtClean="0">
              <a:latin typeface="Consolas" pitchFamily="49" charset="0"/>
            </a:endParaRPr>
          </a:p>
          <a:p>
            <a:r>
              <a:rPr lang="en-US" sz="2000" dirty="0" smtClean="0">
                <a:latin typeface="Consolas" pitchFamily="49" charset="0"/>
              </a:rPr>
              <a:t>34, LA, </a:t>
            </a:r>
            <a:r>
              <a:rPr lang="en-US" sz="2000" dirty="0" err="1" smtClean="0">
                <a:latin typeface="Consolas" pitchFamily="49" charset="0"/>
              </a:rPr>
              <a:t>uname</a:t>
            </a:r>
            <a:endParaRPr lang="en-US" sz="2000" dirty="0" smtClean="0">
              <a:latin typeface="Consolas" pitchFamily="49" charset="0"/>
            </a:endParaRPr>
          </a:p>
        </p:txBody>
      </p:sp>
      <p:sp>
        <p:nvSpPr>
          <p:cNvPr id="27" name="Rectangle 26"/>
          <p:cNvSpPr/>
          <p:nvPr>
            <p:custDataLst>
              <p:tags r:id="rId18"/>
            </p:custDataLst>
          </p:nvPr>
        </p:nvSpPr>
        <p:spPr>
          <a:xfrm>
            <a:off x="2971800" y="5410200"/>
            <a:ext cx="2209800" cy="13716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>
            <p:custDataLst>
              <p:tags r:id="rId19"/>
            </p:custDataLst>
          </p:nvPr>
        </p:nvSpPr>
        <p:spPr>
          <a:xfrm>
            <a:off x="2819400" y="5105400"/>
            <a:ext cx="1252331" cy="5232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printf.o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>
            <p:custDataLst>
              <p:tags r:id="rId20"/>
            </p:custDataLst>
          </p:nvPr>
        </p:nvSpPr>
        <p:spPr>
          <a:xfrm>
            <a:off x="2971800" y="5715000"/>
            <a:ext cx="2209800" cy="3810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  <a:endParaRPr lang="en-US" sz="2000" dirty="0">
              <a:latin typeface="Consolas" pitchFamily="49" charset="0"/>
            </a:endParaRPr>
          </a:p>
        </p:txBody>
      </p:sp>
      <p:sp>
        <p:nvSpPr>
          <p:cNvPr id="30" name="Rectangle 29"/>
          <p:cNvSpPr/>
          <p:nvPr>
            <p:custDataLst>
              <p:tags r:id="rId21"/>
            </p:custDataLst>
          </p:nvPr>
        </p:nvSpPr>
        <p:spPr>
          <a:xfrm>
            <a:off x="2971800" y="6096000"/>
            <a:ext cx="2209800" cy="4572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latin typeface="Consolas" pitchFamily="49" charset="0"/>
              </a:rPr>
              <a:t>3C T	</a:t>
            </a:r>
            <a:r>
              <a:rPr lang="en-US" sz="2000" dirty="0" err="1" smtClean="0">
                <a:latin typeface="Consolas" pitchFamily="49" charset="0"/>
              </a:rPr>
              <a:t>printf</a:t>
            </a:r>
            <a:endParaRPr lang="en-US" sz="2000" dirty="0" smtClean="0">
              <a:latin typeface="Consolas" pitchFamily="49" charset="0"/>
            </a:endParaRPr>
          </a:p>
        </p:txBody>
      </p:sp>
      <p:cxnSp>
        <p:nvCxnSpPr>
          <p:cNvPr id="32" name="Straight Arrow Connector 31"/>
          <p:cNvCxnSpPr/>
          <p:nvPr>
            <p:custDataLst>
              <p:tags r:id="rId22"/>
            </p:custDataLst>
          </p:nvPr>
        </p:nvCxnSpPr>
        <p:spPr>
          <a:xfrm>
            <a:off x="457200" y="1371600"/>
            <a:ext cx="304800" cy="1588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>
            <p:custDataLst>
              <p:tags r:id="rId23"/>
            </p:custDataLst>
          </p:nvPr>
        </p:nvCxnSpPr>
        <p:spPr>
          <a:xfrm>
            <a:off x="457200" y="2132012"/>
            <a:ext cx="304800" cy="1588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>
            <p:custDataLst>
              <p:tags r:id="rId24"/>
            </p:custDataLst>
          </p:nvPr>
        </p:nvCxnSpPr>
        <p:spPr>
          <a:xfrm>
            <a:off x="457200" y="2590800"/>
            <a:ext cx="304800" cy="1588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>
            <p:custDataLst>
              <p:tags r:id="rId25"/>
            </p:custDataLst>
          </p:nvPr>
        </p:nvCxnSpPr>
        <p:spPr>
          <a:xfrm>
            <a:off x="3124200" y="1522412"/>
            <a:ext cx="304800" cy="1588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>
            <p:custDataLst>
              <p:tags r:id="rId26"/>
            </p:custDataLst>
          </p:nvPr>
        </p:nvCxnSpPr>
        <p:spPr>
          <a:xfrm>
            <a:off x="3124200" y="2054224"/>
            <a:ext cx="304800" cy="1588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>
            <p:custDataLst>
              <p:tags r:id="rId27"/>
            </p:custDataLst>
          </p:nvPr>
        </p:nvCxnSpPr>
        <p:spPr>
          <a:xfrm>
            <a:off x="3124200" y="2286000"/>
            <a:ext cx="304800" cy="1588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val 2"/>
          <p:cNvSpPr/>
          <p:nvPr/>
        </p:nvSpPr>
        <p:spPr>
          <a:xfrm>
            <a:off x="280158" y="3429000"/>
            <a:ext cx="481842" cy="3048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001823" y="6172200"/>
            <a:ext cx="481842" cy="3048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2286000" y="3412671"/>
            <a:ext cx="669471" cy="2824843"/>
            <a:chOff x="2286000" y="3412671"/>
            <a:chExt cx="669471" cy="2824843"/>
          </a:xfrm>
        </p:grpSpPr>
        <p:sp>
          <p:nvSpPr>
            <p:cNvPr id="11" name="Freeform 10"/>
            <p:cNvSpPr/>
            <p:nvPr/>
          </p:nvSpPr>
          <p:spPr>
            <a:xfrm>
              <a:off x="2570452" y="3412671"/>
              <a:ext cx="385019" cy="2824843"/>
            </a:xfrm>
            <a:custGeom>
              <a:avLst/>
              <a:gdLst>
                <a:gd name="connsiteX0" fmla="*/ 336034 w 385019"/>
                <a:gd name="connsiteY0" fmla="*/ 0 h 2824843"/>
                <a:gd name="connsiteX1" fmla="*/ 25791 w 385019"/>
                <a:gd name="connsiteY1" fmla="*/ 816429 h 2824843"/>
                <a:gd name="connsiteX2" fmla="*/ 58448 w 385019"/>
                <a:gd name="connsiteY2" fmla="*/ 2220686 h 2824843"/>
                <a:gd name="connsiteX3" fmla="*/ 385019 w 385019"/>
                <a:gd name="connsiteY3" fmla="*/ 2824843 h 2824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5019" h="2824843">
                  <a:moveTo>
                    <a:pt x="336034" y="0"/>
                  </a:moveTo>
                  <a:cubicBezTo>
                    <a:pt x="204044" y="223157"/>
                    <a:pt x="72055" y="446315"/>
                    <a:pt x="25791" y="816429"/>
                  </a:cubicBezTo>
                  <a:cubicBezTo>
                    <a:pt x="-20473" y="1186543"/>
                    <a:pt x="-1423" y="1885950"/>
                    <a:pt x="58448" y="2220686"/>
                  </a:cubicBezTo>
                  <a:cubicBezTo>
                    <a:pt x="118319" y="2555422"/>
                    <a:pt x="251669" y="2690132"/>
                    <a:pt x="385019" y="2824843"/>
                  </a:cubicBezTo>
                </a:path>
              </a:pathLst>
            </a:cu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Connector 17"/>
            <p:cNvCxnSpPr>
              <a:endCxn id="11" idx="1"/>
            </p:cNvCxnSpPr>
            <p:nvPr/>
          </p:nvCxnSpPr>
          <p:spPr>
            <a:xfrm>
              <a:off x="2286000" y="3886200"/>
              <a:ext cx="310243" cy="3429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 rot="16200000">
            <a:off x="-219838" y="1823391"/>
            <a:ext cx="7400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.text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 rot="16200000">
            <a:off x="-597849" y="3417250"/>
            <a:ext cx="1504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Symbol </a:t>
            </a:r>
            <a:r>
              <a:rPr lang="en-US" sz="2400" dirty="0" err="1" smtClean="0">
                <a:solidFill>
                  <a:schemeClr val="accent1"/>
                </a:solidFill>
              </a:rPr>
              <a:t>tbl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 rot="16200000">
            <a:off x="-870710" y="5220822"/>
            <a:ext cx="20506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Relocation info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143000" y="1295400"/>
            <a:ext cx="990600" cy="2286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1371600" y="2057400"/>
            <a:ext cx="685800" cy="2286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1143000" y="2514600"/>
            <a:ext cx="914400" cy="2286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3810000" y="1447800"/>
            <a:ext cx="990600" cy="2286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4038600" y="1905000"/>
            <a:ext cx="685800" cy="22151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4038600" y="2140686"/>
            <a:ext cx="685800" cy="22151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5410200" y="980420"/>
            <a:ext cx="3567900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External references need </a:t>
            </a:r>
          </a:p>
          <a:p>
            <a:r>
              <a:rPr lang="en-US" sz="2400" dirty="0" smtClean="0">
                <a:solidFill>
                  <a:schemeClr val="accent1"/>
                </a:solidFill>
              </a:rPr>
              <a:t>to be resolved (fixed)</a:t>
            </a:r>
          </a:p>
          <a:p>
            <a:endParaRPr lang="en-US" sz="2400" dirty="0">
              <a:solidFill>
                <a:schemeClr val="accent1"/>
              </a:solidFill>
            </a:endParaRPr>
          </a:p>
          <a:p>
            <a:r>
              <a:rPr lang="en-US" sz="2400" dirty="0" smtClean="0">
                <a:solidFill>
                  <a:schemeClr val="accent1"/>
                </a:solidFill>
              </a:rPr>
              <a:t>Steps</a:t>
            </a:r>
          </a:p>
          <a:p>
            <a:pPr marL="457200" indent="-457200">
              <a:buAutoNum type="arabicParenR"/>
            </a:pPr>
            <a:r>
              <a:rPr lang="en-US" sz="2400" dirty="0" smtClean="0">
                <a:solidFill>
                  <a:schemeClr val="accent1"/>
                </a:solidFill>
              </a:rPr>
              <a:t>Find UND symbols in </a:t>
            </a:r>
          </a:p>
          <a:p>
            <a:r>
              <a:rPr lang="en-US" sz="2400" dirty="0" smtClean="0">
                <a:solidFill>
                  <a:schemeClr val="accent1"/>
                </a:solidFill>
              </a:rPr>
              <a:t>       symbol table</a:t>
            </a:r>
          </a:p>
          <a:p>
            <a:pPr marL="457200" indent="-457200">
              <a:buAutoNum type="arabicParenR" startAt="2"/>
            </a:pPr>
            <a:r>
              <a:rPr lang="en-US" sz="2400" dirty="0" smtClean="0">
                <a:solidFill>
                  <a:schemeClr val="accent1"/>
                </a:solidFill>
              </a:rPr>
              <a:t>Relocate segments that</a:t>
            </a:r>
          </a:p>
          <a:p>
            <a:r>
              <a:rPr lang="en-US" sz="2400" dirty="0" smtClean="0">
                <a:solidFill>
                  <a:schemeClr val="accent1"/>
                </a:solidFill>
              </a:rPr>
              <a:t>       collide</a:t>
            </a:r>
          </a:p>
          <a:p>
            <a:endParaRPr lang="en-US" sz="2400" dirty="0">
              <a:solidFill>
                <a:schemeClr val="accent1"/>
              </a:solidFill>
            </a:endParaRPr>
          </a:p>
          <a:p>
            <a:r>
              <a:rPr lang="en-US" sz="2400" dirty="0">
                <a:solidFill>
                  <a:schemeClr val="accent1"/>
                </a:solidFill>
              </a:rPr>
              <a:t>	</a:t>
            </a:r>
            <a:r>
              <a:rPr lang="en-US" sz="2400" dirty="0" smtClean="0">
                <a:solidFill>
                  <a:schemeClr val="accent1"/>
                </a:solidFill>
              </a:rPr>
              <a:t>e.g. </a:t>
            </a:r>
            <a:r>
              <a:rPr lang="en-US" sz="2400" dirty="0" err="1" smtClean="0">
                <a:solidFill>
                  <a:schemeClr val="accent1"/>
                </a:solidFill>
              </a:rPr>
              <a:t>uname</a:t>
            </a:r>
            <a:r>
              <a:rPr lang="en-US" sz="2400" dirty="0" smtClean="0">
                <a:solidFill>
                  <a:schemeClr val="accent1"/>
                </a:solidFill>
              </a:rPr>
              <a:t> @0x00</a:t>
            </a:r>
          </a:p>
          <a:p>
            <a:r>
              <a:rPr lang="en-US" sz="2400" dirty="0">
                <a:solidFill>
                  <a:schemeClr val="accent1"/>
                </a:solidFill>
              </a:rPr>
              <a:t>	</a:t>
            </a:r>
            <a:r>
              <a:rPr lang="en-US" sz="2400" dirty="0" smtClean="0">
                <a:solidFill>
                  <a:schemeClr val="accent1"/>
                </a:solidFill>
              </a:rPr>
              <a:t>        pi @ 0x00</a:t>
            </a:r>
          </a:p>
          <a:p>
            <a:r>
              <a:rPr lang="en-US" sz="2400" dirty="0">
                <a:solidFill>
                  <a:schemeClr val="accent1"/>
                </a:solidFill>
              </a:rPr>
              <a:t>	 </a:t>
            </a:r>
            <a:r>
              <a:rPr lang="en-US" sz="2400" dirty="0" smtClean="0">
                <a:solidFill>
                  <a:schemeClr val="accent1"/>
                </a:solidFill>
              </a:rPr>
              <a:t>       square @ 0x00</a:t>
            </a:r>
          </a:p>
          <a:p>
            <a:r>
              <a:rPr lang="en-US" sz="2400" dirty="0">
                <a:solidFill>
                  <a:schemeClr val="accent1"/>
                </a:solidFill>
              </a:rPr>
              <a:t>	 </a:t>
            </a:r>
            <a:r>
              <a:rPr lang="en-US" sz="2400" dirty="0" smtClean="0">
                <a:solidFill>
                  <a:schemeClr val="accent1"/>
                </a:solidFill>
              </a:rPr>
              <a:t>       main @ 0x00</a:t>
            </a:r>
            <a:endParaRPr lang="en-US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063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7" grpId="0" animBg="1"/>
      <p:bldP spid="28" grpId="0" animBg="1"/>
      <p:bldP spid="29" grpId="0" animBg="1"/>
      <p:bldP spid="30" grpId="0" animBg="1"/>
      <p:bldP spid="3" grpId="0" animBg="1"/>
      <p:bldP spid="35" grpId="0" animBg="1"/>
      <p:bldP spid="20" grpId="0" animBg="1"/>
      <p:bldP spid="45" grpId="0" animBg="1"/>
      <p:bldP spid="46" grpId="0" animBg="1"/>
      <p:bldP spid="47" grpId="0" animBg="1"/>
      <p:bldP spid="48" grpId="0" animBg="1"/>
      <p:bldP spid="49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 hidden="1"/>
          <p:cNvSpPr/>
          <p:nvPr>
            <p:custDataLst>
              <p:tags r:id="rId1"/>
            </p:custDataLst>
          </p:nvPr>
        </p:nvSpPr>
        <p:spPr>
          <a:xfrm>
            <a:off x="1118358" y="914400"/>
            <a:ext cx="838200" cy="228600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 hidden="1"/>
          <p:cNvSpPr/>
          <p:nvPr>
            <p:custDataLst>
              <p:tags r:id="rId2"/>
            </p:custDataLst>
          </p:nvPr>
        </p:nvSpPr>
        <p:spPr>
          <a:xfrm>
            <a:off x="1118358" y="2133600"/>
            <a:ext cx="838200" cy="228600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 hidden="1"/>
          <p:cNvSpPr/>
          <p:nvPr>
            <p:custDataLst>
              <p:tags r:id="rId3"/>
            </p:custDataLst>
          </p:nvPr>
        </p:nvSpPr>
        <p:spPr>
          <a:xfrm>
            <a:off x="1373592" y="1658644"/>
            <a:ext cx="582966" cy="228600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 hidden="1"/>
          <p:cNvSpPr/>
          <p:nvPr>
            <p:custDataLst>
              <p:tags r:id="rId4"/>
            </p:custDataLst>
          </p:nvPr>
        </p:nvSpPr>
        <p:spPr>
          <a:xfrm>
            <a:off x="3785358" y="1066800"/>
            <a:ext cx="838200" cy="228600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 hidden="1"/>
          <p:cNvSpPr/>
          <p:nvPr>
            <p:custDataLst>
              <p:tags r:id="rId5"/>
            </p:custDataLst>
          </p:nvPr>
        </p:nvSpPr>
        <p:spPr>
          <a:xfrm>
            <a:off x="4038600" y="1752600"/>
            <a:ext cx="582966" cy="228600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 hidden="1"/>
          <p:cNvSpPr/>
          <p:nvPr>
            <p:custDataLst>
              <p:tags r:id="rId6"/>
            </p:custDataLst>
          </p:nvPr>
        </p:nvSpPr>
        <p:spPr>
          <a:xfrm>
            <a:off x="4038600" y="1524000"/>
            <a:ext cx="582966" cy="228600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>
            <p:custDataLst>
              <p:tags r:id="rId7"/>
            </p:custDataLst>
          </p:nvPr>
        </p:nvSpPr>
        <p:spPr>
          <a:xfrm>
            <a:off x="280158" y="685800"/>
            <a:ext cx="2209800" cy="48768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8"/>
            </p:custDataLst>
          </p:nvPr>
        </p:nvSpPr>
        <p:spPr>
          <a:xfrm>
            <a:off x="76200" y="457200"/>
            <a:ext cx="1194558" cy="5232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main.o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>
            <p:custDataLst>
              <p:tags r:id="rId9"/>
            </p:custDataLst>
          </p:nvPr>
        </p:nvSpPr>
        <p:spPr>
          <a:xfrm>
            <a:off x="280158" y="990600"/>
            <a:ext cx="2209800" cy="21336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0C000000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21035000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1b80050C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8C040000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21047002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0C000000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  <a:endParaRPr lang="en-US" sz="2000" dirty="0">
              <a:latin typeface="Consolas" pitchFamily="49" charset="0"/>
            </a:endParaRPr>
          </a:p>
        </p:txBody>
      </p:sp>
      <p:sp>
        <p:nvSpPr>
          <p:cNvPr id="7" name="Rectangle 6"/>
          <p:cNvSpPr/>
          <p:nvPr>
            <p:custDataLst>
              <p:tags r:id="rId10"/>
            </p:custDataLst>
          </p:nvPr>
        </p:nvSpPr>
        <p:spPr>
          <a:xfrm>
            <a:off x="280158" y="3124200"/>
            <a:ext cx="2209800" cy="12192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030288" algn="l"/>
              </a:tabLst>
            </a:pPr>
            <a:r>
              <a:rPr lang="en-US" sz="2000" dirty="0" smtClean="0">
                <a:latin typeface="Consolas" pitchFamily="49" charset="0"/>
              </a:rPr>
              <a:t>00 T	main</a:t>
            </a:r>
          </a:p>
          <a:p>
            <a:pPr>
              <a:tabLst>
                <a:tab pos="1030288" algn="l"/>
              </a:tabLst>
            </a:pPr>
            <a:r>
              <a:rPr lang="en-US" sz="2000" dirty="0" smtClean="0">
                <a:latin typeface="Consolas" pitchFamily="49" charset="0"/>
              </a:rPr>
              <a:t>00 D	</a:t>
            </a:r>
            <a:r>
              <a:rPr lang="en-US" sz="2000" dirty="0" err="1" smtClean="0">
                <a:latin typeface="Consolas" pitchFamily="49" charset="0"/>
              </a:rPr>
              <a:t>uname</a:t>
            </a:r>
            <a:endParaRPr lang="en-US" sz="2000" dirty="0" smtClean="0">
              <a:latin typeface="Consolas" pitchFamily="49" charset="0"/>
            </a:endParaRPr>
          </a:p>
          <a:p>
            <a:pPr>
              <a:tabLst>
                <a:tab pos="1030288" algn="l"/>
              </a:tabLst>
            </a:pPr>
            <a:r>
              <a:rPr lang="en-US" sz="2000" dirty="0" smtClean="0">
                <a:latin typeface="Consolas" pitchFamily="49" charset="0"/>
              </a:rPr>
              <a:t>*UND* 	</a:t>
            </a:r>
            <a:r>
              <a:rPr lang="en-US" sz="2000" dirty="0" err="1" smtClean="0">
                <a:latin typeface="Consolas" pitchFamily="49" charset="0"/>
              </a:rPr>
              <a:t>printf</a:t>
            </a:r>
            <a:endParaRPr lang="en-US" sz="2000" dirty="0" smtClean="0">
              <a:latin typeface="Consolas" pitchFamily="49" charset="0"/>
            </a:endParaRPr>
          </a:p>
          <a:p>
            <a:pPr>
              <a:tabLst>
                <a:tab pos="1030288" algn="l"/>
              </a:tabLst>
            </a:pPr>
            <a:r>
              <a:rPr lang="en-US" sz="2000" dirty="0" smtClean="0">
                <a:latin typeface="Consolas" pitchFamily="49" charset="0"/>
              </a:rPr>
              <a:t>*UND* 	pi</a:t>
            </a:r>
            <a:endParaRPr lang="en-US" sz="2000" dirty="0">
              <a:latin typeface="Consolas" pitchFamily="49" charset="0"/>
            </a:endParaRPr>
          </a:p>
        </p:txBody>
      </p:sp>
      <p:sp>
        <p:nvSpPr>
          <p:cNvPr id="8" name="Rectangle 7"/>
          <p:cNvSpPr/>
          <p:nvPr>
            <p:custDataLst>
              <p:tags r:id="rId11"/>
            </p:custDataLst>
          </p:nvPr>
        </p:nvSpPr>
        <p:spPr>
          <a:xfrm>
            <a:off x="280158" y="4343400"/>
            <a:ext cx="2209800" cy="9906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latin typeface="Consolas" pitchFamily="49" charset="0"/>
              </a:rPr>
              <a:t>40, JL, </a:t>
            </a:r>
            <a:r>
              <a:rPr lang="en-US" sz="2000" dirty="0" err="1" smtClean="0">
                <a:latin typeface="Consolas" pitchFamily="49" charset="0"/>
              </a:rPr>
              <a:t>printf</a:t>
            </a:r>
            <a:endParaRPr lang="en-US" sz="2000" dirty="0" smtClean="0">
              <a:latin typeface="Consolas" pitchFamily="49" charset="0"/>
            </a:endParaRPr>
          </a:p>
          <a:p>
            <a:r>
              <a:rPr lang="en-US" sz="2000" dirty="0" smtClean="0">
                <a:latin typeface="Consolas" pitchFamily="49" charset="0"/>
              </a:rPr>
              <a:t>4C, LW/</a:t>
            </a:r>
            <a:r>
              <a:rPr lang="en-US" sz="2000" dirty="0" err="1" smtClean="0">
                <a:latin typeface="Consolas" pitchFamily="49" charset="0"/>
              </a:rPr>
              <a:t>gp</a:t>
            </a:r>
            <a:r>
              <a:rPr lang="en-US" sz="2000" dirty="0" smtClean="0">
                <a:latin typeface="Consolas" pitchFamily="49" charset="0"/>
              </a:rPr>
              <a:t>, pi</a:t>
            </a:r>
          </a:p>
          <a:p>
            <a:r>
              <a:rPr lang="en-US" sz="2000" dirty="0" smtClean="0">
                <a:latin typeface="Consolas" pitchFamily="49" charset="0"/>
              </a:rPr>
              <a:t>50, JL, square</a:t>
            </a:r>
          </a:p>
        </p:txBody>
      </p:sp>
      <p:sp>
        <p:nvSpPr>
          <p:cNvPr id="13" name="Rectangle 12"/>
          <p:cNvSpPr/>
          <p:nvPr>
            <p:custDataLst>
              <p:tags r:id="rId12"/>
            </p:custDataLst>
          </p:nvPr>
        </p:nvSpPr>
        <p:spPr>
          <a:xfrm>
            <a:off x="2947158" y="685800"/>
            <a:ext cx="2209800" cy="434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>
            <p:custDataLst>
              <p:tags r:id="rId13"/>
            </p:custDataLst>
          </p:nvPr>
        </p:nvSpPr>
        <p:spPr>
          <a:xfrm>
            <a:off x="2743200" y="457200"/>
            <a:ext cx="1229696" cy="5232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math.o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>
            <p:custDataLst>
              <p:tags r:id="rId14"/>
            </p:custDataLst>
          </p:nvPr>
        </p:nvSpPr>
        <p:spPr>
          <a:xfrm>
            <a:off x="2947158" y="990600"/>
            <a:ext cx="2209800" cy="16764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21032040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0C000000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1b301402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3C040000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34040000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  <a:endParaRPr lang="en-US" sz="2000" dirty="0">
              <a:latin typeface="Consolas" pitchFamily="49" charset="0"/>
            </a:endParaRPr>
          </a:p>
        </p:txBody>
      </p:sp>
      <p:sp>
        <p:nvSpPr>
          <p:cNvPr id="16" name="Rectangle 15"/>
          <p:cNvSpPr/>
          <p:nvPr>
            <p:custDataLst>
              <p:tags r:id="rId15"/>
            </p:custDataLst>
          </p:nvPr>
        </p:nvSpPr>
        <p:spPr>
          <a:xfrm>
            <a:off x="2947158" y="2667000"/>
            <a:ext cx="2209800" cy="12192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latin typeface="Consolas" pitchFamily="49" charset="0"/>
              </a:rPr>
              <a:t>20 T	square</a:t>
            </a:r>
          </a:p>
          <a:p>
            <a:r>
              <a:rPr lang="en-US" sz="2000" dirty="0" smtClean="0">
                <a:latin typeface="Consolas" pitchFamily="49" charset="0"/>
              </a:rPr>
              <a:t>00 D	pi</a:t>
            </a:r>
          </a:p>
          <a:p>
            <a:r>
              <a:rPr lang="en-US" sz="2000" dirty="0" smtClean="0">
                <a:latin typeface="Consolas" pitchFamily="49" charset="0"/>
              </a:rPr>
              <a:t>*UND* 	</a:t>
            </a:r>
            <a:r>
              <a:rPr lang="en-US" sz="2000" dirty="0" err="1" smtClean="0">
                <a:latin typeface="Consolas" pitchFamily="49" charset="0"/>
              </a:rPr>
              <a:t>printf</a:t>
            </a:r>
            <a:endParaRPr lang="en-US" sz="2000" dirty="0" smtClean="0">
              <a:latin typeface="Consolas" pitchFamily="49" charset="0"/>
            </a:endParaRPr>
          </a:p>
          <a:p>
            <a:r>
              <a:rPr lang="en-US" sz="2000" dirty="0" smtClean="0">
                <a:latin typeface="Consolas" pitchFamily="49" charset="0"/>
              </a:rPr>
              <a:t>*UND*	</a:t>
            </a:r>
            <a:r>
              <a:rPr lang="en-US" sz="2000" dirty="0" err="1" smtClean="0">
                <a:latin typeface="Consolas" pitchFamily="49" charset="0"/>
              </a:rPr>
              <a:t>uname</a:t>
            </a:r>
            <a:endParaRPr lang="en-US" sz="2000" dirty="0" smtClean="0">
              <a:latin typeface="Consolas" pitchFamily="49" charset="0"/>
            </a:endParaRPr>
          </a:p>
        </p:txBody>
      </p:sp>
      <p:sp>
        <p:nvSpPr>
          <p:cNvPr id="17" name="Rectangle 16"/>
          <p:cNvSpPr/>
          <p:nvPr>
            <p:custDataLst>
              <p:tags r:id="rId16"/>
            </p:custDataLst>
          </p:nvPr>
        </p:nvSpPr>
        <p:spPr>
          <a:xfrm>
            <a:off x="2947158" y="3886200"/>
            <a:ext cx="2209800" cy="10668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latin typeface="Consolas" pitchFamily="49" charset="0"/>
              </a:rPr>
              <a:t>28, JL, </a:t>
            </a:r>
            <a:r>
              <a:rPr lang="en-US" sz="2000" dirty="0" err="1" smtClean="0">
                <a:latin typeface="Consolas" pitchFamily="49" charset="0"/>
              </a:rPr>
              <a:t>printf</a:t>
            </a:r>
            <a:endParaRPr lang="en-US" sz="2000" dirty="0" smtClean="0">
              <a:latin typeface="Consolas" pitchFamily="49" charset="0"/>
            </a:endParaRPr>
          </a:p>
          <a:p>
            <a:r>
              <a:rPr lang="en-US" sz="2000" dirty="0" smtClean="0">
                <a:latin typeface="Consolas" pitchFamily="49" charset="0"/>
              </a:rPr>
              <a:t>30, LUI, </a:t>
            </a:r>
            <a:r>
              <a:rPr lang="en-US" sz="2000" dirty="0" err="1" smtClean="0">
                <a:latin typeface="Consolas" pitchFamily="49" charset="0"/>
              </a:rPr>
              <a:t>uname</a:t>
            </a:r>
            <a:endParaRPr lang="en-US" sz="2000" dirty="0" smtClean="0">
              <a:latin typeface="Consolas" pitchFamily="49" charset="0"/>
            </a:endParaRPr>
          </a:p>
          <a:p>
            <a:r>
              <a:rPr lang="en-US" sz="2000" dirty="0" smtClean="0">
                <a:latin typeface="Consolas" pitchFamily="49" charset="0"/>
              </a:rPr>
              <a:t>34, LA, </a:t>
            </a:r>
            <a:r>
              <a:rPr lang="en-US" sz="2000" dirty="0" err="1" smtClean="0">
                <a:latin typeface="Consolas" pitchFamily="49" charset="0"/>
              </a:rPr>
              <a:t>uname</a:t>
            </a:r>
            <a:endParaRPr lang="en-US" sz="2000" dirty="0" smtClean="0">
              <a:latin typeface="Consolas" pitchFamily="49" charset="0"/>
            </a:endParaRPr>
          </a:p>
        </p:txBody>
      </p:sp>
      <p:sp>
        <p:nvSpPr>
          <p:cNvPr id="27" name="Rectangle 26"/>
          <p:cNvSpPr/>
          <p:nvPr>
            <p:custDataLst>
              <p:tags r:id="rId17"/>
            </p:custDataLst>
          </p:nvPr>
        </p:nvSpPr>
        <p:spPr>
          <a:xfrm>
            <a:off x="2971800" y="5410200"/>
            <a:ext cx="2209800" cy="13716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>
            <p:custDataLst>
              <p:tags r:id="rId18"/>
            </p:custDataLst>
          </p:nvPr>
        </p:nvSpPr>
        <p:spPr>
          <a:xfrm>
            <a:off x="2819400" y="5105400"/>
            <a:ext cx="1252331" cy="5232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printf.o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>
            <p:custDataLst>
              <p:tags r:id="rId19"/>
            </p:custDataLst>
          </p:nvPr>
        </p:nvSpPr>
        <p:spPr>
          <a:xfrm>
            <a:off x="2971800" y="5715000"/>
            <a:ext cx="2209800" cy="3810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  <a:endParaRPr lang="en-US" sz="2000" dirty="0">
              <a:latin typeface="Consolas" pitchFamily="49" charset="0"/>
            </a:endParaRPr>
          </a:p>
        </p:txBody>
      </p:sp>
      <p:sp>
        <p:nvSpPr>
          <p:cNvPr id="30" name="Rectangle 29"/>
          <p:cNvSpPr/>
          <p:nvPr>
            <p:custDataLst>
              <p:tags r:id="rId20"/>
            </p:custDataLst>
          </p:nvPr>
        </p:nvSpPr>
        <p:spPr>
          <a:xfrm>
            <a:off x="2971800" y="6096000"/>
            <a:ext cx="2209800" cy="4572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latin typeface="Consolas" pitchFamily="49" charset="0"/>
              </a:rPr>
              <a:t>3C T	</a:t>
            </a:r>
            <a:r>
              <a:rPr lang="en-US" sz="2000" dirty="0" err="1" smtClean="0">
                <a:latin typeface="Consolas" pitchFamily="49" charset="0"/>
              </a:rPr>
              <a:t>printf</a:t>
            </a:r>
            <a:endParaRPr lang="en-US" sz="2000" dirty="0" smtClean="0">
              <a:latin typeface="Consolas" pitchFamily="49" charset="0"/>
            </a:endParaRPr>
          </a:p>
        </p:txBody>
      </p:sp>
      <p:sp>
        <p:nvSpPr>
          <p:cNvPr id="34" name="Rectangle 33"/>
          <p:cNvSpPr/>
          <p:nvPr>
            <p:custDataLst>
              <p:tags r:id="rId21"/>
            </p:custDataLst>
          </p:nvPr>
        </p:nvSpPr>
        <p:spPr>
          <a:xfrm>
            <a:off x="5638800" y="685800"/>
            <a:ext cx="2209800" cy="6172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>
            <p:custDataLst>
              <p:tags r:id="rId22"/>
            </p:custDataLst>
          </p:nvPr>
        </p:nvSpPr>
        <p:spPr>
          <a:xfrm>
            <a:off x="5638800" y="914400"/>
            <a:ext cx="2209800" cy="44196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21032040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0C</a:t>
            </a:r>
            <a:r>
              <a:rPr lang="en-US" sz="2000" dirty="0" smtClean="0">
                <a:solidFill>
                  <a:schemeClr val="accent1"/>
                </a:solidFill>
                <a:latin typeface="Consolas" pitchFamily="49" charset="0"/>
              </a:rPr>
              <a:t>40023C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1b301402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3C04</a:t>
            </a:r>
            <a:r>
              <a:rPr lang="en-US" sz="2000" dirty="0" smtClean="0">
                <a:solidFill>
                  <a:schemeClr val="accent1"/>
                </a:solidFill>
                <a:latin typeface="Consolas" pitchFamily="49" charset="0"/>
              </a:rPr>
              <a:t>1000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3404</a:t>
            </a:r>
            <a:r>
              <a:rPr lang="en-US" sz="2000" dirty="0" smtClean="0">
                <a:solidFill>
                  <a:schemeClr val="accent1"/>
                </a:solidFill>
                <a:latin typeface="Consolas" pitchFamily="49" charset="0"/>
              </a:rPr>
              <a:t>0004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0C</a:t>
            </a:r>
            <a:r>
              <a:rPr lang="en-US" sz="2000" dirty="0" smtClean="0">
                <a:solidFill>
                  <a:schemeClr val="accent1"/>
                </a:solidFill>
                <a:latin typeface="Consolas" pitchFamily="49" charset="0"/>
              </a:rPr>
              <a:t>40023C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21035000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1b80050c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8C04</a:t>
            </a:r>
            <a:r>
              <a:rPr lang="en-US" sz="2000" dirty="0" smtClean="0">
                <a:solidFill>
                  <a:schemeClr val="accent1"/>
                </a:solidFill>
                <a:latin typeface="Consolas" pitchFamily="49" charset="0"/>
              </a:rPr>
              <a:t>8004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21047002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0C</a:t>
            </a:r>
            <a:r>
              <a:rPr lang="en-US" sz="2000" dirty="0" smtClean="0">
                <a:solidFill>
                  <a:schemeClr val="accent1"/>
                </a:solidFill>
                <a:latin typeface="Consolas" pitchFamily="49" charset="0"/>
              </a:rPr>
              <a:t>400020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10201000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21040330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22500102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</a:p>
        </p:txBody>
      </p:sp>
      <p:sp>
        <p:nvSpPr>
          <p:cNvPr id="36" name="Rectangle 35"/>
          <p:cNvSpPr/>
          <p:nvPr>
            <p:custDataLst>
              <p:tags r:id="rId23"/>
            </p:custDataLst>
          </p:nvPr>
        </p:nvSpPr>
        <p:spPr>
          <a:xfrm>
            <a:off x="5638800" y="5943600"/>
            <a:ext cx="2362200" cy="9144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latin typeface="Consolas" pitchFamily="49" charset="0"/>
              </a:rPr>
              <a:t>Entry:0040 0100</a:t>
            </a:r>
          </a:p>
          <a:p>
            <a:r>
              <a:rPr lang="en-US" sz="2000" dirty="0" smtClean="0">
                <a:latin typeface="Consolas" pitchFamily="49" charset="0"/>
              </a:rPr>
              <a:t>text:0040 0000</a:t>
            </a:r>
          </a:p>
          <a:p>
            <a:r>
              <a:rPr lang="en-US" sz="2000" dirty="0" smtClean="0">
                <a:latin typeface="Consolas" pitchFamily="49" charset="0"/>
              </a:rPr>
              <a:t>data:1000 0000</a:t>
            </a:r>
          </a:p>
        </p:txBody>
      </p:sp>
      <p:sp>
        <p:nvSpPr>
          <p:cNvPr id="38" name="TextBox 37"/>
          <p:cNvSpPr txBox="1"/>
          <p:nvPr>
            <p:custDataLst>
              <p:tags r:id="rId24"/>
            </p:custDataLst>
          </p:nvPr>
        </p:nvSpPr>
        <p:spPr>
          <a:xfrm>
            <a:off x="5530649" y="381000"/>
            <a:ext cx="1327351" cy="5232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calc.exe</a:t>
            </a:r>
          </a:p>
        </p:txBody>
      </p:sp>
      <p:sp>
        <p:nvSpPr>
          <p:cNvPr id="40" name="Rectangle 39"/>
          <p:cNvSpPr/>
          <p:nvPr>
            <p:custDataLst>
              <p:tags r:id="rId25"/>
            </p:custDataLst>
          </p:nvPr>
        </p:nvSpPr>
        <p:spPr>
          <a:xfrm>
            <a:off x="5638800" y="5334000"/>
            <a:ext cx="2209800" cy="6096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  00000003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  0077616B</a:t>
            </a:r>
            <a:endParaRPr lang="en-US" sz="2000" dirty="0">
              <a:latin typeface="Consolas" pitchFamily="49" charset="0"/>
            </a:endParaRPr>
          </a:p>
        </p:txBody>
      </p:sp>
      <p:cxnSp>
        <p:nvCxnSpPr>
          <p:cNvPr id="32" name="Straight Arrow Connector 31"/>
          <p:cNvCxnSpPr/>
          <p:nvPr>
            <p:custDataLst>
              <p:tags r:id="rId26"/>
            </p:custDataLst>
          </p:nvPr>
        </p:nvCxnSpPr>
        <p:spPr>
          <a:xfrm>
            <a:off x="457200" y="1371600"/>
            <a:ext cx="304800" cy="1588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>
            <p:custDataLst>
              <p:tags r:id="rId27"/>
            </p:custDataLst>
          </p:nvPr>
        </p:nvCxnSpPr>
        <p:spPr>
          <a:xfrm>
            <a:off x="457200" y="2132012"/>
            <a:ext cx="304800" cy="1588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>
            <p:custDataLst>
              <p:tags r:id="rId28"/>
            </p:custDataLst>
          </p:nvPr>
        </p:nvCxnSpPr>
        <p:spPr>
          <a:xfrm>
            <a:off x="457200" y="2590800"/>
            <a:ext cx="304800" cy="1588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>
            <p:custDataLst>
              <p:tags r:id="rId29"/>
            </p:custDataLst>
          </p:nvPr>
        </p:nvCxnSpPr>
        <p:spPr>
          <a:xfrm>
            <a:off x="3124200" y="1522412"/>
            <a:ext cx="304800" cy="1588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>
            <p:custDataLst>
              <p:tags r:id="rId30"/>
            </p:custDataLst>
          </p:nvPr>
        </p:nvCxnSpPr>
        <p:spPr>
          <a:xfrm>
            <a:off x="3124200" y="2054224"/>
            <a:ext cx="304800" cy="1588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>
            <p:custDataLst>
              <p:tags r:id="rId31"/>
            </p:custDataLst>
          </p:nvPr>
        </p:nvCxnSpPr>
        <p:spPr>
          <a:xfrm>
            <a:off x="3124200" y="2286000"/>
            <a:ext cx="304800" cy="1588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  <p:custDataLst>
              <p:tags r:id="rId3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Linker Example 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2115921" y="1706859"/>
            <a:ext cx="340158" cy="461665"/>
            <a:chOff x="2286000" y="2054224"/>
            <a:chExt cx="340158" cy="461665"/>
          </a:xfrm>
        </p:grpSpPr>
        <p:sp>
          <p:nvSpPr>
            <p:cNvPr id="3" name="TextBox 2"/>
            <p:cNvSpPr txBox="1"/>
            <p:nvPr/>
          </p:nvSpPr>
          <p:spPr>
            <a:xfrm>
              <a:off x="2286000" y="2054224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accent1"/>
                  </a:solidFill>
                </a:rPr>
                <a:t>2</a:t>
              </a:r>
              <a:endParaRPr lang="en-US" sz="2400" dirty="0">
                <a:solidFill>
                  <a:schemeClr val="accent1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2286000" y="2054224"/>
              <a:ext cx="340158" cy="46166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4765242" y="1676400"/>
            <a:ext cx="340158" cy="461665"/>
            <a:chOff x="2286000" y="2054224"/>
            <a:chExt cx="340158" cy="461665"/>
          </a:xfrm>
        </p:grpSpPr>
        <p:sp>
          <p:nvSpPr>
            <p:cNvPr id="46" name="TextBox 45"/>
            <p:cNvSpPr txBox="1"/>
            <p:nvPr/>
          </p:nvSpPr>
          <p:spPr>
            <a:xfrm>
              <a:off x="2286000" y="2054224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chemeClr val="accent1"/>
                  </a:solidFill>
                </a:rPr>
                <a:t>1</a:t>
              </a:r>
            </a:p>
          </p:txBody>
        </p:sp>
        <p:sp>
          <p:nvSpPr>
            <p:cNvPr id="47" name="Oval 46"/>
            <p:cNvSpPr/>
            <p:nvPr/>
          </p:nvSpPr>
          <p:spPr>
            <a:xfrm>
              <a:off x="2286000" y="2054224"/>
              <a:ext cx="340158" cy="46166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2088372" y="3129643"/>
            <a:ext cx="351378" cy="461665"/>
            <a:chOff x="2286000" y="2054224"/>
            <a:chExt cx="351378" cy="461665"/>
          </a:xfrm>
        </p:grpSpPr>
        <p:sp>
          <p:nvSpPr>
            <p:cNvPr id="49" name="TextBox 48"/>
            <p:cNvSpPr txBox="1"/>
            <p:nvPr/>
          </p:nvSpPr>
          <p:spPr>
            <a:xfrm>
              <a:off x="2286000" y="2054224"/>
              <a:ext cx="35137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chemeClr val="accent1"/>
                  </a:solidFill>
                </a:rPr>
                <a:t>B</a:t>
              </a:r>
            </a:p>
          </p:txBody>
        </p:sp>
        <p:sp>
          <p:nvSpPr>
            <p:cNvPr id="50" name="Oval 49"/>
            <p:cNvSpPr/>
            <p:nvPr/>
          </p:nvSpPr>
          <p:spPr>
            <a:xfrm>
              <a:off x="2286000" y="2054224"/>
              <a:ext cx="340158" cy="46166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4765242" y="2873829"/>
            <a:ext cx="362600" cy="461665"/>
            <a:chOff x="2286000" y="2054224"/>
            <a:chExt cx="362600" cy="461665"/>
          </a:xfrm>
        </p:grpSpPr>
        <p:sp>
          <p:nvSpPr>
            <p:cNvPr id="52" name="TextBox 51"/>
            <p:cNvSpPr txBox="1"/>
            <p:nvPr/>
          </p:nvSpPr>
          <p:spPr>
            <a:xfrm>
              <a:off x="2286000" y="2054224"/>
              <a:ext cx="36260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chemeClr val="accent1"/>
                  </a:solidFill>
                </a:rPr>
                <a:t>A</a:t>
              </a:r>
            </a:p>
          </p:txBody>
        </p:sp>
        <p:sp>
          <p:nvSpPr>
            <p:cNvPr id="53" name="Oval 52"/>
            <p:cNvSpPr/>
            <p:nvPr/>
          </p:nvSpPr>
          <p:spPr>
            <a:xfrm>
              <a:off x="2286000" y="2054224"/>
              <a:ext cx="340158" cy="46166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4841442" y="5715000"/>
            <a:ext cx="340158" cy="461665"/>
            <a:chOff x="2286000" y="2054224"/>
            <a:chExt cx="340158" cy="461665"/>
          </a:xfrm>
        </p:grpSpPr>
        <p:sp>
          <p:nvSpPr>
            <p:cNvPr id="55" name="TextBox 54"/>
            <p:cNvSpPr txBox="1"/>
            <p:nvPr/>
          </p:nvSpPr>
          <p:spPr>
            <a:xfrm>
              <a:off x="2286000" y="2054224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chemeClr val="accent1"/>
                  </a:solidFill>
                </a:rPr>
                <a:t>3</a:t>
              </a:r>
            </a:p>
          </p:txBody>
        </p:sp>
        <p:sp>
          <p:nvSpPr>
            <p:cNvPr id="56" name="Oval 55"/>
            <p:cNvSpPr/>
            <p:nvPr/>
          </p:nvSpPr>
          <p:spPr>
            <a:xfrm>
              <a:off x="2286000" y="2054224"/>
              <a:ext cx="340158" cy="46166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7" name="Rectangle 56"/>
          <p:cNvSpPr/>
          <p:nvPr/>
        </p:nvSpPr>
        <p:spPr>
          <a:xfrm>
            <a:off x="6477000" y="1371600"/>
            <a:ext cx="990600" cy="2286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6781800" y="1905000"/>
            <a:ext cx="685800" cy="22151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6781800" y="2140686"/>
            <a:ext cx="685800" cy="22151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6400800" y="2590800"/>
            <a:ext cx="990600" cy="2286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6781800" y="3352800"/>
            <a:ext cx="533400" cy="2286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6400800" y="3810000"/>
            <a:ext cx="914400" cy="2286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3" name="Group 62"/>
          <p:cNvGrpSpPr/>
          <p:nvPr/>
        </p:nvGrpSpPr>
        <p:grpSpPr>
          <a:xfrm>
            <a:off x="7467600" y="1600200"/>
            <a:ext cx="340158" cy="461665"/>
            <a:chOff x="2286000" y="2054224"/>
            <a:chExt cx="340158" cy="461665"/>
          </a:xfrm>
        </p:grpSpPr>
        <p:sp>
          <p:nvSpPr>
            <p:cNvPr id="64" name="TextBox 63"/>
            <p:cNvSpPr txBox="1"/>
            <p:nvPr/>
          </p:nvSpPr>
          <p:spPr>
            <a:xfrm>
              <a:off x="2286000" y="2054224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chemeClr val="accent1"/>
                  </a:solidFill>
                </a:rPr>
                <a:t>1</a:t>
              </a:r>
            </a:p>
          </p:txBody>
        </p:sp>
        <p:sp>
          <p:nvSpPr>
            <p:cNvPr id="65" name="Oval 64"/>
            <p:cNvSpPr/>
            <p:nvPr/>
          </p:nvSpPr>
          <p:spPr>
            <a:xfrm>
              <a:off x="2286000" y="2054224"/>
              <a:ext cx="340158" cy="46166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7391400" y="2967335"/>
            <a:ext cx="340158" cy="461665"/>
            <a:chOff x="2286000" y="2054224"/>
            <a:chExt cx="340158" cy="461665"/>
          </a:xfrm>
        </p:grpSpPr>
        <p:sp>
          <p:nvSpPr>
            <p:cNvPr id="67" name="TextBox 66"/>
            <p:cNvSpPr txBox="1"/>
            <p:nvPr/>
          </p:nvSpPr>
          <p:spPr>
            <a:xfrm>
              <a:off x="2286000" y="2054224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accent1"/>
                  </a:solidFill>
                </a:rPr>
                <a:t>2</a:t>
              </a:r>
              <a:endParaRPr lang="en-US" sz="2400" dirty="0">
                <a:solidFill>
                  <a:schemeClr val="accent1"/>
                </a:solidFill>
              </a:endParaRPr>
            </a:p>
          </p:txBody>
        </p:sp>
        <p:sp>
          <p:nvSpPr>
            <p:cNvPr id="68" name="Oval 67"/>
            <p:cNvSpPr/>
            <p:nvPr/>
          </p:nvSpPr>
          <p:spPr>
            <a:xfrm>
              <a:off x="2286000" y="2054224"/>
              <a:ext cx="340158" cy="46166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7391400" y="4491335"/>
            <a:ext cx="340158" cy="461665"/>
            <a:chOff x="2286000" y="2054224"/>
            <a:chExt cx="340158" cy="461665"/>
          </a:xfrm>
        </p:grpSpPr>
        <p:sp>
          <p:nvSpPr>
            <p:cNvPr id="71" name="TextBox 70"/>
            <p:cNvSpPr txBox="1"/>
            <p:nvPr/>
          </p:nvSpPr>
          <p:spPr>
            <a:xfrm>
              <a:off x="2286000" y="2054224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accent1"/>
                  </a:solidFill>
                </a:rPr>
                <a:t>3</a:t>
              </a:r>
              <a:endParaRPr lang="en-US" sz="2400" dirty="0">
                <a:solidFill>
                  <a:schemeClr val="accent1"/>
                </a:solidFill>
              </a:endParaRPr>
            </a:p>
          </p:txBody>
        </p:sp>
        <p:sp>
          <p:nvSpPr>
            <p:cNvPr id="72" name="Oval 71"/>
            <p:cNvSpPr/>
            <p:nvPr/>
          </p:nvSpPr>
          <p:spPr>
            <a:xfrm>
              <a:off x="2286000" y="2054224"/>
              <a:ext cx="340158" cy="46166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7848600" y="1066800"/>
            <a:ext cx="1173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0040 0000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7848600" y="2526268"/>
            <a:ext cx="1173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0040 0100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848600" y="4278868"/>
            <a:ext cx="1173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0040 0200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7848600" y="5257800"/>
            <a:ext cx="1173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1000 0000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7848600" y="5498068"/>
            <a:ext cx="1173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1000 0004</a:t>
            </a:r>
            <a:endParaRPr lang="en-US" dirty="0">
              <a:solidFill>
                <a:schemeClr val="accent1"/>
              </a:solidFill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7807758" y="1600200"/>
            <a:ext cx="1214561" cy="762000"/>
            <a:chOff x="7807758" y="1600200"/>
            <a:chExt cx="1214561" cy="762000"/>
          </a:xfrm>
        </p:grpSpPr>
        <p:sp>
          <p:nvSpPr>
            <p:cNvPr id="77" name="TextBox 76"/>
            <p:cNvSpPr txBox="1"/>
            <p:nvPr/>
          </p:nvSpPr>
          <p:spPr>
            <a:xfrm>
              <a:off x="7924800" y="1752600"/>
              <a:ext cx="10565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accent1"/>
                  </a:solidFill>
                </a:rPr>
                <a:t>LUI  1000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7898031" y="1992868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accent1"/>
                  </a:solidFill>
                </a:rPr>
                <a:t>ORI  0004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7807758" y="1600200"/>
              <a:ext cx="1214561" cy="7620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Freeform 17"/>
          <p:cNvSpPr/>
          <p:nvPr/>
        </p:nvSpPr>
        <p:spPr>
          <a:xfrm>
            <a:off x="7719735" y="2232476"/>
            <a:ext cx="330251" cy="3400881"/>
          </a:xfrm>
          <a:custGeom>
            <a:avLst/>
            <a:gdLst>
              <a:gd name="connsiteX0" fmla="*/ 330251 w 330251"/>
              <a:gd name="connsiteY0" fmla="*/ 37195 h 3400881"/>
              <a:gd name="connsiteX1" fmla="*/ 3679 w 330251"/>
              <a:gd name="connsiteY1" fmla="*/ 478067 h 3400881"/>
              <a:gd name="connsiteX2" fmla="*/ 183294 w 330251"/>
              <a:gd name="connsiteY2" fmla="*/ 3400881 h 3400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0251" h="3400881">
                <a:moveTo>
                  <a:pt x="330251" y="37195"/>
                </a:moveTo>
                <a:cubicBezTo>
                  <a:pt x="179211" y="-22676"/>
                  <a:pt x="28172" y="-82547"/>
                  <a:pt x="3679" y="478067"/>
                </a:cubicBezTo>
                <a:cubicBezTo>
                  <a:pt x="-20814" y="1038681"/>
                  <a:pt x="81240" y="2219781"/>
                  <a:pt x="183294" y="3400881"/>
                </a:cubicBezTo>
              </a:path>
            </a:pathLst>
          </a:custGeom>
          <a:noFill/>
          <a:ln>
            <a:solidFill>
              <a:schemeClr val="accent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TextBox 78"/>
          <p:cNvSpPr txBox="1"/>
          <p:nvPr/>
        </p:nvSpPr>
        <p:spPr>
          <a:xfrm>
            <a:off x="5562600" y="5562600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1"/>
                </a:solidFill>
              </a:rPr>
              <a:t>uname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562600" y="5334000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pi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98" name="Oval 97"/>
          <p:cNvSpPr/>
          <p:nvPr/>
        </p:nvSpPr>
        <p:spPr>
          <a:xfrm>
            <a:off x="280158" y="3429000"/>
            <a:ext cx="481842" cy="3048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9" name="Group 98"/>
          <p:cNvGrpSpPr/>
          <p:nvPr/>
        </p:nvGrpSpPr>
        <p:grpSpPr>
          <a:xfrm>
            <a:off x="2286000" y="3412671"/>
            <a:ext cx="669471" cy="2824843"/>
            <a:chOff x="2286000" y="3412671"/>
            <a:chExt cx="669471" cy="2824843"/>
          </a:xfrm>
        </p:grpSpPr>
        <p:sp>
          <p:nvSpPr>
            <p:cNvPr id="100" name="Freeform 99"/>
            <p:cNvSpPr/>
            <p:nvPr/>
          </p:nvSpPr>
          <p:spPr>
            <a:xfrm>
              <a:off x="2570452" y="3412671"/>
              <a:ext cx="385019" cy="2824843"/>
            </a:xfrm>
            <a:custGeom>
              <a:avLst/>
              <a:gdLst>
                <a:gd name="connsiteX0" fmla="*/ 336034 w 385019"/>
                <a:gd name="connsiteY0" fmla="*/ 0 h 2824843"/>
                <a:gd name="connsiteX1" fmla="*/ 25791 w 385019"/>
                <a:gd name="connsiteY1" fmla="*/ 816429 h 2824843"/>
                <a:gd name="connsiteX2" fmla="*/ 58448 w 385019"/>
                <a:gd name="connsiteY2" fmla="*/ 2220686 h 2824843"/>
                <a:gd name="connsiteX3" fmla="*/ 385019 w 385019"/>
                <a:gd name="connsiteY3" fmla="*/ 2824843 h 2824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5019" h="2824843">
                  <a:moveTo>
                    <a:pt x="336034" y="0"/>
                  </a:moveTo>
                  <a:cubicBezTo>
                    <a:pt x="204044" y="223157"/>
                    <a:pt x="72055" y="446315"/>
                    <a:pt x="25791" y="816429"/>
                  </a:cubicBezTo>
                  <a:cubicBezTo>
                    <a:pt x="-20473" y="1186543"/>
                    <a:pt x="-1423" y="1885950"/>
                    <a:pt x="58448" y="2220686"/>
                  </a:cubicBezTo>
                  <a:cubicBezTo>
                    <a:pt x="118319" y="2555422"/>
                    <a:pt x="251669" y="2690132"/>
                    <a:pt x="385019" y="2824843"/>
                  </a:cubicBezTo>
                </a:path>
              </a:pathLst>
            </a:cu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1" name="Straight Connector 100"/>
            <p:cNvCxnSpPr>
              <a:endCxn id="100" idx="1"/>
            </p:cNvCxnSpPr>
            <p:nvPr/>
          </p:nvCxnSpPr>
          <p:spPr>
            <a:xfrm>
              <a:off x="2286000" y="3886200"/>
              <a:ext cx="310243" cy="3429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2" name="Rectangle 101"/>
          <p:cNvSpPr/>
          <p:nvPr/>
        </p:nvSpPr>
        <p:spPr>
          <a:xfrm>
            <a:off x="1143000" y="1295400"/>
            <a:ext cx="990600" cy="2286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1371600" y="2057400"/>
            <a:ext cx="685800" cy="2286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1143000" y="2514600"/>
            <a:ext cx="914400" cy="2286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3810000" y="1447800"/>
            <a:ext cx="990600" cy="2286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/>
          <p:cNvSpPr/>
          <p:nvPr/>
        </p:nvSpPr>
        <p:spPr>
          <a:xfrm>
            <a:off x="4038600" y="1905000"/>
            <a:ext cx="685800" cy="22151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4038600" y="2140686"/>
            <a:ext cx="685800" cy="22151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TextBox 107"/>
          <p:cNvSpPr txBox="1"/>
          <p:nvPr/>
        </p:nvSpPr>
        <p:spPr>
          <a:xfrm rot="16200000">
            <a:off x="5521861" y="1663173"/>
            <a:ext cx="83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math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109" name="TextBox 108"/>
          <p:cNvSpPr txBox="1"/>
          <p:nvPr/>
        </p:nvSpPr>
        <p:spPr>
          <a:xfrm rot="16200000">
            <a:off x="5540915" y="3083461"/>
            <a:ext cx="809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main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110" name="TextBox 109"/>
          <p:cNvSpPr txBox="1"/>
          <p:nvPr/>
        </p:nvSpPr>
        <p:spPr>
          <a:xfrm rot="16200000">
            <a:off x="5505490" y="4455061"/>
            <a:ext cx="8806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chemeClr val="accent1"/>
                </a:solidFill>
              </a:rPr>
              <a:t>printf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111" name="TextBox 110"/>
          <p:cNvSpPr txBox="1"/>
          <p:nvPr/>
        </p:nvSpPr>
        <p:spPr>
          <a:xfrm rot="16200000">
            <a:off x="-219838" y="1823391"/>
            <a:ext cx="7400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.text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112" name="TextBox 111"/>
          <p:cNvSpPr txBox="1"/>
          <p:nvPr/>
        </p:nvSpPr>
        <p:spPr>
          <a:xfrm rot="16200000">
            <a:off x="-597849" y="3417250"/>
            <a:ext cx="1504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Symbol </a:t>
            </a:r>
            <a:r>
              <a:rPr lang="en-US" sz="2400" dirty="0" err="1" smtClean="0">
                <a:solidFill>
                  <a:schemeClr val="accent1"/>
                </a:solidFill>
              </a:rPr>
              <a:t>tbl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 rot="16200000">
            <a:off x="-870710" y="5220822"/>
            <a:ext cx="20506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Relocation info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5530649" y="5905500"/>
            <a:ext cx="2394151" cy="952500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5713207" y="1360945"/>
            <a:ext cx="757931" cy="2947286"/>
          </a:xfrm>
          <a:custGeom>
            <a:avLst/>
            <a:gdLst>
              <a:gd name="connsiteX0" fmla="*/ 757931 w 757931"/>
              <a:gd name="connsiteY0" fmla="*/ 45824 h 2947286"/>
              <a:gd name="connsiteX1" fmla="*/ 230393 w 757931"/>
              <a:gd name="connsiteY1" fmla="*/ 116163 h 2947286"/>
              <a:gd name="connsiteX2" fmla="*/ 1793 w 757931"/>
              <a:gd name="connsiteY2" fmla="*/ 1048147 h 2947286"/>
              <a:gd name="connsiteX3" fmla="*/ 142470 w 757931"/>
              <a:gd name="connsiteY3" fmla="*/ 2947286 h 2947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7931" h="2947286">
                <a:moveTo>
                  <a:pt x="757931" y="45824"/>
                </a:moveTo>
                <a:cubicBezTo>
                  <a:pt x="557173" y="-2534"/>
                  <a:pt x="356416" y="-50891"/>
                  <a:pt x="230393" y="116163"/>
                </a:cubicBezTo>
                <a:cubicBezTo>
                  <a:pt x="104370" y="283217"/>
                  <a:pt x="16447" y="576293"/>
                  <a:pt x="1793" y="1048147"/>
                </a:cubicBezTo>
                <a:cubicBezTo>
                  <a:pt x="-12861" y="1520001"/>
                  <a:pt x="64804" y="2233643"/>
                  <a:pt x="142470" y="2947286"/>
                </a:cubicBezTo>
              </a:path>
            </a:pathLst>
          </a:custGeom>
          <a:noFill/>
          <a:ln>
            <a:solidFill>
              <a:schemeClr val="accent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5750169" y="2672862"/>
            <a:ext cx="685800" cy="474784"/>
          </a:xfrm>
          <a:custGeom>
            <a:avLst/>
            <a:gdLst>
              <a:gd name="connsiteX0" fmla="*/ 685800 w 685800"/>
              <a:gd name="connsiteY0" fmla="*/ 0 h 474784"/>
              <a:gd name="connsiteX1" fmla="*/ 369277 w 685800"/>
              <a:gd name="connsiteY1" fmla="*/ 140676 h 474784"/>
              <a:gd name="connsiteX2" fmla="*/ 0 w 685800"/>
              <a:gd name="connsiteY2" fmla="*/ 474784 h 474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85800" h="474784">
                <a:moveTo>
                  <a:pt x="685800" y="0"/>
                </a:moveTo>
                <a:cubicBezTo>
                  <a:pt x="584688" y="30772"/>
                  <a:pt x="483577" y="61545"/>
                  <a:pt x="369277" y="140676"/>
                </a:cubicBezTo>
                <a:cubicBezTo>
                  <a:pt x="254977" y="219807"/>
                  <a:pt x="127488" y="347295"/>
                  <a:pt x="0" y="474784"/>
                </a:cubicBezTo>
              </a:path>
            </a:pathLst>
          </a:cu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TextBox 113"/>
          <p:cNvSpPr txBox="1"/>
          <p:nvPr/>
        </p:nvSpPr>
        <p:spPr>
          <a:xfrm>
            <a:off x="7391400" y="3364468"/>
            <a:ext cx="17646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1"/>
                </a:solidFill>
              </a:rPr>
              <a:t>LW $4,-32764($</a:t>
            </a:r>
            <a:r>
              <a:rPr lang="en-US" sz="1600" dirty="0" err="1" smtClean="0">
                <a:solidFill>
                  <a:schemeClr val="accent1"/>
                </a:solidFill>
              </a:rPr>
              <a:t>gp</a:t>
            </a:r>
            <a:r>
              <a:rPr lang="en-US" sz="1600" dirty="0" smtClean="0">
                <a:solidFill>
                  <a:schemeClr val="accent1"/>
                </a:solidFill>
              </a:rPr>
              <a:t>)</a:t>
            </a:r>
          </a:p>
          <a:p>
            <a:r>
              <a:rPr lang="en-US" sz="1600" dirty="0" smtClean="0">
                <a:solidFill>
                  <a:schemeClr val="accent1"/>
                </a:solidFill>
              </a:rPr>
              <a:t>         $4 = pi </a:t>
            </a:r>
            <a:endParaRPr lang="en-US" sz="1600" dirty="0">
              <a:solidFill>
                <a:schemeClr val="accent1"/>
              </a:solidFill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7391400" y="3834825"/>
            <a:ext cx="11562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1"/>
                </a:solidFill>
              </a:rPr>
              <a:t>JAL   square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7454321" y="1295400"/>
            <a:ext cx="10544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1"/>
                </a:solidFill>
              </a:rPr>
              <a:t>JAL   </a:t>
            </a:r>
            <a:r>
              <a:rPr lang="en-US" sz="1600" dirty="0" err="1" smtClean="0">
                <a:solidFill>
                  <a:schemeClr val="accent1"/>
                </a:solidFill>
              </a:rPr>
              <a:t>printf</a:t>
            </a:r>
            <a:endParaRPr lang="en-US" sz="1600" dirty="0" smtClean="0">
              <a:solidFill>
                <a:schemeClr val="accent1"/>
              </a:solidFill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7924800" y="1566446"/>
            <a:ext cx="10150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1"/>
                </a:solidFill>
              </a:rPr>
              <a:t>LA </a:t>
            </a:r>
            <a:r>
              <a:rPr lang="en-US" sz="1600" dirty="0" err="1" smtClean="0">
                <a:solidFill>
                  <a:schemeClr val="accent1"/>
                </a:solidFill>
              </a:rPr>
              <a:t>uname</a:t>
            </a:r>
            <a:endParaRPr lang="en-US" sz="1600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1342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/>
      <p:bldP spid="38" grpId="0" animBg="1"/>
      <p:bldP spid="40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11" grpId="0"/>
      <p:bldP spid="73" grpId="0"/>
      <p:bldP spid="74" grpId="0"/>
      <p:bldP spid="75" grpId="0"/>
      <p:bldP spid="76" grpId="0"/>
      <p:bldP spid="18" grpId="0" animBg="1"/>
      <p:bldP spid="79" grpId="0"/>
      <p:bldP spid="80" grpId="0"/>
      <p:bldP spid="108" grpId="0"/>
      <p:bldP spid="109" grpId="0"/>
      <p:bldP spid="110" grpId="0"/>
      <p:bldP spid="19" grpId="0" animBg="1"/>
      <p:bldP spid="20" grpId="0" animBg="1"/>
      <p:bldP spid="31" grpId="0" animBg="1"/>
      <p:bldP spid="114" grpId="0"/>
      <p:bldP spid="115" grpId="0"/>
      <p:bldP spid="116" grpId="0"/>
      <p:bldP spid="11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60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GB" smtClean="0"/>
              <a:t>Object file</a:t>
            </a:r>
            <a:endParaRPr lang="en-GB"/>
          </a:p>
        </p:txBody>
      </p:sp>
      <p:sp>
        <p:nvSpPr>
          <p:cNvPr id="260608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990600" y="457200"/>
            <a:ext cx="8001000" cy="6172200"/>
          </a:xfrm>
        </p:spPr>
        <p:txBody>
          <a:bodyPr>
            <a:noAutofit/>
          </a:bodyPr>
          <a:lstStyle/>
          <a:p>
            <a:r>
              <a:rPr lang="en-GB" sz="2800" dirty="0" smtClean="0"/>
              <a:t>Header</a:t>
            </a:r>
          </a:p>
          <a:p>
            <a:pPr lvl="1"/>
            <a:r>
              <a:rPr lang="en-GB" sz="2400" dirty="0" smtClean="0">
                <a:solidFill>
                  <a:schemeClr val="accent1"/>
                </a:solidFill>
              </a:rPr>
              <a:t>location of main entry point (if any)</a:t>
            </a:r>
          </a:p>
          <a:p>
            <a:r>
              <a:rPr lang="en-GB" sz="2800" dirty="0" smtClean="0"/>
              <a:t>Text Segment</a:t>
            </a:r>
          </a:p>
          <a:p>
            <a:pPr lvl="1"/>
            <a:r>
              <a:rPr lang="en-GB" sz="2400" dirty="0" smtClean="0"/>
              <a:t>instructions</a:t>
            </a:r>
          </a:p>
          <a:p>
            <a:r>
              <a:rPr lang="en-GB" sz="2800" dirty="0" smtClean="0"/>
              <a:t>Data Segment</a:t>
            </a:r>
          </a:p>
          <a:p>
            <a:pPr lvl="1"/>
            <a:r>
              <a:rPr lang="en-GB" sz="2400" dirty="0" smtClean="0"/>
              <a:t>static data (local/global </a:t>
            </a:r>
            <a:r>
              <a:rPr lang="en-GB" sz="2400" dirty="0" err="1" smtClean="0"/>
              <a:t>vars</a:t>
            </a:r>
            <a:r>
              <a:rPr lang="en-GB" sz="2400" dirty="0" smtClean="0"/>
              <a:t>, strings, constants)</a:t>
            </a:r>
          </a:p>
          <a:p>
            <a:r>
              <a:rPr lang="en-GB" sz="2800" dirty="0" smtClean="0">
                <a:solidFill>
                  <a:schemeClr val="accent1"/>
                </a:solidFill>
              </a:rPr>
              <a:t>Relocation Information</a:t>
            </a:r>
          </a:p>
          <a:p>
            <a:pPr lvl="1"/>
            <a:r>
              <a:rPr lang="en-GB" sz="2400" dirty="0" smtClean="0"/>
              <a:t>Instructions and data that depend on actual addresses</a:t>
            </a:r>
          </a:p>
          <a:p>
            <a:pPr lvl="1"/>
            <a:r>
              <a:rPr lang="en-GB" sz="2400" dirty="0" smtClean="0"/>
              <a:t>Linker patches these bits after relocating segments</a:t>
            </a:r>
          </a:p>
          <a:p>
            <a:r>
              <a:rPr lang="en-GB" sz="2800" dirty="0" smtClean="0"/>
              <a:t>Symbol Table</a:t>
            </a:r>
          </a:p>
          <a:p>
            <a:pPr lvl="1"/>
            <a:r>
              <a:rPr lang="en-GB" sz="2400" dirty="0" smtClean="0"/>
              <a:t>Exported and imported references</a:t>
            </a:r>
          </a:p>
          <a:p>
            <a:r>
              <a:rPr lang="en-GB" sz="2800" dirty="0" smtClean="0"/>
              <a:t>Debugging Information</a:t>
            </a:r>
            <a:endParaRPr lang="en-GB" sz="2800" dirty="0"/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 rot="16200000">
            <a:off x="-538490" y="320549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Object File</a:t>
            </a:r>
          </a:p>
        </p:txBody>
      </p:sp>
      <p:cxnSp>
        <p:nvCxnSpPr>
          <p:cNvPr id="5" name="Straight Connector 4"/>
          <p:cNvCxnSpPr/>
          <p:nvPr>
            <p:custDataLst>
              <p:tags r:id="rId4"/>
            </p:custDataLst>
          </p:nvPr>
        </p:nvCxnSpPr>
        <p:spPr>
          <a:xfrm rot="5400000" flipH="1" flipV="1">
            <a:off x="-571500" y="1638300"/>
            <a:ext cx="2057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>
            <p:custDataLst>
              <p:tags r:id="rId5"/>
            </p:custDataLst>
          </p:nvPr>
        </p:nvCxnSpPr>
        <p:spPr>
          <a:xfrm rot="5400000" flipH="1" flipV="1">
            <a:off x="-533400" y="5410200"/>
            <a:ext cx="19812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>
            <p:custDataLst>
              <p:tags r:id="rId6"/>
            </p:custDataLst>
          </p:nvPr>
        </p:nvCxnSpPr>
        <p:spPr>
          <a:xfrm rot="10800000">
            <a:off x="457200" y="609600"/>
            <a:ext cx="2286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>
            <p:custDataLst>
              <p:tags r:id="rId7"/>
            </p:custDataLst>
          </p:nvPr>
        </p:nvCxnSpPr>
        <p:spPr>
          <a:xfrm rot="10800000">
            <a:off x="457200" y="6400800"/>
            <a:ext cx="2286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66397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72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Object File Formats</a:t>
            </a:r>
            <a:endParaRPr lang="en-US" dirty="0"/>
          </a:p>
        </p:txBody>
      </p:sp>
      <p:sp>
        <p:nvSpPr>
          <p:cNvPr id="31672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Unix</a:t>
            </a:r>
          </a:p>
          <a:p>
            <a:pPr lvl="1"/>
            <a:r>
              <a:rPr lang="en-US" dirty="0" err="1" smtClean="0"/>
              <a:t>a.out</a:t>
            </a:r>
            <a:endParaRPr lang="en-US" dirty="0" smtClean="0"/>
          </a:p>
          <a:p>
            <a:pPr lvl="1"/>
            <a:r>
              <a:rPr lang="en-US" dirty="0" smtClean="0"/>
              <a:t>COFF: Common Object File Format</a:t>
            </a:r>
          </a:p>
          <a:p>
            <a:pPr lvl="1"/>
            <a:r>
              <a:rPr lang="en-US" dirty="0" smtClean="0"/>
              <a:t>ELF: Executable and Linking Format</a:t>
            </a:r>
          </a:p>
          <a:p>
            <a:pPr lvl="1"/>
            <a:r>
              <a:rPr lang="en-US" dirty="0" smtClean="0"/>
              <a:t>…</a:t>
            </a:r>
          </a:p>
          <a:p>
            <a:r>
              <a:rPr lang="en-US" dirty="0" smtClean="0"/>
              <a:t>Windows</a:t>
            </a:r>
          </a:p>
          <a:p>
            <a:pPr lvl="1"/>
            <a:r>
              <a:rPr lang="en-US" dirty="0" smtClean="0"/>
              <a:t>PE: Portable Executable</a:t>
            </a:r>
          </a:p>
          <a:p>
            <a:endParaRPr lang="en-US" dirty="0" smtClean="0"/>
          </a:p>
          <a:p>
            <a:r>
              <a:rPr lang="en-US" dirty="0" smtClean="0"/>
              <a:t>All support both executable and object files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88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Loaders and Libraries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581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Big Picture</a:t>
            </a:r>
            <a:endParaRPr lang="en-US" dirty="0"/>
          </a:p>
        </p:txBody>
      </p:sp>
      <p:sp>
        <p:nvSpPr>
          <p:cNvPr id="8" name="Rounded Rectangle 7"/>
          <p:cNvSpPr/>
          <p:nvPr>
            <p:custDataLst>
              <p:tags r:id="rId2"/>
            </p:custDataLst>
          </p:nvPr>
        </p:nvSpPr>
        <p:spPr>
          <a:xfrm>
            <a:off x="228600" y="6096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calc.c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9" name="Rounded Rectangle 8"/>
          <p:cNvSpPr/>
          <p:nvPr>
            <p:custDataLst>
              <p:tags r:id="rId3"/>
            </p:custDataLst>
          </p:nvPr>
        </p:nvSpPr>
        <p:spPr>
          <a:xfrm>
            <a:off x="228600" y="16002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math.c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0" name="Rounded Rectangle 9"/>
          <p:cNvSpPr/>
          <p:nvPr>
            <p:custDataLst>
              <p:tags r:id="rId4"/>
            </p:custDataLst>
          </p:nvPr>
        </p:nvSpPr>
        <p:spPr>
          <a:xfrm>
            <a:off x="2514600" y="25908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io.s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1" name="Rounded Rectangle 10"/>
          <p:cNvSpPr/>
          <p:nvPr>
            <p:custDataLst>
              <p:tags r:id="rId5"/>
            </p:custDataLst>
          </p:nvPr>
        </p:nvSpPr>
        <p:spPr>
          <a:xfrm>
            <a:off x="4800600" y="35814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libc.o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2" name="Rounded Rectangle 11"/>
          <p:cNvSpPr/>
          <p:nvPr>
            <p:custDataLst>
              <p:tags r:id="rId6"/>
            </p:custDataLst>
          </p:nvPr>
        </p:nvSpPr>
        <p:spPr>
          <a:xfrm>
            <a:off x="4800600" y="45720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libm.o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3" name="Rounded Rectangle 12"/>
          <p:cNvSpPr/>
          <p:nvPr>
            <p:custDataLst>
              <p:tags r:id="rId7"/>
            </p:custDataLst>
          </p:nvPr>
        </p:nvSpPr>
        <p:spPr>
          <a:xfrm>
            <a:off x="2514600" y="6096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calc.s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4" name="Rounded Rectangle 13"/>
          <p:cNvSpPr/>
          <p:nvPr>
            <p:custDataLst>
              <p:tags r:id="rId8"/>
            </p:custDataLst>
          </p:nvPr>
        </p:nvSpPr>
        <p:spPr>
          <a:xfrm>
            <a:off x="2514600" y="16002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math.s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cxnSp>
        <p:nvCxnSpPr>
          <p:cNvPr id="16" name="Straight Arrow Connector 15"/>
          <p:cNvCxnSpPr>
            <a:endCxn id="13" idx="1"/>
          </p:cNvCxnSpPr>
          <p:nvPr>
            <p:custDataLst>
              <p:tags r:id="rId9"/>
            </p:custDataLst>
          </p:nvPr>
        </p:nvCxnSpPr>
        <p:spPr>
          <a:xfrm>
            <a:off x="1524000" y="9906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>
            <p:custDataLst>
              <p:tags r:id="rId10"/>
            </p:custDataLst>
          </p:nvPr>
        </p:nvCxnSpPr>
        <p:spPr>
          <a:xfrm>
            <a:off x="1524000" y="19812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>
            <p:custDataLst>
              <p:tags r:id="rId11"/>
            </p:custDataLst>
          </p:nvPr>
        </p:nvCxnSpPr>
        <p:spPr>
          <a:xfrm>
            <a:off x="3810000" y="9144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>
            <p:custDataLst>
              <p:tags r:id="rId12"/>
            </p:custDataLst>
          </p:nvPr>
        </p:nvCxnSpPr>
        <p:spPr>
          <a:xfrm>
            <a:off x="3810000" y="19050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>
            <p:custDataLst>
              <p:tags r:id="rId13"/>
            </p:custDataLst>
          </p:nvPr>
        </p:nvCxnSpPr>
        <p:spPr>
          <a:xfrm>
            <a:off x="3810000" y="29718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>
            <p:custDataLst>
              <p:tags r:id="rId14"/>
            </p:custDataLst>
          </p:nvPr>
        </p:nvSpPr>
        <p:spPr>
          <a:xfrm>
            <a:off x="4800600" y="25908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io.o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25" name="Rounded Rectangle 24"/>
          <p:cNvSpPr/>
          <p:nvPr>
            <p:custDataLst>
              <p:tags r:id="rId15"/>
            </p:custDataLst>
          </p:nvPr>
        </p:nvSpPr>
        <p:spPr>
          <a:xfrm>
            <a:off x="4800600" y="6096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calc.o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26" name="Rounded Rectangle 25"/>
          <p:cNvSpPr/>
          <p:nvPr>
            <p:custDataLst>
              <p:tags r:id="rId16"/>
            </p:custDataLst>
          </p:nvPr>
        </p:nvSpPr>
        <p:spPr>
          <a:xfrm>
            <a:off x="4800600" y="16002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cxnSp>
        <p:nvCxnSpPr>
          <p:cNvPr id="27" name="Straight Arrow Connector 26"/>
          <p:cNvCxnSpPr/>
          <p:nvPr>
            <p:custDataLst>
              <p:tags r:id="rId17"/>
            </p:custDataLst>
          </p:nvPr>
        </p:nvCxnSpPr>
        <p:spPr>
          <a:xfrm rot="5400000" flipH="1" flipV="1">
            <a:off x="5867400" y="3276600"/>
            <a:ext cx="1676400" cy="12192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>
            <p:custDataLst>
              <p:tags r:id="rId18"/>
            </p:custDataLst>
          </p:nvPr>
        </p:nvSpPr>
        <p:spPr>
          <a:xfrm>
            <a:off x="7239000" y="2209800"/>
            <a:ext cx="14478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calc.exe</a:t>
            </a:r>
          </a:p>
        </p:txBody>
      </p:sp>
      <p:cxnSp>
        <p:nvCxnSpPr>
          <p:cNvPr id="32" name="Straight Arrow Connector 31"/>
          <p:cNvCxnSpPr>
            <a:stCxn id="11" idx="3"/>
          </p:cNvCxnSpPr>
          <p:nvPr>
            <p:custDataLst>
              <p:tags r:id="rId19"/>
            </p:custDataLst>
          </p:nvPr>
        </p:nvCxnSpPr>
        <p:spPr>
          <a:xfrm flipV="1">
            <a:off x="6096000" y="2819400"/>
            <a:ext cx="1066800" cy="11430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>
            <p:custDataLst>
              <p:tags r:id="rId20"/>
            </p:custDataLst>
          </p:nvPr>
        </p:nvCxnSpPr>
        <p:spPr>
          <a:xfrm flipV="1">
            <a:off x="6096000" y="2590800"/>
            <a:ext cx="1066800" cy="3810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>
            <p:custDataLst>
              <p:tags r:id="rId21"/>
            </p:custDataLst>
          </p:nvPr>
        </p:nvCxnSpPr>
        <p:spPr>
          <a:xfrm>
            <a:off x="6096000" y="1981200"/>
            <a:ext cx="1066800" cy="4572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>
            <p:custDataLst>
              <p:tags r:id="rId22"/>
            </p:custDataLst>
          </p:nvPr>
        </p:nvCxnSpPr>
        <p:spPr>
          <a:xfrm rot="16200000" flipH="1">
            <a:off x="6057900" y="1028700"/>
            <a:ext cx="1219200" cy="11430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>
            <p:custDataLst>
              <p:tags r:id="rId23"/>
            </p:custDataLst>
          </p:nvPr>
        </p:nvCxnSpPr>
        <p:spPr>
          <a:xfrm rot="5400000">
            <a:off x="7048500" y="4000500"/>
            <a:ext cx="1752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>
            <p:custDataLst>
              <p:tags r:id="rId24"/>
            </p:custDataLst>
          </p:nvPr>
        </p:nvSpPr>
        <p:spPr>
          <a:xfrm>
            <a:off x="6934200" y="4876800"/>
            <a:ext cx="2057400" cy="18288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Executing </a:t>
            </a:r>
          </a:p>
          <a:p>
            <a:pPr algn="ctr"/>
            <a:r>
              <a:rPr lang="en-US" sz="2800" dirty="0" smtClean="0"/>
              <a:t>in</a:t>
            </a:r>
          </a:p>
          <a:p>
            <a:pPr algn="ctr"/>
            <a:r>
              <a:rPr lang="en-US" sz="2800" dirty="0" smtClean="0"/>
              <a:t>Memory</a:t>
            </a:r>
            <a:endParaRPr lang="en-US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7162800" y="1219200"/>
            <a:ext cx="198682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accent1"/>
                </a:solidFill>
              </a:rPr>
              <a:t>e</a:t>
            </a:r>
            <a:r>
              <a:rPr lang="en-US" sz="3200" dirty="0" smtClean="0">
                <a:solidFill>
                  <a:schemeClr val="accent1"/>
                </a:solidFill>
              </a:rPr>
              <a:t>xecutable</a:t>
            </a:r>
          </a:p>
          <a:p>
            <a:r>
              <a:rPr lang="en-US" sz="3200" dirty="0" smtClean="0">
                <a:solidFill>
                  <a:schemeClr val="accent1"/>
                </a:solidFill>
              </a:rPr>
              <a:t>program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962900" y="3729309"/>
            <a:ext cx="12554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</a:rPr>
              <a:t>loader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010400" y="6197025"/>
            <a:ext cx="14508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</a:rPr>
              <a:t>process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924800" y="2891135"/>
            <a:ext cx="11492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1"/>
                </a:solidFill>
              </a:rPr>
              <a:t>e</a:t>
            </a:r>
            <a:r>
              <a:rPr lang="en-US" sz="2000" dirty="0" smtClean="0">
                <a:solidFill>
                  <a:schemeClr val="accent1"/>
                </a:solidFill>
              </a:rPr>
              <a:t>xists on </a:t>
            </a:r>
          </a:p>
          <a:p>
            <a:r>
              <a:rPr lang="en-US" sz="2000" dirty="0" smtClean="0">
                <a:solidFill>
                  <a:schemeClr val="accent1"/>
                </a:solidFill>
              </a:rPr>
              <a:t>disk</a:t>
            </a:r>
          </a:p>
        </p:txBody>
      </p:sp>
      <p:sp>
        <p:nvSpPr>
          <p:cNvPr id="34" name="Oval 33"/>
          <p:cNvSpPr/>
          <p:nvPr/>
        </p:nvSpPr>
        <p:spPr>
          <a:xfrm>
            <a:off x="7010400" y="5012297"/>
            <a:ext cx="1981200" cy="1439878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899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0" grpId="0"/>
      <p:bldP spid="31" grpId="0"/>
      <p:bldP spid="33" grpId="0"/>
      <p:bldP spid="34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47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GB" smtClean="0"/>
              <a:t>Loaders</a:t>
            </a:r>
            <a:endParaRPr lang="en-GB"/>
          </a:p>
        </p:txBody>
      </p:sp>
      <p:sp>
        <p:nvSpPr>
          <p:cNvPr id="26347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GB" i="1" dirty="0" smtClean="0">
                <a:solidFill>
                  <a:schemeClr val="accent1"/>
                </a:solidFill>
              </a:rPr>
              <a:t>Loader</a:t>
            </a:r>
            <a:r>
              <a:rPr lang="en-GB" dirty="0" smtClean="0"/>
              <a:t> reads executable from disk into memory</a:t>
            </a:r>
          </a:p>
          <a:p>
            <a:pPr lvl="1"/>
            <a:r>
              <a:rPr lang="en-GB" dirty="0" smtClean="0"/>
              <a:t>Initializes registers, stack, arguments to first function</a:t>
            </a:r>
          </a:p>
          <a:p>
            <a:pPr lvl="1"/>
            <a:r>
              <a:rPr lang="en-GB" dirty="0" smtClean="0"/>
              <a:t>Jumps to entry-point</a:t>
            </a:r>
          </a:p>
          <a:p>
            <a:r>
              <a:rPr lang="en-GB" dirty="0" smtClean="0"/>
              <a:t>Part of the Operating System (OS)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69267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92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Static Libraries</a:t>
            </a:r>
            <a:endParaRPr lang="en-US" dirty="0"/>
          </a:p>
        </p:txBody>
      </p:sp>
      <p:sp>
        <p:nvSpPr>
          <p:cNvPr id="316928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smtClean="0">
                <a:solidFill>
                  <a:schemeClr val="accent1"/>
                </a:solidFill>
              </a:rPr>
              <a:t>Static Library</a:t>
            </a:r>
            <a:r>
              <a:rPr lang="en-US" dirty="0" smtClean="0"/>
              <a:t>: Collection of object files </a:t>
            </a:r>
            <a:br>
              <a:rPr lang="en-US" dirty="0" smtClean="0"/>
            </a:br>
            <a:r>
              <a:rPr lang="en-US" dirty="0" smtClean="0"/>
              <a:t>(think: like a zip archive)</a:t>
            </a:r>
          </a:p>
          <a:p>
            <a:endParaRPr lang="en-US" dirty="0" smtClean="0"/>
          </a:p>
          <a:p>
            <a:r>
              <a:rPr lang="en-US" dirty="0" smtClean="0"/>
              <a:t>Q: But every program contains entire library!</a:t>
            </a:r>
          </a:p>
          <a:p>
            <a:r>
              <a:rPr lang="en-US" dirty="0" smtClean="0"/>
              <a:t>A: Linker picks only object files needed to resolve undefined references at link time</a:t>
            </a:r>
          </a:p>
          <a:p>
            <a:endParaRPr lang="en-US" dirty="0" smtClean="0"/>
          </a:p>
          <a:p>
            <a:r>
              <a:rPr lang="en-US" dirty="0" smtClean="0"/>
              <a:t>e.g. </a:t>
            </a:r>
            <a:r>
              <a:rPr lang="en-US" dirty="0" err="1" smtClean="0">
                <a:solidFill>
                  <a:schemeClr val="accent1"/>
                </a:solidFill>
              </a:rPr>
              <a:t>libc.a</a:t>
            </a:r>
            <a:r>
              <a:rPr lang="en-US" dirty="0" smtClean="0"/>
              <a:t> contains many objects:</a:t>
            </a:r>
          </a:p>
          <a:p>
            <a:pPr lvl="1"/>
            <a:r>
              <a:rPr lang="en-US" dirty="0" err="1" smtClean="0"/>
              <a:t>printf.o</a:t>
            </a:r>
            <a:r>
              <a:rPr lang="en-US" dirty="0" smtClean="0"/>
              <a:t>, </a:t>
            </a:r>
            <a:r>
              <a:rPr lang="en-US" dirty="0" err="1" smtClean="0"/>
              <a:t>fprintf.o</a:t>
            </a:r>
            <a:r>
              <a:rPr lang="en-US" dirty="0" smtClean="0"/>
              <a:t>, </a:t>
            </a:r>
            <a:r>
              <a:rPr lang="en-US" dirty="0" err="1" smtClean="0"/>
              <a:t>vprintf.o</a:t>
            </a:r>
            <a:r>
              <a:rPr lang="en-US" dirty="0" smtClean="0"/>
              <a:t>, </a:t>
            </a:r>
            <a:r>
              <a:rPr lang="en-US" dirty="0" err="1" smtClean="0"/>
              <a:t>sprintf.o</a:t>
            </a:r>
            <a:r>
              <a:rPr lang="en-US" dirty="0" smtClean="0"/>
              <a:t>, </a:t>
            </a:r>
            <a:r>
              <a:rPr lang="en-US" dirty="0" err="1" smtClean="0"/>
              <a:t>snprintf.o</a:t>
            </a:r>
            <a:r>
              <a:rPr lang="en-US" dirty="0" smtClean="0"/>
              <a:t>, …</a:t>
            </a:r>
          </a:p>
          <a:p>
            <a:pPr lvl="1"/>
            <a:r>
              <a:rPr lang="en-US" dirty="0" err="1" smtClean="0"/>
              <a:t>read.o</a:t>
            </a:r>
            <a:r>
              <a:rPr lang="en-US" dirty="0" smtClean="0"/>
              <a:t>, </a:t>
            </a:r>
            <a:r>
              <a:rPr lang="en-US" dirty="0" err="1" smtClean="0"/>
              <a:t>write.o</a:t>
            </a:r>
            <a:r>
              <a:rPr lang="en-US" dirty="0" smtClean="0"/>
              <a:t>, </a:t>
            </a:r>
            <a:r>
              <a:rPr lang="en-US" dirty="0" err="1" smtClean="0"/>
              <a:t>open.o</a:t>
            </a:r>
            <a:r>
              <a:rPr lang="en-US" dirty="0" smtClean="0"/>
              <a:t>, </a:t>
            </a:r>
            <a:r>
              <a:rPr lang="en-US" dirty="0" err="1" smtClean="0"/>
              <a:t>close.o</a:t>
            </a:r>
            <a:r>
              <a:rPr lang="en-US" dirty="0" smtClean="0"/>
              <a:t>, </a:t>
            </a:r>
            <a:r>
              <a:rPr lang="en-US" dirty="0" err="1" smtClean="0"/>
              <a:t>mkdir.o</a:t>
            </a:r>
            <a:r>
              <a:rPr lang="en-US" dirty="0" smtClean="0"/>
              <a:t>, </a:t>
            </a:r>
            <a:r>
              <a:rPr lang="en-US" dirty="0" err="1" smtClean="0"/>
              <a:t>readdir.o</a:t>
            </a:r>
            <a:r>
              <a:rPr lang="en-US" dirty="0" smtClean="0"/>
              <a:t>, …</a:t>
            </a:r>
          </a:p>
          <a:p>
            <a:pPr lvl="1"/>
            <a:r>
              <a:rPr lang="en-US" dirty="0" err="1" smtClean="0"/>
              <a:t>rand.o</a:t>
            </a:r>
            <a:r>
              <a:rPr lang="en-US" dirty="0" smtClean="0"/>
              <a:t>, </a:t>
            </a:r>
            <a:r>
              <a:rPr lang="en-US" dirty="0" err="1" smtClean="0"/>
              <a:t>exit.o</a:t>
            </a:r>
            <a:r>
              <a:rPr lang="en-US" dirty="0" smtClean="0"/>
              <a:t>, </a:t>
            </a:r>
            <a:r>
              <a:rPr lang="en-US" dirty="0" err="1" smtClean="0"/>
              <a:t>sleep.o</a:t>
            </a:r>
            <a:r>
              <a:rPr lang="en-US" dirty="0" smtClean="0"/>
              <a:t>, </a:t>
            </a:r>
            <a:r>
              <a:rPr lang="en-US" dirty="0" err="1" smtClean="0"/>
              <a:t>time.o</a:t>
            </a:r>
            <a:r>
              <a:rPr lang="en-US" dirty="0" smtClean="0"/>
              <a:t>, ….</a:t>
            </a:r>
          </a:p>
        </p:txBody>
      </p:sp>
    </p:spTree>
    <p:extLst>
      <p:ext uri="{BB962C8B-B14F-4D97-AF65-F5344CB8AC3E}">
        <p14:creationId xmlns:p14="http://schemas.microsoft.com/office/powerpoint/2010/main" val="2284449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9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9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13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Shared Libraries</a:t>
            </a:r>
            <a:endParaRPr lang="en-US"/>
          </a:p>
        </p:txBody>
      </p:sp>
      <p:sp>
        <p:nvSpPr>
          <p:cNvPr id="31713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Q: But every program still contains part of library!</a:t>
            </a:r>
          </a:p>
          <a:p>
            <a:r>
              <a:rPr lang="en-US" dirty="0" smtClean="0"/>
              <a:t>A: shared libraries</a:t>
            </a:r>
          </a:p>
          <a:p>
            <a:pPr lvl="1"/>
            <a:r>
              <a:rPr lang="en-US" dirty="0" smtClean="0"/>
              <a:t>executable files all point to single </a:t>
            </a:r>
            <a:r>
              <a:rPr lang="en-US" i="1" dirty="0" smtClean="0">
                <a:solidFill>
                  <a:schemeClr val="accent1"/>
                </a:solidFill>
              </a:rPr>
              <a:t>shared library</a:t>
            </a:r>
            <a:r>
              <a:rPr lang="en-US" i="1" dirty="0" smtClean="0"/>
              <a:t> </a:t>
            </a:r>
            <a:r>
              <a:rPr lang="en-US" dirty="0" smtClean="0"/>
              <a:t>on disk</a:t>
            </a:r>
          </a:p>
          <a:p>
            <a:pPr lvl="1"/>
            <a:r>
              <a:rPr lang="en-US" dirty="0" smtClean="0"/>
              <a:t>final linking (and relocations) done by the loader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Optimizations:</a:t>
            </a:r>
          </a:p>
          <a:p>
            <a:pPr lvl="1"/>
            <a:r>
              <a:rPr lang="en-US" dirty="0" smtClean="0"/>
              <a:t>Library compiled at fixed non-zero address 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Jump table in each program instead of relocations</a:t>
            </a:r>
          </a:p>
          <a:p>
            <a:pPr lvl="1"/>
            <a:r>
              <a:rPr lang="en-US" dirty="0" smtClean="0"/>
              <a:t>Can even patch jumps on-the-fly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916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1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1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1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1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1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1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1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Direct Function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533400"/>
            <a:ext cx="3962400" cy="63246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1"/>
                </a:solidFill>
              </a:rPr>
              <a:t>Direct call: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Consolas" pitchFamily="49" charset="0"/>
              </a:rPr>
              <a:t>00400010 &lt;main&gt;: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Consolas" pitchFamily="49" charset="0"/>
              </a:rPr>
              <a:t>	...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Consolas" pitchFamily="49" charset="0"/>
              </a:rPr>
              <a:t>	</a:t>
            </a:r>
            <a:r>
              <a:rPr lang="en-US" sz="2800" dirty="0" err="1" smtClean="0">
                <a:latin typeface="Consolas" pitchFamily="49" charset="0"/>
              </a:rPr>
              <a:t>jal</a:t>
            </a:r>
            <a:r>
              <a:rPr lang="en-US" sz="2800" dirty="0" smtClean="0">
                <a:latin typeface="Consolas" pitchFamily="49" charset="0"/>
              </a:rPr>
              <a:t> 0x00400330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Consolas" pitchFamily="49" charset="0"/>
              </a:rPr>
              <a:t>	...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Consolas" pitchFamily="49" charset="0"/>
              </a:rPr>
              <a:t>	</a:t>
            </a:r>
            <a:r>
              <a:rPr lang="en-US" sz="2800" dirty="0" err="1" smtClean="0">
                <a:latin typeface="Consolas" pitchFamily="49" charset="0"/>
              </a:rPr>
              <a:t>jal</a:t>
            </a:r>
            <a:r>
              <a:rPr lang="en-US" sz="2800" dirty="0" smtClean="0">
                <a:latin typeface="Consolas" pitchFamily="49" charset="0"/>
              </a:rPr>
              <a:t> 0x00400620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Consolas" pitchFamily="49" charset="0"/>
              </a:rPr>
              <a:t>	...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Consolas" pitchFamily="49" charset="0"/>
              </a:rPr>
              <a:t>	</a:t>
            </a:r>
            <a:r>
              <a:rPr lang="en-US" sz="2800" dirty="0" err="1" smtClean="0">
                <a:latin typeface="Consolas" pitchFamily="49" charset="0"/>
              </a:rPr>
              <a:t>jal</a:t>
            </a:r>
            <a:r>
              <a:rPr lang="en-US" sz="2800" dirty="0" smtClean="0">
                <a:latin typeface="Consolas" pitchFamily="49" charset="0"/>
              </a:rPr>
              <a:t> 0x00400330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Consolas" pitchFamily="49" charset="0"/>
              </a:rPr>
              <a:t>	...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Consolas" pitchFamily="49" charset="0"/>
              </a:rPr>
              <a:t>00400330 &lt;</a:t>
            </a:r>
            <a:r>
              <a:rPr lang="en-US" sz="2800" dirty="0" err="1" smtClean="0">
                <a:latin typeface="Consolas" pitchFamily="49" charset="0"/>
              </a:rPr>
              <a:t>printf</a:t>
            </a:r>
            <a:r>
              <a:rPr lang="en-US" sz="2800" dirty="0" smtClean="0">
                <a:latin typeface="Consolas" pitchFamily="49" charset="0"/>
              </a:rPr>
              <a:t>&gt;: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Consolas" pitchFamily="49" charset="0"/>
              </a:rPr>
              <a:t>	...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Consolas" pitchFamily="49" charset="0"/>
              </a:rPr>
              <a:t>00400620 &lt;gets&gt;: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Consolas" pitchFamily="49" charset="0"/>
              </a:rPr>
              <a:t>	...</a:t>
            </a:r>
          </a:p>
        </p:txBody>
      </p:sp>
      <p:sp>
        <p:nvSpPr>
          <p:cNvPr id="4" name="Content Placeholder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4267200" y="533400"/>
            <a:ext cx="4876800" cy="6172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Drawbacks:</a:t>
            </a:r>
            <a:endParaRPr lang="en-US" sz="3200" noProof="0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  <a:p>
            <a:pPr marL="1588" marR="0" lvl="0" indent="-15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Linker or loader must 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edit every </a:t>
            </a:r>
            <a:r>
              <a:rPr lang="en-US" sz="3200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use of a 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symbol </a:t>
            </a:r>
            <a:b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</a:b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(call site, global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var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 use, …)</a:t>
            </a:r>
          </a:p>
          <a:p>
            <a:pPr marL="1588" marR="0" lvl="0" indent="-15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endParaRPr lang="en-US" sz="3200" baseline="0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SzPct val="80000"/>
              <a:defRPr/>
            </a:pPr>
            <a:r>
              <a:rPr lang="en-US" sz="3200" dirty="0" smtClean="0">
                <a:solidFill>
                  <a:schemeClr val="accent1"/>
                </a:solidFill>
                <a:cs typeface="Arial" pitchFamily="34" charset="0"/>
              </a:rPr>
              <a:t>Idea: </a:t>
            </a:r>
            <a:endParaRPr lang="en-US" sz="3600" dirty="0" smtClean="0">
              <a:solidFill>
                <a:schemeClr val="accent1"/>
              </a:solidFill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SzPct val="80000"/>
              <a:defRPr/>
            </a:pPr>
            <a:r>
              <a:rPr lang="en-US" sz="3200" dirty="0" smtClean="0">
                <a:solidFill>
                  <a:schemeClr val="bg1"/>
                </a:solidFill>
                <a:cs typeface="Arial" pitchFamily="34" charset="0"/>
              </a:rPr>
              <a:t>Put all symbols in a single “global offset table”</a:t>
            </a:r>
          </a:p>
          <a:p>
            <a:pPr marL="342900" indent="-342900">
              <a:spcBef>
                <a:spcPct val="20000"/>
              </a:spcBef>
              <a:buSzPct val="80000"/>
              <a:defRPr/>
            </a:pPr>
            <a:r>
              <a:rPr lang="en-US" sz="3200" dirty="0" smtClean="0">
                <a:solidFill>
                  <a:schemeClr val="bg1"/>
                </a:solidFill>
                <a:cs typeface="Arial" pitchFamily="34" charset="0"/>
              </a:rPr>
              <a:t>Code does lookup as needed</a:t>
            </a:r>
          </a:p>
          <a:p>
            <a:pPr marL="1588" marR="0" lvl="0" indent="-15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n-ea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>
            <p:custDataLst>
              <p:tags r:id="rId4"/>
            </p:custDataLst>
          </p:nvPr>
        </p:nvCxnSpPr>
        <p:spPr>
          <a:xfrm rot="16200000" flipH="1">
            <a:off x="1676401" y="3581399"/>
            <a:ext cx="4876800" cy="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0607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200" y="609600"/>
            <a:ext cx="9144000" cy="6324600"/>
          </a:xfrm>
        </p:spPr>
        <p:txBody>
          <a:bodyPr>
            <a:normAutofit/>
          </a:bodyPr>
          <a:lstStyle/>
          <a:p>
            <a:pPr marL="0" indent="0"/>
            <a:r>
              <a:rPr lang="en-US" dirty="0" smtClean="0"/>
              <a:t>Upcoming agenda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PA2 </a:t>
            </a:r>
            <a:r>
              <a:rPr lang="en-US" dirty="0"/>
              <a:t>Design Doc </a:t>
            </a:r>
            <a:r>
              <a:rPr lang="en-US" dirty="0" smtClean="0"/>
              <a:t>due </a:t>
            </a:r>
            <a:r>
              <a:rPr lang="en-US" b="1" i="1" dirty="0" smtClean="0">
                <a:solidFill>
                  <a:schemeClr val="accent1"/>
                </a:solidFill>
              </a:rPr>
              <a:t>yesterday</a:t>
            </a:r>
            <a:r>
              <a:rPr lang="en-US" dirty="0" smtClean="0"/>
              <a:t>,  Monday, March 11</a:t>
            </a:r>
            <a:r>
              <a:rPr lang="en-US" baseline="30000" dirty="0" smtClean="0"/>
              <a:t>th</a:t>
            </a:r>
            <a:endParaRPr lang="en-US" dirty="0"/>
          </a:p>
          <a:p>
            <a:pPr marL="573088" lvl="1" indent="-457200">
              <a:buFont typeface="Arial"/>
              <a:buChar char="•"/>
            </a:pPr>
            <a:r>
              <a:rPr lang="en-US" dirty="0"/>
              <a:t>HW3 due </a:t>
            </a:r>
            <a:r>
              <a:rPr lang="en-US" b="1" i="1" dirty="0" smtClean="0">
                <a:solidFill>
                  <a:schemeClr val="accent1"/>
                </a:solidFill>
              </a:rPr>
              <a:t>this</a:t>
            </a:r>
            <a:r>
              <a:rPr lang="en-US" dirty="0" smtClean="0"/>
              <a:t> Wednesday, March 13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PA2 Work-in-Progress circuit due </a:t>
            </a:r>
            <a:r>
              <a:rPr lang="en-US" b="1" i="1" dirty="0" smtClean="0">
                <a:solidFill>
                  <a:schemeClr val="accent1"/>
                </a:solidFill>
              </a:rPr>
              <a:t>before</a:t>
            </a:r>
            <a:r>
              <a:rPr lang="en-US" dirty="0" smtClean="0"/>
              <a:t> spring break</a:t>
            </a:r>
          </a:p>
          <a:p>
            <a:pPr marL="573088" lvl="1" indent="-457200">
              <a:buFont typeface="Arial"/>
              <a:buChar char="•"/>
            </a:pPr>
            <a:endParaRPr lang="en-US" dirty="0" smtClean="0"/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olidFill>
                  <a:schemeClr val="accent1"/>
                </a:solidFill>
              </a:rPr>
              <a:t>Spring break: </a:t>
            </a:r>
            <a:r>
              <a:rPr lang="en-US" dirty="0" smtClean="0">
                <a:solidFill>
                  <a:schemeClr val="bg1"/>
                </a:solidFill>
              </a:rPr>
              <a:t>Saturday, March 16</a:t>
            </a:r>
            <a:r>
              <a:rPr lang="en-US" baseline="30000" dirty="0" smtClean="0">
                <a:solidFill>
                  <a:schemeClr val="bg1"/>
                </a:solidFill>
              </a:rPr>
              <a:t>th</a:t>
            </a:r>
            <a:r>
              <a:rPr lang="en-US" dirty="0" smtClean="0">
                <a:solidFill>
                  <a:schemeClr val="bg1"/>
                </a:solidFill>
              </a:rPr>
              <a:t> to Sunday, March 24</a:t>
            </a:r>
            <a:r>
              <a:rPr lang="en-US" baseline="30000" dirty="0" smtClean="0">
                <a:solidFill>
                  <a:schemeClr val="bg1"/>
                </a:solidFill>
              </a:rPr>
              <a:t>th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pPr marL="115888" lvl="1" indent="0">
              <a:buNone/>
            </a:pPr>
            <a:endParaRPr lang="en-US" dirty="0"/>
          </a:p>
          <a:p>
            <a:pPr marL="573088" lvl="1" indent="-457200">
              <a:buFont typeface="Arial"/>
              <a:buChar char="•"/>
            </a:pPr>
            <a:r>
              <a:rPr lang="en-US" dirty="0">
                <a:solidFill>
                  <a:schemeClr val="accent1"/>
                </a:solidFill>
              </a:rPr>
              <a:t>Prelim2 </a:t>
            </a:r>
            <a:r>
              <a:rPr lang="en-US" dirty="0" smtClean="0">
                <a:solidFill>
                  <a:schemeClr val="accent1"/>
                </a:solidFill>
              </a:rPr>
              <a:t>Thursday, March 28</a:t>
            </a:r>
            <a:r>
              <a:rPr lang="en-US" baseline="30000" dirty="0" smtClean="0">
                <a:solidFill>
                  <a:schemeClr val="accent1"/>
                </a:solidFill>
              </a:rPr>
              <a:t>th</a:t>
            </a:r>
            <a:r>
              <a:rPr lang="en-US" dirty="0" smtClean="0">
                <a:solidFill>
                  <a:schemeClr val="accent1"/>
                </a:solidFill>
              </a:rPr>
              <a:t>, right </a:t>
            </a:r>
            <a:r>
              <a:rPr lang="en-US" dirty="0">
                <a:solidFill>
                  <a:schemeClr val="accent1"/>
                </a:solidFill>
              </a:rPr>
              <a:t>after spring </a:t>
            </a:r>
            <a:r>
              <a:rPr lang="en-US" dirty="0" smtClean="0">
                <a:solidFill>
                  <a:schemeClr val="accent1"/>
                </a:solidFill>
              </a:rPr>
              <a:t>break</a:t>
            </a:r>
          </a:p>
          <a:p>
            <a:pPr marL="573088" lvl="1" indent="-457200">
              <a:buFont typeface="Arial"/>
              <a:buChar char="•"/>
            </a:pPr>
            <a:endParaRPr lang="en-US" dirty="0" smtClean="0"/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PA2 due Thursday, April 4</a:t>
            </a:r>
            <a:r>
              <a:rPr lang="en-US" baseline="30000" dirty="0" smtClean="0"/>
              <a:t>th</a:t>
            </a:r>
            <a:endParaRPr lang="en-US" dirty="0"/>
          </a:p>
          <a:p>
            <a:pPr marL="173038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8532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Indirect  Function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533400"/>
            <a:ext cx="3962400" cy="6324600"/>
          </a:xfrm>
        </p:spPr>
        <p:txBody>
          <a:bodyPr>
            <a:noAutofit/>
          </a:bodyPr>
          <a:lstStyle/>
          <a:p>
            <a:pPr lvl="0">
              <a:lnSpc>
                <a:spcPct val="90000"/>
              </a:lnSpc>
            </a:pPr>
            <a:endParaRPr lang="en-US" dirty="0" smtClean="0">
              <a:solidFill>
                <a:srgbClr val="FFFF00"/>
              </a:solidFill>
            </a:endParaRP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00400010 &lt;main&gt;: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</a:t>
            </a:r>
            <a:r>
              <a:rPr lang="en-US" sz="2800" dirty="0" err="1" smtClean="0">
                <a:solidFill>
                  <a:srgbClr val="FFFFFF"/>
                </a:solidFill>
                <a:latin typeface="Consolas" pitchFamily="49" charset="0"/>
              </a:rPr>
              <a:t>jal</a:t>
            </a: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 0x00400330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</a:t>
            </a:r>
            <a:r>
              <a:rPr lang="en-US" sz="2800" dirty="0" err="1" smtClean="0">
                <a:solidFill>
                  <a:srgbClr val="FFFFFF"/>
                </a:solidFill>
                <a:latin typeface="Consolas" pitchFamily="49" charset="0"/>
              </a:rPr>
              <a:t>jal</a:t>
            </a: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 0x00400620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</a:t>
            </a:r>
            <a:r>
              <a:rPr lang="en-US" sz="2800" dirty="0" err="1" smtClean="0">
                <a:solidFill>
                  <a:srgbClr val="FFFFFF"/>
                </a:solidFill>
                <a:latin typeface="Consolas" pitchFamily="49" charset="0"/>
              </a:rPr>
              <a:t>jal</a:t>
            </a: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 0x00400330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00400330 &lt;</a:t>
            </a:r>
            <a:r>
              <a:rPr lang="en-US" sz="2800" dirty="0" err="1" smtClean="0">
                <a:solidFill>
                  <a:srgbClr val="FFFFFF"/>
                </a:solidFill>
                <a:latin typeface="Consolas" pitchFamily="49" charset="0"/>
              </a:rPr>
              <a:t>printf</a:t>
            </a: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&gt;: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00400620 &lt;gets&gt;: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</p:txBody>
      </p:sp>
      <p:sp>
        <p:nvSpPr>
          <p:cNvPr id="4" name="Content Placeholder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4495800" y="304800"/>
            <a:ext cx="4495800" cy="6172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SzPct val="80000"/>
              <a:defRPr/>
            </a:pPr>
            <a:endParaRPr lang="en-US" sz="2800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>
            <p:custDataLst>
              <p:tags r:id="rId4"/>
            </p:custDataLst>
          </p:nvPr>
        </p:nvCxnSpPr>
        <p:spPr>
          <a:xfrm rot="16200000" flipH="1">
            <a:off x="1676401" y="3581399"/>
            <a:ext cx="4876800" cy="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5638800" y="1524000"/>
            <a:ext cx="28956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>
            <p:custDataLst>
              <p:tags r:id="rId6"/>
            </p:custDataLst>
          </p:nvPr>
        </p:nvSpPr>
        <p:spPr>
          <a:xfrm>
            <a:off x="5638800" y="2057400"/>
            <a:ext cx="28956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>
            <p:custDataLst>
              <p:tags r:id="rId7"/>
            </p:custDataLst>
          </p:nvPr>
        </p:nvSpPr>
        <p:spPr>
          <a:xfrm>
            <a:off x="5638800" y="2590800"/>
            <a:ext cx="28956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>
            <p:custDataLst>
              <p:tags r:id="rId8"/>
            </p:custDataLst>
          </p:nvPr>
        </p:nvSpPr>
        <p:spPr>
          <a:xfrm>
            <a:off x="5638800" y="3124200"/>
            <a:ext cx="28956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>
            <p:custDataLst>
              <p:tags r:id="rId9"/>
            </p:custDataLst>
          </p:nvPr>
        </p:nvSpPr>
        <p:spPr>
          <a:xfrm>
            <a:off x="5638800" y="3657600"/>
            <a:ext cx="28956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>
            <p:custDataLst>
              <p:tags r:id="rId10"/>
            </p:custDataLst>
          </p:nvPr>
        </p:nvSpPr>
        <p:spPr>
          <a:xfrm>
            <a:off x="4876800" y="990600"/>
            <a:ext cx="35850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GOT: global offset table</a:t>
            </a:r>
          </a:p>
        </p:txBody>
      </p:sp>
      <p:sp>
        <p:nvSpPr>
          <p:cNvPr id="6" name="Rectangle 5"/>
          <p:cNvSpPr/>
          <p:nvPr/>
        </p:nvSpPr>
        <p:spPr>
          <a:xfrm>
            <a:off x="1143000" y="2057400"/>
            <a:ext cx="2895600" cy="391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1143000" y="2971800"/>
            <a:ext cx="2895600" cy="391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143000" y="3936659"/>
            <a:ext cx="2895600" cy="37408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304800" y="4883717"/>
            <a:ext cx="1600200" cy="30876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04800" y="5791200"/>
            <a:ext cx="1600200" cy="30876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555171" y="2286000"/>
            <a:ext cx="587829" cy="2596243"/>
          </a:xfrm>
          <a:custGeom>
            <a:avLst/>
            <a:gdLst>
              <a:gd name="connsiteX0" fmla="*/ 587829 w 587829"/>
              <a:gd name="connsiteY0" fmla="*/ 0 h 2596243"/>
              <a:gd name="connsiteX1" fmla="*/ 146958 w 587829"/>
              <a:gd name="connsiteY1" fmla="*/ 1077686 h 2596243"/>
              <a:gd name="connsiteX2" fmla="*/ 0 w 587829"/>
              <a:gd name="connsiteY2" fmla="*/ 2596243 h 2596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7829" h="2596243">
                <a:moveTo>
                  <a:pt x="587829" y="0"/>
                </a:moveTo>
                <a:cubicBezTo>
                  <a:pt x="416379" y="322489"/>
                  <a:pt x="244929" y="644979"/>
                  <a:pt x="146958" y="1077686"/>
                </a:cubicBezTo>
                <a:cubicBezTo>
                  <a:pt x="48987" y="1510393"/>
                  <a:pt x="24493" y="2053318"/>
                  <a:pt x="0" y="2596243"/>
                </a:cubicBezTo>
              </a:path>
            </a:pathLst>
          </a:custGeom>
          <a:noFill/>
          <a:ln>
            <a:solidFill>
              <a:schemeClr val="accent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1752600" y="4310742"/>
            <a:ext cx="609600" cy="571501"/>
          </a:xfrm>
          <a:prstGeom prst="straightConnector1">
            <a:avLst/>
          </a:prstGeom>
          <a:ln w="254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reeform 18"/>
          <p:cNvSpPr/>
          <p:nvPr/>
        </p:nvSpPr>
        <p:spPr>
          <a:xfrm>
            <a:off x="1926771" y="3118757"/>
            <a:ext cx="2509279" cy="2677886"/>
          </a:xfrm>
          <a:custGeom>
            <a:avLst/>
            <a:gdLst>
              <a:gd name="connsiteX0" fmla="*/ 2090058 w 2509279"/>
              <a:gd name="connsiteY0" fmla="*/ 0 h 2677886"/>
              <a:gd name="connsiteX1" fmla="*/ 2498272 w 2509279"/>
              <a:gd name="connsiteY1" fmla="*/ 1077686 h 2677886"/>
              <a:gd name="connsiteX2" fmla="*/ 1698172 w 2509279"/>
              <a:gd name="connsiteY2" fmla="*/ 2220686 h 2677886"/>
              <a:gd name="connsiteX3" fmla="*/ 0 w 2509279"/>
              <a:gd name="connsiteY3" fmla="*/ 2677886 h 2677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09279" h="2677886">
                <a:moveTo>
                  <a:pt x="2090058" y="0"/>
                </a:moveTo>
                <a:cubicBezTo>
                  <a:pt x="2326822" y="353786"/>
                  <a:pt x="2563586" y="707572"/>
                  <a:pt x="2498272" y="1077686"/>
                </a:cubicBezTo>
                <a:cubicBezTo>
                  <a:pt x="2432958" y="1447800"/>
                  <a:pt x="2114551" y="1953986"/>
                  <a:pt x="1698172" y="2220686"/>
                </a:cubicBezTo>
                <a:cubicBezTo>
                  <a:pt x="1281793" y="2487386"/>
                  <a:pt x="640896" y="2582636"/>
                  <a:pt x="0" y="2677886"/>
                </a:cubicBezTo>
              </a:path>
            </a:pathLst>
          </a:custGeom>
          <a:noFill/>
          <a:ln>
            <a:solidFill>
              <a:schemeClr val="accent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715000" y="2057400"/>
            <a:ext cx="2800767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0x00400330 </a:t>
            </a:r>
            <a:r>
              <a:rPr lang="en-US" sz="2400" dirty="0" smtClean="0">
                <a:solidFill>
                  <a:schemeClr val="accent1"/>
                </a:solidFill>
              </a:rPr>
              <a:t># </a:t>
            </a:r>
            <a:r>
              <a:rPr lang="en-US" sz="2400" dirty="0" err="1" smtClean="0">
                <a:solidFill>
                  <a:schemeClr val="accent1"/>
                </a:solidFill>
              </a:rPr>
              <a:t>printf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715000" y="2565737"/>
            <a:ext cx="2621487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0x00400620 </a:t>
            </a:r>
            <a:r>
              <a:rPr lang="en-US" sz="2400" dirty="0" smtClean="0">
                <a:solidFill>
                  <a:schemeClr val="accent1"/>
                </a:solidFill>
              </a:rPr>
              <a:t># gets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715000" y="1524000"/>
            <a:ext cx="2729914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0x00400010 </a:t>
            </a:r>
            <a:r>
              <a:rPr lang="en-US" sz="2400" dirty="0" smtClean="0">
                <a:solidFill>
                  <a:schemeClr val="accent1"/>
                </a:solidFill>
              </a:rPr>
              <a:t># main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04800" y="1143000"/>
            <a:ext cx="1600200" cy="30876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212271" y="468085"/>
            <a:ext cx="22277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rgbClr val="FFFF00"/>
                </a:solidFill>
              </a:rPr>
              <a:t>Indirect call</a:t>
            </a:r>
            <a:r>
              <a:rPr lang="en-US" sz="3200" dirty="0" smtClean="0">
                <a:solidFill>
                  <a:srgbClr val="FFFF00"/>
                </a:solidFill>
              </a:rPr>
              <a:t>: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65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8" grpId="0" animBg="1"/>
      <p:bldP spid="29" grpId="0" animBg="1"/>
      <p:bldP spid="33" grpId="0" animBg="1"/>
      <p:bldP spid="34" grpId="0" animBg="1"/>
      <p:bldP spid="13" grpId="0" animBg="1"/>
      <p:bldP spid="19" grpId="0" animBg="1"/>
      <p:bldP spid="21" grpId="0"/>
      <p:bldP spid="36" grpId="0"/>
      <p:bldP spid="37" grpId="0"/>
      <p:bldP spid="38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Indirect  Function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533400"/>
            <a:ext cx="3962400" cy="6324600"/>
          </a:xfrm>
        </p:spPr>
        <p:txBody>
          <a:bodyPr>
            <a:noAutofit/>
          </a:bodyPr>
          <a:lstStyle/>
          <a:p>
            <a:pPr lvl="0">
              <a:lnSpc>
                <a:spcPct val="90000"/>
              </a:lnSpc>
            </a:pPr>
            <a:endParaRPr lang="en-US" dirty="0" smtClean="0">
              <a:solidFill>
                <a:srgbClr val="FFFF00"/>
              </a:solidFill>
            </a:endParaRP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00400010 &lt;main&gt;: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</a:t>
            </a:r>
            <a:r>
              <a:rPr lang="en-US" sz="2800" dirty="0" err="1" smtClean="0">
                <a:solidFill>
                  <a:srgbClr val="FFFFFF"/>
                </a:solidFill>
                <a:latin typeface="Consolas" pitchFamily="49" charset="0"/>
              </a:rPr>
              <a:t>jal</a:t>
            </a: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 0x00400330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</a:t>
            </a:r>
            <a:r>
              <a:rPr lang="en-US" sz="2800" dirty="0" err="1" smtClean="0">
                <a:solidFill>
                  <a:srgbClr val="FFFFFF"/>
                </a:solidFill>
                <a:latin typeface="Consolas" pitchFamily="49" charset="0"/>
              </a:rPr>
              <a:t>jal</a:t>
            </a: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 0x00400620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</a:t>
            </a:r>
            <a:r>
              <a:rPr lang="en-US" sz="2800" dirty="0" err="1" smtClean="0">
                <a:solidFill>
                  <a:srgbClr val="FFFFFF"/>
                </a:solidFill>
                <a:latin typeface="Consolas" pitchFamily="49" charset="0"/>
              </a:rPr>
              <a:t>jal</a:t>
            </a: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 0x00400330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00400330 &lt;</a:t>
            </a:r>
            <a:r>
              <a:rPr lang="en-US" sz="2800" dirty="0" err="1" smtClean="0">
                <a:solidFill>
                  <a:srgbClr val="FFFFFF"/>
                </a:solidFill>
                <a:latin typeface="Consolas" pitchFamily="49" charset="0"/>
              </a:rPr>
              <a:t>printf</a:t>
            </a: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&gt;: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00400620 &lt;gets&gt;: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</p:txBody>
      </p:sp>
      <p:sp>
        <p:nvSpPr>
          <p:cNvPr id="4" name="Content Placeholder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4495800" y="304800"/>
            <a:ext cx="4495800" cy="6172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SzPct val="80000"/>
              <a:defRPr/>
            </a:pPr>
            <a:endParaRPr lang="en-US" sz="2800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5638800" y="1524000"/>
            <a:ext cx="28956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>
            <p:custDataLst>
              <p:tags r:id="rId5"/>
            </p:custDataLst>
          </p:nvPr>
        </p:nvSpPr>
        <p:spPr>
          <a:xfrm>
            <a:off x="5638800" y="2057400"/>
            <a:ext cx="28956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>
            <p:custDataLst>
              <p:tags r:id="rId6"/>
            </p:custDataLst>
          </p:nvPr>
        </p:nvSpPr>
        <p:spPr>
          <a:xfrm>
            <a:off x="5638800" y="2590800"/>
            <a:ext cx="28956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>
            <p:custDataLst>
              <p:tags r:id="rId7"/>
            </p:custDataLst>
          </p:nvPr>
        </p:nvSpPr>
        <p:spPr>
          <a:xfrm>
            <a:off x="5638800" y="3124200"/>
            <a:ext cx="28956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>
            <p:custDataLst>
              <p:tags r:id="rId8"/>
            </p:custDataLst>
          </p:nvPr>
        </p:nvSpPr>
        <p:spPr>
          <a:xfrm>
            <a:off x="5638800" y="3657600"/>
            <a:ext cx="28956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>
            <p:custDataLst>
              <p:tags r:id="rId9"/>
            </p:custDataLst>
          </p:nvPr>
        </p:nvSpPr>
        <p:spPr>
          <a:xfrm>
            <a:off x="4876800" y="990600"/>
            <a:ext cx="35850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GOT: global offset table</a:t>
            </a:r>
          </a:p>
        </p:txBody>
      </p:sp>
      <p:sp>
        <p:nvSpPr>
          <p:cNvPr id="6" name="Rectangle 5"/>
          <p:cNvSpPr/>
          <p:nvPr/>
        </p:nvSpPr>
        <p:spPr>
          <a:xfrm>
            <a:off x="1143000" y="2057400"/>
            <a:ext cx="2895600" cy="391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1143000" y="2971800"/>
            <a:ext cx="2895600" cy="391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143000" y="3936659"/>
            <a:ext cx="2895600" cy="37408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304800" y="4883717"/>
            <a:ext cx="1600200" cy="30876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04800" y="5791200"/>
            <a:ext cx="1600200" cy="30876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555171" y="2286000"/>
            <a:ext cx="587829" cy="2596243"/>
          </a:xfrm>
          <a:custGeom>
            <a:avLst/>
            <a:gdLst>
              <a:gd name="connsiteX0" fmla="*/ 587829 w 587829"/>
              <a:gd name="connsiteY0" fmla="*/ 0 h 2596243"/>
              <a:gd name="connsiteX1" fmla="*/ 146958 w 587829"/>
              <a:gd name="connsiteY1" fmla="*/ 1077686 h 2596243"/>
              <a:gd name="connsiteX2" fmla="*/ 0 w 587829"/>
              <a:gd name="connsiteY2" fmla="*/ 2596243 h 2596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7829" h="2596243">
                <a:moveTo>
                  <a:pt x="587829" y="0"/>
                </a:moveTo>
                <a:cubicBezTo>
                  <a:pt x="416379" y="322489"/>
                  <a:pt x="244929" y="644979"/>
                  <a:pt x="146958" y="1077686"/>
                </a:cubicBezTo>
                <a:cubicBezTo>
                  <a:pt x="48987" y="1510393"/>
                  <a:pt x="24493" y="2053318"/>
                  <a:pt x="0" y="2596243"/>
                </a:cubicBezTo>
              </a:path>
            </a:pathLst>
          </a:custGeom>
          <a:noFill/>
          <a:ln>
            <a:solidFill>
              <a:schemeClr val="accent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1752600" y="4310742"/>
            <a:ext cx="609600" cy="571501"/>
          </a:xfrm>
          <a:prstGeom prst="straightConnector1">
            <a:avLst/>
          </a:prstGeom>
          <a:ln w="254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715000" y="2057400"/>
            <a:ext cx="2800767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0x00400330 </a:t>
            </a:r>
            <a:r>
              <a:rPr lang="en-US" sz="2400" dirty="0" smtClean="0">
                <a:solidFill>
                  <a:schemeClr val="accent1"/>
                </a:solidFill>
              </a:rPr>
              <a:t># </a:t>
            </a:r>
            <a:r>
              <a:rPr lang="en-US" sz="2400" dirty="0" err="1" smtClean="0">
                <a:solidFill>
                  <a:schemeClr val="accent1"/>
                </a:solidFill>
              </a:rPr>
              <a:t>printf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715000" y="2565737"/>
            <a:ext cx="2621487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0x00400620 </a:t>
            </a:r>
            <a:r>
              <a:rPr lang="en-US" sz="2400" dirty="0" smtClean="0">
                <a:solidFill>
                  <a:schemeClr val="accent1"/>
                </a:solidFill>
              </a:rPr>
              <a:t># gets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715000" y="1524000"/>
            <a:ext cx="2729914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0x00400010 </a:t>
            </a:r>
            <a:r>
              <a:rPr lang="en-US" sz="2400" dirty="0" smtClean="0">
                <a:solidFill>
                  <a:schemeClr val="accent1"/>
                </a:solidFill>
              </a:rPr>
              <a:t># main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04800" y="1143000"/>
            <a:ext cx="1600200" cy="30876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212271" y="468085"/>
            <a:ext cx="22277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rgbClr val="FFFF00"/>
                </a:solidFill>
              </a:rPr>
              <a:t>Indirect call</a:t>
            </a:r>
            <a:r>
              <a:rPr lang="en-US" sz="3200" dirty="0" smtClean="0">
                <a:solidFill>
                  <a:srgbClr val="FFFF00"/>
                </a:solidFill>
              </a:rPr>
              <a:t>: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274935" y="619780"/>
            <a:ext cx="29450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# data segment</a:t>
            </a:r>
            <a:endParaRPr lang="en-US" sz="2800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114802" y="4191000"/>
            <a:ext cx="525779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# global offset table</a:t>
            </a:r>
          </a:p>
          <a:p>
            <a:pPr lvl="0"/>
            <a:r>
              <a:rPr lang="en-US" sz="28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# to be loaded</a:t>
            </a:r>
          </a:p>
          <a:p>
            <a:pPr lvl="0"/>
            <a:r>
              <a:rPr lang="en-US" sz="28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# at </a:t>
            </a:r>
            <a:r>
              <a:rPr lang="en-US" sz="28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-32712</a:t>
            </a:r>
            <a:r>
              <a:rPr lang="en-US" sz="28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($</a:t>
            </a:r>
            <a:r>
              <a:rPr lang="en-US" sz="2800" dirty="0" err="1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gp</a:t>
            </a:r>
            <a:r>
              <a:rPr lang="en-US" sz="28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pPr lvl="0"/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#</a:t>
            </a:r>
            <a:r>
              <a:rPr lang="en-US" sz="28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printf</a:t>
            </a:r>
            <a:r>
              <a:rPr lang="en-US" sz="28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 = 4+(-32712)+$</a:t>
            </a:r>
            <a:r>
              <a:rPr lang="en-US" sz="2800" dirty="0" err="1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gp</a:t>
            </a:r>
            <a:endParaRPr lang="en-US" sz="2800" dirty="0" smtClean="0">
              <a:solidFill>
                <a:schemeClr val="accent1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#</a:t>
            </a:r>
            <a:r>
              <a:rPr lang="en-US" sz="28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 gets   = 8+(-</a:t>
            </a:r>
            <a:r>
              <a:rPr lang="en-US" sz="28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32712)+$</a:t>
            </a:r>
            <a:r>
              <a:rPr lang="en-US" sz="2800" dirty="0" err="1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gp</a:t>
            </a:r>
            <a:endParaRPr lang="en-US" sz="2800" dirty="0">
              <a:solidFill>
                <a:schemeClr val="accent1"/>
              </a:solidFill>
              <a:latin typeface="Consolas" pitchFamily="49" charset="0"/>
              <a:cs typeface="Consolas" pitchFamily="49" charset="0"/>
            </a:endParaRPr>
          </a:p>
          <a:p>
            <a:pPr lvl="0"/>
            <a:endParaRPr lang="en-US" sz="2800" dirty="0">
              <a:solidFill>
                <a:schemeClr val="accent1"/>
              </a:solidFill>
              <a:latin typeface="Consolas" pitchFamily="49" charset="0"/>
              <a:cs typeface="Consolas" pitchFamily="49" charset="0"/>
            </a:endParaRPr>
          </a:p>
          <a:p>
            <a:pPr lvl="0"/>
            <a:endParaRPr lang="en-US" sz="2800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379858" y="1524000"/>
            <a:ext cx="182742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0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379858" y="2083713"/>
            <a:ext cx="182742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800" dirty="0">
                <a:solidFill>
                  <a:schemeClr val="accent1"/>
                </a:solidFill>
              </a:rPr>
              <a:t>4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379858" y="2590800"/>
            <a:ext cx="182742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8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90600" y="1905000"/>
            <a:ext cx="3058530" cy="738664"/>
          </a:xfrm>
          <a:prstGeom prst="rect">
            <a:avLst/>
          </a:prstGeom>
          <a:solidFill>
            <a:schemeClr val="bg2"/>
          </a:solidFill>
          <a:ln w="25400">
            <a:solidFill>
              <a:schemeClr val="accent1"/>
            </a:solidFill>
          </a:ln>
        </p:spPr>
        <p:txBody>
          <a:bodyPr wrap="none" lIns="0" tIns="0" rIns="0" bIns="0" rtlCol="0">
            <a:spAutoFit/>
          </a:bodyPr>
          <a:lstStyle/>
          <a:p>
            <a:pPr lvl="0"/>
            <a:r>
              <a:rPr lang="en-US" sz="2400" dirty="0" err="1" smtClean="0">
                <a:solidFill>
                  <a:schemeClr val="accent1"/>
                </a:solidFill>
                <a:latin typeface="Consolas" pitchFamily="49" charset="0"/>
              </a:rPr>
              <a:t>lw</a:t>
            </a: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 $t9,-32708($</a:t>
            </a:r>
            <a:r>
              <a:rPr lang="en-US" sz="2400" dirty="0" err="1" smtClean="0">
                <a:solidFill>
                  <a:schemeClr val="accent1"/>
                </a:solidFill>
                <a:latin typeface="Consolas" pitchFamily="49" charset="0"/>
              </a:rPr>
              <a:t>gp</a:t>
            </a: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)</a:t>
            </a:r>
          </a:p>
          <a:p>
            <a:pPr lvl="0"/>
            <a:r>
              <a:rPr lang="en-US" sz="2400" dirty="0" err="1">
                <a:solidFill>
                  <a:schemeClr val="accent1"/>
                </a:solidFill>
                <a:latin typeface="Consolas" pitchFamily="49" charset="0"/>
              </a:rPr>
              <a:t>j</a:t>
            </a:r>
            <a:r>
              <a:rPr lang="en-US" sz="2400" dirty="0" err="1" smtClean="0">
                <a:solidFill>
                  <a:schemeClr val="accent1"/>
                </a:solidFill>
                <a:latin typeface="Consolas" pitchFamily="49" charset="0"/>
              </a:rPr>
              <a:t>alr</a:t>
            </a: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 $t9</a:t>
            </a:r>
            <a:endParaRPr lang="en-US" sz="2400" dirty="0">
              <a:solidFill>
                <a:schemeClr val="accent1"/>
              </a:solidFill>
              <a:latin typeface="Consolas" pitchFamily="49" charset="0"/>
            </a:endParaRPr>
          </a:p>
        </p:txBody>
      </p:sp>
      <p:cxnSp>
        <p:nvCxnSpPr>
          <p:cNvPr id="5" name="Straight Connector 4"/>
          <p:cNvCxnSpPr/>
          <p:nvPr>
            <p:custDataLst>
              <p:tags r:id="rId10"/>
            </p:custDataLst>
          </p:nvPr>
        </p:nvCxnSpPr>
        <p:spPr>
          <a:xfrm rot="16200000" flipH="1">
            <a:off x="1676401" y="3581399"/>
            <a:ext cx="4876800" cy="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990600" y="2842736"/>
            <a:ext cx="3058530" cy="738664"/>
          </a:xfrm>
          <a:prstGeom prst="rect">
            <a:avLst/>
          </a:prstGeom>
          <a:solidFill>
            <a:schemeClr val="bg2"/>
          </a:solidFill>
          <a:ln w="25400">
            <a:solidFill>
              <a:schemeClr val="accent1"/>
            </a:solidFill>
          </a:ln>
        </p:spPr>
        <p:txBody>
          <a:bodyPr wrap="none" lIns="0" tIns="0" rIns="0" bIns="0" rtlCol="0">
            <a:spAutoFit/>
          </a:bodyPr>
          <a:lstStyle/>
          <a:p>
            <a:pPr lvl="0"/>
            <a:r>
              <a:rPr lang="en-US" sz="2400" dirty="0" err="1" smtClean="0">
                <a:solidFill>
                  <a:schemeClr val="accent1"/>
                </a:solidFill>
                <a:latin typeface="Consolas" pitchFamily="49" charset="0"/>
              </a:rPr>
              <a:t>lw</a:t>
            </a: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 $t9,-32704($</a:t>
            </a:r>
            <a:r>
              <a:rPr lang="en-US" sz="2400" dirty="0" err="1" smtClean="0">
                <a:solidFill>
                  <a:schemeClr val="accent1"/>
                </a:solidFill>
                <a:latin typeface="Consolas" pitchFamily="49" charset="0"/>
              </a:rPr>
              <a:t>gp</a:t>
            </a: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)</a:t>
            </a:r>
          </a:p>
          <a:p>
            <a:pPr lvl="0"/>
            <a:r>
              <a:rPr lang="en-US" sz="2400" dirty="0" err="1">
                <a:solidFill>
                  <a:schemeClr val="accent1"/>
                </a:solidFill>
                <a:latin typeface="Consolas" pitchFamily="49" charset="0"/>
              </a:rPr>
              <a:t>j</a:t>
            </a:r>
            <a:r>
              <a:rPr lang="en-US" sz="2400" dirty="0" err="1" smtClean="0">
                <a:solidFill>
                  <a:schemeClr val="accent1"/>
                </a:solidFill>
                <a:latin typeface="Consolas" pitchFamily="49" charset="0"/>
              </a:rPr>
              <a:t>alr</a:t>
            </a: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 $t9</a:t>
            </a:r>
            <a:endParaRPr lang="en-US" sz="2400" dirty="0">
              <a:solidFill>
                <a:schemeClr val="accent1"/>
              </a:solidFill>
              <a:latin typeface="Consolas" pitchFamily="49" charset="0"/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1926771" y="3118757"/>
            <a:ext cx="2509279" cy="2677886"/>
          </a:xfrm>
          <a:custGeom>
            <a:avLst/>
            <a:gdLst>
              <a:gd name="connsiteX0" fmla="*/ 2090058 w 2509279"/>
              <a:gd name="connsiteY0" fmla="*/ 0 h 2677886"/>
              <a:gd name="connsiteX1" fmla="*/ 2498272 w 2509279"/>
              <a:gd name="connsiteY1" fmla="*/ 1077686 h 2677886"/>
              <a:gd name="connsiteX2" fmla="*/ 1698172 w 2509279"/>
              <a:gd name="connsiteY2" fmla="*/ 2220686 h 2677886"/>
              <a:gd name="connsiteX3" fmla="*/ 0 w 2509279"/>
              <a:gd name="connsiteY3" fmla="*/ 2677886 h 2677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09279" h="2677886">
                <a:moveTo>
                  <a:pt x="2090058" y="0"/>
                </a:moveTo>
                <a:cubicBezTo>
                  <a:pt x="2326822" y="353786"/>
                  <a:pt x="2563586" y="707572"/>
                  <a:pt x="2498272" y="1077686"/>
                </a:cubicBezTo>
                <a:cubicBezTo>
                  <a:pt x="2432958" y="1447800"/>
                  <a:pt x="2114551" y="1953986"/>
                  <a:pt x="1698172" y="2220686"/>
                </a:cubicBezTo>
                <a:cubicBezTo>
                  <a:pt x="1281793" y="2487386"/>
                  <a:pt x="640896" y="2582636"/>
                  <a:pt x="0" y="2677886"/>
                </a:cubicBezTo>
              </a:path>
            </a:pathLst>
          </a:custGeom>
          <a:noFill/>
          <a:ln>
            <a:solidFill>
              <a:schemeClr val="accent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980070" y="3810000"/>
            <a:ext cx="3058530" cy="738664"/>
          </a:xfrm>
          <a:prstGeom prst="rect">
            <a:avLst/>
          </a:prstGeom>
          <a:solidFill>
            <a:schemeClr val="bg2"/>
          </a:solidFill>
          <a:ln w="25400">
            <a:solidFill>
              <a:schemeClr val="accent1"/>
            </a:solidFill>
          </a:ln>
        </p:spPr>
        <p:txBody>
          <a:bodyPr wrap="none" lIns="0" tIns="0" rIns="0" bIns="0" rtlCol="0">
            <a:spAutoFit/>
          </a:bodyPr>
          <a:lstStyle/>
          <a:p>
            <a:pPr lvl="0"/>
            <a:r>
              <a:rPr lang="en-US" sz="2400" dirty="0" err="1" smtClean="0">
                <a:solidFill>
                  <a:schemeClr val="accent1"/>
                </a:solidFill>
                <a:latin typeface="Consolas" pitchFamily="49" charset="0"/>
              </a:rPr>
              <a:t>lw</a:t>
            </a: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 $t9,-32708($</a:t>
            </a:r>
            <a:r>
              <a:rPr lang="en-US" sz="2400" dirty="0" err="1" smtClean="0">
                <a:solidFill>
                  <a:schemeClr val="accent1"/>
                </a:solidFill>
                <a:latin typeface="Consolas" pitchFamily="49" charset="0"/>
              </a:rPr>
              <a:t>gp</a:t>
            </a: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)</a:t>
            </a:r>
          </a:p>
          <a:p>
            <a:pPr lvl="0"/>
            <a:r>
              <a:rPr lang="en-US" sz="2400" dirty="0" err="1">
                <a:solidFill>
                  <a:schemeClr val="accent1"/>
                </a:solidFill>
                <a:latin typeface="Consolas" pitchFamily="49" charset="0"/>
              </a:rPr>
              <a:t>j</a:t>
            </a:r>
            <a:r>
              <a:rPr lang="en-US" sz="2400" dirty="0" err="1" smtClean="0">
                <a:solidFill>
                  <a:schemeClr val="accent1"/>
                </a:solidFill>
                <a:latin typeface="Consolas" pitchFamily="49" charset="0"/>
              </a:rPr>
              <a:t>alr</a:t>
            </a: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 $t9</a:t>
            </a:r>
            <a:endParaRPr lang="en-US" sz="2400" dirty="0">
              <a:solidFill>
                <a:schemeClr val="accent1"/>
              </a:solidFill>
              <a:latin typeface="Consolas" pitchFamily="49" charset="0"/>
            </a:endParaRPr>
          </a:p>
        </p:txBody>
      </p:sp>
      <p:cxnSp>
        <p:nvCxnSpPr>
          <p:cNvPr id="17" name="Straight Arrow Connector 16"/>
          <p:cNvCxnSpPr>
            <a:endCxn id="19" idx="0"/>
          </p:cNvCxnSpPr>
          <p:nvPr/>
        </p:nvCxnSpPr>
        <p:spPr>
          <a:xfrm flipH="1">
            <a:off x="4016829" y="2826879"/>
            <a:ext cx="1240971" cy="29187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30" idx="1"/>
          </p:cNvCxnSpPr>
          <p:nvPr/>
        </p:nvCxnSpPr>
        <p:spPr>
          <a:xfrm flipH="1" flipV="1">
            <a:off x="4049130" y="2083714"/>
            <a:ext cx="1330728" cy="21544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>
            <a:off x="4114800" y="2438401"/>
            <a:ext cx="1254528" cy="174093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>
            <a:off x="5105400" y="5038101"/>
            <a:ext cx="2438400" cy="524499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597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 animBg="1"/>
      <p:bldP spid="28" grpId="0" animBg="1"/>
      <p:bldP spid="29" grpId="0" animBg="1"/>
      <p:bldP spid="27" grpId="0"/>
      <p:bldP spid="30" grpId="0"/>
      <p:bldP spid="31" grpId="0"/>
      <p:bldP spid="15" grpId="0" animBg="1"/>
      <p:bldP spid="35" grpId="0" animBg="1"/>
      <p:bldP spid="39" grpId="0" animBg="1"/>
      <p:bldP spid="44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Indirect  Function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533400"/>
            <a:ext cx="3962400" cy="6324600"/>
          </a:xfrm>
        </p:spPr>
        <p:txBody>
          <a:bodyPr>
            <a:noAutofit/>
          </a:bodyPr>
          <a:lstStyle/>
          <a:p>
            <a:pPr lvl="0">
              <a:lnSpc>
                <a:spcPct val="90000"/>
              </a:lnSpc>
            </a:pPr>
            <a:endParaRPr lang="en-US" dirty="0" smtClean="0">
              <a:solidFill>
                <a:srgbClr val="FFFF00"/>
              </a:solidFill>
            </a:endParaRP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00400010 &lt;main&gt;: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</a:t>
            </a:r>
            <a:r>
              <a:rPr lang="en-US" sz="2800" dirty="0" err="1" smtClean="0">
                <a:solidFill>
                  <a:srgbClr val="FFFFFF"/>
                </a:solidFill>
                <a:latin typeface="Consolas" pitchFamily="49" charset="0"/>
              </a:rPr>
              <a:t>jal</a:t>
            </a: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 0x00400330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</a:t>
            </a:r>
            <a:r>
              <a:rPr lang="en-US" sz="2800" dirty="0" err="1" smtClean="0">
                <a:solidFill>
                  <a:srgbClr val="FFFFFF"/>
                </a:solidFill>
                <a:latin typeface="Consolas" pitchFamily="49" charset="0"/>
              </a:rPr>
              <a:t>jal</a:t>
            </a: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 0x00400620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</a:t>
            </a:r>
            <a:r>
              <a:rPr lang="en-US" sz="2800" dirty="0" err="1" smtClean="0">
                <a:solidFill>
                  <a:srgbClr val="FFFFFF"/>
                </a:solidFill>
                <a:latin typeface="Consolas" pitchFamily="49" charset="0"/>
              </a:rPr>
              <a:t>jal</a:t>
            </a: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 0x00400330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00400330 &lt;</a:t>
            </a:r>
            <a:r>
              <a:rPr lang="en-US" sz="2800" dirty="0" err="1" smtClean="0">
                <a:solidFill>
                  <a:srgbClr val="FFFFFF"/>
                </a:solidFill>
                <a:latin typeface="Consolas" pitchFamily="49" charset="0"/>
              </a:rPr>
              <a:t>printf</a:t>
            </a: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&gt;: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00400620 &lt;gets&gt;: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</p:txBody>
      </p:sp>
      <p:sp>
        <p:nvSpPr>
          <p:cNvPr id="4" name="Content Placeholder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4495800" y="304800"/>
            <a:ext cx="4495800" cy="6172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SzPct val="80000"/>
              <a:defRPr/>
            </a:pPr>
            <a:endParaRPr lang="en-US" sz="2800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4637314" y="1524000"/>
            <a:ext cx="3897086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>
            <p:custDataLst>
              <p:tags r:id="rId5"/>
            </p:custDataLst>
          </p:nvPr>
        </p:nvSpPr>
        <p:spPr>
          <a:xfrm>
            <a:off x="4637314" y="2057400"/>
            <a:ext cx="3897086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>
            <p:custDataLst>
              <p:tags r:id="rId6"/>
            </p:custDataLst>
          </p:nvPr>
        </p:nvSpPr>
        <p:spPr>
          <a:xfrm>
            <a:off x="4637314" y="2590800"/>
            <a:ext cx="3897086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>
            <p:custDataLst>
              <p:tags r:id="rId7"/>
            </p:custDataLst>
          </p:nvPr>
        </p:nvSpPr>
        <p:spPr>
          <a:xfrm>
            <a:off x="4648200" y="3124200"/>
            <a:ext cx="38862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>
            <p:custDataLst>
              <p:tags r:id="rId8"/>
            </p:custDataLst>
          </p:nvPr>
        </p:nvSpPr>
        <p:spPr>
          <a:xfrm>
            <a:off x="4648200" y="3657600"/>
            <a:ext cx="38862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>
            <p:custDataLst>
              <p:tags r:id="rId9"/>
            </p:custDataLst>
          </p:nvPr>
        </p:nvSpPr>
        <p:spPr>
          <a:xfrm>
            <a:off x="4648200" y="990600"/>
            <a:ext cx="7551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.got</a:t>
            </a:r>
          </a:p>
        </p:txBody>
      </p:sp>
      <p:sp>
        <p:nvSpPr>
          <p:cNvPr id="6" name="Rectangle 5"/>
          <p:cNvSpPr/>
          <p:nvPr/>
        </p:nvSpPr>
        <p:spPr>
          <a:xfrm>
            <a:off x="1143000" y="2057400"/>
            <a:ext cx="2895600" cy="391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1143000" y="2971800"/>
            <a:ext cx="2895600" cy="391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143000" y="3936659"/>
            <a:ext cx="2895600" cy="37408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304800" y="4883717"/>
            <a:ext cx="1600200" cy="30876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04800" y="5791200"/>
            <a:ext cx="1600200" cy="30876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555171" y="2286000"/>
            <a:ext cx="587829" cy="2596243"/>
          </a:xfrm>
          <a:custGeom>
            <a:avLst/>
            <a:gdLst>
              <a:gd name="connsiteX0" fmla="*/ 587829 w 587829"/>
              <a:gd name="connsiteY0" fmla="*/ 0 h 2596243"/>
              <a:gd name="connsiteX1" fmla="*/ 146958 w 587829"/>
              <a:gd name="connsiteY1" fmla="*/ 1077686 h 2596243"/>
              <a:gd name="connsiteX2" fmla="*/ 0 w 587829"/>
              <a:gd name="connsiteY2" fmla="*/ 2596243 h 2596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7829" h="2596243">
                <a:moveTo>
                  <a:pt x="587829" y="0"/>
                </a:moveTo>
                <a:cubicBezTo>
                  <a:pt x="416379" y="322489"/>
                  <a:pt x="244929" y="644979"/>
                  <a:pt x="146958" y="1077686"/>
                </a:cubicBezTo>
                <a:cubicBezTo>
                  <a:pt x="48987" y="1510393"/>
                  <a:pt x="24493" y="2053318"/>
                  <a:pt x="0" y="2596243"/>
                </a:cubicBezTo>
              </a:path>
            </a:pathLst>
          </a:custGeom>
          <a:noFill/>
          <a:ln>
            <a:solidFill>
              <a:schemeClr val="accent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1752600" y="4310742"/>
            <a:ext cx="609600" cy="571501"/>
          </a:xfrm>
          <a:prstGeom prst="straightConnector1">
            <a:avLst/>
          </a:prstGeom>
          <a:ln w="254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715000" y="2057400"/>
            <a:ext cx="2800767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0x00400330 </a:t>
            </a:r>
            <a:r>
              <a:rPr lang="en-US" sz="2400" dirty="0" smtClean="0">
                <a:solidFill>
                  <a:schemeClr val="accent1"/>
                </a:solidFill>
              </a:rPr>
              <a:t># </a:t>
            </a:r>
            <a:r>
              <a:rPr lang="en-US" sz="2400" dirty="0" err="1" smtClean="0">
                <a:solidFill>
                  <a:schemeClr val="accent1"/>
                </a:solidFill>
              </a:rPr>
              <a:t>printf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715000" y="2565737"/>
            <a:ext cx="2621487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0x00400620 </a:t>
            </a:r>
            <a:r>
              <a:rPr lang="en-US" sz="2400" dirty="0" smtClean="0">
                <a:solidFill>
                  <a:schemeClr val="accent1"/>
                </a:solidFill>
              </a:rPr>
              <a:t># gets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715000" y="1524000"/>
            <a:ext cx="2729914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0x00400010 </a:t>
            </a:r>
            <a:r>
              <a:rPr lang="en-US" sz="2400" dirty="0" smtClean="0">
                <a:solidFill>
                  <a:schemeClr val="accent1"/>
                </a:solidFill>
              </a:rPr>
              <a:t># main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04800" y="1143000"/>
            <a:ext cx="1600200" cy="30876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212271" y="468085"/>
            <a:ext cx="22277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rgbClr val="FFFF00"/>
                </a:solidFill>
              </a:rPr>
              <a:t>Indirect call</a:t>
            </a:r>
            <a:r>
              <a:rPr lang="en-US" sz="3200" dirty="0" smtClean="0">
                <a:solidFill>
                  <a:srgbClr val="FFFF00"/>
                </a:solidFill>
              </a:rPr>
              <a:t>: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274935" y="619780"/>
            <a:ext cx="29450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# data segment</a:t>
            </a:r>
            <a:endParaRPr lang="en-US" sz="2800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114802" y="4191000"/>
            <a:ext cx="525779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# global offset table</a:t>
            </a:r>
          </a:p>
          <a:p>
            <a:pPr lvl="0"/>
            <a:r>
              <a:rPr lang="en-US" sz="28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# to be loaded</a:t>
            </a:r>
          </a:p>
          <a:p>
            <a:pPr lvl="0"/>
            <a:r>
              <a:rPr lang="en-US" sz="28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# at </a:t>
            </a:r>
            <a:r>
              <a:rPr lang="en-US" sz="28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-32712</a:t>
            </a:r>
            <a:r>
              <a:rPr lang="en-US" sz="28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($</a:t>
            </a:r>
            <a:r>
              <a:rPr lang="en-US" sz="2800" dirty="0" err="1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gp</a:t>
            </a:r>
            <a:r>
              <a:rPr lang="en-US" sz="28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pPr lvl="0"/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#</a:t>
            </a:r>
            <a:r>
              <a:rPr lang="en-US" sz="28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printf</a:t>
            </a:r>
            <a:r>
              <a:rPr lang="en-US" sz="28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 = 4+(-32712)+$</a:t>
            </a:r>
            <a:r>
              <a:rPr lang="en-US" sz="2800" dirty="0" err="1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gp</a:t>
            </a:r>
            <a:endParaRPr lang="en-US" sz="2800" dirty="0" smtClean="0">
              <a:solidFill>
                <a:schemeClr val="accent1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#</a:t>
            </a:r>
            <a:r>
              <a:rPr lang="en-US" sz="28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 gets   = 8+(-</a:t>
            </a:r>
            <a:r>
              <a:rPr lang="en-US" sz="28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32712)+$</a:t>
            </a:r>
            <a:r>
              <a:rPr lang="en-US" sz="2800" dirty="0" err="1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gp</a:t>
            </a:r>
            <a:endParaRPr lang="en-US" sz="2800" dirty="0">
              <a:solidFill>
                <a:schemeClr val="accent1"/>
              </a:solidFill>
              <a:latin typeface="Consolas" pitchFamily="49" charset="0"/>
              <a:cs typeface="Consolas" pitchFamily="49" charset="0"/>
            </a:endParaRPr>
          </a:p>
          <a:p>
            <a:pPr lvl="0"/>
            <a:endParaRPr lang="en-US" sz="2800" dirty="0">
              <a:solidFill>
                <a:schemeClr val="accent1"/>
              </a:solidFill>
              <a:latin typeface="Consolas" pitchFamily="49" charset="0"/>
              <a:cs typeface="Consolas" pitchFamily="49" charset="0"/>
            </a:endParaRPr>
          </a:p>
          <a:p>
            <a:pPr lvl="0"/>
            <a:endParaRPr lang="en-US" sz="2800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731603" y="1524000"/>
            <a:ext cx="830997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.word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724400" y="2083713"/>
            <a:ext cx="830997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.word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648200" y="2590800"/>
            <a:ext cx="830997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.word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90600" y="1905000"/>
            <a:ext cx="3058530" cy="738664"/>
          </a:xfrm>
          <a:prstGeom prst="rect">
            <a:avLst/>
          </a:prstGeom>
          <a:solidFill>
            <a:schemeClr val="bg2"/>
          </a:solidFill>
          <a:ln w="25400">
            <a:solidFill>
              <a:schemeClr val="accent1"/>
            </a:solidFill>
          </a:ln>
        </p:spPr>
        <p:txBody>
          <a:bodyPr wrap="none" lIns="0" tIns="0" rIns="0" bIns="0" rtlCol="0">
            <a:spAutoFit/>
          </a:bodyPr>
          <a:lstStyle/>
          <a:p>
            <a:pPr lvl="0"/>
            <a:r>
              <a:rPr lang="en-US" sz="2400" dirty="0" err="1" smtClean="0">
                <a:solidFill>
                  <a:schemeClr val="accent1"/>
                </a:solidFill>
                <a:latin typeface="Consolas" pitchFamily="49" charset="0"/>
              </a:rPr>
              <a:t>lw</a:t>
            </a: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 $t9,-32708($</a:t>
            </a:r>
            <a:r>
              <a:rPr lang="en-US" sz="2400" dirty="0" err="1" smtClean="0">
                <a:solidFill>
                  <a:schemeClr val="accent1"/>
                </a:solidFill>
                <a:latin typeface="Consolas" pitchFamily="49" charset="0"/>
              </a:rPr>
              <a:t>gp</a:t>
            </a: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)</a:t>
            </a:r>
          </a:p>
          <a:p>
            <a:pPr lvl="0"/>
            <a:r>
              <a:rPr lang="en-US" sz="2400" dirty="0" err="1">
                <a:solidFill>
                  <a:schemeClr val="accent1"/>
                </a:solidFill>
                <a:latin typeface="Consolas" pitchFamily="49" charset="0"/>
              </a:rPr>
              <a:t>j</a:t>
            </a:r>
            <a:r>
              <a:rPr lang="en-US" sz="2400" dirty="0" err="1" smtClean="0">
                <a:solidFill>
                  <a:schemeClr val="accent1"/>
                </a:solidFill>
                <a:latin typeface="Consolas" pitchFamily="49" charset="0"/>
              </a:rPr>
              <a:t>alr</a:t>
            </a: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 $t9</a:t>
            </a:r>
            <a:endParaRPr lang="en-US" sz="2400" dirty="0">
              <a:solidFill>
                <a:schemeClr val="accent1"/>
              </a:solidFill>
              <a:latin typeface="Consolas" pitchFamily="49" charset="0"/>
            </a:endParaRPr>
          </a:p>
        </p:txBody>
      </p:sp>
      <p:cxnSp>
        <p:nvCxnSpPr>
          <p:cNvPr id="5" name="Straight Connector 4"/>
          <p:cNvCxnSpPr/>
          <p:nvPr>
            <p:custDataLst>
              <p:tags r:id="rId10"/>
            </p:custDataLst>
          </p:nvPr>
        </p:nvCxnSpPr>
        <p:spPr>
          <a:xfrm rot="16200000" flipH="1">
            <a:off x="1676401" y="3581399"/>
            <a:ext cx="4876800" cy="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990600" y="2842736"/>
            <a:ext cx="3058530" cy="738664"/>
          </a:xfrm>
          <a:prstGeom prst="rect">
            <a:avLst/>
          </a:prstGeom>
          <a:solidFill>
            <a:schemeClr val="bg2"/>
          </a:solidFill>
          <a:ln w="25400">
            <a:solidFill>
              <a:schemeClr val="accent1"/>
            </a:solidFill>
          </a:ln>
        </p:spPr>
        <p:txBody>
          <a:bodyPr wrap="none" lIns="0" tIns="0" rIns="0" bIns="0" rtlCol="0">
            <a:spAutoFit/>
          </a:bodyPr>
          <a:lstStyle/>
          <a:p>
            <a:pPr lvl="0"/>
            <a:r>
              <a:rPr lang="en-US" sz="2400" dirty="0" err="1" smtClean="0">
                <a:solidFill>
                  <a:schemeClr val="accent1"/>
                </a:solidFill>
                <a:latin typeface="Consolas" pitchFamily="49" charset="0"/>
              </a:rPr>
              <a:t>lw</a:t>
            </a: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 $t9,-32704($</a:t>
            </a:r>
            <a:r>
              <a:rPr lang="en-US" sz="2400" dirty="0" err="1" smtClean="0">
                <a:solidFill>
                  <a:schemeClr val="accent1"/>
                </a:solidFill>
                <a:latin typeface="Consolas" pitchFamily="49" charset="0"/>
              </a:rPr>
              <a:t>gp</a:t>
            </a: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)</a:t>
            </a:r>
          </a:p>
          <a:p>
            <a:pPr lvl="0"/>
            <a:r>
              <a:rPr lang="en-US" sz="2400" dirty="0" err="1">
                <a:solidFill>
                  <a:schemeClr val="accent1"/>
                </a:solidFill>
                <a:latin typeface="Consolas" pitchFamily="49" charset="0"/>
              </a:rPr>
              <a:t>j</a:t>
            </a:r>
            <a:r>
              <a:rPr lang="en-US" sz="2400" dirty="0" err="1" smtClean="0">
                <a:solidFill>
                  <a:schemeClr val="accent1"/>
                </a:solidFill>
                <a:latin typeface="Consolas" pitchFamily="49" charset="0"/>
              </a:rPr>
              <a:t>alr</a:t>
            </a: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 $t9</a:t>
            </a:r>
            <a:endParaRPr lang="en-US" sz="2400" dirty="0">
              <a:solidFill>
                <a:schemeClr val="accent1"/>
              </a:solidFill>
              <a:latin typeface="Consolas" pitchFamily="49" charset="0"/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1926771" y="3118757"/>
            <a:ext cx="2509279" cy="2677886"/>
          </a:xfrm>
          <a:custGeom>
            <a:avLst/>
            <a:gdLst>
              <a:gd name="connsiteX0" fmla="*/ 2090058 w 2509279"/>
              <a:gd name="connsiteY0" fmla="*/ 0 h 2677886"/>
              <a:gd name="connsiteX1" fmla="*/ 2498272 w 2509279"/>
              <a:gd name="connsiteY1" fmla="*/ 1077686 h 2677886"/>
              <a:gd name="connsiteX2" fmla="*/ 1698172 w 2509279"/>
              <a:gd name="connsiteY2" fmla="*/ 2220686 h 2677886"/>
              <a:gd name="connsiteX3" fmla="*/ 0 w 2509279"/>
              <a:gd name="connsiteY3" fmla="*/ 2677886 h 2677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09279" h="2677886">
                <a:moveTo>
                  <a:pt x="2090058" y="0"/>
                </a:moveTo>
                <a:cubicBezTo>
                  <a:pt x="2326822" y="353786"/>
                  <a:pt x="2563586" y="707572"/>
                  <a:pt x="2498272" y="1077686"/>
                </a:cubicBezTo>
                <a:cubicBezTo>
                  <a:pt x="2432958" y="1447800"/>
                  <a:pt x="2114551" y="1953986"/>
                  <a:pt x="1698172" y="2220686"/>
                </a:cubicBezTo>
                <a:cubicBezTo>
                  <a:pt x="1281793" y="2487386"/>
                  <a:pt x="640896" y="2582636"/>
                  <a:pt x="0" y="2677886"/>
                </a:cubicBezTo>
              </a:path>
            </a:pathLst>
          </a:custGeom>
          <a:noFill/>
          <a:ln>
            <a:solidFill>
              <a:schemeClr val="accent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980070" y="3810000"/>
            <a:ext cx="3058530" cy="738664"/>
          </a:xfrm>
          <a:prstGeom prst="rect">
            <a:avLst/>
          </a:prstGeom>
          <a:solidFill>
            <a:schemeClr val="bg2"/>
          </a:solidFill>
          <a:ln w="25400">
            <a:solidFill>
              <a:schemeClr val="accent1"/>
            </a:solidFill>
          </a:ln>
        </p:spPr>
        <p:txBody>
          <a:bodyPr wrap="none" lIns="0" tIns="0" rIns="0" bIns="0" rtlCol="0">
            <a:spAutoFit/>
          </a:bodyPr>
          <a:lstStyle/>
          <a:p>
            <a:pPr lvl="0"/>
            <a:r>
              <a:rPr lang="en-US" sz="2400" dirty="0" err="1" smtClean="0">
                <a:solidFill>
                  <a:schemeClr val="accent1"/>
                </a:solidFill>
                <a:latin typeface="Consolas" pitchFamily="49" charset="0"/>
              </a:rPr>
              <a:t>lw</a:t>
            </a: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 $t9,-32708($</a:t>
            </a:r>
            <a:r>
              <a:rPr lang="en-US" sz="2400" dirty="0" err="1" smtClean="0">
                <a:solidFill>
                  <a:schemeClr val="accent1"/>
                </a:solidFill>
                <a:latin typeface="Consolas" pitchFamily="49" charset="0"/>
              </a:rPr>
              <a:t>gp</a:t>
            </a: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)</a:t>
            </a:r>
          </a:p>
          <a:p>
            <a:pPr lvl="0"/>
            <a:r>
              <a:rPr lang="en-US" sz="2400" dirty="0" err="1">
                <a:solidFill>
                  <a:schemeClr val="accent1"/>
                </a:solidFill>
                <a:latin typeface="Consolas" pitchFamily="49" charset="0"/>
              </a:rPr>
              <a:t>j</a:t>
            </a:r>
            <a:r>
              <a:rPr lang="en-US" sz="2400" dirty="0" err="1" smtClean="0">
                <a:solidFill>
                  <a:schemeClr val="accent1"/>
                </a:solidFill>
                <a:latin typeface="Consolas" pitchFamily="49" charset="0"/>
              </a:rPr>
              <a:t>alr</a:t>
            </a: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 $t9</a:t>
            </a:r>
            <a:endParaRPr lang="en-US" sz="2400" dirty="0">
              <a:solidFill>
                <a:schemeClr val="accent1"/>
              </a:solidFill>
              <a:latin typeface="Consolas" pitchFamily="49" charset="0"/>
            </a:endParaRPr>
          </a:p>
        </p:txBody>
      </p:sp>
      <p:cxnSp>
        <p:nvCxnSpPr>
          <p:cNvPr id="17" name="Straight Arrow Connector 16"/>
          <p:cNvCxnSpPr>
            <a:stCxn id="9" idx="1"/>
            <a:endCxn id="19" idx="0"/>
          </p:cNvCxnSpPr>
          <p:nvPr/>
        </p:nvCxnSpPr>
        <p:spPr>
          <a:xfrm flipH="1">
            <a:off x="4016829" y="2857500"/>
            <a:ext cx="620485" cy="26125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8" idx="1"/>
          </p:cNvCxnSpPr>
          <p:nvPr/>
        </p:nvCxnSpPr>
        <p:spPr>
          <a:xfrm flipH="1" flipV="1">
            <a:off x="4114800" y="2191437"/>
            <a:ext cx="522514" cy="13266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8" idx="1"/>
          </p:cNvCxnSpPr>
          <p:nvPr/>
        </p:nvCxnSpPr>
        <p:spPr>
          <a:xfrm flipH="1">
            <a:off x="4114800" y="2324100"/>
            <a:ext cx="522514" cy="185523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>
            <a:off x="5105400" y="5038101"/>
            <a:ext cx="2438400" cy="524499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328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Dynamic  Linking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533400"/>
            <a:ext cx="8610600" cy="6324600"/>
          </a:xfrm>
        </p:spPr>
        <p:txBody>
          <a:bodyPr>
            <a:noAutofit/>
          </a:bodyPr>
          <a:lstStyle/>
          <a:p>
            <a:pPr lvl="0">
              <a:lnSpc>
                <a:spcPct val="90000"/>
              </a:lnSpc>
            </a:pPr>
            <a:r>
              <a:rPr lang="en-US" dirty="0" smtClean="0">
                <a:solidFill>
                  <a:srgbClr val="FFFF00"/>
                </a:solidFill>
              </a:rPr>
              <a:t>Indirect call with on-demand dynamic linking:</a:t>
            </a:r>
          </a:p>
          <a:p>
            <a:pPr lvl="0">
              <a:lnSpc>
                <a:spcPct val="90000"/>
              </a:lnSpc>
            </a:pP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00400010 &lt;main&gt;:</a:t>
            </a:r>
          </a:p>
          <a:p>
            <a:pPr lvl="0">
              <a:lnSpc>
                <a:spcPct val="90000"/>
              </a:lnSpc>
            </a:pP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    ...</a:t>
            </a:r>
          </a:p>
          <a:p>
            <a:pPr lvl="0">
              <a:lnSpc>
                <a:spcPct val="90000"/>
              </a:lnSpc>
            </a:pPr>
            <a:r>
              <a:rPr lang="en-US" sz="2000" dirty="0">
                <a:solidFill>
                  <a:srgbClr val="FFFFFF"/>
                </a:solidFill>
                <a:latin typeface="Consolas" pitchFamily="49" charset="0"/>
              </a:rPr>
              <a:t> </a:t>
            </a: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   # load address of prints</a:t>
            </a:r>
            <a:b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</a:br>
            <a:r>
              <a:rPr lang="en-US" sz="2000" dirty="0">
                <a:solidFill>
                  <a:srgbClr val="FFFFFF"/>
                </a:solidFill>
                <a:latin typeface="Consolas" pitchFamily="49" charset="0"/>
              </a:rPr>
              <a:t> </a:t>
            </a: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   # from .got[1]</a:t>
            </a:r>
          </a:p>
          <a:p>
            <a:pPr lvl="0">
              <a:lnSpc>
                <a:spcPct val="90000"/>
              </a:lnSpc>
            </a:pPr>
            <a:r>
              <a:rPr lang="en-US" sz="2000" dirty="0">
                <a:solidFill>
                  <a:srgbClr val="FFFFFF"/>
                </a:solidFill>
                <a:latin typeface="Consolas" pitchFamily="49" charset="0"/>
              </a:rPr>
              <a:t> </a:t>
            </a: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   </a:t>
            </a:r>
            <a:r>
              <a:rPr lang="en-US" sz="2000" dirty="0" err="1" smtClean="0">
                <a:solidFill>
                  <a:srgbClr val="FFFFFF"/>
                </a:solidFill>
                <a:latin typeface="Consolas" pitchFamily="49" charset="0"/>
              </a:rPr>
              <a:t>lw</a:t>
            </a: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 t9, -32708(</a:t>
            </a:r>
            <a:r>
              <a:rPr lang="en-US" sz="2000" dirty="0" err="1" smtClean="0">
                <a:solidFill>
                  <a:srgbClr val="FFFFFF"/>
                </a:solidFill>
                <a:latin typeface="Consolas" pitchFamily="49" charset="0"/>
              </a:rPr>
              <a:t>gp</a:t>
            </a: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)</a:t>
            </a:r>
          </a:p>
          <a:p>
            <a:pPr lvl="0">
              <a:lnSpc>
                <a:spcPct val="90000"/>
              </a:lnSpc>
            </a:pP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    </a:t>
            </a:r>
          </a:p>
          <a:p>
            <a:pPr lvl="0">
              <a:lnSpc>
                <a:spcPct val="90000"/>
              </a:lnSpc>
            </a:pP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    </a:t>
            </a:r>
          </a:p>
          <a:p>
            <a:pPr lvl="0">
              <a:lnSpc>
                <a:spcPct val="90000"/>
              </a:lnSpc>
            </a:pP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    # now call it</a:t>
            </a:r>
          </a:p>
          <a:p>
            <a:pPr lvl="0">
              <a:lnSpc>
                <a:spcPct val="90000"/>
              </a:lnSpc>
            </a:pP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    </a:t>
            </a:r>
            <a:r>
              <a:rPr lang="en-US" sz="2000" dirty="0" err="1" smtClean="0">
                <a:solidFill>
                  <a:srgbClr val="FFFFFF"/>
                </a:solidFill>
                <a:latin typeface="Consolas" pitchFamily="49" charset="0"/>
              </a:rPr>
              <a:t>jalr</a:t>
            </a: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 t9</a:t>
            </a:r>
          </a:p>
          <a:p>
            <a:pPr lvl="0">
              <a:lnSpc>
                <a:spcPct val="90000"/>
              </a:lnSpc>
            </a:pPr>
            <a:r>
              <a:rPr lang="en-US" sz="2000" dirty="0">
                <a:solidFill>
                  <a:srgbClr val="FFFFFF"/>
                </a:solidFill>
                <a:latin typeface="Consolas" pitchFamily="49" charset="0"/>
              </a:rPr>
              <a:t> </a:t>
            </a: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   ...</a:t>
            </a:r>
          </a:p>
          <a:p>
            <a:pPr lvl="0">
              <a:defRPr/>
            </a:pPr>
            <a:r>
              <a:rPr lang="en-US" sz="2000" dirty="0" smtClean="0">
                <a:latin typeface="Consolas" pitchFamily="49" charset="0"/>
              </a:rPr>
              <a:t>.got </a:t>
            </a:r>
          </a:p>
          <a:p>
            <a:pPr lvl="0">
              <a:defRPr/>
            </a:pPr>
            <a:r>
              <a:rPr lang="en-US" sz="2000" dirty="0">
                <a:latin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</a:rPr>
              <a:t>   .word 00400888 # open</a:t>
            </a:r>
          </a:p>
          <a:p>
            <a:pPr lvl="0">
              <a:defRPr/>
            </a:pPr>
            <a:r>
              <a:rPr lang="en-US" sz="2000" dirty="0">
                <a:latin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</a:rPr>
              <a:t>   .word 00400888 # prints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</a:rPr>
              <a:t>   .word 00400888 # gets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</a:rPr>
              <a:t>   .word 00400888 # foo</a:t>
            </a:r>
          </a:p>
          <a:p>
            <a:pPr lvl="0">
              <a:lnSpc>
                <a:spcPct val="90000"/>
              </a:lnSpc>
            </a:pPr>
            <a:endParaRPr lang="en-US" sz="2800" dirty="0" smtClean="0">
              <a:solidFill>
                <a:srgbClr val="FFFFFF"/>
              </a:solidFill>
              <a:latin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50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Dynamic  Linking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533400"/>
            <a:ext cx="8610600" cy="6324600"/>
          </a:xfrm>
        </p:spPr>
        <p:txBody>
          <a:bodyPr>
            <a:noAutofit/>
          </a:bodyPr>
          <a:lstStyle/>
          <a:p>
            <a:pPr lvl="0">
              <a:lnSpc>
                <a:spcPct val="90000"/>
              </a:lnSpc>
            </a:pPr>
            <a:r>
              <a:rPr lang="en-US" dirty="0" smtClean="0">
                <a:solidFill>
                  <a:srgbClr val="FFFF00"/>
                </a:solidFill>
              </a:rPr>
              <a:t>Indirect call with on-demand dynamic linking:</a:t>
            </a:r>
          </a:p>
          <a:p>
            <a:pPr lvl="0">
              <a:lnSpc>
                <a:spcPct val="90000"/>
              </a:lnSpc>
            </a:pP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00400010 &lt;main&gt;:</a:t>
            </a:r>
          </a:p>
          <a:p>
            <a:pPr lvl="0">
              <a:lnSpc>
                <a:spcPct val="90000"/>
              </a:lnSpc>
            </a:pP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    ...</a:t>
            </a:r>
          </a:p>
          <a:p>
            <a:pPr lvl="0">
              <a:lnSpc>
                <a:spcPct val="90000"/>
              </a:lnSpc>
            </a:pPr>
            <a:r>
              <a:rPr lang="en-US" sz="2000" dirty="0">
                <a:solidFill>
                  <a:srgbClr val="FFFFFF"/>
                </a:solidFill>
                <a:latin typeface="Consolas" pitchFamily="49" charset="0"/>
              </a:rPr>
              <a:t> </a:t>
            </a: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   # load address of prints</a:t>
            </a:r>
            <a:b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</a:br>
            <a:r>
              <a:rPr lang="en-US" sz="2000" dirty="0">
                <a:solidFill>
                  <a:srgbClr val="FFFFFF"/>
                </a:solidFill>
                <a:latin typeface="Consolas" pitchFamily="49" charset="0"/>
              </a:rPr>
              <a:t> </a:t>
            </a: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   # from .got[1]</a:t>
            </a:r>
          </a:p>
          <a:p>
            <a:pPr lvl="0">
              <a:lnSpc>
                <a:spcPct val="90000"/>
              </a:lnSpc>
            </a:pPr>
            <a:r>
              <a:rPr lang="en-US" sz="2000" dirty="0">
                <a:solidFill>
                  <a:srgbClr val="FFFFFF"/>
                </a:solidFill>
                <a:latin typeface="Consolas" pitchFamily="49" charset="0"/>
              </a:rPr>
              <a:t> </a:t>
            </a: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   </a:t>
            </a:r>
            <a:r>
              <a:rPr lang="en-US" sz="2000" dirty="0" err="1" smtClean="0">
                <a:solidFill>
                  <a:srgbClr val="FFFFFF"/>
                </a:solidFill>
                <a:latin typeface="Consolas" pitchFamily="49" charset="0"/>
              </a:rPr>
              <a:t>lw</a:t>
            </a: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 t9, -32708(</a:t>
            </a:r>
            <a:r>
              <a:rPr lang="en-US" sz="2000" dirty="0" err="1" smtClean="0">
                <a:solidFill>
                  <a:srgbClr val="FFFFFF"/>
                </a:solidFill>
                <a:latin typeface="Consolas" pitchFamily="49" charset="0"/>
              </a:rPr>
              <a:t>gp</a:t>
            </a: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)</a:t>
            </a:r>
          </a:p>
          <a:p>
            <a:pPr lvl="0">
              <a:lnSpc>
                <a:spcPct val="90000"/>
              </a:lnSpc>
            </a:pPr>
            <a:r>
              <a:rPr lang="en-US" sz="2000" dirty="0">
                <a:solidFill>
                  <a:srgbClr val="FFFFFF"/>
                </a:solidFill>
                <a:latin typeface="Consolas" pitchFamily="49" charset="0"/>
              </a:rPr>
              <a:t> </a:t>
            </a: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   # also load the index 1</a:t>
            </a:r>
          </a:p>
          <a:p>
            <a:pPr lvl="0">
              <a:lnSpc>
                <a:spcPct val="90000"/>
              </a:lnSpc>
            </a:pPr>
            <a:r>
              <a:rPr lang="en-US" sz="2000" dirty="0">
                <a:solidFill>
                  <a:srgbClr val="FFFFFF"/>
                </a:solidFill>
                <a:latin typeface="Consolas" pitchFamily="49" charset="0"/>
              </a:rPr>
              <a:t> </a:t>
            </a: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   li t8, 1</a:t>
            </a:r>
          </a:p>
          <a:p>
            <a:pPr lvl="0">
              <a:lnSpc>
                <a:spcPct val="90000"/>
              </a:lnSpc>
            </a:pPr>
            <a:r>
              <a:rPr lang="en-US" sz="2000" dirty="0">
                <a:solidFill>
                  <a:srgbClr val="FFFFFF"/>
                </a:solidFill>
                <a:latin typeface="Consolas" pitchFamily="49" charset="0"/>
              </a:rPr>
              <a:t> </a:t>
            </a: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   # now call it</a:t>
            </a:r>
          </a:p>
          <a:p>
            <a:pPr lvl="0">
              <a:lnSpc>
                <a:spcPct val="90000"/>
              </a:lnSpc>
            </a:pPr>
            <a:r>
              <a:rPr lang="en-US" sz="2000" dirty="0">
                <a:solidFill>
                  <a:srgbClr val="FFFFFF"/>
                </a:solidFill>
                <a:latin typeface="Consolas" pitchFamily="49" charset="0"/>
              </a:rPr>
              <a:t> </a:t>
            </a: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   </a:t>
            </a:r>
            <a:r>
              <a:rPr lang="en-US" sz="2000" dirty="0" err="1" smtClean="0">
                <a:solidFill>
                  <a:srgbClr val="FFFFFF"/>
                </a:solidFill>
                <a:latin typeface="Consolas" pitchFamily="49" charset="0"/>
              </a:rPr>
              <a:t>jalr</a:t>
            </a: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 t9</a:t>
            </a:r>
          </a:p>
          <a:p>
            <a:pPr lvl="0">
              <a:lnSpc>
                <a:spcPct val="90000"/>
              </a:lnSpc>
            </a:pPr>
            <a:r>
              <a:rPr lang="en-US" sz="2000" dirty="0">
                <a:solidFill>
                  <a:srgbClr val="FFFFFF"/>
                </a:solidFill>
                <a:latin typeface="Consolas" pitchFamily="49" charset="0"/>
              </a:rPr>
              <a:t> </a:t>
            </a: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   ...</a:t>
            </a:r>
          </a:p>
          <a:p>
            <a:pPr lvl="0">
              <a:defRPr/>
            </a:pPr>
            <a:r>
              <a:rPr lang="en-US" sz="2000" dirty="0" smtClean="0">
                <a:latin typeface="Consolas" pitchFamily="49" charset="0"/>
              </a:rPr>
              <a:t>.got </a:t>
            </a:r>
          </a:p>
          <a:p>
            <a:pPr lvl="0">
              <a:defRPr/>
            </a:pPr>
            <a:r>
              <a:rPr lang="en-US" sz="2000" dirty="0">
                <a:latin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</a:rPr>
              <a:t>   .word 00400888 # open</a:t>
            </a:r>
          </a:p>
          <a:p>
            <a:pPr lvl="0">
              <a:defRPr/>
            </a:pPr>
            <a:r>
              <a:rPr lang="en-US" sz="2000" dirty="0">
                <a:latin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</a:rPr>
              <a:t>   .word 00400888 # prints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</a:rPr>
              <a:t>   .word 00400888 # gets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</a:rPr>
              <a:t>   .word 00400888 # foo</a:t>
            </a:r>
          </a:p>
          <a:p>
            <a:pPr lvl="0">
              <a:lnSpc>
                <a:spcPct val="90000"/>
              </a:lnSpc>
            </a:pPr>
            <a:endParaRPr lang="en-US" sz="2800" dirty="0" smtClean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4495800" y="1066800"/>
            <a:ext cx="4495800" cy="5715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lvl="0" indent="-342900">
              <a:spcBef>
                <a:spcPct val="20000"/>
              </a:spcBef>
              <a:buSzPct val="80000"/>
              <a:defRPr/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	...</a:t>
            </a: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00400888 &lt;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dlresolve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&gt;:</a:t>
            </a: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	# t9 = 0x400888</a:t>
            </a: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	# t8 = index of 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func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that</a:t>
            </a:r>
            <a:b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</a:b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#    needs to be loaded</a:t>
            </a: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endParaRPr lang="en-US" sz="2000" dirty="0" smtClean="0">
              <a:solidFill>
                <a:schemeClr val="bg1"/>
              </a:solidFill>
              <a:latin typeface="Consolas" pitchFamily="49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	# load that 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func</a:t>
            </a:r>
            <a:endParaRPr lang="en-US" sz="2000" dirty="0" smtClean="0">
              <a:solidFill>
                <a:schemeClr val="bg1"/>
              </a:solidFill>
              <a:latin typeface="Consolas" pitchFamily="49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	... # t7 = 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loadfromdisk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(t8)</a:t>
            </a: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endParaRPr lang="en-US" sz="2000" dirty="0" smtClean="0">
              <a:solidFill>
                <a:schemeClr val="bg1"/>
              </a:solidFill>
              <a:latin typeface="Consolas" pitchFamily="49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	# save 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func’s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address so</a:t>
            </a:r>
            <a:b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</a:b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# so next call goes direct</a:t>
            </a: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 ... # got[t8] = t7</a:t>
            </a: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endParaRPr lang="en-US" sz="2000" dirty="0" smtClean="0">
              <a:solidFill>
                <a:schemeClr val="bg1"/>
              </a:solidFill>
              <a:latin typeface="Consolas" pitchFamily="49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	# also jump to 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func</a:t>
            </a:r>
            <a:endParaRPr lang="en-US" sz="2000" dirty="0" smtClean="0">
              <a:solidFill>
                <a:schemeClr val="bg1"/>
              </a:solidFill>
              <a:latin typeface="Consolas" pitchFamily="49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 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jr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t7</a:t>
            </a: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	# it will return directly </a:t>
            </a:r>
            <a:b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</a:b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# to main, not here</a:t>
            </a:r>
            <a:endParaRPr lang="en-US" sz="2000" dirty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>
            <p:custDataLst>
              <p:tags r:id="rId4"/>
            </p:custDataLst>
          </p:nvPr>
        </p:nvCxnSpPr>
        <p:spPr>
          <a:xfrm rot="16200000" flipH="1">
            <a:off x="1828799" y="3581399"/>
            <a:ext cx="4876800" cy="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5785800" y="1371600"/>
            <a:ext cx="1834200" cy="381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5181600" y="2057400"/>
            <a:ext cx="3380880" cy="609600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638800" y="3276600"/>
            <a:ext cx="3352800" cy="571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eft Brace 12"/>
          <p:cNvSpPr/>
          <p:nvPr/>
        </p:nvSpPr>
        <p:spPr>
          <a:xfrm>
            <a:off x="4572000" y="3962400"/>
            <a:ext cx="533400" cy="26289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838200" y="5105400"/>
            <a:ext cx="3276600" cy="3048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838200" y="2667000"/>
            <a:ext cx="3380880" cy="609600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4114800" y="1683747"/>
            <a:ext cx="457200" cy="3574053"/>
          </a:xfrm>
          <a:custGeom>
            <a:avLst/>
            <a:gdLst>
              <a:gd name="connsiteX0" fmla="*/ 0 w 457200"/>
              <a:gd name="connsiteY0" fmla="*/ 3574053 h 3574053"/>
              <a:gd name="connsiteX1" fmla="*/ 228600 w 457200"/>
              <a:gd name="connsiteY1" fmla="*/ 2800330 h 3574053"/>
              <a:gd name="connsiteX2" fmla="*/ 246185 w 457200"/>
              <a:gd name="connsiteY2" fmla="*/ 443991 h 3574053"/>
              <a:gd name="connsiteX3" fmla="*/ 457200 w 457200"/>
              <a:gd name="connsiteY3" fmla="*/ 4376 h 3574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3574053">
                <a:moveTo>
                  <a:pt x="0" y="3574053"/>
                </a:moveTo>
                <a:cubicBezTo>
                  <a:pt x="93784" y="3448030"/>
                  <a:pt x="187569" y="3322007"/>
                  <a:pt x="228600" y="2800330"/>
                </a:cubicBezTo>
                <a:cubicBezTo>
                  <a:pt x="269631" y="2278653"/>
                  <a:pt x="208085" y="909983"/>
                  <a:pt x="246185" y="443991"/>
                </a:cubicBezTo>
                <a:cubicBezTo>
                  <a:pt x="284285" y="-22001"/>
                  <a:pt x="370742" y="-8813"/>
                  <a:pt x="457200" y="4376"/>
                </a:cubicBezTo>
              </a:path>
            </a:pathLst>
          </a:custGeom>
          <a:noFill/>
          <a:ln>
            <a:solidFill>
              <a:schemeClr val="accent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456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1" grpId="0" animBg="1"/>
      <p:bldP spid="13" grpId="0" animBg="1"/>
      <p:bldP spid="12" grpId="0" animBg="1"/>
      <p:bldP spid="7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Big Picture</a:t>
            </a:r>
            <a:endParaRPr lang="en-US" dirty="0"/>
          </a:p>
        </p:txBody>
      </p:sp>
      <p:sp>
        <p:nvSpPr>
          <p:cNvPr id="8" name="Rounded Rectangle 7"/>
          <p:cNvSpPr/>
          <p:nvPr>
            <p:custDataLst>
              <p:tags r:id="rId2"/>
            </p:custDataLst>
          </p:nvPr>
        </p:nvSpPr>
        <p:spPr>
          <a:xfrm>
            <a:off x="228600" y="6096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calc.c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9" name="Rounded Rectangle 8"/>
          <p:cNvSpPr/>
          <p:nvPr>
            <p:custDataLst>
              <p:tags r:id="rId3"/>
            </p:custDataLst>
          </p:nvPr>
        </p:nvSpPr>
        <p:spPr>
          <a:xfrm>
            <a:off x="228600" y="16002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math.c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0" name="Rounded Rectangle 9"/>
          <p:cNvSpPr/>
          <p:nvPr>
            <p:custDataLst>
              <p:tags r:id="rId4"/>
            </p:custDataLst>
          </p:nvPr>
        </p:nvSpPr>
        <p:spPr>
          <a:xfrm>
            <a:off x="2514600" y="25908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io.s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1" name="Rounded Rectangle 10"/>
          <p:cNvSpPr/>
          <p:nvPr>
            <p:custDataLst>
              <p:tags r:id="rId5"/>
            </p:custDataLst>
          </p:nvPr>
        </p:nvSpPr>
        <p:spPr>
          <a:xfrm>
            <a:off x="4800600" y="35814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libc.o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2" name="Rounded Rectangle 11"/>
          <p:cNvSpPr/>
          <p:nvPr>
            <p:custDataLst>
              <p:tags r:id="rId6"/>
            </p:custDataLst>
          </p:nvPr>
        </p:nvSpPr>
        <p:spPr>
          <a:xfrm>
            <a:off x="4800600" y="45720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libm.o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3" name="Rounded Rectangle 12"/>
          <p:cNvSpPr/>
          <p:nvPr>
            <p:custDataLst>
              <p:tags r:id="rId7"/>
            </p:custDataLst>
          </p:nvPr>
        </p:nvSpPr>
        <p:spPr>
          <a:xfrm>
            <a:off x="2514600" y="6096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calc.s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4" name="Rounded Rectangle 13"/>
          <p:cNvSpPr/>
          <p:nvPr>
            <p:custDataLst>
              <p:tags r:id="rId8"/>
            </p:custDataLst>
          </p:nvPr>
        </p:nvSpPr>
        <p:spPr>
          <a:xfrm>
            <a:off x="2514600" y="16002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math.s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cxnSp>
        <p:nvCxnSpPr>
          <p:cNvPr id="16" name="Straight Arrow Connector 15"/>
          <p:cNvCxnSpPr>
            <a:endCxn id="13" idx="1"/>
          </p:cNvCxnSpPr>
          <p:nvPr>
            <p:custDataLst>
              <p:tags r:id="rId9"/>
            </p:custDataLst>
          </p:nvPr>
        </p:nvCxnSpPr>
        <p:spPr>
          <a:xfrm>
            <a:off x="1524000" y="9906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>
            <p:custDataLst>
              <p:tags r:id="rId10"/>
            </p:custDataLst>
          </p:nvPr>
        </p:nvCxnSpPr>
        <p:spPr>
          <a:xfrm>
            <a:off x="1524000" y="19812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>
            <p:custDataLst>
              <p:tags r:id="rId11"/>
            </p:custDataLst>
          </p:nvPr>
        </p:nvCxnSpPr>
        <p:spPr>
          <a:xfrm>
            <a:off x="3810000" y="9144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>
            <p:custDataLst>
              <p:tags r:id="rId12"/>
            </p:custDataLst>
          </p:nvPr>
        </p:nvCxnSpPr>
        <p:spPr>
          <a:xfrm>
            <a:off x="3810000" y="19050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>
            <p:custDataLst>
              <p:tags r:id="rId13"/>
            </p:custDataLst>
          </p:nvPr>
        </p:nvCxnSpPr>
        <p:spPr>
          <a:xfrm>
            <a:off x="3810000" y="29718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>
            <p:custDataLst>
              <p:tags r:id="rId14"/>
            </p:custDataLst>
          </p:nvPr>
        </p:nvSpPr>
        <p:spPr>
          <a:xfrm>
            <a:off x="4800600" y="25908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io.o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25" name="Rounded Rectangle 24"/>
          <p:cNvSpPr/>
          <p:nvPr>
            <p:custDataLst>
              <p:tags r:id="rId15"/>
            </p:custDataLst>
          </p:nvPr>
        </p:nvSpPr>
        <p:spPr>
          <a:xfrm>
            <a:off x="4800600" y="6096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calc.o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26" name="Rounded Rectangle 25"/>
          <p:cNvSpPr/>
          <p:nvPr>
            <p:custDataLst>
              <p:tags r:id="rId16"/>
            </p:custDataLst>
          </p:nvPr>
        </p:nvSpPr>
        <p:spPr>
          <a:xfrm>
            <a:off x="4800600" y="16002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cxnSp>
        <p:nvCxnSpPr>
          <p:cNvPr id="27" name="Straight Arrow Connector 26"/>
          <p:cNvCxnSpPr/>
          <p:nvPr>
            <p:custDataLst>
              <p:tags r:id="rId17"/>
            </p:custDataLst>
          </p:nvPr>
        </p:nvCxnSpPr>
        <p:spPr>
          <a:xfrm rot="5400000" flipH="1" flipV="1">
            <a:off x="5867400" y="3276600"/>
            <a:ext cx="1676400" cy="12192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>
            <p:custDataLst>
              <p:tags r:id="rId18"/>
            </p:custDataLst>
          </p:nvPr>
        </p:nvSpPr>
        <p:spPr>
          <a:xfrm>
            <a:off x="7239000" y="2209800"/>
            <a:ext cx="14478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calc.exe</a:t>
            </a:r>
          </a:p>
        </p:txBody>
      </p:sp>
      <p:cxnSp>
        <p:nvCxnSpPr>
          <p:cNvPr id="32" name="Straight Arrow Connector 31"/>
          <p:cNvCxnSpPr>
            <a:stCxn id="11" idx="3"/>
          </p:cNvCxnSpPr>
          <p:nvPr>
            <p:custDataLst>
              <p:tags r:id="rId19"/>
            </p:custDataLst>
          </p:nvPr>
        </p:nvCxnSpPr>
        <p:spPr>
          <a:xfrm flipV="1">
            <a:off x="6096000" y="2819400"/>
            <a:ext cx="1066800" cy="11430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>
            <p:custDataLst>
              <p:tags r:id="rId20"/>
            </p:custDataLst>
          </p:nvPr>
        </p:nvCxnSpPr>
        <p:spPr>
          <a:xfrm flipV="1">
            <a:off x="6096000" y="2590800"/>
            <a:ext cx="1066800" cy="3810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>
            <p:custDataLst>
              <p:tags r:id="rId21"/>
            </p:custDataLst>
          </p:nvPr>
        </p:nvCxnSpPr>
        <p:spPr>
          <a:xfrm>
            <a:off x="6096000" y="1981200"/>
            <a:ext cx="1066800" cy="4572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>
            <p:custDataLst>
              <p:tags r:id="rId22"/>
            </p:custDataLst>
          </p:nvPr>
        </p:nvCxnSpPr>
        <p:spPr>
          <a:xfrm rot="16200000" flipH="1">
            <a:off x="6057900" y="1028700"/>
            <a:ext cx="1219200" cy="11430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>
            <p:custDataLst>
              <p:tags r:id="rId23"/>
            </p:custDataLst>
          </p:nvPr>
        </p:nvCxnSpPr>
        <p:spPr>
          <a:xfrm rot="5400000">
            <a:off x="7048500" y="4000500"/>
            <a:ext cx="1752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>
            <p:custDataLst>
              <p:tags r:id="rId24"/>
            </p:custDataLst>
          </p:nvPr>
        </p:nvSpPr>
        <p:spPr>
          <a:xfrm>
            <a:off x="6934200" y="4876800"/>
            <a:ext cx="2057400" cy="18288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Executing </a:t>
            </a:r>
          </a:p>
          <a:p>
            <a:pPr algn="ctr"/>
            <a:r>
              <a:rPr lang="en-US" sz="2800" dirty="0" smtClean="0"/>
              <a:t>in</a:t>
            </a:r>
          </a:p>
          <a:p>
            <a:pPr algn="ctr"/>
            <a:r>
              <a:rPr lang="en-US" sz="2800" dirty="0" smtClean="0"/>
              <a:t>Memory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84728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33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Dynamic Shared Objects</a:t>
            </a:r>
            <a:endParaRPr lang="en-US"/>
          </a:p>
        </p:txBody>
      </p:sp>
      <p:sp>
        <p:nvSpPr>
          <p:cNvPr id="317337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Windows: dynamically loaded library (DLL)</a:t>
            </a:r>
          </a:p>
          <a:p>
            <a:pPr lvl="1"/>
            <a:r>
              <a:rPr lang="en-US" dirty="0" smtClean="0"/>
              <a:t>PE format</a:t>
            </a:r>
          </a:p>
          <a:p>
            <a:r>
              <a:rPr lang="en-US" dirty="0" smtClean="0"/>
              <a:t>Unix: dynamic shared object (DSO)</a:t>
            </a:r>
          </a:p>
          <a:p>
            <a:pPr lvl="1"/>
            <a:r>
              <a:rPr lang="en-US" dirty="0" smtClean="0"/>
              <a:t>ELF format</a:t>
            </a:r>
          </a:p>
          <a:p>
            <a:r>
              <a:rPr lang="en-US" dirty="0" smtClean="0"/>
              <a:t>Unix also supports Position Independent Code (PIC)</a:t>
            </a:r>
          </a:p>
          <a:p>
            <a:pPr lvl="2"/>
            <a:r>
              <a:rPr lang="en-US" dirty="0" smtClean="0"/>
              <a:t>Program determines its current address whenever needed (no absolute jumps!)</a:t>
            </a:r>
          </a:p>
          <a:p>
            <a:pPr lvl="2"/>
            <a:r>
              <a:rPr lang="en-US" dirty="0" smtClean="0"/>
              <a:t>Local data: access via offset from current PC, etc.</a:t>
            </a:r>
          </a:p>
          <a:p>
            <a:pPr lvl="2"/>
            <a:r>
              <a:rPr lang="en-US" dirty="0" smtClean="0"/>
              <a:t>External data: indirection through Global Offset Table (GOT)</a:t>
            </a:r>
          </a:p>
          <a:p>
            <a:pPr lvl="2"/>
            <a:r>
              <a:rPr lang="en-US" dirty="0" smtClean="0"/>
              <a:t>… which in turn is accessed via offset from current PC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105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3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3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3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3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3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06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Static and Dynamic Linking</a:t>
            </a:r>
            <a:endParaRPr lang="en-GB" dirty="0"/>
          </a:p>
        </p:txBody>
      </p:sp>
      <p:sp>
        <p:nvSpPr>
          <p:cNvPr id="263065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chemeClr val="accent1"/>
                </a:solidFill>
              </a:rPr>
              <a:t>Static linking</a:t>
            </a:r>
          </a:p>
          <a:p>
            <a:pPr lvl="1"/>
            <a:r>
              <a:rPr lang="en-GB" dirty="0" smtClean="0"/>
              <a:t>Big executable files (all/most of needed libraries inside)</a:t>
            </a:r>
          </a:p>
          <a:p>
            <a:pPr lvl="1"/>
            <a:r>
              <a:rPr lang="en-GB" dirty="0" smtClean="0"/>
              <a:t>Don’t benefit from updates to library</a:t>
            </a:r>
          </a:p>
          <a:p>
            <a:pPr lvl="1"/>
            <a:r>
              <a:rPr lang="en-GB" dirty="0" smtClean="0"/>
              <a:t>No load-time linking</a:t>
            </a:r>
          </a:p>
          <a:p>
            <a:endParaRPr lang="en-GB" dirty="0" smtClean="0"/>
          </a:p>
          <a:p>
            <a:r>
              <a:rPr lang="en-GB" dirty="0" smtClean="0">
                <a:solidFill>
                  <a:schemeClr val="accent1"/>
                </a:solidFill>
              </a:rPr>
              <a:t>Dynamic linking </a:t>
            </a:r>
          </a:p>
          <a:p>
            <a:pPr lvl="1"/>
            <a:r>
              <a:rPr lang="en-GB" dirty="0" smtClean="0"/>
              <a:t>Small executable files (just point to shared library)</a:t>
            </a:r>
          </a:p>
          <a:p>
            <a:pPr lvl="1"/>
            <a:r>
              <a:rPr lang="en-GB" dirty="0" smtClean="0"/>
              <a:t>Library update benefits all programs that use it</a:t>
            </a:r>
          </a:p>
          <a:p>
            <a:pPr lvl="1"/>
            <a:r>
              <a:rPr lang="en-GB" dirty="0" smtClean="0"/>
              <a:t>Load-time cost to do final linking</a:t>
            </a:r>
          </a:p>
          <a:p>
            <a:pPr lvl="2"/>
            <a:r>
              <a:rPr lang="en-GB" dirty="0" smtClean="0"/>
              <a:t>But </a:t>
            </a:r>
            <a:r>
              <a:rPr lang="en-GB" dirty="0" err="1" smtClean="0"/>
              <a:t>dll</a:t>
            </a:r>
            <a:r>
              <a:rPr lang="en-GB" dirty="0" smtClean="0"/>
              <a:t> code is probably already in memory</a:t>
            </a:r>
          </a:p>
          <a:p>
            <a:pPr lvl="2"/>
            <a:r>
              <a:rPr lang="en-GB" dirty="0" smtClean="0"/>
              <a:t>And can do the linking incrementally, on-demand</a:t>
            </a:r>
          </a:p>
        </p:txBody>
      </p:sp>
    </p:spTree>
    <p:extLst>
      <p:ext uri="{BB962C8B-B14F-4D97-AF65-F5344CB8AC3E}">
        <p14:creationId xmlns:p14="http://schemas.microsoft.com/office/powerpoint/2010/main" val="39655513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0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0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06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06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10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1610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Compiler </a:t>
            </a:r>
            <a:r>
              <a:rPr lang="en-US" dirty="0" smtClean="0"/>
              <a:t>output is assembly files</a:t>
            </a:r>
          </a:p>
          <a:p>
            <a:pPr lvl="1">
              <a:buClr>
                <a:srgbClr val="FFFF00"/>
              </a:buClr>
            </a:pPr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Assembler</a:t>
            </a:r>
            <a:r>
              <a:rPr lang="en-US" dirty="0" smtClean="0"/>
              <a:t> output is </a:t>
            </a:r>
            <a:r>
              <a:rPr lang="en-US" dirty="0" err="1" smtClean="0"/>
              <a:t>obj</a:t>
            </a:r>
            <a:r>
              <a:rPr lang="en-US" dirty="0" smtClean="0"/>
              <a:t> files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chemeClr val="accent1"/>
                </a:solidFill>
              </a:rPr>
              <a:t>Linker</a:t>
            </a:r>
            <a:r>
              <a:rPr lang="en-US" dirty="0" smtClean="0"/>
              <a:t> joins object files into one executable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1"/>
                </a:solidFill>
              </a:rPr>
              <a:t>Loader</a:t>
            </a:r>
            <a:r>
              <a:rPr lang="en-US" dirty="0" smtClean="0"/>
              <a:t> brings it into memory and starts execution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51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10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Goal for Today: Putting it all Together</a:t>
            </a:r>
            <a:endParaRPr lang="en-US" dirty="0"/>
          </a:p>
        </p:txBody>
      </p:sp>
      <p:sp>
        <p:nvSpPr>
          <p:cNvPr id="31610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0" y="685800"/>
            <a:ext cx="9144000" cy="60198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Compiler </a:t>
            </a:r>
            <a:r>
              <a:rPr lang="en-US" dirty="0" smtClean="0"/>
              <a:t>output is assembly files</a:t>
            </a:r>
          </a:p>
          <a:p>
            <a:pPr lvl="1">
              <a:buClr>
                <a:srgbClr val="FFFF00"/>
              </a:buClr>
            </a:pPr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Assembler</a:t>
            </a:r>
            <a:r>
              <a:rPr lang="en-US" dirty="0" smtClean="0"/>
              <a:t> output is </a:t>
            </a:r>
            <a:r>
              <a:rPr lang="en-US" dirty="0" err="1" smtClean="0"/>
              <a:t>obj</a:t>
            </a:r>
            <a:r>
              <a:rPr lang="en-US" dirty="0" smtClean="0"/>
              <a:t> </a:t>
            </a:r>
            <a:r>
              <a:rPr lang="en-US" dirty="0" smtClean="0"/>
              <a:t>files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chemeClr val="accent1"/>
                </a:solidFill>
              </a:rPr>
              <a:t>Linker</a:t>
            </a:r>
            <a:r>
              <a:rPr lang="en-US" dirty="0" smtClean="0"/>
              <a:t> joins object files into one executable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chemeClr val="accent1"/>
                </a:solidFill>
              </a:rPr>
              <a:t>Loader</a:t>
            </a:r>
            <a:r>
              <a:rPr lang="en-US" dirty="0" smtClean="0"/>
              <a:t> brings it into memory and starts </a:t>
            </a:r>
            <a:r>
              <a:rPr lang="en-US" dirty="0" smtClean="0"/>
              <a:t>execution</a:t>
            </a:r>
          </a:p>
          <a:p>
            <a:pPr lvl="1"/>
            <a:endParaRPr lang="en-US" dirty="0" smtClean="0"/>
          </a:p>
          <a:p>
            <a:pPr lvl="1"/>
            <a:r>
              <a:rPr lang="en-US" dirty="0">
                <a:solidFill>
                  <a:schemeClr val="bg2"/>
                </a:solidFill>
              </a:rPr>
              <a:t>.</a:t>
            </a:r>
            <a:endParaRPr lang="en-US" dirty="0" smtClean="0">
              <a:solidFill>
                <a:schemeClr val="bg2"/>
              </a:solidFill>
            </a:endParaRP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92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10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Goal for Today: Putting it all Together</a:t>
            </a:r>
            <a:endParaRPr lang="en-US" dirty="0"/>
          </a:p>
        </p:txBody>
      </p:sp>
      <p:sp>
        <p:nvSpPr>
          <p:cNvPr id="31610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0" y="685800"/>
            <a:ext cx="9144000" cy="60198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Compiler </a:t>
            </a:r>
            <a:r>
              <a:rPr lang="en-US" dirty="0" smtClean="0"/>
              <a:t>output is assembly files</a:t>
            </a:r>
          </a:p>
          <a:p>
            <a:pPr lvl="1">
              <a:buClr>
                <a:srgbClr val="FFFF00"/>
              </a:buClr>
            </a:pPr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Assembler</a:t>
            </a:r>
            <a:r>
              <a:rPr lang="en-US" dirty="0" smtClean="0"/>
              <a:t> output is </a:t>
            </a:r>
            <a:r>
              <a:rPr lang="en-US" dirty="0" err="1" smtClean="0"/>
              <a:t>obj</a:t>
            </a:r>
            <a:r>
              <a:rPr lang="en-US" dirty="0" smtClean="0"/>
              <a:t> </a:t>
            </a:r>
            <a:r>
              <a:rPr lang="en-US" dirty="0" smtClean="0"/>
              <a:t>files</a:t>
            </a:r>
          </a:p>
          <a:p>
            <a:pPr lvl="1"/>
            <a:r>
              <a:rPr lang="en-US" dirty="0" smtClean="0"/>
              <a:t>How does the assembler resolve references/labels?</a:t>
            </a:r>
          </a:p>
          <a:p>
            <a:pPr lvl="1"/>
            <a:r>
              <a:rPr lang="en-US" dirty="0" smtClean="0"/>
              <a:t>How does the assembler resolve external references?</a:t>
            </a:r>
            <a:endParaRPr lang="en-US" dirty="0" smtClean="0"/>
          </a:p>
          <a:p>
            <a:r>
              <a:rPr lang="en-US" dirty="0" smtClean="0">
                <a:solidFill>
                  <a:schemeClr val="accent1"/>
                </a:solidFill>
              </a:rPr>
              <a:t>Linker</a:t>
            </a:r>
            <a:r>
              <a:rPr lang="en-US" dirty="0" smtClean="0"/>
              <a:t> joins object files into one </a:t>
            </a:r>
            <a:r>
              <a:rPr lang="en-US" dirty="0" smtClean="0"/>
              <a:t>executable</a:t>
            </a:r>
          </a:p>
          <a:p>
            <a:pPr lvl="1"/>
            <a:r>
              <a:rPr lang="en-US" dirty="0" smtClean="0"/>
              <a:t>How does the linker combine separately compiled files?</a:t>
            </a:r>
          </a:p>
          <a:p>
            <a:pPr lvl="1"/>
            <a:r>
              <a:rPr lang="en-US" dirty="0" smtClean="0"/>
              <a:t>How does linker resolve unresolved references?</a:t>
            </a:r>
          </a:p>
          <a:p>
            <a:pPr lvl="1"/>
            <a:r>
              <a:rPr lang="en-US" dirty="0" smtClean="0"/>
              <a:t>How does linker relocate data and code segments</a:t>
            </a:r>
            <a:endParaRPr lang="en-US" dirty="0" smtClean="0"/>
          </a:p>
          <a:p>
            <a:r>
              <a:rPr lang="en-US" dirty="0" smtClean="0">
                <a:solidFill>
                  <a:schemeClr val="accent1"/>
                </a:solidFill>
              </a:rPr>
              <a:t>Loader</a:t>
            </a:r>
            <a:r>
              <a:rPr lang="en-US" dirty="0" smtClean="0"/>
              <a:t> brings it into memory and starts </a:t>
            </a:r>
            <a:r>
              <a:rPr lang="en-US" dirty="0" smtClean="0"/>
              <a:t>execution</a:t>
            </a:r>
          </a:p>
          <a:p>
            <a:pPr lvl="1"/>
            <a:r>
              <a:rPr lang="en-US" dirty="0" smtClean="0"/>
              <a:t>How does the loader start executing a program? </a:t>
            </a:r>
          </a:p>
          <a:p>
            <a:pPr lvl="1"/>
            <a:r>
              <a:rPr lang="en-US" dirty="0" smtClean="0"/>
              <a:t>How does the loader handle shared libraries?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986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1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1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1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1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10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10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10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10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/>
              <a:t>Big Picture</a:t>
            </a:r>
          </a:p>
        </p:txBody>
      </p:sp>
      <p:sp>
        <p:nvSpPr>
          <p:cNvPr id="3161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Assembler</a:t>
            </a:r>
            <a:r>
              <a:rPr lang="en-US" dirty="0"/>
              <a:t> output is </a:t>
            </a:r>
            <a:r>
              <a:rPr lang="en-US" dirty="0" err="1"/>
              <a:t>obj</a:t>
            </a:r>
            <a:r>
              <a:rPr lang="en-US" dirty="0"/>
              <a:t> files</a:t>
            </a:r>
          </a:p>
          <a:p>
            <a:pPr lvl="1"/>
            <a:r>
              <a:rPr lang="en-US" dirty="0"/>
              <a:t>Not executable</a:t>
            </a:r>
          </a:p>
          <a:p>
            <a:pPr lvl="1"/>
            <a:r>
              <a:rPr lang="en-US" dirty="0"/>
              <a:t>May refer to external symbols</a:t>
            </a:r>
          </a:p>
          <a:p>
            <a:pPr lvl="1"/>
            <a:r>
              <a:rPr lang="en-US" dirty="0"/>
              <a:t>Each object file has its own address space</a:t>
            </a:r>
          </a:p>
          <a:p>
            <a:pPr lvl="1"/>
            <a:endParaRPr lang="en-US" dirty="0"/>
          </a:p>
          <a:p>
            <a:r>
              <a:rPr lang="en-US" dirty="0">
                <a:solidFill>
                  <a:schemeClr val="accent1"/>
                </a:solidFill>
              </a:rPr>
              <a:t>Linker</a:t>
            </a:r>
            <a:r>
              <a:rPr lang="en-US" dirty="0"/>
              <a:t> joins these object files into one executable</a:t>
            </a:r>
          </a:p>
          <a:p>
            <a:endParaRPr lang="en-US" dirty="0"/>
          </a:p>
          <a:p>
            <a:r>
              <a:rPr lang="en-US" dirty="0">
                <a:solidFill>
                  <a:schemeClr val="accent1"/>
                </a:solidFill>
              </a:rPr>
              <a:t>Loader</a:t>
            </a:r>
            <a:r>
              <a:rPr lang="en-US" dirty="0"/>
              <a:t> brings it into memory and executes</a:t>
            </a:r>
          </a:p>
        </p:txBody>
      </p:sp>
    </p:spTree>
    <p:extLst>
      <p:ext uri="{BB962C8B-B14F-4D97-AF65-F5344CB8AC3E}">
        <p14:creationId xmlns:p14="http://schemas.microsoft.com/office/powerpoint/2010/main" val="406331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Big Picture</a:t>
            </a:r>
            <a:endParaRPr lang="en-US" dirty="0"/>
          </a:p>
        </p:txBody>
      </p:sp>
      <p:sp>
        <p:nvSpPr>
          <p:cNvPr id="8" name="Rounded Rectangle 7"/>
          <p:cNvSpPr/>
          <p:nvPr>
            <p:custDataLst>
              <p:tags r:id="rId2"/>
            </p:custDataLst>
          </p:nvPr>
        </p:nvSpPr>
        <p:spPr>
          <a:xfrm>
            <a:off x="228600" y="668897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calc.c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9" name="Rounded Rectangle 8"/>
          <p:cNvSpPr/>
          <p:nvPr>
            <p:custDataLst>
              <p:tags r:id="rId3"/>
            </p:custDataLst>
          </p:nvPr>
        </p:nvSpPr>
        <p:spPr>
          <a:xfrm>
            <a:off x="228600" y="1659497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math.c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0" name="Rounded Rectangle 9"/>
          <p:cNvSpPr/>
          <p:nvPr>
            <p:custDataLst>
              <p:tags r:id="rId4"/>
            </p:custDataLst>
          </p:nvPr>
        </p:nvSpPr>
        <p:spPr>
          <a:xfrm>
            <a:off x="2514600" y="2650097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io.s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1" name="Rounded Rectangle 10"/>
          <p:cNvSpPr/>
          <p:nvPr>
            <p:custDataLst>
              <p:tags r:id="rId5"/>
            </p:custDataLst>
          </p:nvPr>
        </p:nvSpPr>
        <p:spPr>
          <a:xfrm>
            <a:off x="4800600" y="3640697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libc.o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2" name="Rounded Rectangle 11"/>
          <p:cNvSpPr/>
          <p:nvPr>
            <p:custDataLst>
              <p:tags r:id="rId6"/>
            </p:custDataLst>
          </p:nvPr>
        </p:nvSpPr>
        <p:spPr>
          <a:xfrm>
            <a:off x="4800600" y="4631297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libm.o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3" name="Rounded Rectangle 12"/>
          <p:cNvSpPr/>
          <p:nvPr>
            <p:custDataLst>
              <p:tags r:id="rId7"/>
            </p:custDataLst>
          </p:nvPr>
        </p:nvSpPr>
        <p:spPr>
          <a:xfrm>
            <a:off x="2514600" y="668897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calc.s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4" name="Rounded Rectangle 13"/>
          <p:cNvSpPr/>
          <p:nvPr>
            <p:custDataLst>
              <p:tags r:id="rId8"/>
            </p:custDataLst>
          </p:nvPr>
        </p:nvSpPr>
        <p:spPr>
          <a:xfrm>
            <a:off x="2514600" y="1659497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math.s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cxnSp>
        <p:nvCxnSpPr>
          <p:cNvPr id="16" name="Straight Arrow Connector 15"/>
          <p:cNvCxnSpPr>
            <a:endCxn id="13" idx="1"/>
          </p:cNvCxnSpPr>
          <p:nvPr>
            <p:custDataLst>
              <p:tags r:id="rId9"/>
            </p:custDataLst>
          </p:nvPr>
        </p:nvCxnSpPr>
        <p:spPr>
          <a:xfrm>
            <a:off x="1524000" y="1049897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>
            <p:custDataLst>
              <p:tags r:id="rId10"/>
            </p:custDataLst>
          </p:nvPr>
        </p:nvCxnSpPr>
        <p:spPr>
          <a:xfrm>
            <a:off x="1524000" y="2040497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>
            <p:custDataLst>
              <p:tags r:id="rId11"/>
            </p:custDataLst>
          </p:nvPr>
        </p:nvCxnSpPr>
        <p:spPr>
          <a:xfrm>
            <a:off x="3810000" y="973697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>
            <p:custDataLst>
              <p:tags r:id="rId12"/>
            </p:custDataLst>
          </p:nvPr>
        </p:nvCxnSpPr>
        <p:spPr>
          <a:xfrm>
            <a:off x="3810000" y="1964297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>
            <p:custDataLst>
              <p:tags r:id="rId13"/>
            </p:custDataLst>
          </p:nvPr>
        </p:nvCxnSpPr>
        <p:spPr>
          <a:xfrm>
            <a:off x="3810000" y="3031097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>
            <p:custDataLst>
              <p:tags r:id="rId14"/>
            </p:custDataLst>
          </p:nvPr>
        </p:nvSpPr>
        <p:spPr>
          <a:xfrm>
            <a:off x="4800600" y="2650097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io.o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25" name="Rounded Rectangle 24"/>
          <p:cNvSpPr/>
          <p:nvPr>
            <p:custDataLst>
              <p:tags r:id="rId15"/>
            </p:custDataLst>
          </p:nvPr>
        </p:nvSpPr>
        <p:spPr>
          <a:xfrm>
            <a:off x="4800600" y="668897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calc.o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26" name="Rounded Rectangle 25"/>
          <p:cNvSpPr/>
          <p:nvPr>
            <p:custDataLst>
              <p:tags r:id="rId16"/>
            </p:custDataLst>
          </p:nvPr>
        </p:nvSpPr>
        <p:spPr>
          <a:xfrm>
            <a:off x="4800600" y="1659497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cxnSp>
        <p:nvCxnSpPr>
          <p:cNvPr id="27" name="Straight Arrow Connector 26"/>
          <p:cNvCxnSpPr/>
          <p:nvPr>
            <p:custDataLst>
              <p:tags r:id="rId17"/>
            </p:custDataLst>
          </p:nvPr>
        </p:nvCxnSpPr>
        <p:spPr>
          <a:xfrm rot="5400000" flipH="1" flipV="1">
            <a:off x="5867400" y="3335897"/>
            <a:ext cx="1676400" cy="12192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>
            <p:custDataLst>
              <p:tags r:id="rId18"/>
            </p:custDataLst>
          </p:nvPr>
        </p:nvSpPr>
        <p:spPr>
          <a:xfrm>
            <a:off x="7239000" y="2269097"/>
            <a:ext cx="14478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calc.exe</a:t>
            </a:r>
          </a:p>
        </p:txBody>
      </p:sp>
      <p:cxnSp>
        <p:nvCxnSpPr>
          <p:cNvPr id="32" name="Straight Arrow Connector 31"/>
          <p:cNvCxnSpPr>
            <a:stCxn id="11" idx="3"/>
          </p:cNvCxnSpPr>
          <p:nvPr>
            <p:custDataLst>
              <p:tags r:id="rId19"/>
            </p:custDataLst>
          </p:nvPr>
        </p:nvCxnSpPr>
        <p:spPr>
          <a:xfrm flipV="1">
            <a:off x="6096000" y="2878697"/>
            <a:ext cx="1066800" cy="11430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>
            <p:custDataLst>
              <p:tags r:id="rId20"/>
            </p:custDataLst>
          </p:nvPr>
        </p:nvCxnSpPr>
        <p:spPr>
          <a:xfrm flipV="1">
            <a:off x="6096000" y="2650097"/>
            <a:ext cx="1066800" cy="3810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>
            <p:custDataLst>
              <p:tags r:id="rId21"/>
            </p:custDataLst>
          </p:nvPr>
        </p:nvCxnSpPr>
        <p:spPr>
          <a:xfrm>
            <a:off x="6096000" y="2040497"/>
            <a:ext cx="1066800" cy="4572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>
            <p:custDataLst>
              <p:tags r:id="rId22"/>
            </p:custDataLst>
          </p:nvPr>
        </p:nvCxnSpPr>
        <p:spPr>
          <a:xfrm rot="16200000" flipH="1">
            <a:off x="6057900" y="1087997"/>
            <a:ext cx="1219200" cy="11430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28600" y="4427522"/>
            <a:ext cx="17011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</a:rPr>
              <a:t>Compiler</a:t>
            </a:r>
            <a:endParaRPr lang="en-US" sz="3200" dirty="0">
              <a:solidFill>
                <a:schemeClr val="accent1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876300" y="2269097"/>
            <a:ext cx="1053407" cy="2158425"/>
          </a:xfrm>
          <a:prstGeom prst="straightConnector1">
            <a:avLst/>
          </a:prstGeom>
          <a:ln w="381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944861" y="5587425"/>
            <a:ext cx="19319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</a:rPr>
              <a:t>Assembler</a:t>
            </a:r>
            <a:endParaRPr lang="en-US" sz="3200" dirty="0">
              <a:solidFill>
                <a:schemeClr val="accent1"/>
              </a:solidFill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3810000" y="3429001"/>
            <a:ext cx="381000" cy="2158424"/>
          </a:xfrm>
          <a:prstGeom prst="straightConnector1">
            <a:avLst/>
          </a:prstGeom>
          <a:ln w="381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3505200" y="668898"/>
            <a:ext cx="1752600" cy="2781299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5847886" y="5867400"/>
            <a:ext cx="11092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</a:rPr>
              <a:t>linker</a:t>
            </a:r>
            <a:endParaRPr lang="en-US" sz="3200" dirty="0">
              <a:solidFill>
                <a:schemeClr val="accent1"/>
              </a:solidFill>
            </a:endParaRPr>
          </a:p>
        </p:txBody>
      </p:sp>
      <p:cxnSp>
        <p:nvCxnSpPr>
          <p:cNvPr id="34" name="Straight Arrow Connector 33"/>
          <p:cNvCxnSpPr>
            <a:stCxn id="33" idx="0"/>
            <a:endCxn id="43" idx="4"/>
          </p:cNvCxnSpPr>
          <p:nvPr/>
        </p:nvCxnSpPr>
        <p:spPr>
          <a:xfrm flipV="1">
            <a:off x="6402493" y="4631297"/>
            <a:ext cx="150707" cy="1236103"/>
          </a:xfrm>
          <a:prstGeom prst="straightConnector1">
            <a:avLst/>
          </a:prstGeom>
          <a:ln w="381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6200" y="2362200"/>
            <a:ext cx="160370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</a:rPr>
              <a:t>C source</a:t>
            </a:r>
          </a:p>
          <a:p>
            <a:r>
              <a:rPr lang="en-US" sz="3200" dirty="0" smtClean="0">
                <a:solidFill>
                  <a:schemeClr val="accent1"/>
                </a:solidFill>
              </a:rPr>
              <a:t>files</a:t>
            </a:r>
            <a:endParaRPr lang="en-US" sz="3200" dirty="0">
              <a:solidFill>
                <a:schemeClr val="accent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362200" y="3325479"/>
            <a:ext cx="173156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</a:rPr>
              <a:t>assembly</a:t>
            </a:r>
          </a:p>
          <a:p>
            <a:r>
              <a:rPr lang="en-US" sz="3200" dirty="0" smtClean="0">
                <a:solidFill>
                  <a:schemeClr val="accent1"/>
                </a:solidFill>
              </a:rPr>
              <a:t>files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745436" y="5282625"/>
            <a:ext cx="14863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solidFill>
                  <a:schemeClr val="accent1"/>
                </a:solidFill>
              </a:rPr>
              <a:t>o</a:t>
            </a:r>
            <a:r>
              <a:rPr lang="en-US" sz="3200" dirty="0" err="1" smtClean="0">
                <a:solidFill>
                  <a:schemeClr val="accent1"/>
                </a:solidFill>
              </a:rPr>
              <a:t>bj</a:t>
            </a:r>
            <a:r>
              <a:rPr lang="en-US" sz="3200" dirty="0" smtClean="0">
                <a:solidFill>
                  <a:schemeClr val="accent1"/>
                </a:solidFill>
              </a:rPr>
              <a:t> files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162800" y="1219200"/>
            <a:ext cx="198682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accent1"/>
                </a:solidFill>
              </a:rPr>
              <a:t>e</a:t>
            </a:r>
            <a:r>
              <a:rPr lang="en-US" sz="3200" dirty="0" smtClean="0">
                <a:solidFill>
                  <a:schemeClr val="accent1"/>
                </a:solidFill>
              </a:rPr>
              <a:t>xecutable</a:t>
            </a:r>
          </a:p>
          <a:p>
            <a:r>
              <a:rPr lang="en-US" sz="3200" dirty="0" smtClean="0">
                <a:solidFill>
                  <a:schemeClr val="accent1"/>
                </a:solidFill>
              </a:rPr>
              <a:t>program</a:t>
            </a:r>
          </a:p>
        </p:txBody>
      </p:sp>
      <p:cxnSp>
        <p:nvCxnSpPr>
          <p:cNvPr id="39" name="Straight Arrow Connector 38"/>
          <p:cNvCxnSpPr/>
          <p:nvPr>
            <p:custDataLst>
              <p:tags r:id="rId23"/>
            </p:custDataLst>
          </p:nvPr>
        </p:nvCxnSpPr>
        <p:spPr>
          <a:xfrm rot="5400000">
            <a:off x="7048500" y="3962969"/>
            <a:ext cx="1752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>
            <p:custDataLst>
              <p:tags r:id="rId24"/>
            </p:custDataLst>
          </p:nvPr>
        </p:nvSpPr>
        <p:spPr>
          <a:xfrm>
            <a:off x="6934200" y="4839269"/>
            <a:ext cx="2057400" cy="18288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Executing </a:t>
            </a:r>
          </a:p>
          <a:p>
            <a:pPr algn="ctr"/>
            <a:r>
              <a:rPr lang="en-US" sz="2800" dirty="0" smtClean="0"/>
              <a:t>in</a:t>
            </a:r>
          </a:p>
          <a:p>
            <a:pPr algn="ctr"/>
            <a:r>
              <a:rPr lang="en-US" sz="2800" dirty="0" smtClean="0"/>
              <a:t>Memory</a:t>
            </a:r>
            <a:endParaRPr lang="en-US" sz="2800" dirty="0"/>
          </a:p>
        </p:txBody>
      </p:sp>
      <p:sp>
        <p:nvSpPr>
          <p:cNvPr id="43" name="Oval 42"/>
          <p:cNvSpPr/>
          <p:nvPr/>
        </p:nvSpPr>
        <p:spPr>
          <a:xfrm>
            <a:off x="6248400" y="821298"/>
            <a:ext cx="609600" cy="3809999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7962900" y="3729309"/>
            <a:ext cx="12554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</a:rPr>
              <a:t>loader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010400" y="6197025"/>
            <a:ext cx="14508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</a:rPr>
              <a:t>process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924800" y="2891135"/>
            <a:ext cx="11492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1"/>
                </a:solidFill>
              </a:rPr>
              <a:t>e</a:t>
            </a:r>
            <a:r>
              <a:rPr lang="en-US" sz="2000" dirty="0" smtClean="0">
                <a:solidFill>
                  <a:schemeClr val="accent1"/>
                </a:solidFill>
              </a:rPr>
              <a:t>xists on </a:t>
            </a:r>
          </a:p>
          <a:p>
            <a:r>
              <a:rPr lang="en-US" sz="2000" dirty="0" smtClean="0">
                <a:solidFill>
                  <a:schemeClr val="accent1"/>
                </a:solidFill>
              </a:rPr>
              <a:t>disk</a:t>
            </a:r>
          </a:p>
        </p:txBody>
      </p:sp>
      <p:sp>
        <p:nvSpPr>
          <p:cNvPr id="15" name="Oval 14"/>
          <p:cNvSpPr/>
          <p:nvPr/>
        </p:nvSpPr>
        <p:spPr>
          <a:xfrm>
            <a:off x="7010400" y="5012297"/>
            <a:ext cx="1981200" cy="1439878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416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23" grpId="0" animBg="1"/>
      <p:bldP spid="25" grpId="0" animBg="1"/>
      <p:bldP spid="26" grpId="0" animBg="1"/>
      <p:bldP spid="29" grpId="0" animBg="1"/>
      <p:bldP spid="2" grpId="0"/>
      <p:bldP spid="28" grpId="0"/>
      <p:bldP spid="7" grpId="0" animBg="1"/>
      <p:bldP spid="33" grpId="0"/>
      <p:bldP spid="31" grpId="0"/>
      <p:bldP spid="35" grpId="0"/>
      <p:bldP spid="36" grpId="0"/>
      <p:bldP spid="37" grpId="0"/>
      <p:bldP spid="41" grpId="0" animBg="1"/>
      <p:bldP spid="43" grpId="0" animBg="1"/>
      <p:bldP spid="44" grpId="0"/>
      <p:bldP spid="45" grpId="0"/>
      <p:bldP spid="46" grpId="0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Anatomy of an executing program</a:t>
            </a: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2"/>
            </p:custDataLst>
          </p:nvPr>
        </p:nvSpPr>
        <p:spPr>
          <a:xfrm>
            <a:off x="2819400" y="609600"/>
            <a:ext cx="3505200" cy="6248400"/>
          </a:xfrm>
          <a:prstGeom prst="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endParaRPr lang="en-US" sz="2800" dirty="0" err="1" smtClean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685800" y="53340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0xfffffffc</a:t>
            </a:r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685800" y="641098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0x00000000</a:t>
            </a:r>
          </a:p>
        </p:txBody>
      </p:sp>
      <p:sp>
        <p:nvSpPr>
          <p:cNvPr id="7" name="TextBox 6"/>
          <p:cNvSpPr txBox="1"/>
          <p:nvPr>
            <p:custDataLst>
              <p:tags r:id="rId5"/>
            </p:custDataLst>
          </p:nvPr>
        </p:nvSpPr>
        <p:spPr>
          <a:xfrm>
            <a:off x="6324600" y="609600"/>
            <a:ext cx="776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top</a:t>
            </a:r>
          </a:p>
        </p:txBody>
      </p:sp>
      <p:sp>
        <p:nvSpPr>
          <p:cNvPr id="8" name="TextBox 7"/>
          <p:cNvSpPr txBox="1"/>
          <p:nvPr>
            <p:custDataLst>
              <p:tags r:id="rId6"/>
            </p:custDataLst>
          </p:nvPr>
        </p:nvSpPr>
        <p:spPr>
          <a:xfrm>
            <a:off x="6400800" y="6324600"/>
            <a:ext cx="13676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bottom</a:t>
            </a:r>
          </a:p>
        </p:txBody>
      </p:sp>
      <p:sp>
        <p:nvSpPr>
          <p:cNvPr id="9" name="TextBox 8"/>
          <p:cNvSpPr txBox="1"/>
          <p:nvPr>
            <p:custDataLst>
              <p:tags r:id="rId7"/>
            </p:custDataLst>
          </p:nvPr>
        </p:nvSpPr>
        <p:spPr>
          <a:xfrm>
            <a:off x="685800" y="214378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0x7ffffffc</a:t>
            </a:r>
          </a:p>
        </p:txBody>
      </p:sp>
      <p:sp>
        <p:nvSpPr>
          <p:cNvPr id="10" name="TextBox 9"/>
          <p:cNvSpPr txBox="1"/>
          <p:nvPr>
            <p:custDataLst>
              <p:tags r:id="rId8"/>
            </p:custDataLst>
          </p:nvPr>
        </p:nvSpPr>
        <p:spPr>
          <a:xfrm>
            <a:off x="685800" y="175260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0x80000000</a:t>
            </a:r>
          </a:p>
        </p:txBody>
      </p:sp>
      <p:sp>
        <p:nvSpPr>
          <p:cNvPr id="11" name="TextBox 10"/>
          <p:cNvSpPr txBox="1"/>
          <p:nvPr>
            <p:custDataLst>
              <p:tags r:id="rId9"/>
            </p:custDataLst>
          </p:nvPr>
        </p:nvSpPr>
        <p:spPr>
          <a:xfrm>
            <a:off x="685800" y="503938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0x10000000</a:t>
            </a:r>
          </a:p>
        </p:txBody>
      </p:sp>
      <p:sp>
        <p:nvSpPr>
          <p:cNvPr id="12" name="TextBox 11"/>
          <p:cNvSpPr txBox="1"/>
          <p:nvPr>
            <p:custDataLst>
              <p:tags r:id="rId10"/>
            </p:custDataLst>
          </p:nvPr>
        </p:nvSpPr>
        <p:spPr>
          <a:xfrm>
            <a:off x="663040" y="596396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0x00400000</a:t>
            </a:r>
          </a:p>
        </p:txBody>
      </p:sp>
      <p:sp>
        <p:nvSpPr>
          <p:cNvPr id="13" name="TextBox 12" hidden="1"/>
          <p:cNvSpPr txBox="1"/>
          <p:nvPr>
            <p:custDataLst>
              <p:tags r:id="rId11"/>
            </p:custDataLst>
          </p:nvPr>
        </p:nvSpPr>
        <p:spPr>
          <a:xfrm>
            <a:off x="3242297" y="1219200"/>
            <a:ext cx="25489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system reserved</a:t>
            </a:r>
          </a:p>
        </p:txBody>
      </p:sp>
      <p:sp>
        <p:nvSpPr>
          <p:cNvPr id="14" name="TextBox 13" hidden="1"/>
          <p:cNvSpPr txBox="1"/>
          <p:nvPr>
            <p:custDataLst>
              <p:tags r:id="rId12"/>
            </p:custDataLst>
          </p:nvPr>
        </p:nvSpPr>
        <p:spPr>
          <a:xfrm>
            <a:off x="3200400" y="2819400"/>
            <a:ext cx="29986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(stack grows down)</a:t>
            </a:r>
          </a:p>
        </p:txBody>
      </p:sp>
      <p:sp>
        <p:nvSpPr>
          <p:cNvPr id="15" name="TextBox 14" hidden="1"/>
          <p:cNvSpPr txBox="1"/>
          <p:nvPr>
            <p:custDataLst>
              <p:tags r:id="rId13"/>
            </p:custDataLst>
          </p:nvPr>
        </p:nvSpPr>
        <p:spPr>
          <a:xfrm>
            <a:off x="3391030" y="3820180"/>
            <a:ext cx="25419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(heap grows up)</a:t>
            </a:r>
          </a:p>
        </p:txBody>
      </p:sp>
      <p:sp>
        <p:nvSpPr>
          <p:cNvPr id="16" name="TextBox 15" hidden="1"/>
          <p:cNvSpPr txBox="1"/>
          <p:nvPr>
            <p:custDataLst>
              <p:tags r:id="rId14"/>
            </p:custDataLst>
          </p:nvPr>
        </p:nvSpPr>
        <p:spPr>
          <a:xfrm>
            <a:off x="4114800" y="4876800"/>
            <a:ext cx="7502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text</a:t>
            </a:r>
          </a:p>
        </p:txBody>
      </p:sp>
      <p:sp>
        <p:nvSpPr>
          <p:cNvPr id="17" name="TextBox 16" hidden="1"/>
          <p:cNvSpPr txBox="1"/>
          <p:nvPr>
            <p:custDataLst>
              <p:tags r:id="rId15"/>
            </p:custDataLst>
          </p:nvPr>
        </p:nvSpPr>
        <p:spPr>
          <a:xfrm>
            <a:off x="3802080" y="5867400"/>
            <a:ext cx="14557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reserved</a:t>
            </a:r>
          </a:p>
        </p:txBody>
      </p:sp>
      <p:sp>
        <p:nvSpPr>
          <p:cNvPr id="18" name="TextBox 17" hidden="1"/>
          <p:cNvSpPr txBox="1"/>
          <p:nvPr>
            <p:custDataLst>
              <p:tags r:id="rId16"/>
            </p:custDataLst>
          </p:nvPr>
        </p:nvSpPr>
        <p:spPr>
          <a:xfrm>
            <a:off x="3657600" y="4201180"/>
            <a:ext cx="19044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(static) data</a:t>
            </a:r>
          </a:p>
        </p:txBody>
      </p:sp>
      <p:sp>
        <p:nvSpPr>
          <p:cNvPr id="19" name="TextBox 18" hidden="1"/>
          <p:cNvSpPr txBox="1"/>
          <p:nvPr>
            <p:custDataLst>
              <p:tags r:id="rId17"/>
            </p:custDataLst>
          </p:nvPr>
        </p:nvSpPr>
        <p:spPr>
          <a:xfrm>
            <a:off x="6553200" y="2819400"/>
            <a:ext cx="12342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(.stack)</a:t>
            </a:r>
          </a:p>
        </p:txBody>
      </p:sp>
      <p:sp>
        <p:nvSpPr>
          <p:cNvPr id="20" name="TextBox 19" hidden="1"/>
          <p:cNvSpPr txBox="1"/>
          <p:nvPr>
            <p:custDataLst>
              <p:tags r:id="rId18"/>
            </p:custDataLst>
          </p:nvPr>
        </p:nvSpPr>
        <p:spPr>
          <a:xfrm>
            <a:off x="6623035" y="4201180"/>
            <a:ext cx="9207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.data</a:t>
            </a:r>
          </a:p>
        </p:txBody>
      </p:sp>
      <p:sp>
        <p:nvSpPr>
          <p:cNvPr id="21" name="TextBox 20" hidden="1"/>
          <p:cNvSpPr txBox="1"/>
          <p:nvPr>
            <p:custDataLst>
              <p:tags r:id="rId19"/>
            </p:custDataLst>
          </p:nvPr>
        </p:nvSpPr>
        <p:spPr>
          <a:xfrm>
            <a:off x="6705600" y="4953000"/>
            <a:ext cx="8339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.text</a:t>
            </a:r>
          </a:p>
        </p:txBody>
      </p:sp>
      <p:sp>
        <p:nvSpPr>
          <p:cNvPr id="23" name="Rectangle 7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819400" y="533400"/>
            <a:ext cx="3505200" cy="1676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system reserved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6" name="Rectangle 7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819400" y="2209800"/>
            <a:ext cx="3505200" cy="79501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stack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9" name="Rectangle 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819400" y="6477000"/>
            <a:ext cx="35052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system reserved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0" name="Rectangle 7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819400" y="5562600"/>
            <a:ext cx="3505200" cy="9144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code (text)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1" name="Rectangle 7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819400" y="5105400"/>
            <a:ext cx="3505200" cy="4572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static data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2" name="Rectangle 7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819400" y="4343400"/>
            <a:ext cx="3505200" cy="7620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dynamic data (heap)</a:t>
            </a:r>
            <a:endParaRPr lang="en-US" sz="2400" dirty="0">
              <a:solidFill>
                <a:schemeClr val="bg1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4572000" y="3004810"/>
            <a:ext cx="0" cy="50039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4572000" y="3733800"/>
            <a:ext cx="0" cy="609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315200" y="5100935"/>
            <a:ext cx="8143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.data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339010" y="5791200"/>
            <a:ext cx="7400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.text</a:t>
            </a:r>
            <a:endParaRPr lang="en-US" sz="2400" dirty="0">
              <a:solidFill>
                <a:schemeClr val="accent1"/>
              </a:solidFill>
            </a:endParaRPr>
          </a:p>
        </p:txBody>
      </p:sp>
      <p:cxnSp>
        <p:nvCxnSpPr>
          <p:cNvPr id="35" name="Straight Arrow Connector 34"/>
          <p:cNvCxnSpPr>
            <a:stCxn id="34" idx="1"/>
          </p:cNvCxnSpPr>
          <p:nvPr/>
        </p:nvCxnSpPr>
        <p:spPr>
          <a:xfrm flipH="1" flipV="1">
            <a:off x="6324600" y="6019800"/>
            <a:ext cx="1014410" cy="22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33" idx="1"/>
          </p:cNvCxnSpPr>
          <p:nvPr/>
        </p:nvCxnSpPr>
        <p:spPr>
          <a:xfrm flipH="1">
            <a:off x="6324600" y="5331768"/>
            <a:ext cx="990600" cy="22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2777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3410">
      <a:dk1>
        <a:srgbClr val="FFFFFF"/>
      </a:dk1>
      <a:lt1>
        <a:sysClr val="window" lastClr="FFFFFF"/>
      </a:lt1>
      <a:dk2>
        <a:srgbClr val="000000"/>
      </a:dk2>
      <a:lt2>
        <a:srgbClr val="D8D8D8"/>
      </a:lt2>
      <a:accent1>
        <a:srgbClr val="FFFF00"/>
      </a:accent1>
      <a:accent2>
        <a:srgbClr val="FF0000"/>
      </a:accent2>
      <a:accent3>
        <a:srgbClr val="7030A0"/>
      </a:accent3>
      <a:accent4>
        <a:srgbClr val="0070C0"/>
      </a:accent4>
      <a:accent5>
        <a:srgbClr val="00B0F0"/>
      </a:accent5>
      <a:accent6>
        <a:srgbClr val="FFC000"/>
      </a:accent6>
      <a:hlink>
        <a:srgbClr val="6565FF"/>
      </a:hlink>
      <a:folHlink>
        <a:srgbClr val="A2A2A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3476</TotalTime>
  <Words>3052</Words>
  <Application>Microsoft Office PowerPoint</Application>
  <PresentationFormat>On-screen Show (4:3)</PresentationFormat>
  <Paragraphs>980</Paragraphs>
  <Slides>48</Slides>
  <Notes>39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Office Theme</vt:lpstr>
      <vt:lpstr>Assemblers, Linkers, and Loaders</vt:lpstr>
      <vt:lpstr>Academic Integrity</vt:lpstr>
      <vt:lpstr>Academic Integrity</vt:lpstr>
      <vt:lpstr>Administrivia</vt:lpstr>
      <vt:lpstr>Goal for Today: Putting it all Together</vt:lpstr>
      <vt:lpstr>Goal for Today: Putting it all Together</vt:lpstr>
      <vt:lpstr>Big Picture</vt:lpstr>
      <vt:lpstr>Big Picture</vt:lpstr>
      <vt:lpstr>Anatomy of an executing program</vt:lpstr>
      <vt:lpstr>Example: Review of Program Layout</vt:lpstr>
      <vt:lpstr>Anatomy of an executing program</vt:lpstr>
      <vt:lpstr>Big Picture: Assembling file separately</vt:lpstr>
      <vt:lpstr>Next Goal</vt:lpstr>
      <vt:lpstr>How does Assembler handle forward references</vt:lpstr>
      <vt:lpstr>How does Assembler handle forward references</vt:lpstr>
      <vt:lpstr>Big Picture: Assembling file separately</vt:lpstr>
      <vt:lpstr>Next Goal</vt:lpstr>
      <vt:lpstr>Symbols and References</vt:lpstr>
      <vt:lpstr>Object file</vt:lpstr>
      <vt:lpstr>Example</vt:lpstr>
      <vt:lpstr>Objdump disassembly</vt:lpstr>
      <vt:lpstr>Objdump disassembly</vt:lpstr>
      <vt:lpstr>Objdump symbols</vt:lpstr>
      <vt:lpstr>Objdump symbols</vt:lpstr>
      <vt:lpstr>Separate Compilation</vt:lpstr>
      <vt:lpstr>PowerPoint Presentation</vt:lpstr>
      <vt:lpstr>Next Goal</vt:lpstr>
      <vt:lpstr>Big Picture</vt:lpstr>
      <vt:lpstr>Linkers</vt:lpstr>
      <vt:lpstr>Linker Example </vt:lpstr>
      <vt:lpstr>Linker Example </vt:lpstr>
      <vt:lpstr>Object file</vt:lpstr>
      <vt:lpstr>Object File Formats</vt:lpstr>
      <vt:lpstr>PowerPoint Presentation</vt:lpstr>
      <vt:lpstr>Big Picture</vt:lpstr>
      <vt:lpstr>Loaders</vt:lpstr>
      <vt:lpstr>Static Libraries</vt:lpstr>
      <vt:lpstr>Shared Libraries</vt:lpstr>
      <vt:lpstr>Direct Function Calls</vt:lpstr>
      <vt:lpstr>Indirect  Function Calls</vt:lpstr>
      <vt:lpstr>Indirect  Function Calls</vt:lpstr>
      <vt:lpstr>Indirect  Function Calls</vt:lpstr>
      <vt:lpstr>Dynamic  Linking</vt:lpstr>
      <vt:lpstr>Dynamic  Linking</vt:lpstr>
      <vt:lpstr>Big Picture</vt:lpstr>
      <vt:lpstr>Dynamic Shared Objects</vt:lpstr>
      <vt:lpstr>Static and Dynamic Linking</vt:lpstr>
      <vt:lpstr>Recap</vt:lpstr>
    </vt:vector>
  </TitlesOfParts>
  <Company>Cornell University Computing and Information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Hakim Weatherspoon</dc:creator>
  <cp:lastModifiedBy>Hakim Weatherspoon</cp:lastModifiedBy>
  <cp:revision>86</cp:revision>
  <cp:lastPrinted>2013-03-12T16:19:19Z</cp:lastPrinted>
  <dcterms:created xsi:type="dcterms:W3CDTF">2012-11-28T14:27:55Z</dcterms:created>
  <dcterms:modified xsi:type="dcterms:W3CDTF">2013-03-13T03:01:32Z</dcterms:modified>
</cp:coreProperties>
</file>