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4.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notesSlides/notesSlide5.xml" ContentType="application/vnd.openxmlformats-officedocument.presentationml.notesSlide+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6.xml" ContentType="application/vnd.openxmlformats-officedocument.presentationml.notesSlide+xml"/>
  <Override PartName="/ppt/tags/tag215.xml" ContentType="application/vnd.openxmlformats-officedocument.presentationml.tags+xml"/>
  <Override PartName="/ppt/tags/tag216.xml" ContentType="application/vnd.openxmlformats-officedocument.presentationml.tags+xml"/>
  <Override PartName="/ppt/notesSlides/notesSlide7.xml" ContentType="application/vnd.openxmlformats-officedocument.presentationml.notesSlide+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8.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notesSlides/notesSlide9.xml" ContentType="application/vnd.openxmlformats-officedocument.presentationml.notesSlide+xml"/>
  <Override PartName="/ppt/tags/tag222.xml" ContentType="application/vnd.openxmlformats-officedocument.presentationml.tags+xml"/>
  <Override PartName="/ppt/tags/tag223.xml" ContentType="application/vnd.openxmlformats-officedocument.presentationml.tags+xml"/>
  <Override PartName="/ppt/notesSlides/notesSlide10.xml" ContentType="application/vnd.openxmlformats-officedocument.presentationml.notesSlide+xml"/>
  <Override PartName="/ppt/tags/tag224.xml" ContentType="application/vnd.openxmlformats-officedocument.presentationml.tags+xml"/>
  <Override PartName="/ppt/tags/tag225.xml" ContentType="application/vnd.openxmlformats-officedocument.presentationml.tags+xml"/>
  <Override PartName="/ppt/notesSlides/notesSlide11.xml" ContentType="application/vnd.openxmlformats-officedocument.presentationml.notesSlide+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notesSlides/notesSlide12.xml" ContentType="application/vnd.openxmlformats-officedocument.presentationml.notesSlide+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notesSlides/notesSlide13.xml" ContentType="application/vnd.openxmlformats-officedocument.presentationml.notesSlide+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notesSlides/notesSlide14.xml" ContentType="application/vnd.openxmlformats-officedocument.presentationml.notesSlide+xml"/>
  <Override PartName="/ppt/tags/tag270.xml" ContentType="application/vnd.openxmlformats-officedocument.presentationml.tags+xml"/>
  <Override PartName="/ppt/tags/tag271.xml" ContentType="application/vnd.openxmlformats-officedocument.presentationml.tags+xml"/>
  <Override PartName="/ppt/notesSlides/notesSlide15.xml" ContentType="application/vnd.openxmlformats-officedocument.presentationml.notesSlide+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notesSlides/notesSlide16.xml" ContentType="application/vnd.openxmlformats-officedocument.presentationml.notesSlide+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notesSlides/notesSlide17.xml" ContentType="application/vnd.openxmlformats-officedocument.presentationml.notesSlide+xml"/>
  <Override PartName="/ppt/tags/tag284.xml" ContentType="application/vnd.openxmlformats-officedocument.presentationml.tags+xml"/>
  <Override PartName="/ppt/tags/tag285.xml" ContentType="application/vnd.openxmlformats-officedocument.presentationml.tags+xml"/>
  <Override PartName="/ppt/notesSlides/notesSlide18.xml" ContentType="application/vnd.openxmlformats-officedocument.presentationml.notesSlide+xml"/>
  <Override PartName="/ppt/tags/tag286.xml" ContentType="application/vnd.openxmlformats-officedocument.presentationml.tags+xml"/>
  <Override PartName="/ppt/tags/tag287.xml" ContentType="application/vnd.openxmlformats-officedocument.presentationml.tags+xml"/>
  <Override PartName="/ppt/notesSlides/notesSlide19.xml" ContentType="application/vnd.openxmlformats-officedocument.presentationml.notesSlide+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notesSlides/notesSlide20.xml" ContentType="application/vnd.openxmlformats-officedocument.presentationml.notesSlide+xml"/>
  <Override PartName="/ppt/tags/tag314.xml" ContentType="application/vnd.openxmlformats-officedocument.presentationml.tags+xml"/>
  <Override PartName="/ppt/tags/tag315.xml" ContentType="application/vnd.openxmlformats-officedocument.presentationml.tags+xml"/>
  <Override PartName="/ppt/notesSlides/notesSlide21.xml" ContentType="application/vnd.openxmlformats-officedocument.presentationml.notesSlide+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notesSlides/notesSlide22.xml" ContentType="application/vnd.openxmlformats-officedocument.presentationml.notesSlide+xml"/>
  <Override PartName="/ppt/tags/tag382.xml" ContentType="application/vnd.openxmlformats-officedocument.presentationml.tags+xml"/>
  <Override PartName="/ppt/tags/tag383.xml" ContentType="application/vnd.openxmlformats-officedocument.presentationml.tags+xml"/>
  <Override PartName="/ppt/notesSlides/notesSlide23.xml" ContentType="application/vnd.openxmlformats-officedocument.presentationml.notesSlide+xml"/>
  <Override PartName="/ppt/tags/tag384.xml" ContentType="application/vnd.openxmlformats-officedocument.presentationml.tags+xml"/>
  <Override PartName="/ppt/tags/tag385.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60" r:id="rId5"/>
    <p:sldId id="259" r:id="rId6"/>
    <p:sldId id="305" r:id="rId7"/>
    <p:sldId id="306" r:id="rId8"/>
    <p:sldId id="307" r:id="rId9"/>
    <p:sldId id="299" r:id="rId10"/>
    <p:sldId id="266" r:id="rId11"/>
    <p:sldId id="308" r:id="rId12"/>
    <p:sldId id="267" r:id="rId13"/>
    <p:sldId id="261" r:id="rId14"/>
    <p:sldId id="301" r:id="rId15"/>
    <p:sldId id="263" r:id="rId16"/>
    <p:sldId id="264" r:id="rId17"/>
    <p:sldId id="303" r:id="rId18"/>
    <p:sldId id="268" r:id="rId19"/>
    <p:sldId id="298" r:id="rId20"/>
    <p:sldId id="310" r:id="rId21"/>
    <p:sldId id="270" r:id="rId22"/>
    <p:sldId id="271" r:id="rId23"/>
    <p:sldId id="272" r:id="rId24"/>
    <p:sldId id="273" r:id="rId25"/>
    <p:sldId id="312" r:id="rId26"/>
    <p:sldId id="275" r:id="rId27"/>
    <p:sldId id="276" r:id="rId28"/>
    <p:sldId id="314" r:id="rId29"/>
    <p:sldId id="277" r:id="rId30"/>
    <p:sldId id="315" r:id="rId31"/>
    <p:sldId id="278" r:id="rId32"/>
    <p:sldId id="279" r:id="rId33"/>
    <p:sldId id="280" r:id="rId34"/>
    <p:sldId id="281" r:id="rId35"/>
    <p:sldId id="282" r:id="rId36"/>
    <p:sldId id="283" r:id="rId37"/>
    <p:sldId id="316" r:id="rId38"/>
    <p:sldId id="31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78"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D4801-9336-4560-A6DC-A95CAFC4FECF}" type="datetimeFigureOut">
              <a:rPr lang="en-US" smtClean="0"/>
              <a:t>3/7/2013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8D8FF6-D16C-4014-BD4B-7B0A2954A873}" type="slidenum">
              <a:rPr lang="en-US" smtClean="0"/>
              <a:t>‹#›</a:t>
            </a:fld>
            <a:endParaRPr lang="en-US"/>
          </a:p>
        </p:txBody>
      </p:sp>
    </p:spTree>
    <p:extLst>
      <p:ext uri="{BB962C8B-B14F-4D97-AF65-F5344CB8AC3E}">
        <p14:creationId xmlns:p14="http://schemas.microsoft.com/office/powerpoint/2010/main" val="149295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50274" y="686426"/>
            <a:ext cx="4557453"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memory look like when program</a:t>
            </a:r>
            <a:r>
              <a:rPr lang="en-US" baseline="0" dirty="0" smtClean="0"/>
              <a:t> is running?</a:t>
            </a:r>
            <a:endParaRPr lang="en-US" dirty="0" smtClean="0"/>
          </a:p>
          <a:p>
            <a:r>
              <a:rPr lang="en-US" dirty="0" smtClean="0"/>
              <a:t>OS reserved space</a:t>
            </a:r>
          </a:p>
          <a:p>
            <a:r>
              <a:rPr lang="en-US" dirty="0" smtClean="0"/>
              <a:t>stack: function local </a:t>
            </a:r>
            <a:r>
              <a:rPr lang="en-US" dirty="0" err="1" smtClean="0"/>
              <a:t>vars</a:t>
            </a:r>
            <a:r>
              <a:rPr lang="en-US" dirty="0" smtClean="0"/>
              <a:t> and </a:t>
            </a:r>
            <a:r>
              <a:rPr lang="en-US" dirty="0" err="1" smtClean="0"/>
              <a:t>args</a:t>
            </a:r>
            <a:endParaRPr lang="en-US" dirty="0" smtClean="0"/>
          </a:p>
          <a:p>
            <a:r>
              <a:rPr lang="en-US" dirty="0" smtClean="0"/>
              <a:t>heap: vector object (8 bytes)</a:t>
            </a:r>
          </a:p>
          <a:p>
            <a:r>
              <a:rPr lang="en-US" dirty="0" smtClean="0"/>
              <a:t>data:</a:t>
            </a:r>
            <a:r>
              <a:rPr lang="en-US" baseline="0" dirty="0" smtClean="0"/>
              <a:t> strings, pi</a:t>
            </a:r>
            <a:endParaRPr lang="en-US" dirty="0" smtClean="0"/>
          </a:p>
          <a:p>
            <a:r>
              <a:rPr lang="en-US" dirty="0" smtClean="0"/>
              <a:t>text:</a:t>
            </a:r>
            <a:r>
              <a:rPr lang="en-US" baseline="0" dirty="0" smtClean="0"/>
              <a:t> assembly</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3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03011"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7106" name="Rectangle 2"/>
          <p:cNvSpPr txBox="1">
            <a:spLocks noGrp="1" noRot="1" noChangeAspect="1" noChangeArrowheads="1" noTextEdit="1"/>
          </p:cNvSpPr>
          <p:nvPr>
            <p:ph type="sldImg"/>
          </p:nvPr>
        </p:nvSpPr>
        <p:spPr bwMode="auto">
          <a:xfrm>
            <a:off x="1148716" y="686426"/>
            <a:ext cx="4559011" cy="3430564"/>
          </a:xfrm>
          <a:prstGeom prst="rect">
            <a:avLst/>
          </a:prstGeom>
          <a:solidFill>
            <a:srgbClr val="FFFFFF"/>
          </a:solidFill>
          <a:ln>
            <a:solidFill>
              <a:srgbClr val="000000"/>
            </a:solidFill>
            <a:miter lim="800000"/>
            <a:headEnd/>
            <a:tailEnd/>
          </a:ln>
        </p:spPr>
      </p:sp>
      <p:sp>
        <p:nvSpPr>
          <p:cNvPr id="2607107" name="Rectangle 3"/>
          <p:cNvSpPr txBox="1">
            <a:spLocks noGrp="1" noChangeArrowheads="1"/>
          </p:cNvSpPr>
          <p:nvPr>
            <p:ph type="body" idx="1"/>
          </p:nvPr>
        </p:nvSpPr>
        <p:spPr bwMode="auto">
          <a:xfrm>
            <a:off x="914815" y="4343714"/>
            <a:ext cx="5025259" cy="4112298"/>
          </a:xfrm>
          <a:prstGeom prst="rect">
            <a:avLst/>
          </a:prstGeom>
          <a:noFill/>
          <a:ln>
            <a:round/>
            <a:headEnd/>
            <a:tailEnd/>
          </a:ln>
        </p:spPr>
        <p:txBody>
          <a:bodyPr wrap="none" lIns="90393" tIns="45195" rIns="90393" bIns="45195"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something suspicious: a lot of zero constants in this code</a:t>
            </a:r>
            <a:endParaRPr lang="en-US" dirty="0"/>
          </a:p>
        </p:txBody>
      </p:sp>
      <p:sp>
        <p:nvSpPr>
          <p:cNvPr id="4" name="Slide Number Placeholder 3"/>
          <p:cNvSpPr>
            <a:spLocks noGrp="1"/>
          </p:cNvSpPr>
          <p:nvPr>
            <p:ph type="sldNum" sz="quarter" idx="10"/>
          </p:nvPr>
        </p:nvSpPr>
        <p:spPr/>
        <p:txBody>
          <a:bodyPr/>
          <a:lstStyle/>
          <a:p>
            <a:fld id="{50A0D4BA-5386-4A83-A3F2-BB59DFCC68C1}"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a:t>
            </a:r>
            <a:r>
              <a:rPr lang="en-US" dirty="0" err="1" smtClean="0"/>
              <a:t>pick_random</a:t>
            </a:r>
            <a:r>
              <a:rPr lang="en-US" dirty="0" smtClean="0"/>
              <a:t>, square, other functions; pi, e, </a:t>
            </a:r>
            <a:r>
              <a:rPr lang="en-US" dirty="0" err="1" smtClean="0"/>
              <a:t>randomval</a:t>
            </a:r>
            <a:r>
              <a:rPr lang="en-US" dirty="0" smtClean="0"/>
              <a:t>; some</a:t>
            </a:r>
            <a:r>
              <a:rPr lang="en-US" baseline="0" dirty="0" smtClean="0"/>
              <a:t> undefined symbols</a:t>
            </a:r>
            <a:endParaRPr lang="en-US" dirty="0"/>
          </a:p>
        </p:txBody>
      </p:sp>
      <p:sp>
        <p:nvSpPr>
          <p:cNvPr id="4" name="Slide Number Placeholder 3"/>
          <p:cNvSpPr>
            <a:spLocks noGrp="1"/>
          </p:cNvSpPr>
          <p:nvPr>
            <p:ph type="sldNum" sz="quarter" idx="10"/>
          </p:nvPr>
        </p:nvSpPr>
        <p:spPr/>
        <p:txBody>
          <a:bodyPr/>
          <a:lstStyle/>
          <a:p>
            <a:fld id="{50A0D4BA-5386-4A83-A3F2-BB59DFCC68C1}" type="slidenum">
              <a:rPr lang="en-US" smtClean="0"/>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19394" name="Rectangle 2"/>
          <p:cNvSpPr txBox="1">
            <a:spLocks noGrp="1" noRot="1" noChangeAspect="1" noChangeArrowheads="1" noTextEdit="1"/>
          </p:cNvSpPr>
          <p:nvPr>
            <p:ph type="sldImg"/>
          </p:nvPr>
        </p:nvSpPr>
        <p:spPr bwMode="auto">
          <a:xfrm>
            <a:off x="1141413" y="685800"/>
            <a:ext cx="4573587" cy="3430588"/>
          </a:xfrm>
          <a:prstGeom prst="rect">
            <a:avLst/>
          </a:prstGeom>
          <a:solidFill>
            <a:srgbClr val="FFFFFF"/>
          </a:solidFill>
          <a:ln>
            <a:solidFill>
              <a:srgbClr val="000000"/>
            </a:solidFill>
            <a:miter lim="800000"/>
            <a:headEnd/>
            <a:tailEnd/>
          </a:ln>
        </p:spPr>
      </p:sp>
      <p:sp>
        <p:nvSpPr>
          <p:cNvPr id="2619395" name="Rectangle 3"/>
          <p:cNvSpPr txBox="1">
            <a:spLocks noGrp="1" noChangeArrowheads="1"/>
          </p:cNvSpPr>
          <p:nvPr>
            <p:ph type="body" idx="1"/>
          </p:nvPr>
        </p:nvSpPr>
        <p:spPr bwMode="auto">
          <a:xfrm>
            <a:off x="914815" y="4343714"/>
            <a:ext cx="5025259" cy="4112298"/>
          </a:xfrm>
          <a:prstGeom prst="rect">
            <a:avLst/>
          </a:prstGeom>
          <a:noFill/>
          <a:ln>
            <a:round/>
            <a:headEnd/>
            <a:tailEnd/>
          </a:ln>
        </p:spPr>
        <p:txBody>
          <a:bodyPr wrap="none" lIns="90393" tIns="45195" rIns="90393" bIns="45195"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23490" name="Rectangle 2"/>
          <p:cNvSpPr txBox="1">
            <a:spLocks noGrp="1" noRot="1" noChangeAspect="1" noChangeArrowheads="1" noTextEdit="1"/>
          </p:cNvSpPr>
          <p:nvPr>
            <p:ph type="sldImg"/>
          </p:nvPr>
        </p:nvSpPr>
        <p:spPr bwMode="auto">
          <a:xfrm>
            <a:off x="1141413" y="685800"/>
            <a:ext cx="4573587" cy="3430588"/>
          </a:xfrm>
          <a:prstGeom prst="rect">
            <a:avLst/>
          </a:prstGeom>
          <a:solidFill>
            <a:srgbClr val="FFFFFF"/>
          </a:solidFill>
          <a:ln>
            <a:solidFill>
              <a:srgbClr val="000000"/>
            </a:solidFill>
            <a:miter lim="800000"/>
            <a:headEnd/>
            <a:tailEnd/>
          </a:ln>
        </p:spPr>
      </p:sp>
      <p:sp>
        <p:nvSpPr>
          <p:cNvPr id="2623491" name="Rectangle 3"/>
          <p:cNvSpPr txBox="1">
            <a:spLocks noGrp="1" noChangeArrowheads="1"/>
          </p:cNvSpPr>
          <p:nvPr>
            <p:ph type="body" idx="1"/>
          </p:nvPr>
        </p:nvSpPr>
        <p:spPr bwMode="auto">
          <a:xfrm>
            <a:off x="914815" y="4343714"/>
            <a:ext cx="5025259" cy="4112298"/>
          </a:xfrm>
          <a:prstGeom prst="rect">
            <a:avLst/>
          </a:prstGeom>
          <a:noFill/>
          <a:ln>
            <a:round/>
            <a:headEnd/>
            <a:tailEnd/>
          </a:ln>
        </p:spPr>
        <p:txBody>
          <a:bodyPr wrap="none" lIns="90393" tIns="45195" rIns="90393" bIns="45195"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7106" name="Rectangle 2"/>
          <p:cNvSpPr txBox="1">
            <a:spLocks noGrp="1" noRot="1" noChangeAspect="1" noChangeArrowheads="1" noTextEdit="1"/>
          </p:cNvSpPr>
          <p:nvPr>
            <p:ph type="sldImg"/>
          </p:nvPr>
        </p:nvSpPr>
        <p:spPr bwMode="auto">
          <a:xfrm>
            <a:off x="1148716" y="686426"/>
            <a:ext cx="4559011" cy="3430564"/>
          </a:xfrm>
          <a:prstGeom prst="rect">
            <a:avLst/>
          </a:prstGeom>
          <a:solidFill>
            <a:srgbClr val="FFFFFF"/>
          </a:solidFill>
          <a:ln>
            <a:solidFill>
              <a:srgbClr val="000000"/>
            </a:solidFill>
            <a:miter lim="800000"/>
            <a:headEnd/>
            <a:tailEnd/>
          </a:ln>
        </p:spPr>
      </p:sp>
      <p:sp>
        <p:nvSpPr>
          <p:cNvPr id="2607107" name="Rectangle 3"/>
          <p:cNvSpPr txBox="1">
            <a:spLocks noGrp="1" noChangeArrowheads="1"/>
          </p:cNvSpPr>
          <p:nvPr>
            <p:ph type="body" idx="1"/>
          </p:nvPr>
        </p:nvSpPr>
        <p:spPr bwMode="auto">
          <a:xfrm>
            <a:off x="914815" y="4343714"/>
            <a:ext cx="5025259" cy="4112298"/>
          </a:xfrm>
          <a:prstGeom prst="rect">
            <a:avLst/>
          </a:prstGeom>
          <a:noFill/>
          <a:ln>
            <a:round/>
            <a:headEnd/>
            <a:tailEnd/>
          </a:ln>
        </p:spPr>
        <p:txBody>
          <a:bodyPr wrap="none" lIns="90393" tIns="45195" rIns="90393" bIns="45195"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8258" name="Rectangle 2"/>
          <p:cNvSpPr>
            <a:spLocks noGrp="1" noRot="1" noChangeAspect="1" noChangeArrowheads="1" noTextEdit="1"/>
          </p:cNvSpPr>
          <p:nvPr>
            <p:ph type="sldImg"/>
          </p:nvPr>
        </p:nvSpPr>
        <p:spPr bwMode="auto">
          <a:xfrm>
            <a:off x="1150274" y="686426"/>
            <a:ext cx="4557453" cy="3429000"/>
          </a:xfrm>
          <a:prstGeom prst="rect">
            <a:avLst/>
          </a:prstGeom>
          <a:noFill/>
          <a:ln>
            <a:solidFill>
              <a:srgbClr val="000000"/>
            </a:solidFill>
            <a:miter lim="800000"/>
            <a:headEnd/>
            <a:tailEnd/>
          </a:ln>
        </p:spPr>
      </p:sp>
      <p:sp>
        <p:nvSpPr>
          <p:cNvPr id="3168259"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50274" y="686426"/>
            <a:ext cx="4557453"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5"/>
            <a:ext cx="5485805" cy="4113891"/>
          </a:xfrm>
          <a:prstGeom prst="rect">
            <a:avLst/>
          </a:prstGeom>
          <a:noFill/>
          <a:ln>
            <a:miter lim="800000"/>
            <a:headEnd/>
            <a:tailEnd/>
          </a:ln>
        </p:spPr>
        <p:txBody>
          <a:bodyPr lIns="91400" tIns="45700" rIns="91400" bIns="45700"/>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a:t>
            </a:r>
            <a:r>
              <a:rPr lang="en-US" dirty="0" smtClean="0">
                <a:sym typeface="Wingdings" pitchFamily="2" charset="2"/>
              </a:rPr>
              <a:t> in</a:t>
            </a:r>
            <a:r>
              <a:rPr lang="en-US" baseline="0" dirty="0" smtClean="0">
                <a:sym typeface="Wingdings" pitchFamily="2" charset="2"/>
              </a:rPr>
              <a:t> </a:t>
            </a:r>
            <a:r>
              <a:rPr lang="en-US" baseline="0" dirty="0" err="1" smtClean="0">
                <a:sym typeface="Wingdings" pitchFamily="2" charset="2"/>
              </a:rPr>
              <a:t>printf</a:t>
            </a:r>
            <a:endParaRPr lang="en-US" baseline="0" dirty="0" smtClean="0">
              <a:sym typeface="Wingdings" pitchFamily="2" charset="2"/>
            </a:endParaRPr>
          </a:p>
          <a:p>
            <a:r>
              <a:rPr lang="en-US" baseline="0" dirty="0" err="1" smtClean="0">
                <a:sym typeface="Wingdings" pitchFamily="2" charset="2"/>
              </a:rPr>
              <a:t>ra</a:t>
            </a:r>
            <a:r>
              <a:rPr lang="en-US" baseline="0" dirty="0" smtClean="0">
                <a:sym typeface="Wingdings" pitchFamily="2" charset="2"/>
              </a:rPr>
              <a:t>  called from </a:t>
            </a:r>
            <a:r>
              <a:rPr lang="en-US" baseline="0" dirty="0" err="1" smtClean="0">
                <a:sym typeface="Wingdings" pitchFamily="2" charset="2"/>
              </a:rPr>
              <a:t>vnorm</a:t>
            </a:r>
            <a:r>
              <a:rPr lang="en-US" baseline="0" dirty="0" smtClean="0">
                <a:sym typeface="Wingdings" pitchFamily="2" charset="2"/>
              </a:rPr>
              <a:t>? or called </a:t>
            </a:r>
            <a:r>
              <a:rPr lang="en-US" baseline="0" dirty="0" err="1" smtClean="0">
                <a:sym typeface="Wingdings" pitchFamily="2" charset="2"/>
              </a:rPr>
              <a:t>vnorm</a:t>
            </a:r>
            <a:r>
              <a:rPr lang="en-US" baseline="0" dirty="0" smtClean="0">
                <a:sym typeface="Wingdings" pitchFamily="2" charset="2"/>
              </a:rPr>
              <a:t>?</a:t>
            </a:r>
          </a:p>
          <a:p>
            <a:r>
              <a:rPr lang="en-US" baseline="0" dirty="0" smtClean="0">
                <a:sym typeface="Wingdings" pitchFamily="2" charset="2"/>
              </a:rPr>
              <a:t>0(sp)  looks like in </a:t>
            </a:r>
            <a:r>
              <a:rPr lang="en-US" baseline="0" dirty="0" err="1" smtClean="0">
                <a:sym typeface="Wingdings" pitchFamily="2" charset="2"/>
              </a:rPr>
              <a:t>printf</a:t>
            </a:r>
            <a:r>
              <a:rPr lang="en-US" baseline="0" dirty="0" smtClean="0">
                <a:sym typeface="Wingdings" pitchFamily="2" charset="2"/>
              </a:rPr>
              <a:t>, called by </a:t>
            </a:r>
            <a:r>
              <a:rPr lang="en-US" baseline="0" dirty="0" err="1" smtClean="0">
                <a:sym typeface="Wingdings" pitchFamily="2" charset="2"/>
              </a:rPr>
              <a:t>vnorm</a:t>
            </a:r>
            <a:r>
              <a:rPr lang="en-US" baseline="0" dirty="0" smtClean="0">
                <a:sym typeface="Wingdings" pitchFamily="2" charset="2"/>
              </a:rPr>
              <a:t>, and not going to call anything else</a:t>
            </a:r>
          </a:p>
          <a:p>
            <a:pPr>
              <a:buFont typeface="Arial" charset="0"/>
              <a:buNone/>
            </a:pPr>
            <a:r>
              <a:rPr lang="en-US" baseline="0" dirty="0" smtClean="0">
                <a:sym typeface="Wingdings" pitchFamily="2" charset="2"/>
              </a:rPr>
              <a:t>4,8(sp)  looks like </a:t>
            </a:r>
            <a:r>
              <a:rPr lang="en-US" baseline="0" dirty="0" err="1" smtClean="0">
                <a:sym typeface="Wingdings" pitchFamily="2" charset="2"/>
              </a:rPr>
              <a:t>args</a:t>
            </a:r>
            <a:r>
              <a:rPr lang="en-US" baseline="0" dirty="0" smtClean="0">
                <a:sym typeface="Wingdings" pitchFamily="2" charset="2"/>
              </a:rPr>
              <a:t> are str1 and 0x15</a:t>
            </a:r>
          </a:p>
          <a:p>
            <a:pPr>
              <a:buFont typeface="Arial" charset="0"/>
              <a:buNone/>
            </a:pPr>
            <a:r>
              <a:rPr lang="en-US" baseline="0" dirty="0" smtClean="0">
                <a:sym typeface="Wingdings" pitchFamily="2" charset="2"/>
              </a:rPr>
              <a:t>20(sp)  looks like a return address, probably main called </a:t>
            </a:r>
            <a:r>
              <a:rPr lang="en-US" baseline="0" dirty="0" err="1" smtClean="0">
                <a:sym typeface="Wingdings" pitchFamily="2" charset="2"/>
              </a:rPr>
              <a:t>vnorm</a:t>
            </a:r>
            <a:r>
              <a:rPr lang="en-US" baseline="0" dirty="0" smtClean="0">
                <a:sym typeface="Wingdings" pitchFamily="2" charset="2"/>
              </a:rPr>
              <a:t> with less than 4 </a:t>
            </a:r>
            <a:r>
              <a:rPr lang="en-US" baseline="0" dirty="0" err="1" smtClean="0">
                <a:sym typeface="Wingdings" pitchFamily="2" charset="2"/>
              </a:rPr>
              <a:t>args</a:t>
            </a:r>
            <a:endParaRPr lang="en-US" baseline="0" dirty="0" smtClean="0">
              <a:sym typeface="Wingdings" pitchFamily="2" charset="2"/>
            </a:endParaRPr>
          </a:p>
          <a:p>
            <a:pPr>
              <a:buFont typeface="Arial" charset="0"/>
              <a:buNone/>
            </a:pPr>
            <a:r>
              <a:rPr lang="en-US" baseline="0" dirty="0" smtClean="0">
                <a:sym typeface="Wingdings" pitchFamily="2" charset="2"/>
              </a:rPr>
              <a:t>44(sp)  looks like a return address, probably init called main</a:t>
            </a:r>
          </a:p>
          <a:p>
            <a:pPr>
              <a:buFont typeface="Arial" charset="0"/>
              <a:buNone/>
            </a:pPr>
            <a:r>
              <a:rPr lang="en-US" baseline="0" dirty="0" smtClean="0">
                <a:sym typeface="Wingdings" pitchFamily="2" charset="2"/>
              </a:rPr>
              <a:t>how large is </a:t>
            </a:r>
            <a:r>
              <a:rPr lang="en-US" baseline="0" dirty="0" err="1" smtClean="0">
                <a:sym typeface="Wingdings" pitchFamily="2" charset="2"/>
              </a:rPr>
              <a:t>init’s</a:t>
            </a:r>
            <a:r>
              <a:rPr lang="en-US" baseline="0" dirty="0" smtClean="0">
                <a:sym typeface="Wingdings" pitchFamily="2" charset="2"/>
              </a:rPr>
              <a:t> stack frame?</a:t>
            </a:r>
          </a:p>
        </p:txBody>
      </p:sp>
      <p:sp>
        <p:nvSpPr>
          <p:cNvPr id="4" name="Slide Number Placeholder 3"/>
          <p:cNvSpPr>
            <a:spLocks noGrp="1"/>
          </p:cNvSpPr>
          <p:nvPr>
            <p:ph type="sldNum" sz="quarter" idx="10"/>
          </p:nvPr>
        </p:nvSpPr>
        <p:spPr/>
        <p:txBody>
          <a:bodyPr/>
          <a:lstStyle/>
          <a:p>
            <a:fld id="{2A968023-2F2A-4EC4-99A5-752A5F9716EC}"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50274" y="686426"/>
            <a:ext cx="4557453"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2013</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6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000" y="274638"/>
            <a:ext cx="9906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28600" y="274638"/>
            <a:ext cx="7620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7924800" y="228600"/>
            <a:ext cx="0" cy="5943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46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6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68580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371600"/>
            <a:ext cx="4268788"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685800"/>
            <a:ext cx="4346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71600"/>
            <a:ext cx="4346575"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1F04E-0558-49D7-83D7-0EA3FDD97FD3}" type="datetimeFigureOut">
              <a:rPr lang="en-US" smtClean="0"/>
              <a:t>3/7/2013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A56F-BD0F-4BDF-9912-D1E89E9626C0}" type="slidenum">
              <a:rPr lang="en-US" smtClean="0"/>
              <a:t>‹#›</a:t>
            </a:fld>
            <a:endParaRPr lang="en-US"/>
          </a:p>
        </p:txBody>
      </p:sp>
      <p:cxnSp>
        <p:nvCxnSpPr>
          <p:cNvPr id="10" name="Straight Connector 9"/>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30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cxnSp>
        <p:nvCxnSpPr>
          <p:cNvPr id="6" name="Straight Connector 5"/>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16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7156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37424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428020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0"/>
            <a:ext cx="8686800"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6858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rgbClr val="FFFF00"/>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2.xml"/><Relationship Id="rId1" Type="http://schemas.openxmlformats.org/officeDocument/2006/relationships/tags" Target="../tags/tag2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4.xml"/><Relationship Id="rId1" Type="http://schemas.openxmlformats.org/officeDocument/2006/relationships/tags" Target="../tags/tag213.xml"/><Relationship Id="rId4"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6.xml"/><Relationship Id="rId1" Type="http://schemas.openxmlformats.org/officeDocument/2006/relationships/tags" Target="../tags/tag215.xml"/><Relationship Id="rId4"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tags" Target="../tags/tag219.xml"/><Relationship Id="rId2" Type="http://schemas.openxmlformats.org/officeDocument/2006/relationships/tags" Target="../tags/tag218.xml"/><Relationship Id="rId1" Type="http://schemas.openxmlformats.org/officeDocument/2006/relationships/tags" Target="../tags/tag217.xml"/><Relationship Id="rId5" Type="http://schemas.openxmlformats.org/officeDocument/2006/relationships/notesSlide" Target="../notesSlides/notesSlide8.xml"/><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1.xml"/><Relationship Id="rId1" Type="http://schemas.openxmlformats.org/officeDocument/2006/relationships/tags" Target="../tags/tag220.xml"/><Relationship Id="rId4"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3.xml"/><Relationship Id="rId1" Type="http://schemas.openxmlformats.org/officeDocument/2006/relationships/tags" Target="../tags/tag222.xml"/><Relationship Id="rId4"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5.xml"/><Relationship Id="rId1" Type="http://schemas.openxmlformats.org/officeDocument/2006/relationships/tags" Target="../tags/tag224.xml"/><Relationship Id="rId4"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8" Type="http://schemas.openxmlformats.org/officeDocument/2006/relationships/tags" Target="../tags/tag233.xml"/><Relationship Id="rId13" Type="http://schemas.openxmlformats.org/officeDocument/2006/relationships/tags" Target="../tags/tag238.xml"/><Relationship Id="rId3" Type="http://schemas.openxmlformats.org/officeDocument/2006/relationships/tags" Target="../tags/tag228.xml"/><Relationship Id="rId7" Type="http://schemas.openxmlformats.org/officeDocument/2006/relationships/tags" Target="../tags/tag232.xml"/><Relationship Id="rId12" Type="http://schemas.openxmlformats.org/officeDocument/2006/relationships/tags" Target="../tags/tag237.xml"/><Relationship Id="rId2" Type="http://schemas.openxmlformats.org/officeDocument/2006/relationships/tags" Target="../tags/tag227.xml"/><Relationship Id="rId16" Type="http://schemas.openxmlformats.org/officeDocument/2006/relationships/notesSlide" Target="../notesSlides/notesSlide12.xml"/><Relationship Id="rId1" Type="http://schemas.openxmlformats.org/officeDocument/2006/relationships/tags" Target="../tags/tag226.xml"/><Relationship Id="rId6" Type="http://schemas.openxmlformats.org/officeDocument/2006/relationships/tags" Target="../tags/tag231.xml"/><Relationship Id="rId11" Type="http://schemas.openxmlformats.org/officeDocument/2006/relationships/tags" Target="../tags/tag236.xml"/><Relationship Id="rId5" Type="http://schemas.openxmlformats.org/officeDocument/2006/relationships/tags" Target="../tags/tag230.xml"/><Relationship Id="rId15" Type="http://schemas.openxmlformats.org/officeDocument/2006/relationships/slideLayout" Target="../slideLayouts/slideLayout6.xml"/><Relationship Id="rId10" Type="http://schemas.openxmlformats.org/officeDocument/2006/relationships/tags" Target="../tags/tag235.xml"/><Relationship Id="rId4" Type="http://schemas.openxmlformats.org/officeDocument/2006/relationships/tags" Target="../tags/tag229.xml"/><Relationship Id="rId9" Type="http://schemas.openxmlformats.org/officeDocument/2006/relationships/tags" Target="../tags/tag234.xml"/><Relationship Id="rId14" Type="http://schemas.openxmlformats.org/officeDocument/2006/relationships/tags" Target="../tags/tag239.xml"/></Relationships>
</file>

<file path=ppt/slides/_rels/slide19.xml.rels><?xml version="1.0" encoding="UTF-8" standalone="yes"?>
<Relationships xmlns="http://schemas.openxmlformats.org/package/2006/relationships"><Relationship Id="rId8" Type="http://schemas.openxmlformats.org/officeDocument/2006/relationships/tags" Target="../tags/tag247.xml"/><Relationship Id="rId13" Type="http://schemas.openxmlformats.org/officeDocument/2006/relationships/tags" Target="../tags/tag252.xml"/><Relationship Id="rId18" Type="http://schemas.openxmlformats.org/officeDocument/2006/relationships/tags" Target="../tags/tag257.xml"/><Relationship Id="rId26" Type="http://schemas.openxmlformats.org/officeDocument/2006/relationships/notesSlide" Target="../notesSlides/notesSlide13.xml"/><Relationship Id="rId3" Type="http://schemas.openxmlformats.org/officeDocument/2006/relationships/tags" Target="../tags/tag242.xml"/><Relationship Id="rId21" Type="http://schemas.openxmlformats.org/officeDocument/2006/relationships/tags" Target="../tags/tag260.xml"/><Relationship Id="rId7" Type="http://schemas.openxmlformats.org/officeDocument/2006/relationships/tags" Target="../tags/tag246.xml"/><Relationship Id="rId12" Type="http://schemas.openxmlformats.org/officeDocument/2006/relationships/tags" Target="../tags/tag251.xml"/><Relationship Id="rId17" Type="http://schemas.openxmlformats.org/officeDocument/2006/relationships/tags" Target="../tags/tag256.xml"/><Relationship Id="rId25" Type="http://schemas.openxmlformats.org/officeDocument/2006/relationships/slideLayout" Target="../slideLayouts/slideLayout6.xml"/><Relationship Id="rId2" Type="http://schemas.openxmlformats.org/officeDocument/2006/relationships/tags" Target="../tags/tag241.xml"/><Relationship Id="rId16" Type="http://schemas.openxmlformats.org/officeDocument/2006/relationships/tags" Target="../tags/tag255.xml"/><Relationship Id="rId20" Type="http://schemas.openxmlformats.org/officeDocument/2006/relationships/tags" Target="../tags/tag259.xml"/><Relationship Id="rId1" Type="http://schemas.openxmlformats.org/officeDocument/2006/relationships/tags" Target="../tags/tag240.xml"/><Relationship Id="rId6" Type="http://schemas.openxmlformats.org/officeDocument/2006/relationships/tags" Target="../tags/tag245.xml"/><Relationship Id="rId11" Type="http://schemas.openxmlformats.org/officeDocument/2006/relationships/tags" Target="../tags/tag250.xml"/><Relationship Id="rId24" Type="http://schemas.openxmlformats.org/officeDocument/2006/relationships/tags" Target="../tags/tag263.xml"/><Relationship Id="rId5" Type="http://schemas.openxmlformats.org/officeDocument/2006/relationships/tags" Target="../tags/tag244.xml"/><Relationship Id="rId15" Type="http://schemas.openxmlformats.org/officeDocument/2006/relationships/tags" Target="../tags/tag254.xml"/><Relationship Id="rId23" Type="http://schemas.openxmlformats.org/officeDocument/2006/relationships/tags" Target="../tags/tag262.xml"/><Relationship Id="rId10" Type="http://schemas.openxmlformats.org/officeDocument/2006/relationships/tags" Target="../tags/tag249.xml"/><Relationship Id="rId19" Type="http://schemas.openxmlformats.org/officeDocument/2006/relationships/tags" Target="../tags/tag258.xml"/><Relationship Id="rId4" Type="http://schemas.openxmlformats.org/officeDocument/2006/relationships/tags" Target="../tags/tag243.xml"/><Relationship Id="rId9" Type="http://schemas.openxmlformats.org/officeDocument/2006/relationships/tags" Target="../tags/tag248.xml"/><Relationship Id="rId14" Type="http://schemas.openxmlformats.org/officeDocument/2006/relationships/tags" Target="../tags/tag253.xml"/><Relationship Id="rId22" Type="http://schemas.openxmlformats.org/officeDocument/2006/relationships/tags" Target="../tags/tag26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266.xml"/><Relationship Id="rId7" Type="http://schemas.openxmlformats.org/officeDocument/2006/relationships/slideLayout" Target="../slideLayouts/slideLayout2.xml"/><Relationship Id="rId2" Type="http://schemas.openxmlformats.org/officeDocument/2006/relationships/tags" Target="../tags/tag265.xml"/><Relationship Id="rId1" Type="http://schemas.openxmlformats.org/officeDocument/2006/relationships/tags" Target="../tags/tag264.xml"/><Relationship Id="rId6" Type="http://schemas.openxmlformats.org/officeDocument/2006/relationships/tags" Target="../tags/tag269.xml"/><Relationship Id="rId5" Type="http://schemas.openxmlformats.org/officeDocument/2006/relationships/tags" Target="../tags/tag268.xml"/><Relationship Id="rId4" Type="http://schemas.openxmlformats.org/officeDocument/2006/relationships/tags" Target="../tags/tag26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1.xml"/><Relationship Id="rId1" Type="http://schemas.openxmlformats.org/officeDocument/2006/relationships/tags" Target="../tags/tag270.xml"/><Relationship Id="rId4"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74.xml"/><Relationship Id="rId7" Type="http://schemas.openxmlformats.org/officeDocument/2006/relationships/tags" Target="../tags/tag278.xml"/><Relationship Id="rId2" Type="http://schemas.openxmlformats.org/officeDocument/2006/relationships/tags" Target="../tags/tag273.xml"/><Relationship Id="rId1" Type="http://schemas.openxmlformats.org/officeDocument/2006/relationships/tags" Target="../tags/tag272.xml"/><Relationship Id="rId6" Type="http://schemas.openxmlformats.org/officeDocument/2006/relationships/tags" Target="../tags/tag277.xml"/><Relationship Id="rId5" Type="http://schemas.openxmlformats.org/officeDocument/2006/relationships/tags" Target="../tags/tag276.xml"/><Relationship Id="rId4" Type="http://schemas.openxmlformats.org/officeDocument/2006/relationships/tags" Target="../tags/tag275.xml"/><Relationship Id="rId9"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3" Type="http://schemas.openxmlformats.org/officeDocument/2006/relationships/tags" Target="../tags/tag281.xml"/><Relationship Id="rId2" Type="http://schemas.openxmlformats.org/officeDocument/2006/relationships/tags" Target="../tags/tag280.xml"/><Relationship Id="rId1" Type="http://schemas.openxmlformats.org/officeDocument/2006/relationships/tags" Target="../tags/tag279.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3.xml"/><Relationship Id="rId1" Type="http://schemas.openxmlformats.org/officeDocument/2006/relationships/tags" Target="../tags/tag282.xml"/><Relationship Id="rId4"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5.xml"/><Relationship Id="rId1" Type="http://schemas.openxmlformats.org/officeDocument/2006/relationships/tags" Target="../tags/tag284.xml"/><Relationship Id="rId4"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7.xml"/><Relationship Id="rId1" Type="http://schemas.openxmlformats.org/officeDocument/2006/relationships/tags" Target="../tags/tag286.xml"/><Relationship Id="rId4"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9.xml"/><Relationship Id="rId1" Type="http://schemas.openxmlformats.org/officeDocument/2006/relationships/tags" Target="../tags/tag288.xml"/></Relationships>
</file>

<file path=ppt/slides/_rels/slide3.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slideLayout" Target="../slideLayouts/slideLayout2.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tags" Target="../tags/tag297.xml"/><Relationship Id="rId13" Type="http://schemas.openxmlformats.org/officeDocument/2006/relationships/tags" Target="../tags/tag302.xml"/><Relationship Id="rId18" Type="http://schemas.openxmlformats.org/officeDocument/2006/relationships/tags" Target="../tags/tag307.xml"/><Relationship Id="rId26" Type="http://schemas.openxmlformats.org/officeDocument/2006/relationships/notesSlide" Target="../notesSlides/notesSlide20.xml"/><Relationship Id="rId3" Type="http://schemas.openxmlformats.org/officeDocument/2006/relationships/tags" Target="../tags/tag292.xml"/><Relationship Id="rId21" Type="http://schemas.openxmlformats.org/officeDocument/2006/relationships/tags" Target="../tags/tag310.xml"/><Relationship Id="rId7" Type="http://schemas.openxmlformats.org/officeDocument/2006/relationships/tags" Target="../tags/tag296.xml"/><Relationship Id="rId12" Type="http://schemas.openxmlformats.org/officeDocument/2006/relationships/tags" Target="../tags/tag301.xml"/><Relationship Id="rId17" Type="http://schemas.openxmlformats.org/officeDocument/2006/relationships/tags" Target="../tags/tag306.xml"/><Relationship Id="rId25" Type="http://schemas.openxmlformats.org/officeDocument/2006/relationships/slideLayout" Target="../slideLayouts/slideLayout6.xml"/><Relationship Id="rId2" Type="http://schemas.openxmlformats.org/officeDocument/2006/relationships/tags" Target="../tags/tag291.xml"/><Relationship Id="rId16" Type="http://schemas.openxmlformats.org/officeDocument/2006/relationships/tags" Target="../tags/tag305.xml"/><Relationship Id="rId20" Type="http://schemas.openxmlformats.org/officeDocument/2006/relationships/tags" Target="../tags/tag309.xml"/><Relationship Id="rId1" Type="http://schemas.openxmlformats.org/officeDocument/2006/relationships/tags" Target="../tags/tag290.xml"/><Relationship Id="rId6" Type="http://schemas.openxmlformats.org/officeDocument/2006/relationships/tags" Target="../tags/tag295.xml"/><Relationship Id="rId11" Type="http://schemas.openxmlformats.org/officeDocument/2006/relationships/tags" Target="../tags/tag300.xml"/><Relationship Id="rId24" Type="http://schemas.openxmlformats.org/officeDocument/2006/relationships/tags" Target="../tags/tag313.xml"/><Relationship Id="rId5" Type="http://schemas.openxmlformats.org/officeDocument/2006/relationships/tags" Target="../tags/tag294.xml"/><Relationship Id="rId15" Type="http://schemas.openxmlformats.org/officeDocument/2006/relationships/tags" Target="../tags/tag304.xml"/><Relationship Id="rId23" Type="http://schemas.openxmlformats.org/officeDocument/2006/relationships/tags" Target="../tags/tag312.xml"/><Relationship Id="rId10" Type="http://schemas.openxmlformats.org/officeDocument/2006/relationships/tags" Target="../tags/tag299.xml"/><Relationship Id="rId19" Type="http://schemas.openxmlformats.org/officeDocument/2006/relationships/tags" Target="../tags/tag308.xml"/><Relationship Id="rId4" Type="http://schemas.openxmlformats.org/officeDocument/2006/relationships/tags" Target="../tags/tag293.xml"/><Relationship Id="rId9" Type="http://schemas.openxmlformats.org/officeDocument/2006/relationships/tags" Target="../tags/tag298.xml"/><Relationship Id="rId14" Type="http://schemas.openxmlformats.org/officeDocument/2006/relationships/tags" Target="../tags/tag303.xml"/><Relationship Id="rId22" Type="http://schemas.openxmlformats.org/officeDocument/2006/relationships/tags" Target="../tags/tag31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5.xml"/><Relationship Id="rId1" Type="http://schemas.openxmlformats.org/officeDocument/2006/relationships/tags" Target="../tags/tag314.xml"/><Relationship Id="rId4"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8" Type="http://schemas.openxmlformats.org/officeDocument/2006/relationships/tags" Target="../tags/tag323.xml"/><Relationship Id="rId13" Type="http://schemas.openxmlformats.org/officeDocument/2006/relationships/tags" Target="../tags/tag328.xml"/><Relationship Id="rId18" Type="http://schemas.openxmlformats.org/officeDocument/2006/relationships/tags" Target="../tags/tag333.xml"/><Relationship Id="rId26" Type="http://schemas.openxmlformats.org/officeDocument/2006/relationships/tags" Target="../tags/tag341.xml"/><Relationship Id="rId3" Type="http://schemas.openxmlformats.org/officeDocument/2006/relationships/tags" Target="../tags/tag318.xml"/><Relationship Id="rId21" Type="http://schemas.openxmlformats.org/officeDocument/2006/relationships/tags" Target="../tags/tag336.xml"/><Relationship Id="rId7" Type="http://schemas.openxmlformats.org/officeDocument/2006/relationships/tags" Target="../tags/tag322.xml"/><Relationship Id="rId12" Type="http://schemas.openxmlformats.org/officeDocument/2006/relationships/tags" Target="../tags/tag327.xml"/><Relationship Id="rId17" Type="http://schemas.openxmlformats.org/officeDocument/2006/relationships/tags" Target="../tags/tag332.xml"/><Relationship Id="rId25" Type="http://schemas.openxmlformats.org/officeDocument/2006/relationships/tags" Target="../tags/tag340.xml"/><Relationship Id="rId2" Type="http://schemas.openxmlformats.org/officeDocument/2006/relationships/tags" Target="../tags/tag317.xml"/><Relationship Id="rId16" Type="http://schemas.openxmlformats.org/officeDocument/2006/relationships/tags" Target="../tags/tag331.xml"/><Relationship Id="rId20" Type="http://schemas.openxmlformats.org/officeDocument/2006/relationships/tags" Target="../tags/tag335.xml"/><Relationship Id="rId1" Type="http://schemas.openxmlformats.org/officeDocument/2006/relationships/tags" Target="../tags/tag316.xml"/><Relationship Id="rId6" Type="http://schemas.openxmlformats.org/officeDocument/2006/relationships/tags" Target="../tags/tag321.xml"/><Relationship Id="rId11" Type="http://schemas.openxmlformats.org/officeDocument/2006/relationships/tags" Target="../tags/tag326.xml"/><Relationship Id="rId24" Type="http://schemas.openxmlformats.org/officeDocument/2006/relationships/tags" Target="../tags/tag339.xml"/><Relationship Id="rId5" Type="http://schemas.openxmlformats.org/officeDocument/2006/relationships/tags" Target="../tags/tag320.xml"/><Relationship Id="rId15" Type="http://schemas.openxmlformats.org/officeDocument/2006/relationships/tags" Target="../tags/tag330.xml"/><Relationship Id="rId23" Type="http://schemas.openxmlformats.org/officeDocument/2006/relationships/tags" Target="../tags/tag338.xml"/><Relationship Id="rId28" Type="http://schemas.openxmlformats.org/officeDocument/2006/relationships/slideLayout" Target="../slideLayouts/slideLayout6.xml"/><Relationship Id="rId10" Type="http://schemas.openxmlformats.org/officeDocument/2006/relationships/tags" Target="../tags/tag325.xml"/><Relationship Id="rId19" Type="http://schemas.openxmlformats.org/officeDocument/2006/relationships/tags" Target="../tags/tag334.xml"/><Relationship Id="rId4" Type="http://schemas.openxmlformats.org/officeDocument/2006/relationships/tags" Target="../tags/tag319.xml"/><Relationship Id="rId9" Type="http://schemas.openxmlformats.org/officeDocument/2006/relationships/tags" Target="../tags/tag324.xml"/><Relationship Id="rId14" Type="http://schemas.openxmlformats.org/officeDocument/2006/relationships/tags" Target="../tags/tag329.xml"/><Relationship Id="rId22" Type="http://schemas.openxmlformats.org/officeDocument/2006/relationships/tags" Target="../tags/tag337.xml"/><Relationship Id="rId27" Type="http://schemas.openxmlformats.org/officeDocument/2006/relationships/tags" Target="../tags/tag342.xml"/></Relationships>
</file>

<file path=ppt/slides/_rels/slide34.xml.rels><?xml version="1.0" encoding="UTF-8" standalone="yes"?>
<Relationships xmlns="http://schemas.openxmlformats.org/package/2006/relationships"><Relationship Id="rId8" Type="http://schemas.openxmlformats.org/officeDocument/2006/relationships/tags" Target="../tags/tag350.xml"/><Relationship Id="rId13" Type="http://schemas.openxmlformats.org/officeDocument/2006/relationships/tags" Target="../tags/tag355.xml"/><Relationship Id="rId18" Type="http://schemas.openxmlformats.org/officeDocument/2006/relationships/tags" Target="../tags/tag360.xml"/><Relationship Id="rId26" Type="http://schemas.openxmlformats.org/officeDocument/2006/relationships/tags" Target="../tags/tag368.xml"/><Relationship Id="rId3" Type="http://schemas.openxmlformats.org/officeDocument/2006/relationships/tags" Target="../tags/tag345.xml"/><Relationship Id="rId21" Type="http://schemas.openxmlformats.org/officeDocument/2006/relationships/tags" Target="../tags/tag363.xml"/><Relationship Id="rId7" Type="http://schemas.openxmlformats.org/officeDocument/2006/relationships/tags" Target="../tags/tag349.xml"/><Relationship Id="rId12" Type="http://schemas.openxmlformats.org/officeDocument/2006/relationships/tags" Target="../tags/tag354.xml"/><Relationship Id="rId17" Type="http://schemas.openxmlformats.org/officeDocument/2006/relationships/tags" Target="../tags/tag359.xml"/><Relationship Id="rId25" Type="http://schemas.openxmlformats.org/officeDocument/2006/relationships/tags" Target="../tags/tag367.xml"/><Relationship Id="rId33" Type="http://schemas.openxmlformats.org/officeDocument/2006/relationships/slideLayout" Target="../slideLayouts/slideLayout6.xml"/><Relationship Id="rId2" Type="http://schemas.openxmlformats.org/officeDocument/2006/relationships/tags" Target="../tags/tag344.xml"/><Relationship Id="rId16" Type="http://schemas.openxmlformats.org/officeDocument/2006/relationships/tags" Target="../tags/tag358.xml"/><Relationship Id="rId20" Type="http://schemas.openxmlformats.org/officeDocument/2006/relationships/tags" Target="../tags/tag362.xml"/><Relationship Id="rId29" Type="http://schemas.openxmlformats.org/officeDocument/2006/relationships/tags" Target="../tags/tag371.xml"/><Relationship Id="rId1" Type="http://schemas.openxmlformats.org/officeDocument/2006/relationships/tags" Target="../tags/tag343.xml"/><Relationship Id="rId6" Type="http://schemas.openxmlformats.org/officeDocument/2006/relationships/tags" Target="../tags/tag348.xml"/><Relationship Id="rId11" Type="http://schemas.openxmlformats.org/officeDocument/2006/relationships/tags" Target="../tags/tag353.xml"/><Relationship Id="rId24" Type="http://schemas.openxmlformats.org/officeDocument/2006/relationships/tags" Target="../tags/tag366.xml"/><Relationship Id="rId32" Type="http://schemas.openxmlformats.org/officeDocument/2006/relationships/tags" Target="../tags/tag374.xml"/><Relationship Id="rId5" Type="http://schemas.openxmlformats.org/officeDocument/2006/relationships/tags" Target="../tags/tag347.xml"/><Relationship Id="rId15" Type="http://schemas.openxmlformats.org/officeDocument/2006/relationships/tags" Target="../tags/tag357.xml"/><Relationship Id="rId23" Type="http://schemas.openxmlformats.org/officeDocument/2006/relationships/tags" Target="../tags/tag365.xml"/><Relationship Id="rId28" Type="http://schemas.openxmlformats.org/officeDocument/2006/relationships/tags" Target="../tags/tag370.xml"/><Relationship Id="rId10" Type="http://schemas.openxmlformats.org/officeDocument/2006/relationships/tags" Target="../tags/tag352.xml"/><Relationship Id="rId19" Type="http://schemas.openxmlformats.org/officeDocument/2006/relationships/tags" Target="../tags/tag361.xml"/><Relationship Id="rId31" Type="http://schemas.openxmlformats.org/officeDocument/2006/relationships/tags" Target="../tags/tag373.xml"/><Relationship Id="rId4" Type="http://schemas.openxmlformats.org/officeDocument/2006/relationships/tags" Target="../tags/tag346.xml"/><Relationship Id="rId9" Type="http://schemas.openxmlformats.org/officeDocument/2006/relationships/tags" Target="../tags/tag351.xml"/><Relationship Id="rId14" Type="http://schemas.openxmlformats.org/officeDocument/2006/relationships/tags" Target="../tags/tag356.xml"/><Relationship Id="rId22" Type="http://schemas.openxmlformats.org/officeDocument/2006/relationships/tags" Target="../tags/tag364.xml"/><Relationship Id="rId27" Type="http://schemas.openxmlformats.org/officeDocument/2006/relationships/tags" Target="../tags/tag369.xml"/><Relationship Id="rId30" Type="http://schemas.openxmlformats.org/officeDocument/2006/relationships/tags" Target="../tags/tag372.xml"/></Relationships>
</file>

<file path=ppt/slides/_rels/slide3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77.xml"/><Relationship Id="rId7" Type="http://schemas.openxmlformats.org/officeDocument/2006/relationships/tags" Target="../tags/tag381.xml"/><Relationship Id="rId2" Type="http://schemas.openxmlformats.org/officeDocument/2006/relationships/tags" Target="../tags/tag376.xml"/><Relationship Id="rId1" Type="http://schemas.openxmlformats.org/officeDocument/2006/relationships/tags" Target="../tags/tag375.xml"/><Relationship Id="rId6" Type="http://schemas.openxmlformats.org/officeDocument/2006/relationships/tags" Target="../tags/tag380.xml"/><Relationship Id="rId5" Type="http://schemas.openxmlformats.org/officeDocument/2006/relationships/tags" Target="../tags/tag379.xml"/><Relationship Id="rId4" Type="http://schemas.openxmlformats.org/officeDocument/2006/relationships/tags" Target="../tags/tag378.xml"/><Relationship Id="rId9" Type="http://schemas.openxmlformats.org/officeDocument/2006/relationships/notesSlide" Target="../notesSlides/notesSlide2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3.xml"/><Relationship Id="rId1" Type="http://schemas.openxmlformats.org/officeDocument/2006/relationships/tags" Target="../tags/tag382.xml"/><Relationship Id="rId4"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5.xml"/><Relationship Id="rId1" Type="http://schemas.openxmlformats.org/officeDocument/2006/relationships/tags" Target="../tags/tag384.xml"/><Relationship Id="rId4"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tags" Target="../tags/tag36.xml"/><Relationship Id="rId26" Type="http://schemas.openxmlformats.org/officeDocument/2006/relationships/slideLayout" Target="../slideLayouts/slideLayout2.xml"/><Relationship Id="rId3" Type="http://schemas.openxmlformats.org/officeDocument/2006/relationships/tags" Target="../tags/tag21.xml"/><Relationship Id="rId21" Type="http://schemas.openxmlformats.org/officeDocument/2006/relationships/tags" Target="../tags/tag39.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5" Type="http://schemas.openxmlformats.org/officeDocument/2006/relationships/tags" Target="../tags/tag43.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tags" Target="../tags/tag38.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24" Type="http://schemas.openxmlformats.org/officeDocument/2006/relationships/tags" Target="../tags/tag42.xml"/><Relationship Id="rId5" Type="http://schemas.openxmlformats.org/officeDocument/2006/relationships/tags" Target="../tags/tag23.xml"/><Relationship Id="rId15" Type="http://schemas.openxmlformats.org/officeDocument/2006/relationships/tags" Target="../tags/tag33.xml"/><Relationship Id="rId23" Type="http://schemas.openxmlformats.org/officeDocument/2006/relationships/tags" Target="../tags/tag41.xml"/><Relationship Id="rId10" Type="http://schemas.openxmlformats.org/officeDocument/2006/relationships/tags" Target="../tags/tag28.xml"/><Relationship Id="rId19" Type="http://schemas.openxmlformats.org/officeDocument/2006/relationships/tags" Target="../tags/tag37.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tags" Target="../tags/tag40.xml"/></Relationships>
</file>

<file path=ppt/slides/_rels/slide6.xml.rels><?xml version="1.0" encoding="UTF-8" standalone="yes"?>
<Relationships xmlns="http://schemas.openxmlformats.org/package/2006/relationships"><Relationship Id="rId26" Type="http://schemas.openxmlformats.org/officeDocument/2006/relationships/tags" Target="../tags/tag69.xml"/><Relationship Id="rId117" Type="http://schemas.openxmlformats.org/officeDocument/2006/relationships/tags" Target="../tags/tag160.xml"/><Relationship Id="rId21" Type="http://schemas.openxmlformats.org/officeDocument/2006/relationships/tags" Target="../tags/tag64.xml"/><Relationship Id="rId42" Type="http://schemas.openxmlformats.org/officeDocument/2006/relationships/tags" Target="../tags/tag85.xml"/><Relationship Id="rId47" Type="http://schemas.openxmlformats.org/officeDocument/2006/relationships/tags" Target="../tags/tag90.xml"/><Relationship Id="rId63" Type="http://schemas.openxmlformats.org/officeDocument/2006/relationships/tags" Target="../tags/tag106.xml"/><Relationship Id="rId68" Type="http://schemas.openxmlformats.org/officeDocument/2006/relationships/tags" Target="../tags/tag111.xml"/><Relationship Id="rId84" Type="http://schemas.openxmlformats.org/officeDocument/2006/relationships/tags" Target="../tags/tag127.xml"/><Relationship Id="rId89" Type="http://schemas.openxmlformats.org/officeDocument/2006/relationships/tags" Target="../tags/tag132.xml"/><Relationship Id="rId112" Type="http://schemas.openxmlformats.org/officeDocument/2006/relationships/tags" Target="../tags/tag155.xml"/><Relationship Id="rId133" Type="http://schemas.openxmlformats.org/officeDocument/2006/relationships/tags" Target="../tags/tag176.xml"/><Relationship Id="rId138" Type="http://schemas.openxmlformats.org/officeDocument/2006/relationships/tags" Target="../tags/tag181.xml"/><Relationship Id="rId16" Type="http://schemas.openxmlformats.org/officeDocument/2006/relationships/tags" Target="../tags/tag59.xml"/><Relationship Id="rId107" Type="http://schemas.openxmlformats.org/officeDocument/2006/relationships/tags" Target="../tags/tag150.xml"/><Relationship Id="rId11" Type="http://schemas.openxmlformats.org/officeDocument/2006/relationships/tags" Target="../tags/tag54.xml"/><Relationship Id="rId32" Type="http://schemas.openxmlformats.org/officeDocument/2006/relationships/tags" Target="../tags/tag75.xml"/><Relationship Id="rId37" Type="http://schemas.openxmlformats.org/officeDocument/2006/relationships/tags" Target="../tags/tag80.xml"/><Relationship Id="rId53" Type="http://schemas.openxmlformats.org/officeDocument/2006/relationships/tags" Target="../tags/tag96.xml"/><Relationship Id="rId58" Type="http://schemas.openxmlformats.org/officeDocument/2006/relationships/tags" Target="../tags/tag101.xml"/><Relationship Id="rId74" Type="http://schemas.openxmlformats.org/officeDocument/2006/relationships/tags" Target="../tags/tag117.xml"/><Relationship Id="rId79" Type="http://schemas.openxmlformats.org/officeDocument/2006/relationships/tags" Target="../tags/tag122.xml"/><Relationship Id="rId102" Type="http://schemas.openxmlformats.org/officeDocument/2006/relationships/tags" Target="../tags/tag145.xml"/><Relationship Id="rId123" Type="http://schemas.openxmlformats.org/officeDocument/2006/relationships/tags" Target="../tags/tag166.xml"/><Relationship Id="rId128" Type="http://schemas.openxmlformats.org/officeDocument/2006/relationships/tags" Target="../tags/tag171.xml"/><Relationship Id="rId144" Type="http://schemas.openxmlformats.org/officeDocument/2006/relationships/tags" Target="../tags/tag187.xml"/><Relationship Id="rId149" Type="http://schemas.openxmlformats.org/officeDocument/2006/relationships/notesSlide" Target="../notesSlides/notesSlide4.xml"/><Relationship Id="rId5" Type="http://schemas.openxmlformats.org/officeDocument/2006/relationships/tags" Target="../tags/tag48.xml"/><Relationship Id="rId90" Type="http://schemas.openxmlformats.org/officeDocument/2006/relationships/tags" Target="../tags/tag133.xml"/><Relationship Id="rId95" Type="http://schemas.openxmlformats.org/officeDocument/2006/relationships/tags" Target="../tags/tag138.xml"/><Relationship Id="rId22" Type="http://schemas.openxmlformats.org/officeDocument/2006/relationships/tags" Target="../tags/tag65.xml"/><Relationship Id="rId27" Type="http://schemas.openxmlformats.org/officeDocument/2006/relationships/tags" Target="../tags/tag70.xml"/><Relationship Id="rId43" Type="http://schemas.openxmlformats.org/officeDocument/2006/relationships/tags" Target="../tags/tag86.xml"/><Relationship Id="rId48" Type="http://schemas.openxmlformats.org/officeDocument/2006/relationships/tags" Target="../tags/tag91.xml"/><Relationship Id="rId64" Type="http://schemas.openxmlformats.org/officeDocument/2006/relationships/tags" Target="../tags/tag107.xml"/><Relationship Id="rId69" Type="http://schemas.openxmlformats.org/officeDocument/2006/relationships/tags" Target="../tags/tag112.xml"/><Relationship Id="rId113" Type="http://schemas.openxmlformats.org/officeDocument/2006/relationships/tags" Target="../tags/tag156.xml"/><Relationship Id="rId118" Type="http://schemas.openxmlformats.org/officeDocument/2006/relationships/tags" Target="../tags/tag161.xml"/><Relationship Id="rId134" Type="http://schemas.openxmlformats.org/officeDocument/2006/relationships/tags" Target="../tags/tag177.xml"/><Relationship Id="rId139" Type="http://schemas.openxmlformats.org/officeDocument/2006/relationships/tags" Target="../tags/tag182.xml"/><Relationship Id="rId80" Type="http://schemas.openxmlformats.org/officeDocument/2006/relationships/tags" Target="../tags/tag123.xml"/><Relationship Id="rId85" Type="http://schemas.openxmlformats.org/officeDocument/2006/relationships/tags" Target="../tags/tag128.xml"/><Relationship Id="rId150" Type="http://schemas.openxmlformats.org/officeDocument/2006/relationships/image" Target="../media/image1.png"/><Relationship Id="rId3" Type="http://schemas.openxmlformats.org/officeDocument/2006/relationships/tags" Target="../tags/tag46.xml"/><Relationship Id="rId12" Type="http://schemas.openxmlformats.org/officeDocument/2006/relationships/tags" Target="../tags/tag55.xml"/><Relationship Id="rId17" Type="http://schemas.openxmlformats.org/officeDocument/2006/relationships/tags" Target="../tags/tag60.xml"/><Relationship Id="rId25" Type="http://schemas.openxmlformats.org/officeDocument/2006/relationships/tags" Target="../tags/tag68.xml"/><Relationship Id="rId33" Type="http://schemas.openxmlformats.org/officeDocument/2006/relationships/tags" Target="../tags/tag76.xml"/><Relationship Id="rId38" Type="http://schemas.openxmlformats.org/officeDocument/2006/relationships/tags" Target="../tags/tag81.xml"/><Relationship Id="rId46" Type="http://schemas.openxmlformats.org/officeDocument/2006/relationships/tags" Target="../tags/tag89.xml"/><Relationship Id="rId59" Type="http://schemas.openxmlformats.org/officeDocument/2006/relationships/tags" Target="../tags/tag102.xml"/><Relationship Id="rId67" Type="http://schemas.openxmlformats.org/officeDocument/2006/relationships/tags" Target="../tags/tag110.xml"/><Relationship Id="rId103" Type="http://schemas.openxmlformats.org/officeDocument/2006/relationships/tags" Target="../tags/tag146.xml"/><Relationship Id="rId108" Type="http://schemas.openxmlformats.org/officeDocument/2006/relationships/tags" Target="../tags/tag151.xml"/><Relationship Id="rId116" Type="http://schemas.openxmlformats.org/officeDocument/2006/relationships/tags" Target="../tags/tag159.xml"/><Relationship Id="rId124" Type="http://schemas.openxmlformats.org/officeDocument/2006/relationships/tags" Target="../tags/tag167.xml"/><Relationship Id="rId129" Type="http://schemas.openxmlformats.org/officeDocument/2006/relationships/tags" Target="../tags/tag172.xml"/><Relationship Id="rId137" Type="http://schemas.openxmlformats.org/officeDocument/2006/relationships/tags" Target="../tags/tag180.xml"/><Relationship Id="rId20" Type="http://schemas.openxmlformats.org/officeDocument/2006/relationships/tags" Target="../tags/tag63.xml"/><Relationship Id="rId41" Type="http://schemas.openxmlformats.org/officeDocument/2006/relationships/tags" Target="../tags/tag84.xml"/><Relationship Id="rId54" Type="http://schemas.openxmlformats.org/officeDocument/2006/relationships/tags" Target="../tags/tag97.xml"/><Relationship Id="rId62" Type="http://schemas.openxmlformats.org/officeDocument/2006/relationships/tags" Target="../tags/tag105.xml"/><Relationship Id="rId70" Type="http://schemas.openxmlformats.org/officeDocument/2006/relationships/tags" Target="../tags/tag113.xml"/><Relationship Id="rId75" Type="http://schemas.openxmlformats.org/officeDocument/2006/relationships/tags" Target="../tags/tag118.xml"/><Relationship Id="rId83" Type="http://schemas.openxmlformats.org/officeDocument/2006/relationships/tags" Target="../tags/tag126.xml"/><Relationship Id="rId88" Type="http://schemas.openxmlformats.org/officeDocument/2006/relationships/tags" Target="../tags/tag131.xml"/><Relationship Id="rId91" Type="http://schemas.openxmlformats.org/officeDocument/2006/relationships/tags" Target="../tags/tag134.xml"/><Relationship Id="rId96" Type="http://schemas.openxmlformats.org/officeDocument/2006/relationships/tags" Target="../tags/tag139.xml"/><Relationship Id="rId111" Type="http://schemas.openxmlformats.org/officeDocument/2006/relationships/tags" Target="../tags/tag154.xml"/><Relationship Id="rId132" Type="http://schemas.openxmlformats.org/officeDocument/2006/relationships/tags" Target="../tags/tag175.xml"/><Relationship Id="rId140" Type="http://schemas.openxmlformats.org/officeDocument/2006/relationships/tags" Target="../tags/tag183.xml"/><Relationship Id="rId145" Type="http://schemas.openxmlformats.org/officeDocument/2006/relationships/tags" Target="../tags/tag188.xml"/><Relationship Id="rId1" Type="http://schemas.openxmlformats.org/officeDocument/2006/relationships/tags" Target="../tags/tag44.xml"/><Relationship Id="rId6" Type="http://schemas.openxmlformats.org/officeDocument/2006/relationships/tags" Target="../tags/tag49.xml"/><Relationship Id="rId15" Type="http://schemas.openxmlformats.org/officeDocument/2006/relationships/tags" Target="../tags/tag58.xml"/><Relationship Id="rId23" Type="http://schemas.openxmlformats.org/officeDocument/2006/relationships/tags" Target="../tags/tag66.xml"/><Relationship Id="rId28" Type="http://schemas.openxmlformats.org/officeDocument/2006/relationships/tags" Target="../tags/tag71.xml"/><Relationship Id="rId36" Type="http://schemas.openxmlformats.org/officeDocument/2006/relationships/tags" Target="../tags/tag79.xml"/><Relationship Id="rId49" Type="http://schemas.openxmlformats.org/officeDocument/2006/relationships/tags" Target="../tags/tag92.xml"/><Relationship Id="rId57" Type="http://schemas.openxmlformats.org/officeDocument/2006/relationships/tags" Target="../tags/tag100.xml"/><Relationship Id="rId106" Type="http://schemas.openxmlformats.org/officeDocument/2006/relationships/tags" Target="../tags/tag149.xml"/><Relationship Id="rId114" Type="http://schemas.openxmlformats.org/officeDocument/2006/relationships/tags" Target="../tags/tag157.xml"/><Relationship Id="rId119" Type="http://schemas.openxmlformats.org/officeDocument/2006/relationships/tags" Target="../tags/tag162.xml"/><Relationship Id="rId127" Type="http://schemas.openxmlformats.org/officeDocument/2006/relationships/tags" Target="../tags/tag170.xml"/><Relationship Id="rId10" Type="http://schemas.openxmlformats.org/officeDocument/2006/relationships/tags" Target="../tags/tag53.xml"/><Relationship Id="rId31" Type="http://schemas.openxmlformats.org/officeDocument/2006/relationships/tags" Target="../tags/tag74.xml"/><Relationship Id="rId44" Type="http://schemas.openxmlformats.org/officeDocument/2006/relationships/tags" Target="../tags/tag87.xml"/><Relationship Id="rId52" Type="http://schemas.openxmlformats.org/officeDocument/2006/relationships/tags" Target="../tags/tag95.xml"/><Relationship Id="rId60" Type="http://schemas.openxmlformats.org/officeDocument/2006/relationships/tags" Target="../tags/tag103.xml"/><Relationship Id="rId65" Type="http://schemas.openxmlformats.org/officeDocument/2006/relationships/tags" Target="../tags/tag108.xml"/><Relationship Id="rId73" Type="http://schemas.openxmlformats.org/officeDocument/2006/relationships/tags" Target="../tags/tag116.xml"/><Relationship Id="rId78" Type="http://schemas.openxmlformats.org/officeDocument/2006/relationships/tags" Target="../tags/tag121.xml"/><Relationship Id="rId81" Type="http://schemas.openxmlformats.org/officeDocument/2006/relationships/tags" Target="../tags/tag124.xml"/><Relationship Id="rId86" Type="http://schemas.openxmlformats.org/officeDocument/2006/relationships/tags" Target="../tags/tag129.xml"/><Relationship Id="rId94" Type="http://schemas.openxmlformats.org/officeDocument/2006/relationships/tags" Target="../tags/tag137.xml"/><Relationship Id="rId99" Type="http://schemas.openxmlformats.org/officeDocument/2006/relationships/tags" Target="../tags/tag142.xml"/><Relationship Id="rId101" Type="http://schemas.openxmlformats.org/officeDocument/2006/relationships/tags" Target="../tags/tag144.xml"/><Relationship Id="rId122" Type="http://schemas.openxmlformats.org/officeDocument/2006/relationships/tags" Target="../tags/tag165.xml"/><Relationship Id="rId130" Type="http://schemas.openxmlformats.org/officeDocument/2006/relationships/tags" Target="../tags/tag173.xml"/><Relationship Id="rId135" Type="http://schemas.openxmlformats.org/officeDocument/2006/relationships/tags" Target="../tags/tag178.xml"/><Relationship Id="rId143" Type="http://schemas.openxmlformats.org/officeDocument/2006/relationships/tags" Target="../tags/tag186.xml"/><Relationship Id="rId148" Type="http://schemas.openxmlformats.org/officeDocument/2006/relationships/slideLayout" Target="../slideLayouts/slideLayout6.xml"/><Relationship Id="rId4" Type="http://schemas.openxmlformats.org/officeDocument/2006/relationships/tags" Target="../tags/tag47.xml"/><Relationship Id="rId9" Type="http://schemas.openxmlformats.org/officeDocument/2006/relationships/tags" Target="../tags/tag52.xml"/><Relationship Id="rId13" Type="http://schemas.openxmlformats.org/officeDocument/2006/relationships/tags" Target="../tags/tag56.xml"/><Relationship Id="rId18" Type="http://schemas.openxmlformats.org/officeDocument/2006/relationships/tags" Target="../tags/tag61.xml"/><Relationship Id="rId39" Type="http://schemas.openxmlformats.org/officeDocument/2006/relationships/tags" Target="../tags/tag82.xml"/><Relationship Id="rId109" Type="http://schemas.openxmlformats.org/officeDocument/2006/relationships/tags" Target="../tags/tag152.xml"/><Relationship Id="rId34" Type="http://schemas.openxmlformats.org/officeDocument/2006/relationships/tags" Target="../tags/tag77.xml"/><Relationship Id="rId50" Type="http://schemas.openxmlformats.org/officeDocument/2006/relationships/tags" Target="../tags/tag93.xml"/><Relationship Id="rId55" Type="http://schemas.openxmlformats.org/officeDocument/2006/relationships/tags" Target="../tags/tag98.xml"/><Relationship Id="rId76" Type="http://schemas.openxmlformats.org/officeDocument/2006/relationships/tags" Target="../tags/tag119.xml"/><Relationship Id="rId97" Type="http://schemas.openxmlformats.org/officeDocument/2006/relationships/tags" Target="../tags/tag140.xml"/><Relationship Id="rId104" Type="http://schemas.openxmlformats.org/officeDocument/2006/relationships/tags" Target="../tags/tag147.xml"/><Relationship Id="rId120" Type="http://schemas.openxmlformats.org/officeDocument/2006/relationships/tags" Target="../tags/tag163.xml"/><Relationship Id="rId125" Type="http://schemas.openxmlformats.org/officeDocument/2006/relationships/tags" Target="../tags/tag168.xml"/><Relationship Id="rId141" Type="http://schemas.openxmlformats.org/officeDocument/2006/relationships/tags" Target="../tags/tag184.xml"/><Relationship Id="rId146" Type="http://schemas.openxmlformats.org/officeDocument/2006/relationships/tags" Target="../tags/tag189.xml"/><Relationship Id="rId7" Type="http://schemas.openxmlformats.org/officeDocument/2006/relationships/tags" Target="../tags/tag50.xml"/><Relationship Id="rId71" Type="http://schemas.openxmlformats.org/officeDocument/2006/relationships/tags" Target="../tags/tag114.xml"/><Relationship Id="rId92" Type="http://schemas.openxmlformats.org/officeDocument/2006/relationships/tags" Target="../tags/tag135.xml"/><Relationship Id="rId2" Type="http://schemas.openxmlformats.org/officeDocument/2006/relationships/tags" Target="../tags/tag45.xml"/><Relationship Id="rId29" Type="http://schemas.openxmlformats.org/officeDocument/2006/relationships/tags" Target="../tags/tag72.xml"/><Relationship Id="rId24" Type="http://schemas.openxmlformats.org/officeDocument/2006/relationships/tags" Target="../tags/tag67.xml"/><Relationship Id="rId40" Type="http://schemas.openxmlformats.org/officeDocument/2006/relationships/tags" Target="../tags/tag83.xml"/><Relationship Id="rId45" Type="http://schemas.openxmlformats.org/officeDocument/2006/relationships/tags" Target="../tags/tag88.xml"/><Relationship Id="rId66" Type="http://schemas.openxmlformats.org/officeDocument/2006/relationships/tags" Target="../tags/tag109.xml"/><Relationship Id="rId87" Type="http://schemas.openxmlformats.org/officeDocument/2006/relationships/tags" Target="../tags/tag130.xml"/><Relationship Id="rId110" Type="http://schemas.openxmlformats.org/officeDocument/2006/relationships/tags" Target="../tags/tag153.xml"/><Relationship Id="rId115" Type="http://schemas.openxmlformats.org/officeDocument/2006/relationships/tags" Target="../tags/tag158.xml"/><Relationship Id="rId131" Type="http://schemas.openxmlformats.org/officeDocument/2006/relationships/tags" Target="../tags/tag174.xml"/><Relationship Id="rId136" Type="http://schemas.openxmlformats.org/officeDocument/2006/relationships/tags" Target="../tags/tag179.xml"/><Relationship Id="rId61" Type="http://schemas.openxmlformats.org/officeDocument/2006/relationships/tags" Target="../tags/tag104.xml"/><Relationship Id="rId82" Type="http://schemas.openxmlformats.org/officeDocument/2006/relationships/tags" Target="../tags/tag125.xml"/><Relationship Id="rId19" Type="http://schemas.openxmlformats.org/officeDocument/2006/relationships/tags" Target="../tags/tag62.xml"/><Relationship Id="rId14" Type="http://schemas.openxmlformats.org/officeDocument/2006/relationships/tags" Target="../tags/tag57.xml"/><Relationship Id="rId30" Type="http://schemas.openxmlformats.org/officeDocument/2006/relationships/tags" Target="../tags/tag73.xml"/><Relationship Id="rId35" Type="http://schemas.openxmlformats.org/officeDocument/2006/relationships/tags" Target="../tags/tag78.xml"/><Relationship Id="rId56" Type="http://schemas.openxmlformats.org/officeDocument/2006/relationships/tags" Target="../tags/tag99.xml"/><Relationship Id="rId77" Type="http://schemas.openxmlformats.org/officeDocument/2006/relationships/tags" Target="../tags/tag120.xml"/><Relationship Id="rId100" Type="http://schemas.openxmlformats.org/officeDocument/2006/relationships/tags" Target="../tags/tag143.xml"/><Relationship Id="rId105" Type="http://schemas.openxmlformats.org/officeDocument/2006/relationships/tags" Target="../tags/tag148.xml"/><Relationship Id="rId126" Type="http://schemas.openxmlformats.org/officeDocument/2006/relationships/tags" Target="../tags/tag169.xml"/><Relationship Id="rId147" Type="http://schemas.openxmlformats.org/officeDocument/2006/relationships/tags" Target="../tags/tag190.xml"/><Relationship Id="rId8" Type="http://schemas.openxmlformats.org/officeDocument/2006/relationships/tags" Target="../tags/tag51.xml"/><Relationship Id="rId51" Type="http://schemas.openxmlformats.org/officeDocument/2006/relationships/tags" Target="../tags/tag94.xml"/><Relationship Id="rId72" Type="http://schemas.openxmlformats.org/officeDocument/2006/relationships/tags" Target="../tags/tag115.xml"/><Relationship Id="rId93" Type="http://schemas.openxmlformats.org/officeDocument/2006/relationships/tags" Target="../tags/tag136.xml"/><Relationship Id="rId98" Type="http://schemas.openxmlformats.org/officeDocument/2006/relationships/tags" Target="../tags/tag141.xml"/><Relationship Id="rId121" Type="http://schemas.openxmlformats.org/officeDocument/2006/relationships/tags" Target="../tags/tag164.xml"/><Relationship Id="rId142" Type="http://schemas.openxmlformats.org/officeDocument/2006/relationships/tags" Target="../tags/tag18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tags" Target="../tags/tag203.xml"/><Relationship Id="rId18" Type="http://schemas.openxmlformats.org/officeDocument/2006/relationships/tags" Target="../tags/tag208.xml"/><Relationship Id="rId3" Type="http://schemas.openxmlformats.org/officeDocument/2006/relationships/tags" Target="../tags/tag193.xml"/><Relationship Id="rId21" Type="http://schemas.openxmlformats.org/officeDocument/2006/relationships/slideLayout" Target="../slideLayouts/slideLayout6.xml"/><Relationship Id="rId7" Type="http://schemas.openxmlformats.org/officeDocument/2006/relationships/tags" Target="../tags/tag197.xml"/><Relationship Id="rId12" Type="http://schemas.openxmlformats.org/officeDocument/2006/relationships/tags" Target="../tags/tag202.xml"/><Relationship Id="rId17" Type="http://schemas.openxmlformats.org/officeDocument/2006/relationships/tags" Target="../tags/tag207.xml"/><Relationship Id="rId2" Type="http://schemas.openxmlformats.org/officeDocument/2006/relationships/tags" Target="../tags/tag192.xml"/><Relationship Id="rId16" Type="http://schemas.openxmlformats.org/officeDocument/2006/relationships/tags" Target="../tags/tag206.xml"/><Relationship Id="rId20" Type="http://schemas.openxmlformats.org/officeDocument/2006/relationships/tags" Target="../tags/tag210.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5" Type="http://schemas.openxmlformats.org/officeDocument/2006/relationships/tags" Target="../tags/tag195.xml"/><Relationship Id="rId15" Type="http://schemas.openxmlformats.org/officeDocument/2006/relationships/tags" Target="../tags/tag205.xml"/><Relationship Id="rId10" Type="http://schemas.openxmlformats.org/officeDocument/2006/relationships/tags" Target="../tags/tag200.xml"/><Relationship Id="rId19" Type="http://schemas.openxmlformats.org/officeDocument/2006/relationships/tags" Target="../tags/tag209.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tags" Target="../tags/tag204.xml"/><Relationship Id="rId2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Assemblers, Linkers, and Loaders</a:t>
            </a:r>
          </a:p>
        </p:txBody>
      </p:sp>
      <p:sp>
        <p:nvSpPr>
          <p:cNvPr id="3" name="Subtitle 2"/>
          <p:cNvSpPr>
            <a:spLocks noGrp="1"/>
          </p:cNvSpPr>
          <p:nvPr>
            <p:ph type="subTitle" idx="1"/>
          </p:nvPr>
        </p:nvSpPr>
        <p:spPr/>
        <p:txBody>
          <a:bodyPr/>
          <a:lstStyle/>
          <a:p>
            <a:r>
              <a:rPr lang="en-US" b="1" dirty="0" smtClean="0"/>
              <a:t>Hakim Weatherspoon</a:t>
            </a:r>
          </a:p>
          <a:p>
            <a:r>
              <a:rPr lang="en-US" b="1" dirty="0" smtClean="0"/>
              <a:t>CS 3410, Spring 2013</a:t>
            </a:r>
          </a:p>
          <a:p>
            <a:r>
              <a:rPr lang="en-US" dirty="0" smtClean="0"/>
              <a:t>Computer Science</a:t>
            </a:r>
          </a:p>
          <a:p>
            <a:r>
              <a:rPr lang="en-US" dirty="0" smtClean="0"/>
              <a:t>Cornell University</a:t>
            </a:r>
            <a:endParaRPr lang="en-US" dirty="0"/>
          </a:p>
        </p:txBody>
      </p:sp>
      <p:sp>
        <p:nvSpPr>
          <p:cNvPr id="4" name="Subtitle 2"/>
          <p:cNvSpPr txBox="1">
            <a:spLocks/>
          </p:cNvSpPr>
          <p:nvPr>
            <p:custDataLst>
              <p:tags r:id="rId1"/>
            </p:custDataLst>
          </p:nvPr>
        </p:nvSpPr>
        <p:spPr>
          <a:xfrm>
            <a:off x="228600" y="6096000"/>
            <a:ext cx="3886200" cy="3810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smtClean="0">
                <a:solidFill>
                  <a:schemeClr val="accent1"/>
                </a:solidFill>
              </a:rPr>
              <a:t>See: P&amp;H Appendix B.3-4 and 2.12</a:t>
            </a:r>
            <a:endParaRPr lang="en-US" sz="2000" dirty="0">
              <a:solidFill>
                <a:schemeClr val="accent1"/>
              </a:solidFill>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1"/>
                </a:solidFill>
              </a:rPr>
              <a:t>Compilers and Assemblers</a:t>
            </a:r>
            <a:endParaRPr lang="en-US" dirty="0">
              <a:solidFill>
                <a:schemeClr val="accent1"/>
              </a:solidFill>
            </a:endParaRPr>
          </a:p>
        </p:txBody>
      </p:sp>
    </p:spTree>
    <p:extLst>
      <p:ext uri="{BB962C8B-B14F-4D97-AF65-F5344CB8AC3E}">
        <p14:creationId xmlns:p14="http://schemas.microsoft.com/office/powerpoint/2010/main" val="2410745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compile a program from source to assembly to machine object code?</a:t>
            </a:r>
            <a:endParaRPr lang="en-US" dirty="0"/>
          </a:p>
        </p:txBody>
      </p:sp>
    </p:spTree>
    <p:extLst>
      <p:ext uri="{BB962C8B-B14F-4D97-AF65-F5344CB8AC3E}">
        <p14:creationId xmlns:p14="http://schemas.microsoft.com/office/powerpoint/2010/main" val="1281553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Big Picture</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1"/>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1"/>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1"/>
                </a:solidFill>
              </a:rPr>
              <a:t>Linker</a:t>
            </a:r>
            <a:r>
              <a:rPr lang="en-US" dirty="0" smtClean="0"/>
              <a:t> joins object files into one executable</a:t>
            </a:r>
          </a:p>
          <a:p>
            <a:endParaRPr lang="en-US" dirty="0" smtClean="0"/>
          </a:p>
          <a:p>
            <a:r>
              <a:rPr lang="en-US" dirty="0" smtClean="0">
                <a:solidFill>
                  <a:schemeClr val="accent1"/>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3836336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p:txBody>
          <a:bodyPr>
            <a:noAutofit/>
          </a:bodyPr>
          <a:lstStyle/>
          <a:p>
            <a:r>
              <a:rPr lang="en-US" sz="2400" dirty="0" err="1" smtClean="0"/>
              <a:t>int</a:t>
            </a:r>
            <a:r>
              <a:rPr lang="en-US" sz="2400" dirty="0" smtClean="0"/>
              <a:t> n = 100;</a:t>
            </a:r>
          </a:p>
          <a:p>
            <a:endParaRPr lang="en-US" sz="800" dirty="0" smtClean="0"/>
          </a:p>
          <a:p>
            <a:r>
              <a:rPr lang="en-US" sz="2400" dirty="0" err="1" smtClean="0"/>
              <a:t>int</a:t>
            </a:r>
            <a:r>
              <a:rPr lang="en-US" sz="2400" dirty="0" smtClean="0"/>
              <a:t> main (</a:t>
            </a:r>
            <a:r>
              <a:rPr lang="en-US" sz="2400" dirty="0" err="1" smtClean="0"/>
              <a:t>int</a:t>
            </a:r>
            <a:r>
              <a:rPr lang="en-US" sz="2400" dirty="0" smtClean="0"/>
              <a:t> </a:t>
            </a:r>
            <a:r>
              <a:rPr lang="en-US" sz="2400" dirty="0" err="1" smtClean="0"/>
              <a:t>argc</a:t>
            </a:r>
            <a:r>
              <a:rPr lang="en-US" sz="2400" dirty="0" smtClean="0"/>
              <a:t>, char* </a:t>
            </a:r>
            <a:r>
              <a:rPr lang="en-US" sz="2400" dirty="0" err="1" smtClean="0"/>
              <a:t>argv</a:t>
            </a:r>
            <a:r>
              <a:rPr lang="en-US" sz="2400" dirty="0" smtClean="0"/>
              <a:t>[ ]) {</a:t>
            </a:r>
          </a:p>
          <a:p>
            <a:pPr>
              <a:tabLst>
                <a:tab pos="800100" algn="l"/>
                <a:tab pos="1600200" algn="l"/>
                <a:tab pos="1828800" algn="l"/>
              </a:tabLst>
            </a:pPr>
            <a:r>
              <a:rPr lang="en-US" sz="2400" dirty="0" smtClean="0"/>
              <a:t>		</a:t>
            </a:r>
            <a:r>
              <a:rPr lang="en-US" sz="2400" dirty="0" err="1" smtClean="0"/>
              <a:t>int</a:t>
            </a:r>
            <a:r>
              <a:rPr lang="en-US" sz="2400" dirty="0" smtClean="0"/>
              <a:t> </a:t>
            </a:r>
            <a:r>
              <a:rPr lang="en-US" sz="2400" dirty="0" err="1" smtClean="0"/>
              <a:t>i</a:t>
            </a:r>
            <a:r>
              <a:rPr lang="en-US" sz="2400" dirty="0" smtClean="0"/>
              <a:t>;</a:t>
            </a:r>
          </a:p>
          <a:p>
            <a:pPr>
              <a:tabLst>
                <a:tab pos="800100" algn="l"/>
                <a:tab pos="1600200" algn="l"/>
                <a:tab pos="1828800" algn="l"/>
              </a:tabLst>
            </a:pPr>
            <a:r>
              <a:rPr lang="en-US" sz="2400" dirty="0" smtClean="0"/>
              <a:t>		</a:t>
            </a:r>
            <a:r>
              <a:rPr lang="en-US" sz="2400" dirty="0" err="1" smtClean="0"/>
              <a:t>int</a:t>
            </a:r>
            <a:r>
              <a:rPr lang="en-US" sz="2400" dirty="0" smtClean="0"/>
              <a:t> m = n;</a:t>
            </a:r>
          </a:p>
          <a:p>
            <a:pPr>
              <a:tabLst>
                <a:tab pos="800100" algn="l"/>
                <a:tab pos="1600200" algn="l"/>
                <a:tab pos="1828800" algn="l"/>
              </a:tabLst>
            </a:pPr>
            <a:r>
              <a:rPr lang="en-US" sz="2400" dirty="0" smtClean="0"/>
              <a:t>		</a:t>
            </a:r>
            <a:r>
              <a:rPr lang="en-US" sz="2400" dirty="0" err="1" smtClean="0"/>
              <a:t>int</a:t>
            </a:r>
            <a:r>
              <a:rPr lang="en-US" sz="2400" dirty="0" smtClean="0"/>
              <a:t> sum = 0;</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for (</a:t>
            </a:r>
            <a:r>
              <a:rPr lang="en-US" sz="2400" dirty="0" err="1" smtClean="0"/>
              <a:t>i</a:t>
            </a:r>
            <a:r>
              <a:rPr lang="en-US" sz="2400" dirty="0" smtClean="0"/>
              <a:t> = 1; </a:t>
            </a:r>
            <a:r>
              <a:rPr lang="en-US" sz="2400" dirty="0" err="1" smtClean="0"/>
              <a:t>i</a:t>
            </a:r>
            <a:r>
              <a:rPr lang="en-US" sz="2400" dirty="0" smtClean="0"/>
              <a:t> &lt;= m; </a:t>
            </a:r>
            <a:r>
              <a:rPr lang="en-US" sz="2400" dirty="0" err="1" smtClean="0"/>
              <a:t>i</a:t>
            </a:r>
            <a:r>
              <a:rPr lang="en-US" sz="2400" dirty="0" smtClean="0"/>
              <a:t>++)</a:t>
            </a:r>
          </a:p>
          <a:p>
            <a:pPr>
              <a:tabLst>
                <a:tab pos="800100" algn="l"/>
                <a:tab pos="1600200" algn="l"/>
                <a:tab pos="1828800" algn="l"/>
              </a:tabLst>
            </a:pPr>
            <a:r>
              <a:rPr lang="en-US" sz="2400" dirty="0" smtClean="0"/>
              <a:t>			count += </a:t>
            </a:r>
            <a:r>
              <a:rPr lang="en-US" sz="2400" dirty="0" err="1" smtClean="0"/>
              <a:t>i</a:t>
            </a:r>
            <a:r>
              <a:rPr lang="en-US" sz="2400" dirty="0" smtClean="0"/>
              <a:t>;</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a:t>
            </a:r>
            <a:r>
              <a:rPr lang="en-US" sz="2400" dirty="0" err="1" smtClean="0"/>
              <a:t>printf</a:t>
            </a:r>
            <a:r>
              <a:rPr lang="en-US" sz="2400" dirty="0" smtClean="0"/>
              <a:t> ("Sum 1 to %d is %d\n", n, sum);</a:t>
            </a:r>
          </a:p>
          <a:p>
            <a:r>
              <a:rPr lang="en-US" sz="2400" dirty="0" smtClean="0"/>
              <a:t>}</a:t>
            </a:r>
          </a:p>
          <a:p>
            <a:endParaRPr lang="en-US" sz="2400" dirty="0" smtClean="0">
              <a:solidFill>
                <a:schemeClr val="accent1"/>
              </a:solidFill>
            </a:endParaRPr>
          </a:p>
          <a:p>
            <a:r>
              <a:rPr lang="en-US" sz="2400" dirty="0" smtClean="0">
                <a:solidFill>
                  <a:schemeClr val="accent1"/>
                </a:solidFill>
              </a:rPr>
              <a:t># Assemble</a:t>
            </a:r>
          </a:p>
          <a:p>
            <a:r>
              <a:rPr lang="en-US" sz="2400" dirty="0" smtClean="0">
                <a:solidFill>
                  <a:schemeClr val="accent1"/>
                </a:solidFill>
                <a:latin typeface="Consolas" pitchFamily="49" charset="0"/>
              </a:rPr>
              <a:t>[csug03] </a:t>
            </a:r>
            <a:r>
              <a:rPr lang="en-US" sz="2400" dirty="0" err="1" smtClean="0">
                <a:solidFill>
                  <a:schemeClr val="accent1"/>
                </a:solidFill>
                <a:latin typeface="Consolas" pitchFamily="49" charset="0"/>
              </a:rPr>
              <a:t>mipsel-linux-gcc</a:t>
            </a:r>
            <a:r>
              <a:rPr lang="en-US" sz="2400" dirty="0" smtClean="0">
                <a:solidFill>
                  <a:schemeClr val="accent1"/>
                </a:solidFill>
                <a:latin typeface="Consolas" pitchFamily="49" charset="0"/>
              </a:rPr>
              <a:t> –S add1To100.c</a:t>
            </a:r>
          </a:p>
        </p:txBody>
      </p:sp>
      <p:sp>
        <p:nvSpPr>
          <p:cNvPr id="2" name="TextBox 1"/>
          <p:cNvSpPr txBox="1"/>
          <p:nvPr/>
        </p:nvSpPr>
        <p:spPr>
          <a:xfrm>
            <a:off x="457200" y="4800600"/>
            <a:ext cx="8305415" cy="923330"/>
          </a:xfrm>
          <a:prstGeom prst="rect">
            <a:avLst/>
          </a:prstGeom>
          <a:noFill/>
        </p:spPr>
        <p:txBody>
          <a:bodyPr wrap="none" rtlCol="0">
            <a:spAutoFit/>
          </a:bodyPr>
          <a:lstStyle/>
          <a:p>
            <a:r>
              <a:rPr lang="en-US" dirty="0">
                <a:solidFill>
                  <a:schemeClr val="accent1"/>
                </a:solidFill>
              </a:rPr>
              <a:t>e</a:t>
            </a:r>
            <a:r>
              <a:rPr lang="en-US" dirty="0" smtClean="0">
                <a:solidFill>
                  <a:schemeClr val="accent1"/>
                </a:solidFill>
              </a:rPr>
              <a:t>xport PATH=${</a:t>
            </a:r>
            <a:r>
              <a:rPr lang="en-US" dirty="0">
                <a:solidFill>
                  <a:schemeClr val="accent1"/>
                </a:solidFill>
              </a:rPr>
              <a:t>PATH}:/courses/cs3410/</a:t>
            </a:r>
            <a:r>
              <a:rPr lang="en-US" dirty="0" err="1">
                <a:solidFill>
                  <a:schemeClr val="accent1"/>
                </a:solidFill>
              </a:rPr>
              <a:t>mipsel-linux</a:t>
            </a:r>
            <a:r>
              <a:rPr lang="en-US" dirty="0">
                <a:solidFill>
                  <a:schemeClr val="accent1"/>
                </a:solidFill>
              </a:rPr>
              <a:t>/bin:/</a:t>
            </a:r>
            <a:r>
              <a:rPr lang="en-US" dirty="0" smtClean="0">
                <a:solidFill>
                  <a:schemeClr val="accent1"/>
                </a:solidFill>
              </a:rPr>
              <a:t>courses/cs3410/</a:t>
            </a:r>
            <a:r>
              <a:rPr lang="en-US" dirty="0" err="1" smtClean="0">
                <a:solidFill>
                  <a:schemeClr val="accent1"/>
                </a:solidFill>
              </a:rPr>
              <a:t>mips-sim</a:t>
            </a:r>
            <a:r>
              <a:rPr lang="en-US" dirty="0" smtClean="0">
                <a:solidFill>
                  <a:schemeClr val="accent1"/>
                </a:solidFill>
              </a:rPr>
              <a:t>/bin</a:t>
            </a:r>
          </a:p>
          <a:p>
            <a:r>
              <a:rPr lang="en-US" dirty="0">
                <a:solidFill>
                  <a:schemeClr val="accent1"/>
                </a:solidFill>
              </a:rPr>
              <a:t>o</a:t>
            </a:r>
            <a:r>
              <a:rPr lang="en-US" dirty="0" smtClean="0">
                <a:solidFill>
                  <a:schemeClr val="accent1"/>
                </a:solidFill>
              </a:rPr>
              <a:t>r </a:t>
            </a:r>
          </a:p>
          <a:p>
            <a:r>
              <a:rPr lang="en-US" dirty="0" err="1">
                <a:solidFill>
                  <a:schemeClr val="accent1"/>
                </a:solidFill>
              </a:rPr>
              <a:t>setenv</a:t>
            </a:r>
            <a:r>
              <a:rPr lang="en-US" dirty="0">
                <a:solidFill>
                  <a:schemeClr val="accent1"/>
                </a:solidFill>
              </a:rPr>
              <a:t> PATH ${PATH}:/courses/cs3410/</a:t>
            </a:r>
            <a:r>
              <a:rPr lang="en-US" dirty="0" err="1">
                <a:solidFill>
                  <a:schemeClr val="accent1"/>
                </a:solidFill>
              </a:rPr>
              <a:t>mipsel-linux</a:t>
            </a:r>
            <a:r>
              <a:rPr lang="en-US" dirty="0">
                <a:solidFill>
                  <a:schemeClr val="accent1"/>
                </a:solidFill>
              </a:rPr>
              <a:t>/bin:/</a:t>
            </a:r>
            <a:r>
              <a:rPr lang="en-US" dirty="0" smtClean="0">
                <a:solidFill>
                  <a:schemeClr val="accent1"/>
                </a:solidFill>
              </a:rPr>
              <a:t>courses/cs3410/</a:t>
            </a:r>
            <a:r>
              <a:rPr lang="en-US" dirty="0" err="1" smtClean="0">
                <a:solidFill>
                  <a:schemeClr val="accent1"/>
                </a:solidFill>
              </a:rPr>
              <a:t>mips-sim</a:t>
            </a:r>
            <a:r>
              <a:rPr lang="en-US" dirty="0" smtClean="0">
                <a:solidFill>
                  <a:schemeClr val="accent1"/>
                </a:solidFill>
              </a:rPr>
              <a:t>/bin</a:t>
            </a:r>
            <a:endParaRPr lang="en-US" dirty="0">
              <a:solidFill>
                <a:schemeClr val="accent1"/>
              </a:solidFill>
            </a:endParaRPr>
          </a:p>
        </p:txBody>
      </p:sp>
    </p:spTree>
    <p:extLst>
      <p:ext uri="{BB962C8B-B14F-4D97-AF65-F5344CB8AC3E}">
        <p14:creationId xmlns:p14="http://schemas.microsoft.com/office/powerpoint/2010/main" val="10097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14" end="1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95843">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5720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$L2: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sp>
        <p:nvSpPr>
          <p:cNvPr id="10" name="TextBox 9"/>
          <p:cNvSpPr txBox="1"/>
          <p:nvPr>
            <p:custDataLst>
              <p:tags r:id="rId2"/>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3"/>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smtClean="0"/>
              <a:t>Example: Add 1 to 100</a:t>
            </a:r>
            <a:endParaRPr lang="en-US" dirty="0"/>
          </a:p>
        </p:txBody>
      </p:sp>
    </p:spTree>
    <p:extLst>
      <p:ext uri="{BB962C8B-B14F-4D97-AF65-F5344CB8AC3E}">
        <p14:creationId xmlns:p14="http://schemas.microsoft.com/office/powerpoint/2010/main" val="2467410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a:xfrm>
            <a:off x="228600" y="457200"/>
            <a:ext cx="8686800" cy="6400800"/>
          </a:xfrm>
        </p:spPr>
        <p:txBody>
          <a:bodyPr>
            <a:noAutofit/>
          </a:bodyPr>
          <a:lstStyle/>
          <a:p>
            <a:r>
              <a:rPr lang="en-US" sz="2400" dirty="0" smtClean="0">
                <a:solidFill>
                  <a:schemeClr val="accent1"/>
                </a:solidFill>
                <a:latin typeface="Consolas" pitchFamily="49" charset="0"/>
              </a:rPr>
              <a:t># Assemble</a:t>
            </a:r>
          </a:p>
          <a:p>
            <a:r>
              <a:rPr lang="en-US" sz="2400" dirty="0" smtClean="0">
                <a:solidFill>
                  <a:schemeClr val="accent1"/>
                </a:solidFill>
                <a:latin typeface="Consolas" pitchFamily="49" charset="0"/>
              </a:rPr>
              <a:t>[</a:t>
            </a:r>
            <a:r>
              <a:rPr lang="en-US" sz="2400" dirty="0">
                <a:solidFill>
                  <a:schemeClr val="accent1"/>
                </a:solidFill>
                <a:latin typeface="Consolas" pitchFamily="49" charset="0"/>
              </a:rPr>
              <a:t>csug01] </a:t>
            </a:r>
            <a:r>
              <a:rPr lang="en-US" sz="2400" dirty="0" err="1">
                <a:solidFill>
                  <a:schemeClr val="accent1"/>
                </a:solidFill>
                <a:latin typeface="Consolas" pitchFamily="49" charset="0"/>
              </a:rPr>
              <a:t>mipsel-linux-gcc</a:t>
            </a:r>
            <a:r>
              <a:rPr lang="en-US" sz="2400" dirty="0">
                <a:solidFill>
                  <a:schemeClr val="accent1"/>
                </a:solidFill>
                <a:latin typeface="Consolas" pitchFamily="49" charset="0"/>
              </a:rPr>
              <a:t> </a:t>
            </a:r>
            <a:r>
              <a:rPr lang="en-US" sz="2400" dirty="0" smtClean="0">
                <a:solidFill>
                  <a:schemeClr val="accent1"/>
                </a:solidFill>
                <a:latin typeface="Consolas" pitchFamily="49" charset="0"/>
              </a:rPr>
              <a:t>–c add1To100.s</a:t>
            </a:r>
          </a:p>
          <a:p>
            <a:endParaRPr lang="en-US" sz="2400" dirty="0">
              <a:solidFill>
                <a:schemeClr val="accent1"/>
              </a:solidFill>
              <a:latin typeface="Consolas" pitchFamily="49" charset="0"/>
            </a:endParaRPr>
          </a:p>
          <a:p>
            <a:r>
              <a:rPr lang="en-US" sz="2400" dirty="0" smtClean="0">
                <a:solidFill>
                  <a:schemeClr val="accent1"/>
                </a:solidFill>
                <a:latin typeface="Consolas" pitchFamily="49" charset="0"/>
              </a:rPr>
              <a:t># Link</a:t>
            </a:r>
          </a:p>
          <a:p>
            <a:r>
              <a:rPr lang="en-US" sz="2400" dirty="0">
                <a:solidFill>
                  <a:schemeClr val="accent1"/>
                </a:solidFill>
                <a:latin typeface="Consolas" pitchFamily="49" charset="0"/>
              </a:rPr>
              <a:t>[csug01] </a:t>
            </a:r>
            <a:r>
              <a:rPr lang="en-US" sz="2400" dirty="0" err="1">
                <a:solidFill>
                  <a:schemeClr val="accent1"/>
                </a:solidFill>
                <a:latin typeface="Consolas" pitchFamily="49" charset="0"/>
              </a:rPr>
              <a:t>mipsel-linux-gcc</a:t>
            </a:r>
            <a:r>
              <a:rPr lang="en-US" sz="2400" dirty="0">
                <a:solidFill>
                  <a:schemeClr val="accent1"/>
                </a:solidFill>
                <a:latin typeface="Consolas" pitchFamily="49" charset="0"/>
              </a:rPr>
              <a:t> </a:t>
            </a:r>
            <a:r>
              <a:rPr lang="en-US" sz="2400" dirty="0" smtClean="0">
                <a:solidFill>
                  <a:schemeClr val="accent1"/>
                </a:solidFill>
                <a:latin typeface="Consolas" pitchFamily="49" charset="0"/>
              </a:rPr>
              <a:t>–o add1To100 add1To100.o ${LINKFLAGS}</a:t>
            </a:r>
          </a:p>
          <a:p>
            <a:r>
              <a:rPr lang="en-US" sz="2400" dirty="0">
                <a:solidFill>
                  <a:schemeClr val="accent1"/>
                </a:solidFill>
                <a:latin typeface="Consolas" pitchFamily="49" charset="0"/>
              </a:rPr>
              <a:t># -</a:t>
            </a:r>
            <a:r>
              <a:rPr lang="en-US" sz="2400" dirty="0" err="1">
                <a:solidFill>
                  <a:schemeClr val="accent1"/>
                </a:solidFill>
                <a:latin typeface="Consolas" pitchFamily="49" charset="0"/>
              </a:rPr>
              <a:t>nostartfiles</a:t>
            </a:r>
            <a:r>
              <a:rPr lang="en-US" sz="2400" dirty="0">
                <a:solidFill>
                  <a:schemeClr val="accent1"/>
                </a:solidFill>
                <a:latin typeface="Consolas" pitchFamily="49" charset="0"/>
              </a:rPr>
              <a:t> </a:t>
            </a:r>
            <a:r>
              <a:rPr lang="en-US" sz="2400" dirty="0" smtClean="0">
                <a:solidFill>
                  <a:schemeClr val="accent1"/>
                </a:solidFill>
                <a:latin typeface="Consolas" pitchFamily="49" charset="0"/>
              </a:rPr>
              <a:t>–</a:t>
            </a:r>
            <a:r>
              <a:rPr lang="en-US" sz="2400" dirty="0" err="1" smtClean="0">
                <a:solidFill>
                  <a:schemeClr val="accent1"/>
                </a:solidFill>
                <a:latin typeface="Consolas" pitchFamily="49" charset="0"/>
              </a:rPr>
              <a:t>nodefaultlibs</a:t>
            </a:r>
            <a:endParaRPr lang="en-US" sz="2400" dirty="0" smtClean="0">
              <a:solidFill>
                <a:schemeClr val="accent1"/>
              </a:solidFill>
              <a:latin typeface="Consolas" pitchFamily="49" charset="0"/>
            </a:endParaRPr>
          </a:p>
          <a:p>
            <a:r>
              <a:rPr lang="en-US" sz="2400" dirty="0" smtClean="0">
                <a:solidFill>
                  <a:schemeClr val="accent1"/>
                </a:solidFill>
                <a:latin typeface="Consolas" pitchFamily="49" charset="0"/>
              </a:rPr>
              <a:t># -</a:t>
            </a:r>
            <a:r>
              <a:rPr lang="en-US" sz="2400" dirty="0">
                <a:solidFill>
                  <a:schemeClr val="accent1"/>
                </a:solidFill>
                <a:latin typeface="Consolas" pitchFamily="49" charset="0"/>
              </a:rPr>
              <a:t>static -</a:t>
            </a:r>
            <a:r>
              <a:rPr lang="en-US" sz="2400" dirty="0" err="1">
                <a:solidFill>
                  <a:schemeClr val="accent1"/>
                </a:solidFill>
                <a:latin typeface="Consolas" pitchFamily="49" charset="0"/>
              </a:rPr>
              <a:t>mno-xgot</a:t>
            </a:r>
            <a:r>
              <a:rPr lang="en-US" sz="2400" dirty="0">
                <a:solidFill>
                  <a:schemeClr val="accent1"/>
                </a:solidFill>
                <a:latin typeface="Consolas" pitchFamily="49" charset="0"/>
              </a:rPr>
              <a:t> -</a:t>
            </a:r>
            <a:r>
              <a:rPr lang="en-US" sz="2400" dirty="0" err="1">
                <a:solidFill>
                  <a:schemeClr val="accent1"/>
                </a:solidFill>
                <a:latin typeface="Consolas" pitchFamily="49" charset="0"/>
              </a:rPr>
              <a:t>mno</a:t>
            </a:r>
            <a:r>
              <a:rPr lang="en-US" sz="2400" dirty="0">
                <a:solidFill>
                  <a:schemeClr val="accent1"/>
                </a:solidFill>
                <a:latin typeface="Consolas" pitchFamily="49" charset="0"/>
              </a:rPr>
              <a:t>-embedded-pic </a:t>
            </a:r>
            <a:r>
              <a:rPr lang="en-US" sz="2400" dirty="0" smtClean="0">
                <a:solidFill>
                  <a:schemeClr val="accent1"/>
                </a:solidFill>
                <a:latin typeface="Consolas" pitchFamily="49" charset="0"/>
              </a:rPr>
              <a:t>            -</a:t>
            </a:r>
            <a:r>
              <a:rPr lang="en-US" sz="2400" dirty="0" err="1">
                <a:solidFill>
                  <a:schemeClr val="accent1"/>
                </a:solidFill>
                <a:latin typeface="Consolas" pitchFamily="49" charset="0"/>
              </a:rPr>
              <a:t>mno-abicalls</a:t>
            </a:r>
            <a:r>
              <a:rPr lang="en-US" sz="2400" dirty="0">
                <a:solidFill>
                  <a:schemeClr val="accent1"/>
                </a:solidFill>
                <a:latin typeface="Consolas" pitchFamily="49" charset="0"/>
              </a:rPr>
              <a:t> -G 0 -DMIPS -Wall</a:t>
            </a:r>
            <a:endParaRPr lang="en-US" sz="2400" dirty="0" smtClean="0">
              <a:solidFill>
                <a:schemeClr val="accent1"/>
              </a:solidFill>
              <a:latin typeface="Consolas" pitchFamily="49" charset="0"/>
            </a:endParaRPr>
          </a:p>
          <a:p>
            <a:endParaRPr lang="en-US" sz="2400" dirty="0">
              <a:solidFill>
                <a:schemeClr val="accent1"/>
              </a:solidFill>
              <a:latin typeface="Consolas" pitchFamily="49" charset="0"/>
            </a:endParaRPr>
          </a:p>
          <a:p>
            <a:r>
              <a:rPr lang="en-US" sz="2400" dirty="0" smtClean="0">
                <a:solidFill>
                  <a:schemeClr val="accent1"/>
                </a:solidFill>
                <a:latin typeface="Consolas" pitchFamily="49" charset="0"/>
              </a:rPr>
              <a:t># Load</a:t>
            </a:r>
          </a:p>
          <a:p>
            <a:r>
              <a:rPr lang="en-US" sz="2400" dirty="0" smtClean="0">
                <a:solidFill>
                  <a:schemeClr val="accent1"/>
                </a:solidFill>
                <a:latin typeface="Consolas" pitchFamily="49" charset="0"/>
              </a:rPr>
              <a:t>[csug01] simulate add1To100</a:t>
            </a:r>
          </a:p>
          <a:p>
            <a:r>
              <a:rPr lang="en-US" sz="2400" dirty="0">
                <a:solidFill>
                  <a:schemeClr val="accent1"/>
                </a:solidFill>
                <a:latin typeface="Consolas" pitchFamily="49" charset="0"/>
              </a:rPr>
              <a:t>Sum 1</a:t>
            </a:r>
            <a:r>
              <a:rPr lang="en-US" sz="2400" dirty="0" smtClean="0">
                <a:solidFill>
                  <a:schemeClr val="accent1"/>
                </a:solidFill>
                <a:latin typeface="Consolas" pitchFamily="49" charset="0"/>
              </a:rPr>
              <a:t> </a:t>
            </a:r>
            <a:r>
              <a:rPr lang="en-US" sz="2400" dirty="0">
                <a:solidFill>
                  <a:schemeClr val="accent1"/>
                </a:solidFill>
                <a:latin typeface="Consolas" pitchFamily="49" charset="0"/>
              </a:rPr>
              <a:t>to 100 is 5050</a:t>
            </a:r>
          </a:p>
          <a:p>
            <a:r>
              <a:rPr lang="en-US" sz="2400" dirty="0" smtClean="0">
                <a:solidFill>
                  <a:schemeClr val="accent1"/>
                </a:solidFill>
                <a:latin typeface="Consolas" pitchFamily="49" charset="0"/>
              </a:rPr>
              <a:t>MIPS </a:t>
            </a:r>
            <a:r>
              <a:rPr lang="en-US" sz="2400" dirty="0">
                <a:solidFill>
                  <a:schemeClr val="accent1"/>
                </a:solidFill>
                <a:latin typeface="Consolas" pitchFamily="49" charset="0"/>
              </a:rPr>
              <a:t>program exits with status 0 (approx. 2007 instructions in 143000 </a:t>
            </a:r>
            <a:r>
              <a:rPr lang="en-US" sz="2400" dirty="0" err="1">
                <a:solidFill>
                  <a:schemeClr val="accent1"/>
                </a:solidFill>
                <a:latin typeface="Consolas" pitchFamily="49" charset="0"/>
              </a:rPr>
              <a:t>nsec</a:t>
            </a:r>
            <a:r>
              <a:rPr lang="en-US" sz="2400" dirty="0">
                <a:solidFill>
                  <a:schemeClr val="accent1"/>
                </a:solidFill>
                <a:latin typeface="Consolas" pitchFamily="49" charset="0"/>
              </a:rPr>
              <a:t> at 14.14034 MHz)</a:t>
            </a:r>
          </a:p>
          <a:p>
            <a:endParaRPr lang="en-US" sz="2400" dirty="0" smtClean="0">
              <a:solidFill>
                <a:schemeClr val="accent1"/>
              </a:solidFill>
              <a:latin typeface="Consolas" pitchFamily="49" charset="0"/>
            </a:endParaRPr>
          </a:p>
          <a:p>
            <a:endParaRPr lang="en-US" sz="2400" dirty="0" smtClean="0">
              <a:solidFill>
                <a:schemeClr val="accent1"/>
              </a:solidFill>
              <a:latin typeface="Consolas" pitchFamily="49" charset="0"/>
            </a:endParaRPr>
          </a:p>
          <a:p>
            <a:endParaRPr lang="en-US" sz="2400" dirty="0" smtClean="0">
              <a:solidFill>
                <a:schemeClr val="accent1"/>
              </a:solidFill>
              <a:latin typeface="Consolas" pitchFamily="49" charset="0"/>
            </a:endParaRPr>
          </a:p>
          <a:p>
            <a:endParaRPr lang="en-US" sz="2400" dirty="0">
              <a:solidFill>
                <a:schemeClr val="accent1"/>
              </a:solidFill>
              <a:latin typeface="Consolas" pitchFamily="49" charset="0"/>
            </a:endParaRPr>
          </a:p>
          <a:p>
            <a:endParaRPr lang="en-US" sz="2400" dirty="0" smtClean="0"/>
          </a:p>
        </p:txBody>
      </p:sp>
    </p:spTree>
    <p:extLst>
      <p:ext uri="{BB962C8B-B14F-4D97-AF65-F5344CB8AC3E}">
        <p14:creationId xmlns:p14="http://schemas.microsoft.com/office/powerpoint/2010/main" val="77566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9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9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9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9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958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9584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9584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958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p:txBody>
          <a:bodyPr>
            <a:normAutofit fontScale="90000"/>
          </a:bodyPr>
          <a:lstStyle/>
          <a:p>
            <a:r>
              <a:rPr lang="en-US" smtClean="0"/>
              <a:t>Globals and Locals</a:t>
            </a:r>
            <a:endParaRPr lang="en-US"/>
          </a:p>
        </p:txBody>
      </p:sp>
      <p:sp>
        <p:nvSpPr>
          <p:cNvPr id="4" name="Rectangle 3"/>
          <p:cNvSpPr/>
          <p:nvPr>
            <p:custDataLst>
              <p:tags r:id="rId2"/>
            </p:custDataLst>
          </p:nvPr>
        </p:nvSpPr>
        <p:spPr>
          <a:xfrm>
            <a:off x="304800" y="3749457"/>
            <a:ext cx="8305800" cy="3108543"/>
          </a:xfrm>
          <a:prstGeom prst="rect">
            <a:avLst/>
          </a:prstGeom>
        </p:spPr>
        <p:txBody>
          <a:bodyPr wrap="square">
            <a:spAutoFit/>
          </a:bodyPr>
          <a:lstStyle/>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n = 100;</a:t>
            </a:r>
          </a:p>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main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argc</a:t>
            </a:r>
            <a:r>
              <a:rPr lang="en-US" sz="2800" dirty="0" smtClean="0">
                <a:solidFill>
                  <a:srgbClr val="FFFFFF"/>
                </a:solidFill>
                <a:latin typeface="Calibri" pitchFamily="34" charset="0"/>
                <a:cs typeface="Arial" pitchFamily="34" charset="0"/>
              </a:rPr>
              <a:t>, char* </a:t>
            </a:r>
            <a:r>
              <a:rPr lang="en-US" sz="2800" dirty="0" err="1" smtClean="0">
                <a:solidFill>
                  <a:srgbClr val="FFFFFF"/>
                </a:solidFill>
                <a:latin typeface="Calibri" pitchFamily="34" charset="0"/>
                <a:cs typeface="Arial" pitchFamily="34" charset="0"/>
              </a:rPr>
              <a:t>argv</a:t>
            </a:r>
            <a:r>
              <a:rPr lang="en-US" sz="2800" dirty="0" smtClean="0">
                <a:solidFill>
                  <a:srgbClr val="FFFFFF"/>
                </a:solidFill>
                <a:latin typeface="Calibri" pitchFamily="34" charset="0"/>
                <a:cs typeface="Arial" pitchFamily="34" charset="0"/>
              </a:rPr>
              <a:t>[ ])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m = n, sum = 0, </a:t>
            </a:r>
            <a:r>
              <a:rPr lang="en-US" sz="2800" dirty="0" smtClean="0">
                <a:solidFill>
                  <a:schemeClr val="accent1"/>
                </a:solidFill>
                <a:latin typeface="Calibri" pitchFamily="34" charset="0"/>
                <a:cs typeface="Arial" pitchFamily="34" charset="0"/>
              </a:rPr>
              <a:t>*A = </a:t>
            </a:r>
            <a:r>
              <a:rPr lang="en-US" sz="2800" dirty="0" err="1" smtClean="0">
                <a:solidFill>
                  <a:schemeClr val="accent1"/>
                </a:solidFill>
                <a:latin typeface="Calibri" pitchFamily="34" charset="0"/>
                <a:cs typeface="Arial" pitchFamily="34" charset="0"/>
              </a:rPr>
              <a:t>malloc</a:t>
            </a:r>
            <a:r>
              <a:rPr lang="en-US" sz="2800" dirty="0" smtClean="0">
                <a:solidFill>
                  <a:schemeClr val="accent1"/>
                </a:solidFill>
                <a:latin typeface="Calibri" pitchFamily="34" charset="0"/>
                <a:cs typeface="Arial" pitchFamily="34" charset="0"/>
              </a:rPr>
              <a:t>(4 * m)</a:t>
            </a:r>
            <a:r>
              <a:rPr lang="en-US" sz="2800" dirty="0" smtClean="0">
                <a:solidFill>
                  <a:srgbClr val="FFFFFF"/>
                </a:solidFill>
                <a:latin typeface="Calibri" pitchFamily="34" charset="0"/>
                <a:cs typeface="Arial" pitchFamily="34" charset="0"/>
              </a:rPr>
              <a:t>;</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for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1;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&lt;= m;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sum +=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a:t>
            </a:r>
            <a:r>
              <a:rPr lang="en-US" sz="2800" dirty="0" smtClean="0">
                <a:solidFill>
                  <a:schemeClr val="accent1"/>
                </a:solidFill>
                <a:latin typeface="Calibri" pitchFamily="34" charset="0"/>
                <a:cs typeface="Arial" pitchFamily="34" charset="0"/>
              </a:rPr>
              <a:t>A[</a:t>
            </a:r>
            <a:r>
              <a:rPr lang="en-US" sz="2800" dirty="0" err="1" smtClean="0">
                <a:solidFill>
                  <a:schemeClr val="accent1"/>
                </a:solidFill>
                <a:latin typeface="Calibri" pitchFamily="34" charset="0"/>
                <a:cs typeface="Arial" pitchFamily="34" charset="0"/>
              </a:rPr>
              <a:t>i</a:t>
            </a:r>
            <a:r>
              <a:rPr lang="en-US" sz="2800" dirty="0" smtClean="0">
                <a:solidFill>
                  <a:schemeClr val="accent1"/>
                </a:solidFill>
                <a:latin typeface="Calibri" pitchFamily="34" charset="0"/>
                <a:cs typeface="Arial" pitchFamily="34" charset="0"/>
              </a:rPr>
              <a:t>] = sum</a:t>
            </a:r>
            <a:r>
              <a:rPr lang="en-US" sz="2800" dirty="0" smtClean="0">
                <a:solidFill>
                  <a:srgbClr val="FFFFFF"/>
                </a:solidFill>
                <a:latin typeface="Calibri" pitchFamily="34" charset="0"/>
                <a:cs typeface="Arial" pitchFamily="34" charset="0"/>
              </a:rPr>
              <a:t>;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printf</a:t>
            </a:r>
            <a:r>
              <a:rPr lang="en-US" sz="2800" dirty="0" smtClean="0">
                <a:solidFill>
                  <a:srgbClr val="FFFFFF"/>
                </a:solidFill>
                <a:latin typeface="Calibri" pitchFamily="34" charset="0"/>
                <a:cs typeface="Arial" pitchFamily="34" charset="0"/>
              </a:rPr>
              <a:t> ("Sum 1 to %d is %d\n", n, sum);</a:t>
            </a:r>
          </a:p>
          <a:p>
            <a:pPr marL="342900" lvl="0" indent="-342900">
              <a:spcBef>
                <a:spcPct val="20000"/>
              </a:spcBef>
              <a:buSzPct val="80000"/>
            </a:pPr>
            <a:r>
              <a:rPr lang="en-US" sz="2800" dirty="0" smtClean="0">
                <a:solidFill>
                  <a:srgbClr val="FFFFFF"/>
                </a:solidFill>
                <a:latin typeface="Calibri" pitchFamily="34" charset="0"/>
                <a:cs typeface="Arial" pitchFamily="34" charset="0"/>
              </a:rPr>
              <a:t>}</a:t>
            </a:r>
          </a:p>
        </p:txBody>
      </p:sp>
      <p:sp>
        <p:nvSpPr>
          <p:cNvPr id="7" name="Rectangle 6"/>
          <p:cNvSpPr/>
          <p:nvPr/>
        </p:nvSpPr>
        <p:spPr>
          <a:xfrm>
            <a:off x="228600" y="5543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rgbClr val="FFFF00"/>
                </a:solidFill>
                <a:latin typeface="Calibri" pitchFamily="34" charset="0"/>
                <a:cs typeface="Arial" pitchFamily="34" charset="0"/>
              </a:rPr>
              <a:t>Variables	Visibility	Lifetime	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grpSp>
        <p:nvGrpSpPr>
          <p:cNvPr id="11" name="Group 10"/>
          <p:cNvGrpSpPr/>
          <p:nvPr/>
        </p:nvGrpSpPr>
        <p:grpSpPr>
          <a:xfrm>
            <a:off x="304800" y="762000"/>
            <a:ext cx="8534400" cy="3048000"/>
            <a:chOff x="304800" y="762000"/>
            <a:chExt cx="8534400" cy="3048000"/>
          </a:xfrm>
        </p:grpSpPr>
        <p:cxnSp>
          <p:nvCxnSpPr>
            <p:cNvPr id="3" name="Straight Connector 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30813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rgbClr val="FFFF00"/>
                </a:solidFill>
                <a:latin typeface="Calibri" pitchFamily="34" charset="0"/>
                <a:cs typeface="Arial" pitchFamily="34" charset="0"/>
              </a:rPr>
              <a:t>Variables	Visibility	Lifetime	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8"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1"/>
                </a:solidFill>
                <a:effectLst/>
                <a:uLnTx/>
                <a:uFillTx/>
                <a:latin typeface="Calibri" pitchFamily="34" charset="0"/>
                <a:ea typeface="+mn-ea"/>
                <a:cs typeface="Arial" pitchFamily="34" charset="0"/>
              </a:rPr>
              <a:t>C Pointers can be </a:t>
            </a:r>
            <a:r>
              <a:rPr kumimoji="0" lang="en-US" sz="2600" b="1" i="0" u="none" strike="noStrike" kern="1200" cap="none" spc="0" normalizeH="0" baseline="0" noProof="0" dirty="0" smtClean="0">
                <a:ln>
                  <a:noFill/>
                </a:ln>
                <a:solidFill>
                  <a:schemeClr val="accent1"/>
                </a:solidFill>
                <a:effectLst/>
                <a:uLnTx/>
                <a:uFillTx/>
                <a:latin typeface="Calibri" pitchFamily="34" charset="0"/>
                <a:ea typeface="+mn-ea"/>
                <a:cs typeface="Arial" pitchFamily="34" charset="0"/>
              </a:rPr>
              <a:t>trouble</a:t>
            </a:r>
            <a:endParaRPr kumimoji="0" lang="en-US" sz="2600" b="1" i="0" u="none" strike="noStrike" kern="1200" cap="none" spc="0" normalizeH="0" baseline="0" noProof="0" dirty="0" smtClean="0">
              <a:ln>
                <a:noFill/>
              </a:ln>
              <a:solidFill>
                <a:schemeClr val="accent1"/>
              </a:solidFill>
              <a:effectLst/>
              <a:uLnTx/>
              <a:uFillTx/>
              <a:latin typeface="Calibri" pitchFamily="34" charset="0"/>
              <a:ea typeface="+mn-ea"/>
              <a:cs typeface="Arial" pitchFamily="34" charset="0"/>
            </a:endParaRP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295400" y="1752600"/>
            <a:ext cx="1319592" cy="461665"/>
          </a:xfrm>
          <a:prstGeom prst="rect">
            <a:avLst/>
          </a:prstGeom>
          <a:noFill/>
        </p:spPr>
        <p:txBody>
          <a:bodyPr wrap="none" rtlCol="0">
            <a:spAutoFit/>
          </a:bodyPr>
          <a:lstStyle/>
          <a:p>
            <a:r>
              <a:rPr lang="en-US" sz="2400" dirty="0">
                <a:solidFill>
                  <a:schemeClr val="accent1"/>
                </a:solidFill>
              </a:rPr>
              <a:t>i</a:t>
            </a:r>
            <a:r>
              <a:rPr lang="en-US" sz="2400" dirty="0" smtClean="0">
                <a:solidFill>
                  <a:schemeClr val="accent1"/>
                </a:solidFill>
              </a:rPr>
              <a:t>, m, sum</a:t>
            </a:r>
            <a:endParaRPr lang="en-US" sz="2400" dirty="0">
              <a:solidFill>
                <a:schemeClr val="accent1"/>
              </a:solidFill>
            </a:endParaRPr>
          </a:p>
        </p:txBody>
      </p:sp>
      <p:sp>
        <p:nvSpPr>
          <p:cNvPr id="14" name="TextBox 13"/>
          <p:cNvSpPr txBox="1"/>
          <p:nvPr/>
        </p:nvSpPr>
        <p:spPr>
          <a:xfrm>
            <a:off x="1295400" y="2510135"/>
            <a:ext cx="819199" cy="461665"/>
          </a:xfrm>
          <a:prstGeom prst="rect">
            <a:avLst/>
          </a:prstGeom>
          <a:noFill/>
        </p:spPr>
        <p:txBody>
          <a:bodyPr wrap="none" rtlCol="0">
            <a:spAutoFit/>
          </a:bodyPr>
          <a:lstStyle/>
          <a:p>
            <a:r>
              <a:rPr lang="en-US" sz="2400" dirty="0">
                <a:solidFill>
                  <a:schemeClr val="accent1"/>
                </a:solidFill>
              </a:rPr>
              <a:t>n</a:t>
            </a:r>
            <a:r>
              <a:rPr lang="en-US" sz="2400" dirty="0" smtClean="0">
                <a:solidFill>
                  <a:schemeClr val="accent1"/>
                </a:solidFill>
              </a:rPr>
              <a:t>, </a:t>
            </a:r>
            <a:r>
              <a:rPr lang="en-US" sz="2400" dirty="0" err="1" smtClean="0">
                <a:solidFill>
                  <a:schemeClr val="accent1"/>
                </a:solidFill>
              </a:rPr>
              <a:t>str</a:t>
            </a:r>
            <a:endParaRPr lang="en-US" sz="2400" dirty="0">
              <a:solidFill>
                <a:schemeClr val="accent1"/>
              </a:solidFill>
            </a:endParaRPr>
          </a:p>
        </p:txBody>
      </p:sp>
      <p:sp>
        <p:nvSpPr>
          <p:cNvPr id="15" name="TextBox 14"/>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1"/>
                </a:solidFill>
              </a:rPr>
              <a:t>w/in </a:t>
            </a:r>
            <a:r>
              <a:rPr lang="en-US" sz="2400" dirty="0" err="1" smtClean="0">
                <a:solidFill>
                  <a:schemeClr val="accent1"/>
                </a:solidFill>
              </a:rPr>
              <a:t>func</a:t>
            </a:r>
            <a:endParaRPr lang="en-US" sz="2400" dirty="0">
              <a:solidFill>
                <a:schemeClr val="accent1"/>
              </a:solidFill>
            </a:endParaRPr>
          </a:p>
        </p:txBody>
      </p:sp>
      <p:sp>
        <p:nvSpPr>
          <p:cNvPr id="24" name="TextBox 23"/>
          <p:cNvSpPr txBox="1"/>
          <p:nvPr/>
        </p:nvSpPr>
        <p:spPr>
          <a:xfrm>
            <a:off x="5302549" y="1295400"/>
            <a:ext cx="1479251" cy="830997"/>
          </a:xfrm>
          <a:prstGeom prst="rect">
            <a:avLst/>
          </a:prstGeom>
          <a:noFill/>
        </p:spPr>
        <p:txBody>
          <a:bodyPr wrap="none" rtlCol="0">
            <a:spAutoFit/>
          </a:bodyPr>
          <a:lstStyle/>
          <a:p>
            <a:r>
              <a:rPr lang="en-US" sz="2400" dirty="0" err="1">
                <a:solidFill>
                  <a:schemeClr val="accent1"/>
                </a:solidFill>
              </a:rPr>
              <a:t>f</a:t>
            </a:r>
            <a:r>
              <a:rPr lang="en-US" sz="2400" dirty="0" err="1" smtClean="0">
                <a:solidFill>
                  <a:schemeClr val="accent1"/>
                </a:solidFill>
              </a:rPr>
              <a:t>unc</a:t>
            </a:r>
            <a:r>
              <a:rPr lang="en-US" sz="2400" dirty="0" smtClean="0">
                <a:solidFill>
                  <a:schemeClr val="accent1"/>
                </a:solidFill>
              </a:rPr>
              <a:t> </a:t>
            </a:r>
          </a:p>
          <a:p>
            <a:r>
              <a:rPr lang="en-US" sz="2400" dirty="0" smtClean="0">
                <a:solidFill>
                  <a:schemeClr val="accent1"/>
                </a:solidFill>
              </a:rPr>
              <a:t>invocation</a:t>
            </a:r>
            <a:endParaRPr lang="en-US" sz="2400" dirty="0">
              <a:solidFill>
                <a:schemeClr val="accent1"/>
              </a:solidFill>
            </a:endParaRPr>
          </a:p>
        </p:txBody>
      </p:sp>
      <p:sp>
        <p:nvSpPr>
          <p:cNvPr id="25" name="TextBox 24"/>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1"/>
                </a:solidFill>
              </a:rPr>
              <a:t>stack</a:t>
            </a:r>
          </a:p>
        </p:txBody>
      </p:sp>
      <p:sp>
        <p:nvSpPr>
          <p:cNvPr id="26" name="TextBox 25"/>
          <p:cNvSpPr txBox="1"/>
          <p:nvPr/>
        </p:nvSpPr>
        <p:spPr>
          <a:xfrm>
            <a:off x="3352800" y="2364938"/>
            <a:ext cx="1676036" cy="461665"/>
          </a:xfrm>
          <a:prstGeom prst="rect">
            <a:avLst/>
          </a:prstGeom>
          <a:noFill/>
        </p:spPr>
        <p:txBody>
          <a:bodyPr wrap="none" rtlCol="0">
            <a:spAutoFit/>
          </a:bodyPr>
          <a:lstStyle/>
          <a:p>
            <a:r>
              <a:rPr lang="en-US" sz="2400" dirty="0">
                <a:solidFill>
                  <a:schemeClr val="accent1"/>
                </a:solidFill>
              </a:rPr>
              <a:t>w</a:t>
            </a:r>
            <a:r>
              <a:rPr lang="en-US" sz="2400" dirty="0" smtClean="0">
                <a:solidFill>
                  <a:schemeClr val="accent1"/>
                </a:solidFill>
              </a:rPr>
              <a:t>hole </a:t>
            </a:r>
            <a:r>
              <a:rPr lang="en-US" sz="2400" dirty="0" err="1" smtClean="0">
                <a:solidFill>
                  <a:schemeClr val="accent1"/>
                </a:solidFill>
              </a:rPr>
              <a:t>prgm</a:t>
            </a:r>
            <a:endParaRPr lang="en-US" sz="2400" dirty="0">
              <a:solidFill>
                <a:schemeClr val="accent1"/>
              </a:solidFill>
            </a:endParaRPr>
          </a:p>
        </p:txBody>
      </p:sp>
      <p:sp>
        <p:nvSpPr>
          <p:cNvPr id="27" name="TextBox 26"/>
          <p:cNvSpPr txBox="1"/>
          <p:nvPr/>
        </p:nvSpPr>
        <p:spPr>
          <a:xfrm>
            <a:off x="5302549" y="2217003"/>
            <a:ext cx="1401346" cy="830997"/>
          </a:xfrm>
          <a:prstGeom prst="rect">
            <a:avLst/>
          </a:prstGeom>
          <a:noFill/>
        </p:spPr>
        <p:txBody>
          <a:bodyPr wrap="none" rtlCol="0">
            <a:spAutoFit/>
          </a:bodyPr>
          <a:lstStyle/>
          <a:p>
            <a:r>
              <a:rPr lang="en-US" sz="2400" dirty="0" err="1">
                <a:solidFill>
                  <a:schemeClr val="accent1"/>
                </a:solidFill>
              </a:rPr>
              <a:t>p</a:t>
            </a:r>
            <a:r>
              <a:rPr lang="en-US" sz="2400" dirty="0" err="1" smtClean="0">
                <a:solidFill>
                  <a:schemeClr val="accent1"/>
                </a:solidFill>
              </a:rPr>
              <a:t>rgm</a:t>
            </a:r>
            <a:r>
              <a:rPr lang="en-US" sz="2400" dirty="0" smtClean="0">
                <a:solidFill>
                  <a:schemeClr val="accent1"/>
                </a:solidFill>
              </a:rPr>
              <a:t> </a:t>
            </a:r>
          </a:p>
          <a:p>
            <a:r>
              <a:rPr lang="en-US" sz="2400" dirty="0" smtClean="0">
                <a:solidFill>
                  <a:schemeClr val="accent1"/>
                </a:solidFill>
              </a:rPr>
              <a:t>execution</a:t>
            </a:r>
          </a:p>
        </p:txBody>
      </p:sp>
      <p:sp>
        <p:nvSpPr>
          <p:cNvPr id="28" name="TextBox 27"/>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1"/>
                </a:solidFill>
              </a:rPr>
              <a:t>.data</a:t>
            </a:r>
          </a:p>
        </p:txBody>
      </p:sp>
      <p:sp>
        <p:nvSpPr>
          <p:cNvPr id="29" name="TextBox 28"/>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1"/>
                </a:solidFill>
              </a:rPr>
              <a:t>b/w </a:t>
            </a:r>
            <a:r>
              <a:rPr lang="en-US" sz="2400" dirty="0" err="1" smtClean="0">
                <a:solidFill>
                  <a:schemeClr val="accent1"/>
                </a:solidFill>
              </a:rPr>
              <a:t>malloc</a:t>
            </a:r>
            <a:endParaRPr lang="en-US" sz="2400" dirty="0" smtClean="0">
              <a:solidFill>
                <a:schemeClr val="accent1"/>
              </a:solidFill>
            </a:endParaRPr>
          </a:p>
          <a:p>
            <a:r>
              <a:rPr lang="en-US" sz="2400" dirty="0">
                <a:solidFill>
                  <a:schemeClr val="accent1"/>
                </a:solidFill>
              </a:rPr>
              <a:t>a</a:t>
            </a:r>
            <a:r>
              <a:rPr lang="en-US" sz="2400" dirty="0" smtClean="0">
                <a:solidFill>
                  <a:schemeClr val="accent1"/>
                </a:solidFill>
              </a:rPr>
              <a:t>nd free</a:t>
            </a:r>
          </a:p>
        </p:txBody>
      </p:sp>
      <p:sp>
        <p:nvSpPr>
          <p:cNvPr id="30" name="TextBox 29"/>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1"/>
                </a:solidFill>
              </a:rPr>
              <a:t>heap</a:t>
            </a:r>
          </a:p>
        </p:txBody>
      </p:sp>
      <p:sp>
        <p:nvSpPr>
          <p:cNvPr id="31" name="TextBox 30"/>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1"/>
                </a:solidFill>
              </a:rPr>
              <a:t>Anywhere that</a:t>
            </a:r>
            <a:endParaRPr lang="en-US" sz="2400" dirty="0" smtClean="0">
              <a:solidFill>
                <a:schemeClr val="accent1"/>
              </a:solidFill>
            </a:endParaRPr>
          </a:p>
          <a:p>
            <a:r>
              <a:rPr lang="en-US" sz="2400" dirty="0">
                <a:solidFill>
                  <a:schemeClr val="accent1"/>
                </a:solidFill>
              </a:rPr>
              <a:t> </a:t>
            </a:r>
            <a:r>
              <a:rPr lang="en-US" sz="2400" dirty="0" smtClean="0">
                <a:solidFill>
                  <a:schemeClr val="accent1"/>
                </a:solidFill>
              </a:rPr>
              <a:t>          </a:t>
            </a:r>
            <a:r>
              <a:rPr lang="en-US" sz="2400" dirty="0" smtClean="0">
                <a:solidFill>
                  <a:schemeClr val="accent1"/>
                </a:solidFill>
              </a:rPr>
              <a:t>has </a:t>
            </a:r>
            <a:r>
              <a:rPr lang="en-US" sz="2400" dirty="0" smtClean="0">
                <a:solidFill>
                  <a:schemeClr val="accent1"/>
                </a:solidFill>
              </a:rPr>
              <a:t>a </a:t>
            </a:r>
            <a:r>
              <a:rPr lang="en-US" sz="2400" dirty="0" err="1" smtClean="0">
                <a:solidFill>
                  <a:schemeClr val="accent1"/>
                </a:solidFill>
              </a:rPr>
              <a:t>ptr</a:t>
            </a:r>
            <a:endParaRPr lang="en-US" sz="2400" dirty="0">
              <a:solidFill>
                <a:schemeClr val="accent1"/>
              </a:solidFill>
            </a:endParaRPr>
          </a:p>
        </p:txBody>
      </p:sp>
      <p:grpSp>
        <p:nvGrpSpPr>
          <p:cNvPr id="32" name="Group 31"/>
          <p:cNvGrpSpPr/>
          <p:nvPr/>
        </p:nvGrpSpPr>
        <p:grpSpPr>
          <a:xfrm>
            <a:off x="304800" y="762000"/>
            <a:ext cx="8534400" cy="3048000"/>
            <a:chOff x="304800" y="762000"/>
            <a:chExt cx="8534400" cy="3048000"/>
          </a:xfrm>
        </p:grpSpPr>
        <p:cxnSp>
          <p:nvCxnSpPr>
            <p:cNvPr id="33" name="Straight Connector 3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1933299" y="3119735"/>
            <a:ext cx="362600" cy="461665"/>
          </a:xfrm>
          <a:prstGeom prst="rect">
            <a:avLst/>
          </a:prstGeom>
          <a:noFill/>
        </p:spPr>
        <p:txBody>
          <a:bodyPr wrap="none" rtlCol="0">
            <a:spAutoFit/>
          </a:bodyPr>
          <a:lstStyle/>
          <a:p>
            <a:r>
              <a:rPr lang="en-US" sz="2400" dirty="0">
                <a:solidFill>
                  <a:schemeClr val="accent1"/>
                </a:solidFill>
              </a:rPr>
              <a:t>A</a:t>
            </a:r>
          </a:p>
        </p:txBody>
      </p:sp>
    </p:spTree>
    <p:extLst>
      <p:ext uri="{BB962C8B-B14F-4D97-AF65-F5344CB8AC3E}">
        <p14:creationId xmlns:p14="http://schemas.microsoft.com/office/powerpoint/2010/main" val="262370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 #2: Review </a:t>
            </a:r>
            <a:r>
              <a:rPr lang="en-US" dirty="0" smtClean="0"/>
              <a:t>of Program Layout</a:t>
            </a:r>
            <a:endParaRPr lang="en-US" dirty="0"/>
          </a:p>
        </p:txBody>
      </p:sp>
      <p:sp>
        <p:nvSpPr>
          <p:cNvPr id="4" name="Rectangle 3"/>
          <p:cNvSpPr/>
          <p:nvPr>
            <p:custDataLst>
              <p:tags r:id="rId2"/>
            </p:custDataLst>
          </p:nvPr>
        </p:nvSpPr>
        <p:spPr>
          <a:xfrm>
            <a:off x="5257800" y="5334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6" name="Rectangle 5"/>
          <p:cNvSpPr/>
          <p:nvPr>
            <p:custDataLst>
              <p:tags r:id="rId3"/>
            </p:custDataLst>
          </p:nvPr>
        </p:nvSpPr>
        <p:spPr>
          <a:xfrm>
            <a:off x="228600" y="609600"/>
            <a:ext cx="4800600" cy="2209800"/>
          </a:xfrm>
          <a:prstGeom prst="rect">
            <a:avLst/>
          </a:prstGeom>
          <a:ln w="28575">
            <a:solidFill>
              <a:schemeClr val="bg1"/>
            </a:solidFill>
          </a:ln>
        </p:spPr>
        <p:txBody>
          <a:bodyPr wrap="none" lIns="0" tIns="0" rIns="0" bIns="91440" rtlCol="0" anchor="b">
            <a:noAutofit/>
          </a:bodyPr>
          <a:lstStyle/>
          <a:p>
            <a:pPr marL="112713" indent="1588"/>
            <a:r>
              <a:rPr lang="en-US" sz="2400" dirty="0">
                <a:solidFill>
                  <a:schemeClr val="bg1"/>
                </a:solidFill>
                <a:latin typeface="Consolas" pitchFamily="49" charset="0"/>
              </a:rPr>
              <a:t>v</a:t>
            </a:r>
            <a:r>
              <a:rPr lang="en-US" sz="2400" dirty="0" smtClean="0">
                <a:solidFill>
                  <a:schemeClr val="bg1"/>
                </a:solidFill>
                <a:latin typeface="Consolas" pitchFamily="49" charset="0"/>
              </a:rPr>
              <a:t>ector* v = </a:t>
            </a:r>
            <a:r>
              <a:rPr lang="en-US" sz="2400" dirty="0" err="1" smtClean="0">
                <a:solidFill>
                  <a:schemeClr val="bg1"/>
                </a:solidFill>
                <a:latin typeface="Consolas" pitchFamily="49" charset="0"/>
              </a:rPr>
              <a:t>malloc</a:t>
            </a:r>
            <a:r>
              <a:rPr lang="en-US" sz="2400" dirty="0" smtClean="0">
                <a:solidFill>
                  <a:schemeClr val="bg1"/>
                </a:solidFill>
                <a:latin typeface="Consolas" pitchFamily="49" charset="0"/>
              </a:rPr>
              <a:t>(8);</a:t>
            </a:r>
          </a:p>
          <a:p>
            <a:pPr marL="112713" indent="1588"/>
            <a:r>
              <a:rPr lang="en-US" sz="2400" dirty="0" smtClean="0">
                <a:solidFill>
                  <a:schemeClr val="bg1"/>
                </a:solidFill>
                <a:latin typeface="Consolas" pitchFamily="49" charset="0"/>
              </a:rPr>
              <a:t>v-&gt;x = prompt(“enter x”);</a:t>
            </a:r>
          </a:p>
          <a:p>
            <a:pPr marL="112713" indent="1588"/>
            <a:r>
              <a:rPr lang="en-US" sz="2400" dirty="0" smtClean="0">
                <a:solidFill>
                  <a:schemeClr val="bg1"/>
                </a:solidFill>
                <a:latin typeface="Consolas" pitchFamily="49" charset="0"/>
              </a:rPr>
              <a:t>v-&gt;y = prompt(“enter y”);</a:t>
            </a:r>
          </a:p>
          <a:p>
            <a:pPr marL="112713" indent="1588"/>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c = pi +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a:t>
            </a:r>
          </a:p>
          <a:p>
            <a:pPr marL="112713" indent="1588"/>
            <a:r>
              <a:rPr lang="en-US" sz="2400" dirty="0" smtClean="0">
                <a:solidFill>
                  <a:schemeClr val="bg1"/>
                </a:solidFill>
                <a:latin typeface="Consolas" pitchFamily="49" charset="0"/>
              </a:rPr>
              <a:t>print(“result %d”, c);</a:t>
            </a:r>
          </a:p>
        </p:txBody>
      </p:sp>
      <p:sp>
        <p:nvSpPr>
          <p:cNvPr id="7" name="Rectangle 6"/>
          <p:cNvSpPr/>
          <p:nvPr>
            <p:custDataLst>
              <p:tags r:id="rId4"/>
            </p:custDataLst>
          </p:nvPr>
        </p:nvSpPr>
        <p:spPr>
          <a:xfrm>
            <a:off x="152400" y="479143"/>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calc.c</a:t>
            </a:r>
            <a:endParaRPr lang="en-US" sz="2400" dirty="0">
              <a:solidFill>
                <a:schemeClr val="bg1"/>
              </a:solidFill>
            </a:endParaRPr>
          </a:p>
        </p:txBody>
      </p:sp>
      <p:sp>
        <p:nvSpPr>
          <p:cNvPr id="8" name="Rectangle 7"/>
          <p:cNvSpPr/>
          <p:nvPr>
            <p:custDataLst>
              <p:tags r:id="rId5"/>
            </p:custDataLst>
          </p:nvPr>
        </p:nvSpPr>
        <p:spPr>
          <a:xfrm>
            <a:off x="228600" y="3124200"/>
            <a:ext cx="4800600" cy="1447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(vector* v) {</a:t>
            </a:r>
          </a:p>
          <a:p>
            <a:pPr marL="112713">
              <a:tabLst>
                <a:tab pos="400050" algn="l"/>
              </a:tabLst>
            </a:pPr>
            <a:r>
              <a:rPr lang="en-US" sz="2400" dirty="0" smtClean="0">
                <a:solidFill>
                  <a:schemeClr val="bg1"/>
                </a:solidFill>
                <a:latin typeface="Consolas" pitchFamily="49" charset="0"/>
              </a:rPr>
              <a:t> return abs(v-&gt;x)+abs(v-&gt;y);</a:t>
            </a:r>
          </a:p>
          <a:p>
            <a:pPr marL="112713">
              <a:tabLst>
                <a:tab pos="400050" algn="l"/>
              </a:tabLst>
            </a:pPr>
            <a:r>
              <a:rPr lang="en-US" sz="2400" dirty="0" smtClean="0">
                <a:solidFill>
                  <a:schemeClr val="bg1"/>
                </a:solidFill>
                <a:latin typeface="Consolas" pitchFamily="49" charset="0"/>
              </a:rPr>
              <a:t>}</a:t>
            </a:r>
          </a:p>
        </p:txBody>
      </p:sp>
      <p:sp>
        <p:nvSpPr>
          <p:cNvPr id="9" name="Rectangle 8"/>
          <p:cNvSpPr/>
          <p:nvPr>
            <p:custDataLst>
              <p:tags r:id="rId6"/>
            </p:custDataLst>
          </p:nvPr>
        </p:nvSpPr>
        <p:spPr>
          <a:xfrm>
            <a:off x="152400" y="2895600"/>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math.c</a:t>
            </a:r>
            <a:endParaRPr lang="en-US" sz="2400" dirty="0">
              <a:solidFill>
                <a:schemeClr val="bg1"/>
              </a:solidFill>
            </a:endParaRPr>
          </a:p>
        </p:txBody>
      </p:sp>
      <p:sp>
        <p:nvSpPr>
          <p:cNvPr id="11" name="Rectangle 10"/>
          <p:cNvSpPr/>
          <p:nvPr>
            <p:custDataLst>
              <p:tags r:id="rId7"/>
            </p:custDataLst>
          </p:nvPr>
        </p:nvSpPr>
        <p:spPr>
          <a:xfrm>
            <a:off x="228600" y="4876800"/>
            <a:ext cx="4800600" cy="1828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smtClean="0">
                <a:solidFill>
                  <a:schemeClr val="bg1"/>
                </a:solidFill>
                <a:latin typeface="Consolas" pitchFamily="49" charset="0"/>
              </a:rPr>
              <a:t>	global variable: pi</a:t>
            </a:r>
          </a:p>
          <a:p>
            <a:pPr marL="112713">
              <a:tabLst>
                <a:tab pos="400050" algn="l"/>
              </a:tabLst>
            </a:pPr>
            <a:r>
              <a:rPr lang="en-US" sz="2400" dirty="0" smtClean="0">
                <a:solidFill>
                  <a:schemeClr val="bg1"/>
                </a:solidFill>
                <a:latin typeface="Consolas" pitchFamily="49" charset="0"/>
              </a:rPr>
              <a:t>	entry point: prompt</a:t>
            </a:r>
          </a:p>
          <a:p>
            <a:pPr marL="112713">
              <a:tabLst>
                <a:tab pos="400050" algn="l"/>
              </a:tabLst>
            </a:pPr>
            <a:r>
              <a:rPr lang="en-US" sz="2400" dirty="0" smtClean="0">
                <a:solidFill>
                  <a:schemeClr val="bg1"/>
                </a:solidFill>
                <a:latin typeface="Consolas" pitchFamily="49" charset="0"/>
              </a:rPr>
              <a:t>	entry point: print</a:t>
            </a:r>
          </a:p>
          <a:p>
            <a:pPr marL="112713">
              <a:tabLst>
                <a:tab pos="400050" algn="l"/>
              </a:tabLst>
            </a:pPr>
            <a:r>
              <a:rPr lang="en-US" sz="2400" dirty="0" smtClean="0">
                <a:solidFill>
                  <a:schemeClr val="bg1"/>
                </a:solidFill>
                <a:latin typeface="Consolas" pitchFamily="49" charset="0"/>
              </a:rPr>
              <a:t>	entry point: </a:t>
            </a:r>
            <a:r>
              <a:rPr lang="en-US" sz="2400" dirty="0" err="1" smtClean="0">
                <a:solidFill>
                  <a:schemeClr val="bg1"/>
                </a:solidFill>
                <a:latin typeface="Consolas" pitchFamily="49" charset="0"/>
              </a:rPr>
              <a:t>malloc</a:t>
            </a:r>
            <a:endParaRPr lang="en-US" sz="2400" dirty="0" smtClean="0">
              <a:solidFill>
                <a:schemeClr val="bg1"/>
              </a:solidFill>
              <a:latin typeface="Consolas" pitchFamily="49" charset="0"/>
            </a:endParaRPr>
          </a:p>
        </p:txBody>
      </p:sp>
      <p:sp>
        <p:nvSpPr>
          <p:cNvPr id="12" name="Rectangle 11"/>
          <p:cNvSpPr/>
          <p:nvPr>
            <p:custDataLst>
              <p:tags r:id="rId8"/>
            </p:custDataLst>
          </p:nvPr>
        </p:nvSpPr>
        <p:spPr>
          <a:xfrm>
            <a:off x="152400" y="4648200"/>
            <a:ext cx="1713931" cy="461665"/>
          </a:xfrm>
          <a:prstGeom prst="rect">
            <a:avLst/>
          </a:prstGeom>
          <a:solidFill>
            <a:schemeClr val="bg2"/>
          </a:solidFill>
          <a:ln>
            <a:solidFill>
              <a:schemeClr val="bg1"/>
            </a:solidFill>
          </a:ln>
        </p:spPr>
        <p:txBody>
          <a:bodyPr wrap="none">
            <a:spAutoFit/>
          </a:bodyPr>
          <a:lstStyle/>
          <a:p>
            <a:r>
              <a:rPr lang="en-US" sz="2400" dirty="0" smtClean="0">
                <a:solidFill>
                  <a:schemeClr val="bg1"/>
                </a:solidFill>
                <a:latin typeface="Consolas" pitchFamily="49" charset="0"/>
              </a:rPr>
              <a:t>lib3410.o</a:t>
            </a:r>
            <a:endParaRPr lang="en-US" sz="2400" dirty="0">
              <a:solidFill>
                <a:schemeClr val="bg1"/>
              </a:solidFill>
            </a:endParaRPr>
          </a:p>
        </p:txBody>
      </p:sp>
      <p:sp>
        <p:nvSpPr>
          <p:cNvPr id="14" name="Rectangle 7"/>
          <p:cNvSpPr>
            <a:spLocks noChangeArrowheads="1"/>
          </p:cNvSpPr>
          <p:nvPr>
            <p:custDataLst>
              <p:tags r:id="rId9"/>
            </p:custDataLst>
          </p:nvPr>
        </p:nvSpPr>
        <p:spPr bwMode="auto">
          <a:xfrm>
            <a:off x="52578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5" name="Rectangle 7"/>
          <p:cNvSpPr>
            <a:spLocks noChangeArrowheads="1"/>
          </p:cNvSpPr>
          <p:nvPr>
            <p:custDataLst>
              <p:tags r:id="rId10"/>
            </p:custDataLst>
          </p:nvPr>
        </p:nvSpPr>
        <p:spPr bwMode="auto">
          <a:xfrm>
            <a:off x="52578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16" name="Rectangle 7"/>
          <p:cNvSpPr>
            <a:spLocks noChangeArrowheads="1"/>
          </p:cNvSpPr>
          <p:nvPr>
            <p:custDataLst>
              <p:tags r:id="rId11"/>
            </p:custDataLst>
          </p:nvPr>
        </p:nvSpPr>
        <p:spPr bwMode="auto">
          <a:xfrm>
            <a:off x="52578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7" name="Rectangle 7"/>
          <p:cNvSpPr>
            <a:spLocks noChangeArrowheads="1"/>
          </p:cNvSpPr>
          <p:nvPr>
            <p:custDataLst>
              <p:tags r:id="rId12"/>
            </p:custDataLst>
          </p:nvPr>
        </p:nvSpPr>
        <p:spPr bwMode="auto">
          <a:xfrm>
            <a:off x="52578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18" name="Rectangle 7"/>
          <p:cNvSpPr>
            <a:spLocks noChangeArrowheads="1"/>
          </p:cNvSpPr>
          <p:nvPr>
            <p:custDataLst>
              <p:tags r:id="rId13"/>
            </p:custDataLst>
          </p:nvPr>
        </p:nvSpPr>
        <p:spPr bwMode="auto">
          <a:xfrm>
            <a:off x="52578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19" name="Rectangle 7"/>
          <p:cNvSpPr>
            <a:spLocks noChangeArrowheads="1"/>
          </p:cNvSpPr>
          <p:nvPr>
            <p:custDataLst>
              <p:tags r:id="rId14"/>
            </p:custDataLst>
          </p:nvPr>
        </p:nvSpPr>
        <p:spPr bwMode="auto">
          <a:xfrm>
            <a:off x="52578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10" name="Straight Arrow Connector 9"/>
          <p:cNvCxnSpPr>
            <a:stCxn id="15" idx="2"/>
          </p:cNvCxnSpPr>
          <p:nvPr/>
        </p:nvCxnSpPr>
        <p:spPr>
          <a:xfrm>
            <a:off x="7010400" y="3004810"/>
            <a:ext cx="0" cy="5003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0"/>
          </p:cNvCxnSpPr>
          <p:nvPr/>
        </p:nvCxnSpPr>
        <p:spPr>
          <a:xfrm flipV="1">
            <a:off x="7010400" y="3733800"/>
            <a:ext cx="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89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P spid="12" grpId="0" animBg="1"/>
      <p:bldP spid="14" grpId="0" animBg="1"/>
      <p:bldP spid="15" grpId="0" animBg="1"/>
      <p:bldP spid="16"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8" name="Rounded Rectangle 7"/>
          <p:cNvSpPr/>
          <p:nvPr>
            <p:custDataLst>
              <p:tags r:id="rId2"/>
            </p:custDataLst>
          </p:nvPr>
        </p:nvSpPr>
        <p:spPr>
          <a:xfrm>
            <a:off x="228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3"/>
            </p:custDataLst>
          </p:nvPr>
        </p:nvSpPr>
        <p:spPr>
          <a:xfrm>
            <a:off x="228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4"/>
            </p:custDataLst>
          </p:nvPr>
        </p:nvSpPr>
        <p:spPr>
          <a:xfrm>
            <a:off x="2514600" y="26500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5"/>
            </p:custDataLst>
          </p:nvPr>
        </p:nvSpPr>
        <p:spPr>
          <a:xfrm>
            <a:off x="4800600" y="36406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6"/>
            </p:custDataLst>
          </p:nvPr>
        </p:nvSpPr>
        <p:spPr>
          <a:xfrm>
            <a:off x="4800600" y="46312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7"/>
            </p:custDataLst>
          </p:nvPr>
        </p:nvSpPr>
        <p:spPr>
          <a:xfrm>
            <a:off x="2514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8"/>
            </p:custDataLst>
          </p:nvPr>
        </p:nvSpPr>
        <p:spPr>
          <a:xfrm>
            <a:off x="2514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9"/>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0"/>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1"/>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2"/>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3"/>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4"/>
            </p:custDataLst>
          </p:nvPr>
        </p:nvSpPr>
        <p:spPr>
          <a:xfrm>
            <a:off x="4800600" y="26500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5"/>
            </p:custDataLst>
          </p:nvPr>
        </p:nvSpPr>
        <p:spPr>
          <a:xfrm>
            <a:off x="4800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6"/>
            </p:custDataLst>
          </p:nvPr>
        </p:nvSpPr>
        <p:spPr>
          <a:xfrm>
            <a:off x="4800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7"/>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8"/>
            </p:custDataLst>
          </p:nvPr>
        </p:nvSpPr>
        <p:spPr>
          <a:xfrm>
            <a:off x="7239000" y="2269097"/>
            <a:ext cx="1447800" cy="762000"/>
          </a:xfrm>
          <a:prstGeom prst="roundRect">
            <a:avLst/>
          </a:prstGeom>
          <a:ln w="28575">
            <a:solidFill>
              <a:schemeClr val="accent1"/>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9"/>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20"/>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1"/>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1"/>
                </a:solidFill>
              </a:rPr>
              <a:t>Compiler</a:t>
            </a:r>
            <a:endParaRPr lang="en-US" sz="3200" dirty="0">
              <a:solidFill>
                <a:schemeClr val="accent1"/>
              </a:solidFill>
            </a:endParaRPr>
          </a:p>
        </p:txBody>
      </p:sp>
      <p:cxnSp>
        <p:nvCxnSpPr>
          <p:cNvPr id="5" name="Straight Arrow Connector 4"/>
          <p:cNvCxnSpPr/>
          <p:nvPr/>
        </p:nvCxnSpPr>
        <p:spPr>
          <a:xfrm flipV="1">
            <a:off x="876300" y="2269097"/>
            <a:ext cx="1053407" cy="2158425"/>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1"/>
                </a:solidFill>
              </a:rPr>
              <a:t>Assembler</a:t>
            </a:r>
            <a:endParaRPr lang="en-US" sz="3200" dirty="0">
              <a:solidFill>
                <a:schemeClr val="accent1"/>
              </a:solidFill>
            </a:endParaRPr>
          </a:p>
        </p:txBody>
      </p:sp>
      <p:cxnSp>
        <p:nvCxnSpPr>
          <p:cNvPr id="30" name="Straight Arrow Connector 29"/>
          <p:cNvCxnSpPr/>
          <p:nvPr/>
        </p:nvCxnSpPr>
        <p:spPr>
          <a:xfrm flipV="1">
            <a:off x="3810000" y="3429001"/>
            <a:ext cx="381000" cy="2158424"/>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1"/>
                </a:solidFill>
              </a:rPr>
              <a:t>linker</a:t>
            </a:r>
            <a:endParaRPr lang="en-US" sz="3200" dirty="0">
              <a:solidFill>
                <a:schemeClr val="accent1"/>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1"/>
                </a:solidFill>
              </a:rPr>
              <a:t>C source</a:t>
            </a:r>
          </a:p>
          <a:p>
            <a:r>
              <a:rPr lang="en-US" sz="3200" dirty="0" smtClean="0">
                <a:solidFill>
                  <a:schemeClr val="accent1"/>
                </a:solidFill>
              </a:rPr>
              <a:t>files</a:t>
            </a:r>
            <a:endParaRPr lang="en-US" sz="3200" dirty="0">
              <a:solidFill>
                <a:schemeClr val="accent1"/>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1"/>
                </a:solidFill>
              </a:rPr>
              <a:t>assembly</a:t>
            </a:r>
          </a:p>
          <a:p>
            <a:r>
              <a:rPr lang="en-US" sz="3200" dirty="0" smtClean="0">
                <a:solidFill>
                  <a:schemeClr val="accent1"/>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1"/>
                </a:solidFill>
              </a:rPr>
              <a:t>o</a:t>
            </a:r>
            <a:r>
              <a:rPr lang="en-US" sz="3200" dirty="0" err="1" smtClean="0">
                <a:solidFill>
                  <a:schemeClr val="accent1"/>
                </a:solidFill>
              </a:rPr>
              <a:t>bj</a:t>
            </a:r>
            <a:r>
              <a:rPr lang="en-US" sz="3200" dirty="0" smtClean="0">
                <a:solidFill>
                  <a:schemeClr val="accent1"/>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1"/>
                </a:solidFill>
              </a:rPr>
              <a:t>e</a:t>
            </a:r>
            <a:r>
              <a:rPr lang="en-US" sz="3200" dirty="0" smtClean="0">
                <a:solidFill>
                  <a:schemeClr val="accent1"/>
                </a:solidFill>
              </a:rPr>
              <a:t>xecutable</a:t>
            </a:r>
          </a:p>
          <a:p>
            <a:r>
              <a:rPr lang="en-US" sz="3200" dirty="0" smtClean="0">
                <a:solidFill>
                  <a:schemeClr val="accent1"/>
                </a:solidFill>
              </a:rPr>
              <a:t>program</a:t>
            </a:r>
          </a:p>
        </p:txBody>
      </p:sp>
      <p:cxnSp>
        <p:nvCxnSpPr>
          <p:cNvPr id="39" name="Straight Arrow Connector 38"/>
          <p:cNvCxnSpPr/>
          <p:nvPr>
            <p:custDataLst>
              <p:tags r:id="rId23"/>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4"/>
            </p:custDataLst>
          </p:nvPr>
        </p:nvSpPr>
        <p:spPr>
          <a:xfrm>
            <a:off x="6934200" y="4839269"/>
            <a:ext cx="2057400" cy="18288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1"/>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1"/>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1"/>
                </a:solidFill>
              </a:rPr>
              <a:t>e</a:t>
            </a:r>
            <a:r>
              <a:rPr lang="en-US" sz="2000" dirty="0" smtClean="0">
                <a:solidFill>
                  <a:schemeClr val="accent1"/>
                </a:solidFill>
              </a:rPr>
              <a:t>xists on </a:t>
            </a:r>
          </a:p>
          <a:p>
            <a:r>
              <a:rPr lang="en-US" sz="2000" dirty="0" smtClean="0">
                <a:solidFill>
                  <a:schemeClr val="accent1"/>
                </a:solidFill>
              </a:rPr>
              <a:t>disk</a:t>
            </a:r>
          </a:p>
        </p:txBody>
      </p:sp>
      <p:sp>
        <p:nvSpPr>
          <p:cNvPr id="15" name="Oval 14"/>
          <p:cNvSpPr/>
          <p:nvPr/>
        </p:nvSpPr>
        <p:spPr>
          <a:xfrm>
            <a:off x="7010400" y="5012297"/>
            <a:ext cx="1981200" cy="14398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313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4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Goal for Today: Putting it all Together</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t>Review Calling Convention</a:t>
            </a:r>
          </a:p>
          <a:p>
            <a:endParaRPr lang="en-US" dirty="0" smtClean="0">
              <a:solidFill>
                <a:schemeClr val="accent1"/>
              </a:solidFill>
            </a:endParaRPr>
          </a:p>
          <a:p>
            <a:r>
              <a:rPr lang="en-US" dirty="0" smtClean="0">
                <a:solidFill>
                  <a:schemeClr val="accent1"/>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1"/>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1"/>
                </a:solidFill>
              </a:rPr>
              <a:t>Linker</a:t>
            </a:r>
            <a:r>
              <a:rPr lang="en-US" dirty="0" smtClean="0"/>
              <a:t> joins object files into one executable</a:t>
            </a:r>
          </a:p>
          <a:p>
            <a:endParaRPr lang="en-US" dirty="0" smtClean="0"/>
          </a:p>
          <a:p>
            <a:r>
              <a:rPr lang="en-US" dirty="0" smtClean="0">
                <a:solidFill>
                  <a:schemeClr val="accent1"/>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2085745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Next Goal</a:t>
            </a:r>
            <a:endParaRPr lang="en-US" dirty="0"/>
          </a:p>
        </p:txBody>
      </p:sp>
      <p:sp>
        <p:nvSpPr>
          <p:cNvPr id="4" name="Content Placeholder 3"/>
          <p:cNvSpPr>
            <a:spLocks noGrp="1"/>
          </p:cNvSpPr>
          <p:nvPr>
            <p:ph idx="1"/>
          </p:nvPr>
        </p:nvSpPr>
        <p:spPr/>
        <p:txBody>
          <a:bodyPr/>
          <a:lstStyle/>
          <a:p>
            <a:r>
              <a:rPr lang="en-US" dirty="0" smtClean="0"/>
              <a:t>How do we understand the machine object code that an assembler creates?</a:t>
            </a:r>
            <a:endParaRPr lang="en-US" dirty="0"/>
          </a:p>
        </p:txBody>
      </p:sp>
    </p:spTree>
    <p:extLst>
      <p:ext uri="{BB962C8B-B14F-4D97-AF65-F5344CB8AC3E}">
        <p14:creationId xmlns:p14="http://schemas.microsoft.com/office/powerpoint/2010/main" val="3455935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smtClean="0"/>
              <a:t>Big Picture</a:t>
            </a:r>
            <a:endParaRPr lang="en-US" dirty="0"/>
          </a:p>
        </p:txBody>
      </p:sp>
      <p:sp>
        <p:nvSpPr>
          <p:cNvPr id="30" name="Content Placeholder 29"/>
          <p:cNvSpPr>
            <a:spLocks noGrp="1"/>
          </p:cNvSpPr>
          <p:nvPr>
            <p:ph idx="1"/>
          </p:nvPr>
        </p:nvSpPr>
        <p:spPr>
          <a:xfrm>
            <a:off x="228600" y="2133600"/>
            <a:ext cx="8686800" cy="4648200"/>
          </a:xfrm>
        </p:spPr>
        <p:txBody>
          <a:bodyPr/>
          <a:lstStyle/>
          <a:p>
            <a:pPr lvl="0"/>
            <a:r>
              <a:rPr lang="en-US" dirty="0" smtClean="0">
                <a:solidFill>
                  <a:srgbClr val="FFFFFF"/>
                </a:solidFill>
              </a:rPr>
              <a:t>Output is </a:t>
            </a:r>
            <a:r>
              <a:rPr lang="en-US" dirty="0" err="1" smtClean="0">
                <a:solidFill>
                  <a:srgbClr val="FFFFFF"/>
                </a:solidFill>
              </a:rPr>
              <a:t>obj</a:t>
            </a:r>
            <a:r>
              <a:rPr lang="en-US" dirty="0" smtClean="0">
                <a:solidFill>
                  <a:srgbClr val="FFFFFF"/>
                </a:solidFill>
              </a:rPr>
              <a:t> files</a:t>
            </a:r>
          </a:p>
          <a:p>
            <a:pPr lvl="1">
              <a:buClr>
                <a:srgbClr val="FFFF00"/>
              </a:buClr>
            </a:pPr>
            <a:r>
              <a:rPr lang="en-US" dirty="0" smtClean="0">
                <a:solidFill>
                  <a:srgbClr val="FFFFFF"/>
                </a:solidFill>
              </a:rPr>
              <a:t>Binary machine code, but not executable</a:t>
            </a:r>
          </a:p>
          <a:p>
            <a:pPr lvl="1">
              <a:buClr>
                <a:srgbClr val="FFFF00"/>
              </a:buClr>
            </a:pPr>
            <a:r>
              <a:rPr lang="en-US" dirty="0" smtClean="0">
                <a:solidFill>
                  <a:srgbClr val="FFFFFF"/>
                </a:solidFill>
              </a:rPr>
              <a:t>May refer to external symbols</a:t>
            </a:r>
          </a:p>
          <a:p>
            <a:pPr lvl="1">
              <a:buClr>
                <a:srgbClr val="FFFF00"/>
              </a:buClr>
            </a:pPr>
            <a:r>
              <a:rPr lang="en-US" dirty="0" smtClean="0">
                <a:solidFill>
                  <a:srgbClr val="FFFFFF"/>
                </a:solidFill>
              </a:rPr>
              <a:t>Each object file has illusion of its own address space</a:t>
            </a:r>
          </a:p>
          <a:p>
            <a:pPr lvl="2">
              <a:buClr>
                <a:srgbClr val="FFFF00"/>
              </a:buClr>
            </a:pPr>
            <a:r>
              <a:rPr lang="en-US" dirty="0" smtClean="0">
                <a:solidFill>
                  <a:srgbClr val="FFFFFF"/>
                </a:solidFill>
              </a:rPr>
              <a:t>Addresses will need to be fixed later</a:t>
            </a:r>
          </a:p>
          <a:p>
            <a:endParaRPr lang="en-US" dirty="0"/>
          </a:p>
        </p:txBody>
      </p:sp>
      <p:sp>
        <p:nvSpPr>
          <p:cNvPr id="8" name="Rounded Rectangle 7"/>
          <p:cNvSpPr/>
          <p:nvPr>
            <p:custDataLst>
              <p:tags r:id="rId2"/>
            </p:custDataLst>
          </p:nvPr>
        </p:nvSpPr>
        <p:spPr>
          <a:xfrm>
            <a:off x="228600" y="6096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3" name="Rounded Rectangle 12"/>
          <p:cNvSpPr/>
          <p:nvPr>
            <p:custDataLst>
              <p:tags r:id="rId3"/>
            </p:custDataLst>
          </p:nvPr>
        </p:nvSpPr>
        <p:spPr>
          <a:xfrm>
            <a:off x="2514600" y="6096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4"/>
            </p:custDataLst>
          </p:nvPr>
        </p:nvCxnSpPr>
        <p:spPr>
          <a:xfrm>
            <a:off x="1524000" y="990600"/>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5"/>
            </p:custDataLst>
          </p:nvPr>
        </p:nvCxnSpPr>
        <p:spPr>
          <a:xfrm>
            <a:off x="3810000" y="914400"/>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custDataLst>
              <p:tags r:id="rId6"/>
            </p:custDataLst>
          </p:nvPr>
        </p:nvSpPr>
        <p:spPr>
          <a:xfrm>
            <a:off x="4800600" y="6096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sp>
        <p:nvSpPr>
          <p:cNvPr id="2" name="Oval 1"/>
          <p:cNvSpPr/>
          <p:nvPr/>
        </p:nvSpPr>
        <p:spPr>
          <a:xfrm>
            <a:off x="228600" y="1981200"/>
            <a:ext cx="3276600" cy="9144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7"/>
          </p:cNvCxnSpPr>
          <p:nvPr/>
        </p:nvCxnSpPr>
        <p:spPr>
          <a:xfrm flipV="1">
            <a:off x="3025353" y="1371600"/>
            <a:ext cx="1775247" cy="74351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60671" y="609600"/>
            <a:ext cx="1894365" cy="830997"/>
          </a:xfrm>
          <a:prstGeom prst="rect">
            <a:avLst/>
          </a:prstGeom>
          <a:noFill/>
        </p:spPr>
        <p:txBody>
          <a:bodyPr wrap="none" rtlCol="0">
            <a:spAutoFit/>
          </a:bodyPr>
          <a:lstStyle/>
          <a:p>
            <a:r>
              <a:rPr lang="en-US" sz="2400" dirty="0" smtClean="0">
                <a:solidFill>
                  <a:schemeClr val="accent1"/>
                </a:solidFill>
              </a:rPr>
              <a:t>.o = </a:t>
            </a:r>
            <a:r>
              <a:rPr lang="en-US" sz="2400" dirty="0">
                <a:solidFill>
                  <a:schemeClr val="accent1"/>
                </a:solidFill>
              </a:rPr>
              <a:t>L</a:t>
            </a:r>
            <a:r>
              <a:rPr lang="en-US" sz="2400" dirty="0" smtClean="0">
                <a:solidFill>
                  <a:schemeClr val="accent1"/>
                </a:solidFill>
              </a:rPr>
              <a:t>inux</a:t>
            </a:r>
          </a:p>
          <a:p>
            <a:r>
              <a:rPr lang="en-US" sz="2400" dirty="0" smtClean="0">
                <a:solidFill>
                  <a:schemeClr val="accent1"/>
                </a:solidFill>
              </a:rPr>
              <a:t>.</a:t>
            </a:r>
            <a:r>
              <a:rPr lang="en-US" sz="2400" dirty="0" err="1" smtClean="0">
                <a:solidFill>
                  <a:schemeClr val="accent1"/>
                </a:solidFill>
              </a:rPr>
              <a:t>obj</a:t>
            </a:r>
            <a:r>
              <a:rPr lang="en-US" sz="2400" dirty="0" smtClean="0">
                <a:solidFill>
                  <a:schemeClr val="accent1"/>
                </a:solidFill>
              </a:rPr>
              <a:t> Windows</a:t>
            </a:r>
            <a:endParaRPr lang="en-US" sz="2400" dirty="0">
              <a:solidFill>
                <a:schemeClr val="accent1"/>
              </a:solidFill>
            </a:endParaRPr>
          </a:p>
        </p:txBody>
      </p:sp>
      <p:sp>
        <p:nvSpPr>
          <p:cNvPr id="14" name="TextBox 13"/>
          <p:cNvSpPr txBox="1"/>
          <p:nvPr/>
        </p:nvSpPr>
        <p:spPr>
          <a:xfrm>
            <a:off x="1321217" y="4648200"/>
            <a:ext cx="5451492" cy="830997"/>
          </a:xfrm>
          <a:prstGeom prst="rect">
            <a:avLst/>
          </a:prstGeom>
          <a:noFill/>
        </p:spPr>
        <p:txBody>
          <a:bodyPr wrap="none" rtlCol="0">
            <a:spAutoFit/>
          </a:bodyPr>
          <a:lstStyle/>
          <a:p>
            <a:r>
              <a:rPr lang="en-US" sz="2400" dirty="0" smtClean="0">
                <a:solidFill>
                  <a:schemeClr val="accent1"/>
                </a:solidFill>
              </a:rPr>
              <a:t>e.g. .text (code) starts at </a:t>
            </a:r>
            <a:r>
              <a:rPr lang="en-US" sz="2400" dirty="0" err="1" smtClean="0">
                <a:solidFill>
                  <a:schemeClr val="accent1"/>
                </a:solidFill>
              </a:rPr>
              <a:t>addr</a:t>
            </a:r>
            <a:r>
              <a:rPr lang="en-US" sz="2400" dirty="0" smtClean="0">
                <a:solidFill>
                  <a:schemeClr val="accent1"/>
                </a:solidFill>
              </a:rPr>
              <a:t> 0x00000000</a:t>
            </a:r>
          </a:p>
          <a:p>
            <a:r>
              <a:rPr lang="en-US" sz="2400" dirty="0" smtClean="0">
                <a:solidFill>
                  <a:schemeClr val="accent1"/>
                </a:solidFill>
              </a:rPr>
              <a:t>       .data starts @ </a:t>
            </a:r>
            <a:r>
              <a:rPr lang="en-US" sz="2400" dirty="0" err="1" smtClean="0">
                <a:solidFill>
                  <a:schemeClr val="accent1"/>
                </a:solidFill>
              </a:rPr>
              <a:t>addr</a:t>
            </a:r>
            <a:r>
              <a:rPr lang="en-US" sz="2400" dirty="0" smtClean="0">
                <a:solidFill>
                  <a:schemeClr val="accent1"/>
                </a:solidFill>
              </a:rPr>
              <a:t> 0x0000</a:t>
            </a:r>
            <a:r>
              <a:rPr lang="en-US" sz="2400" dirty="0">
                <a:solidFill>
                  <a:schemeClr val="accent1"/>
                </a:solidFill>
              </a:rPr>
              <a:t>0000</a:t>
            </a:r>
          </a:p>
        </p:txBody>
      </p:sp>
      <p:sp>
        <p:nvSpPr>
          <p:cNvPr id="15" name="TextBox 14"/>
          <p:cNvSpPr txBox="1"/>
          <p:nvPr/>
        </p:nvSpPr>
        <p:spPr>
          <a:xfrm>
            <a:off x="5562600" y="3249386"/>
            <a:ext cx="3430363" cy="461665"/>
          </a:xfrm>
          <a:prstGeom prst="rect">
            <a:avLst/>
          </a:prstGeom>
          <a:noFill/>
        </p:spPr>
        <p:txBody>
          <a:bodyPr wrap="none" rtlCol="0">
            <a:spAutoFit/>
          </a:bodyPr>
          <a:lstStyle/>
          <a:p>
            <a:r>
              <a:rPr lang="en-US" sz="2400" dirty="0" smtClean="0">
                <a:solidFill>
                  <a:schemeClr val="accent1"/>
                </a:solidFill>
              </a:rPr>
              <a:t>i.e. Need a “symbol table”</a:t>
            </a:r>
            <a:endParaRPr lang="en-US" sz="2400" dirty="0">
              <a:solidFill>
                <a:schemeClr val="accent1"/>
              </a:solidFill>
            </a:endParaRPr>
          </a:p>
        </p:txBody>
      </p:sp>
    </p:spTree>
    <p:extLst>
      <p:ext uri="{BB962C8B-B14F-4D97-AF65-F5344CB8AC3E}">
        <p14:creationId xmlns:p14="http://schemas.microsoft.com/office/powerpoint/2010/main" val="200920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1986" name="Rectangle 2"/>
          <p:cNvSpPr>
            <a:spLocks noGrp="1" noChangeArrowheads="1"/>
          </p:cNvSpPr>
          <p:nvPr>
            <p:ph type="title"/>
            <p:custDataLst>
              <p:tags r:id="rId1"/>
            </p:custDataLst>
          </p:nvPr>
        </p:nvSpPr>
        <p:spPr/>
        <p:txBody>
          <a:bodyPr>
            <a:normAutofit fontScale="90000"/>
          </a:bodyPr>
          <a:lstStyle/>
          <a:p>
            <a:r>
              <a:rPr lang="en-US" dirty="0" smtClean="0"/>
              <a:t>Symbols and References</a:t>
            </a:r>
            <a:endParaRPr lang="en-US" dirty="0"/>
          </a:p>
        </p:txBody>
      </p:sp>
      <p:sp>
        <p:nvSpPr>
          <p:cNvPr id="2601987" name="Rectangle 3"/>
          <p:cNvSpPr>
            <a:spLocks noGrp="1" noChangeArrowheads="1"/>
          </p:cNvSpPr>
          <p:nvPr>
            <p:ph type="body" idx="1"/>
            <p:custDataLst>
              <p:tags r:id="rId2"/>
            </p:custDataLst>
          </p:nvPr>
        </p:nvSpPr>
        <p:spPr/>
        <p:txBody>
          <a:bodyPr/>
          <a:lstStyle/>
          <a:p>
            <a:endParaRPr lang="en-US" dirty="0" smtClean="0">
              <a:solidFill>
                <a:schemeClr val="accent1"/>
              </a:solidFill>
            </a:endParaRPr>
          </a:p>
          <a:p>
            <a:r>
              <a:rPr lang="en-US" dirty="0" smtClean="0">
                <a:solidFill>
                  <a:schemeClr val="accent1"/>
                </a:solidFill>
              </a:rPr>
              <a:t>Global labels: </a:t>
            </a:r>
            <a:r>
              <a:rPr lang="en-US" dirty="0" smtClean="0"/>
              <a:t>Externally visible “exported” symbols</a:t>
            </a:r>
          </a:p>
          <a:p>
            <a:pPr lvl="1"/>
            <a:r>
              <a:rPr lang="en-US" dirty="0" smtClean="0"/>
              <a:t>Can be referenced from other object files</a:t>
            </a:r>
          </a:p>
          <a:p>
            <a:pPr lvl="1"/>
            <a:r>
              <a:rPr lang="en-US" dirty="0" smtClean="0"/>
              <a:t>Exported functions, global variables</a:t>
            </a:r>
          </a:p>
          <a:p>
            <a:pPr lvl="1"/>
            <a:endParaRPr lang="en-US" dirty="0" smtClean="0"/>
          </a:p>
          <a:p>
            <a:r>
              <a:rPr lang="en-US" dirty="0" smtClean="0">
                <a:solidFill>
                  <a:schemeClr val="accent1"/>
                </a:solidFill>
              </a:rPr>
              <a:t>Local labels:  </a:t>
            </a:r>
            <a:r>
              <a:rPr lang="en-US" dirty="0" smtClean="0"/>
              <a:t>Internal  visible only symbols</a:t>
            </a:r>
          </a:p>
          <a:p>
            <a:pPr lvl="1"/>
            <a:r>
              <a:rPr lang="en-US" dirty="0" smtClean="0"/>
              <a:t>Only used within this object file</a:t>
            </a:r>
          </a:p>
          <a:p>
            <a:pPr lvl="1"/>
            <a:r>
              <a:rPr lang="en-US" dirty="0" smtClean="0"/>
              <a:t>static functions, static variables, loop labels, …</a:t>
            </a:r>
          </a:p>
          <a:p>
            <a:endParaRPr lang="en-US" dirty="0" smtClean="0"/>
          </a:p>
          <a:p>
            <a:endParaRPr lang="en-US" dirty="0" smtClean="0"/>
          </a:p>
          <a:p>
            <a:pPr lvl="1"/>
            <a:endParaRPr lang="en-US" dirty="0"/>
          </a:p>
        </p:txBody>
      </p:sp>
      <p:sp>
        <p:nvSpPr>
          <p:cNvPr id="2" name="TextBox 1"/>
          <p:cNvSpPr txBox="1"/>
          <p:nvPr/>
        </p:nvSpPr>
        <p:spPr>
          <a:xfrm>
            <a:off x="6305594" y="2514600"/>
            <a:ext cx="2838406" cy="738664"/>
          </a:xfrm>
          <a:prstGeom prst="rect">
            <a:avLst/>
          </a:prstGeom>
          <a:noFill/>
          <a:ln>
            <a:solidFill>
              <a:schemeClr val="accent1"/>
            </a:solidFill>
          </a:ln>
        </p:spPr>
        <p:txBody>
          <a:bodyPr wrap="none" rtlCol="0">
            <a:spAutoFit/>
          </a:bodyPr>
          <a:lstStyle/>
          <a:p>
            <a:r>
              <a:rPr lang="en-US" sz="2400" dirty="0" smtClean="0">
                <a:solidFill>
                  <a:schemeClr val="accent1"/>
                </a:solidFill>
              </a:rPr>
              <a:t>e.g. pi </a:t>
            </a:r>
          </a:p>
          <a:p>
            <a:r>
              <a:rPr lang="en-US" dirty="0" smtClean="0">
                <a:solidFill>
                  <a:schemeClr val="accent1"/>
                </a:solidFill>
              </a:rPr>
              <a:t>(from a couple of slides ago)</a:t>
            </a:r>
            <a:endParaRPr lang="en-US" dirty="0">
              <a:solidFill>
                <a:schemeClr val="accent1"/>
              </a:solidFill>
            </a:endParaRPr>
          </a:p>
        </p:txBody>
      </p:sp>
      <p:sp>
        <p:nvSpPr>
          <p:cNvPr id="6" name="TextBox 5"/>
          <p:cNvSpPr txBox="1"/>
          <p:nvPr/>
        </p:nvSpPr>
        <p:spPr>
          <a:xfrm>
            <a:off x="4495800" y="5181600"/>
            <a:ext cx="1372235" cy="1569660"/>
          </a:xfrm>
          <a:prstGeom prst="rect">
            <a:avLst/>
          </a:prstGeom>
          <a:noFill/>
          <a:ln>
            <a:solidFill>
              <a:schemeClr val="accent1"/>
            </a:solidFill>
          </a:ln>
        </p:spPr>
        <p:txBody>
          <a:bodyPr wrap="none" rtlCol="0">
            <a:spAutoFit/>
          </a:bodyPr>
          <a:lstStyle/>
          <a:p>
            <a:r>
              <a:rPr lang="en-US" sz="2400" dirty="0" smtClean="0">
                <a:solidFill>
                  <a:schemeClr val="accent1"/>
                </a:solidFill>
              </a:rPr>
              <a:t>e.g. </a:t>
            </a:r>
          </a:p>
          <a:p>
            <a:r>
              <a:rPr lang="en-US" sz="2400" dirty="0">
                <a:solidFill>
                  <a:schemeClr val="accent1"/>
                </a:solidFill>
              </a:rPr>
              <a:t>s</a:t>
            </a:r>
            <a:r>
              <a:rPr lang="en-US" sz="2400" dirty="0" smtClean="0">
                <a:solidFill>
                  <a:schemeClr val="accent1"/>
                </a:solidFill>
              </a:rPr>
              <a:t>tatic foo</a:t>
            </a:r>
          </a:p>
          <a:p>
            <a:r>
              <a:rPr lang="en-US" sz="2400" dirty="0">
                <a:solidFill>
                  <a:schemeClr val="accent1"/>
                </a:solidFill>
              </a:rPr>
              <a:t>s</a:t>
            </a:r>
            <a:r>
              <a:rPr lang="en-US" sz="2400" dirty="0" smtClean="0">
                <a:solidFill>
                  <a:schemeClr val="accent1"/>
                </a:solidFill>
              </a:rPr>
              <a:t>tatic bar</a:t>
            </a:r>
          </a:p>
          <a:p>
            <a:r>
              <a:rPr lang="en-US" sz="2400" dirty="0">
                <a:solidFill>
                  <a:schemeClr val="accent1"/>
                </a:solidFill>
              </a:rPr>
              <a:t>s</a:t>
            </a:r>
            <a:r>
              <a:rPr lang="en-US" sz="2400" dirty="0" smtClean="0">
                <a:solidFill>
                  <a:schemeClr val="accent1"/>
                </a:solidFill>
              </a:rPr>
              <a:t>tatic </a:t>
            </a:r>
            <a:r>
              <a:rPr lang="en-US" sz="2400" dirty="0" err="1" smtClean="0">
                <a:solidFill>
                  <a:schemeClr val="accent1"/>
                </a:solidFill>
              </a:rPr>
              <a:t>baz</a:t>
            </a:r>
            <a:endParaRPr lang="en-US" dirty="0">
              <a:solidFill>
                <a:schemeClr val="accent1"/>
              </a:solidFill>
            </a:endParaRPr>
          </a:p>
        </p:txBody>
      </p:sp>
      <p:sp>
        <p:nvSpPr>
          <p:cNvPr id="7" name="TextBox 6"/>
          <p:cNvSpPr txBox="1"/>
          <p:nvPr/>
        </p:nvSpPr>
        <p:spPr>
          <a:xfrm>
            <a:off x="6172200" y="5170714"/>
            <a:ext cx="1143000" cy="1569660"/>
          </a:xfrm>
          <a:prstGeom prst="rect">
            <a:avLst/>
          </a:prstGeom>
          <a:noFill/>
          <a:ln>
            <a:solidFill>
              <a:schemeClr val="accent1"/>
            </a:solidFill>
          </a:ln>
        </p:spPr>
        <p:txBody>
          <a:bodyPr wrap="square" rtlCol="0">
            <a:spAutoFit/>
          </a:bodyPr>
          <a:lstStyle/>
          <a:p>
            <a:r>
              <a:rPr lang="en-US" sz="2400" dirty="0" smtClean="0">
                <a:solidFill>
                  <a:schemeClr val="accent1"/>
                </a:solidFill>
              </a:rPr>
              <a:t>e.g. </a:t>
            </a:r>
          </a:p>
          <a:p>
            <a:r>
              <a:rPr lang="en-US" sz="2400" dirty="0" smtClean="0">
                <a:solidFill>
                  <a:schemeClr val="accent1"/>
                </a:solidFill>
              </a:rPr>
              <a:t>$</a:t>
            </a:r>
            <a:r>
              <a:rPr lang="en-US" sz="2400" dirty="0" err="1" smtClean="0">
                <a:solidFill>
                  <a:schemeClr val="accent1"/>
                </a:solidFill>
              </a:rPr>
              <a:t>str</a:t>
            </a:r>
            <a:endParaRPr lang="en-US" sz="2400" dirty="0" smtClean="0">
              <a:solidFill>
                <a:schemeClr val="accent1"/>
              </a:solidFill>
            </a:endParaRPr>
          </a:p>
          <a:p>
            <a:r>
              <a:rPr lang="en-US" sz="2400" dirty="0" smtClean="0">
                <a:solidFill>
                  <a:schemeClr val="accent1"/>
                </a:solidFill>
              </a:rPr>
              <a:t>$L0</a:t>
            </a:r>
          </a:p>
          <a:p>
            <a:r>
              <a:rPr lang="en-US" sz="2400" dirty="0" smtClean="0">
                <a:solidFill>
                  <a:schemeClr val="accent1"/>
                </a:solidFill>
              </a:rPr>
              <a:t>$L2</a:t>
            </a:r>
          </a:p>
        </p:txBody>
      </p:sp>
    </p:spTree>
    <p:extLst>
      <p:ext uri="{BB962C8B-B14F-4D97-AF65-F5344CB8AC3E}">
        <p14:creationId xmlns:p14="http://schemas.microsoft.com/office/powerpoint/2010/main" val="406785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019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0198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0198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019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019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0198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987" grpId="0" uiExpand="1" build="p"/>
      <p:bldP spid="2"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6082" name="Rectangle 2"/>
          <p:cNvSpPr>
            <a:spLocks noGrp="1" noChangeArrowheads="1"/>
          </p:cNvSpPr>
          <p:nvPr>
            <p:ph type="title"/>
            <p:custDataLst>
              <p:tags r:id="rId1"/>
            </p:custDataLst>
          </p:nvPr>
        </p:nvSpPr>
        <p:spPr/>
        <p:txBody>
          <a:bodyPr>
            <a:normAutofit fontScale="90000"/>
          </a:bodyPr>
          <a:lstStyle/>
          <a:p>
            <a:r>
              <a:rPr lang="en-GB" smtClean="0"/>
              <a:t>Object file</a:t>
            </a:r>
            <a:endParaRPr lang="en-GB"/>
          </a:p>
        </p:txBody>
      </p:sp>
      <p:sp>
        <p:nvSpPr>
          <p:cNvPr id="2606083" name="Rectangle 3"/>
          <p:cNvSpPr>
            <a:spLocks noGrp="1" noChangeArrowheads="1"/>
          </p:cNvSpPr>
          <p:nvPr>
            <p:ph type="body" idx="1"/>
            <p:custDataLst>
              <p:tags r:id="rId2"/>
            </p:custDataLst>
          </p:nvPr>
        </p:nvSpPr>
        <p:spPr>
          <a:xfrm>
            <a:off x="1143000" y="609600"/>
            <a:ext cx="7772400" cy="6172200"/>
          </a:xfrm>
        </p:spPr>
        <p:txBody>
          <a:bodyPr>
            <a:normAutofit/>
          </a:bodyPr>
          <a:lstStyle/>
          <a:p>
            <a:r>
              <a:rPr lang="en-GB" dirty="0" smtClean="0">
                <a:solidFill>
                  <a:schemeClr val="accent1"/>
                </a:solidFill>
              </a:rPr>
              <a:t>Header</a:t>
            </a:r>
          </a:p>
          <a:p>
            <a:pPr lvl="1"/>
            <a:r>
              <a:rPr lang="en-GB" dirty="0" smtClean="0"/>
              <a:t>Size and position of pieces of file</a:t>
            </a:r>
          </a:p>
          <a:p>
            <a:r>
              <a:rPr lang="en-GB" dirty="0" smtClean="0">
                <a:solidFill>
                  <a:schemeClr val="accent1"/>
                </a:solidFill>
              </a:rPr>
              <a:t>Text Segment</a:t>
            </a:r>
          </a:p>
          <a:p>
            <a:pPr lvl="1"/>
            <a:r>
              <a:rPr lang="en-GB" dirty="0" smtClean="0"/>
              <a:t>instructions</a:t>
            </a:r>
          </a:p>
          <a:p>
            <a:r>
              <a:rPr lang="en-GB" dirty="0" smtClean="0">
                <a:solidFill>
                  <a:schemeClr val="accent1"/>
                </a:solidFill>
              </a:rPr>
              <a:t>Data Segment</a:t>
            </a:r>
          </a:p>
          <a:p>
            <a:pPr lvl="1"/>
            <a:r>
              <a:rPr lang="en-GB" dirty="0" smtClean="0"/>
              <a:t>static data (local/global </a:t>
            </a:r>
            <a:r>
              <a:rPr lang="en-GB" dirty="0" err="1" smtClean="0"/>
              <a:t>vars</a:t>
            </a:r>
            <a:r>
              <a:rPr lang="en-GB" dirty="0" smtClean="0"/>
              <a:t>, strings, constants)</a:t>
            </a:r>
          </a:p>
          <a:p>
            <a:r>
              <a:rPr lang="en-GB" dirty="0" smtClean="0">
                <a:solidFill>
                  <a:schemeClr val="accent1"/>
                </a:solidFill>
              </a:rPr>
              <a:t>Debugging Information</a:t>
            </a:r>
          </a:p>
          <a:p>
            <a:pPr lvl="1"/>
            <a:r>
              <a:rPr lang="en-GB" dirty="0" smtClean="0"/>
              <a:t>line number </a:t>
            </a:r>
            <a:r>
              <a:rPr lang="en-GB" dirty="0" smtClean="0">
                <a:sym typeface="Wingdings" pitchFamily="2" charset="2"/>
              </a:rPr>
              <a:t> code address map, etc.</a:t>
            </a:r>
            <a:endParaRPr lang="en-GB" dirty="0" smtClean="0"/>
          </a:p>
          <a:p>
            <a:r>
              <a:rPr lang="en-GB" dirty="0" smtClean="0">
                <a:solidFill>
                  <a:schemeClr val="accent1"/>
                </a:solidFill>
              </a:rPr>
              <a:t>Symbol Table</a:t>
            </a:r>
          </a:p>
          <a:p>
            <a:pPr lvl="1"/>
            <a:r>
              <a:rPr lang="en-GB" dirty="0" smtClean="0"/>
              <a:t>External (exported) references</a:t>
            </a:r>
          </a:p>
          <a:p>
            <a:pPr lvl="1"/>
            <a:r>
              <a:rPr lang="en-GB" dirty="0" smtClean="0"/>
              <a:t>Unresolved (imported) references</a:t>
            </a:r>
          </a:p>
        </p:txBody>
      </p:sp>
      <p:sp>
        <p:nvSpPr>
          <p:cNvPr id="4" name="TextBox 3"/>
          <p:cNvSpPr txBox="1"/>
          <p:nvPr>
            <p:custDataLst>
              <p:tags r:id="rId3"/>
            </p:custDataLst>
          </p:nvPr>
        </p:nvSpPr>
        <p:spPr>
          <a:xfrm rot="16200000">
            <a:off x="-538490" y="3205490"/>
            <a:ext cx="1905000" cy="523220"/>
          </a:xfrm>
          <a:prstGeom prst="rect">
            <a:avLst/>
          </a:prstGeom>
          <a:noFill/>
        </p:spPr>
        <p:txBody>
          <a:bodyPr wrap="square" rtlCol="0">
            <a:spAutoFit/>
          </a:bodyPr>
          <a:lstStyle/>
          <a:p>
            <a:r>
              <a:rPr lang="en-US" sz="2800" dirty="0" smtClean="0">
                <a:solidFill>
                  <a:schemeClr val="bg1"/>
                </a:solidFill>
              </a:rPr>
              <a:t>Object File</a:t>
            </a:r>
          </a:p>
        </p:txBody>
      </p:sp>
      <p:cxnSp>
        <p:nvCxnSpPr>
          <p:cNvPr id="6" name="Straight Connector 5"/>
          <p:cNvCxnSpPr/>
          <p:nvPr>
            <p:custDataLst>
              <p:tags r:id="rId4"/>
            </p:custDataLst>
          </p:nvPr>
        </p:nvCxnSpPr>
        <p:spPr>
          <a:xfrm rot="5400000" flipH="1" flipV="1">
            <a:off x="-571500" y="1638300"/>
            <a:ext cx="2057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5"/>
            </p:custDataLst>
          </p:nvPr>
        </p:nvCxnSpPr>
        <p:spPr>
          <a:xfrm rot="5400000" flipH="1" flipV="1">
            <a:off x="-533400" y="5410200"/>
            <a:ext cx="1981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6"/>
            </p:custDataLst>
          </p:nvPr>
        </p:nvCxnSpPr>
        <p:spPr>
          <a:xfrm rot="10800000">
            <a:off x="457200" y="60960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custDataLst>
              <p:tags r:id="rId7"/>
            </p:custDataLst>
          </p:nvPr>
        </p:nvCxnSpPr>
        <p:spPr>
          <a:xfrm rot="10800000">
            <a:off x="457200" y="640080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082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0608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0608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0608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0608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060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a:t>
            </a:r>
            <a:endParaRPr lang="en-US" dirty="0"/>
          </a:p>
        </p:txBody>
      </p:sp>
      <p:sp>
        <p:nvSpPr>
          <p:cNvPr id="3" name="Content Placeholder 2"/>
          <p:cNvSpPr>
            <a:spLocks noGrp="1"/>
          </p:cNvSpPr>
          <p:nvPr>
            <p:ph idx="1"/>
            <p:custDataLst>
              <p:tags r:id="rId2"/>
            </p:custDataLst>
          </p:nvPr>
        </p:nvSpPr>
        <p:spPr>
          <a:xfrm>
            <a:off x="228600" y="609600"/>
            <a:ext cx="3886200" cy="6172200"/>
          </a:xfrm>
          <a:ln w="19050">
            <a:solidFill>
              <a:schemeClr val="accent1"/>
            </a:solidFill>
          </a:ln>
        </p:spPr>
        <p:txBody>
          <a:bodyPr>
            <a:normAutofit/>
          </a:bodyPr>
          <a:lstStyle/>
          <a:p>
            <a:endParaRPr lang="en-US" sz="2400" dirty="0" smtClean="0"/>
          </a:p>
          <a:p>
            <a:r>
              <a:rPr lang="en-US" sz="2400" dirty="0" err="1" smtClean="0"/>
              <a:t>int</a:t>
            </a:r>
            <a:r>
              <a:rPr lang="en-US" sz="2400" dirty="0" smtClean="0"/>
              <a:t> pi = 3;</a:t>
            </a:r>
          </a:p>
          <a:p>
            <a:r>
              <a:rPr lang="en-US" sz="2400" dirty="0" err="1" smtClean="0"/>
              <a:t>int</a:t>
            </a:r>
            <a:r>
              <a:rPr lang="en-US" sz="2400" dirty="0" smtClean="0"/>
              <a:t> e = 2;</a:t>
            </a:r>
          </a:p>
          <a:p>
            <a:r>
              <a:rPr lang="en-US" sz="2400" dirty="0" smtClean="0"/>
              <a:t>static </a:t>
            </a:r>
            <a:r>
              <a:rPr lang="en-US" sz="2400" dirty="0" err="1" smtClean="0"/>
              <a:t>int</a:t>
            </a:r>
            <a:r>
              <a:rPr lang="en-US" sz="2400" dirty="0" smtClean="0"/>
              <a:t> </a:t>
            </a:r>
            <a:r>
              <a:rPr lang="en-US" sz="2400" dirty="0" err="1" smtClean="0"/>
              <a:t>randomval</a:t>
            </a:r>
            <a:r>
              <a:rPr lang="en-US" sz="2400" dirty="0" smtClean="0"/>
              <a:t> = 7;</a:t>
            </a:r>
          </a:p>
          <a:p>
            <a:endParaRPr lang="en-US" sz="2400" dirty="0" smtClean="0"/>
          </a:p>
          <a:p>
            <a:r>
              <a:rPr lang="en-US" sz="2400" dirty="0" smtClean="0"/>
              <a:t>extern char *username;</a:t>
            </a:r>
          </a:p>
          <a:p>
            <a:r>
              <a:rPr lang="en-US" sz="2400" dirty="0" smtClean="0"/>
              <a:t>extern </a:t>
            </a:r>
            <a:r>
              <a:rPr lang="en-US" sz="2400" dirty="0" err="1" smtClean="0"/>
              <a:t>int</a:t>
            </a:r>
            <a:r>
              <a:rPr lang="en-US" sz="2400" dirty="0" smtClean="0"/>
              <a:t> </a:t>
            </a:r>
            <a:r>
              <a:rPr lang="en-US" sz="2400" dirty="0" err="1" smtClean="0"/>
              <a:t>printf</a:t>
            </a:r>
            <a:r>
              <a:rPr lang="en-US" sz="2400" dirty="0" smtClean="0"/>
              <a:t>(char *</a:t>
            </a:r>
            <a:r>
              <a:rPr lang="en-US" sz="2400" dirty="0" err="1" smtClean="0"/>
              <a:t>str</a:t>
            </a:r>
            <a:r>
              <a:rPr lang="en-US" sz="2400" dirty="0" smtClean="0"/>
              <a:t>, …);</a:t>
            </a:r>
          </a:p>
          <a:p>
            <a:endParaRPr lang="en-US" sz="2400" dirty="0" smtClean="0"/>
          </a:p>
          <a:p>
            <a:r>
              <a:rPr lang="en-US" sz="2400" dirty="0" err="1" smtClean="0"/>
              <a:t>int</a:t>
            </a:r>
            <a:r>
              <a:rPr lang="en-US" sz="2400" dirty="0" smtClean="0"/>
              <a:t> square(</a:t>
            </a:r>
            <a:r>
              <a:rPr lang="en-US" sz="2400" dirty="0" err="1" smtClean="0"/>
              <a:t>int</a:t>
            </a:r>
            <a:r>
              <a:rPr lang="en-US" sz="2400" dirty="0" smtClean="0"/>
              <a:t> x) { … }</a:t>
            </a:r>
          </a:p>
          <a:p>
            <a:r>
              <a:rPr lang="en-US" sz="2400" dirty="0" smtClean="0"/>
              <a:t>static </a:t>
            </a:r>
            <a:r>
              <a:rPr lang="en-US" sz="2400" dirty="0" err="1" smtClean="0"/>
              <a:t>int</a:t>
            </a:r>
            <a:r>
              <a:rPr lang="en-US" sz="2400" dirty="0" smtClean="0"/>
              <a:t> </a:t>
            </a:r>
            <a:r>
              <a:rPr lang="en-US" sz="2400" dirty="0" err="1" smtClean="0"/>
              <a:t>is_prime</a:t>
            </a:r>
            <a:r>
              <a:rPr lang="en-US" sz="2400" dirty="0" smtClean="0"/>
              <a:t>(</a:t>
            </a:r>
            <a:r>
              <a:rPr lang="en-US" sz="2400" dirty="0" err="1" smtClean="0"/>
              <a:t>int</a:t>
            </a:r>
            <a:r>
              <a:rPr lang="en-US" sz="2400" dirty="0" smtClean="0"/>
              <a:t> x) { … }</a:t>
            </a:r>
          </a:p>
          <a:p>
            <a:r>
              <a:rPr lang="en-US" sz="2400" dirty="0" err="1" smtClean="0"/>
              <a:t>int</a:t>
            </a:r>
            <a:r>
              <a:rPr lang="en-US" sz="2400" dirty="0" smtClean="0"/>
              <a:t> </a:t>
            </a:r>
            <a:r>
              <a:rPr lang="en-US" sz="2400" dirty="0" err="1" smtClean="0"/>
              <a:t>pick_prime</a:t>
            </a:r>
            <a:r>
              <a:rPr lang="en-US" sz="2400" dirty="0" smtClean="0"/>
              <a:t>() { … }</a:t>
            </a:r>
          </a:p>
          <a:p>
            <a:r>
              <a:rPr lang="en-US" sz="2400" dirty="0" err="1" smtClean="0"/>
              <a:t>int</a:t>
            </a:r>
            <a:r>
              <a:rPr lang="en-US" sz="2400" dirty="0" smtClean="0"/>
              <a:t> </a:t>
            </a:r>
            <a:r>
              <a:rPr lang="en-US" sz="2400" dirty="0" err="1" smtClean="0"/>
              <a:t>pick_random</a:t>
            </a:r>
            <a:r>
              <a:rPr lang="en-US" sz="2400" dirty="0" smtClean="0"/>
              <a:t>() { </a:t>
            </a:r>
          </a:p>
          <a:p>
            <a:r>
              <a:rPr lang="en-US" sz="2400" dirty="0" smtClean="0"/>
              <a:t>	return </a:t>
            </a:r>
            <a:r>
              <a:rPr lang="en-US" sz="2400" dirty="0" err="1" smtClean="0"/>
              <a:t>randomval</a:t>
            </a:r>
            <a:r>
              <a:rPr lang="en-US" sz="2400" dirty="0" smtClean="0"/>
              <a:t>;  </a:t>
            </a:r>
          </a:p>
          <a:p>
            <a:r>
              <a:rPr lang="en-US" sz="2400" dirty="0" smtClean="0"/>
              <a:t>}</a:t>
            </a:r>
          </a:p>
          <a:p>
            <a:endParaRPr lang="en-US" sz="2400" dirty="0"/>
          </a:p>
        </p:txBody>
      </p:sp>
      <p:sp>
        <p:nvSpPr>
          <p:cNvPr id="4" name="TextBox 3"/>
          <p:cNvSpPr txBox="1"/>
          <p:nvPr>
            <p:custDataLst>
              <p:tags r:id="rId3"/>
            </p:custDataLst>
          </p:nvPr>
        </p:nvSpPr>
        <p:spPr>
          <a:xfrm>
            <a:off x="152400" y="314980"/>
            <a:ext cx="1192827" cy="523220"/>
          </a:xfrm>
          <a:prstGeom prst="rect">
            <a:avLst/>
          </a:prstGeom>
          <a:solidFill>
            <a:schemeClr val="bg2"/>
          </a:solidFill>
          <a:ln>
            <a:solidFill>
              <a:schemeClr val="bg1"/>
            </a:solidFill>
          </a:ln>
        </p:spPr>
        <p:txBody>
          <a:bodyPr wrap="square" rtlCol="0">
            <a:spAutoFit/>
          </a:bodyPr>
          <a:lstStyle/>
          <a:p>
            <a:r>
              <a:rPr lang="en-US" sz="2800" dirty="0" err="1" smtClean="0">
                <a:solidFill>
                  <a:schemeClr val="bg1"/>
                </a:solidFill>
              </a:rPr>
              <a:t>math.c</a:t>
            </a:r>
            <a:endParaRPr lang="en-US" sz="2800" dirty="0" smtClean="0">
              <a:solidFill>
                <a:schemeClr val="bg1"/>
              </a:solidFill>
            </a:endParaRPr>
          </a:p>
        </p:txBody>
      </p:sp>
    </p:spTree>
    <p:extLst>
      <p:ext uri="{BB962C8B-B14F-4D97-AF65-F5344CB8AC3E}">
        <p14:creationId xmlns:p14="http://schemas.microsoft.com/office/powerpoint/2010/main" val="1773851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smtClean="0"/>
              <a:t>Objdump</a:t>
            </a:r>
            <a:r>
              <a:rPr lang="en-US" dirty="0" smtClean="0"/>
              <a:t> disassembly</a:t>
            </a:r>
            <a:endParaRPr lang="en-US" dirty="0"/>
          </a:p>
        </p:txBody>
      </p:sp>
      <p:sp>
        <p:nvSpPr>
          <p:cNvPr id="3" name="Content Placeholder 2"/>
          <p:cNvSpPr>
            <a:spLocks noGrp="1"/>
          </p:cNvSpPr>
          <p:nvPr>
            <p:ph idx="1"/>
            <p:custDataLst>
              <p:tags r:id="rId2"/>
            </p:custDataLst>
          </p:nvPr>
        </p:nvSpPr>
        <p:spPr>
          <a:xfrm>
            <a:off x="228600" y="533400"/>
            <a:ext cx="8686800" cy="6781800"/>
          </a:xfrm>
        </p:spPr>
        <p:txBody>
          <a:bodyPr>
            <a:normAutofit fontScale="62500" lnSpcReduction="20000"/>
          </a:bodyPr>
          <a:lstStyle/>
          <a:p>
            <a:r>
              <a:rPr lang="en-US" dirty="0" smtClean="0">
                <a:solidFill>
                  <a:schemeClr val="accent1"/>
                </a:solidFill>
                <a:latin typeface="Consolas" pitchFamily="49" charset="0"/>
              </a:rPr>
              <a:t>csug01 ~$ </a:t>
            </a:r>
            <a:r>
              <a:rPr lang="en-US" dirty="0" err="1" smtClean="0">
                <a:solidFill>
                  <a:schemeClr val="accent1"/>
                </a:solidFill>
                <a:latin typeface="Consolas" pitchFamily="49" charset="0"/>
              </a:rPr>
              <a:t>mipsel-linux-objdump</a:t>
            </a:r>
            <a:r>
              <a:rPr lang="en-US" dirty="0" smtClean="0">
                <a:solidFill>
                  <a:schemeClr val="accent1"/>
                </a:solidFill>
                <a:latin typeface="Consolas" pitchFamily="49" charset="0"/>
              </a:rPr>
              <a:t> --disassemble </a:t>
            </a:r>
            <a:r>
              <a:rPr lang="en-US" dirty="0" err="1" smtClean="0">
                <a:solidFill>
                  <a:schemeClr val="accent1"/>
                </a:solidFill>
                <a:latin typeface="Consolas" pitchFamily="49" charset="0"/>
              </a:rPr>
              <a:t>math.o</a:t>
            </a:r>
            <a:r>
              <a:rPr lang="en-US" sz="1300" dirty="0" smtClean="0">
                <a:solidFill>
                  <a:schemeClr val="accent1"/>
                </a:solidFill>
                <a:latin typeface="Consolas" pitchFamily="49" charset="0"/>
              </a:rPr>
              <a:t>  </a:t>
            </a:r>
          </a:p>
          <a:p>
            <a:r>
              <a:rPr lang="en-US" dirty="0" err="1" smtClean="0">
                <a:latin typeface="Consolas" pitchFamily="49" charset="0"/>
              </a:rPr>
              <a:t>math.o</a:t>
            </a:r>
            <a:r>
              <a:rPr lang="en-US" dirty="0" smtClean="0">
                <a:latin typeface="Consolas" pitchFamily="49" charset="0"/>
              </a:rPr>
              <a:t>:     file format elf32-tradlittlemips</a:t>
            </a:r>
          </a:p>
          <a:p>
            <a:r>
              <a:rPr lang="en-US" dirty="0" smtClean="0">
                <a:latin typeface="Consolas" pitchFamily="49" charset="0"/>
              </a:rPr>
              <a:t>Disassembly of section .text:</a:t>
            </a:r>
          </a:p>
          <a:p>
            <a:endParaRPr lang="en-US" sz="1900" dirty="0" smtClean="0">
              <a:latin typeface="Consolas" pitchFamily="49" charset="0"/>
            </a:endParaRPr>
          </a:p>
          <a:p>
            <a:r>
              <a:rPr lang="en-US" dirty="0" smtClean="0"/>
              <a:t>00000000 &lt;</a:t>
            </a:r>
            <a:r>
              <a:rPr lang="en-US" dirty="0" err="1" smtClean="0"/>
              <a:t>pick_random</a:t>
            </a:r>
            <a:r>
              <a:rPr lang="en-US" dirty="0" smtClean="0"/>
              <a:t>&gt;:</a:t>
            </a:r>
          </a:p>
          <a:p>
            <a:r>
              <a:rPr lang="en-US" dirty="0" smtClean="0"/>
              <a:t>   0:	27bdfff8 	</a:t>
            </a:r>
            <a:r>
              <a:rPr lang="en-US" dirty="0" err="1" smtClean="0"/>
              <a:t>addiu</a:t>
            </a:r>
            <a:r>
              <a:rPr lang="en-US" dirty="0" smtClean="0"/>
              <a:t>	sp,sp,-8</a:t>
            </a:r>
          </a:p>
          <a:p>
            <a:r>
              <a:rPr lang="en-US" dirty="0" smtClean="0"/>
              <a:t>   4:	afbe0000 	sw	s8,0(sp)</a:t>
            </a:r>
          </a:p>
          <a:p>
            <a:r>
              <a:rPr lang="en-US" dirty="0" smtClean="0"/>
              <a:t>   8:	03a0f021 	move	s8,sp</a:t>
            </a:r>
          </a:p>
          <a:p>
            <a:r>
              <a:rPr lang="en-US" dirty="0" smtClean="0"/>
              <a:t>   c:	3c020000 	</a:t>
            </a:r>
            <a:r>
              <a:rPr lang="en-US" dirty="0" err="1" smtClean="0"/>
              <a:t>lui</a:t>
            </a:r>
            <a:r>
              <a:rPr lang="en-US" dirty="0" smtClean="0"/>
              <a:t>	v0,0x0</a:t>
            </a:r>
          </a:p>
          <a:p>
            <a:r>
              <a:rPr lang="en-US" dirty="0" smtClean="0"/>
              <a:t>  10:	8c420008 	lw	v0,8(v0)</a:t>
            </a:r>
          </a:p>
          <a:p>
            <a:r>
              <a:rPr lang="en-US" dirty="0" smtClean="0"/>
              <a:t>  14:	03c0e821 	move	sp,s8</a:t>
            </a:r>
          </a:p>
          <a:p>
            <a:r>
              <a:rPr lang="en-US" dirty="0" smtClean="0"/>
              <a:t>  18:	8fbe0000 	lw	s8,0(sp)</a:t>
            </a:r>
          </a:p>
          <a:p>
            <a:r>
              <a:rPr lang="en-US" dirty="0" smtClean="0"/>
              <a:t>  1c:	27bd0008 	</a:t>
            </a:r>
            <a:r>
              <a:rPr lang="en-US" dirty="0" err="1" smtClean="0"/>
              <a:t>addiu</a:t>
            </a:r>
            <a:r>
              <a:rPr lang="en-US" dirty="0" smtClean="0"/>
              <a:t>	sp,sp,8</a:t>
            </a:r>
          </a:p>
          <a:p>
            <a:r>
              <a:rPr lang="en-US" dirty="0" smtClean="0"/>
              <a:t>  20:	03e00008 	</a:t>
            </a:r>
            <a:r>
              <a:rPr lang="en-US" dirty="0" err="1" smtClean="0"/>
              <a:t>jr</a:t>
            </a:r>
            <a:r>
              <a:rPr lang="en-US" dirty="0" smtClean="0"/>
              <a:t>	</a:t>
            </a:r>
            <a:r>
              <a:rPr lang="en-US" dirty="0" err="1" smtClean="0"/>
              <a:t>ra</a:t>
            </a:r>
            <a:endParaRPr lang="en-US" dirty="0" smtClean="0"/>
          </a:p>
          <a:p>
            <a:r>
              <a:rPr lang="en-US" dirty="0" smtClean="0"/>
              <a:t>  24:	00000000 	nop</a:t>
            </a:r>
          </a:p>
          <a:p>
            <a:endParaRPr lang="en-US" dirty="0" smtClean="0"/>
          </a:p>
          <a:p>
            <a:r>
              <a:rPr lang="en-US" dirty="0" smtClean="0"/>
              <a:t>00000028 &lt;square&gt;:</a:t>
            </a:r>
          </a:p>
          <a:p>
            <a:r>
              <a:rPr lang="en-US" dirty="0" smtClean="0"/>
              <a:t>  28:	27bdfff8 	</a:t>
            </a:r>
            <a:r>
              <a:rPr lang="en-US" dirty="0" err="1" smtClean="0"/>
              <a:t>addiu</a:t>
            </a:r>
            <a:r>
              <a:rPr lang="en-US" dirty="0" smtClean="0"/>
              <a:t>	sp,sp,-8</a:t>
            </a:r>
          </a:p>
          <a:p>
            <a:r>
              <a:rPr lang="en-US" dirty="0" smtClean="0"/>
              <a:t>  2c:	afbe0000 	sw	s8,0(sp)</a:t>
            </a:r>
          </a:p>
          <a:p>
            <a:r>
              <a:rPr lang="en-US" dirty="0" smtClean="0"/>
              <a:t>  30:	03a0f021 	move	s8,sp</a:t>
            </a:r>
          </a:p>
          <a:p>
            <a:r>
              <a:rPr lang="en-US" dirty="0" smtClean="0"/>
              <a:t>  34:	afc40008 	sw	a0,8(s8)</a:t>
            </a:r>
          </a:p>
          <a:p>
            <a:r>
              <a:rPr lang="en-US" dirty="0" smtClean="0"/>
              <a:t>  …</a:t>
            </a:r>
          </a:p>
        </p:txBody>
      </p:sp>
      <p:sp>
        <p:nvSpPr>
          <p:cNvPr id="30" name="Rectangle 29"/>
          <p:cNvSpPr/>
          <p:nvPr/>
        </p:nvSpPr>
        <p:spPr>
          <a:xfrm>
            <a:off x="4648200" y="457200"/>
            <a:ext cx="1905000" cy="457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821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6" end="1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7" end="1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8" end="1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9" end="1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20" end="2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smtClean="0"/>
              <a:t>Objdump</a:t>
            </a:r>
            <a:r>
              <a:rPr lang="en-US" dirty="0" smtClean="0"/>
              <a:t> symbols</a:t>
            </a:r>
            <a:endParaRPr lang="en-US" dirty="0"/>
          </a:p>
        </p:txBody>
      </p:sp>
      <p:sp>
        <p:nvSpPr>
          <p:cNvPr id="3" name="Content Placeholder 2"/>
          <p:cNvSpPr>
            <a:spLocks noGrp="1"/>
          </p:cNvSpPr>
          <p:nvPr>
            <p:ph idx="1"/>
            <p:custDataLst>
              <p:tags r:id="rId2"/>
            </p:custDataLst>
          </p:nvPr>
        </p:nvSpPr>
        <p:spPr>
          <a:xfrm>
            <a:off x="228600" y="533400"/>
            <a:ext cx="8686800" cy="6705600"/>
          </a:xfrm>
        </p:spPr>
        <p:txBody>
          <a:bodyPr>
            <a:normAutofit fontScale="62500" lnSpcReduction="20000"/>
          </a:bodyPr>
          <a:lstStyle/>
          <a:p>
            <a:r>
              <a:rPr lang="en-US" dirty="0" smtClean="0">
                <a:solidFill>
                  <a:schemeClr val="accent1"/>
                </a:solidFill>
                <a:latin typeface="Consolas" pitchFamily="49" charset="0"/>
              </a:rPr>
              <a:t>csug01 ~$ </a:t>
            </a:r>
            <a:r>
              <a:rPr lang="en-US" dirty="0" err="1" smtClean="0">
                <a:solidFill>
                  <a:schemeClr val="accent1"/>
                </a:solidFill>
                <a:latin typeface="Consolas" pitchFamily="49" charset="0"/>
              </a:rPr>
              <a:t>mipsel-linux-objdump</a:t>
            </a:r>
            <a:r>
              <a:rPr lang="en-US" dirty="0" smtClean="0">
                <a:solidFill>
                  <a:schemeClr val="accent1"/>
                </a:solidFill>
                <a:latin typeface="Consolas" pitchFamily="49" charset="0"/>
              </a:rPr>
              <a:t> --</a:t>
            </a:r>
            <a:r>
              <a:rPr lang="en-US" dirty="0" err="1" smtClean="0">
                <a:solidFill>
                  <a:schemeClr val="accent1"/>
                </a:solidFill>
                <a:latin typeface="Consolas" pitchFamily="49" charset="0"/>
              </a:rPr>
              <a:t>syms</a:t>
            </a:r>
            <a:r>
              <a:rPr lang="en-US" dirty="0" smtClean="0">
                <a:solidFill>
                  <a:schemeClr val="accent1"/>
                </a:solidFill>
                <a:latin typeface="Consolas" pitchFamily="49" charset="0"/>
              </a:rPr>
              <a:t> </a:t>
            </a:r>
            <a:r>
              <a:rPr lang="en-US" dirty="0" err="1" smtClean="0">
                <a:solidFill>
                  <a:schemeClr val="accent1"/>
                </a:solidFill>
                <a:latin typeface="Consolas" pitchFamily="49" charset="0"/>
              </a:rPr>
              <a:t>math.o</a:t>
            </a:r>
            <a:endParaRPr lang="en-US" sz="1300" dirty="0" smtClean="0">
              <a:solidFill>
                <a:schemeClr val="accent1"/>
              </a:solidFill>
              <a:latin typeface="Consolas" pitchFamily="49" charset="0"/>
            </a:endParaRPr>
          </a:p>
          <a:p>
            <a:r>
              <a:rPr lang="en-US" dirty="0" err="1" smtClean="0">
                <a:latin typeface="Consolas" pitchFamily="49" charset="0"/>
              </a:rPr>
              <a:t>math.o</a:t>
            </a:r>
            <a:r>
              <a:rPr lang="en-US" dirty="0" smtClean="0">
                <a:latin typeface="Consolas" pitchFamily="49" charset="0"/>
              </a:rPr>
              <a:t>:     file format elf32-tradlittlemips</a:t>
            </a:r>
          </a:p>
          <a:p>
            <a:endParaRPr lang="en-US" sz="1900" dirty="0" smtClean="0">
              <a:latin typeface="Consolas" pitchFamily="49" charset="0"/>
            </a:endParaRPr>
          </a:p>
          <a:p>
            <a:pPr>
              <a:tabLst>
                <a:tab pos="4572000" algn="l"/>
              </a:tabLst>
            </a:pPr>
            <a:r>
              <a:rPr lang="en-US" dirty="0" smtClean="0">
                <a:latin typeface="Consolas" pitchFamily="49" charset="0"/>
              </a:rPr>
              <a:t>SYMBOL TABLE:</a:t>
            </a:r>
          </a:p>
          <a:p>
            <a:pPr>
              <a:tabLst>
                <a:tab pos="4572000" algn="l"/>
              </a:tabLst>
            </a:pPr>
            <a:r>
              <a:rPr lang="en-US" dirty="0" smtClean="0">
                <a:latin typeface="Consolas" pitchFamily="49" charset="0"/>
              </a:rPr>
              <a:t>00000000 l    </a:t>
            </a:r>
            <a:r>
              <a:rPr lang="en-US" dirty="0" err="1" smtClean="0">
                <a:latin typeface="Consolas" pitchFamily="49" charset="0"/>
              </a:rPr>
              <a:t>df</a:t>
            </a:r>
            <a:r>
              <a:rPr lang="en-US" dirty="0" smtClean="0">
                <a:latin typeface="Consolas" pitchFamily="49" charset="0"/>
              </a:rPr>
              <a:t> *ABS*	00000000 </a:t>
            </a:r>
            <a:r>
              <a:rPr lang="en-US" dirty="0" err="1" smtClean="0">
                <a:latin typeface="Consolas" pitchFamily="49" charset="0"/>
              </a:rPr>
              <a:t>math.c</a:t>
            </a:r>
            <a:endParaRPr lang="en-US" dirty="0" smtClean="0">
              <a:latin typeface="Consolas" pitchFamily="49" charset="0"/>
            </a:endParaRPr>
          </a:p>
          <a:p>
            <a:pPr>
              <a:tabLst>
                <a:tab pos="4572000" algn="l"/>
              </a:tabLst>
            </a:pPr>
            <a:r>
              <a:rPr lang="en-US" dirty="0" smtClean="0">
                <a:latin typeface="Consolas" pitchFamily="49" charset="0"/>
              </a:rPr>
              <a:t>00000000 l    d  .text	00000000 .text</a:t>
            </a:r>
          </a:p>
          <a:p>
            <a:pPr>
              <a:tabLst>
                <a:tab pos="4572000" algn="l"/>
              </a:tabLst>
            </a:pPr>
            <a:r>
              <a:rPr lang="en-US" dirty="0" smtClean="0">
                <a:latin typeface="Consolas" pitchFamily="49" charset="0"/>
              </a:rPr>
              <a:t>00000000 l    d  .data	00000000 .data</a:t>
            </a:r>
          </a:p>
          <a:p>
            <a:pPr>
              <a:tabLst>
                <a:tab pos="4572000" algn="l"/>
              </a:tabLst>
            </a:pPr>
            <a:r>
              <a:rPr lang="en-US" dirty="0" smtClean="0">
                <a:latin typeface="Consolas" pitchFamily="49" charset="0"/>
              </a:rPr>
              <a:t>00000000 l    d  .</a:t>
            </a:r>
            <a:r>
              <a:rPr lang="en-US" dirty="0" err="1" smtClean="0">
                <a:latin typeface="Consolas" pitchFamily="49" charset="0"/>
              </a:rPr>
              <a:t>bss</a:t>
            </a:r>
            <a:r>
              <a:rPr lang="en-US" dirty="0" smtClean="0">
                <a:latin typeface="Consolas" pitchFamily="49" charset="0"/>
              </a:rPr>
              <a:t>	00000000 .</a:t>
            </a:r>
            <a:r>
              <a:rPr lang="en-US" dirty="0" err="1" smtClean="0">
                <a:latin typeface="Consolas" pitchFamily="49" charset="0"/>
              </a:rPr>
              <a:t>bss</a:t>
            </a:r>
            <a:endParaRPr lang="en-US" dirty="0" smtClean="0">
              <a:latin typeface="Consolas" pitchFamily="49" charset="0"/>
            </a:endParaRPr>
          </a:p>
          <a:p>
            <a:pPr>
              <a:tabLst>
                <a:tab pos="4572000" algn="l"/>
              </a:tabLst>
            </a:pPr>
            <a:r>
              <a:rPr lang="en-US" dirty="0" smtClean="0">
                <a:latin typeface="Consolas" pitchFamily="49" charset="0"/>
              </a:rPr>
              <a:t>00000000 l    d  .mdebug.abi32	00000000 .mdebug.abi32</a:t>
            </a:r>
          </a:p>
          <a:p>
            <a:pPr>
              <a:tabLst>
                <a:tab pos="4572000" algn="l"/>
              </a:tabLst>
            </a:pPr>
            <a:r>
              <a:rPr lang="en-US" dirty="0" smtClean="0">
                <a:latin typeface="Consolas" pitchFamily="49" charset="0"/>
              </a:rPr>
              <a:t>00000008 l     O .data	00000004 </a:t>
            </a:r>
            <a:r>
              <a:rPr lang="en-US" dirty="0" err="1" smtClean="0">
                <a:latin typeface="Consolas" pitchFamily="49" charset="0"/>
              </a:rPr>
              <a:t>randomval</a:t>
            </a:r>
            <a:endParaRPr lang="en-US" dirty="0" smtClean="0">
              <a:latin typeface="Consolas" pitchFamily="49" charset="0"/>
            </a:endParaRPr>
          </a:p>
          <a:p>
            <a:pPr>
              <a:tabLst>
                <a:tab pos="4572000" algn="l"/>
              </a:tabLst>
            </a:pPr>
            <a:r>
              <a:rPr lang="en-US" dirty="0" smtClean="0">
                <a:latin typeface="Consolas" pitchFamily="49" charset="0"/>
              </a:rPr>
              <a:t>00000060 l     F .text	00000028 </a:t>
            </a:r>
            <a:r>
              <a:rPr lang="en-US" dirty="0" err="1" smtClean="0">
                <a:latin typeface="Consolas" pitchFamily="49" charset="0"/>
              </a:rPr>
              <a:t>is_prime</a:t>
            </a:r>
            <a:endParaRPr lang="en-US" dirty="0" smtClean="0">
              <a:latin typeface="Consolas" pitchFamily="49" charset="0"/>
            </a:endParaRPr>
          </a:p>
          <a:p>
            <a:pPr>
              <a:tabLst>
                <a:tab pos="4572000" algn="l"/>
              </a:tabLst>
            </a:pPr>
            <a:r>
              <a:rPr lang="en-US" dirty="0" smtClean="0">
                <a:latin typeface="Consolas" pitchFamily="49" charset="0"/>
              </a:rPr>
              <a:t>00000000 l    d  .</a:t>
            </a:r>
            <a:r>
              <a:rPr lang="en-US" dirty="0" err="1" smtClean="0">
                <a:latin typeface="Consolas" pitchFamily="49" charset="0"/>
              </a:rPr>
              <a:t>rodata</a:t>
            </a:r>
            <a:r>
              <a:rPr lang="en-US" dirty="0" smtClean="0">
                <a:latin typeface="Consolas" pitchFamily="49" charset="0"/>
              </a:rPr>
              <a:t>	00000000 .</a:t>
            </a:r>
            <a:r>
              <a:rPr lang="en-US" dirty="0" err="1" smtClean="0">
                <a:latin typeface="Consolas" pitchFamily="49" charset="0"/>
              </a:rPr>
              <a:t>rodata</a:t>
            </a:r>
            <a:endParaRPr lang="en-US" dirty="0" smtClean="0">
              <a:latin typeface="Consolas" pitchFamily="49" charset="0"/>
            </a:endParaRPr>
          </a:p>
          <a:p>
            <a:pPr>
              <a:tabLst>
                <a:tab pos="4572000" algn="l"/>
              </a:tabLst>
            </a:pPr>
            <a:r>
              <a:rPr lang="en-US" dirty="0" smtClean="0">
                <a:latin typeface="Consolas" pitchFamily="49" charset="0"/>
              </a:rPr>
              <a:t>00000000 l    d  .comment	00000000 .comment</a:t>
            </a:r>
          </a:p>
          <a:p>
            <a:pPr>
              <a:tabLst>
                <a:tab pos="4572000" algn="l"/>
              </a:tabLst>
            </a:pPr>
            <a:r>
              <a:rPr lang="en-US" dirty="0" smtClean="0">
                <a:latin typeface="Consolas" pitchFamily="49" charset="0"/>
              </a:rPr>
              <a:t>00000000 g     O .data	00000004 pi</a:t>
            </a:r>
          </a:p>
          <a:p>
            <a:pPr>
              <a:tabLst>
                <a:tab pos="4572000" algn="l"/>
              </a:tabLst>
            </a:pPr>
            <a:r>
              <a:rPr lang="en-US" dirty="0" smtClean="0">
                <a:latin typeface="Consolas" pitchFamily="49" charset="0"/>
              </a:rPr>
              <a:t>00000004 g     O .data	00000004 e</a:t>
            </a:r>
          </a:p>
          <a:p>
            <a:pPr>
              <a:tabLst>
                <a:tab pos="4572000" algn="l"/>
              </a:tabLst>
            </a:pPr>
            <a:r>
              <a:rPr lang="en-US" dirty="0" smtClean="0">
                <a:latin typeface="Consolas" pitchFamily="49" charset="0"/>
              </a:rPr>
              <a:t>00000000 g     F .text	00000028 </a:t>
            </a:r>
            <a:r>
              <a:rPr lang="en-US" dirty="0" err="1" smtClean="0">
                <a:latin typeface="Consolas" pitchFamily="49" charset="0"/>
              </a:rPr>
              <a:t>pick_random</a:t>
            </a:r>
            <a:endParaRPr lang="en-US" dirty="0" smtClean="0">
              <a:latin typeface="Consolas" pitchFamily="49" charset="0"/>
            </a:endParaRPr>
          </a:p>
          <a:p>
            <a:pPr>
              <a:tabLst>
                <a:tab pos="4572000" algn="l"/>
              </a:tabLst>
            </a:pPr>
            <a:r>
              <a:rPr lang="en-US" dirty="0" smtClean="0">
                <a:latin typeface="Consolas" pitchFamily="49" charset="0"/>
              </a:rPr>
              <a:t>00000028 g     F .text	00000038 square</a:t>
            </a:r>
          </a:p>
          <a:p>
            <a:pPr>
              <a:tabLst>
                <a:tab pos="4572000" algn="l"/>
              </a:tabLst>
            </a:pPr>
            <a:r>
              <a:rPr lang="en-US" dirty="0" smtClean="0">
                <a:latin typeface="Consolas" pitchFamily="49" charset="0"/>
              </a:rPr>
              <a:t>00000088 g     F .text	0000004c </a:t>
            </a:r>
            <a:r>
              <a:rPr lang="en-US" dirty="0" err="1" smtClean="0">
                <a:latin typeface="Consolas" pitchFamily="49" charset="0"/>
              </a:rPr>
              <a:t>pick_prime</a:t>
            </a:r>
            <a:endParaRPr lang="en-US" dirty="0" smtClean="0">
              <a:latin typeface="Consolas" pitchFamily="49" charset="0"/>
            </a:endParaRPr>
          </a:p>
          <a:p>
            <a:pPr>
              <a:tabLst>
                <a:tab pos="4572000" algn="l"/>
              </a:tabLst>
            </a:pPr>
            <a:r>
              <a:rPr lang="en-US" dirty="0" smtClean="0">
                <a:latin typeface="Consolas" pitchFamily="49" charset="0"/>
              </a:rPr>
              <a:t>00000000         *UND*	00000000 username</a:t>
            </a:r>
          </a:p>
          <a:p>
            <a:pPr>
              <a:tabLst>
                <a:tab pos="4572000" algn="l"/>
              </a:tabLst>
            </a:pPr>
            <a:r>
              <a:rPr lang="en-US" dirty="0" smtClean="0">
                <a:latin typeface="Consolas" pitchFamily="49" charset="0"/>
              </a:rPr>
              <a:t>00000000         *UND*	00000000 </a:t>
            </a:r>
            <a:r>
              <a:rPr lang="en-US" dirty="0" err="1" smtClean="0">
                <a:latin typeface="Consolas" pitchFamily="49" charset="0"/>
              </a:rPr>
              <a:t>printf</a:t>
            </a:r>
            <a:endParaRPr lang="en-US" dirty="0" smtClean="0">
              <a:latin typeface="Consolas" pitchFamily="49" charset="0"/>
            </a:endParaRPr>
          </a:p>
        </p:txBody>
      </p:sp>
      <p:sp>
        <p:nvSpPr>
          <p:cNvPr id="5" name="Rectangle 4"/>
          <p:cNvSpPr/>
          <p:nvPr/>
        </p:nvSpPr>
        <p:spPr>
          <a:xfrm>
            <a:off x="4648200" y="457200"/>
            <a:ext cx="952500" cy="457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38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8" end="1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8370" name="Rectangle 2"/>
          <p:cNvSpPr>
            <a:spLocks noGrp="1" noChangeArrowheads="1"/>
          </p:cNvSpPr>
          <p:nvPr>
            <p:ph type="title"/>
            <p:custDataLst>
              <p:tags r:id="rId1"/>
            </p:custDataLst>
          </p:nvPr>
        </p:nvSpPr>
        <p:spPr/>
        <p:txBody>
          <a:bodyPr>
            <a:normAutofit fontScale="90000"/>
          </a:bodyPr>
          <a:lstStyle/>
          <a:p>
            <a:r>
              <a:rPr lang="en-GB" smtClean="0"/>
              <a:t>Separate Compilation</a:t>
            </a:r>
            <a:endParaRPr lang="en-GB"/>
          </a:p>
        </p:txBody>
      </p:sp>
      <p:sp>
        <p:nvSpPr>
          <p:cNvPr id="2618371" name="Rectangle 3"/>
          <p:cNvSpPr>
            <a:spLocks noGrp="1" noChangeArrowheads="1"/>
          </p:cNvSpPr>
          <p:nvPr>
            <p:ph type="body" idx="1"/>
            <p:custDataLst>
              <p:tags r:id="rId2"/>
            </p:custDataLst>
          </p:nvPr>
        </p:nvSpPr>
        <p:spPr>
          <a:xfrm>
            <a:off x="0" y="685800"/>
            <a:ext cx="9144000" cy="5638800"/>
          </a:xfrm>
        </p:spPr>
        <p:txBody>
          <a:bodyPr/>
          <a:lstStyle/>
          <a:p>
            <a:r>
              <a:rPr lang="en-GB" dirty="0" smtClean="0"/>
              <a:t>Q: Why separate compile/assemble and linking steps?</a:t>
            </a:r>
          </a:p>
          <a:p>
            <a:r>
              <a:rPr lang="en-GB" dirty="0" smtClean="0"/>
              <a:t>A: Can recompile one object, then just </a:t>
            </a:r>
            <a:r>
              <a:rPr lang="en-GB" dirty="0" err="1" smtClean="0"/>
              <a:t>relink</a:t>
            </a:r>
            <a:r>
              <a:rPr lang="en-GB" dirty="0" smtClean="0"/>
              <a:t>.</a:t>
            </a:r>
          </a:p>
        </p:txBody>
      </p:sp>
    </p:spTree>
    <p:extLst>
      <p:ext uri="{BB962C8B-B14F-4D97-AF65-F5344CB8AC3E}">
        <p14:creationId xmlns:p14="http://schemas.microsoft.com/office/powerpoint/2010/main" val="9987190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183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need a calling convention to coordinate use of registers and memory. </a:t>
            </a:r>
            <a:r>
              <a:rPr lang="en-US" dirty="0"/>
              <a:t>Registers exist </a:t>
            </a:r>
            <a:r>
              <a:rPr lang="en-US" dirty="0" smtClean="0"/>
              <a:t>in the Register File. Stack, Code, and Data exist in memory. Both instruction memory and data memory accessed through cache (</a:t>
            </a:r>
            <a:r>
              <a:rPr lang="en-US" dirty="0"/>
              <a:t>modified </a:t>
            </a:r>
            <a:r>
              <a:rPr lang="en-US" dirty="0" err="1"/>
              <a:t>harvard</a:t>
            </a:r>
            <a:r>
              <a:rPr lang="en-US" dirty="0"/>
              <a:t> </a:t>
            </a:r>
            <a:r>
              <a:rPr lang="en-US" dirty="0" smtClean="0"/>
              <a:t>architecture) and a shared bus to memory (Von Neumann).</a:t>
            </a:r>
          </a:p>
          <a:p>
            <a:endParaRPr lang="en-US" dirty="0"/>
          </a:p>
          <a:p>
            <a:r>
              <a:rPr lang="en-US" dirty="0" smtClean="0">
                <a:solidFill>
                  <a:schemeClr val="accent1"/>
                </a:solidFill>
              </a:rPr>
              <a:t>Need to </a:t>
            </a:r>
            <a:r>
              <a:rPr lang="en-US" b="1" dirty="0" smtClean="0">
                <a:solidFill>
                  <a:schemeClr val="accent1"/>
                </a:solidFill>
              </a:rPr>
              <a:t>compile</a:t>
            </a:r>
            <a:r>
              <a:rPr lang="en-US" dirty="0" smtClean="0">
                <a:solidFill>
                  <a:schemeClr val="accent1"/>
                </a:solidFill>
              </a:rPr>
              <a:t> from a high level source language to </a:t>
            </a:r>
            <a:r>
              <a:rPr lang="en-US" b="1" dirty="0" smtClean="0">
                <a:solidFill>
                  <a:schemeClr val="accent1"/>
                </a:solidFill>
              </a:rPr>
              <a:t>assembly</a:t>
            </a:r>
            <a:r>
              <a:rPr lang="en-US" dirty="0" smtClean="0">
                <a:solidFill>
                  <a:schemeClr val="accent1"/>
                </a:solidFill>
              </a:rPr>
              <a:t>, then </a:t>
            </a:r>
            <a:r>
              <a:rPr lang="en-US" b="1" dirty="0" smtClean="0">
                <a:solidFill>
                  <a:schemeClr val="accent1"/>
                </a:solidFill>
              </a:rPr>
              <a:t>assemble</a:t>
            </a:r>
            <a:r>
              <a:rPr lang="en-US" dirty="0" smtClean="0">
                <a:solidFill>
                  <a:schemeClr val="accent1"/>
                </a:solidFill>
              </a:rPr>
              <a:t> to machine object code. The </a:t>
            </a:r>
            <a:r>
              <a:rPr lang="en-US" dirty="0" err="1" smtClean="0">
                <a:solidFill>
                  <a:schemeClr val="accent1"/>
                </a:solidFill>
              </a:rPr>
              <a:t>Objdump</a:t>
            </a:r>
            <a:r>
              <a:rPr lang="en-US" dirty="0" smtClean="0">
                <a:solidFill>
                  <a:schemeClr val="accent1"/>
                </a:solidFill>
              </a:rPr>
              <a:t> command can help us understand structure of machine code which is broken into </a:t>
            </a:r>
            <a:r>
              <a:rPr lang="en-US" dirty="0" err="1" smtClean="0">
                <a:solidFill>
                  <a:schemeClr val="accent1"/>
                </a:solidFill>
              </a:rPr>
              <a:t>hdr</a:t>
            </a:r>
            <a:r>
              <a:rPr lang="en-US" dirty="0" smtClean="0">
                <a:solidFill>
                  <a:schemeClr val="accent1"/>
                </a:solidFill>
              </a:rPr>
              <a:t>,   txt and data segments, debugging information, and symbol table</a:t>
            </a:r>
            <a:endParaRPr lang="en-US" dirty="0">
              <a:solidFill>
                <a:schemeClr val="accent1"/>
              </a:solidFill>
            </a:endParaRPr>
          </a:p>
        </p:txBody>
      </p:sp>
    </p:spTree>
    <p:extLst>
      <p:ext uri="{BB962C8B-B14F-4D97-AF65-F5344CB8AC3E}">
        <p14:creationId xmlns:p14="http://schemas.microsoft.com/office/powerpoint/2010/main" val="18520858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1"/>
                </a:solidFill>
              </a:rPr>
              <a:t>Linkers</a:t>
            </a:r>
            <a:endParaRPr lang="en-US" dirty="0">
              <a:solidFill>
                <a:schemeClr val="accent1"/>
              </a:solidFill>
            </a:endParaRPr>
          </a:p>
        </p:txBody>
      </p:sp>
    </p:spTree>
    <p:extLst>
      <p:ext uri="{BB962C8B-B14F-4D97-AF65-F5344CB8AC3E}">
        <p14:creationId xmlns:p14="http://schemas.microsoft.com/office/powerpoint/2010/main" val="4205889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 Calling Conventions</a:t>
            </a:r>
            <a:endParaRPr lang="en-US" dirty="0"/>
          </a:p>
        </p:txBody>
      </p:sp>
      <p:sp>
        <p:nvSpPr>
          <p:cNvPr id="3" name="Content Placeholder 2"/>
          <p:cNvSpPr>
            <a:spLocks noGrp="1"/>
          </p:cNvSpPr>
          <p:nvPr>
            <p:ph idx="1"/>
            <p:custDataLst>
              <p:tags r:id="rId2"/>
            </p:custDataLst>
          </p:nvPr>
        </p:nvSpPr>
        <p:spPr>
          <a:xfrm>
            <a:off x="0" y="609600"/>
            <a:ext cx="8686800" cy="6400800"/>
          </a:xfrm>
        </p:spPr>
        <p:txBody>
          <a:bodyPr>
            <a:normAutofit/>
          </a:bodyPr>
          <a:lstStyle/>
          <a:p>
            <a:pPr lvl="1"/>
            <a:r>
              <a:rPr lang="en-US" sz="2200" dirty="0" smtClean="0">
                <a:solidFill>
                  <a:schemeClr val="accent1"/>
                </a:solidFill>
              </a:rPr>
              <a:t>first four </a:t>
            </a:r>
            <a:r>
              <a:rPr lang="en-US" sz="2200" dirty="0" err="1" smtClean="0"/>
              <a:t>arg</a:t>
            </a:r>
            <a:r>
              <a:rPr lang="en-US" sz="2200" dirty="0" smtClean="0"/>
              <a:t> words passed in $a0, $a1, $a2, $a3</a:t>
            </a:r>
          </a:p>
          <a:p>
            <a:pPr lvl="1"/>
            <a:r>
              <a:rPr lang="en-US" sz="2200" dirty="0" smtClean="0"/>
              <a:t>remaining </a:t>
            </a:r>
            <a:r>
              <a:rPr lang="en-US" sz="2200" dirty="0" err="1" smtClean="0"/>
              <a:t>arg</a:t>
            </a:r>
            <a:r>
              <a:rPr lang="en-US" sz="2200" dirty="0" smtClean="0"/>
              <a:t> words passed </a:t>
            </a:r>
            <a:r>
              <a:rPr lang="en-US" sz="2200" dirty="0" smtClean="0">
                <a:solidFill>
                  <a:schemeClr val="accent1"/>
                </a:solidFill>
              </a:rPr>
              <a:t>in parent’s stack frame</a:t>
            </a:r>
          </a:p>
          <a:p>
            <a:pPr lvl="1"/>
            <a:r>
              <a:rPr lang="en-US" sz="2200" dirty="0" smtClean="0"/>
              <a:t>return value (if any) in $v0, $v1</a:t>
            </a:r>
          </a:p>
          <a:p>
            <a:pPr lvl="1"/>
            <a:r>
              <a:rPr lang="en-US" sz="2200" dirty="0"/>
              <a:t>stack frame at $</a:t>
            </a:r>
            <a:r>
              <a:rPr lang="en-US" sz="2200" dirty="0" err="1"/>
              <a:t>sp</a:t>
            </a:r>
            <a:endParaRPr lang="en-US" sz="2200" dirty="0"/>
          </a:p>
          <a:p>
            <a:pPr lvl="2"/>
            <a:r>
              <a:rPr lang="en-US" sz="1800" dirty="0"/>
              <a:t>contains </a:t>
            </a:r>
            <a:r>
              <a:rPr lang="en-US" sz="1800" dirty="0">
                <a:solidFill>
                  <a:schemeClr val="accent1"/>
                </a:solidFill>
              </a:rPr>
              <a:t>$</a:t>
            </a:r>
            <a:r>
              <a:rPr lang="en-US" sz="1800" dirty="0" err="1">
                <a:solidFill>
                  <a:schemeClr val="accent1"/>
                </a:solidFill>
              </a:rPr>
              <a:t>ra</a:t>
            </a:r>
            <a:r>
              <a:rPr lang="en-US" sz="1800" dirty="0">
                <a:solidFill>
                  <a:schemeClr val="accent1"/>
                </a:solidFill>
              </a:rPr>
              <a:t> </a:t>
            </a:r>
            <a:r>
              <a:rPr lang="en-US" sz="1800" dirty="0"/>
              <a:t>(clobbered on JAL  </a:t>
            </a:r>
            <a:r>
              <a:rPr lang="en-US" sz="1800" dirty="0" smtClean="0"/>
              <a:t>to </a:t>
            </a:r>
            <a:r>
              <a:rPr lang="en-US" sz="1800" dirty="0"/>
              <a:t>sub-functions</a:t>
            </a:r>
            <a:r>
              <a:rPr lang="en-US" sz="1800" dirty="0" smtClean="0"/>
              <a:t>)</a:t>
            </a:r>
          </a:p>
          <a:p>
            <a:pPr lvl="2"/>
            <a:r>
              <a:rPr lang="en-US" sz="1800" dirty="0" smtClean="0"/>
              <a:t> contains </a:t>
            </a:r>
            <a:r>
              <a:rPr lang="en-US" sz="1800" dirty="0" smtClean="0">
                <a:solidFill>
                  <a:schemeClr val="accent1"/>
                </a:solidFill>
              </a:rPr>
              <a:t>$</a:t>
            </a:r>
            <a:r>
              <a:rPr lang="en-US" sz="1800" dirty="0" err="1" smtClean="0">
                <a:solidFill>
                  <a:schemeClr val="accent1"/>
                </a:solidFill>
              </a:rPr>
              <a:t>fp</a:t>
            </a:r>
            <a:endParaRPr lang="en-US" sz="1800" dirty="0">
              <a:solidFill>
                <a:schemeClr val="accent1"/>
              </a:solidFill>
            </a:endParaRPr>
          </a:p>
          <a:p>
            <a:pPr lvl="2"/>
            <a:r>
              <a:rPr lang="en-US" sz="1800" dirty="0"/>
              <a:t>contains </a:t>
            </a:r>
            <a:r>
              <a:rPr lang="en-US" sz="1800" dirty="0">
                <a:solidFill>
                  <a:schemeClr val="accent1"/>
                </a:solidFill>
              </a:rPr>
              <a:t>local </a:t>
            </a:r>
            <a:r>
              <a:rPr lang="en-US" sz="1800" dirty="0" err="1">
                <a:solidFill>
                  <a:schemeClr val="accent1"/>
                </a:solidFill>
              </a:rPr>
              <a:t>vars</a:t>
            </a:r>
            <a:r>
              <a:rPr lang="en-US" sz="1800" dirty="0">
                <a:solidFill>
                  <a:schemeClr val="accent1"/>
                </a:solidFill>
              </a:rPr>
              <a:t> </a:t>
            </a:r>
            <a:r>
              <a:rPr lang="en-US" sz="1800" dirty="0"/>
              <a:t>(possibly </a:t>
            </a:r>
            <a:endParaRPr lang="en-US" sz="1800" dirty="0" smtClean="0"/>
          </a:p>
          <a:p>
            <a:pPr marL="688975" lvl="2" indent="0">
              <a:buNone/>
            </a:pPr>
            <a:r>
              <a:rPr lang="en-US" sz="1800" dirty="0"/>
              <a:t>	</a:t>
            </a:r>
            <a:r>
              <a:rPr lang="en-US" sz="1800" dirty="0" smtClean="0"/>
              <a:t>clobbered by </a:t>
            </a:r>
            <a:r>
              <a:rPr lang="en-US" sz="1800" dirty="0"/>
              <a:t>sub-functions)</a:t>
            </a:r>
          </a:p>
          <a:p>
            <a:pPr lvl="2"/>
            <a:r>
              <a:rPr lang="en-US" sz="1800" dirty="0">
                <a:solidFill>
                  <a:schemeClr val="accent1"/>
                </a:solidFill>
              </a:rPr>
              <a:t>contains extra arguments to </a:t>
            </a:r>
            <a:r>
              <a:rPr lang="en-US" sz="1800" dirty="0" smtClean="0">
                <a:solidFill>
                  <a:schemeClr val="accent1"/>
                </a:solidFill>
              </a:rPr>
              <a:t>sub-functions</a:t>
            </a:r>
          </a:p>
          <a:p>
            <a:pPr marL="688975" lvl="2" indent="0">
              <a:buNone/>
            </a:pPr>
            <a:r>
              <a:rPr lang="en-US" sz="1800" dirty="0" smtClean="0">
                <a:solidFill>
                  <a:schemeClr val="accent1"/>
                </a:solidFill>
              </a:rPr>
              <a:t>	(i.e. argument “spilling)</a:t>
            </a:r>
            <a:endParaRPr lang="en-US" sz="1800" dirty="0">
              <a:solidFill>
                <a:schemeClr val="accent1"/>
              </a:solidFill>
            </a:endParaRPr>
          </a:p>
          <a:p>
            <a:pPr lvl="2"/>
            <a:r>
              <a:rPr lang="en-US" sz="1800" dirty="0">
                <a:solidFill>
                  <a:schemeClr val="accent1"/>
                </a:solidFill>
              </a:rPr>
              <a:t>contains space for first 4 arguments </a:t>
            </a:r>
            <a:r>
              <a:rPr lang="en-US" sz="1800" dirty="0" smtClean="0">
                <a:solidFill>
                  <a:schemeClr val="accent1"/>
                </a:solidFill>
              </a:rPr>
              <a:t>to sub-functions</a:t>
            </a:r>
          </a:p>
          <a:p>
            <a:pPr lvl="1"/>
            <a:r>
              <a:rPr lang="en-US" sz="2200" dirty="0" err="1" smtClean="0">
                <a:solidFill>
                  <a:schemeClr val="accent1"/>
                </a:solidFill>
              </a:rPr>
              <a:t>callee</a:t>
            </a:r>
            <a:r>
              <a:rPr lang="en-US" sz="2200" dirty="0" smtClean="0">
                <a:solidFill>
                  <a:schemeClr val="accent1"/>
                </a:solidFill>
              </a:rPr>
              <a:t> </a:t>
            </a:r>
            <a:r>
              <a:rPr lang="en-US" sz="2200" dirty="0" smtClean="0"/>
              <a:t>save </a:t>
            </a:r>
            <a:r>
              <a:rPr lang="en-US" sz="2200" dirty="0" err="1" smtClean="0"/>
              <a:t>regs</a:t>
            </a:r>
            <a:r>
              <a:rPr lang="en-US" sz="2200" dirty="0" smtClean="0"/>
              <a:t> are </a:t>
            </a:r>
            <a:r>
              <a:rPr lang="en-US" sz="2200" dirty="0" smtClean="0">
                <a:solidFill>
                  <a:schemeClr val="accent1"/>
                </a:solidFill>
              </a:rPr>
              <a:t>preserved</a:t>
            </a:r>
          </a:p>
          <a:p>
            <a:pPr lvl="1"/>
            <a:r>
              <a:rPr lang="en-US" sz="2200" dirty="0" smtClean="0">
                <a:solidFill>
                  <a:schemeClr val="accent1"/>
                </a:solidFill>
              </a:rPr>
              <a:t>caller </a:t>
            </a:r>
            <a:r>
              <a:rPr lang="en-US" sz="2200" dirty="0" smtClean="0"/>
              <a:t>save </a:t>
            </a:r>
            <a:r>
              <a:rPr lang="en-US" sz="2200" dirty="0" err="1" smtClean="0"/>
              <a:t>regs</a:t>
            </a:r>
            <a:r>
              <a:rPr lang="en-US" sz="2200" dirty="0" smtClean="0"/>
              <a:t>  are </a:t>
            </a:r>
            <a:r>
              <a:rPr lang="en-US" sz="2200" dirty="0" smtClean="0">
                <a:solidFill>
                  <a:schemeClr val="accent1"/>
                </a:solidFill>
              </a:rPr>
              <a:t>not </a:t>
            </a:r>
          </a:p>
          <a:p>
            <a:pPr lvl="1"/>
            <a:r>
              <a:rPr lang="en-US" sz="2200" dirty="0"/>
              <a:t>Global data accessed via $</a:t>
            </a:r>
            <a:r>
              <a:rPr lang="en-US" sz="2200" dirty="0" err="1" smtClean="0"/>
              <a:t>gp</a:t>
            </a:r>
            <a:endParaRPr lang="en-US" sz="2200" dirty="0"/>
          </a:p>
        </p:txBody>
      </p:sp>
      <p:cxnSp>
        <p:nvCxnSpPr>
          <p:cNvPr id="5" name="Straight Connector 4"/>
          <p:cNvCxnSpPr/>
          <p:nvPr>
            <p:custDataLst>
              <p:tags r:id="rId3"/>
            </p:custDataLst>
          </p:nvPr>
        </p:nvCxnSpPr>
        <p:spPr>
          <a:xfrm rot="5400000">
            <a:off x="4419600" y="3581400"/>
            <a:ext cx="411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81800" y="3581400"/>
            <a:ext cx="411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77000" y="1752600"/>
            <a:ext cx="2362200" cy="381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77000" y="2133600"/>
            <a:ext cx="2362200" cy="381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77000" y="2514600"/>
            <a:ext cx="2362200" cy="762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77000" y="3276600"/>
            <a:ext cx="2362200" cy="1143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77000" y="4419600"/>
            <a:ext cx="2362200" cy="10668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410200" y="16764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410200" y="50393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6" name="TextBox 15"/>
          <p:cNvSpPr txBox="1"/>
          <p:nvPr>
            <p:custDataLst>
              <p:tags r:id="rId12"/>
            </p:custDataLst>
          </p:nvPr>
        </p:nvSpPr>
        <p:spPr>
          <a:xfrm>
            <a:off x="304800" y="5943600"/>
            <a:ext cx="8229600" cy="838200"/>
          </a:xfrm>
          <a:prstGeom prst="rect">
            <a:avLst/>
          </a:prstGeom>
          <a:noFill/>
          <a:ln w="19050">
            <a:solidFill>
              <a:schemeClr val="accent1"/>
            </a:solidFill>
          </a:ln>
        </p:spPr>
        <p:txBody>
          <a:bodyPr wrap="none" rtlCol="0" anchor="ctr">
            <a:noAutofit/>
          </a:bodyPr>
          <a:lstStyle/>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Tree>
    <p:extLst>
      <p:ext uri="{BB962C8B-B14F-4D97-AF65-F5344CB8AC3E}">
        <p14:creationId xmlns:p14="http://schemas.microsoft.com/office/powerpoint/2010/main" val="40716391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link together separately compiled and assembled machine object files</a:t>
            </a:r>
            <a:r>
              <a:rPr lang="en-US" dirty="0"/>
              <a:t>?</a:t>
            </a:r>
          </a:p>
        </p:txBody>
      </p:sp>
    </p:spTree>
    <p:extLst>
      <p:ext uri="{BB962C8B-B14F-4D97-AF65-F5344CB8AC3E}">
        <p14:creationId xmlns:p14="http://schemas.microsoft.com/office/powerpoint/2010/main" val="3344202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smtClean="0"/>
              <a:t>Big Picture</a:t>
            </a:r>
            <a:endParaRPr lang="en-US" dirty="0"/>
          </a:p>
        </p:txBody>
      </p:sp>
      <p:sp>
        <p:nvSpPr>
          <p:cNvPr id="8" name="Rounded Rectangle 7"/>
          <p:cNvSpPr/>
          <p:nvPr>
            <p:custDataLst>
              <p:tags r:id="rId2"/>
            </p:custDataLst>
          </p:nvPr>
        </p:nvSpPr>
        <p:spPr>
          <a:xfrm>
            <a:off x="228600" y="6096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3"/>
            </p:custDataLst>
          </p:nvPr>
        </p:nvSpPr>
        <p:spPr>
          <a:xfrm>
            <a:off x="228600" y="16002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4"/>
            </p:custDataLst>
          </p:nvPr>
        </p:nvSpPr>
        <p:spPr>
          <a:xfrm>
            <a:off x="2514600" y="25908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5"/>
            </p:custDataLst>
          </p:nvPr>
        </p:nvSpPr>
        <p:spPr>
          <a:xfrm>
            <a:off x="4800600" y="35814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6"/>
            </p:custDataLst>
          </p:nvPr>
        </p:nvSpPr>
        <p:spPr>
          <a:xfrm>
            <a:off x="4800600" y="45720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7"/>
            </p:custDataLst>
          </p:nvPr>
        </p:nvSpPr>
        <p:spPr>
          <a:xfrm>
            <a:off x="2514600" y="6096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8"/>
            </p:custDataLst>
          </p:nvPr>
        </p:nvSpPr>
        <p:spPr>
          <a:xfrm>
            <a:off x="2514600" y="16002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9"/>
            </p:custDataLst>
          </p:nvPr>
        </p:nvCxnSpPr>
        <p:spPr>
          <a:xfrm>
            <a:off x="1524000" y="990600"/>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0"/>
            </p:custDataLst>
          </p:nvPr>
        </p:nvCxnSpPr>
        <p:spPr>
          <a:xfrm>
            <a:off x="1524000" y="1981200"/>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1"/>
            </p:custDataLst>
          </p:nvPr>
        </p:nvCxnSpPr>
        <p:spPr>
          <a:xfrm>
            <a:off x="3810000" y="914400"/>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2"/>
            </p:custDataLst>
          </p:nvPr>
        </p:nvCxnSpPr>
        <p:spPr>
          <a:xfrm>
            <a:off x="3810000" y="1905000"/>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3"/>
            </p:custDataLst>
          </p:nvPr>
        </p:nvCxnSpPr>
        <p:spPr>
          <a:xfrm>
            <a:off x="3810000" y="2971800"/>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4"/>
            </p:custDataLst>
          </p:nvPr>
        </p:nvSpPr>
        <p:spPr>
          <a:xfrm>
            <a:off x="4800600" y="25908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5"/>
            </p:custDataLst>
          </p:nvPr>
        </p:nvSpPr>
        <p:spPr>
          <a:xfrm>
            <a:off x="4800600" y="6096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6"/>
            </p:custDataLst>
          </p:nvPr>
        </p:nvSpPr>
        <p:spPr>
          <a:xfrm>
            <a:off x="4800600" y="1600200"/>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7"/>
            </p:custDataLst>
          </p:nvPr>
        </p:nvCxnSpPr>
        <p:spPr>
          <a:xfrm rot="5400000" flipH="1" flipV="1">
            <a:off x="5867400" y="3276600"/>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8"/>
            </p:custDataLst>
          </p:nvPr>
        </p:nvSpPr>
        <p:spPr>
          <a:xfrm>
            <a:off x="7239000" y="2209800"/>
            <a:ext cx="1447800" cy="762000"/>
          </a:xfrm>
          <a:prstGeom prst="roundRect">
            <a:avLst/>
          </a:prstGeom>
          <a:ln w="28575">
            <a:solidFill>
              <a:schemeClr val="accent1"/>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9"/>
            </p:custDataLst>
          </p:nvPr>
        </p:nvCxnSpPr>
        <p:spPr>
          <a:xfrm flipV="1">
            <a:off x="6096000" y="2819400"/>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20"/>
            </p:custDataLst>
          </p:nvPr>
        </p:nvCxnSpPr>
        <p:spPr>
          <a:xfrm flipV="1">
            <a:off x="6096000" y="2590800"/>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1"/>
            </p:custDataLst>
          </p:nvPr>
        </p:nvCxnSpPr>
        <p:spPr>
          <a:xfrm>
            <a:off x="6096000" y="1981200"/>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16200000" flipH="1">
            <a:off x="6057900" y="1028700"/>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custDataLst>
              <p:tags r:id="rId23"/>
            </p:custDataLst>
          </p:nvPr>
        </p:nvCxnSpPr>
        <p:spPr>
          <a:xfrm rot="5400000">
            <a:off x="7048500" y="4000500"/>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custDataLst>
              <p:tags r:id="rId24"/>
            </p:custDataLst>
          </p:nvPr>
        </p:nvSpPr>
        <p:spPr>
          <a:xfrm>
            <a:off x="6934200" y="4876800"/>
            <a:ext cx="2057400" cy="18288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28" name="TextBox 27"/>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1"/>
                </a:solidFill>
              </a:rPr>
              <a:t>linker</a:t>
            </a:r>
            <a:endParaRPr lang="en-US" sz="3200" dirty="0">
              <a:solidFill>
                <a:schemeClr val="accent1"/>
              </a:solidFill>
            </a:endParaRPr>
          </a:p>
        </p:txBody>
      </p:sp>
      <p:cxnSp>
        <p:nvCxnSpPr>
          <p:cNvPr id="30" name="Straight Arrow Connector 29"/>
          <p:cNvCxnSpPr>
            <a:stCxn id="28" idx="0"/>
            <a:endCxn id="31" idx="4"/>
          </p:cNvCxnSpPr>
          <p:nvPr/>
        </p:nvCxnSpPr>
        <p:spPr>
          <a:xfrm flipV="1">
            <a:off x="6402493" y="4631297"/>
            <a:ext cx="150707" cy="1236103"/>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248400" y="821298"/>
            <a:ext cx="609600" cy="38099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891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2466" name="Rectangle 2"/>
          <p:cNvSpPr>
            <a:spLocks noGrp="1" noChangeArrowheads="1"/>
          </p:cNvSpPr>
          <p:nvPr>
            <p:ph type="title"/>
            <p:custDataLst>
              <p:tags r:id="rId1"/>
            </p:custDataLst>
          </p:nvPr>
        </p:nvSpPr>
        <p:spPr/>
        <p:txBody>
          <a:bodyPr>
            <a:normAutofit fontScale="90000"/>
          </a:bodyPr>
          <a:lstStyle/>
          <a:p>
            <a:r>
              <a:rPr lang="en-GB" smtClean="0"/>
              <a:t>Linkers</a:t>
            </a:r>
            <a:endParaRPr lang="en-GB"/>
          </a:p>
        </p:txBody>
      </p:sp>
      <p:sp>
        <p:nvSpPr>
          <p:cNvPr id="2622467" name="Rectangle 3"/>
          <p:cNvSpPr>
            <a:spLocks noGrp="1" noChangeArrowheads="1"/>
          </p:cNvSpPr>
          <p:nvPr>
            <p:ph type="body" idx="1"/>
            <p:custDataLst>
              <p:tags r:id="rId2"/>
            </p:custDataLst>
          </p:nvPr>
        </p:nvSpPr>
        <p:spPr/>
        <p:txBody>
          <a:bodyPr/>
          <a:lstStyle/>
          <a:p>
            <a:r>
              <a:rPr lang="en-GB" dirty="0" smtClean="0">
                <a:solidFill>
                  <a:schemeClr val="accent1"/>
                </a:solidFill>
              </a:rPr>
              <a:t>Linker </a:t>
            </a:r>
            <a:r>
              <a:rPr lang="en-GB" dirty="0" smtClean="0"/>
              <a:t>combines object files into an executable file</a:t>
            </a:r>
          </a:p>
          <a:p>
            <a:pPr lvl="1"/>
            <a:r>
              <a:rPr lang="en-GB" dirty="0" smtClean="0"/>
              <a:t>Relocate each object’s text and data segments</a:t>
            </a:r>
          </a:p>
          <a:p>
            <a:pPr lvl="1"/>
            <a:r>
              <a:rPr lang="en-GB" dirty="0" smtClean="0"/>
              <a:t>Resolve as-yet-unresolved symbols</a:t>
            </a:r>
          </a:p>
          <a:p>
            <a:pPr lvl="1"/>
            <a:r>
              <a:rPr lang="en-GB" dirty="0" smtClean="0"/>
              <a:t>Record top-level entry point in executable file</a:t>
            </a:r>
          </a:p>
          <a:p>
            <a:endParaRPr lang="en-GB" dirty="0" smtClean="0"/>
          </a:p>
          <a:p>
            <a:r>
              <a:rPr lang="en-GB" dirty="0" smtClean="0"/>
              <a:t>End result: a program on disk, ready to </a:t>
            </a:r>
            <a:r>
              <a:rPr lang="en-GB" dirty="0" smtClean="0"/>
              <a:t>execute</a:t>
            </a:r>
          </a:p>
          <a:p>
            <a:pPr lvl="1"/>
            <a:r>
              <a:rPr lang="en-GB" dirty="0" smtClean="0"/>
              <a:t>E.g. 	</a:t>
            </a:r>
            <a:r>
              <a:rPr lang="en-GB" dirty="0" smtClean="0">
                <a:solidFill>
                  <a:schemeClr val="accent1"/>
                </a:solidFill>
              </a:rPr>
              <a:t>./</a:t>
            </a:r>
            <a:r>
              <a:rPr lang="en-GB" dirty="0" err="1" smtClean="0">
                <a:solidFill>
                  <a:schemeClr val="accent1"/>
                </a:solidFill>
              </a:rPr>
              <a:t>calc</a:t>
            </a:r>
            <a:r>
              <a:rPr lang="en-GB" dirty="0" smtClean="0">
                <a:solidFill>
                  <a:schemeClr val="accent1"/>
                </a:solidFill>
              </a:rPr>
              <a:t>			Linux</a:t>
            </a:r>
          </a:p>
          <a:p>
            <a:pPr marL="457200" lvl="1" indent="0">
              <a:buNone/>
            </a:pPr>
            <a:r>
              <a:rPr lang="en-GB" dirty="0">
                <a:solidFill>
                  <a:schemeClr val="accent1"/>
                </a:solidFill>
              </a:rPr>
              <a:t>	</a:t>
            </a:r>
            <a:r>
              <a:rPr lang="en-GB" dirty="0" smtClean="0">
                <a:solidFill>
                  <a:schemeClr val="accent1"/>
                </a:solidFill>
              </a:rPr>
              <a:t>	./calc.exe		Windows</a:t>
            </a:r>
          </a:p>
          <a:p>
            <a:pPr marL="457200" lvl="1" indent="0">
              <a:buNone/>
            </a:pPr>
            <a:r>
              <a:rPr lang="en-GB" dirty="0">
                <a:solidFill>
                  <a:schemeClr val="accent1"/>
                </a:solidFill>
              </a:rPr>
              <a:t>	</a:t>
            </a:r>
            <a:r>
              <a:rPr lang="en-GB" dirty="0" smtClean="0">
                <a:solidFill>
                  <a:schemeClr val="accent1"/>
                </a:solidFill>
              </a:rPr>
              <a:t>	simulate </a:t>
            </a:r>
            <a:r>
              <a:rPr lang="en-GB" dirty="0" err="1" smtClean="0">
                <a:solidFill>
                  <a:schemeClr val="accent1"/>
                </a:solidFill>
              </a:rPr>
              <a:t>calc</a:t>
            </a:r>
            <a:r>
              <a:rPr lang="en-GB" dirty="0" smtClean="0">
                <a:solidFill>
                  <a:schemeClr val="accent1"/>
                </a:solidFill>
              </a:rPr>
              <a:t>	Class MIPS simulator</a:t>
            </a:r>
            <a:endParaRPr lang="en-GB" dirty="0">
              <a:solidFill>
                <a:schemeClr val="accent1"/>
              </a:solidFill>
            </a:endParaRPr>
          </a:p>
        </p:txBody>
      </p:sp>
      <p:sp>
        <p:nvSpPr>
          <p:cNvPr id="2" name="Oval 1"/>
          <p:cNvSpPr/>
          <p:nvPr/>
        </p:nvSpPr>
        <p:spPr>
          <a:xfrm>
            <a:off x="990600" y="1219200"/>
            <a:ext cx="1524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38200" y="1752600"/>
            <a:ext cx="1524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4621375"/>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2246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2246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224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hidden="1"/>
          <p:cNvSpPr/>
          <p:nvPr>
            <p:custDataLst>
              <p:tags r:id="rId1"/>
            </p:custDataLst>
          </p:nvPr>
        </p:nvSpPr>
        <p:spPr>
          <a:xfrm>
            <a:off x="1118358" y="9144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hidden="1"/>
          <p:cNvSpPr/>
          <p:nvPr>
            <p:custDataLst>
              <p:tags r:id="rId2"/>
            </p:custDataLst>
          </p:nvPr>
        </p:nvSpPr>
        <p:spPr>
          <a:xfrm>
            <a:off x="1118358" y="21336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hidden="1"/>
          <p:cNvSpPr/>
          <p:nvPr>
            <p:custDataLst>
              <p:tags r:id="rId3"/>
            </p:custDataLst>
          </p:nvPr>
        </p:nvSpPr>
        <p:spPr>
          <a:xfrm>
            <a:off x="1373592" y="1658644"/>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hidden="1"/>
          <p:cNvSpPr/>
          <p:nvPr>
            <p:custDataLst>
              <p:tags r:id="rId4"/>
            </p:custDataLst>
          </p:nvPr>
        </p:nvSpPr>
        <p:spPr>
          <a:xfrm>
            <a:off x="3785358" y="10668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hidden="1"/>
          <p:cNvSpPr/>
          <p:nvPr>
            <p:custDataLst>
              <p:tags r:id="rId5"/>
            </p:custDataLst>
          </p:nvPr>
        </p:nvSpPr>
        <p:spPr>
          <a:xfrm>
            <a:off x="4038600" y="1752600"/>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hidden="1"/>
          <p:cNvSpPr/>
          <p:nvPr>
            <p:custDataLst>
              <p:tags r:id="rId6"/>
            </p:custDataLst>
          </p:nvPr>
        </p:nvSpPr>
        <p:spPr>
          <a:xfrm>
            <a:off x="4038600" y="1524000"/>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custDataLst>
              <p:tags r:id="rId7"/>
            </p:custDataLst>
          </p:nvPr>
        </p:nvSpPr>
        <p:spPr/>
        <p:txBody>
          <a:bodyPr>
            <a:normAutofit fontScale="90000"/>
          </a:bodyPr>
          <a:lstStyle/>
          <a:p>
            <a:r>
              <a:rPr lang="en-US" dirty="0" smtClean="0"/>
              <a:t>Linker Example </a:t>
            </a:r>
            <a:endParaRPr lang="en-US" dirty="0"/>
          </a:p>
        </p:txBody>
      </p:sp>
      <p:sp>
        <p:nvSpPr>
          <p:cNvPr id="4" name="Rectangle 3"/>
          <p:cNvSpPr/>
          <p:nvPr>
            <p:custDataLst>
              <p:tags r:id="rId8"/>
            </p:custDataLst>
          </p:nvPr>
        </p:nvSpPr>
        <p:spPr>
          <a:xfrm>
            <a:off x="280158" y="685800"/>
            <a:ext cx="2209800" cy="48768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custDataLst>
              <p:tags r:id="rId9"/>
            </p:custDataLst>
          </p:nvPr>
        </p:nvSpPr>
        <p:spPr>
          <a:xfrm>
            <a:off x="76200" y="457200"/>
            <a:ext cx="1194558" cy="523220"/>
          </a:xfrm>
          <a:prstGeom prst="rect">
            <a:avLst/>
          </a:prstGeom>
          <a:solidFill>
            <a:schemeClr val="bg2"/>
          </a:solidFill>
          <a:ln>
            <a:solidFill>
              <a:schemeClr val="bg1"/>
            </a:solidFill>
          </a:ln>
        </p:spPr>
        <p:txBody>
          <a:bodyPr wrap="none" rtlCol="0">
            <a:spAutoFit/>
          </a:bodyPr>
          <a:lstStyle/>
          <a:p>
            <a:r>
              <a:rPr lang="en-US" sz="2800" dirty="0" err="1" smtClean="0">
                <a:solidFill>
                  <a:schemeClr val="bg1"/>
                </a:solidFill>
              </a:rPr>
              <a:t>main.o</a:t>
            </a:r>
            <a:endParaRPr lang="en-US" sz="2800" dirty="0" smtClean="0">
              <a:solidFill>
                <a:schemeClr val="bg1"/>
              </a:solidFill>
            </a:endParaRPr>
          </a:p>
        </p:txBody>
      </p:sp>
      <p:sp>
        <p:nvSpPr>
          <p:cNvPr id="6" name="Rectangle 5"/>
          <p:cNvSpPr/>
          <p:nvPr>
            <p:custDataLst>
              <p:tags r:id="rId10"/>
            </p:custDataLst>
          </p:nvPr>
        </p:nvSpPr>
        <p:spPr>
          <a:xfrm>
            <a:off x="280158" y="990600"/>
            <a:ext cx="2209800" cy="21336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latin typeface="Consolas" pitchFamily="49" charset="0"/>
              </a:rPr>
              <a:t>...</a:t>
            </a:r>
          </a:p>
          <a:p>
            <a:pPr algn="ctr">
              <a:lnSpc>
                <a:spcPct val="80000"/>
              </a:lnSpc>
            </a:pPr>
            <a:r>
              <a:rPr lang="en-US" sz="2000" dirty="0" smtClean="0">
                <a:latin typeface="Consolas" pitchFamily="49" charset="0"/>
              </a:rPr>
              <a:t>0C000000</a:t>
            </a:r>
          </a:p>
          <a:p>
            <a:pPr algn="ctr">
              <a:lnSpc>
                <a:spcPct val="80000"/>
              </a:lnSpc>
            </a:pPr>
            <a:r>
              <a:rPr lang="en-US" sz="2000" dirty="0" smtClean="0">
                <a:latin typeface="Consolas" pitchFamily="49" charset="0"/>
              </a:rPr>
              <a:t>21035000</a:t>
            </a:r>
          </a:p>
          <a:p>
            <a:pPr algn="ctr">
              <a:lnSpc>
                <a:spcPct val="80000"/>
              </a:lnSpc>
            </a:pPr>
            <a:r>
              <a:rPr lang="en-US" sz="2000" dirty="0" smtClean="0">
                <a:latin typeface="Consolas" pitchFamily="49" charset="0"/>
              </a:rPr>
              <a:t>1b80050C</a:t>
            </a:r>
          </a:p>
          <a:p>
            <a:pPr algn="ctr">
              <a:lnSpc>
                <a:spcPct val="80000"/>
              </a:lnSpc>
            </a:pPr>
            <a:r>
              <a:rPr lang="en-US" sz="2000" dirty="0" smtClean="0">
                <a:latin typeface="Consolas" pitchFamily="49" charset="0"/>
              </a:rPr>
              <a:t>4C040000</a:t>
            </a:r>
          </a:p>
          <a:p>
            <a:pPr algn="ctr">
              <a:lnSpc>
                <a:spcPct val="80000"/>
              </a:lnSpc>
            </a:pPr>
            <a:r>
              <a:rPr lang="en-US" sz="2000" dirty="0" smtClean="0">
                <a:latin typeface="Consolas" pitchFamily="49" charset="0"/>
              </a:rPr>
              <a:t>21047002</a:t>
            </a:r>
          </a:p>
          <a:p>
            <a:pPr algn="ctr">
              <a:lnSpc>
                <a:spcPct val="80000"/>
              </a:lnSpc>
            </a:pPr>
            <a:r>
              <a:rPr lang="en-US" sz="2000" dirty="0" smtClean="0">
                <a:latin typeface="Consolas" pitchFamily="49" charset="0"/>
              </a:rPr>
              <a:t>0C000000</a:t>
            </a:r>
          </a:p>
          <a:p>
            <a:pPr algn="ctr">
              <a:lnSpc>
                <a:spcPct val="80000"/>
              </a:lnSpc>
            </a:pPr>
            <a:r>
              <a:rPr lang="en-US" sz="2000" dirty="0" smtClean="0">
                <a:latin typeface="Consolas" pitchFamily="49" charset="0"/>
              </a:rPr>
              <a:t>...</a:t>
            </a:r>
            <a:endParaRPr lang="en-US" sz="2000" dirty="0">
              <a:latin typeface="Consolas" pitchFamily="49" charset="0"/>
            </a:endParaRPr>
          </a:p>
        </p:txBody>
      </p:sp>
      <p:sp>
        <p:nvSpPr>
          <p:cNvPr id="7" name="Rectangle 6"/>
          <p:cNvSpPr/>
          <p:nvPr>
            <p:custDataLst>
              <p:tags r:id="rId11"/>
            </p:custDataLst>
          </p:nvPr>
        </p:nvSpPr>
        <p:spPr>
          <a:xfrm>
            <a:off x="280158" y="3124200"/>
            <a:ext cx="2209800" cy="12192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030288" algn="l"/>
              </a:tabLst>
            </a:pPr>
            <a:r>
              <a:rPr lang="en-US" sz="2000" dirty="0" smtClean="0">
                <a:latin typeface="Consolas" pitchFamily="49" charset="0"/>
              </a:rPr>
              <a:t>00 T	main</a:t>
            </a:r>
          </a:p>
          <a:p>
            <a:pPr>
              <a:tabLst>
                <a:tab pos="1030288" algn="l"/>
              </a:tabLst>
            </a:pPr>
            <a:r>
              <a:rPr lang="en-US" sz="2000" dirty="0" smtClean="0">
                <a:latin typeface="Consolas" pitchFamily="49" charset="0"/>
              </a:rPr>
              <a:t>00 D	</a:t>
            </a:r>
            <a:r>
              <a:rPr lang="en-US" sz="2000" dirty="0" err="1" smtClean="0">
                <a:latin typeface="Consolas" pitchFamily="49" charset="0"/>
              </a:rPr>
              <a:t>uname</a:t>
            </a:r>
            <a:endParaRPr lang="en-US" sz="2000" dirty="0" smtClean="0">
              <a:latin typeface="Consolas" pitchFamily="49" charset="0"/>
            </a:endParaRPr>
          </a:p>
          <a:p>
            <a:pPr>
              <a:tabLst>
                <a:tab pos="1030288" algn="l"/>
              </a:tabLst>
            </a:pPr>
            <a:r>
              <a:rPr lang="en-US" sz="2000" dirty="0" smtClean="0">
                <a:latin typeface="Consolas" pitchFamily="49" charset="0"/>
              </a:rPr>
              <a:t>*UND* 	</a:t>
            </a:r>
            <a:r>
              <a:rPr lang="en-US" sz="2000" dirty="0" err="1" smtClean="0">
                <a:latin typeface="Consolas" pitchFamily="49" charset="0"/>
              </a:rPr>
              <a:t>printf</a:t>
            </a:r>
            <a:endParaRPr lang="en-US" sz="2000" dirty="0" smtClean="0">
              <a:latin typeface="Consolas" pitchFamily="49" charset="0"/>
            </a:endParaRPr>
          </a:p>
          <a:p>
            <a:pPr>
              <a:tabLst>
                <a:tab pos="1030288" algn="l"/>
              </a:tabLst>
            </a:pPr>
            <a:r>
              <a:rPr lang="en-US" sz="2000" dirty="0" smtClean="0">
                <a:latin typeface="Consolas" pitchFamily="49" charset="0"/>
              </a:rPr>
              <a:t>*UND* 	pi</a:t>
            </a:r>
            <a:endParaRPr lang="en-US" sz="2000" dirty="0">
              <a:latin typeface="Consolas" pitchFamily="49" charset="0"/>
            </a:endParaRPr>
          </a:p>
        </p:txBody>
      </p:sp>
      <p:sp>
        <p:nvSpPr>
          <p:cNvPr id="8" name="Rectangle 7"/>
          <p:cNvSpPr/>
          <p:nvPr>
            <p:custDataLst>
              <p:tags r:id="rId12"/>
            </p:custDataLst>
          </p:nvPr>
        </p:nvSpPr>
        <p:spPr>
          <a:xfrm>
            <a:off x="280158" y="4343400"/>
            <a:ext cx="2209800" cy="9906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40, JL, </a:t>
            </a:r>
            <a:r>
              <a:rPr lang="en-US" sz="2000" dirty="0" err="1" smtClean="0">
                <a:latin typeface="Consolas" pitchFamily="49" charset="0"/>
              </a:rPr>
              <a:t>printf</a:t>
            </a:r>
            <a:endParaRPr lang="en-US" sz="2000" dirty="0" smtClean="0">
              <a:latin typeface="Consolas" pitchFamily="49" charset="0"/>
            </a:endParaRPr>
          </a:p>
          <a:p>
            <a:r>
              <a:rPr lang="en-US" sz="2000" dirty="0" smtClean="0">
                <a:latin typeface="Consolas" pitchFamily="49" charset="0"/>
              </a:rPr>
              <a:t>4C, LW/</a:t>
            </a:r>
            <a:r>
              <a:rPr lang="en-US" sz="2000" dirty="0" err="1" smtClean="0">
                <a:latin typeface="Consolas" pitchFamily="49" charset="0"/>
              </a:rPr>
              <a:t>gp</a:t>
            </a:r>
            <a:r>
              <a:rPr lang="en-US" sz="2000" dirty="0" smtClean="0">
                <a:latin typeface="Consolas" pitchFamily="49" charset="0"/>
              </a:rPr>
              <a:t>, pi</a:t>
            </a:r>
          </a:p>
          <a:p>
            <a:r>
              <a:rPr lang="en-US" sz="2000" dirty="0" smtClean="0">
                <a:latin typeface="Consolas" pitchFamily="49" charset="0"/>
              </a:rPr>
              <a:t>54, JL, square</a:t>
            </a:r>
          </a:p>
        </p:txBody>
      </p:sp>
      <p:sp>
        <p:nvSpPr>
          <p:cNvPr id="13" name="Rectangle 12"/>
          <p:cNvSpPr/>
          <p:nvPr>
            <p:custDataLst>
              <p:tags r:id="rId13"/>
            </p:custDataLst>
          </p:nvPr>
        </p:nvSpPr>
        <p:spPr>
          <a:xfrm>
            <a:off x="2947158" y="685800"/>
            <a:ext cx="2209800" cy="434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custDataLst>
              <p:tags r:id="rId14"/>
            </p:custDataLst>
          </p:nvPr>
        </p:nvSpPr>
        <p:spPr>
          <a:xfrm>
            <a:off x="2743200" y="457200"/>
            <a:ext cx="1229696" cy="523220"/>
          </a:xfrm>
          <a:prstGeom prst="rect">
            <a:avLst/>
          </a:prstGeom>
          <a:solidFill>
            <a:schemeClr val="bg2"/>
          </a:solidFill>
          <a:ln>
            <a:solidFill>
              <a:schemeClr val="bg1"/>
            </a:solidFill>
          </a:ln>
        </p:spPr>
        <p:txBody>
          <a:bodyPr wrap="none" rtlCol="0">
            <a:spAutoFit/>
          </a:bodyPr>
          <a:lstStyle/>
          <a:p>
            <a:r>
              <a:rPr lang="en-US" sz="2800" dirty="0" err="1" smtClean="0">
                <a:solidFill>
                  <a:schemeClr val="bg1"/>
                </a:solidFill>
              </a:rPr>
              <a:t>math.o</a:t>
            </a:r>
            <a:endParaRPr lang="en-US" sz="2800" dirty="0" smtClean="0">
              <a:solidFill>
                <a:schemeClr val="bg1"/>
              </a:solidFill>
            </a:endParaRPr>
          </a:p>
        </p:txBody>
      </p:sp>
      <p:sp>
        <p:nvSpPr>
          <p:cNvPr id="15" name="Rectangle 14"/>
          <p:cNvSpPr/>
          <p:nvPr>
            <p:custDataLst>
              <p:tags r:id="rId15"/>
            </p:custDataLst>
          </p:nvPr>
        </p:nvSpPr>
        <p:spPr>
          <a:xfrm>
            <a:off x="2947158" y="990600"/>
            <a:ext cx="2209800" cy="16764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latin typeface="Consolas" pitchFamily="49" charset="0"/>
              </a:rPr>
              <a:t>...</a:t>
            </a:r>
          </a:p>
          <a:p>
            <a:pPr algn="ctr">
              <a:lnSpc>
                <a:spcPct val="80000"/>
              </a:lnSpc>
            </a:pPr>
            <a:r>
              <a:rPr lang="en-US" sz="2000" dirty="0" smtClean="0">
                <a:latin typeface="Consolas" pitchFamily="49" charset="0"/>
              </a:rPr>
              <a:t>21032040</a:t>
            </a:r>
          </a:p>
          <a:p>
            <a:pPr algn="ctr">
              <a:lnSpc>
                <a:spcPct val="80000"/>
              </a:lnSpc>
            </a:pPr>
            <a:r>
              <a:rPr lang="en-US" sz="2000" dirty="0" smtClean="0">
                <a:latin typeface="Consolas" pitchFamily="49" charset="0"/>
              </a:rPr>
              <a:t>0C000000</a:t>
            </a:r>
          </a:p>
          <a:p>
            <a:pPr algn="ctr">
              <a:lnSpc>
                <a:spcPct val="80000"/>
              </a:lnSpc>
            </a:pPr>
            <a:r>
              <a:rPr lang="en-US" sz="2000" dirty="0" smtClean="0">
                <a:latin typeface="Consolas" pitchFamily="49" charset="0"/>
              </a:rPr>
              <a:t>1b301402</a:t>
            </a:r>
          </a:p>
          <a:p>
            <a:pPr algn="ctr">
              <a:lnSpc>
                <a:spcPct val="80000"/>
              </a:lnSpc>
            </a:pPr>
            <a:r>
              <a:rPr lang="en-US" sz="2000" dirty="0" smtClean="0">
                <a:latin typeface="Consolas" pitchFamily="49" charset="0"/>
              </a:rPr>
              <a:t>3C040000</a:t>
            </a:r>
          </a:p>
          <a:p>
            <a:pPr algn="ctr">
              <a:lnSpc>
                <a:spcPct val="80000"/>
              </a:lnSpc>
            </a:pPr>
            <a:r>
              <a:rPr lang="en-US" sz="2000" dirty="0" smtClean="0">
                <a:latin typeface="Consolas" pitchFamily="49" charset="0"/>
              </a:rPr>
              <a:t>34040000</a:t>
            </a:r>
          </a:p>
          <a:p>
            <a:pPr algn="ctr">
              <a:lnSpc>
                <a:spcPct val="80000"/>
              </a:lnSpc>
            </a:pPr>
            <a:r>
              <a:rPr lang="en-US" sz="2000" dirty="0" smtClean="0">
                <a:latin typeface="Consolas" pitchFamily="49" charset="0"/>
              </a:rPr>
              <a:t>...</a:t>
            </a:r>
            <a:endParaRPr lang="en-US" sz="2000" dirty="0">
              <a:latin typeface="Consolas" pitchFamily="49" charset="0"/>
            </a:endParaRPr>
          </a:p>
        </p:txBody>
      </p:sp>
      <p:sp>
        <p:nvSpPr>
          <p:cNvPr id="16" name="Rectangle 15"/>
          <p:cNvSpPr/>
          <p:nvPr>
            <p:custDataLst>
              <p:tags r:id="rId16"/>
            </p:custDataLst>
          </p:nvPr>
        </p:nvSpPr>
        <p:spPr>
          <a:xfrm>
            <a:off x="2947158" y="2667000"/>
            <a:ext cx="2209800" cy="12192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20 T	square</a:t>
            </a:r>
          </a:p>
          <a:p>
            <a:r>
              <a:rPr lang="en-US" sz="2000" dirty="0" smtClean="0">
                <a:latin typeface="Consolas" pitchFamily="49" charset="0"/>
              </a:rPr>
              <a:t>00 D	pi</a:t>
            </a:r>
          </a:p>
          <a:p>
            <a:r>
              <a:rPr lang="en-US" sz="2000" dirty="0" smtClean="0">
                <a:latin typeface="Consolas" pitchFamily="49" charset="0"/>
              </a:rPr>
              <a:t>*UND* 	</a:t>
            </a:r>
            <a:r>
              <a:rPr lang="en-US" sz="2000" dirty="0" err="1" smtClean="0">
                <a:latin typeface="Consolas" pitchFamily="49" charset="0"/>
              </a:rPr>
              <a:t>printf</a:t>
            </a:r>
            <a:endParaRPr lang="en-US" sz="2000" dirty="0" smtClean="0">
              <a:latin typeface="Consolas" pitchFamily="49" charset="0"/>
            </a:endParaRPr>
          </a:p>
          <a:p>
            <a:r>
              <a:rPr lang="en-US" sz="2000" dirty="0" smtClean="0">
                <a:latin typeface="Consolas" pitchFamily="49" charset="0"/>
              </a:rPr>
              <a:t>*UND*	</a:t>
            </a:r>
            <a:r>
              <a:rPr lang="en-US" sz="2000" dirty="0" err="1" smtClean="0">
                <a:latin typeface="Consolas" pitchFamily="49" charset="0"/>
              </a:rPr>
              <a:t>uname</a:t>
            </a:r>
            <a:endParaRPr lang="en-US" sz="2000" dirty="0" smtClean="0">
              <a:latin typeface="Consolas" pitchFamily="49" charset="0"/>
            </a:endParaRPr>
          </a:p>
        </p:txBody>
      </p:sp>
      <p:sp>
        <p:nvSpPr>
          <p:cNvPr id="17" name="Rectangle 16"/>
          <p:cNvSpPr/>
          <p:nvPr>
            <p:custDataLst>
              <p:tags r:id="rId17"/>
            </p:custDataLst>
          </p:nvPr>
        </p:nvSpPr>
        <p:spPr>
          <a:xfrm>
            <a:off x="2947158" y="3886200"/>
            <a:ext cx="2209800" cy="10668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28, JL, </a:t>
            </a:r>
            <a:r>
              <a:rPr lang="en-US" sz="2000" dirty="0" err="1" smtClean="0">
                <a:latin typeface="Consolas" pitchFamily="49" charset="0"/>
              </a:rPr>
              <a:t>printf</a:t>
            </a:r>
            <a:endParaRPr lang="en-US" sz="2000" dirty="0" smtClean="0">
              <a:latin typeface="Consolas" pitchFamily="49" charset="0"/>
            </a:endParaRPr>
          </a:p>
          <a:p>
            <a:r>
              <a:rPr lang="en-US" sz="2000" dirty="0" smtClean="0">
                <a:latin typeface="Consolas" pitchFamily="49" charset="0"/>
              </a:rPr>
              <a:t>30, LUI, </a:t>
            </a:r>
            <a:r>
              <a:rPr lang="en-US" sz="2000" dirty="0" err="1" smtClean="0">
                <a:latin typeface="Consolas" pitchFamily="49" charset="0"/>
              </a:rPr>
              <a:t>uname</a:t>
            </a:r>
            <a:endParaRPr lang="en-US" sz="2000" dirty="0" smtClean="0">
              <a:latin typeface="Consolas" pitchFamily="49" charset="0"/>
            </a:endParaRPr>
          </a:p>
          <a:p>
            <a:r>
              <a:rPr lang="en-US" sz="2000" dirty="0" smtClean="0">
                <a:latin typeface="Consolas" pitchFamily="49" charset="0"/>
              </a:rPr>
              <a:t>34, LA, </a:t>
            </a:r>
            <a:r>
              <a:rPr lang="en-US" sz="2000" dirty="0" err="1" smtClean="0">
                <a:latin typeface="Consolas" pitchFamily="49" charset="0"/>
              </a:rPr>
              <a:t>uname</a:t>
            </a:r>
            <a:endParaRPr lang="en-US" sz="2000" dirty="0" smtClean="0">
              <a:latin typeface="Consolas" pitchFamily="49" charset="0"/>
            </a:endParaRPr>
          </a:p>
        </p:txBody>
      </p:sp>
      <p:sp>
        <p:nvSpPr>
          <p:cNvPr id="27" name="Rectangle 26"/>
          <p:cNvSpPr/>
          <p:nvPr>
            <p:custDataLst>
              <p:tags r:id="rId18"/>
            </p:custDataLst>
          </p:nvPr>
        </p:nvSpPr>
        <p:spPr>
          <a:xfrm>
            <a:off x="2971800" y="5410200"/>
            <a:ext cx="2209800" cy="1371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custDataLst>
              <p:tags r:id="rId19"/>
            </p:custDataLst>
          </p:nvPr>
        </p:nvSpPr>
        <p:spPr>
          <a:xfrm>
            <a:off x="2819400" y="5105400"/>
            <a:ext cx="1252331" cy="523220"/>
          </a:xfrm>
          <a:prstGeom prst="rect">
            <a:avLst/>
          </a:prstGeom>
          <a:solidFill>
            <a:schemeClr val="bg2"/>
          </a:solidFill>
          <a:ln>
            <a:solidFill>
              <a:schemeClr val="bg1"/>
            </a:solidFill>
          </a:ln>
        </p:spPr>
        <p:txBody>
          <a:bodyPr wrap="none" rtlCol="0">
            <a:spAutoFit/>
          </a:bodyPr>
          <a:lstStyle/>
          <a:p>
            <a:r>
              <a:rPr lang="en-US" sz="2800" dirty="0" err="1" smtClean="0">
                <a:solidFill>
                  <a:schemeClr val="bg1"/>
                </a:solidFill>
              </a:rPr>
              <a:t>printf.o</a:t>
            </a:r>
            <a:endParaRPr lang="en-US" sz="2800" dirty="0" smtClean="0">
              <a:solidFill>
                <a:schemeClr val="bg1"/>
              </a:solidFill>
            </a:endParaRPr>
          </a:p>
        </p:txBody>
      </p:sp>
      <p:sp>
        <p:nvSpPr>
          <p:cNvPr id="29" name="Rectangle 28"/>
          <p:cNvSpPr/>
          <p:nvPr>
            <p:custDataLst>
              <p:tags r:id="rId20"/>
            </p:custDataLst>
          </p:nvPr>
        </p:nvSpPr>
        <p:spPr>
          <a:xfrm>
            <a:off x="2971800" y="5715000"/>
            <a:ext cx="2209800" cy="3810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latin typeface="Consolas" pitchFamily="49" charset="0"/>
              </a:rPr>
              <a:t>...</a:t>
            </a:r>
            <a:endParaRPr lang="en-US" sz="2000" dirty="0">
              <a:latin typeface="Consolas" pitchFamily="49" charset="0"/>
            </a:endParaRPr>
          </a:p>
        </p:txBody>
      </p:sp>
      <p:sp>
        <p:nvSpPr>
          <p:cNvPr id="30" name="Rectangle 29"/>
          <p:cNvSpPr/>
          <p:nvPr>
            <p:custDataLst>
              <p:tags r:id="rId21"/>
            </p:custDataLst>
          </p:nvPr>
        </p:nvSpPr>
        <p:spPr>
          <a:xfrm>
            <a:off x="2971800" y="6096000"/>
            <a:ext cx="2209800" cy="4572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3C T	</a:t>
            </a:r>
            <a:r>
              <a:rPr lang="en-US" sz="2000" dirty="0" err="1" smtClean="0">
                <a:latin typeface="Consolas" pitchFamily="49" charset="0"/>
              </a:rPr>
              <a:t>printf</a:t>
            </a:r>
            <a:endParaRPr lang="en-US" sz="2000" dirty="0" smtClean="0">
              <a:latin typeface="Consolas" pitchFamily="49" charset="0"/>
            </a:endParaRPr>
          </a:p>
        </p:txBody>
      </p:sp>
      <p:cxnSp>
        <p:nvCxnSpPr>
          <p:cNvPr id="32" name="Straight Arrow Connector 31"/>
          <p:cNvCxnSpPr/>
          <p:nvPr>
            <p:custDataLst>
              <p:tags r:id="rId22"/>
            </p:custDataLst>
          </p:nvPr>
        </p:nvCxnSpPr>
        <p:spPr>
          <a:xfrm>
            <a:off x="457200" y="1371600"/>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custDataLst>
              <p:tags r:id="rId23"/>
            </p:custDataLst>
          </p:nvPr>
        </p:nvCxnSpPr>
        <p:spPr>
          <a:xfrm>
            <a:off x="457200" y="2132012"/>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custDataLst>
              <p:tags r:id="rId24"/>
            </p:custDataLst>
          </p:nvPr>
        </p:nvCxnSpPr>
        <p:spPr>
          <a:xfrm>
            <a:off x="457200" y="2590800"/>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custDataLst>
              <p:tags r:id="rId25"/>
            </p:custDataLst>
          </p:nvPr>
        </p:nvCxnSpPr>
        <p:spPr>
          <a:xfrm>
            <a:off x="3124200" y="1522412"/>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6"/>
            </p:custDataLst>
          </p:nvPr>
        </p:nvCxnSpPr>
        <p:spPr>
          <a:xfrm>
            <a:off x="3124200" y="2054224"/>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custDataLst>
              <p:tags r:id="rId27"/>
            </p:custDataLst>
          </p:nvPr>
        </p:nvCxnSpPr>
        <p:spPr>
          <a:xfrm>
            <a:off x="3124200" y="2286000"/>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6200000">
            <a:off x="-219838" y="1823391"/>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sp>
        <p:nvSpPr>
          <p:cNvPr id="40" name="TextBox 39"/>
          <p:cNvSpPr txBox="1"/>
          <p:nvPr/>
        </p:nvSpPr>
        <p:spPr>
          <a:xfrm rot="16200000">
            <a:off x="-597849" y="3417250"/>
            <a:ext cx="1504964" cy="461665"/>
          </a:xfrm>
          <a:prstGeom prst="rect">
            <a:avLst/>
          </a:prstGeom>
          <a:noFill/>
        </p:spPr>
        <p:txBody>
          <a:bodyPr wrap="none" rtlCol="0">
            <a:spAutoFit/>
          </a:bodyPr>
          <a:lstStyle/>
          <a:p>
            <a:r>
              <a:rPr lang="en-US" sz="2400" dirty="0" smtClean="0">
                <a:solidFill>
                  <a:schemeClr val="accent1"/>
                </a:solidFill>
              </a:rPr>
              <a:t>Symbol </a:t>
            </a:r>
            <a:r>
              <a:rPr lang="en-US" sz="2400" dirty="0" err="1" smtClean="0">
                <a:solidFill>
                  <a:schemeClr val="accent1"/>
                </a:solidFill>
              </a:rPr>
              <a:t>tbl</a:t>
            </a:r>
            <a:endParaRPr lang="en-US" sz="2400" dirty="0">
              <a:solidFill>
                <a:schemeClr val="accent1"/>
              </a:solidFill>
            </a:endParaRPr>
          </a:p>
        </p:txBody>
      </p:sp>
      <p:sp>
        <p:nvSpPr>
          <p:cNvPr id="44" name="TextBox 43"/>
          <p:cNvSpPr txBox="1"/>
          <p:nvPr/>
        </p:nvSpPr>
        <p:spPr>
          <a:xfrm rot="16200000">
            <a:off x="-870710" y="5220822"/>
            <a:ext cx="2050690" cy="461665"/>
          </a:xfrm>
          <a:prstGeom prst="rect">
            <a:avLst/>
          </a:prstGeom>
          <a:noFill/>
        </p:spPr>
        <p:txBody>
          <a:bodyPr wrap="none" rtlCol="0">
            <a:spAutoFit/>
          </a:bodyPr>
          <a:lstStyle/>
          <a:p>
            <a:r>
              <a:rPr lang="en-US" sz="2400" dirty="0" smtClean="0">
                <a:solidFill>
                  <a:schemeClr val="accent1"/>
                </a:solidFill>
              </a:rPr>
              <a:t>Relocation info</a:t>
            </a:r>
            <a:endParaRPr lang="en-US" sz="2400" dirty="0">
              <a:solidFill>
                <a:schemeClr val="accent1"/>
              </a:solidFill>
            </a:endParaRPr>
          </a:p>
        </p:txBody>
      </p:sp>
    </p:spTree>
    <p:extLst>
      <p:ext uri="{BB962C8B-B14F-4D97-AF65-F5344CB8AC3E}">
        <p14:creationId xmlns:p14="http://schemas.microsoft.com/office/powerpoint/2010/main" val="76606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P spid="15" grpId="0" animBg="1"/>
      <p:bldP spid="16" grpId="0" animBg="1"/>
      <p:bldP spid="17" grpId="0" animBg="1"/>
      <p:bldP spid="27" grpId="0" animBg="1"/>
      <p:bldP spid="28" grpId="0" animBg="1"/>
      <p:bldP spid="29" grpId="0" animBg="1"/>
      <p:bldP spid="3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hidden="1"/>
          <p:cNvSpPr/>
          <p:nvPr>
            <p:custDataLst>
              <p:tags r:id="rId1"/>
            </p:custDataLst>
          </p:nvPr>
        </p:nvSpPr>
        <p:spPr>
          <a:xfrm>
            <a:off x="1118358" y="9144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hidden="1"/>
          <p:cNvSpPr/>
          <p:nvPr>
            <p:custDataLst>
              <p:tags r:id="rId2"/>
            </p:custDataLst>
          </p:nvPr>
        </p:nvSpPr>
        <p:spPr>
          <a:xfrm>
            <a:off x="1118358" y="21336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hidden="1"/>
          <p:cNvSpPr/>
          <p:nvPr>
            <p:custDataLst>
              <p:tags r:id="rId3"/>
            </p:custDataLst>
          </p:nvPr>
        </p:nvSpPr>
        <p:spPr>
          <a:xfrm>
            <a:off x="1373592" y="1658644"/>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hidden="1"/>
          <p:cNvSpPr/>
          <p:nvPr>
            <p:custDataLst>
              <p:tags r:id="rId4"/>
            </p:custDataLst>
          </p:nvPr>
        </p:nvSpPr>
        <p:spPr>
          <a:xfrm>
            <a:off x="3785358" y="10668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hidden="1"/>
          <p:cNvSpPr/>
          <p:nvPr>
            <p:custDataLst>
              <p:tags r:id="rId5"/>
            </p:custDataLst>
          </p:nvPr>
        </p:nvSpPr>
        <p:spPr>
          <a:xfrm>
            <a:off x="4038600" y="1752600"/>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hidden="1"/>
          <p:cNvSpPr/>
          <p:nvPr>
            <p:custDataLst>
              <p:tags r:id="rId6"/>
            </p:custDataLst>
          </p:nvPr>
        </p:nvSpPr>
        <p:spPr>
          <a:xfrm>
            <a:off x="4038600" y="1524000"/>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custDataLst>
              <p:tags r:id="rId7"/>
            </p:custDataLst>
          </p:nvPr>
        </p:nvSpPr>
        <p:spPr>
          <a:xfrm>
            <a:off x="280158" y="685800"/>
            <a:ext cx="2209800" cy="48768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custDataLst>
              <p:tags r:id="rId8"/>
            </p:custDataLst>
          </p:nvPr>
        </p:nvSpPr>
        <p:spPr>
          <a:xfrm>
            <a:off x="76200" y="457200"/>
            <a:ext cx="1194558" cy="523220"/>
          </a:xfrm>
          <a:prstGeom prst="rect">
            <a:avLst/>
          </a:prstGeom>
          <a:solidFill>
            <a:schemeClr val="bg2"/>
          </a:solidFill>
          <a:ln>
            <a:solidFill>
              <a:schemeClr val="bg1"/>
            </a:solidFill>
          </a:ln>
        </p:spPr>
        <p:txBody>
          <a:bodyPr wrap="none" rtlCol="0">
            <a:spAutoFit/>
          </a:bodyPr>
          <a:lstStyle/>
          <a:p>
            <a:r>
              <a:rPr lang="en-US" sz="2800" dirty="0" err="1" smtClean="0">
                <a:solidFill>
                  <a:schemeClr val="bg1"/>
                </a:solidFill>
              </a:rPr>
              <a:t>main.o</a:t>
            </a:r>
            <a:endParaRPr lang="en-US" sz="2800" dirty="0" smtClean="0">
              <a:solidFill>
                <a:schemeClr val="bg1"/>
              </a:solidFill>
            </a:endParaRPr>
          </a:p>
        </p:txBody>
      </p:sp>
      <p:sp>
        <p:nvSpPr>
          <p:cNvPr id="6" name="Rectangle 5"/>
          <p:cNvSpPr/>
          <p:nvPr>
            <p:custDataLst>
              <p:tags r:id="rId9"/>
            </p:custDataLst>
          </p:nvPr>
        </p:nvSpPr>
        <p:spPr>
          <a:xfrm>
            <a:off x="280158" y="990600"/>
            <a:ext cx="2209800" cy="21336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latin typeface="Consolas" pitchFamily="49" charset="0"/>
              </a:rPr>
              <a:t>...</a:t>
            </a:r>
          </a:p>
          <a:p>
            <a:pPr algn="ctr">
              <a:lnSpc>
                <a:spcPct val="80000"/>
              </a:lnSpc>
            </a:pPr>
            <a:r>
              <a:rPr lang="en-US" sz="2000" dirty="0" smtClean="0">
                <a:latin typeface="Consolas" pitchFamily="49" charset="0"/>
              </a:rPr>
              <a:t>0C000000</a:t>
            </a:r>
          </a:p>
          <a:p>
            <a:pPr algn="ctr">
              <a:lnSpc>
                <a:spcPct val="80000"/>
              </a:lnSpc>
            </a:pPr>
            <a:r>
              <a:rPr lang="en-US" sz="2000" dirty="0" smtClean="0">
                <a:latin typeface="Consolas" pitchFamily="49" charset="0"/>
              </a:rPr>
              <a:t>21035000</a:t>
            </a:r>
          </a:p>
          <a:p>
            <a:pPr algn="ctr">
              <a:lnSpc>
                <a:spcPct val="80000"/>
              </a:lnSpc>
            </a:pPr>
            <a:r>
              <a:rPr lang="en-US" sz="2000" dirty="0" smtClean="0">
                <a:latin typeface="Consolas" pitchFamily="49" charset="0"/>
              </a:rPr>
              <a:t>1b80050C</a:t>
            </a:r>
          </a:p>
          <a:p>
            <a:pPr algn="ctr">
              <a:lnSpc>
                <a:spcPct val="80000"/>
              </a:lnSpc>
            </a:pPr>
            <a:r>
              <a:rPr lang="en-US" sz="2000" dirty="0" smtClean="0">
                <a:latin typeface="Consolas" pitchFamily="49" charset="0"/>
              </a:rPr>
              <a:t>4C040000</a:t>
            </a:r>
          </a:p>
          <a:p>
            <a:pPr algn="ctr">
              <a:lnSpc>
                <a:spcPct val="80000"/>
              </a:lnSpc>
            </a:pPr>
            <a:r>
              <a:rPr lang="en-US" sz="2000" dirty="0" smtClean="0">
                <a:latin typeface="Consolas" pitchFamily="49" charset="0"/>
              </a:rPr>
              <a:t>21047002</a:t>
            </a:r>
          </a:p>
          <a:p>
            <a:pPr algn="ctr">
              <a:lnSpc>
                <a:spcPct val="80000"/>
              </a:lnSpc>
            </a:pPr>
            <a:r>
              <a:rPr lang="en-US" sz="2000" dirty="0" smtClean="0">
                <a:latin typeface="Consolas" pitchFamily="49" charset="0"/>
              </a:rPr>
              <a:t>0C000000</a:t>
            </a:r>
          </a:p>
          <a:p>
            <a:pPr algn="ctr">
              <a:lnSpc>
                <a:spcPct val="80000"/>
              </a:lnSpc>
            </a:pPr>
            <a:r>
              <a:rPr lang="en-US" sz="2000" dirty="0" smtClean="0">
                <a:latin typeface="Consolas" pitchFamily="49" charset="0"/>
              </a:rPr>
              <a:t>...</a:t>
            </a:r>
            <a:endParaRPr lang="en-US" sz="2000" dirty="0">
              <a:latin typeface="Consolas" pitchFamily="49" charset="0"/>
            </a:endParaRPr>
          </a:p>
        </p:txBody>
      </p:sp>
      <p:sp>
        <p:nvSpPr>
          <p:cNvPr id="7" name="Rectangle 6"/>
          <p:cNvSpPr/>
          <p:nvPr>
            <p:custDataLst>
              <p:tags r:id="rId10"/>
            </p:custDataLst>
          </p:nvPr>
        </p:nvSpPr>
        <p:spPr>
          <a:xfrm>
            <a:off x="280158" y="3124200"/>
            <a:ext cx="2209800" cy="12192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030288" algn="l"/>
              </a:tabLst>
            </a:pPr>
            <a:r>
              <a:rPr lang="en-US" sz="2000" dirty="0" smtClean="0">
                <a:latin typeface="Consolas" pitchFamily="49" charset="0"/>
              </a:rPr>
              <a:t>00 T	main</a:t>
            </a:r>
          </a:p>
          <a:p>
            <a:pPr>
              <a:tabLst>
                <a:tab pos="1030288" algn="l"/>
              </a:tabLst>
            </a:pPr>
            <a:r>
              <a:rPr lang="en-US" sz="2000" dirty="0" smtClean="0">
                <a:latin typeface="Consolas" pitchFamily="49" charset="0"/>
              </a:rPr>
              <a:t>00 D	</a:t>
            </a:r>
            <a:r>
              <a:rPr lang="en-US" sz="2000" dirty="0" err="1" smtClean="0">
                <a:latin typeface="Consolas" pitchFamily="49" charset="0"/>
              </a:rPr>
              <a:t>uname</a:t>
            </a:r>
            <a:endParaRPr lang="en-US" sz="2000" dirty="0" smtClean="0">
              <a:latin typeface="Consolas" pitchFamily="49" charset="0"/>
            </a:endParaRPr>
          </a:p>
          <a:p>
            <a:pPr>
              <a:tabLst>
                <a:tab pos="1030288" algn="l"/>
              </a:tabLst>
            </a:pPr>
            <a:r>
              <a:rPr lang="en-US" sz="2000" dirty="0" smtClean="0">
                <a:latin typeface="Consolas" pitchFamily="49" charset="0"/>
              </a:rPr>
              <a:t>*UND* 	</a:t>
            </a:r>
            <a:r>
              <a:rPr lang="en-US" sz="2000" dirty="0" err="1" smtClean="0">
                <a:latin typeface="Consolas" pitchFamily="49" charset="0"/>
              </a:rPr>
              <a:t>printf</a:t>
            </a:r>
            <a:endParaRPr lang="en-US" sz="2000" dirty="0" smtClean="0">
              <a:latin typeface="Consolas" pitchFamily="49" charset="0"/>
            </a:endParaRPr>
          </a:p>
          <a:p>
            <a:pPr>
              <a:tabLst>
                <a:tab pos="1030288" algn="l"/>
              </a:tabLst>
            </a:pPr>
            <a:r>
              <a:rPr lang="en-US" sz="2000" dirty="0" smtClean="0">
                <a:latin typeface="Consolas" pitchFamily="49" charset="0"/>
              </a:rPr>
              <a:t>*UND* 	pi</a:t>
            </a:r>
            <a:endParaRPr lang="en-US" sz="2000" dirty="0">
              <a:latin typeface="Consolas" pitchFamily="49" charset="0"/>
            </a:endParaRPr>
          </a:p>
        </p:txBody>
      </p:sp>
      <p:sp>
        <p:nvSpPr>
          <p:cNvPr id="8" name="Rectangle 7"/>
          <p:cNvSpPr/>
          <p:nvPr>
            <p:custDataLst>
              <p:tags r:id="rId11"/>
            </p:custDataLst>
          </p:nvPr>
        </p:nvSpPr>
        <p:spPr>
          <a:xfrm>
            <a:off x="280158" y="4343400"/>
            <a:ext cx="2209800" cy="9906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40, JL, </a:t>
            </a:r>
            <a:r>
              <a:rPr lang="en-US" sz="2000" dirty="0" err="1" smtClean="0">
                <a:latin typeface="Consolas" pitchFamily="49" charset="0"/>
              </a:rPr>
              <a:t>printf</a:t>
            </a:r>
            <a:endParaRPr lang="en-US" sz="2000" dirty="0" smtClean="0">
              <a:latin typeface="Consolas" pitchFamily="49" charset="0"/>
            </a:endParaRPr>
          </a:p>
          <a:p>
            <a:r>
              <a:rPr lang="en-US" sz="2000" dirty="0" smtClean="0">
                <a:latin typeface="Consolas" pitchFamily="49" charset="0"/>
              </a:rPr>
              <a:t>4C, LW/</a:t>
            </a:r>
            <a:r>
              <a:rPr lang="en-US" sz="2000" dirty="0" err="1" smtClean="0">
                <a:latin typeface="Consolas" pitchFamily="49" charset="0"/>
              </a:rPr>
              <a:t>gp</a:t>
            </a:r>
            <a:r>
              <a:rPr lang="en-US" sz="2000" dirty="0" smtClean="0">
                <a:latin typeface="Consolas" pitchFamily="49" charset="0"/>
              </a:rPr>
              <a:t>, pi</a:t>
            </a:r>
          </a:p>
          <a:p>
            <a:r>
              <a:rPr lang="en-US" sz="2000" dirty="0" smtClean="0">
                <a:latin typeface="Consolas" pitchFamily="49" charset="0"/>
              </a:rPr>
              <a:t>54, JL, square</a:t>
            </a:r>
          </a:p>
        </p:txBody>
      </p:sp>
      <p:sp>
        <p:nvSpPr>
          <p:cNvPr id="13" name="Rectangle 12"/>
          <p:cNvSpPr/>
          <p:nvPr>
            <p:custDataLst>
              <p:tags r:id="rId12"/>
            </p:custDataLst>
          </p:nvPr>
        </p:nvSpPr>
        <p:spPr>
          <a:xfrm>
            <a:off x="2947158" y="685800"/>
            <a:ext cx="2209800" cy="4343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custDataLst>
              <p:tags r:id="rId13"/>
            </p:custDataLst>
          </p:nvPr>
        </p:nvSpPr>
        <p:spPr>
          <a:xfrm>
            <a:off x="2743200" y="457200"/>
            <a:ext cx="1229696" cy="523220"/>
          </a:xfrm>
          <a:prstGeom prst="rect">
            <a:avLst/>
          </a:prstGeom>
          <a:solidFill>
            <a:schemeClr val="bg2"/>
          </a:solidFill>
          <a:ln>
            <a:solidFill>
              <a:schemeClr val="bg1"/>
            </a:solidFill>
          </a:ln>
        </p:spPr>
        <p:txBody>
          <a:bodyPr wrap="none" rtlCol="0">
            <a:spAutoFit/>
          </a:bodyPr>
          <a:lstStyle/>
          <a:p>
            <a:r>
              <a:rPr lang="en-US" sz="2800" dirty="0" err="1" smtClean="0">
                <a:solidFill>
                  <a:schemeClr val="bg1"/>
                </a:solidFill>
              </a:rPr>
              <a:t>math.o</a:t>
            </a:r>
            <a:endParaRPr lang="en-US" sz="2800" dirty="0" smtClean="0">
              <a:solidFill>
                <a:schemeClr val="bg1"/>
              </a:solidFill>
            </a:endParaRPr>
          </a:p>
        </p:txBody>
      </p:sp>
      <p:sp>
        <p:nvSpPr>
          <p:cNvPr id="15" name="Rectangle 14"/>
          <p:cNvSpPr/>
          <p:nvPr>
            <p:custDataLst>
              <p:tags r:id="rId14"/>
            </p:custDataLst>
          </p:nvPr>
        </p:nvSpPr>
        <p:spPr>
          <a:xfrm>
            <a:off x="2947158" y="990600"/>
            <a:ext cx="2209800" cy="16764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latin typeface="Consolas" pitchFamily="49" charset="0"/>
              </a:rPr>
              <a:t>...</a:t>
            </a:r>
          </a:p>
          <a:p>
            <a:pPr algn="ctr">
              <a:lnSpc>
                <a:spcPct val="80000"/>
              </a:lnSpc>
            </a:pPr>
            <a:r>
              <a:rPr lang="en-US" sz="2000" dirty="0" smtClean="0">
                <a:latin typeface="Consolas" pitchFamily="49" charset="0"/>
              </a:rPr>
              <a:t>21032040</a:t>
            </a:r>
          </a:p>
          <a:p>
            <a:pPr algn="ctr">
              <a:lnSpc>
                <a:spcPct val="80000"/>
              </a:lnSpc>
            </a:pPr>
            <a:r>
              <a:rPr lang="en-US" sz="2000" dirty="0" smtClean="0">
                <a:latin typeface="Consolas" pitchFamily="49" charset="0"/>
              </a:rPr>
              <a:t>0C000000</a:t>
            </a:r>
          </a:p>
          <a:p>
            <a:pPr algn="ctr">
              <a:lnSpc>
                <a:spcPct val="80000"/>
              </a:lnSpc>
            </a:pPr>
            <a:r>
              <a:rPr lang="en-US" sz="2000" dirty="0" smtClean="0">
                <a:latin typeface="Consolas" pitchFamily="49" charset="0"/>
              </a:rPr>
              <a:t>1b301402</a:t>
            </a:r>
          </a:p>
          <a:p>
            <a:pPr algn="ctr">
              <a:lnSpc>
                <a:spcPct val="80000"/>
              </a:lnSpc>
            </a:pPr>
            <a:r>
              <a:rPr lang="en-US" sz="2000" dirty="0" smtClean="0">
                <a:latin typeface="Consolas" pitchFamily="49" charset="0"/>
              </a:rPr>
              <a:t>3C040000</a:t>
            </a:r>
          </a:p>
          <a:p>
            <a:pPr algn="ctr">
              <a:lnSpc>
                <a:spcPct val="80000"/>
              </a:lnSpc>
            </a:pPr>
            <a:r>
              <a:rPr lang="en-US" sz="2000" dirty="0" smtClean="0">
                <a:latin typeface="Consolas" pitchFamily="49" charset="0"/>
              </a:rPr>
              <a:t>34040000</a:t>
            </a:r>
          </a:p>
          <a:p>
            <a:pPr algn="ctr">
              <a:lnSpc>
                <a:spcPct val="80000"/>
              </a:lnSpc>
            </a:pPr>
            <a:r>
              <a:rPr lang="en-US" sz="2000" dirty="0" smtClean="0">
                <a:latin typeface="Consolas" pitchFamily="49" charset="0"/>
              </a:rPr>
              <a:t>...</a:t>
            </a:r>
            <a:endParaRPr lang="en-US" sz="2000" dirty="0">
              <a:latin typeface="Consolas" pitchFamily="49" charset="0"/>
            </a:endParaRPr>
          </a:p>
        </p:txBody>
      </p:sp>
      <p:sp>
        <p:nvSpPr>
          <p:cNvPr id="16" name="Rectangle 15"/>
          <p:cNvSpPr/>
          <p:nvPr>
            <p:custDataLst>
              <p:tags r:id="rId15"/>
            </p:custDataLst>
          </p:nvPr>
        </p:nvSpPr>
        <p:spPr>
          <a:xfrm>
            <a:off x="2947158" y="2667000"/>
            <a:ext cx="2209800" cy="12192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20 T	square</a:t>
            </a:r>
          </a:p>
          <a:p>
            <a:r>
              <a:rPr lang="en-US" sz="2000" dirty="0" smtClean="0">
                <a:latin typeface="Consolas" pitchFamily="49" charset="0"/>
              </a:rPr>
              <a:t>00 D	pi</a:t>
            </a:r>
          </a:p>
          <a:p>
            <a:r>
              <a:rPr lang="en-US" sz="2000" dirty="0" smtClean="0">
                <a:latin typeface="Consolas" pitchFamily="49" charset="0"/>
              </a:rPr>
              <a:t>*UND* 	</a:t>
            </a:r>
            <a:r>
              <a:rPr lang="en-US" sz="2000" dirty="0" err="1" smtClean="0">
                <a:latin typeface="Consolas" pitchFamily="49" charset="0"/>
              </a:rPr>
              <a:t>printf</a:t>
            </a:r>
            <a:endParaRPr lang="en-US" sz="2000" dirty="0" smtClean="0">
              <a:latin typeface="Consolas" pitchFamily="49" charset="0"/>
            </a:endParaRPr>
          </a:p>
          <a:p>
            <a:r>
              <a:rPr lang="en-US" sz="2000" dirty="0" smtClean="0">
                <a:latin typeface="Consolas" pitchFamily="49" charset="0"/>
              </a:rPr>
              <a:t>*UND*	</a:t>
            </a:r>
            <a:r>
              <a:rPr lang="en-US" sz="2000" dirty="0" err="1" smtClean="0">
                <a:latin typeface="Consolas" pitchFamily="49" charset="0"/>
              </a:rPr>
              <a:t>uname</a:t>
            </a:r>
            <a:endParaRPr lang="en-US" sz="2000" dirty="0" smtClean="0">
              <a:latin typeface="Consolas" pitchFamily="49" charset="0"/>
            </a:endParaRPr>
          </a:p>
        </p:txBody>
      </p:sp>
      <p:sp>
        <p:nvSpPr>
          <p:cNvPr id="17" name="Rectangle 16"/>
          <p:cNvSpPr/>
          <p:nvPr>
            <p:custDataLst>
              <p:tags r:id="rId16"/>
            </p:custDataLst>
          </p:nvPr>
        </p:nvSpPr>
        <p:spPr>
          <a:xfrm>
            <a:off x="2947158" y="3886200"/>
            <a:ext cx="2209800" cy="10668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28, JL, </a:t>
            </a:r>
            <a:r>
              <a:rPr lang="en-US" sz="2000" dirty="0" err="1" smtClean="0">
                <a:latin typeface="Consolas" pitchFamily="49" charset="0"/>
              </a:rPr>
              <a:t>printf</a:t>
            </a:r>
            <a:endParaRPr lang="en-US" sz="2000" dirty="0" smtClean="0">
              <a:latin typeface="Consolas" pitchFamily="49" charset="0"/>
            </a:endParaRPr>
          </a:p>
          <a:p>
            <a:r>
              <a:rPr lang="en-US" sz="2000" dirty="0" smtClean="0">
                <a:latin typeface="Consolas" pitchFamily="49" charset="0"/>
              </a:rPr>
              <a:t>30, LUI, </a:t>
            </a:r>
            <a:r>
              <a:rPr lang="en-US" sz="2000" dirty="0" err="1" smtClean="0">
                <a:latin typeface="Consolas" pitchFamily="49" charset="0"/>
              </a:rPr>
              <a:t>uname</a:t>
            </a:r>
            <a:endParaRPr lang="en-US" sz="2000" dirty="0" smtClean="0">
              <a:latin typeface="Consolas" pitchFamily="49" charset="0"/>
            </a:endParaRPr>
          </a:p>
          <a:p>
            <a:r>
              <a:rPr lang="en-US" sz="2000" dirty="0" smtClean="0">
                <a:latin typeface="Consolas" pitchFamily="49" charset="0"/>
              </a:rPr>
              <a:t>34, LA, </a:t>
            </a:r>
            <a:r>
              <a:rPr lang="en-US" sz="2000" dirty="0" err="1" smtClean="0">
                <a:latin typeface="Consolas" pitchFamily="49" charset="0"/>
              </a:rPr>
              <a:t>uname</a:t>
            </a:r>
            <a:endParaRPr lang="en-US" sz="2000" dirty="0" smtClean="0">
              <a:latin typeface="Consolas" pitchFamily="49" charset="0"/>
            </a:endParaRPr>
          </a:p>
        </p:txBody>
      </p:sp>
      <p:sp>
        <p:nvSpPr>
          <p:cNvPr id="27" name="Rectangle 26"/>
          <p:cNvSpPr/>
          <p:nvPr>
            <p:custDataLst>
              <p:tags r:id="rId17"/>
            </p:custDataLst>
          </p:nvPr>
        </p:nvSpPr>
        <p:spPr>
          <a:xfrm>
            <a:off x="2971800" y="5410200"/>
            <a:ext cx="2209800" cy="1371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custDataLst>
              <p:tags r:id="rId18"/>
            </p:custDataLst>
          </p:nvPr>
        </p:nvSpPr>
        <p:spPr>
          <a:xfrm>
            <a:off x="2819400" y="5105400"/>
            <a:ext cx="1252331" cy="523220"/>
          </a:xfrm>
          <a:prstGeom prst="rect">
            <a:avLst/>
          </a:prstGeom>
          <a:solidFill>
            <a:schemeClr val="bg2"/>
          </a:solidFill>
          <a:ln>
            <a:solidFill>
              <a:schemeClr val="bg1"/>
            </a:solidFill>
          </a:ln>
        </p:spPr>
        <p:txBody>
          <a:bodyPr wrap="none" rtlCol="0">
            <a:spAutoFit/>
          </a:bodyPr>
          <a:lstStyle/>
          <a:p>
            <a:r>
              <a:rPr lang="en-US" sz="2800" dirty="0" err="1" smtClean="0">
                <a:solidFill>
                  <a:schemeClr val="bg1"/>
                </a:solidFill>
              </a:rPr>
              <a:t>printf.o</a:t>
            </a:r>
            <a:endParaRPr lang="en-US" sz="2800" dirty="0" smtClean="0">
              <a:solidFill>
                <a:schemeClr val="bg1"/>
              </a:solidFill>
            </a:endParaRPr>
          </a:p>
        </p:txBody>
      </p:sp>
      <p:sp>
        <p:nvSpPr>
          <p:cNvPr id="29" name="Rectangle 28"/>
          <p:cNvSpPr/>
          <p:nvPr>
            <p:custDataLst>
              <p:tags r:id="rId19"/>
            </p:custDataLst>
          </p:nvPr>
        </p:nvSpPr>
        <p:spPr>
          <a:xfrm>
            <a:off x="2971800" y="5715000"/>
            <a:ext cx="2209800" cy="3810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latin typeface="Consolas" pitchFamily="49" charset="0"/>
              </a:rPr>
              <a:t>...</a:t>
            </a:r>
            <a:endParaRPr lang="en-US" sz="2000" dirty="0">
              <a:latin typeface="Consolas" pitchFamily="49" charset="0"/>
            </a:endParaRPr>
          </a:p>
        </p:txBody>
      </p:sp>
      <p:sp>
        <p:nvSpPr>
          <p:cNvPr id="30" name="Rectangle 29"/>
          <p:cNvSpPr/>
          <p:nvPr>
            <p:custDataLst>
              <p:tags r:id="rId20"/>
            </p:custDataLst>
          </p:nvPr>
        </p:nvSpPr>
        <p:spPr>
          <a:xfrm>
            <a:off x="2971800" y="6096000"/>
            <a:ext cx="2209800" cy="4572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3C T	</a:t>
            </a:r>
            <a:r>
              <a:rPr lang="en-US" sz="2000" dirty="0" err="1" smtClean="0">
                <a:latin typeface="Consolas" pitchFamily="49" charset="0"/>
              </a:rPr>
              <a:t>printf</a:t>
            </a:r>
            <a:endParaRPr lang="en-US" sz="2000" dirty="0" smtClean="0">
              <a:latin typeface="Consolas" pitchFamily="49" charset="0"/>
            </a:endParaRPr>
          </a:p>
        </p:txBody>
      </p:sp>
      <p:sp>
        <p:nvSpPr>
          <p:cNvPr id="34" name="Rectangle 33"/>
          <p:cNvSpPr/>
          <p:nvPr>
            <p:custDataLst>
              <p:tags r:id="rId21"/>
            </p:custDataLst>
          </p:nvPr>
        </p:nvSpPr>
        <p:spPr>
          <a:xfrm>
            <a:off x="5638800" y="685800"/>
            <a:ext cx="2209800" cy="6172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custDataLst>
              <p:tags r:id="rId22"/>
            </p:custDataLst>
          </p:nvPr>
        </p:nvSpPr>
        <p:spPr>
          <a:xfrm>
            <a:off x="5638800" y="914400"/>
            <a:ext cx="2209800" cy="44196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latin typeface="Consolas" pitchFamily="49" charset="0"/>
              </a:rPr>
              <a:t>...</a:t>
            </a:r>
          </a:p>
          <a:p>
            <a:pPr algn="ctr">
              <a:lnSpc>
                <a:spcPct val="80000"/>
              </a:lnSpc>
            </a:pPr>
            <a:r>
              <a:rPr lang="en-US" sz="2000" dirty="0" smtClean="0">
                <a:latin typeface="Consolas" pitchFamily="49" charset="0"/>
              </a:rPr>
              <a:t>21032040</a:t>
            </a:r>
          </a:p>
          <a:p>
            <a:pPr algn="ctr">
              <a:lnSpc>
                <a:spcPct val="80000"/>
              </a:lnSpc>
            </a:pPr>
            <a:r>
              <a:rPr lang="en-US" sz="2000" dirty="0" smtClean="0">
                <a:latin typeface="Consolas" pitchFamily="49" charset="0"/>
              </a:rPr>
              <a:t>0C</a:t>
            </a:r>
            <a:r>
              <a:rPr lang="en-US" sz="2000" dirty="0" smtClean="0">
                <a:solidFill>
                  <a:schemeClr val="accent1"/>
                </a:solidFill>
                <a:latin typeface="Consolas" pitchFamily="49" charset="0"/>
              </a:rPr>
              <a:t>40023C</a:t>
            </a:r>
          </a:p>
          <a:p>
            <a:pPr algn="ctr">
              <a:lnSpc>
                <a:spcPct val="80000"/>
              </a:lnSpc>
            </a:pPr>
            <a:r>
              <a:rPr lang="en-US" sz="2000" dirty="0" smtClean="0">
                <a:latin typeface="Consolas" pitchFamily="49" charset="0"/>
              </a:rPr>
              <a:t>1b301402</a:t>
            </a:r>
          </a:p>
          <a:p>
            <a:pPr algn="ctr">
              <a:lnSpc>
                <a:spcPct val="80000"/>
              </a:lnSpc>
            </a:pPr>
            <a:r>
              <a:rPr lang="en-US" sz="2000" dirty="0" smtClean="0">
                <a:latin typeface="Consolas" pitchFamily="49" charset="0"/>
              </a:rPr>
              <a:t>3C04</a:t>
            </a:r>
            <a:r>
              <a:rPr lang="en-US" sz="2000" dirty="0" smtClean="0">
                <a:solidFill>
                  <a:schemeClr val="accent1"/>
                </a:solidFill>
                <a:latin typeface="Consolas" pitchFamily="49" charset="0"/>
              </a:rPr>
              <a:t>1000</a:t>
            </a:r>
          </a:p>
          <a:p>
            <a:pPr algn="ctr">
              <a:lnSpc>
                <a:spcPct val="80000"/>
              </a:lnSpc>
            </a:pPr>
            <a:r>
              <a:rPr lang="en-US" sz="2000" dirty="0" smtClean="0">
                <a:latin typeface="Consolas" pitchFamily="49" charset="0"/>
              </a:rPr>
              <a:t>3404</a:t>
            </a:r>
            <a:r>
              <a:rPr lang="en-US" sz="2000" dirty="0" smtClean="0">
                <a:solidFill>
                  <a:schemeClr val="accent1"/>
                </a:solidFill>
                <a:latin typeface="Consolas" pitchFamily="49" charset="0"/>
              </a:rPr>
              <a:t>0004</a:t>
            </a:r>
          </a:p>
          <a:p>
            <a:pPr algn="ctr">
              <a:lnSpc>
                <a:spcPct val="80000"/>
              </a:lnSpc>
            </a:pPr>
            <a:r>
              <a:rPr lang="en-US" sz="2000" dirty="0" smtClean="0">
                <a:latin typeface="Consolas" pitchFamily="49" charset="0"/>
              </a:rPr>
              <a:t>...</a:t>
            </a:r>
          </a:p>
          <a:p>
            <a:pPr algn="ctr">
              <a:lnSpc>
                <a:spcPct val="80000"/>
              </a:lnSpc>
            </a:pPr>
            <a:r>
              <a:rPr lang="en-US" sz="2000" dirty="0" smtClean="0">
                <a:latin typeface="Consolas" pitchFamily="49" charset="0"/>
              </a:rPr>
              <a:t>0C</a:t>
            </a:r>
            <a:r>
              <a:rPr lang="en-US" sz="2000" dirty="0" smtClean="0">
                <a:solidFill>
                  <a:schemeClr val="accent1"/>
                </a:solidFill>
                <a:latin typeface="Consolas" pitchFamily="49" charset="0"/>
              </a:rPr>
              <a:t>40023C</a:t>
            </a:r>
          </a:p>
          <a:p>
            <a:pPr algn="ctr">
              <a:lnSpc>
                <a:spcPct val="80000"/>
              </a:lnSpc>
            </a:pPr>
            <a:r>
              <a:rPr lang="en-US" sz="2000" dirty="0" smtClean="0">
                <a:latin typeface="Consolas" pitchFamily="49" charset="0"/>
              </a:rPr>
              <a:t>21035000</a:t>
            </a:r>
          </a:p>
          <a:p>
            <a:pPr algn="ctr">
              <a:lnSpc>
                <a:spcPct val="80000"/>
              </a:lnSpc>
            </a:pPr>
            <a:r>
              <a:rPr lang="en-US" sz="2000" dirty="0" smtClean="0">
                <a:latin typeface="Consolas" pitchFamily="49" charset="0"/>
              </a:rPr>
              <a:t>1b80050c</a:t>
            </a:r>
          </a:p>
          <a:p>
            <a:pPr algn="ctr">
              <a:lnSpc>
                <a:spcPct val="80000"/>
              </a:lnSpc>
            </a:pPr>
            <a:r>
              <a:rPr lang="en-US" sz="2000" dirty="0" smtClean="0">
                <a:latin typeface="Consolas" pitchFamily="49" charset="0"/>
              </a:rPr>
              <a:t>4C04</a:t>
            </a:r>
            <a:r>
              <a:rPr lang="en-US" sz="2000" dirty="0" smtClean="0">
                <a:solidFill>
                  <a:schemeClr val="accent1"/>
                </a:solidFill>
                <a:latin typeface="Consolas" pitchFamily="49" charset="0"/>
              </a:rPr>
              <a:t>8004</a:t>
            </a:r>
          </a:p>
          <a:p>
            <a:pPr algn="ctr">
              <a:lnSpc>
                <a:spcPct val="80000"/>
              </a:lnSpc>
            </a:pPr>
            <a:r>
              <a:rPr lang="en-US" sz="2000" dirty="0" smtClean="0">
                <a:latin typeface="Consolas" pitchFamily="49" charset="0"/>
              </a:rPr>
              <a:t>21047002</a:t>
            </a:r>
          </a:p>
          <a:p>
            <a:pPr algn="ctr">
              <a:lnSpc>
                <a:spcPct val="80000"/>
              </a:lnSpc>
            </a:pPr>
            <a:r>
              <a:rPr lang="en-US" sz="2000" dirty="0" smtClean="0">
                <a:latin typeface="Consolas" pitchFamily="49" charset="0"/>
              </a:rPr>
              <a:t>0C</a:t>
            </a:r>
            <a:r>
              <a:rPr lang="en-US" sz="2000" dirty="0" smtClean="0">
                <a:solidFill>
                  <a:schemeClr val="accent1"/>
                </a:solidFill>
                <a:latin typeface="Consolas" pitchFamily="49" charset="0"/>
              </a:rPr>
              <a:t>400020</a:t>
            </a:r>
          </a:p>
          <a:p>
            <a:pPr algn="ctr">
              <a:lnSpc>
                <a:spcPct val="80000"/>
              </a:lnSpc>
            </a:pPr>
            <a:r>
              <a:rPr lang="en-US" sz="2000" dirty="0" smtClean="0">
                <a:latin typeface="Consolas" pitchFamily="49" charset="0"/>
              </a:rPr>
              <a:t>...</a:t>
            </a:r>
          </a:p>
          <a:p>
            <a:pPr algn="ctr">
              <a:lnSpc>
                <a:spcPct val="80000"/>
              </a:lnSpc>
            </a:pPr>
            <a:r>
              <a:rPr lang="en-US" sz="2000" dirty="0" smtClean="0">
                <a:latin typeface="Consolas" pitchFamily="49" charset="0"/>
              </a:rPr>
              <a:t>10201000</a:t>
            </a:r>
          </a:p>
          <a:p>
            <a:pPr algn="ctr">
              <a:lnSpc>
                <a:spcPct val="80000"/>
              </a:lnSpc>
            </a:pPr>
            <a:r>
              <a:rPr lang="en-US" sz="2000" dirty="0" smtClean="0">
                <a:latin typeface="Consolas" pitchFamily="49" charset="0"/>
              </a:rPr>
              <a:t>21040330</a:t>
            </a:r>
          </a:p>
          <a:p>
            <a:pPr algn="ctr">
              <a:lnSpc>
                <a:spcPct val="80000"/>
              </a:lnSpc>
            </a:pPr>
            <a:r>
              <a:rPr lang="en-US" sz="2000" dirty="0" smtClean="0">
                <a:latin typeface="Consolas" pitchFamily="49" charset="0"/>
              </a:rPr>
              <a:t>22500102</a:t>
            </a:r>
          </a:p>
          <a:p>
            <a:pPr algn="ctr">
              <a:lnSpc>
                <a:spcPct val="80000"/>
              </a:lnSpc>
            </a:pPr>
            <a:r>
              <a:rPr lang="en-US" sz="2000" dirty="0" smtClean="0">
                <a:latin typeface="Consolas" pitchFamily="49" charset="0"/>
              </a:rPr>
              <a:t>...</a:t>
            </a:r>
          </a:p>
        </p:txBody>
      </p:sp>
      <p:sp>
        <p:nvSpPr>
          <p:cNvPr id="36" name="Rectangle 35"/>
          <p:cNvSpPr/>
          <p:nvPr>
            <p:custDataLst>
              <p:tags r:id="rId23"/>
            </p:custDataLst>
          </p:nvPr>
        </p:nvSpPr>
        <p:spPr>
          <a:xfrm>
            <a:off x="5638800" y="5943600"/>
            <a:ext cx="2362200" cy="9144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onsolas" pitchFamily="49" charset="0"/>
              </a:rPr>
              <a:t>Entry:0040 0100</a:t>
            </a:r>
            <a:endParaRPr lang="en-US" sz="2000" dirty="0" smtClean="0">
              <a:latin typeface="Consolas" pitchFamily="49" charset="0"/>
            </a:endParaRPr>
          </a:p>
          <a:p>
            <a:r>
              <a:rPr lang="en-US" sz="2000" dirty="0" smtClean="0">
                <a:latin typeface="Consolas" pitchFamily="49" charset="0"/>
              </a:rPr>
              <a:t>text:0040 0000</a:t>
            </a:r>
            <a:endParaRPr lang="en-US" sz="2000" dirty="0" smtClean="0">
              <a:latin typeface="Consolas" pitchFamily="49" charset="0"/>
            </a:endParaRPr>
          </a:p>
          <a:p>
            <a:r>
              <a:rPr lang="en-US" sz="2000" dirty="0" smtClean="0">
                <a:latin typeface="Consolas" pitchFamily="49" charset="0"/>
              </a:rPr>
              <a:t>data:1000 0000</a:t>
            </a:r>
            <a:endParaRPr lang="en-US" sz="2000" dirty="0" smtClean="0">
              <a:latin typeface="Consolas" pitchFamily="49" charset="0"/>
            </a:endParaRPr>
          </a:p>
        </p:txBody>
      </p:sp>
      <p:sp>
        <p:nvSpPr>
          <p:cNvPr id="38" name="TextBox 37"/>
          <p:cNvSpPr txBox="1"/>
          <p:nvPr>
            <p:custDataLst>
              <p:tags r:id="rId24"/>
            </p:custDataLst>
          </p:nvPr>
        </p:nvSpPr>
        <p:spPr>
          <a:xfrm>
            <a:off x="5530649" y="381000"/>
            <a:ext cx="1327351" cy="523220"/>
          </a:xfrm>
          <a:prstGeom prst="rect">
            <a:avLst/>
          </a:prstGeom>
          <a:solidFill>
            <a:schemeClr val="bg2"/>
          </a:solidFill>
          <a:ln>
            <a:solidFill>
              <a:schemeClr val="bg1"/>
            </a:solidFill>
          </a:ln>
        </p:spPr>
        <p:txBody>
          <a:bodyPr wrap="none" rtlCol="0">
            <a:spAutoFit/>
          </a:bodyPr>
          <a:lstStyle/>
          <a:p>
            <a:r>
              <a:rPr lang="en-US" sz="2800" dirty="0" smtClean="0">
                <a:solidFill>
                  <a:schemeClr val="bg1"/>
                </a:solidFill>
              </a:rPr>
              <a:t>calc.exe</a:t>
            </a:r>
          </a:p>
        </p:txBody>
      </p:sp>
      <p:sp>
        <p:nvSpPr>
          <p:cNvPr id="40" name="Rectangle 39"/>
          <p:cNvSpPr/>
          <p:nvPr>
            <p:custDataLst>
              <p:tags r:id="rId25"/>
            </p:custDataLst>
          </p:nvPr>
        </p:nvSpPr>
        <p:spPr>
          <a:xfrm>
            <a:off x="5638800" y="5334000"/>
            <a:ext cx="2209800" cy="6096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80000"/>
              </a:lnSpc>
            </a:pPr>
            <a:r>
              <a:rPr lang="en-US" sz="2000" dirty="0" smtClean="0">
                <a:latin typeface="Consolas" pitchFamily="49" charset="0"/>
              </a:rPr>
              <a:t>  00000003</a:t>
            </a:r>
            <a:endParaRPr lang="en-US" sz="2000" dirty="0" smtClean="0">
              <a:latin typeface="Consolas" pitchFamily="49" charset="0"/>
            </a:endParaRPr>
          </a:p>
          <a:p>
            <a:pPr algn="ctr">
              <a:lnSpc>
                <a:spcPct val="80000"/>
              </a:lnSpc>
            </a:pPr>
            <a:r>
              <a:rPr lang="en-US" sz="2000" dirty="0" smtClean="0">
                <a:latin typeface="Consolas" pitchFamily="49" charset="0"/>
              </a:rPr>
              <a:t>  0077616B</a:t>
            </a:r>
            <a:endParaRPr lang="en-US" sz="2000" dirty="0">
              <a:latin typeface="Consolas" pitchFamily="49" charset="0"/>
            </a:endParaRPr>
          </a:p>
        </p:txBody>
      </p:sp>
      <p:cxnSp>
        <p:nvCxnSpPr>
          <p:cNvPr id="32" name="Straight Arrow Connector 31"/>
          <p:cNvCxnSpPr/>
          <p:nvPr>
            <p:custDataLst>
              <p:tags r:id="rId26"/>
            </p:custDataLst>
          </p:nvPr>
        </p:nvCxnSpPr>
        <p:spPr>
          <a:xfrm>
            <a:off x="457200" y="1371600"/>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custDataLst>
              <p:tags r:id="rId27"/>
            </p:custDataLst>
          </p:nvPr>
        </p:nvCxnSpPr>
        <p:spPr>
          <a:xfrm>
            <a:off x="457200" y="2132012"/>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custDataLst>
              <p:tags r:id="rId28"/>
            </p:custDataLst>
          </p:nvPr>
        </p:nvCxnSpPr>
        <p:spPr>
          <a:xfrm>
            <a:off x="457200" y="2590800"/>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custDataLst>
              <p:tags r:id="rId29"/>
            </p:custDataLst>
          </p:nvPr>
        </p:nvCxnSpPr>
        <p:spPr>
          <a:xfrm>
            <a:off x="3124200" y="1522412"/>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30"/>
            </p:custDataLst>
          </p:nvPr>
        </p:nvCxnSpPr>
        <p:spPr>
          <a:xfrm>
            <a:off x="3124200" y="2054224"/>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custDataLst>
              <p:tags r:id="rId31"/>
            </p:custDataLst>
          </p:nvPr>
        </p:nvCxnSpPr>
        <p:spPr>
          <a:xfrm>
            <a:off x="3124200" y="2286000"/>
            <a:ext cx="30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32"/>
            </p:custDataLst>
          </p:nvPr>
        </p:nvSpPr>
        <p:spPr/>
        <p:txBody>
          <a:bodyPr>
            <a:normAutofit fontScale="90000"/>
          </a:bodyPr>
          <a:lstStyle/>
          <a:p>
            <a:r>
              <a:rPr lang="en-US" dirty="0" smtClean="0"/>
              <a:t>Linker Example </a:t>
            </a:r>
            <a:endParaRPr lang="en-US" dirty="0"/>
          </a:p>
        </p:txBody>
      </p:sp>
      <p:grpSp>
        <p:nvGrpSpPr>
          <p:cNvPr id="10" name="Group 9"/>
          <p:cNvGrpSpPr/>
          <p:nvPr/>
        </p:nvGrpSpPr>
        <p:grpSpPr>
          <a:xfrm>
            <a:off x="2115921" y="1706859"/>
            <a:ext cx="340158" cy="461665"/>
            <a:chOff x="2286000" y="2054224"/>
            <a:chExt cx="340158" cy="461665"/>
          </a:xfrm>
        </p:grpSpPr>
        <p:sp>
          <p:nvSpPr>
            <p:cNvPr id="3" name="TextBox 2"/>
            <p:cNvSpPr txBox="1"/>
            <p:nvPr/>
          </p:nvSpPr>
          <p:spPr>
            <a:xfrm>
              <a:off x="2286000" y="2054224"/>
              <a:ext cx="340158" cy="461665"/>
            </a:xfrm>
            <a:prstGeom prst="rect">
              <a:avLst/>
            </a:prstGeom>
            <a:noFill/>
          </p:spPr>
          <p:txBody>
            <a:bodyPr wrap="none" rtlCol="0">
              <a:spAutoFit/>
            </a:bodyPr>
            <a:lstStyle/>
            <a:p>
              <a:r>
                <a:rPr lang="en-US" sz="2400" dirty="0" smtClean="0">
                  <a:solidFill>
                    <a:schemeClr val="accent1"/>
                  </a:solidFill>
                </a:rPr>
                <a:t>2</a:t>
              </a:r>
              <a:endParaRPr lang="en-US" sz="2400" dirty="0">
                <a:solidFill>
                  <a:schemeClr val="accent1"/>
                </a:solidFill>
              </a:endParaRPr>
            </a:p>
          </p:txBody>
        </p:sp>
        <p:sp>
          <p:nvSpPr>
            <p:cNvPr id="9" name="Oval 8"/>
            <p:cNvSpPr/>
            <p:nvPr/>
          </p:nvSpPr>
          <p:spPr>
            <a:xfrm>
              <a:off x="2286000" y="2054224"/>
              <a:ext cx="340158" cy="461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4765242" y="1676400"/>
            <a:ext cx="340158" cy="461665"/>
            <a:chOff x="2286000" y="2054224"/>
            <a:chExt cx="340158" cy="461665"/>
          </a:xfrm>
        </p:grpSpPr>
        <p:sp>
          <p:nvSpPr>
            <p:cNvPr id="46" name="TextBox 45"/>
            <p:cNvSpPr txBox="1"/>
            <p:nvPr/>
          </p:nvSpPr>
          <p:spPr>
            <a:xfrm>
              <a:off x="2286000" y="2054224"/>
              <a:ext cx="340158" cy="461665"/>
            </a:xfrm>
            <a:prstGeom prst="rect">
              <a:avLst/>
            </a:prstGeom>
            <a:noFill/>
          </p:spPr>
          <p:txBody>
            <a:bodyPr wrap="none" rtlCol="0">
              <a:spAutoFit/>
            </a:bodyPr>
            <a:lstStyle/>
            <a:p>
              <a:r>
                <a:rPr lang="en-US" sz="2400" dirty="0">
                  <a:solidFill>
                    <a:schemeClr val="accent1"/>
                  </a:solidFill>
                </a:rPr>
                <a:t>1</a:t>
              </a:r>
              <a:endParaRPr lang="en-US" sz="2400" dirty="0">
                <a:solidFill>
                  <a:schemeClr val="accent1"/>
                </a:solidFill>
              </a:endParaRPr>
            </a:p>
          </p:txBody>
        </p:sp>
        <p:sp>
          <p:nvSpPr>
            <p:cNvPr id="47" name="Oval 46"/>
            <p:cNvSpPr/>
            <p:nvPr/>
          </p:nvSpPr>
          <p:spPr>
            <a:xfrm>
              <a:off x="2286000" y="2054224"/>
              <a:ext cx="340158" cy="461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a:off x="2088372" y="3129643"/>
            <a:ext cx="351378" cy="461665"/>
            <a:chOff x="2286000" y="2054224"/>
            <a:chExt cx="351378" cy="461665"/>
          </a:xfrm>
        </p:grpSpPr>
        <p:sp>
          <p:nvSpPr>
            <p:cNvPr id="49" name="TextBox 48"/>
            <p:cNvSpPr txBox="1"/>
            <p:nvPr/>
          </p:nvSpPr>
          <p:spPr>
            <a:xfrm>
              <a:off x="2286000" y="2054224"/>
              <a:ext cx="351378" cy="461665"/>
            </a:xfrm>
            <a:prstGeom prst="rect">
              <a:avLst/>
            </a:prstGeom>
            <a:noFill/>
          </p:spPr>
          <p:txBody>
            <a:bodyPr wrap="none" rtlCol="0">
              <a:spAutoFit/>
            </a:bodyPr>
            <a:lstStyle/>
            <a:p>
              <a:r>
                <a:rPr lang="en-US" sz="2400" dirty="0">
                  <a:solidFill>
                    <a:schemeClr val="accent1"/>
                  </a:solidFill>
                </a:rPr>
                <a:t>B</a:t>
              </a:r>
              <a:endParaRPr lang="en-US" sz="2400" dirty="0">
                <a:solidFill>
                  <a:schemeClr val="accent1"/>
                </a:solidFill>
              </a:endParaRPr>
            </a:p>
          </p:txBody>
        </p:sp>
        <p:sp>
          <p:nvSpPr>
            <p:cNvPr id="50" name="Oval 49"/>
            <p:cNvSpPr/>
            <p:nvPr/>
          </p:nvSpPr>
          <p:spPr>
            <a:xfrm>
              <a:off x="2286000" y="2054224"/>
              <a:ext cx="340158" cy="461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p:cNvGrpSpPr/>
          <p:nvPr/>
        </p:nvGrpSpPr>
        <p:grpSpPr>
          <a:xfrm>
            <a:off x="4765242" y="2873829"/>
            <a:ext cx="362600" cy="461665"/>
            <a:chOff x="2286000" y="2054224"/>
            <a:chExt cx="362600" cy="461665"/>
          </a:xfrm>
        </p:grpSpPr>
        <p:sp>
          <p:nvSpPr>
            <p:cNvPr id="52" name="TextBox 51"/>
            <p:cNvSpPr txBox="1"/>
            <p:nvPr/>
          </p:nvSpPr>
          <p:spPr>
            <a:xfrm>
              <a:off x="2286000" y="2054224"/>
              <a:ext cx="362600" cy="461665"/>
            </a:xfrm>
            <a:prstGeom prst="rect">
              <a:avLst/>
            </a:prstGeom>
            <a:noFill/>
          </p:spPr>
          <p:txBody>
            <a:bodyPr wrap="none" rtlCol="0">
              <a:spAutoFit/>
            </a:bodyPr>
            <a:lstStyle/>
            <a:p>
              <a:r>
                <a:rPr lang="en-US" sz="2400" dirty="0">
                  <a:solidFill>
                    <a:schemeClr val="accent1"/>
                  </a:solidFill>
                </a:rPr>
                <a:t>A</a:t>
              </a:r>
              <a:endParaRPr lang="en-US" sz="2400" dirty="0">
                <a:solidFill>
                  <a:schemeClr val="accent1"/>
                </a:solidFill>
              </a:endParaRPr>
            </a:p>
          </p:txBody>
        </p:sp>
        <p:sp>
          <p:nvSpPr>
            <p:cNvPr id="53" name="Oval 52"/>
            <p:cNvSpPr/>
            <p:nvPr/>
          </p:nvSpPr>
          <p:spPr>
            <a:xfrm>
              <a:off x="2286000" y="2054224"/>
              <a:ext cx="340158" cy="461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p:cNvGrpSpPr/>
          <p:nvPr/>
        </p:nvGrpSpPr>
        <p:grpSpPr>
          <a:xfrm>
            <a:off x="4841442" y="5715000"/>
            <a:ext cx="340158" cy="461665"/>
            <a:chOff x="2286000" y="2054224"/>
            <a:chExt cx="340158" cy="461665"/>
          </a:xfrm>
        </p:grpSpPr>
        <p:sp>
          <p:nvSpPr>
            <p:cNvPr id="55" name="TextBox 54"/>
            <p:cNvSpPr txBox="1"/>
            <p:nvPr/>
          </p:nvSpPr>
          <p:spPr>
            <a:xfrm>
              <a:off x="2286000" y="2054224"/>
              <a:ext cx="340158" cy="461665"/>
            </a:xfrm>
            <a:prstGeom prst="rect">
              <a:avLst/>
            </a:prstGeom>
            <a:noFill/>
          </p:spPr>
          <p:txBody>
            <a:bodyPr wrap="none" rtlCol="0">
              <a:spAutoFit/>
            </a:bodyPr>
            <a:lstStyle/>
            <a:p>
              <a:r>
                <a:rPr lang="en-US" sz="2400" dirty="0">
                  <a:solidFill>
                    <a:schemeClr val="accent1"/>
                  </a:solidFill>
                </a:rPr>
                <a:t>3</a:t>
              </a:r>
              <a:endParaRPr lang="en-US" sz="2400" dirty="0">
                <a:solidFill>
                  <a:schemeClr val="accent1"/>
                </a:solidFill>
              </a:endParaRPr>
            </a:p>
          </p:txBody>
        </p:sp>
        <p:sp>
          <p:nvSpPr>
            <p:cNvPr id="56" name="Oval 55"/>
            <p:cNvSpPr/>
            <p:nvPr/>
          </p:nvSpPr>
          <p:spPr>
            <a:xfrm>
              <a:off x="2286000" y="2054224"/>
              <a:ext cx="340158" cy="461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Rectangle 56"/>
          <p:cNvSpPr/>
          <p:nvPr/>
        </p:nvSpPr>
        <p:spPr>
          <a:xfrm>
            <a:off x="6477000" y="1371600"/>
            <a:ext cx="990600" cy="228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781800" y="1905000"/>
            <a:ext cx="685800" cy="22151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781800" y="2140686"/>
            <a:ext cx="685800" cy="22151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400800" y="2590800"/>
            <a:ext cx="990600" cy="228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781800" y="3352800"/>
            <a:ext cx="533400" cy="228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400800" y="3810000"/>
            <a:ext cx="914400" cy="228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7467600" y="1600200"/>
            <a:ext cx="340158" cy="461665"/>
            <a:chOff x="2286000" y="2054224"/>
            <a:chExt cx="340158" cy="461665"/>
          </a:xfrm>
        </p:grpSpPr>
        <p:sp>
          <p:nvSpPr>
            <p:cNvPr id="64" name="TextBox 63"/>
            <p:cNvSpPr txBox="1"/>
            <p:nvPr/>
          </p:nvSpPr>
          <p:spPr>
            <a:xfrm>
              <a:off x="2286000" y="2054224"/>
              <a:ext cx="340158" cy="461665"/>
            </a:xfrm>
            <a:prstGeom prst="rect">
              <a:avLst/>
            </a:prstGeom>
            <a:noFill/>
          </p:spPr>
          <p:txBody>
            <a:bodyPr wrap="none" rtlCol="0">
              <a:spAutoFit/>
            </a:bodyPr>
            <a:lstStyle/>
            <a:p>
              <a:r>
                <a:rPr lang="en-US" sz="2400" dirty="0">
                  <a:solidFill>
                    <a:schemeClr val="accent1"/>
                  </a:solidFill>
                </a:rPr>
                <a:t>1</a:t>
              </a:r>
              <a:endParaRPr lang="en-US" sz="2400" dirty="0">
                <a:solidFill>
                  <a:schemeClr val="accent1"/>
                </a:solidFill>
              </a:endParaRPr>
            </a:p>
          </p:txBody>
        </p:sp>
        <p:sp>
          <p:nvSpPr>
            <p:cNvPr id="65" name="Oval 64"/>
            <p:cNvSpPr/>
            <p:nvPr/>
          </p:nvSpPr>
          <p:spPr>
            <a:xfrm>
              <a:off x="2286000" y="2054224"/>
              <a:ext cx="340158" cy="461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p:nvPr/>
        </p:nvGrpSpPr>
        <p:grpSpPr>
          <a:xfrm>
            <a:off x="7391400" y="2967335"/>
            <a:ext cx="340158" cy="461665"/>
            <a:chOff x="2286000" y="2054224"/>
            <a:chExt cx="340158" cy="461665"/>
          </a:xfrm>
        </p:grpSpPr>
        <p:sp>
          <p:nvSpPr>
            <p:cNvPr id="67" name="TextBox 66"/>
            <p:cNvSpPr txBox="1"/>
            <p:nvPr/>
          </p:nvSpPr>
          <p:spPr>
            <a:xfrm>
              <a:off x="2286000" y="2054224"/>
              <a:ext cx="340158" cy="461665"/>
            </a:xfrm>
            <a:prstGeom prst="rect">
              <a:avLst/>
            </a:prstGeom>
            <a:noFill/>
          </p:spPr>
          <p:txBody>
            <a:bodyPr wrap="none" rtlCol="0">
              <a:spAutoFit/>
            </a:bodyPr>
            <a:lstStyle/>
            <a:p>
              <a:r>
                <a:rPr lang="en-US" sz="2400" dirty="0" smtClean="0">
                  <a:solidFill>
                    <a:schemeClr val="accent1"/>
                  </a:solidFill>
                </a:rPr>
                <a:t>2</a:t>
              </a:r>
              <a:endParaRPr lang="en-US" sz="2400" dirty="0">
                <a:solidFill>
                  <a:schemeClr val="accent1"/>
                </a:solidFill>
              </a:endParaRPr>
            </a:p>
          </p:txBody>
        </p:sp>
        <p:sp>
          <p:nvSpPr>
            <p:cNvPr id="68" name="Oval 67"/>
            <p:cNvSpPr/>
            <p:nvPr/>
          </p:nvSpPr>
          <p:spPr>
            <a:xfrm>
              <a:off x="2286000" y="2054224"/>
              <a:ext cx="340158" cy="461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p:cNvGrpSpPr/>
          <p:nvPr/>
        </p:nvGrpSpPr>
        <p:grpSpPr>
          <a:xfrm>
            <a:off x="7391400" y="4491335"/>
            <a:ext cx="340158" cy="461665"/>
            <a:chOff x="2286000" y="2054224"/>
            <a:chExt cx="340158" cy="461665"/>
          </a:xfrm>
        </p:grpSpPr>
        <p:sp>
          <p:nvSpPr>
            <p:cNvPr id="71" name="TextBox 70"/>
            <p:cNvSpPr txBox="1"/>
            <p:nvPr/>
          </p:nvSpPr>
          <p:spPr>
            <a:xfrm>
              <a:off x="2286000" y="2054224"/>
              <a:ext cx="340158" cy="461665"/>
            </a:xfrm>
            <a:prstGeom prst="rect">
              <a:avLst/>
            </a:prstGeom>
            <a:noFill/>
          </p:spPr>
          <p:txBody>
            <a:bodyPr wrap="none" rtlCol="0">
              <a:spAutoFit/>
            </a:bodyPr>
            <a:lstStyle/>
            <a:p>
              <a:r>
                <a:rPr lang="en-US" sz="2400" dirty="0" smtClean="0">
                  <a:solidFill>
                    <a:schemeClr val="accent1"/>
                  </a:solidFill>
                </a:rPr>
                <a:t>3</a:t>
              </a:r>
              <a:endParaRPr lang="en-US" sz="2400" dirty="0">
                <a:solidFill>
                  <a:schemeClr val="accent1"/>
                </a:solidFill>
              </a:endParaRPr>
            </a:p>
          </p:txBody>
        </p:sp>
        <p:sp>
          <p:nvSpPr>
            <p:cNvPr id="72" name="Oval 71"/>
            <p:cNvSpPr/>
            <p:nvPr/>
          </p:nvSpPr>
          <p:spPr>
            <a:xfrm>
              <a:off x="2286000" y="2054224"/>
              <a:ext cx="340158" cy="4616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p:cNvSpPr txBox="1"/>
          <p:nvPr/>
        </p:nvSpPr>
        <p:spPr>
          <a:xfrm>
            <a:off x="5562600" y="5562600"/>
            <a:ext cx="359394" cy="369332"/>
          </a:xfrm>
          <a:prstGeom prst="rect">
            <a:avLst/>
          </a:prstGeom>
          <a:noFill/>
        </p:spPr>
        <p:txBody>
          <a:bodyPr wrap="none" rtlCol="0">
            <a:spAutoFit/>
          </a:bodyPr>
          <a:lstStyle/>
          <a:p>
            <a:r>
              <a:rPr lang="en-US" dirty="0" smtClean="0">
                <a:solidFill>
                  <a:schemeClr val="accent1"/>
                </a:solidFill>
              </a:rPr>
              <a:t>pi</a:t>
            </a:r>
            <a:endParaRPr lang="en-US" dirty="0">
              <a:solidFill>
                <a:schemeClr val="accent1"/>
              </a:solidFill>
            </a:endParaRPr>
          </a:p>
        </p:txBody>
      </p:sp>
      <p:sp>
        <p:nvSpPr>
          <p:cNvPr id="80" name="TextBox 79"/>
          <p:cNvSpPr txBox="1"/>
          <p:nvPr/>
        </p:nvSpPr>
        <p:spPr>
          <a:xfrm>
            <a:off x="5562600" y="5334000"/>
            <a:ext cx="838691" cy="369332"/>
          </a:xfrm>
          <a:prstGeom prst="rect">
            <a:avLst/>
          </a:prstGeom>
          <a:noFill/>
        </p:spPr>
        <p:txBody>
          <a:bodyPr wrap="none" rtlCol="0">
            <a:spAutoFit/>
          </a:bodyPr>
          <a:lstStyle/>
          <a:p>
            <a:r>
              <a:rPr lang="en-US" dirty="0" err="1" smtClean="0">
                <a:solidFill>
                  <a:schemeClr val="accent1"/>
                </a:solidFill>
              </a:rPr>
              <a:t>uname</a:t>
            </a:r>
            <a:endParaRPr lang="en-US" dirty="0">
              <a:solidFill>
                <a:schemeClr val="accent1"/>
              </a:solidFill>
            </a:endParaRPr>
          </a:p>
        </p:txBody>
      </p:sp>
    </p:spTree>
    <p:extLst>
      <p:ext uri="{BB962C8B-B14F-4D97-AF65-F5344CB8AC3E}">
        <p14:creationId xmlns:p14="http://schemas.microsoft.com/office/powerpoint/2010/main" val="390134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8" grpId="0" animBg="1"/>
      <p:bldP spid="4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6082" name="Rectangle 2"/>
          <p:cNvSpPr>
            <a:spLocks noGrp="1" noChangeArrowheads="1"/>
          </p:cNvSpPr>
          <p:nvPr>
            <p:ph type="title"/>
            <p:custDataLst>
              <p:tags r:id="rId1"/>
            </p:custDataLst>
          </p:nvPr>
        </p:nvSpPr>
        <p:spPr/>
        <p:txBody>
          <a:bodyPr>
            <a:normAutofit fontScale="90000"/>
          </a:bodyPr>
          <a:lstStyle/>
          <a:p>
            <a:r>
              <a:rPr lang="en-GB" smtClean="0"/>
              <a:t>Object file</a:t>
            </a:r>
            <a:endParaRPr lang="en-GB"/>
          </a:p>
        </p:txBody>
      </p:sp>
      <p:sp>
        <p:nvSpPr>
          <p:cNvPr id="2606083" name="Rectangle 3"/>
          <p:cNvSpPr>
            <a:spLocks noGrp="1" noChangeArrowheads="1"/>
          </p:cNvSpPr>
          <p:nvPr>
            <p:ph type="body" idx="1"/>
            <p:custDataLst>
              <p:tags r:id="rId2"/>
            </p:custDataLst>
          </p:nvPr>
        </p:nvSpPr>
        <p:spPr>
          <a:xfrm>
            <a:off x="990600" y="457200"/>
            <a:ext cx="8001000" cy="6172200"/>
          </a:xfrm>
        </p:spPr>
        <p:txBody>
          <a:bodyPr>
            <a:noAutofit/>
          </a:bodyPr>
          <a:lstStyle/>
          <a:p>
            <a:r>
              <a:rPr lang="en-GB" dirty="0" smtClean="0"/>
              <a:t>Header</a:t>
            </a:r>
            <a:endParaRPr lang="en-GB" sz="2800" dirty="0" smtClean="0"/>
          </a:p>
          <a:p>
            <a:pPr lvl="1"/>
            <a:r>
              <a:rPr lang="en-GB" sz="2600" dirty="0" smtClean="0">
                <a:solidFill>
                  <a:schemeClr val="accent1"/>
                </a:solidFill>
              </a:rPr>
              <a:t>location of main entry point (if any)</a:t>
            </a:r>
          </a:p>
          <a:p>
            <a:r>
              <a:rPr lang="en-GB" dirty="0" smtClean="0"/>
              <a:t>Text Segment</a:t>
            </a:r>
          </a:p>
          <a:p>
            <a:pPr lvl="1"/>
            <a:r>
              <a:rPr lang="en-GB" sz="2600" dirty="0" smtClean="0"/>
              <a:t>instructions</a:t>
            </a:r>
          </a:p>
          <a:p>
            <a:r>
              <a:rPr lang="en-GB" dirty="0" smtClean="0"/>
              <a:t>Data Segment</a:t>
            </a:r>
          </a:p>
          <a:p>
            <a:pPr lvl="1"/>
            <a:r>
              <a:rPr lang="en-GB" sz="2600" dirty="0" smtClean="0"/>
              <a:t>static data (local/global </a:t>
            </a:r>
            <a:r>
              <a:rPr lang="en-GB" sz="2600" dirty="0" err="1" smtClean="0"/>
              <a:t>vars</a:t>
            </a:r>
            <a:r>
              <a:rPr lang="en-GB" sz="2600" dirty="0" smtClean="0"/>
              <a:t>, strings, constants)</a:t>
            </a:r>
          </a:p>
          <a:p>
            <a:r>
              <a:rPr lang="en-GB" dirty="0" smtClean="0">
                <a:solidFill>
                  <a:schemeClr val="accent1"/>
                </a:solidFill>
              </a:rPr>
              <a:t>Relocation Information</a:t>
            </a:r>
          </a:p>
          <a:p>
            <a:pPr lvl="1"/>
            <a:r>
              <a:rPr lang="en-GB" sz="2600" dirty="0" smtClean="0"/>
              <a:t>Instructions and data that depend on actual addresses</a:t>
            </a:r>
          </a:p>
          <a:p>
            <a:pPr lvl="1"/>
            <a:r>
              <a:rPr lang="en-GB" sz="2600" dirty="0" smtClean="0"/>
              <a:t>Linker patches these bits after relocating segments</a:t>
            </a:r>
          </a:p>
          <a:p>
            <a:r>
              <a:rPr lang="en-GB" dirty="0" smtClean="0"/>
              <a:t>Symbol Table</a:t>
            </a:r>
          </a:p>
          <a:p>
            <a:pPr lvl="1"/>
            <a:r>
              <a:rPr lang="en-GB" sz="2600" dirty="0" smtClean="0"/>
              <a:t>Exported and imported references</a:t>
            </a:r>
          </a:p>
          <a:p>
            <a:r>
              <a:rPr lang="en-GB" dirty="0" smtClean="0"/>
              <a:t>Debugging Information</a:t>
            </a:r>
            <a:endParaRPr lang="en-GB" dirty="0"/>
          </a:p>
        </p:txBody>
      </p:sp>
      <p:sp>
        <p:nvSpPr>
          <p:cNvPr id="4" name="TextBox 3"/>
          <p:cNvSpPr txBox="1"/>
          <p:nvPr>
            <p:custDataLst>
              <p:tags r:id="rId3"/>
            </p:custDataLst>
          </p:nvPr>
        </p:nvSpPr>
        <p:spPr>
          <a:xfrm rot="16200000">
            <a:off x="-538490" y="3205490"/>
            <a:ext cx="1905000" cy="523220"/>
          </a:xfrm>
          <a:prstGeom prst="rect">
            <a:avLst/>
          </a:prstGeom>
          <a:noFill/>
        </p:spPr>
        <p:txBody>
          <a:bodyPr wrap="square" rtlCol="0">
            <a:spAutoFit/>
          </a:bodyPr>
          <a:lstStyle/>
          <a:p>
            <a:r>
              <a:rPr lang="en-US" sz="2800" dirty="0" smtClean="0">
                <a:solidFill>
                  <a:schemeClr val="bg1"/>
                </a:solidFill>
              </a:rPr>
              <a:t>Object File</a:t>
            </a:r>
          </a:p>
        </p:txBody>
      </p:sp>
      <p:cxnSp>
        <p:nvCxnSpPr>
          <p:cNvPr id="5" name="Straight Connector 4"/>
          <p:cNvCxnSpPr/>
          <p:nvPr>
            <p:custDataLst>
              <p:tags r:id="rId4"/>
            </p:custDataLst>
          </p:nvPr>
        </p:nvCxnSpPr>
        <p:spPr>
          <a:xfrm rot="5400000" flipH="1" flipV="1">
            <a:off x="-571500" y="1638300"/>
            <a:ext cx="2057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5"/>
            </p:custDataLst>
          </p:nvPr>
        </p:nvCxnSpPr>
        <p:spPr>
          <a:xfrm rot="5400000" flipH="1" flipV="1">
            <a:off x="-533400" y="5410200"/>
            <a:ext cx="1981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6"/>
            </p:custDataLst>
          </p:nvPr>
        </p:nvCxnSpPr>
        <p:spPr>
          <a:xfrm rot="10800000">
            <a:off x="457200" y="60960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custDataLst>
              <p:tags r:id="rId7"/>
            </p:custDataLst>
          </p:nvPr>
        </p:nvCxnSpPr>
        <p:spPr>
          <a:xfrm rot="10800000">
            <a:off x="457200" y="6400800"/>
            <a:ext cx="2286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6397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0608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0608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060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7234" name="Rectangle 2"/>
          <p:cNvSpPr>
            <a:spLocks noGrp="1" noChangeArrowheads="1"/>
          </p:cNvSpPr>
          <p:nvPr>
            <p:ph type="title"/>
            <p:custDataLst>
              <p:tags r:id="rId1"/>
            </p:custDataLst>
          </p:nvPr>
        </p:nvSpPr>
        <p:spPr/>
        <p:txBody>
          <a:bodyPr>
            <a:normAutofit fontScale="90000"/>
          </a:bodyPr>
          <a:lstStyle/>
          <a:p>
            <a:r>
              <a:rPr lang="en-US" dirty="0" smtClean="0"/>
              <a:t>Object File Formats</a:t>
            </a:r>
            <a:endParaRPr lang="en-US" dirty="0"/>
          </a:p>
        </p:txBody>
      </p:sp>
      <p:sp>
        <p:nvSpPr>
          <p:cNvPr id="3167235" name="Rectangle 3"/>
          <p:cNvSpPr>
            <a:spLocks noGrp="1" noChangeArrowheads="1"/>
          </p:cNvSpPr>
          <p:nvPr>
            <p:ph type="body" idx="1"/>
            <p:custDataLst>
              <p:tags r:id="rId2"/>
            </p:custDataLst>
          </p:nvPr>
        </p:nvSpPr>
        <p:spPr/>
        <p:txBody>
          <a:bodyPr/>
          <a:lstStyle/>
          <a:p>
            <a:r>
              <a:rPr lang="en-US" dirty="0" smtClean="0"/>
              <a:t>Unix</a:t>
            </a:r>
          </a:p>
          <a:p>
            <a:pPr lvl="1"/>
            <a:r>
              <a:rPr lang="en-US" dirty="0" err="1" smtClean="0"/>
              <a:t>a.out</a:t>
            </a:r>
            <a:endParaRPr lang="en-US" dirty="0" smtClean="0"/>
          </a:p>
          <a:p>
            <a:pPr lvl="1"/>
            <a:r>
              <a:rPr lang="en-US" dirty="0" smtClean="0"/>
              <a:t>COFF: Common Object File Format</a:t>
            </a:r>
          </a:p>
          <a:p>
            <a:pPr lvl="1"/>
            <a:r>
              <a:rPr lang="en-US" dirty="0" smtClean="0"/>
              <a:t>ELF: Executable and Linking Format</a:t>
            </a:r>
          </a:p>
          <a:p>
            <a:pPr lvl="1"/>
            <a:r>
              <a:rPr lang="en-US" dirty="0" smtClean="0"/>
              <a:t>…</a:t>
            </a:r>
          </a:p>
          <a:p>
            <a:r>
              <a:rPr lang="en-US" dirty="0" smtClean="0"/>
              <a:t>Windows</a:t>
            </a:r>
          </a:p>
          <a:p>
            <a:pPr lvl="1"/>
            <a:r>
              <a:rPr lang="en-US" dirty="0" smtClean="0"/>
              <a:t>PE: Portable Executable</a:t>
            </a:r>
          </a:p>
          <a:p>
            <a:endParaRPr lang="en-US" dirty="0" smtClean="0"/>
          </a:p>
          <a:p>
            <a:r>
              <a:rPr lang="en-US" dirty="0" smtClean="0"/>
              <a:t>All support both executable and object files</a:t>
            </a:r>
            <a:endParaRPr lang="en-US" dirty="0"/>
          </a:p>
        </p:txBody>
      </p:sp>
    </p:spTree>
    <p:extLst>
      <p:ext uri="{BB962C8B-B14F-4D97-AF65-F5344CB8AC3E}">
        <p14:creationId xmlns:p14="http://schemas.microsoft.com/office/powerpoint/2010/main" val="10338897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Recap</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1"/>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1"/>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1"/>
                </a:solidFill>
              </a:rPr>
              <a:t>Linker</a:t>
            </a:r>
            <a:r>
              <a:rPr lang="en-US" dirty="0" smtClean="0"/>
              <a:t> joins object files into one executable</a:t>
            </a:r>
          </a:p>
          <a:p>
            <a:endParaRPr lang="en-US" dirty="0" smtClean="0"/>
          </a:p>
          <a:p>
            <a:r>
              <a:rPr lang="en-US" dirty="0" smtClean="0">
                <a:solidFill>
                  <a:schemeClr val="accent1"/>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21995378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152400" y="609600"/>
            <a:ext cx="9067800" cy="6324600"/>
          </a:xfrm>
        </p:spPr>
        <p:txBody>
          <a:bodyPr>
            <a:normAutofit/>
          </a:bodyPr>
          <a:lstStyle/>
          <a:p>
            <a:pPr marL="0" indent="0"/>
            <a:r>
              <a:rPr lang="en-US" dirty="0" smtClean="0"/>
              <a:t>Upcoming agenda</a:t>
            </a:r>
          </a:p>
          <a:p>
            <a:pPr marL="573088" lvl="1" indent="-457200">
              <a:buFont typeface="Arial"/>
              <a:buChar char="•"/>
            </a:pPr>
            <a:r>
              <a:rPr lang="en-US" dirty="0" smtClean="0"/>
              <a:t>Schedule </a:t>
            </a:r>
            <a:r>
              <a:rPr lang="en-US" dirty="0"/>
              <a:t>PA2 Design Doc </a:t>
            </a:r>
            <a:r>
              <a:rPr lang="en-US" dirty="0" err="1"/>
              <a:t>Mtg</a:t>
            </a:r>
            <a:r>
              <a:rPr lang="en-US" dirty="0"/>
              <a:t> </a:t>
            </a:r>
            <a:r>
              <a:rPr lang="en-US" dirty="0" smtClean="0"/>
              <a:t>for </a:t>
            </a:r>
            <a:r>
              <a:rPr lang="en-US" b="1" i="1" dirty="0" smtClean="0">
                <a:solidFill>
                  <a:schemeClr val="accent1"/>
                </a:solidFill>
              </a:rPr>
              <a:t>next</a:t>
            </a:r>
            <a:r>
              <a:rPr lang="en-US" dirty="0" smtClean="0"/>
              <a:t> Monday, Mar 11</a:t>
            </a:r>
            <a:r>
              <a:rPr lang="en-US" baseline="30000" dirty="0" smtClean="0"/>
              <a:t>th</a:t>
            </a:r>
            <a:endParaRPr lang="en-US" dirty="0"/>
          </a:p>
          <a:p>
            <a:pPr marL="573088" lvl="1" indent="-457200">
              <a:buFont typeface="Arial"/>
              <a:buChar char="•"/>
            </a:pPr>
            <a:r>
              <a:rPr lang="en-US" dirty="0"/>
              <a:t>HW3 due next </a:t>
            </a:r>
            <a:r>
              <a:rPr lang="en-US" dirty="0" smtClean="0"/>
              <a:t>Wednesday, March 13</a:t>
            </a:r>
            <a:r>
              <a:rPr lang="en-US" baseline="30000" dirty="0" smtClean="0"/>
              <a:t>th</a:t>
            </a:r>
            <a:endParaRPr lang="en-US" dirty="0" smtClean="0"/>
          </a:p>
          <a:p>
            <a:pPr marL="573088" lvl="1" indent="-457200">
              <a:buFont typeface="Arial"/>
              <a:buChar char="•"/>
            </a:pPr>
            <a:r>
              <a:rPr lang="en-US" dirty="0" smtClean="0"/>
              <a:t>PA2 Work-in-Progress circuit due </a:t>
            </a:r>
            <a:r>
              <a:rPr lang="en-US" b="1" i="1" dirty="0" smtClean="0">
                <a:solidFill>
                  <a:schemeClr val="accent1"/>
                </a:solidFill>
              </a:rPr>
              <a:t>before</a:t>
            </a:r>
            <a:r>
              <a:rPr lang="en-US" dirty="0" smtClean="0"/>
              <a:t> spring break</a:t>
            </a:r>
          </a:p>
          <a:p>
            <a:pPr marL="573088" lvl="1" indent="-457200">
              <a:buFont typeface="Arial"/>
              <a:buChar char="•"/>
            </a:pPr>
            <a:endParaRPr lang="en-US" dirty="0" smtClean="0"/>
          </a:p>
          <a:p>
            <a:pPr marL="573088" lvl="1" indent="-457200">
              <a:buFont typeface="Arial"/>
              <a:buChar char="•"/>
            </a:pPr>
            <a:r>
              <a:rPr lang="en-US" dirty="0" smtClean="0">
                <a:solidFill>
                  <a:schemeClr val="accent1"/>
                </a:solidFill>
              </a:rPr>
              <a:t>Spring break: </a:t>
            </a:r>
            <a:r>
              <a:rPr lang="en-US" dirty="0" smtClean="0">
                <a:solidFill>
                  <a:schemeClr val="bg1"/>
                </a:solidFill>
              </a:rPr>
              <a:t>Saturday, March 16</a:t>
            </a:r>
            <a:r>
              <a:rPr lang="en-US" baseline="30000" dirty="0" smtClean="0">
                <a:solidFill>
                  <a:schemeClr val="bg1"/>
                </a:solidFill>
              </a:rPr>
              <a:t>th</a:t>
            </a:r>
            <a:r>
              <a:rPr lang="en-US" dirty="0" smtClean="0">
                <a:solidFill>
                  <a:schemeClr val="bg1"/>
                </a:solidFill>
              </a:rPr>
              <a:t> to Sunday, March 24</a:t>
            </a:r>
            <a:r>
              <a:rPr lang="en-US" baseline="30000" dirty="0" smtClean="0">
                <a:solidFill>
                  <a:schemeClr val="bg1"/>
                </a:solidFill>
              </a:rPr>
              <a:t>th</a:t>
            </a:r>
            <a:r>
              <a:rPr lang="en-US" dirty="0" smtClean="0">
                <a:solidFill>
                  <a:schemeClr val="bg1"/>
                </a:solidFill>
              </a:rPr>
              <a:t> </a:t>
            </a:r>
          </a:p>
          <a:p>
            <a:pPr marL="115888" lvl="1" indent="0">
              <a:buNone/>
            </a:pPr>
            <a:endParaRPr lang="en-US" dirty="0"/>
          </a:p>
          <a:p>
            <a:pPr marL="573088" lvl="1" indent="-457200">
              <a:buFont typeface="Arial"/>
              <a:buChar char="•"/>
            </a:pPr>
            <a:r>
              <a:rPr lang="en-US" dirty="0">
                <a:solidFill>
                  <a:schemeClr val="accent1"/>
                </a:solidFill>
              </a:rPr>
              <a:t>Prelim2 </a:t>
            </a:r>
            <a:r>
              <a:rPr lang="en-US" dirty="0" smtClean="0">
                <a:solidFill>
                  <a:schemeClr val="accent1"/>
                </a:solidFill>
              </a:rPr>
              <a:t>Thursday, March 28</a:t>
            </a:r>
            <a:r>
              <a:rPr lang="en-US" baseline="30000" dirty="0" smtClean="0">
                <a:solidFill>
                  <a:schemeClr val="accent1"/>
                </a:solidFill>
              </a:rPr>
              <a:t>th</a:t>
            </a:r>
            <a:r>
              <a:rPr lang="en-US" dirty="0" smtClean="0">
                <a:solidFill>
                  <a:schemeClr val="accent1"/>
                </a:solidFill>
              </a:rPr>
              <a:t>, right </a:t>
            </a:r>
            <a:r>
              <a:rPr lang="en-US" dirty="0">
                <a:solidFill>
                  <a:schemeClr val="accent1"/>
                </a:solidFill>
              </a:rPr>
              <a:t>after spring </a:t>
            </a:r>
            <a:r>
              <a:rPr lang="en-US" dirty="0" smtClean="0">
                <a:solidFill>
                  <a:schemeClr val="accent1"/>
                </a:solidFill>
              </a:rPr>
              <a:t>break</a:t>
            </a:r>
          </a:p>
          <a:p>
            <a:pPr marL="573088" lvl="1" indent="-457200">
              <a:buFont typeface="Arial"/>
              <a:buChar char="•"/>
            </a:pPr>
            <a:r>
              <a:rPr lang="en-US" dirty="0" smtClean="0"/>
              <a:t>PA2 due Thursday, April 4</a:t>
            </a:r>
            <a:r>
              <a:rPr lang="en-US" baseline="30000" dirty="0" smtClean="0"/>
              <a:t>th</a:t>
            </a:r>
            <a:endParaRPr lang="en-US" dirty="0"/>
          </a:p>
          <a:p>
            <a:pPr marL="173038" lvl="1" indent="0">
              <a:buNone/>
            </a:pPr>
            <a:endParaRPr lang="en-US" dirty="0" smtClean="0"/>
          </a:p>
        </p:txBody>
      </p:sp>
    </p:spTree>
    <p:extLst>
      <p:ext uri="{BB962C8B-B14F-4D97-AF65-F5344CB8AC3E}">
        <p14:creationId xmlns:p14="http://schemas.microsoft.com/office/powerpoint/2010/main" val="219318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3043208518"/>
              </p:ex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gridCol w="828502"/>
                <a:gridCol w="2362200"/>
              </a:tblGrid>
              <a:tr h="354877">
                <a:tc>
                  <a:txBody>
                    <a:bodyPr/>
                    <a:lstStyle/>
                    <a:p>
                      <a:pPr algn="ctr"/>
                      <a:r>
                        <a:rPr lang="en-US" sz="2400" b="0" dirty="0" smtClean="0">
                          <a:solidFill>
                            <a:schemeClr val="accent1"/>
                          </a:solidFill>
                          <a:latin typeface="+mj-lt"/>
                        </a:rPr>
                        <a:t>r0</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4186">
                <a:tc>
                  <a:txBody>
                    <a:bodyPr/>
                    <a:lstStyle/>
                    <a:p>
                      <a:pPr algn="ctr"/>
                      <a:r>
                        <a:rPr lang="en-US" sz="2400" b="0" dirty="0" smtClean="0">
                          <a:solidFill>
                            <a:schemeClr val="accent1"/>
                          </a:solidFill>
                          <a:latin typeface="+mj-lt"/>
                        </a:rPr>
                        <a:t>r1</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14587">
                <a:tc>
                  <a:txBody>
                    <a:bodyPr/>
                    <a:lstStyle/>
                    <a:p>
                      <a:pPr algn="ctr"/>
                      <a:r>
                        <a:rPr lang="en-US" sz="2400" b="0" dirty="0" smtClean="0">
                          <a:solidFill>
                            <a:schemeClr val="accent1"/>
                          </a:solidFill>
                          <a:latin typeface="+mj-lt"/>
                        </a:rPr>
                        <a:t>r2</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14587">
                <a:tc>
                  <a:txBody>
                    <a:bodyPr/>
                    <a:lstStyle/>
                    <a:p>
                      <a:pPr algn="ctr"/>
                      <a:r>
                        <a:rPr lang="en-US" sz="2400" b="0" dirty="0" smtClean="0">
                          <a:solidFill>
                            <a:schemeClr val="accent1"/>
                          </a:solidFill>
                          <a:latin typeface="+mj-lt"/>
                        </a:rPr>
                        <a:t>r3</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r4</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14587">
                <a:tc>
                  <a:txBody>
                    <a:bodyPr/>
                    <a:lstStyle/>
                    <a:p>
                      <a:pPr algn="ctr"/>
                      <a:r>
                        <a:rPr lang="en-US" sz="2400" b="0" dirty="0" smtClean="0">
                          <a:solidFill>
                            <a:schemeClr val="accent1"/>
                          </a:solidFill>
                          <a:latin typeface="+mj-lt"/>
                        </a:rPr>
                        <a:t>r5</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r6</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dirty="0" smtClean="0">
                          <a:solidFill>
                            <a:schemeClr val="accent1"/>
                          </a:solidFill>
                        </a:rPr>
                        <a:t>r8</a:t>
                      </a:r>
                      <a:endParaRPr lang="en-US" sz="2400" dirty="0">
                        <a:solidFill>
                          <a:schemeClr val="accent1"/>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4877">
                <a:tc>
                  <a:txBody>
                    <a:bodyPr/>
                    <a:lstStyle/>
                    <a:p>
                      <a:pPr algn="ctr"/>
                      <a:r>
                        <a:rPr lang="en-US" sz="2400" b="0" dirty="0" smtClean="0">
                          <a:solidFill>
                            <a:schemeClr val="accent1"/>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r15</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custDataLst>
              <p:tags r:id="rId3"/>
            </p:custDataLst>
            <p:extLst>
              <p:ext uri="{D42A27DB-BD31-4B8C-83A1-F6EECF244321}">
                <p14:modId xmlns:p14="http://schemas.microsoft.com/office/powerpoint/2010/main" val="3485208151"/>
              </p:ex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gridCol w="838200"/>
                <a:gridCol w="2667000"/>
              </a:tblGrid>
              <a:tr h="354877">
                <a:tc>
                  <a:txBody>
                    <a:bodyPr/>
                    <a:lstStyle/>
                    <a:p>
                      <a:pPr algn="ctr"/>
                      <a:r>
                        <a:rPr lang="en-US" sz="2400" b="0" dirty="0" smtClean="0">
                          <a:solidFill>
                            <a:schemeClr val="accent1"/>
                          </a:solidFill>
                          <a:latin typeface="+mj-lt"/>
                        </a:rPr>
                        <a:t>r16</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r17</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r18</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r19</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r20</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r21</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r22</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rPr>
                        <a:t>r24</a:t>
                      </a:r>
                      <a:endParaRPr lang="en-US" sz="2400" b="0" dirty="0">
                        <a:solidFill>
                          <a:schemeClr val="accent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r31</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71804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96396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7" name="Straight Arrow Connector 26"/>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4" name="TextBox 33"/>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5" name="Straight Arrow Connector 34"/>
          <p:cNvCxnSpPr>
            <a:stCxn id="34" idx="1"/>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3" idx="1"/>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77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right)">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a:t>Anatomy of an executing program</a:t>
            </a:r>
          </a:p>
        </p:txBody>
      </p:sp>
      <p:grpSp>
        <p:nvGrpSpPr>
          <p:cNvPr id="7" name="Group 6"/>
          <p:cNvGrpSpPr/>
          <p:nvPr/>
        </p:nvGrpSpPr>
        <p:grpSpPr>
          <a:xfrm>
            <a:off x="152400" y="5142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5048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29718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2004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47550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17526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smtClean="0">
                <a:solidFill>
                  <a:schemeClr val="accent1"/>
                </a:solidFill>
              </a:rPr>
              <a:t>($</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2192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46066" y="14478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6096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a:t>
            </a:r>
            <a:r>
              <a:rPr lang="en-US" dirty="0" smtClean="0">
                <a:solidFill>
                  <a:schemeClr val="accent1"/>
                </a:solidFill>
              </a:rPr>
              <a:t>in </a:t>
            </a:r>
            <a:r>
              <a:rPr lang="en-US" dirty="0" smtClean="0">
                <a:solidFill>
                  <a:schemeClr val="accent1"/>
                </a:solidFill>
              </a:rPr>
              <a:t>Memory</a:t>
            </a:r>
          </a:p>
          <a:p>
            <a:r>
              <a:rPr lang="en-US" dirty="0" smtClean="0">
                <a:solidFill>
                  <a:schemeClr val="accent1"/>
                </a:solidFill>
              </a:rPr>
              <a:t>(also, data and stack)</a:t>
            </a:r>
            <a:endParaRPr lang="en-US" dirty="0">
              <a:solidFill>
                <a:schemeClr val="accent1"/>
              </a:solidFill>
            </a:endParaRPr>
          </a:p>
        </p:txBody>
      </p:sp>
    </p:spTree>
    <p:extLst>
      <p:ext uri="{BB962C8B-B14F-4D97-AF65-F5344CB8AC3E}">
        <p14:creationId xmlns:p14="http://schemas.microsoft.com/office/powerpoint/2010/main" val="197251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200" grpId="0" animBg="1"/>
      <p:bldP spid="2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We need a calling convention to coordinate use of registers and memory. </a:t>
            </a:r>
            <a:r>
              <a:rPr lang="en-US" dirty="0"/>
              <a:t>Registers exist </a:t>
            </a:r>
            <a:r>
              <a:rPr lang="en-US" dirty="0" smtClean="0"/>
              <a:t>in the Register File. Stack, Code, and Data exist in memory. Both instruction memory and data memory accessed through cache (</a:t>
            </a:r>
            <a:r>
              <a:rPr lang="en-US" dirty="0"/>
              <a:t>modified </a:t>
            </a:r>
            <a:r>
              <a:rPr lang="en-US" dirty="0" err="1"/>
              <a:t>harvard</a:t>
            </a:r>
            <a:r>
              <a:rPr lang="en-US" dirty="0"/>
              <a:t> </a:t>
            </a:r>
            <a:r>
              <a:rPr lang="en-US" dirty="0" smtClean="0"/>
              <a:t>architecture) and a shared bus to memory (Von Neumann).</a:t>
            </a:r>
            <a:endParaRPr lang="en-US" dirty="0"/>
          </a:p>
        </p:txBody>
      </p:sp>
    </p:spTree>
    <p:extLst>
      <p:ext uri="{BB962C8B-B14F-4D97-AF65-F5344CB8AC3E}">
        <p14:creationId xmlns:p14="http://schemas.microsoft.com/office/powerpoint/2010/main" val="1899690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Given a running program (a process), how do we know what is going on (what function is executing, what arguments were passed to where, where is the stack and current stack frame, where is the code and data, </a:t>
            </a:r>
            <a:r>
              <a:rPr lang="en-US" dirty="0" err="1" smtClean="0"/>
              <a:t>etc</a:t>
            </a:r>
            <a:r>
              <a:rPr lang="en-US" dirty="0" smtClean="0"/>
              <a:t>)?</a:t>
            </a:r>
            <a:endParaRPr lang="en-US" dirty="0"/>
          </a:p>
        </p:txBody>
      </p:sp>
    </p:spTree>
    <p:extLst>
      <p:ext uri="{BB962C8B-B14F-4D97-AF65-F5344CB8AC3E}">
        <p14:creationId xmlns:p14="http://schemas.microsoft.com/office/powerpoint/2010/main" val="875350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Activity </a:t>
            </a:r>
            <a:r>
              <a:rPr lang="en-US" dirty="0" smtClean="0"/>
              <a:t>#1: </a:t>
            </a:r>
            <a:r>
              <a:rPr lang="en-US" dirty="0"/>
              <a:t>Debugging</a:t>
            </a:r>
          </a:p>
        </p:txBody>
      </p:sp>
      <p:sp>
        <p:nvSpPr>
          <p:cNvPr id="3" name="Content Placeholder 2"/>
          <p:cNvSpPr>
            <a:spLocks noGrp="1"/>
          </p:cNvSpPr>
          <p:nvPr>
            <p:ph idx="4294967295"/>
            <p:custDataLst>
              <p:tags r:id="rId2"/>
            </p:custDataLst>
          </p:nvPr>
        </p:nvSpPr>
        <p:spPr>
          <a:xfrm>
            <a:off x="1295400" y="533400"/>
            <a:ext cx="3124200" cy="1905000"/>
          </a:xfrm>
        </p:spPr>
        <p:txBody>
          <a:bodyPr>
            <a:noAutofit/>
          </a:bodyPr>
          <a:lstStyle/>
          <a:p>
            <a:pPr marL="0" indent="0">
              <a:lnSpc>
                <a:spcPct val="80000"/>
              </a:lnSpc>
              <a:spcBef>
                <a:spcPts val="0"/>
              </a:spcBef>
              <a:tabLst>
                <a:tab pos="1662113" algn="l"/>
              </a:tabLst>
            </a:pPr>
            <a:r>
              <a:rPr lang="en-US" sz="2400" dirty="0" smtClean="0"/>
              <a:t>init(): 	0x400000</a:t>
            </a:r>
          </a:p>
          <a:p>
            <a:pPr marL="0" indent="0">
              <a:lnSpc>
                <a:spcPct val="80000"/>
              </a:lnSpc>
              <a:spcBef>
                <a:spcPts val="0"/>
              </a:spcBef>
              <a:tabLst>
                <a:tab pos="1662113" algn="l"/>
              </a:tabLst>
            </a:pPr>
            <a:r>
              <a:rPr lang="en-US" sz="2400" dirty="0" err="1" smtClean="0"/>
              <a:t>printf</a:t>
            </a:r>
            <a:r>
              <a:rPr lang="en-US" sz="2400" dirty="0" smtClean="0"/>
              <a:t>(s, …): 	0x4002B4</a:t>
            </a:r>
          </a:p>
          <a:p>
            <a:pPr marL="0" indent="0">
              <a:lnSpc>
                <a:spcPct val="80000"/>
              </a:lnSpc>
              <a:spcBef>
                <a:spcPts val="0"/>
              </a:spcBef>
              <a:tabLst>
                <a:tab pos="1662113" algn="l"/>
              </a:tabLst>
            </a:pPr>
            <a:r>
              <a:rPr lang="en-US" sz="2400" dirty="0" err="1" smtClean="0"/>
              <a:t>vnorm</a:t>
            </a:r>
            <a:r>
              <a:rPr lang="en-US" sz="2400" dirty="0" smtClean="0"/>
              <a:t>(</a:t>
            </a:r>
            <a:r>
              <a:rPr lang="en-US" sz="2400" dirty="0" err="1" smtClean="0"/>
              <a:t>a,b</a:t>
            </a:r>
            <a:r>
              <a:rPr lang="en-US" sz="2400" dirty="0" smtClean="0"/>
              <a:t>): 	0x40107C</a:t>
            </a:r>
          </a:p>
          <a:p>
            <a:pPr marL="0" indent="0">
              <a:lnSpc>
                <a:spcPct val="80000"/>
              </a:lnSpc>
              <a:spcBef>
                <a:spcPts val="0"/>
              </a:spcBef>
              <a:tabLst>
                <a:tab pos="1662113" algn="l"/>
              </a:tabLst>
            </a:pPr>
            <a:r>
              <a:rPr lang="en-US" sz="2400" dirty="0" smtClean="0"/>
              <a:t>main(</a:t>
            </a:r>
            <a:r>
              <a:rPr lang="en-US" sz="2400" dirty="0" err="1" smtClean="0"/>
              <a:t>a,b</a:t>
            </a:r>
            <a:r>
              <a:rPr lang="en-US" sz="2400" dirty="0" smtClean="0"/>
              <a:t>):	0x4010A0</a:t>
            </a:r>
          </a:p>
          <a:p>
            <a:pPr marL="0" indent="0">
              <a:lnSpc>
                <a:spcPct val="80000"/>
              </a:lnSpc>
              <a:spcBef>
                <a:spcPts val="0"/>
              </a:spcBef>
              <a:tabLst>
                <a:tab pos="1371600" algn="l"/>
              </a:tabLst>
            </a:pPr>
            <a:r>
              <a:rPr lang="en-US" sz="2400" dirty="0" smtClean="0"/>
              <a:t>pi:	0x10000000</a:t>
            </a:r>
          </a:p>
          <a:p>
            <a:pPr marL="0" indent="0">
              <a:lnSpc>
                <a:spcPct val="80000"/>
              </a:lnSpc>
              <a:spcBef>
                <a:spcPts val="0"/>
              </a:spcBef>
              <a:tabLst>
                <a:tab pos="1371600" algn="l"/>
              </a:tabLst>
            </a:pPr>
            <a:r>
              <a:rPr lang="en-US" sz="2400" dirty="0" smtClean="0"/>
              <a:t>str1:	0x10000004</a:t>
            </a:r>
          </a:p>
        </p:txBody>
      </p:sp>
      <p:sp>
        <p:nvSpPr>
          <p:cNvPr id="4" name="Rectangle 7"/>
          <p:cNvSpPr>
            <a:spLocks noChangeArrowheads="1"/>
          </p:cNvSpPr>
          <p:nvPr>
            <p:custDataLst>
              <p:tags r:id="rId3"/>
            </p:custDataLst>
          </p:nvPr>
        </p:nvSpPr>
        <p:spPr bwMode="auto">
          <a:xfrm>
            <a:off x="7162800" y="685800"/>
            <a:ext cx="1752600" cy="6172200"/>
          </a:xfrm>
          <a:prstGeom prst="rect">
            <a:avLst/>
          </a:prstGeom>
          <a:noFill/>
          <a:ln w="28575">
            <a:solidFill>
              <a:schemeClr val="accent1"/>
            </a:solidFill>
            <a:miter lim="800000"/>
            <a:headEnd/>
            <a:tailEnd/>
          </a:ln>
          <a:effectLst/>
        </p:spPr>
        <p:txBody>
          <a:bodyPr wrap="none" anchor="ctr"/>
          <a:lstStyle/>
          <a:p>
            <a:endParaRPr lang="en-US"/>
          </a:p>
        </p:txBody>
      </p:sp>
      <p:sp>
        <p:nvSpPr>
          <p:cNvPr id="5" name="Rectangle 7"/>
          <p:cNvSpPr>
            <a:spLocks noChangeArrowheads="1"/>
          </p:cNvSpPr>
          <p:nvPr>
            <p:custDataLst>
              <p:tags r:id="rId4"/>
            </p:custDataLst>
          </p:nvPr>
        </p:nvSpPr>
        <p:spPr bwMode="auto">
          <a:xfrm>
            <a:off x="7162800" y="3581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7" name="Rectangle 7"/>
          <p:cNvSpPr>
            <a:spLocks noChangeArrowheads="1"/>
          </p:cNvSpPr>
          <p:nvPr>
            <p:custDataLst>
              <p:tags r:id="rId5"/>
            </p:custDataLst>
          </p:nvPr>
        </p:nvSpPr>
        <p:spPr bwMode="auto">
          <a:xfrm>
            <a:off x="7162800" y="3962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0x004010c4</a:t>
            </a:r>
            <a:endParaRPr lang="en-US" sz="2400" dirty="0">
              <a:solidFill>
                <a:schemeClr val="bg1"/>
              </a:solidFill>
            </a:endParaRPr>
          </a:p>
        </p:txBody>
      </p:sp>
      <p:sp>
        <p:nvSpPr>
          <p:cNvPr id="8" name="Rectangle 7"/>
          <p:cNvSpPr>
            <a:spLocks noChangeArrowheads="1"/>
          </p:cNvSpPr>
          <p:nvPr>
            <p:custDataLst>
              <p:tags r:id="rId6"/>
            </p:custDataLst>
          </p:nvPr>
        </p:nvSpPr>
        <p:spPr bwMode="auto">
          <a:xfrm>
            <a:off x="7162800" y="4724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9" name="Rectangle 7"/>
          <p:cNvSpPr>
            <a:spLocks noChangeArrowheads="1"/>
          </p:cNvSpPr>
          <p:nvPr>
            <p:custDataLst>
              <p:tags r:id="rId7"/>
            </p:custDataLst>
          </p:nvPr>
        </p:nvSpPr>
        <p:spPr bwMode="auto">
          <a:xfrm>
            <a:off x="7162800" y="3200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0" name="Rectangle 7"/>
          <p:cNvSpPr>
            <a:spLocks noChangeArrowheads="1"/>
          </p:cNvSpPr>
          <p:nvPr>
            <p:custDataLst>
              <p:tags r:id="rId8"/>
            </p:custDataLst>
          </p:nvPr>
        </p:nvSpPr>
        <p:spPr bwMode="auto">
          <a:xfrm>
            <a:off x="7162800" y="2057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0x7FFFFFF4</a:t>
            </a:r>
            <a:endParaRPr lang="en-US" sz="2400" dirty="0">
              <a:solidFill>
                <a:schemeClr val="bg1"/>
              </a:solidFill>
            </a:endParaRPr>
          </a:p>
        </p:txBody>
      </p:sp>
      <p:sp>
        <p:nvSpPr>
          <p:cNvPr id="11" name="Rectangle 7"/>
          <p:cNvSpPr>
            <a:spLocks noChangeArrowheads="1"/>
          </p:cNvSpPr>
          <p:nvPr>
            <p:custDataLst>
              <p:tags r:id="rId9"/>
            </p:custDataLst>
          </p:nvPr>
        </p:nvSpPr>
        <p:spPr bwMode="auto">
          <a:xfrm>
            <a:off x="7162800" y="2438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2" name="Rectangle 11"/>
          <p:cNvSpPr>
            <a:spLocks noChangeArrowheads="1"/>
          </p:cNvSpPr>
          <p:nvPr>
            <p:custDataLst>
              <p:tags r:id="rId10"/>
            </p:custDataLst>
          </p:nvPr>
        </p:nvSpPr>
        <p:spPr bwMode="auto">
          <a:xfrm>
            <a:off x="7162800" y="2819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3" name="Rectangle 7"/>
          <p:cNvSpPr>
            <a:spLocks noChangeArrowheads="1"/>
          </p:cNvSpPr>
          <p:nvPr>
            <p:custDataLst>
              <p:tags r:id="rId11"/>
            </p:custDataLst>
          </p:nvPr>
        </p:nvSpPr>
        <p:spPr bwMode="auto">
          <a:xfrm>
            <a:off x="7162800" y="1676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0x0040010c</a:t>
            </a:r>
            <a:endParaRPr lang="en-US" sz="2400" dirty="0">
              <a:solidFill>
                <a:schemeClr val="bg1"/>
              </a:solidFill>
            </a:endParaRPr>
          </a:p>
        </p:txBody>
      </p:sp>
      <p:sp>
        <p:nvSpPr>
          <p:cNvPr id="14" name="Rectangle 7"/>
          <p:cNvSpPr>
            <a:spLocks noChangeArrowheads="1"/>
          </p:cNvSpPr>
          <p:nvPr>
            <p:custDataLst>
              <p:tags r:id="rId12"/>
            </p:custDataLst>
          </p:nvPr>
        </p:nvSpPr>
        <p:spPr bwMode="auto">
          <a:xfrm>
            <a:off x="7162800" y="5486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0x00000015</a:t>
            </a:r>
            <a:endParaRPr lang="en-US" sz="2400" dirty="0">
              <a:solidFill>
                <a:schemeClr val="bg1"/>
              </a:solidFill>
            </a:endParaRPr>
          </a:p>
        </p:txBody>
      </p:sp>
      <p:sp>
        <p:nvSpPr>
          <p:cNvPr id="15" name="Rectangle 7"/>
          <p:cNvSpPr>
            <a:spLocks noChangeArrowheads="1"/>
          </p:cNvSpPr>
          <p:nvPr>
            <p:custDataLst>
              <p:tags r:id="rId13"/>
            </p:custDataLst>
          </p:nvPr>
        </p:nvSpPr>
        <p:spPr bwMode="auto">
          <a:xfrm>
            <a:off x="7162800" y="5867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0x10000004</a:t>
            </a:r>
            <a:endParaRPr lang="en-US" sz="2400" dirty="0">
              <a:solidFill>
                <a:schemeClr val="bg1"/>
              </a:solidFill>
            </a:endParaRPr>
          </a:p>
        </p:txBody>
      </p:sp>
      <p:sp>
        <p:nvSpPr>
          <p:cNvPr id="16" name="Rectangle 15"/>
          <p:cNvSpPr>
            <a:spLocks noChangeArrowheads="1"/>
          </p:cNvSpPr>
          <p:nvPr>
            <p:custDataLst>
              <p:tags r:id="rId14"/>
            </p:custDataLst>
          </p:nvPr>
        </p:nvSpPr>
        <p:spPr bwMode="auto">
          <a:xfrm>
            <a:off x="7162800" y="6248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0x00401090</a:t>
            </a:r>
            <a:endParaRPr lang="en-US" sz="2400" dirty="0">
              <a:solidFill>
                <a:schemeClr val="bg1"/>
              </a:solidFill>
            </a:endParaRPr>
          </a:p>
        </p:txBody>
      </p:sp>
      <p:sp>
        <p:nvSpPr>
          <p:cNvPr id="17" name="Rectangle 7"/>
          <p:cNvSpPr>
            <a:spLocks noChangeArrowheads="1"/>
          </p:cNvSpPr>
          <p:nvPr>
            <p:custDataLst>
              <p:tags r:id="rId15"/>
            </p:custDataLst>
          </p:nvPr>
        </p:nvSpPr>
        <p:spPr bwMode="auto">
          <a:xfrm>
            <a:off x="7162800" y="5105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3" name="Rectangle 7"/>
          <p:cNvSpPr>
            <a:spLocks noChangeArrowheads="1"/>
          </p:cNvSpPr>
          <p:nvPr>
            <p:custDataLst>
              <p:tags r:id="rId16"/>
            </p:custDataLst>
          </p:nvPr>
        </p:nvSpPr>
        <p:spPr bwMode="auto">
          <a:xfrm>
            <a:off x="7162800" y="1295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4" name="Rectangle 23"/>
          <p:cNvSpPr/>
          <p:nvPr>
            <p:custDataLst>
              <p:tags r:id="rId17"/>
            </p:custDataLst>
          </p:nvPr>
        </p:nvSpPr>
        <p:spPr>
          <a:xfrm>
            <a:off x="4648200" y="685800"/>
            <a:ext cx="2286000" cy="16002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lstStyle/>
          <a:p>
            <a:r>
              <a:rPr lang="en-US" sz="2400" dirty="0" smtClean="0"/>
              <a:t>CPU:</a:t>
            </a:r>
          </a:p>
          <a:p>
            <a:r>
              <a:rPr lang="en-US" sz="2400" dirty="0" smtClean="0"/>
              <a:t>$pc=0x004003C0</a:t>
            </a:r>
          </a:p>
          <a:p>
            <a:r>
              <a:rPr lang="en-US" sz="2400" dirty="0" smtClean="0"/>
              <a:t>$sp=0x7FFFFFAC</a:t>
            </a:r>
          </a:p>
          <a:p>
            <a:r>
              <a:rPr lang="en-US" sz="2400" dirty="0" smtClean="0"/>
              <a:t>$</a:t>
            </a:r>
            <a:r>
              <a:rPr lang="en-US" sz="2400" dirty="0" err="1" smtClean="0"/>
              <a:t>ra</a:t>
            </a:r>
            <a:r>
              <a:rPr lang="en-US" sz="2400" dirty="0" smtClean="0"/>
              <a:t>=0x00401090</a:t>
            </a:r>
            <a:endParaRPr lang="en-US" sz="2400" dirty="0"/>
          </a:p>
        </p:txBody>
      </p:sp>
      <p:sp>
        <p:nvSpPr>
          <p:cNvPr id="33" name="TextBox 32"/>
          <p:cNvSpPr txBox="1"/>
          <p:nvPr>
            <p:custDataLst>
              <p:tags r:id="rId18"/>
            </p:custDataLst>
          </p:nvPr>
        </p:nvSpPr>
        <p:spPr>
          <a:xfrm>
            <a:off x="5791200" y="5867400"/>
            <a:ext cx="1371600" cy="381000"/>
          </a:xfrm>
          <a:prstGeom prst="rect">
            <a:avLst/>
          </a:prstGeom>
          <a:noFill/>
        </p:spPr>
        <p:txBody>
          <a:bodyPr wrap="none" lIns="0" tIns="0" rIns="0" bIns="0" rtlCol="0" anchor="ctr">
            <a:noAutofit/>
          </a:bodyPr>
          <a:lstStyle/>
          <a:p>
            <a:pPr algn="ctr"/>
            <a:r>
              <a:rPr lang="en-US" sz="2000" dirty="0" smtClean="0">
                <a:solidFill>
                  <a:schemeClr val="bg1"/>
                </a:solidFill>
              </a:rPr>
              <a:t>0x7FFFFFB0</a:t>
            </a:r>
          </a:p>
        </p:txBody>
      </p:sp>
      <p:sp>
        <p:nvSpPr>
          <p:cNvPr id="34" name="TextBox 33"/>
          <p:cNvSpPr txBox="1"/>
          <p:nvPr>
            <p:custDataLst>
              <p:tags r:id="rId19"/>
            </p:custDataLst>
          </p:nvPr>
        </p:nvSpPr>
        <p:spPr>
          <a:xfrm>
            <a:off x="228600" y="2514600"/>
            <a:ext cx="3352800" cy="4419600"/>
          </a:xfrm>
          <a:prstGeom prst="rect">
            <a:avLst/>
          </a:prstGeom>
          <a:noFill/>
        </p:spPr>
        <p:txBody>
          <a:bodyPr wrap="none" lIns="0" tIns="0" rIns="0" bIns="0" rtlCol="0">
            <a:noAutofit/>
          </a:bodyPr>
          <a:lstStyle/>
          <a:p>
            <a:pPr>
              <a:lnSpc>
                <a:spcPct val="130000"/>
              </a:lnSpc>
            </a:pPr>
            <a:r>
              <a:rPr lang="en-US" sz="2800" dirty="0" smtClean="0">
                <a:solidFill>
                  <a:schemeClr val="bg1"/>
                </a:solidFill>
              </a:rPr>
              <a:t>What </a:t>
            </a:r>
            <a:r>
              <a:rPr lang="en-US" sz="2800" dirty="0" err="1" smtClean="0">
                <a:solidFill>
                  <a:schemeClr val="bg1"/>
                </a:solidFill>
              </a:rPr>
              <a:t>func</a:t>
            </a:r>
            <a:r>
              <a:rPr lang="en-US" sz="2800" dirty="0" smtClean="0">
                <a:solidFill>
                  <a:schemeClr val="bg1"/>
                </a:solidFill>
              </a:rPr>
              <a:t> is running?</a:t>
            </a:r>
          </a:p>
          <a:p>
            <a:pPr>
              <a:lnSpc>
                <a:spcPct val="130000"/>
              </a:lnSpc>
            </a:pPr>
            <a:r>
              <a:rPr lang="en-US" sz="2800" dirty="0" smtClean="0">
                <a:solidFill>
                  <a:schemeClr val="bg1"/>
                </a:solidFill>
              </a:rPr>
              <a:t>Who called it?</a:t>
            </a:r>
          </a:p>
          <a:p>
            <a:pPr>
              <a:lnSpc>
                <a:spcPct val="130000"/>
              </a:lnSpc>
            </a:pPr>
            <a:r>
              <a:rPr lang="en-US" sz="2800" dirty="0" smtClean="0">
                <a:solidFill>
                  <a:schemeClr val="bg1"/>
                </a:solidFill>
              </a:rPr>
              <a:t>Has it called anything?</a:t>
            </a:r>
          </a:p>
          <a:p>
            <a:pPr>
              <a:lnSpc>
                <a:spcPct val="130000"/>
              </a:lnSpc>
            </a:pPr>
            <a:r>
              <a:rPr lang="en-US" sz="2800" dirty="0" smtClean="0">
                <a:solidFill>
                  <a:schemeClr val="bg1"/>
                </a:solidFill>
              </a:rPr>
              <a:t>Will it?</a:t>
            </a:r>
          </a:p>
          <a:p>
            <a:pPr>
              <a:lnSpc>
                <a:spcPct val="130000"/>
              </a:lnSpc>
            </a:pPr>
            <a:r>
              <a:rPr lang="en-US" sz="2800" dirty="0" err="1" smtClean="0">
                <a:solidFill>
                  <a:schemeClr val="bg1"/>
                </a:solidFill>
              </a:rPr>
              <a:t>Args</a:t>
            </a:r>
            <a:r>
              <a:rPr lang="en-US" sz="2800" dirty="0" smtClean="0">
                <a:solidFill>
                  <a:schemeClr val="bg1"/>
                </a:solidFill>
              </a:rPr>
              <a:t>?</a:t>
            </a:r>
          </a:p>
          <a:p>
            <a:pPr>
              <a:lnSpc>
                <a:spcPct val="130000"/>
              </a:lnSpc>
            </a:pPr>
            <a:r>
              <a:rPr lang="en-US" sz="2800" dirty="0" smtClean="0">
                <a:solidFill>
                  <a:schemeClr val="bg1"/>
                </a:solidFill>
              </a:rPr>
              <a:t>Stack depth?</a:t>
            </a:r>
          </a:p>
          <a:p>
            <a:pPr>
              <a:lnSpc>
                <a:spcPct val="130000"/>
              </a:lnSpc>
            </a:pPr>
            <a:r>
              <a:rPr lang="en-US" sz="2800" dirty="0" smtClean="0">
                <a:solidFill>
                  <a:schemeClr val="bg1"/>
                </a:solidFill>
              </a:rPr>
              <a:t>Call trace?</a:t>
            </a:r>
          </a:p>
        </p:txBody>
      </p:sp>
      <p:sp>
        <p:nvSpPr>
          <p:cNvPr id="22" name="Rectangle 21"/>
          <p:cNvSpPr>
            <a:spLocks noChangeArrowheads="1"/>
          </p:cNvSpPr>
          <p:nvPr>
            <p:custDataLst>
              <p:tags r:id="rId20"/>
            </p:custDataLst>
          </p:nvPr>
        </p:nvSpPr>
        <p:spPr bwMode="auto">
          <a:xfrm>
            <a:off x="7162800" y="4343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0x7FFFFFDC</a:t>
            </a:r>
            <a:endParaRPr lang="en-US" sz="2400" dirty="0">
              <a:solidFill>
                <a:schemeClr val="bg1"/>
              </a:solidFill>
            </a:endParaRPr>
          </a:p>
        </p:txBody>
      </p:sp>
    </p:spTree>
    <p:extLst>
      <p:ext uri="{BB962C8B-B14F-4D97-AF65-F5344CB8AC3E}">
        <p14:creationId xmlns:p14="http://schemas.microsoft.com/office/powerpoint/2010/main" val="80454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1329</TotalTime>
  <Words>2248</Words>
  <Application>Microsoft Office PowerPoint</Application>
  <PresentationFormat>On-screen Show (4:3)</PresentationFormat>
  <Paragraphs>740</Paragraphs>
  <Slides>38</Slides>
  <Notes>24</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Assemblers, Linkers, and Loaders</vt:lpstr>
      <vt:lpstr>Goal for Today: Putting it all Together</vt:lpstr>
      <vt:lpstr>Recap: Calling Conventions</vt:lpstr>
      <vt:lpstr>MIPS Register Conventions</vt:lpstr>
      <vt:lpstr>Anatomy of an executing program</vt:lpstr>
      <vt:lpstr>Anatomy of an executing program</vt:lpstr>
      <vt:lpstr>Takeaway</vt:lpstr>
      <vt:lpstr>Next Goal</vt:lpstr>
      <vt:lpstr>Activity #1: Debugging</vt:lpstr>
      <vt:lpstr>PowerPoint Presentation</vt:lpstr>
      <vt:lpstr>Next Goal</vt:lpstr>
      <vt:lpstr>Big Picture</vt:lpstr>
      <vt:lpstr>Example: Add 1 to 100</vt:lpstr>
      <vt:lpstr>PowerPoint Presentation</vt:lpstr>
      <vt:lpstr>Example: Add 1 to 100</vt:lpstr>
      <vt:lpstr>Globals and Locals</vt:lpstr>
      <vt:lpstr>Globals and Locals</vt:lpstr>
      <vt:lpstr>Example #2: Review of Program Layout</vt:lpstr>
      <vt:lpstr>Assembler</vt:lpstr>
      <vt:lpstr>Next Goal</vt:lpstr>
      <vt:lpstr>Big Picture</vt:lpstr>
      <vt:lpstr>Symbols and References</vt:lpstr>
      <vt:lpstr>Object file</vt:lpstr>
      <vt:lpstr>Example</vt:lpstr>
      <vt:lpstr>Objdump disassembly</vt:lpstr>
      <vt:lpstr>Objdump symbols</vt:lpstr>
      <vt:lpstr>Separate Compilation</vt:lpstr>
      <vt:lpstr>Takeaway</vt:lpstr>
      <vt:lpstr>PowerPoint Presentation</vt:lpstr>
      <vt:lpstr>Next Goal</vt:lpstr>
      <vt:lpstr>Big Picture</vt:lpstr>
      <vt:lpstr>Linkers</vt:lpstr>
      <vt:lpstr>Linker Example </vt:lpstr>
      <vt:lpstr>Linker Example </vt:lpstr>
      <vt:lpstr>Object file</vt:lpstr>
      <vt:lpstr>Object File Formats</vt:lpstr>
      <vt:lpstr>Recap</vt:lpstr>
      <vt:lpstr>Administrivia</vt:lpstr>
    </vt:vector>
  </TitlesOfParts>
  <Company>Cornell University Computing and Information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40</cp:revision>
  <dcterms:created xsi:type="dcterms:W3CDTF">2012-11-28T14:27:55Z</dcterms:created>
  <dcterms:modified xsi:type="dcterms:W3CDTF">2013-03-07T18:14:06Z</dcterms:modified>
</cp:coreProperties>
</file>