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notesSlides/notesSlide5.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notesSlides/notesSlide6.xml" ContentType="application/vnd.openxmlformats-officedocument.presentationml.notesSlide+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notesSlides/notesSlide7.xml" ContentType="application/vnd.openxmlformats-officedocument.presentationml.notesSlide+xml"/>
  <Override PartName="/ppt/tags/tag275.xml" ContentType="application/vnd.openxmlformats-officedocument.presentationml.tags+xml"/>
  <Override PartName="/ppt/tags/tag276.xml" ContentType="application/vnd.openxmlformats-officedocument.presentationml.tags+xml"/>
  <Override PartName="/ppt/notesSlides/notesSlide8.xml" ContentType="application/vnd.openxmlformats-officedocument.presentationml.notesSlide+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notesSlides/notesSlide9.xml" ContentType="application/vnd.openxmlformats-officedocument.presentationml.notesSlide+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notesSlides/notesSlide10.xml" ContentType="application/vnd.openxmlformats-officedocument.presentationml.notesSlide+xml"/>
  <Override PartName="/ppt/tags/tag284.xml" ContentType="application/vnd.openxmlformats-officedocument.presentationml.tags+xml"/>
  <Override PartName="/ppt/tags/tag285.xml" ContentType="application/vnd.openxmlformats-officedocument.presentationml.tags+xml"/>
  <Override PartName="/ppt/notesSlides/notesSlide11.xml" ContentType="application/vnd.openxmlformats-officedocument.presentationml.notesSlide+xml"/>
  <Override PartName="/ppt/tags/tag286.xml" ContentType="application/vnd.openxmlformats-officedocument.presentationml.tags+xml"/>
  <Override PartName="/ppt/tags/tag287.xml" ContentType="application/vnd.openxmlformats-officedocument.presentationml.tags+xml"/>
  <Override PartName="/ppt/notesSlides/notesSlide12.xml" ContentType="application/vnd.openxmlformats-officedocument.presentationml.notesSlide+xml"/>
  <Override PartName="/ppt/tags/tag288.xml" ContentType="application/vnd.openxmlformats-officedocument.presentationml.tags+xml"/>
  <Override PartName="/ppt/tags/tag289.xml" ContentType="application/vnd.openxmlformats-officedocument.presentationml.tags+xml"/>
  <Override PartName="/ppt/notesSlides/notesSlide13.xml" ContentType="application/vnd.openxmlformats-officedocument.presentationml.notesSlide+xml"/>
  <Override PartName="/ppt/tags/tag290.xml" ContentType="application/vnd.openxmlformats-officedocument.presentationml.tags+xml"/>
  <Override PartName="/ppt/tags/tag291.xml" ContentType="application/vnd.openxmlformats-officedocument.presentationml.tags+xml"/>
  <Override PartName="/ppt/notesSlides/notesSlide14.xml" ContentType="application/vnd.openxmlformats-officedocument.presentationml.notesSlide+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notesSlides/notesSlide15.xml" ContentType="application/vnd.openxmlformats-officedocument.presentationml.notesSlide+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notesSlides/notesSlide16.xml" ContentType="application/vnd.openxmlformats-officedocument.presentationml.notesSlide+xml"/>
  <Override PartName="/ppt/tags/tag330.xml" ContentType="application/vnd.openxmlformats-officedocument.presentationml.tags+xml"/>
  <Override PartName="/ppt/tags/tag331.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0" r:id="rId5"/>
    <p:sldId id="259" r:id="rId6"/>
    <p:sldId id="305" r:id="rId7"/>
    <p:sldId id="306" r:id="rId8"/>
    <p:sldId id="307" r:id="rId9"/>
    <p:sldId id="299" r:id="rId10"/>
    <p:sldId id="300" r:id="rId11"/>
    <p:sldId id="266" r:id="rId12"/>
    <p:sldId id="308" r:id="rId13"/>
    <p:sldId id="267" r:id="rId14"/>
    <p:sldId id="261" r:id="rId15"/>
    <p:sldId id="301" r:id="rId16"/>
    <p:sldId id="262" r:id="rId17"/>
    <p:sldId id="263" r:id="rId18"/>
    <p:sldId id="264" r:id="rId19"/>
    <p:sldId id="303" r:id="rId20"/>
    <p:sldId id="265" r:id="rId21"/>
    <p:sldId id="268" r:id="rId22"/>
    <p:sldId id="298" r:id="rId23"/>
    <p:sldId id="297" r:id="rId24"/>
    <p:sldId id="30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D4801-9336-4560-A6DC-A95CAFC4FECF}" type="datetimeFigureOut">
              <a:rPr lang="en-US" smtClean="0"/>
              <a:t>3/25/2013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8D8FF6-D16C-4014-BD4B-7B0A2954A873}" type="slidenum">
              <a:rPr lang="en-US" smtClean="0"/>
              <a:t>‹#›</a:t>
            </a:fld>
            <a:endParaRPr lang="en-US"/>
          </a:p>
        </p:txBody>
      </p:sp>
    </p:spTree>
    <p:extLst>
      <p:ext uri="{BB962C8B-B14F-4D97-AF65-F5344CB8AC3E}">
        <p14:creationId xmlns:p14="http://schemas.microsoft.com/office/powerpoint/2010/main" val="149295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1" y="4343705"/>
            <a:ext cx="5485805" cy="4113891"/>
          </a:xfrm>
          <a:prstGeom prst="rect">
            <a:avLst/>
          </a:prstGeom>
          <a:noFill/>
          <a:ln>
            <a:miter lim="800000"/>
            <a:headEnd/>
            <a:tailEnd/>
          </a:ln>
        </p:spPr>
        <p:txBody>
          <a:bodyPr lIns="91400" tIns="45700" rIns="91400" bIns="45700"/>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a:t>
            </a:r>
            <a:r>
              <a:rPr lang="en-US" dirty="0" smtClean="0">
                <a:sym typeface="Wingdings" pitchFamily="2" charset="2"/>
              </a:rPr>
              <a:t> in</a:t>
            </a:r>
            <a:r>
              <a:rPr lang="en-US" baseline="0" dirty="0" smtClean="0">
                <a:sym typeface="Wingdings" pitchFamily="2" charset="2"/>
              </a:rPr>
              <a:t> </a:t>
            </a:r>
            <a:r>
              <a:rPr lang="en-US" baseline="0" dirty="0" err="1" smtClean="0">
                <a:sym typeface="Wingdings" pitchFamily="2" charset="2"/>
              </a:rPr>
              <a:t>printf</a:t>
            </a:r>
            <a:endParaRPr lang="en-US" baseline="0" dirty="0" smtClean="0">
              <a:sym typeface="Wingdings" pitchFamily="2" charset="2"/>
            </a:endParaRPr>
          </a:p>
          <a:p>
            <a:r>
              <a:rPr lang="en-US" baseline="0" dirty="0" err="1" smtClean="0">
                <a:sym typeface="Wingdings" pitchFamily="2" charset="2"/>
              </a:rPr>
              <a:t>ra</a:t>
            </a:r>
            <a:r>
              <a:rPr lang="en-US" baseline="0" dirty="0" smtClean="0">
                <a:sym typeface="Wingdings" pitchFamily="2" charset="2"/>
              </a:rPr>
              <a:t>  called from </a:t>
            </a:r>
            <a:r>
              <a:rPr lang="en-US" baseline="0" dirty="0" err="1" smtClean="0">
                <a:sym typeface="Wingdings" pitchFamily="2" charset="2"/>
              </a:rPr>
              <a:t>vnorm</a:t>
            </a:r>
            <a:r>
              <a:rPr lang="en-US" baseline="0" dirty="0" smtClean="0">
                <a:sym typeface="Wingdings" pitchFamily="2" charset="2"/>
              </a:rPr>
              <a:t>? or called </a:t>
            </a:r>
            <a:r>
              <a:rPr lang="en-US" baseline="0" dirty="0" err="1" smtClean="0">
                <a:sym typeface="Wingdings" pitchFamily="2" charset="2"/>
              </a:rPr>
              <a:t>vnorm</a:t>
            </a:r>
            <a:r>
              <a:rPr lang="en-US" baseline="0" dirty="0" smtClean="0">
                <a:sym typeface="Wingdings" pitchFamily="2" charset="2"/>
              </a:rPr>
              <a:t>?</a:t>
            </a:r>
          </a:p>
          <a:p>
            <a:r>
              <a:rPr lang="en-US" baseline="0" dirty="0" smtClean="0">
                <a:sym typeface="Wingdings" pitchFamily="2" charset="2"/>
              </a:rPr>
              <a:t>0(sp)  looks like in </a:t>
            </a:r>
            <a:r>
              <a:rPr lang="en-US" baseline="0" dirty="0" err="1" smtClean="0">
                <a:sym typeface="Wingdings" pitchFamily="2" charset="2"/>
              </a:rPr>
              <a:t>printf</a:t>
            </a:r>
            <a:r>
              <a:rPr lang="en-US" baseline="0" dirty="0" smtClean="0">
                <a:sym typeface="Wingdings" pitchFamily="2" charset="2"/>
              </a:rPr>
              <a:t>, called by </a:t>
            </a:r>
            <a:r>
              <a:rPr lang="en-US" baseline="0" dirty="0" err="1" smtClean="0">
                <a:sym typeface="Wingdings" pitchFamily="2" charset="2"/>
              </a:rPr>
              <a:t>vnorm</a:t>
            </a:r>
            <a:r>
              <a:rPr lang="en-US" baseline="0" dirty="0" smtClean="0">
                <a:sym typeface="Wingdings" pitchFamily="2" charset="2"/>
              </a:rPr>
              <a:t>, and not going to call anything else</a:t>
            </a:r>
          </a:p>
          <a:p>
            <a:pPr>
              <a:buFont typeface="Arial" charset="0"/>
              <a:buNone/>
            </a:pPr>
            <a:r>
              <a:rPr lang="en-US" baseline="0" dirty="0" smtClean="0">
                <a:sym typeface="Wingdings" pitchFamily="2" charset="2"/>
              </a:rPr>
              <a:t>4,8(sp)  looks like </a:t>
            </a:r>
            <a:r>
              <a:rPr lang="en-US" baseline="0" dirty="0" err="1" smtClean="0">
                <a:sym typeface="Wingdings" pitchFamily="2" charset="2"/>
              </a:rPr>
              <a:t>args</a:t>
            </a:r>
            <a:r>
              <a:rPr lang="en-US" baseline="0" dirty="0" smtClean="0">
                <a:sym typeface="Wingdings" pitchFamily="2" charset="2"/>
              </a:rPr>
              <a:t> are str1 and 0x15</a:t>
            </a:r>
          </a:p>
          <a:p>
            <a:pPr>
              <a:buFont typeface="Arial" charset="0"/>
              <a:buNone/>
            </a:pPr>
            <a:r>
              <a:rPr lang="en-US" baseline="0" dirty="0" smtClean="0">
                <a:sym typeface="Wingdings" pitchFamily="2" charset="2"/>
              </a:rPr>
              <a:t>20(sp)  looks like a return address, probably main called </a:t>
            </a:r>
            <a:r>
              <a:rPr lang="en-US" baseline="0" dirty="0" err="1" smtClean="0">
                <a:sym typeface="Wingdings" pitchFamily="2" charset="2"/>
              </a:rPr>
              <a:t>vnorm</a:t>
            </a:r>
            <a:r>
              <a:rPr lang="en-US" baseline="0" dirty="0" smtClean="0">
                <a:sym typeface="Wingdings" pitchFamily="2" charset="2"/>
              </a:rPr>
              <a:t> with less than 4 </a:t>
            </a:r>
            <a:r>
              <a:rPr lang="en-US" baseline="0" dirty="0" err="1" smtClean="0">
                <a:sym typeface="Wingdings" pitchFamily="2" charset="2"/>
              </a:rPr>
              <a:t>args</a:t>
            </a:r>
            <a:endParaRPr lang="en-US" baseline="0" dirty="0" smtClean="0">
              <a:sym typeface="Wingdings" pitchFamily="2" charset="2"/>
            </a:endParaRPr>
          </a:p>
          <a:p>
            <a:pPr>
              <a:buFont typeface="Arial" charset="0"/>
              <a:buNone/>
            </a:pPr>
            <a:r>
              <a:rPr lang="en-US" baseline="0" dirty="0" smtClean="0">
                <a:sym typeface="Wingdings" pitchFamily="2" charset="2"/>
              </a:rPr>
              <a:t>44(sp)  looks like a return address, probably init called main</a:t>
            </a:r>
          </a:p>
          <a:p>
            <a:pPr>
              <a:buFont typeface="Arial" charset="0"/>
              <a:buNone/>
            </a:pPr>
            <a:r>
              <a:rPr lang="en-US" baseline="0" dirty="0" smtClean="0">
                <a:sym typeface="Wingdings" pitchFamily="2" charset="2"/>
              </a:rPr>
              <a:t>how large is </a:t>
            </a:r>
            <a:r>
              <a:rPr lang="en-US" baseline="0" dirty="0" err="1" smtClean="0">
                <a:sym typeface="Wingdings" pitchFamily="2" charset="2"/>
              </a:rPr>
              <a:t>init’s</a:t>
            </a:r>
            <a:r>
              <a:rPr lang="en-US" baseline="0" dirty="0" smtClean="0">
                <a:sym typeface="Wingdings" pitchFamily="2" charset="2"/>
              </a:rPr>
              <a:t> stack frame?</a:t>
            </a:r>
          </a:p>
        </p:txBody>
      </p:sp>
      <p:sp>
        <p:nvSpPr>
          <p:cNvPr id="4" name="Slide Number Placeholder 3"/>
          <p:cNvSpPr>
            <a:spLocks noGrp="1"/>
          </p:cNvSpPr>
          <p:nvPr>
            <p:ph type="sldNum" sz="quarter" idx="10"/>
          </p:nvPr>
        </p:nvSpPr>
        <p:spPr/>
        <p:txBody>
          <a:bodyPr/>
          <a:lstStyle/>
          <a:p>
            <a:fld id="{2A968023-2F2A-4EC4-99A5-752A5F9716E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3" Type="http://schemas.openxmlformats.org/officeDocument/2006/relationships/tags" Target="../tags/tag223.xml"/><Relationship Id="rId18" Type="http://schemas.openxmlformats.org/officeDocument/2006/relationships/tags" Target="../tags/tag228.xml"/><Relationship Id="rId26" Type="http://schemas.openxmlformats.org/officeDocument/2006/relationships/tags" Target="../tags/tag236.xml"/><Relationship Id="rId39" Type="http://schemas.openxmlformats.org/officeDocument/2006/relationships/tags" Target="../tags/tag249.xml"/><Relationship Id="rId21" Type="http://schemas.openxmlformats.org/officeDocument/2006/relationships/tags" Target="../tags/tag231.xml"/><Relationship Id="rId34" Type="http://schemas.openxmlformats.org/officeDocument/2006/relationships/tags" Target="../tags/tag244.xml"/><Relationship Id="rId42" Type="http://schemas.openxmlformats.org/officeDocument/2006/relationships/tags" Target="../tags/tag252.xml"/><Relationship Id="rId47" Type="http://schemas.openxmlformats.org/officeDocument/2006/relationships/tags" Target="../tags/tag257.xml"/><Relationship Id="rId50" Type="http://schemas.openxmlformats.org/officeDocument/2006/relationships/tags" Target="../tags/tag260.xml"/><Relationship Id="rId55" Type="http://schemas.openxmlformats.org/officeDocument/2006/relationships/tags" Target="../tags/tag265.xml"/><Relationship Id="rId7" Type="http://schemas.openxmlformats.org/officeDocument/2006/relationships/tags" Target="../tags/tag217.xml"/><Relationship Id="rId2" Type="http://schemas.openxmlformats.org/officeDocument/2006/relationships/tags" Target="../tags/tag212.xml"/><Relationship Id="rId16" Type="http://schemas.openxmlformats.org/officeDocument/2006/relationships/tags" Target="../tags/tag226.xml"/><Relationship Id="rId20" Type="http://schemas.openxmlformats.org/officeDocument/2006/relationships/tags" Target="../tags/tag230.xml"/><Relationship Id="rId29" Type="http://schemas.openxmlformats.org/officeDocument/2006/relationships/tags" Target="../tags/tag239.xml"/><Relationship Id="rId41" Type="http://schemas.openxmlformats.org/officeDocument/2006/relationships/tags" Target="../tags/tag251.xml"/><Relationship Id="rId54" Type="http://schemas.openxmlformats.org/officeDocument/2006/relationships/tags" Target="../tags/tag264.xml"/><Relationship Id="rId62" Type="http://schemas.openxmlformats.org/officeDocument/2006/relationships/notesSlide" Target="../notesSlides/notesSlide6.xml"/><Relationship Id="rId1" Type="http://schemas.openxmlformats.org/officeDocument/2006/relationships/tags" Target="../tags/tag211.xml"/><Relationship Id="rId6" Type="http://schemas.openxmlformats.org/officeDocument/2006/relationships/tags" Target="../tags/tag216.xml"/><Relationship Id="rId11" Type="http://schemas.openxmlformats.org/officeDocument/2006/relationships/tags" Target="../tags/tag221.xml"/><Relationship Id="rId24" Type="http://schemas.openxmlformats.org/officeDocument/2006/relationships/tags" Target="../tags/tag234.xml"/><Relationship Id="rId32" Type="http://schemas.openxmlformats.org/officeDocument/2006/relationships/tags" Target="../tags/tag242.xml"/><Relationship Id="rId37" Type="http://schemas.openxmlformats.org/officeDocument/2006/relationships/tags" Target="../tags/tag247.xml"/><Relationship Id="rId40" Type="http://schemas.openxmlformats.org/officeDocument/2006/relationships/tags" Target="../tags/tag250.xml"/><Relationship Id="rId45" Type="http://schemas.openxmlformats.org/officeDocument/2006/relationships/tags" Target="../tags/tag255.xml"/><Relationship Id="rId53" Type="http://schemas.openxmlformats.org/officeDocument/2006/relationships/tags" Target="../tags/tag263.xml"/><Relationship Id="rId58" Type="http://schemas.openxmlformats.org/officeDocument/2006/relationships/tags" Target="../tags/tag268.xml"/><Relationship Id="rId5" Type="http://schemas.openxmlformats.org/officeDocument/2006/relationships/tags" Target="../tags/tag215.xml"/><Relationship Id="rId15" Type="http://schemas.openxmlformats.org/officeDocument/2006/relationships/tags" Target="../tags/tag225.xml"/><Relationship Id="rId23" Type="http://schemas.openxmlformats.org/officeDocument/2006/relationships/tags" Target="../tags/tag233.xml"/><Relationship Id="rId28" Type="http://schemas.openxmlformats.org/officeDocument/2006/relationships/tags" Target="../tags/tag238.xml"/><Relationship Id="rId36" Type="http://schemas.openxmlformats.org/officeDocument/2006/relationships/tags" Target="../tags/tag246.xml"/><Relationship Id="rId49" Type="http://schemas.openxmlformats.org/officeDocument/2006/relationships/tags" Target="../tags/tag259.xml"/><Relationship Id="rId57" Type="http://schemas.openxmlformats.org/officeDocument/2006/relationships/tags" Target="../tags/tag267.xml"/><Relationship Id="rId61" Type="http://schemas.openxmlformats.org/officeDocument/2006/relationships/slideLayout" Target="../slideLayouts/slideLayout6.xml"/><Relationship Id="rId10" Type="http://schemas.openxmlformats.org/officeDocument/2006/relationships/tags" Target="../tags/tag220.xml"/><Relationship Id="rId19" Type="http://schemas.openxmlformats.org/officeDocument/2006/relationships/tags" Target="../tags/tag229.xml"/><Relationship Id="rId31" Type="http://schemas.openxmlformats.org/officeDocument/2006/relationships/tags" Target="../tags/tag241.xml"/><Relationship Id="rId44" Type="http://schemas.openxmlformats.org/officeDocument/2006/relationships/tags" Target="../tags/tag254.xml"/><Relationship Id="rId52" Type="http://schemas.openxmlformats.org/officeDocument/2006/relationships/tags" Target="../tags/tag262.xml"/><Relationship Id="rId60" Type="http://schemas.openxmlformats.org/officeDocument/2006/relationships/tags" Target="../tags/tag270.xml"/><Relationship Id="rId4" Type="http://schemas.openxmlformats.org/officeDocument/2006/relationships/tags" Target="../tags/tag214.xml"/><Relationship Id="rId9" Type="http://schemas.openxmlformats.org/officeDocument/2006/relationships/tags" Target="../tags/tag219.xml"/><Relationship Id="rId14" Type="http://schemas.openxmlformats.org/officeDocument/2006/relationships/tags" Target="../tags/tag224.xml"/><Relationship Id="rId22" Type="http://schemas.openxmlformats.org/officeDocument/2006/relationships/tags" Target="../tags/tag232.xml"/><Relationship Id="rId27" Type="http://schemas.openxmlformats.org/officeDocument/2006/relationships/tags" Target="../tags/tag237.xml"/><Relationship Id="rId30" Type="http://schemas.openxmlformats.org/officeDocument/2006/relationships/tags" Target="../tags/tag240.xml"/><Relationship Id="rId35" Type="http://schemas.openxmlformats.org/officeDocument/2006/relationships/tags" Target="../tags/tag245.xml"/><Relationship Id="rId43" Type="http://schemas.openxmlformats.org/officeDocument/2006/relationships/tags" Target="../tags/tag253.xml"/><Relationship Id="rId48" Type="http://schemas.openxmlformats.org/officeDocument/2006/relationships/tags" Target="../tags/tag258.xml"/><Relationship Id="rId56" Type="http://schemas.openxmlformats.org/officeDocument/2006/relationships/tags" Target="../tags/tag266.xml"/><Relationship Id="rId8" Type="http://schemas.openxmlformats.org/officeDocument/2006/relationships/tags" Target="../tags/tag218.xml"/><Relationship Id="rId51" Type="http://schemas.openxmlformats.org/officeDocument/2006/relationships/tags" Target="../tags/tag261.xml"/><Relationship Id="rId3" Type="http://schemas.openxmlformats.org/officeDocument/2006/relationships/tags" Target="../tags/tag213.xml"/><Relationship Id="rId12" Type="http://schemas.openxmlformats.org/officeDocument/2006/relationships/tags" Target="../tags/tag222.xml"/><Relationship Id="rId17" Type="http://schemas.openxmlformats.org/officeDocument/2006/relationships/tags" Target="../tags/tag227.xml"/><Relationship Id="rId25" Type="http://schemas.openxmlformats.org/officeDocument/2006/relationships/tags" Target="../tags/tag235.xml"/><Relationship Id="rId33" Type="http://schemas.openxmlformats.org/officeDocument/2006/relationships/tags" Target="../tags/tag243.xml"/><Relationship Id="rId38" Type="http://schemas.openxmlformats.org/officeDocument/2006/relationships/tags" Target="../tags/tag248.xml"/><Relationship Id="rId46" Type="http://schemas.openxmlformats.org/officeDocument/2006/relationships/tags" Target="../tags/tag256.xml"/><Relationship Id="rId59" Type="http://schemas.openxmlformats.org/officeDocument/2006/relationships/tags" Target="../tags/tag26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2.xml"/><Relationship Id="rId1" Type="http://schemas.openxmlformats.org/officeDocument/2006/relationships/tags" Target="../tags/tag27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4.xml"/><Relationship Id="rId1" Type="http://schemas.openxmlformats.org/officeDocument/2006/relationships/tags" Target="../tags/tag273.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6.xml"/><Relationship Id="rId1" Type="http://schemas.openxmlformats.org/officeDocument/2006/relationships/tags" Target="../tags/tag275.xml"/><Relationship Id="rId4"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tags" Target="../tags/tag279.xml"/><Relationship Id="rId2" Type="http://schemas.openxmlformats.org/officeDocument/2006/relationships/tags" Target="../tags/tag278.xml"/><Relationship Id="rId1" Type="http://schemas.openxmlformats.org/officeDocument/2006/relationships/tags" Target="../tags/tag277.xml"/><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tags" Target="../tags/tag282.xml"/><Relationship Id="rId2" Type="http://schemas.openxmlformats.org/officeDocument/2006/relationships/tags" Target="../tags/tag281.xml"/><Relationship Id="rId1" Type="http://schemas.openxmlformats.org/officeDocument/2006/relationships/tags" Target="../tags/tag280.xml"/><Relationship Id="rId6" Type="http://schemas.openxmlformats.org/officeDocument/2006/relationships/notesSlide" Target="../notesSlides/notesSlide10.xml"/><Relationship Id="rId5" Type="http://schemas.openxmlformats.org/officeDocument/2006/relationships/slideLayout" Target="../slideLayouts/slideLayout7.xml"/><Relationship Id="rId4" Type="http://schemas.openxmlformats.org/officeDocument/2006/relationships/tags" Target="../tags/tag28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5.xml"/><Relationship Id="rId1" Type="http://schemas.openxmlformats.org/officeDocument/2006/relationships/tags" Target="../tags/tag284.xml"/><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7.xml"/><Relationship Id="rId1" Type="http://schemas.openxmlformats.org/officeDocument/2006/relationships/tags" Target="../tags/tag286.xml"/><Relationship Id="rId4"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9.xml"/><Relationship Id="rId1" Type="http://schemas.openxmlformats.org/officeDocument/2006/relationships/tags" Target="../tags/tag288.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1.xml"/><Relationship Id="rId1" Type="http://schemas.openxmlformats.org/officeDocument/2006/relationships/tags" Target="../tags/tag290.xml"/><Relationship Id="rId4"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8" Type="http://schemas.openxmlformats.org/officeDocument/2006/relationships/tags" Target="../tags/tag299.xml"/><Relationship Id="rId13" Type="http://schemas.openxmlformats.org/officeDocument/2006/relationships/tags" Target="../tags/tag304.xml"/><Relationship Id="rId3" Type="http://schemas.openxmlformats.org/officeDocument/2006/relationships/tags" Target="../tags/tag294.xml"/><Relationship Id="rId7" Type="http://schemas.openxmlformats.org/officeDocument/2006/relationships/tags" Target="../tags/tag298.xml"/><Relationship Id="rId12" Type="http://schemas.openxmlformats.org/officeDocument/2006/relationships/tags" Target="../tags/tag303.xml"/><Relationship Id="rId2" Type="http://schemas.openxmlformats.org/officeDocument/2006/relationships/tags" Target="../tags/tag293.xml"/><Relationship Id="rId16" Type="http://schemas.openxmlformats.org/officeDocument/2006/relationships/notesSlide" Target="../notesSlides/notesSlide15.xml"/><Relationship Id="rId1" Type="http://schemas.openxmlformats.org/officeDocument/2006/relationships/tags" Target="../tags/tag292.xml"/><Relationship Id="rId6" Type="http://schemas.openxmlformats.org/officeDocument/2006/relationships/tags" Target="../tags/tag297.xml"/><Relationship Id="rId11" Type="http://schemas.openxmlformats.org/officeDocument/2006/relationships/tags" Target="../tags/tag302.xml"/><Relationship Id="rId5" Type="http://schemas.openxmlformats.org/officeDocument/2006/relationships/tags" Target="../tags/tag296.xml"/><Relationship Id="rId15" Type="http://schemas.openxmlformats.org/officeDocument/2006/relationships/slideLayout" Target="../slideLayouts/slideLayout6.xml"/><Relationship Id="rId10" Type="http://schemas.openxmlformats.org/officeDocument/2006/relationships/tags" Target="../tags/tag301.xml"/><Relationship Id="rId4" Type="http://schemas.openxmlformats.org/officeDocument/2006/relationships/tags" Target="../tags/tag295.xml"/><Relationship Id="rId9" Type="http://schemas.openxmlformats.org/officeDocument/2006/relationships/tags" Target="../tags/tag300.xml"/><Relationship Id="rId14" Type="http://schemas.openxmlformats.org/officeDocument/2006/relationships/tags" Target="../tags/tag305.xml"/></Relationships>
</file>

<file path=ppt/slides/_rels/slide22.xml.rels><?xml version="1.0" encoding="UTF-8" standalone="yes"?>
<Relationships xmlns="http://schemas.openxmlformats.org/package/2006/relationships"><Relationship Id="rId8" Type="http://schemas.openxmlformats.org/officeDocument/2006/relationships/tags" Target="../tags/tag313.xml"/><Relationship Id="rId13" Type="http://schemas.openxmlformats.org/officeDocument/2006/relationships/tags" Target="../tags/tag318.xml"/><Relationship Id="rId18" Type="http://schemas.openxmlformats.org/officeDocument/2006/relationships/tags" Target="../tags/tag323.xml"/><Relationship Id="rId26" Type="http://schemas.openxmlformats.org/officeDocument/2006/relationships/notesSlide" Target="../notesSlides/notesSlide16.xml"/><Relationship Id="rId3" Type="http://schemas.openxmlformats.org/officeDocument/2006/relationships/tags" Target="../tags/tag308.xml"/><Relationship Id="rId21" Type="http://schemas.openxmlformats.org/officeDocument/2006/relationships/tags" Target="../tags/tag326.xml"/><Relationship Id="rId7" Type="http://schemas.openxmlformats.org/officeDocument/2006/relationships/tags" Target="../tags/tag312.xml"/><Relationship Id="rId12" Type="http://schemas.openxmlformats.org/officeDocument/2006/relationships/tags" Target="../tags/tag317.xml"/><Relationship Id="rId17" Type="http://schemas.openxmlformats.org/officeDocument/2006/relationships/tags" Target="../tags/tag322.xml"/><Relationship Id="rId25" Type="http://schemas.openxmlformats.org/officeDocument/2006/relationships/slideLayout" Target="../slideLayouts/slideLayout6.xml"/><Relationship Id="rId2" Type="http://schemas.openxmlformats.org/officeDocument/2006/relationships/tags" Target="../tags/tag307.xml"/><Relationship Id="rId16" Type="http://schemas.openxmlformats.org/officeDocument/2006/relationships/tags" Target="../tags/tag321.xml"/><Relationship Id="rId20" Type="http://schemas.openxmlformats.org/officeDocument/2006/relationships/tags" Target="../tags/tag325.xml"/><Relationship Id="rId1" Type="http://schemas.openxmlformats.org/officeDocument/2006/relationships/tags" Target="../tags/tag306.xml"/><Relationship Id="rId6" Type="http://schemas.openxmlformats.org/officeDocument/2006/relationships/tags" Target="../tags/tag311.xml"/><Relationship Id="rId11" Type="http://schemas.openxmlformats.org/officeDocument/2006/relationships/tags" Target="../tags/tag316.xml"/><Relationship Id="rId24" Type="http://schemas.openxmlformats.org/officeDocument/2006/relationships/tags" Target="../tags/tag329.xml"/><Relationship Id="rId5" Type="http://schemas.openxmlformats.org/officeDocument/2006/relationships/tags" Target="../tags/tag310.xml"/><Relationship Id="rId15" Type="http://schemas.openxmlformats.org/officeDocument/2006/relationships/tags" Target="../tags/tag320.xml"/><Relationship Id="rId23" Type="http://schemas.openxmlformats.org/officeDocument/2006/relationships/tags" Target="../tags/tag328.xml"/><Relationship Id="rId10" Type="http://schemas.openxmlformats.org/officeDocument/2006/relationships/tags" Target="../tags/tag315.xml"/><Relationship Id="rId19" Type="http://schemas.openxmlformats.org/officeDocument/2006/relationships/tags" Target="../tags/tag324.xml"/><Relationship Id="rId4" Type="http://schemas.openxmlformats.org/officeDocument/2006/relationships/tags" Target="../tags/tag309.xml"/><Relationship Id="rId9" Type="http://schemas.openxmlformats.org/officeDocument/2006/relationships/tags" Target="../tags/tag314.xml"/><Relationship Id="rId14" Type="http://schemas.openxmlformats.org/officeDocument/2006/relationships/tags" Target="../tags/tag319.xml"/><Relationship Id="rId22" Type="http://schemas.openxmlformats.org/officeDocument/2006/relationships/tags" Target="../tags/tag32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1.xml"/><Relationship Id="rId1" Type="http://schemas.openxmlformats.org/officeDocument/2006/relationships/tags" Target="../tags/tag330.xml"/><Relationship Id="rId4"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6.xml.rels><?xml version="1.0" encoding="UTF-8" standalone="yes"?>
<Relationships xmlns="http://schemas.openxmlformats.org/package/2006/relationships"><Relationship Id="rId26" Type="http://schemas.openxmlformats.org/officeDocument/2006/relationships/tags" Target="../tags/tag69.xml"/><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47" Type="http://schemas.openxmlformats.org/officeDocument/2006/relationships/tags" Target="../tags/tag90.xml"/><Relationship Id="rId63" Type="http://schemas.openxmlformats.org/officeDocument/2006/relationships/tags" Target="../tags/tag106.xml"/><Relationship Id="rId68" Type="http://schemas.openxmlformats.org/officeDocument/2006/relationships/tags" Target="../tags/tag111.xml"/><Relationship Id="rId84" Type="http://schemas.openxmlformats.org/officeDocument/2006/relationships/tags" Target="../tags/tag127.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38" Type="http://schemas.openxmlformats.org/officeDocument/2006/relationships/tags" Target="../tags/tag181.xml"/><Relationship Id="rId16" Type="http://schemas.openxmlformats.org/officeDocument/2006/relationships/tags" Target="../tags/tag59.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37" Type="http://schemas.openxmlformats.org/officeDocument/2006/relationships/tags" Target="../tags/tag80.xml"/><Relationship Id="rId53" Type="http://schemas.openxmlformats.org/officeDocument/2006/relationships/tags" Target="../tags/tag96.xml"/><Relationship Id="rId58" Type="http://schemas.openxmlformats.org/officeDocument/2006/relationships/tags" Target="../tags/tag101.xml"/><Relationship Id="rId74" Type="http://schemas.openxmlformats.org/officeDocument/2006/relationships/tags" Target="../tags/tag117.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28" Type="http://schemas.openxmlformats.org/officeDocument/2006/relationships/tags" Target="../tags/tag171.xml"/><Relationship Id="rId144" Type="http://schemas.openxmlformats.org/officeDocument/2006/relationships/tags" Target="../tags/tag187.xml"/><Relationship Id="rId149" Type="http://schemas.openxmlformats.org/officeDocument/2006/relationships/notesSlide" Target="../notesSlides/notesSlide4.xml"/><Relationship Id="rId5" Type="http://schemas.openxmlformats.org/officeDocument/2006/relationships/tags" Target="../tags/tag48.xml"/><Relationship Id="rId90" Type="http://schemas.openxmlformats.org/officeDocument/2006/relationships/tags" Target="../tags/tag133.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3" Type="http://schemas.openxmlformats.org/officeDocument/2006/relationships/tags" Target="../tags/tag46.xml"/><Relationship Id="rId12" Type="http://schemas.openxmlformats.org/officeDocument/2006/relationships/tags" Target="../tags/tag55.xml"/><Relationship Id="rId17" Type="http://schemas.openxmlformats.org/officeDocument/2006/relationships/tags" Target="../tags/tag60.xml"/><Relationship Id="rId25" Type="http://schemas.openxmlformats.org/officeDocument/2006/relationships/tags" Target="../tags/tag68.xml"/><Relationship Id="rId33" Type="http://schemas.openxmlformats.org/officeDocument/2006/relationships/tags" Target="../tags/tag76.xml"/><Relationship Id="rId38" Type="http://schemas.openxmlformats.org/officeDocument/2006/relationships/tags" Target="../tags/tag81.xml"/><Relationship Id="rId46" Type="http://schemas.openxmlformats.org/officeDocument/2006/relationships/tags" Target="../tags/tag89.xml"/><Relationship Id="rId59" Type="http://schemas.openxmlformats.org/officeDocument/2006/relationships/tags" Target="../tags/tag102.xml"/><Relationship Id="rId67" Type="http://schemas.openxmlformats.org/officeDocument/2006/relationships/tags" Target="../tags/tag110.xml"/><Relationship Id="rId103" Type="http://schemas.openxmlformats.org/officeDocument/2006/relationships/tags" Target="../tags/tag146.xml"/><Relationship Id="rId108" Type="http://schemas.openxmlformats.org/officeDocument/2006/relationships/tags" Target="../tags/tag151.xml"/><Relationship Id="rId116" Type="http://schemas.openxmlformats.org/officeDocument/2006/relationships/tags" Target="../tags/tag159.xml"/><Relationship Id="rId124" Type="http://schemas.openxmlformats.org/officeDocument/2006/relationships/tags" Target="../tags/tag167.xml"/><Relationship Id="rId129" Type="http://schemas.openxmlformats.org/officeDocument/2006/relationships/tags" Target="../tags/tag172.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54" Type="http://schemas.openxmlformats.org/officeDocument/2006/relationships/tags" Target="../tags/tag97.xml"/><Relationship Id="rId62" Type="http://schemas.openxmlformats.org/officeDocument/2006/relationships/tags" Target="../tags/tag105.xml"/><Relationship Id="rId70" Type="http://schemas.openxmlformats.org/officeDocument/2006/relationships/tags" Target="../tags/tag113.xml"/><Relationship Id="rId75" Type="http://schemas.openxmlformats.org/officeDocument/2006/relationships/tags" Target="../tags/tag118.xml"/><Relationship Id="rId83" Type="http://schemas.openxmlformats.org/officeDocument/2006/relationships/tags" Target="../tags/tag126.xml"/><Relationship Id="rId88" Type="http://schemas.openxmlformats.org/officeDocument/2006/relationships/tags" Target="../tags/tag131.xml"/><Relationship Id="rId91" Type="http://schemas.openxmlformats.org/officeDocument/2006/relationships/tags" Target="../tags/tag134.xml"/><Relationship Id="rId96" Type="http://schemas.openxmlformats.org/officeDocument/2006/relationships/tags" Target="../tags/tag139.xml"/><Relationship Id="rId111" Type="http://schemas.openxmlformats.org/officeDocument/2006/relationships/tags" Target="../tags/tag154.xml"/><Relationship Id="rId132" Type="http://schemas.openxmlformats.org/officeDocument/2006/relationships/tags" Target="../tags/tag175.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15" Type="http://schemas.openxmlformats.org/officeDocument/2006/relationships/tags" Target="../tags/tag58.xml"/><Relationship Id="rId23" Type="http://schemas.openxmlformats.org/officeDocument/2006/relationships/tags" Target="../tags/tag66.xml"/><Relationship Id="rId28" Type="http://schemas.openxmlformats.org/officeDocument/2006/relationships/tags" Target="../tags/tag71.xml"/><Relationship Id="rId36" Type="http://schemas.openxmlformats.org/officeDocument/2006/relationships/tags" Target="../tags/tag79.xml"/><Relationship Id="rId49" Type="http://schemas.openxmlformats.org/officeDocument/2006/relationships/tags" Target="../tags/tag92.xml"/><Relationship Id="rId57" Type="http://schemas.openxmlformats.org/officeDocument/2006/relationships/tags" Target="../tags/tag100.xml"/><Relationship Id="rId106" Type="http://schemas.openxmlformats.org/officeDocument/2006/relationships/tags" Target="../tags/tag149.xml"/><Relationship Id="rId114" Type="http://schemas.openxmlformats.org/officeDocument/2006/relationships/tags" Target="../tags/tag157.xml"/><Relationship Id="rId119" Type="http://schemas.openxmlformats.org/officeDocument/2006/relationships/tags" Target="../tags/tag162.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44" Type="http://schemas.openxmlformats.org/officeDocument/2006/relationships/tags" Target="../tags/tag87.xml"/><Relationship Id="rId52" Type="http://schemas.openxmlformats.org/officeDocument/2006/relationships/tags" Target="../tags/tag95.xml"/><Relationship Id="rId60" Type="http://schemas.openxmlformats.org/officeDocument/2006/relationships/tags" Target="../tags/tag103.xml"/><Relationship Id="rId65" Type="http://schemas.openxmlformats.org/officeDocument/2006/relationships/tags" Target="../tags/tag108.xml"/><Relationship Id="rId73" Type="http://schemas.openxmlformats.org/officeDocument/2006/relationships/tags" Target="../tags/tag116.xml"/><Relationship Id="rId78" Type="http://schemas.openxmlformats.org/officeDocument/2006/relationships/tags" Target="../tags/tag121.xml"/><Relationship Id="rId81" Type="http://schemas.openxmlformats.org/officeDocument/2006/relationships/tags" Target="../tags/tag124.xml"/><Relationship Id="rId86" Type="http://schemas.openxmlformats.org/officeDocument/2006/relationships/tags" Target="../tags/tag129.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30" Type="http://schemas.openxmlformats.org/officeDocument/2006/relationships/tags" Target="../tags/tag173.xml"/><Relationship Id="rId135" Type="http://schemas.openxmlformats.org/officeDocument/2006/relationships/tags" Target="../tags/tag178.xml"/><Relationship Id="rId143" Type="http://schemas.openxmlformats.org/officeDocument/2006/relationships/tags" Target="../tags/tag186.xml"/><Relationship Id="rId148" Type="http://schemas.openxmlformats.org/officeDocument/2006/relationships/slideLayout" Target="../slideLayouts/slideLayout6.xml"/><Relationship Id="rId4" Type="http://schemas.openxmlformats.org/officeDocument/2006/relationships/tags" Target="../tags/tag47.xml"/><Relationship Id="rId9" Type="http://schemas.openxmlformats.org/officeDocument/2006/relationships/tags" Target="../tags/tag52.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tags" Target="../tags/tag208.xml"/><Relationship Id="rId3" Type="http://schemas.openxmlformats.org/officeDocument/2006/relationships/tags" Target="../tags/tag193.xml"/><Relationship Id="rId21" Type="http://schemas.openxmlformats.org/officeDocument/2006/relationships/slideLayout" Target="../slideLayouts/slideLayout6.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tags" Target="../tags/tag210.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19" Type="http://schemas.openxmlformats.org/officeDocument/2006/relationships/tags" Target="../tags/tag209.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 Id="rId2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Assemblers, Linkers, and Loaders</a:t>
            </a:r>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3886200" cy="3810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smtClean="0">
                <a:solidFill>
                  <a:schemeClr val="accent1"/>
                </a:solidFill>
              </a:rPr>
              <a:t>See: P&amp;H Appendix B.3-4 and 2.12</a:t>
            </a:r>
            <a:endParaRPr lang="en-US" sz="2000" dirty="0">
              <a:solidFill>
                <a:schemeClr val="accent1"/>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eft Brace 19"/>
          <p:cNvSpPr/>
          <p:nvPr/>
        </p:nvSpPr>
        <p:spPr>
          <a:xfrm>
            <a:off x="5510893" y="1845129"/>
            <a:ext cx="318407" cy="2117271"/>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custDataLst>
              <p:tags r:id="rId1"/>
            </p:custDataLst>
          </p:nvPr>
        </p:nvSpPr>
        <p:spPr/>
        <p:txBody>
          <a:bodyPr>
            <a:normAutofit fontScale="90000"/>
          </a:bodyPr>
          <a:lstStyle/>
          <a:p>
            <a:r>
              <a:rPr lang="en-US" dirty="0"/>
              <a:t>Activity </a:t>
            </a:r>
            <a:r>
              <a:rPr lang="en-US" dirty="0" smtClean="0"/>
              <a:t>#1: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1"/>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
        <p:nvSpPr>
          <p:cNvPr id="6" name="TextBox 5"/>
          <p:cNvSpPr txBox="1"/>
          <p:nvPr/>
        </p:nvSpPr>
        <p:spPr>
          <a:xfrm>
            <a:off x="3581400" y="2600980"/>
            <a:ext cx="995657" cy="523220"/>
          </a:xfrm>
          <a:prstGeom prst="rect">
            <a:avLst/>
          </a:prstGeom>
          <a:noFill/>
        </p:spPr>
        <p:txBody>
          <a:bodyPr wrap="none" rtlCol="0">
            <a:spAutoFit/>
          </a:bodyPr>
          <a:lstStyle/>
          <a:p>
            <a:r>
              <a:rPr lang="en-US" sz="2800" dirty="0" err="1" smtClean="0">
                <a:solidFill>
                  <a:schemeClr val="accent1"/>
                </a:solidFill>
              </a:rPr>
              <a:t>printf</a:t>
            </a:r>
            <a:endParaRPr lang="en-US" sz="2800" dirty="0">
              <a:solidFill>
                <a:schemeClr val="accent1"/>
              </a:solidFill>
            </a:endParaRPr>
          </a:p>
        </p:txBody>
      </p:sp>
      <p:sp>
        <p:nvSpPr>
          <p:cNvPr id="25" name="TextBox 24"/>
          <p:cNvSpPr txBox="1"/>
          <p:nvPr/>
        </p:nvSpPr>
        <p:spPr>
          <a:xfrm>
            <a:off x="2362200" y="3058180"/>
            <a:ext cx="1136850" cy="523220"/>
          </a:xfrm>
          <a:prstGeom prst="rect">
            <a:avLst/>
          </a:prstGeom>
          <a:noFill/>
        </p:spPr>
        <p:txBody>
          <a:bodyPr wrap="none" rtlCol="0">
            <a:spAutoFit/>
          </a:bodyPr>
          <a:lstStyle/>
          <a:p>
            <a:r>
              <a:rPr lang="en-US" sz="2800" dirty="0" err="1" smtClean="0">
                <a:solidFill>
                  <a:schemeClr val="accent1"/>
                </a:solidFill>
              </a:rPr>
              <a:t>vnorm</a:t>
            </a:r>
            <a:endParaRPr lang="en-US" sz="2800" dirty="0">
              <a:solidFill>
                <a:schemeClr val="accent1"/>
              </a:solidFill>
            </a:endParaRPr>
          </a:p>
        </p:txBody>
      </p:sp>
      <p:sp>
        <p:nvSpPr>
          <p:cNvPr id="26" name="TextBox 25"/>
          <p:cNvSpPr txBox="1"/>
          <p:nvPr/>
        </p:nvSpPr>
        <p:spPr>
          <a:xfrm>
            <a:off x="3499050" y="3629680"/>
            <a:ext cx="562975" cy="523220"/>
          </a:xfrm>
          <a:prstGeom prst="rect">
            <a:avLst/>
          </a:prstGeom>
          <a:noFill/>
        </p:spPr>
        <p:txBody>
          <a:bodyPr wrap="none" rtlCol="0">
            <a:spAutoFit/>
          </a:bodyPr>
          <a:lstStyle/>
          <a:p>
            <a:r>
              <a:rPr lang="en-US" sz="2800" dirty="0" smtClean="0">
                <a:solidFill>
                  <a:schemeClr val="accent1"/>
                </a:solidFill>
              </a:rPr>
              <a:t>no</a:t>
            </a:r>
            <a:endParaRPr lang="en-US" sz="2800" dirty="0">
              <a:solidFill>
                <a:schemeClr val="accent1"/>
              </a:solidFill>
            </a:endParaRPr>
          </a:p>
        </p:txBody>
      </p:sp>
      <p:sp>
        <p:nvSpPr>
          <p:cNvPr id="27" name="TextBox 26"/>
          <p:cNvSpPr txBox="1"/>
          <p:nvPr/>
        </p:nvSpPr>
        <p:spPr>
          <a:xfrm>
            <a:off x="1209021" y="4180114"/>
            <a:ext cx="562975" cy="523220"/>
          </a:xfrm>
          <a:prstGeom prst="rect">
            <a:avLst/>
          </a:prstGeom>
          <a:noFill/>
        </p:spPr>
        <p:txBody>
          <a:bodyPr wrap="none" rtlCol="0">
            <a:spAutoFit/>
          </a:bodyPr>
          <a:lstStyle/>
          <a:p>
            <a:r>
              <a:rPr lang="en-US" sz="2800" dirty="0" smtClean="0">
                <a:solidFill>
                  <a:schemeClr val="accent1"/>
                </a:solidFill>
              </a:rPr>
              <a:t>no</a:t>
            </a:r>
            <a:endParaRPr lang="en-US" sz="2800" dirty="0">
              <a:solidFill>
                <a:schemeClr val="accent1"/>
              </a:solidFill>
            </a:endParaRPr>
          </a:p>
        </p:txBody>
      </p:sp>
      <p:sp>
        <p:nvSpPr>
          <p:cNvPr id="28" name="TextBox 27"/>
          <p:cNvSpPr txBox="1"/>
          <p:nvPr/>
        </p:nvSpPr>
        <p:spPr>
          <a:xfrm>
            <a:off x="1771996" y="5796290"/>
            <a:ext cx="3642536" cy="523220"/>
          </a:xfrm>
          <a:prstGeom prst="rect">
            <a:avLst/>
          </a:prstGeom>
          <a:noFill/>
        </p:spPr>
        <p:txBody>
          <a:bodyPr wrap="none" rtlCol="0">
            <a:spAutoFit/>
          </a:bodyPr>
          <a:lstStyle/>
          <a:p>
            <a:r>
              <a:rPr lang="en-US" sz="2800" dirty="0" err="1" smtClean="0">
                <a:solidFill>
                  <a:schemeClr val="accent1"/>
                </a:solidFill>
              </a:rPr>
              <a:t>printf</a:t>
            </a:r>
            <a:r>
              <a:rPr lang="en-US" sz="2800" dirty="0" smtClean="0">
                <a:solidFill>
                  <a:schemeClr val="accent1"/>
                </a:solidFill>
              </a:rPr>
              <a:t>, </a:t>
            </a:r>
            <a:r>
              <a:rPr lang="en-US" sz="2800" dirty="0" err="1" smtClean="0">
                <a:solidFill>
                  <a:schemeClr val="accent1"/>
                </a:solidFill>
              </a:rPr>
              <a:t>vnorm</a:t>
            </a:r>
            <a:r>
              <a:rPr lang="en-US" sz="2800" dirty="0" smtClean="0">
                <a:solidFill>
                  <a:schemeClr val="accent1"/>
                </a:solidFill>
              </a:rPr>
              <a:t>, main, </a:t>
            </a:r>
            <a:r>
              <a:rPr lang="en-US" sz="2800" dirty="0" err="1" smtClean="0">
                <a:solidFill>
                  <a:schemeClr val="accent1"/>
                </a:solidFill>
              </a:rPr>
              <a:t>init</a:t>
            </a:r>
            <a:endParaRPr lang="en-US" sz="2800" dirty="0">
              <a:solidFill>
                <a:schemeClr val="accent1"/>
              </a:solidFill>
            </a:endParaRPr>
          </a:p>
        </p:txBody>
      </p:sp>
      <p:sp>
        <p:nvSpPr>
          <p:cNvPr id="29" name="TextBox 28"/>
          <p:cNvSpPr txBox="1"/>
          <p:nvPr/>
        </p:nvSpPr>
        <p:spPr>
          <a:xfrm>
            <a:off x="1066800" y="4810780"/>
            <a:ext cx="2194832" cy="523220"/>
          </a:xfrm>
          <a:prstGeom prst="rect">
            <a:avLst/>
          </a:prstGeom>
          <a:noFill/>
        </p:spPr>
        <p:txBody>
          <a:bodyPr wrap="none" rtlCol="0">
            <a:spAutoFit/>
          </a:bodyPr>
          <a:lstStyle/>
          <a:p>
            <a:r>
              <a:rPr lang="en-US" sz="2800" dirty="0" smtClean="0">
                <a:solidFill>
                  <a:schemeClr val="accent1"/>
                </a:solidFill>
              </a:rPr>
              <a:t>Str1 and 0x15</a:t>
            </a:r>
            <a:endParaRPr lang="en-US" sz="2800" dirty="0">
              <a:solidFill>
                <a:schemeClr val="accent1"/>
              </a:solidFill>
            </a:endParaRPr>
          </a:p>
        </p:txBody>
      </p:sp>
      <p:sp>
        <p:nvSpPr>
          <p:cNvPr id="30" name="TextBox 29"/>
          <p:cNvSpPr txBox="1"/>
          <p:nvPr/>
        </p:nvSpPr>
        <p:spPr>
          <a:xfrm>
            <a:off x="2148921" y="5295900"/>
            <a:ext cx="367408" cy="523220"/>
          </a:xfrm>
          <a:prstGeom prst="rect">
            <a:avLst/>
          </a:prstGeom>
          <a:noFill/>
        </p:spPr>
        <p:txBody>
          <a:bodyPr wrap="none" rtlCol="0">
            <a:spAutoFit/>
          </a:bodyPr>
          <a:lstStyle/>
          <a:p>
            <a:r>
              <a:rPr lang="en-US" sz="2800" dirty="0">
                <a:solidFill>
                  <a:schemeClr val="accent1"/>
                </a:solidFill>
              </a:rPr>
              <a:t>4</a:t>
            </a:r>
          </a:p>
        </p:txBody>
      </p:sp>
      <p:sp>
        <p:nvSpPr>
          <p:cNvPr id="31" name="TextBox 30"/>
          <p:cNvSpPr txBox="1"/>
          <p:nvPr>
            <p:custDataLst>
              <p:tags r:id="rId21"/>
            </p:custDataLst>
          </p:nvPr>
        </p:nvSpPr>
        <p:spPr>
          <a:xfrm>
            <a:off x="5791200" y="6248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0x7FFFFFAC</a:t>
            </a:r>
            <a:endParaRPr lang="en-US" sz="2000" dirty="0" smtClean="0">
              <a:solidFill>
                <a:schemeClr val="accent1"/>
              </a:solidFill>
            </a:endParaRPr>
          </a:p>
        </p:txBody>
      </p:sp>
      <p:sp>
        <p:nvSpPr>
          <p:cNvPr id="32" name="Oval 31"/>
          <p:cNvSpPr/>
          <p:nvPr/>
        </p:nvSpPr>
        <p:spPr>
          <a:xfrm>
            <a:off x="7162800" y="1676400"/>
            <a:ext cx="17526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162800" y="3962400"/>
            <a:ext cx="17526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custDataLst>
              <p:tags r:id="rId22"/>
            </p:custDataLst>
          </p:nvPr>
        </p:nvSpPr>
        <p:spPr>
          <a:xfrm>
            <a:off x="5791200" y="5486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0x7FFFFFB4</a:t>
            </a:r>
          </a:p>
        </p:txBody>
      </p:sp>
      <p:sp>
        <p:nvSpPr>
          <p:cNvPr id="37" name="TextBox 36"/>
          <p:cNvSpPr txBox="1"/>
          <p:nvPr>
            <p:custDataLst>
              <p:tags r:id="rId23"/>
            </p:custDataLst>
          </p:nvPr>
        </p:nvSpPr>
        <p:spPr>
          <a:xfrm>
            <a:off x="5791200" y="5105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0x7FFFFFB8</a:t>
            </a:r>
          </a:p>
        </p:txBody>
      </p:sp>
      <p:sp>
        <p:nvSpPr>
          <p:cNvPr id="38" name="TextBox 37"/>
          <p:cNvSpPr txBox="1"/>
          <p:nvPr>
            <p:custDataLst>
              <p:tags r:id="rId24"/>
            </p:custDataLst>
          </p:nvPr>
        </p:nvSpPr>
        <p:spPr>
          <a:xfrm>
            <a:off x="5791200" y="4724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0x7FFFFFBC</a:t>
            </a:r>
          </a:p>
        </p:txBody>
      </p:sp>
      <p:sp>
        <p:nvSpPr>
          <p:cNvPr id="39" name="TextBox 38"/>
          <p:cNvSpPr txBox="1"/>
          <p:nvPr>
            <p:custDataLst>
              <p:tags r:id="rId25"/>
            </p:custDataLst>
          </p:nvPr>
        </p:nvSpPr>
        <p:spPr>
          <a:xfrm>
            <a:off x="5791200" y="4343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0x7FFFFFC0</a:t>
            </a:r>
          </a:p>
        </p:txBody>
      </p:sp>
      <p:sp>
        <p:nvSpPr>
          <p:cNvPr id="40" name="TextBox 39"/>
          <p:cNvSpPr txBox="1"/>
          <p:nvPr>
            <p:custDataLst>
              <p:tags r:id="rId26"/>
            </p:custDataLst>
          </p:nvPr>
        </p:nvSpPr>
        <p:spPr>
          <a:xfrm>
            <a:off x="5791200" y="3962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0x7FFFFFC4</a:t>
            </a:r>
          </a:p>
        </p:txBody>
      </p:sp>
      <p:sp>
        <p:nvSpPr>
          <p:cNvPr id="41" name="TextBox 40"/>
          <p:cNvSpPr txBox="1"/>
          <p:nvPr>
            <p:custDataLst>
              <p:tags r:id="rId27"/>
            </p:custDataLst>
          </p:nvPr>
        </p:nvSpPr>
        <p:spPr>
          <a:xfrm>
            <a:off x="5791200" y="3581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0x7FFFFFC8</a:t>
            </a:r>
          </a:p>
        </p:txBody>
      </p:sp>
      <p:sp>
        <p:nvSpPr>
          <p:cNvPr id="42" name="TextBox 41"/>
          <p:cNvSpPr txBox="1"/>
          <p:nvPr>
            <p:custDataLst>
              <p:tags r:id="rId28"/>
            </p:custDataLst>
          </p:nvPr>
        </p:nvSpPr>
        <p:spPr>
          <a:xfrm>
            <a:off x="5791200" y="3200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0x7FFFFFCA</a:t>
            </a:r>
          </a:p>
        </p:txBody>
      </p:sp>
      <p:sp>
        <p:nvSpPr>
          <p:cNvPr id="43" name="TextBox 42"/>
          <p:cNvSpPr txBox="1"/>
          <p:nvPr>
            <p:custDataLst>
              <p:tags r:id="rId29"/>
            </p:custDataLst>
          </p:nvPr>
        </p:nvSpPr>
        <p:spPr>
          <a:xfrm>
            <a:off x="5791200" y="2819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0x7FFFFFD0</a:t>
            </a:r>
          </a:p>
        </p:txBody>
      </p:sp>
      <p:sp>
        <p:nvSpPr>
          <p:cNvPr id="44" name="TextBox 43"/>
          <p:cNvSpPr txBox="1"/>
          <p:nvPr>
            <p:custDataLst>
              <p:tags r:id="rId30"/>
            </p:custDataLst>
          </p:nvPr>
        </p:nvSpPr>
        <p:spPr>
          <a:xfrm>
            <a:off x="5791200" y="2438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0x7FFFFFD4</a:t>
            </a:r>
          </a:p>
        </p:txBody>
      </p:sp>
      <p:sp>
        <p:nvSpPr>
          <p:cNvPr id="45" name="TextBox 44"/>
          <p:cNvSpPr txBox="1"/>
          <p:nvPr>
            <p:custDataLst>
              <p:tags r:id="rId31"/>
            </p:custDataLst>
          </p:nvPr>
        </p:nvSpPr>
        <p:spPr>
          <a:xfrm>
            <a:off x="5791200" y="2133600"/>
            <a:ext cx="1295400" cy="381000"/>
          </a:xfrm>
          <a:prstGeom prst="rect">
            <a:avLst/>
          </a:prstGeom>
          <a:noFill/>
        </p:spPr>
        <p:txBody>
          <a:bodyPr wrap="none" lIns="0" tIns="0" rIns="0" bIns="0" rtlCol="0" anchor="ctr">
            <a:noAutofit/>
          </a:bodyPr>
          <a:lstStyle/>
          <a:p>
            <a:pPr algn="r"/>
            <a:r>
              <a:rPr lang="en-US" sz="2000" dirty="0" smtClean="0">
                <a:solidFill>
                  <a:schemeClr val="accent1"/>
                </a:solidFill>
              </a:rPr>
              <a:t>       0x7       …D8</a:t>
            </a:r>
          </a:p>
        </p:txBody>
      </p:sp>
      <p:sp>
        <p:nvSpPr>
          <p:cNvPr id="46" name="TextBox 45"/>
          <p:cNvSpPr txBox="1"/>
          <p:nvPr>
            <p:custDataLst>
              <p:tags r:id="rId32"/>
            </p:custDataLst>
          </p:nvPr>
        </p:nvSpPr>
        <p:spPr>
          <a:xfrm>
            <a:off x="6858000" y="16764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DC</a:t>
            </a:r>
          </a:p>
        </p:txBody>
      </p:sp>
      <p:sp>
        <p:nvSpPr>
          <p:cNvPr id="47" name="TextBox 46"/>
          <p:cNvSpPr txBox="1"/>
          <p:nvPr>
            <p:custDataLst>
              <p:tags r:id="rId33"/>
            </p:custDataLst>
          </p:nvPr>
        </p:nvSpPr>
        <p:spPr>
          <a:xfrm>
            <a:off x="6858000" y="12954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E0</a:t>
            </a:r>
          </a:p>
        </p:txBody>
      </p:sp>
      <p:sp>
        <p:nvSpPr>
          <p:cNvPr id="48" name="Oval 47"/>
          <p:cNvSpPr/>
          <p:nvPr/>
        </p:nvSpPr>
        <p:spPr>
          <a:xfrm>
            <a:off x="7162800" y="6248400"/>
            <a:ext cx="1752600" cy="381000"/>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custDataLst>
              <p:tags r:id="rId34"/>
            </p:custDataLst>
          </p:nvPr>
        </p:nvSpPr>
        <p:spPr>
          <a:xfrm>
            <a:off x="7364186" y="1524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Memory</a:t>
            </a:r>
          </a:p>
        </p:txBody>
      </p:sp>
      <p:sp>
        <p:nvSpPr>
          <p:cNvPr id="50" name="TextBox 49"/>
          <p:cNvSpPr txBox="1"/>
          <p:nvPr>
            <p:custDataLst>
              <p:tags r:id="rId35"/>
            </p:custDataLst>
          </p:nvPr>
        </p:nvSpPr>
        <p:spPr>
          <a:xfrm>
            <a:off x="8839200" y="16764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ra</a:t>
            </a:r>
            <a:endParaRPr lang="en-US" sz="2000" b="1" dirty="0" smtClean="0">
              <a:solidFill>
                <a:schemeClr val="accent1"/>
              </a:solidFill>
            </a:endParaRPr>
          </a:p>
        </p:txBody>
      </p:sp>
      <p:sp>
        <p:nvSpPr>
          <p:cNvPr id="51" name="TextBox 50"/>
          <p:cNvSpPr txBox="1"/>
          <p:nvPr>
            <p:custDataLst>
              <p:tags r:id="rId36"/>
            </p:custDataLst>
          </p:nvPr>
        </p:nvSpPr>
        <p:spPr>
          <a:xfrm>
            <a:off x="8839200" y="20574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fp</a:t>
            </a:r>
            <a:endParaRPr lang="en-US" sz="2000" b="1" dirty="0" smtClean="0">
              <a:solidFill>
                <a:schemeClr val="accent1"/>
              </a:solidFill>
            </a:endParaRPr>
          </a:p>
        </p:txBody>
      </p:sp>
      <p:sp>
        <p:nvSpPr>
          <p:cNvPr id="52" name="TextBox 51"/>
          <p:cNvSpPr txBox="1"/>
          <p:nvPr>
            <p:custDataLst>
              <p:tags r:id="rId37"/>
            </p:custDataLst>
          </p:nvPr>
        </p:nvSpPr>
        <p:spPr>
          <a:xfrm>
            <a:off x="8839200" y="2438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a3</a:t>
            </a:r>
          </a:p>
        </p:txBody>
      </p:sp>
      <p:sp>
        <p:nvSpPr>
          <p:cNvPr id="53" name="TextBox 52"/>
          <p:cNvSpPr txBox="1"/>
          <p:nvPr>
            <p:custDataLst>
              <p:tags r:id="rId38"/>
            </p:custDataLst>
          </p:nvPr>
        </p:nvSpPr>
        <p:spPr>
          <a:xfrm>
            <a:off x="8839200" y="2819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a2</a:t>
            </a:r>
          </a:p>
        </p:txBody>
      </p:sp>
      <p:sp>
        <p:nvSpPr>
          <p:cNvPr id="54" name="TextBox 53"/>
          <p:cNvSpPr txBox="1"/>
          <p:nvPr>
            <p:custDataLst>
              <p:tags r:id="rId39"/>
            </p:custDataLst>
          </p:nvPr>
        </p:nvSpPr>
        <p:spPr>
          <a:xfrm>
            <a:off x="8839200" y="3200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a1</a:t>
            </a:r>
          </a:p>
        </p:txBody>
      </p:sp>
      <p:sp>
        <p:nvSpPr>
          <p:cNvPr id="55" name="TextBox 54"/>
          <p:cNvSpPr txBox="1"/>
          <p:nvPr>
            <p:custDataLst>
              <p:tags r:id="rId40"/>
            </p:custDataLst>
          </p:nvPr>
        </p:nvSpPr>
        <p:spPr>
          <a:xfrm>
            <a:off x="8839200" y="35052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a0</a:t>
            </a:r>
          </a:p>
        </p:txBody>
      </p:sp>
      <p:sp>
        <p:nvSpPr>
          <p:cNvPr id="56" name="TextBox 55"/>
          <p:cNvSpPr txBox="1"/>
          <p:nvPr>
            <p:custDataLst>
              <p:tags r:id="rId41"/>
            </p:custDataLst>
          </p:nvPr>
        </p:nvSpPr>
        <p:spPr>
          <a:xfrm>
            <a:off x="8839200" y="39624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ra</a:t>
            </a:r>
            <a:endParaRPr lang="en-US" sz="2000" b="1" dirty="0" smtClean="0">
              <a:solidFill>
                <a:schemeClr val="accent1"/>
              </a:solidFill>
            </a:endParaRPr>
          </a:p>
        </p:txBody>
      </p:sp>
      <p:sp>
        <p:nvSpPr>
          <p:cNvPr id="57" name="TextBox 56"/>
          <p:cNvSpPr txBox="1"/>
          <p:nvPr>
            <p:custDataLst>
              <p:tags r:id="rId42"/>
            </p:custDataLst>
          </p:nvPr>
        </p:nvSpPr>
        <p:spPr>
          <a:xfrm>
            <a:off x="8839200" y="43434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fp</a:t>
            </a:r>
            <a:endParaRPr lang="en-US" sz="2000" b="1" dirty="0" smtClean="0">
              <a:solidFill>
                <a:schemeClr val="accent1"/>
              </a:solidFill>
            </a:endParaRPr>
          </a:p>
        </p:txBody>
      </p:sp>
      <p:sp>
        <p:nvSpPr>
          <p:cNvPr id="58" name="TextBox 57"/>
          <p:cNvSpPr txBox="1"/>
          <p:nvPr>
            <p:custDataLst>
              <p:tags r:id="rId43"/>
            </p:custDataLst>
          </p:nvPr>
        </p:nvSpPr>
        <p:spPr>
          <a:xfrm>
            <a:off x="8839200" y="4724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a3</a:t>
            </a:r>
          </a:p>
        </p:txBody>
      </p:sp>
      <p:sp>
        <p:nvSpPr>
          <p:cNvPr id="59" name="TextBox 58"/>
          <p:cNvSpPr txBox="1"/>
          <p:nvPr>
            <p:custDataLst>
              <p:tags r:id="rId44"/>
            </p:custDataLst>
          </p:nvPr>
        </p:nvSpPr>
        <p:spPr>
          <a:xfrm>
            <a:off x="8839200" y="5105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a2</a:t>
            </a:r>
          </a:p>
        </p:txBody>
      </p:sp>
      <p:sp>
        <p:nvSpPr>
          <p:cNvPr id="60" name="TextBox 59"/>
          <p:cNvSpPr txBox="1"/>
          <p:nvPr>
            <p:custDataLst>
              <p:tags r:id="rId45"/>
            </p:custDataLst>
          </p:nvPr>
        </p:nvSpPr>
        <p:spPr>
          <a:xfrm>
            <a:off x="8839200" y="5486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a1</a:t>
            </a:r>
          </a:p>
        </p:txBody>
      </p:sp>
      <p:sp>
        <p:nvSpPr>
          <p:cNvPr id="61" name="TextBox 60"/>
          <p:cNvSpPr txBox="1"/>
          <p:nvPr>
            <p:custDataLst>
              <p:tags r:id="rId46"/>
            </p:custDataLst>
          </p:nvPr>
        </p:nvSpPr>
        <p:spPr>
          <a:xfrm>
            <a:off x="8839200" y="5867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a0</a:t>
            </a:r>
          </a:p>
        </p:txBody>
      </p:sp>
      <p:sp>
        <p:nvSpPr>
          <p:cNvPr id="62" name="TextBox 61"/>
          <p:cNvSpPr txBox="1"/>
          <p:nvPr>
            <p:custDataLst>
              <p:tags r:id="rId47"/>
            </p:custDataLst>
          </p:nvPr>
        </p:nvSpPr>
        <p:spPr>
          <a:xfrm>
            <a:off x="8839200" y="1295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a0</a:t>
            </a:r>
          </a:p>
        </p:txBody>
      </p:sp>
      <p:sp>
        <p:nvSpPr>
          <p:cNvPr id="63" name="TextBox 62"/>
          <p:cNvSpPr txBox="1"/>
          <p:nvPr>
            <p:custDataLst>
              <p:tags r:id="rId48"/>
            </p:custDataLst>
          </p:nvPr>
        </p:nvSpPr>
        <p:spPr>
          <a:xfrm>
            <a:off x="8839200" y="62484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ra</a:t>
            </a:r>
            <a:endParaRPr lang="en-US" sz="2000" b="1" dirty="0" smtClean="0">
              <a:solidFill>
                <a:schemeClr val="accent1"/>
              </a:solidFill>
            </a:endParaRPr>
          </a:p>
        </p:txBody>
      </p:sp>
      <p:sp>
        <p:nvSpPr>
          <p:cNvPr id="64" name="TextBox 63"/>
          <p:cNvSpPr txBox="1"/>
          <p:nvPr>
            <p:custDataLst>
              <p:tags r:id="rId49"/>
            </p:custDataLst>
          </p:nvPr>
        </p:nvSpPr>
        <p:spPr>
          <a:xfrm>
            <a:off x="6858000" y="9906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E4</a:t>
            </a:r>
          </a:p>
        </p:txBody>
      </p:sp>
      <p:sp>
        <p:nvSpPr>
          <p:cNvPr id="65" name="TextBox 64"/>
          <p:cNvSpPr txBox="1"/>
          <p:nvPr>
            <p:custDataLst>
              <p:tags r:id="rId50"/>
            </p:custDataLst>
          </p:nvPr>
        </p:nvSpPr>
        <p:spPr>
          <a:xfrm>
            <a:off x="6858000" y="7620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E8</a:t>
            </a:r>
          </a:p>
        </p:txBody>
      </p:sp>
      <p:sp>
        <p:nvSpPr>
          <p:cNvPr id="66" name="TextBox 65"/>
          <p:cNvSpPr txBox="1"/>
          <p:nvPr>
            <p:custDataLst>
              <p:tags r:id="rId51"/>
            </p:custDataLst>
          </p:nvPr>
        </p:nvSpPr>
        <p:spPr>
          <a:xfrm>
            <a:off x="6858000" y="5334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EA</a:t>
            </a:r>
          </a:p>
        </p:txBody>
      </p:sp>
      <p:sp>
        <p:nvSpPr>
          <p:cNvPr id="67" name="TextBox 66"/>
          <p:cNvSpPr txBox="1"/>
          <p:nvPr>
            <p:custDataLst>
              <p:tags r:id="rId52"/>
            </p:custDataLst>
          </p:nvPr>
        </p:nvSpPr>
        <p:spPr>
          <a:xfrm>
            <a:off x="6858000" y="3048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…F0</a:t>
            </a:r>
          </a:p>
        </p:txBody>
      </p:sp>
      <p:sp>
        <p:nvSpPr>
          <p:cNvPr id="68" name="TextBox 67"/>
          <p:cNvSpPr txBox="1"/>
          <p:nvPr>
            <p:custDataLst>
              <p:tags r:id="rId53"/>
            </p:custDataLst>
          </p:nvPr>
        </p:nvSpPr>
        <p:spPr>
          <a:xfrm>
            <a:off x="6858000" y="76200"/>
            <a:ext cx="304800" cy="381000"/>
          </a:xfrm>
          <a:prstGeom prst="rect">
            <a:avLst/>
          </a:prstGeom>
          <a:noFill/>
        </p:spPr>
        <p:txBody>
          <a:bodyPr wrap="none" lIns="0" tIns="0" rIns="0" bIns="0" rtlCol="0" anchor="ctr">
            <a:noAutofit/>
          </a:bodyPr>
          <a:lstStyle/>
          <a:p>
            <a:pPr algn="r"/>
            <a:r>
              <a:rPr lang="en-US" sz="2000" dirty="0" smtClean="0">
                <a:solidFill>
                  <a:schemeClr val="accent1"/>
                </a:solidFill>
              </a:rPr>
              <a:t>…F4</a:t>
            </a:r>
          </a:p>
        </p:txBody>
      </p:sp>
      <p:sp>
        <p:nvSpPr>
          <p:cNvPr id="69" name="TextBox 68"/>
          <p:cNvSpPr txBox="1"/>
          <p:nvPr>
            <p:custDataLst>
              <p:tags r:id="rId54"/>
            </p:custDataLst>
          </p:nvPr>
        </p:nvSpPr>
        <p:spPr>
          <a:xfrm>
            <a:off x="8839200" y="9906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a1</a:t>
            </a:r>
          </a:p>
        </p:txBody>
      </p:sp>
      <p:sp>
        <p:nvSpPr>
          <p:cNvPr id="70" name="TextBox 69"/>
          <p:cNvSpPr txBox="1"/>
          <p:nvPr>
            <p:custDataLst>
              <p:tags r:id="rId55"/>
            </p:custDataLst>
          </p:nvPr>
        </p:nvSpPr>
        <p:spPr>
          <a:xfrm>
            <a:off x="8839200" y="7620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a2</a:t>
            </a:r>
          </a:p>
        </p:txBody>
      </p:sp>
      <p:sp>
        <p:nvSpPr>
          <p:cNvPr id="71" name="TextBox 70"/>
          <p:cNvSpPr txBox="1"/>
          <p:nvPr>
            <p:custDataLst>
              <p:tags r:id="rId56"/>
            </p:custDataLst>
          </p:nvPr>
        </p:nvSpPr>
        <p:spPr>
          <a:xfrm>
            <a:off x="8839200" y="533400"/>
            <a:ext cx="304800" cy="381000"/>
          </a:xfrm>
          <a:prstGeom prst="rect">
            <a:avLst/>
          </a:prstGeom>
          <a:noFill/>
        </p:spPr>
        <p:txBody>
          <a:bodyPr wrap="none" lIns="0" tIns="0" rIns="0" bIns="0" rtlCol="0" anchor="ctr">
            <a:noAutofit/>
          </a:bodyPr>
          <a:lstStyle/>
          <a:p>
            <a:pPr algn="r"/>
            <a:r>
              <a:rPr lang="en-US" sz="2000" b="1" dirty="0" smtClean="0">
                <a:solidFill>
                  <a:schemeClr val="accent1"/>
                </a:solidFill>
              </a:rPr>
              <a:t>a3</a:t>
            </a:r>
          </a:p>
        </p:txBody>
      </p:sp>
      <p:sp>
        <p:nvSpPr>
          <p:cNvPr id="72" name="TextBox 71"/>
          <p:cNvSpPr txBox="1"/>
          <p:nvPr>
            <p:custDataLst>
              <p:tags r:id="rId57"/>
            </p:custDataLst>
          </p:nvPr>
        </p:nvSpPr>
        <p:spPr>
          <a:xfrm>
            <a:off x="8839200" y="3048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fp</a:t>
            </a:r>
            <a:endParaRPr lang="en-US" sz="2000" b="1" dirty="0" smtClean="0">
              <a:solidFill>
                <a:schemeClr val="accent1"/>
              </a:solidFill>
            </a:endParaRPr>
          </a:p>
        </p:txBody>
      </p:sp>
      <p:sp>
        <p:nvSpPr>
          <p:cNvPr id="73" name="TextBox 72"/>
          <p:cNvSpPr txBox="1"/>
          <p:nvPr>
            <p:custDataLst>
              <p:tags r:id="rId58"/>
            </p:custDataLst>
          </p:nvPr>
        </p:nvSpPr>
        <p:spPr>
          <a:xfrm>
            <a:off x="8839200" y="76200"/>
            <a:ext cx="304800" cy="381000"/>
          </a:xfrm>
          <a:prstGeom prst="rect">
            <a:avLst/>
          </a:prstGeom>
          <a:noFill/>
        </p:spPr>
        <p:txBody>
          <a:bodyPr wrap="none" lIns="0" tIns="0" rIns="0" bIns="0" rtlCol="0" anchor="ctr">
            <a:noAutofit/>
          </a:bodyPr>
          <a:lstStyle/>
          <a:p>
            <a:pPr algn="r"/>
            <a:r>
              <a:rPr lang="en-US" sz="2000" b="1" dirty="0" err="1" smtClean="0">
                <a:solidFill>
                  <a:schemeClr val="accent1"/>
                </a:solidFill>
              </a:rPr>
              <a:t>ra</a:t>
            </a:r>
            <a:endParaRPr lang="en-US" sz="2000" b="1" dirty="0" smtClean="0">
              <a:solidFill>
                <a:schemeClr val="accent1"/>
              </a:solidFill>
            </a:endParaRPr>
          </a:p>
        </p:txBody>
      </p:sp>
      <p:sp>
        <p:nvSpPr>
          <p:cNvPr id="74" name="Oval 73"/>
          <p:cNvSpPr/>
          <p:nvPr/>
        </p:nvSpPr>
        <p:spPr>
          <a:xfrm>
            <a:off x="4724400" y="1485900"/>
            <a:ext cx="2209800" cy="419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5192486" y="1845129"/>
            <a:ext cx="636814" cy="4555671"/>
          </a:xfrm>
          <a:custGeom>
            <a:avLst/>
            <a:gdLst>
              <a:gd name="connsiteX0" fmla="*/ 0 w 636814"/>
              <a:gd name="connsiteY0" fmla="*/ 0 h 4833257"/>
              <a:gd name="connsiteX1" fmla="*/ 195943 w 636814"/>
              <a:gd name="connsiteY1" fmla="*/ 2204357 h 4833257"/>
              <a:gd name="connsiteX2" fmla="*/ 636814 w 636814"/>
              <a:gd name="connsiteY2" fmla="*/ 4833257 h 4833257"/>
            </a:gdLst>
            <a:ahLst/>
            <a:cxnLst>
              <a:cxn ang="0">
                <a:pos x="connsiteX0" y="connsiteY0"/>
              </a:cxn>
              <a:cxn ang="0">
                <a:pos x="connsiteX1" y="connsiteY1"/>
              </a:cxn>
              <a:cxn ang="0">
                <a:pos x="connsiteX2" y="connsiteY2"/>
              </a:cxn>
            </a:cxnLst>
            <a:rect l="l" t="t" r="r" b="b"/>
            <a:pathLst>
              <a:path w="636814" h="4833257">
                <a:moveTo>
                  <a:pt x="0" y="0"/>
                </a:moveTo>
                <a:cubicBezTo>
                  <a:pt x="44903" y="699407"/>
                  <a:pt x="89807" y="1398814"/>
                  <a:pt x="195943" y="2204357"/>
                </a:cubicBezTo>
                <a:cubicBezTo>
                  <a:pt x="302079" y="3009900"/>
                  <a:pt x="469446" y="3921578"/>
                  <a:pt x="636814" y="4833257"/>
                </a:cubicBezTo>
              </a:path>
            </a:pathLst>
          </a:custGeom>
          <a:noFill/>
          <a:ln>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887345" y="4114800"/>
            <a:ext cx="2075055" cy="738664"/>
          </a:xfrm>
          <a:prstGeom prst="rect">
            <a:avLst/>
          </a:prstGeom>
          <a:noFill/>
        </p:spPr>
        <p:txBody>
          <a:bodyPr wrap="none" lIns="0" tIns="0" rIns="0" bIns="0" rtlCol="0">
            <a:spAutoFit/>
          </a:bodyPr>
          <a:lstStyle/>
          <a:p>
            <a:r>
              <a:rPr lang="en-US" sz="2400" dirty="0" smtClean="0">
                <a:solidFill>
                  <a:schemeClr val="accent1"/>
                </a:solidFill>
              </a:rPr>
              <a:t>b/c no space for </a:t>
            </a:r>
          </a:p>
          <a:p>
            <a:r>
              <a:rPr lang="en-US" sz="2400" dirty="0">
                <a:solidFill>
                  <a:schemeClr val="accent1"/>
                </a:solidFill>
              </a:rPr>
              <a:t>o</a:t>
            </a:r>
            <a:r>
              <a:rPr lang="en-US" sz="2400" dirty="0" smtClean="0">
                <a:solidFill>
                  <a:schemeClr val="accent1"/>
                </a:solidFill>
              </a:rPr>
              <a:t>utgoing </a:t>
            </a:r>
            <a:r>
              <a:rPr lang="en-US" sz="2400" dirty="0" err="1" smtClean="0">
                <a:solidFill>
                  <a:schemeClr val="accent1"/>
                </a:solidFill>
              </a:rPr>
              <a:t>args</a:t>
            </a:r>
            <a:endParaRPr lang="en-US" sz="2400" dirty="0">
              <a:solidFill>
                <a:schemeClr val="accent1"/>
              </a:solidFill>
            </a:endParaRPr>
          </a:p>
        </p:txBody>
      </p:sp>
      <p:sp>
        <p:nvSpPr>
          <p:cNvPr id="76" name="TextBox 75"/>
          <p:cNvSpPr txBox="1"/>
          <p:nvPr>
            <p:custDataLst>
              <p:tags r:id="rId59"/>
            </p:custDataLst>
          </p:nvPr>
        </p:nvSpPr>
        <p:spPr>
          <a:xfrm>
            <a:off x="5791200" y="6553200"/>
            <a:ext cx="1371600" cy="381000"/>
          </a:xfrm>
          <a:prstGeom prst="rect">
            <a:avLst/>
          </a:prstGeom>
          <a:noFill/>
        </p:spPr>
        <p:txBody>
          <a:bodyPr wrap="none" lIns="0" tIns="0" rIns="0" bIns="0" rtlCol="0" anchor="ctr">
            <a:noAutofit/>
          </a:bodyPr>
          <a:lstStyle/>
          <a:p>
            <a:pPr algn="ctr"/>
            <a:r>
              <a:rPr lang="en-US" sz="2000" smtClean="0">
                <a:solidFill>
                  <a:schemeClr val="accent1"/>
                </a:solidFill>
              </a:rPr>
              <a:t>0x7FFFFFA8</a:t>
            </a:r>
            <a:endParaRPr lang="en-US" sz="2000" dirty="0" smtClean="0">
              <a:solidFill>
                <a:schemeClr val="accent1"/>
              </a:solidFill>
            </a:endParaRPr>
          </a:p>
        </p:txBody>
      </p:sp>
      <p:sp>
        <p:nvSpPr>
          <p:cNvPr id="77" name="TextBox 76"/>
          <p:cNvSpPr txBox="1"/>
          <p:nvPr/>
        </p:nvSpPr>
        <p:spPr>
          <a:xfrm>
            <a:off x="5160155" y="2438400"/>
            <a:ext cx="707245" cy="400110"/>
          </a:xfrm>
          <a:prstGeom prst="rect">
            <a:avLst/>
          </a:prstGeom>
          <a:noFill/>
        </p:spPr>
        <p:txBody>
          <a:bodyPr wrap="none" rtlCol="0">
            <a:spAutoFit/>
          </a:bodyPr>
          <a:lstStyle/>
          <a:p>
            <a:r>
              <a:rPr lang="en-US" sz="2000" dirty="0" smtClean="0">
                <a:solidFill>
                  <a:schemeClr val="accent1"/>
                </a:solidFill>
              </a:rPr>
              <a:t>main</a:t>
            </a:r>
            <a:endParaRPr lang="en-US" sz="2000" dirty="0">
              <a:solidFill>
                <a:schemeClr val="accent1"/>
              </a:solidFill>
            </a:endParaRPr>
          </a:p>
        </p:txBody>
      </p:sp>
      <p:sp>
        <p:nvSpPr>
          <p:cNvPr id="78" name="Left Brace 77"/>
          <p:cNvSpPr/>
          <p:nvPr/>
        </p:nvSpPr>
        <p:spPr>
          <a:xfrm>
            <a:off x="5532338" y="3962400"/>
            <a:ext cx="318407" cy="2286000"/>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TextBox 78"/>
          <p:cNvSpPr txBox="1"/>
          <p:nvPr/>
        </p:nvSpPr>
        <p:spPr>
          <a:xfrm>
            <a:off x="4926861" y="4572000"/>
            <a:ext cx="864339" cy="400110"/>
          </a:xfrm>
          <a:prstGeom prst="rect">
            <a:avLst/>
          </a:prstGeom>
          <a:noFill/>
        </p:spPr>
        <p:txBody>
          <a:bodyPr wrap="none" rtlCol="0">
            <a:spAutoFit/>
          </a:bodyPr>
          <a:lstStyle/>
          <a:p>
            <a:r>
              <a:rPr lang="en-US" sz="2000" dirty="0" err="1" smtClean="0">
                <a:solidFill>
                  <a:schemeClr val="accent1"/>
                </a:solidFill>
              </a:rPr>
              <a:t>vnorm</a:t>
            </a:r>
            <a:endParaRPr lang="en-US" sz="2000" dirty="0">
              <a:solidFill>
                <a:schemeClr val="accent1"/>
              </a:solidFill>
            </a:endParaRPr>
          </a:p>
        </p:txBody>
      </p:sp>
      <p:sp>
        <p:nvSpPr>
          <p:cNvPr id="80" name="Oval 79"/>
          <p:cNvSpPr/>
          <p:nvPr/>
        </p:nvSpPr>
        <p:spPr>
          <a:xfrm>
            <a:off x="4724400" y="1066800"/>
            <a:ext cx="2209800" cy="4191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36" name="Straight Arrow Connector 14335"/>
          <p:cNvCxnSpPr>
            <a:stCxn id="80" idx="2"/>
          </p:cNvCxnSpPr>
          <p:nvPr/>
        </p:nvCxnSpPr>
        <p:spPr>
          <a:xfrm flipH="1" flipV="1">
            <a:off x="4267200" y="1143000"/>
            <a:ext cx="457200" cy="13335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339" name="Straight Arrow Connector 14338"/>
          <p:cNvCxnSpPr>
            <a:stCxn id="48" idx="2"/>
          </p:cNvCxnSpPr>
          <p:nvPr/>
        </p:nvCxnSpPr>
        <p:spPr>
          <a:xfrm flipH="1" flipV="1">
            <a:off x="4267200" y="1371600"/>
            <a:ext cx="2895600" cy="5067300"/>
          </a:xfrm>
          <a:prstGeom prst="straightConnector1">
            <a:avLst/>
          </a:prstGeom>
          <a:ln w="25400">
            <a:solidFill>
              <a:schemeClr val="accent4">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custDataLst>
              <p:tags r:id="rId60"/>
            </p:custDataLst>
          </p:nvPr>
        </p:nvSpPr>
        <p:spPr>
          <a:xfrm>
            <a:off x="7239000" y="6553200"/>
            <a:ext cx="1371600" cy="381000"/>
          </a:xfrm>
          <a:prstGeom prst="rect">
            <a:avLst/>
          </a:prstGeom>
          <a:noFill/>
        </p:spPr>
        <p:txBody>
          <a:bodyPr wrap="none" lIns="0" tIns="0" rIns="0" bIns="0" rtlCol="0" anchor="ctr">
            <a:noAutofit/>
          </a:bodyPr>
          <a:lstStyle/>
          <a:p>
            <a:pPr algn="ctr"/>
            <a:r>
              <a:rPr lang="en-US" sz="2000" dirty="0" smtClean="0">
                <a:solidFill>
                  <a:schemeClr val="accent1"/>
                </a:solidFill>
              </a:rPr>
              <a:t>0x7FFFFFC4</a:t>
            </a:r>
          </a:p>
        </p:txBody>
      </p:sp>
      <p:sp>
        <p:nvSpPr>
          <p:cNvPr id="88" name="Left Brace 87"/>
          <p:cNvSpPr/>
          <p:nvPr/>
        </p:nvSpPr>
        <p:spPr>
          <a:xfrm>
            <a:off x="5641480" y="6248399"/>
            <a:ext cx="159204" cy="609601"/>
          </a:xfrm>
          <a:prstGeom prst="lef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p:cNvSpPr txBox="1"/>
          <p:nvPr/>
        </p:nvSpPr>
        <p:spPr>
          <a:xfrm>
            <a:off x="4876800" y="6400800"/>
            <a:ext cx="765787" cy="400110"/>
          </a:xfrm>
          <a:prstGeom prst="rect">
            <a:avLst/>
          </a:prstGeom>
          <a:noFill/>
        </p:spPr>
        <p:txBody>
          <a:bodyPr wrap="none" rtlCol="0">
            <a:spAutoFit/>
          </a:bodyPr>
          <a:lstStyle/>
          <a:p>
            <a:r>
              <a:rPr lang="en-US" sz="2000" dirty="0" err="1" smtClean="0">
                <a:solidFill>
                  <a:schemeClr val="accent1"/>
                </a:solidFill>
              </a:rPr>
              <a:t>printf</a:t>
            </a:r>
            <a:endParaRPr lang="en-US" sz="2000" dirty="0">
              <a:solidFill>
                <a:schemeClr val="accent1"/>
              </a:solidFill>
            </a:endParaRPr>
          </a:p>
        </p:txBody>
      </p:sp>
    </p:spTree>
    <p:extLst>
      <p:ext uri="{BB962C8B-B14F-4D97-AF65-F5344CB8AC3E}">
        <p14:creationId xmlns:p14="http://schemas.microsoft.com/office/powerpoint/2010/main" val="261832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339"/>
                                        </p:tgtEl>
                                        <p:attrNameLst>
                                          <p:attrName>style.visibility</p:attrName>
                                        </p:attrNameLst>
                                      </p:cBhvr>
                                      <p:to>
                                        <p:strVal val="visible"/>
                                      </p:to>
                                    </p:set>
                                    <p:animEffect transition="in" filter="wipe(down)">
                                      <p:cBhvr>
                                        <p:cTn id="37" dur="500"/>
                                        <p:tgtEl>
                                          <p:spTgt spid="1433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3"/>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0" nodeType="after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5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87"/>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7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7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4"/>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2"/>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0"/>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44"/>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43"/>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42"/>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4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0"/>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77"/>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62"/>
                                        </p:tgtEl>
                                        <p:attrNameLst>
                                          <p:attrName>style.visibility</p:attrName>
                                        </p:attrNameLst>
                                      </p:cBhvr>
                                      <p:to>
                                        <p:strVal val="visible"/>
                                      </p:to>
                                    </p:set>
                                  </p:childTnLst>
                                </p:cTn>
                              </p:par>
                            </p:childTnLst>
                          </p:cTn>
                        </p:par>
                        <p:par>
                          <p:cTn id="148" fill="hold">
                            <p:stCondLst>
                              <p:cond delay="0"/>
                            </p:stCondLst>
                            <p:childTnLst>
                              <p:par>
                                <p:cTn id="149" presetID="1" presetClass="entr" presetSubtype="0"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7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7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64"/>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6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67"/>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68"/>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47"/>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30"/>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89"/>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25" grpId="0"/>
      <p:bldP spid="26" grpId="0"/>
      <p:bldP spid="27" grpId="0"/>
      <p:bldP spid="28" grpId="0"/>
      <p:bldP spid="29" grpId="0"/>
      <p:bldP spid="30" grpId="0"/>
      <p:bldP spid="31" grpId="0"/>
      <p:bldP spid="32" grpId="0" animBg="1"/>
      <p:bldP spid="35" grpId="0" animBg="1"/>
      <p:bldP spid="36" grpId="0"/>
      <p:bldP spid="37" grpId="0"/>
      <p:bldP spid="38" grpId="0"/>
      <p:bldP spid="39" grpId="0"/>
      <p:bldP spid="40" grpId="0"/>
      <p:bldP spid="41" grpId="0"/>
      <p:bldP spid="42" grpId="0"/>
      <p:bldP spid="43" grpId="0"/>
      <p:bldP spid="44" grpId="0"/>
      <p:bldP spid="45" grpId="0"/>
      <p:bldP spid="46" grpId="0"/>
      <p:bldP spid="47" grpId="0"/>
      <p:bldP spid="48" grpId="0" animBg="1"/>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animBg="1"/>
      <p:bldP spid="19" grpId="0" animBg="1"/>
      <p:bldP spid="75" grpId="0"/>
      <p:bldP spid="76" grpId="0"/>
      <p:bldP spid="77" grpId="0"/>
      <p:bldP spid="78" grpId="0" animBg="1"/>
      <p:bldP spid="79" grpId="0"/>
      <p:bldP spid="80" grpId="0" animBg="1"/>
      <p:bldP spid="87" grpId="0"/>
      <p:bldP spid="88" grpId="0" animBg="1"/>
      <p:bldP spid="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1"/>
                </a:solidFill>
              </a:rPr>
              <a:t>Compilers and Assemblers</a:t>
            </a:r>
            <a:endParaRPr lang="en-US" dirty="0">
              <a:solidFill>
                <a:schemeClr val="accent1"/>
              </a:solidFill>
            </a:endParaRPr>
          </a:p>
        </p:txBody>
      </p:sp>
    </p:spTree>
    <p:extLst>
      <p:ext uri="{BB962C8B-B14F-4D97-AF65-F5344CB8AC3E}">
        <p14:creationId xmlns:p14="http://schemas.microsoft.com/office/powerpoint/2010/main" val="241074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1281553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3836336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sum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1"/>
                </a:solidFill>
              </a:rPr>
              <a:t># Assemble</a:t>
            </a:r>
          </a:p>
          <a:p>
            <a:r>
              <a:rPr lang="en-US" sz="2400" dirty="0" smtClean="0">
                <a:solidFill>
                  <a:schemeClr val="accent1"/>
                </a:solidFill>
                <a:latin typeface="Consolas" pitchFamily="49" charset="0"/>
              </a:rPr>
              <a:t>[csug03] </a:t>
            </a:r>
            <a:r>
              <a:rPr lang="en-US" sz="2400" dirty="0" err="1" smtClean="0">
                <a:solidFill>
                  <a:schemeClr val="accent1"/>
                </a:solidFill>
                <a:latin typeface="Consolas" pitchFamily="49" charset="0"/>
              </a:rPr>
              <a:t>mipsel-linux-gcc</a:t>
            </a:r>
            <a:r>
              <a:rPr lang="en-US" sz="2400" dirty="0" smtClean="0">
                <a:solidFill>
                  <a:schemeClr val="accent1"/>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1"/>
                </a:solidFill>
              </a:rPr>
              <a:t>e</a:t>
            </a:r>
            <a:r>
              <a:rPr lang="en-US" dirty="0" smtClean="0">
                <a:solidFill>
                  <a:schemeClr val="accent1"/>
                </a:solidFill>
              </a:rPr>
              <a:t>xport PATH=${</a:t>
            </a:r>
            <a:r>
              <a:rPr lang="en-US" dirty="0">
                <a:solidFill>
                  <a:schemeClr val="accent1"/>
                </a:solidFill>
              </a:rPr>
              <a:t>PATH}:/courses/cs3410/</a:t>
            </a:r>
            <a:r>
              <a:rPr lang="en-US" dirty="0" err="1">
                <a:solidFill>
                  <a:schemeClr val="accent1"/>
                </a:solidFill>
              </a:rPr>
              <a:t>mipsel-linux</a:t>
            </a:r>
            <a:r>
              <a:rPr lang="en-US" dirty="0">
                <a:solidFill>
                  <a:schemeClr val="accent1"/>
                </a:solidFill>
              </a:rPr>
              <a:t>/bin:/</a:t>
            </a:r>
            <a:r>
              <a:rPr lang="en-US" dirty="0" smtClean="0">
                <a:solidFill>
                  <a:schemeClr val="accent1"/>
                </a:solidFill>
              </a:rPr>
              <a:t>courses/cs3410/</a:t>
            </a:r>
            <a:r>
              <a:rPr lang="en-US" dirty="0" err="1" smtClean="0">
                <a:solidFill>
                  <a:schemeClr val="accent1"/>
                </a:solidFill>
              </a:rPr>
              <a:t>mips-sim</a:t>
            </a:r>
            <a:r>
              <a:rPr lang="en-US" dirty="0" smtClean="0">
                <a:solidFill>
                  <a:schemeClr val="accent1"/>
                </a:solidFill>
              </a:rPr>
              <a:t>/bin</a:t>
            </a:r>
          </a:p>
          <a:p>
            <a:r>
              <a:rPr lang="en-US" dirty="0">
                <a:solidFill>
                  <a:schemeClr val="accent1"/>
                </a:solidFill>
              </a:rPr>
              <a:t>o</a:t>
            </a:r>
            <a:r>
              <a:rPr lang="en-US" dirty="0" smtClean="0">
                <a:solidFill>
                  <a:schemeClr val="accent1"/>
                </a:solidFill>
              </a:rPr>
              <a:t>r </a:t>
            </a:r>
          </a:p>
          <a:p>
            <a:r>
              <a:rPr lang="en-US" dirty="0" err="1">
                <a:solidFill>
                  <a:schemeClr val="accent1"/>
                </a:solidFill>
              </a:rPr>
              <a:t>setenv</a:t>
            </a:r>
            <a:r>
              <a:rPr lang="en-US" dirty="0">
                <a:solidFill>
                  <a:schemeClr val="accent1"/>
                </a:solidFill>
              </a:rPr>
              <a:t> PATH ${PATH}:/courses/cs3410/</a:t>
            </a:r>
            <a:r>
              <a:rPr lang="en-US" dirty="0" err="1">
                <a:solidFill>
                  <a:schemeClr val="accent1"/>
                </a:solidFill>
              </a:rPr>
              <a:t>mipsel-linux</a:t>
            </a:r>
            <a:r>
              <a:rPr lang="en-US" dirty="0">
                <a:solidFill>
                  <a:schemeClr val="accent1"/>
                </a:solidFill>
              </a:rPr>
              <a:t>/bin:/</a:t>
            </a:r>
            <a:r>
              <a:rPr lang="en-US" dirty="0" smtClean="0">
                <a:solidFill>
                  <a:schemeClr val="accent1"/>
                </a:solidFill>
              </a:rPr>
              <a:t>courses/cs3410/</a:t>
            </a:r>
            <a:r>
              <a:rPr lang="en-US" dirty="0" err="1" smtClean="0">
                <a:solidFill>
                  <a:schemeClr val="accent1"/>
                </a:solidFill>
              </a:rPr>
              <a:t>mips-sim</a:t>
            </a:r>
            <a:r>
              <a:rPr lang="en-US" dirty="0" smtClean="0">
                <a:solidFill>
                  <a:schemeClr val="accent1"/>
                </a:solidFill>
              </a:rPr>
              <a:t>/bin</a:t>
            </a:r>
            <a:endParaRPr lang="en-US" dirty="0">
              <a:solidFill>
                <a:schemeClr val="accent1"/>
              </a:solidFill>
            </a:endParaRPr>
          </a:p>
        </p:txBody>
      </p:sp>
    </p:spTree>
    <p:extLst>
      <p:ext uri="{BB962C8B-B14F-4D97-AF65-F5344CB8AC3E}">
        <p14:creationId xmlns:p14="http://schemas.microsoft.com/office/powerpoint/2010/main" val="10097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5720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$L2: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smtClean="0"/>
              <a:t>Example: Add 1 to 100</a:t>
            </a:r>
            <a:endParaRPr lang="en-US" dirty="0"/>
          </a:p>
        </p:txBody>
      </p:sp>
    </p:spTree>
    <p:extLst>
      <p:ext uri="{BB962C8B-B14F-4D97-AF65-F5344CB8AC3E}">
        <p14:creationId xmlns:p14="http://schemas.microsoft.com/office/powerpoint/2010/main" val="2467410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5720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$L2: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cxnSp>
        <p:nvCxnSpPr>
          <p:cNvPr id="9" name="Straight Connector 8"/>
          <p:cNvCxnSpPr/>
          <p:nvPr>
            <p:custDataLst>
              <p:tags r:id="rId2"/>
            </p:custDataLst>
          </p:nvPr>
        </p:nvCxnSpPr>
        <p:spPr>
          <a:xfrm rot="5400000">
            <a:off x="1257300" y="3771900"/>
            <a:ext cx="6477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custDataLst>
              <p:tags r:id="rId3"/>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4"/>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smtClean="0"/>
              <a:t>Example: Add 1 to 100</a:t>
            </a:r>
            <a:endParaRPr lang="en-US" dirty="0"/>
          </a:p>
        </p:txBody>
      </p:sp>
      <p:sp>
        <p:nvSpPr>
          <p:cNvPr id="2" name="Rectangle 1"/>
          <p:cNvSpPr/>
          <p:nvPr/>
        </p:nvSpPr>
        <p:spPr>
          <a:xfrm>
            <a:off x="1143000" y="416778"/>
            <a:ext cx="914400" cy="34522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0" y="605135"/>
            <a:ext cx="352982" cy="461665"/>
          </a:xfrm>
          <a:prstGeom prst="rect">
            <a:avLst/>
          </a:prstGeom>
          <a:noFill/>
        </p:spPr>
        <p:txBody>
          <a:bodyPr wrap="none" rtlCol="0">
            <a:spAutoFit/>
          </a:bodyPr>
          <a:lstStyle/>
          <a:p>
            <a:r>
              <a:rPr lang="en-US" sz="2400" dirty="0" smtClean="0">
                <a:solidFill>
                  <a:schemeClr val="accent1"/>
                </a:solidFill>
                <a:sym typeface="Symbol"/>
              </a:rPr>
              <a:t></a:t>
            </a:r>
            <a:endParaRPr lang="en-US" sz="2400" dirty="0">
              <a:solidFill>
                <a:schemeClr val="accent1"/>
              </a:solidFill>
            </a:endParaRPr>
          </a:p>
        </p:txBody>
      </p:sp>
      <p:sp>
        <p:nvSpPr>
          <p:cNvPr id="11" name="Rectangle 10"/>
          <p:cNvSpPr/>
          <p:nvPr/>
        </p:nvSpPr>
        <p:spPr>
          <a:xfrm>
            <a:off x="83156" y="1254978"/>
            <a:ext cx="2812444" cy="34522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 y="2093178"/>
            <a:ext cx="4419600" cy="57382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2686110"/>
            <a:ext cx="914400" cy="28569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Brace 3"/>
          <p:cNvSpPr/>
          <p:nvPr/>
        </p:nvSpPr>
        <p:spPr>
          <a:xfrm>
            <a:off x="838200" y="3505200"/>
            <a:ext cx="350519" cy="16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sp>
        <p:nvSpPr>
          <p:cNvPr id="14" name="TextBox 13"/>
          <p:cNvSpPr txBox="1"/>
          <p:nvPr/>
        </p:nvSpPr>
        <p:spPr>
          <a:xfrm>
            <a:off x="152400" y="3867090"/>
            <a:ext cx="853823" cy="400110"/>
          </a:xfrm>
          <a:prstGeom prst="rect">
            <a:avLst/>
          </a:prstGeom>
          <a:noFill/>
        </p:spPr>
        <p:txBody>
          <a:bodyPr wrap="none" rtlCol="0">
            <a:spAutoFit/>
          </a:bodyPr>
          <a:lstStyle/>
          <a:p>
            <a:r>
              <a:rPr lang="en-US" sz="2000" dirty="0" smtClean="0">
                <a:solidFill>
                  <a:schemeClr val="accent1"/>
                </a:solidFill>
                <a:sym typeface="Symbol"/>
              </a:rPr>
              <a:t>prolog</a:t>
            </a:r>
            <a:endParaRPr lang="en-US" sz="2000" dirty="0">
              <a:solidFill>
                <a:schemeClr val="accent1"/>
              </a:solidFill>
            </a:endParaRPr>
          </a:p>
        </p:txBody>
      </p:sp>
      <p:sp>
        <p:nvSpPr>
          <p:cNvPr id="15" name="TextBox 14"/>
          <p:cNvSpPr txBox="1"/>
          <p:nvPr/>
        </p:nvSpPr>
        <p:spPr>
          <a:xfrm>
            <a:off x="2743200" y="3043535"/>
            <a:ext cx="352982" cy="461665"/>
          </a:xfrm>
          <a:prstGeom prst="rect">
            <a:avLst/>
          </a:prstGeom>
          <a:noFill/>
        </p:spPr>
        <p:txBody>
          <a:bodyPr wrap="none" rtlCol="0">
            <a:spAutoFit/>
          </a:bodyPr>
          <a:lstStyle/>
          <a:p>
            <a:r>
              <a:rPr lang="en-US" sz="2400" dirty="0" smtClean="0">
                <a:solidFill>
                  <a:schemeClr val="accent1"/>
                </a:solidFill>
                <a:sym typeface="Symbol"/>
              </a:rPr>
              <a:t></a:t>
            </a:r>
            <a:endParaRPr lang="en-US" sz="2400" dirty="0">
              <a:solidFill>
                <a:schemeClr val="accent1"/>
              </a:solidFill>
            </a:endParaRPr>
          </a:p>
        </p:txBody>
      </p:sp>
      <p:sp>
        <p:nvSpPr>
          <p:cNvPr id="16" name="Left Brace 15"/>
          <p:cNvSpPr/>
          <p:nvPr/>
        </p:nvSpPr>
        <p:spPr>
          <a:xfrm>
            <a:off x="5516881" y="5334000"/>
            <a:ext cx="350519" cy="16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sp>
        <p:nvSpPr>
          <p:cNvPr id="17" name="TextBox 16"/>
          <p:cNvSpPr txBox="1"/>
          <p:nvPr/>
        </p:nvSpPr>
        <p:spPr>
          <a:xfrm>
            <a:off x="4831081" y="5695890"/>
            <a:ext cx="821059" cy="400110"/>
          </a:xfrm>
          <a:prstGeom prst="rect">
            <a:avLst/>
          </a:prstGeom>
          <a:noFill/>
        </p:spPr>
        <p:txBody>
          <a:bodyPr wrap="none" rtlCol="0">
            <a:spAutoFit/>
          </a:bodyPr>
          <a:lstStyle/>
          <a:p>
            <a:r>
              <a:rPr lang="en-US" sz="2000" dirty="0" smtClean="0">
                <a:solidFill>
                  <a:schemeClr val="accent1"/>
                </a:solidFill>
                <a:sym typeface="Symbol"/>
              </a:rPr>
              <a:t>epilog</a:t>
            </a:r>
            <a:endParaRPr lang="en-US" sz="2000" dirty="0">
              <a:solidFill>
                <a:schemeClr val="accent1"/>
              </a:solidFill>
            </a:endParaRPr>
          </a:p>
        </p:txBody>
      </p:sp>
      <p:sp>
        <p:nvSpPr>
          <p:cNvPr id="18" name="TextBox 17"/>
          <p:cNvSpPr txBox="1"/>
          <p:nvPr/>
        </p:nvSpPr>
        <p:spPr>
          <a:xfrm>
            <a:off x="1752600" y="5029200"/>
            <a:ext cx="559769" cy="400110"/>
          </a:xfrm>
          <a:prstGeom prst="rect">
            <a:avLst/>
          </a:prstGeom>
          <a:noFill/>
        </p:spPr>
        <p:txBody>
          <a:bodyPr wrap="none" rtlCol="0">
            <a:spAutoFit/>
          </a:bodyPr>
          <a:lstStyle/>
          <a:p>
            <a:r>
              <a:rPr lang="en-US" sz="2000" dirty="0" smtClean="0">
                <a:solidFill>
                  <a:schemeClr val="accent1"/>
                </a:solidFill>
                <a:sym typeface="Symbol"/>
              </a:rPr>
              <a:t>$v0</a:t>
            </a:r>
            <a:endParaRPr lang="en-US" sz="2000" dirty="0">
              <a:solidFill>
                <a:schemeClr val="accent1"/>
              </a:solidFill>
            </a:endParaRPr>
          </a:p>
        </p:txBody>
      </p:sp>
      <p:sp>
        <p:nvSpPr>
          <p:cNvPr id="19" name="TextBox 18"/>
          <p:cNvSpPr txBox="1"/>
          <p:nvPr/>
        </p:nvSpPr>
        <p:spPr>
          <a:xfrm>
            <a:off x="6400800" y="457200"/>
            <a:ext cx="559769" cy="400110"/>
          </a:xfrm>
          <a:prstGeom prst="rect">
            <a:avLst/>
          </a:prstGeom>
          <a:noFill/>
        </p:spPr>
        <p:txBody>
          <a:bodyPr wrap="none" rtlCol="0">
            <a:spAutoFit/>
          </a:bodyPr>
          <a:lstStyle/>
          <a:p>
            <a:r>
              <a:rPr lang="en-US" sz="2000" dirty="0" smtClean="0">
                <a:solidFill>
                  <a:schemeClr val="accent1"/>
                </a:solidFill>
                <a:sym typeface="Symbol"/>
              </a:rPr>
              <a:t>$v0</a:t>
            </a:r>
            <a:endParaRPr lang="en-US" sz="2000" dirty="0">
              <a:solidFill>
                <a:schemeClr val="accent1"/>
              </a:solidFill>
            </a:endParaRPr>
          </a:p>
        </p:txBody>
      </p:sp>
      <p:sp>
        <p:nvSpPr>
          <p:cNvPr id="20" name="TextBox 19"/>
          <p:cNvSpPr txBox="1"/>
          <p:nvPr/>
        </p:nvSpPr>
        <p:spPr>
          <a:xfrm>
            <a:off x="6400800" y="762000"/>
            <a:ext cx="559769" cy="400110"/>
          </a:xfrm>
          <a:prstGeom prst="rect">
            <a:avLst/>
          </a:prstGeom>
          <a:noFill/>
        </p:spPr>
        <p:txBody>
          <a:bodyPr wrap="none" rtlCol="0">
            <a:spAutoFit/>
          </a:bodyPr>
          <a:lstStyle/>
          <a:p>
            <a:r>
              <a:rPr lang="en-US" sz="2000" dirty="0" smtClean="0">
                <a:solidFill>
                  <a:schemeClr val="accent1"/>
                </a:solidFill>
                <a:sym typeface="Symbol"/>
              </a:rPr>
              <a:t>$v1</a:t>
            </a:r>
            <a:endParaRPr lang="en-US" sz="2000" dirty="0">
              <a:solidFill>
                <a:schemeClr val="accent1"/>
              </a:solidFill>
            </a:endParaRPr>
          </a:p>
        </p:txBody>
      </p:sp>
      <p:sp>
        <p:nvSpPr>
          <p:cNvPr id="21" name="TextBox 20"/>
          <p:cNvSpPr txBox="1"/>
          <p:nvPr/>
        </p:nvSpPr>
        <p:spPr>
          <a:xfrm>
            <a:off x="3429000" y="5314890"/>
            <a:ext cx="1077539" cy="400110"/>
          </a:xfrm>
          <a:prstGeom prst="rect">
            <a:avLst/>
          </a:prstGeom>
          <a:noFill/>
        </p:spPr>
        <p:txBody>
          <a:bodyPr wrap="none" rtlCol="0">
            <a:spAutoFit/>
          </a:bodyPr>
          <a:lstStyle/>
          <a:p>
            <a:r>
              <a:rPr lang="en-US" sz="2000" dirty="0" smtClean="0">
                <a:solidFill>
                  <a:schemeClr val="accent1"/>
                </a:solidFill>
                <a:sym typeface="Symbol"/>
              </a:rPr>
              <a:t>$v0=100</a:t>
            </a:r>
            <a:endParaRPr lang="en-US" sz="2000" dirty="0">
              <a:solidFill>
                <a:schemeClr val="accent1"/>
              </a:solidFill>
            </a:endParaRPr>
          </a:p>
        </p:txBody>
      </p:sp>
      <p:sp>
        <p:nvSpPr>
          <p:cNvPr id="22" name="TextBox 21"/>
          <p:cNvSpPr txBox="1"/>
          <p:nvPr/>
        </p:nvSpPr>
        <p:spPr>
          <a:xfrm>
            <a:off x="3631231" y="5619690"/>
            <a:ext cx="907621" cy="400110"/>
          </a:xfrm>
          <a:prstGeom prst="rect">
            <a:avLst/>
          </a:prstGeom>
          <a:noFill/>
        </p:spPr>
        <p:txBody>
          <a:bodyPr wrap="none" rtlCol="0">
            <a:spAutoFit/>
          </a:bodyPr>
          <a:lstStyle/>
          <a:p>
            <a:r>
              <a:rPr lang="en-US" sz="2000" dirty="0">
                <a:solidFill>
                  <a:schemeClr val="accent1"/>
                </a:solidFill>
                <a:sym typeface="Symbol"/>
              </a:rPr>
              <a:t>m</a:t>
            </a:r>
            <a:r>
              <a:rPr lang="en-US" sz="2000" dirty="0" smtClean="0">
                <a:solidFill>
                  <a:schemeClr val="accent1"/>
                </a:solidFill>
                <a:sym typeface="Symbol"/>
              </a:rPr>
              <a:t>=100</a:t>
            </a:r>
            <a:endParaRPr lang="en-US" sz="2000" dirty="0">
              <a:solidFill>
                <a:schemeClr val="accent1"/>
              </a:solidFill>
            </a:endParaRPr>
          </a:p>
        </p:txBody>
      </p:sp>
      <p:sp>
        <p:nvSpPr>
          <p:cNvPr id="23" name="TextBox 22"/>
          <p:cNvSpPr txBox="1"/>
          <p:nvPr/>
        </p:nvSpPr>
        <p:spPr>
          <a:xfrm>
            <a:off x="3655529" y="5867400"/>
            <a:ext cx="883575" cy="400110"/>
          </a:xfrm>
          <a:prstGeom prst="rect">
            <a:avLst/>
          </a:prstGeom>
          <a:noFill/>
        </p:spPr>
        <p:txBody>
          <a:bodyPr wrap="none" rtlCol="0">
            <a:spAutoFit/>
          </a:bodyPr>
          <a:lstStyle/>
          <a:p>
            <a:r>
              <a:rPr lang="en-US" sz="2000" dirty="0" smtClean="0">
                <a:solidFill>
                  <a:schemeClr val="accent1"/>
                </a:solidFill>
                <a:sym typeface="Symbol"/>
              </a:rPr>
              <a:t>sum=0</a:t>
            </a:r>
            <a:endParaRPr lang="en-US" sz="2000" dirty="0">
              <a:solidFill>
                <a:schemeClr val="accent1"/>
              </a:solidFill>
            </a:endParaRPr>
          </a:p>
        </p:txBody>
      </p:sp>
      <p:sp>
        <p:nvSpPr>
          <p:cNvPr id="24" name="TextBox 23"/>
          <p:cNvSpPr txBox="1"/>
          <p:nvPr/>
        </p:nvSpPr>
        <p:spPr>
          <a:xfrm>
            <a:off x="3657600" y="6457890"/>
            <a:ext cx="502061" cy="400110"/>
          </a:xfrm>
          <a:prstGeom prst="rect">
            <a:avLst/>
          </a:prstGeom>
          <a:noFill/>
        </p:spPr>
        <p:txBody>
          <a:bodyPr wrap="none" rtlCol="0">
            <a:spAutoFit/>
          </a:bodyPr>
          <a:lstStyle/>
          <a:p>
            <a:r>
              <a:rPr lang="en-US" sz="2000" dirty="0" err="1" smtClean="0">
                <a:solidFill>
                  <a:schemeClr val="accent1"/>
                </a:solidFill>
                <a:sym typeface="Symbol"/>
              </a:rPr>
              <a:t>i</a:t>
            </a:r>
            <a:r>
              <a:rPr lang="en-US" sz="2000" dirty="0" smtClean="0">
                <a:solidFill>
                  <a:schemeClr val="accent1"/>
                </a:solidFill>
                <a:sym typeface="Symbol"/>
              </a:rPr>
              <a:t>=1</a:t>
            </a:r>
            <a:endParaRPr lang="en-US" sz="2000" dirty="0">
              <a:solidFill>
                <a:schemeClr val="accent1"/>
              </a:solidFill>
            </a:endParaRPr>
          </a:p>
        </p:txBody>
      </p:sp>
      <p:cxnSp>
        <p:nvCxnSpPr>
          <p:cNvPr id="8" name="Straight Connector 7"/>
          <p:cNvCxnSpPr/>
          <p:nvPr/>
        </p:nvCxnSpPr>
        <p:spPr>
          <a:xfrm flipV="1">
            <a:off x="2667000" y="5916386"/>
            <a:ext cx="352982" cy="2"/>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683328" y="6221186"/>
            <a:ext cx="352982" cy="2"/>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667000" y="6705598"/>
            <a:ext cx="352982" cy="2"/>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260939" y="457200"/>
            <a:ext cx="502061" cy="400110"/>
          </a:xfrm>
          <a:prstGeom prst="rect">
            <a:avLst/>
          </a:prstGeom>
          <a:noFill/>
        </p:spPr>
        <p:txBody>
          <a:bodyPr wrap="none" rtlCol="0">
            <a:spAutoFit/>
          </a:bodyPr>
          <a:lstStyle/>
          <a:p>
            <a:r>
              <a:rPr lang="en-US" sz="2000" dirty="0" err="1" smtClean="0">
                <a:solidFill>
                  <a:schemeClr val="accent1"/>
                </a:solidFill>
                <a:sym typeface="Symbol"/>
              </a:rPr>
              <a:t>i</a:t>
            </a:r>
            <a:r>
              <a:rPr lang="en-US" sz="2000" dirty="0" smtClean="0">
                <a:solidFill>
                  <a:schemeClr val="accent1"/>
                </a:solidFill>
                <a:sym typeface="Symbol"/>
              </a:rPr>
              <a:t>=1</a:t>
            </a:r>
            <a:endParaRPr lang="en-US" sz="2000" dirty="0">
              <a:solidFill>
                <a:schemeClr val="accent1"/>
              </a:solidFill>
            </a:endParaRPr>
          </a:p>
        </p:txBody>
      </p:sp>
      <p:sp>
        <p:nvSpPr>
          <p:cNvPr id="32" name="TextBox 31"/>
          <p:cNvSpPr txBox="1"/>
          <p:nvPr/>
        </p:nvSpPr>
        <p:spPr>
          <a:xfrm>
            <a:off x="8229600" y="742890"/>
            <a:ext cx="907621" cy="400110"/>
          </a:xfrm>
          <a:prstGeom prst="rect">
            <a:avLst/>
          </a:prstGeom>
          <a:noFill/>
        </p:spPr>
        <p:txBody>
          <a:bodyPr wrap="none" rtlCol="0">
            <a:spAutoFit/>
          </a:bodyPr>
          <a:lstStyle/>
          <a:p>
            <a:r>
              <a:rPr lang="en-US" sz="2000" dirty="0">
                <a:solidFill>
                  <a:schemeClr val="accent1"/>
                </a:solidFill>
                <a:sym typeface="Symbol"/>
              </a:rPr>
              <a:t>m</a:t>
            </a:r>
            <a:r>
              <a:rPr lang="en-US" sz="2000" dirty="0" smtClean="0">
                <a:solidFill>
                  <a:schemeClr val="accent1"/>
                </a:solidFill>
                <a:sym typeface="Symbol"/>
              </a:rPr>
              <a:t>=100</a:t>
            </a:r>
            <a:endParaRPr lang="en-US" sz="2000" dirty="0">
              <a:solidFill>
                <a:schemeClr val="accent1"/>
              </a:solidFill>
            </a:endParaRPr>
          </a:p>
        </p:txBody>
      </p:sp>
      <p:sp>
        <p:nvSpPr>
          <p:cNvPr id="33" name="TextBox 32"/>
          <p:cNvSpPr txBox="1"/>
          <p:nvPr/>
        </p:nvSpPr>
        <p:spPr>
          <a:xfrm>
            <a:off x="8043045" y="1066800"/>
            <a:ext cx="987771" cy="400110"/>
          </a:xfrm>
          <a:prstGeom prst="rect">
            <a:avLst/>
          </a:prstGeom>
          <a:noFill/>
        </p:spPr>
        <p:txBody>
          <a:bodyPr wrap="none" rtlCol="0">
            <a:spAutoFit/>
          </a:bodyPr>
          <a:lstStyle/>
          <a:p>
            <a:r>
              <a:rPr lang="en-US" sz="2000" dirty="0" smtClean="0">
                <a:solidFill>
                  <a:schemeClr val="accent1"/>
                </a:solidFill>
                <a:sym typeface="Symbol"/>
              </a:rPr>
              <a:t>if(m &lt; </a:t>
            </a:r>
            <a:r>
              <a:rPr lang="en-US" sz="2000" dirty="0" err="1" smtClean="0">
                <a:solidFill>
                  <a:schemeClr val="accent1"/>
                </a:solidFill>
                <a:sym typeface="Symbol"/>
              </a:rPr>
              <a:t>i</a:t>
            </a:r>
            <a:r>
              <a:rPr lang="en-US" sz="2000" dirty="0" smtClean="0">
                <a:solidFill>
                  <a:schemeClr val="accent1"/>
                </a:solidFill>
                <a:sym typeface="Symbol"/>
              </a:rPr>
              <a:t>)</a:t>
            </a:r>
            <a:endParaRPr lang="en-US" sz="2000" dirty="0">
              <a:solidFill>
                <a:schemeClr val="accent1"/>
              </a:solidFill>
            </a:endParaRPr>
          </a:p>
        </p:txBody>
      </p:sp>
      <p:sp>
        <p:nvSpPr>
          <p:cNvPr id="34" name="TextBox 33"/>
          <p:cNvSpPr txBox="1"/>
          <p:nvPr/>
        </p:nvSpPr>
        <p:spPr>
          <a:xfrm>
            <a:off x="8077200" y="1371600"/>
            <a:ext cx="947695" cy="400110"/>
          </a:xfrm>
          <a:prstGeom prst="rect">
            <a:avLst/>
          </a:prstGeom>
          <a:noFill/>
        </p:spPr>
        <p:txBody>
          <a:bodyPr wrap="none" rtlCol="0">
            <a:spAutoFit/>
          </a:bodyPr>
          <a:lstStyle/>
          <a:p>
            <a:r>
              <a:rPr lang="en-US" sz="2000" dirty="0" smtClean="0">
                <a:solidFill>
                  <a:schemeClr val="accent1"/>
                </a:solidFill>
                <a:sym typeface="Symbol"/>
              </a:rPr>
              <a:t>100 &lt; </a:t>
            </a:r>
            <a:r>
              <a:rPr lang="en-US" sz="2000" dirty="0">
                <a:solidFill>
                  <a:schemeClr val="accent1"/>
                </a:solidFill>
                <a:sym typeface="Symbol"/>
              </a:rPr>
              <a:t>1</a:t>
            </a:r>
            <a:endParaRPr lang="en-US" sz="2000" dirty="0">
              <a:solidFill>
                <a:schemeClr val="accent1"/>
              </a:solidFill>
            </a:endParaRPr>
          </a:p>
        </p:txBody>
      </p:sp>
      <p:sp>
        <p:nvSpPr>
          <p:cNvPr id="28" name="Oval 27"/>
          <p:cNvSpPr/>
          <p:nvPr/>
        </p:nvSpPr>
        <p:spPr>
          <a:xfrm>
            <a:off x="7696200" y="1427589"/>
            <a:ext cx="533400" cy="34412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5029200" y="1721315"/>
            <a:ext cx="2745115" cy="2345830"/>
            <a:chOff x="5105400" y="1721315"/>
            <a:chExt cx="2745115" cy="2345830"/>
          </a:xfrm>
        </p:grpSpPr>
        <p:cxnSp>
          <p:nvCxnSpPr>
            <p:cNvPr id="43" name="Straight Connector 42"/>
            <p:cNvCxnSpPr>
              <a:stCxn id="28" idx="3"/>
            </p:cNvCxnSpPr>
            <p:nvPr/>
          </p:nvCxnSpPr>
          <p:spPr>
            <a:xfrm flipH="1">
              <a:off x="5105400" y="1721315"/>
              <a:ext cx="2745115" cy="5039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105400" y="1771710"/>
              <a:ext cx="0" cy="229543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8196305" y="2038290"/>
            <a:ext cx="904415" cy="400110"/>
          </a:xfrm>
          <a:prstGeom prst="rect">
            <a:avLst/>
          </a:prstGeom>
          <a:noFill/>
        </p:spPr>
        <p:txBody>
          <a:bodyPr wrap="none" rtlCol="0">
            <a:spAutoFit/>
          </a:bodyPr>
          <a:lstStyle/>
          <a:p>
            <a:r>
              <a:rPr lang="en-US" sz="2000" dirty="0">
                <a:solidFill>
                  <a:schemeClr val="accent1"/>
                </a:solidFill>
                <a:sym typeface="Symbol"/>
              </a:rPr>
              <a:t>v</a:t>
            </a:r>
            <a:r>
              <a:rPr lang="en-US" sz="2000" dirty="0" smtClean="0">
                <a:solidFill>
                  <a:schemeClr val="accent1"/>
                </a:solidFill>
                <a:sym typeface="Symbol"/>
              </a:rPr>
              <a:t>0=1(</a:t>
            </a:r>
            <a:r>
              <a:rPr lang="en-US" sz="2000" dirty="0" err="1" smtClean="0">
                <a:solidFill>
                  <a:schemeClr val="accent1"/>
                </a:solidFill>
                <a:sym typeface="Symbol"/>
              </a:rPr>
              <a:t>i</a:t>
            </a:r>
            <a:r>
              <a:rPr lang="en-US" sz="2000" dirty="0" smtClean="0">
                <a:solidFill>
                  <a:schemeClr val="accent1"/>
                </a:solidFill>
                <a:sym typeface="Symbol"/>
              </a:rPr>
              <a:t>)</a:t>
            </a:r>
            <a:endParaRPr lang="en-US" sz="2000" dirty="0">
              <a:solidFill>
                <a:schemeClr val="accent1"/>
              </a:solidFill>
            </a:endParaRPr>
          </a:p>
        </p:txBody>
      </p:sp>
      <p:sp>
        <p:nvSpPr>
          <p:cNvPr id="49" name="TextBox 48"/>
          <p:cNvSpPr txBox="1"/>
          <p:nvPr/>
        </p:nvSpPr>
        <p:spPr>
          <a:xfrm>
            <a:off x="8229600" y="1733490"/>
            <a:ext cx="1285929" cy="400110"/>
          </a:xfrm>
          <a:prstGeom prst="rect">
            <a:avLst/>
          </a:prstGeom>
          <a:noFill/>
        </p:spPr>
        <p:txBody>
          <a:bodyPr wrap="none" rtlCol="0">
            <a:spAutoFit/>
          </a:bodyPr>
          <a:lstStyle/>
          <a:p>
            <a:r>
              <a:rPr lang="en-US" sz="2000" dirty="0" smtClean="0">
                <a:solidFill>
                  <a:schemeClr val="accent1"/>
                </a:solidFill>
                <a:sym typeface="Symbol"/>
              </a:rPr>
              <a:t>v1=0(sum)</a:t>
            </a:r>
            <a:endParaRPr lang="en-US" sz="2000" dirty="0">
              <a:solidFill>
                <a:schemeClr val="accent1"/>
              </a:solidFill>
            </a:endParaRPr>
          </a:p>
        </p:txBody>
      </p:sp>
      <p:sp>
        <p:nvSpPr>
          <p:cNvPr id="50" name="TextBox 49"/>
          <p:cNvSpPr txBox="1"/>
          <p:nvPr/>
        </p:nvSpPr>
        <p:spPr>
          <a:xfrm>
            <a:off x="7924800" y="2286000"/>
            <a:ext cx="1233030" cy="400110"/>
          </a:xfrm>
          <a:prstGeom prst="rect">
            <a:avLst/>
          </a:prstGeom>
          <a:noFill/>
        </p:spPr>
        <p:txBody>
          <a:bodyPr wrap="none" rtlCol="0">
            <a:spAutoFit/>
          </a:bodyPr>
          <a:lstStyle/>
          <a:p>
            <a:r>
              <a:rPr lang="en-US" sz="2000" dirty="0" smtClean="0">
                <a:solidFill>
                  <a:schemeClr val="accent1"/>
                </a:solidFill>
                <a:sym typeface="Symbol"/>
              </a:rPr>
              <a:t>v0=1(0+1)</a:t>
            </a:r>
            <a:endParaRPr lang="en-US" sz="2000" dirty="0">
              <a:solidFill>
                <a:schemeClr val="accent1"/>
              </a:solidFill>
            </a:endParaRPr>
          </a:p>
        </p:txBody>
      </p:sp>
      <p:sp>
        <p:nvSpPr>
          <p:cNvPr id="51" name="TextBox 50"/>
          <p:cNvSpPr txBox="1"/>
          <p:nvPr/>
        </p:nvSpPr>
        <p:spPr>
          <a:xfrm>
            <a:off x="8229600" y="2952690"/>
            <a:ext cx="502061" cy="400110"/>
          </a:xfrm>
          <a:prstGeom prst="rect">
            <a:avLst/>
          </a:prstGeom>
          <a:noFill/>
        </p:spPr>
        <p:txBody>
          <a:bodyPr wrap="none" rtlCol="0">
            <a:spAutoFit/>
          </a:bodyPr>
          <a:lstStyle/>
          <a:p>
            <a:r>
              <a:rPr lang="en-US" sz="2000" dirty="0" err="1" smtClean="0">
                <a:solidFill>
                  <a:schemeClr val="accent1"/>
                </a:solidFill>
                <a:sym typeface="Symbol"/>
              </a:rPr>
              <a:t>i</a:t>
            </a:r>
            <a:r>
              <a:rPr lang="en-US" sz="2000" dirty="0" smtClean="0">
                <a:solidFill>
                  <a:schemeClr val="accent1"/>
                </a:solidFill>
                <a:sym typeface="Symbol"/>
              </a:rPr>
              <a:t>=1</a:t>
            </a:r>
            <a:endParaRPr lang="en-US" sz="2000" dirty="0">
              <a:solidFill>
                <a:schemeClr val="accent1"/>
              </a:solidFill>
            </a:endParaRPr>
          </a:p>
        </p:txBody>
      </p:sp>
      <p:sp>
        <p:nvSpPr>
          <p:cNvPr id="52" name="TextBox 51"/>
          <p:cNvSpPr txBox="1"/>
          <p:nvPr/>
        </p:nvSpPr>
        <p:spPr>
          <a:xfrm>
            <a:off x="8182415" y="2647890"/>
            <a:ext cx="883575" cy="400110"/>
          </a:xfrm>
          <a:prstGeom prst="rect">
            <a:avLst/>
          </a:prstGeom>
          <a:noFill/>
        </p:spPr>
        <p:txBody>
          <a:bodyPr wrap="none" rtlCol="0">
            <a:spAutoFit/>
          </a:bodyPr>
          <a:lstStyle/>
          <a:p>
            <a:r>
              <a:rPr lang="en-US" sz="2000" dirty="0" smtClean="0">
                <a:solidFill>
                  <a:schemeClr val="accent1"/>
                </a:solidFill>
                <a:sym typeface="Symbol"/>
              </a:rPr>
              <a:t>sum=1</a:t>
            </a:r>
            <a:endParaRPr lang="en-US" sz="2000" dirty="0">
              <a:solidFill>
                <a:schemeClr val="accent1"/>
              </a:solidFill>
            </a:endParaRPr>
          </a:p>
        </p:txBody>
      </p:sp>
      <p:sp>
        <p:nvSpPr>
          <p:cNvPr id="54" name="TextBox 53"/>
          <p:cNvSpPr txBox="1"/>
          <p:nvPr/>
        </p:nvSpPr>
        <p:spPr>
          <a:xfrm>
            <a:off x="7848600" y="3200400"/>
            <a:ext cx="1104790" cy="400110"/>
          </a:xfrm>
          <a:prstGeom prst="rect">
            <a:avLst/>
          </a:prstGeom>
          <a:noFill/>
        </p:spPr>
        <p:txBody>
          <a:bodyPr wrap="none" rtlCol="0">
            <a:spAutoFit/>
          </a:bodyPr>
          <a:lstStyle/>
          <a:p>
            <a:r>
              <a:rPr lang="en-US" sz="2000" dirty="0" err="1" smtClean="0">
                <a:solidFill>
                  <a:schemeClr val="accent1"/>
                </a:solidFill>
                <a:sym typeface="Symbol"/>
              </a:rPr>
              <a:t>i</a:t>
            </a:r>
            <a:r>
              <a:rPr lang="en-US" sz="2000" dirty="0" smtClean="0">
                <a:solidFill>
                  <a:schemeClr val="accent1"/>
                </a:solidFill>
                <a:sym typeface="Symbol"/>
              </a:rPr>
              <a:t>=2 (1+1)</a:t>
            </a:r>
          </a:p>
        </p:txBody>
      </p:sp>
      <p:sp>
        <p:nvSpPr>
          <p:cNvPr id="55" name="TextBox 54"/>
          <p:cNvSpPr txBox="1"/>
          <p:nvPr/>
        </p:nvSpPr>
        <p:spPr>
          <a:xfrm>
            <a:off x="8305800" y="3505200"/>
            <a:ext cx="502061" cy="400110"/>
          </a:xfrm>
          <a:prstGeom prst="rect">
            <a:avLst/>
          </a:prstGeom>
          <a:noFill/>
        </p:spPr>
        <p:txBody>
          <a:bodyPr wrap="none" rtlCol="0">
            <a:spAutoFit/>
          </a:bodyPr>
          <a:lstStyle/>
          <a:p>
            <a:r>
              <a:rPr lang="en-US" sz="2000" dirty="0" err="1" smtClean="0">
                <a:solidFill>
                  <a:schemeClr val="accent1"/>
                </a:solidFill>
                <a:sym typeface="Symbol"/>
              </a:rPr>
              <a:t>i</a:t>
            </a:r>
            <a:r>
              <a:rPr lang="en-US" sz="2000" dirty="0" smtClean="0">
                <a:solidFill>
                  <a:schemeClr val="accent1"/>
                </a:solidFill>
                <a:sym typeface="Symbol"/>
              </a:rPr>
              <a:t>=2</a:t>
            </a:r>
            <a:endParaRPr lang="en-US" sz="2000" dirty="0">
              <a:solidFill>
                <a:schemeClr val="accent1"/>
              </a:solidFill>
            </a:endParaRPr>
          </a:p>
        </p:txBody>
      </p:sp>
      <p:sp>
        <p:nvSpPr>
          <p:cNvPr id="56" name="Oval 55"/>
          <p:cNvSpPr/>
          <p:nvPr/>
        </p:nvSpPr>
        <p:spPr>
          <a:xfrm>
            <a:off x="6858000" y="3846879"/>
            <a:ext cx="533400" cy="344121"/>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79" name="Group 3078"/>
          <p:cNvGrpSpPr/>
          <p:nvPr/>
        </p:nvGrpSpPr>
        <p:grpSpPr>
          <a:xfrm>
            <a:off x="5241611" y="631195"/>
            <a:ext cx="1694504" cy="3559805"/>
            <a:chOff x="5241611" y="631195"/>
            <a:chExt cx="1694504" cy="3559805"/>
          </a:xfrm>
        </p:grpSpPr>
        <p:cxnSp>
          <p:nvCxnSpPr>
            <p:cNvPr id="3078" name="Straight Connector 3077"/>
            <p:cNvCxnSpPr/>
            <p:nvPr/>
          </p:nvCxnSpPr>
          <p:spPr>
            <a:xfrm>
              <a:off x="5516881" y="1571655"/>
              <a:ext cx="0" cy="361890"/>
            </a:xfrm>
            <a:prstGeom prst="line">
              <a:avLst/>
            </a:prstGeom>
            <a:ln w="635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076" name="Group 3075"/>
            <p:cNvGrpSpPr/>
            <p:nvPr/>
          </p:nvGrpSpPr>
          <p:grpSpPr>
            <a:xfrm>
              <a:off x="5241611" y="631195"/>
              <a:ext cx="1694504" cy="3559805"/>
              <a:chOff x="5241611" y="631195"/>
              <a:chExt cx="1694504" cy="3559805"/>
            </a:xfrm>
          </p:grpSpPr>
          <p:cxnSp>
            <p:nvCxnSpPr>
              <p:cNvPr id="61" name="Straight Connector 60"/>
              <p:cNvCxnSpPr>
                <a:stCxn id="56" idx="3"/>
              </p:cNvCxnSpPr>
              <p:nvPr/>
            </p:nvCxnSpPr>
            <p:spPr>
              <a:xfrm flipH="1">
                <a:off x="5516881" y="4140605"/>
                <a:ext cx="1419234" cy="5039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5516881" y="657255"/>
                <a:ext cx="0" cy="35337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73" name="Straight Arrow Connector 3072"/>
              <p:cNvCxnSpPr/>
              <p:nvPr/>
            </p:nvCxnSpPr>
            <p:spPr>
              <a:xfrm flipH="1">
                <a:off x="5241611" y="631195"/>
                <a:ext cx="275270" cy="260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grpSp>
      <p:sp>
        <p:nvSpPr>
          <p:cNvPr id="72" name="TextBox 71"/>
          <p:cNvSpPr txBox="1"/>
          <p:nvPr/>
        </p:nvSpPr>
        <p:spPr>
          <a:xfrm>
            <a:off x="6400800" y="4114800"/>
            <a:ext cx="567784" cy="400110"/>
          </a:xfrm>
          <a:prstGeom prst="rect">
            <a:avLst/>
          </a:prstGeom>
          <a:noFill/>
        </p:spPr>
        <p:txBody>
          <a:bodyPr wrap="none" rtlCol="0">
            <a:spAutoFit/>
          </a:bodyPr>
          <a:lstStyle/>
          <a:p>
            <a:r>
              <a:rPr lang="en-US" sz="2000" dirty="0" smtClean="0">
                <a:solidFill>
                  <a:schemeClr val="accent1"/>
                </a:solidFill>
                <a:sym typeface="Symbol"/>
              </a:rPr>
              <a:t>$a0</a:t>
            </a:r>
            <a:endParaRPr lang="en-US" sz="2000" dirty="0">
              <a:solidFill>
                <a:schemeClr val="accent1"/>
              </a:solidFill>
            </a:endParaRPr>
          </a:p>
        </p:txBody>
      </p:sp>
      <p:sp>
        <p:nvSpPr>
          <p:cNvPr id="73" name="TextBox 72"/>
          <p:cNvSpPr txBox="1"/>
          <p:nvPr/>
        </p:nvSpPr>
        <p:spPr>
          <a:xfrm>
            <a:off x="6400800" y="4400490"/>
            <a:ext cx="567784" cy="400110"/>
          </a:xfrm>
          <a:prstGeom prst="rect">
            <a:avLst/>
          </a:prstGeom>
          <a:noFill/>
        </p:spPr>
        <p:txBody>
          <a:bodyPr wrap="none" rtlCol="0">
            <a:spAutoFit/>
          </a:bodyPr>
          <a:lstStyle/>
          <a:p>
            <a:r>
              <a:rPr lang="en-US" sz="2000" dirty="0" smtClean="0">
                <a:solidFill>
                  <a:schemeClr val="accent1"/>
                </a:solidFill>
                <a:sym typeface="Symbol"/>
              </a:rPr>
              <a:t>$a1</a:t>
            </a:r>
            <a:endParaRPr lang="en-US" sz="2000" dirty="0">
              <a:solidFill>
                <a:schemeClr val="accent1"/>
              </a:solidFill>
            </a:endParaRPr>
          </a:p>
        </p:txBody>
      </p:sp>
      <p:sp>
        <p:nvSpPr>
          <p:cNvPr id="74" name="TextBox 73"/>
          <p:cNvSpPr txBox="1"/>
          <p:nvPr/>
        </p:nvSpPr>
        <p:spPr>
          <a:xfrm>
            <a:off x="6400800" y="4724400"/>
            <a:ext cx="567784" cy="400110"/>
          </a:xfrm>
          <a:prstGeom prst="rect">
            <a:avLst/>
          </a:prstGeom>
          <a:noFill/>
        </p:spPr>
        <p:txBody>
          <a:bodyPr wrap="none" rtlCol="0">
            <a:spAutoFit/>
          </a:bodyPr>
          <a:lstStyle/>
          <a:p>
            <a:r>
              <a:rPr lang="en-US" sz="2000" dirty="0" smtClean="0">
                <a:solidFill>
                  <a:schemeClr val="accent1"/>
                </a:solidFill>
                <a:sym typeface="Symbol"/>
              </a:rPr>
              <a:t>$a2</a:t>
            </a:r>
            <a:endParaRPr lang="en-US" sz="2000" dirty="0">
              <a:solidFill>
                <a:schemeClr val="accent1"/>
              </a:solidFill>
            </a:endParaRPr>
          </a:p>
        </p:txBody>
      </p:sp>
      <p:sp>
        <p:nvSpPr>
          <p:cNvPr id="75" name="TextBox 74"/>
          <p:cNvSpPr txBox="1"/>
          <p:nvPr/>
        </p:nvSpPr>
        <p:spPr>
          <a:xfrm>
            <a:off x="8195216" y="4171890"/>
            <a:ext cx="459100" cy="400110"/>
          </a:xfrm>
          <a:prstGeom prst="rect">
            <a:avLst/>
          </a:prstGeom>
          <a:noFill/>
        </p:spPr>
        <p:txBody>
          <a:bodyPr wrap="none" rtlCol="0">
            <a:spAutoFit/>
          </a:bodyPr>
          <a:lstStyle/>
          <a:p>
            <a:r>
              <a:rPr lang="en-US" sz="2000" dirty="0" err="1" smtClean="0">
                <a:solidFill>
                  <a:schemeClr val="accent1"/>
                </a:solidFill>
                <a:sym typeface="Symbol"/>
              </a:rPr>
              <a:t>str</a:t>
            </a:r>
            <a:endParaRPr lang="en-US" sz="2000" dirty="0">
              <a:solidFill>
                <a:schemeClr val="accent1"/>
              </a:solidFill>
            </a:endParaRPr>
          </a:p>
        </p:txBody>
      </p:sp>
      <p:sp>
        <p:nvSpPr>
          <p:cNvPr id="76" name="TextBox 75"/>
          <p:cNvSpPr txBox="1"/>
          <p:nvPr/>
        </p:nvSpPr>
        <p:spPr>
          <a:xfrm>
            <a:off x="8195216" y="4457580"/>
            <a:ext cx="907621" cy="400110"/>
          </a:xfrm>
          <a:prstGeom prst="rect">
            <a:avLst/>
          </a:prstGeom>
          <a:noFill/>
        </p:spPr>
        <p:txBody>
          <a:bodyPr wrap="none" rtlCol="0">
            <a:spAutoFit/>
          </a:bodyPr>
          <a:lstStyle/>
          <a:p>
            <a:r>
              <a:rPr lang="en-US" sz="2000" dirty="0">
                <a:solidFill>
                  <a:schemeClr val="accent1"/>
                </a:solidFill>
                <a:sym typeface="Symbol"/>
              </a:rPr>
              <a:t>m</a:t>
            </a:r>
            <a:r>
              <a:rPr lang="en-US" sz="2000" dirty="0" smtClean="0">
                <a:solidFill>
                  <a:schemeClr val="accent1"/>
                </a:solidFill>
                <a:sym typeface="Symbol"/>
              </a:rPr>
              <a:t>=100</a:t>
            </a:r>
            <a:endParaRPr lang="en-US" sz="2000" dirty="0">
              <a:solidFill>
                <a:schemeClr val="accent1"/>
              </a:solidFill>
            </a:endParaRPr>
          </a:p>
        </p:txBody>
      </p:sp>
      <p:sp>
        <p:nvSpPr>
          <p:cNvPr id="77" name="TextBox 76"/>
          <p:cNvSpPr txBox="1"/>
          <p:nvPr/>
        </p:nvSpPr>
        <p:spPr>
          <a:xfrm>
            <a:off x="8195216" y="4781490"/>
            <a:ext cx="625492" cy="400110"/>
          </a:xfrm>
          <a:prstGeom prst="rect">
            <a:avLst/>
          </a:prstGeom>
          <a:noFill/>
        </p:spPr>
        <p:txBody>
          <a:bodyPr wrap="none" rtlCol="0">
            <a:spAutoFit/>
          </a:bodyPr>
          <a:lstStyle/>
          <a:p>
            <a:r>
              <a:rPr lang="en-US" sz="2000" dirty="0" smtClean="0">
                <a:solidFill>
                  <a:schemeClr val="accent1"/>
                </a:solidFill>
                <a:sym typeface="Symbol"/>
              </a:rPr>
              <a:t>sum</a:t>
            </a:r>
            <a:endParaRPr lang="en-US" sz="2000" dirty="0">
              <a:solidFill>
                <a:schemeClr val="accent1"/>
              </a:solidFill>
            </a:endParaRPr>
          </a:p>
        </p:txBody>
      </p:sp>
      <p:sp>
        <p:nvSpPr>
          <p:cNvPr id="78" name="Left Brace 77"/>
          <p:cNvSpPr/>
          <p:nvPr/>
        </p:nvSpPr>
        <p:spPr>
          <a:xfrm>
            <a:off x="5516881" y="4191000"/>
            <a:ext cx="320038"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1"/>
              </a:solidFill>
            </a:endParaRPr>
          </a:p>
        </p:txBody>
      </p:sp>
      <p:sp>
        <p:nvSpPr>
          <p:cNvPr id="79" name="TextBox 78"/>
          <p:cNvSpPr txBox="1"/>
          <p:nvPr/>
        </p:nvSpPr>
        <p:spPr>
          <a:xfrm>
            <a:off x="4873013" y="4419600"/>
            <a:ext cx="765787" cy="400110"/>
          </a:xfrm>
          <a:prstGeom prst="rect">
            <a:avLst/>
          </a:prstGeom>
          <a:noFill/>
        </p:spPr>
        <p:txBody>
          <a:bodyPr wrap="none" rtlCol="0">
            <a:spAutoFit/>
          </a:bodyPr>
          <a:lstStyle/>
          <a:p>
            <a:r>
              <a:rPr lang="en-US" sz="2000" dirty="0" err="1" smtClean="0">
                <a:solidFill>
                  <a:schemeClr val="accent1"/>
                </a:solidFill>
                <a:sym typeface="Symbol"/>
              </a:rPr>
              <a:t>printf</a:t>
            </a:r>
            <a:endParaRPr lang="en-US" sz="2000" dirty="0">
              <a:solidFill>
                <a:schemeClr val="accent1"/>
              </a:solidFill>
            </a:endParaRPr>
          </a:p>
        </p:txBody>
      </p:sp>
      <p:sp>
        <p:nvSpPr>
          <p:cNvPr id="57" name="TextBox 56"/>
          <p:cNvSpPr txBox="1"/>
          <p:nvPr/>
        </p:nvSpPr>
        <p:spPr>
          <a:xfrm>
            <a:off x="1752600" y="4495800"/>
            <a:ext cx="567784" cy="400110"/>
          </a:xfrm>
          <a:prstGeom prst="rect">
            <a:avLst/>
          </a:prstGeom>
          <a:noFill/>
        </p:spPr>
        <p:txBody>
          <a:bodyPr wrap="none" rtlCol="0">
            <a:spAutoFit/>
          </a:bodyPr>
          <a:lstStyle/>
          <a:p>
            <a:r>
              <a:rPr lang="en-US" sz="2000" dirty="0" smtClean="0">
                <a:solidFill>
                  <a:schemeClr val="accent1"/>
                </a:solidFill>
                <a:sym typeface="Symbol"/>
              </a:rPr>
              <a:t>$a0</a:t>
            </a:r>
            <a:endParaRPr lang="en-US" sz="2000" dirty="0">
              <a:solidFill>
                <a:schemeClr val="accent1"/>
              </a:solidFill>
            </a:endParaRPr>
          </a:p>
        </p:txBody>
      </p:sp>
      <p:sp>
        <p:nvSpPr>
          <p:cNvPr id="58" name="TextBox 57"/>
          <p:cNvSpPr txBox="1"/>
          <p:nvPr/>
        </p:nvSpPr>
        <p:spPr>
          <a:xfrm>
            <a:off x="1752600" y="4781490"/>
            <a:ext cx="567784" cy="400110"/>
          </a:xfrm>
          <a:prstGeom prst="rect">
            <a:avLst/>
          </a:prstGeom>
          <a:noFill/>
        </p:spPr>
        <p:txBody>
          <a:bodyPr wrap="none" rtlCol="0">
            <a:spAutoFit/>
          </a:bodyPr>
          <a:lstStyle/>
          <a:p>
            <a:r>
              <a:rPr lang="en-US" sz="2000" dirty="0" smtClean="0">
                <a:solidFill>
                  <a:schemeClr val="accent1"/>
                </a:solidFill>
                <a:sym typeface="Symbol"/>
              </a:rPr>
              <a:t>$a1</a:t>
            </a:r>
            <a:endParaRPr lang="en-US" sz="2000" dirty="0">
              <a:solidFill>
                <a:schemeClr val="accent1"/>
              </a:solidFill>
            </a:endParaRPr>
          </a:p>
        </p:txBody>
      </p:sp>
    </p:spTree>
    <p:extLst>
      <p:ext uri="{BB962C8B-B14F-4D97-AF65-F5344CB8AC3E}">
        <p14:creationId xmlns:p14="http://schemas.microsoft.com/office/powerpoint/2010/main" val="410401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childTnLst>
                                </p:cTn>
                              </p:par>
                            </p:childTnLst>
                          </p:cTn>
                        </p:par>
                        <p:par>
                          <p:cTn id="106" fill="hold">
                            <p:stCondLst>
                              <p:cond delay="0"/>
                            </p:stCondLst>
                            <p:childTnLst>
                              <p:par>
                                <p:cTn id="107" presetID="22" presetClass="entr" presetSubtype="1" fill="hold" nodeType="after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wipe(up)">
                                      <p:cBhvr>
                                        <p:cTn id="109" dur="500"/>
                                        <p:tgtEl>
                                          <p:spTgt spid="46"/>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4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2"/>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5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5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6"/>
                                        </p:tgtEl>
                                        <p:attrNameLst>
                                          <p:attrName>style.visibility</p:attrName>
                                        </p:attrNameLst>
                                      </p:cBhvr>
                                      <p:to>
                                        <p:strVal val="visible"/>
                                      </p:to>
                                    </p:set>
                                  </p:childTnLst>
                                </p:cTn>
                              </p:par>
                            </p:childTnLst>
                          </p:cTn>
                        </p:par>
                        <p:par>
                          <p:cTn id="142" fill="hold">
                            <p:stCondLst>
                              <p:cond delay="0"/>
                            </p:stCondLst>
                            <p:childTnLst>
                              <p:par>
                                <p:cTn id="143" presetID="22" presetClass="entr" presetSubtype="4" fill="hold" nodeType="afterEffect">
                                  <p:stCondLst>
                                    <p:cond delay="0"/>
                                  </p:stCondLst>
                                  <p:childTnLst>
                                    <p:set>
                                      <p:cBhvr>
                                        <p:cTn id="144" dur="1" fill="hold">
                                          <p:stCondLst>
                                            <p:cond delay="0"/>
                                          </p:stCondLst>
                                        </p:cTn>
                                        <p:tgtEl>
                                          <p:spTgt spid="3079"/>
                                        </p:tgtEl>
                                        <p:attrNameLst>
                                          <p:attrName>style.visibility</p:attrName>
                                        </p:attrNameLst>
                                      </p:cBhvr>
                                      <p:to>
                                        <p:strVal val="visible"/>
                                      </p:to>
                                    </p:set>
                                    <p:animEffect transition="in" filter="wipe(down)">
                                      <p:cBhvr>
                                        <p:cTn id="145" dur="500"/>
                                        <p:tgtEl>
                                          <p:spTgt spid="3079"/>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79"/>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78"/>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72"/>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7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74"/>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75"/>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6"/>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1" grpId="0" animBg="1"/>
      <p:bldP spid="12" grpId="0" animBg="1"/>
      <p:bldP spid="13" grpId="0" animBg="1"/>
      <p:bldP spid="4" grpId="0" animBg="1"/>
      <p:bldP spid="14" grpId="0"/>
      <p:bldP spid="15" grpId="0"/>
      <p:bldP spid="16" grpId="0" animBg="1"/>
      <p:bldP spid="17" grpId="0"/>
      <p:bldP spid="18" grpId="0"/>
      <p:bldP spid="19" grpId="0"/>
      <p:bldP spid="20" grpId="0"/>
      <p:bldP spid="21" grpId="0"/>
      <p:bldP spid="22" grpId="0"/>
      <p:bldP spid="23" grpId="0"/>
      <p:bldP spid="24" grpId="0"/>
      <p:bldP spid="31" grpId="0"/>
      <p:bldP spid="32" grpId="0"/>
      <p:bldP spid="33" grpId="0"/>
      <p:bldP spid="34" grpId="0"/>
      <p:bldP spid="28" grpId="0" animBg="1"/>
      <p:bldP spid="48" grpId="0"/>
      <p:bldP spid="49" grpId="0"/>
      <p:bldP spid="50" grpId="0"/>
      <p:bldP spid="51" grpId="0"/>
      <p:bldP spid="52" grpId="0"/>
      <p:bldP spid="54" grpId="0"/>
      <p:bldP spid="55" grpId="0"/>
      <p:bldP spid="56" grpId="0" animBg="1"/>
      <p:bldP spid="72" grpId="0"/>
      <p:bldP spid="73" grpId="0"/>
      <p:bldP spid="74" grpId="0"/>
      <p:bldP spid="75" grpId="0"/>
      <p:bldP spid="76" grpId="0"/>
      <p:bldP spid="77" grpId="0"/>
      <p:bldP spid="78" grpId="0" animBg="1"/>
      <p:bldP spid="79" grpId="0"/>
      <p:bldP spid="57" grpId="0"/>
      <p:bldP spid="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1"/>
                </a:solidFill>
                <a:latin typeface="Consolas" pitchFamily="49" charset="0"/>
              </a:rPr>
              <a:t># Assemble</a:t>
            </a:r>
          </a:p>
          <a:p>
            <a:r>
              <a:rPr lang="en-US" sz="2400" dirty="0" smtClean="0">
                <a:solidFill>
                  <a:schemeClr val="accent1"/>
                </a:solidFill>
                <a:latin typeface="Consolas" pitchFamily="49" charset="0"/>
              </a:rPr>
              <a:t>[</a:t>
            </a:r>
            <a:r>
              <a:rPr lang="en-US" sz="2400" dirty="0">
                <a:solidFill>
                  <a:schemeClr val="accent1"/>
                </a:solidFill>
                <a:latin typeface="Consolas" pitchFamily="49" charset="0"/>
              </a:rPr>
              <a:t>csug01] </a:t>
            </a:r>
            <a:r>
              <a:rPr lang="en-US" sz="2400" dirty="0" err="1">
                <a:solidFill>
                  <a:schemeClr val="accent1"/>
                </a:solidFill>
                <a:latin typeface="Consolas" pitchFamily="49" charset="0"/>
              </a:rPr>
              <a:t>mipsel-linux-gcc</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–c add1To100.s</a:t>
            </a:r>
          </a:p>
          <a:p>
            <a:endParaRPr lang="en-US" sz="2400" dirty="0">
              <a:solidFill>
                <a:schemeClr val="accent1"/>
              </a:solidFill>
              <a:latin typeface="Consolas" pitchFamily="49" charset="0"/>
            </a:endParaRPr>
          </a:p>
          <a:p>
            <a:r>
              <a:rPr lang="en-US" sz="2400" dirty="0" smtClean="0">
                <a:solidFill>
                  <a:schemeClr val="accent1"/>
                </a:solidFill>
                <a:latin typeface="Consolas" pitchFamily="49" charset="0"/>
              </a:rPr>
              <a:t># Link</a:t>
            </a:r>
          </a:p>
          <a:p>
            <a:r>
              <a:rPr lang="en-US" sz="2400" dirty="0">
                <a:solidFill>
                  <a:schemeClr val="accent1"/>
                </a:solidFill>
                <a:latin typeface="Consolas" pitchFamily="49" charset="0"/>
              </a:rPr>
              <a:t>[csug01] </a:t>
            </a:r>
            <a:r>
              <a:rPr lang="en-US" sz="2400" dirty="0" err="1">
                <a:solidFill>
                  <a:schemeClr val="accent1"/>
                </a:solidFill>
                <a:latin typeface="Consolas" pitchFamily="49" charset="0"/>
              </a:rPr>
              <a:t>mipsel-linux-gcc</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–o add1To100 add1To100.o ${LINKFLAGS}</a:t>
            </a:r>
          </a:p>
          <a:p>
            <a:r>
              <a:rPr lang="en-US" sz="2400" dirty="0">
                <a:solidFill>
                  <a:schemeClr val="accent1"/>
                </a:solidFill>
                <a:latin typeface="Consolas" pitchFamily="49" charset="0"/>
              </a:rPr>
              <a:t># -</a:t>
            </a:r>
            <a:r>
              <a:rPr lang="en-US" sz="2400" dirty="0" err="1">
                <a:solidFill>
                  <a:schemeClr val="accent1"/>
                </a:solidFill>
                <a:latin typeface="Consolas" pitchFamily="49" charset="0"/>
              </a:rPr>
              <a:t>nostartfiles</a:t>
            </a:r>
            <a:r>
              <a:rPr lang="en-US" sz="2400" dirty="0">
                <a:solidFill>
                  <a:schemeClr val="accent1"/>
                </a:solidFill>
                <a:latin typeface="Consolas" pitchFamily="49" charset="0"/>
              </a:rPr>
              <a:t> </a:t>
            </a:r>
            <a:r>
              <a:rPr lang="en-US" sz="2400" dirty="0" smtClean="0">
                <a:solidFill>
                  <a:schemeClr val="accent1"/>
                </a:solidFill>
                <a:latin typeface="Consolas" pitchFamily="49" charset="0"/>
              </a:rPr>
              <a:t>–</a:t>
            </a:r>
            <a:r>
              <a:rPr lang="en-US" sz="2400" dirty="0" err="1" smtClean="0">
                <a:solidFill>
                  <a:schemeClr val="accent1"/>
                </a:solidFill>
                <a:latin typeface="Consolas" pitchFamily="49" charset="0"/>
              </a:rPr>
              <a:t>nodefaultlibs</a:t>
            </a:r>
            <a:endParaRPr lang="en-US" sz="2400" dirty="0" smtClean="0">
              <a:solidFill>
                <a:schemeClr val="accent1"/>
              </a:solidFill>
              <a:latin typeface="Consolas" pitchFamily="49" charset="0"/>
            </a:endParaRPr>
          </a:p>
          <a:p>
            <a:r>
              <a:rPr lang="en-US" sz="2400" dirty="0" smtClean="0">
                <a:solidFill>
                  <a:schemeClr val="accent1"/>
                </a:solidFill>
                <a:latin typeface="Consolas" pitchFamily="49" charset="0"/>
              </a:rPr>
              <a:t># -</a:t>
            </a:r>
            <a:r>
              <a:rPr lang="en-US" sz="2400" dirty="0">
                <a:solidFill>
                  <a:schemeClr val="accent1"/>
                </a:solidFill>
                <a:latin typeface="Consolas" pitchFamily="49" charset="0"/>
              </a:rPr>
              <a:t>static -</a:t>
            </a:r>
            <a:r>
              <a:rPr lang="en-US" sz="2400" dirty="0" err="1">
                <a:solidFill>
                  <a:schemeClr val="accent1"/>
                </a:solidFill>
                <a:latin typeface="Consolas" pitchFamily="49" charset="0"/>
              </a:rPr>
              <a:t>mno-xgot</a:t>
            </a:r>
            <a:r>
              <a:rPr lang="en-US" sz="2400" dirty="0">
                <a:solidFill>
                  <a:schemeClr val="accent1"/>
                </a:solidFill>
                <a:latin typeface="Consolas" pitchFamily="49" charset="0"/>
              </a:rPr>
              <a:t> -</a:t>
            </a:r>
            <a:r>
              <a:rPr lang="en-US" sz="2400" dirty="0" err="1">
                <a:solidFill>
                  <a:schemeClr val="accent1"/>
                </a:solidFill>
                <a:latin typeface="Consolas" pitchFamily="49" charset="0"/>
              </a:rPr>
              <a:t>mno</a:t>
            </a:r>
            <a:r>
              <a:rPr lang="en-US" sz="2400" dirty="0">
                <a:solidFill>
                  <a:schemeClr val="accent1"/>
                </a:solidFill>
                <a:latin typeface="Consolas" pitchFamily="49" charset="0"/>
              </a:rPr>
              <a:t>-embedded-pic </a:t>
            </a:r>
            <a:r>
              <a:rPr lang="en-US" sz="2400" dirty="0" smtClean="0">
                <a:solidFill>
                  <a:schemeClr val="accent1"/>
                </a:solidFill>
                <a:latin typeface="Consolas" pitchFamily="49" charset="0"/>
              </a:rPr>
              <a:t>            -</a:t>
            </a:r>
            <a:r>
              <a:rPr lang="en-US" sz="2400" dirty="0" err="1">
                <a:solidFill>
                  <a:schemeClr val="accent1"/>
                </a:solidFill>
                <a:latin typeface="Consolas" pitchFamily="49" charset="0"/>
              </a:rPr>
              <a:t>mno-abicalls</a:t>
            </a:r>
            <a:r>
              <a:rPr lang="en-US" sz="2400" dirty="0">
                <a:solidFill>
                  <a:schemeClr val="accent1"/>
                </a:solidFill>
                <a:latin typeface="Consolas" pitchFamily="49" charset="0"/>
              </a:rPr>
              <a:t> -G 0 -DMIPS -Wall</a:t>
            </a:r>
            <a:endParaRPr lang="en-US" sz="2400" dirty="0" smtClean="0">
              <a:solidFill>
                <a:schemeClr val="accent1"/>
              </a:solidFill>
              <a:latin typeface="Consolas" pitchFamily="49" charset="0"/>
            </a:endParaRPr>
          </a:p>
          <a:p>
            <a:endParaRPr lang="en-US" sz="2400" dirty="0">
              <a:solidFill>
                <a:schemeClr val="accent1"/>
              </a:solidFill>
              <a:latin typeface="Consolas" pitchFamily="49" charset="0"/>
            </a:endParaRPr>
          </a:p>
          <a:p>
            <a:r>
              <a:rPr lang="en-US" sz="2400" dirty="0" smtClean="0">
                <a:solidFill>
                  <a:schemeClr val="accent1"/>
                </a:solidFill>
                <a:latin typeface="Consolas" pitchFamily="49" charset="0"/>
              </a:rPr>
              <a:t># Load</a:t>
            </a:r>
          </a:p>
          <a:p>
            <a:r>
              <a:rPr lang="en-US" sz="2400" dirty="0" smtClean="0">
                <a:solidFill>
                  <a:schemeClr val="accent1"/>
                </a:solidFill>
                <a:latin typeface="Consolas" pitchFamily="49" charset="0"/>
              </a:rPr>
              <a:t>[csug01] simulate add1To100</a:t>
            </a:r>
          </a:p>
          <a:p>
            <a:r>
              <a:rPr lang="en-US" sz="2400" dirty="0">
                <a:solidFill>
                  <a:schemeClr val="accent1"/>
                </a:solidFill>
                <a:latin typeface="Consolas" pitchFamily="49" charset="0"/>
              </a:rPr>
              <a:t>Sum 1</a:t>
            </a:r>
            <a:r>
              <a:rPr lang="en-US" sz="2400" dirty="0" smtClean="0">
                <a:solidFill>
                  <a:schemeClr val="accent1"/>
                </a:solidFill>
                <a:latin typeface="Consolas" pitchFamily="49" charset="0"/>
              </a:rPr>
              <a:t> </a:t>
            </a:r>
            <a:r>
              <a:rPr lang="en-US" sz="2400" dirty="0">
                <a:solidFill>
                  <a:schemeClr val="accent1"/>
                </a:solidFill>
                <a:latin typeface="Consolas" pitchFamily="49" charset="0"/>
              </a:rPr>
              <a:t>to 100 is 5050</a:t>
            </a:r>
          </a:p>
          <a:p>
            <a:r>
              <a:rPr lang="en-US" sz="2400" dirty="0" smtClean="0">
                <a:solidFill>
                  <a:schemeClr val="accent1"/>
                </a:solidFill>
                <a:latin typeface="Consolas" pitchFamily="49" charset="0"/>
              </a:rPr>
              <a:t>MIPS </a:t>
            </a:r>
            <a:r>
              <a:rPr lang="en-US" sz="2400" dirty="0">
                <a:solidFill>
                  <a:schemeClr val="accent1"/>
                </a:solidFill>
                <a:latin typeface="Consolas" pitchFamily="49" charset="0"/>
              </a:rPr>
              <a:t>program exits with status 0 (approx. 2007 instructions in 143000 </a:t>
            </a:r>
            <a:r>
              <a:rPr lang="en-US" sz="2400" dirty="0" err="1">
                <a:solidFill>
                  <a:schemeClr val="accent1"/>
                </a:solidFill>
                <a:latin typeface="Consolas" pitchFamily="49" charset="0"/>
              </a:rPr>
              <a:t>nsec</a:t>
            </a:r>
            <a:r>
              <a:rPr lang="en-US" sz="2400" dirty="0">
                <a:solidFill>
                  <a:schemeClr val="accent1"/>
                </a:solidFill>
                <a:latin typeface="Consolas" pitchFamily="49" charset="0"/>
              </a:rPr>
              <a:t> at 14.14034 MHz)</a:t>
            </a:r>
          </a:p>
          <a:p>
            <a:endParaRPr lang="en-US" sz="2400" dirty="0" smtClean="0">
              <a:solidFill>
                <a:schemeClr val="accent1"/>
              </a:solidFill>
              <a:latin typeface="Consolas" pitchFamily="49" charset="0"/>
            </a:endParaRPr>
          </a:p>
          <a:p>
            <a:endParaRPr lang="en-US" sz="2400" dirty="0" smtClean="0">
              <a:solidFill>
                <a:schemeClr val="accent1"/>
              </a:solidFill>
              <a:latin typeface="Consolas" pitchFamily="49" charset="0"/>
            </a:endParaRPr>
          </a:p>
          <a:p>
            <a:endParaRPr lang="en-US" sz="2400" dirty="0" smtClean="0">
              <a:solidFill>
                <a:schemeClr val="accent1"/>
              </a:solidFill>
              <a:latin typeface="Consolas" pitchFamily="49" charset="0"/>
            </a:endParaRPr>
          </a:p>
          <a:p>
            <a:endParaRPr lang="en-US" sz="2400" dirty="0">
              <a:solidFill>
                <a:schemeClr val="accent1"/>
              </a:solidFill>
              <a:latin typeface="Consolas" pitchFamily="49" charset="0"/>
            </a:endParaRPr>
          </a:p>
          <a:p>
            <a:endParaRPr lang="en-US" sz="2400" dirty="0" smtClean="0"/>
          </a:p>
        </p:txBody>
      </p:sp>
    </p:spTree>
    <p:extLst>
      <p:ext uri="{BB962C8B-B14F-4D97-AF65-F5344CB8AC3E}">
        <p14:creationId xmlns:p14="http://schemas.microsoft.com/office/powerpoint/2010/main" val="77566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0, </a:t>
            </a:r>
            <a:r>
              <a:rPr lang="en-US" sz="2800" dirty="0" smtClean="0">
                <a:solidFill>
                  <a:schemeClr val="accent1"/>
                </a:solidFill>
                <a:latin typeface="Calibri" pitchFamily="34" charset="0"/>
                <a:cs typeface="Arial" pitchFamily="34" charset="0"/>
              </a:rPr>
              <a:t>*A = </a:t>
            </a:r>
            <a:r>
              <a:rPr lang="en-US" sz="2800" dirty="0" err="1" smtClean="0">
                <a:solidFill>
                  <a:schemeClr val="accent1"/>
                </a:solidFill>
                <a:latin typeface="Calibri" pitchFamily="34" charset="0"/>
                <a:cs typeface="Arial" pitchFamily="34" charset="0"/>
              </a:rPr>
              <a:t>malloc</a:t>
            </a:r>
            <a:r>
              <a:rPr lang="en-US" sz="2800" dirty="0" smtClean="0">
                <a:solidFill>
                  <a:schemeClr val="accent1"/>
                </a:solidFill>
                <a:latin typeface="Calibri" pitchFamily="34" charset="0"/>
                <a:cs typeface="Arial" pitchFamily="34" charset="0"/>
              </a:rPr>
              <a:t>(4*m + 4)</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1"/>
                </a:solidFill>
                <a:latin typeface="Calibri" pitchFamily="34" charset="0"/>
                <a:cs typeface="Arial" pitchFamily="34" charset="0"/>
              </a:rPr>
              <a:t>A[</a:t>
            </a:r>
            <a:r>
              <a:rPr lang="en-US" sz="2800" dirty="0" err="1" smtClean="0">
                <a:solidFill>
                  <a:schemeClr val="accent1"/>
                </a:solidFill>
                <a:latin typeface="Calibri" pitchFamily="34" charset="0"/>
                <a:cs typeface="Arial" pitchFamily="34" charset="0"/>
              </a:rPr>
              <a:t>i</a:t>
            </a:r>
            <a:r>
              <a:rPr lang="en-US" sz="2800" dirty="0" smtClean="0">
                <a:solidFill>
                  <a:schemeClr val="accent1"/>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rgbClr val="FFFF00"/>
                </a:solidFill>
                <a:latin typeface="Calibri" pitchFamily="34" charset="0"/>
                <a:cs typeface="Arial" pitchFamily="34" charset="0"/>
              </a:rPr>
              <a:t>Variables	Visibility	Lifetime	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10" name="TextBox 9"/>
          <p:cNvSpPr txBox="1"/>
          <p:nvPr/>
        </p:nvSpPr>
        <p:spPr>
          <a:xfrm>
            <a:off x="1295400" y="1752600"/>
            <a:ext cx="1319592" cy="461665"/>
          </a:xfrm>
          <a:prstGeom prst="rect">
            <a:avLst/>
          </a:prstGeom>
          <a:noFill/>
        </p:spPr>
        <p:txBody>
          <a:bodyPr wrap="none" rtlCol="0">
            <a:spAutoFit/>
          </a:bodyPr>
          <a:lstStyle/>
          <a:p>
            <a:r>
              <a:rPr lang="en-US" sz="2400" dirty="0">
                <a:solidFill>
                  <a:schemeClr val="accent1"/>
                </a:solidFill>
              </a:rPr>
              <a:t>i</a:t>
            </a:r>
            <a:r>
              <a:rPr lang="en-US" sz="2400" dirty="0" smtClean="0">
                <a:solidFill>
                  <a:schemeClr val="accent1"/>
                </a:solidFill>
              </a:rPr>
              <a:t>, m, sum</a:t>
            </a:r>
            <a:endParaRPr lang="en-US" sz="2400" dirty="0">
              <a:solidFill>
                <a:schemeClr val="accent1"/>
              </a:solidFill>
            </a:endParaRPr>
          </a:p>
        </p:txBody>
      </p:sp>
      <p:sp>
        <p:nvSpPr>
          <p:cNvPr id="16" name="TextBox 15"/>
          <p:cNvSpPr txBox="1"/>
          <p:nvPr/>
        </p:nvSpPr>
        <p:spPr>
          <a:xfrm>
            <a:off x="1295400" y="2510135"/>
            <a:ext cx="819199" cy="461665"/>
          </a:xfrm>
          <a:prstGeom prst="rect">
            <a:avLst/>
          </a:prstGeom>
          <a:noFill/>
        </p:spPr>
        <p:txBody>
          <a:bodyPr wrap="none" rtlCol="0">
            <a:spAutoFit/>
          </a:bodyPr>
          <a:lstStyle/>
          <a:p>
            <a:r>
              <a:rPr lang="en-US" sz="2400" dirty="0">
                <a:solidFill>
                  <a:schemeClr val="accent1"/>
                </a:solidFill>
              </a:rPr>
              <a:t>n</a:t>
            </a:r>
            <a:r>
              <a:rPr lang="en-US" sz="2400" dirty="0" smtClean="0">
                <a:solidFill>
                  <a:schemeClr val="accent1"/>
                </a:solidFill>
              </a:rPr>
              <a:t>, </a:t>
            </a:r>
            <a:r>
              <a:rPr lang="en-US" sz="2400" dirty="0" err="1" smtClean="0">
                <a:solidFill>
                  <a:schemeClr val="accent1"/>
                </a:solidFill>
              </a:rPr>
              <a:t>str</a:t>
            </a:r>
            <a:endParaRPr lang="en-US" sz="2400" dirty="0">
              <a:solidFill>
                <a:schemeClr val="accent1"/>
              </a:solidFill>
            </a:endParaRPr>
          </a:p>
        </p:txBody>
      </p:sp>
      <p:sp>
        <p:nvSpPr>
          <p:cNvPr id="17" name="TextBox 1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1"/>
                </a:solidFill>
              </a:rPr>
              <a:t>w/in </a:t>
            </a:r>
            <a:r>
              <a:rPr lang="en-US" sz="2400" dirty="0" err="1" smtClean="0">
                <a:solidFill>
                  <a:schemeClr val="accent1"/>
                </a:solidFill>
              </a:rPr>
              <a:t>func</a:t>
            </a:r>
            <a:endParaRPr lang="en-US" sz="2400" dirty="0">
              <a:solidFill>
                <a:schemeClr val="accent1"/>
              </a:solidFill>
            </a:endParaRPr>
          </a:p>
        </p:txBody>
      </p:sp>
      <p:sp>
        <p:nvSpPr>
          <p:cNvPr id="18" name="TextBox 17"/>
          <p:cNvSpPr txBox="1"/>
          <p:nvPr/>
        </p:nvSpPr>
        <p:spPr>
          <a:xfrm>
            <a:off x="5302549" y="1295400"/>
            <a:ext cx="1479251" cy="830997"/>
          </a:xfrm>
          <a:prstGeom prst="rect">
            <a:avLst/>
          </a:prstGeom>
          <a:noFill/>
        </p:spPr>
        <p:txBody>
          <a:bodyPr wrap="none" rtlCol="0">
            <a:spAutoFit/>
          </a:bodyPr>
          <a:lstStyle/>
          <a:p>
            <a:r>
              <a:rPr lang="en-US" sz="2400" dirty="0" err="1">
                <a:solidFill>
                  <a:schemeClr val="accent1"/>
                </a:solidFill>
              </a:rPr>
              <a:t>f</a:t>
            </a:r>
            <a:r>
              <a:rPr lang="en-US" sz="2400" dirty="0" err="1" smtClean="0">
                <a:solidFill>
                  <a:schemeClr val="accent1"/>
                </a:solidFill>
              </a:rPr>
              <a:t>unc</a:t>
            </a:r>
            <a:r>
              <a:rPr lang="en-US" sz="2400" dirty="0" smtClean="0">
                <a:solidFill>
                  <a:schemeClr val="accent1"/>
                </a:solidFill>
              </a:rPr>
              <a:t> </a:t>
            </a:r>
          </a:p>
          <a:p>
            <a:r>
              <a:rPr lang="en-US" sz="2400" dirty="0" smtClean="0">
                <a:solidFill>
                  <a:schemeClr val="accent1"/>
                </a:solidFill>
              </a:rPr>
              <a:t>invocation</a:t>
            </a:r>
            <a:endParaRPr lang="en-US" sz="2400" dirty="0">
              <a:solidFill>
                <a:schemeClr val="accent1"/>
              </a:solidFill>
            </a:endParaRPr>
          </a:p>
        </p:txBody>
      </p:sp>
      <p:sp>
        <p:nvSpPr>
          <p:cNvPr id="19" name="TextBox 1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1"/>
                </a:solidFill>
              </a:rPr>
              <a:t>stack</a:t>
            </a:r>
          </a:p>
        </p:txBody>
      </p:sp>
      <p:sp>
        <p:nvSpPr>
          <p:cNvPr id="20" name="TextBox 19"/>
          <p:cNvSpPr txBox="1"/>
          <p:nvPr/>
        </p:nvSpPr>
        <p:spPr>
          <a:xfrm>
            <a:off x="3352800" y="2364938"/>
            <a:ext cx="1676036"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hole </a:t>
            </a:r>
            <a:r>
              <a:rPr lang="en-US" sz="2400" dirty="0" err="1" smtClean="0">
                <a:solidFill>
                  <a:schemeClr val="accent1"/>
                </a:solidFill>
              </a:rPr>
              <a:t>prgm</a:t>
            </a:r>
            <a:endParaRPr lang="en-US" sz="2400" dirty="0">
              <a:solidFill>
                <a:schemeClr val="accent1"/>
              </a:solidFill>
            </a:endParaRPr>
          </a:p>
        </p:txBody>
      </p:sp>
      <p:sp>
        <p:nvSpPr>
          <p:cNvPr id="21" name="TextBox 20"/>
          <p:cNvSpPr txBox="1"/>
          <p:nvPr/>
        </p:nvSpPr>
        <p:spPr>
          <a:xfrm>
            <a:off x="5302549" y="2217003"/>
            <a:ext cx="1401346" cy="830997"/>
          </a:xfrm>
          <a:prstGeom prst="rect">
            <a:avLst/>
          </a:prstGeom>
          <a:noFill/>
        </p:spPr>
        <p:txBody>
          <a:bodyPr wrap="none" rtlCol="0">
            <a:spAutoFit/>
          </a:bodyPr>
          <a:lstStyle/>
          <a:p>
            <a:r>
              <a:rPr lang="en-US" sz="2400" dirty="0" err="1">
                <a:solidFill>
                  <a:schemeClr val="accent1"/>
                </a:solidFill>
              </a:rPr>
              <a:t>p</a:t>
            </a:r>
            <a:r>
              <a:rPr lang="en-US" sz="2400" dirty="0" err="1" smtClean="0">
                <a:solidFill>
                  <a:schemeClr val="accent1"/>
                </a:solidFill>
              </a:rPr>
              <a:t>rgm</a:t>
            </a:r>
            <a:r>
              <a:rPr lang="en-US" sz="2400" dirty="0" smtClean="0">
                <a:solidFill>
                  <a:schemeClr val="accent1"/>
                </a:solidFill>
              </a:rPr>
              <a:t> </a:t>
            </a:r>
          </a:p>
          <a:p>
            <a:r>
              <a:rPr lang="en-US" sz="2400" dirty="0" smtClean="0">
                <a:solidFill>
                  <a:schemeClr val="accent1"/>
                </a:solidFill>
              </a:rPr>
              <a:t>execution</a:t>
            </a:r>
          </a:p>
        </p:txBody>
      </p:sp>
      <p:sp>
        <p:nvSpPr>
          <p:cNvPr id="22" name="TextBox 2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1"/>
                </a:solidFill>
              </a:rPr>
              <a:t>.data</a:t>
            </a:r>
          </a:p>
        </p:txBody>
      </p:sp>
      <p:sp>
        <p:nvSpPr>
          <p:cNvPr id="23" name="TextBox 22"/>
          <p:cNvSpPr txBox="1"/>
          <p:nvPr/>
        </p:nvSpPr>
        <p:spPr>
          <a:xfrm>
            <a:off x="2971800" y="3048000"/>
            <a:ext cx="327334" cy="461665"/>
          </a:xfrm>
          <a:prstGeom prst="rect">
            <a:avLst/>
          </a:prstGeom>
          <a:noFill/>
        </p:spPr>
        <p:txBody>
          <a:bodyPr wrap="none" rtlCol="0">
            <a:spAutoFit/>
          </a:bodyPr>
          <a:lstStyle/>
          <a:p>
            <a:r>
              <a:rPr lang="en-US" sz="2400" dirty="0" smtClean="0">
                <a:solidFill>
                  <a:schemeClr val="accent1"/>
                </a:solidFill>
              </a:rPr>
              <a:t>?</a:t>
            </a:r>
            <a:endParaRPr lang="en-US" sz="2400" dirty="0">
              <a:solidFill>
                <a:schemeClr val="accent1"/>
              </a:solidFill>
            </a:endParaRPr>
          </a:p>
        </p:txBody>
      </p:sp>
      <p:sp>
        <p:nvSpPr>
          <p:cNvPr id="24" name="TextBox 23"/>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1"/>
                </a:solidFill>
              </a:rPr>
              <a:t>b/w </a:t>
            </a:r>
            <a:r>
              <a:rPr lang="en-US" sz="2400" dirty="0" err="1" smtClean="0">
                <a:solidFill>
                  <a:schemeClr val="accent1"/>
                </a:solidFill>
              </a:rPr>
              <a:t>malloc</a:t>
            </a:r>
            <a:endParaRPr lang="en-US" sz="2400" dirty="0" smtClean="0">
              <a:solidFill>
                <a:schemeClr val="accent1"/>
              </a:solidFill>
            </a:endParaRPr>
          </a:p>
          <a:p>
            <a:r>
              <a:rPr lang="en-US" sz="2400" dirty="0">
                <a:solidFill>
                  <a:schemeClr val="accent1"/>
                </a:solidFill>
              </a:rPr>
              <a:t>a</a:t>
            </a:r>
            <a:r>
              <a:rPr lang="en-US" sz="2400" dirty="0" smtClean="0">
                <a:solidFill>
                  <a:schemeClr val="accent1"/>
                </a:solidFill>
              </a:rPr>
              <a:t>nd free</a:t>
            </a:r>
          </a:p>
        </p:txBody>
      </p:sp>
      <p:sp>
        <p:nvSpPr>
          <p:cNvPr id="25" name="TextBox 24"/>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1"/>
                </a:solidFill>
              </a:rPr>
              <a:t>heap</a:t>
            </a:r>
          </a:p>
        </p:txBody>
      </p:sp>
      <p:sp>
        <p:nvSpPr>
          <p:cNvPr id="26" name="TextBox 25"/>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1"/>
                </a:solidFill>
              </a:rPr>
              <a:t>Anywhere that</a:t>
            </a:r>
          </a:p>
          <a:p>
            <a:r>
              <a:rPr lang="en-US" sz="2400" dirty="0">
                <a:solidFill>
                  <a:schemeClr val="accent1"/>
                </a:solidFill>
              </a:rPr>
              <a:t> </a:t>
            </a:r>
            <a:r>
              <a:rPr lang="en-US" sz="2400" dirty="0" smtClean="0">
                <a:solidFill>
                  <a:schemeClr val="accent1"/>
                </a:solidFill>
              </a:rPr>
              <a:t>         has a </a:t>
            </a:r>
            <a:r>
              <a:rPr lang="en-US" sz="2400" dirty="0" err="1" smtClean="0">
                <a:solidFill>
                  <a:schemeClr val="accent1"/>
                </a:solidFill>
              </a:rPr>
              <a:t>ptr</a:t>
            </a:r>
            <a:endParaRPr lang="en-US" sz="2400" dirty="0">
              <a:solidFill>
                <a:schemeClr val="accent1"/>
              </a:solidFill>
            </a:endParaRP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1964010" y="3135086"/>
            <a:ext cx="362600" cy="461665"/>
          </a:xfrm>
          <a:prstGeom prst="rect">
            <a:avLst/>
          </a:prstGeom>
          <a:noFill/>
        </p:spPr>
        <p:txBody>
          <a:bodyPr wrap="none" rtlCol="0">
            <a:spAutoFit/>
          </a:bodyPr>
          <a:lstStyle/>
          <a:p>
            <a:r>
              <a:rPr lang="en-US" sz="2400" dirty="0">
                <a:solidFill>
                  <a:schemeClr val="accent1"/>
                </a:solidFill>
              </a:rPr>
              <a:t>A</a:t>
            </a:r>
          </a:p>
        </p:txBody>
      </p:sp>
    </p:spTree>
    <p:extLst>
      <p:ext uri="{BB962C8B-B14F-4D97-AF65-F5344CB8AC3E}">
        <p14:creationId xmlns:p14="http://schemas.microsoft.com/office/powerpoint/2010/main" val="263081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P spid="18" grpId="0"/>
      <p:bldP spid="19" grpId="0"/>
      <p:bldP spid="20" grpId="0"/>
      <p:bldP spid="21" grpId="0"/>
      <p:bldP spid="22" grpId="0"/>
      <p:bldP spid="23" grpId="0"/>
      <p:bldP spid="23" grpId="1"/>
      <p:bldP spid="24" grpId="0"/>
      <p:bldP spid="25" grpId="0"/>
      <p:bldP spid="26"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rgbClr val="FFFF00"/>
                </a:solidFill>
                <a:latin typeface="Calibri" pitchFamily="34" charset="0"/>
                <a:cs typeface="Arial" pitchFamily="34" charset="0"/>
              </a:rPr>
              <a:t>Variables	Visibility	Lifetime	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1"/>
                </a:solidFill>
                <a:effectLst/>
                <a:uLnTx/>
                <a:uFillTx/>
                <a:latin typeface="Calibri" pitchFamily="34" charset="0"/>
                <a:ea typeface="+mn-ea"/>
                <a:cs typeface="Arial" pitchFamily="34" charset="0"/>
              </a:rPr>
              <a:t>C Pointers can be trouble</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295400" y="1752600"/>
            <a:ext cx="1319592" cy="461665"/>
          </a:xfrm>
          <a:prstGeom prst="rect">
            <a:avLst/>
          </a:prstGeom>
          <a:noFill/>
        </p:spPr>
        <p:txBody>
          <a:bodyPr wrap="none" rtlCol="0">
            <a:spAutoFit/>
          </a:bodyPr>
          <a:lstStyle/>
          <a:p>
            <a:r>
              <a:rPr lang="en-US" sz="2400" dirty="0">
                <a:solidFill>
                  <a:schemeClr val="accent1"/>
                </a:solidFill>
              </a:rPr>
              <a:t>i</a:t>
            </a:r>
            <a:r>
              <a:rPr lang="en-US" sz="2400" dirty="0" smtClean="0">
                <a:solidFill>
                  <a:schemeClr val="accent1"/>
                </a:solidFill>
              </a:rPr>
              <a:t>, m, sum</a:t>
            </a:r>
            <a:endParaRPr lang="en-US" sz="2400" dirty="0">
              <a:solidFill>
                <a:schemeClr val="accent1"/>
              </a:solidFill>
            </a:endParaRPr>
          </a:p>
        </p:txBody>
      </p:sp>
      <p:sp>
        <p:nvSpPr>
          <p:cNvPr id="14" name="TextBox 13"/>
          <p:cNvSpPr txBox="1"/>
          <p:nvPr/>
        </p:nvSpPr>
        <p:spPr>
          <a:xfrm>
            <a:off x="1295400" y="2510135"/>
            <a:ext cx="819199" cy="461665"/>
          </a:xfrm>
          <a:prstGeom prst="rect">
            <a:avLst/>
          </a:prstGeom>
          <a:noFill/>
        </p:spPr>
        <p:txBody>
          <a:bodyPr wrap="none" rtlCol="0">
            <a:spAutoFit/>
          </a:bodyPr>
          <a:lstStyle/>
          <a:p>
            <a:r>
              <a:rPr lang="en-US" sz="2400" dirty="0">
                <a:solidFill>
                  <a:schemeClr val="accent1"/>
                </a:solidFill>
              </a:rPr>
              <a:t>n</a:t>
            </a:r>
            <a:r>
              <a:rPr lang="en-US" sz="2400" dirty="0" smtClean="0">
                <a:solidFill>
                  <a:schemeClr val="accent1"/>
                </a:solidFill>
              </a:rPr>
              <a:t>, </a:t>
            </a:r>
            <a:r>
              <a:rPr lang="en-US" sz="2400" dirty="0" err="1" smtClean="0">
                <a:solidFill>
                  <a:schemeClr val="accent1"/>
                </a:solidFill>
              </a:rPr>
              <a:t>str</a:t>
            </a:r>
            <a:endParaRPr lang="en-US" sz="2400" dirty="0">
              <a:solidFill>
                <a:schemeClr val="accent1"/>
              </a:solidFill>
            </a:endParaRPr>
          </a:p>
        </p:txBody>
      </p:sp>
      <p:sp>
        <p:nvSpPr>
          <p:cNvPr id="15" name="TextBox 14"/>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1"/>
                </a:solidFill>
              </a:rPr>
              <a:t>w/in </a:t>
            </a:r>
            <a:r>
              <a:rPr lang="en-US" sz="2400" dirty="0" err="1" smtClean="0">
                <a:solidFill>
                  <a:schemeClr val="accent1"/>
                </a:solidFill>
              </a:rPr>
              <a:t>func</a:t>
            </a:r>
            <a:endParaRPr lang="en-US" sz="2400" dirty="0">
              <a:solidFill>
                <a:schemeClr val="accent1"/>
              </a:solidFill>
            </a:endParaRPr>
          </a:p>
        </p:txBody>
      </p:sp>
      <p:sp>
        <p:nvSpPr>
          <p:cNvPr id="24" name="TextBox 23"/>
          <p:cNvSpPr txBox="1"/>
          <p:nvPr/>
        </p:nvSpPr>
        <p:spPr>
          <a:xfrm>
            <a:off x="5302549" y="1295400"/>
            <a:ext cx="1479251" cy="830997"/>
          </a:xfrm>
          <a:prstGeom prst="rect">
            <a:avLst/>
          </a:prstGeom>
          <a:noFill/>
        </p:spPr>
        <p:txBody>
          <a:bodyPr wrap="none" rtlCol="0">
            <a:spAutoFit/>
          </a:bodyPr>
          <a:lstStyle/>
          <a:p>
            <a:r>
              <a:rPr lang="en-US" sz="2400" dirty="0" err="1">
                <a:solidFill>
                  <a:schemeClr val="accent1"/>
                </a:solidFill>
              </a:rPr>
              <a:t>f</a:t>
            </a:r>
            <a:r>
              <a:rPr lang="en-US" sz="2400" dirty="0" err="1" smtClean="0">
                <a:solidFill>
                  <a:schemeClr val="accent1"/>
                </a:solidFill>
              </a:rPr>
              <a:t>unc</a:t>
            </a:r>
            <a:r>
              <a:rPr lang="en-US" sz="2400" dirty="0" smtClean="0">
                <a:solidFill>
                  <a:schemeClr val="accent1"/>
                </a:solidFill>
              </a:rPr>
              <a:t> </a:t>
            </a:r>
          </a:p>
          <a:p>
            <a:r>
              <a:rPr lang="en-US" sz="2400" dirty="0" smtClean="0">
                <a:solidFill>
                  <a:schemeClr val="accent1"/>
                </a:solidFill>
              </a:rPr>
              <a:t>invocation</a:t>
            </a:r>
            <a:endParaRPr lang="en-US" sz="2400" dirty="0">
              <a:solidFill>
                <a:schemeClr val="accent1"/>
              </a:solidFill>
            </a:endParaRPr>
          </a:p>
        </p:txBody>
      </p:sp>
      <p:sp>
        <p:nvSpPr>
          <p:cNvPr id="25" name="TextBox 24"/>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1"/>
                </a:solidFill>
              </a:rPr>
              <a:t>stack</a:t>
            </a:r>
          </a:p>
        </p:txBody>
      </p:sp>
      <p:sp>
        <p:nvSpPr>
          <p:cNvPr id="26" name="TextBox 25"/>
          <p:cNvSpPr txBox="1"/>
          <p:nvPr/>
        </p:nvSpPr>
        <p:spPr>
          <a:xfrm>
            <a:off x="3352800" y="2364938"/>
            <a:ext cx="1676036"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hole </a:t>
            </a:r>
            <a:r>
              <a:rPr lang="en-US" sz="2400" dirty="0" err="1" smtClean="0">
                <a:solidFill>
                  <a:schemeClr val="accent1"/>
                </a:solidFill>
              </a:rPr>
              <a:t>prgm</a:t>
            </a:r>
            <a:endParaRPr lang="en-US" sz="2400" dirty="0">
              <a:solidFill>
                <a:schemeClr val="accent1"/>
              </a:solidFill>
            </a:endParaRPr>
          </a:p>
        </p:txBody>
      </p:sp>
      <p:sp>
        <p:nvSpPr>
          <p:cNvPr id="27" name="TextBox 26"/>
          <p:cNvSpPr txBox="1"/>
          <p:nvPr/>
        </p:nvSpPr>
        <p:spPr>
          <a:xfrm>
            <a:off x="5302549" y="2217003"/>
            <a:ext cx="1401346" cy="830997"/>
          </a:xfrm>
          <a:prstGeom prst="rect">
            <a:avLst/>
          </a:prstGeom>
          <a:noFill/>
        </p:spPr>
        <p:txBody>
          <a:bodyPr wrap="none" rtlCol="0">
            <a:spAutoFit/>
          </a:bodyPr>
          <a:lstStyle/>
          <a:p>
            <a:r>
              <a:rPr lang="en-US" sz="2400" dirty="0" err="1">
                <a:solidFill>
                  <a:schemeClr val="accent1"/>
                </a:solidFill>
              </a:rPr>
              <a:t>p</a:t>
            </a:r>
            <a:r>
              <a:rPr lang="en-US" sz="2400" dirty="0" err="1" smtClean="0">
                <a:solidFill>
                  <a:schemeClr val="accent1"/>
                </a:solidFill>
              </a:rPr>
              <a:t>rgm</a:t>
            </a:r>
            <a:r>
              <a:rPr lang="en-US" sz="2400" dirty="0" smtClean="0">
                <a:solidFill>
                  <a:schemeClr val="accent1"/>
                </a:solidFill>
              </a:rPr>
              <a:t> </a:t>
            </a:r>
          </a:p>
          <a:p>
            <a:r>
              <a:rPr lang="en-US" sz="2400" dirty="0" smtClean="0">
                <a:solidFill>
                  <a:schemeClr val="accent1"/>
                </a:solidFill>
              </a:rPr>
              <a:t>execution</a:t>
            </a:r>
          </a:p>
        </p:txBody>
      </p:sp>
      <p:sp>
        <p:nvSpPr>
          <p:cNvPr id="28" name="TextBox 27"/>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1"/>
                </a:solidFill>
              </a:rPr>
              <a:t>.data</a:t>
            </a:r>
          </a:p>
        </p:txBody>
      </p:sp>
      <p:sp>
        <p:nvSpPr>
          <p:cNvPr id="29" name="TextBox 28"/>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1"/>
                </a:solidFill>
              </a:rPr>
              <a:t>b/w </a:t>
            </a:r>
            <a:r>
              <a:rPr lang="en-US" sz="2400" dirty="0" err="1" smtClean="0">
                <a:solidFill>
                  <a:schemeClr val="accent1"/>
                </a:solidFill>
              </a:rPr>
              <a:t>malloc</a:t>
            </a:r>
            <a:endParaRPr lang="en-US" sz="2400" dirty="0" smtClean="0">
              <a:solidFill>
                <a:schemeClr val="accent1"/>
              </a:solidFill>
            </a:endParaRPr>
          </a:p>
          <a:p>
            <a:r>
              <a:rPr lang="en-US" sz="2400" dirty="0">
                <a:solidFill>
                  <a:schemeClr val="accent1"/>
                </a:solidFill>
              </a:rPr>
              <a:t>a</a:t>
            </a:r>
            <a:r>
              <a:rPr lang="en-US" sz="2400" dirty="0" smtClean="0">
                <a:solidFill>
                  <a:schemeClr val="accent1"/>
                </a:solidFill>
              </a:rPr>
              <a:t>nd free</a:t>
            </a:r>
          </a:p>
        </p:txBody>
      </p:sp>
      <p:sp>
        <p:nvSpPr>
          <p:cNvPr id="30" name="TextBox 29"/>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1"/>
                </a:solidFill>
              </a:rPr>
              <a:t>heap</a:t>
            </a:r>
          </a:p>
        </p:txBody>
      </p:sp>
      <p:sp>
        <p:nvSpPr>
          <p:cNvPr id="31" name="TextBox 30"/>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1"/>
                </a:solidFill>
              </a:rPr>
              <a:t>Anywhere that</a:t>
            </a:r>
          </a:p>
          <a:p>
            <a:r>
              <a:rPr lang="en-US" sz="2400" dirty="0">
                <a:solidFill>
                  <a:schemeClr val="accent1"/>
                </a:solidFill>
              </a:rPr>
              <a:t> </a:t>
            </a:r>
            <a:r>
              <a:rPr lang="en-US" sz="2400" dirty="0" smtClean="0">
                <a:solidFill>
                  <a:schemeClr val="accent1"/>
                </a:solidFill>
              </a:rPr>
              <a:t>          has a </a:t>
            </a:r>
            <a:r>
              <a:rPr lang="en-US" sz="2400" dirty="0" err="1" smtClean="0">
                <a:solidFill>
                  <a:schemeClr val="accent1"/>
                </a:solidFill>
              </a:rPr>
              <a:t>ptr</a:t>
            </a:r>
            <a:endParaRPr lang="en-US" sz="2400" dirty="0">
              <a:solidFill>
                <a:schemeClr val="accent1"/>
              </a:solidFill>
            </a:endParaRPr>
          </a:p>
        </p:txBody>
      </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1933299" y="3119735"/>
            <a:ext cx="362600" cy="461665"/>
          </a:xfrm>
          <a:prstGeom prst="rect">
            <a:avLst/>
          </a:prstGeom>
          <a:noFill/>
        </p:spPr>
        <p:txBody>
          <a:bodyPr wrap="none" rtlCol="0">
            <a:spAutoFit/>
          </a:bodyPr>
          <a:lstStyle/>
          <a:p>
            <a:r>
              <a:rPr lang="en-US" sz="2400" dirty="0">
                <a:solidFill>
                  <a:schemeClr val="accent1"/>
                </a:solidFill>
              </a:rPr>
              <a:t>A</a:t>
            </a:r>
          </a:p>
        </p:txBody>
      </p:sp>
    </p:spTree>
    <p:extLst>
      <p:ext uri="{BB962C8B-B14F-4D97-AF65-F5344CB8AC3E}">
        <p14:creationId xmlns:p14="http://schemas.microsoft.com/office/powerpoint/2010/main" val="262370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t>Review Calling Convention</a:t>
            </a:r>
          </a:p>
          <a:p>
            <a:endParaRPr lang="en-US" dirty="0" smtClean="0">
              <a:solidFill>
                <a:schemeClr val="accent1"/>
              </a:solidFill>
            </a:endParaRPr>
          </a:p>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2085745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rgbClr val="FFFF00"/>
                </a:solidFill>
                <a:latin typeface="Calibri" pitchFamily="34" charset="0"/>
                <a:cs typeface="Arial" pitchFamily="34" charset="0"/>
              </a:rPr>
              <a:t>Variables	Visibility	Lifetime	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sp>
        <p:nvSpPr>
          <p:cNvPr id="8"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1"/>
                </a:solidFill>
                <a:effectLst/>
                <a:uLnTx/>
                <a:uFillTx/>
                <a:latin typeface="Calibri" pitchFamily="34" charset="0"/>
                <a:ea typeface="+mn-ea"/>
                <a:cs typeface="Arial" pitchFamily="34" charset="0"/>
              </a:rPr>
              <a:t>C Pointers can be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 …; return &amp;a;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char *evil()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char s[20]; gets(s); return s;</a:t>
            </a: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*bad()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s =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malloc</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(20); … free(s); … return s; }</a:t>
            </a:r>
          </a:p>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(Can’t do this in Java, C#, ...)</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Oval 1"/>
          <p:cNvSpPr/>
          <p:nvPr/>
        </p:nvSpPr>
        <p:spPr>
          <a:xfrm>
            <a:off x="3886200" y="4267200"/>
            <a:ext cx="647700" cy="457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753100" y="5029200"/>
            <a:ext cx="647700" cy="457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724400" y="4038600"/>
            <a:ext cx="4426148" cy="830997"/>
          </a:xfrm>
          <a:prstGeom prst="rect">
            <a:avLst/>
          </a:prstGeom>
          <a:noFill/>
        </p:spPr>
        <p:txBody>
          <a:bodyPr wrap="none" rtlCol="0">
            <a:spAutoFit/>
          </a:bodyPr>
          <a:lstStyle/>
          <a:p>
            <a:r>
              <a:rPr lang="en-US" sz="2400" dirty="0" smtClean="0">
                <a:solidFill>
                  <a:schemeClr val="accent1"/>
                </a:solidFill>
              </a:rPr>
              <a:t>“</a:t>
            </a:r>
            <a:r>
              <a:rPr lang="en-US" sz="2400" dirty="0" err="1" smtClean="0">
                <a:solidFill>
                  <a:schemeClr val="accent1"/>
                </a:solidFill>
              </a:rPr>
              <a:t>addr</a:t>
            </a:r>
            <a:r>
              <a:rPr lang="en-US" sz="2400" dirty="0" smtClean="0">
                <a:solidFill>
                  <a:schemeClr val="accent1"/>
                </a:solidFill>
              </a:rPr>
              <a:t> of” something on the stack!</a:t>
            </a:r>
          </a:p>
          <a:p>
            <a:r>
              <a:rPr lang="en-US" sz="2400" dirty="0" smtClean="0">
                <a:solidFill>
                  <a:schemeClr val="accent1"/>
                </a:solidFill>
              </a:rPr>
              <a:t>                      Invalid after return</a:t>
            </a:r>
            <a:endParaRPr lang="en-US" sz="2400" dirty="0">
              <a:solidFill>
                <a:schemeClr val="accent1"/>
              </a:solidFill>
            </a:endParaRPr>
          </a:p>
        </p:txBody>
      </p:sp>
      <p:cxnSp>
        <p:nvCxnSpPr>
          <p:cNvPr id="5" name="Straight Arrow Connector 4"/>
          <p:cNvCxnSpPr>
            <a:endCxn id="2" idx="7"/>
          </p:cNvCxnSpPr>
          <p:nvPr/>
        </p:nvCxnSpPr>
        <p:spPr>
          <a:xfrm flipH="1">
            <a:off x="4439047" y="4267200"/>
            <a:ext cx="322141" cy="6695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24" idx="0"/>
          </p:cNvCxnSpPr>
          <p:nvPr/>
        </p:nvCxnSpPr>
        <p:spPr>
          <a:xfrm>
            <a:off x="6076950" y="4334155"/>
            <a:ext cx="0" cy="69504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95600" y="4648200"/>
            <a:ext cx="2125647" cy="461665"/>
          </a:xfrm>
          <a:prstGeom prst="rect">
            <a:avLst/>
          </a:prstGeom>
          <a:noFill/>
        </p:spPr>
        <p:txBody>
          <a:bodyPr wrap="none" rtlCol="0">
            <a:spAutoFit/>
          </a:bodyPr>
          <a:lstStyle/>
          <a:p>
            <a:r>
              <a:rPr lang="en-US" sz="2400" dirty="0" smtClean="0">
                <a:solidFill>
                  <a:schemeClr val="accent1"/>
                </a:solidFill>
              </a:rPr>
              <a:t>Buffer overflow</a:t>
            </a:r>
            <a:endParaRPr lang="en-US" sz="2400" dirty="0">
              <a:solidFill>
                <a:schemeClr val="accent1"/>
              </a:solidFill>
            </a:endParaRPr>
          </a:p>
        </p:txBody>
      </p:sp>
      <p:sp>
        <p:nvSpPr>
          <p:cNvPr id="27" name="Oval 26"/>
          <p:cNvSpPr/>
          <p:nvPr/>
        </p:nvSpPr>
        <p:spPr>
          <a:xfrm>
            <a:off x="2895600" y="5029200"/>
            <a:ext cx="1543447" cy="457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1" name="TextBox 30"/>
          <p:cNvSpPr txBox="1"/>
          <p:nvPr/>
        </p:nvSpPr>
        <p:spPr>
          <a:xfrm>
            <a:off x="3048000" y="5481935"/>
            <a:ext cx="2926635" cy="461665"/>
          </a:xfrm>
          <a:prstGeom prst="rect">
            <a:avLst/>
          </a:prstGeom>
          <a:noFill/>
        </p:spPr>
        <p:txBody>
          <a:bodyPr wrap="none" rtlCol="0">
            <a:spAutoFit/>
          </a:bodyPr>
          <a:lstStyle/>
          <a:p>
            <a:r>
              <a:rPr lang="en-US" sz="2400" dirty="0" smtClean="0">
                <a:solidFill>
                  <a:schemeClr val="accent1"/>
                </a:solidFill>
              </a:rPr>
              <a:t>Allocated on the heap</a:t>
            </a:r>
            <a:endParaRPr lang="en-US" sz="2400" dirty="0">
              <a:solidFill>
                <a:schemeClr val="accent1"/>
              </a:solidFill>
            </a:endParaRPr>
          </a:p>
        </p:txBody>
      </p:sp>
      <p:sp>
        <p:nvSpPr>
          <p:cNvPr id="28" name="Oval 27"/>
          <p:cNvSpPr/>
          <p:nvPr/>
        </p:nvSpPr>
        <p:spPr>
          <a:xfrm>
            <a:off x="685800" y="5867400"/>
            <a:ext cx="28194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0" name="Freeform 29"/>
          <p:cNvSpPr/>
          <p:nvPr/>
        </p:nvSpPr>
        <p:spPr>
          <a:xfrm>
            <a:off x="2645229" y="5617029"/>
            <a:ext cx="489857" cy="277585"/>
          </a:xfrm>
          <a:custGeom>
            <a:avLst/>
            <a:gdLst>
              <a:gd name="connsiteX0" fmla="*/ 489857 w 489857"/>
              <a:gd name="connsiteY0" fmla="*/ 0 h 277585"/>
              <a:gd name="connsiteX1" fmla="*/ 163285 w 489857"/>
              <a:gd name="connsiteY1" fmla="*/ 81642 h 277585"/>
              <a:gd name="connsiteX2" fmla="*/ 0 w 489857"/>
              <a:gd name="connsiteY2" fmla="*/ 277585 h 277585"/>
            </a:gdLst>
            <a:ahLst/>
            <a:cxnLst>
              <a:cxn ang="0">
                <a:pos x="connsiteX0" y="connsiteY0"/>
              </a:cxn>
              <a:cxn ang="0">
                <a:pos x="connsiteX1" y="connsiteY1"/>
              </a:cxn>
              <a:cxn ang="0">
                <a:pos x="connsiteX2" y="connsiteY2"/>
              </a:cxn>
            </a:cxnLst>
            <a:rect l="l" t="t" r="r" b="b"/>
            <a:pathLst>
              <a:path w="489857" h="277585">
                <a:moveTo>
                  <a:pt x="489857" y="0"/>
                </a:moveTo>
                <a:cubicBezTo>
                  <a:pt x="367392" y="17689"/>
                  <a:pt x="244928" y="35378"/>
                  <a:pt x="163285" y="81642"/>
                </a:cubicBezTo>
                <a:cubicBezTo>
                  <a:pt x="81642" y="127906"/>
                  <a:pt x="0" y="277585"/>
                  <a:pt x="0" y="277585"/>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886200" y="5867400"/>
            <a:ext cx="1524000" cy="3810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5" name="TextBox 34"/>
          <p:cNvSpPr txBox="1"/>
          <p:nvPr/>
        </p:nvSpPr>
        <p:spPr>
          <a:xfrm>
            <a:off x="4761188" y="6243935"/>
            <a:ext cx="3773212" cy="461665"/>
          </a:xfrm>
          <a:prstGeom prst="rect">
            <a:avLst/>
          </a:prstGeom>
          <a:noFill/>
        </p:spPr>
        <p:txBody>
          <a:bodyPr wrap="none" rtlCol="0">
            <a:spAutoFit/>
          </a:bodyPr>
          <a:lstStyle/>
          <a:p>
            <a:r>
              <a:rPr lang="en-US" sz="2400" dirty="0" smtClean="0">
                <a:solidFill>
                  <a:schemeClr val="accent1"/>
                </a:solidFill>
              </a:rPr>
              <a:t>But freed (i.e. a dangling </a:t>
            </a:r>
            <a:r>
              <a:rPr lang="en-US" sz="2400" dirty="0" err="1" smtClean="0">
                <a:solidFill>
                  <a:schemeClr val="accent1"/>
                </a:solidFill>
              </a:rPr>
              <a:t>ptr</a:t>
            </a:r>
            <a:r>
              <a:rPr lang="en-US" sz="2400" dirty="0" smtClean="0">
                <a:solidFill>
                  <a:schemeClr val="accent1"/>
                </a:solidFill>
              </a:rPr>
              <a:t>)</a:t>
            </a:r>
            <a:endParaRPr lang="en-US" sz="2400" dirty="0">
              <a:solidFill>
                <a:schemeClr val="accent1"/>
              </a:solidFill>
            </a:endParaRPr>
          </a:p>
        </p:txBody>
      </p:sp>
      <p:sp>
        <p:nvSpPr>
          <p:cNvPr id="3075072" name="Freeform 3075071"/>
          <p:cNvSpPr/>
          <p:nvPr/>
        </p:nvSpPr>
        <p:spPr>
          <a:xfrm>
            <a:off x="4490357" y="6237514"/>
            <a:ext cx="326572" cy="261257"/>
          </a:xfrm>
          <a:custGeom>
            <a:avLst/>
            <a:gdLst>
              <a:gd name="connsiteX0" fmla="*/ 326572 w 326572"/>
              <a:gd name="connsiteY0" fmla="*/ 261257 h 261257"/>
              <a:gd name="connsiteX1" fmla="*/ 130629 w 326572"/>
              <a:gd name="connsiteY1" fmla="*/ 163286 h 261257"/>
              <a:gd name="connsiteX2" fmla="*/ 0 w 326572"/>
              <a:gd name="connsiteY2" fmla="*/ 0 h 261257"/>
            </a:gdLst>
            <a:ahLst/>
            <a:cxnLst>
              <a:cxn ang="0">
                <a:pos x="connsiteX0" y="connsiteY0"/>
              </a:cxn>
              <a:cxn ang="0">
                <a:pos x="connsiteX1" y="connsiteY1"/>
              </a:cxn>
              <a:cxn ang="0">
                <a:pos x="connsiteX2" y="connsiteY2"/>
              </a:cxn>
            </a:cxnLst>
            <a:rect l="l" t="t" r="r" b="b"/>
            <a:pathLst>
              <a:path w="326572" h="261257">
                <a:moveTo>
                  <a:pt x="326572" y="261257"/>
                </a:moveTo>
                <a:cubicBezTo>
                  <a:pt x="255815" y="234043"/>
                  <a:pt x="185058" y="206829"/>
                  <a:pt x="130629" y="163286"/>
                </a:cubicBezTo>
                <a:cubicBezTo>
                  <a:pt x="76200" y="119743"/>
                  <a:pt x="38100" y="59871"/>
                  <a:pt x="0" y="0"/>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0" y="3429000"/>
            <a:ext cx="39624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95400" y="1752600"/>
            <a:ext cx="1319592" cy="461665"/>
          </a:xfrm>
          <a:prstGeom prst="rect">
            <a:avLst/>
          </a:prstGeom>
          <a:noFill/>
        </p:spPr>
        <p:txBody>
          <a:bodyPr wrap="none" rtlCol="0">
            <a:spAutoFit/>
          </a:bodyPr>
          <a:lstStyle/>
          <a:p>
            <a:r>
              <a:rPr lang="en-US" sz="2400" dirty="0">
                <a:solidFill>
                  <a:schemeClr val="accent1"/>
                </a:solidFill>
              </a:rPr>
              <a:t>i</a:t>
            </a:r>
            <a:r>
              <a:rPr lang="en-US" sz="2400" dirty="0" smtClean="0">
                <a:solidFill>
                  <a:schemeClr val="accent1"/>
                </a:solidFill>
              </a:rPr>
              <a:t>, m, sum</a:t>
            </a:r>
            <a:endParaRPr lang="en-US" sz="2400" dirty="0">
              <a:solidFill>
                <a:schemeClr val="accent1"/>
              </a:solidFill>
            </a:endParaRPr>
          </a:p>
        </p:txBody>
      </p:sp>
      <p:sp>
        <p:nvSpPr>
          <p:cNvPr id="36" name="TextBox 35"/>
          <p:cNvSpPr txBox="1"/>
          <p:nvPr/>
        </p:nvSpPr>
        <p:spPr>
          <a:xfrm>
            <a:off x="1295400" y="2510135"/>
            <a:ext cx="819199" cy="461665"/>
          </a:xfrm>
          <a:prstGeom prst="rect">
            <a:avLst/>
          </a:prstGeom>
          <a:noFill/>
        </p:spPr>
        <p:txBody>
          <a:bodyPr wrap="none" rtlCol="0">
            <a:spAutoFit/>
          </a:bodyPr>
          <a:lstStyle/>
          <a:p>
            <a:r>
              <a:rPr lang="en-US" sz="2400" dirty="0">
                <a:solidFill>
                  <a:schemeClr val="accent1"/>
                </a:solidFill>
              </a:rPr>
              <a:t>n</a:t>
            </a:r>
            <a:r>
              <a:rPr lang="en-US" sz="2400" dirty="0" smtClean="0">
                <a:solidFill>
                  <a:schemeClr val="accent1"/>
                </a:solidFill>
              </a:rPr>
              <a:t>, </a:t>
            </a:r>
            <a:r>
              <a:rPr lang="en-US" sz="2400" dirty="0" err="1" smtClean="0">
                <a:solidFill>
                  <a:schemeClr val="accent1"/>
                </a:solidFill>
              </a:rPr>
              <a:t>str</a:t>
            </a:r>
            <a:endParaRPr lang="en-US" sz="2400" dirty="0">
              <a:solidFill>
                <a:schemeClr val="accent1"/>
              </a:solidFill>
            </a:endParaRPr>
          </a:p>
        </p:txBody>
      </p:sp>
      <p:sp>
        <p:nvSpPr>
          <p:cNvPr id="37" name="TextBox 36"/>
          <p:cNvSpPr txBox="1"/>
          <p:nvPr/>
        </p:nvSpPr>
        <p:spPr>
          <a:xfrm>
            <a:off x="3505200" y="1443335"/>
            <a:ext cx="1372492" cy="461665"/>
          </a:xfrm>
          <a:prstGeom prst="rect">
            <a:avLst/>
          </a:prstGeom>
          <a:noFill/>
        </p:spPr>
        <p:txBody>
          <a:bodyPr wrap="none" rtlCol="0">
            <a:spAutoFit/>
          </a:bodyPr>
          <a:lstStyle/>
          <a:p>
            <a:r>
              <a:rPr lang="en-US" sz="2400" dirty="0" smtClean="0">
                <a:solidFill>
                  <a:schemeClr val="accent1"/>
                </a:solidFill>
              </a:rPr>
              <a:t>w/in </a:t>
            </a:r>
            <a:r>
              <a:rPr lang="en-US" sz="2400" dirty="0" err="1" smtClean="0">
                <a:solidFill>
                  <a:schemeClr val="accent1"/>
                </a:solidFill>
              </a:rPr>
              <a:t>func</a:t>
            </a:r>
            <a:endParaRPr lang="en-US" sz="2400" dirty="0">
              <a:solidFill>
                <a:schemeClr val="accent1"/>
              </a:solidFill>
            </a:endParaRPr>
          </a:p>
        </p:txBody>
      </p:sp>
      <p:sp>
        <p:nvSpPr>
          <p:cNvPr id="38" name="TextBox 37"/>
          <p:cNvSpPr txBox="1"/>
          <p:nvPr/>
        </p:nvSpPr>
        <p:spPr>
          <a:xfrm>
            <a:off x="5302549" y="1295400"/>
            <a:ext cx="1479251" cy="830997"/>
          </a:xfrm>
          <a:prstGeom prst="rect">
            <a:avLst/>
          </a:prstGeom>
          <a:noFill/>
        </p:spPr>
        <p:txBody>
          <a:bodyPr wrap="none" rtlCol="0">
            <a:spAutoFit/>
          </a:bodyPr>
          <a:lstStyle/>
          <a:p>
            <a:r>
              <a:rPr lang="en-US" sz="2400" dirty="0" err="1">
                <a:solidFill>
                  <a:schemeClr val="accent1"/>
                </a:solidFill>
              </a:rPr>
              <a:t>f</a:t>
            </a:r>
            <a:r>
              <a:rPr lang="en-US" sz="2400" dirty="0" err="1" smtClean="0">
                <a:solidFill>
                  <a:schemeClr val="accent1"/>
                </a:solidFill>
              </a:rPr>
              <a:t>unc</a:t>
            </a:r>
            <a:r>
              <a:rPr lang="en-US" sz="2400" dirty="0" smtClean="0">
                <a:solidFill>
                  <a:schemeClr val="accent1"/>
                </a:solidFill>
              </a:rPr>
              <a:t> </a:t>
            </a:r>
          </a:p>
          <a:p>
            <a:r>
              <a:rPr lang="en-US" sz="2400" dirty="0" smtClean="0">
                <a:solidFill>
                  <a:schemeClr val="accent1"/>
                </a:solidFill>
              </a:rPr>
              <a:t>invocation</a:t>
            </a:r>
            <a:endParaRPr lang="en-US" sz="2400" dirty="0">
              <a:solidFill>
                <a:schemeClr val="accent1"/>
              </a:solidFill>
            </a:endParaRPr>
          </a:p>
        </p:txBody>
      </p:sp>
      <p:sp>
        <p:nvSpPr>
          <p:cNvPr id="39" name="TextBox 38"/>
          <p:cNvSpPr txBox="1"/>
          <p:nvPr/>
        </p:nvSpPr>
        <p:spPr>
          <a:xfrm>
            <a:off x="7283749" y="1447800"/>
            <a:ext cx="817019" cy="461665"/>
          </a:xfrm>
          <a:prstGeom prst="rect">
            <a:avLst/>
          </a:prstGeom>
          <a:noFill/>
        </p:spPr>
        <p:txBody>
          <a:bodyPr wrap="none" rtlCol="0">
            <a:spAutoFit/>
          </a:bodyPr>
          <a:lstStyle/>
          <a:p>
            <a:r>
              <a:rPr lang="en-US" sz="2400" dirty="0" smtClean="0">
                <a:solidFill>
                  <a:schemeClr val="accent1"/>
                </a:solidFill>
              </a:rPr>
              <a:t>stack</a:t>
            </a:r>
          </a:p>
        </p:txBody>
      </p:sp>
      <p:sp>
        <p:nvSpPr>
          <p:cNvPr id="40" name="TextBox 39"/>
          <p:cNvSpPr txBox="1"/>
          <p:nvPr/>
        </p:nvSpPr>
        <p:spPr>
          <a:xfrm>
            <a:off x="3352800" y="2364938"/>
            <a:ext cx="1676036"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hole </a:t>
            </a:r>
            <a:r>
              <a:rPr lang="en-US" sz="2400" dirty="0" err="1" smtClean="0">
                <a:solidFill>
                  <a:schemeClr val="accent1"/>
                </a:solidFill>
              </a:rPr>
              <a:t>prgm</a:t>
            </a:r>
            <a:endParaRPr lang="en-US" sz="2400" dirty="0">
              <a:solidFill>
                <a:schemeClr val="accent1"/>
              </a:solidFill>
            </a:endParaRPr>
          </a:p>
        </p:txBody>
      </p:sp>
      <p:sp>
        <p:nvSpPr>
          <p:cNvPr id="41" name="TextBox 40"/>
          <p:cNvSpPr txBox="1"/>
          <p:nvPr/>
        </p:nvSpPr>
        <p:spPr>
          <a:xfrm>
            <a:off x="5302549" y="2217003"/>
            <a:ext cx="1401346" cy="830997"/>
          </a:xfrm>
          <a:prstGeom prst="rect">
            <a:avLst/>
          </a:prstGeom>
          <a:noFill/>
        </p:spPr>
        <p:txBody>
          <a:bodyPr wrap="none" rtlCol="0">
            <a:spAutoFit/>
          </a:bodyPr>
          <a:lstStyle/>
          <a:p>
            <a:r>
              <a:rPr lang="en-US" sz="2400" dirty="0" err="1">
                <a:solidFill>
                  <a:schemeClr val="accent1"/>
                </a:solidFill>
              </a:rPr>
              <a:t>p</a:t>
            </a:r>
            <a:r>
              <a:rPr lang="en-US" sz="2400" dirty="0" err="1" smtClean="0">
                <a:solidFill>
                  <a:schemeClr val="accent1"/>
                </a:solidFill>
              </a:rPr>
              <a:t>rgm</a:t>
            </a:r>
            <a:r>
              <a:rPr lang="en-US" sz="2400" dirty="0" smtClean="0">
                <a:solidFill>
                  <a:schemeClr val="accent1"/>
                </a:solidFill>
              </a:rPr>
              <a:t> </a:t>
            </a:r>
          </a:p>
          <a:p>
            <a:r>
              <a:rPr lang="en-US" sz="2400" dirty="0" smtClean="0">
                <a:solidFill>
                  <a:schemeClr val="accent1"/>
                </a:solidFill>
              </a:rPr>
              <a:t>execution</a:t>
            </a:r>
          </a:p>
        </p:txBody>
      </p:sp>
      <p:sp>
        <p:nvSpPr>
          <p:cNvPr id="42" name="TextBox 41"/>
          <p:cNvSpPr txBox="1"/>
          <p:nvPr/>
        </p:nvSpPr>
        <p:spPr>
          <a:xfrm>
            <a:off x="7283749" y="2369403"/>
            <a:ext cx="814390" cy="461665"/>
          </a:xfrm>
          <a:prstGeom prst="rect">
            <a:avLst/>
          </a:prstGeom>
          <a:noFill/>
        </p:spPr>
        <p:txBody>
          <a:bodyPr wrap="none" rtlCol="0">
            <a:spAutoFit/>
          </a:bodyPr>
          <a:lstStyle/>
          <a:p>
            <a:r>
              <a:rPr lang="en-US" sz="2400" dirty="0" smtClean="0">
                <a:solidFill>
                  <a:schemeClr val="accent1"/>
                </a:solidFill>
              </a:rPr>
              <a:t>.data</a:t>
            </a:r>
          </a:p>
        </p:txBody>
      </p:sp>
      <p:sp>
        <p:nvSpPr>
          <p:cNvPr id="43" name="TextBox 42"/>
          <p:cNvSpPr txBox="1"/>
          <p:nvPr/>
        </p:nvSpPr>
        <p:spPr>
          <a:xfrm>
            <a:off x="5126322" y="3055203"/>
            <a:ext cx="1579278" cy="830997"/>
          </a:xfrm>
          <a:prstGeom prst="rect">
            <a:avLst/>
          </a:prstGeom>
          <a:noFill/>
        </p:spPr>
        <p:txBody>
          <a:bodyPr wrap="none" rtlCol="0">
            <a:spAutoFit/>
          </a:bodyPr>
          <a:lstStyle/>
          <a:p>
            <a:r>
              <a:rPr lang="en-US" sz="2400" dirty="0" smtClean="0">
                <a:solidFill>
                  <a:schemeClr val="accent1"/>
                </a:solidFill>
              </a:rPr>
              <a:t>b/w </a:t>
            </a:r>
            <a:r>
              <a:rPr lang="en-US" sz="2400" dirty="0" err="1" smtClean="0">
                <a:solidFill>
                  <a:schemeClr val="accent1"/>
                </a:solidFill>
              </a:rPr>
              <a:t>malloc</a:t>
            </a:r>
            <a:endParaRPr lang="en-US" sz="2400" dirty="0" smtClean="0">
              <a:solidFill>
                <a:schemeClr val="accent1"/>
              </a:solidFill>
            </a:endParaRPr>
          </a:p>
          <a:p>
            <a:r>
              <a:rPr lang="en-US" sz="2400" dirty="0">
                <a:solidFill>
                  <a:schemeClr val="accent1"/>
                </a:solidFill>
              </a:rPr>
              <a:t>a</a:t>
            </a:r>
            <a:r>
              <a:rPr lang="en-US" sz="2400" dirty="0" smtClean="0">
                <a:solidFill>
                  <a:schemeClr val="accent1"/>
                </a:solidFill>
              </a:rPr>
              <a:t>nd free</a:t>
            </a:r>
          </a:p>
        </p:txBody>
      </p:sp>
      <p:sp>
        <p:nvSpPr>
          <p:cNvPr id="44" name="TextBox 43"/>
          <p:cNvSpPr txBox="1"/>
          <p:nvPr/>
        </p:nvSpPr>
        <p:spPr>
          <a:xfrm>
            <a:off x="7283749" y="3119735"/>
            <a:ext cx="809837" cy="461665"/>
          </a:xfrm>
          <a:prstGeom prst="rect">
            <a:avLst/>
          </a:prstGeom>
          <a:noFill/>
        </p:spPr>
        <p:txBody>
          <a:bodyPr wrap="none" rtlCol="0">
            <a:spAutoFit/>
          </a:bodyPr>
          <a:lstStyle/>
          <a:p>
            <a:r>
              <a:rPr lang="en-US" sz="2400" dirty="0" smtClean="0">
                <a:solidFill>
                  <a:schemeClr val="accent1"/>
                </a:solidFill>
              </a:rPr>
              <a:t>heap</a:t>
            </a:r>
          </a:p>
        </p:txBody>
      </p:sp>
      <p:sp>
        <p:nvSpPr>
          <p:cNvPr id="45" name="TextBox 44"/>
          <p:cNvSpPr txBox="1"/>
          <p:nvPr/>
        </p:nvSpPr>
        <p:spPr>
          <a:xfrm>
            <a:off x="3200400" y="3052465"/>
            <a:ext cx="2032736" cy="830997"/>
          </a:xfrm>
          <a:prstGeom prst="rect">
            <a:avLst/>
          </a:prstGeom>
          <a:noFill/>
        </p:spPr>
        <p:txBody>
          <a:bodyPr wrap="none" rtlCol="0">
            <a:spAutoFit/>
          </a:bodyPr>
          <a:lstStyle/>
          <a:p>
            <a:r>
              <a:rPr lang="en-US" sz="2400" dirty="0" smtClean="0">
                <a:solidFill>
                  <a:schemeClr val="accent1"/>
                </a:solidFill>
              </a:rPr>
              <a:t>Anywhere that</a:t>
            </a:r>
          </a:p>
          <a:p>
            <a:r>
              <a:rPr lang="en-US" sz="2400" dirty="0">
                <a:solidFill>
                  <a:schemeClr val="accent1"/>
                </a:solidFill>
              </a:rPr>
              <a:t> </a:t>
            </a:r>
            <a:r>
              <a:rPr lang="en-US" sz="2400" dirty="0" smtClean="0">
                <a:solidFill>
                  <a:schemeClr val="accent1"/>
                </a:solidFill>
              </a:rPr>
              <a:t>          has a </a:t>
            </a:r>
            <a:r>
              <a:rPr lang="en-US" sz="2400" dirty="0" err="1" smtClean="0">
                <a:solidFill>
                  <a:schemeClr val="accent1"/>
                </a:solidFill>
              </a:rPr>
              <a:t>ptr</a:t>
            </a:r>
            <a:endParaRPr lang="en-US" sz="2400" dirty="0">
              <a:solidFill>
                <a:schemeClr val="accent1"/>
              </a:solidFill>
            </a:endParaRPr>
          </a:p>
        </p:txBody>
      </p:sp>
      <p:sp>
        <p:nvSpPr>
          <p:cNvPr id="46" name="TextBox 45"/>
          <p:cNvSpPr txBox="1"/>
          <p:nvPr/>
        </p:nvSpPr>
        <p:spPr>
          <a:xfrm>
            <a:off x="1933299" y="3119735"/>
            <a:ext cx="362600" cy="461665"/>
          </a:xfrm>
          <a:prstGeom prst="rect">
            <a:avLst/>
          </a:prstGeom>
          <a:noFill/>
        </p:spPr>
        <p:txBody>
          <a:bodyPr wrap="none" rtlCol="0">
            <a:spAutoFit/>
          </a:bodyPr>
          <a:lstStyle/>
          <a:p>
            <a:r>
              <a:rPr lang="en-US" sz="2400" dirty="0">
                <a:solidFill>
                  <a:schemeClr val="accent1"/>
                </a:solidFill>
              </a:rPr>
              <a:t>A</a:t>
            </a:r>
          </a:p>
        </p:txBody>
      </p:sp>
    </p:spTree>
    <p:extLst>
      <p:ext uri="{BB962C8B-B14F-4D97-AF65-F5344CB8AC3E}">
        <p14:creationId xmlns:p14="http://schemas.microsoft.com/office/powerpoint/2010/main" val="104628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par>
                          <p:cTn id="27" fill="hold">
                            <p:stCondLst>
                              <p:cond delay="0"/>
                            </p:stCondLst>
                            <p:childTnLst>
                              <p:par>
                                <p:cTn id="28" presetID="22" presetClass="entr" presetSubtype="1"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up)">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750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3" grpId="0"/>
      <p:bldP spid="29" grpId="0"/>
      <p:bldP spid="27" grpId="0" animBg="1"/>
      <p:bldP spid="31" grpId="0"/>
      <p:bldP spid="28" grpId="0" animBg="1"/>
      <p:bldP spid="30" grpId="0" animBg="1"/>
      <p:bldP spid="34" grpId="0" animBg="1"/>
      <p:bldP spid="35" grpId="0"/>
      <p:bldP spid="307507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 #2: Review 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sp>
        <p:nvSpPr>
          <p:cNvPr id="3" name="TextBox 2"/>
          <p:cNvSpPr txBox="1"/>
          <p:nvPr/>
        </p:nvSpPr>
        <p:spPr>
          <a:xfrm>
            <a:off x="7543800" y="2205335"/>
            <a:ext cx="324128" cy="461665"/>
          </a:xfrm>
          <a:prstGeom prst="rect">
            <a:avLst/>
          </a:prstGeom>
          <a:noFill/>
        </p:spPr>
        <p:txBody>
          <a:bodyPr wrap="none" rtlCol="0">
            <a:spAutoFit/>
          </a:bodyPr>
          <a:lstStyle/>
          <a:p>
            <a:r>
              <a:rPr lang="en-US" sz="2400" dirty="0">
                <a:solidFill>
                  <a:schemeClr val="accent1"/>
                </a:solidFill>
              </a:rPr>
              <a:t>v</a:t>
            </a:r>
          </a:p>
        </p:txBody>
      </p:sp>
      <p:sp>
        <p:nvSpPr>
          <p:cNvPr id="20" name="TextBox 19"/>
          <p:cNvSpPr txBox="1"/>
          <p:nvPr/>
        </p:nvSpPr>
        <p:spPr>
          <a:xfrm>
            <a:off x="7543800" y="2510135"/>
            <a:ext cx="314510" cy="461665"/>
          </a:xfrm>
          <a:prstGeom prst="rect">
            <a:avLst/>
          </a:prstGeom>
          <a:noFill/>
        </p:spPr>
        <p:txBody>
          <a:bodyPr wrap="none" rtlCol="0">
            <a:spAutoFit/>
          </a:bodyPr>
          <a:lstStyle/>
          <a:p>
            <a:r>
              <a:rPr lang="en-US" sz="2400" dirty="0" smtClean="0">
                <a:solidFill>
                  <a:schemeClr val="accent1"/>
                </a:solidFill>
              </a:rPr>
              <a:t>c</a:t>
            </a:r>
            <a:endParaRPr lang="en-US" sz="2400" dirty="0">
              <a:solidFill>
                <a:schemeClr val="accent1"/>
              </a:solidFill>
            </a:endParaRPr>
          </a:p>
        </p:txBody>
      </p:sp>
      <p:sp>
        <p:nvSpPr>
          <p:cNvPr id="21" name="TextBox 20"/>
          <p:cNvSpPr txBox="1"/>
          <p:nvPr/>
        </p:nvSpPr>
        <p:spPr>
          <a:xfrm>
            <a:off x="8286472" y="4491335"/>
            <a:ext cx="324128" cy="461665"/>
          </a:xfrm>
          <a:prstGeom prst="rect">
            <a:avLst/>
          </a:prstGeom>
          <a:noFill/>
        </p:spPr>
        <p:txBody>
          <a:bodyPr wrap="none" rtlCol="0">
            <a:spAutoFit/>
          </a:bodyPr>
          <a:lstStyle/>
          <a:p>
            <a:r>
              <a:rPr lang="en-US" sz="2400" dirty="0">
                <a:solidFill>
                  <a:schemeClr val="accent1"/>
                </a:solidFill>
              </a:rPr>
              <a:t>v</a:t>
            </a:r>
          </a:p>
        </p:txBody>
      </p:sp>
      <p:sp>
        <p:nvSpPr>
          <p:cNvPr id="22" name="TextBox 21"/>
          <p:cNvSpPr txBox="1"/>
          <p:nvPr/>
        </p:nvSpPr>
        <p:spPr>
          <a:xfrm>
            <a:off x="5562600" y="5010090"/>
            <a:ext cx="378630" cy="400110"/>
          </a:xfrm>
          <a:prstGeom prst="rect">
            <a:avLst/>
          </a:prstGeom>
          <a:noFill/>
        </p:spPr>
        <p:txBody>
          <a:bodyPr wrap="none" rtlCol="0">
            <a:spAutoFit/>
          </a:bodyPr>
          <a:lstStyle/>
          <a:p>
            <a:r>
              <a:rPr lang="en-US" sz="2000" dirty="0" smtClean="0">
                <a:solidFill>
                  <a:schemeClr val="accent1"/>
                </a:solidFill>
              </a:rPr>
              <a:t>pi</a:t>
            </a:r>
            <a:endParaRPr lang="en-US" sz="2000" dirty="0">
              <a:solidFill>
                <a:schemeClr val="accent1"/>
              </a:solidFill>
            </a:endParaRPr>
          </a:p>
        </p:txBody>
      </p:sp>
      <p:sp>
        <p:nvSpPr>
          <p:cNvPr id="23" name="TextBox 22"/>
          <p:cNvSpPr txBox="1"/>
          <p:nvPr/>
        </p:nvSpPr>
        <p:spPr>
          <a:xfrm>
            <a:off x="7631280" y="5238690"/>
            <a:ext cx="1131785" cy="400110"/>
          </a:xfrm>
          <a:prstGeom prst="rect">
            <a:avLst/>
          </a:prstGeom>
          <a:noFill/>
        </p:spPr>
        <p:txBody>
          <a:bodyPr wrap="none" rtlCol="0">
            <a:spAutoFit/>
          </a:bodyPr>
          <a:lstStyle/>
          <a:p>
            <a:r>
              <a:rPr lang="en-US" sz="2000" dirty="0" smtClean="0">
                <a:solidFill>
                  <a:schemeClr val="accent1"/>
                </a:solidFill>
              </a:rPr>
              <a:t>“enter y”</a:t>
            </a:r>
            <a:endParaRPr lang="en-US" sz="2000" dirty="0">
              <a:solidFill>
                <a:schemeClr val="accent1"/>
              </a:solidFill>
            </a:endParaRPr>
          </a:p>
        </p:txBody>
      </p:sp>
      <p:sp>
        <p:nvSpPr>
          <p:cNvPr id="24" name="TextBox 23"/>
          <p:cNvSpPr txBox="1"/>
          <p:nvPr/>
        </p:nvSpPr>
        <p:spPr>
          <a:xfrm>
            <a:off x="7620000" y="5029200"/>
            <a:ext cx="1125629" cy="400110"/>
          </a:xfrm>
          <a:prstGeom prst="rect">
            <a:avLst/>
          </a:prstGeom>
          <a:noFill/>
        </p:spPr>
        <p:txBody>
          <a:bodyPr wrap="none" rtlCol="0">
            <a:spAutoFit/>
          </a:bodyPr>
          <a:lstStyle/>
          <a:p>
            <a:r>
              <a:rPr lang="en-US" sz="2000" dirty="0" smtClean="0">
                <a:solidFill>
                  <a:schemeClr val="accent1"/>
                </a:solidFill>
              </a:rPr>
              <a:t>“enter x”</a:t>
            </a:r>
            <a:endParaRPr lang="en-US" sz="2000" dirty="0">
              <a:solidFill>
                <a:schemeClr val="accent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31280" y="5848290"/>
            <a:ext cx="542456" cy="400110"/>
          </a:xfrm>
          <a:prstGeom prst="rect">
            <a:avLst/>
          </a:prstGeom>
          <a:noFill/>
        </p:spPr>
        <p:txBody>
          <a:bodyPr wrap="none" rtlCol="0">
            <a:spAutoFit/>
          </a:bodyPr>
          <a:lstStyle/>
          <a:p>
            <a:r>
              <a:rPr lang="en-US" sz="2000" dirty="0" smtClean="0">
                <a:solidFill>
                  <a:schemeClr val="accent1"/>
                </a:solidFill>
              </a:rPr>
              <a:t>abs</a:t>
            </a:r>
            <a:endParaRPr lang="en-US" sz="2000" dirty="0">
              <a:solidFill>
                <a:schemeClr val="accent1"/>
              </a:solidFill>
            </a:endParaRPr>
          </a:p>
        </p:txBody>
      </p:sp>
      <p:sp>
        <p:nvSpPr>
          <p:cNvPr id="31" name="TextBox 30"/>
          <p:cNvSpPr txBox="1"/>
          <p:nvPr/>
        </p:nvSpPr>
        <p:spPr>
          <a:xfrm>
            <a:off x="7620000" y="5562600"/>
            <a:ext cx="835485" cy="400110"/>
          </a:xfrm>
          <a:prstGeom prst="rect">
            <a:avLst/>
          </a:prstGeom>
          <a:noFill/>
        </p:spPr>
        <p:txBody>
          <a:bodyPr wrap="none" rtlCol="0">
            <a:spAutoFit/>
          </a:bodyPr>
          <a:lstStyle/>
          <a:p>
            <a:r>
              <a:rPr lang="en-US" sz="2000" dirty="0" err="1" smtClean="0">
                <a:solidFill>
                  <a:schemeClr val="accent1"/>
                </a:solidFill>
              </a:rPr>
              <a:t>tnorm</a:t>
            </a:r>
            <a:endParaRPr lang="en-US" sz="2000" dirty="0">
              <a:solidFill>
                <a:schemeClr val="accent1"/>
              </a:solidFill>
            </a:endParaRPr>
          </a:p>
        </p:txBody>
      </p:sp>
      <p:sp>
        <p:nvSpPr>
          <p:cNvPr id="33" name="TextBox 32"/>
          <p:cNvSpPr txBox="1"/>
          <p:nvPr/>
        </p:nvSpPr>
        <p:spPr>
          <a:xfrm>
            <a:off x="7620000" y="6076890"/>
            <a:ext cx="707245" cy="400110"/>
          </a:xfrm>
          <a:prstGeom prst="rect">
            <a:avLst/>
          </a:prstGeom>
          <a:noFill/>
        </p:spPr>
        <p:txBody>
          <a:bodyPr wrap="none" rtlCol="0">
            <a:spAutoFit/>
          </a:bodyPr>
          <a:lstStyle/>
          <a:p>
            <a:r>
              <a:rPr lang="en-US" sz="2000" dirty="0" smtClean="0">
                <a:solidFill>
                  <a:schemeClr val="accent1"/>
                </a:solidFill>
              </a:rPr>
              <a:t>main</a:t>
            </a:r>
            <a:endParaRPr lang="en-US" sz="2000" dirty="0">
              <a:solidFill>
                <a:schemeClr val="accent1"/>
              </a:solidFill>
            </a:endParaRPr>
          </a:p>
        </p:txBody>
      </p:sp>
      <p:sp>
        <p:nvSpPr>
          <p:cNvPr id="29" name="Oval 28"/>
          <p:cNvSpPr/>
          <p:nvPr/>
        </p:nvSpPr>
        <p:spPr>
          <a:xfrm>
            <a:off x="1638869" y="914400"/>
            <a:ext cx="342331" cy="43079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 name="Oval 7167"/>
          <p:cNvSpPr/>
          <p:nvPr/>
        </p:nvSpPr>
        <p:spPr>
          <a:xfrm>
            <a:off x="2209800" y="914400"/>
            <a:ext cx="1828800" cy="43079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Oval 7168"/>
          <p:cNvSpPr/>
          <p:nvPr/>
        </p:nvSpPr>
        <p:spPr>
          <a:xfrm>
            <a:off x="3352800" y="5127171"/>
            <a:ext cx="533400" cy="40011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Oval 7170"/>
          <p:cNvSpPr/>
          <p:nvPr/>
        </p:nvSpPr>
        <p:spPr>
          <a:xfrm>
            <a:off x="914400" y="2057400"/>
            <a:ext cx="347211" cy="37876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73" name="Straight Connector 7172"/>
          <p:cNvCxnSpPr/>
          <p:nvPr/>
        </p:nvCxnSpPr>
        <p:spPr>
          <a:xfrm>
            <a:off x="1638869" y="2313215"/>
            <a:ext cx="342331"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181600" y="5238690"/>
            <a:ext cx="1370696" cy="400110"/>
          </a:xfrm>
          <a:prstGeom prst="rect">
            <a:avLst/>
          </a:prstGeom>
          <a:noFill/>
        </p:spPr>
        <p:txBody>
          <a:bodyPr wrap="none" rtlCol="0">
            <a:spAutoFit/>
          </a:bodyPr>
          <a:lstStyle/>
          <a:p>
            <a:r>
              <a:rPr lang="en-US" sz="2000" dirty="0" smtClean="0">
                <a:solidFill>
                  <a:schemeClr val="accent1"/>
                </a:solidFill>
              </a:rPr>
              <a:t>“result %d”</a:t>
            </a:r>
            <a:endParaRPr lang="en-US" sz="2000" dirty="0">
              <a:solidFill>
                <a:schemeClr val="accent1"/>
              </a:solidFill>
            </a:endParaRPr>
          </a:p>
        </p:txBody>
      </p:sp>
      <p:sp>
        <p:nvSpPr>
          <p:cNvPr id="41" name="Oval 40"/>
          <p:cNvSpPr/>
          <p:nvPr/>
        </p:nvSpPr>
        <p:spPr>
          <a:xfrm>
            <a:off x="2514600" y="1626608"/>
            <a:ext cx="1828800" cy="43079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89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7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6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17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16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P spid="3" grpId="0"/>
      <p:bldP spid="20" grpId="0"/>
      <p:bldP spid="21" grpId="0"/>
      <p:bldP spid="22" grpId="0"/>
      <p:bldP spid="23" grpId="0"/>
      <p:bldP spid="24" grpId="0"/>
      <p:bldP spid="30" grpId="0"/>
      <p:bldP spid="31" grpId="0"/>
      <p:bldP spid="33" grpId="0"/>
      <p:bldP spid="29" grpId="0" animBg="1"/>
      <p:bldP spid="7168" grpId="0" animBg="1"/>
      <p:bldP spid="7169" grpId="0" animBg="1"/>
      <p:bldP spid="7171" grpId="0" animBg="1"/>
      <p:bldP spid="40" grpId="0"/>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1"/>
                </a:solidFill>
              </a:rPr>
              <a:t>Compiler</a:t>
            </a:r>
            <a:endParaRPr lang="en-US" sz="3200" dirty="0">
              <a:solidFill>
                <a:schemeClr val="accent1"/>
              </a:solidFill>
            </a:endParaRPr>
          </a:p>
        </p:txBody>
      </p:sp>
      <p:cxnSp>
        <p:nvCxnSpPr>
          <p:cNvPr id="5" name="Straight Arrow Connector 4"/>
          <p:cNvCxnSpPr/>
          <p:nvPr/>
        </p:nvCxnSpPr>
        <p:spPr>
          <a:xfrm flipV="1">
            <a:off x="876300" y="2269097"/>
            <a:ext cx="1053407" cy="2158425"/>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1"/>
                </a:solidFill>
              </a:rPr>
              <a:t>Assembler</a:t>
            </a:r>
            <a:endParaRPr lang="en-US" sz="3200" dirty="0">
              <a:solidFill>
                <a:schemeClr val="accent1"/>
              </a:solidFill>
            </a:endParaRPr>
          </a:p>
        </p:txBody>
      </p:sp>
      <p:cxnSp>
        <p:nvCxnSpPr>
          <p:cNvPr id="30" name="Straight Arrow Connector 29"/>
          <p:cNvCxnSpPr/>
          <p:nvPr/>
        </p:nvCxnSpPr>
        <p:spPr>
          <a:xfrm flipV="1">
            <a:off x="3810000" y="3429001"/>
            <a:ext cx="381000" cy="2158424"/>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1"/>
                </a:solidFill>
              </a:rPr>
              <a:t>linker</a:t>
            </a:r>
            <a:endParaRPr lang="en-US" sz="3200" dirty="0">
              <a:solidFill>
                <a:schemeClr val="accent1"/>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1"/>
                </a:solidFill>
              </a:rPr>
              <a:t>C source</a:t>
            </a:r>
          </a:p>
          <a:p>
            <a:r>
              <a:rPr lang="en-US" sz="3200" dirty="0" smtClean="0">
                <a:solidFill>
                  <a:schemeClr val="accent1"/>
                </a:solidFill>
              </a:rPr>
              <a:t>files</a:t>
            </a:r>
            <a:endParaRPr lang="en-US" sz="3200" dirty="0">
              <a:solidFill>
                <a:schemeClr val="accent1"/>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1"/>
                </a:solidFill>
              </a:rPr>
              <a:t>assembly</a:t>
            </a:r>
          </a:p>
          <a:p>
            <a:r>
              <a:rPr lang="en-US" sz="3200" dirty="0" smtClean="0">
                <a:solidFill>
                  <a:schemeClr val="accent1"/>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1"/>
                </a:solidFill>
              </a:rPr>
              <a:t>o</a:t>
            </a:r>
            <a:r>
              <a:rPr lang="en-US" sz="3200" dirty="0" err="1" smtClean="0">
                <a:solidFill>
                  <a:schemeClr val="accent1"/>
                </a:solidFill>
              </a:rPr>
              <a:t>bj</a:t>
            </a:r>
            <a:r>
              <a:rPr lang="en-US" sz="3200" dirty="0" smtClean="0">
                <a:solidFill>
                  <a:schemeClr val="accent1"/>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1"/>
                </a:solidFill>
              </a:rPr>
              <a:t>e</a:t>
            </a:r>
            <a:r>
              <a:rPr lang="en-US" sz="3200" dirty="0" smtClean="0">
                <a:solidFill>
                  <a:schemeClr val="accent1"/>
                </a:solidFill>
              </a:rPr>
              <a:t>xecutable</a:t>
            </a:r>
          </a:p>
          <a:p>
            <a:r>
              <a:rPr lang="en-US" sz="3200" dirty="0" smtClean="0">
                <a:solidFill>
                  <a:schemeClr val="accent1"/>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1"/>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1"/>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1"/>
                </a:solidFill>
              </a:rPr>
              <a:t>e</a:t>
            </a:r>
            <a:r>
              <a:rPr lang="en-US" sz="2000" dirty="0" smtClean="0">
                <a:solidFill>
                  <a:schemeClr val="accent1"/>
                </a:solidFill>
              </a:rPr>
              <a:t>xists on </a:t>
            </a:r>
          </a:p>
          <a:p>
            <a:r>
              <a:rPr lang="en-US" sz="2000" dirty="0" smtClean="0">
                <a:solidFill>
                  <a:schemeClr val="accent1"/>
                </a:solidFill>
              </a:rPr>
              <a:t>disk</a:t>
            </a:r>
          </a:p>
        </p:txBody>
      </p:sp>
      <p:sp>
        <p:nvSpPr>
          <p:cNvPr id="15" name="Oval 14"/>
          <p:cNvSpPr/>
          <p:nvPr/>
        </p:nvSpPr>
        <p:spPr>
          <a:xfrm>
            <a:off x="7010400" y="5012297"/>
            <a:ext cx="1981200" cy="14398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13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1"/>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1"/>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1"/>
                </a:solidFill>
              </a:rPr>
              <a:t>Linker</a:t>
            </a:r>
            <a:r>
              <a:rPr lang="en-US" dirty="0" smtClean="0"/>
              <a:t> joins object files into one executable</a:t>
            </a:r>
          </a:p>
          <a:p>
            <a:endParaRPr lang="en-US" dirty="0" smtClean="0"/>
          </a:p>
          <a:p>
            <a:r>
              <a:rPr lang="en-US" dirty="0" smtClean="0">
                <a:solidFill>
                  <a:schemeClr val="accent1"/>
                </a:solidFill>
              </a:rPr>
              <a:t>Loader</a:t>
            </a:r>
            <a:r>
              <a:rPr lang="en-US" dirty="0" smtClean="0"/>
              <a:t> brings it into memory and starts execution</a:t>
            </a:r>
            <a:endParaRPr lang="en-US" dirty="0"/>
          </a:p>
        </p:txBody>
      </p:sp>
      <p:sp>
        <p:nvSpPr>
          <p:cNvPr id="3" name="TextBox 2"/>
          <p:cNvSpPr txBox="1"/>
          <p:nvPr/>
        </p:nvSpPr>
        <p:spPr>
          <a:xfrm>
            <a:off x="3429000" y="2438400"/>
            <a:ext cx="1669431" cy="523220"/>
          </a:xfrm>
          <a:prstGeom prst="rect">
            <a:avLst/>
          </a:prstGeom>
          <a:noFill/>
        </p:spPr>
        <p:txBody>
          <a:bodyPr wrap="none" rtlCol="0">
            <a:spAutoFit/>
          </a:bodyPr>
          <a:lstStyle/>
          <a:p>
            <a:r>
              <a:rPr lang="en-US" sz="2800" dirty="0" smtClean="0">
                <a:solidFill>
                  <a:schemeClr val="accent1"/>
                </a:solidFill>
              </a:rPr>
              <a:t>Next Time</a:t>
            </a:r>
            <a:endParaRPr lang="en-US" sz="2800" dirty="0">
              <a:solidFill>
                <a:schemeClr val="accent1"/>
              </a:solidFill>
            </a:endParaRPr>
          </a:p>
        </p:txBody>
      </p:sp>
      <p:sp>
        <p:nvSpPr>
          <p:cNvPr id="4" name="Rounded Rectangle 3"/>
          <p:cNvSpPr/>
          <p:nvPr/>
        </p:nvSpPr>
        <p:spPr>
          <a:xfrm>
            <a:off x="152400" y="2438400"/>
            <a:ext cx="8763000" cy="2438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6512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Schedule </a:t>
            </a:r>
            <a:r>
              <a:rPr lang="en-US" dirty="0"/>
              <a:t>PA2 Design Doc </a:t>
            </a:r>
            <a:r>
              <a:rPr lang="en-US" dirty="0" err="1"/>
              <a:t>Mtg</a:t>
            </a:r>
            <a:r>
              <a:rPr lang="en-US" dirty="0"/>
              <a:t> </a:t>
            </a:r>
            <a:r>
              <a:rPr lang="en-US" dirty="0" smtClean="0"/>
              <a:t>for </a:t>
            </a:r>
            <a:r>
              <a:rPr lang="en-US" b="1" i="1" dirty="0" smtClean="0">
                <a:solidFill>
                  <a:schemeClr val="accent1"/>
                </a:solidFill>
              </a:rPr>
              <a:t>next</a:t>
            </a:r>
            <a:r>
              <a:rPr lang="en-US" dirty="0" smtClean="0"/>
              <a:t> Monday, Mar 11</a:t>
            </a:r>
            <a:r>
              <a:rPr lang="en-US" baseline="30000" dirty="0" smtClean="0"/>
              <a:t>th</a:t>
            </a:r>
            <a:endParaRPr lang="en-US" dirty="0"/>
          </a:p>
          <a:p>
            <a:pPr marL="573088" lvl="1" indent="-457200">
              <a:buFont typeface="Arial"/>
              <a:buChar char="•"/>
            </a:pPr>
            <a:r>
              <a:rPr lang="en-US" dirty="0"/>
              <a:t>HW3 due next </a:t>
            </a:r>
            <a:r>
              <a:rPr lang="en-US" dirty="0" smtClean="0"/>
              <a:t>Wednesday, March 13</a:t>
            </a:r>
            <a:r>
              <a:rPr lang="en-US" baseline="30000" dirty="0" smtClean="0"/>
              <a:t>th</a:t>
            </a:r>
            <a:endParaRPr lang="en-US" dirty="0" smtClean="0"/>
          </a:p>
          <a:p>
            <a:pPr marL="573088" lvl="1" indent="-457200">
              <a:buFont typeface="Arial"/>
              <a:buChar char="•"/>
            </a:pPr>
            <a:r>
              <a:rPr lang="en-US" dirty="0" smtClean="0"/>
              <a:t>PA2 Work-in-Progress circuit due </a:t>
            </a:r>
            <a:r>
              <a:rPr lang="en-US" b="1" i="1" dirty="0" smtClean="0">
                <a:solidFill>
                  <a:schemeClr val="accent1"/>
                </a:solidFill>
              </a:rPr>
              <a:t>before</a:t>
            </a:r>
            <a:r>
              <a:rPr lang="en-US" dirty="0" smtClean="0"/>
              <a:t> spring break</a:t>
            </a:r>
          </a:p>
          <a:p>
            <a:pPr marL="573088" lvl="1" indent="-457200">
              <a:buFont typeface="Arial"/>
              <a:buChar char="•"/>
            </a:pPr>
            <a:endParaRPr lang="en-US" dirty="0" smtClean="0"/>
          </a:p>
          <a:p>
            <a:pPr marL="573088" lvl="1" indent="-457200">
              <a:buFont typeface="Arial"/>
              <a:buChar char="•"/>
            </a:pPr>
            <a:r>
              <a:rPr lang="en-US" dirty="0" smtClean="0">
                <a:solidFill>
                  <a:schemeClr val="accent1"/>
                </a:solidFill>
              </a:rPr>
              <a:t>Spring break: </a:t>
            </a:r>
            <a:r>
              <a:rPr lang="en-US" dirty="0" smtClean="0">
                <a:solidFill>
                  <a:schemeClr val="bg1"/>
                </a:solidFill>
              </a:rPr>
              <a:t>Saturday, March 16</a:t>
            </a:r>
            <a:r>
              <a:rPr lang="en-US" baseline="30000" dirty="0" smtClean="0">
                <a:solidFill>
                  <a:schemeClr val="bg1"/>
                </a:solidFill>
              </a:rPr>
              <a:t>th</a:t>
            </a:r>
            <a:r>
              <a:rPr lang="en-US" dirty="0" smtClean="0">
                <a:solidFill>
                  <a:schemeClr val="bg1"/>
                </a:solidFill>
              </a:rPr>
              <a:t> to Sunday, March 24</a:t>
            </a:r>
            <a:r>
              <a:rPr lang="en-US" baseline="30000" dirty="0" smtClean="0">
                <a:solidFill>
                  <a:schemeClr val="bg1"/>
                </a:solidFill>
              </a:rPr>
              <a:t>th</a:t>
            </a:r>
            <a:r>
              <a:rPr lang="en-US" dirty="0" smtClean="0">
                <a:solidFill>
                  <a:schemeClr val="bg1"/>
                </a:solidFill>
              </a:rPr>
              <a:t> </a:t>
            </a:r>
          </a:p>
          <a:p>
            <a:pPr marL="115888" lvl="1" indent="0">
              <a:buNone/>
            </a:pPr>
            <a:endParaRPr lang="en-US" dirty="0"/>
          </a:p>
          <a:p>
            <a:pPr marL="573088" lvl="1" indent="-457200">
              <a:buFont typeface="Arial"/>
              <a:buChar char="•"/>
            </a:pPr>
            <a:r>
              <a:rPr lang="en-US" dirty="0">
                <a:solidFill>
                  <a:schemeClr val="accent1"/>
                </a:solidFill>
              </a:rPr>
              <a:t>Prelim2 </a:t>
            </a:r>
            <a:r>
              <a:rPr lang="en-US" dirty="0" smtClean="0">
                <a:solidFill>
                  <a:schemeClr val="accent1"/>
                </a:solidFill>
              </a:rPr>
              <a:t>Thursday, March 28</a:t>
            </a:r>
            <a:r>
              <a:rPr lang="en-US" baseline="30000" dirty="0" smtClean="0">
                <a:solidFill>
                  <a:schemeClr val="accent1"/>
                </a:solidFill>
              </a:rPr>
              <a:t>th</a:t>
            </a:r>
            <a:r>
              <a:rPr lang="en-US" dirty="0" smtClean="0">
                <a:solidFill>
                  <a:schemeClr val="accent1"/>
                </a:solidFill>
              </a:rPr>
              <a:t>, right </a:t>
            </a:r>
            <a:r>
              <a:rPr lang="en-US" dirty="0">
                <a:solidFill>
                  <a:schemeClr val="accent1"/>
                </a:solidFill>
              </a:rPr>
              <a:t>after spring </a:t>
            </a:r>
            <a:r>
              <a:rPr lang="en-US" dirty="0" smtClean="0">
                <a:solidFill>
                  <a:schemeClr val="accent1"/>
                </a:solidFill>
              </a:rPr>
              <a:t>break</a:t>
            </a:r>
          </a:p>
          <a:p>
            <a:pPr marL="573088" lvl="1" indent="-457200">
              <a:buFont typeface="Arial"/>
              <a:buChar char="•"/>
            </a:pPr>
            <a:endParaRPr lang="en-US" smtClean="0"/>
          </a:p>
          <a:p>
            <a:pPr marL="573088" lvl="1" indent="-457200">
              <a:buFont typeface="Arial"/>
              <a:buChar char="•"/>
            </a:pPr>
            <a:r>
              <a:rPr lang="en-US" smtClean="0"/>
              <a:t>PA2 </a:t>
            </a:r>
            <a:r>
              <a:rPr lang="en-US" dirty="0" smtClean="0"/>
              <a:t>due Thursday, April 4</a:t>
            </a:r>
            <a:r>
              <a:rPr lang="en-US" baseline="30000" dirty="0" smtClean="0"/>
              <a:t>th</a:t>
            </a:r>
            <a:endParaRPr lang="en-US" dirty="0"/>
          </a:p>
          <a:p>
            <a:pPr marL="173038" lvl="1" indent="0">
              <a:buNone/>
            </a:pPr>
            <a:endParaRPr lang="en-US" dirty="0" smtClean="0"/>
          </a:p>
        </p:txBody>
      </p:sp>
    </p:spTree>
    <p:extLst>
      <p:ext uri="{BB962C8B-B14F-4D97-AF65-F5344CB8AC3E}">
        <p14:creationId xmlns:p14="http://schemas.microsoft.com/office/powerpoint/2010/main" val="4278580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1"/>
                </a:solidFill>
              </a:rPr>
              <a:t>first four </a:t>
            </a:r>
            <a:r>
              <a:rPr lang="en-US" sz="2200" dirty="0" err="1" smtClean="0"/>
              <a:t>arg</a:t>
            </a:r>
            <a:r>
              <a:rPr lang="en-US" sz="2200" dirty="0" smtClean="0"/>
              <a:t> words passed in $a0,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1"/>
                </a:solidFill>
              </a:rPr>
              <a:t>in parent’s stack frame</a:t>
            </a:r>
          </a:p>
          <a:p>
            <a:pPr lvl="1"/>
            <a:r>
              <a:rPr lang="en-US" sz="2200" dirty="0" smtClean="0"/>
              <a:t>return value (if any) in $v0, $v1</a:t>
            </a:r>
          </a:p>
          <a:p>
            <a:pPr lvl="1"/>
            <a:r>
              <a:rPr lang="en-US" sz="2200" dirty="0"/>
              <a:t>stack frame at $</a:t>
            </a:r>
            <a:r>
              <a:rPr lang="en-US" sz="2200" dirty="0" err="1"/>
              <a:t>sp</a:t>
            </a:r>
            <a:endParaRPr lang="en-US" sz="2200" dirty="0"/>
          </a:p>
          <a:p>
            <a:pPr lvl="2"/>
            <a:r>
              <a:rPr lang="en-US" sz="1800" dirty="0"/>
              <a:t>contains </a:t>
            </a:r>
            <a:r>
              <a:rPr lang="en-US" sz="1800" dirty="0">
                <a:solidFill>
                  <a:schemeClr val="accent1"/>
                </a:solidFill>
              </a:rPr>
              <a:t>$</a:t>
            </a:r>
            <a:r>
              <a:rPr lang="en-US" sz="1800" dirty="0" err="1">
                <a:solidFill>
                  <a:schemeClr val="accent1"/>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1"/>
                </a:solidFill>
              </a:rPr>
              <a:t>$</a:t>
            </a:r>
            <a:r>
              <a:rPr lang="en-US" sz="1800" dirty="0" err="1" smtClean="0">
                <a:solidFill>
                  <a:schemeClr val="accent1"/>
                </a:solidFill>
              </a:rPr>
              <a:t>fp</a:t>
            </a:r>
            <a:endParaRPr lang="en-US" sz="1800" dirty="0">
              <a:solidFill>
                <a:schemeClr val="accent1"/>
              </a:solidFill>
            </a:endParaRPr>
          </a:p>
          <a:p>
            <a:pPr lvl="2"/>
            <a:r>
              <a:rPr lang="en-US" sz="1800" dirty="0"/>
              <a:t>contains </a:t>
            </a:r>
            <a:r>
              <a:rPr lang="en-US" sz="1800" dirty="0">
                <a:solidFill>
                  <a:schemeClr val="accent1"/>
                </a:solidFill>
              </a:rPr>
              <a:t>local </a:t>
            </a:r>
            <a:r>
              <a:rPr lang="en-US" sz="1800" dirty="0" err="1">
                <a:solidFill>
                  <a:schemeClr val="accent1"/>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1"/>
                </a:solidFill>
              </a:rPr>
              <a:t>contains extra arguments to </a:t>
            </a:r>
            <a:r>
              <a:rPr lang="en-US" sz="1800" dirty="0" smtClean="0">
                <a:solidFill>
                  <a:schemeClr val="accent1"/>
                </a:solidFill>
              </a:rPr>
              <a:t>sub-functions</a:t>
            </a:r>
          </a:p>
          <a:p>
            <a:pPr marL="688975" lvl="2" indent="0">
              <a:buNone/>
            </a:pPr>
            <a:r>
              <a:rPr lang="en-US" sz="1800" dirty="0" smtClean="0">
                <a:solidFill>
                  <a:schemeClr val="accent1"/>
                </a:solidFill>
              </a:rPr>
              <a:t>	(i.e. argument “spilling)</a:t>
            </a:r>
            <a:endParaRPr lang="en-US" sz="1800" dirty="0">
              <a:solidFill>
                <a:schemeClr val="accent1"/>
              </a:solidFill>
            </a:endParaRPr>
          </a:p>
          <a:p>
            <a:pPr lvl="2"/>
            <a:r>
              <a:rPr lang="en-US" sz="1800" dirty="0">
                <a:solidFill>
                  <a:schemeClr val="accent1"/>
                </a:solidFill>
              </a:rPr>
              <a:t>contains space for first 4 arguments </a:t>
            </a:r>
            <a:r>
              <a:rPr lang="en-US" sz="1800" dirty="0" smtClean="0">
                <a:solidFill>
                  <a:schemeClr val="accent1"/>
                </a:solidFill>
              </a:rPr>
              <a:t>to sub-functions</a:t>
            </a:r>
          </a:p>
          <a:p>
            <a:pPr lvl="1"/>
            <a:r>
              <a:rPr lang="en-US" sz="2200" dirty="0" err="1" smtClean="0">
                <a:solidFill>
                  <a:schemeClr val="accent1"/>
                </a:solidFill>
              </a:rPr>
              <a:t>callee</a:t>
            </a:r>
            <a:r>
              <a:rPr lang="en-US" sz="2200" dirty="0" smtClean="0">
                <a:solidFill>
                  <a:schemeClr val="accent1"/>
                </a:solidFill>
              </a:rPr>
              <a:t> </a:t>
            </a:r>
            <a:r>
              <a:rPr lang="en-US" sz="2200" dirty="0" smtClean="0"/>
              <a:t>save </a:t>
            </a:r>
            <a:r>
              <a:rPr lang="en-US" sz="2200" dirty="0" err="1" smtClean="0"/>
              <a:t>regs</a:t>
            </a:r>
            <a:r>
              <a:rPr lang="en-US" sz="2200" dirty="0" smtClean="0"/>
              <a:t> are </a:t>
            </a:r>
            <a:r>
              <a:rPr lang="en-US" sz="2200" dirty="0" smtClean="0">
                <a:solidFill>
                  <a:schemeClr val="accent1"/>
                </a:solidFill>
              </a:rPr>
              <a:t>preserved</a:t>
            </a:r>
          </a:p>
          <a:p>
            <a:pPr lvl="1"/>
            <a:r>
              <a:rPr lang="en-US" sz="2200" dirty="0" smtClean="0">
                <a:solidFill>
                  <a:schemeClr val="accent1"/>
                </a:solidFill>
              </a:rPr>
              <a:t>caller </a:t>
            </a:r>
            <a:r>
              <a:rPr lang="en-US" sz="2200" dirty="0" smtClean="0"/>
              <a:t>save </a:t>
            </a:r>
            <a:r>
              <a:rPr lang="en-US" sz="2200" dirty="0" err="1" smtClean="0"/>
              <a:t>regs</a:t>
            </a:r>
            <a:r>
              <a:rPr lang="en-US" sz="2200" dirty="0" smtClean="0"/>
              <a:t>  are </a:t>
            </a:r>
            <a:r>
              <a:rPr lang="en-US" sz="2200" dirty="0" smtClean="0">
                <a:solidFill>
                  <a:schemeClr val="accent1"/>
                </a:solidFill>
              </a:rPr>
              <a:t>not </a:t>
            </a:r>
          </a:p>
          <a:p>
            <a:pPr lvl="1"/>
            <a:r>
              <a:rPr lang="en-US" sz="2200" dirty="0"/>
              <a:t>Global data accessed via $</a:t>
            </a:r>
            <a:r>
              <a:rPr lang="en-US" sz="2200" dirty="0" err="1" smtClean="0"/>
              <a:t>gp</a:t>
            </a:r>
            <a:endParaRPr lang="en-US" sz="2200" dirty="0"/>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1"/>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4071639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043208518"/>
              </p:ex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1"/>
                          </a:solidFill>
                          <a:latin typeface="+mj-lt"/>
                        </a:rPr>
                        <a:t>r0</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4186">
                <a:tc>
                  <a:txBody>
                    <a:bodyPr/>
                    <a:lstStyle/>
                    <a:p>
                      <a:pPr algn="ctr"/>
                      <a:r>
                        <a:rPr lang="en-US" sz="2400" b="0" dirty="0" smtClean="0">
                          <a:solidFill>
                            <a:schemeClr val="accent1"/>
                          </a:solidFill>
                          <a:latin typeface="+mj-lt"/>
                        </a:rPr>
                        <a:t>r1</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r2</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r3</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r4</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4587">
                <a:tc>
                  <a:txBody>
                    <a:bodyPr/>
                    <a:lstStyle/>
                    <a:p>
                      <a:pPr algn="ctr"/>
                      <a:r>
                        <a:rPr lang="en-US" sz="2400" b="0" dirty="0" smtClean="0">
                          <a:solidFill>
                            <a:schemeClr val="accent1"/>
                          </a:solidFill>
                          <a:latin typeface="+mj-lt"/>
                        </a:rPr>
                        <a:t>r5</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r6</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1"/>
                          </a:solidFill>
                        </a:rPr>
                        <a:t>r8</a:t>
                      </a:r>
                      <a:endParaRPr lang="en-US" sz="2400" dirty="0">
                        <a:solidFill>
                          <a:schemeClr val="accent1"/>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4877">
                <a:tc>
                  <a:txBody>
                    <a:bodyPr/>
                    <a:lstStyle/>
                    <a:p>
                      <a:pPr algn="ctr"/>
                      <a:r>
                        <a:rPr lang="en-US" sz="2400" b="0" dirty="0" smtClean="0">
                          <a:solidFill>
                            <a:schemeClr val="accent1"/>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r15</a:t>
                      </a:r>
                      <a:endParaRPr lang="en-US" sz="2400" b="0" dirty="0">
                        <a:solidFill>
                          <a:schemeClr val="accent1"/>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3485208151"/>
              </p:ex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1"/>
                          </a:solidFill>
                          <a:latin typeface="+mj-lt"/>
                        </a:rPr>
                        <a:t>r16</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r17</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r18</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r19</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r20</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r21</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r22</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1"/>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rPr>
                        <a:t>r24</a:t>
                      </a:r>
                      <a:endParaRPr lang="en-US" sz="2400" b="0" dirty="0">
                        <a:solidFill>
                          <a:schemeClr val="accent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1"/>
                          </a:solidFill>
                          <a:latin typeface="+mj-lt"/>
                        </a:rPr>
                        <a:t>r31</a:t>
                      </a:r>
                      <a:endParaRPr lang="en-US" sz="2400" b="0" dirty="0">
                        <a:solidFill>
                          <a:schemeClr val="accent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71804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77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a:t>Anatomy of an executing program</a:t>
            </a:r>
          </a:p>
        </p:txBody>
      </p:sp>
      <p:grpSp>
        <p:nvGrpSpPr>
          <p:cNvPr id="7" name="Group 6"/>
          <p:cNvGrpSpPr/>
          <p:nvPr/>
        </p:nvGrpSpPr>
        <p:grpSpPr>
          <a:xfrm>
            <a:off x="152400" y="5142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5048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2971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200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7550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7526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2192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4478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6096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97251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189969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Given a running program (a process), how do we know what is going on (what function is executing, what arguments were passed to where, where is the stack and current stack frame, where is the code and data, </a:t>
            </a:r>
            <a:r>
              <a:rPr lang="en-US" dirty="0" err="1" smtClean="0"/>
              <a:t>etc</a:t>
            </a:r>
            <a:r>
              <a:rPr lang="en-US" dirty="0" smtClean="0"/>
              <a:t>)?</a:t>
            </a:r>
            <a:endParaRPr lang="en-US" dirty="0"/>
          </a:p>
        </p:txBody>
      </p:sp>
    </p:spTree>
    <p:extLst>
      <p:ext uri="{BB962C8B-B14F-4D97-AF65-F5344CB8AC3E}">
        <p14:creationId xmlns:p14="http://schemas.microsoft.com/office/powerpoint/2010/main" val="87535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Activity </a:t>
            </a:r>
            <a:r>
              <a:rPr lang="en-US" dirty="0" smtClean="0"/>
              <a:t>#1: </a:t>
            </a:r>
            <a:r>
              <a:rPr lang="en-US" dirty="0"/>
              <a:t>Debugging</a:t>
            </a:r>
          </a:p>
        </p:txBody>
      </p:sp>
      <p:sp>
        <p:nvSpPr>
          <p:cNvPr id="3" name="Content Placeholder 2"/>
          <p:cNvSpPr>
            <a:spLocks noGrp="1"/>
          </p:cNvSpPr>
          <p:nvPr>
            <p:ph idx="4294967295"/>
            <p:custDataLst>
              <p:tags r:id="rId2"/>
            </p:custDataLst>
          </p:nvPr>
        </p:nvSpPr>
        <p:spPr>
          <a:xfrm>
            <a:off x="1295400" y="533400"/>
            <a:ext cx="3124200" cy="1905000"/>
          </a:xfrm>
        </p:spPr>
        <p:txBody>
          <a:bodyPr>
            <a:noAutofit/>
          </a:bodyPr>
          <a:lstStyle/>
          <a:p>
            <a:pPr marL="0" indent="0">
              <a:lnSpc>
                <a:spcPct val="80000"/>
              </a:lnSpc>
              <a:spcBef>
                <a:spcPts val="0"/>
              </a:spcBef>
              <a:tabLst>
                <a:tab pos="1662113" algn="l"/>
              </a:tabLst>
            </a:pPr>
            <a:r>
              <a:rPr lang="en-US" sz="2400" dirty="0" smtClean="0"/>
              <a:t>init(): 	0x400000</a:t>
            </a:r>
          </a:p>
          <a:p>
            <a:pPr marL="0" indent="0">
              <a:lnSpc>
                <a:spcPct val="80000"/>
              </a:lnSpc>
              <a:spcBef>
                <a:spcPts val="0"/>
              </a:spcBef>
              <a:tabLst>
                <a:tab pos="1662113" algn="l"/>
              </a:tabLst>
            </a:pPr>
            <a:r>
              <a:rPr lang="en-US" sz="2400" dirty="0" err="1" smtClean="0"/>
              <a:t>printf</a:t>
            </a:r>
            <a:r>
              <a:rPr lang="en-US" sz="2400" dirty="0" smtClean="0"/>
              <a:t>(s, …): 	0x4002B4</a:t>
            </a:r>
          </a:p>
          <a:p>
            <a:pPr marL="0" indent="0">
              <a:lnSpc>
                <a:spcPct val="80000"/>
              </a:lnSpc>
              <a:spcBef>
                <a:spcPts val="0"/>
              </a:spcBef>
              <a:tabLst>
                <a:tab pos="1662113" algn="l"/>
              </a:tabLst>
            </a:pPr>
            <a:r>
              <a:rPr lang="en-US" sz="2400" dirty="0" err="1" smtClean="0"/>
              <a:t>vnorm</a:t>
            </a:r>
            <a:r>
              <a:rPr lang="en-US" sz="2400" dirty="0" smtClean="0"/>
              <a:t>(</a:t>
            </a:r>
            <a:r>
              <a:rPr lang="en-US" sz="2400" dirty="0" err="1" smtClean="0"/>
              <a:t>a,b</a:t>
            </a:r>
            <a:r>
              <a:rPr lang="en-US" sz="2400" dirty="0" smtClean="0"/>
              <a:t>): 	0x40107C</a:t>
            </a:r>
          </a:p>
          <a:p>
            <a:pPr marL="0" indent="0">
              <a:lnSpc>
                <a:spcPct val="80000"/>
              </a:lnSpc>
              <a:spcBef>
                <a:spcPts val="0"/>
              </a:spcBef>
              <a:tabLst>
                <a:tab pos="1662113" algn="l"/>
              </a:tabLst>
            </a:pPr>
            <a:r>
              <a:rPr lang="en-US" sz="2400" dirty="0" smtClean="0"/>
              <a:t>main(</a:t>
            </a:r>
            <a:r>
              <a:rPr lang="en-US" sz="2400" dirty="0" err="1" smtClean="0"/>
              <a:t>a,b</a:t>
            </a:r>
            <a:r>
              <a:rPr lang="en-US" sz="2400" dirty="0" smtClean="0"/>
              <a:t>):	0x4010A0</a:t>
            </a:r>
          </a:p>
          <a:p>
            <a:pPr marL="0" indent="0">
              <a:lnSpc>
                <a:spcPct val="80000"/>
              </a:lnSpc>
              <a:spcBef>
                <a:spcPts val="0"/>
              </a:spcBef>
              <a:tabLst>
                <a:tab pos="1371600" algn="l"/>
              </a:tabLst>
            </a:pPr>
            <a:r>
              <a:rPr lang="en-US" sz="2400" dirty="0" smtClean="0"/>
              <a:t>pi:	0x10000000</a:t>
            </a:r>
          </a:p>
          <a:p>
            <a:pPr marL="0" indent="0">
              <a:lnSpc>
                <a:spcPct val="80000"/>
              </a:lnSpc>
              <a:spcBef>
                <a:spcPts val="0"/>
              </a:spcBef>
              <a:tabLst>
                <a:tab pos="1371600" algn="l"/>
              </a:tabLst>
            </a:pPr>
            <a:r>
              <a:rPr lang="en-US" sz="2400" dirty="0" smtClean="0"/>
              <a:t>str1:	0x10000004</a:t>
            </a:r>
          </a:p>
        </p:txBody>
      </p:sp>
      <p:sp>
        <p:nvSpPr>
          <p:cNvPr id="4" name="Rectangle 7"/>
          <p:cNvSpPr>
            <a:spLocks noChangeArrowheads="1"/>
          </p:cNvSpPr>
          <p:nvPr>
            <p:custDataLst>
              <p:tags r:id="rId3"/>
            </p:custDataLst>
          </p:nvPr>
        </p:nvSpPr>
        <p:spPr bwMode="auto">
          <a:xfrm>
            <a:off x="7162800" y="685800"/>
            <a:ext cx="1752600" cy="6172200"/>
          </a:xfrm>
          <a:prstGeom prst="rect">
            <a:avLst/>
          </a:prstGeom>
          <a:noFill/>
          <a:ln w="28575">
            <a:solidFill>
              <a:schemeClr val="accent1"/>
            </a:solidFill>
            <a:miter lim="800000"/>
            <a:headEnd/>
            <a:tailEnd/>
          </a:ln>
          <a:effectLst/>
        </p:spPr>
        <p:txBody>
          <a:bodyPr wrap="none" anchor="ctr"/>
          <a:lstStyle/>
          <a:p>
            <a:endParaRPr lang="en-US"/>
          </a:p>
        </p:txBody>
      </p:sp>
      <p:sp>
        <p:nvSpPr>
          <p:cNvPr id="5" name="Rectangle 7"/>
          <p:cNvSpPr>
            <a:spLocks noChangeArrowheads="1"/>
          </p:cNvSpPr>
          <p:nvPr>
            <p:custDataLst>
              <p:tags r:id="rId4"/>
            </p:custDataLst>
          </p:nvPr>
        </p:nvSpPr>
        <p:spPr bwMode="auto">
          <a:xfrm>
            <a:off x="7162800" y="3581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7" name="Rectangle 7"/>
          <p:cNvSpPr>
            <a:spLocks noChangeArrowheads="1"/>
          </p:cNvSpPr>
          <p:nvPr>
            <p:custDataLst>
              <p:tags r:id="rId5"/>
            </p:custDataLst>
          </p:nvPr>
        </p:nvSpPr>
        <p:spPr bwMode="auto">
          <a:xfrm>
            <a:off x="7162800" y="3962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0x004010c4</a:t>
            </a:r>
            <a:endParaRPr lang="en-US" sz="2400" dirty="0">
              <a:solidFill>
                <a:schemeClr val="bg1"/>
              </a:solidFill>
            </a:endParaRPr>
          </a:p>
        </p:txBody>
      </p:sp>
      <p:sp>
        <p:nvSpPr>
          <p:cNvPr id="8" name="Rectangle 7"/>
          <p:cNvSpPr>
            <a:spLocks noChangeArrowheads="1"/>
          </p:cNvSpPr>
          <p:nvPr>
            <p:custDataLst>
              <p:tags r:id="rId6"/>
            </p:custDataLst>
          </p:nvPr>
        </p:nvSpPr>
        <p:spPr bwMode="auto">
          <a:xfrm>
            <a:off x="7162800" y="4724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9" name="Rectangle 7"/>
          <p:cNvSpPr>
            <a:spLocks noChangeArrowheads="1"/>
          </p:cNvSpPr>
          <p:nvPr>
            <p:custDataLst>
              <p:tags r:id="rId7"/>
            </p:custDataLst>
          </p:nvPr>
        </p:nvSpPr>
        <p:spPr bwMode="auto">
          <a:xfrm>
            <a:off x="7162800" y="3200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0" name="Rectangle 7"/>
          <p:cNvSpPr>
            <a:spLocks noChangeArrowheads="1"/>
          </p:cNvSpPr>
          <p:nvPr>
            <p:custDataLst>
              <p:tags r:id="rId8"/>
            </p:custDataLst>
          </p:nvPr>
        </p:nvSpPr>
        <p:spPr bwMode="auto">
          <a:xfrm>
            <a:off x="7162800" y="205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0x7FFFFFF4</a:t>
            </a:r>
            <a:endParaRPr lang="en-US" sz="2400" dirty="0">
              <a:solidFill>
                <a:schemeClr val="bg1"/>
              </a:solidFill>
            </a:endParaRPr>
          </a:p>
        </p:txBody>
      </p:sp>
      <p:sp>
        <p:nvSpPr>
          <p:cNvPr id="11" name="Rectangle 7"/>
          <p:cNvSpPr>
            <a:spLocks noChangeArrowheads="1"/>
          </p:cNvSpPr>
          <p:nvPr>
            <p:custDataLst>
              <p:tags r:id="rId9"/>
            </p:custDataLst>
          </p:nvPr>
        </p:nvSpPr>
        <p:spPr bwMode="auto">
          <a:xfrm>
            <a:off x="7162800" y="243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2" name="Rectangle 11"/>
          <p:cNvSpPr>
            <a:spLocks noChangeArrowheads="1"/>
          </p:cNvSpPr>
          <p:nvPr>
            <p:custDataLst>
              <p:tags r:id="rId10"/>
            </p:custDataLst>
          </p:nvPr>
        </p:nvSpPr>
        <p:spPr bwMode="auto">
          <a:xfrm>
            <a:off x="7162800" y="2819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13" name="Rectangle 7"/>
          <p:cNvSpPr>
            <a:spLocks noChangeArrowheads="1"/>
          </p:cNvSpPr>
          <p:nvPr>
            <p:custDataLst>
              <p:tags r:id="rId11"/>
            </p:custDataLst>
          </p:nvPr>
        </p:nvSpPr>
        <p:spPr bwMode="auto">
          <a:xfrm>
            <a:off x="7162800" y="167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0x0040010c</a:t>
            </a:r>
            <a:endParaRPr lang="en-US" sz="2400" dirty="0">
              <a:solidFill>
                <a:schemeClr val="bg1"/>
              </a:solidFill>
            </a:endParaRPr>
          </a:p>
        </p:txBody>
      </p:sp>
      <p:sp>
        <p:nvSpPr>
          <p:cNvPr id="14" name="Rectangle 7"/>
          <p:cNvSpPr>
            <a:spLocks noChangeArrowheads="1"/>
          </p:cNvSpPr>
          <p:nvPr>
            <p:custDataLst>
              <p:tags r:id="rId12"/>
            </p:custDataLst>
          </p:nvPr>
        </p:nvSpPr>
        <p:spPr bwMode="auto">
          <a:xfrm>
            <a:off x="7162800" y="5486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0x00000015</a:t>
            </a:r>
            <a:endParaRPr lang="en-US" sz="2400" dirty="0">
              <a:solidFill>
                <a:schemeClr val="bg1"/>
              </a:solidFill>
            </a:endParaRPr>
          </a:p>
        </p:txBody>
      </p:sp>
      <p:sp>
        <p:nvSpPr>
          <p:cNvPr id="15" name="Rectangle 7"/>
          <p:cNvSpPr>
            <a:spLocks noChangeArrowheads="1"/>
          </p:cNvSpPr>
          <p:nvPr>
            <p:custDataLst>
              <p:tags r:id="rId13"/>
            </p:custDataLst>
          </p:nvPr>
        </p:nvSpPr>
        <p:spPr bwMode="auto">
          <a:xfrm>
            <a:off x="7162800" y="5867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0x10000004</a:t>
            </a:r>
            <a:endParaRPr lang="en-US" sz="2400" dirty="0">
              <a:solidFill>
                <a:schemeClr val="bg1"/>
              </a:solidFill>
            </a:endParaRPr>
          </a:p>
        </p:txBody>
      </p:sp>
      <p:sp>
        <p:nvSpPr>
          <p:cNvPr id="16" name="Rectangle 15"/>
          <p:cNvSpPr>
            <a:spLocks noChangeArrowheads="1"/>
          </p:cNvSpPr>
          <p:nvPr>
            <p:custDataLst>
              <p:tags r:id="rId14"/>
            </p:custDataLst>
          </p:nvPr>
        </p:nvSpPr>
        <p:spPr bwMode="auto">
          <a:xfrm>
            <a:off x="7162800" y="6248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0x00401090</a:t>
            </a:r>
            <a:endParaRPr lang="en-US" sz="2400" dirty="0">
              <a:solidFill>
                <a:schemeClr val="bg1"/>
              </a:solidFill>
            </a:endParaRPr>
          </a:p>
        </p:txBody>
      </p:sp>
      <p:sp>
        <p:nvSpPr>
          <p:cNvPr id="17" name="Rectangle 7"/>
          <p:cNvSpPr>
            <a:spLocks noChangeArrowheads="1"/>
          </p:cNvSpPr>
          <p:nvPr>
            <p:custDataLst>
              <p:tags r:id="rId15"/>
            </p:custDataLst>
          </p:nvPr>
        </p:nvSpPr>
        <p:spPr bwMode="auto">
          <a:xfrm>
            <a:off x="7162800" y="510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3" name="Rectangle 7"/>
          <p:cNvSpPr>
            <a:spLocks noChangeArrowheads="1"/>
          </p:cNvSpPr>
          <p:nvPr>
            <p:custDataLst>
              <p:tags r:id="rId16"/>
            </p:custDataLst>
          </p:nvPr>
        </p:nvSpPr>
        <p:spPr bwMode="auto">
          <a:xfrm>
            <a:off x="7162800" y="1295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0x00000000</a:t>
            </a:r>
            <a:endParaRPr lang="en-US" sz="2400" dirty="0">
              <a:solidFill>
                <a:schemeClr val="bg1"/>
              </a:solidFill>
            </a:endParaRPr>
          </a:p>
        </p:txBody>
      </p:sp>
      <p:sp>
        <p:nvSpPr>
          <p:cNvPr id="24" name="Rectangle 23"/>
          <p:cNvSpPr/>
          <p:nvPr>
            <p:custDataLst>
              <p:tags r:id="rId17"/>
            </p:custDataLst>
          </p:nvPr>
        </p:nvSpPr>
        <p:spPr>
          <a:xfrm>
            <a:off x="4648200" y="685800"/>
            <a:ext cx="2286000" cy="16002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lstStyle/>
          <a:p>
            <a:r>
              <a:rPr lang="en-US" sz="2400" dirty="0" smtClean="0"/>
              <a:t>CPU:</a:t>
            </a:r>
          </a:p>
          <a:p>
            <a:r>
              <a:rPr lang="en-US" sz="2400" dirty="0" smtClean="0"/>
              <a:t>$pc=0x004003C0</a:t>
            </a:r>
          </a:p>
          <a:p>
            <a:r>
              <a:rPr lang="en-US" sz="2400" dirty="0" smtClean="0"/>
              <a:t>$sp=0x7FFFFFAC</a:t>
            </a:r>
          </a:p>
          <a:p>
            <a:r>
              <a:rPr lang="en-US" sz="2400" dirty="0" smtClean="0"/>
              <a:t>$</a:t>
            </a:r>
            <a:r>
              <a:rPr lang="en-US" sz="2400" dirty="0" err="1" smtClean="0"/>
              <a:t>ra</a:t>
            </a:r>
            <a:r>
              <a:rPr lang="en-US" sz="2400" dirty="0" smtClean="0"/>
              <a:t>=0x00401090</a:t>
            </a:r>
            <a:endParaRPr lang="en-US" sz="2400" dirty="0"/>
          </a:p>
        </p:txBody>
      </p:sp>
      <p:sp>
        <p:nvSpPr>
          <p:cNvPr id="33" name="TextBox 32"/>
          <p:cNvSpPr txBox="1"/>
          <p:nvPr>
            <p:custDataLst>
              <p:tags r:id="rId18"/>
            </p:custDataLst>
          </p:nvPr>
        </p:nvSpPr>
        <p:spPr>
          <a:xfrm>
            <a:off x="5791200" y="5867400"/>
            <a:ext cx="1371600" cy="381000"/>
          </a:xfrm>
          <a:prstGeom prst="rect">
            <a:avLst/>
          </a:prstGeom>
          <a:noFill/>
        </p:spPr>
        <p:txBody>
          <a:bodyPr wrap="none" lIns="0" tIns="0" rIns="0" bIns="0" rtlCol="0" anchor="ctr">
            <a:noAutofit/>
          </a:bodyPr>
          <a:lstStyle/>
          <a:p>
            <a:pPr algn="ctr"/>
            <a:r>
              <a:rPr lang="en-US" sz="2000" dirty="0" smtClean="0">
                <a:solidFill>
                  <a:schemeClr val="bg1"/>
                </a:solidFill>
              </a:rPr>
              <a:t>0x7FFFFFB0</a:t>
            </a:r>
          </a:p>
        </p:txBody>
      </p:sp>
      <p:sp>
        <p:nvSpPr>
          <p:cNvPr id="34" name="TextBox 33"/>
          <p:cNvSpPr txBox="1"/>
          <p:nvPr>
            <p:custDataLst>
              <p:tags r:id="rId19"/>
            </p:custDataLst>
          </p:nvPr>
        </p:nvSpPr>
        <p:spPr>
          <a:xfrm>
            <a:off x="228600" y="2514600"/>
            <a:ext cx="3352800" cy="4419600"/>
          </a:xfrm>
          <a:prstGeom prst="rect">
            <a:avLst/>
          </a:prstGeom>
          <a:noFill/>
        </p:spPr>
        <p:txBody>
          <a:bodyPr wrap="none" lIns="0" tIns="0" rIns="0" bIns="0" rtlCol="0">
            <a:noAutofit/>
          </a:bodyPr>
          <a:lstStyle/>
          <a:p>
            <a:pPr>
              <a:lnSpc>
                <a:spcPct val="130000"/>
              </a:lnSpc>
            </a:pPr>
            <a:r>
              <a:rPr lang="en-US" sz="2800" dirty="0" smtClean="0">
                <a:solidFill>
                  <a:schemeClr val="bg1"/>
                </a:solidFill>
              </a:rPr>
              <a:t>What </a:t>
            </a:r>
            <a:r>
              <a:rPr lang="en-US" sz="2800" dirty="0" err="1" smtClean="0">
                <a:solidFill>
                  <a:schemeClr val="bg1"/>
                </a:solidFill>
              </a:rPr>
              <a:t>func</a:t>
            </a:r>
            <a:r>
              <a:rPr lang="en-US" sz="2800" dirty="0" smtClean="0">
                <a:solidFill>
                  <a:schemeClr val="bg1"/>
                </a:solidFill>
              </a:rPr>
              <a:t> is running?</a:t>
            </a:r>
          </a:p>
          <a:p>
            <a:pPr>
              <a:lnSpc>
                <a:spcPct val="130000"/>
              </a:lnSpc>
            </a:pPr>
            <a:r>
              <a:rPr lang="en-US" sz="2800" dirty="0" smtClean="0">
                <a:solidFill>
                  <a:schemeClr val="bg1"/>
                </a:solidFill>
              </a:rPr>
              <a:t>Who called it?</a:t>
            </a:r>
          </a:p>
          <a:p>
            <a:pPr>
              <a:lnSpc>
                <a:spcPct val="130000"/>
              </a:lnSpc>
            </a:pPr>
            <a:r>
              <a:rPr lang="en-US" sz="2800" dirty="0" smtClean="0">
                <a:solidFill>
                  <a:schemeClr val="bg1"/>
                </a:solidFill>
              </a:rPr>
              <a:t>Has it called anything?</a:t>
            </a:r>
          </a:p>
          <a:p>
            <a:pPr>
              <a:lnSpc>
                <a:spcPct val="130000"/>
              </a:lnSpc>
            </a:pPr>
            <a:r>
              <a:rPr lang="en-US" sz="2800" dirty="0" smtClean="0">
                <a:solidFill>
                  <a:schemeClr val="bg1"/>
                </a:solidFill>
              </a:rPr>
              <a:t>Will it?</a:t>
            </a:r>
          </a:p>
          <a:p>
            <a:pPr>
              <a:lnSpc>
                <a:spcPct val="130000"/>
              </a:lnSpc>
            </a:pPr>
            <a:r>
              <a:rPr lang="en-US" sz="2800" dirty="0" err="1" smtClean="0">
                <a:solidFill>
                  <a:schemeClr val="bg1"/>
                </a:solidFill>
              </a:rPr>
              <a:t>Args</a:t>
            </a:r>
            <a:r>
              <a:rPr lang="en-US" sz="2800" dirty="0" smtClean="0">
                <a:solidFill>
                  <a:schemeClr val="bg1"/>
                </a:solidFill>
              </a:rPr>
              <a:t>?</a:t>
            </a:r>
          </a:p>
          <a:p>
            <a:pPr>
              <a:lnSpc>
                <a:spcPct val="130000"/>
              </a:lnSpc>
            </a:pPr>
            <a:r>
              <a:rPr lang="en-US" sz="2800" dirty="0" smtClean="0">
                <a:solidFill>
                  <a:schemeClr val="bg1"/>
                </a:solidFill>
              </a:rPr>
              <a:t>Stack depth?</a:t>
            </a:r>
          </a:p>
          <a:p>
            <a:pPr>
              <a:lnSpc>
                <a:spcPct val="130000"/>
              </a:lnSpc>
            </a:pPr>
            <a:r>
              <a:rPr lang="en-US" sz="2800" dirty="0" smtClean="0">
                <a:solidFill>
                  <a:schemeClr val="bg1"/>
                </a:solidFill>
              </a:rPr>
              <a:t>Call trace?</a:t>
            </a:r>
          </a:p>
        </p:txBody>
      </p:sp>
      <p:sp>
        <p:nvSpPr>
          <p:cNvPr id="22" name="Rectangle 21"/>
          <p:cNvSpPr>
            <a:spLocks noChangeArrowheads="1"/>
          </p:cNvSpPr>
          <p:nvPr>
            <p:custDataLst>
              <p:tags r:id="rId20"/>
            </p:custDataLst>
          </p:nvPr>
        </p:nvSpPr>
        <p:spPr bwMode="auto">
          <a:xfrm>
            <a:off x="7162800" y="4343400"/>
            <a:ext cx="1752600" cy="381000"/>
          </a:xfrm>
          <a:prstGeom prst="rect">
            <a:avLst/>
          </a:prstGeom>
          <a:noFill/>
          <a:ln w="12700">
            <a:solidFill>
              <a:schemeClr val="accent1"/>
            </a:solidFill>
            <a:miter lim="800000"/>
            <a:headEnd/>
            <a:tailEnd/>
          </a:ln>
          <a:effectLst/>
        </p:spPr>
        <p:txBody>
          <a:bodyPr wrap="none" anchor="ctr"/>
          <a:lstStyle/>
          <a:p>
            <a:pPr algn="ctr"/>
            <a:r>
              <a:rPr lang="en-US" sz="2400" dirty="0" smtClean="0">
                <a:solidFill>
                  <a:schemeClr val="bg1"/>
                </a:solidFill>
              </a:rPr>
              <a:t>0x7FFFFFDC</a:t>
            </a:r>
            <a:endParaRPr lang="en-US" sz="2400" dirty="0">
              <a:solidFill>
                <a:schemeClr val="bg1"/>
              </a:solidFill>
            </a:endParaRPr>
          </a:p>
        </p:txBody>
      </p:sp>
    </p:spTree>
    <p:extLst>
      <p:ext uri="{BB962C8B-B14F-4D97-AF65-F5344CB8AC3E}">
        <p14:creationId xmlns:p14="http://schemas.microsoft.com/office/powerpoint/2010/main" val="80454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1711</TotalTime>
  <Words>2119</Words>
  <Application>Microsoft Office PowerPoint</Application>
  <PresentationFormat>On-screen Show (4:3)</PresentationFormat>
  <Paragraphs>700</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Assemblers, Linkers, and Loaders</vt:lpstr>
      <vt:lpstr>Goal for Today: Putting it all Together</vt:lpstr>
      <vt:lpstr>Recap: Calling Conventions</vt:lpstr>
      <vt:lpstr>MIPS Register Conventions</vt:lpstr>
      <vt:lpstr>Anatomy of an executing program</vt:lpstr>
      <vt:lpstr>Anatomy of an executing program</vt:lpstr>
      <vt:lpstr>Takeaway</vt:lpstr>
      <vt:lpstr>Next Goal</vt:lpstr>
      <vt:lpstr>Activity #1: Debugging</vt:lpstr>
      <vt:lpstr>Activity #1: Debugging</vt:lpstr>
      <vt:lpstr>PowerPoint Presentation</vt:lpstr>
      <vt:lpstr>Next Goal</vt:lpstr>
      <vt:lpstr>Big Picture</vt:lpstr>
      <vt:lpstr>Example: Add 1 to 100</vt:lpstr>
      <vt:lpstr>PowerPoint Presentation</vt:lpstr>
      <vt:lpstr>PowerPoint Presentation</vt:lpstr>
      <vt:lpstr>Example: Add 1 to 100</vt:lpstr>
      <vt:lpstr>Globals and Locals</vt:lpstr>
      <vt:lpstr>Globals and Locals</vt:lpstr>
      <vt:lpstr>Globals and Locals</vt:lpstr>
      <vt:lpstr>Example #2: Review of Program Layout</vt:lpstr>
      <vt:lpstr>Assembler</vt:lpstr>
      <vt:lpstr>Recap</vt:lpstr>
      <vt:lpstr>Administrivia</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47</cp:revision>
  <dcterms:created xsi:type="dcterms:W3CDTF">2012-11-28T14:27:55Z</dcterms:created>
  <dcterms:modified xsi:type="dcterms:W3CDTF">2013-03-25T23:36:29Z</dcterms:modified>
</cp:coreProperties>
</file>