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2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3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4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5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notesSlides/notesSlide6.xml" ContentType="application/vnd.openxmlformats-officedocument.presentationml.notesSlide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1" r:id="rId13"/>
    <p:sldId id="271" r:id="rId14"/>
    <p:sldId id="273" r:id="rId15"/>
    <p:sldId id="274" r:id="rId16"/>
    <p:sldId id="275" r:id="rId17"/>
    <p:sldId id="276" r:id="rId18"/>
    <p:sldId id="282" r:id="rId19"/>
    <p:sldId id="278" r:id="rId20"/>
    <p:sldId id="279" r:id="rId21"/>
    <p:sldId id="280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66" autoAdjust="0"/>
  </p:normalViewPr>
  <p:slideViewPr>
    <p:cSldViewPr>
      <p:cViewPr varScale="1">
        <p:scale>
          <a:sx n="64" d="100"/>
          <a:sy n="64" d="100"/>
        </p:scale>
        <p:origin x="-4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2E5AAF5-B83D-41C7-AFFF-006DFEE26CF3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B41B325-4D7A-41A9-AF5A-E03F1D9FE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71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Q: Minimum</a:t>
            </a:r>
            <a:r>
              <a:rPr lang="en-US" baseline="0" dirty="0" smtClean="0"/>
              <a:t> frame size?</a:t>
            </a:r>
          </a:p>
          <a:p>
            <a:pPr lvl="0"/>
            <a:r>
              <a:rPr lang="en-US" baseline="0" dirty="0" smtClean="0"/>
              <a:t>A: 24 bytes (ra+fp+4args)</a:t>
            </a:r>
          </a:p>
          <a:p>
            <a:pPr lvl="0"/>
            <a:r>
              <a:rPr lang="en-US" baseline="0" dirty="0" smtClean="0"/>
              <a:t>Q: What if this function makes no sub-calls?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6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9" y="4560889"/>
            <a:ext cx="5851525" cy="43195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997" tIns="47499" rIns="94997" bIns="4749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Optimize</a:t>
            </a:r>
            <a:r>
              <a:rPr lang="en-US" baseline="0" dirty="0" smtClean="0"/>
              <a:t> by r</a:t>
            </a:r>
            <a:r>
              <a:rPr lang="en-US" dirty="0" smtClean="0"/>
              <a:t>emoving the NOPs.  That is, putting a</a:t>
            </a:r>
            <a:r>
              <a:rPr lang="en-US" baseline="0" dirty="0" smtClean="0"/>
              <a:t> independent instruction in the delay slot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83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Q: Minimum</a:t>
            </a:r>
            <a:r>
              <a:rPr lang="en-US" baseline="0" dirty="0" smtClean="0"/>
              <a:t> frame size?</a:t>
            </a:r>
          </a:p>
          <a:p>
            <a:pPr lvl="0"/>
            <a:r>
              <a:rPr lang="en-US" baseline="0" dirty="0" smtClean="0"/>
              <a:t>A: 24 bytes (ra+fp+4args)</a:t>
            </a:r>
          </a:p>
          <a:p>
            <a:pPr lvl="0"/>
            <a:r>
              <a:rPr lang="en-US" baseline="0" dirty="0" smtClean="0"/>
              <a:t>Q: What if this function makes no sub-calls?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pc </a:t>
            </a:r>
            <a:r>
              <a:rPr lang="en-US" dirty="0" smtClean="0">
                <a:sym typeface="Wingdings" pitchFamily="2" charset="2"/>
              </a:rPr>
              <a:t> in</a:t>
            </a:r>
            <a:r>
              <a:rPr lang="en-US" baseline="0" dirty="0" smtClean="0">
                <a:sym typeface="Wingdings" pitchFamily="2" charset="2"/>
              </a:rPr>
              <a:t> </a:t>
            </a:r>
            <a:r>
              <a:rPr lang="en-US" baseline="0" dirty="0" err="1" smtClean="0">
                <a:sym typeface="Wingdings" pitchFamily="2" charset="2"/>
              </a:rPr>
              <a:t>printf</a:t>
            </a:r>
            <a:endParaRPr lang="en-US" baseline="0" dirty="0" smtClean="0">
              <a:sym typeface="Wingdings" pitchFamily="2" charset="2"/>
            </a:endParaRPr>
          </a:p>
          <a:p>
            <a:r>
              <a:rPr lang="en-US" baseline="0" dirty="0" err="1" smtClean="0">
                <a:sym typeface="Wingdings" pitchFamily="2" charset="2"/>
              </a:rPr>
              <a:t>ra</a:t>
            </a:r>
            <a:r>
              <a:rPr lang="en-US" baseline="0" dirty="0" smtClean="0">
                <a:sym typeface="Wingdings" pitchFamily="2" charset="2"/>
              </a:rPr>
              <a:t>  called from </a:t>
            </a:r>
            <a:r>
              <a:rPr lang="en-US" baseline="0" dirty="0" err="1" smtClean="0">
                <a:sym typeface="Wingdings" pitchFamily="2" charset="2"/>
              </a:rPr>
              <a:t>vnorm</a:t>
            </a:r>
            <a:r>
              <a:rPr lang="en-US" baseline="0" dirty="0" smtClean="0">
                <a:sym typeface="Wingdings" pitchFamily="2" charset="2"/>
              </a:rPr>
              <a:t>? or called </a:t>
            </a:r>
            <a:r>
              <a:rPr lang="en-US" baseline="0" dirty="0" err="1" smtClean="0">
                <a:sym typeface="Wingdings" pitchFamily="2" charset="2"/>
              </a:rPr>
              <a:t>vnorm</a:t>
            </a:r>
            <a:r>
              <a:rPr lang="en-US" baseline="0" dirty="0" smtClean="0">
                <a:sym typeface="Wingdings" pitchFamily="2" charset="2"/>
              </a:rPr>
              <a:t>?</a:t>
            </a:r>
          </a:p>
          <a:p>
            <a:r>
              <a:rPr lang="en-US" baseline="0" dirty="0" smtClean="0">
                <a:sym typeface="Wingdings" pitchFamily="2" charset="2"/>
              </a:rPr>
              <a:t>0(sp)  looks like in </a:t>
            </a:r>
            <a:r>
              <a:rPr lang="en-US" baseline="0" dirty="0" err="1" smtClean="0">
                <a:sym typeface="Wingdings" pitchFamily="2" charset="2"/>
              </a:rPr>
              <a:t>printf</a:t>
            </a:r>
            <a:r>
              <a:rPr lang="en-US" baseline="0" dirty="0" smtClean="0">
                <a:sym typeface="Wingdings" pitchFamily="2" charset="2"/>
              </a:rPr>
              <a:t>, called by </a:t>
            </a:r>
            <a:r>
              <a:rPr lang="en-US" baseline="0" dirty="0" err="1" smtClean="0">
                <a:sym typeface="Wingdings" pitchFamily="2" charset="2"/>
              </a:rPr>
              <a:t>vnorm</a:t>
            </a:r>
            <a:r>
              <a:rPr lang="en-US" baseline="0" dirty="0" smtClean="0">
                <a:sym typeface="Wingdings" pitchFamily="2" charset="2"/>
              </a:rPr>
              <a:t>, and not going to call anything else</a:t>
            </a:r>
          </a:p>
          <a:p>
            <a:pPr>
              <a:buFont typeface="Arial" charset="0"/>
              <a:buNone/>
            </a:pPr>
            <a:r>
              <a:rPr lang="en-US" baseline="0" dirty="0" smtClean="0">
                <a:sym typeface="Wingdings" pitchFamily="2" charset="2"/>
              </a:rPr>
              <a:t>4,8(sp)  looks like </a:t>
            </a:r>
            <a:r>
              <a:rPr lang="en-US" baseline="0" dirty="0" err="1" smtClean="0">
                <a:sym typeface="Wingdings" pitchFamily="2" charset="2"/>
              </a:rPr>
              <a:t>args</a:t>
            </a:r>
            <a:r>
              <a:rPr lang="en-US" baseline="0" dirty="0" smtClean="0">
                <a:sym typeface="Wingdings" pitchFamily="2" charset="2"/>
              </a:rPr>
              <a:t> are str1 and 0x15</a:t>
            </a:r>
          </a:p>
          <a:p>
            <a:pPr>
              <a:buFont typeface="Arial" charset="0"/>
              <a:buNone/>
            </a:pPr>
            <a:r>
              <a:rPr lang="en-US" baseline="0" dirty="0" smtClean="0">
                <a:sym typeface="Wingdings" pitchFamily="2" charset="2"/>
              </a:rPr>
              <a:t>20(sp)  looks like a return address, probably main called </a:t>
            </a:r>
            <a:r>
              <a:rPr lang="en-US" baseline="0" dirty="0" err="1" smtClean="0">
                <a:sym typeface="Wingdings" pitchFamily="2" charset="2"/>
              </a:rPr>
              <a:t>vnorm</a:t>
            </a:r>
            <a:r>
              <a:rPr lang="en-US" baseline="0" dirty="0" smtClean="0">
                <a:sym typeface="Wingdings" pitchFamily="2" charset="2"/>
              </a:rPr>
              <a:t> with less than 4 </a:t>
            </a:r>
            <a:r>
              <a:rPr lang="en-US" baseline="0" dirty="0" err="1" smtClean="0">
                <a:sym typeface="Wingdings" pitchFamily="2" charset="2"/>
              </a:rPr>
              <a:t>args</a:t>
            </a:r>
            <a:endParaRPr lang="en-US" baseline="0" dirty="0" smtClean="0">
              <a:sym typeface="Wingdings" pitchFamily="2" charset="2"/>
            </a:endParaRPr>
          </a:p>
          <a:p>
            <a:pPr>
              <a:buFont typeface="Arial" charset="0"/>
              <a:buNone/>
            </a:pPr>
            <a:r>
              <a:rPr lang="en-US" baseline="0" dirty="0" smtClean="0">
                <a:sym typeface="Wingdings" pitchFamily="2" charset="2"/>
              </a:rPr>
              <a:t>44(sp)  looks like a return address, probably init called main</a:t>
            </a:r>
          </a:p>
          <a:p>
            <a:pPr>
              <a:buFont typeface="Arial" charset="0"/>
              <a:buNone/>
            </a:pPr>
            <a:r>
              <a:rPr lang="en-US" baseline="0" dirty="0" smtClean="0">
                <a:sym typeface="Wingdings" pitchFamily="2" charset="2"/>
              </a:rPr>
              <a:t>how large is </a:t>
            </a:r>
            <a:r>
              <a:rPr lang="en-US" baseline="0" dirty="0" err="1" smtClean="0">
                <a:sym typeface="Wingdings" pitchFamily="2" charset="2"/>
              </a:rPr>
              <a:t>init’s</a:t>
            </a:r>
            <a:r>
              <a:rPr lang="en-US" baseline="0" dirty="0" smtClean="0">
                <a:sym typeface="Wingdings" pitchFamily="2" charset="2"/>
              </a:rPr>
              <a:t> stack frame?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Q: Minimum</a:t>
            </a:r>
            <a:r>
              <a:rPr lang="en-US" baseline="0" dirty="0" smtClean="0"/>
              <a:t> frame size?</a:t>
            </a:r>
          </a:p>
          <a:p>
            <a:pPr lvl="0"/>
            <a:r>
              <a:rPr lang="en-US" baseline="0" dirty="0" smtClean="0"/>
              <a:t>A: 24 bytes (ra+fp+4args)</a:t>
            </a:r>
          </a:p>
          <a:p>
            <a:pPr lvl="0"/>
            <a:r>
              <a:rPr lang="en-US" baseline="0" dirty="0" smtClean="0"/>
              <a:t>Q: What if this function makes no sub-calls?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2013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76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1000" y="274638"/>
            <a:ext cx="9906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74638"/>
            <a:ext cx="76200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924800" y="2286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46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42672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3434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206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42687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371600"/>
            <a:ext cx="4268788" cy="4754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685800"/>
            <a:ext cx="43465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71600"/>
            <a:ext cx="4346575" cy="4754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30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9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4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0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55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12" Type="http://schemas.openxmlformats.org/officeDocument/2006/relationships/notesSlide" Target="../notesSlides/notesSlide5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2.xml"/><Relationship Id="rId10" Type="http://schemas.openxmlformats.org/officeDocument/2006/relationships/tags" Target="../tags/tag57.xml"/><Relationship Id="rId4" Type="http://schemas.openxmlformats.org/officeDocument/2006/relationships/tags" Target="../tags/tag51.xml"/><Relationship Id="rId9" Type="http://schemas.openxmlformats.org/officeDocument/2006/relationships/tags" Target="../tags/tag5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3" Type="http://schemas.openxmlformats.org/officeDocument/2006/relationships/tags" Target="../tags/tag60.xml"/><Relationship Id="rId7" Type="http://schemas.openxmlformats.org/officeDocument/2006/relationships/tags" Target="../tags/tag64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11" Type="http://schemas.openxmlformats.org/officeDocument/2006/relationships/tags" Target="../tags/tag68.xml"/><Relationship Id="rId5" Type="http://schemas.openxmlformats.org/officeDocument/2006/relationships/tags" Target="../tags/tag62.xml"/><Relationship Id="rId10" Type="http://schemas.openxmlformats.org/officeDocument/2006/relationships/tags" Target="../tags/tag67.xml"/><Relationship Id="rId4" Type="http://schemas.openxmlformats.org/officeDocument/2006/relationships/tags" Target="../tags/tag61.xml"/><Relationship Id="rId9" Type="http://schemas.openxmlformats.org/officeDocument/2006/relationships/tags" Target="../tags/tag6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76.xml"/><Relationship Id="rId13" Type="http://schemas.openxmlformats.org/officeDocument/2006/relationships/tags" Target="../tags/tag81.xml"/><Relationship Id="rId18" Type="http://schemas.openxmlformats.org/officeDocument/2006/relationships/tags" Target="../tags/tag86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71.xml"/><Relationship Id="rId21" Type="http://schemas.openxmlformats.org/officeDocument/2006/relationships/tags" Target="../tags/tag89.xml"/><Relationship Id="rId7" Type="http://schemas.openxmlformats.org/officeDocument/2006/relationships/tags" Target="../tags/tag75.xml"/><Relationship Id="rId12" Type="http://schemas.openxmlformats.org/officeDocument/2006/relationships/tags" Target="../tags/tag80.xml"/><Relationship Id="rId17" Type="http://schemas.openxmlformats.org/officeDocument/2006/relationships/tags" Target="../tags/tag85.xml"/><Relationship Id="rId25" Type="http://schemas.openxmlformats.org/officeDocument/2006/relationships/tags" Target="../tags/tag93.xml"/><Relationship Id="rId2" Type="http://schemas.openxmlformats.org/officeDocument/2006/relationships/tags" Target="../tags/tag70.xml"/><Relationship Id="rId16" Type="http://schemas.openxmlformats.org/officeDocument/2006/relationships/tags" Target="../tags/tag84.xml"/><Relationship Id="rId20" Type="http://schemas.openxmlformats.org/officeDocument/2006/relationships/tags" Target="../tags/tag88.xml"/><Relationship Id="rId1" Type="http://schemas.openxmlformats.org/officeDocument/2006/relationships/tags" Target="../tags/tag69.xml"/><Relationship Id="rId6" Type="http://schemas.openxmlformats.org/officeDocument/2006/relationships/tags" Target="../tags/tag74.xml"/><Relationship Id="rId11" Type="http://schemas.openxmlformats.org/officeDocument/2006/relationships/tags" Target="../tags/tag79.xml"/><Relationship Id="rId24" Type="http://schemas.openxmlformats.org/officeDocument/2006/relationships/tags" Target="../tags/tag92.xml"/><Relationship Id="rId5" Type="http://schemas.openxmlformats.org/officeDocument/2006/relationships/tags" Target="../tags/tag73.xml"/><Relationship Id="rId15" Type="http://schemas.openxmlformats.org/officeDocument/2006/relationships/tags" Target="../tags/tag83.xml"/><Relationship Id="rId23" Type="http://schemas.openxmlformats.org/officeDocument/2006/relationships/tags" Target="../tags/tag91.xml"/><Relationship Id="rId10" Type="http://schemas.openxmlformats.org/officeDocument/2006/relationships/tags" Target="../tags/tag78.xml"/><Relationship Id="rId19" Type="http://schemas.openxmlformats.org/officeDocument/2006/relationships/tags" Target="../tags/tag87.xml"/><Relationship Id="rId4" Type="http://schemas.openxmlformats.org/officeDocument/2006/relationships/tags" Target="../tags/tag72.xml"/><Relationship Id="rId9" Type="http://schemas.openxmlformats.org/officeDocument/2006/relationships/tags" Target="../tags/tag77.xml"/><Relationship Id="rId14" Type="http://schemas.openxmlformats.org/officeDocument/2006/relationships/tags" Target="../tags/tag82.xml"/><Relationship Id="rId22" Type="http://schemas.openxmlformats.org/officeDocument/2006/relationships/tags" Target="../tags/tag90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01.xml"/><Relationship Id="rId13" Type="http://schemas.openxmlformats.org/officeDocument/2006/relationships/tags" Target="../tags/tag106.xml"/><Relationship Id="rId18" Type="http://schemas.openxmlformats.org/officeDocument/2006/relationships/tags" Target="../tags/tag111.xml"/><Relationship Id="rId3" Type="http://schemas.openxmlformats.org/officeDocument/2006/relationships/tags" Target="../tags/tag96.xml"/><Relationship Id="rId21" Type="http://schemas.openxmlformats.org/officeDocument/2006/relationships/slideLayout" Target="../slideLayouts/slideLayout6.xml"/><Relationship Id="rId7" Type="http://schemas.openxmlformats.org/officeDocument/2006/relationships/tags" Target="../tags/tag100.xml"/><Relationship Id="rId12" Type="http://schemas.openxmlformats.org/officeDocument/2006/relationships/tags" Target="../tags/tag105.xml"/><Relationship Id="rId17" Type="http://schemas.openxmlformats.org/officeDocument/2006/relationships/tags" Target="../tags/tag110.xml"/><Relationship Id="rId2" Type="http://schemas.openxmlformats.org/officeDocument/2006/relationships/tags" Target="../tags/tag95.xml"/><Relationship Id="rId16" Type="http://schemas.openxmlformats.org/officeDocument/2006/relationships/tags" Target="../tags/tag109.xml"/><Relationship Id="rId20" Type="http://schemas.openxmlformats.org/officeDocument/2006/relationships/tags" Target="../tags/tag113.xml"/><Relationship Id="rId1" Type="http://schemas.openxmlformats.org/officeDocument/2006/relationships/tags" Target="../tags/tag94.xml"/><Relationship Id="rId6" Type="http://schemas.openxmlformats.org/officeDocument/2006/relationships/tags" Target="../tags/tag99.xml"/><Relationship Id="rId11" Type="http://schemas.openxmlformats.org/officeDocument/2006/relationships/tags" Target="../tags/tag104.xml"/><Relationship Id="rId5" Type="http://schemas.openxmlformats.org/officeDocument/2006/relationships/tags" Target="../tags/tag98.xml"/><Relationship Id="rId15" Type="http://schemas.openxmlformats.org/officeDocument/2006/relationships/tags" Target="../tags/tag108.xml"/><Relationship Id="rId10" Type="http://schemas.openxmlformats.org/officeDocument/2006/relationships/tags" Target="../tags/tag103.xml"/><Relationship Id="rId19" Type="http://schemas.openxmlformats.org/officeDocument/2006/relationships/tags" Target="../tags/tag112.xml"/><Relationship Id="rId4" Type="http://schemas.openxmlformats.org/officeDocument/2006/relationships/tags" Target="../tags/tag97.xml"/><Relationship Id="rId9" Type="http://schemas.openxmlformats.org/officeDocument/2006/relationships/tags" Target="../tags/tag102.xml"/><Relationship Id="rId14" Type="http://schemas.openxmlformats.org/officeDocument/2006/relationships/tags" Target="../tags/tag107.xml"/><Relationship Id="rId2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21.xml"/><Relationship Id="rId13" Type="http://schemas.openxmlformats.org/officeDocument/2006/relationships/notesSlide" Target="../notesSlides/notesSlide7.xml"/><Relationship Id="rId3" Type="http://schemas.openxmlformats.org/officeDocument/2006/relationships/tags" Target="../tags/tag116.xml"/><Relationship Id="rId7" Type="http://schemas.openxmlformats.org/officeDocument/2006/relationships/tags" Target="../tags/tag120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6" Type="http://schemas.openxmlformats.org/officeDocument/2006/relationships/tags" Target="../tags/tag119.xml"/><Relationship Id="rId11" Type="http://schemas.openxmlformats.org/officeDocument/2006/relationships/tags" Target="../tags/tag124.xml"/><Relationship Id="rId5" Type="http://schemas.openxmlformats.org/officeDocument/2006/relationships/tags" Target="../tags/tag118.xml"/><Relationship Id="rId10" Type="http://schemas.openxmlformats.org/officeDocument/2006/relationships/tags" Target="../tags/tag123.xml"/><Relationship Id="rId4" Type="http://schemas.openxmlformats.org/officeDocument/2006/relationships/tags" Target="../tags/tag117.xml"/><Relationship Id="rId9" Type="http://schemas.openxmlformats.org/officeDocument/2006/relationships/tags" Target="../tags/tag1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notesSlide" Target="../notesSlides/notesSlide1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Calling Conventions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Spring 2013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096000"/>
            <a:ext cx="2256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Calibri"/>
                <a:cs typeface="Calibri"/>
              </a:rPr>
              <a:t>See P&amp;H 2.8 and </a:t>
            </a:r>
            <a:r>
              <a:rPr lang="en-US" dirty="0">
                <a:solidFill>
                  <a:srgbClr val="FFFF00"/>
                </a:solidFill>
                <a:latin typeface="Calibri"/>
                <a:cs typeface="Calibri"/>
              </a:rPr>
              <a:t>2.12 </a:t>
            </a:r>
          </a:p>
        </p:txBody>
      </p:sp>
    </p:spTree>
    <p:extLst>
      <p:ext uri="{BB962C8B-B14F-4D97-AF65-F5344CB8AC3E}">
        <p14:creationId xmlns:p14="http://schemas.microsoft.com/office/powerpoint/2010/main" val="248194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Caller-saved vs. </a:t>
            </a:r>
            <a:r>
              <a:rPr lang="en-US" dirty="0" err="1" smtClean="0"/>
              <a:t>Callee</a:t>
            </a:r>
            <a:r>
              <a:rPr lang="en-US" dirty="0" smtClean="0"/>
              <a:t>-saved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1600200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Caller-save: If necessary… ($t0 .. $t9)</a:t>
            </a:r>
          </a:p>
          <a:p>
            <a:pPr lvl="1"/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save before calling anything; restore after it returns</a:t>
            </a:r>
          </a:p>
          <a:p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-save: Always… ($s0 .. $s7)</a:t>
            </a:r>
          </a:p>
          <a:p>
            <a:pPr lvl="1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save before modifying; restore before returning</a:t>
            </a:r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28600" y="2286000"/>
            <a:ext cx="8686800" cy="44196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SzPct val="80000"/>
            </a:pPr>
            <a:r>
              <a:rPr lang="en-US" sz="2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CALLER SAVED: 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MIPS calls these temporary registers, $t0-t9</a:t>
            </a:r>
            <a:endParaRPr lang="en-US" sz="26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the calling routine saves the registers that it does not want a called procedure to overwrite 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register values are NOT preserved across procedure calls </a:t>
            </a:r>
          </a:p>
          <a:p>
            <a:pPr marL="342900" indent="-342900">
              <a:spcBef>
                <a:spcPct val="20000"/>
              </a:spcBef>
              <a:buSzPct val="80000"/>
            </a:pPr>
            <a:r>
              <a:rPr lang="en-US" sz="2600" dirty="0" smtClean="0">
                <a:solidFill>
                  <a:schemeClr val="accent1"/>
                </a:solidFill>
              </a:rPr>
              <a:t>CALLEE SAVED: </a:t>
            </a:r>
            <a:r>
              <a:rPr lang="en-US" sz="2800" dirty="0" smtClean="0">
                <a:solidFill>
                  <a:schemeClr val="accent1"/>
                </a:solidFill>
              </a:rPr>
              <a:t>MIPS calls these saved registers, $s0-s8 </a:t>
            </a:r>
            <a:endParaRPr lang="en-US" sz="2600" dirty="0" smtClean="0">
              <a:solidFill>
                <a:schemeClr val="accent1"/>
              </a:solidFill>
            </a:endParaRP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register values are preserved across procedure calls 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the called procedure saves register values in its Activation Record (AR), uses the registers for local variables, restores register values before it returns. </a:t>
            </a:r>
          </a:p>
        </p:txBody>
      </p:sp>
    </p:spTree>
    <p:extLst>
      <p:ext uri="{BB962C8B-B14F-4D97-AF65-F5344CB8AC3E}">
        <p14:creationId xmlns:p14="http://schemas.microsoft.com/office/powerpoint/2010/main" val="383504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Caller-saved vs. </a:t>
            </a:r>
            <a:r>
              <a:rPr lang="en-US" dirty="0" err="1" smtClean="0"/>
              <a:t>Callee</a:t>
            </a:r>
            <a:r>
              <a:rPr lang="en-US" dirty="0" smtClean="0"/>
              <a:t>-saved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68086"/>
            <a:ext cx="8686800" cy="1600200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Caller-save: If necessary… ($t0 .. $t9)</a:t>
            </a:r>
          </a:p>
          <a:p>
            <a:pPr lvl="1"/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save before calling anything; restore after it returns</a:t>
            </a:r>
          </a:p>
          <a:p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-save: Always… ($s0 .. $s7)</a:t>
            </a:r>
          </a:p>
          <a:p>
            <a:pPr lvl="1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save before modifying; restore before returning</a:t>
            </a:r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28600" y="2244486"/>
            <a:ext cx="8686800" cy="2362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  <a:buSzPct val="80000"/>
            </a:pPr>
            <a:r>
              <a:rPr lang="en-US" sz="2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Registers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$t0-$t9 are caller-saved registers</a:t>
            </a:r>
            <a:endParaRPr lang="en-US" sz="26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… that are used to hold temporary quantities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… that need not be preserved across calls</a:t>
            </a:r>
          </a:p>
          <a:p>
            <a:pPr marL="342900" indent="-342900">
              <a:spcBef>
                <a:spcPct val="20000"/>
              </a:spcBef>
              <a:buSzPct val="80000"/>
            </a:pPr>
            <a:r>
              <a:rPr lang="en-US" sz="2600" dirty="0" smtClean="0">
                <a:solidFill>
                  <a:schemeClr val="accent1"/>
                </a:solidFill>
              </a:rPr>
              <a:t>Registers</a:t>
            </a:r>
            <a:r>
              <a:rPr lang="en-US" sz="2800" dirty="0" smtClean="0">
                <a:solidFill>
                  <a:schemeClr val="accent1"/>
                </a:solidFill>
              </a:rPr>
              <a:t> $s0-s8 are </a:t>
            </a:r>
            <a:r>
              <a:rPr lang="en-US" sz="2800" dirty="0" err="1" smtClean="0">
                <a:solidFill>
                  <a:schemeClr val="accent1"/>
                </a:solidFill>
              </a:rPr>
              <a:t>callee</a:t>
            </a:r>
            <a:r>
              <a:rPr lang="en-US" sz="2800" dirty="0" smtClean="0">
                <a:solidFill>
                  <a:schemeClr val="accent1"/>
                </a:solidFill>
              </a:rPr>
              <a:t>-saved registers</a:t>
            </a:r>
            <a:endParaRPr lang="en-US" sz="2600" dirty="0" smtClean="0">
              <a:solidFill>
                <a:schemeClr val="accent1"/>
              </a:solidFill>
            </a:endParaRP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… that hold long-lived values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… that should be preserved across calls</a:t>
            </a:r>
          </a:p>
        </p:txBody>
      </p:sp>
    </p:spTree>
    <p:extLst>
      <p:ext uri="{BB962C8B-B14F-4D97-AF65-F5344CB8AC3E}">
        <p14:creationId xmlns:p14="http://schemas.microsoft.com/office/powerpoint/2010/main" val="253175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Activity #1: Calling </a:t>
            </a:r>
            <a:r>
              <a:rPr lang="en-US" dirty="0" smtClean="0"/>
              <a:t>Convention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715267"/>
            <a:ext cx="8686800" cy="2514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test(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a,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b) {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</a:rPr>
              <a:t>tmp</a:t>
            </a:r>
            <a:r>
              <a:rPr lang="en-US" sz="1600" dirty="0" smtClean="0">
                <a:latin typeface="Consolas" pitchFamily="49" charset="0"/>
              </a:rPr>
              <a:t> = (</a:t>
            </a:r>
            <a:r>
              <a:rPr lang="en-US" sz="1600" dirty="0" err="1" smtClean="0">
                <a:latin typeface="Consolas" pitchFamily="49" charset="0"/>
              </a:rPr>
              <a:t>a&amp;b</a:t>
            </a:r>
            <a:r>
              <a:rPr lang="en-US" sz="1600" dirty="0" smtClean="0">
                <a:latin typeface="Consolas" pitchFamily="49" charset="0"/>
              </a:rPr>
              <a:t>)+(</a:t>
            </a:r>
            <a:r>
              <a:rPr lang="en-US" sz="1600" dirty="0" err="1" smtClean="0">
                <a:latin typeface="Consolas" pitchFamily="49" charset="0"/>
              </a:rPr>
              <a:t>a|b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s = sum(tmp,1,2,3,4,5);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u = sum(</a:t>
            </a:r>
            <a:r>
              <a:rPr lang="en-US" sz="1600" dirty="0" err="1" smtClean="0">
                <a:latin typeface="Consolas" pitchFamily="49" charset="0"/>
              </a:rPr>
              <a:t>s,tmp,b,a,b,a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	return u + a + b;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}</a:t>
            </a:r>
          </a:p>
          <a:p>
            <a:pPr>
              <a:lnSpc>
                <a:spcPct val="90000"/>
              </a:lnSpc>
            </a:pPr>
            <a:endParaRPr lang="en-US" sz="1600" dirty="0">
              <a:latin typeface="Consolas" pitchFamily="49" charset="0"/>
            </a:endParaRPr>
          </a:p>
        </p:txBody>
      </p:sp>
      <p:sp>
        <p:nvSpPr>
          <p:cNvPr id="4" name="Content Placeholder 2" hidden="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52400" y="2819400"/>
            <a:ext cx="87630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s0 = a0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s1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= a1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nsolas" pitchFamily="49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t0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= a &amp; b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baseline="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t1</a:t>
            </a: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 = a | b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t</a:t>
            </a: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0 = t0 + t1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t0, 24(sp) # </a:t>
            </a:r>
            <a:r>
              <a:rPr lang="en-US" sz="2400" dirty="0" err="1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tmp</a:t>
            </a:r>
            <a:endParaRPr lang="en-US" sz="2400" dirty="0" smtClean="0">
              <a:solidFill>
                <a:schemeClr val="accent4"/>
              </a:solidFill>
              <a:latin typeface="Consolas" pitchFamily="49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a0 = t0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a1 = 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a2 = 2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a3 = 3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4, 0(sp)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5, 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JAL sum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NOP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LW t0, 24(sp)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a0 = v0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a1 = t0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a2 = s1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a3 = s0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s1, 0(sp)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s0, 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JAL sum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NOP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v0 = v0 + s0 + s1</a:t>
            </a:r>
          </a:p>
        </p:txBody>
      </p:sp>
    </p:spTree>
    <p:extLst>
      <p:ext uri="{BB962C8B-B14F-4D97-AF65-F5344CB8AC3E}">
        <p14:creationId xmlns:p14="http://schemas.microsoft.com/office/powerpoint/2010/main" val="22130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3048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Activity </a:t>
            </a:r>
            <a:r>
              <a:rPr lang="en-US" dirty="0" smtClean="0"/>
              <a:t>#2: </a:t>
            </a:r>
            <a:r>
              <a:rPr lang="en-US" dirty="0"/>
              <a:t>Calling </a:t>
            </a:r>
            <a:r>
              <a:rPr lang="en-US" dirty="0" smtClean="0"/>
              <a:t>Convention Example: </a:t>
            </a:r>
            <a:br>
              <a:rPr lang="en-US" dirty="0" smtClean="0"/>
            </a:br>
            <a:r>
              <a:rPr lang="en-US" dirty="0" smtClean="0"/>
              <a:t>Prolog, Epilog</a:t>
            </a:r>
            <a:endParaRPr lang="en-US" dirty="0"/>
          </a:p>
        </p:txBody>
      </p:sp>
      <p:sp>
        <p:nvSpPr>
          <p:cNvPr id="4" name="Content Placeholder 2" hidden="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76200" y="381000"/>
            <a:ext cx="20574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ADDIU $sp, $sp, -40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ra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36($sp)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32($sp)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$s0, 28($sp)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$s5, 24($sp)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ADDIU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$sp, 40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...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...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$s5, 24($sp)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$s0, 28($sp)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32($sp)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ra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36($sp)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ADDIU $sp, $sp, 40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JR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ra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800600" y="1066800"/>
            <a:ext cx="3886200" cy="61722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# allocate frame</a:t>
            </a:r>
          </a:p>
          <a:p>
            <a:r>
              <a:rPr lang="en-US" sz="2200" dirty="0" smtClean="0"/>
              <a:t># save $</a:t>
            </a:r>
            <a:r>
              <a:rPr lang="en-US" sz="2200" dirty="0" err="1" smtClean="0"/>
              <a:t>ra</a:t>
            </a:r>
            <a:endParaRPr lang="en-US" sz="2200" dirty="0" smtClean="0"/>
          </a:p>
          <a:p>
            <a:r>
              <a:rPr lang="en-US" sz="2200" dirty="0" smtClean="0"/>
              <a:t># save old $</a:t>
            </a:r>
            <a:r>
              <a:rPr lang="en-US" sz="2200" dirty="0" err="1" smtClean="0"/>
              <a:t>fp</a:t>
            </a:r>
            <a:endParaRPr lang="en-US" sz="2200" dirty="0" smtClean="0"/>
          </a:p>
          <a:p>
            <a:r>
              <a:rPr lang="en-US" sz="2200" dirty="0" smtClean="0"/>
              <a:t># </a:t>
            </a:r>
            <a:r>
              <a:rPr lang="en-US" sz="2200" dirty="0" err="1" smtClean="0"/>
              <a:t>callee</a:t>
            </a:r>
            <a:r>
              <a:rPr lang="en-US" sz="2200" dirty="0" smtClean="0"/>
              <a:t> save ...</a:t>
            </a:r>
          </a:p>
          <a:p>
            <a:r>
              <a:rPr lang="en-US" sz="2200" dirty="0" smtClean="0"/>
              <a:t># </a:t>
            </a:r>
            <a:r>
              <a:rPr lang="en-US" sz="2200" dirty="0" err="1" smtClean="0"/>
              <a:t>callee</a:t>
            </a:r>
            <a:r>
              <a:rPr lang="en-US" sz="2200" dirty="0" smtClean="0"/>
              <a:t> save ...</a:t>
            </a:r>
          </a:p>
          <a:p>
            <a:r>
              <a:rPr lang="en-US" sz="2200" dirty="0" smtClean="0"/>
              <a:t># set new frame pointer</a:t>
            </a:r>
          </a:p>
          <a:p>
            <a:r>
              <a:rPr lang="en-US" sz="2200" dirty="0" smtClean="0"/>
              <a:t>	...</a:t>
            </a:r>
          </a:p>
          <a:p>
            <a:r>
              <a:rPr lang="en-US" sz="2200" dirty="0" smtClean="0"/>
              <a:t>	...</a:t>
            </a:r>
          </a:p>
          <a:p>
            <a:r>
              <a:rPr lang="en-US" sz="2200" dirty="0" smtClean="0"/>
              <a:t># restore …</a:t>
            </a:r>
          </a:p>
          <a:p>
            <a:r>
              <a:rPr lang="en-US" sz="2200" dirty="0" smtClean="0"/>
              <a:t># restore …</a:t>
            </a:r>
          </a:p>
          <a:p>
            <a:r>
              <a:rPr lang="en-US" sz="2200" dirty="0" smtClean="0"/>
              <a:t># restore old $</a:t>
            </a:r>
            <a:r>
              <a:rPr lang="en-US" sz="2200" dirty="0" err="1" smtClean="0"/>
              <a:t>fp</a:t>
            </a:r>
            <a:endParaRPr lang="en-US" sz="2200" dirty="0" smtClean="0"/>
          </a:p>
          <a:p>
            <a:r>
              <a:rPr lang="en-US" sz="2200" dirty="0" smtClean="0"/>
              <a:t># restore $</a:t>
            </a:r>
            <a:r>
              <a:rPr lang="en-US" sz="2200" dirty="0" err="1" smtClean="0"/>
              <a:t>ra</a:t>
            </a:r>
            <a:endParaRPr lang="en-US" sz="2200" dirty="0" smtClean="0"/>
          </a:p>
          <a:p>
            <a:r>
              <a:rPr lang="en-US" sz="2200" dirty="0" smtClean="0"/>
              <a:t># </a:t>
            </a:r>
            <a:r>
              <a:rPr lang="en-US" sz="2200" dirty="0" err="1" smtClean="0"/>
              <a:t>dealloc</a:t>
            </a:r>
            <a:r>
              <a:rPr lang="en-US" sz="2200" dirty="0" smtClean="0"/>
              <a:t> frame</a:t>
            </a:r>
          </a:p>
        </p:txBody>
      </p:sp>
      <p:sp>
        <p:nvSpPr>
          <p:cNvPr id="9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1143000" y="762001"/>
            <a:ext cx="3505200" cy="624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6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test:</a:t>
            </a:r>
            <a:r>
              <a:rPr lang="en-US" sz="28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	</a:t>
            </a:r>
            <a:endParaRPr lang="en-US" sz="2400" baseline="0" noProof="0" dirty="0">
              <a:solidFill>
                <a:schemeClr val="accent1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11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Activity </a:t>
            </a:r>
            <a:r>
              <a:rPr lang="en-US" dirty="0" smtClean="0"/>
              <a:t>#3: </a:t>
            </a:r>
            <a:r>
              <a:rPr lang="en-US" dirty="0"/>
              <a:t>Calling </a:t>
            </a:r>
            <a:r>
              <a:rPr lang="en-US" dirty="0" smtClean="0"/>
              <a:t>Convention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85800"/>
            <a:ext cx="3657600" cy="173399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test(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a,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b) {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</a:rPr>
              <a:t>tmp</a:t>
            </a:r>
            <a:r>
              <a:rPr lang="en-US" sz="1600" dirty="0" smtClean="0">
                <a:latin typeface="Consolas" pitchFamily="49" charset="0"/>
              </a:rPr>
              <a:t> = (</a:t>
            </a:r>
            <a:r>
              <a:rPr lang="en-US" sz="1600" dirty="0" err="1" smtClean="0">
                <a:latin typeface="Consolas" pitchFamily="49" charset="0"/>
              </a:rPr>
              <a:t>a&amp;b</a:t>
            </a:r>
            <a:r>
              <a:rPr lang="en-US" sz="1600" dirty="0" smtClean="0">
                <a:latin typeface="Consolas" pitchFamily="49" charset="0"/>
              </a:rPr>
              <a:t>)+(</a:t>
            </a:r>
            <a:r>
              <a:rPr lang="en-US" sz="1600" dirty="0" err="1" smtClean="0">
                <a:latin typeface="Consolas" pitchFamily="49" charset="0"/>
              </a:rPr>
              <a:t>a|b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s = sum(tmp,1,2,3,4,5);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u = sum(</a:t>
            </a:r>
            <a:r>
              <a:rPr lang="en-US" sz="1600" dirty="0" err="1" smtClean="0">
                <a:latin typeface="Consolas" pitchFamily="49" charset="0"/>
              </a:rPr>
              <a:t>s,tmp,b,a,b,a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	return u + a + b;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}</a:t>
            </a:r>
          </a:p>
          <a:p>
            <a:pPr>
              <a:lnSpc>
                <a:spcPct val="90000"/>
              </a:lnSpc>
            </a:pPr>
            <a:endParaRPr lang="en-US" sz="1600" dirty="0">
              <a:latin typeface="Consolas" pitchFamily="49" charset="0"/>
            </a:endParaRPr>
          </a:p>
        </p:txBody>
      </p:sp>
      <p:sp>
        <p:nvSpPr>
          <p:cNvPr id="4" name="Content Placeholder 2" hidden="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52400" y="2819400"/>
            <a:ext cx="87630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s0 = a0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s1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= a1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nsolas" pitchFamily="49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t0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= a &amp; b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baseline="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t1</a:t>
            </a: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 = a | b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t</a:t>
            </a: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0 = t0 + t1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t0, 24(sp) # </a:t>
            </a:r>
            <a:r>
              <a:rPr lang="en-US" sz="2400" dirty="0" err="1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tmp</a:t>
            </a:r>
            <a:endParaRPr lang="en-US" sz="2400" dirty="0" smtClean="0">
              <a:solidFill>
                <a:schemeClr val="accent4"/>
              </a:solidFill>
              <a:latin typeface="Consolas" pitchFamily="49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a0 = t0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a1 = 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a2 = 2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a3 = 3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4, 0(sp)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5, 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JAL sum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NOP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LW t0, 24(sp)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a0 = v0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a1 = t0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a2 = s1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a3 = s0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s1, 0(sp)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s0, 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JAL sum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NOP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v0 = v0 + s0 + s1</a:t>
            </a:r>
          </a:p>
        </p:txBody>
      </p:sp>
      <p:sp>
        <p:nvSpPr>
          <p:cNvPr id="20" name="TextBox 19"/>
          <p:cNvSpPr txBox="1"/>
          <p:nvPr>
            <p:custDataLst>
              <p:tags r:id="rId4"/>
            </p:custDataLst>
          </p:nvPr>
        </p:nvSpPr>
        <p:spPr>
          <a:xfrm>
            <a:off x="228600" y="2628925"/>
            <a:ext cx="3810000" cy="4343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  <a:tab pos="1541463" algn="l"/>
              </a:tabLst>
            </a:pPr>
            <a:r>
              <a:rPr lang="en-US" sz="2800" dirty="0" smtClean="0">
                <a:solidFill>
                  <a:schemeClr val="accent1"/>
                </a:solidFill>
                <a:latin typeface="Helvetica" pitchFamily="34" charset="0"/>
                <a:cs typeface="Helvetica" pitchFamily="34" charset="0"/>
              </a:rPr>
              <a:t>How can we optimize 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800" dirty="0" smtClean="0">
                <a:solidFill>
                  <a:schemeClr val="accent1"/>
                </a:solidFill>
                <a:latin typeface="Helvetica" pitchFamily="34" charset="0"/>
                <a:cs typeface="Helvetica" pitchFamily="34" charset="0"/>
              </a:rPr>
              <a:t>the </a:t>
            </a:r>
            <a:r>
              <a:rPr lang="en-US" sz="2800" dirty="0" smtClean="0">
                <a:solidFill>
                  <a:schemeClr val="accent1"/>
                </a:solidFill>
                <a:latin typeface="Helvetica" pitchFamily="34" charset="0"/>
                <a:cs typeface="Helvetica" pitchFamily="34" charset="0"/>
              </a:rPr>
              <a:t>assembly code</a:t>
            </a:r>
            <a:r>
              <a:rPr lang="en-US" sz="2800" dirty="0" smtClean="0">
                <a:solidFill>
                  <a:schemeClr val="accent1"/>
                </a:solidFill>
                <a:latin typeface="Helvetica" pitchFamily="34" charset="0"/>
                <a:cs typeface="Helvetica" pitchFamily="34" charset="0"/>
              </a:rPr>
              <a:t>?</a:t>
            </a: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60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800600" y="1066800"/>
            <a:ext cx="3886200" cy="61722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# allocate frame</a:t>
            </a:r>
          </a:p>
          <a:p>
            <a:r>
              <a:rPr lang="en-US" sz="2200" dirty="0" smtClean="0"/>
              <a:t># save $</a:t>
            </a:r>
            <a:r>
              <a:rPr lang="en-US" sz="2200" dirty="0" err="1" smtClean="0"/>
              <a:t>ra</a:t>
            </a:r>
            <a:endParaRPr lang="en-US" sz="2200" dirty="0" smtClean="0"/>
          </a:p>
          <a:p>
            <a:r>
              <a:rPr lang="en-US" sz="2200" dirty="0" smtClean="0"/>
              <a:t># save old $</a:t>
            </a:r>
            <a:r>
              <a:rPr lang="en-US" sz="2200" dirty="0" err="1" smtClean="0"/>
              <a:t>fp</a:t>
            </a:r>
            <a:endParaRPr lang="en-US" sz="2200" dirty="0" smtClean="0"/>
          </a:p>
          <a:p>
            <a:r>
              <a:rPr lang="en-US" sz="2200" dirty="0" smtClean="0"/>
              <a:t># </a:t>
            </a:r>
            <a:r>
              <a:rPr lang="en-US" sz="2200" dirty="0" err="1" smtClean="0"/>
              <a:t>callee</a:t>
            </a:r>
            <a:r>
              <a:rPr lang="en-US" sz="2200" dirty="0" smtClean="0"/>
              <a:t> save ...</a:t>
            </a:r>
          </a:p>
          <a:p>
            <a:r>
              <a:rPr lang="en-US" sz="2200" dirty="0" smtClean="0"/>
              <a:t># </a:t>
            </a:r>
            <a:r>
              <a:rPr lang="en-US" sz="2200" dirty="0" err="1" smtClean="0"/>
              <a:t>callee</a:t>
            </a:r>
            <a:r>
              <a:rPr lang="en-US" sz="2200" dirty="0" smtClean="0"/>
              <a:t> save ...</a:t>
            </a:r>
          </a:p>
          <a:p>
            <a:r>
              <a:rPr lang="en-US" sz="2200" dirty="0" smtClean="0"/>
              <a:t># set new frame pointer</a:t>
            </a:r>
          </a:p>
          <a:p>
            <a:r>
              <a:rPr lang="en-US" sz="2200" dirty="0" smtClean="0"/>
              <a:t>	...</a:t>
            </a:r>
          </a:p>
          <a:p>
            <a:r>
              <a:rPr lang="en-US" sz="2200" dirty="0" smtClean="0"/>
              <a:t>	...</a:t>
            </a:r>
          </a:p>
          <a:p>
            <a:r>
              <a:rPr lang="en-US" sz="2200" dirty="0" smtClean="0"/>
              <a:t># restore …</a:t>
            </a:r>
          </a:p>
          <a:p>
            <a:r>
              <a:rPr lang="en-US" sz="2200" dirty="0" smtClean="0"/>
              <a:t># restore …</a:t>
            </a:r>
          </a:p>
          <a:p>
            <a:r>
              <a:rPr lang="en-US" sz="2200" dirty="0" smtClean="0"/>
              <a:t># restore old $</a:t>
            </a:r>
            <a:r>
              <a:rPr lang="en-US" sz="2200" dirty="0" err="1" smtClean="0"/>
              <a:t>fp</a:t>
            </a:r>
            <a:endParaRPr lang="en-US" sz="2200" dirty="0" smtClean="0"/>
          </a:p>
          <a:p>
            <a:r>
              <a:rPr lang="en-US" sz="2200" dirty="0" smtClean="0"/>
              <a:t># restore $</a:t>
            </a:r>
            <a:r>
              <a:rPr lang="en-US" sz="2200" dirty="0" err="1" smtClean="0"/>
              <a:t>ra</a:t>
            </a:r>
            <a:endParaRPr lang="en-US" sz="2200" dirty="0" smtClean="0"/>
          </a:p>
          <a:p>
            <a:r>
              <a:rPr lang="en-US" sz="2200" dirty="0" smtClean="0"/>
              <a:t># </a:t>
            </a:r>
            <a:r>
              <a:rPr lang="en-US" sz="2200" dirty="0" err="1" smtClean="0"/>
              <a:t>dealloc</a:t>
            </a:r>
            <a:r>
              <a:rPr lang="en-US" sz="2200" dirty="0" smtClean="0"/>
              <a:t> frame</a:t>
            </a:r>
          </a:p>
        </p:txBody>
      </p:sp>
      <p:sp>
        <p:nvSpPr>
          <p:cNvPr id="4" name="Content Placeholder 2" hidden="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76200" y="381000"/>
            <a:ext cx="20574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ADDIU $sp, $sp, -40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ra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36($sp)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32($sp)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$s0, 28($sp)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$s5, 24($sp)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ADDIU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$sp, 40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...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...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$s5, 24($sp)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$s0, 28($sp)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32($sp)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ra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36($sp)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ADDIU $sp, $sp, 40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JR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ra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143000" y="762001"/>
            <a:ext cx="3505200" cy="624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8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test: 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	</a:t>
            </a:r>
            <a:endParaRPr lang="en-US" sz="2400" baseline="0" noProof="0" dirty="0">
              <a:solidFill>
                <a:schemeClr val="accent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304800" y="3048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Activity </a:t>
            </a:r>
            <a:r>
              <a:rPr lang="en-US" dirty="0" smtClean="0"/>
              <a:t>#3: </a:t>
            </a:r>
            <a:r>
              <a:rPr lang="en-US" dirty="0"/>
              <a:t>Calling </a:t>
            </a:r>
            <a:r>
              <a:rPr lang="en-US" dirty="0" smtClean="0"/>
              <a:t>Convention Example: </a:t>
            </a:r>
            <a:br>
              <a:rPr lang="en-US" dirty="0" smtClean="0"/>
            </a:br>
            <a:r>
              <a:rPr lang="en-US" dirty="0" smtClean="0"/>
              <a:t>Prolog, Epilog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24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Minimum stack size for a standard function?</a:t>
            </a:r>
          </a:p>
        </p:txBody>
      </p:sp>
      <p:cxnSp>
        <p:nvCxnSpPr>
          <p:cNvPr id="5" name="Straight Connector 4"/>
          <p:cNvCxnSpPr/>
          <p:nvPr>
            <p:custDataLst>
              <p:tags r:id="rId2"/>
            </p:custDataLst>
          </p:nvPr>
        </p:nvCxnSpPr>
        <p:spPr>
          <a:xfrm rot="5400000">
            <a:off x="3429000" y="4419600"/>
            <a:ext cx="41148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>
            <p:custDataLst>
              <p:tags r:id="rId3"/>
            </p:custDataLst>
          </p:nvPr>
        </p:nvCxnSpPr>
        <p:spPr>
          <a:xfrm rot="5400000">
            <a:off x="5791200" y="4419600"/>
            <a:ext cx="41148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5486400" y="25908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5486400" y="29718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5486400" y="3352800"/>
            <a:ext cx="2362200" cy="762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5486400" y="4114800"/>
            <a:ext cx="2362200" cy="1143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5486400" y="5257800"/>
            <a:ext cx="2362200" cy="10668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sp>
        <p:nvSpPr>
          <p:cNvPr id="14" name="TextBox 13"/>
          <p:cNvSpPr txBox="1"/>
          <p:nvPr>
            <p:custDataLst>
              <p:tags r:id="rId9"/>
            </p:custDataLst>
          </p:nvPr>
        </p:nvSpPr>
        <p:spPr>
          <a:xfrm>
            <a:off x="4419600" y="251460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0"/>
            </p:custDataLst>
          </p:nvPr>
        </p:nvSpPr>
        <p:spPr>
          <a:xfrm>
            <a:off x="4419600" y="587758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66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Leaf Functions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1"/>
                </a:solidFill>
              </a:rPr>
              <a:t>Leaf function</a:t>
            </a:r>
            <a:r>
              <a:rPr lang="en-US" i="1" dirty="0" smtClean="0"/>
              <a:t> </a:t>
            </a:r>
            <a:r>
              <a:rPr lang="en-US" dirty="0" smtClean="0"/>
              <a:t>does not invoke any other functions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f(</a:t>
            </a:r>
            <a:r>
              <a:rPr lang="en-US" dirty="0" err="1" smtClean="0"/>
              <a:t>int</a:t>
            </a:r>
            <a:r>
              <a:rPr lang="en-US" dirty="0" smtClean="0"/>
              <a:t> x, </a:t>
            </a:r>
            <a:r>
              <a:rPr lang="en-US" dirty="0" err="1" smtClean="0"/>
              <a:t>int</a:t>
            </a:r>
            <a:r>
              <a:rPr lang="en-US" dirty="0" smtClean="0"/>
              <a:t> y) { return (</a:t>
            </a:r>
            <a:r>
              <a:rPr lang="en-US" dirty="0" err="1" smtClean="0"/>
              <a:t>x+y</a:t>
            </a:r>
            <a:r>
              <a:rPr lang="en-US" dirty="0" smtClean="0"/>
              <a:t>); }</a:t>
            </a:r>
          </a:p>
          <a:p>
            <a:endParaRPr lang="en-US" dirty="0" smtClean="0"/>
          </a:p>
          <a:p>
            <a:r>
              <a:rPr lang="en-US" dirty="0" smtClean="0"/>
              <a:t>Optimizations?</a:t>
            </a:r>
          </a:p>
          <a:p>
            <a:endParaRPr lang="en-US" dirty="0"/>
          </a:p>
        </p:txBody>
      </p:sp>
      <p:cxnSp>
        <p:nvCxnSpPr>
          <p:cNvPr id="6" name="Straight Connector 5"/>
          <p:cNvCxnSpPr/>
          <p:nvPr>
            <p:custDataLst>
              <p:tags r:id="rId3"/>
            </p:custDataLst>
          </p:nvPr>
        </p:nvCxnSpPr>
        <p:spPr>
          <a:xfrm rot="5400000">
            <a:off x="3429000" y="4412137"/>
            <a:ext cx="41148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>
            <p:custDataLst>
              <p:tags r:id="rId4"/>
            </p:custDataLst>
          </p:nvPr>
        </p:nvCxnSpPr>
        <p:spPr>
          <a:xfrm rot="5400000">
            <a:off x="5791200" y="4412137"/>
            <a:ext cx="41148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5486400" y="2583337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5486400" y="2964337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5486400" y="3345337"/>
            <a:ext cx="2362200" cy="762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5486400" y="4107337"/>
            <a:ext cx="2362200" cy="1143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5486400" y="5250337"/>
            <a:ext cx="2362200" cy="10668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sp>
        <p:nvSpPr>
          <p:cNvPr id="13" name="TextBox 12"/>
          <p:cNvSpPr txBox="1"/>
          <p:nvPr>
            <p:custDataLst>
              <p:tags r:id="rId10"/>
            </p:custDataLst>
          </p:nvPr>
        </p:nvSpPr>
        <p:spPr>
          <a:xfrm>
            <a:off x="4419600" y="2507137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>
            <p:custDataLst>
              <p:tags r:id="rId11"/>
            </p:custDataLst>
          </p:nvPr>
        </p:nvSpPr>
        <p:spPr>
          <a:xfrm>
            <a:off x="4419600" y="5870117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05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Anatomy of an executing program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2819400" y="609600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5334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0xfffffffc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85800" y="6324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0x00000000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6324600" y="609600"/>
            <a:ext cx="776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top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400800" y="6324600"/>
            <a:ext cx="1367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bottom</a:t>
            </a:r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85800" y="21437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0x7ffffffc</a:t>
            </a: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685800" y="1752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0x80000000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685800" y="50393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0x10000000</a:t>
            </a:r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663040" y="58775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0x00400000</a:t>
            </a:r>
          </a:p>
        </p:txBody>
      </p:sp>
      <p:sp>
        <p:nvSpPr>
          <p:cNvPr id="13" name="TextBox 12" hidden="1"/>
          <p:cNvSpPr txBox="1"/>
          <p:nvPr>
            <p:custDataLst>
              <p:tags r:id="rId11"/>
            </p:custDataLst>
          </p:nvPr>
        </p:nvSpPr>
        <p:spPr>
          <a:xfrm>
            <a:off x="3242297" y="1219200"/>
            <a:ext cx="2548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system reserved</a:t>
            </a:r>
          </a:p>
        </p:txBody>
      </p:sp>
      <p:sp>
        <p:nvSpPr>
          <p:cNvPr id="14" name="TextBox 13" hidden="1"/>
          <p:cNvSpPr txBox="1"/>
          <p:nvPr>
            <p:custDataLst>
              <p:tags r:id="rId12"/>
            </p:custDataLst>
          </p:nvPr>
        </p:nvSpPr>
        <p:spPr>
          <a:xfrm>
            <a:off x="3200400" y="2819400"/>
            <a:ext cx="2998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(stack grows down)</a:t>
            </a:r>
          </a:p>
        </p:txBody>
      </p:sp>
      <p:sp>
        <p:nvSpPr>
          <p:cNvPr id="15" name="TextBox 14" hidden="1"/>
          <p:cNvSpPr txBox="1"/>
          <p:nvPr>
            <p:custDataLst>
              <p:tags r:id="rId13"/>
            </p:custDataLst>
          </p:nvPr>
        </p:nvSpPr>
        <p:spPr>
          <a:xfrm>
            <a:off x="3391030" y="3820180"/>
            <a:ext cx="2541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(heap grows up)</a:t>
            </a:r>
          </a:p>
        </p:txBody>
      </p:sp>
      <p:sp>
        <p:nvSpPr>
          <p:cNvPr id="16" name="TextBox 15" hidden="1"/>
          <p:cNvSpPr txBox="1"/>
          <p:nvPr>
            <p:custDataLst>
              <p:tags r:id="rId14"/>
            </p:custDataLst>
          </p:nvPr>
        </p:nvSpPr>
        <p:spPr>
          <a:xfrm>
            <a:off x="4114800" y="4876800"/>
            <a:ext cx="750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text</a:t>
            </a:r>
          </a:p>
        </p:txBody>
      </p:sp>
      <p:sp>
        <p:nvSpPr>
          <p:cNvPr id="17" name="TextBox 16" hidden="1"/>
          <p:cNvSpPr txBox="1"/>
          <p:nvPr>
            <p:custDataLst>
              <p:tags r:id="rId15"/>
            </p:custDataLst>
          </p:nvPr>
        </p:nvSpPr>
        <p:spPr>
          <a:xfrm>
            <a:off x="3802080" y="5867400"/>
            <a:ext cx="1455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reserved</a:t>
            </a:r>
          </a:p>
        </p:txBody>
      </p:sp>
      <p:sp>
        <p:nvSpPr>
          <p:cNvPr id="18" name="TextBox 17" hidden="1"/>
          <p:cNvSpPr txBox="1"/>
          <p:nvPr>
            <p:custDataLst>
              <p:tags r:id="rId16"/>
            </p:custDataLst>
          </p:nvPr>
        </p:nvSpPr>
        <p:spPr>
          <a:xfrm>
            <a:off x="3657600" y="4201180"/>
            <a:ext cx="190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(static) data</a:t>
            </a:r>
          </a:p>
        </p:txBody>
      </p:sp>
      <p:sp>
        <p:nvSpPr>
          <p:cNvPr id="19" name="TextBox 18" hidden="1"/>
          <p:cNvSpPr txBox="1"/>
          <p:nvPr>
            <p:custDataLst>
              <p:tags r:id="rId17"/>
            </p:custDataLst>
          </p:nvPr>
        </p:nvSpPr>
        <p:spPr>
          <a:xfrm>
            <a:off x="6553200" y="2819400"/>
            <a:ext cx="1234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(.stack)</a:t>
            </a:r>
          </a:p>
        </p:txBody>
      </p:sp>
      <p:sp>
        <p:nvSpPr>
          <p:cNvPr id="20" name="TextBox 19" hidden="1"/>
          <p:cNvSpPr txBox="1"/>
          <p:nvPr>
            <p:custDataLst>
              <p:tags r:id="rId18"/>
            </p:custDataLst>
          </p:nvPr>
        </p:nvSpPr>
        <p:spPr>
          <a:xfrm>
            <a:off x="6623035" y="4201180"/>
            <a:ext cx="920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.data</a:t>
            </a:r>
          </a:p>
        </p:txBody>
      </p:sp>
      <p:sp>
        <p:nvSpPr>
          <p:cNvPr id="21" name="TextBox 20" hidden="1"/>
          <p:cNvSpPr txBox="1"/>
          <p:nvPr>
            <p:custDataLst>
              <p:tags r:id="rId19"/>
            </p:custDataLst>
          </p:nvPr>
        </p:nvSpPr>
        <p:spPr>
          <a:xfrm>
            <a:off x="6705600" y="4953000"/>
            <a:ext cx="833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.text</a:t>
            </a:r>
          </a:p>
        </p:txBody>
      </p:sp>
      <p:sp>
        <p:nvSpPr>
          <p:cNvPr id="23" name="Rectangl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19400" y="533400"/>
            <a:ext cx="3505200" cy="1676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Rectangl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19400" y="2209800"/>
            <a:ext cx="3505200" cy="79501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stack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9" name="Rectangle 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19400" y="6477000"/>
            <a:ext cx="35052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Rectangle 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5562600"/>
            <a:ext cx="3505200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code (text)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1" name="Rectangle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19400" y="5105400"/>
            <a:ext cx="3505200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static 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2" name="Rectangle 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819400" y="4343400"/>
            <a:ext cx="3505200" cy="762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dynamic data (heap)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22" name="Straight Arrow Connector 21"/>
          <p:cNvCxnSpPr>
            <a:stCxn id="26" idx="2"/>
          </p:cNvCxnSpPr>
          <p:nvPr/>
        </p:nvCxnSpPr>
        <p:spPr>
          <a:xfrm>
            <a:off x="4572000" y="3004810"/>
            <a:ext cx="0" cy="5003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2" idx="0"/>
          </p:cNvCxnSpPr>
          <p:nvPr/>
        </p:nvCxnSpPr>
        <p:spPr>
          <a:xfrm flipV="1">
            <a:off x="4572000" y="3733800"/>
            <a:ext cx="0" cy="609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315200" y="5100935"/>
            <a:ext cx="814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.data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39010" y="6091535"/>
            <a:ext cx="740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.text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6324600" y="6322367"/>
            <a:ext cx="1014410" cy="2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7" idx="1"/>
            <a:endCxn id="31" idx="3"/>
          </p:cNvCxnSpPr>
          <p:nvPr/>
        </p:nvCxnSpPr>
        <p:spPr>
          <a:xfrm flipH="1">
            <a:off x="6324600" y="5331768"/>
            <a:ext cx="990600" cy="2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251589" y="5715000"/>
            <a:ext cx="50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PC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37" name="Straight Arrow Connector 36"/>
          <p:cNvCxnSpPr>
            <a:stCxn id="35" idx="1"/>
          </p:cNvCxnSpPr>
          <p:nvPr/>
        </p:nvCxnSpPr>
        <p:spPr>
          <a:xfrm flipH="1" flipV="1">
            <a:off x="6324601" y="5943601"/>
            <a:ext cx="1926988" cy="22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965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3" grpId="0"/>
      <p:bldP spid="3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Activity </a:t>
            </a:r>
            <a:r>
              <a:rPr lang="en-US" dirty="0" smtClean="0"/>
              <a:t>#4: </a:t>
            </a:r>
            <a:r>
              <a:rPr lang="en-US" dirty="0"/>
              <a:t>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  <p:custDataLst>
              <p:tags r:id="rId2"/>
            </p:custDataLst>
          </p:nvPr>
        </p:nvSpPr>
        <p:spPr>
          <a:xfrm>
            <a:off x="1295400" y="533400"/>
            <a:ext cx="3124200" cy="19050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tabLst>
                <a:tab pos="1662113" algn="l"/>
              </a:tabLst>
            </a:pPr>
            <a:r>
              <a:rPr lang="en-US" sz="2400" dirty="0" smtClean="0"/>
              <a:t>init(): 	0x400000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tabLst>
                <a:tab pos="1662113" algn="l"/>
              </a:tabLst>
            </a:pPr>
            <a:r>
              <a:rPr lang="en-US" sz="2400" dirty="0" err="1" smtClean="0"/>
              <a:t>printf</a:t>
            </a:r>
            <a:r>
              <a:rPr lang="en-US" sz="2400" dirty="0" smtClean="0"/>
              <a:t>(s, …): 	0x4002B4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tabLst>
                <a:tab pos="1662113" algn="l"/>
              </a:tabLst>
            </a:pPr>
            <a:r>
              <a:rPr lang="en-US" sz="2400" dirty="0" err="1" smtClean="0"/>
              <a:t>vnorm</a:t>
            </a:r>
            <a:r>
              <a:rPr lang="en-US" sz="2400" dirty="0" smtClean="0"/>
              <a:t>(</a:t>
            </a:r>
            <a:r>
              <a:rPr lang="en-US" sz="2400" dirty="0" err="1" smtClean="0"/>
              <a:t>a,b</a:t>
            </a:r>
            <a:r>
              <a:rPr lang="en-US" sz="2400" dirty="0" smtClean="0"/>
              <a:t>): 	0x40107C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tabLst>
                <a:tab pos="1662113" algn="l"/>
              </a:tabLst>
            </a:pPr>
            <a:r>
              <a:rPr lang="en-US" sz="2400" dirty="0" smtClean="0"/>
              <a:t>main(</a:t>
            </a:r>
            <a:r>
              <a:rPr lang="en-US" sz="2400" dirty="0" err="1" smtClean="0"/>
              <a:t>a,b</a:t>
            </a:r>
            <a:r>
              <a:rPr lang="en-US" sz="2400" dirty="0" smtClean="0"/>
              <a:t>):	0x4010A0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tabLst>
                <a:tab pos="1371600" algn="l"/>
              </a:tabLst>
            </a:pPr>
            <a:r>
              <a:rPr lang="en-US" sz="2400" dirty="0" smtClean="0"/>
              <a:t>pi:	0x10000000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tabLst>
                <a:tab pos="1371600" algn="l"/>
              </a:tabLst>
            </a:pPr>
            <a:r>
              <a:rPr lang="en-US" sz="2400" dirty="0" smtClean="0"/>
              <a:t>str1:	0x10000004</a:t>
            </a:r>
          </a:p>
        </p:txBody>
      </p:sp>
      <p:sp>
        <p:nvSpPr>
          <p:cNvPr id="4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162800" y="685800"/>
            <a:ext cx="1752600" cy="61722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581400"/>
            <a:ext cx="1752600" cy="3810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162800" y="3962400"/>
            <a:ext cx="1752600" cy="3810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0x004010c4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4724400"/>
            <a:ext cx="1752600" cy="3810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162800" y="3200400"/>
            <a:ext cx="1752600" cy="3810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162800" y="2057400"/>
            <a:ext cx="1752600" cy="3810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0x7FFFFFF4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Rectangle 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162800" y="2438400"/>
            <a:ext cx="1752600" cy="3810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162800" y="2819400"/>
            <a:ext cx="1752600" cy="3810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162800" y="1676400"/>
            <a:ext cx="1752600" cy="3810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0x0040010c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" name="Rectangle 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162800" y="5486400"/>
            <a:ext cx="1752600" cy="3810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0x00000015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Rectangle 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162800" y="5867400"/>
            <a:ext cx="1752600" cy="3810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0x10000004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162800" y="6248400"/>
            <a:ext cx="1752600" cy="3810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0x00401090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Rectangle 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162800" y="5105400"/>
            <a:ext cx="1752600" cy="3810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3" name="Rectangle 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162800" y="1295400"/>
            <a:ext cx="1752600" cy="3810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>
            <p:custDataLst>
              <p:tags r:id="rId17"/>
            </p:custDataLst>
          </p:nvPr>
        </p:nvSpPr>
        <p:spPr>
          <a:xfrm>
            <a:off x="4648200" y="685800"/>
            <a:ext cx="2286000" cy="16002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Ins="0" rtlCol="0" anchor="ctr"/>
          <a:lstStyle/>
          <a:p>
            <a:r>
              <a:rPr lang="en-US" sz="2400" dirty="0" smtClean="0"/>
              <a:t>CPU:</a:t>
            </a:r>
          </a:p>
          <a:p>
            <a:r>
              <a:rPr lang="en-US" sz="2400" dirty="0" smtClean="0"/>
              <a:t>$pc=0x004003C0</a:t>
            </a:r>
          </a:p>
          <a:p>
            <a:r>
              <a:rPr lang="en-US" sz="2400" dirty="0" smtClean="0"/>
              <a:t>$sp=0x7FFFFFAC</a:t>
            </a:r>
          </a:p>
          <a:p>
            <a:r>
              <a:rPr lang="en-US" sz="2400" dirty="0" smtClean="0"/>
              <a:t>$</a:t>
            </a:r>
            <a:r>
              <a:rPr lang="en-US" sz="2400" dirty="0" err="1" smtClean="0"/>
              <a:t>ra</a:t>
            </a:r>
            <a:r>
              <a:rPr lang="en-US" sz="2400" dirty="0" smtClean="0"/>
              <a:t>=0x00401090</a:t>
            </a:r>
            <a:endParaRPr lang="en-US" sz="2400" dirty="0"/>
          </a:p>
        </p:txBody>
      </p:sp>
      <p:sp>
        <p:nvSpPr>
          <p:cNvPr id="33" name="TextBox 32"/>
          <p:cNvSpPr txBox="1"/>
          <p:nvPr>
            <p:custDataLst>
              <p:tags r:id="rId18"/>
            </p:custDataLst>
          </p:nvPr>
        </p:nvSpPr>
        <p:spPr>
          <a:xfrm>
            <a:off x="5791200" y="5867400"/>
            <a:ext cx="13716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0x7FFFFFB0</a:t>
            </a:r>
          </a:p>
        </p:txBody>
      </p:sp>
      <p:sp>
        <p:nvSpPr>
          <p:cNvPr id="34" name="TextBox 33"/>
          <p:cNvSpPr txBox="1"/>
          <p:nvPr>
            <p:custDataLst>
              <p:tags r:id="rId19"/>
            </p:custDataLst>
          </p:nvPr>
        </p:nvSpPr>
        <p:spPr>
          <a:xfrm>
            <a:off x="228600" y="2514600"/>
            <a:ext cx="3352800" cy="44196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What </a:t>
            </a:r>
            <a:r>
              <a:rPr lang="en-US" sz="2800" dirty="0" err="1" smtClean="0">
                <a:solidFill>
                  <a:schemeClr val="bg1"/>
                </a:solidFill>
              </a:rPr>
              <a:t>func</a:t>
            </a:r>
            <a:r>
              <a:rPr lang="en-US" sz="2800" dirty="0" smtClean="0">
                <a:solidFill>
                  <a:schemeClr val="bg1"/>
                </a:solidFill>
              </a:rPr>
              <a:t> is running?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Who called it?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Has it called anything?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Will it?</a:t>
            </a:r>
          </a:p>
          <a:p>
            <a:pPr>
              <a:lnSpc>
                <a:spcPct val="130000"/>
              </a:lnSpc>
            </a:pPr>
            <a:r>
              <a:rPr lang="en-US" sz="2800" dirty="0" err="1" smtClean="0">
                <a:solidFill>
                  <a:schemeClr val="bg1"/>
                </a:solidFill>
              </a:rPr>
              <a:t>Args</a:t>
            </a:r>
            <a:r>
              <a:rPr lang="en-US" sz="2800" dirty="0" smtClean="0">
                <a:solidFill>
                  <a:schemeClr val="bg1"/>
                </a:solidFill>
              </a:rPr>
              <a:t>?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Stack depth?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Call trace?</a:t>
            </a:r>
          </a:p>
        </p:txBody>
      </p:sp>
      <p:sp>
        <p:nvSpPr>
          <p:cNvPr id="22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62800" y="4343400"/>
            <a:ext cx="1752600" cy="3810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0x7FFFFFDC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20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6172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Review: Calling Conventions </a:t>
            </a:r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call a</a:t>
            </a:r>
            <a:r>
              <a:rPr lang="en-US" sz="2400" dirty="0" smtClean="0"/>
              <a:t> </a:t>
            </a:r>
            <a:r>
              <a:rPr lang="en-US" sz="2400" dirty="0"/>
              <a:t>routine (i.e. transfer control to procedure)</a:t>
            </a:r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pass arguments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/>
              <a:t>fixed length, variable length, </a:t>
            </a:r>
            <a:r>
              <a:rPr lang="en-US" sz="2000" dirty="0" smtClean="0"/>
              <a:t>recursively</a:t>
            </a:r>
            <a:endParaRPr lang="en-US" sz="2000" dirty="0"/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return to the caller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/>
              <a:t>Putting results in a place where caller can find them</a:t>
            </a:r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Manage register</a:t>
            </a:r>
          </a:p>
          <a:p>
            <a:pPr marL="115888" lvl="1" indent="0">
              <a:buNone/>
            </a:pPr>
            <a:r>
              <a:rPr lang="en-US" dirty="0" smtClean="0"/>
              <a:t>Today </a:t>
            </a:r>
          </a:p>
          <a:p>
            <a:pPr marL="573088" lvl="1" indent="-457200"/>
            <a:r>
              <a:rPr lang="en-US" sz="2400" dirty="0" smtClean="0"/>
              <a:t>More on Calling Conventions</a:t>
            </a:r>
            <a:endParaRPr lang="en-US" sz="2400" dirty="0"/>
          </a:p>
          <a:p>
            <a:pPr marL="573088" lvl="1" indent="-457200"/>
            <a:r>
              <a:rPr lang="en-US" sz="2400" dirty="0" err="1" smtClean="0"/>
              <a:t>globals</a:t>
            </a:r>
            <a:r>
              <a:rPr lang="en-US" sz="2400" dirty="0" smtClean="0"/>
              <a:t> </a:t>
            </a:r>
            <a:r>
              <a:rPr lang="en-US" sz="2400" dirty="0" err="1" smtClean="0"/>
              <a:t>vs</a:t>
            </a:r>
            <a:r>
              <a:rPr lang="en-US" sz="2400" dirty="0" smtClean="0"/>
              <a:t> local accessible data</a:t>
            </a:r>
          </a:p>
          <a:p>
            <a:pPr marL="573088" lvl="1" indent="-457200"/>
            <a:r>
              <a:rPr lang="en-US" sz="2400" dirty="0" err="1" smtClean="0"/>
              <a:t>callee</a:t>
            </a:r>
            <a:r>
              <a:rPr lang="en-US" sz="2400" dirty="0" smtClean="0"/>
              <a:t> </a:t>
            </a:r>
            <a:r>
              <a:rPr lang="en-US" sz="2400" dirty="0" err="1" smtClean="0"/>
              <a:t>vs</a:t>
            </a:r>
            <a:r>
              <a:rPr lang="en-US" sz="2400" dirty="0" smtClean="0"/>
              <a:t> caller saved registers</a:t>
            </a:r>
            <a:endParaRPr lang="en-US" sz="2400" dirty="0"/>
          </a:p>
          <a:p>
            <a:pPr marL="573088" lvl="1" indent="-457200"/>
            <a:r>
              <a:rPr lang="en-US" sz="2400" dirty="0" smtClean="0"/>
              <a:t>Calling Convention examples and debugging</a:t>
            </a:r>
          </a:p>
        </p:txBody>
      </p:sp>
    </p:spTree>
    <p:extLst>
      <p:ext uri="{BB962C8B-B14F-4D97-AF65-F5344CB8AC3E}">
        <p14:creationId xmlns:p14="http://schemas.microsoft.com/office/powerpoint/2010/main" val="41920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609600"/>
            <a:ext cx="9067800" cy="6324600"/>
          </a:xfrm>
        </p:spPr>
        <p:txBody>
          <a:bodyPr>
            <a:normAutofit/>
          </a:bodyPr>
          <a:lstStyle/>
          <a:p>
            <a:pPr marL="0" indent="0"/>
            <a:r>
              <a:rPr lang="en-US" dirty="0" smtClean="0"/>
              <a:t>Upcoming agenda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Schedule </a:t>
            </a:r>
            <a:r>
              <a:rPr lang="en-US" dirty="0"/>
              <a:t>PA2 Design Doc </a:t>
            </a:r>
            <a:r>
              <a:rPr lang="en-US" dirty="0" err="1"/>
              <a:t>Mtg</a:t>
            </a:r>
            <a:r>
              <a:rPr lang="en-US" dirty="0"/>
              <a:t> </a:t>
            </a:r>
            <a:r>
              <a:rPr lang="en-US" dirty="0" smtClean="0"/>
              <a:t>for </a:t>
            </a:r>
            <a:r>
              <a:rPr lang="en-US" b="1" i="1" dirty="0" smtClean="0">
                <a:solidFill>
                  <a:schemeClr val="accent1"/>
                </a:solidFill>
              </a:rPr>
              <a:t>next</a:t>
            </a:r>
            <a:r>
              <a:rPr lang="en-US" dirty="0" smtClean="0"/>
              <a:t> Monday, Mar 11</a:t>
            </a:r>
            <a:r>
              <a:rPr lang="en-US" baseline="30000" dirty="0" smtClean="0"/>
              <a:t>th</a:t>
            </a:r>
            <a:endParaRPr lang="en-US" dirty="0"/>
          </a:p>
          <a:p>
            <a:pPr marL="573088" lvl="1" indent="-457200">
              <a:buFont typeface="Arial"/>
              <a:buChar char="•"/>
            </a:pPr>
            <a:r>
              <a:rPr lang="en-US" dirty="0"/>
              <a:t>HW3 due next </a:t>
            </a:r>
            <a:r>
              <a:rPr lang="en-US" dirty="0" smtClean="0"/>
              <a:t>Wednes</a:t>
            </a:r>
            <a:r>
              <a:rPr lang="en-US" dirty="0" smtClean="0"/>
              <a:t>day</a:t>
            </a:r>
            <a:r>
              <a:rPr lang="en-US" dirty="0" smtClean="0"/>
              <a:t>, March 13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PA2 Work-in-Progress circuit due </a:t>
            </a:r>
            <a:r>
              <a:rPr lang="en-US" b="1" i="1" dirty="0" smtClean="0">
                <a:solidFill>
                  <a:schemeClr val="accent1"/>
                </a:solidFill>
              </a:rPr>
              <a:t>before</a:t>
            </a:r>
            <a:r>
              <a:rPr lang="en-US" dirty="0" smtClean="0"/>
              <a:t> spring </a:t>
            </a:r>
            <a:r>
              <a:rPr lang="en-US" dirty="0" smtClean="0"/>
              <a:t>break</a:t>
            </a:r>
          </a:p>
          <a:p>
            <a:pPr marL="573088" lvl="1" indent="-457200">
              <a:buFont typeface="Arial"/>
              <a:buChar char="•"/>
            </a:pP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Spring break: </a:t>
            </a:r>
            <a:r>
              <a:rPr lang="en-US" dirty="0" smtClean="0">
                <a:solidFill>
                  <a:schemeClr val="bg1"/>
                </a:solidFill>
              </a:rPr>
              <a:t>Saturday, March </a:t>
            </a:r>
            <a:r>
              <a:rPr lang="en-US" dirty="0" smtClean="0">
                <a:solidFill>
                  <a:schemeClr val="bg1"/>
                </a:solidFill>
              </a:rPr>
              <a:t>16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to Sunday, March </a:t>
            </a:r>
            <a:r>
              <a:rPr lang="en-US" dirty="0" smtClean="0">
                <a:solidFill>
                  <a:schemeClr val="bg1"/>
                </a:solidFill>
              </a:rPr>
              <a:t>24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pPr marL="115888" lvl="1" indent="0">
              <a:buNone/>
            </a:pPr>
            <a:endParaRPr lang="en-US" dirty="0"/>
          </a:p>
          <a:p>
            <a:pPr marL="573088" lvl="1" indent="-457200">
              <a:buFont typeface="Arial"/>
              <a:buChar char="•"/>
            </a:pPr>
            <a:r>
              <a:rPr lang="en-US" dirty="0">
                <a:solidFill>
                  <a:schemeClr val="accent1"/>
                </a:solidFill>
              </a:rPr>
              <a:t>Prelim2 </a:t>
            </a:r>
            <a:r>
              <a:rPr lang="en-US" dirty="0" smtClean="0">
                <a:solidFill>
                  <a:schemeClr val="accent1"/>
                </a:solidFill>
              </a:rPr>
              <a:t>Thursday, March </a:t>
            </a:r>
            <a:r>
              <a:rPr lang="en-US" dirty="0" smtClean="0">
                <a:solidFill>
                  <a:schemeClr val="accent1"/>
                </a:solidFill>
              </a:rPr>
              <a:t>28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, right </a:t>
            </a:r>
            <a:r>
              <a:rPr lang="en-US" dirty="0">
                <a:solidFill>
                  <a:schemeClr val="accent1"/>
                </a:solidFill>
              </a:rPr>
              <a:t>after spring </a:t>
            </a:r>
            <a:r>
              <a:rPr lang="en-US" dirty="0" smtClean="0">
                <a:solidFill>
                  <a:schemeClr val="accent1"/>
                </a:solidFill>
              </a:rPr>
              <a:t>break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PA2 due </a:t>
            </a:r>
            <a:r>
              <a:rPr lang="en-US" dirty="0" smtClean="0"/>
              <a:t>Thurs</a:t>
            </a:r>
            <a:r>
              <a:rPr lang="en-US" dirty="0" smtClean="0"/>
              <a:t>day</a:t>
            </a:r>
            <a:r>
              <a:rPr lang="en-US" dirty="0" smtClean="0"/>
              <a:t>, April </a:t>
            </a: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endParaRPr lang="en-US" dirty="0"/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280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64008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How to write and Debug a MIPS program using calling convention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first four </a:t>
            </a:r>
            <a:r>
              <a:rPr lang="en-US" dirty="0" err="1" smtClean="0"/>
              <a:t>arg</a:t>
            </a:r>
            <a:r>
              <a:rPr lang="en-US" dirty="0" smtClean="0"/>
              <a:t> words passed in $a0, $a1, $a2, $a3</a:t>
            </a:r>
          </a:p>
          <a:p>
            <a:pPr lvl="1"/>
            <a:r>
              <a:rPr lang="en-US" dirty="0" smtClean="0"/>
              <a:t>remaining </a:t>
            </a:r>
            <a:r>
              <a:rPr lang="en-US" dirty="0" err="1" smtClean="0"/>
              <a:t>arg</a:t>
            </a:r>
            <a:r>
              <a:rPr lang="en-US" dirty="0" smtClean="0"/>
              <a:t> words passed </a:t>
            </a:r>
            <a:r>
              <a:rPr lang="en-US" dirty="0" smtClean="0">
                <a:solidFill>
                  <a:schemeClr val="accent1"/>
                </a:solidFill>
              </a:rPr>
              <a:t>in parent’s stack frame</a:t>
            </a:r>
          </a:p>
          <a:p>
            <a:pPr lvl="1"/>
            <a:r>
              <a:rPr lang="en-US" dirty="0" smtClean="0"/>
              <a:t>return value (if any) in $v0, $v1</a:t>
            </a:r>
          </a:p>
          <a:p>
            <a:pPr lvl="1"/>
            <a:r>
              <a:rPr lang="en-US" dirty="0"/>
              <a:t>stack frame at $</a:t>
            </a:r>
            <a:r>
              <a:rPr lang="en-US" dirty="0" err="1"/>
              <a:t>sp</a:t>
            </a:r>
            <a:endParaRPr lang="en-US" dirty="0"/>
          </a:p>
          <a:p>
            <a:pPr lvl="2"/>
            <a:r>
              <a:rPr lang="en-US" dirty="0"/>
              <a:t>contains </a:t>
            </a:r>
            <a:r>
              <a:rPr lang="en-US" dirty="0">
                <a:solidFill>
                  <a:schemeClr val="accent1"/>
                </a:solidFill>
              </a:rPr>
              <a:t>$</a:t>
            </a:r>
            <a:r>
              <a:rPr lang="en-US" dirty="0" err="1">
                <a:solidFill>
                  <a:schemeClr val="accent1"/>
                </a:solidFill>
              </a:rPr>
              <a:t>ra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(clobbered on JAL  </a:t>
            </a:r>
            <a:r>
              <a:rPr lang="en-US" dirty="0" smtClean="0"/>
              <a:t>to </a:t>
            </a:r>
            <a:r>
              <a:rPr lang="en-US" dirty="0"/>
              <a:t>sub-functions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 contains </a:t>
            </a:r>
            <a:r>
              <a:rPr lang="en-US" dirty="0" smtClean="0">
                <a:solidFill>
                  <a:schemeClr val="accent1"/>
                </a:solidFill>
              </a:rPr>
              <a:t>$</a:t>
            </a:r>
            <a:r>
              <a:rPr lang="en-US" dirty="0" err="1" smtClean="0">
                <a:solidFill>
                  <a:schemeClr val="accent1"/>
                </a:solidFill>
              </a:rPr>
              <a:t>fp</a:t>
            </a:r>
            <a:endParaRPr lang="en-US" dirty="0">
              <a:solidFill>
                <a:schemeClr val="accent1"/>
              </a:solidFill>
            </a:endParaRPr>
          </a:p>
          <a:p>
            <a:pPr lvl="2"/>
            <a:r>
              <a:rPr lang="en-US" dirty="0"/>
              <a:t>contains </a:t>
            </a:r>
            <a:r>
              <a:rPr lang="en-US" dirty="0">
                <a:solidFill>
                  <a:schemeClr val="accent1"/>
                </a:solidFill>
              </a:rPr>
              <a:t>local </a:t>
            </a:r>
            <a:r>
              <a:rPr lang="en-US" dirty="0" err="1">
                <a:solidFill>
                  <a:schemeClr val="accent1"/>
                </a:solidFill>
              </a:rPr>
              <a:t>vars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(possibly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clobbered by </a:t>
            </a:r>
            <a:r>
              <a:rPr lang="en-US" dirty="0"/>
              <a:t>sub-functions)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contains extra arguments to </a:t>
            </a:r>
            <a:r>
              <a:rPr lang="en-US" dirty="0" smtClean="0">
                <a:solidFill>
                  <a:schemeClr val="accent1"/>
                </a:solidFill>
              </a:rPr>
              <a:t>sub-functions</a:t>
            </a:r>
          </a:p>
          <a:p>
            <a:pPr marL="688975" lvl="2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	(i.e. argument “spilling)</a:t>
            </a:r>
            <a:endParaRPr lang="en-US" dirty="0">
              <a:solidFill>
                <a:schemeClr val="accent1"/>
              </a:solidFill>
            </a:endParaRPr>
          </a:p>
          <a:p>
            <a:pPr lvl="2"/>
            <a:r>
              <a:rPr lang="en-US" dirty="0">
                <a:solidFill>
                  <a:schemeClr val="accent1"/>
                </a:solidFill>
              </a:rPr>
              <a:t>contains space for first 4 arguments </a:t>
            </a:r>
            <a:endParaRPr lang="en-US" dirty="0" smtClean="0">
              <a:solidFill>
                <a:schemeClr val="accent1"/>
              </a:solidFill>
            </a:endParaRPr>
          </a:p>
          <a:p>
            <a:pPr marL="688975" lvl="2" indent="0">
              <a:buNone/>
            </a:pPr>
            <a:r>
              <a:rPr lang="en-US" dirty="0">
                <a:solidFill>
                  <a:schemeClr val="accent1"/>
                </a:solidFill>
              </a:rPr>
              <a:t>	</a:t>
            </a:r>
            <a:r>
              <a:rPr lang="en-US" dirty="0" smtClean="0">
                <a:solidFill>
                  <a:schemeClr val="accent1"/>
                </a:solidFill>
              </a:rPr>
              <a:t>to sub-functions</a:t>
            </a:r>
          </a:p>
          <a:p>
            <a:pPr lvl="1"/>
            <a:r>
              <a:rPr lang="en-US" dirty="0" err="1" smtClean="0">
                <a:solidFill>
                  <a:schemeClr val="accent1"/>
                </a:solidFill>
              </a:rPr>
              <a:t>callee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save </a:t>
            </a:r>
            <a:r>
              <a:rPr lang="en-US" dirty="0" err="1" smtClean="0"/>
              <a:t>regs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chemeClr val="accent1"/>
                </a:solidFill>
              </a:rPr>
              <a:t>preserved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caller </a:t>
            </a:r>
            <a:r>
              <a:rPr lang="en-US" dirty="0" smtClean="0"/>
              <a:t>save </a:t>
            </a:r>
            <a:r>
              <a:rPr lang="en-US" dirty="0" err="1" smtClean="0"/>
              <a:t>regs</a:t>
            </a:r>
            <a:r>
              <a:rPr lang="en-US" dirty="0" smtClean="0"/>
              <a:t>  are </a:t>
            </a:r>
            <a:r>
              <a:rPr lang="en-US" dirty="0" smtClean="0">
                <a:solidFill>
                  <a:schemeClr val="accent1"/>
                </a:solidFill>
              </a:rPr>
              <a:t>not </a:t>
            </a:r>
          </a:p>
          <a:p>
            <a:pPr lvl="1"/>
            <a:r>
              <a:rPr lang="en-US" dirty="0"/>
              <a:t>Global data accessed via $</a:t>
            </a:r>
            <a:r>
              <a:rPr lang="en-US" dirty="0" err="1" smtClean="0"/>
              <a:t>gp</a:t>
            </a:r>
            <a:endParaRPr lang="en-US" dirty="0"/>
          </a:p>
        </p:txBody>
      </p:sp>
      <p:cxnSp>
        <p:nvCxnSpPr>
          <p:cNvPr id="5" name="Straight Connector 4"/>
          <p:cNvCxnSpPr/>
          <p:nvPr>
            <p:custDataLst>
              <p:tags r:id="rId3"/>
            </p:custDataLst>
          </p:nvPr>
        </p:nvCxnSpPr>
        <p:spPr>
          <a:xfrm rot="5400000">
            <a:off x="4724400" y="4191000"/>
            <a:ext cx="41148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 rot="5400000">
            <a:off x="7086600" y="4191000"/>
            <a:ext cx="41148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6781800" y="23622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6781800" y="27432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6781800" y="3124200"/>
            <a:ext cx="2362200" cy="762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6781800" y="3886200"/>
            <a:ext cx="2362200" cy="1143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6781800" y="5029200"/>
            <a:ext cx="2362200" cy="10668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sp>
        <p:nvSpPr>
          <p:cNvPr id="14" name="TextBox 13"/>
          <p:cNvSpPr txBox="1"/>
          <p:nvPr>
            <p:custDataLst>
              <p:tags r:id="rId10"/>
            </p:custDataLst>
          </p:nvPr>
        </p:nvSpPr>
        <p:spPr>
          <a:xfrm>
            <a:off x="5715000" y="228600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1"/>
            </p:custDataLst>
          </p:nvPr>
        </p:nvSpPr>
        <p:spPr>
          <a:xfrm>
            <a:off x="5715000" y="564898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42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6172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Review: Calling Conventions</a:t>
            </a:r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call a</a:t>
            </a:r>
            <a:r>
              <a:rPr lang="en-US" sz="2400" dirty="0" smtClean="0"/>
              <a:t> </a:t>
            </a:r>
            <a:r>
              <a:rPr lang="en-US" sz="2400" dirty="0"/>
              <a:t>routine (i.e. transfer control to procedure)</a:t>
            </a:r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pass arguments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/>
              <a:t>fixed length, variable length, </a:t>
            </a:r>
            <a:r>
              <a:rPr lang="en-US" sz="2000" dirty="0" smtClean="0"/>
              <a:t>recursively</a:t>
            </a:r>
            <a:endParaRPr lang="en-US" sz="2000" dirty="0"/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return to the caller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/>
              <a:t>Putting results in a place where caller can find them</a:t>
            </a:r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Manage register</a:t>
            </a:r>
          </a:p>
          <a:p>
            <a:pPr marL="115888" lvl="1" indent="0">
              <a:buNone/>
            </a:pPr>
            <a:r>
              <a:rPr lang="en-US" dirty="0" smtClean="0"/>
              <a:t>Today </a:t>
            </a:r>
          </a:p>
          <a:p>
            <a:pPr marL="573088" lvl="1" indent="-457200"/>
            <a:r>
              <a:rPr lang="en-US" sz="2400" dirty="0" smtClean="0"/>
              <a:t>More on Calling Conventions</a:t>
            </a:r>
            <a:endParaRPr lang="en-US" sz="2400" dirty="0"/>
          </a:p>
          <a:p>
            <a:pPr marL="573088" lvl="1" indent="-457200"/>
            <a:r>
              <a:rPr lang="en-US" sz="2400" dirty="0" err="1" smtClean="0"/>
              <a:t>globals</a:t>
            </a:r>
            <a:r>
              <a:rPr lang="en-US" sz="2400" dirty="0" smtClean="0"/>
              <a:t> </a:t>
            </a:r>
            <a:r>
              <a:rPr lang="en-US" sz="2400" dirty="0" err="1" smtClean="0"/>
              <a:t>vs</a:t>
            </a:r>
            <a:r>
              <a:rPr lang="en-US" sz="2400" dirty="0" smtClean="0"/>
              <a:t> local accessible data</a:t>
            </a:r>
          </a:p>
          <a:p>
            <a:pPr marL="573088" lvl="1" indent="-457200"/>
            <a:r>
              <a:rPr lang="en-US" sz="2400" dirty="0" err="1" smtClean="0"/>
              <a:t>callee</a:t>
            </a:r>
            <a:r>
              <a:rPr lang="en-US" sz="2400" dirty="0" smtClean="0"/>
              <a:t> </a:t>
            </a:r>
            <a:r>
              <a:rPr lang="en-US" sz="2400" dirty="0" err="1" smtClean="0"/>
              <a:t>vs</a:t>
            </a:r>
            <a:r>
              <a:rPr lang="en-US" sz="2400" dirty="0" smtClean="0"/>
              <a:t> caller saved registers</a:t>
            </a:r>
            <a:endParaRPr lang="en-US" sz="2400" dirty="0"/>
          </a:p>
          <a:p>
            <a:pPr marL="573088" lvl="1" indent="-457200"/>
            <a:r>
              <a:rPr lang="en-US" sz="2400" dirty="0" smtClean="0"/>
              <a:t>Calling Convention examples and debugging</a:t>
            </a:r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381000" y="5867400"/>
            <a:ext cx="8229600" cy="83820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Warning:</a:t>
            </a:r>
            <a:r>
              <a:rPr lang="en-US" sz="2800" dirty="0" smtClean="0">
                <a:solidFill>
                  <a:schemeClr val="bg1"/>
                </a:solidFill>
              </a:rPr>
              <a:t> There is no one true MIPS calling convention.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lecture != book != </a:t>
            </a:r>
            <a:r>
              <a:rPr lang="en-US" sz="2800" dirty="0" err="1" smtClean="0">
                <a:solidFill>
                  <a:schemeClr val="bg1"/>
                </a:solidFill>
              </a:rPr>
              <a:t>gcc</a:t>
            </a:r>
            <a:r>
              <a:rPr lang="en-US" sz="2800" dirty="0" smtClean="0">
                <a:solidFill>
                  <a:schemeClr val="bg1"/>
                </a:solidFill>
              </a:rPr>
              <a:t> != </a:t>
            </a:r>
            <a:r>
              <a:rPr lang="en-US" sz="2800" dirty="0" err="1" smtClean="0">
                <a:solidFill>
                  <a:schemeClr val="bg1"/>
                </a:solidFill>
              </a:rPr>
              <a:t>spim</a:t>
            </a:r>
            <a:r>
              <a:rPr lang="en-US" sz="2800" dirty="0" smtClean="0">
                <a:solidFill>
                  <a:schemeClr val="bg1"/>
                </a:solidFill>
              </a:rPr>
              <a:t> != web</a:t>
            </a:r>
          </a:p>
        </p:txBody>
      </p:sp>
    </p:spTree>
    <p:extLst>
      <p:ext uri="{BB962C8B-B14F-4D97-AF65-F5344CB8AC3E}">
        <p14:creationId xmlns:p14="http://schemas.microsoft.com/office/powerpoint/2010/main" val="224211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Recap: Conventions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640080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>
                <a:solidFill>
                  <a:schemeClr val="accent1"/>
                </a:solidFill>
              </a:rPr>
              <a:t>first four </a:t>
            </a:r>
            <a:r>
              <a:rPr lang="en-US" dirty="0" err="1" smtClean="0"/>
              <a:t>arg</a:t>
            </a:r>
            <a:r>
              <a:rPr lang="en-US" dirty="0" smtClean="0"/>
              <a:t> words passed in $a0, $a1, $a2, $a3</a:t>
            </a:r>
          </a:p>
          <a:p>
            <a:pPr lvl="1"/>
            <a:r>
              <a:rPr lang="en-US" dirty="0" smtClean="0"/>
              <a:t>remaining </a:t>
            </a:r>
            <a:r>
              <a:rPr lang="en-US" dirty="0" err="1" smtClean="0"/>
              <a:t>arg</a:t>
            </a:r>
            <a:r>
              <a:rPr lang="en-US" dirty="0" smtClean="0"/>
              <a:t> words passed </a:t>
            </a:r>
            <a:r>
              <a:rPr lang="en-US" dirty="0" smtClean="0">
                <a:solidFill>
                  <a:schemeClr val="accent1"/>
                </a:solidFill>
              </a:rPr>
              <a:t>in parent’s stack frame</a:t>
            </a:r>
          </a:p>
          <a:p>
            <a:pPr lvl="1"/>
            <a:r>
              <a:rPr lang="en-US" dirty="0" smtClean="0"/>
              <a:t>return value (if any) in $v0, $v1</a:t>
            </a:r>
          </a:p>
          <a:p>
            <a:pPr lvl="1"/>
            <a:r>
              <a:rPr lang="en-US" dirty="0"/>
              <a:t>stack frame at $</a:t>
            </a:r>
            <a:r>
              <a:rPr lang="en-US" dirty="0" err="1"/>
              <a:t>sp</a:t>
            </a:r>
            <a:endParaRPr lang="en-US" dirty="0"/>
          </a:p>
          <a:p>
            <a:pPr lvl="2"/>
            <a:r>
              <a:rPr lang="en-US" dirty="0"/>
              <a:t>contains </a:t>
            </a:r>
            <a:r>
              <a:rPr lang="en-US" dirty="0">
                <a:solidFill>
                  <a:schemeClr val="accent1"/>
                </a:solidFill>
              </a:rPr>
              <a:t>$</a:t>
            </a:r>
            <a:r>
              <a:rPr lang="en-US" dirty="0" err="1">
                <a:solidFill>
                  <a:schemeClr val="accent1"/>
                </a:solidFill>
              </a:rPr>
              <a:t>ra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(clobbered on JAL  </a:t>
            </a:r>
            <a:r>
              <a:rPr lang="en-US" dirty="0" smtClean="0"/>
              <a:t>to </a:t>
            </a:r>
            <a:r>
              <a:rPr lang="en-US" dirty="0"/>
              <a:t>sub-functions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 contains </a:t>
            </a:r>
            <a:r>
              <a:rPr lang="en-US" dirty="0" smtClean="0">
                <a:solidFill>
                  <a:schemeClr val="accent1"/>
                </a:solidFill>
              </a:rPr>
              <a:t>$</a:t>
            </a:r>
            <a:r>
              <a:rPr lang="en-US" dirty="0" err="1" smtClean="0">
                <a:solidFill>
                  <a:schemeClr val="accent1"/>
                </a:solidFill>
              </a:rPr>
              <a:t>fp</a:t>
            </a:r>
            <a:endParaRPr lang="en-US" dirty="0">
              <a:solidFill>
                <a:schemeClr val="accent1"/>
              </a:solidFill>
            </a:endParaRPr>
          </a:p>
          <a:p>
            <a:pPr lvl="2"/>
            <a:r>
              <a:rPr lang="en-US" dirty="0"/>
              <a:t>contains </a:t>
            </a:r>
            <a:r>
              <a:rPr lang="en-US" dirty="0">
                <a:solidFill>
                  <a:schemeClr val="accent1"/>
                </a:solidFill>
              </a:rPr>
              <a:t>local </a:t>
            </a:r>
            <a:r>
              <a:rPr lang="en-US" dirty="0" err="1">
                <a:solidFill>
                  <a:schemeClr val="accent1"/>
                </a:solidFill>
              </a:rPr>
              <a:t>vars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(possibly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clobbered by </a:t>
            </a:r>
            <a:r>
              <a:rPr lang="en-US" dirty="0"/>
              <a:t>sub-functions)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contains extra arguments to </a:t>
            </a:r>
            <a:r>
              <a:rPr lang="en-US" dirty="0" smtClean="0">
                <a:solidFill>
                  <a:schemeClr val="accent1"/>
                </a:solidFill>
              </a:rPr>
              <a:t>sub-functions</a:t>
            </a:r>
          </a:p>
          <a:p>
            <a:pPr marL="688975" lvl="2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	(i.e. argument “spilling)</a:t>
            </a:r>
            <a:endParaRPr lang="en-US" dirty="0">
              <a:solidFill>
                <a:schemeClr val="accent1"/>
              </a:solidFill>
            </a:endParaRPr>
          </a:p>
          <a:p>
            <a:pPr lvl="2"/>
            <a:r>
              <a:rPr lang="en-US" dirty="0">
                <a:solidFill>
                  <a:schemeClr val="accent1"/>
                </a:solidFill>
              </a:rPr>
              <a:t>contains space for first 4 arguments </a:t>
            </a:r>
            <a:endParaRPr lang="en-US" dirty="0" smtClean="0">
              <a:solidFill>
                <a:schemeClr val="accent1"/>
              </a:solidFill>
            </a:endParaRPr>
          </a:p>
          <a:p>
            <a:pPr marL="688975" lvl="2" indent="0">
              <a:buNone/>
            </a:pPr>
            <a:r>
              <a:rPr lang="en-US" dirty="0">
                <a:solidFill>
                  <a:schemeClr val="accent1"/>
                </a:solidFill>
              </a:rPr>
              <a:t>	</a:t>
            </a:r>
            <a:r>
              <a:rPr lang="en-US" dirty="0" smtClean="0">
                <a:solidFill>
                  <a:schemeClr val="accent1"/>
                </a:solidFill>
              </a:rPr>
              <a:t>to sub-functions</a:t>
            </a:r>
          </a:p>
          <a:p>
            <a:pPr lvl="1"/>
            <a:r>
              <a:rPr lang="en-US" dirty="0" err="1" smtClean="0">
                <a:solidFill>
                  <a:schemeClr val="accent1"/>
                </a:solidFill>
              </a:rPr>
              <a:t>callee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save </a:t>
            </a:r>
            <a:r>
              <a:rPr lang="en-US" dirty="0" err="1" smtClean="0"/>
              <a:t>regs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chemeClr val="accent1"/>
                </a:solidFill>
              </a:rPr>
              <a:t>preserved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caller </a:t>
            </a:r>
            <a:r>
              <a:rPr lang="en-US" dirty="0" smtClean="0"/>
              <a:t>save </a:t>
            </a:r>
            <a:r>
              <a:rPr lang="en-US" dirty="0" err="1" smtClean="0"/>
              <a:t>regs</a:t>
            </a:r>
            <a:r>
              <a:rPr lang="en-US" dirty="0" smtClean="0"/>
              <a:t>  are </a:t>
            </a:r>
            <a:r>
              <a:rPr lang="en-US" dirty="0" smtClean="0">
                <a:solidFill>
                  <a:schemeClr val="accent1"/>
                </a:solidFill>
              </a:rPr>
              <a:t>not </a:t>
            </a:r>
          </a:p>
          <a:p>
            <a:pPr lvl="1"/>
            <a:r>
              <a:rPr lang="en-US" dirty="0"/>
              <a:t>Global data accessed via $</a:t>
            </a:r>
            <a:r>
              <a:rPr lang="en-US" dirty="0" err="1" smtClean="0"/>
              <a:t>gp</a:t>
            </a:r>
            <a:endParaRPr lang="en-US" dirty="0"/>
          </a:p>
        </p:txBody>
      </p:sp>
      <p:cxnSp>
        <p:nvCxnSpPr>
          <p:cNvPr id="5" name="Straight Connector 4"/>
          <p:cNvCxnSpPr/>
          <p:nvPr>
            <p:custDataLst>
              <p:tags r:id="rId3"/>
            </p:custDataLst>
          </p:nvPr>
        </p:nvCxnSpPr>
        <p:spPr>
          <a:xfrm rot="5400000">
            <a:off x="4379160" y="4495800"/>
            <a:ext cx="41148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 rot="5400000">
            <a:off x="6741360" y="4495800"/>
            <a:ext cx="41148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6436560" y="26670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6436560" y="30480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6436560" y="3429000"/>
            <a:ext cx="2362200" cy="762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6436560" y="4191000"/>
            <a:ext cx="2362200" cy="1143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6436560" y="5334000"/>
            <a:ext cx="2362200" cy="10668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sp>
        <p:nvSpPr>
          <p:cNvPr id="14" name="TextBox 13"/>
          <p:cNvSpPr txBox="1"/>
          <p:nvPr>
            <p:custDataLst>
              <p:tags r:id="rId10"/>
            </p:custDataLst>
          </p:nvPr>
        </p:nvSpPr>
        <p:spPr>
          <a:xfrm>
            <a:off x="5369760" y="259080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1"/>
            </p:custDataLst>
          </p:nvPr>
        </p:nvSpPr>
        <p:spPr>
          <a:xfrm>
            <a:off x="5369760" y="595378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791200" y="1419698"/>
            <a:ext cx="3007560" cy="1338742"/>
            <a:chOff x="5791200" y="1419698"/>
            <a:chExt cx="3007560" cy="1338742"/>
          </a:xfrm>
        </p:grpSpPr>
        <p:grpSp>
          <p:nvGrpSpPr>
            <p:cNvPr id="13" name="Group 12"/>
            <p:cNvGrpSpPr/>
            <p:nvPr/>
          </p:nvGrpSpPr>
          <p:grpSpPr>
            <a:xfrm>
              <a:off x="7162800" y="1419698"/>
              <a:ext cx="1635960" cy="1107996"/>
              <a:chOff x="7162800" y="1419698"/>
              <a:chExt cx="1635960" cy="1107996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7274760" y="1419698"/>
                <a:ext cx="1493229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i="1" dirty="0" smtClean="0">
                    <a:solidFill>
                      <a:schemeClr val="accent1"/>
                    </a:solidFill>
                  </a:rPr>
                  <a:t>Bottom</a:t>
                </a:r>
                <a:r>
                  <a:rPr lang="en-US" sz="2400" dirty="0" smtClean="0">
                    <a:solidFill>
                      <a:schemeClr val="accent1"/>
                    </a:solidFill>
                  </a:rPr>
                  <a:t> of </a:t>
                </a:r>
              </a:p>
              <a:p>
                <a:r>
                  <a:rPr lang="en-US" sz="2400" dirty="0" smtClean="0">
                    <a:solidFill>
                      <a:schemeClr val="accent1"/>
                    </a:solidFill>
                  </a:rPr>
                  <a:t>current </a:t>
                </a:r>
              </a:p>
              <a:p>
                <a:r>
                  <a:rPr lang="en-US" sz="2400" b="1" i="1" dirty="0" smtClean="0">
                    <a:solidFill>
                      <a:schemeClr val="accent1"/>
                    </a:solidFill>
                  </a:rPr>
                  <a:t>stack frame</a:t>
                </a:r>
                <a:endParaRPr lang="en-US" sz="2400" b="1" i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7162800" y="1419698"/>
                <a:ext cx="1635960" cy="1107996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Freeform 15"/>
            <p:cNvSpPr/>
            <p:nvPr/>
          </p:nvSpPr>
          <p:spPr>
            <a:xfrm>
              <a:off x="5791200" y="1837857"/>
              <a:ext cx="1356360" cy="920583"/>
            </a:xfrm>
            <a:custGeom>
              <a:avLst/>
              <a:gdLst>
                <a:gd name="connsiteX0" fmla="*/ 1356360 w 1356360"/>
                <a:gd name="connsiteY0" fmla="*/ 6183 h 874863"/>
                <a:gd name="connsiteX1" fmla="*/ 396240 w 1356360"/>
                <a:gd name="connsiteY1" fmla="*/ 128103 h 874863"/>
                <a:gd name="connsiteX2" fmla="*/ 0 w 1356360"/>
                <a:gd name="connsiteY2" fmla="*/ 874863 h 874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56360" h="874863">
                  <a:moveTo>
                    <a:pt x="1356360" y="6183"/>
                  </a:moveTo>
                  <a:cubicBezTo>
                    <a:pt x="989330" y="-5247"/>
                    <a:pt x="622300" y="-16677"/>
                    <a:pt x="396240" y="128103"/>
                  </a:cubicBezTo>
                  <a:cubicBezTo>
                    <a:pt x="170180" y="272883"/>
                    <a:pt x="85090" y="573873"/>
                    <a:pt x="0" y="874863"/>
                  </a:cubicBezTo>
                </a:path>
              </a:pathLst>
            </a:custGeom>
            <a:noFill/>
            <a:ln>
              <a:solidFill>
                <a:schemeClr val="accent1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157831" y="5171301"/>
            <a:ext cx="1270284" cy="1000899"/>
            <a:chOff x="5105400" y="4832866"/>
            <a:chExt cx="1270284" cy="1000899"/>
          </a:xfrm>
        </p:grpSpPr>
        <p:grpSp>
          <p:nvGrpSpPr>
            <p:cNvPr id="18" name="Group 17"/>
            <p:cNvGrpSpPr/>
            <p:nvPr/>
          </p:nvGrpSpPr>
          <p:grpSpPr>
            <a:xfrm>
              <a:off x="5105400" y="4832866"/>
              <a:ext cx="1270284" cy="738664"/>
              <a:chOff x="4988760" y="5030450"/>
              <a:chExt cx="1270284" cy="738664"/>
            </a:xfrm>
          </p:grpSpPr>
          <p:sp>
            <p:nvSpPr>
              <p:cNvPr id="19" name="Rounded Rectangle 18"/>
              <p:cNvSpPr/>
              <p:nvPr/>
            </p:nvSpPr>
            <p:spPr>
              <a:xfrm>
                <a:off x="4988760" y="5030450"/>
                <a:ext cx="1242969" cy="738664"/>
              </a:xfrm>
              <a:prstGeom prst="round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043134" y="5030450"/>
                <a:ext cx="121591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i="1" dirty="0" smtClean="0">
                    <a:solidFill>
                      <a:schemeClr val="accent1"/>
                    </a:solidFill>
                  </a:rPr>
                  <a:t>Top</a:t>
                </a:r>
                <a:r>
                  <a:rPr lang="en-US" sz="2400" dirty="0" smtClean="0">
                    <a:solidFill>
                      <a:schemeClr val="accent1"/>
                    </a:solidFill>
                  </a:rPr>
                  <a:t> of </a:t>
                </a:r>
              </a:p>
              <a:p>
                <a:r>
                  <a:rPr lang="en-US" sz="2400" b="1" i="1" dirty="0" smtClean="0">
                    <a:solidFill>
                      <a:schemeClr val="accent1"/>
                    </a:solidFill>
                  </a:rPr>
                  <a:t>the stack </a:t>
                </a:r>
                <a:endParaRPr lang="en-US" sz="2400" b="1" i="1" dirty="0">
                  <a:solidFill>
                    <a:schemeClr val="accent1"/>
                  </a:solidFill>
                </a:endParaRPr>
              </a:p>
            </p:txBody>
          </p:sp>
        </p:grpSp>
        <p:cxnSp>
          <p:nvCxnSpPr>
            <p:cNvPr id="22" name="Straight Arrow Connector 21"/>
            <p:cNvCxnSpPr>
              <a:stCxn id="19" idx="2"/>
            </p:cNvCxnSpPr>
            <p:nvPr/>
          </p:nvCxnSpPr>
          <p:spPr>
            <a:xfrm>
              <a:off x="5726885" y="5571530"/>
              <a:ext cx="11884" cy="262235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405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MIPS Register Conventions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80043526"/>
              </p:ext>
            </p:extLst>
          </p:nvPr>
        </p:nvGraphicFramePr>
        <p:xfrm>
          <a:off x="228600" y="511654"/>
          <a:ext cx="3733800" cy="6273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098"/>
                <a:gridCol w="828502"/>
                <a:gridCol w="2362200"/>
              </a:tblGrid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r0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4186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$at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assembler temp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values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r3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r4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arguments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r5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r6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r8</a:t>
                      </a:r>
                      <a:endParaRPr lang="en-US" sz="2400" dirty="0">
                        <a:solidFill>
                          <a:schemeClr val="accent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temps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(caller save)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$t4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$t6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r15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$t7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084655263"/>
              </p:ext>
            </p:extLst>
          </p:nvPr>
        </p:nvGraphicFramePr>
        <p:xfrm>
          <a:off x="4038600" y="511653"/>
          <a:ext cx="4114800" cy="6193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838200"/>
                <a:gridCol w="2667000"/>
              </a:tblGrid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r16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saved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</a:t>
                      </a:r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callee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save)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r17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r18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r19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r20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$s4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r21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$s5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r22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$s6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$s7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</a:rPr>
                        <a:t>r24</a:t>
                      </a:r>
                      <a:endParaRPr lang="en-US" sz="24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$t8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more temps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(caller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save)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$t9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reserved for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kernel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gp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global data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stack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fp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frame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r31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ra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address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466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Globals and Locals</a:t>
            </a:r>
            <a:endParaRPr lang="en-US"/>
          </a:p>
        </p:txBody>
      </p:sp>
      <p:sp>
        <p:nvSpPr>
          <p:cNvPr id="3075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Global variables in data segment</a:t>
            </a:r>
          </a:p>
          <a:p>
            <a:pPr lvl="1"/>
            <a:r>
              <a:rPr lang="en-US" dirty="0" smtClean="0"/>
              <a:t>Exist for all time, accessible to all routines</a:t>
            </a:r>
          </a:p>
          <a:p>
            <a:r>
              <a:rPr lang="en-US" dirty="0" smtClean="0"/>
              <a:t>Dynamic variables in heap segment</a:t>
            </a:r>
          </a:p>
          <a:p>
            <a:pPr lvl="1"/>
            <a:r>
              <a:rPr lang="en-US" dirty="0" smtClean="0"/>
              <a:t>Exist between </a:t>
            </a:r>
            <a:r>
              <a:rPr lang="en-US" dirty="0" err="1" smtClean="0">
                <a:solidFill>
                  <a:schemeClr val="accent1"/>
                </a:solidFill>
              </a:rPr>
              <a:t>malloc</a:t>
            </a:r>
            <a:r>
              <a:rPr lang="en-US" dirty="0" smtClean="0">
                <a:solidFill>
                  <a:schemeClr val="accent1"/>
                </a:solidFill>
              </a:rPr>
              <a:t>()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1"/>
                </a:solidFill>
              </a:rPr>
              <a:t>free()</a:t>
            </a:r>
          </a:p>
          <a:p>
            <a:r>
              <a:rPr lang="en-US" dirty="0" smtClean="0"/>
              <a:t>Local variables in stack frame</a:t>
            </a:r>
          </a:p>
          <a:p>
            <a:pPr lvl="1"/>
            <a:r>
              <a:rPr lang="en-US" dirty="0" smtClean="0"/>
              <a:t>Exist solely for the duration of the stack frame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Dangling pointers into freed heap </a:t>
            </a:r>
            <a:r>
              <a:rPr lang="en-US" dirty="0" err="1" smtClean="0"/>
              <a:t>mem</a:t>
            </a:r>
            <a:r>
              <a:rPr lang="en-US" dirty="0" smtClean="0"/>
              <a:t> are bad</a:t>
            </a:r>
          </a:p>
          <a:p>
            <a:r>
              <a:rPr lang="en-US" dirty="0" smtClean="0"/>
              <a:t>Dangling pointers into old stack frames are bad</a:t>
            </a:r>
          </a:p>
          <a:p>
            <a:pPr lvl="1"/>
            <a:r>
              <a:rPr lang="en-US" dirty="0" smtClean="0"/>
              <a:t>C lets you create these, Java does not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*</a:t>
            </a:r>
            <a:r>
              <a:rPr lang="en-US" dirty="0" err="1" smtClean="0"/>
              <a:t>foo</a:t>
            </a:r>
            <a:r>
              <a:rPr lang="en-US" dirty="0" smtClean="0"/>
              <a:t>() { </a:t>
            </a:r>
            <a:r>
              <a:rPr lang="en-US" dirty="0" err="1" smtClean="0"/>
              <a:t>int</a:t>
            </a:r>
            <a:r>
              <a:rPr lang="en-US" dirty="0" smtClean="0"/>
              <a:t> a; return &amp;a;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42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0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Caller-saved vs. </a:t>
            </a:r>
            <a:r>
              <a:rPr lang="en-US" dirty="0" err="1" smtClean="0"/>
              <a:t>Callee</a:t>
            </a:r>
            <a:r>
              <a:rPr lang="en-US" dirty="0" smtClean="0"/>
              <a:t>-saved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1600200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Caller-save: If necessary… ($t0 .. $t9)</a:t>
            </a:r>
          </a:p>
          <a:p>
            <a:pPr lvl="1"/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save before calling anything; restore after it returns</a:t>
            </a:r>
          </a:p>
          <a:p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-save: Always… ($s0 .. $s7)</a:t>
            </a:r>
          </a:p>
          <a:p>
            <a:pPr lvl="1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save before modifying; restore before returning</a:t>
            </a:r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28600" y="2286000"/>
            <a:ext cx="8686800" cy="1981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lvl="0" indent="-342900">
              <a:spcBef>
                <a:spcPct val="20000"/>
              </a:spcBef>
              <a:buSzPct val="80000"/>
            </a:pP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libri" pitchFamily="34" charset="0"/>
                <a:cs typeface="Arial" pitchFamily="34" charset="0"/>
              </a:rPr>
              <a:t>Caller-save registers are responsibility of the caller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libri" pitchFamily="34" charset="0"/>
                <a:cs typeface="Arial" pitchFamily="34" charset="0"/>
              </a:rPr>
              <a:t>Caller-save register values saved only if used after call/return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libri" pitchFamily="34" charset="0"/>
                <a:cs typeface="Arial" pitchFamily="34" charset="0"/>
              </a:rPr>
              <a:t>The </a:t>
            </a:r>
            <a:r>
              <a:rPr lang="en-US" sz="28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libri" pitchFamily="34" charset="0"/>
                <a:cs typeface="Arial" pitchFamily="34" charset="0"/>
              </a:rPr>
              <a:t>callee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libri" pitchFamily="34" charset="0"/>
                <a:cs typeface="Arial" pitchFamily="34" charset="0"/>
              </a:rPr>
              <a:t> function can use caller-saved registers </a:t>
            </a:r>
          </a:p>
          <a:p>
            <a:pPr marL="342900" lvl="0" indent="-342900">
              <a:spcBef>
                <a:spcPct val="20000"/>
              </a:spcBef>
              <a:buSzPct val="80000"/>
            </a:pP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Callee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-save register are the responsibility of the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callee</a:t>
            </a:r>
            <a:endParaRPr lang="en-US" sz="3200" dirty="0">
              <a:solidFill>
                <a:schemeClr val="accent1">
                  <a:lumMod val="60000"/>
                  <a:lumOff val="40000"/>
                </a:schemeClr>
              </a:solidFill>
              <a:latin typeface="Calibri" pitchFamily="34" charset="0"/>
              <a:cs typeface="Arial" pitchFamily="34" charset="0"/>
            </a:endParaRP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Values must be saved by </a:t>
            </a:r>
            <a:r>
              <a:rPr lang="en-US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callee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 before they can be used 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Caller can assume that these registers will be restored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86600" y="2340114"/>
            <a:ext cx="1773178" cy="707886"/>
          </a:xfrm>
          <a:prstGeom prst="rect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Save if want to </a:t>
            </a:r>
          </a:p>
          <a:p>
            <a:r>
              <a:rPr lang="en-US" sz="2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use </a:t>
            </a:r>
            <a:r>
              <a:rPr lang="en-US" sz="20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after</a:t>
            </a:r>
            <a:r>
              <a:rPr lang="en-US" sz="2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a call</a:t>
            </a:r>
            <a:endParaRPr lang="en-US" sz="2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23151" y="3276600"/>
            <a:ext cx="1892249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Save </a:t>
            </a:r>
            <a:r>
              <a:rPr lang="en-US" sz="2000" b="1" i="1" dirty="0" smtClean="0">
                <a:solidFill>
                  <a:schemeClr val="accent1"/>
                </a:solidFill>
              </a:rPr>
              <a:t>before</a:t>
            </a:r>
            <a:r>
              <a:rPr lang="en-US" sz="2000" dirty="0" smtClean="0">
                <a:solidFill>
                  <a:schemeClr val="accent1"/>
                </a:solidFill>
              </a:rPr>
              <a:t> use </a:t>
            </a:r>
          </a:p>
        </p:txBody>
      </p:sp>
    </p:spTree>
    <p:extLst>
      <p:ext uri="{BB962C8B-B14F-4D97-AF65-F5344CB8AC3E}">
        <p14:creationId xmlns:p14="http://schemas.microsoft.com/office/powerpoint/2010/main" val="305249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Caller-saved vs. </a:t>
            </a:r>
            <a:r>
              <a:rPr lang="en-US" dirty="0" err="1" smtClean="0"/>
              <a:t>Callee</a:t>
            </a:r>
            <a:r>
              <a:rPr lang="en-US" dirty="0" smtClean="0"/>
              <a:t>-saved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1600200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Caller-save: If necessary… ($t0 .. $t9)</a:t>
            </a:r>
          </a:p>
          <a:p>
            <a:pPr lvl="1"/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save before calling anything; restore after it returns</a:t>
            </a:r>
          </a:p>
          <a:p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-save: Always… ($s0 .. $s7)</a:t>
            </a:r>
          </a:p>
          <a:p>
            <a:pPr lvl="1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save before modifying; restore before returning</a:t>
            </a:r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28600" y="2286000"/>
            <a:ext cx="8686800" cy="3124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0" indent="-342900">
              <a:spcBef>
                <a:spcPct val="20000"/>
              </a:spcBef>
              <a:buSzPct val="80000"/>
            </a:pPr>
            <a:r>
              <a:rPr lang="en-US" sz="2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MIPS ($t0-$t9), x86 (</a:t>
            </a:r>
            <a:r>
              <a:rPr lang="en-US" sz="26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eax</a:t>
            </a:r>
            <a:r>
              <a:rPr lang="en-US" sz="2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, </a:t>
            </a:r>
            <a:r>
              <a:rPr lang="en-US" sz="26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ecx</a:t>
            </a:r>
            <a:r>
              <a:rPr lang="en-US" sz="2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, and </a:t>
            </a:r>
            <a:r>
              <a:rPr lang="en-US" sz="26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edx</a:t>
            </a:r>
            <a:r>
              <a:rPr lang="en-US" sz="2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) are caller-save…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…  a function can freely modify these registers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… but must assume that their contents have been destroyed if it in turns calls a function. </a:t>
            </a:r>
          </a:p>
          <a:p>
            <a:pPr marL="342900" lvl="0" indent="-342900">
              <a:spcBef>
                <a:spcPct val="20000"/>
              </a:spcBef>
              <a:buSzPct val="80000"/>
            </a:pPr>
            <a:r>
              <a:rPr lang="en-US" sz="2600" dirty="0" smtClean="0">
                <a:solidFill>
                  <a:schemeClr val="accent1"/>
                </a:solidFill>
              </a:rPr>
              <a:t>MIPS ($s0 - $s7), x86 (</a:t>
            </a:r>
            <a:r>
              <a:rPr lang="en-US" sz="2600" dirty="0" err="1" smtClean="0">
                <a:solidFill>
                  <a:schemeClr val="accent1"/>
                </a:solidFill>
              </a:rPr>
              <a:t>ebx</a:t>
            </a:r>
            <a:r>
              <a:rPr lang="en-US" sz="2600" dirty="0" smtClean="0">
                <a:solidFill>
                  <a:schemeClr val="accent1"/>
                </a:solidFill>
              </a:rPr>
              <a:t>, </a:t>
            </a:r>
            <a:r>
              <a:rPr lang="en-US" sz="2600" dirty="0" err="1" smtClean="0">
                <a:solidFill>
                  <a:schemeClr val="accent1"/>
                </a:solidFill>
              </a:rPr>
              <a:t>esi</a:t>
            </a:r>
            <a:r>
              <a:rPr lang="en-US" sz="2600" dirty="0" smtClean="0">
                <a:solidFill>
                  <a:schemeClr val="accent1"/>
                </a:solidFill>
              </a:rPr>
              <a:t>, </a:t>
            </a:r>
            <a:r>
              <a:rPr lang="en-US" sz="2600" dirty="0" err="1" smtClean="0">
                <a:solidFill>
                  <a:schemeClr val="accent1"/>
                </a:solidFill>
              </a:rPr>
              <a:t>edi</a:t>
            </a:r>
            <a:r>
              <a:rPr lang="en-US" sz="2600" dirty="0" smtClean="0">
                <a:solidFill>
                  <a:schemeClr val="accent1"/>
                </a:solidFill>
              </a:rPr>
              <a:t>, </a:t>
            </a:r>
            <a:r>
              <a:rPr lang="en-US" sz="2600" dirty="0" err="1" smtClean="0">
                <a:solidFill>
                  <a:schemeClr val="accent1"/>
                </a:solidFill>
              </a:rPr>
              <a:t>ebp</a:t>
            </a:r>
            <a:r>
              <a:rPr lang="en-US" sz="2600" dirty="0" smtClean="0">
                <a:solidFill>
                  <a:schemeClr val="accent1"/>
                </a:solidFill>
              </a:rPr>
              <a:t>, </a:t>
            </a:r>
            <a:r>
              <a:rPr lang="en-US" sz="2600" dirty="0" err="1" smtClean="0">
                <a:solidFill>
                  <a:schemeClr val="accent1"/>
                </a:solidFill>
              </a:rPr>
              <a:t>esp</a:t>
            </a:r>
            <a:r>
              <a:rPr lang="en-US" sz="2600" dirty="0" smtClean="0">
                <a:solidFill>
                  <a:schemeClr val="accent1"/>
                </a:solidFill>
              </a:rPr>
              <a:t>) are </a:t>
            </a:r>
            <a:r>
              <a:rPr lang="en-US" sz="2600" dirty="0" err="1" smtClean="0">
                <a:solidFill>
                  <a:schemeClr val="accent1"/>
                </a:solidFill>
              </a:rPr>
              <a:t>callee</a:t>
            </a:r>
            <a:r>
              <a:rPr lang="en-US" sz="2600" dirty="0" smtClean="0">
                <a:solidFill>
                  <a:schemeClr val="accent1"/>
                </a:solidFill>
              </a:rPr>
              <a:t>-save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A function may call another function and know that the </a:t>
            </a:r>
            <a:r>
              <a:rPr lang="en-US" sz="2400" dirty="0" err="1" smtClean="0">
                <a:solidFill>
                  <a:schemeClr val="accent1"/>
                </a:solidFill>
              </a:rPr>
              <a:t>callee</a:t>
            </a:r>
            <a:r>
              <a:rPr lang="en-US" sz="2400" dirty="0" smtClean="0">
                <a:solidFill>
                  <a:schemeClr val="accent1"/>
                </a:solidFill>
              </a:rPr>
              <a:t>-save registers have not been modified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However, if it modifies these registers itself, it must restore them to their original values before returning.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01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Caller-saved vs. </a:t>
            </a:r>
            <a:r>
              <a:rPr lang="en-US" dirty="0" err="1" smtClean="0"/>
              <a:t>Callee</a:t>
            </a:r>
            <a:r>
              <a:rPr lang="en-US" dirty="0" smtClean="0"/>
              <a:t>-saved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1600200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Caller-save: If necessary… ($t0 .. $t9)</a:t>
            </a:r>
          </a:p>
          <a:p>
            <a:pPr lvl="1"/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save before calling anything; restore after it returns</a:t>
            </a:r>
          </a:p>
          <a:p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-save: Always… ($s0 .. $s7)</a:t>
            </a:r>
          </a:p>
          <a:p>
            <a:pPr lvl="1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save before modifying; restore before returning</a:t>
            </a:r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28600" y="2286000"/>
            <a:ext cx="8686800" cy="2362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A caller-save register must be saved and restored around any call to a subroutine. 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In contrast, for a </a:t>
            </a:r>
            <a:r>
              <a:rPr lang="en-US" sz="2800" dirty="0" err="1" smtClean="0">
                <a:solidFill>
                  <a:schemeClr val="accent1"/>
                </a:solidFill>
              </a:rPr>
              <a:t>callee</a:t>
            </a:r>
            <a:r>
              <a:rPr lang="en-US" sz="2800" dirty="0" smtClean="0">
                <a:solidFill>
                  <a:schemeClr val="accent1"/>
                </a:solidFill>
              </a:rPr>
              <a:t>-save register, a caller need do no extra work at a call site (the </a:t>
            </a:r>
            <a:r>
              <a:rPr lang="en-US" sz="2800" dirty="0" err="1" smtClean="0">
                <a:solidFill>
                  <a:schemeClr val="accent1"/>
                </a:solidFill>
              </a:rPr>
              <a:t>callee</a:t>
            </a:r>
            <a:r>
              <a:rPr lang="en-US" sz="2800" dirty="0" smtClean="0">
                <a:solidFill>
                  <a:schemeClr val="accent1"/>
                </a:solidFill>
              </a:rPr>
              <a:t> saves and restores the register if it is used).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95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1957</Words>
  <Application>Microsoft Office PowerPoint</Application>
  <PresentationFormat>On-screen Show (4:3)</PresentationFormat>
  <Paragraphs>466</Paragraphs>
  <Slides>21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Calling Conventions</vt:lpstr>
      <vt:lpstr>Goals for Today</vt:lpstr>
      <vt:lpstr>Goals for Today</vt:lpstr>
      <vt:lpstr>Recap: Conventions so far</vt:lpstr>
      <vt:lpstr>MIPS Register Conventions</vt:lpstr>
      <vt:lpstr>Globals and Locals</vt:lpstr>
      <vt:lpstr>Caller-saved vs. Callee-saved</vt:lpstr>
      <vt:lpstr>Caller-saved vs. Callee-saved</vt:lpstr>
      <vt:lpstr>Caller-saved vs. Callee-saved</vt:lpstr>
      <vt:lpstr>Caller-saved vs. Callee-saved</vt:lpstr>
      <vt:lpstr>Caller-saved vs. Callee-saved</vt:lpstr>
      <vt:lpstr>Activity #1: Calling Convention Example</vt:lpstr>
      <vt:lpstr>Activity #2: Calling Convention Example:  Prolog, Epilog</vt:lpstr>
      <vt:lpstr>Activity #3: Calling Convention Example</vt:lpstr>
      <vt:lpstr>Activity #3: Calling Convention Example:  Prolog, Epilog</vt:lpstr>
      <vt:lpstr>Minimum stack size for a standard function?</vt:lpstr>
      <vt:lpstr>Leaf Functions</vt:lpstr>
      <vt:lpstr>Anatomy of an executing program</vt:lpstr>
      <vt:lpstr>Activity #4: Debugging</vt:lpstr>
      <vt:lpstr>Administrivia</vt:lpstr>
      <vt:lpstr>Recap</vt:lpstr>
    </vt:vector>
  </TitlesOfParts>
  <Company>Cornell University Computing and Information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15</cp:revision>
  <cp:lastPrinted>2013-03-05T10:58:39Z</cp:lastPrinted>
  <dcterms:created xsi:type="dcterms:W3CDTF">2012-11-28T14:27:55Z</dcterms:created>
  <dcterms:modified xsi:type="dcterms:W3CDTF">2013-03-05T11:18:37Z</dcterms:modified>
</cp:coreProperties>
</file>