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4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5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6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7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90" r:id="rId3"/>
    <p:sldId id="291" r:id="rId4"/>
    <p:sldId id="292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81" r:id="rId16"/>
    <p:sldId id="268" r:id="rId17"/>
    <p:sldId id="282" r:id="rId18"/>
    <p:sldId id="269" r:id="rId19"/>
    <p:sldId id="270" r:id="rId20"/>
    <p:sldId id="271" r:id="rId21"/>
    <p:sldId id="272" r:id="rId22"/>
    <p:sldId id="284" r:id="rId23"/>
    <p:sldId id="273" r:id="rId24"/>
    <p:sldId id="274" r:id="rId25"/>
    <p:sldId id="283" r:id="rId26"/>
    <p:sldId id="275" r:id="rId27"/>
    <p:sldId id="276" r:id="rId28"/>
    <p:sldId id="279" r:id="rId29"/>
    <p:sldId id="280" r:id="rId30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66" autoAdjust="0"/>
  </p:normalViewPr>
  <p:slideViewPr>
    <p:cSldViewPr>
      <p:cViewPr varScale="1">
        <p:scale>
          <a:sx n="64" d="100"/>
          <a:sy n="64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C2E5AAF5-B83D-41C7-AFFF-006DFEE26CF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B41B325-4D7A-41A9-AF5A-E03F1D9FE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71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3438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04" y="4410066"/>
            <a:ext cx="5587394" cy="41767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58" tIns="45679" rIns="91358" bIns="4567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1B325-4D7A-41A9-AF5A-E03F1D9FE8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16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Optimize</a:t>
            </a:r>
            <a:r>
              <a:rPr lang="en-US" baseline="0" dirty="0" smtClean="0"/>
              <a:t> by r</a:t>
            </a:r>
            <a:r>
              <a:rPr lang="en-US" dirty="0" smtClean="0"/>
              <a:t>emoving the NOPs.  That is, putting a</a:t>
            </a:r>
            <a:r>
              <a:rPr lang="en-US" baseline="0" dirty="0" smtClean="0"/>
              <a:t> independent instruction in the delay slot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83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76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74638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7620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24800" y="228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4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5" Type="http://schemas.openxmlformats.org/officeDocument/2006/relationships/tags" Target="../tags/tag5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56.xml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3" Type="http://schemas.openxmlformats.org/officeDocument/2006/relationships/tags" Target="../tags/tag63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tags" Target="../tags/tag80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tags" Target="../tags/tag93.xml"/><Relationship Id="rId18" Type="http://schemas.openxmlformats.org/officeDocument/2006/relationships/tags" Target="../tags/tag98.xm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10" Type="http://schemas.openxmlformats.org/officeDocument/2006/relationships/tags" Target="../tags/tag90.xml"/><Relationship Id="rId19" Type="http://schemas.openxmlformats.org/officeDocument/2006/relationships/tags" Target="../tags/tag99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13" Type="http://schemas.openxmlformats.org/officeDocument/2006/relationships/tags" Target="../tags/tag112.xml"/><Relationship Id="rId18" Type="http://schemas.openxmlformats.org/officeDocument/2006/relationships/tags" Target="../tags/tag11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12" Type="http://schemas.openxmlformats.org/officeDocument/2006/relationships/tags" Target="../tags/tag111.xml"/><Relationship Id="rId17" Type="http://schemas.openxmlformats.org/officeDocument/2006/relationships/tags" Target="../tags/tag116.xml"/><Relationship Id="rId2" Type="http://schemas.openxmlformats.org/officeDocument/2006/relationships/tags" Target="../tags/tag101.xml"/><Relationship Id="rId16" Type="http://schemas.openxmlformats.org/officeDocument/2006/relationships/tags" Target="../tags/tag11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11" Type="http://schemas.openxmlformats.org/officeDocument/2006/relationships/tags" Target="../tags/tag110.xml"/><Relationship Id="rId5" Type="http://schemas.openxmlformats.org/officeDocument/2006/relationships/tags" Target="../tags/tag104.xml"/><Relationship Id="rId15" Type="http://schemas.openxmlformats.org/officeDocument/2006/relationships/tags" Target="../tags/tag114.xml"/><Relationship Id="rId10" Type="http://schemas.openxmlformats.org/officeDocument/2006/relationships/tags" Target="../tags/tag109.xml"/><Relationship Id="rId19" Type="http://schemas.openxmlformats.org/officeDocument/2006/relationships/tags" Target="../tags/tag118.xml"/><Relationship Id="rId4" Type="http://schemas.openxmlformats.org/officeDocument/2006/relationships/tags" Target="../tags/tag103.xml"/><Relationship Id="rId9" Type="http://schemas.openxmlformats.org/officeDocument/2006/relationships/tags" Target="../tags/tag108.xml"/><Relationship Id="rId14" Type="http://schemas.openxmlformats.org/officeDocument/2006/relationships/tags" Target="../tags/tag1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2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5" Type="http://schemas.openxmlformats.org/officeDocument/2006/relationships/tags" Target="../tags/tag123.xml"/><Relationship Id="rId4" Type="http://schemas.openxmlformats.org/officeDocument/2006/relationships/tags" Target="../tags/tag1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9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37.xml"/><Relationship Id="rId3" Type="http://schemas.openxmlformats.org/officeDocument/2006/relationships/tags" Target="../tags/tag132.xml"/><Relationship Id="rId7" Type="http://schemas.openxmlformats.org/officeDocument/2006/relationships/tags" Target="../tags/tag136.xml"/><Relationship Id="rId12" Type="http://schemas.openxmlformats.org/officeDocument/2006/relationships/notesSlide" Target="../notesSlides/notesSlide7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34.xml"/><Relationship Id="rId10" Type="http://schemas.openxmlformats.org/officeDocument/2006/relationships/tags" Target="../tags/tag139.xml"/><Relationship Id="rId4" Type="http://schemas.openxmlformats.org/officeDocument/2006/relationships/tags" Target="../tags/tag133.xml"/><Relationship Id="rId9" Type="http://schemas.openxmlformats.org/officeDocument/2006/relationships/tags" Target="../tags/tag138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3" Type="http://schemas.openxmlformats.org/officeDocument/2006/relationships/tags" Target="../tags/tag142.xml"/><Relationship Id="rId7" Type="http://schemas.openxmlformats.org/officeDocument/2006/relationships/tags" Target="../tags/tag14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5" Type="http://schemas.openxmlformats.org/officeDocument/2006/relationships/tags" Target="../tags/tag144.xml"/><Relationship Id="rId10" Type="http://schemas.openxmlformats.org/officeDocument/2006/relationships/tags" Target="../tags/tag149.xml"/><Relationship Id="rId4" Type="http://schemas.openxmlformats.org/officeDocument/2006/relationships/tags" Target="../tags/tag143.xml"/><Relationship Id="rId9" Type="http://schemas.openxmlformats.org/officeDocument/2006/relationships/tags" Target="../tags/tag14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13" Type="http://schemas.openxmlformats.org/officeDocument/2006/relationships/notesSlide" Target="../notesSlides/notesSlide8.xml"/><Relationship Id="rId3" Type="http://schemas.openxmlformats.org/officeDocument/2006/relationships/tags" Target="../tags/tag153.xml"/><Relationship Id="rId7" Type="http://schemas.openxmlformats.org/officeDocument/2006/relationships/tags" Target="../tags/tag15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tags" Target="../tags/tag161.xml"/><Relationship Id="rId5" Type="http://schemas.openxmlformats.org/officeDocument/2006/relationships/tags" Target="../tags/tag155.xml"/><Relationship Id="rId10" Type="http://schemas.openxmlformats.org/officeDocument/2006/relationships/tags" Target="../tags/tag160.xml"/><Relationship Id="rId4" Type="http://schemas.openxmlformats.org/officeDocument/2006/relationships/tags" Target="../tags/tag154.xml"/><Relationship Id="rId9" Type="http://schemas.openxmlformats.org/officeDocument/2006/relationships/tags" Target="../tags/tag15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notesSlide" Target="../notesSlides/notesSlide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2256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See P&amp;H 2.8 and </a:t>
            </a:r>
            <a:r>
              <a:rPr lang="en-US" dirty="0">
                <a:solidFill>
                  <a:srgbClr val="FFFF00"/>
                </a:solidFill>
                <a:latin typeface="Calibri"/>
                <a:cs typeface="Calibri"/>
              </a:rPr>
              <a:t>2.12 </a:t>
            </a: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1981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Caller-save registers are responsibility of the caller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Caller-save register values saved only if used after call/return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The </a:t>
            </a:r>
            <a:r>
              <a:rPr lang="en-US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 function can use caller-saved registers </a:t>
            </a:r>
          </a:p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-save register are the responsibility of the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Values must be saved by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 before they can be used 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Caller can assume that these registers will be restored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6600" y="2340114"/>
            <a:ext cx="1773178" cy="707886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Save if want to </a:t>
            </a:r>
          </a:p>
          <a:p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use </a:t>
            </a:r>
            <a:r>
              <a:rPr lang="en-US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after</a:t>
            </a:r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a call</a:t>
            </a:r>
            <a:endParaRPr lang="en-US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3151" y="3276600"/>
            <a:ext cx="189224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Save </a:t>
            </a:r>
            <a:r>
              <a:rPr lang="en-US" sz="2000" b="1" i="1" dirty="0" smtClean="0">
                <a:solidFill>
                  <a:schemeClr val="accent1"/>
                </a:solidFill>
              </a:rPr>
              <a:t>before</a:t>
            </a:r>
            <a:r>
              <a:rPr lang="en-US" sz="2000" dirty="0" smtClean="0">
                <a:solidFill>
                  <a:schemeClr val="accent1"/>
                </a:solidFill>
              </a:rPr>
              <a:t> use </a:t>
            </a:r>
          </a:p>
        </p:txBody>
      </p:sp>
    </p:spTree>
    <p:extLst>
      <p:ext uri="{BB962C8B-B14F-4D97-AF65-F5344CB8AC3E}">
        <p14:creationId xmlns:p14="http://schemas.microsoft.com/office/powerpoint/2010/main" val="305249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3124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MIPS ($t0-$t9), x86 (</a:t>
            </a:r>
            <a:r>
              <a:rPr lang="en-US" sz="2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eax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2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ecx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and </a:t>
            </a:r>
            <a:r>
              <a:rPr lang="en-US" sz="2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edx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) are caller-save…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 a function can freely modify these registers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but must assume that their contents have been destroyed if it in turns calls a function. </a:t>
            </a:r>
          </a:p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1"/>
                </a:solidFill>
              </a:rPr>
              <a:t>MIPS ($s0 - $s7), x86 (</a:t>
            </a:r>
            <a:r>
              <a:rPr lang="en-US" sz="2600" dirty="0" err="1" smtClean="0">
                <a:solidFill>
                  <a:schemeClr val="accent1"/>
                </a:solidFill>
              </a:rPr>
              <a:t>ebx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esi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edi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ebp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esp</a:t>
            </a:r>
            <a:r>
              <a:rPr lang="en-US" sz="2600" dirty="0" smtClean="0">
                <a:solidFill>
                  <a:schemeClr val="accent1"/>
                </a:solidFill>
              </a:rPr>
              <a:t>) are </a:t>
            </a:r>
            <a:r>
              <a:rPr lang="en-US" sz="2600" dirty="0" err="1" smtClean="0">
                <a:solidFill>
                  <a:schemeClr val="accent1"/>
                </a:solidFill>
              </a:rPr>
              <a:t>callee</a:t>
            </a:r>
            <a:r>
              <a:rPr lang="en-US" sz="2600" dirty="0" smtClean="0">
                <a:solidFill>
                  <a:schemeClr val="accent1"/>
                </a:solidFill>
              </a:rPr>
              <a:t>-save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A function may call another function and know that the </a:t>
            </a:r>
            <a:r>
              <a:rPr lang="en-US" sz="2400" dirty="0" err="1" smtClean="0">
                <a:solidFill>
                  <a:schemeClr val="accent1"/>
                </a:solidFill>
              </a:rPr>
              <a:t>callee</a:t>
            </a:r>
            <a:r>
              <a:rPr lang="en-US" sz="2400" dirty="0" smtClean="0">
                <a:solidFill>
                  <a:schemeClr val="accent1"/>
                </a:solidFill>
              </a:rPr>
              <a:t>-save registers have not been modified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However, if it modifies these registers itself, it must restore them to their original values before returning.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0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2362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 caller-save register must be saved and restored around any call to a subroutine. 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In contrast, for a </a:t>
            </a:r>
            <a:r>
              <a:rPr lang="en-US" sz="2800" dirty="0" err="1" smtClean="0">
                <a:solidFill>
                  <a:schemeClr val="accent1"/>
                </a:solidFill>
              </a:rPr>
              <a:t>callee</a:t>
            </a:r>
            <a:r>
              <a:rPr lang="en-US" sz="2800" dirty="0" smtClean="0">
                <a:solidFill>
                  <a:schemeClr val="accent1"/>
                </a:solidFill>
              </a:rPr>
              <a:t>-save register, a caller need do no extra work at a call site (the </a:t>
            </a:r>
            <a:r>
              <a:rPr lang="en-US" sz="2800" dirty="0" err="1" smtClean="0">
                <a:solidFill>
                  <a:schemeClr val="accent1"/>
                </a:solidFill>
              </a:rPr>
              <a:t>callee</a:t>
            </a:r>
            <a:r>
              <a:rPr lang="en-US" sz="2800" dirty="0" smtClean="0">
                <a:solidFill>
                  <a:schemeClr val="accent1"/>
                </a:solidFill>
              </a:rPr>
              <a:t> saves and restores the register if it is used).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95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4419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 SAVED: 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MIPS calls these temporary registers, $t0-t9</a:t>
            </a:r>
            <a:endParaRPr lang="en-US" sz="26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calling routine saves the registers that it does not want a called procedure to overwrite 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register values are NOT preserved across procedure calls 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1"/>
                </a:solidFill>
              </a:rPr>
              <a:t>CALLEE SAVED: </a:t>
            </a:r>
            <a:r>
              <a:rPr lang="en-US" sz="2800" dirty="0" smtClean="0">
                <a:solidFill>
                  <a:schemeClr val="accent1"/>
                </a:solidFill>
              </a:rPr>
              <a:t>MIPS calls these saved registers, $s0-s8 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register values are preserved across procedure calls 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the called procedure saves register values in its Activation Record (AR), uses the registers for local variables, restores register values before it returns. </a:t>
            </a:r>
          </a:p>
        </p:txBody>
      </p:sp>
    </p:spTree>
    <p:extLst>
      <p:ext uri="{BB962C8B-B14F-4D97-AF65-F5344CB8AC3E}">
        <p14:creationId xmlns:p14="http://schemas.microsoft.com/office/powerpoint/2010/main" val="38350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68086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44486"/>
            <a:ext cx="8686800" cy="2362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Registers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$t0-$t9 are caller-saved registers</a:t>
            </a:r>
            <a:endParaRPr lang="en-US" sz="26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that are used to hold temporary quantities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that need not be preserved across calls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1"/>
                </a:solidFill>
              </a:rPr>
              <a:t>Registers</a:t>
            </a:r>
            <a:r>
              <a:rPr lang="en-US" sz="2800" dirty="0" smtClean="0">
                <a:solidFill>
                  <a:schemeClr val="accent1"/>
                </a:solidFill>
              </a:rPr>
              <a:t> $s0-s8 are </a:t>
            </a:r>
            <a:r>
              <a:rPr lang="en-US" sz="2800" dirty="0" err="1" smtClean="0">
                <a:solidFill>
                  <a:schemeClr val="accent1"/>
                </a:solidFill>
              </a:rPr>
              <a:t>callee</a:t>
            </a:r>
            <a:r>
              <a:rPr lang="en-US" sz="2800" dirty="0" smtClean="0">
                <a:solidFill>
                  <a:schemeClr val="accent1"/>
                </a:solidFill>
              </a:rPr>
              <a:t>-saved registers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… that hold long-lived values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… that should be preserved across calls</a:t>
            </a:r>
          </a:p>
        </p:txBody>
      </p:sp>
    </p:spTree>
    <p:extLst>
      <p:ext uri="{BB962C8B-B14F-4D97-AF65-F5344CB8AC3E}">
        <p14:creationId xmlns:p14="http://schemas.microsoft.com/office/powerpoint/2010/main" val="253175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#1: Calling Convention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15267"/>
            <a:ext cx="8686800" cy="2514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test(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a,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b) {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</a:rPr>
              <a:t>a&amp;b</a:t>
            </a:r>
            <a:r>
              <a:rPr lang="en-US" sz="1600" dirty="0" smtClean="0">
                <a:latin typeface="Consolas" pitchFamily="49" charset="0"/>
              </a:rPr>
              <a:t>)+(</a:t>
            </a:r>
            <a:r>
              <a:rPr lang="en-US" sz="1600" dirty="0" err="1" smtClean="0">
                <a:latin typeface="Consolas" pitchFamily="49" charset="0"/>
              </a:rPr>
              <a:t>a|b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s = sum(tmp,1,2,3,4,5);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u = sum(</a:t>
            </a:r>
            <a:r>
              <a:rPr lang="en-US" sz="1600" dirty="0" err="1" smtClean="0">
                <a:latin typeface="Consolas" pitchFamily="49" charset="0"/>
              </a:rPr>
              <a:t>s,tmp,b,a,b,a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return u + a + b;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8763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s0 = a0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s1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 &amp;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t1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a |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0 = t0 + t1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t0, 24(sp) # 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tmp</a:t>
            </a:r>
            <a:endParaRPr lang="en-US" sz="2400" dirty="0" smtClean="0">
              <a:solidFill>
                <a:schemeClr val="accent4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4,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5,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LW t0, 24(sp)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v0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s1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s0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s1,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s0,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v0 = v0 + s0 + s1</a:t>
            </a:r>
          </a:p>
        </p:txBody>
      </p:sp>
    </p:spTree>
    <p:extLst>
      <p:ext uri="{BB962C8B-B14F-4D97-AF65-F5344CB8AC3E}">
        <p14:creationId xmlns:p14="http://schemas.microsoft.com/office/powerpoint/2010/main" val="22130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 #1: Calling </a:t>
            </a:r>
            <a:r>
              <a:rPr lang="en-US" dirty="0" smtClean="0"/>
              <a:t>Convention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3657600" cy="17339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test(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a,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b)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</a:rPr>
              <a:t>a&amp;b</a:t>
            </a:r>
            <a:r>
              <a:rPr lang="en-US" sz="1600" dirty="0" smtClean="0">
                <a:latin typeface="Consolas" pitchFamily="49" charset="0"/>
              </a:rPr>
              <a:t>)+(</a:t>
            </a:r>
            <a:r>
              <a:rPr lang="en-US" sz="1600" dirty="0" err="1" smtClean="0">
                <a:latin typeface="Consolas" pitchFamily="49" charset="0"/>
              </a:rPr>
              <a:t>a|b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s = sum(tmp,1,2,3,4,5);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u = sum(</a:t>
            </a:r>
            <a:r>
              <a:rPr lang="en-US" sz="1600" dirty="0" err="1" smtClean="0">
                <a:latin typeface="Consolas" pitchFamily="49" charset="0"/>
              </a:rPr>
              <a:t>s,tmp,b,a,b,a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return u + a + b;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8763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s0 = a0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s1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 &amp;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t1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a |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0 = t0 + t1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t0, 24(sp) # 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tmp</a:t>
            </a:r>
            <a:endParaRPr lang="en-US" sz="2400" dirty="0" smtClean="0">
              <a:solidFill>
                <a:schemeClr val="accent4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4,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5,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LW t0, 24(sp)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v0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s1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s0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s1,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s0,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v0 = v0 + s0 + s1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886200" y="609600"/>
            <a:ext cx="2476500" cy="5867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test: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$s0, $a0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$s1,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AND $t0,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OR $t1,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$t0, $t0, $t1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$t0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$a1, 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$a2, 2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$a3, 3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4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5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SW $t0, 24($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362700" y="609600"/>
            <a:ext cx="2628900" cy="5867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LW $t0, 24($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</a:t>
            </a:r>
            <a:r>
              <a:rPr lang="en-US" sz="2000" dirty="0" smtClean="0">
                <a:solidFill>
                  <a:schemeClr val="accent1"/>
                </a:solidFill>
              </a:rPr>
              <a:t>$v0 # s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$a1, </a:t>
            </a:r>
            <a:r>
              <a:rPr lang="en-US" sz="2000" dirty="0" smtClean="0">
                <a:solidFill>
                  <a:schemeClr val="accent1"/>
                </a:solidFill>
              </a:rPr>
              <a:t>$t0 # </a:t>
            </a:r>
            <a:r>
              <a:rPr lang="en-US" sz="2000" dirty="0" err="1" smtClean="0">
                <a:solidFill>
                  <a:schemeClr val="accent1"/>
                </a:solidFill>
              </a:rPr>
              <a:t>tmp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$a2, </a:t>
            </a:r>
            <a:r>
              <a:rPr lang="en-US" sz="2000" dirty="0" smtClean="0">
                <a:solidFill>
                  <a:schemeClr val="accent1"/>
                </a:solidFill>
              </a:rPr>
              <a:t>$s1 # b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$a3, </a:t>
            </a:r>
            <a:r>
              <a:rPr lang="en-US" sz="2000" dirty="0" smtClean="0">
                <a:solidFill>
                  <a:schemeClr val="accent1"/>
                </a:solidFill>
              </a:rPr>
              <a:t>$s0 # a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$s1,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$s0,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# add u (v0) and a (s0)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>
                <a:solidFill>
                  <a:schemeClr val="accent1"/>
                </a:solidFill>
              </a:rPr>
              <a:t> # </a:t>
            </a:r>
            <a:r>
              <a:rPr lang="en-US" sz="2000" dirty="0" smtClean="0">
                <a:solidFill>
                  <a:schemeClr val="accent1"/>
                </a:solidFill>
              </a:rPr>
              <a:t>$v0 = u + a + b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990600"/>
            <a:ext cx="984437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Prolog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35563" y="5253335"/>
            <a:ext cx="944489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Epilog</a:t>
            </a:r>
          </a:p>
        </p:txBody>
      </p:sp>
      <p:sp>
        <p:nvSpPr>
          <p:cNvPr id="7" name="Freeform 6"/>
          <p:cNvSpPr/>
          <p:nvPr/>
        </p:nvSpPr>
        <p:spPr>
          <a:xfrm>
            <a:off x="5176157" y="1387929"/>
            <a:ext cx="408214" cy="146957"/>
          </a:xfrm>
          <a:custGeom>
            <a:avLst/>
            <a:gdLst>
              <a:gd name="connsiteX0" fmla="*/ 408214 w 408214"/>
              <a:gd name="connsiteY0" fmla="*/ 146957 h 146957"/>
              <a:gd name="connsiteX1" fmla="*/ 179614 w 408214"/>
              <a:gd name="connsiteY1" fmla="*/ 0 h 146957"/>
              <a:gd name="connsiteX2" fmla="*/ 0 w 408214"/>
              <a:gd name="connsiteY2" fmla="*/ 146957 h 14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214" h="146957">
                <a:moveTo>
                  <a:pt x="408214" y="146957"/>
                </a:moveTo>
                <a:cubicBezTo>
                  <a:pt x="327932" y="73478"/>
                  <a:pt x="247650" y="0"/>
                  <a:pt x="179614" y="0"/>
                </a:cubicBezTo>
                <a:cubicBezTo>
                  <a:pt x="111578" y="0"/>
                  <a:pt x="0" y="146957"/>
                  <a:pt x="0" y="146957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00200" y="1221432"/>
            <a:ext cx="2286000" cy="31345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3276600" y="3048000"/>
            <a:ext cx="838200" cy="3276600"/>
          </a:xfrm>
          <a:prstGeom prst="leftBrac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2" name="Straight Arrow Connector 11"/>
          <p:cNvCxnSpPr>
            <a:stCxn id="9" idx="4"/>
            <a:endCxn id="10" idx="1"/>
          </p:cNvCxnSpPr>
          <p:nvPr/>
        </p:nvCxnSpPr>
        <p:spPr>
          <a:xfrm>
            <a:off x="2743200" y="1534886"/>
            <a:ext cx="533400" cy="315141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600200" y="1524000"/>
            <a:ext cx="2286000" cy="31345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>
            <a:off x="6362700" y="1221432"/>
            <a:ext cx="419100" cy="2436168"/>
          </a:xfrm>
          <a:prstGeom prst="leftBrac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8" name="Straight Arrow Connector 17"/>
          <p:cNvCxnSpPr>
            <a:stCxn id="16" idx="6"/>
            <a:endCxn id="17" idx="1"/>
          </p:cNvCxnSpPr>
          <p:nvPr/>
        </p:nvCxnSpPr>
        <p:spPr>
          <a:xfrm>
            <a:off x="3886200" y="1680727"/>
            <a:ext cx="2476500" cy="75878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66750" y="1799354"/>
            <a:ext cx="2590800" cy="2286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24" idx="6"/>
          </p:cNvCxnSpPr>
          <p:nvPr/>
        </p:nvCxnSpPr>
        <p:spPr>
          <a:xfrm>
            <a:off x="3257550" y="1913654"/>
            <a:ext cx="3295650" cy="273454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452507" y="4555670"/>
            <a:ext cx="2310493" cy="32112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3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7" grpId="0" animBg="1"/>
      <p:bldP spid="9" grpId="0" animBg="1"/>
      <p:bldP spid="10" grpId="0" animBg="1"/>
      <p:bldP spid="16" grpId="0" animBg="1"/>
      <p:bldP spid="17" grpId="0" animBg="1"/>
      <p:bldP spid="24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 #1: Calling </a:t>
            </a:r>
            <a:r>
              <a:rPr lang="en-US" dirty="0" smtClean="0"/>
              <a:t>Convention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3657600" cy="17339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test(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a,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b)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</a:rPr>
              <a:t>a&amp;b</a:t>
            </a:r>
            <a:r>
              <a:rPr lang="en-US" sz="1600" dirty="0" smtClean="0">
                <a:latin typeface="Consolas" pitchFamily="49" charset="0"/>
              </a:rPr>
              <a:t>)+(</a:t>
            </a:r>
            <a:r>
              <a:rPr lang="en-US" sz="1600" dirty="0" err="1" smtClean="0">
                <a:latin typeface="Consolas" pitchFamily="49" charset="0"/>
              </a:rPr>
              <a:t>a|b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s = sum(tmp,1,2,3,4,5);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u = sum(</a:t>
            </a:r>
            <a:r>
              <a:rPr lang="en-US" sz="1600" dirty="0" err="1" smtClean="0">
                <a:latin typeface="Consolas" pitchFamily="49" charset="0"/>
              </a:rPr>
              <a:t>s,tmp,b,a,b,a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return u + a + b;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8763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s0 = a0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s1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 &amp;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t1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a |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0 = t0 + t1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t0, 24(sp) # 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tmp</a:t>
            </a:r>
            <a:endParaRPr lang="en-US" sz="2400" dirty="0" smtClean="0">
              <a:solidFill>
                <a:schemeClr val="accent4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4,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5,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LW t0, 24(sp)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v0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s1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s0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s1,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s0,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v0 = v0 + s0 + s1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886200" y="609600"/>
            <a:ext cx="2476500" cy="5867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test: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$s0, $a0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$s1,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AND $t0,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OR $t1,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$t0, $t0, $t1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$t0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$a1, 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$a2, 2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$a3, 3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4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5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SW $t0, 24($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362700" y="609600"/>
            <a:ext cx="2628900" cy="5867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LW $t0, 24($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</a:t>
            </a:r>
            <a:r>
              <a:rPr lang="en-US" sz="2000" dirty="0" smtClean="0">
                <a:solidFill>
                  <a:schemeClr val="accent1"/>
                </a:solidFill>
              </a:rPr>
              <a:t>$v0 # s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$a1, </a:t>
            </a:r>
            <a:r>
              <a:rPr lang="en-US" sz="2000" dirty="0" smtClean="0">
                <a:solidFill>
                  <a:schemeClr val="accent1"/>
                </a:solidFill>
              </a:rPr>
              <a:t>$t0 # </a:t>
            </a:r>
            <a:r>
              <a:rPr lang="en-US" sz="2000" dirty="0" err="1" smtClean="0">
                <a:solidFill>
                  <a:schemeClr val="accent1"/>
                </a:solidFill>
              </a:rPr>
              <a:t>tmp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$a2, </a:t>
            </a:r>
            <a:r>
              <a:rPr lang="en-US" sz="2000" dirty="0" smtClean="0">
                <a:solidFill>
                  <a:schemeClr val="accent1"/>
                </a:solidFill>
              </a:rPr>
              <a:t>$s1 # b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$a3, </a:t>
            </a:r>
            <a:r>
              <a:rPr lang="en-US" sz="2000" dirty="0" smtClean="0">
                <a:solidFill>
                  <a:schemeClr val="accent1"/>
                </a:solidFill>
              </a:rPr>
              <a:t>$s0 # a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$s1,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$s0,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# add u (v0) and a (s0)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>
                <a:solidFill>
                  <a:schemeClr val="accent1"/>
                </a:solidFill>
              </a:rPr>
              <a:t> # </a:t>
            </a:r>
            <a:r>
              <a:rPr lang="en-US" sz="2000" dirty="0" smtClean="0">
                <a:solidFill>
                  <a:schemeClr val="accent1"/>
                </a:solidFill>
              </a:rPr>
              <a:t>$v0 = u + a + b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990600"/>
            <a:ext cx="984437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Prolog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35563" y="5253335"/>
            <a:ext cx="944489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Epilog</a:t>
            </a:r>
          </a:p>
        </p:txBody>
      </p:sp>
      <p:sp>
        <p:nvSpPr>
          <p:cNvPr id="20" name="TextBox 19"/>
          <p:cNvSpPr txBox="1"/>
          <p:nvPr>
            <p:custDataLst>
              <p:tags r:id="rId6"/>
            </p:custDataLst>
          </p:nvPr>
        </p:nvSpPr>
        <p:spPr>
          <a:xfrm>
            <a:off x="228600" y="2628925"/>
            <a:ext cx="3810000" cy="4343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How many bytes do we 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need to allocate for the 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stack frame?</a:t>
            </a:r>
          </a:p>
          <a:p>
            <a:pPr marL="457200" indent="-457200">
              <a:buAutoNum type="alphaLcParenR"/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24</a:t>
            </a:r>
          </a:p>
          <a:p>
            <a:pPr marL="457200" indent="-457200">
              <a:buAutoNum type="alphaLcParenR"/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32</a:t>
            </a:r>
          </a:p>
          <a:p>
            <a:pPr marL="457200" indent="-457200">
              <a:buAutoNum type="alphaLcParenR"/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40</a:t>
            </a:r>
          </a:p>
          <a:p>
            <a:pPr marL="457200" indent="-457200">
              <a:buAutoNum type="alphaLcParenR"/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44</a:t>
            </a:r>
          </a:p>
          <a:p>
            <a:pPr marL="457200" indent="-457200">
              <a:buAutoNum type="alphaLcParenR"/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48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" y="5183833"/>
            <a:ext cx="1143000" cy="454967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3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 #1: Calling </a:t>
            </a:r>
            <a:r>
              <a:rPr lang="en-US" dirty="0" smtClean="0"/>
              <a:t>Convention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3657600" cy="17339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test(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a,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b)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</a:rPr>
              <a:t>a&amp;b</a:t>
            </a:r>
            <a:r>
              <a:rPr lang="en-US" sz="1600" dirty="0" smtClean="0">
                <a:latin typeface="Consolas" pitchFamily="49" charset="0"/>
              </a:rPr>
              <a:t>)+(</a:t>
            </a:r>
            <a:r>
              <a:rPr lang="en-US" sz="1600" dirty="0" err="1" smtClean="0">
                <a:latin typeface="Consolas" pitchFamily="49" charset="0"/>
              </a:rPr>
              <a:t>a|b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s = sum(tmp,1,2,3,4,5);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u = sum(</a:t>
            </a:r>
            <a:r>
              <a:rPr lang="en-US" sz="1600" dirty="0" err="1" smtClean="0">
                <a:latin typeface="Consolas" pitchFamily="49" charset="0"/>
              </a:rPr>
              <a:t>s,tmp,b,a,b,a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return u + a + b;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8763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s0 = a0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s1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 &amp;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t1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a |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0 = t0 + t1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t0, 24(sp) # 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tmp</a:t>
            </a:r>
            <a:endParaRPr lang="en-US" sz="2400" dirty="0" smtClean="0">
              <a:solidFill>
                <a:schemeClr val="accent4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4,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5,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LW t0, 24(sp)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v0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s1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s0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s1,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s0,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v0 = v0 + s0 + s1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886200" y="609600"/>
            <a:ext cx="2476500" cy="5867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test: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$s0, $a0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$s1,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AND $t0,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OR $t1,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$t0, $t0, $t1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$t0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$a1, 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$a2, 2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$a3, 3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4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5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SW $t0, 24($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362700" y="609600"/>
            <a:ext cx="2628900" cy="5867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LW $t0, 24($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</a:t>
            </a:r>
            <a:r>
              <a:rPr lang="en-US" sz="2000" dirty="0" smtClean="0">
                <a:solidFill>
                  <a:schemeClr val="accent1"/>
                </a:solidFill>
              </a:rPr>
              <a:t>$v0 # s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$a1, </a:t>
            </a:r>
            <a:r>
              <a:rPr lang="en-US" sz="2000" dirty="0" smtClean="0">
                <a:solidFill>
                  <a:schemeClr val="accent1"/>
                </a:solidFill>
              </a:rPr>
              <a:t>$t0 # </a:t>
            </a:r>
            <a:r>
              <a:rPr lang="en-US" sz="2000" dirty="0" err="1" smtClean="0">
                <a:solidFill>
                  <a:schemeClr val="accent1"/>
                </a:solidFill>
              </a:rPr>
              <a:t>tmp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$a2, </a:t>
            </a:r>
            <a:r>
              <a:rPr lang="en-US" sz="2000" dirty="0" smtClean="0">
                <a:solidFill>
                  <a:schemeClr val="accent1"/>
                </a:solidFill>
              </a:rPr>
              <a:t>$s1 # b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$a3, </a:t>
            </a:r>
            <a:r>
              <a:rPr lang="en-US" sz="2000" dirty="0" smtClean="0">
                <a:solidFill>
                  <a:schemeClr val="accent1"/>
                </a:solidFill>
              </a:rPr>
              <a:t>$s0 # a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$s1,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$s0,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# add u (v0) and a (s0)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>
                <a:solidFill>
                  <a:schemeClr val="accent1"/>
                </a:solidFill>
              </a:rPr>
              <a:t> # </a:t>
            </a:r>
            <a:r>
              <a:rPr lang="en-US" sz="2000" dirty="0" smtClean="0">
                <a:solidFill>
                  <a:schemeClr val="accent1"/>
                </a:solidFill>
              </a:rPr>
              <a:t>$v0 = u + a + b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>
            <p:custDataLst>
              <p:tags r:id="rId6"/>
            </p:custDataLst>
          </p:nvPr>
        </p:nvCxnSpPr>
        <p:spPr>
          <a:xfrm rot="5400000">
            <a:off x="-838200" y="4495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7"/>
            </p:custDataLst>
          </p:nvPr>
        </p:nvCxnSpPr>
        <p:spPr>
          <a:xfrm rot="5400000">
            <a:off x="1524000" y="4495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1219200" y="2667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1219200" y="3048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1219200" y="3429000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and $s1)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11"/>
            </p:custDataLst>
          </p:nvPr>
        </p:nvSpPr>
        <p:spPr>
          <a:xfrm>
            <a:off x="1219200" y="4191000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</a:p>
          <a:p>
            <a:pPr algn="ctr"/>
            <a:r>
              <a:rPr lang="en-US" sz="2400" dirty="0" smtClean="0"/>
              <a:t>($t0)</a:t>
            </a:r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12"/>
            </p:custDataLst>
          </p:nvPr>
        </p:nvSpPr>
        <p:spPr>
          <a:xfrm>
            <a:off x="1219200" y="5334000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/>
              <a:t>o</a:t>
            </a:r>
            <a:r>
              <a:rPr lang="en-US" sz="2400" dirty="0" smtClean="0"/>
              <a:t>utgoing </a:t>
            </a:r>
            <a:r>
              <a:rPr lang="en-US" sz="2400" dirty="0" err="1" smtClean="0"/>
              <a:t>args</a:t>
            </a:r>
            <a:endParaRPr lang="en-US" sz="2400" dirty="0" smtClean="0"/>
          </a:p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a0 - a3</a:t>
            </a:r>
          </a:p>
          <a:p>
            <a:pPr algn="ctr"/>
            <a:r>
              <a:rPr lang="en-US" sz="2400" dirty="0" smtClean="0"/>
              <a:t>and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and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err="1" smtClean="0"/>
              <a:t>arg</a:t>
            </a:r>
            <a:endParaRPr lang="en-US" sz="2400" dirty="0"/>
          </a:p>
        </p:txBody>
      </p:sp>
      <p:sp>
        <p:nvSpPr>
          <p:cNvPr id="16" name="TextBox 15"/>
          <p:cNvSpPr txBox="1"/>
          <p:nvPr>
            <p:custDataLst>
              <p:tags r:id="rId13"/>
            </p:custDataLst>
          </p:nvPr>
        </p:nvSpPr>
        <p:spPr>
          <a:xfrm>
            <a:off x="15240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>
            <p:custDataLst>
              <p:tags r:id="rId14"/>
            </p:custDataLst>
          </p:nvPr>
        </p:nvSpPr>
        <p:spPr>
          <a:xfrm>
            <a:off x="152400" y="60299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990600"/>
            <a:ext cx="984437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Prolog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35563" y="5253335"/>
            <a:ext cx="944489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Epilog</a:t>
            </a:r>
          </a:p>
        </p:txBody>
      </p:sp>
    </p:spTree>
    <p:extLst>
      <p:ext uri="{BB962C8B-B14F-4D97-AF65-F5344CB8AC3E}">
        <p14:creationId xmlns:p14="http://schemas.microsoft.com/office/powerpoint/2010/main" val="27511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 #1: Calling </a:t>
            </a:r>
            <a:r>
              <a:rPr lang="en-US" dirty="0" smtClean="0"/>
              <a:t>Convention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3657600" cy="17339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test(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a,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b)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</a:rPr>
              <a:t>a&amp;b</a:t>
            </a:r>
            <a:r>
              <a:rPr lang="en-US" sz="1600" dirty="0" smtClean="0">
                <a:latin typeface="Consolas" pitchFamily="49" charset="0"/>
              </a:rPr>
              <a:t>)+(</a:t>
            </a:r>
            <a:r>
              <a:rPr lang="en-US" sz="1600" dirty="0" err="1" smtClean="0">
                <a:latin typeface="Consolas" pitchFamily="49" charset="0"/>
              </a:rPr>
              <a:t>a|b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s = sum(tmp,1,2,3,4,5);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u = sum(</a:t>
            </a:r>
            <a:r>
              <a:rPr lang="en-US" sz="1600" dirty="0" err="1" smtClean="0">
                <a:latin typeface="Consolas" pitchFamily="49" charset="0"/>
              </a:rPr>
              <a:t>s,tmp,b,a,b,a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   return u + a + b;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8763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s0 = a0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s1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 &amp;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t1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a |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0 = t0 + t1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t0, 24(sp) # 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tmp</a:t>
            </a:r>
            <a:endParaRPr lang="en-US" sz="2400" dirty="0" smtClean="0">
              <a:solidFill>
                <a:schemeClr val="accent4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4,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5,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LW t0, 24(sp)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v0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s1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s0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s1,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s0,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v0 = v0 + s0 + s1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886200" y="609600"/>
            <a:ext cx="2476500" cy="58961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test: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$s0, $a0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$s1,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AND $t0,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OR $t1,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$t0, $t0, $t1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$t0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$a1, 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$a2, 2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$a3, 3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4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5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SW $t0, 24($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362700" y="609600"/>
            <a:ext cx="2628900" cy="58961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LW $t0, 24($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</a:t>
            </a:r>
            <a:r>
              <a:rPr lang="en-US" sz="2000" dirty="0" smtClean="0">
                <a:solidFill>
                  <a:schemeClr val="accent1"/>
                </a:solidFill>
              </a:rPr>
              <a:t>$v0 # s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$a1, </a:t>
            </a:r>
            <a:r>
              <a:rPr lang="en-US" sz="2000" dirty="0" smtClean="0">
                <a:solidFill>
                  <a:schemeClr val="accent1"/>
                </a:solidFill>
              </a:rPr>
              <a:t>$t0 # </a:t>
            </a:r>
            <a:r>
              <a:rPr lang="en-US" sz="2000" dirty="0" err="1" smtClean="0">
                <a:solidFill>
                  <a:schemeClr val="accent1"/>
                </a:solidFill>
              </a:rPr>
              <a:t>tmp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$a2, </a:t>
            </a:r>
            <a:r>
              <a:rPr lang="en-US" sz="2000" dirty="0" smtClean="0">
                <a:solidFill>
                  <a:schemeClr val="accent1"/>
                </a:solidFill>
              </a:rPr>
              <a:t>$s1 # b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$a3, </a:t>
            </a:r>
            <a:r>
              <a:rPr lang="en-US" sz="2000" dirty="0" smtClean="0">
                <a:solidFill>
                  <a:schemeClr val="accent1"/>
                </a:solidFill>
              </a:rPr>
              <a:t>$s0 # a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$s1,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$s0,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# add u (v0) and a (s0)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>
                <a:solidFill>
                  <a:schemeClr val="accent1"/>
                </a:solidFill>
              </a:rPr>
              <a:t> # </a:t>
            </a:r>
            <a:r>
              <a:rPr lang="en-US" sz="2000" dirty="0" smtClean="0">
                <a:solidFill>
                  <a:schemeClr val="accent1"/>
                </a:solidFill>
              </a:rPr>
              <a:t>$v0 = u + a + b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>
            <p:custDataLst>
              <p:tags r:id="rId6"/>
            </p:custDataLst>
          </p:nvPr>
        </p:nvCxnSpPr>
        <p:spPr>
          <a:xfrm>
            <a:off x="1066800" y="2133600"/>
            <a:ext cx="0" cy="45720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7"/>
            </p:custDataLst>
          </p:nvPr>
        </p:nvCxnSpPr>
        <p:spPr>
          <a:xfrm>
            <a:off x="3429000" y="2133600"/>
            <a:ext cx="0" cy="45720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1066800" y="2362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1066800" y="2743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16" name="TextBox 15"/>
          <p:cNvSpPr txBox="1"/>
          <p:nvPr>
            <p:custDataLst>
              <p:tags r:id="rId10"/>
            </p:custDataLst>
          </p:nvPr>
        </p:nvSpPr>
        <p:spPr>
          <a:xfrm>
            <a:off x="0" y="2209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>
            <p:custDataLst>
              <p:tags r:id="rId11"/>
            </p:custDataLst>
          </p:nvPr>
        </p:nvSpPr>
        <p:spPr>
          <a:xfrm>
            <a:off x="0" y="62585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990600"/>
            <a:ext cx="984437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Prolog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35563" y="5253335"/>
            <a:ext cx="944489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Epilog</a:t>
            </a:r>
          </a:p>
        </p:txBody>
      </p:sp>
      <p:sp>
        <p:nvSpPr>
          <p:cNvPr id="18" name="Rectangle 17"/>
          <p:cNvSpPr/>
          <p:nvPr>
            <p:custDataLst>
              <p:tags r:id="rId12"/>
            </p:custDataLst>
          </p:nvPr>
        </p:nvSpPr>
        <p:spPr>
          <a:xfrm>
            <a:off x="1066800" y="3124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</a:t>
            </a:r>
            <a:r>
              <a:rPr lang="en-US" sz="2400" dirty="0" smtClean="0"/>
              <a:t> $s1</a:t>
            </a:r>
            <a:endParaRPr lang="en-US" sz="2400" dirty="0"/>
          </a:p>
        </p:txBody>
      </p:sp>
      <p:sp>
        <p:nvSpPr>
          <p:cNvPr id="20" name="Rectangle 19"/>
          <p:cNvSpPr/>
          <p:nvPr>
            <p:custDataLst>
              <p:tags r:id="rId13"/>
            </p:custDataLst>
          </p:nvPr>
        </p:nvSpPr>
        <p:spPr>
          <a:xfrm>
            <a:off x="1066800" y="3505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</a:t>
            </a:r>
            <a:r>
              <a:rPr lang="en-US" sz="2400" dirty="0" smtClean="0"/>
              <a:t> $s0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4"/>
            </p:custDataLst>
          </p:nvPr>
        </p:nvSpPr>
        <p:spPr>
          <a:xfrm>
            <a:off x="1066800" y="3886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</a:t>
            </a:r>
            <a:r>
              <a:rPr lang="en-US" sz="2400" dirty="0" smtClean="0"/>
              <a:t>ocal $t0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5"/>
            </p:custDataLst>
          </p:nvPr>
        </p:nvSpPr>
        <p:spPr>
          <a:xfrm>
            <a:off x="1066800" y="4267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err="1" smtClean="0"/>
              <a:t>arg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16"/>
            </p:custDataLst>
          </p:nvPr>
        </p:nvSpPr>
        <p:spPr>
          <a:xfrm>
            <a:off x="1066800" y="4648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</a:t>
            </a:r>
            <a:r>
              <a:rPr lang="en-US" sz="2400" dirty="0" smtClean="0"/>
              <a:t>utgoing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err="1" smtClean="0"/>
              <a:t>arg</a:t>
            </a:r>
            <a:endParaRPr lang="en-US" sz="2400" dirty="0"/>
          </a:p>
        </p:txBody>
      </p:sp>
      <p:sp>
        <p:nvSpPr>
          <p:cNvPr id="25" name="Rectangle 24"/>
          <p:cNvSpPr/>
          <p:nvPr>
            <p:custDataLst>
              <p:tags r:id="rId17"/>
            </p:custDataLst>
          </p:nvPr>
        </p:nvSpPr>
        <p:spPr>
          <a:xfrm>
            <a:off x="1066800" y="5029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$a3</a:t>
            </a:r>
            <a:endParaRPr lang="en-US" sz="2400" dirty="0"/>
          </a:p>
        </p:txBody>
      </p:sp>
      <p:sp>
        <p:nvSpPr>
          <p:cNvPr id="26" name="Rectangle 25"/>
          <p:cNvSpPr/>
          <p:nvPr>
            <p:custDataLst>
              <p:tags r:id="rId18"/>
            </p:custDataLst>
          </p:nvPr>
        </p:nvSpPr>
        <p:spPr>
          <a:xfrm>
            <a:off x="1066800" y="5410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$a2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19"/>
            </p:custDataLst>
          </p:nvPr>
        </p:nvSpPr>
        <p:spPr>
          <a:xfrm>
            <a:off x="1066800" y="5791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$a1</a:t>
            </a:r>
            <a:endParaRPr lang="en-US" sz="2400" dirty="0"/>
          </a:p>
        </p:txBody>
      </p:sp>
      <p:sp>
        <p:nvSpPr>
          <p:cNvPr id="29" name="Rectangle 28"/>
          <p:cNvSpPr/>
          <p:nvPr>
            <p:custDataLst>
              <p:tags r:id="rId20"/>
            </p:custDataLst>
          </p:nvPr>
        </p:nvSpPr>
        <p:spPr>
          <a:xfrm>
            <a:off x="1066800" y="6172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$a0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752290" y="57912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2290" y="54102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8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9600" y="5029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9600" y="464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52290" y="61530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0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9600" y="4267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9600" y="3886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9600" y="3562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9600" y="3181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9600" y="2800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9600" y="2419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110058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Prelim1 results</a:t>
            </a:r>
            <a:endParaRPr lang="en-US" sz="2800" dirty="0">
              <a:solidFill>
                <a:srgbClr val="FFFF00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sz="2400" dirty="0" smtClean="0"/>
              <a:t>Mean 78.5 (median 79), standard deviation 10</a:t>
            </a:r>
          </a:p>
          <a:p>
            <a:pPr marL="573088" lvl="1" indent="-457200">
              <a:buFont typeface="Arial"/>
              <a:buChar char="•"/>
            </a:pPr>
            <a:endParaRPr lang="en-US" sz="2400" dirty="0"/>
          </a:p>
          <a:p>
            <a:pPr marL="573088" lvl="1" indent="-457200">
              <a:buFont typeface="Arial"/>
              <a:buChar char="•"/>
            </a:pPr>
            <a:endParaRPr lang="en-US" sz="2400" dirty="0" smtClean="0"/>
          </a:p>
          <a:p>
            <a:pPr marL="573088" lvl="1" indent="-457200">
              <a:buFont typeface="Arial"/>
              <a:buChar char="•"/>
            </a:pPr>
            <a:endParaRPr lang="en-US" sz="2400" dirty="0"/>
          </a:p>
          <a:p>
            <a:pPr marL="573088" lvl="1" indent="-457200">
              <a:buFont typeface="Arial"/>
              <a:buChar char="•"/>
            </a:pPr>
            <a:endParaRPr lang="en-US" sz="2400" dirty="0" smtClean="0"/>
          </a:p>
          <a:p>
            <a:pPr marL="573088" lvl="1" indent="-457200">
              <a:buFont typeface="Arial"/>
              <a:buChar char="•"/>
            </a:pPr>
            <a:endParaRPr lang="en-US" sz="2400" dirty="0"/>
          </a:p>
          <a:p>
            <a:pPr marL="573088" lvl="1" indent="-457200">
              <a:buFont typeface="Arial"/>
              <a:buChar char="•"/>
            </a:pPr>
            <a:endParaRPr lang="en-US" sz="2400" dirty="0" smtClean="0"/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Prelims available in </a:t>
            </a:r>
            <a:r>
              <a:rPr lang="en-US" i="1" dirty="0" smtClean="0"/>
              <a:t>305 Upson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err="1" smtClean="0"/>
              <a:t>Regrade</a:t>
            </a:r>
            <a:r>
              <a:rPr lang="en-US" dirty="0" smtClean="0"/>
              <a:t> requires written request</a:t>
            </a:r>
          </a:p>
          <a:p>
            <a:pPr marL="1031875" lvl="2" indent="-457200">
              <a:buFont typeface="Arial"/>
              <a:buChar char="•"/>
            </a:pPr>
            <a:r>
              <a:rPr lang="en-US" sz="2800" b="1" i="1" dirty="0" smtClean="0">
                <a:solidFill>
                  <a:schemeClr val="accent1"/>
                </a:solidFill>
              </a:rPr>
              <a:t>Whole test is </a:t>
            </a:r>
            <a:r>
              <a:rPr lang="en-US" sz="2800" b="1" i="1" dirty="0" err="1" smtClean="0">
                <a:solidFill>
                  <a:schemeClr val="accent1"/>
                </a:solidFill>
              </a:rPr>
              <a:t>regraded</a:t>
            </a:r>
            <a:endParaRPr lang="en-US" sz="2800" b="1" i="1" dirty="0" smtClean="0">
              <a:solidFill>
                <a:schemeClr val="accent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79665"/>
            <a:ext cx="5852160" cy="309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11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3048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#2: </a:t>
            </a:r>
            <a:r>
              <a:rPr lang="en-US" dirty="0"/>
              <a:t>Calling </a:t>
            </a:r>
            <a:r>
              <a:rPr lang="en-US" dirty="0" smtClean="0"/>
              <a:t>Convention Example: </a:t>
            </a:r>
            <a:br>
              <a:rPr lang="en-US" dirty="0" smtClean="0"/>
            </a:br>
            <a:r>
              <a:rPr lang="en-US" dirty="0" smtClean="0"/>
              <a:t>Prolog, Epilog</a:t>
            </a:r>
            <a:endParaRPr lang="en-US" dirty="0"/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76200" y="381000"/>
            <a:ext cx="20574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-40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JR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781800" y="1295400"/>
            <a:ext cx="2438400" cy="6172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# allocate frame</a:t>
            </a:r>
          </a:p>
          <a:p>
            <a:r>
              <a:rPr lang="en-US" sz="2200" dirty="0" smtClean="0"/>
              <a:t># save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save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set new frame </a:t>
            </a:r>
            <a:r>
              <a:rPr lang="en-US" sz="2200" dirty="0" err="1" smtClean="0"/>
              <a:t>ptr</a:t>
            </a:r>
            <a:endParaRPr lang="en-US" sz="2200" dirty="0" smtClean="0"/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restore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dealloc</a:t>
            </a:r>
            <a:r>
              <a:rPr lang="en-US" sz="2200" dirty="0" smtClean="0"/>
              <a:t> frame</a:t>
            </a:r>
          </a:p>
        </p:txBody>
      </p:sp>
      <p:sp>
        <p:nvSpPr>
          <p:cNvPr id="9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886200" y="838200"/>
            <a:ext cx="35052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6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test:</a:t>
            </a:r>
            <a:r>
              <a:rPr lang="en-US" sz="28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	</a:t>
            </a:r>
            <a:endParaRPr lang="en-US" sz="2400" baseline="0" noProof="0" dirty="0">
              <a:solidFill>
                <a:schemeClr val="accent1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>
            <p:custDataLst>
              <p:tags r:id="rId5"/>
            </p:custDataLst>
          </p:nvPr>
        </p:nvCxnSpPr>
        <p:spPr>
          <a:xfrm>
            <a:off x="1066800" y="2133600"/>
            <a:ext cx="0" cy="45720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6"/>
            </p:custDataLst>
          </p:nvPr>
        </p:nvCxnSpPr>
        <p:spPr>
          <a:xfrm>
            <a:off x="3429000" y="2133600"/>
            <a:ext cx="0" cy="45720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1066800" y="2362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1066800" y="2743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0" y="2209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0" y="62585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>
            <p:custDataLst>
              <p:tags r:id="rId11"/>
            </p:custDataLst>
          </p:nvPr>
        </p:nvSpPr>
        <p:spPr>
          <a:xfrm>
            <a:off x="1066800" y="3124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</a:t>
            </a:r>
            <a:r>
              <a:rPr lang="en-US" sz="2400" dirty="0" smtClean="0"/>
              <a:t> $s1</a:t>
            </a:r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12"/>
            </p:custDataLst>
          </p:nvPr>
        </p:nvSpPr>
        <p:spPr>
          <a:xfrm>
            <a:off x="1066800" y="3505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</a:t>
            </a:r>
            <a:r>
              <a:rPr lang="en-US" sz="2400" dirty="0" smtClean="0"/>
              <a:t> $s0</a:t>
            </a:r>
            <a:endParaRPr lang="en-US" sz="2400" dirty="0"/>
          </a:p>
        </p:txBody>
      </p:sp>
      <p:sp>
        <p:nvSpPr>
          <p:cNvPr id="16" name="Rectangle 15"/>
          <p:cNvSpPr/>
          <p:nvPr>
            <p:custDataLst>
              <p:tags r:id="rId13"/>
            </p:custDataLst>
          </p:nvPr>
        </p:nvSpPr>
        <p:spPr>
          <a:xfrm>
            <a:off x="1066800" y="3886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</a:t>
            </a:r>
            <a:r>
              <a:rPr lang="en-US" sz="2400" dirty="0" smtClean="0"/>
              <a:t>ocal $t0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14"/>
            </p:custDataLst>
          </p:nvPr>
        </p:nvSpPr>
        <p:spPr>
          <a:xfrm>
            <a:off x="1066800" y="4267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err="1" smtClean="0"/>
              <a:t>arg</a:t>
            </a:r>
            <a:endParaRPr lang="en-US" sz="2400" dirty="0"/>
          </a:p>
        </p:txBody>
      </p:sp>
      <p:sp>
        <p:nvSpPr>
          <p:cNvPr id="18" name="Rectangle 17"/>
          <p:cNvSpPr/>
          <p:nvPr>
            <p:custDataLst>
              <p:tags r:id="rId15"/>
            </p:custDataLst>
          </p:nvPr>
        </p:nvSpPr>
        <p:spPr>
          <a:xfrm>
            <a:off x="1066800" y="4648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</a:t>
            </a:r>
            <a:r>
              <a:rPr lang="en-US" sz="2400" dirty="0" smtClean="0"/>
              <a:t>utgoing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err="1" smtClean="0"/>
              <a:t>arg</a:t>
            </a:r>
            <a:endParaRPr lang="en-US" sz="2400" dirty="0"/>
          </a:p>
        </p:txBody>
      </p:sp>
      <p:sp>
        <p:nvSpPr>
          <p:cNvPr id="19" name="Rectangle 18"/>
          <p:cNvSpPr/>
          <p:nvPr>
            <p:custDataLst>
              <p:tags r:id="rId16"/>
            </p:custDataLst>
          </p:nvPr>
        </p:nvSpPr>
        <p:spPr>
          <a:xfrm>
            <a:off x="1066800" y="5029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$a3</a:t>
            </a:r>
            <a:endParaRPr lang="en-US" sz="2400" dirty="0"/>
          </a:p>
        </p:txBody>
      </p:sp>
      <p:sp>
        <p:nvSpPr>
          <p:cNvPr id="20" name="Rectangle 19"/>
          <p:cNvSpPr/>
          <p:nvPr>
            <p:custDataLst>
              <p:tags r:id="rId17"/>
            </p:custDataLst>
          </p:nvPr>
        </p:nvSpPr>
        <p:spPr>
          <a:xfrm>
            <a:off x="1066800" y="5410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$a2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8"/>
            </p:custDataLst>
          </p:nvPr>
        </p:nvSpPr>
        <p:spPr>
          <a:xfrm>
            <a:off x="1066800" y="5791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$a1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9"/>
            </p:custDataLst>
          </p:nvPr>
        </p:nvSpPr>
        <p:spPr>
          <a:xfrm>
            <a:off x="1066800" y="6172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$a0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52290" y="57912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2290" y="54102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8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9600" y="5029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9600" y="464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2290" y="61530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0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600" y="4267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9600" y="3886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09600" y="3562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9600" y="3181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9600" y="2800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" y="2419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365211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781800" y="1295400"/>
            <a:ext cx="2438400" cy="6172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# allocate frame</a:t>
            </a:r>
          </a:p>
          <a:p>
            <a:r>
              <a:rPr lang="en-US" sz="2200" dirty="0" smtClean="0"/>
              <a:t># save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save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set new frame </a:t>
            </a:r>
            <a:r>
              <a:rPr lang="en-US" sz="2200" dirty="0" err="1" smtClean="0"/>
              <a:t>ptr</a:t>
            </a:r>
            <a:endParaRPr lang="en-US" sz="2200" dirty="0" smtClean="0"/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restore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dealloc</a:t>
            </a:r>
            <a:r>
              <a:rPr lang="en-US" sz="2200" dirty="0" smtClean="0"/>
              <a:t> frame</a:t>
            </a: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76200" y="381000"/>
            <a:ext cx="20574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-40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JR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886200" y="838200"/>
            <a:ext cx="35052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8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test: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	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ADDIU $</a:t>
            </a:r>
            <a:r>
              <a:rPr kumimoji="0" lang="en-US" sz="2400" b="0" i="0" u="none" strike="noStrike" kern="1200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sp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, $</a:t>
            </a:r>
            <a:r>
              <a:rPr kumimoji="0" lang="en-US" sz="2400" b="0" i="0" u="none" strike="noStrike" kern="1200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sp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, -44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SW 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ra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40($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	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SW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$</a:t>
            </a:r>
            <a:r>
              <a:rPr kumimoji="0" lang="en-US" sz="2400" b="0" i="0" u="none" strike="noStrike" kern="1200" cap="none" spc="0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fp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, 36($</a:t>
            </a:r>
            <a:r>
              <a:rPr kumimoji="0" lang="en-US" sz="2400" b="0" i="0" u="none" strike="noStrike" kern="1200" cap="none" spc="0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sp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SW $s1, 32($</a:t>
            </a:r>
            <a:r>
              <a:rPr lang="en-US" sz="2400" baseline="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SW $s0, 28($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ADDIU $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fp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$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40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lang="en-US" sz="2400" baseline="0" noProof="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lang="en-US" sz="240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LW $s0, 28($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LW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$s1, 32($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LW $</a:t>
            </a:r>
            <a:r>
              <a:rPr lang="en-US" sz="2400" baseline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fp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36($</a:t>
            </a:r>
            <a:r>
              <a:rPr lang="en-US" sz="2400" baseline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LW 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ra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40($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ADDIU $</a:t>
            </a:r>
            <a:r>
              <a:rPr lang="en-US" sz="2400" baseline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$</a:t>
            </a:r>
            <a:r>
              <a:rPr lang="en-US" sz="2400" baseline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44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JR 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ra</a:t>
            </a:r>
            <a:endParaRPr lang="en-US" sz="2400" noProof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dirty="0" smtClean="0">
                <a:solidFill>
                  <a:schemeClr val="accent1"/>
                </a:solidFill>
                <a:latin typeface="Calibri" pitchFamily="34" charset="0"/>
                <a:cs typeface="Arial" pitchFamily="34" charset="0"/>
              </a:rPr>
              <a:t>NOP</a:t>
            </a:r>
            <a:endParaRPr lang="en-US" sz="2400" baseline="0" noProof="0" dirty="0">
              <a:solidFill>
                <a:schemeClr val="accent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304800" y="3048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#2: </a:t>
            </a:r>
            <a:r>
              <a:rPr lang="en-US" dirty="0"/>
              <a:t>Calling </a:t>
            </a:r>
            <a:r>
              <a:rPr lang="en-US" dirty="0" smtClean="0"/>
              <a:t>Convention Example: </a:t>
            </a:r>
            <a:br>
              <a:rPr lang="en-US" dirty="0" smtClean="0"/>
            </a:br>
            <a:r>
              <a:rPr lang="en-US" dirty="0" smtClean="0"/>
              <a:t>Prolog, Epilog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3657599"/>
            <a:ext cx="2153090" cy="67710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Body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(previous slide, Activity #1)</a:t>
            </a:r>
          </a:p>
        </p:txBody>
      </p:sp>
      <p:cxnSp>
        <p:nvCxnSpPr>
          <p:cNvPr id="14" name="Straight Connector 13"/>
          <p:cNvCxnSpPr/>
          <p:nvPr>
            <p:custDataLst>
              <p:tags r:id="rId5"/>
            </p:custDataLst>
          </p:nvPr>
        </p:nvCxnSpPr>
        <p:spPr>
          <a:xfrm>
            <a:off x="1066800" y="2133600"/>
            <a:ext cx="0" cy="45720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>
            <p:custDataLst>
              <p:tags r:id="rId6"/>
            </p:custDataLst>
          </p:nvPr>
        </p:nvCxnSpPr>
        <p:spPr>
          <a:xfrm>
            <a:off x="3429000" y="2133600"/>
            <a:ext cx="0" cy="45720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>
            <p:custDataLst>
              <p:tags r:id="rId7"/>
            </p:custDataLst>
          </p:nvPr>
        </p:nvSpPr>
        <p:spPr>
          <a:xfrm>
            <a:off x="1066800" y="2362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8"/>
            </p:custDataLst>
          </p:nvPr>
        </p:nvSpPr>
        <p:spPr>
          <a:xfrm>
            <a:off x="1066800" y="2743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18" name="TextBox 17"/>
          <p:cNvSpPr txBox="1"/>
          <p:nvPr>
            <p:custDataLst>
              <p:tags r:id="rId9"/>
            </p:custDataLst>
          </p:nvPr>
        </p:nvSpPr>
        <p:spPr>
          <a:xfrm>
            <a:off x="0" y="2209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>
            <p:custDataLst>
              <p:tags r:id="rId10"/>
            </p:custDataLst>
          </p:nvPr>
        </p:nvSpPr>
        <p:spPr>
          <a:xfrm>
            <a:off x="0" y="62585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1066800" y="3124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</a:t>
            </a:r>
            <a:r>
              <a:rPr lang="en-US" sz="2400" dirty="0" smtClean="0"/>
              <a:t> $s1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2"/>
            </p:custDataLst>
          </p:nvPr>
        </p:nvSpPr>
        <p:spPr>
          <a:xfrm>
            <a:off x="1066800" y="3505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</a:t>
            </a:r>
            <a:r>
              <a:rPr lang="en-US" sz="2400" dirty="0" smtClean="0"/>
              <a:t> $s0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3"/>
            </p:custDataLst>
          </p:nvPr>
        </p:nvSpPr>
        <p:spPr>
          <a:xfrm>
            <a:off x="1066800" y="3886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</a:t>
            </a:r>
            <a:r>
              <a:rPr lang="en-US" sz="2400" dirty="0" smtClean="0"/>
              <a:t>ocal $t0</a:t>
            </a:r>
            <a:endParaRPr lang="en-US" sz="2400" dirty="0"/>
          </a:p>
        </p:txBody>
      </p:sp>
      <p:sp>
        <p:nvSpPr>
          <p:cNvPr id="23" name="Rectangle 22"/>
          <p:cNvSpPr/>
          <p:nvPr>
            <p:custDataLst>
              <p:tags r:id="rId14"/>
            </p:custDataLst>
          </p:nvPr>
        </p:nvSpPr>
        <p:spPr>
          <a:xfrm>
            <a:off x="1066800" y="4267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err="1" smtClean="0"/>
              <a:t>arg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15"/>
            </p:custDataLst>
          </p:nvPr>
        </p:nvSpPr>
        <p:spPr>
          <a:xfrm>
            <a:off x="1066800" y="4648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</a:t>
            </a:r>
            <a:r>
              <a:rPr lang="en-US" sz="2400" dirty="0" smtClean="0"/>
              <a:t>utgoing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err="1" smtClean="0"/>
              <a:t>arg</a:t>
            </a:r>
            <a:endParaRPr lang="en-US" sz="2400" dirty="0"/>
          </a:p>
        </p:txBody>
      </p:sp>
      <p:sp>
        <p:nvSpPr>
          <p:cNvPr id="25" name="Rectangle 24"/>
          <p:cNvSpPr/>
          <p:nvPr>
            <p:custDataLst>
              <p:tags r:id="rId16"/>
            </p:custDataLst>
          </p:nvPr>
        </p:nvSpPr>
        <p:spPr>
          <a:xfrm>
            <a:off x="1066800" y="5029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$a3</a:t>
            </a:r>
            <a:endParaRPr lang="en-US" sz="2400" dirty="0"/>
          </a:p>
        </p:txBody>
      </p:sp>
      <p:sp>
        <p:nvSpPr>
          <p:cNvPr id="26" name="Rectangle 25"/>
          <p:cNvSpPr/>
          <p:nvPr>
            <p:custDataLst>
              <p:tags r:id="rId17"/>
            </p:custDataLst>
          </p:nvPr>
        </p:nvSpPr>
        <p:spPr>
          <a:xfrm>
            <a:off x="1066800" y="5410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$a2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18"/>
            </p:custDataLst>
          </p:nvPr>
        </p:nvSpPr>
        <p:spPr>
          <a:xfrm>
            <a:off x="1066800" y="5791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$a1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19"/>
            </p:custDataLst>
          </p:nvPr>
        </p:nvSpPr>
        <p:spPr>
          <a:xfrm>
            <a:off x="1066800" y="6172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pace for $a0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52290" y="57912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2290" y="54102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8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9600" y="5029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9600" y="4648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2290" y="61530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0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9600" y="4267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9600" y="38862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9600" y="3562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3181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600" y="2800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9600" y="2419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40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514600" y="914400"/>
            <a:ext cx="1992086" cy="2286000"/>
            <a:chOff x="2514600" y="914400"/>
            <a:chExt cx="1992086" cy="2286000"/>
          </a:xfrm>
        </p:grpSpPr>
        <p:grpSp>
          <p:nvGrpSpPr>
            <p:cNvPr id="7" name="Group 6"/>
            <p:cNvGrpSpPr/>
            <p:nvPr/>
          </p:nvGrpSpPr>
          <p:grpSpPr>
            <a:xfrm>
              <a:off x="2514600" y="914400"/>
              <a:ext cx="1507105" cy="1231106"/>
              <a:chOff x="93095" y="3245274"/>
              <a:chExt cx="1507105" cy="1231106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169295" y="3245274"/>
                <a:ext cx="1430905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1"/>
                    </a:solidFill>
                  </a:rPr>
                  <a:t>Space for $t0 </a:t>
                </a:r>
              </a:p>
              <a:p>
                <a:r>
                  <a:rPr lang="en-US" sz="2000" dirty="0" smtClean="0">
                    <a:solidFill>
                      <a:schemeClr val="accent1"/>
                    </a:solidFill>
                  </a:rPr>
                  <a:t>and six </a:t>
                </a:r>
                <a:r>
                  <a:rPr lang="en-US" sz="2000" dirty="0" err="1" smtClean="0">
                    <a:solidFill>
                      <a:schemeClr val="accent1"/>
                    </a:solidFill>
                  </a:rPr>
                  <a:t>args</a:t>
                </a:r>
                <a:r>
                  <a:rPr lang="en-US" sz="2000" dirty="0" smtClean="0">
                    <a:solidFill>
                      <a:schemeClr val="accent1"/>
                    </a:solidFill>
                  </a:rPr>
                  <a:t> </a:t>
                </a:r>
              </a:p>
              <a:p>
                <a:r>
                  <a:rPr lang="en-US" sz="2000" dirty="0" smtClean="0">
                    <a:solidFill>
                      <a:schemeClr val="accent1"/>
                    </a:solidFill>
                  </a:rPr>
                  <a:t>to pass to </a:t>
                </a:r>
              </a:p>
              <a:p>
                <a:r>
                  <a:rPr lang="en-US" sz="2000" dirty="0" smtClean="0">
                    <a:solidFill>
                      <a:schemeClr val="accent1"/>
                    </a:solidFill>
                  </a:rPr>
                  <a:t>subroutine</a:t>
                </a:r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93095" y="3245274"/>
                <a:ext cx="1430905" cy="123110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Freeform 39"/>
            <p:cNvSpPr/>
            <p:nvPr/>
          </p:nvSpPr>
          <p:spPr>
            <a:xfrm>
              <a:off x="3429000" y="2139043"/>
              <a:ext cx="1077686" cy="1061357"/>
            </a:xfrm>
            <a:custGeom>
              <a:avLst/>
              <a:gdLst>
                <a:gd name="connsiteX0" fmla="*/ 0 w 1077686"/>
                <a:gd name="connsiteY0" fmla="*/ 0 h 1140833"/>
                <a:gd name="connsiteX1" fmla="*/ 571500 w 1077686"/>
                <a:gd name="connsiteY1" fmla="*/ 1012371 h 1140833"/>
                <a:gd name="connsiteX2" fmla="*/ 1077686 w 1077686"/>
                <a:gd name="connsiteY2" fmla="*/ 1126671 h 114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7686" h="1140833">
                  <a:moveTo>
                    <a:pt x="0" y="0"/>
                  </a:moveTo>
                  <a:cubicBezTo>
                    <a:pt x="195943" y="412296"/>
                    <a:pt x="391886" y="824593"/>
                    <a:pt x="571500" y="1012371"/>
                  </a:cubicBezTo>
                  <a:cubicBezTo>
                    <a:pt x="751114" y="1200150"/>
                    <a:pt x="1077686" y="1126671"/>
                    <a:pt x="1077686" y="1126671"/>
                  </a:cubicBezTo>
                </a:path>
              </a:pathLst>
            </a:custGeom>
            <a:noFill/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329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optimize the assembly code at all?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7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#3: </a:t>
            </a:r>
            <a:r>
              <a:rPr lang="en-US" dirty="0"/>
              <a:t>Calling </a:t>
            </a:r>
            <a:r>
              <a:rPr lang="en-US" dirty="0" smtClean="0"/>
              <a:t>Convention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3657600" cy="173399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test(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a,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b) {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</a:rPr>
              <a:t>a&amp;b</a:t>
            </a:r>
            <a:r>
              <a:rPr lang="en-US" sz="1600" dirty="0" smtClean="0">
                <a:latin typeface="Consolas" pitchFamily="49" charset="0"/>
              </a:rPr>
              <a:t>)+(</a:t>
            </a:r>
            <a:r>
              <a:rPr lang="en-US" sz="1600" dirty="0" err="1" smtClean="0">
                <a:latin typeface="Consolas" pitchFamily="49" charset="0"/>
              </a:rPr>
              <a:t>a|b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s = sum(tmp,1,2,3,4,5);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u = sum(</a:t>
            </a:r>
            <a:r>
              <a:rPr lang="en-US" sz="1600" dirty="0" err="1" smtClean="0">
                <a:latin typeface="Consolas" pitchFamily="49" charset="0"/>
              </a:rPr>
              <a:t>s,tmp,b,a,b,a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return u + a + b;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8763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s0 = a0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s1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 &amp;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t1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a |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0 = t0 + t1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t0, 24(sp) # 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tmp</a:t>
            </a:r>
            <a:endParaRPr lang="en-US" sz="2400" dirty="0" smtClean="0">
              <a:solidFill>
                <a:schemeClr val="accent4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4,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5,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LW t0, 24(sp)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v0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s1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s0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s1,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s0,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v0 = v0 + s0 + s1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886200" y="609600"/>
            <a:ext cx="2476500" cy="5867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test: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$s0, $a0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$s1,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AND $t0,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OR $t1, $a0, $a1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$t0, $t0, $t1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$t0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$a1, 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$a2, 2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$a3, 3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4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LI $t1, 5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$t1,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SW $t0, 24($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362700" y="609600"/>
            <a:ext cx="2628900" cy="5867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LW $t0, 24($</a:t>
            </a:r>
            <a:r>
              <a:rPr lang="en-US" sz="2000" dirty="0" err="1" smtClean="0">
                <a:solidFill>
                  <a:schemeClr val="accent1"/>
                </a:solidFill>
              </a:rPr>
              <a:t>sp</a:t>
            </a:r>
            <a:r>
              <a:rPr lang="en-US" sz="2000" dirty="0" smtClean="0">
                <a:solidFill>
                  <a:schemeClr val="accent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$a0, </a:t>
            </a:r>
            <a:r>
              <a:rPr lang="en-US" sz="2000" dirty="0" smtClean="0">
                <a:solidFill>
                  <a:schemeClr val="accent1"/>
                </a:solidFill>
              </a:rPr>
              <a:t>$v0 # s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$a1, </a:t>
            </a:r>
            <a:r>
              <a:rPr lang="en-US" sz="2000" dirty="0" smtClean="0">
                <a:solidFill>
                  <a:schemeClr val="accent1"/>
                </a:solidFill>
              </a:rPr>
              <a:t>$t0 # </a:t>
            </a:r>
            <a:r>
              <a:rPr lang="en-US" sz="2000" dirty="0" err="1" smtClean="0">
                <a:solidFill>
                  <a:schemeClr val="accent1"/>
                </a:solidFill>
              </a:rPr>
              <a:t>tmp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MOVE $a2, </a:t>
            </a:r>
            <a:r>
              <a:rPr lang="en-US" sz="2000" dirty="0" smtClean="0">
                <a:solidFill>
                  <a:schemeClr val="accent1"/>
                </a:solidFill>
              </a:rPr>
              <a:t>$s1 # b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$a3, </a:t>
            </a:r>
            <a:r>
              <a:rPr lang="en-US" sz="2000" dirty="0" smtClean="0">
                <a:solidFill>
                  <a:schemeClr val="accent1"/>
                </a:solidFill>
              </a:rPr>
              <a:t>$s0 # a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$s1, 16($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SW $s0, 20($</a:t>
            </a:r>
            <a:r>
              <a:rPr lang="en-US" sz="2000" dirty="0" err="1" smtClean="0">
                <a:solidFill>
                  <a:schemeClr val="bg1"/>
                </a:solidFill>
              </a:rPr>
              <a:t>sp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JAL sum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NOP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# add u (v0) and a (s0)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$s0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ADD $v0, $v0, $s1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>
                <a:solidFill>
                  <a:schemeClr val="accent1"/>
                </a:solidFill>
              </a:rPr>
              <a:t> # </a:t>
            </a:r>
            <a:r>
              <a:rPr lang="en-US" sz="2000" dirty="0" smtClean="0">
                <a:solidFill>
                  <a:schemeClr val="accent1"/>
                </a:solidFill>
              </a:rPr>
              <a:t>$v0 = u + a + b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990600"/>
            <a:ext cx="984437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Prolog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35563" y="5253335"/>
            <a:ext cx="944489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Epilog</a:t>
            </a:r>
          </a:p>
        </p:txBody>
      </p:sp>
      <p:sp>
        <p:nvSpPr>
          <p:cNvPr id="20" name="TextBox 19"/>
          <p:cNvSpPr txBox="1"/>
          <p:nvPr>
            <p:custDataLst>
              <p:tags r:id="rId6"/>
            </p:custDataLst>
          </p:nvPr>
        </p:nvSpPr>
        <p:spPr>
          <a:xfrm>
            <a:off x="228600" y="2628925"/>
            <a:ext cx="3810000" cy="4343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How can we optimize 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the assembly code?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038600" y="3352800"/>
            <a:ext cx="1085850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00800" y="2133600"/>
            <a:ext cx="2381250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592062" y="3477986"/>
            <a:ext cx="473752" cy="2726871"/>
          </a:xfrm>
          <a:custGeom>
            <a:avLst/>
            <a:gdLst>
              <a:gd name="connsiteX0" fmla="*/ 424767 w 473752"/>
              <a:gd name="connsiteY0" fmla="*/ 0 h 2726871"/>
              <a:gd name="connsiteX1" fmla="*/ 224 w 473752"/>
              <a:gd name="connsiteY1" fmla="*/ 1240971 h 2726871"/>
              <a:gd name="connsiteX2" fmla="*/ 473752 w 473752"/>
              <a:gd name="connsiteY2" fmla="*/ 2726871 h 272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752" h="2726871">
                <a:moveTo>
                  <a:pt x="424767" y="0"/>
                </a:moveTo>
                <a:cubicBezTo>
                  <a:pt x="208413" y="393246"/>
                  <a:pt x="-7940" y="786493"/>
                  <a:pt x="224" y="1240971"/>
                </a:cubicBezTo>
                <a:cubicBezTo>
                  <a:pt x="8388" y="1695449"/>
                  <a:pt x="241070" y="2211160"/>
                  <a:pt x="473752" y="2726871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154030" y="2318657"/>
            <a:ext cx="361070" cy="1175657"/>
          </a:xfrm>
          <a:custGeom>
            <a:avLst/>
            <a:gdLst>
              <a:gd name="connsiteX0" fmla="*/ 246770 w 361070"/>
              <a:gd name="connsiteY0" fmla="*/ 0 h 1175657"/>
              <a:gd name="connsiteX1" fmla="*/ 1841 w 361070"/>
              <a:gd name="connsiteY1" fmla="*/ 571500 h 1175657"/>
              <a:gd name="connsiteX2" fmla="*/ 361070 w 361070"/>
              <a:gd name="connsiteY2" fmla="*/ 1175657 h 117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070" h="1175657">
                <a:moveTo>
                  <a:pt x="246770" y="0"/>
                </a:moveTo>
                <a:cubicBezTo>
                  <a:pt x="114780" y="187778"/>
                  <a:pt x="-17209" y="375557"/>
                  <a:pt x="1841" y="571500"/>
                </a:cubicBezTo>
                <a:cubicBezTo>
                  <a:pt x="20891" y="767443"/>
                  <a:pt x="190980" y="971550"/>
                  <a:pt x="361070" y="1175657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038600" y="624840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553200" y="350520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60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705600" y="1219200"/>
            <a:ext cx="2438400" cy="6172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# allocate frame</a:t>
            </a:r>
          </a:p>
          <a:p>
            <a:r>
              <a:rPr lang="en-US" sz="2200" dirty="0" smtClean="0"/>
              <a:t># save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save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set new frame </a:t>
            </a:r>
            <a:r>
              <a:rPr lang="en-US" sz="2200" dirty="0" err="1" smtClean="0"/>
              <a:t>ptr</a:t>
            </a:r>
            <a:endParaRPr lang="en-US" sz="2200" dirty="0" smtClean="0"/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restore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dealloc</a:t>
            </a:r>
            <a:r>
              <a:rPr lang="en-US" sz="2200" dirty="0" smtClean="0"/>
              <a:t> frame</a:t>
            </a: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76200" y="381000"/>
            <a:ext cx="20574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-40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JR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57600" y="838200"/>
            <a:ext cx="35052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8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test: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	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ADDIU $</a:t>
            </a:r>
            <a:r>
              <a:rPr kumimoji="0" lang="en-US" sz="2400" b="0" i="0" u="none" strike="noStrike" kern="1200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sp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, $</a:t>
            </a:r>
            <a:r>
              <a:rPr kumimoji="0" lang="en-US" sz="2400" b="0" i="0" u="none" strike="noStrike" kern="1200" cap="none" spc="0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sp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, -44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SW 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ra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40($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	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SW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 $</a:t>
            </a:r>
            <a:r>
              <a:rPr kumimoji="0" lang="en-US" sz="2400" b="0" i="0" u="none" strike="noStrike" kern="1200" cap="none" spc="0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fp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, 36($</a:t>
            </a:r>
            <a:r>
              <a:rPr kumimoji="0" lang="en-US" sz="2400" b="0" i="0" u="none" strike="noStrike" kern="1200" cap="none" spc="0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sp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SW $s1, 32($</a:t>
            </a:r>
            <a:r>
              <a:rPr lang="en-US" sz="2400" baseline="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SW $s0, 28($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ADDIU $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fp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$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40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lang="en-US" sz="2400" baseline="0" noProof="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lang="en-US" sz="240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LW $s0, 28($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LW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$s1, 32($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LW $</a:t>
            </a:r>
            <a:r>
              <a:rPr lang="en-US" sz="2400" baseline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fp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36($</a:t>
            </a:r>
            <a:r>
              <a:rPr lang="en-US" sz="2400" baseline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LW 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ra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40($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ADDIU $</a:t>
            </a:r>
            <a:r>
              <a:rPr lang="en-US" sz="2400" baseline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$</a:t>
            </a:r>
            <a:r>
              <a:rPr lang="en-US" sz="2400" baseline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sp</a:t>
            </a: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, 44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noProof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JR $</a:t>
            </a:r>
            <a:r>
              <a:rPr lang="en-US" sz="2400" noProof="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ra</a:t>
            </a:r>
            <a:endParaRPr lang="en-US" sz="2400" noProof="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en-US" sz="2400" baseline="0" dirty="0" smtClean="0">
                <a:solidFill>
                  <a:schemeClr val="accent1"/>
                </a:solidFill>
                <a:latin typeface="Calibri" pitchFamily="34" charset="0"/>
                <a:cs typeface="Arial" pitchFamily="34" charset="0"/>
              </a:rPr>
              <a:t>NOP</a:t>
            </a:r>
            <a:endParaRPr lang="en-US" sz="2400" baseline="0" noProof="0" dirty="0">
              <a:solidFill>
                <a:schemeClr val="accent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304800" y="3048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#3: </a:t>
            </a:r>
            <a:r>
              <a:rPr lang="en-US" dirty="0"/>
              <a:t>Calling </a:t>
            </a:r>
            <a:r>
              <a:rPr lang="en-US" dirty="0" smtClean="0"/>
              <a:t>Convention Example: </a:t>
            </a:r>
            <a:br>
              <a:rPr lang="en-US" dirty="0" smtClean="0"/>
            </a:br>
            <a:r>
              <a:rPr lang="en-US" dirty="0" smtClean="0"/>
              <a:t>Prolog, Epilog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3657599"/>
            <a:ext cx="814647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Body</a:t>
            </a:r>
          </a:p>
        </p:txBody>
      </p:sp>
      <p:sp>
        <p:nvSpPr>
          <p:cNvPr id="9" name="Oval 8"/>
          <p:cNvSpPr/>
          <p:nvPr/>
        </p:nvSpPr>
        <p:spPr>
          <a:xfrm>
            <a:off x="3943350" y="5791199"/>
            <a:ext cx="2686050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696580" y="5943599"/>
            <a:ext cx="342020" cy="762000"/>
          </a:xfrm>
          <a:custGeom>
            <a:avLst/>
            <a:gdLst>
              <a:gd name="connsiteX0" fmla="*/ 246770 w 361070"/>
              <a:gd name="connsiteY0" fmla="*/ 0 h 1175657"/>
              <a:gd name="connsiteX1" fmla="*/ 1841 w 361070"/>
              <a:gd name="connsiteY1" fmla="*/ 571500 h 1175657"/>
              <a:gd name="connsiteX2" fmla="*/ 361070 w 361070"/>
              <a:gd name="connsiteY2" fmla="*/ 1175657 h 117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070" h="1175657">
                <a:moveTo>
                  <a:pt x="246770" y="0"/>
                </a:moveTo>
                <a:cubicBezTo>
                  <a:pt x="114780" y="187778"/>
                  <a:pt x="-17209" y="375557"/>
                  <a:pt x="1841" y="571500"/>
                </a:cubicBezTo>
                <a:cubicBezTo>
                  <a:pt x="20891" y="767443"/>
                  <a:pt x="190980" y="971550"/>
                  <a:pt x="361070" y="1175657"/>
                </a:cubicBezTo>
              </a:path>
            </a:pathLst>
          </a:custGeom>
          <a:noFill/>
          <a:ln>
            <a:solidFill>
              <a:schemeClr val="accent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095750" y="6705599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24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Minimum stack size for a standard function?</a:t>
            </a:r>
          </a:p>
        </p:txBody>
      </p:sp>
    </p:spTree>
    <p:extLst>
      <p:ext uri="{BB962C8B-B14F-4D97-AF65-F5344CB8AC3E}">
        <p14:creationId xmlns:p14="http://schemas.microsoft.com/office/powerpoint/2010/main" val="126361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Minimum stack size for a standard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24 bytes = 6x 4 bytes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 + $</a:t>
            </a:r>
            <a:r>
              <a:rPr lang="en-US" dirty="0" err="1" smtClean="0">
                <a:solidFill>
                  <a:schemeClr val="accent1"/>
                </a:solidFill>
              </a:rPr>
              <a:t>fp</a:t>
            </a:r>
            <a:r>
              <a:rPr lang="en-US" dirty="0" smtClean="0">
                <a:solidFill>
                  <a:schemeClr val="accent1"/>
                </a:solidFill>
              </a:rPr>
              <a:t> + 4 </a:t>
            </a:r>
            <a:r>
              <a:rPr lang="en-US" dirty="0" err="1" smtClean="0">
                <a:solidFill>
                  <a:schemeClr val="accent1"/>
                </a:solidFill>
              </a:rPr>
              <a:t>args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5" name="Straight Connector 4"/>
          <p:cNvCxnSpPr/>
          <p:nvPr>
            <p:custDataLst>
              <p:tags r:id="rId2"/>
            </p:custDataLst>
          </p:nvPr>
        </p:nvCxnSpPr>
        <p:spPr>
          <a:xfrm rot="5400000">
            <a:off x="3429000" y="44196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3"/>
            </p:custDataLst>
          </p:nvPr>
        </p:nvCxnSpPr>
        <p:spPr>
          <a:xfrm rot="5400000">
            <a:off x="5791200" y="44196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486400" y="25908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5486400" y="29718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486400" y="3352800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5486400" y="4114800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486400" y="5257800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9"/>
            </p:custDataLst>
          </p:nvPr>
        </p:nvSpPr>
        <p:spPr>
          <a:xfrm>
            <a:off x="4419600" y="25146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0"/>
            </p:custDataLst>
          </p:nvPr>
        </p:nvSpPr>
        <p:spPr>
          <a:xfrm>
            <a:off x="4419600" y="58775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6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Leaf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1"/>
                </a:solidFill>
              </a:rPr>
              <a:t>Leaf function</a:t>
            </a:r>
            <a:r>
              <a:rPr lang="en-US" i="1" dirty="0" smtClean="0"/>
              <a:t> </a:t>
            </a:r>
            <a:r>
              <a:rPr lang="en-US" dirty="0" smtClean="0"/>
              <a:t>does not invoke any other functions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f(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 { return (</a:t>
            </a:r>
            <a:r>
              <a:rPr lang="en-US" dirty="0" err="1" smtClean="0"/>
              <a:t>x+y</a:t>
            </a:r>
            <a:r>
              <a:rPr lang="en-US" dirty="0" smtClean="0"/>
              <a:t>); }</a:t>
            </a:r>
          </a:p>
          <a:p>
            <a:endParaRPr lang="en-US" dirty="0" smtClean="0"/>
          </a:p>
          <a:p>
            <a:r>
              <a:rPr lang="en-US" dirty="0" smtClean="0"/>
              <a:t>Optimizations?</a:t>
            </a:r>
          </a:p>
          <a:p>
            <a:r>
              <a:rPr lang="en-US" dirty="0" smtClean="0"/>
              <a:t>	No saved </a:t>
            </a:r>
            <a:r>
              <a:rPr lang="en-US" dirty="0" err="1" smtClean="0"/>
              <a:t>regs</a:t>
            </a:r>
            <a:r>
              <a:rPr lang="en-US" dirty="0" smtClean="0"/>
              <a:t> (or locals)</a:t>
            </a:r>
          </a:p>
          <a:p>
            <a:r>
              <a:rPr lang="en-US" dirty="0" smtClean="0"/>
              <a:t>	No outgoing </a:t>
            </a:r>
            <a:r>
              <a:rPr lang="en-US" dirty="0" err="1" smtClean="0"/>
              <a:t>args</a:t>
            </a:r>
            <a:endParaRPr lang="en-US" dirty="0" smtClean="0"/>
          </a:p>
          <a:p>
            <a:r>
              <a:rPr lang="en-US" dirty="0" smtClean="0"/>
              <a:t>	Don’t push $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smtClean="0"/>
              <a:t>	No frame at all?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Maybe.  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>
            <p:custDataLst>
              <p:tags r:id="rId3"/>
            </p:custDataLst>
          </p:nvPr>
        </p:nvCxnSpPr>
        <p:spPr>
          <a:xfrm rot="5400000">
            <a:off x="3429000" y="4412137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 rot="5400000">
            <a:off x="5791200" y="4412137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5486400" y="2583337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486400" y="2964337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5486400" y="3345337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486400" y="4107337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5486400" y="5250337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4419600" y="2507137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1"/>
            </p:custDataLst>
          </p:nvPr>
        </p:nvSpPr>
        <p:spPr>
          <a:xfrm>
            <a:off x="4419600" y="5870117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517978" y="3345337"/>
            <a:ext cx="2330623" cy="762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486400" y="3345337"/>
            <a:ext cx="2362201" cy="762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486400" y="5250337"/>
            <a:ext cx="2362201" cy="1066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486400" y="5250337"/>
            <a:ext cx="2362201" cy="1066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86400" y="2583337"/>
            <a:ext cx="2362201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517978" y="2583337"/>
            <a:ext cx="2330623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517978" y="4107337"/>
            <a:ext cx="2330623" cy="1143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486400" y="4107337"/>
            <a:ext cx="2362201" cy="1143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517978" y="2964337"/>
            <a:ext cx="2330623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88" name="Straight Connector 12287"/>
          <p:cNvCxnSpPr/>
          <p:nvPr/>
        </p:nvCxnSpPr>
        <p:spPr>
          <a:xfrm flipV="1">
            <a:off x="5486400" y="2964337"/>
            <a:ext cx="2362201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05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609600"/>
            <a:ext cx="9067800" cy="6324600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Upcoming agenda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Schedule </a:t>
            </a:r>
            <a:r>
              <a:rPr lang="en-US" dirty="0"/>
              <a:t>PA2 Design Doc </a:t>
            </a:r>
            <a:r>
              <a:rPr lang="en-US" dirty="0" err="1"/>
              <a:t>Mtg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b="1" i="1" dirty="0" smtClean="0">
                <a:solidFill>
                  <a:schemeClr val="accent1"/>
                </a:solidFill>
              </a:rPr>
              <a:t>next</a:t>
            </a:r>
            <a:r>
              <a:rPr lang="en-US" dirty="0" smtClean="0"/>
              <a:t> Monday, Mar 11</a:t>
            </a:r>
            <a:r>
              <a:rPr lang="en-US" baseline="30000" dirty="0" smtClean="0"/>
              <a:t>th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/>
              <a:t>HW3 due next </a:t>
            </a:r>
            <a:r>
              <a:rPr lang="en-US" dirty="0" smtClean="0"/>
              <a:t>Wednesday, March 13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Work-in-Progress circuit due </a:t>
            </a:r>
            <a:r>
              <a:rPr lang="en-US" b="1" i="1" dirty="0" smtClean="0">
                <a:solidFill>
                  <a:schemeClr val="accent1"/>
                </a:solidFill>
              </a:rPr>
              <a:t>before</a:t>
            </a:r>
            <a:r>
              <a:rPr lang="en-US" dirty="0" smtClean="0"/>
              <a:t> spring break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Spring break: </a:t>
            </a:r>
            <a:r>
              <a:rPr lang="en-US" dirty="0" smtClean="0">
                <a:solidFill>
                  <a:schemeClr val="bg1"/>
                </a:solidFill>
              </a:rPr>
              <a:t>Saturday, March 16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to Sunday, March 24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115888" lvl="1" indent="0">
              <a:buNone/>
            </a:pP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>
                <a:solidFill>
                  <a:schemeClr val="accent1"/>
                </a:solidFill>
              </a:rPr>
              <a:t>Prelim2 </a:t>
            </a:r>
            <a:r>
              <a:rPr lang="en-US" dirty="0" smtClean="0">
                <a:solidFill>
                  <a:schemeClr val="accent1"/>
                </a:solidFill>
              </a:rPr>
              <a:t>Thursday, March 28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, right </a:t>
            </a:r>
            <a:r>
              <a:rPr lang="en-US" dirty="0">
                <a:solidFill>
                  <a:schemeClr val="accent1"/>
                </a:solidFill>
              </a:rPr>
              <a:t>after spring </a:t>
            </a:r>
            <a:r>
              <a:rPr lang="en-US" dirty="0" smtClean="0">
                <a:solidFill>
                  <a:schemeClr val="accent1"/>
                </a:solidFill>
              </a:rPr>
              <a:t>break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due Thursday, April 4</a:t>
            </a:r>
            <a:r>
              <a:rPr lang="en-US" baseline="30000" dirty="0" smtClean="0"/>
              <a:t>th</a:t>
            </a:r>
            <a:endParaRPr lang="en-US" dirty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280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4008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How to write and Debug a MIPS program using calling convention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1"/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1"/>
                </a:solidFill>
              </a:rPr>
              <a:t>$</a:t>
            </a:r>
            <a:r>
              <a:rPr lang="en-US" dirty="0" err="1">
                <a:solidFill>
                  <a:schemeClr val="accent1"/>
                </a:solidFill>
              </a:rPr>
              <a:t>ra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(clobbered on JAL  </a:t>
            </a:r>
            <a:r>
              <a:rPr lang="en-US" dirty="0" smtClean="0"/>
              <a:t>to </a:t>
            </a:r>
            <a:r>
              <a:rPr lang="en-US" dirty="0"/>
              <a:t>sub-functions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 contains </a:t>
            </a:r>
            <a:r>
              <a:rPr lang="en-US" dirty="0" smtClean="0">
                <a:solidFill>
                  <a:schemeClr val="accent1"/>
                </a:solidFill>
              </a:rPr>
              <a:t>$</a:t>
            </a:r>
            <a:r>
              <a:rPr lang="en-US" dirty="0" err="1" smtClean="0">
                <a:solidFill>
                  <a:schemeClr val="accent1"/>
                </a:solidFill>
              </a:rPr>
              <a:t>fp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1"/>
                </a:solidFill>
              </a:rPr>
              <a:t>local </a:t>
            </a:r>
            <a:r>
              <a:rPr lang="en-US" dirty="0" err="1">
                <a:solidFill>
                  <a:schemeClr val="accent1"/>
                </a:solidFill>
              </a:rPr>
              <a:t>vars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contains extra arguments to </a:t>
            </a:r>
            <a:r>
              <a:rPr lang="en-US" dirty="0" smtClean="0">
                <a:solidFill>
                  <a:schemeClr val="accent1"/>
                </a:solidFill>
              </a:rPr>
              <a:t>sub-functions</a:t>
            </a:r>
          </a:p>
          <a:p>
            <a:pPr marL="688975" lvl="2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	(i.e. argument “spilling)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>
                <a:solidFill>
                  <a:schemeClr val="accent1"/>
                </a:solidFill>
              </a:rPr>
              <a:t>contains space for first 4 arguments </a:t>
            </a:r>
            <a:endParaRPr lang="en-US" dirty="0" smtClean="0">
              <a:solidFill>
                <a:schemeClr val="accent1"/>
              </a:solidFill>
            </a:endParaRPr>
          </a:p>
          <a:p>
            <a:pPr marL="688975" lvl="2" indent="0"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1"/>
                </a:solidFill>
              </a:rPr>
              <a:t>preserved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caller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 are </a:t>
            </a:r>
            <a:r>
              <a:rPr lang="en-US" dirty="0" smtClean="0">
                <a:solidFill>
                  <a:schemeClr val="accent1"/>
                </a:solidFill>
              </a:rPr>
              <a:t>not </a:t>
            </a:r>
          </a:p>
          <a:p>
            <a:pPr lvl="1"/>
            <a:r>
              <a:rPr lang="en-US" dirty="0"/>
              <a:t>Global data accessed via $</a:t>
            </a:r>
            <a:r>
              <a:rPr lang="en-US" dirty="0" err="1" smtClean="0"/>
              <a:t>gp</a:t>
            </a:r>
            <a:endParaRPr lang="en-US" dirty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724400" y="41910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7086600" y="41910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781800" y="2362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781800" y="2743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781800" y="3124200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781800" y="3886200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781800" y="5029200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715000" y="22860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715000" y="56489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42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Survey Results</a:t>
            </a:r>
          </a:p>
          <a:p>
            <a:pPr lvl="1"/>
            <a:r>
              <a:rPr lang="en-US" dirty="0" smtClean="0"/>
              <a:t>Lecture speed</a:t>
            </a:r>
          </a:p>
          <a:p>
            <a:pPr lvl="2"/>
            <a:r>
              <a:rPr lang="en-US" dirty="0" smtClean="0"/>
              <a:t>59% think lecture pace is a little to way too fast</a:t>
            </a:r>
          </a:p>
          <a:p>
            <a:pPr lvl="2"/>
            <a:r>
              <a:rPr lang="en-US" dirty="0" smtClean="0"/>
              <a:t>28% think just about right</a:t>
            </a:r>
          </a:p>
          <a:p>
            <a:pPr lvl="2"/>
            <a:r>
              <a:rPr lang="en-US" dirty="0" smtClean="0"/>
              <a:t>13% variable</a:t>
            </a:r>
          </a:p>
          <a:p>
            <a:pPr lvl="2"/>
            <a:r>
              <a:rPr lang="en-US" dirty="0" smtClean="0"/>
              <a:t>&lt; 1% think lecture is too slow (2 people)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Read the book</a:t>
            </a:r>
          </a:p>
          <a:p>
            <a:pPr lvl="2"/>
            <a:r>
              <a:rPr lang="en-US" dirty="0" smtClean="0"/>
              <a:t>Over 50% never read the book at all!</a:t>
            </a:r>
          </a:p>
          <a:p>
            <a:pPr lvl="2"/>
            <a:r>
              <a:rPr lang="en-US" dirty="0" smtClean="0"/>
              <a:t>10% read before class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 to meet halfway!</a:t>
            </a:r>
          </a:p>
          <a:p>
            <a:pPr lvl="2"/>
            <a:r>
              <a:rPr lang="en-US" dirty="0" smtClean="0"/>
              <a:t>Slow lecture down a bit, but need to read!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86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Some Survey Results</a:t>
            </a:r>
          </a:p>
          <a:p>
            <a:pPr lvl="1"/>
            <a:r>
              <a:rPr lang="en-US" dirty="0" smtClean="0"/>
              <a:t>Taking notes</a:t>
            </a:r>
          </a:p>
          <a:p>
            <a:pPr lvl="2"/>
            <a:r>
              <a:rPr lang="en-US" dirty="0" smtClean="0"/>
              <a:t>40% paper/notebook</a:t>
            </a:r>
          </a:p>
          <a:p>
            <a:pPr lvl="2"/>
            <a:r>
              <a:rPr lang="en-US" dirty="0" smtClean="0"/>
              <a:t>22% computer/tables</a:t>
            </a:r>
          </a:p>
          <a:p>
            <a:pPr lvl="2"/>
            <a:r>
              <a:rPr lang="en-US" dirty="0" smtClean="0"/>
              <a:t>7% printed copy of lecture slides</a:t>
            </a:r>
          </a:p>
          <a:p>
            <a:pPr lvl="2"/>
            <a:r>
              <a:rPr lang="en-US" dirty="0" smtClean="0"/>
              <a:t>29% don’t take notes at all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Comments</a:t>
            </a:r>
          </a:p>
          <a:p>
            <a:pPr lvl="2"/>
            <a:r>
              <a:rPr lang="en-US" dirty="0" smtClean="0"/>
              <a:t>Some people’s computer use is distracting (playing games, </a:t>
            </a:r>
            <a:r>
              <a:rPr lang="en-US" dirty="0" err="1" smtClean="0"/>
              <a:t>facebook</a:t>
            </a:r>
            <a:r>
              <a:rPr lang="en-US" dirty="0" smtClean="0"/>
              <a:t>, email, </a:t>
            </a:r>
            <a:r>
              <a:rPr lang="en-US" dirty="0" err="1" smtClean="0"/>
              <a:t>youtube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Peer pressure: kindly ask neighbor not to distract with computer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8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172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Review: Calling Conventions 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call a</a:t>
            </a:r>
            <a:r>
              <a:rPr lang="en-US" sz="2400" dirty="0" smtClean="0"/>
              <a:t> </a:t>
            </a:r>
            <a:r>
              <a:rPr lang="en-US" sz="2400" dirty="0"/>
              <a:t>routine (i.e. transfer control to procedure)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pass arguments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fixed length, variable length, </a:t>
            </a:r>
            <a:r>
              <a:rPr lang="en-US" sz="2000" dirty="0" smtClean="0"/>
              <a:t>recursively</a:t>
            </a:r>
            <a:endParaRPr lang="en-US" sz="2000" dirty="0"/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return to the caller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Putting results in a place where caller can find them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Manage register</a:t>
            </a:r>
          </a:p>
          <a:p>
            <a:pPr marL="115888" lvl="1" indent="0">
              <a:buNone/>
            </a:pPr>
            <a:r>
              <a:rPr lang="en-US" dirty="0" smtClean="0"/>
              <a:t>Today </a:t>
            </a:r>
          </a:p>
          <a:p>
            <a:pPr marL="573088" lvl="1" indent="-457200"/>
            <a:r>
              <a:rPr lang="en-US" sz="2400" dirty="0" smtClean="0"/>
              <a:t>More on Calling Conventions</a:t>
            </a:r>
            <a:endParaRPr lang="en-US" sz="2400" dirty="0"/>
          </a:p>
          <a:p>
            <a:pPr marL="573088" lvl="1" indent="-457200"/>
            <a:r>
              <a:rPr lang="en-US" sz="2400" dirty="0" err="1" smtClean="0"/>
              <a:t>globals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local accessible data</a:t>
            </a:r>
          </a:p>
          <a:p>
            <a:pPr marL="573088" lvl="1" indent="-457200"/>
            <a:r>
              <a:rPr lang="en-US" sz="2400" dirty="0" err="1" smtClean="0"/>
              <a:t>callee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caller saved registers</a:t>
            </a:r>
            <a:endParaRPr lang="en-US" sz="2400" dirty="0"/>
          </a:p>
          <a:p>
            <a:pPr marL="573088" lvl="1" indent="-457200"/>
            <a:r>
              <a:rPr lang="en-US" sz="2400" dirty="0" smtClean="0"/>
              <a:t>Calling Convention examples and debugging</a:t>
            </a:r>
          </a:p>
        </p:txBody>
      </p:sp>
    </p:spTree>
    <p:extLst>
      <p:ext uri="{BB962C8B-B14F-4D97-AF65-F5344CB8AC3E}">
        <p14:creationId xmlns:p14="http://schemas.microsoft.com/office/powerpoint/2010/main" val="41920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172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Review: Calling Conventions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call a</a:t>
            </a:r>
            <a:r>
              <a:rPr lang="en-US" sz="2400" dirty="0" smtClean="0"/>
              <a:t> </a:t>
            </a:r>
            <a:r>
              <a:rPr lang="en-US" sz="2400" dirty="0"/>
              <a:t>routine (i.e. transfer control to procedure)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pass arguments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fixed length, variable length, </a:t>
            </a:r>
            <a:r>
              <a:rPr lang="en-US" sz="2000" dirty="0" smtClean="0"/>
              <a:t>recursively</a:t>
            </a:r>
            <a:endParaRPr lang="en-US" sz="2000" dirty="0"/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return to the caller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Putting results in a place where caller can find them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Manage register</a:t>
            </a:r>
          </a:p>
          <a:p>
            <a:pPr marL="115888" lvl="1" indent="0">
              <a:buNone/>
            </a:pPr>
            <a:r>
              <a:rPr lang="en-US" dirty="0" smtClean="0"/>
              <a:t>Today </a:t>
            </a:r>
          </a:p>
          <a:p>
            <a:pPr marL="573088" lvl="1" indent="-457200"/>
            <a:r>
              <a:rPr lang="en-US" sz="2400" dirty="0" smtClean="0"/>
              <a:t>More on Calling Conventions</a:t>
            </a:r>
            <a:endParaRPr lang="en-US" sz="2400" dirty="0"/>
          </a:p>
          <a:p>
            <a:pPr marL="573088" lvl="1" indent="-457200"/>
            <a:r>
              <a:rPr lang="en-US" sz="2400" dirty="0" err="1" smtClean="0"/>
              <a:t>globals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local accessible data</a:t>
            </a:r>
          </a:p>
          <a:p>
            <a:pPr marL="573088" lvl="1" indent="-457200"/>
            <a:r>
              <a:rPr lang="en-US" sz="2400" dirty="0" err="1" smtClean="0"/>
              <a:t>callee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caller saved registers</a:t>
            </a:r>
            <a:endParaRPr lang="en-US" sz="2400" dirty="0"/>
          </a:p>
          <a:p>
            <a:pPr marL="573088" lvl="1" indent="-457200"/>
            <a:r>
              <a:rPr lang="en-US" sz="2400" dirty="0" smtClean="0"/>
              <a:t>Calling Convention examples and debugging</a:t>
            </a: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381000" y="5867400"/>
            <a:ext cx="8229600" cy="8382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Warning:</a:t>
            </a:r>
            <a:r>
              <a:rPr lang="en-US" sz="2800" dirty="0" smtClean="0">
                <a:solidFill>
                  <a:schemeClr val="bg1"/>
                </a:solidFill>
              </a:rPr>
              <a:t> There is no one true MIPS calling convention.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lecture != book != </a:t>
            </a:r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!= </a:t>
            </a:r>
            <a:r>
              <a:rPr lang="en-US" sz="2800" dirty="0" err="1" smtClean="0">
                <a:solidFill>
                  <a:schemeClr val="bg1"/>
                </a:solidFill>
              </a:rPr>
              <a:t>spim</a:t>
            </a:r>
            <a:r>
              <a:rPr lang="en-US" sz="2800" dirty="0" smtClean="0">
                <a:solidFill>
                  <a:schemeClr val="bg1"/>
                </a:solidFill>
              </a:rPr>
              <a:t> != web</a:t>
            </a:r>
          </a:p>
        </p:txBody>
      </p:sp>
    </p:spTree>
    <p:extLst>
      <p:ext uri="{BB962C8B-B14F-4D97-AF65-F5344CB8AC3E}">
        <p14:creationId xmlns:p14="http://schemas.microsoft.com/office/powerpoint/2010/main" val="224211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Recap: Conventions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solidFill>
                  <a:schemeClr val="accent1"/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1"/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1"/>
                </a:solidFill>
              </a:rPr>
              <a:t>$</a:t>
            </a:r>
            <a:r>
              <a:rPr lang="en-US" dirty="0" err="1">
                <a:solidFill>
                  <a:schemeClr val="accent1"/>
                </a:solidFill>
              </a:rPr>
              <a:t>ra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(clobbered on JAL  </a:t>
            </a:r>
            <a:r>
              <a:rPr lang="en-US" dirty="0" smtClean="0"/>
              <a:t>to </a:t>
            </a:r>
            <a:r>
              <a:rPr lang="en-US" dirty="0"/>
              <a:t>sub-functions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 contains </a:t>
            </a:r>
            <a:r>
              <a:rPr lang="en-US" dirty="0" smtClean="0">
                <a:solidFill>
                  <a:schemeClr val="accent1"/>
                </a:solidFill>
              </a:rPr>
              <a:t>$</a:t>
            </a:r>
            <a:r>
              <a:rPr lang="en-US" dirty="0" err="1" smtClean="0">
                <a:solidFill>
                  <a:schemeClr val="accent1"/>
                </a:solidFill>
              </a:rPr>
              <a:t>fp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1"/>
                </a:solidFill>
              </a:rPr>
              <a:t>local </a:t>
            </a:r>
            <a:r>
              <a:rPr lang="en-US" dirty="0" err="1">
                <a:solidFill>
                  <a:schemeClr val="accent1"/>
                </a:solidFill>
              </a:rPr>
              <a:t>vars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contains extra arguments to </a:t>
            </a:r>
            <a:r>
              <a:rPr lang="en-US" dirty="0" smtClean="0">
                <a:solidFill>
                  <a:schemeClr val="accent1"/>
                </a:solidFill>
              </a:rPr>
              <a:t>sub-functions</a:t>
            </a:r>
          </a:p>
          <a:p>
            <a:pPr marL="688975" lvl="2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	(i.e. argument “spilling)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>
                <a:solidFill>
                  <a:schemeClr val="accent1"/>
                </a:solidFill>
              </a:rPr>
              <a:t>contains space for first 4 arguments </a:t>
            </a:r>
            <a:endParaRPr lang="en-US" dirty="0" smtClean="0">
              <a:solidFill>
                <a:schemeClr val="accent1"/>
              </a:solidFill>
            </a:endParaRPr>
          </a:p>
          <a:p>
            <a:pPr marL="688975" lvl="2" indent="0"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1"/>
                </a:solidFill>
              </a:rPr>
              <a:t>preserved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caller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 are </a:t>
            </a:r>
            <a:r>
              <a:rPr lang="en-US" dirty="0" smtClean="0">
                <a:solidFill>
                  <a:schemeClr val="accent1"/>
                </a:solidFill>
              </a:rPr>
              <a:t>not </a:t>
            </a:r>
          </a:p>
          <a:p>
            <a:pPr lvl="1"/>
            <a:r>
              <a:rPr lang="en-US" dirty="0"/>
              <a:t>Global data accessed via $</a:t>
            </a:r>
            <a:r>
              <a:rPr lang="en-US" dirty="0" err="1" smtClean="0"/>
              <a:t>gp</a:t>
            </a:r>
            <a:endParaRPr lang="en-US" dirty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379160" y="4495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6741360" y="4495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36560" y="2667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436560" y="3048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436560" y="3429000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436560" y="4191000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436560" y="5334000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36976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36976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791200" y="1419698"/>
            <a:ext cx="3007560" cy="1338742"/>
            <a:chOff x="5791200" y="1419698"/>
            <a:chExt cx="3007560" cy="1338742"/>
          </a:xfrm>
        </p:grpSpPr>
        <p:grpSp>
          <p:nvGrpSpPr>
            <p:cNvPr id="13" name="Group 12"/>
            <p:cNvGrpSpPr/>
            <p:nvPr/>
          </p:nvGrpSpPr>
          <p:grpSpPr>
            <a:xfrm>
              <a:off x="7162800" y="1419698"/>
              <a:ext cx="1635960" cy="1107996"/>
              <a:chOff x="7162800" y="1419698"/>
              <a:chExt cx="1635960" cy="1107996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7274760" y="1419698"/>
                <a:ext cx="149322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accent1"/>
                    </a:solidFill>
                  </a:rPr>
                  <a:t>Bottom</a:t>
                </a:r>
                <a:r>
                  <a:rPr lang="en-US" sz="2400" dirty="0" smtClean="0">
                    <a:solidFill>
                      <a:schemeClr val="accent1"/>
                    </a:solidFill>
                  </a:rPr>
                  <a:t> of </a:t>
                </a:r>
              </a:p>
              <a:p>
                <a:r>
                  <a:rPr lang="en-US" sz="2400" dirty="0" smtClean="0">
                    <a:solidFill>
                      <a:schemeClr val="accent1"/>
                    </a:solidFill>
                  </a:rPr>
                  <a:t>current </a:t>
                </a:r>
              </a:p>
              <a:p>
                <a:r>
                  <a:rPr lang="en-US" sz="2400" b="1" i="1" dirty="0" smtClean="0">
                    <a:solidFill>
                      <a:schemeClr val="accent1"/>
                    </a:solidFill>
                  </a:rPr>
                  <a:t>stack frame</a:t>
                </a:r>
                <a:endParaRPr lang="en-US" sz="2400" b="1" i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7162800" y="1419698"/>
                <a:ext cx="1635960" cy="110799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Freeform 15"/>
            <p:cNvSpPr/>
            <p:nvPr/>
          </p:nvSpPr>
          <p:spPr>
            <a:xfrm>
              <a:off x="5791200" y="1837857"/>
              <a:ext cx="1356360" cy="920583"/>
            </a:xfrm>
            <a:custGeom>
              <a:avLst/>
              <a:gdLst>
                <a:gd name="connsiteX0" fmla="*/ 1356360 w 1356360"/>
                <a:gd name="connsiteY0" fmla="*/ 6183 h 874863"/>
                <a:gd name="connsiteX1" fmla="*/ 396240 w 1356360"/>
                <a:gd name="connsiteY1" fmla="*/ 128103 h 874863"/>
                <a:gd name="connsiteX2" fmla="*/ 0 w 1356360"/>
                <a:gd name="connsiteY2" fmla="*/ 874863 h 874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6360" h="874863">
                  <a:moveTo>
                    <a:pt x="1356360" y="6183"/>
                  </a:moveTo>
                  <a:cubicBezTo>
                    <a:pt x="989330" y="-5247"/>
                    <a:pt x="622300" y="-16677"/>
                    <a:pt x="396240" y="128103"/>
                  </a:cubicBezTo>
                  <a:cubicBezTo>
                    <a:pt x="170180" y="272883"/>
                    <a:pt x="85090" y="573873"/>
                    <a:pt x="0" y="874863"/>
                  </a:cubicBezTo>
                </a:path>
              </a:pathLst>
            </a:custGeom>
            <a:noFill/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57831" y="5171301"/>
            <a:ext cx="1270284" cy="1000899"/>
            <a:chOff x="5105400" y="4832866"/>
            <a:chExt cx="1270284" cy="1000899"/>
          </a:xfrm>
        </p:grpSpPr>
        <p:grpSp>
          <p:nvGrpSpPr>
            <p:cNvPr id="18" name="Group 17"/>
            <p:cNvGrpSpPr/>
            <p:nvPr/>
          </p:nvGrpSpPr>
          <p:grpSpPr>
            <a:xfrm>
              <a:off x="5105400" y="4832866"/>
              <a:ext cx="1270284" cy="738664"/>
              <a:chOff x="4988760" y="5030450"/>
              <a:chExt cx="1270284" cy="738664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4988760" y="5030450"/>
                <a:ext cx="1242969" cy="738664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043134" y="5030450"/>
                <a:ext cx="121591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accent1"/>
                    </a:solidFill>
                  </a:rPr>
                  <a:t>Top</a:t>
                </a:r>
                <a:r>
                  <a:rPr lang="en-US" sz="2400" dirty="0" smtClean="0">
                    <a:solidFill>
                      <a:schemeClr val="accent1"/>
                    </a:solidFill>
                  </a:rPr>
                  <a:t> of </a:t>
                </a:r>
              </a:p>
              <a:p>
                <a:r>
                  <a:rPr lang="en-US" sz="2400" b="1" i="1" dirty="0" smtClean="0">
                    <a:solidFill>
                      <a:schemeClr val="accent1"/>
                    </a:solidFill>
                  </a:rPr>
                  <a:t>the stack </a:t>
                </a:r>
                <a:endParaRPr lang="en-US" sz="2400" b="1" i="1" dirty="0">
                  <a:solidFill>
                    <a:schemeClr val="accent1"/>
                  </a:solidFill>
                </a:endParaRPr>
              </a:p>
            </p:txBody>
          </p:sp>
        </p:grpSp>
        <p:cxnSp>
          <p:nvCxnSpPr>
            <p:cNvPr id="22" name="Straight Arrow Connector 21"/>
            <p:cNvCxnSpPr>
              <a:stCxn id="19" idx="2"/>
            </p:cNvCxnSpPr>
            <p:nvPr/>
          </p:nvCxnSpPr>
          <p:spPr>
            <a:xfrm>
              <a:off x="5726885" y="5571530"/>
              <a:ext cx="11884" cy="262235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05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MIPS Register Conventions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80043526"/>
              </p:ext>
            </p:extLst>
          </p:nvPr>
        </p:nvGraphicFramePr>
        <p:xfrm>
          <a:off x="228600" y="511654"/>
          <a:ext cx="3733800" cy="627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18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 save)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84655263"/>
              </p:ext>
            </p:extLst>
          </p:nvPr>
        </p:nvGraphicFramePr>
        <p:xfrm>
          <a:off x="4038600" y="511653"/>
          <a:ext cx="4114800" cy="619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saved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callee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$s6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$s7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$t8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more 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$t9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 for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global data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stack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fp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frame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66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Globals and Locals</a:t>
            </a:r>
            <a:endParaRPr lang="en-US"/>
          </a:p>
        </p:txBody>
      </p:sp>
      <p:sp>
        <p:nvSpPr>
          <p:cNvPr id="3075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Global variables in data segment</a:t>
            </a:r>
          </a:p>
          <a:p>
            <a:pPr lvl="1"/>
            <a:r>
              <a:rPr lang="en-US" dirty="0" smtClean="0"/>
              <a:t>Exist for all time, accessible to all routines</a:t>
            </a:r>
          </a:p>
          <a:p>
            <a:r>
              <a:rPr lang="en-US" dirty="0" smtClean="0"/>
              <a:t>Dynamic variables in heap segment</a:t>
            </a:r>
          </a:p>
          <a:p>
            <a:pPr lvl="1"/>
            <a:r>
              <a:rPr lang="en-US" dirty="0" smtClean="0"/>
              <a:t>Exist between </a:t>
            </a:r>
            <a:r>
              <a:rPr lang="en-US" dirty="0" err="1" smtClean="0">
                <a:solidFill>
                  <a:schemeClr val="accent1"/>
                </a:solidFill>
              </a:rPr>
              <a:t>malloc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1"/>
                </a:solidFill>
              </a:rPr>
              <a:t>free()</a:t>
            </a:r>
          </a:p>
          <a:p>
            <a:r>
              <a:rPr lang="en-US" dirty="0" smtClean="0"/>
              <a:t>Local variables in stack frame</a:t>
            </a:r>
          </a:p>
          <a:p>
            <a:pPr lvl="1"/>
            <a:r>
              <a:rPr lang="en-US" dirty="0" smtClean="0"/>
              <a:t>Exist solely for the duration of the stack frame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Dangling pointers into freed heap </a:t>
            </a:r>
            <a:r>
              <a:rPr lang="en-US" dirty="0" err="1" smtClean="0"/>
              <a:t>mem</a:t>
            </a:r>
            <a:r>
              <a:rPr lang="en-US" dirty="0" smtClean="0"/>
              <a:t> are bad</a:t>
            </a:r>
          </a:p>
          <a:p>
            <a:r>
              <a:rPr lang="en-US" dirty="0" smtClean="0"/>
              <a:t>Dangling pointers into old stack frames are bad</a:t>
            </a:r>
          </a:p>
          <a:p>
            <a:pPr lvl="1"/>
            <a:r>
              <a:rPr lang="en-US" dirty="0" smtClean="0"/>
              <a:t>C lets you create these, Java does not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foo</a:t>
            </a:r>
            <a:r>
              <a:rPr lang="en-US" dirty="0" smtClean="0"/>
              <a:t>() { </a:t>
            </a:r>
            <a:r>
              <a:rPr lang="en-US" dirty="0" err="1" smtClean="0"/>
              <a:t>int</a:t>
            </a:r>
            <a:r>
              <a:rPr lang="en-US" dirty="0" smtClean="0"/>
              <a:t> a; return &amp;a;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2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07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2902</Words>
  <Application>Microsoft Office PowerPoint</Application>
  <PresentationFormat>On-screen Show (4:3)</PresentationFormat>
  <Paragraphs>914</Paragraphs>
  <Slides>29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Calling Conventions</vt:lpstr>
      <vt:lpstr>Administrivia</vt:lpstr>
      <vt:lpstr>Administrivia</vt:lpstr>
      <vt:lpstr>Administrivia</vt:lpstr>
      <vt:lpstr>Goals for Today</vt:lpstr>
      <vt:lpstr>Goals for Today</vt:lpstr>
      <vt:lpstr>Recap: Conventions so far</vt:lpstr>
      <vt:lpstr>MIPS Register Conventions</vt:lpstr>
      <vt:lpstr>Globals and Locals</vt:lpstr>
      <vt:lpstr>Caller-saved vs. Callee-saved</vt:lpstr>
      <vt:lpstr>Caller-saved vs. Callee-saved</vt:lpstr>
      <vt:lpstr>Caller-saved vs. Callee-saved</vt:lpstr>
      <vt:lpstr>Caller-saved vs. Callee-saved</vt:lpstr>
      <vt:lpstr>Caller-saved vs. Callee-saved</vt:lpstr>
      <vt:lpstr>Activity #1: Calling Convention Example</vt:lpstr>
      <vt:lpstr>Activity #1: Calling Convention Example</vt:lpstr>
      <vt:lpstr>Activity #1: Calling Convention Example</vt:lpstr>
      <vt:lpstr>Activity #1: Calling Convention Example</vt:lpstr>
      <vt:lpstr>Activity #1: Calling Convention Example</vt:lpstr>
      <vt:lpstr>Activity #2: Calling Convention Example:  Prolog, Epilog</vt:lpstr>
      <vt:lpstr>Activity #2: Calling Convention Example:  Prolog, Epilog</vt:lpstr>
      <vt:lpstr>Next Goal</vt:lpstr>
      <vt:lpstr>Activity #3: Calling Convention Example</vt:lpstr>
      <vt:lpstr>Activity #3: Calling Convention Example:  Prolog, Epilog</vt:lpstr>
      <vt:lpstr>Minimum stack size for a standard function?</vt:lpstr>
      <vt:lpstr>Minimum stack size for a standard function?</vt:lpstr>
      <vt:lpstr>Leaf Functions</vt:lpstr>
      <vt:lpstr>Administrivia</vt:lpstr>
      <vt:lpstr>Recap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33</cp:revision>
  <cp:lastPrinted>2013-03-05T15:37:29Z</cp:lastPrinted>
  <dcterms:created xsi:type="dcterms:W3CDTF">2012-11-28T14:27:55Z</dcterms:created>
  <dcterms:modified xsi:type="dcterms:W3CDTF">2013-03-05T20:41:27Z</dcterms:modified>
</cp:coreProperties>
</file>