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6.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7.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9.xml" ContentType="application/vnd.openxmlformats-officedocument.presentationml.notesSlide+xml"/>
  <Override PartName="/ppt/tags/tag177.xml" ContentType="application/vnd.openxmlformats-officedocument.presentationml.tags+xml"/>
  <Override PartName="/ppt/notesSlides/notesSlide10.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1.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2.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notesSlides/notesSlide14.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notesSlides/notesSlide15.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20.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300" r:id="rId4"/>
    <p:sldId id="295" r:id="rId5"/>
    <p:sldId id="302" r:id="rId6"/>
    <p:sldId id="301" r:id="rId7"/>
    <p:sldId id="296" r:id="rId8"/>
    <p:sldId id="262" r:id="rId9"/>
    <p:sldId id="305" r:id="rId10"/>
    <p:sldId id="263" r:id="rId11"/>
    <p:sldId id="264" r:id="rId12"/>
    <p:sldId id="265" r:id="rId13"/>
    <p:sldId id="304" r:id="rId14"/>
    <p:sldId id="306" r:id="rId15"/>
    <p:sldId id="307" r:id="rId16"/>
    <p:sldId id="266" r:id="rId17"/>
    <p:sldId id="267" r:id="rId18"/>
    <p:sldId id="324" r:id="rId19"/>
    <p:sldId id="268" r:id="rId20"/>
    <p:sldId id="269" r:id="rId21"/>
    <p:sldId id="270" r:id="rId22"/>
    <p:sldId id="310" r:id="rId23"/>
    <p:sldId id="308" r:id="rId24"/>
    <p:sldId id="313" r:id="rId25"/>
    <p:sldId id="309" r:id="rId26"/>
    <p:sldId id="275" r:id="rId27"/>
    <p:sldId id="317" r:id="rId28"/>
    <p:sldId id="318" r:id="rId29"/>
    <p:sldId id="316" r:id="rId30"/>
    <p:sldId id="276" r:id="rId31"/>
    <p:sldId id="314" r:id="rId32"/>
    <p:sldId id="277" r:id="rId33"/>
    <p:sldId id="283" r:id="rId34"/>
    <p:sldId id="319" r:id="rId35"/>
    <p:sldId id="278" r:id="rId36"/>
    <p:sldId id="320" r:id="rId37"/>
    <p:sldId id="284" r:id="rId38"/>
    <p:sldId id="321" r:id="rId39"/>
    <p:sldId id="322" r:id="rId40"/>
    <p:sldId id="323"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11" autoAdjust="0"/>
  </p:normalViewPr>
  <p:slideViewPr>
    <p:cSldViewPr>
      <p:cViewPr varScale="1">
        <p:scale>
          <a:sx n="47" d="100"/>
          <a:sy n="47" d="100"/>
        </p:scale>
        <p:origin x="-4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1A8E8262-2695-4C15-8F8B-495C347BB96A}" type="datetimeFigureOut">
              <a:rPr lang="en-US" smtClean="0"/>
              <a:t>2/26/2013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42A9DE05-9F33-4783-B6EC-955108204650}" type="slidenum">
              <a:rPr lang="en-US" smtClean="0"/>
              <a:t>‹#›</a:t>
            </a:fld>
            <a:endParaRPr lang="en-US"/>
          </a:p>
        </p:txBody>
      </p:sp>
    </p:spTree>
    <p:extLst>
      <p:ext uri="{BB962C8B-B14F-4D97-AF65-F5344CB8AC3E}">
        <p14:creationId xmlns:p14="http://schemas.microsoft.com/office/powerpoint/2010/main" val="212274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90"/>
            <a:ext cx="5851525" cy="4319586"/>
          </a:xfrm>
          <a:prstGeom prst="rect">
            <a:avLst/>
          </a:prstGeom>
          <a:noFill/>
          <a:ln>
            <a:miter lim="800000"/>
            <a:headEnd/>
            <a:tailEnd/>
          </a:ln>
        </p:spPr>
        <p:txBody>
          <a:bodyPr lIns="96628" tIns="48314" rIns="96628" bIns="48314"/>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477">
              <a:defRPr/>
            </a:pPr>
            <a:r>
              <a:rPr lang="en-US" dirty="0" smtClean="0"/>
              <a:t>In 2005, about 98% of the more than one billion mobile phones sold each year used at least one ARM processor.[5] As of 2009, ARM processors account for approximately 90% of all embedded 32-bit RISC processors[6] and are used extensively in consumer electronics, including personal digital assistants (PDAs), tablets, mobile phones, digital media and music players, hand-held game consoles, calculators and computer peripherals such as hard drives and routers.</a:t>
            </a:r>
          </a:p>
          <a:p>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21</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DEE42AF-E497-4ACE-8FA4-D0B608A95823}" type="slidenum">
              <a:rPr lang="en-GB"/>
              <a:pPr/>
              <a:t>26</a:t>
            </a:fld>
            <a:endParaRPr lang="en-GB"/>
          </a:p>
        </p:txBody>
      </p:sp>
      <p:sp>
        <p:nvSpPr>
          <p:cNvPr id="20481" name="Rectangle 1"/>
          <p:cNvSpPr txBox="1">
            <a:spLocks noGrp="1" noRot="1" noChangeAspect="1" noChangeArrowheads="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976031" y="4560446"/>
            <a:ext cx="5359800"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a:t>
            </a:r>
            <a:r>
              <a:rPr lang="en-US" dirty="0" err="1" smtClean="0"/>
              <a:t>compiller</a:t>
            </a:r>
            <a:r>
              <a:rPr lang="en-US" dirty="0" smtClean="0"/>
              <a:t> produces</a:t>
            </a:r>
            <a:r>
              <a:rPr lang="en-US" baseline="0" dirty="0" smtClean="0"/>
              <a:t> assembly files (contain MIPS assembly, pseudo-instructions, directives, etc.)</a:t>
            </a:r>
            <a:endParaRPr lang="en-US" dirty="0" smtClean="0"/>
          </a:p>
          <a:p>
            <a:r>
              <a:rPr lang="en-US" dirty="0" smtClean="0"/>
              <a:t>MIPS assembler produces object files (contain MIPS</a:t>
            </a:r>
            <a:r>
              <a:rPr lang="en-US" baseline="0" dirty="0" smtClean="0"/>
              <a:t> machine code, missing symbols, some layout information, etc.)</a:t>
            </a:r>
            <a:endParaRPr lang="en-US" dirty="0" smtClean="0"/>
          </a:p>
          <a:p>
            <a:r>
              <a:rPr lang="en-US" dirty="0" smtClean="0"/>
              <a:t>MIPS linker produces executable file (contains MIPS 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DEE42AF-E497-4ACE-8FA4-D0B608A95823}" type="slidenum">
              <a:rPr lang="en-GB"/>
              <a:pPr/>
              <a:t>28</a:t>
            </a:fld>
            <a:endParaRPr lang="en-GB"/>
          </a:p>
        </p:txBody>
      </p:sp>
      <p:sp>
        <p:nvSpPr>
          <p:cNvPr id="20481" name="Rectangle 1"/>
          <p:cNvSpPr txBox="1">
            <a:spLocks noGrp="1" noRot="1" noChangeAspect="1" noChangeArrowheads="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976031" y="4560446"/>
            <a:ext cx="5359800"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ED021EA-8463-4BF3-9EC9-23D700A000D1}" type="slidenum">
              <a:rPr lang="en-GB"/>
              <a:pPr/>
              <a:t>30</a:t>
            </a:fld>
            <a:endParaRPr lang="en-GB"/>
          </a:p>
        </p:txBody>
      </p:sp>
      <p:sp>
        <p:nvSpPr>
          <p:cNvPr id="21505" name="Rectangle 1"/>
          <p:cNvSpPr txBox="1">
            <a:spLocks noGrp="1" noRot="1" noChangeAspect="1" noChangeArrowheads="1"/>
          </p:cNvSpPr>
          <p:nvPr>
            <p:ph type="sldImg"/>
          </p:nvPr>
        </p:nvSpPr>
        <p:spPr bwMode="auto">
          <a:xfrm>
            <a:off x="1255713" y="722313"/>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976031" y="4560446"/>
            <a:ext cx="5359800"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257300" y="722313"/>
            <a:ext cx="4802188" cy="360045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76313" y="4560890"/>
            <a:ext cx="5359400" cy="4316413"/>
          </a:xfrm>
          <a:prstGeom prst="rect">
            <a:avLst/>
          </a:prstGeom>
          <a:noFill/>
          <a:ln>
            <a:round/>
            <a:headEnd/>
            <a:tailEnd/>
          </a:ln>
        </p:spPr>
        <p:txBody>
          <a:bodyPr wrap="none" lIns="95544" tIns="47772" rIns="95544" bIns="47772"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BLT </a:t>
            </a:r>
            <a:r>
              <a:rPr lang="en-US" dirty="0" err="1" smtClean="0"/>
              <a:t>rA</a:t>
            </a:r>
            <a:r>
              <a:rPr lang="en-US" dirty="0" smtClean="0"/>
              <a:t>, </a:t>
            </a:r>
            <a:r>
              <a:rPr lang="en-US" dirty="0" err="1" smtClean="0"/>
              <a:t>rB</a:t>
            </a:r>
            <a:r>
              <a:rPr lang="en-US" dirty="0" smtClean="0"/>
              <a:t>, label</a:t>
            </a:r>
          </a:p>
          <a:p>
            <a:r>
              <a:rPr lang="en-US" dirty="0" smtClean="0"/>
              <a:t>becomes</a:t>
            </a:r>
          </a:p>
          <a:p>
            <a:r>
              <a:rPr lang="en-US" dirty="0" smtClean="0"/>
              <a:t>SLT</a:t>
            </a:r>
            <a:r>
              <a:rPr lang="en-US" baseline="0" dirty="0" smtClean="0"/>
              <a:t> r1, </a:t>
            </a:r>
            <a:r>
              <a:rPr lang="en-US" baseline="0" dirty="0" err="1" smtClean="0"/>
              <a:t>rA</a:t>
            </a:r>
            <a:r>
              <a:rPr lang="en-US" baseline="0" dirty="0" smtClean="0"/>
              <a:t>, </a:t>
            </a:r>
            <a:r>
              <a:rPr lang="en-US" baseline="0" dirty="0" err="1" smtClean="0"/>
              <a:t>rB</a:t>
            </a:r>
            <a:endParaRPr lang="en-US" baseline="0" dirty="0" smtClean="0"/>
          </a:p>
          <a:p>
            <a:r>
              <a:rPr lang="en-US" baseline="0" dirty="0" smtClean="0"/>
              <a:t>BNE r1, r0, label</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4578"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84579" name="Rectangle 3"/>
          <p:cNvSpPr txBox="1">
            <a:spLocks noGrp="1" noChangeArrowheads="1"/>
          </p:cNvSpPr>
          <p:nvPr>
            <p:ph type="body" idx="1"/>
          </p:nvPr>
        </p:nvSpPr>
        <p:spPr bwMode="auto">
          <a:xfrm>
            <a:off x="976313" y="4560889"/>
            <a:ext cx="5359400" cy="431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4" tIns="47781" rIns="95564" bIns="47781"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B364444-1082-4B2F-9F05-A23F125A1D7B}" type="slidenum">
              <a:rPr lang="en-GB"/>
              <a:pPr/>
              <a:t>35</a:t>
            </a:fld>
            <a:endParaRPr lang="en-GB"/>
          </a:p>
        </p:txBody>
      </p:sp>
      <p:sp>
        <p:nvSpPr>
          <p:cNvPr id="23553" name="Rectangle 1"/>
          <p:cNvSpPr txBox="1">
            <a:spLocks noGrp="1" noRot="1" noChangeAspect="1" noChangeArrowheads="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976031" y="4560446"/>
            <a:ext cx="5359800"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A program is made up by code and data from several object files</a:t>
            </a:r>
          </a:p>
          <a:p>
            <a:r>
              <a:rPr lang="en-US" dirty="0" smtClean="0"/>
              <a:t>Each object file is generated independently</a:t>
            </a:r>
          </a:p>
          <a:p>
            <a:r>
              <a:rPr lang="en-US" dirty="0" smtClean="0"/>
              <a:t>Assembler starts at some PC address, e.g. 0, in each object file, generates code as if the program were laid out starting out at location 0x0</a:t>
            </a:r>
          </a:p>
          <a:p>
            <a:r>
              <a:rPr lang="en-US" dirty="0" smtClean="0"/>
              <a:t>It also generates a symbol table, and a relocation table</a:t>
            </a:r>
          </a:p>
          <a:p>
            <a:r>
              <a:rPr lang="en-US" dirty="0" smtClean="0"/>
              <a:t>In case the segments need to be moved</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731839" y="4560890"/>
            <a:ext cx="5851525" cy="4319586"/>
          </a:xfrm>
          <a:prstGeom prst="rect">
            <a:avLst/>
          </a:prstGeom>
          <a:noFill/>
          <a:ln>
            <a:miter lim="800000"/>
            <a:headEnd/>
            <a:tailEnd/>
          </a:ln>
        </p:spPr>
        <p:txBody>
          <a:bodyPr lIns="96646" tIns="48323" rIns="96646" bIns="48323"/>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731841" y="4560890"/>
            <a:ext cx="5851525" cy="43195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34" tIns="48317" rIns="96634" bIns="4831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least one NOP (flush of pipeline) may follow a branch</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7</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ARM assembly,</a:t>
            </a:r>
            <a:r>
              <a:rPr lang="en-US" baseline="0" dirty="0" smtClean="0"/>
              <a:t> the loop</a:t>
            </a:r>
            <a:r>
              <a:rPr lang="en-US" dirty="0" smtClean="0"/>
              <a:t> avoids the branches around the then and else clauses. Note that if </a:t>
            </a:r>
            <a:r>
              <a:rPr lang="en-US" dirty="0" err="1" smtClean="0"/>
              <a:t>Ri</a:t>
            </a:r>
            <a:r>
              <a:rPr lang="en-US" dirty="0" smtClean="0"/>
              <a:t> and </a:t>
            </a:r>
            <a:r>
              <a:rPr lang="en-US" dirty="0" err="1" smtClean="0"/>
              <a:t>Rj</a:t>
            </a:r>
            <a:r>
              <a:rPr lang="en-US" dirty="0" smtClean="0"/>
              <a:t> are equal then neither of the SUB instructions will be executed, optimizing out the need for a conditional branch to implement the while check at the top of the loop, for example had SUBLE (less than or equal) been used.</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8</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addressing modes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11</a:t>
            </a:fld>
            <a:endParaRPr lang="en-US"/>
          </a:p>
        </p:txBody>
      </p:sp>
    </p:spTree>
    <p:extLst>
      <p:ext uri="{BB962C8B-B14F-4D97-AF65-F5344CB8AC3E}">
        <p14:creationId xmlns:p14="http://schemas.microsoft.com/office/powerpoint/2010/main" val="427304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731840" y="4560890"/>
            <a:ext cx="5851525" cy="4319586"/>
          </a:xfrm>
          <a:prstGeom prst="rect">
            <a:avLst/>
          </a:prstGeom>
          <a:noFill/>
          <a:ln>
            <a:miter lim="800000"/>
            <a:headEnd/>
            <a:tailEnd/>
          </a:ln>
        </p:spPr>
        <p:txBody>
          <a:bodyPr lIns="96638" tIns="48318" rIns="96638" bIns="4831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t>
            </a:r>
            <a:r>
              <a:rPr lang="en-US" baseline="0" dirty="0" smtClean="0"/>
              <a:t> PDP-8 has about 8 </a:t>
            </a:r>
            <a:r>
              <a:rPr lang="en-US" baseline="0" dirty="0" err="1" smtClean="0"/>
              <a:t>insructions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257300" y="722313"/>
            <a:ext cx="4800600" cy="3600450"/>
          </a:xfrm>
          <a:prstGeom prst="rect">
            <a:avLst/>
          </a:prstGeom>
          <a:solidFill>
            <a:srgbClr val="FFFFFF"/>
          </a:solidFill>
          <a:ln>
            <a:solidFill>
              <a:srgbClr val="000000"/>
            </a:solidFill>
            <a:miter lim="800000"/>
            <a:headEnd/>
            <a:tailEnd/>
          </a:ln>
        </p:spPr>
      </p:sp>
      <p:sp>
        <p:nvSpPr>
          <p:cNvPr id="2246659" name="Rectangle 3"/>
          <p:cNvSpPr txBox="1">
            <a:spLocks noGrp="1" noChangeArrowheads="1"/>
          </p:cNvSpPr>
          <p:nvPr>
            <p:ph type="body" idx="1"/>
          </p:nvPr>
        </p:nvSpPr>
        <p:spPr bwMode="auto">
          <a:xfrm>
            <a:off x="976313" y="4560890"/>
            <a:ext cx="5359400" cy="4316412"/>
          </a:xfrm>
          <a:prstGeom prst="rect">
            <a:avLst/>
          </a:prstGeom>
          <a:noFill/>
          <a:ln>
            <a:round/>
            <a:headEnd/>
            <a:tailEnd/>
          </a:ln>
        </p:spPr>
        <p:txBody>
          <a:bodyPr wrap="none" lIns="95555" tIns="47778" rIns="95555" bIns="47778" anchor="ctr"/>
          <a:lstStyle/>
          <a:p>
            <a:r>
              <a:rPr lang="en-US" baseline="0" dirty="0" smtClean="0"/>
              <a:t>RISC:</a:t>
            </a:r>
          </a:p>
          <a:p>
            <a:r>
              <a:rPr lang="en-US" baseline="0" dirty="0" smtClean="0"/>
              <a:t>regularity means no </a:t>
            </a:r>
            <a:r>
              <a:rPr lang="en-US" baseline="0" dirty="0" err="1" smtClean="0"/>
              <a:t>mem</a:t>
            </a:r>
            <a:r>
              <a:rPr lang="en-US" baseline="0" dirty="0" smtClean="0"/>
              <a:t>-to-</a:t>
            </a:r>
            <a:r>
              <a:rPr lang="en-US" baseline="0" dirty="0" err="1" smtClean="0"/>
              <a:t>mem</a:t>
            </a:r>
            <a:r>
              <a:rPr lang="en-US" baseline="0" dirty="0" smtClean="0"/>
              <a:t>, few addressing modes… thus load-store</a:t>
            </a:r>
          </a:p>
          <a:p>
            <a:r>
              <a:rPr lang="en-US" dirty="0" smtClean="0"/>
              <a:t>regularity</a:t>
            </a:r>
            <a:r>
              <a:rPr lang="en-US" baseline="0" dirty="0" smtClean="0"/>
              <a:t> means uniform instruction size… </a:t>
            </a:r>
            <a:r>
              <a:rPr lang="en-US" baseline="0" dirty="0" err="1" smtClean="0"/>
              <a:t>sizeof</a:t>
            </a:r>
            <a:r>
              <a:rPr lang="en-US" baseline="0" dirty="0" smtClean="0"/>
              <a:t>(common) = </a:t>
            </a:r>
            <a:r>
              <a:rPr lang="en-US" baseline="0" dirty="0" err="1" smtClean="0"/>
              <a:t>sizeof</a:t>
            </a:r>
            <a:r>
              <a:rPr lang="en-US" baseline="0" dirty="0" smtClean="0"/>
              <a:t>(rare)</a:t>
            </a:r>
          </a:p>
          <a:p>
            <a:r>
              <a:rPr lang="en-US" baseline="0" dirty="0" smtClean="0"/>
              <a:t>lean means fewer, more general instructions… thus bigger programs, more instructions</a:t>
            </a:r>
          </a:p>
          <a:p>
            <a:pPr defTabSz="966477">
              <a:defRPr/>
            </a:pPr>
            <a:r>
              <a:rPr lang="en-US" dirty="0" smtClean="0"/>
              <a:t>common</a:t>
            </a:r>
            <a:r>
              <a:rPr lang="en-US" baseline="0" dirty="0" smtClean="0"/>
              <a:t> case means measurement</a:t>
            </a:r>
            <a:endParaRPr lang="en-US" dirty="0" smtClean="0"/>
          </a:p>
          <a:p>
            <a:r>
              <a:rPr lang="en-US" dirty="0" smtClean="0"/>
              <a:t>CISC:</a:t>
            </a:r>
          </a:p>
          <a:p>
            <a:pPr marL="362430" indent="-362430" defTabSz="966477">
              <a:spcBef>
                <a:spcPct val="20000"/>
              </a:spcBef>
              <a:buSzPct val="80000"/>
              <a:defRPr/>
            </a:pPr>
            <a:r>
              <a:rPr lang="en-US" dirty="0">
                <a:solidFill>
                  <a:schemeClr val="bg1"/>
                </a:solidFill>
                <a:latin typeface="Calibri" pitchFamily="34" charset="0"/>
                <a:cs typeface="Arial" pitchFamily="34" charset="0"/>
              </a:rPr>
              <a:t>Compilers can be smart</a:t>
            </a:r>
          </a:p>
          <a:p>
            <a:pPr marL="362430" indent="-362430" defTabSz="966477">
              <a:spcBef>
                <a:spcPct val="20000"/>
              </a:spcBef>
              <a:buSzPct val="80000"/>
              <a:defRPr/>
            </a:pPr>
            <a:r>
              <a:rPr lang="en-US" dirty="0">
                <a:solidFill>
                  <a:schemeClr val="bg1"/>
                </a:solidFill>
                <a:latin typeface="Calibri" pitchFamily="34" charset="0"/>
                <a:cs typeface="Arial" pitchFamily="34" charset="0"/>
                <a:sym typeface="Wingdings" pitchFamily="2" charset="2"/>
              </a:rPr>
              <a:t>Transistors are plentiful</a:t>
            </a:r>
          </a:p>
          <a:p>
            <a:pPr marL="362430" indent="-362430" defTabSz="966477">
              <a:spcBef>
                <a:spcPct val="20000"/>
              </a:spcBef>
              <a:buSzPct val="80000"/>
              <a:defRPr/>
            </a:pPr>
            <a:r>
              <a:rPr lang="en-US" dirty="0">
                <a:solidFill>
                  <a:schemeClr val="bg1"/>
                </a:solidFill>
                <a:latin typeface="Calibri" pitchFamily="34" charset="0"/>
                <a:cs typeface="Arial" pitchFamily="34" charset="0"/>
                <a:sym typeface="Wingdings" pitchFamily="2" charset="2"/>
              </a:rPr>
              <a:t>Legacy is important</a:t>
            </a:r>
          </a:p>
          <a:p>
            <a:pPr marL="362430" indent="-362430" defTabSz="966477">
              <a:spcBef>
                <a:spcPct val="20000"/>
              </a:spcBef>
              <a:buSzPct val="80000"/>
              <a:defRPr/>
            </a:pPr>
            <a:r>
              <a:rPr lang="en-US" dirty="0">
                <a:solidFill>
                  <a:schemeClr val="bg1"/>
                </a:solidFill>
                <a:latin typeface="Calibri" pitchFamily="34" charset="0"/>
                <a:cs typeface="Arial" pitchFamily="34" charset="0"/>
                <a:sym typeface="Wingdings" pitchFamily="2" charset="2"/>
              </a:rPr>
              <a:t>Code size counts</a:t>
            </a:r>
          </a:p>
          <a:p>
            <a:pPr marL="362430" indent="-362430" defTabSz="966477">
              <a:spcBef>
                <a:spcPct val="20000"/>
              </a:spcBef>
              <a:buSzPct val="80000"/>
              <a:defRPr/>
            </a:pPr>
            <a:r>
              <a:rPr lang="en-US" dirty="0">
                <a:solidFill>
                  <a:schemeClr val="bg1"/>
                </a:solidFill>
                <a:latin typeface="Calibri" pitchFamily="34" charset="0"/>
                <a:cs typeface="Arial" pitchFamily="34" charset="0"/>
                <a:sym typeface="Wingdings" pitchFamily="2" charset="2"/>
              </a:rPr>
              <a:t>Micro-code!</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notesSlide" Target="../notesSlides/notesSlide1.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20.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7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notesSlide" Target="../notesSlides/notesSlide11.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slideLayout" Target="../slideLayouts/slideLayout6.xml"/><Relationship Id="rId2" Type="http://schemas.openxmlformats.org/officeDocument/2006/relationships/tags" Target="../tags/tag179.xml"/><Relationship Id="rId16" Type="http://schemas.openxmlformats.org/officeDocument/2006/relationships/tags" Target="../tags/tag193.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tags" Target="../tags/tag192.xml"/><Relationship Id="rId10" Type="http://schemas.openxmlformats.org/officeDocument/2006/relationships/tags" Target="../tags/tag187.xml"/><Relationship Id="rId19" Type="http://schemas.openxmlformats.org/officeDocument/2006/relationships/image" Target="../media/image1.png"/><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tags" Target="../tags/tag208.xml"/><Relationship Id="rId18" Type="http://schemas.openxmlformats.org/officeDocument/2006/relationships/tags" Target="../tags/tag213.xml"/><Relationship Id="rId3" Type="http://schemas.openxmlformats.org/officeDocument/2006/relationships/tags" Target="../tags/tag198.xml"/><Relationship Id="rId21" Type="http://schemas.openxmlformats.org/officeDocument/2006/relationships/tags" Target="../tags/tag216.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tags" Target="../tags/tag215.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24" Type="http://schemas.openxmlformats.org/officeDocument/2006/relationships/notesSlide" Target="../notesSlides/notesSlide13.xml"/><Relationship Id="rId5" Type="http://schemas.openxmlformats.org/officeDocument/2006/relationships/tags" Target="../tags/tag200.xml"/><Relationship Id="rId15" Type="http://schemas.openxmlformats.org/officeDocument/2006/relationships/tags" Target="../tags/tag210.xml"/><Relationship Id="rId23" Type="http://schemas.openxmlformats.org/officeDocument/2006/relationships/slideLayout" Target="../slideLayouts/slideLayout6.xml"/><Relationship Id="rId10" Type="http://schemas.openxmlformats.org/officeDocument/2006/relationships/tags" Target="../tags/tag205.xml"/><Relationship Id="rId19" Type="http://schemas.openxmlformats.org/officeDocument/2006/relationships/tags" Target="../tags/tag214.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 Id="rId22" Type="http://schemas.openxmlformats.org/officeDocument/2006/relationships/tags" Target="../tags/tag21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1.xml"/><Relationship Id="rId1" Type="http://schemas.openxmlformats.org/officeDocument/2006/relationships/tags" Target="../tags/tag220.xml"/></Relationships>
</file>

<file path=ppt/slides/_rels/slide3.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notesSlide" Target="../notesSlides/notesSlide2.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6.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19" Type="http://schemas.openxmlformats.org/officeDocument/2006/relationships/image" Target="../media/image1.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3.xml"/><Relationship Id="rId1" Type="http://schemas.openxmlformats.org/officeDocument/2006/relationships/tags" Target="../tags/tag22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18" Type="http://schemas.openxmlformats.org/officeDocument/2006/relationships/notesSlide" Target="../notesSlides/notesSlide20.xml"/><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slideLayout" Target="../slideLayouts/slideLayout2.xml"/><Relationship Id="rId2" Type="http://schemas.openxmlformats.org/officeDocument/2006/relationships/tags" Target="../tags/tag229.xml"/><Relationship Id="rId16" Type="http://schemas.openxmlformats.org/officeDocument/2006/relationships/tags" Target="../tags/tag243.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5" Type="http://schemas.openxmlformats.org/officeDocument/2006/relationships/tags" Target="../tags/tag232.xml"/><Relationship Id="rId15" Type="http://schemas.openxmlformats.org/officeDocument/2006/relationships/tags" Target="../tags/tag242.xml"/><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RISC, CISC, and </a:t>
            </a:r>
            <a:r>
              <a:rPr lang="en-US" dirty="0" smtClean="0"/>
              <a:t>Assemblers</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sp>
        <p:nvSpPr>
          <p:cNvPr id="4" name="TextBox 3"/>
          <p:cNvSpPr txBox="1"/>
          <p:nvPr/>
        </p:nvSpPr>
        <p:spPr>
          <a:xfrm>
            <a:off x="685800" y="6096000"/>
            <a:ext cx="6844053" cy="369332"/>
          </a:xfrm>
          <a:prstGeom prst="rect">
            <a:avLst/>
          </a:prstGeom>
          <a:noFill/>
        </p:spPr>
        <p:txBody>
          <a:bodyPr wrap="none" rtlCol="0">
            <a:spAutoFit/>
          </a:bodyPr>
          <a:lstStyle/>
          <a:p>
            <a:r>
              <a:rPr lang="en-US" dirty="0" smtClean="0">
                <a:solidFill>
                  <a:srgbClr val="FFFF00"/>
                </a:solidFill>
                <a:latin typeface="Calibri"/>
                <a:cs typeface="Calibri"/>
              </a:rPr>
              <a:t>See P&amp;H Appendix </a:t>
            </a:r>
            <a:r>
              <a:rPr lang="en-US" dirty="0" smtClean="0">
                <a:solidFill>
                  <a:srgbClr val="FFFF00"/>
                </a:solidFill>
                <a:cs typeface="Calibri"/>
              </a:rPr>
              <a:t>B</a:t>
            </a:r>
            <a:r>
              <a:rPr lang="en-US" dirty="0">
                <a:solidFill>
                  <a:srgbClr val="FFFF00"/>
                </a:solidFill>
                <a:cs typeface="Calibri"/>
              </a:rPr>
              <a:t>.1-2, </a:t>
            </a:r>
            <a:r>
              <a:rPr lang="en-US" dirty="0" smtClean="0">
                <a:solidFill>
                  <a:srgbClr val="FFFF00"/>
                </a:solidFill>
                <a:cs typeface="Calibri"/>
              </a:rPr>
              <a:t> and Chapters 2.8 and 2.12; </a:t>
            </a:r>
            <a:r>
              <a:rPr lang="en-US" dirty="0" err="1" smtClean="0">
                <a:solidFill>
                  <a:srgbClr val="FFFF00"/>
                </a:solidFill>
                <a:cs typeface="Calibri"/>
              </a:rPr>
              <a:t>als</a:t>
            </a:r>
            <a:r>
              <a:rPr lang="en-US" dirty="0" smtClean="0">
                <a:solidFill>
                  <a:srgbClr val="FFFF00"/>
                </a:solidFill>
                <a:cs typeface="Calibri"/>
              </a:rPr>
              <a:t> 2.16 and 2.17 </a:t>
            </a:r>
            <a:endParaRPr lang="en-US" dirty="0">
              <a:solidFill>
                <a:srgbClr val="FFFF00"/>
              </a:solidFill>
              <a:latin typeface="Calibri"/>
              <a:cs typeface="Calibri"/>
            </a:endParaRP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327674421"/>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2249996017"/>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862099584"/>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17278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instruction formats</a:t>
            </a:r>
            <a:endParaRPr lang="en-US" dirty="0"/>
          </a:p>
        </p:txBody>
      </p:sp>
      <p:sp>
        <p:nvSpPr>
          <p:cNvPr id="3" name="Content Placeholder 2"/>
          <p:cNvSpPr>
            <a:spLocks noGrp="1"/>
          </p:cNvSpPr>
          <p:nvPr>
            <p:ph idx="1"/>
          </p:nvPr>
        </p:nvSpPr>
        <p:spPr/>
        <p:txBody>
          <a:bodyPr/>
          <a:lstStyle/>
          <a:p>
            <a:r>
              <a:rPr lang="en-US" dirty="0" smtClean="0"/>
              <a:t>All ARM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56200387"/>
              </p:ext>
            </p:extLst>
          </p:nvPr>
        </p:nvGraphicFramePr>
        <p:xfrm>
          <a:off x="1905000" y="1828800"/>
          <a:ext cx="6328609" cy="1290320"/>
        </p:xfrm>
        <a:graphic>
          <a:graphicData uri="http://schemas.openxmlformats.org/drawingml/2006/table">
            <a:tbl>
              <a:tblPr/>
              <a:tblGrid>
                <a:gridCol w="914400"/>
                <a:gridCol w="1300613"/>
                <a:gridCol w="832987"/>
                <a:gridCol w="990600"/>
                <a:gridCol w="1447800"/>
                <a:gridCol w="842209"/>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opx</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opx</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612507919"/>
              </p:ext>
            </p:extLst>
          </p:nvPr>
        </p:nvGraphicFramePr>
        <p:xfrm>
          <a:off x="1905000" y="3581400"/>
          <a:ext cx="6248401" cy="1290320"/>
        </p:xfrm>
        <a:graphic>
          <a:graphicData uri="http://schemas.openxmlformats.org/drawingml/2006/table">
            <a:tbl>
              <a:tblPr/>
              <a:tblGrid>
                <a:gridCol w="762000"/>
                <a:gridCol w="1371600"/>
                <a:gridCol w="685800"/>
                <a:gridCol w="807761"/>
                <a:gridCol w="262124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opx</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12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277587004"/>
              </p:ext>
            </p:extLst>
          </p:nvPr>
        </p:nvGraphicFramePr>
        <p:xfrm>
          <a:off x="1905000" y="5167020"/>
          <a:ext cx="6248399" cy="1156920"/>
        </p:xfrm>
        <a:graphic>
          <a:graphicData uri="http://schemas.openxmlformats.org/drawingml/2006/table">
            <a:tbl>
              <a:tblPr/>
              <a:tblGrid>
                <a:gridCol w="966247"/>
                <a:gridCol w="1243553"/>
                <a:gridCol w="4038599"/>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rgbClr val="FFFF00"/>
                          </a:solidFill>
                          <a:effectLst/>
                          <a:latin typeface="Consolas" pitchFamily="49" charset="0"/>
                        </a:rPr>
                        <a:t>opx</a:t>
                      </a:r>
                      <a:endParaRPr kumimoji="0" lang="en-US" sz="20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rgbClr val="FFFFFF"/>
                          </a:solidFill>
                          <a:effectLst/>
                          <a:latin typeface="Consolas" pitchFamily="49" charset="0"/>
                        </a:rPr>
                        <a:t>immediate (target address)</a:t>
                      </a:r>
                      <a:endParaRPr kumimoji="0" lang="en-US" sz="20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a:t>
                      </a:r>
                      <a:r>
                        <a:rPr kumimoji="0" lang="en-US" sz="2000" b="0" i="0" u="none" strike="noStrike" cap="none" normalizeH="0" baseline="0" dirty="0" smtClean="0">
                          <a:ln>
                            <a:noFill/>
                          </a:ln>
                          <a:solidFill>
                            <a:schemeClr val="bg1"/>
                          </a:solidFill>
                          <a:effectLst/>
                          <a:latin typeface="Consolas" pitchFamily="49" charset="0"/>
                        </a:rPr>
                        <a:t>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bg1"/>
                          </a:solidFill>
                        </a:rPr>
                        <a:t>24 </a:t>
                      </a:r>
                      <a:r>
                        <a:rPr lang="en-US" sz="2000" dirty="0" smtClean="0">
                          <a:solidFill>
                            <a:schemeClr val="bg1"/>
                          </a:solidFill>
                        </a:rPr>
                        <a:t>bits</a:t>
                      </a:r>
                      <a:endParaRPr lang="en-US" sz="20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6" name="Oval 5"/>
          <p:cNvSpPr/>
          <p:nvPr/>
        </p:nvSpPr>
        <p:spPr>
          <a:xfrm>
            <a:off x="1905000" y="20574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4003" y="3810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74003" y="5334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1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p:txBody>
          <a:bodyPr>
            <a:noAutofit/>
          </a:bodyPr>
          <a:lstStyle/>
          <a:p>
            <a:r>
              <a:rPr lang="en-US"/>
              <a:t>Instruction Set Architecture</a:t>
            </a:r>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 similar to MIPS, but more shift, memory, &amp;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866726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Instruction Set Architecture</a:t>
            </a:r>
            <a:endParaRPr lang="en-US" dirty="0"/>
          </a:p>
        </p:txBody>
      </p:sp>
      <p:sp>
        <p:nvSpPr>
          <p:cNvPr id="3" name="Content Placeholder 2"/>
          <p:cNvSpPr>
            <a:spLocks noGrp="1"/>
          </p:cNvSpPr>
          <p:nvPr>
            <p:ph idx="1"/>
          </p:nvPr>
        </p:nvSpPr>
        <p:spPr>
          <a:xfrm>
            <a:off x="228600" y="685800"/>
            <a:ext cx="8915400" cy="5867400"/>
          </a:xfrm>
        </p:spPr>
        <p:txBody>
          <a:bodyPr>
            <a:normAutofit/>
          </a:bodyPr>
          <a:lstStyle/>
          <a:p>
            <a:r>
              <a:rPr lang="en-US" dirty="0" smtClean="0"/>
              <a:t>All ARM instructions are 32 bits long, has 3 formats</a:t>
            </a:r>
          </a:p>
          <a:p>
            <a:r>
              <a:rPr lang="en-US" dirty="0" smtClean="0">
                <a:solidFill>
                  <a:schemeClr val="accent1"/>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1"/>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1992210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smtClean="0"/>
              <a:t>We can reduce the number of instructions to execute a program and possibly increase performance by adding complexity to the ISA.</a:t>
            </a:r>
            <a:endParaRPr lang="en-US" dirty="0"/>
          </a:p>
        </p:txBody>
      </p:sp>
    </p:spTree>
    <p:extLst>
      <p:ext uri="{BB962C8B-B14F-4D97-AF65-F5344CB8AC3E}">
        <p14:creationId xmlns:p14="http://schemas.microsoft.com/office/powerpoint/2010/main" val="3232490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much complexity to add to an ISA?</a:t>
            </a:r>
          </a:p>
          <a:p>
            <a:r>
              <a:rPr lang="en-US" dirty="0" smtClean="0"/>
              <a:t>How does the CISC philosophy compare to RISC?</a:t>
            </a:r>
            <a:endParaRPr lang="en-US" dirty="0"/>
          </a:p>
        </p:txBody>
      </p:sp>
    </p:spTree>
    <p:extLst>
      <p:ext uri="{BB962C8B-B14F-4D97-AF65-F5344CB8AC3E}">
        <p14:creationId xmlns:p14="http://schemas.microsoft.com/office/powerpoint/2010/main" val="3580984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Instruction Set Computers (CISC)</a:t>
            </a:r>
            <a:endParaRPr lang="en-US" dirty="0"/>
          </a:p>
        </p:txBody>
      </p:sp>
      <p:sp>
        <p:nvSpPr>
          <p:cNvPr id="3" name="Content Placeholder 2"/>
          <p:cNvSpPr>
            <a:spLocks noGrp="1"/>
          </p:cNvSpPr>
          <p:nvPr>
            <p:ph idx="1"/>
          </p:nvPr>
        </p:nvSpPr>
        <p:spPr>
          <a:xfrm>
            <a:off x="228600" y="685800"/>
            <a:ext cx="8915400" cy="5867400"/>
          </a:xfrm>
        </p:spPr>
        <p:txBody>
          <a:bodyPr>
            <a:normAutofit lnSpcReduction="10000"/>
          </a:bodyPr>
          <a:lstStyle/>
          <a:p>
            <a:pPr marL="0" indent="0"/>
            <a:r>
              <a:rPr lang="en-US" dirty="0" smtClean="0"/>
              <a:t>People programmed in assembly and machine code!</a:t>
            </a:r>
          </a:p>
          <a:p>
            <a:pPr marL="573088" lvl="1" indent="-457200">
              <a:buFont typeface="Arial"/>
              <a:buChar char="•"/>
            </a:pPr>
            <a:r>
              <a:rPr lang="en-US" dirty="0" smtClean="0"/>
              <a:t>Needed as many addressing modes as possible</a:t>
            </a:r>
          </a:p>
          <a:p>
            <a:pPr marL="573088" lvl="1" indent="-457200">
              <a:buFont typeface="Arial"/>
              <a:buChar char="•"/>
            </a:pPr>
            <a:r>
              <a:rPr lang="en-US" dirty="0" smtClean="0"/>
              <a:t>Memory was (and still is) slow</a:t>
            </a:r>
          </a:p>
          <a:p>
            <a:pPr marL="573088" lvl="1" indent="-457200">
              <a:buFont typeface="Arial"/>
              <a:buChar char="•"/>
            </a:pPr>
            <a:endParaRPr lang="en-US" dirty="0" smtClean="0"/>
          </a:p>
          <a:p>
            <a:pPr marL="0" indent="0"/>
            <a:r>
              <a:rPr lang="en-US" dirty="0"/>
              <a:t>CPUs had relatively few </a:t>
            </a:r>
            <a:r>
              <a:rPr lang="en-US" dirty="0" smtClean="0"/>
              <a:t>registers</a:t>
            </a:r>
          </a:p>
          <a:p>
            <a:pPr marL="573088" lvl="1" indent="-457200">
              <a:buFont typeface="Arial"/>
              <a:buChar char="•"/>
            </a:pPr>
            <a:r>
              <a:rPr lang="en-US" dirty="0" smtClean="0"/>
              <a:t>Register’s were more “expensive” than external </a:t>
            </a:r>
            <a:r>
              <a:rPr lang="en-US" dirty="0" err="1" smtClean="0"/>
              <a:t>mem</a:t>
            </a:r>
            <a:endParaRPr lang="en-US" dirty="0" smtClean="0"/>
          </a:p>
          <a:p>
            <a:pPr marL="573088" lvl="1" indent="-457200">
              <a:buFont typeface="Arial"/>
              <a:buChar char="•"/>
            </a:pPr>
            <a:r>
              <a:rPr lang="en-US" dirty="0" smtClean="0"/>
              <a:t>Large number of registers requires many bits to index</a:t>
            </a:r>
          </a:p>
          <a:p>
            <a:pPr marL="0" indent="0"/>
            <a:endParaRPr lang="en-US" dirty="0" smtClean="0"/>
          </a:p>
          <a:p>
            <a:pPr marL="0" indent="0"/>
            <a:r>
              <a:rPr lang="en-US" dirty="0" smtClean="0"/>
              <a:t>Memories were small</a:t>
            </a:r>
            <a:endParaRPr lang="en-US" dirty="0"/>
          </a:p>
          <a:p>
            <a:pPr marL="573088" lvl="1" indent="-457200">
              <a:buFont typeface="Arial"/>
              <a:buChar char="•"/>
            </a:pPr>
            <a:r>
              <a:rPr lang="en-US" dirty="0" err="1" smtClean="0"/>
              <a:t>Encoraged</a:t>
            </a:r>
            <a:r>
              <a:rPr lang="en-US" dirty="0" smtClean="0"/>
              <a:t> highly encoded </a:t>
            </a:r>
            <a:r>
              <a:rPr lang="en-US" dirty="0" err="1" smtClean="0"/>
              <a:t>microcodes</a:t>
            </a:r>
            <a:r>
              <a:rPr lang="en-US" dirty="0" smtClean="0"/>
              <a:t> as instructions</a:t>
            </a:r>
          </a:p>
          <a:p>
            <a:pPr marL="573088" lvl="1" indent="-457200">
              <a:buFont typeface="Arial"/>
              <a:buChar char="•"/>
            </a:pPr>
            <a:r>
              <a:rPr lang="en-US" dirty="0" smtClean="0"/>
              <a:t>Variable length instructions, load/store, conditions, </a:t>
            </a:r>
            <a:r>
              <a:rPr lang="en-US" dirty="0" err="1" smtClean="0"/>
              <a:t>etc</a:t>
            </a:r>
            <a:endParaRPr lang="en-US" dirty="0"/>
          </a:p>
        </p:txBody>
      </p:sp>
    </p:spTree>
    <p:extLst>
      <p:ext uri="{BB962C8B-B14F-4D97-AF65-F5344CB8AC3E}">
        <p14:creationId xmlns:p14="http://schemas.microsoft.com/office/powerpoint/2010/main" val="2475355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2"/>
          <a:stretch>
            <a:fillRect/>
          </a:stretch>
        </p:blipFill>
        <p:spPr>
          <a:xfrm>
            <a:off x="381000" y="3962400"/>
            <a:ext cx="3797300" cy="2527300"/>
          </a:xfrm>
          <a:prstGeom prst="rect">
            <a:avLst/>
          </a:prstGeom>
        </p:spPr>
      </p:pic>
      <p:pic>
        <p:nvPicPr>
          <p:cNvPr id="8" name="Picture 7"/>
          <p:cNvPicPr>
            <a:picLocks noChangeAspect="1"/>
          </p:cNvPicPr>
          <p:nvPr/>
        </p:nvPicPr>
        <p:blipFill>
          <a:blip r:embed="rId3"/>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1568683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a:t>
            </a:r>
            <a:endParaRPr lang="en-US" dirty="0"/>
          </a:p>
        </p:txBody>
      </p:sp>
      <p:sp>
        <p:nvSpPr>
          <p:cNvPr id="4" name="Content Placeholder 3"/>
          <p:cNvSpPr>
            <a:spLocks noGrp="1"/>
          </p:cNvSpPr>
          <p:nvPr>
            <p:ph idx="1"/>
          </p:nvPr>
        </p:nvSpPr>
        <p:spPr/>
        <p:txBody>
          <a:bodyPr/>
          <a:lstStyle/>
          <a:p>
            <a:r>
              <a:rPr lang="en-US" dirty="0" smtClean="0"/>
              <a:t>John Cock</a:t>
            </a:r>
            <a:endParaRPr lang="en-US" dirty="0" smtClean="0"/>
          </a:p>
          <a:p>
            <a:pPr marL="573088" lvl="1" indent="-457200">
              <a:buFont typeface="Arial"/>
              <a:buChar char="•"/>
            </a:pPr>
            <a:r>
              <a:rPr lang="en-US" dirty="0" smtClean="0"/>
              <a:t>IBM 801, 1980 (started in  1975)</a:t>
            </a:r>
            <a:endParaRPr lang="en-US" dirty="0"/>
          </a:p>
          <a:p>
            <a:pPr marL="573088" lvl="1" indent="-457200">
              <a:buFont typeface="Arial"/>
              <a:buChar char="•"/>
            </a:pPr>
            <a:r>
              <a:rPr lang="en-US" dirty="0"/>
              <a:t>N</a:t>
            </a:r>
            <a:r>
              <a:rPr lang="en-US" dirty="0" smtClean="0"/>
              <a:t>ame 801 came </a:t>
            </a:r>
            <a:r>
              <a:rPr lang="en-US" dirty="0"/>
              <a:t>from </a:t>
            </a:r>
            <a:r>
              <a:rPr lang="en-US" dirty="0" smtClean="0"/>
              <a:t>the </a:t>
            </a:r>
            <a:r>
              <a:rPr lang="en-US" dirty="0" err="1" smtClean="0"/>
              <a:t>bldg</a:t>
            </a:r>
            <a:r>
              <a:rPr lang="en-US" dirty="0" smtClean="0"/>
              <a:t> that housed the project</a:t>
            </a:r>
          </a:p>
          <a:p>
            <a:pPr marL="573088" lvl="1" indent="-457200">
              <a:buFont typeface="Arial"/>
              <a:buChar char="•"/>
            </a:pPr>
            <a:r>
              <a:rPr lang="en-US" dirty="0" smtClean="0"/>
              <a:t>Idea: Possible </a:t>
            </a:r>
            <a:r>
              <a:rPr lang="en-US" dirty="0"/>
              <a:t>to make a very small and very fast </a:t>
            </a:r>
            <a:r>
              <a:rPr lang="en-US" dirty="0" smtClean="0"/>
              <a:t>core</a:t>
            </a:r>
          </a:p>
          <a:p>
            <a:pPr marL="573088" lvl="1" indent="-457200">
              <a:buFont typeface="Arial"/>
              <a:buChar char="•"/>
            </a:pPr>
            <a:r>
              <a:rPr lang="en-US" dirty="0" smtClean="0"/>
              <a:t>Influences</a:t>
            </a:r>
            <a:r>
              <a:rPr lang="en-US" dirty="0" smtClean="0"/>
              <a:t>: </a:t>
            </a:r>
            <a:r>
              <a:rPr lang="en-US" dirty="0"/>
              <a:t> Known as “the father of RISC </a:t>
            </a:r>
            <a:r>
              <a:rPr lang="en-US" dirty="0" smtClean="0"/>
              <a:t>Architecture”.  Turing Award Recipient and National Medal of Science.</a:t>
            </a:r>
          </a:p>
        </p:txBody>
      </p:sp>
      <p:pic>
        <p:nvPicPr>
          <p:cNvPr id="1026" name="Picture 2" descr="https://encrypted-tbn0.gstatic.com/images?q=tbn:ANd9GcQF1uoo7W6P23YDJ5Ai4hpwE1dankKKv9yOPF5ZGpAi8s8kxf0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82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Complexity</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MIPS = Reduced Instruction Set Computer (</a:t>
            </a:r>
            <a:r>
              <a:rPr lang="en-US" dirty="0" err="1" smtClean="0"/>
              <a:t>RlSC</a:t>
            </a:r>
            <a:r>
              <a:rPr lang="en-US" dirty="0" smtClean="0"/>
              <a:t>)</a:t>
            </a:r>
          </a:p>
          <a:p>
            <a:pPr lvl="1"/>
            <a:r>
              <a:rPr lang="en-US" dirty="0" smtClean="0"/>
              <a:t>≈ 200 instructions, 32 bits each, 3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Tree>
    <p:extLst>
      <p:ext uri="{BB962C8B-B14F-4D97-AF65-F5344CB8AC3E}">
        <p14:creationId xmlns:p14="http://schemas.microsoft.com/office/powerpoint/2010/main" val="381409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5142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282496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RISC </a:t>
            </a:r>
            <a:r>
              <a:rPr lang="en-US" dirty="0" err="1" smtClean="0"/>
              <a:t>vs</a:t>
            </a:r>
            <a:r>
              <a:rPr lang="en-US" dirty="0" smtClean="0"/>
              <a:t> CISC</a:t>
            </a:r>
            <a:endParaRPr lang="en-US" dirty="0"/>
          </a:p>
        </p:txBody>
      </p:sp>
      <p:sp>
        <p:nvSpPr>
          <p:cNvPr id="2245635" name="Rectangle 3"/>
          <p:cNvSpPr>
            <a:spLocks noGrp="1" noChangeArrowheads="1"/>
          </p:cNvSpPr>
          <p:nvPr>
            <p:ph idx="1"/>
            <p:custDataLst>
              <p:tags r:id="rId2"/>
            </p:custDataLst>
          </p:nvPr>
        </p:nvSpPr>
        <p:spPr>
          <a:xfrm>
            <a:off x="228600" y="609600"/>
            <a:ext cx="4343400" cy="6172200"/>
          </a:xfrm>
          <a:ln/>
        </p:spPr>
        <p:txBody>
          <a:bodyPr lIns="0" tIns="0" rIns="0" bIns="0">
            <a:no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1"/>
                </a:solidFill>
              </a:rPr>
              <a:t>RISC Philosophy</a:t>
            </a:r>
            <a:endParaRPr lang="en-US" dirty="0" smtClean="0"/>
          </a:p>
          <a:p>
            <a:r>
              <a:rPr lang="en-US" dirty="0" smtClean="0"/>
              <a:t>Regularity </a:t>
            </a:r>
            <a:r>
              <a:rPr lang="en-US" dirty="0" smtClean="0">
                <a:sym typeface="Wingdings" pitchFamily="2" charset="2"/>
              </a:rPr>
              <a:t>&amp; simplicity</a:t>
            </a:r>
            <a:endParaRPr lang="en-US" dirty="0" smtClean="0"/>
          </a:p>
          <a:p>
            <a:r>
              <a:rPr lang="en-US" dirty="0" smtClean="0"/>
              <a:t>Leaner means </a:t>
            </a:r>
            <a:r>
              <a:rPr lang="en-US" dirty="0" smtClean="0">
                <a:sym typeface="Wingdings" pitchFamily="2" charset="2"/>
              </a:rPr>
              <a:t>faster</a:t>
            </a:r>
          </a:p>
          <a:p>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chemeClr val="accent1"/>
                </a:solidFill>
                <a:sym typeface="Wingdings" pitchFamily="2" charset="2"/>
              </a:rPr>
              <a:t>Energy efficiency</a:t>
            </a:r>
          </a:p>
          <a:p>
            <a:r>
              <a:rPr lang="en-US" dirty="0" smtClean="0">
                <a:solidFill>
                  <a:schemeClr val="accent1"/>
                </a:solidFill>
                <a:sym typeface="Wingdings" pitchFamily="2" charset="2"/>
              </a:rPr>
              <a:t>Embedded Systems</a:t>
            </a:r>
          </a:p>
          <a:p>
            <a:r>
              <a:rPr lang="en-US" dirty="0" smtClean="0">
                <a:solidFill>
                  <a:schemeClr val="accent1"/>
                </a:solidFill>
                <a:sym typeface="Wingdings" pitchFamily="2" charset="2"/>
              </a:rPr>
              <a:t>Phones/Tablets</a:t>
            </a:r>
          </a:p>
        </p:txBody>
      </p:sp>
      <p:sp>
        <p:nvSpPr>
          <p:cNvPr id="5" name="Rectangle 3"/>
          <p:cNvSpPr txBox="1">
            <a:spLocks noChangeArrowheads="1"/>
          </p:cNvSpPr>
          <p:nvPr>
            <p:custDataLst>
              <p:tags r:id="rId3"/>
            </p:custDataLst>
          </p:nvPr>
        </p:nvSpPr>
        <p:spPr>
          <a:xfrm>
            <a:off x="4800600" y="609600"/>
            <a:ext cx="41148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rPr>
              <a:t>CISC Rebuttal</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Compilers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can be smart</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sym typeface="Wingdings" pitchFamily="2" charset="2"/>
              </a:rPr>
              <a:t>Code</a:t>
            </a:r>
            <a:r>
              <a:rPr lang="en-US" sz="3200" dirty="0" smtClean="0">
                <a:solidFill>
                  <a:schemeClr val="bg1"/>
                </a:solidFill>
                <a:latin typeface="Calibri" pitchFamily="34" charset="0"/>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bg1"/>
              </a:solidFill>
              <a:latin typeface="Calibri" pitchFamily="34" charset="0"/>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1"/>
                </a:solidFill>
                <a:effectLst/>
                <a:uLnTx/>
                <a:uFillTx/>
                <a:latin typeface="Calibri" pitchFamily="34" charset="0"/>
                <a:ea typeface="+mn-ea"/>
                <a:cs typeface="Arial" pitchFamily="34" charset="0"/>
                <a:sym typeface="Wingdings" pitchFamily="2" charset="2"/>
              </a:rPr>
              <a:t>Desktops/Servers</a:t>
            </a:r>
          </a:p>
        </p:txBody>
      </p:sp>
    </p:spTree>
    <p:extLst>
      <p:ext uri="{BB962C8B-B14F-4D97-AF65-F5344CB8AC3E}">
        <p14:creationId xmlns:p14="http://schemas.microsoft.com/office/powerpoint/2010/main" val="28509733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563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56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4" name="Content Placeholder 3"/>
          <p:cNvSpPr>
            <a:spLocks noGrp="1"/>
          </p:cNvSpPr>
          <p:nvPr>
            <p:ph idx="1"/>
          </p:nvPr>
        </p:nvSpPr>
        <p:spPr>
          <a:xfrm>
            <a:off x="228600" y="533400"/>
            <a:ext cx="3733800" cy="6324600"/>
          </a:xfrm>
        </p:spPr>
        <p:txBody>
          <a:bodyPr>
            <a:normAutofit/>
          </a:bodyPr>
          <a:lstStyle/>
          <a:p>
            <a:pPr marL="573088" lvl="1" indent="-457200">
              <a:buFont typeface="Arial"/>
              <a:buChar char="•"/>
            </a:pPr>
            <a:r>
              <a:rPr lang="en-US" dirty="0" smtClean="0"/>
              <a:t>Android OS on </a:t>
            </a:r>
            <a:r>
              <a:rPr lang="en-US" dirty="0"/>
              <a:t> </a:t>
            </a:r>
            <a:r>
              <a:rPr lang="en-US" dirty="0" smtClean="0"/>
              <a:t> ARM processor</a:t>
            </a:r>
          </a:p>
          <a:p>
            <a:pPr marL="573088" lvl="1" indent="-457200">
              <a:buFont typeface="Arial"/>
              <a:buChar char="•"/>
            </a:pP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4495800" y="60960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lvl="1" indent="-457200">
              <a:buFont typeface="Arial"/>
              <a:buChar char="•"/>
            </a:pPr>
            <a:r>
              <a:rPr lang="en-US" dirty="0" smtClean="0"/>
              <a:t>Windows OS on Intel (x86) processor</a:t>
            </a:r>
          </a:p>
          <a:p>
            <a:pPr marL="573088" lvl="1" indent="-457200">
              <a:buFont typeface="Arial"/>
              <a:buChar char="•"/>
            </a:pPr>
            <a:endParaRPr lang="en-US" dirty="0" smtClean="0"/>
          </a:p>
          <a:p>
            <a:endParaRPr lang="en-US" dirty="0" smtClean="0"/>
          </a:p>
          <a:p>
            <a:endParaRPr lang="en-US" dirty="0"/>
          </a:p>
        </p:txBody>
      </p:sp>
      <p:pic>
        <p:nvPicPr>
          <p:cNvPr id="7170" name="CP3 Ink 98969b0d-39dd-45bf-8f5e-eb77e47295d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012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lnSpcReduction="10000"/>
          </a:bodyPr>
          <a:lstStyle/>
          <a:p>
            <a:r>
              <a:rPr lang="en-US" dirty="0" smtClean="0"/>
              <a:t>We can reduce the number of instructions to execute a program and possibly increase performance by adding complexity to the ISA.</a:t>
            </a:r>
          </a:p>
          <a:p>
            <a:endParaRPr lang="en-US" dirty="0"/>
          </a:p>
          <a:p>
            <a:r>
              <a:rPr lang="en-US" dirty="0" smtClean="0">
                <a:solidFill>
                  <a:schemeClr val="accent1"/>
                </a:solidFill>
              </a:rPr>
              <a:t>Back in the day… CISC was necessary because everybody programmed in assembly and machine code!  Today, CISC ISA’s are still </a:t>
            </a:r>
            <a:r>
              <a:rPr lang="en-US" dirty="0">
                <a:solidFill>
                  <a:schemeClr val="accent1"/>
                </a:solidFill>
              </a:rPr>
              <a:t> </a:t>
            </a:r>
            <a:r>
              <a:rPr lang="en-US" dirty="0" smtClean="0">
                <a:solidFill>
                  <a:schemeClr val="accent1"/>
                </a:solidFill>
              </a:rPr>
              <a:t>dominate today due to the prevalence of x86 ISA processors.  However, RISC ISA’s today such as ARM have an ever increase </a:t>
            </a:r>
            <a:r>
              <a:rPr lang="en-US" dirty="0" err="1" smtClean="0">
                <a:solidFill>
                  <a:schemeClr val="accent1"/>
                </a:solidFill>
              </a:rPr>
              <a:t>marketshare</a:t>
            </a:r>
            <a:r>
              <a:rPr lang="en-US" dirty="0" smtClean="0">
                <a:solidFill>
                  <a:schemeClr val="accent1"/>
                </a:solidFill>
              </a:rPr>
              <a:t> (of our everyday life!).</a:t>
            </a:r>
          </a:p>
          <a:p>
            <a:r>
              <a:rPr lang="en-US" dirty="0" smtClean="0">
                <a:solidFill>
                  <a:schemeClr val="accent1"/>
                </a:solidFill>
              </a:rPr>
              <a:t>ARM borrows a bit from both RISC and CISC.</a:t>
            </a:r>
          </a:p>
        </p:txBody>
      </p:sp>
    </p:spTree>
    <p:extLst>
      <p:ext uri="{BB962C8B-B14F-4D97-AF65-F5344CB8AC3E}">
        <p14:creationId xmlns:p14="http://schemas.microsoft.com/office/powerpoint/2010/main" val="1527153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Variations (i.e. ARM), CISC</a:t>
            </a:r>
            <a:r>
              <a:rPr lang="en-US" dirty="0"/>
              <a:t>, </a:t>
            </a:r>
            <a:r>
              <a:rPr lang="en-US" dirty="0" smtClean="0"/>
              <a:t>RISC</a:t>
            </a:r>
          </a:p>
          <a:p>
            <a:pPr marL="0" indent="0"/>
            <a:endParaRPr lang="en-US" dirty="0" smtClean="0"/>
          </a:p>
          <a:p>
            <a:pPr marL="0" indent="0"/>
            <a:r>
              <a:rPr lang="en-US" dirty="0"/>
              <a:t>(</a:t>
            </a:r>
            <a:r>
              <a:rPr lang="en-US" dirty="0" smtClean="0"/>
              <a:t>Intuition for) Assemblers </a:t>
            </a:r>
            <a:endParaRPr lang="en-US" dirty="0"/>
          </a:p>
          <a:p>
            <a:pPr lvl="1" indent="0"/>
            <a:r>
              <a:rPr lang="en-US" dirty="0" smtClean="0"/>
              <a:t>Translate </a:t>
            </a:r>
            <a:r>
              <a:rPr lang="en-US" dirty="0"/>
              <a:t>symbolic </a:t>
            </a:r>
            <a:r>
              <a:rPr lang="en-US" dirty="0" smtClean="0"/>
              <a:t>instructions to binary machine code</a:t>
            </a:r>
          </a:p>
          <a:p>
            <a:pPr marL="115888" lvl="1" indent="0">
              <a:buNone/>
            </a:pPr>
            <a:endParaRPr lang="en-US" dirty="0" smtClean="0"/>
          </a:p>
          <a:p>
            <a:pPr marL="115888" lvl="1" indent="0">
              <a:buNone/>
            </a:pPr>
            <a:r>
              <a:rPr lang="en-US" sz="3200" dirty="0" smtClean="0"/>
              <a:t>Time for Prelim1 Questions</a:t>
            </a:r>
          </a:p>
          <a:p>
            <a:pPr marL="0" indent="0"/>
            <a:endParaRPr lang="en-US" dirty="0" smtClean="0"/>
          </a:p>
          <a:p>
            <a:pPr marL="0" indent="0"/>
            <a:r>
              <a:rPr lang="en-US" dirty="0" smtClean="0"/>
              <a:t>Next Time</a:t>
            </a:r>
          </a:p>
          <a:p>
            <a:pPr marL="573088" lvl="1" indent="-457200">
              <a:buFont typeface="Arial"/>
              <a:buChar char="•"/>
            </a:pPr>
            <a:r>
              <a:rPr lang="en-US" dirty="0" smtClean="0"/>
              <a:t>Program Structure and Calling Conventions</a:t>
            </a:r>
            <a:endParaRPr lang="en-US" dirty="0"/>
          </a:p>
        </p:txBody>
      </p:sp>
    </p:spTree>
    <p:extLst>
      <p:ext uri="{BB962C8B-B14F-4D97-AF65-F5344CB8AC3E}">
        <p14:creationId xmlns:p14="http://schemas.microsoft.com/office/powerpoint/2010/main" val="200471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(as humans or compiler) program on top of a given ISA?</a:t>
            </a:r>
            <a:endParaRPr lang="en-US" dirty="0"/>
          </a:p>
        </p:txBody>
      </p:sp>
    </p:spTree>
    <p:extLst>
      <p:ext uri="{BB962C8B-B14F-4D97-AF65-F5344CB8AC3E}">
        <p14:creationId xmlns:p14="http://schemas.microsoft.com/office/powerpoint/2010/main" val="461409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25</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1"/>
                </a:solidFill>
              </a:rPr>
              <a:t>op = </a:t>
            </a:r>
            <a:r>
              <a:rPr lang="en-US" sz="2400" dirty="0" err="1" smtClean="0">
                <a:solidFill>
                  <a:schemeClr val="accent1"/>
                </a:solidFill>
              </a:rPr>
              <a:t>addi</a:t>
            </a:r>
            <a:r>
              <a:rPr lang="en-US" sz="2400" dirty="0" smtClean="0">
                <a:solidFill>
                  <a:schemeClr val="accent1"/>
                </a:solidFill>
              </a:rPr>
              <a:t>     r0         r5                                    10</a:t>
            </a:r>
            <a:endParaRPr lang="en-US" sz="2400" dirty="0">
              <a:solidFill>
                <a:schemeClr val="accent1"/>
              </a:solidFill>
            </a:endParaRPr>
          </a:p>
        </p:txBody>
      </p:sp>
      <p:sp>
        <p:nvSpPr>
          <p:cNvPr id="28" name="Rectangle 27"/>
          <p:cNvSpPr/>
          <p:nvPr/>
        </p:nvSpPr>
        <p:spPr>
          <a:xfrm>
            <a:off x="2321601" y="3963572"/>
            <a:ext cx="1107399"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1"/>
                </a:solidFill>
              </a:rPr>
              <a:t>op = </a:t>
            </a:r>
            <a:r>
              <a:rPr lang="en-US" sz="2400" dirty="0" err="1" smtClean="0">
                <a:solidFill>
                  <a:schemeClr val="accent1"/>
                </a:solidFill>
              </a:rPr>
              <a:t>addi</a:t>
            </a:r>
            <a:r>
              <a:rPr lang="en-US" sz="2400" dirty="0" smtClean="0">
                <a:solidFill>
                  <a:schemeClr val="accent1"/>
                </a:solidFill>
              </a:rPr>
              <a:t>     r5         </a:t>
            </a:r>
            <a:r>
              <a:rPr lang="en-US" sz="2400" dirty="0" err="1" smtClean="0">
                <a:solidFill>
                  <a:schemeClr val="accent1"/>
                </a:solidFill>
              </a:rPr>
              <a:t>r5</a:t>
            </a:r>
            <a:r>
              <a:rPr lang="en-US" sz="2400" dirty="0" smtClean="0">
                <a:solidFill>
                  <a:schemeClr val="accent1"/>
                </a:solidFill>
              </a:rPr>
              <a:t>                                    15</a:t>
            </a:r>
            <a:endParaRPr lang="en-US" sz="2400" dirty="0">
              <a:solidFill>
                <a:schemeClr val="accent1"/>
              </a:solidFill>
            </a:endParaRPr>
          </a:p>
        </p:txBody>
      </p:sp>
      <p:sp>
        <p:nvSpPr>
          <p:cNvPr id="33" name="Rectangle 32"/>
          <p:cNvSpPr/>
          <p:nvPr/>
        </p:nvSpPr>
        <p:spPr>
          <a:xfrm>
            <a:off x="2321601" y="3582572"/>
            <a:ext cx="1107399" cy="379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1"/>
                  </a:solidFill>
                </a:rPr>
                <a:t>op = r-type               r5       </a:t>
              </a:r>
              <a:r>
                <a:rPr lang="en-US" sz="2400" dirty="0" err="1" smtClean="0">
                  <a:solidFill>
                    <a:schemeClr val="accent1"/>
                  </a:solidFill>
                </a:rPr>
                <a:t>r5</a:t>
              </a:r>
              <a:r>
                <a:rPr lang="en-US" sz="2400" dirty="0" smtClean="0">
                  <a:solidFill>
                    <a:schemeClr val="accent1"/>
                  </a:solidFill>
                </a:rPr>
                <a:t>   </a:t>
              </a:r>
              <a:r>
                <a:rPr lang="en-US" sz="2400" dirty="0" err="1" smtClean="0">
                  <a:solidFill>
                    <a:schemeClr val="accent1"/>
                  </a:solidFill>
                </a:rPr>
                <a:t>shamt</a:t>
              </a:r>
              <a:r>
                <a:rPr lang="en-US" sz="2400" dirty="0" smtClean="0">
                  <a:solidFill>
                    <a:schemeClr val="accent1"/>
                  </a:solidFill>
                </a:rPr>
                <a:t>=1     </a:t>
              </a:r>
              <a:r>
                <a:rPr lang="en-US" sz="2400" dirty="0" err="1" smtClean="0">
                  <a:solidFill>
                    <a:schemeClr val="accent1"/>
                  </a:solidFill>
                </a:rPr>
                <a:t>func</a:t>
              </a:r>
              <a:r>
                <a:rPr lang="en-US" sz="2400" dirty="0" smtClean="0">
                  <a:solidFill>
                    <a:schemeClr val="accent1"/>
                  </a:solidFill>
                </a:rPr>
                <a:t>=</a:t>
              </a:r>
              <a:r>
                <a:rPr lang="en-US" sz="2400" dirty="0" err="1" smtClean="0">
                  <a:solidFill>
                    <a:schemeClr val="accent1"/>
                  </a:solidFill>
                </a:rPr>
                <a:t>sll</a:t>
              </a:r>
              <a:endParaRPr lang="en-US" sz="2400" dirty="0">
                <a:solidFill>
                  <a:schemeClr val="accent1"/>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1"/>
              </a:solidFill>
            </a:endParaRPr>
          </a:p>
          <a:p>
            <a:r>
              <a:rPr lang="en-US" sz="2500" dirty="0">
                <a:solidFill>
                  <a:schemeClr val="accent1"/>
                </a:solidFill>
              </a:rPr>
              <a:t>r</a:t>
            </a:r>
            <a:r>
              <a:rPr lang="en-US" sz="2500" dirty="0" smtClean="0">
                <a:solidFill>
                  <a:schemeClr val="accent1"/>
                </a:solidFill>
              </a:rPr>
              <a:t>0 = 0</a:t>
            </a:r>
          </a:p>
          <a:p>
            <a:r>
              <a:rPr lang="en-US" sz="2500" dirty="0" smtClean="0">
                <a:solidFill>
                  <a:schemeClr val="accent1"/>
                </a:solidFill>
              </a:rPr>
              <a:t>r5 = r0 + 10</a:t>
            </a:r>
          </a:p>
          <a:p>
            <a:r>
              <a:rPr lang="en-US" sz="2500" dirty="0" smtClean="0">
                <a:solidFill>
                  <a:schemeClr val="accent1"/>
                </a:solidFill>
              </a:rPr>
              <a:t>r5 = r5&lt;&lt;1 #r5 = r5 * 2</a:t>
            </a:r>
          </a:p>
          <a:p>
            <a:r>
              <a:rPr lang="en-US" sz="2500" dirty="0" smtClean="0">
                <a:solidFill>
                  <a:schemeClr val="accent1"/>
                </a:solidFill>
              </a:rPr>
              <a:t>r5 = r15 + 15</a:t>
            </a:r>
            <a:endParaRPr lang="en-US" sz="2500" dirty="0">
              <a:solidFill>
                <a:schemeClr val="accent1"/>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0" y="5244628"/>
            <a:ext cx="2552700" cy="1421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1678920" cy="1026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09600" y="-228600"/>
            <a:ext cx="7770813" cy="989013"/>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Assembler</a:t>
            </a:r>
          </a:p>
        </p:txBody>
      </p:sp>
      <p:sp>
        <p:nvSpPr>
          <p:cNvPr id="6146" name="Rectangle 2"/>
          <p:cNvSpPr>
            <a:spLocks noGrp="1" noChangeArrowheads="1"/>
          </p:cNvSpPr>
          <p:nvPr>
            <p:ph type="body" idx="4294967295"/>
          </p:nvPr>
        </p:nvSpPr>
        <p:spPr>
          <a:xfrm>
            <a:off x="381000" y="685800"/>
            <a:ext cx="8534400" cy="5007140"/>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Translates text </a:t>
            </a:r>
            <a:r>
              <a:rPr lang="en-GB" i="1" dirty="0"/>
              <a:t>assembly language </a:t>
            </a:r>
            <a:r>
              <a:rPr lang="en-GB" dirty="0"/>
              <a:t>to binary machine </a:t>
            </a:r>
            <a:r>
              <a:rPr lang="en-GB" dirty="0" smtClean="0"/>
              <a:t>code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Input: </a:t>
            </a:r>
            <a:r>
              <a:rPr lang="en-GB" dirty="0"/>
              <a:t>a text file containing MIPS instructions in human readable </a:t>
            </a:r>
            <a:r>
              <a:rPr lang="en-GB" dirty="0" smtClean="0"/>
              <a:t>form</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Output: </a:t>
            </a:r>
            <a:r>
              <a:rPr lang="en-GB" dirty="0"/>
              <a:t>an </a:t>
            </a:r>
            <a:r>
              <a:rPr lang="en-GB" dirty="0">
                <a:solidFill>
                  <a:schemeClr val="accent1"/>
                </a:solidFill>
              </a:rPr>
              <a:t>object file </a:t>
            </a:r>
            <a:r>
              <a:rPr lang="en-GB" dirty="0"/>
              <a:t>(.o file in Unix, .</a:t>
            </a:r>
            <a:r>
              <a:rPr lang="en-GB" dirty="0" err="1"/>
              <a:t>obj</a:t>
            </a:r>
            <a:r>
              <a:rPr lang="en-GB" dirty="0"/>
              <a:t> in Windows) containing MIPS instructions in executable form</a:t>
            </a:r>
          </a:p>
        </p:txBody>
      </p:sp>
      <p:sp>
        <p:nvSpPr>
          <p:cNvPr id="4" name="Text Box 5"/>
          <p:cNvSpPr txBox="1">
            <a:spLocks noChangeArrowheads="1"/>
          </p:cNvSpPr>
          <p:nvPr>
            <p:custDataLst>
              <p:tags r:id="rId1"/>
            </p:custDataLst>
          </p:nvPr>
        </p:nvSpPr>
        <p:spPr bwMode="auto">
          <a:xfrm>
            <a:off x="4724400" y="2895600"/>
            <a:ext cx="2982240" cy="1244291"/>
          </a:xfrm>
          <a:prstGeom prst="rect">
            <a:avLst/>
          </a:prstGeom>
          <a:noFill/>
          <a:ln w="9525">
            <a:solidFill>
              <a:schemeClr val="accent1"/>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6" name="Text Box 7"/>
          <p:cNvSpPr txBox="1">
            <a:spLocks noChangeArrowheads="1"/>
          </p:cNvSpPr>
          <p:nvPr>
            <p:custDataLst>
              <p:tags r:id="rId2"/>
            </p:custDataLst>
          </p:nvPr>
        </p:nvSpPr>
        <p:spPr bwMode="auto">
          <a:xfrm>
            <a:off x="3239320" y="5105400"/>
            <a:ext cx="5885280" cy="1244291"/>
          </a:xfrm>
          <a:prstGeom prst="rect">
            <a:avLst/>
          </a:prstGeom>
          <a:noFill/>
          <a:ln w="9525">
            <a:solidFill>
              <a:schemeClr val="accent1"/>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Tree>
    <p:extLst>
      <p:ext uri="{BB962C8B-B14F-4D97-AF65-F5344CB8AC3E}">
        <p14:creationId xmlns:p14="http://schemas.microsoft.com/office/powerpoint/2010/main" val="341239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Assembler</a:t>
            </a:r>
            <a:endParaRPr lang="en-US" dirty="0"/>
          </a:p>
        </p:txBody>
      </p:sp>
      <p:sp>
        <p:nvSpPr>
          <p:cNvPr id="8" name="Rounded Rectangle 7"/>
          <p:cNvSpPr/>
          <p:nvPr>
            <p:custDataLst>
              <p:tags r:id="rId2"/>
            </p:custDataLst>
          </p:nvPr>
        </p:nvSpPr>
        <p:spPr>
          <a:xfrm>
            <a:off x="228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calc.c</a:t>
            </a:r>
            <a:endParaRPr lang="en-US" sz="3200" dirty="0" smtClean="0">
              <a:solidFill>
                <a:schemeClr val="bg1"/>
              </a:solidFill>
            </a:endParaRPr>
          </a:p>
        </p:txBody>
      </p:sp>
      <p:sp>
        <p:nvSpPr>
          <p:cNvPr id="9" name="Rounded Rectangle 8"/>
          <p:cNvSpPr/>
          <p:nvPr>
            <p:custDataLst>
              <p:tags r:id="rId3"/>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math.c</a:t>
            </a:r>
            <a:endParaRPr lang="en-US" sz="3200" dirty="0" smtClean="0">
              <a:solidFill>
                <a:schemeClr val="bg1"/>
              </a:solidFill>
            </a:endParaRPr>
          </a:p>
        </p:txBody>
      </p:sp>
      <p:sp>
        <p:nvSpPr>
          <p:cNvPr id="10" name="Rounded Rectangle 9"/>
          <p:cNvSpPr/>
          <p:nvPr>
            <p:custDataLst>
              <p:tags r:id="rId4"/>
            </p:custDataLst>
          </p:nvPr>
        </p:nvSpPr>
        <p:spPr>
          <a:xfrm>
            <a:off x="2514600" y="26500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io.s</a:t>
            </a:r>
            <a:endParaRPr lang="en-US" sz="3200" dirty="0" smtClean="0">
              <a:solidFill>
                <a:schemeClr val="bg1"/>
              </a:solidFill>
            </a:endParaRPr>
          </a:p>
        </p:txBody>
      </p:sp>
      <p:sp>
        <p:nvSpPr>
          <p:cNvPr id="11" name="Rounded Rectangle 10"/>
          <p:cNvSpPr/>
          <p:nvPr>
            <p:custDataLst>
              <p:tags r:id="rId5"/>
            </p:custDataLst>
          </p:nvPr>
        </p:nvSpPr>
        <p:spPr>
          <a:xfrm>
            <a:off x="4800600" y="36406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libc.o</a:t>
            </a:r>
            <a:endParaRPr lang="en-US" sz="3200" dirty="0" smtClean="0">
              <a:solidFill>
                <a:schemeClr val="bg1"/>
              </a:solidFill>
            </a:endParaRPr>
          </a:p>
        </p:txBody>
      </p:sp>
      <p:sp>
        <p:nvSpPr>
          <p:cNvPr id="12" name="Rounded Rectangle 11"/>
          <p:cNvSpPr/>
          <p:nvPr>
            <p:custDataLst>
              <p:tags r:id="rId6"/>
            </p:custDataLst>
          </p:nvPr>
        </p:nvSpPr>
        <p:spPr>
          <a:xfrm>
            <a:off x="4800600" y="46312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libm.o</a:t>
            </a:r>
            <a:endParaRPr lang="en-US" sz="3200" dirty="0" smtClean="0">
              <a:solidFill>
                <a:schemeClr val="bg1"/>
              </a:solidFill>
            </a:endParaRPr>
          </a:p>
        </p:txBody>
      </p:sp>
      <p:sp>
        <p:nvSpPr>
          <p:cNvPr id="13" name="Rounded Rectangle 12"/>
          <p:cNvSpPr/>
          <p:nvPr>
            <p:custDataLst>
              <p:tags r:id="rId7"/>
            </p:custDataLst>
          </p:nvPr>
        </p:nvSpPr>
        <p:spPr>
          <a:xfrm>
            <a:off x="2514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calc.s</a:t>
            </a:r>
            <a:endParaRPr lang="en-US" sz="3200" dirty="0" smtClean="0">
              <a:solidFill>
                <a:schemeClr val="bg1"/>
              </a:solidFill>
            </a:endParaRPr>
          </a:p>
        </p:txBody>
      </p:sp>
      <p:sp>
        <p:nvSpPr>
          <p:cNvPr id="14" name="Rounded Rectangle 13"/>
          <p:cNvSpPr/>
          <p:nvPr>
            <p:custDataLst>
              <p:tags r:id="rId8"/>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math.s</a:t>
            </a:r>
            <a:endParaRPr lang="en-US" sz="3200" dirty="0" smtClean="0">
              <a:solidFill>
                <a:schemeClr val="bg1"/>
              </a:solidFill>
            </a:endParaRPr>
          </a:p>
        </p:txBody>
      </p:sp>
      <p:cxnSp>
        <p:nvCxnSpPr>
          <p:cNvPr id="16" name="Straight Arrow Connector 15"/>
          <p:cNvCxnSpPr>
            <a:endCxn id="13" idx="1"/>
          </p:cNvCxnSpPr>
          <p:nvPr>
            <p:custDataLst>
              <p:tags r:id="rId9"/>
            </p:custDataLst>
          </p:nvPr>
        </p:nvCxnSpPr>
        <p:spPr>
          <a:xfrm>
            <a:off x="1524000" y="1049897"/>
            <a:ext cx="990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0"/>
            </p:custDataLst>
          </p:nvPr>
        </p:nvCxnSpPr>
        <p:spPr>
          <a:xfrm>
            <a:off x="1524000" y="2040497"/>
            <a:ext cx="990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11"/>
            </p:custDataLst>
          </p:nvPr>
        </p:nvCxnSpPr>
        <p:spPr>
          <a:xfrm>
            <a:off x="3810000" y="973697"/>
            <a:ext cx="990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2"/>
            </p:custDataLst>
          </p:nvPr>
        </p:nvCxnSpPr>
        <p:spPr>
          <a:xfrm>
            <a:off x="3810000" y="1964297"/>
            <a:ext cx="990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custDataLst>
              <p:tags r:id="rId13"/>
            </p:custDataLst>
          </p:nvPr>
        </p:nvCxnSpPr>
        <p:spPr>
          <a:xfrm>
            <a:off x="3810000" y="3031097"/>
            <a:ext cx="990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custDataLst>
              <p:tags r:id="rId14"/>
            </p:custDataLst>
          </p:nvPr>
        </p:nvSpPr>
        <p:spPr>
          <a:xfrm>
            <a:off x="4800600" y="26500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io.o</a:t>
            </a:r>
            <a:endParaRPr lang="en-US" sz="3200" dirty="0" smtClean="0">
              <a:solidFill>
                <a:schemeClr val="bg1"/>
              </a:solidFill>
            </a:endParaRPr>
          </a:p>
        </p:txBody>
      </p:sp>
      <p:sp>
        <p:nvSpPr>
          <p:cNvPr id="25" name="Rounded Rectangle 24"/>
          <p:cNvSpPr/>
          <p:nvPr>
            <p:custDataLst>
              <p:tags r:id="rId15"/>
            </p:custDataLst>
          </p:nvPr>
        </p:nvSpPr>
        <p:spPr>
          <a:xfrm>
            <a:off x="4800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calc.o</a:t>
            </a:r>
            <a:endParaRPr lang="en-US" sz="3200" dirty="0" smtClean="0">
              <a:solidFill>
                <a:schemeClr val="bg1"/>
              </a:solidFill>
            </a:endParaRPr>
          </a:p>
        </p:txBody>
      </p:sp>
      <p:sp>
        <p:nvSpPr>
          <p:cNvPr id="26" name="Rounded Rectangle 25"/>
          <p:cNvSpPr/>
          <p:nvPr>
            <p:custDataLst>
              <p:tags r:id="rId16"/>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bg1"/>
                </a:solidFill>
              </a:rPr>
              <a:t>math.o</a:t>
            </a:r>
            <a:endParaRPr lang="en-US" sz="3200" dirty="0" smtClean="0">
              <a:solidFill>
                <a:schemeClr val="bg1"/>
              </a:solidFill>
            </a:endParaRPr>
          </a:p>
        </p:txBody>
      </p:sp>
      <p:cxnSp>
        <p:nvCxnSpPr>
          <p:cNvPr id="27" name="Straight Arrow Connector 26"/>
          <p:cNvCxnSpPr/>
          <p:nvPr>
            <p:custDataLst>
              <p:tags r:id="rId17"/>
            </p:custDataLst>
          </p:nvPr>
        </p:nvCxnSpPr>
        <p:spPr>
          <a:xfrm rot="5400000" flipH="1" flipV="1">
            <a:off x="5867400" y="3335897"/>
            <a:ext cx="1676400" cy="12192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custDataLst>
              <p:tags r:id="rId18"/>
            </p:custDataLst>
          </p:nvPr>
        </p:nvSpPr>
        <p:spPr>
          <a:xfrm>
            <a:off x="7239000" y="2269097"/>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bg1"/>
                </a:solidFill>
              </a:rPr>
              <a:t>calc.exe</a:t>
            </a:r>
          </a:p>
        </p:txBody>
      </p:sp>
      <p:cxnSp>
        <p:nvCxnSpPr>
          <p:cNvPr id="32" name="Straight Arrow Connector 31"/>
          <p:cNvCxnSpPr>
            <a:stCxn id="11" idx="3"/>
          </p:cNvCxnSpPr>
          <p:nvPr>
            <p:custDataLst>
              <p:tags r:id="rId19"/>
            </p:custDataLst>
          </p:nvPr>
        </p:nvCxnSpPr>
        <p:spPr>
          <a:xfrm flipV="1">
            <a:off x="6096000" y="2878697"/>
            <a:ext cx="1066800" cy="11430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custDataLst>
              <p:tags r:id="rId20"/>
            </p:custDataLst>
          </p:nvPr>
        </p:nvCxnSpPr>
        <p:spPr>
          <a:xfrm flipV="1">
            <a:off x="6096000" y="2650097"/>
            <a:ext cx="1066800" cy="3810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custDataLst>
              <p:tags r:id="rId21"/>
            </p:custDataLst>
          </p:nvPr>
        </p:nvCxnSpPr>
        <p:spPr>
          <a:xfrm>
            <a:off x="6096000" y="2040497"/>
            <a:ext cx="1066800" cy="4572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2"/>
            </p:custDataLst>
          </p:nvPr>
        </p:nvCxnSpPr>
        <p:spPr>
          <a:xfrm rot="16200000" flipH="1">
            <a:off x="6057900" y="1087997"/>
            <a:ext cx="1219200" cy="11430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4427522"/>
            <a:ext cx="1701107" cy="584775"/>
          </a:xfrm>
          <a:prstGeom prst="rect">
            <a:avLst/>
          </a:prstGeom>
          <a:noFill/>
        </p:spPr>
        <p:txBody>
          <a:bodyPr wrap="none" rtlCol="0">
            <a:spAutoFit/>
          </a:bodyPr>
          <a:lstStyle/>
          <a:p>
            <a:r>
              <a:rPr lang="en-US" sz="3200" dirty="0" smtClean="0">
                <a:solidFill>
                  <a:schemeClr val="accent1"/>
                </a:solidFill>
              </a:rPr>
              <a:t>Compiler</a:t>
            </a:r>
            <a:endParaRPr lang="en-US" sz="3200" dirty="0">
              <a:solidFill>
                <a:schemeClr val="accent1"/>
              </a:solidFill>
            </a:endParaRPr>
          </a:p>
        </p:txBody>
      </p:sp>
      <p:cxnSp>
        <p:nvCxnSpPr>
          <p:cNvPr id="5" name="Straight Arrow Connector 4"/>
          <p:cNvCxnSpPr/>
          <p:nvPr/>
        </p:nvCxnSpPr>
        <p:spPr>
          <a:xfrm flipV="1">
            <a:off x="876300" y="2269097"/>
            <a:ext cx="1053407" cy="2158425"/>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44861" y="5587425"/>
            <a:ext cx="1931939" cy="584775"/>
          </a:xfrm>
          <a:prstGeom prst="rect">
            <a:avLst/>
          </a:prstGeom>
          <a:noFill/>
        </p:spPr>
        <p:txBody>
          <a:bodyPr wrap="none" rtlCol="0">
            <a:spAutoFit/>
          </a:bodyPr>
          <a:lstStyle/>
          <a:p>
            <a:r>
              <a:rPr lang="en-US" sz="3200" dirty="0" smtClean="0">
                <a:solidFill>
                  <a:schemeClr val="accent1"/>
                </a:solidFill>
              </a:rPr>
              <a:t>Assembler</a:t>
            </a:r>
            <a:endParaRPr lang="en-US" sz="3200" dirty="0">
              <a:solidFill>
                <a:schemeClr val="accent1"/>
              </a:solidFill>
            </a:endParaRPr>
          </a:p>
        </p:txBody>
      </p:sp>
      <p:cxnSp>
        <p:nvCxnSpPr>
          <p:cNvPr id="30" name="Straight Arrow Connector 29"/>
          <p:cNvCxnSpPr/>
          <p:nvPr/>
        </p:nvCxnSpPr>
        <p:spPr>
          <a:xfrm flipV="1">
            <a:off x="3810000" y="3429001"/>
            <a:ext cx="381000" cy="2158424"/>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505200" y="668898"/>
            <a:ext cx="1752600" cy="27812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815586" y="5739825"/>
            <a:ext cx="1109214" cy="584775"/>
          </a:xfrm>
          <a:prstGeom prst="rect">
            <a:avLst/>
          </a:prstGeom>
          <a:noFill/>
        </p:spPr>
        <p:txBody>
          <a:bodyPr wrap="none" rtlCol="0">
            <a:spAutoFit/>
          </a:bodyPr>
          <a:lstStyle/>
          <a:p>
            <a:r>
              <a:rPr lang="en-US" sz="3200" dirty="0" smtClean="0">
                <a:solidFill>
                  <a:schemeClr val="accent1"/>
                </a:solidFill>
              </a:rPr>
              <a:t>linker</a:t>
            </a:r>
            <a:endParaRPr lang="en-US" sz="3200" dirty="0">
              <a:solidFill>
                <a:schemeClr val="accent1"/>
              </a:solidFill>
            </a:endParaRPr>
          </a:p>
        </p:txBody>
      </p:sp>
      <p:cxnSp>
        <p:nvCxnSpPr>
          <p:cNvPr id="34" name="Straight Arrow Connector 33"/>
          <p:cNvCxnSpPr/>
          <p:nvPr/>
        </p:nvCxnSpPr>
        <p:spPr>
          <a:xfrm flipH="1" flipV="1">
            <a:off x="6705600" y="4402697"/>
            <a:ext cx="533400" cy="1337128"/>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3" grpId="0" animBg="1"/>
      <p:bldP spid="25" grpId="0" animBg="1"/>
      <p:bldP spid="26" grpId="0" animBg="1"/>
      <p:bldP spid="29" grpId="0" animBg="1"/>
      <p:bldP spid="2" grpId="0"/>
      <p:bldP spid="28" grpId="0"/>
      <p:bldP spid="7"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609600" y="-228600"/>
            <a:ext cx="7770813" cy="989013"/>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Assembler</a:t>
            </a:r>
          </a:p>
        </p:txBody>
      </p:sp>
      <p:sp>
        <p:nvSpPr>
          <p:cNvPr id="6146" name="Rectangle 2"/>
          <p:cNvSpPr>
            <a:spLocks noGrp="1" noChangeArrowheads="1"/>
          </p:cNvSpPr>
          <p:nvPr>
            <p:ph type="body" idx="4294967295"/>
          </p:nvPr>
        </p:nvSpPr>
        <p:spPr>
          <a:xfrm>
            <a:off x="381000" y="685800"/>
            <a:ext cx="8534400" cy="5007140"/>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Translates text </a:t>
            </a:r>
            <a:r>
              <a:rPr lang="en-GB" i="1" dirty="0"/>
              <a:t>assembly language </a:t>
            </a:r>
            <a:r>
              <a:rPr lang="en-GB" dirty="0"/>
              <a:t>to binary machine </a:t>
            </a:r>
            <a:r>
              <a:rPr lang="en-GB" dirty="0" smtClean="0"/>
              <a:t>code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Input: </a:t>
            </a:r>
            <a:r>
              <a:rPr lang="en-GB" dirty="0"/>
              <a:t>a text file containing MIPS instructions in human readable </a:t>
            </a:r>
            <a:r>
              <a:rPr lang="en-GB" dirty="0" smtClean="0"/>
              <a:t>form</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Output: </a:t>
            </a:r>
            <a:r>
              <a:rPr lang="en-GB" dirty="0"/>
              <a:t>an </a:t>
            </a:r>
            <a:r>
              <a:rPr lang="en-GB" dirty="0">
                <a:solidFill>
                  <a:schemeClr val="accent1"/>
                </a:solidFill>
              </a:rPr>
              <a:t>object file </a:t>
            </a:r>
            <a:r>
              <a:rPr lang="en-GB" dirty="0"/>
              <a:t>(.o file in Unix, .</a:t>
            </a:r>
            <a:r>
              <a:rPr lang="en-GB" dirty="0" err="1"/>
              <a:t>obj</a:t>
            </a:r>
            <a:r>
              <a:rPr lang="en-GB" dirty="0"/>
              <a:t> in Windows) containing MIPS instructions in executable form</a:t>
            </a:r>
          </a:p>
        </p:txBody>
      </p:sp>
      <p:sp>
        <p:nvSpPr>
          <p:cNvPr id="4" name="Text Box 5"/>
          <p:cNvSpPr txBox="1">
            <a:spLocks noChangeArrowheads="1"/>
          </p:cNvSpPr>
          <p:nvPr>
            <p:custDataLst>
              <p:tags r:id="rId1"/>
            </p:custDataLst>
          </p:nvPr>
        </p:nvSpPr>
        <p:spPr bwMode="auto">
          <a:xfrm>
            <a:off x="4724400" y="2895600"/>
            <a:ext cx="2982240" cy="1244291"/>
          </a:xfrm>
          <a:prstGeom prst="rect">
            <a:avLst/>
          </a:prstGeom>
          <a:noFill/>
          <a:ln w="9525">
            <a:solidFill>
              <a:schemeClr val="accent1"/>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6" name="Text Box 7"/>
          <p:cNvSpPr txBox="1">
            <a:spLocks noChangeArrowheads="1"/>
          </p:cNvSpPr>
          <p:nvPr>
            <p:custDataLst>
              <p:tags r:id="rId2"/>
            </p:custDataLst>
          </p:nvPr>
        </p:nvSpPr>
        <p:spPr bwMode="auto">
          <a:xfrm>
            <a:off x="3239320" y="5105400"/>
            <a:ext cx="5885280" cy="1244291"/>
          </a:xfrm>
          <a:prstGeom prst="rect">
            <a:avLst/>
          </a:prstGeom>
          <a:noFill/>
          <a:ln w="9525">
            <a:solidFill>
              <a:schemeClr val="accent1"/>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Tree>
    <p:extLst>
      <p:ext uri="{BB962C8B-B14F-4D97-AF65-F5344CB8AC3E}">
        <p14:creationId xmlns:p14="http://schemas.microsoft.com/office/powerpoint/2010/main" val="3447686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Assembly Language</a:t>
            </a:r>
            <a:endParaRPr lang="en-US" dirty="0"/>
          </a:p>
        </p:txBody>
      </p:sp>
      <p:sp>
        <p:nvSpPr>
          <p:cNvPr id="3" name="Content Placeholder 2"/>
          <p:cNvSpPr>
            <a:spLocks noGrp="1"/>
          </p:cNvSpPr>
          <p:nvPr>
            <p:ph idx="1"/>
            <p:custDataLst>
              <p:tags r:id="rId2"/>
            </p:custDataLst>
          </p:nvPr>
        </p:nvSpPr>
        <p:spPr>
          <a:xfrm>
            <a:off x="228600" y="685800"/>
            <a:ext cx="8686800" cy="6172200"/>
          </a:xfrm>
        </p:spPr>
        <p:txBody>
          <a:bodyPr>
            <a:normAutofit lnSpcReduction="10000"/>
          </a:bodyPr>
          <a:lstStyle/>
          <a:p>
            <a:r>
              <a:rPr lang="en-GB" dirty="0"/>
              <a:t>Assembly language is used to specify programs at a </a:t>
            </a:r>
            <a:r>
              <a:rPr lang="en-GB" dirty="0" smtClean="0"/>
              <a:t>low-level</a:t>
            </a:r>
          </a:p>
          <a:p>
            <a:endParaRPr lang="en-GB" dirty="0"/>
          </a:p>
          <a:p>
            <a:r>
              <a:rPr lang="en-GB" dirty="0" smtClean="0"/>
              <a:t>Will I program in assembly</a:t>
            </a:r>
          </a:p>
          <a:p>
            <a:r>
              <a:rPr lang="en-GB" dirty="0" smtClean="0"/>
              <a:t>A: I do...</a:t>
            </a:r>
          </a:p>
          <a:p>
            <a:pPr lvl="1"/>
            <a:r>
              <a:rPr lang="en-GB" dirty="0" smtClean="0"/>
              <a:t>For CS 3410 (and some CS 4410/4411)</a:t>
            </a:r>
          </a:p>
          <a:p>
            <a:pPr lvl="1"/>
            <a:r>
              <a:rPr lang="en-GB" dirty="0" smtClean="0"/>
              <a:t>For kernel hacking, device drivers, GPU, etc.</a:t>
            </a:r>
          </a:p>
          <a:p>
            <a:pPr lvl="1"/>
            <a:r>
              <a:rPr lang="en-GB" dirty="0" smtClean="0"/>
              <a:t>For performance (but compilers are getting better)</a:t>
            </a:r>
          </a:p>
          <a:p>
            <a:pPr lvl="1"/>
            <a:r>
              <a:rPr lang="en-GB" dirty="0" smtClean="0"/>
              <a:t>For highly time critical sections</a:t>
            </a:r>
          </a:p>
          <a:p>
            <a:pPr lvl="1"/>
            <a:r>
              <a:rPr lang="en-GB" dirty="0" smtClean="0"/>
              <a:t>For hardware without high level languages</a:t>
            </a:r>
          </a:p>
          <a:p>
            <a:pPr lvl="1"/>
            <a:r>
              <a:rPr lang="en-GB" dirty="0" smtClean="0"/>
              <a:t>For new &amp; advanced instructions: </a:t>
            </a:r>
            <a:r>
              <a:rPr lang="en-GB" dirty="0" err="1" smtClean="0"/>
              <a:t>rdtsc</a:t>
            </a:r>
            <a:r>
              <a:rPr lang="en-GB" dirty="0" smtClean="0"/>
              <a:t>, debug registers, performance counters, synchronization, ...</a:t>
            </a:r>
          </a:p>
        </p:txBody>
      </p:sp>
    </p:spTree>
    <p:extLst>
      <p:ext uri="{BB962C8B-B14F-4D97-AF65-F5344CB8AC3E}">
        <p14:creationId xmlns:p14="http://schemas.microsoft.com/office/powerpoint/2010/main" val="25363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3</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1"/>
                </a:solidFill>
              </a:rPr>
              <a:t>op = </a:t>
            </a:r>
            <a:r>
              <a:rPr lang="en-US" sz="2400" dirty="0" err="1" smtClean="0">
                <a:solidFill>
                  <a:schemeClr val="accent1"/>
                </a:solidFill>
              </a:rPr>
              <a:t>addi</a:t>
            </a:r>
            <a:r>
              <a:rPr lang="en-US" sz="2400" dirty="0" smtClean="0">
                <a:solidFill>
                  <a:schemeClr val="accent1"/>
                </a:solidFill>
              </a:rPr>
              <a:t>     r0         r5                                    10</a:t>
            </a:r>
            <a:endParaRPr lang="en-US" sz="2400" dirty="0">
              <a:solidFill>
                <a:schemeClr val="accent1"/>
              </a:solidFill>
            </a:endParaRPr>
          </a:p>
        </p:txBody>
      </p:sp>
      <p:sp>
        <p:nvSpPr>
          <p:cNvPr id="28" name="Rectangle 27"/>
          <p:cNvSpPr/>
          <p:nvPr/>
        </p:nvSpPr>
        <p:spPr>
          <a:xfrm>
            <a:off x="2321601" y="3963572"/>
            <a:ext cx="1107399"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1"/>
                </a:solidFill>
              </a:rPr>
              <a:t>op = </a:t>
            </a:r>
            <a:r>
              <a:rPr lang="en-US" sz="2400" dirty="0" err="1" smtClean="0">
                <a:solidFill>
                  <a:schemeClr val="accent1"/>
                </a:solidFill>
              </a:rPr>
              <a:t>addi</a:t>
            </a:r>
            <a:r>
              <a:rPr lang="en-US" sz="2400" dirty="0" smtClean="0">
                <a:solidFill>
                  <a:schemeClr val="accent1"/>
                </a:solidFill>
              </a:rPr>
              <a:t>     r5         </a:t>
            </a:r>
            <a:r>
              <a:rPr lang="en-US" sz="2400" dirty="0" err="1" smtClean="0">
                <a:solidFill>
                  <a:schemeClr val="accent1"/>
                </a:solidFill>
              </a:rPr>
              <a:t>r5</a:t>
            </a:r>
            <a:r>
              <a:rPr lang="en-US" sz="2400" dirty="0" smtClean="0">
                <a:solidFill>
                  <a:schemeClr val="accent1"/>
                </a:solidFill>
              </a:rPr>
              <a:t>                                    15</a:t>
            </a:r>
            <a:endParaRPr lang="en-US" sz="2400" dirty="0">
              <a:solidFill>
                <a:schemeClr val="accent1"/>
              </a:solidFill>
            </a:endParaRPr>
          </a:p>
        </p:txBody>
      </p:sp>
      <p:sp>
        <p:nvSpPr>
          <p:cNvPr id="33" name="Rectangle 32"/>
          <p:cNvSpPr/>
          <p:nvPr/>
        </p:nvSpPr>
        <p:spPr>
          <a:xfrm>
            <a:off x="2321601" y="3582572"/>
            <a:ext cx="1107399" cy="379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1"/>
                  </a:solidFill>
                </a:rPr>
                <a:t>op = r-type               r5       </a:t>
              </a:r>
              <a:r>
                <a:rPr lang="en-US" sz="2400" dirty="0" err="1" smtClean="0">
                  <a:solidFill>
                    <a:schemeClr val="accent1"/>
                  </a:solidFill>
                </a:rPr>
                <a:t>r5</a:t>
              </a:r>
              <a:r>
                <a:rPr lang="en-US" sz="2400" dirty="0" smtClean="0">
                  <a:solidFill>
                    <a:schemeClr val="accent1"/>
                  </a:solidFill>
                </a:rPr>
                <a:t>   </a:t>
              </a:r>
              <a:r>
                <a:rPr lang="en-US" sz="2400" dirty="0" err="1" smtClean="0">
                  <a:solidFill>
                    <a:schemeClr val="accent1"/>
                  </a:solidFill>
                </a:rPr>
                <a:t>shamt</a:t>
              </a:r>
              <a:r>
                <a:rPr lang="en-US" sz="2400" dirty="0" smtClean="0">
                  <a:solidFill>
                    <a:schemeClr val="accent1"/>
                  </a:solidFill>
                </a:rPr>
                <a:t>=1     </a:t>
              </a:r>
              <a:r>
                <a:rPr lang="en-US" sz="2400" dirty="0" err="1" smtClean="0">
                  <a:solidFill>
                    <a:schemeClr val="accent1"/>
                  </a:solidFill>
                </a:rPr>
                <a:t>func</a:t>
              </a:r>
              <a:r>
                <a:rPr lang="en-US" sz="2400" dirty="0" smtClean="0">
                  <a:solidFill>
                    <a:schemeClr val="accent1"/>
                  </a:solidFill>
                </a:rPr>
                <a:t>=</a:t>
              </a:r>
              <a:r>
                <a:rPr lang="en-US" sz="2400" dirty="0" err="1" smtClean="0">
                  <a:solidFill>
                    <a:schemeClr val="accent1"/>
                  </a:solidFill>
                </a:rPr>
                <a:t>sll</a:t>
              </a:r>
              <a:endParaRPr lang="en-US" sz="2400" dirty="0">
                <a:solidFill>
                  <a:schemeClr val="accent1"/>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1"/>
              </a:solidFill>
            </a:endParaRPr>
          </a:p>
          <a:p>
            <a:r>
              <a:rPr lang="en-US" sz="2500" dirty="0">
                <a:solidFill>
                  <a:schemeClr val="accent1"/>
                </a:solidFill>
              </a:rPr>
              <a:t>r</a:t>
            </a:r>
            <a:r>
              <a:rPr lang="en-US" sz="2500" dirty="0" smtClean="0">
                <a:solidFill>
                  <a:schemeClr val="accent1"/>
                </a:solidFill>
              </a:rPr>
              <a:t>0 = 0</a:t>
            </a:r>
          </a:p>
          <a:p>
            <a:r>
              <a:rPr lang="en-US" sz="2500" dirty="0" smtClean="0">
                <a:solidFill>
                  <a:schemeClr val="accent1"/>
                </a:solidFill>
              </a:rPr>
              <a:t>r5 = r0 + 10</a:t>
            </a:r>
          </a:p>
          <a:p>
            <a:r>
              <a:rPr lang="en-US" sz="2500" dirty="0" smtClean="0">
                <a:solidFill>
                  <a:schemeClr val="accent1"/>
                </a:solidFill>
              </a:rPr>
              <a:t>r5 = r5&lt;&lt;1 #r5 = r5 * 2</a:t>
            </a:r>
          </a:p>
          <a:p>
            <a:r>
              <a:rPr lang="en-US" sz="2500" dirty="0" smtClean="0">
                <a:solidFill>
                  <a:schemeClr val="accent1"/>
                </a:solidFill>
              </a:rPr>
              <a:t>r5 = r15 + 15</a:t>
            </a:r>
            <a:endParaRPr lang="en-US" sz="2500" dirty="0">
              <a:solidFill>
                <a:schemeClr val="accent1"/>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0" y="5244628"/>
            <a:ext cx="2552700" cy="14210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1678920" cy="1026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09600" y="-228600"/>
            <a:ext cx="7770813" cy="989013"/>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Assembly Language</a:t>
            </a:r>
          </a:p>
        </p:txBody>
      </p:sp>
      <p:sp>
        <p:nvSpPr>
          <p:cNvPr id="7170" name="Rectangle 2"/>
          <p:cNvSpPr>
            <a:spLocks noGrp="1" noChangeArrowheads="1"/>
          </p:cNvSpPr>
          <p:nvPr>
            <p:ph type="body" idx="4294967295"/>
          </p:nvPr>
        </p:nvSpPr>
        <p:spPr>
          <a:xfrm>
            <a:off x="457200" y="762000"/>
            <a:ext cx="8305800" cy="4390176"/>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Assembly language is used to specify programs at a </a:t>
            </a:r>
            <a:r>
              <a:rPr lang="en-GB" dirty="0" smtClean="0"/>
              <a:t>low-level</a:t>
            </a: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What does a program consist of?</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MIPS instructions</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Program data (strings, variables, </a:t>
            </a:r>
            <a:r>
              <a:rPr lang="en-GB" dirty="0" err="1"/>
              <a:t>etc</a:t>
            </a:r>
            <a:r>
              <a:rPr lang="en-GB" dirty="0"/>
              <a:t>)</a:t>
            </a:r>
            <a:br>
              <a:rPr lang="en-GB" dirty="0"/>
            </a:br>
            <a:endParaRPr lang="en-GB" dirty="0"/>
          </a:p>
        </p:txBody>
      </p:sp>
    </p:spTree>
    <p:extLst>
      <p:ext uri="{BB962C8B-B14F-4D97-AF65-F5344CB8AC3E}">
        <p14:creationId xmlns:p14="http://schemas.microsoft.com/office/powerpoint/2010/main" val="3381767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Assembler</a:t>
            </a:r>
            <a:endParaRPr lang="en-US" dirty="0"/>
          </a:p>
        </p:txBody>
      </p:sp>
      <p:sp>
        <p:nvSpPr>
          <p:cNvPr id="3" name="Content Placeholder 2"/>
          <p:cNvSpPr>
            <a:spLocks noGrp="1"/>
          </p:cNvSpPr>
          <p:nvPr>
            <p:ph idx="1"/>
            <p:custDataLst>
              <p:tags r:id="rId2"/>
            </p:custDataLst>
          </p:nvPr>
        </p:nvSpPr>
        <p:spPr/>
        <p:txBody>
          <a:bodyPr>
            <a:normAutofit/>
          </a:bodyPr>
          <a:lstStyle/>
          <a:p>
            <a:r>
              <a:rPr lang="en-GB" dirty="0" smtClean="0">
                <a:solidFill>
                  <a:schemeClr val="accent1"/>
                </a:solidFill>
              </a:rPr>
              <a:t>Assembler:</a:t>
            </a:r>
          </a:p>
          <a:p>
            <a:r>
              <a:rPr lang="en-GB" dirty="0" smtClean="0"/>
              <a:t>	assembly instructions</a:t>
            </a:r>
          </a:p>
          <a:p>
            <a:r>
              <a:rPr lang="en-GB" dirty="0" smtClean="0"/>
              <a:t>	+ </a:t>
            </a:r>
            <a:r>
              <a:rPr lang="en-GB" dirty="0" err="1" smtClean="0"/>
              <a:t>psuedo</a:t>
            </a:r>
            <a:r>
              <a:rPr lang="en-GB" dirty="0" smtClean="0"/>
              <a:t>-instructions</a:t>
            </a:r>
          </a:p>
          <a:p>
            <a:r>
              <a:rPr lang="en-GB" dirty="0" smtClean="0"/>
              <a:t>	+ data and layout directives</a:t>
            </a:r>
          </a:p>
          <a:p>
            <a:r>
              <a:rPr lang="en-GB" dirty="0" smtClean="0"/>
              <a:t>	</a:t>
            </a:r>
            <a:r>
              <a:rPr lang="en-GB" dirty="0" smtClean="0">
                <a:sym typeface="Wingdings" pitchFamily="2" charset="2"/>
              </a:rPr>
              <a:t>= executable program</a:t>
            </a:r>
            <a:endParaRPr lang="en-GB" dirty="0" smtClean="0"/>
          </a:p>
          <a:p>
            <a:endParaRPr lang="en-GB" dirty="0" smtClean="0"/>
          </a:p>
          <a:p>
            <a:r>
              <a:rPr lang="en-GB" dirty="0" smtClean="0">
                <a:solidFill>
                  <a:schemeClr val="accent1"/>
                </a:solidFill>
              </a:rPr>
              <a:t>Slightly higher level </a:t>
            </a:r>
            <a:r>
              <a:rPr lang="en-GB" dirty="0" smtClean="0"/>
              <a:t>than plain assembly</a:t>
            </a:r>
          </a:p>
          <a:p>
            <a:r>
              <a:rPr lang="en-US" dirty="0" smtClean="0"/>
              <a:t>	</a:t>
            </a:r>
            <a:r>
              <a:rPr lang="en-US" dirty="0" err="1" smtClean="0"/>
              <a:t>e.g</a:t>
            </a:r>
            <a:r>
              <a:rPr lang="en-US" dirty="0" smtClean="0"/>
              <a:t>: takes care of delay slots</a:t>
            </a:r>
          </a:p>
          <a:p>
            <a:r>
              <a:rPr lang="en-US" dirty="0" smtClean="0"/>
              <a:t>		(will reorder instructions or insert </a:t>
            </a:r>
            <a:r>
              <a:rPr lang="en-US" dirty="0" err="1" smtClean="0"/>
              <a:t>nops</a:t>
            </a:r>
            <a:r>
              <a:rPr lang="en-US" dirty="0" smtClean="0"/>
              <a:t>)</a:t>
            </a:r>
            <a:endParaRPr lang="en-US" dirty="0"/>
          </a:p>
        </p:txBody>
      </p:sp>
    </p:spTree>
    <p:extLst>
      <p:ext uri="{BB962C8B-B14F-4D97-AF65-F5344CB8AC3E}">
        <p14:creationId xmlns:p14="http://schemas.microsoft.com/office/powerpoint/2010/main" val="282453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Assembly Language Instructions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ADD, ADDU, SUB, SUBU, AND, OR, XOR, NOR, SLT, SLTU</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ADDI, ADDIU, ANDI, ORI, XORI, LUI, SLL, SRL, SLLV, SRLV, SRAV, SLTI, SLTIU</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4">
                    <a:lumMod val="40000"/>
                    <a:lumOff val="60000"/>
                  </a:schemeClr>
                </a:solidFill>
              </a:rPr>
              <a:t>MULT, DIV, MFLO, MTLO, MFHI, </a:t>
            </a:r>
            <a:r>
              <a:rPr lang="en-GB" sz="2400" dirty="0" smtClean="0">
                <a:solidFill>
                  <a:schemeClr val="accent4">
                    <a:lumMod val="40000"/>
                    <a:lumOff val="60000"/>
                  </a:schemeClr>
                </a:solidFill>
              </a:rPr>
              <a:t>MTHI</a:t>
            </a:r>
            <a:endParaRPr lang="en-GB" sz="2800" dirty="0">
              <a:solidFill>
                <a:schemeClr val="accent4">
                  <a:lumMod val="40000"/>
                  <a:lumOff val="60000"/>
                </a:schemeClr>
              </a:solidFill>
            </a:endParaRP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LW, LH, LB, LHU, LBU, LWL, LWR</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SW, SH, SB, SWL, SWR</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Control </a:t>
            </a:r>
            <a:r>
              <a:rPr lang="en-GB" sz="2800" dirty="0">
                <a:solidFill>
                  <a:schemeClr val="accent1"/>
                </a:solidFill>
              </a:rPr>
              <a:t>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BEQ, BNE, BLEZ, BLTZ, BGEZ, BGTZ</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 JR, JAL, JALR, </a:t>
            </a:r>
            <a:r>
              <a:rPr lang="en-GB" sz="2400" dirty="0">
                <a:solidFill>
                  <a:schemeClr val="accent4">
                    <a:lumMod val="40000"/>
                    <a:lumOff val="60000"/>
                  </a:schemeClr>
                </a:solidFill>
              </a:rPr>
              <a:t>BEQL, BNEL, BLEZL, BGTZL</a:t>
            </a:r>
          </a:p>
          <a:p>
            <a:pPr marL="623887"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Special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a:solidFill>
                  <a:schemeClr val="accent4">
                    <a:lumMod val="40000"/>
                    <a:lumOff val="60000"/>
                  </a:schemeClr>
                </a:solidFill>
              </a:rPr>
              <a:t>LL, SC, SYSCALL, BREAK, SYNC, COPROC</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p>
        </p:txBody>
      </p:sp>
    </p:spTree>
    <p:extLst>
      <p:ext uri="{BB962C8B-B14F-4D97-AF65-F5344CB8AC3E}">
        <p14:creationId xmlns:p14="http://schemas.microsoft.com/office/powerpoint/2010/main" val="12791665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2019">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20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Pseudo-Instructions</a:t>
            </a:r>
            <a:endParaRPr lang="en-US" dirty="0"/>
          </a:p>
        </p:txBody>
      </p:sp>
      <p:sp>
        <p:nvSpPr>
          <p:cNvPr id="3" name="Content Placeholder 2"/>
          <p:cNvSpPr>
            <a:spLocks noGrp="1"/>
          </p:cNvSpPr>
          <p:nvPr>
            <p:ph idx="1"/>
            <p:custDataLst>
              <p:tags r:id="rId2"/>
            </p:custDataLst>
          </p:nvPr>
        </p:nvSpPr>
        <p:spPr>
          <a:xfrm>
            <a:off x="0" y="685800"/>
            <a:ext cx="9372600" cy="6172200"/>
          </a:xfrm>
        </p:spPr>
        <p:txBody>
          <a:bodyPr>
            <a:normAutofit/>
          </a:bodyPr>
          <a:lstStyle/>
          <a:p>
            <a:r>
              <a:rPr lang="en-US" dirty="0" smtClean="0">
                <a:solidFill>
                  <a:schemeClr val="accent1"/>
                </a:solidFill>
              </a:rPr>
              <a:t>Pseudo-Instructions</a:t>
            </a:r>
            <a:endParaRPr lang="en-US" dirty="0" smtClean="0"/>
          </a:p>
          <a:p>
            <a:r>
              <a:rPr lang="en-US" dirty="0" smtClean="0"/>
              <a:t>NOP </a:t>
            </a:r>
            <a:r>
              <a:rPr lang="en-US" dirty="0" smtClean="0">
                <a:solidFill>
                  <a:schemeClr val="accent1"/>
                </a:solidFill>
              </a:rPr>
              <a:t># do nothing</a:t>
            </a:r>
          </a:p>
          <a:p>
            <a:pPr lvl="1"/>
            <a:r>
              <a:rPr lang="en-US" dirty="0" smtClean="0">
                <a:solidFill>
                  <a:schemeClr val="bg1"/>
                </a:solidFill>
              </a:rPr>
              <a:t>SLL r0, r0, 0</a:t>
            </a:r>
          </a:p>
          <a:p>
            <a:r>
              <a:rPr lang="en-US" dirty="0" smtClean="0"/>
              <a:t>MOVE </a:t>
            </a:r>
            <a:r>
              <a:rPr lang="en-US" dirty="0" err="1" smtClean="0"/>
              <a:t>reg</a:t>
            </a:r>
            <a:r>
              <a:rPr lang="en-US" dirty="0" smtClean="0"/>
              <a:t>, </a:t>
            </a:r>
            <a:r>
              <a:rPr lang="en-US" dirty="0" err="1" smtClean="0"/>
              <a:t>reg</a:t>
            </a:r>
            <a:r>
              <a:rPr lang="en-US" dirty="0" smtClean="0">
                <a:solidFill>
                  <a:schemeClr val="accent1"/>
                </a:solidFill>
              </a:rPr>
              <a:t> # copy between </a:t>
            </a:r>
            <a:r>
              <a:rPr lang="en-US" dirty="0" err="1" smtClean="0">
                <a:solidFill>
                  <a:schemeClr val="accent1"/>
                </a:solidFill>
              </a:rPr>
              <a:t>regs</a:t>
            </a:r>
            <a:endParaRPr lang="en-US" dirty="0" smtClean="0">
              <a:solidFill>
                <a:schemeClr val="accent1"/>
              </a:solidFill>
            </a:endParaRPr>
          </a:p>
          <a:p>
            <a:pPr lvl="1"/>
            <a:r>
              <a:rPr lang="en-US" dirty="0" smtClean="0">
                <a:solidFill>
                  <a:schemeClr val="bg1"/>
                </a:solidFill>
              </a:rPr>
              <a:t>ADD R2, R0, R1  </a:t>
            </a:r>
            <a:r>
              <a:rPr lang="en-US" dirty="0" smtClean="0">
                <a:solidFill>
                  <a:schemeClr val="accent1"/>
                </a:solidFill>
              </a:rPr>
              <a:t># copies contents of R1 to R2</a:t>
            </a:r>
          </a:p>
          <a:p>
            <a:r>
              <a:rPr lang="en-US" dirty="0" smtClean="0"/>
              <a:t>LI </a:t>
            </a:r>
            <a:r>
              <a:rPr lang="en-US" dirty="0" err="1" smtClean="0"/>
              <a:t>reg</a:t>
            </a:r>
            <a:r>
              <a:rPr lang="en-US" dirty="0" smtClean="0"/>
              <a:t>, </a:t>
            </a:r>
            <a:r>
              <a:rPr lang="en-US" dirty="0" err="1" smtClean="0"/>
              <a:t>imm</a:t>
            </a:r>
            <a:r>
              <a:rPr lang="en-US" dirty="0" smtClean="0"/>
              <a:t> </a:t>
            </a:r>
            <a:r>
              <a:rPr lang="en-US" dirty="0" smtClean="0">
                <a:solidFill>
                  <a:schemeClr val="accent1"/>
                </a:solidFill>
              </a:rPr>
              <a:t># load immediate (up to 32 bits)</a:t>
            </a:r>
          </a:p>
          <a:p>
            <a:r>
              <a:rPr lang="en-US" dirty="0" smtClean="0"/>
              <a:t>LA </a:t>
            </a:r>
            <a:r>
              <a:rPr lang="en-US" dirty="0" err="1" smtClean="0"/>
              <a:t>reg</a:t>
            </a:r>
            <a:r>
              <a:rPr lang="en-US" dirty="0" smtClean="0"/>
              <a:t>, label </a:t>
            </a:r>
            <a:r>
              <a:rPr lang="en-US" dirty="0" smtClean="0">
                <a:solidFill>
                  <a:schemeClr val="accent1"/>
                </a:solidFill>
              </a:rPr>
              <a:t># load address (32 bits)</a:t>
            </a:r>
          </a:p>
          <a:p>
            <a:r>
              <a:rPr lang="en-US" dirty="0" smtClean="0"/>
              <a:t>B label </a:t>
            </a:r>
            <a:r>
              <a:rPr lang="en-US" dirty="0" smtClean="0">
                <a:solidFill>
                  <a:schemeClr val="accent1"/>
                </a:solidFill>
              </a:rPr>
              <a:t># unconditional branch</a:t>
            </a:r>
            <a:endParaRPr lang="en-US" dirty="0" smtClean="0"/>
          </a:p>
          <a:p>
            <a:r>
              <a:rPr lang="en-US" dirty="0" smtClean="0"/>
              <a:t>BLT </a:t>
            </a:r>
            <a:r>
              <a:rPr lang="en-US" dirty="0" err="1" smtClean="0"/>
              <a:t>reg</a:t>
            </a:r>
            <a:r>
              <a:rPr lang="en-US" dirty="0" smtClean="0"/>
              <a:t>, </a:t>
            </a:r>
            <a:r>
              <a:rPr lang="en-US" dirty="0" err="1" smtClean="0"/>
              <a:t>reg</a:t>
            </a:r>
            <a:r>
              <a:rPr lang="en-US" dirty="0" smtClean="0"/>
              <a:t>, label </a:t>
            </a:r>
            <a:r>
              <a:rPr lang="en-US" dirty="0" smtClean="0">
                <a:solidFill>
                  <a:schemeClr val="accent1"/>
                </a:solidFill>
              </a:rPr>
              <a:t># branch less than</a:t>
            </a:r>
          </a:p>
          <a:p>
            <a:pPr lvl="1"/>
            <a:r>
              <a:rPr lang="en-US" dirty="0" smtClean="0">
                <a:solidFill>
                  <a:schemeClr val="bg1"/>
                </a:solidFill>
              </a:rPr>
              <a:t>SLT r1, </a:t>
            </a:r>
            <a:r>
              <a:rPr lang="en-US" dirty="0" err="1" smtClean="0">
                <a:solidFill>
                  <a:schemeClr val="bg1"/>
                </a:solidFill>
              </a:rPr>
              <a:t>rA</a:t>
            </a:r>
            <a:r>
              <a:rPr lang="en-US" dirty="0" smtClean="0">
                <a:solidFill>
                  <a:schemeClr val="bg1"/>
                </a:solidFill>
              </a:rPr>
              <a:t>, </a:t>
            </a:r>
            <a:r>
              <a:rPr lang="en-US" dirty="0" err="1" smtClean="0">
                <a:solidFill>
                  <a:schemeClr val="bg1"/>
                </a:solidFill>
              </a:rPr>
              <a:t>rB</a:t>
            </a:r>
            <a:r>
              <a:rPr lang="en-US" dirty="0" smtClean="0">
                <a:solidFill>
                  <a:schemeClr val="bg1"/>
                </a:solidFill>
              </a:rPr>
              <a:t> </a:t>
            </a:r>
            <a:r>
              <a:rPr lang="en-US" dirty="0" smtClean="0">
                <a:solidFill>
                  <a:schemeClr val="accent1"/>
                </a:solidFill>
              </a:rPr>
              <a:t># r1 = 1 if R[</a:t>
            </a:r>
            <a:r>
              <a:rPr lang="en-US" dirty="0" err="1" smtClean="0">
                <a:solidFill>
                  <a:schemeClr val="accent1"/>
                </a:solidFill>
              </a:rPr>
              <a:t>rA</a:t>
            </a:r>
            <a:r>
              <a:rPr lang="en-US" dirty="0" smtClean="0">
                <a:solidFill>
                  <a:schemeClr val="accent1"/>
                </a:solidFill>
              </a:rPr>
              <a:t>] &lt; R[</a:t>
            </a:r>
            <a:r>
              <a:rPr lang="en-US" dirty="0" err="1" smtClean="0">
                <a:solidFill>
                  <a:schemeClr val="accent1"/>
                </a:solidFill>
              </a:rPr>
              <a:t>rB</a:t>
            </a:r>
            <a:r>
              <a:rPr lang="en-US" dirty="0" smtClean="0">
                <a:solidFill>
                  <a:schemeClr val="accent1"/>
                </a:solidFill>
              </a:rPr>
              <a:t>]; </a:t>
            </a:r>
            <a:r>
              <a:rPr lang="en-US" dirty="0" err="1" smtClean="0">
                <a:solidFill>
                  <a:schemeClr val="accent1"/>
                </a:solidFill>
              </a:rPr>
              <a:t>o.w</a:t>
            </a:r>
            <a:r>
              <a:rPr lang="en-US" dirty="0" smtClean="0">
                <a:solidFill>
                  <a:schemeClr val="accent1"/>
                </a:solidFill>
              </a:rPr>
              <a:t>. r1 = 0</a:t>
            </a:r>
          </a:p>
          <a:p>
            <a:pPr lvl="1"/>
            <a:r>
              <a:rPr lang="en-US" dirty="0" smtClean="0">
                <a:solidFill>
                  <a:schemeClr val="bg1"/>
                </a:solidFill>
              </a:rPr>
              <a:t>BNE r1, r0, label </a:t>
            </a:r>
            <a:r>
              <a:rPr lang="en-US" dirty="0" smtClean="0">
                <a:solidFill>
                  <a:schemeClr val="accent1"/>
                </a:solidFill>
              </a:rPr>
              <a:t># go to address label if r1!=r0; i.t. </a:t>
            </a:r>
            <a:r>
              <a:rPr lang="en-US" dirty="0" err="1" smtClean="0">
                <a:solidFill>
                  <a:schemeClr val="accent1"/>
                </a:solidFill>
              </a:rPr>
              <a:t>rA</a:t>
            </a:r>
            <a:r>
              <a:rPr lang="en-US" dirty="0" smtClean="0">
                <a:solidFill>
                  <a:schemeClr val="accent1"/>
                </a:solidFill>
              </a:rPr>
              <a:t> &lt; </a:t>
            </a:r>
            <a:r>
              <a:rPr lang="en-US" dirty="0" err="1" smtClean="0">
                <a:solidFill>
                  <a:schemeClr val="accent1"/>
                </a:solidFill>
              </a:rPr>
              <a:t>rB</a:t>
            </a:r>
            <a:endParaRPr lang="en-US" dirty="0" smtClean="0">
              <a:solidFill>
                <a:schemeClr val="accent1"/>
              </a:solidFill>
            </a:endParaRPr>
          </a:p>
        </p:txBody>
      </p:sp>
    </p:spTree>
    <p:extLst>
      <p:ext uri="{BB962C8B-B14F-4D97-AF65-F5344CB8AC3E}">
        <p14:creationId xmlns:p14="http://schemas.microsoft.com/office/powerpoint/2010/main" val="15969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3554" name="Rectangle 2"/>
          <p:cNvSpPr>
            <a:spLocks noGrp="1" noChangeArrowheads="1"/>
          </p:cNvSpPr>
          <p:nvPr>
            <p:ph type="title"/>
          </p:nvPr>
        </p:nvSpPr>
        <p:spPr>
          <a:xfrm>
            <a:off x="661988" y="0"/>
            <a:ext cx="7773987" cy="700088"/>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defTabSz="4572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Program Layout</a:t>
            </a:r>
          </a:p>
        </p:txBody>
      </p:sp>
      <p:sp>
        <p:nvSpPr>
          <p:cNvPr id="2583555" name="Rectangle 3"/>
          <p:cNvSpPr>
            <a:spLocks noGrp="1" noChangeArrowheads="1"/>
          </p:cNvSpPr>
          <p:nvPr>
            <p:ph type="body" idx="1"/>
          </p:nvPr>
        </p:nvSpPr>
        <p:spPr>
          <a:xfrm>
            <a:off x="215900" y="1131888"/>
            <a:ext cx="5735638" cy="2919838"/>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9725" indent="-33972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Programs consist of </a:t>
            </a:r>
            <a:r>
              <a:rPr lang="en-GB" dirty="0">
                <a:solidFill>
                  <a:schemeClr val="accent1"/>
                </a:solidFill>
              </a:rPr>
              <a:t>segments </a:t>
            </a:r>
            <a:r>
              <a:rPr lang="en-GB" dirty="0"/>
              <a:t>used for different purposes</a:t>
            </a:r>
          </a:p>
          <a:p>
            <a:pPr marL="739775" lvl="1" indent="-28257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Text</a:t>
            </a:r>
            <a:r>
              <a:rPr lang="en-GB" dirty="0"/>
              <a:t>: holds instructions</a:t>
            </a:r>
          </a:p>
          <a:p>
            <a:pPr marL="739775" lvl="1" indent="-28257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Data</a:t>
            </a:r>
            <a:r>
              <a:rPr lang="en-GB" dirty="0"/>
              <a:t>: holds statically allocated</a:t>
            </a:r>
            <a:br>
              <a:rPr lang="en-GB" dirty="0"/>
            </a:br>
            <a:r>
              <a:rPr lang="en-GB" dirty="0"/>
              <a:t>          program data such as</a:t>
            </a:r>
            <a:br>
              <a:rPr lang="en-GB" dirty="0"/>
            </a:br>
            <a:r>
              <a:rPr lang="en-GB" dirty="0"/>
              <a:t>          variables, strings, etc.</a:t>
            </a:r>
          </a:p>
        </p:txBody>
      </p:sp>
      <p:sp>
        <p:nvSpPr>
          <p:cNvPr id="2583556" name="AutoShape 4"/>
          <p:cNvSpPr>
            <a:spLocks noChangeArrowheads="1"/>
          </p:cNvSpPr>
          <p:nvPr/>
        </p:nvSpPr>
        <p:spPr bwMode="auto">
          <a:xfrm>
            <a:off x="7215187" y="1828800"/>
            <a:ext cx="1828800" cy="4343400"/>
          </a:xfrm>
          <a:prstGeom prst="roundRect">
            <a:avLst>
              <a:gd name="adj" fmla="val 97"/>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83557" name="AutoShape 5"/>
          <p:cNvSpPr>
            <a:spLocks noChangeArrowheads="1"/>
          </p:cNvSpPr>
          <p:nvPr/>
        </p:nvSpPr>
        <p:spPr bwMode="auto">
          <a:xfrm>
            <a:off x="7215187" y="3886200"/>
            <a:ext cx="1828800" cy="1600200"/>
          </a:xfrm>
          <a:prstGeom prst="roundRect">
            <a:avLst>
              <a:gd name="adj" fmla="val 97"/>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add r1,r2,r3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ori r2, r4, 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a:t>
            </a:r>
          </a:p>
        </p:txBody>
      </p:sp>
      <p:sp>
        <p:nvSpPr>
          <p:cNvPr id="2583558" name="AutoShape 6"/>
          <p:cNvSpPr>
            <a:spLocks noChangeArrowheads="1"/>
          </p:cNvSpPr>
          <p:nvPr/>
        </p:nvSpPr>
        <p:spPr bwMode="auto">
          <a:xfrm>
            <a:off x="7215187" y="2111375"/>
            <a:ext cx="1828800" cy="1371600"/>
          </a:xfrm>
          <a:prstGeom prst="roundRect">
            <a:avLst>
              <a:gd name="adj" fmla="val 116"/>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“cornell cs”</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13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25</a:t>
            </a:r>
          </a:p>
        </p:txBody>
      </p:sp>
      <p:sp>
        <p:nvSpPr>
          <p:cNvPr id="2583559" name="Text Box 7"/>
          <p:cNvSpPr txBox="1">
            <a:spLocks noChangeArrowheads="1"/>
          </p:cNvSpPr>
          <p:nvPr/>
        </p:nvSpPr>
        <p:spPr bwMode="auto">
          <a:xfrm>
            <a:off x="6400800" y="2630488"/>
            <a:ext cx="68738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lnSpc>
                <a:spcPct val="134000"/>
              </a:lnSpc>
              <a:buClr>
                <a:srgbClr val="40458C"/>
              </a:buClr>
              <a:buSzPct val="100000"/>
              <a:buFont typeface="Times New Roman" pitchFamily="18" charset="0"/>
              <a:buNone/>
            </a:pPr>
            <a:r>
              <a:rPr lang="en-GB" dirty="0"/>
              <a:t>data</a:t>
            </a:r>
          </a:p>
        </p:txBody>
      </p:sp>
      <p:sp>
        <p:nvSpPr>
          <p:cNvPr id="2583560" name="Text Box 8"/>
          <p:cNvSpPr txBox="1">
            <a:spLocks noChangeArrowheads="1"/>
          </p:cNvSpPr>
          <p:nvPr/>
        </p:nvSpPr>
        <p:spPr bwMode="auto">
          <a:xfrm>
            <a:off x="6438900" y="4170363"/>
            <a:ext cx="63658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lnSpc>
                <a:spcPct val="134000"/>
              </a:lnSpc>
              <a:buClr>
                <a:srgbClr val="40458C"/>
              </a:buClr>
              <a:buSzPct val="100000"/>
              <a:buFont typeface="Times New Roman" pitchFamily="18" charset="0"/>
              <a:buNone/>
            </a:pPr>
            <a:r>
              <a:rPr lang="en-GB"/>
              <a:t>text</a:t>
            </a:r>
          </a:p>
        </p:txBody>
      </p:sp>
    </p:spTree>
    <p:extLst>
      <p:ext uri="{BB962C8B-B14F-4D97-AF65-F5344CB8AC3E}">
        <p14:creationId xmlns:p14="http://schemas.microsoft.com/office/powerpoint/2010/main" val="18242189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609600" y="-152400"/>
            <a:ext cx="7770813" cy="989013"/>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Assembling Programs</a:t>
            </a:r>
          </a:p>
        </p:txBody>
      </p:sp>
      <p:sp>
        <p:nvSpPr>
          <p:cNvPr id="9218" name="Rectangle 2"/>
          <p:cNvSpPr>
            <a:spLocks noGrp="1" noChangeArrowheads="1"/>
          </p:cNvSpPr>
          <p:nvPr>
            <p:ph type="body" idx="4294967295"/>
          </p:nvPr>
        </p:nvSpPr>
        <p:spPr>
          <a:xfrm>
            <a:off x="3200400" y="609600"/>
            <a:ext cx="5715000" cy="6088846"/>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Assembly files </a:t>
            </a:r>
            <a:r>
              <a:rPr lang="en-GB" sz="2800" dirty="0"/>
              <a:t>consist of a mix of </a:t>
            </a:r>
            <a:endParaRPr lang="en-GB" sz="2800" dirty="0" smtClean="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instructions</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pseudo-instructions  </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assembler (data/layout) directives</a:t>
            </a: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        (Assembler </a:t>
            </a:r>
            <a:r>
              <a:rPr lang="en-GB" sz="2800" dirty="0"/>
              <a:t>lays out binary values </a:t>
            </a:r>
            <a:endParaRPr lang="en-GB" sz="2800" dirty="0" smtClean="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in </a:t>
            </a:r>
            <a:r>
              <a:rPr lang="en-GB" sz="2800" dirty="0"/>
              <a:t>memory based on </a:t>
            </a:r>
            <a:r>
              <a:rPr lang="en-GB" sz="2800" dirty="0" smtClean="0"/>
              <a:t>directives)</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Assembled to an Object File</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Header</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Text </a:t>
            </a:r>
            <a:r>
              <a:rPr lang="en-US" sz="2000" dirty="0" smtClean="0"/>
              <a:t>Segment </a:t>
            </a:r>
            <a:endParaRPr lang="en-US" sz="2000" dirty="0"/>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Data Segment</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Relocation Information</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Symbol Table</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Debugging </a:t>
            </a:r>
            <a:r>
              <a:rPr lang="en-US" sz="2000" dirty="0" smtClean="0"/>
              <a:t>Information</a:t>
            </a:r>
            <a:endParaRPr lang="en-US" sz="2000" dirty="0"/>
          </a:p>
        </p:txBody>
      </p:sp>
      <p:sp>
        <p:nvSpPr>
          <p:cNvPr id="9219" name="Text Box 3"/>
          <p:cNvSpPr txBox="1">
            <a:spLocks noChangeArrowheads="1"/>
          </p:cNvSpPr>
          <p:nvPr/>
        </p:nvSpPr>
        <p:spPr bwMode="auto">
          <a:xfrm>
            <a:off x="457200" y="990600"/>
            <a:ext cx="2588507" cy="4410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5pPr>
            <a:lvl6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6pPr>
            <a:lvl7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7pPr>
            <a:lvl8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8pPr>
            <a:lvl9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9pPr>
          </a:lstStyle>
          <a:p>
            <a:pPr>
              <a:lnSpc>
                <a:spcPct val="116000"/>
              </a:lnSpc>
            </a:pPr>
            <a:r>
              <a:rPr lang="en-GB" sz="2200" dirty="0"/>
              <a:t>	</a:t>
            </a:r>
            <a:r>
              <a:rPr lang="en-GB" sz="2200" dirty="0">
                <a:solidFill>
                  <a:schemeClr val="bg1"/>
                </a:solidFill>
              </a:rPr>
              <a:t>   .text</a:t>
            </a:r>
          </a:p>
          <a:p>
            <a:pPr>
              <a:lnSpc>
                <a:spcPct val="116000"/>
              </a:lnSpc>
            </a:pPr>
            <a:r>
              <a:rPr lang="en-GB" sz="2200" dirty="0">
                <a:solidFill>
                  <a:schemeClr val="bg1"/>
                </a:solidFill>
              </a:rPr>
              <a:t>	   .</a:t>
            </a:r>
            <a:r>
              <a:rPr lang="en-GB" sz="2200" dirty="0" err="1">
                <a:solidFill>
                  <a:schemeClr val="bg1"/>
                </a:solidFill>
              </a:rPr>
              <a:t>ent</a:t>
            </a:r>
            <a:r>
              <a:rPr lang="en-GB" sz="2200" dirty="0">
                <a:solidFill>
                  <a:schemeClr val="bg1"/>
                </a:solidFill>
              </a:rPr>
              <a:t> main</a:t>
            </a:r>
          </a:p>
          <a:p>
            <a:pPr>
              <a:lnSpc>
                <a:spcPct val="116000"/>
              </a:lnSpc>
            </a:pPr>
            <a:r>
              <a:rPr lang="en-GB" sz="2200" dirty="0">
                <a:solidFill>
                  <a:schemeClr val="bg1"/>
                </a:solidFill>
              </a:rPr>
              <a:t>main: la $4, </a:t>
            </a:r>
            <a:r>
              <a:rPr lang="en-GB" sz="2200" dirty="0" err="1">
                <a:solidFill>
                  <a:schemeClr val="bg1"/>
                </a:solidFill>
              </a:rPr>
              <a:t>Larray</a:t>
            </a:r>
            <a:endParaRPr lang="en-GB" sz="2200" dirty="0">
              <a:solidFill>
                <a:schemeClr val="bg1"/>
              </a:solidFill>
            </a:endParaRPr>
          </a:p>
          <a:p>
            <a:pPr>
              <a:lnSpc>
                <a:spcPct val="116000"/>
              </a:lnSpc>
            </a:pPr>
            <a:r>
              <a:rPr lang="en-GB" sz="2200" dirty="0">
                <a:solidFill>
                  <a:schemeClr val="bg1"/>
                </a:solidFill>
              </a:rPr>
              <a:t>	   li $5, 15</a:t>
            </a:r>
          </a:p>
          <a:p>
            <a:pPr>
              <a:lnSpc>
                <a:spcPct val="116000"/>
              </a:lnSpc>
            </a:pPr>
            <a:r>
              <a:rPr lang="en-GB" sz="2200" dirty="0">
                <a:solidFill>
                  <a:schemeClr val="bg1"/>
                </a:solidFill>
              </a:rPr>
              <a:t>	   ...</a:t>
            </a:r>
          </a:p>
          <a:p>
            <a:pPr>
              <a:lnSpc>
                <a:spcPct val="116000"/>
              </a:lnSpc>
            </a:pPr>
            <a:r>
              <a:rPr lang="en-GB" sz="2200" dirty="0">
                <a:solidFill>
                  <a:schemeClr val="bg1"/>
                </a:solidFill>
              </a:rPr>
              <a:t>	   li $4, 0</a:t>
            </a:r>
          </a:p>
          <a:p>
            <a:pPr>
              <a:lnSpc>
                <a:spcPct val="116000"/>
              </a:lnSpc>
            </a:pPr>
            <a:r>
              <a:rPr lang="en-GB" sz="2200" dirty="0">
                <a:solidFill>
                  <a:schemeClr val="bg1"/>
                </a:solidFill>
              </a:rPr>
              <a:t>	   </a:t>
            </a:r>
            <a:r>
              <a:rPr lang="en-GB" sz="2200" dirty="0" err="1">
                <a:solidFill>
                  <a:schemeClr val="bg1"/>
                </a:solidFill>
              </a:rPr>
              <a:t>jal</a:t>
            </a:r>
            <a:r>
              <a:rPr lang="en-GB" sz="2200" dirty="0">
                <a:solidFill>
                  <a:schemeClr val="bg1"/>
                </a:solidFill>
              </a:rPr>
              <a:t> exit</a:t>
            </a:r>
          </a:p>
          <a:p>
            <a:pPr>
              <a:lnSpc>
                <a:spcPct val="116000"/>
              </a:lnSpc>
            </a:pPr>
            <a:r>
              <a:rPr lang="en-GB" sz="2200" dirty="0">
                <a:solidFill>
                  <a:schemeClr val="bg1"/>
                </a:solidFill>
              </a:rPr>
              <a:t>	   .end main</a:t>
            </a:r>
          </a:p>
          <a:p>
            <a:pPr>
              <a:lnSpc>
                <a:spcPct val="116000"/>
              </a:lnSpc>
            </a:pPr>
            <a:r>
              <a:rPr lang="en-GB" sz="2200" dirty="0">
                <a:solidFill>
                  <a:schemeClr val="bg1"/>
                </a:solidFill>
              </a:rPr>
              <a:t>	   .data</a:t>
            </a:r>
          </a:p>
          <a:p>
            <a:pPr>
              <a:lnSpc>
                <a:spcPct val="116000"/>
              </a:lnSpc>
            </a:pPr>
            <a:r>
              <a:rPr lang="en-GB" sz="2200" dirty="0" err="1">
                <a:solidFill>
                  <a:schemeClr val="bg1"/>
                </a:solidFill>
              </a:rPr>
              <a:t>Larray</a:t>
            </a:r>
            <a:r>
              <a:rPr lang="en-GB" sz="2200" dirty="0">
                <a:solidFill>
                  <a:schemeClr val="bg1"/>
                </a:solidFill>
              </a:rPr>
              <a:t>: </a:t>
            </a:r>
          </a:p>
          <a:p>
            <a:pPr>
              <a:lnSpc>
                <a:spcPct val="116000"/>
              </a:lnSpc>
            </a:pPr>
            <a:r>
              <a:rPr lang="en-GB" sz="2200" dirty="0">
                <a:solidFill>
                  <a:schemeClr val="bg1"/>
                </a:solidFill>
              </a:rPr>
              <a:t>	   .long 51, 491, 3991</a:t>
            </a:r>
          </a:p>
        </p:txBody>
      </p:sp>
      <p:sp>
        <p:nvSpPr>
          <p:cNvPr id="4" name="Rounded Rectangle 3"/>
          <p:cNvSpPr/>
          <p:nvPr/>
        </p:nvSpPr>
        <p:spPr>
          <a:xfrm>
            <a:off x="3429000" y="2209800"/>
            <a:ext cx="55626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29000" y="1600200"/>
            <a:ext cx="3733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751453" y="1905000"/>
            <a:ext cx="167754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2133600"/>
            <a:ext cx="1294253"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4040" y="990600"/>
            <a:ext cx="1294253"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0813" y="4038600"/>
            <a:ext cx="1294253"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4" idx="1"/>
            <a:endCxn id="12" idx="6"/>
          </p:cNvCxnSpPr>
          <p:nvPr/>
        </p:nvCxnSpPr>
        <p:spPr>
          <a:xfrm flipH="1" flipV="1">
            <a:off x="1868293" y="1219200"/>
            <a:ext cx="1560707"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1"/>
            <a:endCxn id="13" idx="6"/>
          </p:cNvCxnSpPr>
          <p:nvPr/>
        </p:nvCxnSpPr>
        <p:spPr>
          <a:xfrm flipH="1">
            <a:off x="1735066" y="2971800"/>
            <a:ext cx="1693934"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753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18">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18">
                                            <p:txEl>
                                              <p:pRg st="7" end="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18">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18">
                                            <p:txEl>
                                              <p:pRg st="9" end="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18">
                                            <p:txEl>
                                              <p:pRg st="10" end="1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18">
                                            <p:txEl>
                                              <p:pRg st="11" end="1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nimBg="1"/>
      <p:bldP spid="4" grpId="0" animBg="1"/>
      <p:bldP spid="5" grpId="0" animBg="1"/>
      <p:bldP spid="5" grpId="1" animBg="1"/>
      <p:bldP spid="11" grpId="0" animBg="1"/>
      <p:bldP spid="11" grpId="1"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a:xfrm>
            <a:off x="-76200" y="0"/>
            <a:ext cx="9753600" cy="533400"/>
          </a:xfrm>
        </p:spPr>
        <p:txBody>
          <a:bodyPr>
            <a:noAutofit/>
          </a:bodyPr>
          <a:lstStyle/>
          <a:p>
            <a:r>
              <a:rPr lang="en-US" dirty="0" smtClean="0"/>
              <a:t>Assembling Programs</a:t>
            </a:r>
            <a:endParaRPr lang="en-US" dirty="0"/>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dirty="0" smtClean="0"/>
              <a:t>Assembly with a but using (modified) Harvard architecture</a:t>
            </a:r>
          </a:p>
          <a:p>
            <a:pPr lvl="1">
              <a:lnSpc>
                <a:spcPct val="92000"/>
              </a:lnSpc>
            </a:pPr>
            <a:r>
              <a:rPr lang="en-US" dirty="0" smtClean="0"/>
              <a:t>Need segments since data and program stored together in memory</a:t>
            </a:r>
            <a:endParaRPr lang="en-US" dirty="0"/>
          </a:p>
        </p:txBody>
      </p:sp>
      <p:sp>
        <p:nvSpPr>
          <p:cNvPr id="13" name="Rectangle 12"/>
          <p:cNvSpPr/>
          <p:nvPr>
            <p:custDataLst>
              <p:tags r:id="rId3"/>
            </p:custDataLst>
          </p:nvPr>
        </p:nvSpPr>
        <p:spPr>
          <a:xfrm>
            <a:off x="685799" y="2438400"/>
            <a:ext cx="26670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2590800"/>
            <a:ext cx="1371599" cy="457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886200"/>
            <a:ext cx="2514600" cy="0"/>
          </a:xfrm>
          <a:prstGeom prst="line">
            <a:avLst/>
          </a:prstGeom>
          <a:noFill/>
          <a:ln w="28575">
            <a:solidFill>
              <a:srgbClr val="FFFF00"/>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24384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3048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3200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rgbClr val="FFFF00"/>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3200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10"/>
            </p:custDataLst>
          </p:nvPr>
        </p:nvSpPr>
        <p:spPr>
          <a:xfrm>
            <a:off x="2285999" y="2819400"/>
            <a:ext cx="990600" cy="6096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9" y="28956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2"/>
            </p:custDataLst>
          </p:nvPr>
        </p:nvSpPr>
        <p:spPr>
          <a:xfrm>
            <a:off x="6019799" y="2590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3"/>
            </p:custDataLst>
          </p:nvPr>
        </p:nvSpPr>
        <p:spPr>
          <a:xfrm>
            <a:off x="3581400" y="44196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4495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5"/>
            </p:custDataLst>
          </p:nvPr>
        </p:nvSpPr>
        <p:spPr>
          <a:xfrm flipH="1">
            <a:off x="2590800" y="5410200"/>
            <a:ext cx="990600" cy="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800600"/>
            <a:ext cx="0" cy="60960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extLst>
      <p:ext uri="{BB962C8B-B14F-4D97-AF65-F5344CB8AC3E}">
        <p14:creationId xmlns:p14="http://schemas.microsoft.com/office/powerpoint/2010/main" val="6749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Takeaway</a:t>
            </a:r>
            <a:endParaRPr lang="en-US" dirty="0"/>
          </a:p>
        </p:txBody>
      </p:sp>
      <p:sp>
        <p:nvSpPr>
          <p:cNvPr id="3" name="Content Placeholder 2"/>
          <p:cNvSpPr>
            <a:spLocks noGrp="1"/>
          </p:cNvSpPr>
          <p:nvPr>
            <p:ph idx="1"/>
            <p:custDataLst>
              <p:tags r:id="rId2"/>
            </p:custDataLst>
          </p:nvPr>
        </p:nvSpPr>
        <p:spPr>
          <a:xfrm>
            <a:off x="0" y="685800"/>
            <a:ext cx="8915400" cy="5638800"/>
          </a:xfrm>
        </p:spPr>
        <p:txBody>
          <a:bodyPr>
            <a:normAutofit/>
          </a:bodyPr>
          <a:lstStyle/>
          <a:p>
            <a:r>
              <a:rPr lang="en-US" dirty="0" smtClean="0"/>
              <a:t>Assembly is a low-level task</a:t>
            </a:r>
          </a:p>
          <a:p>
            <a:pPr lvl="1"/>
            <a:r>
              <a:rPr lang="en-US" dirty="0" smtClean="0"/>
              <a:t>Need to assemble assembly language into machine code binary.  Requires</a:t>
            </a:r>
          </a:p>
          <a:p>
            <a:pPr lvl="1"/>
            <a:r>
              <a:rPr lang="en-US" dirty="0" smtClean="0"/>
              <a:t>Assembly language instructions</a:t>
            </a:r>
          </a:p>
          <a:p>
            <a:pPr lvl="1"/>
            <a:r>
              <a:rPr lang="en-US" i="1" dirty="0" smtClean="0">
                <a:solidFill>
                  <a:schemeClr val="accent1"/>
                </a:solidFill>
              </a:rPr>
              <a:t>pseudo-instructions</a:t>
            </a:r>
            <a:endParaRPr lang="en-US" dirty="0" smtClean="0"/>
          </a:p>
          <a:p>
            <a:pPr lvl="1"/>
            <a:r>
              <a:rPr lang="en-US" dirty="0" smtClean="0"/>
              <a:t>And </a:t>
            </a:r>
            <a:r>
              <a:rPr lang="en-US" dirty="0"/>
              <a:t>Specify layout and data using </a:t>
            </a:r>
            <a:r>
              <a:rPr lang="en-US" i="1" dirty="0">
                <a:solidFill>
                  <a:schemeClr val="accent1"/>
                </a:solidFill>
              </a:rPr>
              <a:t>assembler directives</a:t>
            </a:r>
            <a:r>
              <a:rPr lang="en-US" dirty="0"/>
              <a:t> </a:t>
            </a:r>
          </a:p>
          <a:p>
            <a:pPr lvl="1"/>
            <a:endParaRPr lang="en-US" dirty="0" smtClean="0"/>
          </a:p>
          <a:p>
            <a:pPr lvl="1"/>
            <a:r>
              <a:rPr lang="en-US" dirty="0" smtClean="0"/>
              <a:t>Since we use a modified Harvard Architecture (Von Neumann architecture) that mixes data and instructions in memory</a:t>
            </a:r>
            <a:endParaRPr lang="en-US" i="1" dirty="0" smtClean="0">
              <a:solidFill>
                <a:schemeClr val="accent1"/>
              </a:solidFill>
            </a:endParaRPr>
          </a:p>
          <a:p>
            <a:pPr marL="457200" lvl="1" indent="0">
              <a:buNone/>
            </a:pPr>
            <a:r>
              <a:rPr lang="en-US" dirty="0" smtClean="0"/>
              <a:t>	… but best kept in separate </a:t>
            </a:r>
            <a:r>
              <a:rPr lang="en-US" i="1" dirty="0" smtClean="0">
                <a:solidFill>
                  <a:schemeClr val="accent1"/>
                </a:solidFill>
              </a:rPr>
              <a:t>segments</a:t>
            </a:r>
          </a:p>
        </p:txBody>
      </p:sp>
    </p:spTree>
    <p:extLst>
      <p:ext uri="{BB962C8B-B14F-4D97-AF65-F5344CB8AC3E}">
        <p14:creationId xmlns:p14="http://schemas.microsoft.com/office/powerpoint/2010/main" val="2293479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 time</a:t>
            </a:r>
            <a:endParaRPr lang="en-US" dirty="0"/>
          </a:p>
        </p:txBody>
      </p:sp>
      <p:sp>
        <p:nvSpPr>
          <p:cNvPr id="4" name="Content Placeholder 3"/>
          <p:cNvSpPr>
            <a:spLocks noGrp="1"/>
          </p:cNvSpPr>
          <p:nvPr>
            <p:ph idx="1"/>
          </p:nvPr>
        </p:nvSpPr>
        <p:spPr/>
        <p:txBody>
          <a:bodyPr/>
          <a:lstStyle/>
          <a:p>
            <a:r>
              <a:rPr lang="en-US" dirty="0" smtClean="0"/>
              <a:t>How do we coordinate use of registers?</a:t>
            </a:r>
          </a:p>
          <a:p>
            <a:r>
              <a:rPr lang="en-US" dirty="0"/>
              <a:t>	</a:t>
            </a:r>
            <a:r>
              <a:rPr lang="en-US" dirty="0" smtClean="0"/>
              <a:t>Calling Conventions!</a:t>
            </a:r>
          </a:p>
          <a:p>
            <a:endParaRPr lang="en-US" dirty="0"/>
          </a:p>
          <a:p>
            <a:r>
              <a:rPr lang="en-US" dirty="0" smtClean="0"/>
              <a:t>PA1 due Monday</a:t>
            </a:r>
          </a:p>
        </p:txBody>
      </p:sp>
    </p:spTree>
    <p:extLst>
      <p:ext uri="{BB962C8B-B14F-4D97-AF65-F5344CB8AC3E}">
        <p14:creationId xmlns:p14="http://schemas.microsoft.com/office/powerpoint/2010/main" val="19816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228600" y="533400"/>
            <a:ext cx="9067800" cy="6324600"/>
          </a:xfrm>
        </p:spPr>
        <p:txBody>
          <a:bodyPr>
            <a:normAutofit/>
          </a:bodyPr>
          <a:lstStyle/>
          <a:p>
            <a:r>
              <a:rPr lang="en-US" sz="2800" dirty="0" smtClean="0">
                <a:solidFill>
                  <a:schemeClr val="accent1"/>
                </a:solidFill>
              </a:rPr>
              <a:t>Prelim1:</a:t>
            </a:r>
            <a:r>
              <a:rPr lang="en-US" sz="2800" dirty="0" smtClean="0">
                <a:solidFill>
                  <a:srgbClr val="FFFFFF"/>
                </a:solidFill>
              </a:rPr>
              <a:t> </a:t>
            </a:r>
            <a:r>
              <a:rPr lang="en-US" sz="2800" b="1" i="1" dirty="0" smtClean="0">
                <a:solidFill>
                  <a:schemeClr val="accent1"/>
                </a:solidFill>
              </a:rPr>
              <a:t>Today</a:t>
            </a:r>
            <a:r>
              <a:rPr lang="en-US" sz="2800" dirty="0" smtClean="0">
                <a:solidFill>
                  <a:schemeClr val="accent1"/>
                </a:solidFill>
              </a:rPr>
              <a:t>, Tuesday, February 26</a:t>
            </a:r>
            <a:r>
              <a:rPr lang="en-US" sz="2800" baseline="30000" dirty="0" smtClean="0">
                <a:solidFill>
                  <a:schemeClr val="accent1"/>
                </a:solidFill>
              </a:rPr>
              <a:t>th</a:t>
            </a:r>
            <a:r>
              <a:rPr lang="en-US" sz="2800" dirty="0" smtClean="0">
                <a:solidFill>
                  <a:schemeClr val="accent1"/>
                </a:solidFill>
              </a:rPr>
              <a:t> </a:t>
            </a:r>
            <a:r>
              <a:rPr lang="en-US" sz="2800" dirty="0">
                <a:solidFill>
                  <a:srgbClr val="FFFF00"/>
                </a:solidFill>
              </a:rPr>
              <a:t>in </a:t>
            </a:r>
            <a:r>
              <a:rPr lang="en-US" sz="2800" dirty="0" smtClean="0">
                <a:solidFill>
                  <a:srgbClr val="FFFF00"/>
                </a:solidFill>
              </a:rPr>
              <a:t>evening</a:t>
            </a:r>
            <a:endParaRPr lang="en-US" sz="2800" dirty="0">
              <a:solidFill>
                <a:srgbClr val="FFFF00"/>
              </a:solidFill>
            </a:endParaRPr>
          </a:p>
          <a:p>
            <a:pPr marL="573088" lvl="1" indent="-457200">
              <a:buFont typeface="Arial"/>
              <a:buChar char="•"/>
            </a:pPr>
            <a:r>
              <a:rPr lang="en-US" sz="2400" b="1" dirty="0" smtClean="0"/>
              <a:t>Location: GSHG76: Goldwin Smith Hall room G76</a:t>
            </a:r>
          </a:p>
          <a:p>
            <a:pPr marL="573088" lvl="1" indent="-457200">
              <a:buFont typeface="Arial"/>
              <a:buChar char="•"/>
            </a:pPr>
            <a:r>
              <a:rPr lang="en-US" sz="2400" dirty="0" smtClean="0"/>
              <a:t>Time: We </a:t>
            </a:r>
            <a:r>
              <a:rPr lang="en-US" sz="2400" dirty="0"/>
              <a:t>will start at </a:t>
            </a:r>
            <a:r>
              <a:rPr lang="en-US" sz="2400" b="1" i="1" dirty="0" smtClean="0">
                <a:solidFill>
                  <a:srgbClr val="FFFF00"/>
                </a:solidFill>
              </a:rPr>
              <a:t>7:30pm </a:t>
            </a:r>
            <a:r>
              <a:rPr lang="en-US" sz="2400" b="1" i="1" dirty="0">
                <a:solidFill>
                  <a:srgbClr val="FFFF00"/>
                </a:solidFill>
              </a:rPr>
              <a:t>sharp</a:t>
            </a:r>
            <a:r>
              <a:rPr lang="en-US" sz="2400" dirty="0"/>
              <a:t>, so come </a:t>
            </a:r>
            <a:r>
              <a:rPr lang="en-US" sz="2400" dirty="0" smtClean="0"/>
              <a:t>early</a:t>
            </a:r>
          </a:p>
          <a:p>
            <a:pPr marL="573088" lvl="1" indent="-457200">
              <a:buFont typeface="Arial"/>
              <a:buChar char="•"/>
            </a:pPr>
            <a:endParaRPr lang="en-US" sz="2400" dirty="0" smtClean="0"/>
          </a:p>
          <a:p>
            <a:pPr marL="573088" lvl="1" indent="-457200">
              <a:buFont typeface="Arial"/>
              <a:buChar char="•"/>
            </a:pPr>
            <a:endParaRPr lang="en-US" sz="2400" dirty="0">
              <a:solidFill>
                <a:schemeClr val="accent1"/>
              </a:solidFill>
            </a:endParaRPr>
          </a:p>
          <a:p>
            <a:pPr marL="573088" lvl="1" indent="-457200">
              <a:buFont typeface="Arial"/>
              <a:buChar char="•"/>
            </a:pPr>
            <a:r>
              <a:rPr lang="en-US" sz="2400" dirty="0">
                <a:solidFill>
                  <a:srgbClr val="FFFF00"/>
                </a:solidFill>
              </a:rPr>
              <a:t>Closed </a:t>
            </a:r>
            <a:r>
              <a:rPr lang="en-US" sz="2400" dirty="0" smtClean="0">
                <a:solidFill>
                  <a:srgbClr val="FFFF00"/>
                </a:solidFill>
              </a:rPr>
              <a:t>Book: </a:t>
            </a:r>
            <a:r>
              <a:rPr lang="en-US" sz="2400" b="1" i="1" dirty="0" smtClean="0">
                <a:solidFill>
                  <a:srgbClr val="FFFF00"/>
                </a:solidFill>
              </a:rPr>
              <a:t>NO NOTES, BOOK, CALCULATOR, CELL PHONE</a:t>
            </a:r>
            <a:endParaRPr lang="en-US" sz="2400" b="1" i="1" dirty="0"/>
          </a:p>
          <a:p>
            <a:pPr marL="1031875" lvl="2" indent="-457200">
              <a:buFont typeface="Arial"/>
              <a:buChar char="•"/>
            </a:pPr>
            <a:r>
              <a:rPr lang="en-US" sz="2000" dirty="0"/>
              <a:t>C</a:t>
            </a:r>
            <a:r>
              <a:rPr lang="en-US" sz="2000" dirty="0" smtClean="0"/>
              <a:t>annot </a:t>
            </a:r>
            <a:r>
              <a:rPr lang="en-US" sz="2000" dirty="0"/>
              <a:t>use electronic device or outside material</a:t>
            </a:r>
          </a:p>
          <a:p>
            <a:pPr marL="573088" lvl="1" indent="-457200">
              <a:buFont typeface="Arial"/>
              <a:buChar char="•"/>
            </a:pPr>
            <a:r>
              <a:rPr lang="en-US" sz="2400" dirty="0"/>
              <a:t>Practice prelims are online in CMS</a:t>
            </a:r>
          </a:p>
          <a:p>
            <a:pPr marL="573088" lvl="1" indent="-457200">
              <a:buFont typeface="Arial"/>
              <a:buChar char="•"/>
            </a:pPr>
            <a:r>
              <a:rPr lang="en-US" sz="2400" dirty="0" smtClean="0"/>
              <a:t>Material covered </a:t>
            </a:r>
            <a:r>
              <a:rPr lang="en-US" sz="2400" dirty="0" smtClean="0">
                <a:solidFill>
                  <a:schemeClr val="accent1"/>
                </a:solidFill>
              </a:rPr>
              <a:t>everything up to end of </a:t>
            </a:r>
            <a:r>
              <a:rPr lang="en-US" sz="2400" b="1" i="1" dirty="0" smtClean="0">
                <a:solidFill>
                  <a:schemeClr val="accent1"/>
                </a:solidFill>
              </a:rPr>
              <a:t>last</a:t>
            </a:r>
            <a:r>
              <a:rPr lang="en-US" sz="2400" dirty="0" smtClean="0">
                <a:solidFill>
                  <a:schemeClr val="accent1"/>
                </a:solidFill>
              </a:rPr>
              <a:t> week</a:t>
            </a:r>
          </a:p>
          <a:p>
            <a:pPr marL="1031875" lvl="2" indent="-457200">
              <a:buFont typeface="Arial"/>
              <a:buChar char="•"/>
            </a:pPr>
            <a:r>
              <a:rPr lang="en-US" sz="2000" dirty="0" smtClean="0"/>
              <a:t>Appendix </a:t>
            </a:r>
            <a:r>
              <a:rPr lang="en-US" sz="2000" dirty="0"/>
              <a:t>C (logic, gates, FSMs, memory, ALUs</a:t>
            </a:r>
            <a:r>
              <a:rPr lang="en-US" sz="2000" dirty="0" smtClean="0"/>
              <a:t>) </a:t>
            </a:r>
          </a:p>
          <a:p>
            <a:pPr marL="1031875" lvl="2" indent="-457200">
              <a:buFont typeface="Arial"/>
              <a:buChar char="•"/>
            </a:pPr>
            <a:r>
              <a:rPr lang="en-US" sz="2000" dirty="0" smtClean="0"/>
              <a:t>Chapter </a:t>
            </a:r>
            <a:r>
              <a:rPr lang="en-US" sz="2000" dirty="0"/>
              <a:t>4 (pipelined [and non-pipeline] MIPS processor with hazards</a:t>
            </a:r>
            <a:r>
              <a:rPr lang="en-US" sz="2000" dirty="0" smtClean="0"/>
              <a:t>)</a:t>
            </a:r>
          </a:p>
          <a:p>
            <a:pPr marL="1031875" lvl="2" indent="-457200">
              <a:buFont typeface="Arial"/>
              <a:buChar char="•"/>
            </a:pPr>
            <a:r>
              <a:rPr lang="en-US" sz="2000" dirty="0" smtClean="0"/>
              <a:t>Chapters 2 (Numbers / Arithmetic, simple MIPS instructions)</a:t>
            </a:r>
          </a:p>
          <a:p>
            <a:pPr marL="1031875" lvl="2" indent="-457200">
              <a:buFont typeface="Arial"/>
              <a:buChar char="•"/>
            </a:pPr>
            <a:r>
              <a:rPr lang="en-US" sz="2000" dirty="0" smtClean="0"/>
              <a:t>Chapter </a:t>
            </a:r>
            <a:r>
              <a:rPr lang="en-US" sz="2000" dirty="0"/>
              <a:t>1 (Performance</a:t>
            </a:r>
            <a:r>
              <a:rPr lang="en-US" sz="2000" dirty="0" smtClean="0"/>
              <a:t>)</a:t>
            </a:r>
          </a:p>
          <a:p>
            <a:pPr marL="1031875" lvl="2" indent="-457200">
              <a:buFont typeface="Arial"/>
              <a:buChar char="•"/>
            </a:pPr>
            <a:r>
              <a:rPr lang="en-US" sz="2000" dirty="0" smtClean="0"/>
              <a:t>HW1</a:t>
            </a:r>
            <a:r>
              <a:rPr lang="en-US" sz="2000" dirty="0"/>
              <a:t>, HW2, </a:t>
            </a:r>
            <a:r>
              <a:rPr lang="en-US" sz="2000" dirty="0" smtClean="0"/>
              <a:t>Lab</a:t>
            </a:r>
            <a:r>
              <a:rPr lang="en-US" sz="2000" dirty="0"/>
              <a:t>0</a:t>
            </a:r>
            <a:r>
              <a:rPr lang="en-US" sz="2000" dirty="0" smtClean="0"/>
              <a:t>, Lab1, Lab2</a:t>
            </a:r>
          </a:p>
          <a:p>
            <a:endParaRPr lang="en-US" dirty="0"/>
          </a:p>
          <a:p>
            <a:endParaRPr lang="en-US" dirty="0"/>
          </a:p>
        </p:txBody>
      </p:sp>
    </p:spTree>
    <p:extLst>
      <p:ext uri="{BB962C8B-B14F-4D97-AF65-F5344CB8AC3E}">
        <p14:creationId xmlns:p14="http://schemas.microsoft.com/office/powerpoint/2010/main" val="120049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Variations (i.e. ARM), CISC</a:t>
            </a:r>
            <a:r>
              <a:rPr lang="en-US" dirty="0"/>
              <a:t>, </a:t>
            </a:r>
            <a:r>
              <a:rPr lang="en-US" dirty="0" smtClean="0"/>
              <a:t>RISC</a:t>
            </a:r>
          </a:p>
          <a:p>
            <a:pPr marL="0" indent="0"/>
            <a:endParaRPr lang="en-US" dirty="0" smtClean="0"/>
          </a:p>
          <a:p>
            <a:pPr marL="0" indent="0"/>
            <a:r>
              <a:rPr lang="en-US" dirty="0"/>
              <a:t>(</a:t>
            </a:r>
            <a:r>
              <a:rPr lang="en-US" dirty="0" smtClean="0"/>
              <a:t>Intuition for) Assemblers </a:t>
            </a:r>
            <a:endParaRPr lang="en-US" dirty="0"/>
          </a:p>
          <a:p>
            <a:pPr lvl="1" indent="0"/>
            <a:r>
              <a:rPr lang="en-US" dirty="0" smtClean="0"/>
              <a:t>Translate </a:t>
            </a:r>
            <a:r>
              <a:rPr lang="en-US" dirty="0"/>
              <a:t>symbolic </a:t>
            </a:r>
            <a:r>
              <a:rPr lang="en-US" dirty="0" smtClean="0"/>
              <a:t>instructions to binary machine code</a:t>
            </a:r>
          </a:p>
          <a:p>
            <a:pPr marL="115888" lvl="1" indent="0">
              <a:buNone/>
            </a:pPr>
            <a:endParaRPr lang="en-US" dirty="0" smtClean="0"/>
          </a:p>
          <a:p>
            <a:pPr marL="115888" lvl="1" indent="0">
              <a:buNone/>
            </a:pPr>
            <a:r>
              <a:rPr lang="en-US" sz="3200" dirty="0" smtClean="0"/>
              <a:t>Time for Prelim1 Questions</a:t>
            </a:r>
          </a:p>
          <a:p>
            <a:pPr marL="0" indent="0"/>
            <a:endParaRPr lang="en-US" dirty="0" smtClean="0"/>
          </a:p>
          <a:p>
            <a:pPr marL="0" indent="0"/>
            <a:r>
              <a:rPr lang="en-US" dirty="0" smtClean="0"/>
              <a:t>Next Time</a:t>
            </a:r>
          </a:p>
          <a:p>
            <a:pPr marL="573088" lvl="1" indent="-457200">
              <a:buFont typeface="Arial"/>
              <a:buChar char="•"/>
            </a:pPr>
            <a:r>
              <a:rPr lang="en-US" dirty="0" smtClean="0"/>
              <a:t>Program Structure and Calling Conventions</a:t>
            </a:r>
            <a:endParaRPr lang="en-US" dirty="0"/>
          </a:p>
        </p:txBody>
      </p:sp>
    </p:spTree>
    <p:extLst>
      <p:ext uri="{BB962C8B-B14F-4D97-AF65-F5344CB8AC3E}">
        <p14:creationId xmlns:p14="http://schemas.microsoft.com/office/powerpoint/2010/main" val="1062185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152400" y="762000"/>
            <a:ext cx="9144000" cy="5943600"/>
          </a:xfrm>
        </p:spPr>
        <p:txBody>
          <a:bodyPr>
            <a:normAutofit/>
          </a:bodyPr>
          <a:lstStyle/>
          <a:p>
            <a:pPr marL="0" indent="0">
              <a:buNone/>
            </a:pPr>
            <a:r>
              <a:rPr lang="en-US" sz="2800" dirty="0" smtClean="0"/>
              <a:t>Project1 (PA1) due  next Monday, March 4th</a:t>
            </a:r>
            <a:endParaRPr lang="en-US" sz="2800" dirty="0"/>
          </a:p>
          <a:p>
            <a:pPr lvl="1"/>
            <a:r>
              <a:rPr lang="en-US" sz="2400" dirty="0" smtClean="0"/>
              <a:t>Continue working diligently.  Use design doc momentum</a:t>
            </a:r>
          </a:p>
          <a:p>
            <a:pPr lvl="1"/>
            <a:endParaRPr lang="en-US" sz="2400" dirty="0"/>
          </a:p>
          <a:p>
            <a:r>
              <a:rPr lang="en-US" sz="2800" dirty="0" smtClean="0">
                <a:solidFill>
                  <a:srgbClr val="FFFF00"/>
                </a:solidFill>
              </a:rPr>
              <a:t>Save your work!</a:t>
            </a:r>
          </a:p>
          <a:p>
            <a:pPr lvl="1"/>
            <a:r>
              <a:rPr lang="en-US" sz="2400" b="1" i="1" dirty="0" smtClean="0"/>
              <a:t>Save often</a:t>
            </a:r>
            <a:r>
              <a:rPr lang="en-US" sz="2400" dirty="0" smtClean="0"/>
              <a:t>.  Verify file is non-zero.  Periodically save to </a:t>
            </a:r>
            <a:r>
              <a:rPr lang="en-US" sz="2400" dirty="0" err="1"/>
              <a:t>D</a:t>
            </a:r>
            <a:r>
              <a:rPr lang="en-US" sz="2400" dirty="0" err="1" smtClean="0"/>
              <a:t>ropbox</a:t>
            </a:r>
            <a:r>
              <a:rPr lang="en-US" sz="2400" dirty="0" smtClean="0"/>
              <a:t>, email.</a:t>
            </a:r>
            <a:endParaRPr lang="en-US" sz="2400" dirty="0"/>
          </a:p>
          <a:p>
            <a:pPr lvl="1"/>
            <a:r>
              <a:rPr lang="en-US" sz="2400" dirty="0" smtClean="0">
                <a:solidFill>
                  <a:schemeClr val="accent1"/>
                </a:solidFill>
              </a:rPr>
              <a:t>Beware of </a:t>
            </a:r>
            <a:r>
              <a:rPr lang="en-US" sz="2400" dirty="0" err="1" smtClean="0">
                <a:solidFill>
                  <a:schemeClr val="accent1"/>
                </a:solidFill>
              </a:rPr>
              <a:t>MacOSX</a:t>
            </a:r>
            <a:r>
              <a:rPr lang="en-US" sz="2400" dirty="0" smtClean="0">
                <a:solidFill>
                  <a:schemeClr val="accent1"/>
                </a:solidFill>
              </a:rPr>
              <a:t> 10.5 (leopard) and 10.6 (snow-leopard)</a:t>
            </a:r>
            <a:endParaRPr lang="en-US" sz="2400" dirty="0">
              <a:solidFill>
                <a:schemeClr val="accent1"/>
              </a:solidFill>
            </a:endParaRPr>
          </a:p>
          <a:p>
            <a:endParaRPr lang="en-US" sz="2800" dirty="0" smtClean="0">
              <a:solidFill>
                <a:schemeClr val="accent1"/>
              </a:solidFill>
            </a:endParaRPr>
          </a:p>
          <a:p>
            <a:r>
              <a:rPr lang="en-US" sz="2800" dirty="0" smtClean="0"/>
              <a:t>Use your resources</a:t>
            </a:r>
          </a:p>
          <a:p>
            <a:pPr lvl="1"/>
            <a:r>
              <a:rPr lang="en-US" sz="2400" dirty="0" smtClean="0"/>
              <a:t>Lab Section, Piazza.com, Office Hours,  Homework Help Session,</a:t>
            </a:r>
          </a:p>
          <a:p>
            <a:pPr lvl="1"/>
            <a:r>
              <a:rPr lang="en-US" sz="2400" dirty="0" smtClean="0"/>
              <a:t>Class notes, book, Sections, </a:t>
            </a:r>
            <a:r>
              <a:rPr lang="en-US" sz="2400" dirty="0" err="1" smtClean="0"/>
              <a:t>CSUGLab</a:t>
            </a:r>
            <a:endParaRPr lang="en-US" sz="2400" dirty="0" smtClean="0"/>
          </a:p>
        </p:txBody>
      </p:sp>
    </p:spTree>
    <p:extLst>
      <p:ext uri="{BB962C8B-B14F-4D97-AF65-F5344CB8AC3E}">
        <p14:creationId xmlns:p14="http://schemas.microsoft.com/office/powerpoint/2010/main" val="2030940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Is MIPS the only possible instruction set architecture (ISA)?  </a:t>
            </a:r>
          </a:p>
          <a:p>
            <a:r>
              <a:rPr lang="en-US" dirty="0" smtClean="0"/>
              <a:t>What are the alternatives?</a:t>
            </a:r>
            <a:endParaRPr lang="en-US" dirty="0"/>
          </a:p>
        </p:txBody>
      </p:sp>
    </p:spTree>
    <p:extLst>
      <p:ext uri="{BB962C8B-B14F-4D97-AF65-F5344CB8AC3E}">
        <p14:creationId xmlns:p14="http://schemas.microsoft.com/office/powerpoint/2010/main" val="4940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a:t>MIPS Design Principles</a:t>
            </a:r>
          </a:p>
        </p:txBody>
      </p:sp>
      <p:sp>
        <p:nvSpPr>
          <p:cNvPr id="2264067" name="Rectangle 3"/>
          <p:cNvSpPr>
            <a:spLocks noGrp="1" noChangeArrowheads="1"/>
          </p:cNvSpPr>
          <p:nvPr>
            <p:ph type="body" idx="1"/>
          </p:nvPr>
        </p:nvSpPr>
        <p:spPr>
          <a:xfrm>
            <a:off x="228600" y="685800"/>
            <a:ext cx="8915400" cy="6172200"/>
          </a:xfrm>
        </p:spPr>
        <p:txBody>
          <a:bodyPr>
            <a:normAutofit lnSpcReduction="10000"/>
          </a:bodyPr>
          <a:lstStyle/>
          <a:p>
            <a:pPr>
              <a:lnSpc>
                <a:spcPct val="90000"/>
              </a:lnSpc>
            </a:pPr>
            <a:r>
              <a:rPr lang="en-US" sz="2800" dirty="0"/>
              <a:t>Simplicity favors regularity</a:t>
            </a:r>
          </a:p>
          <a:p>
            <a:pPr lvl="1">
              <a:lnSpc>
                <a:spcPct val="90000"/>
              </a:lnSpc>
            </a:pPr>
            <a:r>
              <a:rPr lang="en-US" sz="2400" dirty="0"/>
              <a:t>32 bit instructions</a:t>
            </a:r>
          </a:p>
          <a:p>
            <a:pPr lvl="1">
              <a:lnSpc>
                <a:spcPct val="90000"/>
              </a:lnSpc>
            </a:pPr>
            <a:endParaRPr lang="en-US" sz="2400" dirty="0"/>
          </a:p>
          <a:p>
            <a:pPr>
              <a:lnSpc>
                <a:spcPct val="90000"/>
              </a:lnSpc>
            </a:pPr>
            <a:r>
              <a:rPr lang="en-US" sz="2800" dirty="0"/>
              <a:t>Smaller is faster</a:t>
            </a:r>
          </a:p>
          <a:p>
            <a:pPr lvl="1">
              <a:lnSpc>
                <a:spcPct val="90000"/>
              </a:lnSpc>
            </a:pPr>
            <a:r>
              <a:rPr lang="en-US" sz="2400" dirty="0"/>
              <a:t>Small register file</a:t>
            </a:r>
          </a:p>
          <a:p>
            <a:pPr lvl="1">
              <a:lnSpc>
                <a:spcPct val="90000"/>
              </a:lnSpc>
            </a:pPr>
            <a:endParaRPr lang="en-US" sz="2400" dirty="0"/>
          </a:p>
          <a:p>
            <a:pPr>
              <a:lnSpc>
                <a:spcPct val="90000"/>
              </a:lnSpc>
            </a:pPr>
            <a:r>
              <a:rPr lang="en-US" sz="2800" dirty="0"/>
              <a:t>Make the common case fast</a:t>
            </a:r>
          </a:p>
          <a:p>
            <a:pPr lvl="1">
              <a:lnSpc>
                <a:spcPct val="90000"/>
              </a:lnSpc>
            </a:pPr>
            <a:r>
              <a:rPr lang="en-US" sz="2400" dirty="0"/>
              <a:t>Include support for constants</a:t>
            </a:r>
          </a:p>
          <a:p>
            <a:pPr>
              <a:lnSpc>
                <a:spcPct val="90000"/>
              </a:lnSpc>
            </a:pPr>
            <a:endParaRPr lang="en-US" sz="2800" dirty="0"/>
          </a:p>
          <a:p>
            <a:pPr>
              <a:lnSpc>
                <a:spcPct val="90000"/>
              </a:lnSpc>
            </a:pPr>
            <a:r>
              <a:rPr lang="en-US" sz="2800" dirty="0"/>
              <a:t>Good design demands good compromises</a:t>
            </a:r>
          </a:p>
          <a:p>
            <a:pPr lvl="1">
              <a:lnSpc>
                <a:spcPct val="90000"/>
              </a:lnSpc>
            </a:pPr>
            <a:r>
              <a:rPr lang="en-US" sz="2400" dirty="0"/>
              <a:t>Support for different type of </a:t>
            </a:r>
            <a:r>
              <a:rPr lang="en-US" sz="2400" dirty="0" smtClean="0"/>
              <a:t>interpretations/classes</a:t>
            </a:r>
          </a:p>
          <a:p>
            <a:pPr lvl="1">
              <a:lnSpc>
                <a:spcPct val="90000"/>
              </a:lnSpc>
            </a:pPr>
            <a:endParaRPr lang="en-US" sz="2400" dirty="0"/>
          </a:p>
          <a:p>
            <a:pPr>
              <a:lnSpc>
                <a:spcPct val="90000"/>
              </a:lnSpc>
            </a:pPr>
            <a:r>
              <a:rPr lang="en-US" dirty="0" smtClean="0">
                <a:solidFill>
                  <a:schemeClr val="accent1"/>
                </a:solidFill>
              </a:rPr>
              <a:t>What happens when the common case is slow?</a:t>
            </a:r>
          </a:p>
          <a:p>
            <a:pPr lvl="1">
              <a:lnSpc>
                <a:spcPct val="90000"/>
              </a:lnSpc>
            </a:pPr>
            <a:r>
              <a:rPr lang="en-US" dirty="0" smtClean="0">
                <a:solidFill>
                  <a:schemeClr val="accent1"/>
                </a:solidFill>
              </a:rPr>
              <a:t>Can we add some complexity in the ISA for a speedup?</a:t>
            </a:r>
            <a:endParaRPr lang="en-US" dirty="0">
              <a:solidFill>
                <a:schemeClr val="accent1"/>
              </a:solidFill>
            </a:endParaRPr>
          </a:p>
        </p:txBody>
      </p:sp>
    </p:spTree>
    <p:extLst>
      <p:ext uri="{BB962C8B-B14F-4D97-AF65-F5344CB8AC3E}">
        <p14:creationId xmlns:p14="http://schemas.microsoft.com/office/powerpoint/2010/main" val="37073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4067">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40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9067800" cy="64770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BEQ </a:t>
            </a:r>
            <a:r>
              <a:rPr lang="en-US" dirty="0" err="1" smtClean="0"/>
              <a:t>Ri</a:t>
            </a:r>
            <a:r>
              <a:rPr lang="en-US" dirty="0" smtClean="0"/>
              <a:t>, </a:t>
            </a:r>
            <a:r>
              <a:rPr lang="en-US" dirty="0" err="1" smtClean="0"/>
              <a:t>Rj</a:t>
            </a:r>
            <a:r>
              <a:rPr lang="en-US" dirty="0" smtClean="0"/>
              <a:t>, End	// </a:t>
            </a:r>
            <a:r>
              <a:rPr lang="en-US" dirty="0"/>
              <a:t>if "NE" (not equal), </a:t>
            </a:r>
            <a:r>
              <a:rPr lang="en-US" dirty="0" smtClean="0"/>
              <a:t>then stay in </a:t>
            </a:r>
            <a:r>
              <a:rPr lang="en-US" dirty="0"/>
              <a:t>loop </a:t>
            </a:r>
            <a:endParaRPr lang="en-US" dirty="0" smtClean="0"/>
          </a:p>
          <a:p>
            <a:pPr marL="115888" lvl="1" indent="0">
              <a:buNone/>
            </a:pPr>
            <a:r>
              <a:rPr lang="en-US" dirty="0" smtClean="0"/>
              <a:t>	SLT Rd, </a:t>
            </a:r>
            <a:r>
              <a:rPr lang="en-US" dirty="0" err="1" smtClean="0"/>
              <a:t>Rj</a:t>
            </a:r>
            <a:r>
              <a:rPr lang="en-US" dirty="0" smtClean="0"/>
              <a:t>, </a:t>
            </a:r>
            <a:r>
              <a:rPr lang="en-US" dirty="0" err="1" smtClean="0"/>
              <a:t>Ri</a:t>
            </a:r>
            <a:r>
              <a:rPr lang="en-US" dirty="0" smtClean="0"/>
              <a:t>		//  "GT" if (</a:t>
            </a:r>
            <a:r>
              <a:rPr lang="en-US" dirty="0" err="1" smtClean="0"/>
              <a:t>i</a:t>
            </a:r>
            <a:r>
              <a:rPr lang="en-US" dirty="0" smtClean="0"/>
              <a:t> &gt; j), </a:t>
            </a:r>
          </a:p>
          <a:p>
            <a:pPr marL="115888" lvl="1" indent="0">
              <a:buNone/>
            </a:pPr>
            <a:r>
              <a:rPr lang="en-US" dirty="0" smtClean="0"/>
              <a:t>	BNE Rd, R0,</a:t>
            </a:r>
            <a:r>
              <a:rPr lang="en-US" dirty="0"/>
              <a:t> </a:t>
            </a:r>
            <a:r>
              <a:rPr lang="en-US" dirty="0" smtClean="0"/>
              <a:t>Else	//  …</a:t>
            </a:r>
          </a:p>
          <a:p>
            <a:pPr marL="115888" lvl="1" indent="0">
              <a:buNone/>
            </a:pPr>
            <a:r>
              <a:rPr lang="en-US" dirty="0" smtClean="0"/>
              <a:t>	SUB </a:t>
            </a:r>
            <a:r>
              <a:rPr lang="en-US" dirty="0" err="1" smtClean="0"/>
              <a:t>Ri</a:t>
            </a:r>
            <a:r>
              <a:rPr lang="en-US" dirty="0" smtClean="0"/>
              <a:t>, </a:t>
            </a:r>
            <a:r>
              <a:rPr lang="en-US" dirty="0" err="1" smtClean="0"/>
              <a:t>Ri</a:t>
            </a:r>
            <a:r>
              <a:rPr lang="en-US" dirty="0" smtClean="0"/>
              <a:t>, </a:t>
            </a:r>
            <a:r>
              <a:rPr lang="en-US" dirty="0" err="1" smtClean="0"/>
              <a:t>Rj</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a:t>	</a:t>
            </a:r>
            <a:r>
              <a:rPr lang="en-US" dirty="0" smtClean="0"/>
              <a:t>J Loop</a:t>
            </a:r>
          </a:p>
          <a:p>
            <a:pPr marL="115888" lvl="1" indent="0">
              <a:buNone/>
            </a:pPr>
            <a:r>
              <a:rPr lang="en-US" dirty="0" smtClean="0"/>
              <a:t>Else:	SUB </a:t>
            </a:r>
            <a:r>
              <a:rPr lang="en-US" dirty="0" err="1" smtClean="0"/>
              <a:t>Rj</a:t>
            </a:r>
            <a:r>
              <a:rPr lang="en-US" dirty="0" smtClean="0"/>
              <a:t>, </a:t>
            </a:r>
            <a:r>
              <a:rPr lang="en-US" dirty="0" err="1" smtClean="0"/>
              <a:t>Rj</a:t>
            </a:r>
            <a:r>
              <a:rPr lang="en-US" dirty="0" smtClean="0"/>
              <a:t>, </a:t>
            </a:r>
            <a:r>
              <a:rPr lang="en-US" dirty="0" err="1" smtClean="0"/>
              <a:t>Ri</a:t>
            </a:r>
            <a:r>
              <a:rPr lang="en-US" dirty="0" smtClean="0"/>
              <a:t>		</a:t>
            </a:r>
            <a:r>
              <a:rPr lang="en-US" dirty="0"/>
              <a:t>// or "LT" if (</a:t>
            </a:r>
            <a:r>
              <a:rPr lang="en-US" dirty="0" err="1"/>
              <a:t>i</a:t>
            </a:r>
            <a:r>
              <a:rPr lang="en-US" dirty="0"/>
              <a:t> &lt; j</a:t>
            </a:r>
            <a:r>
              <a:rPr lang="en-US" dirty="0" smtClean="0"/>
              <a:t>)</a:t>
            </a:r>
          </a:p>
          <a:p>
            <a:pPr marL="115888" lvl="1" indent="0">
              <a:buNone/>
            </a:pPr>
            <a:r>
              <a:rPr lang="en-US" dirty="0" smtClean="0"/>
              <a:t>	J Loop 	</a:t>
            </a:r>
            <a:r>
              <a:rPr lang="en-US" dirty="0"/>
              <a:t>	// if "LT" (less than), j = </a:t>
            </a:r>
            <a:r>
              <a:rPr lang="en-US" dirty="0" smtClean="0"/>
              <a:t>j-</a:t>
            </a:r>
            <a:r>
              <a:rPr lang="en-US" dirty="0" err="1" smtClean="0"/>
              <a:t>i</a:t>
            </a:r>
            <a:r>
              <a:rPr lang="en-US" dirty="0" smtClean="0"/>
              <a:t>;</a:t>
            </a:r>
          </a:p>
          <a:p>
            <a:r>
              <a:rPr lang="en-US" sz="2800" dirty="0" smtClean="0"/>
              <a:t>End:</a:t>
            </a:r>
            <a:endParaRPr lang="en-US" sz="2800" dirty="0"/>
          </a:p>
          <a:p>
            <a:endParaRPr lang="en-US" sz="2800" dirty="0"/>
          </a:p>
        </p:txBody>
      </p:sp>
      <p:sp>
        <p:nvSpPr>
          <p:cNvPr id="3" name="Title 2"/>
          <p:cNvSpPr>
            <a:spLocks noGrp="1"/>
          </p:cNvSpPr>
          <p:nvPr>
            <p:ph type="title"/>
          </p:nvPr>
        </p:nvSpPr>
        <p:spPr/>
        <p:txBody>
          <a:bodyPr>
            <a:normAutofit fontScale="90000"/>
          </a:bodyPr>
          <a:lstStyle/>
          <a:p>
            <a:r>
              <a:rPr lang="en-US" dirty="0" smtClean="0"/>
              <a:t>ISA Variations: Conditional Instructions</a:t>
            </a:r>
            <a:endParaRPr lang="en-US" dirty="0"/>
          </a:p>
        </p:txBody>
      </p:sp>
      <p:sp>
        <p:nvSpPr>
          <p:cNvPr id="9" name="TextBox 8"/>
          <p:cNvSpPr txBox="1"/>
          <p:nvPr/>
        </p:nvSpPr>
        <p:spPr>
          <a:xfrm>
            <a:off x="3657600" y="1371600"/>
            <a:ext cx="5010795" cy="954107"/>
          </a:xfrm>
          <a:prstGeom prst="rect">
            <a:avLst/>
          </a:prstGeom>
          <a:noFill/>
        </p:spPr>
        <p:txBody>
          <a:bodyPr wrap="none" rtlCol="0">
            <a:spAutoFit/>
          </a:bodyPr>
          <a:lstStyle/>
          <a:p>
            <a:r>
              <a:rPr lang="en-US" sz="2800" dirty="0" smtClean="0"/>
              <a:t>In MIPS, performance will be </a:t>
            </a:r>
          </a:p>
          <a:p>
            <a:r>
              <a:rPr lang="en-US" sz="2800" dirty="0" smtClean="0"/>
              <a:t>slow if code has a lot of branches</a:t>
            </a:r>
          </a:p>
        </p:txBody>
      </p:sp>
    </p:spTree>
    <p:extLst>
      <p:ext uri="{BB962C8B-B14F-4D97-AF65-F5344CB8AC3E}">
        <p14:creationId xmlns:p14="http://schemas.microsoft.com/office/powerpoint/2010/main" val="88550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CMP </a:t>
            </a:r>
            <a:r>
              <a:rPr lang="en-US" dirty="0" err="1"/>
              <a:t>Ri</a:t>
            </a:r>
            <a:r>
              <a:rPr lang="en-US" dirty="0"/>
              <a:t>, </a:t>
            </a:r>
            <a:r>
              <a:rPr lang="en-US" dirty="0" err="1"/>
              <a:t>Rj</a:t>
            </a:r>
            <a:r>
              <a:rPr lang="en-US" dirty="0"/>
              <a:t> </a:t>
            </a:r>
            <a:r>
              <a:rPr lang="en-US" dirty="0" smtClean="0"/>
              <a:t>		// set </a:t>
            </a:r>
            <a:r>
              <a:rPr lang="en-US" dirty="0"/>
              <a:t>condition "NE" if (</a:t>
            </a:r>
            <a:r>
              <a:rPr lang="en-US" dirty="0" err="1"/>
              <a:t>i</a:t>
            </a:r>
            <a:r>
              <a:rPr lang="en-US" dirty="0"/>
              <a:t> != j</a:t>
            </a:r>
            <a:r>
              <a:rPr lang="en-US" dirty="0" smtClean="0"/>
              <a:t>) </a:t>
            </a:r>
            <a:endParaRPr lang="en-US" dirty="0"/>
          </a:p>
          <a:p>
            <a:pPr marL="115888" lvl="1" indent="0">
              <a:buNone/>
            </a:pPr>
            <a:r>
              <a:rPr lang="en-US" dirty="0" smtClean="0"/>
              <a:t>				//  </a:t>
            </a:r>
            <a:r>
              <a:rPr lang="en-US" dirty="0"/>
              <a:t>"GT" if (</a:t>
            </a:r>
            <a:r>
              <a:rPr lang="en-US" dirty="0" err="1"/>
              <a:t>i</a:t>
            </a:r>
            <a:r>
              <a:rPr lang="en-US" dirty="0"/>
              <a:t> &gt; j), </a:t>
            </a:r>
          </a:p>
          <a:p>
            <a:pPr marL="115888" lvl="1" indent="0">
              <a:buNone/>
            </a:pPr>
            <a:r>
              <a:rPr lang="en-US" dirty="0" smtClean="0"/>
              <a:t>				// </a:t>
            </a:r>
            <a:r>
              <a:rPr lang="en-US" dirty="0"/>
              <a:t>or "LT" if (</a:t>
            </a:r>
            <a:r>
              <a:rPr lang="en-US" dirty="0" err="1"/>
              <a:t>i</a:t>
            </a:r>
            <a:r>
              <a:rPr lang="en-US" dirty="0"/>
              <a:t> &lt; j) </a:t>
            </a:r>
            <a:endParaRPr lang="en-US" dirty="0" smtClean="0"/>
          </a:p>
          <a:p>
            <a:pPr marL="115888" lvl="1" indent="0">
              <a:buNone/>
            </a:pPr>
            <a:r>
              <a:rPr lang="en-US" dirty="0" smtClean="0"/>
              <a:t>	SUBGT </a:t>
            </a:r>
            <a:r>
              <a:rPr lang="en-US" dirty="0" err="1"/>
              <a:t>Ri</a:t>
            </a:r>
            <a:r>
              <a:rPr lang="en-US" dirty="0"/>
              <a:t>, </a:t>
            </a:r>
            <a:r>
              <a:rPr lang="en-US" dirty="0" err="1"/>
              <a:t>Ri</a:t>
            </a:r>
            <a:r>
              <a:rPr lang="en-US" dirty="0"/>
              <a:t>, </a:t>
            </a:r>
            <a:r>
              <a:rPr lang="en-US" dirty="0" err="1"/>
              <a:t>Rj</a:t>
            </a:r>
            <a:r>
              <a:rPr lang="en-US" dirty="0"/>
              <a:t> </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smtClean="0"/>
              <a:t>	SUBLE </a:t>
            </a:r>
            <a:r>
              <a:rPr lang="en-US" dirty="0" err="1"/>
              <a:t>Rj</a:t>
            </a:r>
            <a:r>
              <a:rPr lang="en-US" dirty="0"/>
              <a:t>, </a:t>
            </a:r>
            <a:r>
              <a:rPr lang="en-US" dirty="0" err="1"/>
              <a:t>Rj</a:t>
            </a:r>
            <a:r>
              <a:rPr lang="en-US" dirty="0"/>
              <a:t>, </a:t>
            </a:r>
            <a:r>
              <a:rPr lang="en-US" dirty="0" err="1"/>
              <a:t>Ri</a:t>
            </a:r>
            <a:r>
              <a:rPr lang="en-US" dirty="0"/>
              <a:t> </a:t>
            </a:r>
            <a:r>
              <a:rPr lang="en-US" dirty="0" smtClean="0"/>
              <a:t>	// </a:t>
            </a:r>
            <a:r>
              <a:rPr lang="en-US" dirty="0"/>
              <a:t>if "</a:t>
            </a:r>
            <a:r>
              <a:rPr lang="en-US" dirty="0" smtClean="0"/>
              <a:t>LE" </a:t>
            </a:r>
            <a:r>
              <a:rPr lang="en-US" dirty="0"/>
              <a:t>(less </a:t>
            </a:r>
            <a:r>
              <a:rPr lang="en-US" dirty="0" smtClean="0"/>
              <a:t>than or equal), </a:t>
            </a:r>
            <a:r>
              <a:rPr lang="en-US" dirty="0"/>
              <a:t>j = j-</a:t>
            </a:r>
            <a:r>
              <a:rPr lang="en-US" dirty="0" err="1"/>
              <a:t>i</a:t>
            </a:r>
            <a:r>
              <a:rPr lang="en-US" dirty="0"/>
              <a:t>; </a:t>
            </a:r>
            <a:endParaRPr lang="en-US" dirty="0" smtClean="0"/>
          </a:p>
          <a:p>
            <a:pPr marL="115888" lvl="1" indent="0">
              <a:buNone/>
            </a:pPr>
            <a:r>
              <a:rPr lang="en-US" dirty="0"/>
              <a:t>	</a:t>
            </a:r>
            <a:r>
              <a:rPr lang="en-US" dirty="0" smtClean="0"/>
              <a:t>BNE loop		// </a:t>
            </a:r>
            <a:r>
              <a:rPr lang="en-US" dirty="0"/>
              <a:t>if "NE" (not equal), then loop</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ISA Variations: Conditional Instructions</a:t>
            </a:r>
            <a:endParaRPr lang="en-US" dirty="0"/>
          </a:p>
        </p:txBody>
      </p:sp>
      <p:grpSp>
        <p:nvGrpSpPr>
          <p:cNvPr id="19" name="Group 18"/>
          <p:cNvGrpSpPr/>
          <p:nvPr/>
        </p:nvGrpSpPr>
        <p:grpSpPr>
          <a:xfrm>
            <a:off x="3048000" y="3429000"/>
            <a:ext cx="914400" cy="608975"/>
            <a:chOff x="5105400" y="2313801"/>
            <a:chExt cx="914400" cy="608975"/>
          </a:xfrm>
        </p:grpSpPr>
        <p:sp>
          <p:nvSpPr>
            <p:cNvPr id="2" name="TextBox 1"/>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6" name="TextBox 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7" name="TextBox 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8" name="TextBox 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 name="Rectangle 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6" name="TextBox 15"/>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7" name="TextBox 16"/>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8" name="TextBox 17"/>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0" name="Rectangle 1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8600" y="4876800"/>
            <a:ext cx="914400" cy="608975"/>
            <a:chOff x="5105400" y="2313801"/>
            <a:chExt cx="914400" cy="608975"/>
          </a:xfrm>
        </p:grpSpPr>
        <p:sp>
          <p:nvSpPr>
            <p:cNvPr id="25" name="TextBox 24"/>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6" name="TextBox 2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7" name="TextBox 2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8" name="TextBox 2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9" name="Rectangle 28"/>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31" name="TextBox 30"/>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2" name="TextBox 31"/>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3" name="TextBox 32"/>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4" name="Rectangle 33"/>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28600" y="5487025"/>
            <a:ext cx="914400" cy="608975"/>
            <a:chOff x="5105400" y="2313801"/>
            <a:chExt cx="914400" cy="608975"/>
          </a:xfrm>
        </p:grpSpPr>
        <p:sp>
          <p:nvSpPr>
            <p:cNvPr id="38" name="TextBox 3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9" name="TextBox 3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0" name="TextBox 3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41" name="TextBox 4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42" name="Rectangle 4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4" name="TextBox 4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5" name="TextBox 44"/>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6" name="TextBox 4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7" name="Rectangle 4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8600" y="6108770"/>
            <a:ext cx="914400" cy="608975"/>
            <a:chOff x="5105400" y="2313801"/>
            <a:chExt cx="914400" cy="608975"/>
          </a:xfrm>
        </p:grpSpPr>
        <p:sp>
          <p:nvSpPr>
            <p:cNvPr id="51" name="TextBox 5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52" name="TextBox 5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53" name="TextBox 5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4" name="TextBox 5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5" name="Rectangle 5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7" name="TextBox 56"/>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8" name="TextBox 5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9" name="TextBox 5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60" name="Rectangle 5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657600" y="1371600"/>
            <a:ext cx="4769254" cy="1384995"/>
          </a:xfrm>
          <a:prstGeom prst="rect">
            <a:avLst/>
          </a:prstGeom>
          <a:noFill/>
        </p:spPr>
        <p:txBody>
          <a:bodyPr wrap="none" rtlCol="0">
            <a:spAutoFit/>
          </a:bodyPr>
          <a:lstStyle/>
          <a:p>
            <a:r>
              <a:rPr lang="en-US" sz="2800" dirty="0" smtClean="0"/>
              <a:t>In ARM, can avoid delay due to </a:t>
            </a:r>
          </a:p>
          <a:p>
            <a:r>
              <a:rPr lang="en-US" sz="2800" dirty="0" smtClean="0"/>
              <a:t>Branches with conditional </a:t>
            </a:r>
          </a:p>
          <a:p>
            <a:r>
              <a:rPr lang="en-US" sz="2800" dirty="0" smtClean="0"/>
              <a:t>instructions</a:t>
            </a:r>
          </a:p>
        </p:txBody>
      </p:sp>
    </p:spTree>
    <p:extLst>
      <p:ext uri="{BB962C8B-B14F-4D97-AF65-F5344CB8AC3E}">
        <p14:creationId xmlns:p14="http://schemas.microsoft.com/office/powerpoint/2010/main" val="344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 Other Cool operations</a:t>
            </a:r>
            <a:endParaRPr lang="en-US" dirty="0"/>
          </a:p>
        </p:txBody>
      </p:sp>
      <p:sp>
        <p:nvSpPr>
          <p:cNvPr id="3" name="Content Placeholder 2"/>
          <p:cNvSpPr>
            <a:spLocks noGrp="1"/>
          </p:cNvSpPr>
          <p:nvPr>
            <p:ph idx="1"/>
          </p:nvPr>
        </p:nvSpPr>
        <p:spPr/>
        <p:txBody>
          <a:bodyPr/>
          <a:lstStyle/>
          <a:p>
            <a:r>
              <a:rPr lang="en-US" dirty="0" smtClean="0"/>
              <a:t>Shift one register (e.g. </a:t>
            </a:r>
            <a:r>
              <a:rPr lang="en-US" dirty="0" err="1" smtClean="0"/>
              <a:t>Rc</a:t>
            </a:r>
            <a:r>
              <a:rPr lang="en-US" dirty="0" smtClean="0"/>
              <a:t>) any amount</a:t>
            </a:r>
          </a:p>
          <a:p>
            <a:r>
              <a:rPr lang="en-US" dirty="0" smtClean="0"/>
              <a:t>Add to another register (e.g. </a:t>
            </a:r>
            <a:r>
              <a:rPr lang="en-US" dirty="0" err="1" smtClean="0"/>
              <a:t>Rb</a:t>
            </a:r>
            <a:r>
              <a:rPr lang="en-US" dirty="0" smtClean="0"/>
              <a:t>)</a:t>
            </a:r>
          </a:p>
          <a:p>
            <a:r>
              <a:rPr lang="en-US" dirty="0" smtClean="0"/>
              <a:t>Store result in a different register (e.g. Ra)</a:t>
            </a:r>
          </a:p>
          <a:p>
            <a:endParaRPr lang="en-US" dirty="0"/>
          </a:p>
          <a:p>
            <a:r>
              <a:rPr lang="en-US" dirty="0" smtClean="0"/>
              <a:t>ADD Ra, </a:t>
            </a:r>
            <a:r>
              <a:rPr lang="en-US" dirty="0" err="1" smtClean="0"/>
              <a:t>Rb</a:t>
            </a:r>
            <a:r>
              <a:rPr lang="en-US" dirty="0" smtClean="0"/>
              <a:t>, </a:t>
            </a:r>
            <a:r>
              <a:rPr lang="en-US" dirty="0" err="1" smtClean="0"/>
              <a:t>Rc</a:t>
            </a:r>
            <a:r>
              <a:rPr lang="en-US" dirty="0" smtClean="0"/>
              <a:t> LSL #4</a:t>
            </a:r>
          </a:p>
          <a:p>
            <a:r>
              <a:rPr lang="en-US" dirty="0" smtClean="0"/>
              <a:t>Ra = </a:t>
            </a:r>
            <a:r>
              <a:rPr lang="en-US" dirty="0" err="1" smtClean="0"/>
              <a:t>Rb</a:t>
            </a:r>
            <a:r>
              <a:rPr lang="en-US" dirty="0" smtClean="0"/>
              <a:t> + </a:t>
            </a:r>
            <a:r>
              <a:rPr lang="en-US" dirty="0" err="1" smtClean="0"/>
              <a:t>Rc</a:t>
            </a:r>
            <a:r>
              <a:rPr lang="en-US" dirty="0" smtClean="0"/>
              <a:t>&lt;&lt;4</a:t>
            </a:r>
          </a:p>
          <a:p>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32790248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846</TotalTime>
  <Words>2862</Words>
  <Application>Microsoft Office PowerPoint</Application>
  <PresentationFormat>On-screen Show (4:3)</PresentationFormat>
  <Paragraphs>642</Paragraphs>
  <Slides>40</Slides>
  <Notes>21</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RISC, CISC, and Assemblers</vt:lpstr>
      <vt:lpstr>Big Picture: Where are we now?</vt:lpstr>
      <vt:lpstr>Big Picture: Where are we going?</vt:lpstr>
      <vt:lpstr>Goals for Today</vt:lpstr>
      <vt:lpstr>Next Goal</vt:lpstr>
      <vt:lpstr>MIPS Design Principles</vt:lpstr>
      <vt:lpstr>ISA Variations: Conditional Instructions</vt:lpstr>
      <vt:lpstr>ISA Variations: Conditional Instructions</vt:lpstr>
      <vt:lpstr>ARM: Other Cool operations</vt:lpstr>
      <vt:lpstr>MIPS instruction formats</vt:lpstr>
      <vt:lpstr>ARM instruction formats</vt:lpstr>
      <vt:lpstr>Instruction Set Architecture</vt:lpstr>
      <vt:lpstr>ARM Instruction Set Architecture</vt:lpstr>
      <vt:lpstr>Takeaway</vt:lpstr>
      <vt:lpstr>Next Goal</vt:lpstr>
      <vt:lpstr>Complex Instruction Set Computers (CISC)</vt:lpstr>
      <vt:lpstr>Reduced Instruction Set Computer</vt:lpstr>
      <vt:lpstr>Reduced Instruction Set Computer</vt:lpstr>
      <vt:lpstr>Complexity</vt:lpstr>
      <vt:lpstr>RISC vs CISC</vt:lpstr>
      <vt:lpstr>ARMDroid vs WinTel</vt:lpstr>
      <vt:lpstr>Takeaway</vt:lpstr>
      <vt:lpstr>Goals for Today</vt:lpstr>
      <vt:lpstr>Next Goal</vt:lpstr>
      <vt:lpstr>Big Picture: Where are we going?</vt:lpstr>
      <vt:lpstr>Assembler</vt:lpstr>
      <vt:lpstr>Assembler</vt:lpstr>
      <vt:lpstr>Assembler</vt:lpstr>
      <vt:lpstr>Assembly Language</vt:lpstr>
      <vt:lpstr>Assembly Language</vt:lpstr>
      <vt:lpstr>Assembler</vt:lpstr>
      <vt:lpstr>MIPS Assembly Language Instructions</vt:lpstr>
      <vt:lpstr>Pseudo-Instructions</vt:lpstr>
      <vt:lpstr>Program Layout</vt:lpstr>
      <vt:lpstr>Assembling Programs</vt:lpstr>
      <vt:lpstr>Assembling Programs</vt:lpstr>
      <vt:lpstr>Takeaway</vt:lpstr>
      <vt:lpstr>Next time</vt:lpstr>
      <vt:lpstr>Administrivia</vt:lpstr>
      <vt:lpstr>Administrivia</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40</cp:revision>
  <cp:lastPrinted>2013-02-26T18:07:35Z</cp:lastPrinted>
  <dcterms:created xsi:type="dcterms:W3CDTF">2012-11-28T14:27:55Z</dcterms:created>
  <dcterms:modified xsi:type="dcterms:W3CDTF">2013-02-26T23:29:16Z</dcterms:modified>
</cp:coreProperties>
</file>