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2.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3.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notesSlides/notesSlide4.xml" ContentType="application/vnd.openxmlformats-officedocument.presentationml.notesSlid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notesSlides/notesSlide5.xml" ContentType="application/vnd.openxmlformats-officedocument.presentationml.notesSlide+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notesSlides/notesSlide6.xml" ContentType="application/vnd.openxmlformats-officedocument.presentationml.notesSlide+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notesSlides/notesSlide7.xml" ContentType="application/vnd.openxmlformats-officedocument.presentationml.notesSlide+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notesSlides/notesSlide8.xml" ContentType="application/vnd.openxmlformats-officedocument.presentationml.notesSlide+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notesSlides/notesSlide9.xml" ContentType="application/vnd.openxmlformats-officedocument.presentationml.notesSlide+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notesSlides/notesSlide10.xml" ContentType="application/vnd.openxmlformats-officedocument.presentationml.notesSlide+xml"/>
  <Override PartName="/ppt/tags/tag495.xml" ContentType="application/vnd.openxmlformats-officedocument.presentationml.tags+xml"/>
  <Override PartName="/ppt/notesSlides/notesSlide11.xml" ContentType="application/vnd.openxmlformats-officedocument.presentationml.notesSlide+xml"/>
  <Override PartName="/ppt/tags/tag496.xml" ContentType="application/vnd.openxmlformats-officedocument.presentationml.tags+xml"/>
  <Override PartName="/ppt/tags/tag49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notesSlides/notesSlide15.xml" ContentType="application/vnd.openxmlformats-officedocument.presentationml.notesSlide+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notesSlides/notesSlide16.xml" ContentType="application/vnd.openxmlformats-officedocument.presentationml.notesSlide+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notesSlides/notesSlide17.xml" ContentType="application/vnd.openxmlformats-officedocument.presentationml.notesSlide+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notesSlides/notesSlide18.xml" ContentType="application/vnd.openxmlformats-officedocument.presentationml.notesSlide+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notesSlides/notesSlide19.xml" ContentType="application/vnd.openxmlformats-officedocument.presentationml.notesSlide+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notesSlides/notesSlide20.xml" ContentType="application/vnd.openxmlformats-officedocument.presentationml.notesSlide+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notesSlides/notesSlide21.xml" ContentType="application/vnd.openxmlformats-officedocument.presentationml.notesSlide+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notesSlides/notesSlide22.xml" ContentType="application/vnd.openxmlformats-officedocument.presentationml.notesSlide+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notesSlides/notesSlide23.xml" ContentType="application/vnd.openxmlformats-officedocument.presentationml.notesSlide+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notesSlides/notesSlide24.xml" ContentType="application/vnd.openxmlformats-officedocument.presentationml.notesSlide+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notesSlides/notesSlide25.xml" ContentType="application/vnd.openxmlformats-officedocument.presentationml.notesSlide+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notesSlides/notesSlide26.xml" ContentType="application/vnd.openxmlformats-officedocument.presentationml.notesSlide+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notesSlides/notesSlide27.xml" ContentType="application/vnd.openxmlformats-officedocument.presentationml.notesSlide+xml"/>
  <Override PartName="/ppt/tags/tag1114.xml" ContentType="application/vnd.openxmlformats-officedocument.presentationml.tags+xml"/>
  <Override PartName="/ppt/tags/tag1115.xml" ContentType="application/vnd.openxmlformats-officedocument.presentationml.tags+xml"/>
  <Override PartName="/ppt/notesSlides/notesSlide28.xml" ContentType="application/vnd.openxmlformats-officedocument.presentationml.notesSlide+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notesSlides/notesSlide29.xml" ContentType="application/vnd.openxmlformats-officedocument.presentationml.notesSlide+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notesSlides/notesSlide30.xml" ContentType="application/vnd.openxmlformats-officedocument.presentationml.notesSlide+xml"/>
  <Override PartName="/ppt/tags/tag1191.xml" ContentType="application/vnd.openxmlformats-officedocument.presentationml.tags+xml"/>
  <Override PartName="/ppt/tags/tag1192.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315" r:id="rId3"/>
    <p:sldId id="316" r:id="rId4"/>
    <p:sldId id="318" r:id="rId5"/>
    <p:sldId id="317" r:id="rId6"/>
    <p:sldId id="319" r:id="rId7"/>
    <p:sldId id="259" r:id="rId8"/>
    <p:sldId id="320" r:id="rId9"/>
    <p:sldId id="260" r:id="rId10"/>
    <p:sldId id="321" r:id="rId11"/>
    <p:sldId id="261" r:id="rId12"/>
    <p:sldId id="322" r:id="rId13"/>
    <p:sldId id="323" r:id="rId14"/>
    <p:sldId id="324" r:id="rId15"/>
    <p:sldId id="263" r:id="rId16"/>
    <p:sldId id="325" r:id="rId17"/>
    <p:sldId id="265" r:id="rId18"/>
    <p:sldId id="326" r:id="rId19"/>
    <p:sldId id="264" r:id="rId20"/>
    <p:sldId id="327" r:id="rId21"/>
    <p:sldId id="330" r:id="rId22"/>
    <p:sldId id="328" r:id="rId23"/>
    <p:sldId id="329" r:id="rId24"/>
    <p:sldId id="331" r:id="rId25"/>
    <p:sldId id="332" r:id="rId26"/>
    <p:sldId id="267" r:id="rId27"/>
    <p:sldId id="268" r:id="rId28"/>
    <p:sldId id="344" r:id="rId29"/>
    <p:sldId id="269" r:id="rId30"/>
    <p:sldId id="333" r:id="rId31"/>
    <p:sldId id="345" r:id="rId32"/>
    <p:sldId id="270" r:id="rId33"/>
    <p:sldId id="346" r:id="rId34"/>
    <p:sldId id="271" r:id="rId35"/>
    <p:sldId id="347" r:id="rId36"/>
    <p:sldId id="272" r:id="rId37"/>
    <p:sldId id="273" r:id="rId38"/>
    <p:sldId id="348" r:id="rId39"/>
    <p:sldId id="334" r:id="rId40"/>
    <p:sldId id="351" r:id="rId41"/>
    <p:sldId id="352" r:id="rId42"/>
    <p:sldId id="353" r:id="rId43"/>
    <p:sldId id="336" r:id="rId44"/>
    <p:sldId id="335" r:id="rId45"/>
    <p:sldId id="281" r:id="rId46"/>
    <p:sldId id="282" r:id="rId47"/>
    <p:sldId id="284" r:id="rId48"/>
    <p:sldId id="286" r:id="rId49"/>
    <p:sldId id="287" r:id="rId50"/>
    <p:sldId id="288" r:id="rId51"/>
    <p:sldId id="289" r:id="rId52"/>
    <p:sldId id="290" r:id="rId53"/>
    <p:sldId id="291" r:id="rId54"/>
    <p:sldId id="292" r:id="rId55"/>
    <p:sldId id="293" r:id="rId56"/>
    <p:sldId id="294" r:id="rId57"/>
    <p:sldId id="295" r:id="rId58"/>
    <p:sldId id="296" r:id="rId59"/>
    <p:sldId id="337" r:id="rId60"/>
    <p:sldId id="349" r:id="rId61"/>
    <p:sldId id="314"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282" autoAdjust="0"/>
  </p:normalViewPr>
  <p:slideViewPr>
    <p:cSldViewPr>
      <p:cViewPr varScale="1">
        <p:scale>
          <a:sx n="49" d="100"/>
          <a:sy n="49" d="100"/>
        </p:scale>
        <p:origin x="-90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33AAEA-F526-4FDB-BE6A-79B0EEAA2B17}" type="datetimeFigureOut">
              <a:rPr lang="en-US" smtClean="0"/>
              <a:t>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C75000-6A5B-437C-8733-D543E5BF4E87}" type="slidenum">
              <a:rPr lang="en-US" smtClean="0"/>
              <a:t>‹#›</a:t>
            </a:fld>
            <a:endParaRPr lang="en-US"/>
          </a:p>
        </p:txBody>
      </p:sp>
    </p:spTree>
    <p:extLst>
      <p:ext uri="{BB962C8B-B14F-4D97-AF65-F5344CB8AC3E}">
        <p14:creationId xmlns:p14="http://schemas.microsoft.com/office/powerpoint/2010/main" val="480488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78719" y="686405"/>
            <a:ext cx="4502051"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101" y="4343706"/>
            <a:ext cx="5485805" cy="4113893"/>
          </a:xfrm>
          <a:prstGeom prst="rect">
            <a:avLst/>
          </a:prstGeom>
          <a:noFill/>
          <a:ln>
            <a:miter lim="800000"/>
            <a:headEnd/>
            <a:tailEnd/>
          </a:ln>
        </p:spPr>
        <p:txBody>
          <a:bodyPr lIns="91409" tIns="45704" rIns="91409" bIns="45704"/>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1618"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31619"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571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35715" name="Rectangle 3"/>
          <p:cNvSpPr>
            <a:spLocks noGrp="1" noChangeArrowheads="1"/>
          </p:cNvSpPr>
          <p:nvPr>
            <p:ph type="body" idx="1"/>
          </p:nvPr>
        </p:nvSpPr>
        <p:spPr bwMode="auto">
          <a:xfrm>
            <a:off x="686098" y="4343704"/>
            <a:ext cx="5485805" cy="411389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62"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37763"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9810"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39811" name="Rectangle 3"/>
          <p:cNvSpPr>
            <a:spLocks noGrp="1" noChangeArrowheads="1"/>
          </p:cNvSpPr>
          <p:nvPr>
            <p:ph type="body" idx="1"/>
          </p:nvPr>
        </p:nvSpPr>
        <p:spPr bwMode="auto">
          <a:xfrm>
            <a:off x="686098" y="4343704"/>
            <a:ext cx="5485805" cy="411389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46658" name="Rectangle 2"/>
          <p:cNvSpPr txBox="1">
            <a:spLocks noGrp="1" noRot="1" noChangeAspect="1" noChangeArrowheads="1" noTextEdit="1"/>
          </p:cNvSpPr>
          <p:nvPr>
            <p:ph type="sldImg"/>
          </p:nvPr>
        </p:nvSpPr>
        <p:spPr bwMode="auto">
          <a:xfrm>
            <a:off x="1143000" y="687388"/>
            <a:ext cx="4570413"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46659" name="Rectangle 3"/>
          <p:cNvSpPr txBox="1">
            <a:spLocks noGrp="1" noChangeArrowheads="1"/>
          </p:cNvSpPr>
          <p:nvPr>
            <p:ph type="body" idx="1"/>
          </p:nvPr>
        </p:nvSpPr>
        <p:spPr bwMode="auto">
          <a:xfrm>
            <a:off x="915293" y="4343703"/>
            <a:ext cx="5024438" cy="41108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406" tIns="45204" rIns="90406" bIns="45204"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5090" name="Rectangle 2"/>
          <p:cNvSpPr>
            <a:spLocks noGrp="1" noRot="1" noChangeAspect="1" noChangeArrowheads="1" noTextEdit="1"/>
          </p:cNvSpPr>
          <p:nvPr>
            <p:ph type="sldImg"/>
          </p:nvPr>
        </p:nvSpPr>
        <p:spPr bwMode="auto">
          <a:xfrm>
            <a:off x="1178719" y="686405"/>
            <a:ext cx="4500563"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65091" name="Rectangle 3"/>
          <p:cNvSpPr>
            <a:spLocks noGrp="1" noChangeArrowheads="1"/>
          </p:cNvSpPr>
          <p:nvPr>
            <p:ph type="body" idx="1"/>
          </p:nvPr>
        </p:nvSpPr>
        <p:spPr bwMode="auto">
          <a:xfrm>
            <a:off x="686098" y="4343704"/>
            <a:ext cx="5485805" cy="411389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571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3571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63042" name="Rectangle 2"/>
          <p:cNvSpPr txBox="1">
            <a:spLocks noGrp="1" noRot="1" noChangeAspect="1" noChangeArrowheads="1" noTextEdit="1"/>
          </p:cNvSpPr>
          <p:nvPr>
            <p:ph type="sldImg"/>
          </p:nvPr>
        </p:nvSpPr>
        <p:spPr bwMode="auto">
          <a:xfrm>
            <a:off x="1143000" y="687388"/>
            <a:ext cx="4570413" cy="3429000"/>
          </a:xfrm>
          <a:prstGeom prst="rect">
            <a:avLst/>
          </a:prstGeom>
          <a:solidFill>
            <a:srgbClr val="FFFFFF"/>
          </a:solidFill>
          <a:ln>
            <a:solidFill>
              <a:srgbClr val="000000"/>
            </a:solidFill>
            <a:miter lim="800000"/>
            <a:headEnd/>
            <a:tailEnd/>
          </a:ln>
        </p:spPr>
      </p:sp>
      <p:sp>
        <p:nvSpPr>
          <p:cNvPr id="2263043" name="Rectangle 3"/>
          <p:cNvSpPr txBox="1">
            <a:spLocks noGrp="1" noChangeArrowheads="1"/>
          </p:cNvSpPr>
          <p:nvPr>
            <p:ph type="body" idx="1"/>
          </p:nvPr>
        </p:nvSpPr>
        <p:spPr bwMode="auto">
          <a:xfrm>
            <a:off x="915293" y="4343703"/>
            <a:ext cx="5024438" cy="4110869"/>
          </a:xfrm>
          <a:prstGeom prst="rect">
            <a:avLst/>
          </a:prstGeom>
          <a:noFill/>
          <a:ln>
            <a:round/>
            <a:headEnd/>
            <a:tailEnd/>
          </a:ln>
        </p:spPr>
        <p:txBody>
          <a:bodyPr wrap="none" lIns="90406" tIns="45204" rIns="90406" bIns="45204"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101" y="4343706"/>
            <a:ext cx="5485805" cy="4113893"/>
          </a:xfrm>
          <a:prstGeom prst="rect">
            <a:avLst/>
          </a:prstGeom>
          <a:noFill/>
          <a:ln>
            <a:miter lim="800000"/>
            <a:headEnd/>
            <a:tailEnd/>
          </a:ln>
        </p:spPr>
        <p:txBody>
          <a:bodyPr lIns="91409" tIns="45704" rIns="91409" bIns="45704"/>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19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5619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r>
              <a:rPr lang="en-US" dirty="0" smtClean="0"/>
              <a:t>A Babbage engine</a:t>
            </a:r>
            <a:r>
              <a:rPr lang="en-US" baseline="0" dirty="0" smtClean="0"/>
              <a:t> allows t</a:t>
            </a:r>
            <a:r>
              <a:rPr lang="en-US" dirty="0" smtClean="0"/>
              <a:t>he values of the polynomial to</a:t>
            </a:r>
            <a:r>
              <a:rPr lang="en-US" baseline="0" dirty="0" smtClean="0"/>
              <a:t> be</a:t>
            </a:r>
            <a:r>
              <a:rPr lang="en-US" dirty="0" smtClean="0"/>
              <a:t> produced without ever having to multiply. A </a:t>
            </a:r>
            <a:r>
              <a:rPr lang="en-US" dirty="0" err="1" smtClean="0"/>
              <a:t>babbage</a:t>
            </a:r>
            <a:r>
              <a:rPr lang="en-US" dirty="0" smtClean="0"/>
              <a:t> engine only needs to be able to add!</a:t>
            </a:r>
          </a:p>
          <a:p>
            <a:r>
              <a:rPr lang="en-US" dirty="0" smtClean="0"/>
              <a:t>This is why a </a:t>
            </a:r>
            <a:r>
              <a:rPr lang="en-US" dirty="0" err="1" smtClean="0"/>
              <a:t>babbage</a:t>
            </a:r>
            <a:r>
              <a:rPr lang="en-US" dirty="0" smtClean="0"/>
              <a:t> engine is also called a difference engine</a:t>
            </a:r>
          </a:p>
          <a:p>
            <a:endParaRPr lang="en-US" dirty="0" smtClean="0"/>
          </a:p>
          <a:p>
            <a:r>
              <a:rPr lang="en-US" dirty="0" smtClean="0"/>
              <a:t>A Babbage Engine</a:t>
            </a:r>
            <a:r>
              <a:rPr lang="en-US" baseline="0" dirty="0" smtClean="0"/>
              <a:t> (</a:t>
            </a:r>
            <a:r>
              <a:rPr lang="en-US" dirty="0" smtClean="0"/>
              <a:t>Difference Engine) is an automatic, mechanical calculator designed to tabulate polynomial functions. Both logarithmic and trigonometric functions can be approximated by polynomials, so a difference engine can compute many useful sets of numbers. -- http://</a:t>
            </a:r>
            <a:r>
              <a:rPr lang="en-US" dirty="0" err="1" smtClean="0"/>
              <a:t>en.wikipedia.org</a:t>
            </a:r>
            <a:r>
              <a:rPr lang="en-US" dirty="0" smtClean="0"/>
              <a:t>/wiki/</a:t>
            </a:r>
            <a:r>
              <a:rPr lang="en-US" dirty="0" err="1" smtClean="0"/>
              <a:t>Difference_engine</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r>
              <a:rPr lang="en-US" dirty="0" smtClean="0"/>
              <a:t>or, extra input</a:t>
            </a:r>
            <a:r>
              <a:rPr lang="en-US" baseline="0" dirty="0" smtClean="0"/>
              <a:t> to </a:t>
            </a:r>
            <a:r>
              <a:rPr lang="en-US" baseline="0" dirty="0" err="1" smtClean="0"/>
              <a:t>alu</a:t>
            </a:r>
            <a:r>
              <a:rPr lang="en-US" baseline="0" dirty="0" smtClean="0"/>
              <a:t> B </a:t>
            </a:r>
            <a:r>
              <a:rPr lang="en-US" baseline="0" dirty="0" err="1" smtClean="0"/>
              <a:t>mux</a:t>
            </a:r>
            <a:r>
              <a:rPr lang="en-US" baseline="0" dirty="0"/>
              <a:t> </a:t>
            </a:r>
            <a:r>
              <a:rPr lang="en-US" baseline="0" dirty="0" smtClean="0"/>
              <a:t>from before/after extend</a:t>
            </a:r>
          </a:p>
          <a:p>
            <a:r>
              <a:rPr lang="en-US" baseline="0" dirty="0" smtClean="0"/>
              <a:t>(or, extra </a:t>
            </a:r>
            <a:r>
              <a:rPr lang="en-US" baseline="0" dirty="0" err="1" smtClean="0"/>
              <a:t>mux</a:t>
            </a:r>
            <a:r>
              <a:rPr lang="en-US" baseline="0" dirty="0" smtClean="0"/>
              <a:t> after </a:t>
            </a:r>
            <a:r>
              <a:rPr lang="en-US" baseline="0" dirty="0" err="1" smtClean="0"/>
              <a:t>alu</a:t>
            </a:r>
            <a:r>
              <a:rPr lang="en-US" baseline="0" dirty="0" smtClean="0"/>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63042" name="Rectangle 2"/>
          <p:cNvSpPr txBox="1">
            <a:spLocks noGrp="1" noRot="1" noChangeAspect="1" noChangeArrowheads="1" noTextEdit="1"/>
          </p:cNvSpPr>
          <p:nvPr>
            <p:ph type="sldImg"/>
          </p:nvPr>
        </p:nvSpPr>
        <p:spPr bwMode="auto">
          <a:xfrm>
            <a:off x="1143000" y="687388"/>
            <a:ext cx="4570413" cy="3429000"/>
          </a:xfrm>
          <a:prstGeom prst="rect">
            <a:avLst/>
          </a:prstGeom>
          <a:solidFill>
            <a:srgbClr val="FFFFFF"/>
          </a:solidFill>
          <a:ln>
            <a:solidFill>
              <a:srgbClr val="000000"/>
            </a:solidFill>
            <a:miter lim="800000"/>
            <a:headEnd/>
            <a:tailEnd/>
          </a:ln>
        </p:spPr>
      </p:sp>
      <p:sp>
        <p:nvSpPr>
          <p:cNvPr id="2263043" name="Rectangle 3"/>
          <p:cNvSpPr txBox="1">
            <a:spLocks noGrp="1" noChangeArrowheads="1"/>
          </p:cNvSpPr>
          <p:nvPr>
            <p:ph type="body" idx="1"/>
          </p:nvPr>
        </p:nvSpPr>
        <p:spPr bwMode="auto">
          <a:xfrm>
            <a:off x="915293" y="4343703"/>
            <a:ext cx="5024438" cy="4110869"/>
          </a:xfrm>
          <a:prstGeom prst="rect">
            <a:avLst/>
          </a:prstGeom>
          <a:noFill/>
          <a:ln>
            <a:round/>
            <a:headEnd/>
            <a:tailEnd/>
          </a:ln>
        </p:spPr>
        <p:txBody>
          <a:bodyPr wrap="none" lIns="90406" tIns="45204" rIns="90406" bIns="45204"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1858"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41859"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63042" name="Rectangle 2"/>
          <p:cNvSpPr txBox="1">
            <a:spLocks noGrp="1" noRot="1" noChangeAspect="1" noChangeArrowheads="1" noTextEdit="1"/>
          </p:cNvSpPr>
          <p:nvPr>
            <p:ph type="sldImg"/>
          </p:nvPr>
        </p:nvSpPr>
        <p:spPr bwMode="auto">
          <a:xfrm>
            <a:off x="1143000" y="687388"/>
            <a:ext cx="4570413" cy="3429000"/>
          </a:xfrm>
          <a:prstGeom prst="rect">
            <a:avLst/>
          </a:prstGeom>
          <a:solidFill>
            <a:srgbClr val="FFFFFF"/>
          </a:solidFill>
          <a:ln>
            <a:solidFill>
              <a:srgbClr val="000000"/>
            </a:solidFill>
            <a:miter lim="800000"/>
            <a:headEnd/>
            <a:tailEnd/>
          </a:ln>
        </p:spPr>
      </p:sp>
      <p:sp>
        <p:nvSpPr>
          <p:cNvPr id="2263043" name="Rectangle 3"/>
          <p:cNvSpPr txBox="1">
            <a:spLocks noGrp="1" noChangeArrowheads="1"/>
          </p:cNvSpPr>
          <p:nvPr>
            <p:ph type="body" idx="1"/>
          </p:nvPr>
        </p:nvSpPr>
        <p:spPr bwMode="auto">
          <a:xfrm>
            <a:off x="915293" y="4343703"/>
            <a:ext cx="5024438" cy="4110869"/>
          </a:xfrm>
          <a:prstGeom prst="rect">
            <a:avLst/>
          </a:prstGeom>
          <a:noFill/>
          <a:ln>
            <a:round/>
            <a:headEnd/>
            <a:tailEnd/>
          </a:ln>
        </p:spPr>
        <p:txBody>
          <a:bodyPr wrap="none" lIns="90406" tIns="45204" rIns="90406" bIns="45204"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1858"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41859"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101" y="4343706"/>
            <a:ext cx="5485805" cy="4113893"/>
          </a:xfrm>
          <a:prstGeom prst="rect">
            <a:avLst/>
          </a:prstGeom>
          <a:noFill/>
          <a:ln>
            <a:miter lim="800000"/>
            <a:headEnd/>
            <a:tailEnd/>
          </a:ln>
        </p:spPr>
        <p:txBody>
          <a:bodyPr lIns="91409" tIns="45704" rIns="91409" bIns="45704"/>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39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439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101" y="4343706"/>
            <a:ext cx="5485805" cy="4113893"/>
          </a:xfrm>
          <a:prstGeom prst="rect">
            <a:avLst/>
          </a:prstGeom>
          <a:noFill/>
          <a:ln>
            <a:miter lim="800000"/>
            <a:headEnd/>
            <a:tailEnd/>
          </a:ln>
        </p:spPr>
        <p:txBody>
          <a:bodyPr lIns="91409" tIns="45704" rIns="91409" bIns="45704"/>
          <a:lstStyle/>
          <a:p>
            <a:pPr>
              <a:lnSpc>
                <a:spcPct val="92000"/>
              </a:lnSpc>
            </a:pPr>
            <a:r>
              <a:rPr lang="en-US" dirty="0" smtClean="0"/>
              <a:t>A processor executes instructions</a:t>
            </a:r>
          </a:p>
          <a:p>
            <a:pPr lvl="1">
              <a:lnSpc>
                <a:spcPct val="92000"/>
              </a:lnSpc>
            </a:pPr>
            <a:r>
              <a:rPr lang="en-US" dirty="0" smtClean="0"/>
              <a:t>Processor has some internal state in storage elements (registers)</a:t>
            </a:r>
          </a:p>
          <a:p>
            <a:pPr>
              <a:lnSpc>
                <a:spcPct val="92000"/>
              </a:lnSpc>
            </a:pPr>
            <a:r>
              <a:rPr lang="en-US" dirty="0" smtClean="0"/>
              <a:t>A memory holds instructions and data</a:t>
            </a:r>
          </a:p>
          <a:p>
            <a:pPr lvl="1">
              <a:lnSpc>
                <a:spcPct val="92000"/>
              </a:lnSpc>
            </a:pPr>
            <a:r>
              <a:rPr lang="en-US" dirty="0" smtClean="0"/>
              <a:t>Harvard architecture: separate </a:t>
            </a:r>
            <a:r>
              <a:rPr lang="en-US" dirty="0" err="1" smtClean="0"/>
              <a:t>insts</a:t>
            </a:r>
            <a:r>
              <a:rPr lang="en-US" dirty="0" smtClean="0"/>
              <a:t> and data</a:t>
            </a:r>
          </a:p>
          <a:p>
            <a:pPr lvl="1">
              <a:lnSpc>
                <a:spcPct val="92000"/>
              </a:lnSpc>
            </a:pPr>
            <a:r>
              <a:rPr lang="en-US" dirty="0" smtClean="0"/>
              <a:t>von Neumann architecture: combined </a:t>
            </a:r>
            <a:r>
              <a:rPr lang="en-US" dirty="0" err="1" smtClean="0"/>
              <a:t>inst</a:t>
            </a:r>
            <a:r>
              <a:rPr lang="en-US" dirty="0" smtClean="0"/>
              <a:t> and data</a:t>
            </a:r>
          </a:p>
          <a:p>
            <a:pPr>
              <a:lnSpc>
                <a:spcPct val="92000"/>
              </a:lnSpc>
            </a:pPr>
            <a:r>
              <a:rPr lang="en-US" dirty="0" smtClean="0"/>
              <a:t>A bus connects the two</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366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3366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r>
              <a:rPr lang="en-US" dirty="0" smtClean="0"/>
              <a:t>The Harvard architecture is a computer architecture with physically separate storage and signal pathways for instructions and data. --- http://</a:t>
            </a:r>
            <a:r>
              <a:rPr lang="en-US" dirty="0" err="1" smtClean="0"/>
              <a:t>en.wikipedia.org</a:t>
            </a:r>
            <a:r>
              <a:rPr lang="en-US" dirty="0" smtClean="0"/>
              <a:t>/wiki/</a:t>
            </a:r>
            <a:r>
              <a:rPr lang="en-US" dirty="0" err="1" smtClean="0"/>
              <a:t>Harvard_architecture</a:t>
            </a:r>
            <a:endParaRPr lang="en-US" dirty="0" smtClean="0"/>
          </a:p>
          <a:p>
            <a:endParaRPr lang="en-US" dirty="0" smtClean="0"/>
          </a:p>
          <a:p>
            <a:r>
              <a:rPr lang="en-US" dirty="0" smtClean="0"/>
              <a:t>Under pure von Neumann architecture the CPU can be either reading an instruction or reading/writing data from/to the memory. Both cannot occur at the same time since the instructions and data use the same bus system. In a computer using the Harvard architecture, the CPU can both read an instruction and perform a data memory access at the same time, even without a cache. A Harvard architecture computer can thus be faster for a given circuit complexity because instruction fetches and data access do not contend for a single memory pathway .</a:t>
            </a:r>
          </a:p>
          <a:p>
            <a:endParaRPr lang="en-US" dirty="0" smtClean="0"/>
          </a:p>
          <a:p>
            <a:r>
              <a:rPr lang="en-US" dirty="0" smtClean="0"/>
              <a:t>Also, a Harvard architecture machine has distinct code and data address spaces: instruction address zero is not the same as data address zero. Instruction address zero might identify a twenty-four bit value, while data address zero might indicate an eight bit byte that isn't part of that twenty-four bit value.</a:t>
            </a:r>
          </a:p>
          <a:p>
            <a:endParaRPr lang="en-US" dirty="0" smtClean="0"/>
          </a:p>
          <a:p>
            <a:r>
              <a:rPr lang="en-US" dirty="0" smtClean="0"/>
              <a:t>A modified Harvard architecture machine is very much like a Harvard architecture machine, but it relaxes the strict separation between instruction and data while still letting the CPU concurrently access two (or more) memory buses. The most common modification includes separate instruction and data caches backed by a common address space. While the CPU executes from cache, it acts as a pure Harvard machine. When accessing backing memory, it acts like a von Neumann machine (where code can be moved around like data, a powerful technique). This modification is widespread in modern processors such as the ARM architecture and X86 processors. It is sometimes loosely called a Harvard architecture, overlooking the fact that it is actually "modified".</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1618"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31619"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4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3886200"/>
            <a:ext cx="6400800" cy="2057400"/>
          </a:xfrm>
        </p:spPr>
        <p:txBody>
          <a:bodyPr>
            <a:noAutofit/>
          </a:bodyPr>
          <a:lstStyle>
            <a:lvl1pPr marL="0" indent="0" algn="ctr">
              <a:buNone/>
              <a:defRPr sz="28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CS 3410, Spring 2013</a:t>
            </a:r>
          </a:p>
          <a:p>
            <a:r>
              <a:rPr lang="en-US" dirty="0" smtClean="0"/>
              <a:t>Computer Science</a:t>
            </a:r>
          </a:p>
          <a:p>
            <a:r>
              <a:rPr lang="en-US" dirty="0" smtClean="0"/>
              <a:t>Cornell University</a:t>
            </a:r>
            <a:endParaRPr lang="en-US" dirty="0"/>
          </a:p>
        </p:txBody>
      </p:sp>
      <p:sp>
        <p:nvSpPr>
          <p:cNvPr id="4" name="Date Placeholder 3"/>
          <p:cNvSpPr>
            <a:spLocks noGrp="1"/>
          </p:cNvSpPr>
          <p:nvPr>
            <p:ph type="dt" sz="half" idx="10"/>
          </p:nvPr>
        </p:nvSpPr>
        <p:spPr/>
        <p:txBody>
          <a:bodyPr/>
          <a:lstStyle/>
          <a:p>
            <a:fld id="{0291F04E-0558-49D7-83D7-0EA3FDD97FD3}" type="datetimeFigureOut">
              <a:rPr lang="en-US" smtClean="0"/>
              <a:t>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985563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cxnSp>
        <p:nvCxnSpPr>
          <p:cNvPr id="7" name="Straight Connector 6"/>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768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1000" y="274638"/>
            <a:ext cx="9906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28600" y="274638"/>
            <a:ext cx="76200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cxnSp>
        <p:nvCxnSpPr>
          <p:cNvPr id="8" name="Straight Connector 7"/>
          <p:cNvCxnSpPr/>
          <p:nvPr userDrawn="1"/>
        </p:nvCxnSpPr>
        <p:spPr>
          <a:xfrm>
            <a:off x="7924800" y="228600"/>
            <a:ext cx="0" cy="5943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464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cxnSp>
        <p:nvCxnSpPr>
          <p:cNvPr id="7" name="Straight Connector 6"/>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42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91F04E-0558-49D7-83D7-0EA3FDD97FD3}" type="datetimeFigureOut">
              <a:rPr lang="en-US" smtClean="0"/>
              <a:t>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169784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685800"/>
            <a:ext cx="4267200" cy="5440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685800"/>
            <a:ext cx="4343400" cy="5440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291F04E-0558-49D7-83D7-0EA3FDD97FD3}" type="datetimeFigureOut">
              <a:rPr lang="en-US" smtClean="0"/>
              <a:t>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0A56F-BD0F-4BDF-9912-D1E89E9626C0}" type="slidenum">
              <a:rPr lang="en-US" smtClean="0"/>
              <a:t>‹#›</a:t>
            </a:fld>
            <a:endParaRPr lang="en-US"/>
          </a:p>
        </p:txBody>
      </p:sp>
      <p:cxnSp>
        <p:nvCxnSpPr>
          <p:cNvPr id="8" name="Straight Connector 7"/>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069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685800"/>
            <a:ext cx="4268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1371600"/>
            <a:ext cx="4268788" cy="4754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685800"/>
            <a:ext cx="43465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371600"/>
            <a:ext cx="4346575" cy="4754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91F04E-0558-49D7-83D7-0EA3FDD97FD3}" type="datetimeFigureOut">
              <a:rPr lang="en-US" smtClean="0"/>
              <a:t>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0A56F-BD0F-4BDF-9912-D1E89E9626C0}" type="slidenum">
              <a:rPr lang="en-US" smtClean="0"/>
              <a:t>‹#›</a:t>
            </a:fld>
            <a:endParaRPr lang="en-US"/>
          </a:p>
        </p:txBody>
      </p:sp>
      <p:cxnSp>
        <p:nvCxnSpPr>
          <p:cNvPr id="10" name="Straight Connector 9"/>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304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91F04E-0558-49D7-83D7-0EA3FDD97FD3}" type="datetimeFigureOut">
              <a:rPr lang="en-US" smtClean="0"/>
              <a:t>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0A56F-BD0F-4BDF-9912-D1E89E9626C0}" type="slidenum">
              <a:rPr lang="en-US" smtClean="0"/>
              <a:t>‹#›</a:t>
            </a:fld>
            <a:endParaRPr lang="en-US"/>
          </a:p>
        </p:txBody>
      </p:sp>
      <p:cxnSp>
        <p:nvCxnSpPr>
          <p:cNvPr id="6" name="Straight Connector 5"/>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7166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1F04E-0558-49D7-83D7-0EA3FDD97FD3}" type="datetimeFigureOut">
              <a:rPr lang="en-US" smtClean="0"/>
              <a:t>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715696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91F04E-0558-49D7-83D7-0EA3FDD97FD3}" type="datetimeFigureOut">
              <a:rPr lang="en-US" smtClean="0"/>
              <a:t>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374246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91F04E-0558-49D7-83D7-0EA3FDD97FD3}" type="datetimeFigureOut">
              <a:rPr lang="en-US" smtClean="0"/>
              <a:t>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4280208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0"/>
            <a:ext cx="8686800" cy="533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685800"/>
            <a:ext cx="8686800" cy="5638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1F04E-0558-49D7-83D7-0EA3FDD97FD3}" type="datetimeFigureOut">
              <a:rPr lang="en-US" smtClean="0"/>
              <a:t>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0A56F-BD0F-4BDF-9912-D1E89E9626C0}" type="slidenum">
              <a:rPr lang="en-US" smtClean="0"/>
              <a:t>‹#›</a:t>
            </a:fld>
            <a:endParaRPr lang="en-US"/>
          </a:p>
        </p:txBody>
      </p:sp>
    </p:spTree>
    <p:extLst>
      <p:ext uri="{BB962C8B-B14F-4D97-AF65-F5344CB8AC3E}">
        <p14:creationId xmlns:p14="http://schemas.microsoft.com/office/powerpoint/2010/main" val="331588574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kern="1200">
          <a:solidFill>
            <a:srgbClr val="FFFF00"/>
          </a:solidFill>
          <a:latin typeface="+mj-lt"/>
          <a:ea typeface="+mj-ea"/>
          <a:cs typeface="+mj-cs"/>
        </a:defRPr>
      </a:lvl1pPr>
    </p:titleStyle>
    <p:body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3" Type="http://schemas.openxmlformats.org/officeDocument/2006/relationships/tags" Target="../tags/tag377.xml"/><Relationship Id="rId18" Type="http://schemas.openxmlformats.org/officeDocument/2006/relationships/tags" Target="../tags/tag382.xml"/><Relationship Id="rId26" Type="http://schemas.openxmlformats.org/officeDocument/2006/relationships/tags" Target="../tags/tag390.xml"/><Relationship Id="rId39" Type="http://schemas.openxmlformats.org/officeDocument/2006/relationships/tags" Target="../tags/tag403.xml"/><Relationship Id="rId21" Type="http://schemas.openxmlformats.org/officeDocument/2006/relationships/tags" Target="../tags/tag385.xml"/><Relationship Id="rId34" Type="http://schemas.openxmlformats.org/officeDocument/2006/relationships/tags" Target="../tags/tag398.xml"/><Relationship Id="rId42" Type="http://schemas.openxmlformats.org/officeDocument/2006/relationships/tags" Target="../tags/tag406.xml"/><Relationship Id="rId47" Type="http://schemas.openxmlformats.org/officeDocument/2006/relationships/tags" Target="../tags/tag411.xml"/><Relationship Id="rId50" Type="http://schemas.openxmlformats.org/officeDocument/2006/relationships/tags" Target="../tags/tag414.xml"/><Relationship Id="rId55" Type="http://schemas.openxmlformats.org/officeDocument/2006/relationships/tags" Target="../tags/tag419.xml"/><Relationship Id="rId63" Type="http://schemas.openxmlformats.org/officeDocument/2006/relationships/tags" Target="../tags/tag427.xml"/><Relationship Id="rId68" Type="http://schemas.openxmlformats.org/officeDocument/2006/relationships/tags" Target="../tags/tag432.xml"/><Relationship Id="rId76" Type="http://schemas.openxmlformats.org/officeDocument/2006/relationships/tags" Target="../tags/tag440.xml"/><Relationship Id="rId84" Type="http://schemas.openxmlformats.org/officeDocument/2006/relationships/tags" Target="../tags/tag448.xml"/><Relationship Id="rId89" Type="http://schemas.openxmlformats.org/officeDocument/2006/relationships/tags" Target="../tags/tag453.xml"/><Relationship Id="rId7" Type="http://schemas.openxmlformats.org/officeDocument/2006/relationships/tags" Target="../tags/tag371.xml"/><Relationship Id="rId71" Type="http://schemas.openxmlformats.org/officeDocument/2006/relationships/tags" Target="../tags/tag435.xml"/><Relationship Id="rId92" Type="http://schemas.openxmlformats.org/officeDocument/2006/relationships/tags" Target="../tags/tag456.xml"/><Relationship Id="rId2" Type="http://schemas.openxmlformats.org/officeDocument/2006/relationships/tags" Target="../tags/tag366.xml"/><Relationship Id="rId16" Type="http://schemas.openxmlformats.org/officeDocument/2006/relationships/tags" Target="../tags/tag380.xml"/><Relationship Id="rId29" Type="http://schemas.openxmlformats.org/officeDocument/2006/relationships/tags" Target="../tags/tag393.xml"/><Relationship Id="rId11" Type="http://schemas.openxmlformats.org/officeDocument/2006/relationships/tags" Target="../tags/tag375.xml"/><Relationship Id="rId24" Type="http://schemas.openxmlformats.org/officeDocument/2006/relationships/tags" Target="../tags/tag388.xml"/><Relationship Id="rId32" Type="http://schemas.openxmlformats.org/officeDocument/2006/relationships/tags" Target="../tags/tag396.xml"/><Relationship Id="rId37" Type="http://schemas.openxmlformats.org/officeDocument/2006/relationships/tags" Target="../tags/tag401.xml"/><Relationship Id="rId40" Type="http://schemas.openxmlformats.org/officeDocument/2006/relationships/tags" Target="../tags/tag404.xml"/><Relationship Id="rId45" Type="http://schemas.openxmlformats.org/officeDocument/2006/relationships/tags" Target="../tags/tag409.xml"/><Relationship Id="rId53" Type="http://schemas.openxmlformats.org/officeDocument/2006/relationships/tags" Target="../tags/tag417.xml"/><Relationship Id="rId58" Type="http://schemas.openxmlformats.org/officeDocument/2006/relationships/tags" Target="../tags/tag422.xml"/><Relationship Id="rId66" Type="http://schemas.openxmlformats.org/officeDocument/2006/relationships/tags" Target="../tags/tag430.xml"/><Relationship Id="rId74" Type="http://schemas.openxmlformats.org/officeDocument/2006/relationships/tags" Target="../tags/tag438.xml"/><Relationship Id="rId79" Type="http://schemas.openxmlformats.org/officeDocument/2006/relationships/tags" Target="../tags/tag443.xml"/><Relationship Id="rId87" Type="http://schemas.openxmlformats.org/officeDocument/2006/relationships/tags" Target="../tags/tag451.xml"/><Relationship Id="rId5" Type="http://schemas.openxmlformats.org/officeDocument/2006/relationships/tags" Target="../tags/tag369.xml"/><Relationship Id="rId61" Type="http://schemas.openxmlformats.org/officeDocument/2006/relationships/tags" Target="../tags/tag425.xml"/><Relationship Id="rId82" Type="http://schemas.openxmlformats.org/officeDocument/2006/relationships/tags" Target="../tags/tag446.xml"/><Relationship Id="rId90" Type="http://schemas.openxmlformats.org/officeDocument/2006/relationships/tags" Target="../tags/tag454.xml"/><Relationship Id="rId95" Type="http://schemas.openxmlformats.org/officeDocument/2006/relationships/notesSlide" Target="../notesSlides/notesSlide7.xml"/><Relationship Id="rId19" Type="http://schemas.openxmlformats.org/officeDocument/2006/relationships/tags" Target="../tags/tag383.xml"/><Relationship Id="rId14" Type="http://schemas.openxmlformats.org/officeDocument/2006/relationships/tags" Target="../tags/tag378.xml"/><Relationship Id="rId22" Type="http://schemas.openxmlformats.org/officeDocument/2006/relationships/tags" Target="../tags/tag386.xml"/><Relationship Id="rId27" Type="http://schemas.openxmlformats.org/officeDocument/2006/relationships/tags" Target="../tags/tag391.xml"/><Relationship Id="rId30" Type="http://schemas.openxmlformats.org/officeDocument/2006/relationships/tags" Target="../tags/tag394.xml"/><Relationship Id="rId35" Type="http://schemas.openxmlformats.org/officeDocument/2006/relationships/tags" Target="../tags/tag399.xml"/><Relationship Id="rId43" Type="http://schemas.openxmlformats.org/officeDocument/2006/relationships/tags" Target="../tags/tag407.xml"/><Relationship Id="rId48" Type="http://schemas.openxmlformats.org/officeDocument/2006/relationships/tags" Target="../tags/tag412.xml"/><Relationship Id="rId56" Type="http://schemas.openxmlformats.org/officeDocument/2006/relationships/tags" Target="../tags/tag420.xml"/><Relationship Id="rId64" Type="http://schemas.openxmlformats.org/officeDocument/2006/relationships/tags" Target="../tags/tag428.xml"/><Relationship Id="rId69" Type="http://schemas.openxmlformats.org/officeDocument/2006/relationships/tags" Target="../tags/tag433.xml"/><Relationship Id="rId77" Type="http://schemas.openxmlformats.org/officeDocument/2006/relationships/tags" Target="../tags/tag441.xml"/><Relationship Id="rId8" Type="http://schemas.openxmlformats.org/officeDocument/2006/relationships/tags" Target="../tags/tag372.xml"/><Relationship Id="rId51" Type="http://schemas.openxmlformats.org/officeDocument/2006/relationships/tags" Target="../tags/tag415.xml"/><Relationship Id="rId72" Type="http://schemas.openxmlformats.org/officeDocument/2006/relationships/tags" Target="../tags/tag436.xml"/><Relationship Id="rId80" Type="http://schemas.openxmlformats.org/officeDocument/2006/relationships/tags" Target="../tags/tag444.xml"/><Relationship Id="rId85" Type="http://schemas.openxmlformats.org/officeDocument/2006/relationships/tags" Target="../tags/tag449.xml"/><Relationship Id="rId93" Type="http://schemas.openxmlformats.org/officeDocument/2006/relationships/tags" Target="../tags/tag457.xml"/><Relationship Id="rId3" Type="http://schemas.openxmlformats.org/officeDocument/2006/relationships/tags" Target="../tags/tag367.xml"/><Relationship Id="rId12" Type="http://schemas.openxmlformats.org/officeDocument/2006/relationships/tags" Target="../tags/tag376.xml"/><Relationship Id="rId17" Type="http://schemas.openxmlformats.org/officeDocument/2006/relationships/tags" Target="../tags/tag381.xml"/><Relationship Id="rId25" Type="http://schemas.openxmlformats.org/officeDocument/2006/relationships/tags" Target="../tags/tag389.xml"/><Relationship Id="rId33" Type="http://schemas.openxmlformats.org/officeDocument/2006/relationships/tags" Target="../tags/tag397.xml"/><Relationship Id="rId38" Type="http://schemas.openxmlformats.org/officeDocument/2006/relationships/tags" Target="../tags/tag402.xml"/><Relationship Id="rId46" Type="http://schemas.openxmlformats.org/officeDocument/2006/relationships/tags" Target="../tags/tag410.xml"/><Relationship Id="rId59" Type="http://schemas.openxmlformats.org/officeDocument/2006/relationships/tags" Target="../tags/tag423.xml"/><Relationship Id="rId67" Type="http://schemas.openxmlformats.org/officeDocument/2006/relationships/tags" Target="../tags/tag431.xml"/><Relationship Id="rId20" Type="http://schemas.openxmlformats.org/officeDocument/2006/relationships/tags" Target="../tags/tag384.xml"/><Relationship Id="rId41" Type="http://schemas.openxmlformats.org/officeDocument/2006/relationships/tags" Target="../tags/tag405.xml"/><Relationship Id="rId54" Type="http://schemas.openxmlformats.org/officeDocument/2006/relationships/tags" Target="../tags/tag418.xml"/><Relationship Id="rId62" Type="http://schemas.openxmlformats.org/officeDocument/2006/relationships/tags" Target="../tags/tag426.xml"/><Relationship Id="rId70" Type="http://schemas.openxmlformats.org/officeDocument/2006/relationships/tags" Target="../tags/tag434.xml"/><Relationship Id="rId75" Type="http://schemas.openxmlformats.org/officeDocument/2006/relationships/tags" Target="../tags/tag439.xml"/><Relationship Id="rId83" Type="http://schemas.openxmlformats.org/officeDocument/2006/relationships/tags" Target="../tags/tag447.xml"/><Relationship Id="rId88" Type="http://schemas.openxmlformats.org/officeDocument/2006/relationships/tags" Target="../tags/tag452.xml"/><Relationship Id="rId91" Type="http://schemas.openxmlformats.org/officeDocument/2006/relationships/tags" Target="../tags/tag455.xml"/><Relationship Id="rId1" Type="http://schemas.openxmlformats.org/officeDocument/2006/relationships/tags" Target="../tags/tag365.xml"/><Relationship Id="rId6" Type="http://schemas.openxmlformats.org/officeDocument/2006/relationships/tags" Target="../tags/tag370.xml"/><Relationship Id="rId15" Type="http://schemas.openxmlformats.org/officeDocument/2006/relationships/tags" Target="../tags/tag379.xml"/><Relationship Id="rId23" Type="http://schemas.openxmlformats.org/officeDocument/2006/relationships/tags" Target="../tags/tag387.xml"/><Relationship Id="rId28" Type="http://schemas.openxmlformats.org/officeDocument/2006/relationships/tags" Target="../tags/tag392.xml"/><Relationship Id="rId36" Type="http://schemas.openxmlformats.org/officeDocument/2006/relationships/tags" Target="../tags/tag400.xml"/><Relationship Id="rId49" Type="http://schemas.openxmlformats.org/officeDocument/2006/relationships/tags" Target="../tags/tag413.xml"/><Relationship Id="rId57" Type="http://schemas.openxmlformats.org/officeDocument/2006/relationships/tags" Target="../tags/tag421.xml"/><Relationship Id="rId10" Type="http://schemas.openxmlformats.org/officeDocument/2006/relationships/tags" Target="../tags/tag374.xml"/><Relationship Id="rId31" Type="http://schemas.openxmlformats.org/officeDocument/2006/relationships/tags" Target="../tags/tag395.xml"/><Relationship Id="rId44" Type="http://schemas.openxmlformats.org/officeDocument/2006/relationships/tags" Target="../tags/tag408.xml"/><Relationship Id="rId52" Type="http://schemas.openxmlformats.org/officeDocument/2006/relationships/tags" Target="../tags/tag416.xml"/><Relationship Id="rId60" Type="http://schemas.openxmlformats.org/officeDocument/2006/relationships/tags" Target="../tags/tag424.xml"/><Relationship Id="rId65" Type="http://schemas.openxmlformats.org/officeDocument/2006/relationships/tags" Target="../tags/tag429.xml"/><Relationship Id="rId73" Type="http://schemas.openxmlformats.org/officeDocument/2006/relationships/tags" Target="../tags/tag437.xml"/><Relationship Id="rId78" Type="http://schemas.openxmlformats.org/officeDocument/2006/relationships/tags" Target="../tags/tag442.xml"/><Relationship Id="rId81" Type="http://schemas.openxmlformats.org/officeDocument/2006/relationships/tags" Target="../tags/tag445.xml"/><Relationship Id="rId86" Type="http://schemas.openxmlformats.org/officeDocument/2006/relationships/tags" Target="../tags/tag450.xml"/><Relationship Id="rId94" Type="http://schemas.openxmlformats.org/officeDocument/2006/relationships/slideLayout" Target="../slideLayouts/slideLayout6.xml"/><Relationship Id="rId4" Type="http://schemas.openxmlformats.org/officeDocument/2006/relationships/tags" Target="../tags/tag368.xml"/><Relationship Id="rId9" Type="http://schemas.openxmlformats.org/officeDocument/2006/relationships/tags" Target="../tags/tag373.xml"/></Relationships>
</file>

<file path=ppt/slides/_rels/slide11.xml.rels><?xml version="1.0" encoding="UTF-8" standalone="yes"?>
<Relationships xmlns="http://schemas.openxmlformats.org/package/2006/relationships"><Relationship Id="rId8" Type="http://schemas.openxmlformats.org/officeDocument/2006/relationships/tags" Target="../tags/tag465.xml"/><Relationship Id="rId13" Type="http://schemas.openxmlformats.org/officeDocument/2006/relationships/tags" Target="../tags/tag470.xml"/><Relationship Id="rId18" Type="http://schemas.openxmlformats.org/officeDocument/2006/relationships/notesSlide" Target="../notesSlides/notesSlide8.xml"/><Relationship Id="rId3" Type="http://schemas.openxmlformats.org/officeDocument/2006/relationships/tags" Target="../tags/tag460.xml"/><Relationship Id="rId7" Type="http://schemas.openxmlformats.org/officeDocument/2006/relationships/tags" Target="../tags/tag464.xml"/><Relationship Id="rId12" Type="http://schemas.openxmlformats.org/officeDocument/2006/relationships/tags" Target="../tags/tag469.xml"/><Relationship Id="rId17" Type="http://schemas.openxmlformats.org/officeDocument/2006/relationships/slideLayout" Target="../slideLayouts/slideLayout2.xml"/><Relationship Id="rId2" Type="http://schemas.openxmlformats.org/officeDocument/2006/relationships/tags" Target="../tags/tag459.xml"/><Relationship Id="rId16" Type="http://schemas.openxmlformats.org/officeDocument/2006/relationships/tags" Target="../tags/tag473.xml"/><Relationship Id="rId1" Type="http://schemas.openxmlformats.org/officeDocument/2006/relationships/tags" Target="../tags/tag458.xml"/><Relationship Id="rId6" Type="http://schemas.openxmlformats.org/officeDocument/2006/relationships/tags" Target="../tags/tag463.xml"/><Relationship Id="rId11" Type="http://schemas.openxmlformats.org/officeDocument/2006/relationships/tags" Target="../tags/tag468.xml"/><Relationship Id="rId5" Type="http://schemas.openxmlformats.org/officeDocument/2006/relationships/tags" Target="../tags/tag462.xml"/><Relationship Id="rId15" Type="http://schemas.openxmlformats.org/officeDocument/2006/relationships/tags" Target="../tags/tag472.xml"/><Relationship Id="rId10" Type="http://schemas.openxmlformats.org/officeDocument/2006/relationships/tags" Target="../tags/tag467.xml"/><Relationship Id="rId4" Type="http://schemas.openxmlformats.org/officeDocument/2006/relationships/tags" Target="../tags/tag461.xml"/><Relationship Id="rId9" Type="http://schemas.openxmlformats.org/officeDocument/2006/relationships/tags" Target="../tags/tag466.xml"/><Relationship Id="rId14" Type="http://schemas.openxmlformats.org/officeDocument/2006/relationships/tags" Target="../tags/tag47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tags" Target="../tags/tag481.xml"/><Relationship Id="rId3" Type="http://schemas.openxmlformats.org/officeDocument/2006/relationships/tags" Target="../tags/tag476.xml"/><Relationship Id="rId7" Type="http://schemas.openxmlformats.org/officeDocument/2006/relationships/tags" Target="../tags/tag480.xml"/><Relationship Id="rId12" Type="http://schemas.openxmlformats.org/officeDocument/2006/relationships/notesSlide" Target="../notesSlides/notesSlide9.xml"/><Relationship Id="rId2" Type="http://schemas.openxmlformats.org/officeDocument/2006/relationships/tags" Target="../tags/tag475.xml"/><Relationship Id="rId1" Type="http://schemas.openxmlformats.org/officeDocument/2006/relationships/tags" Target="../tags/tag474.xml"/><Relationship Id="rId6" Type="http://schemas.openxmlformats.org/officeDocument/2006/relationships/tags" Target="../tags/tag479.xml"/><Relationship Id="rId11" Type="http://schemas.openxmlformats.org/officeDocument/2006/relationships/slideLayout" Target="../slideLayouts/slideLayout2.xml"/><Relationship Id="rId5" Type="http://schemas.openxmlformats.org/officeDocument/2006/relationships/tags" Target="../tags/tag478.xml"/><Relationship Id="rId10" Type="http://schemas.openxmlformats.org/officeDocument/2006/relationships/tags" Target="../tags/tag483.xml"/><Relationship Id="rId4" Type="http://schemas.openxmlformats.org/officeDocument/2006/relationships/tags" Target="../tags/tag477.xml"/><Relationship Id="rId9" Type="http://schemas.openxmlformats.org/officeDocument/2006/relationships/tags" Target="../tags/tag482.xml"/></Relationships>
</file>

<file path=ppt/slides/_rels/slide15.xml.rels><?xml version="1.0" encoding="UTF-8" standalone="yes"?>
<Relationships xmlns="http://schemas.openxmlformats.org/package/2006/relationships"><Relationship Id="rId8" Type="http://schemas.openxmlformats.org/officeDocument/2006/relationships/tags" Target="../tags/tag491.xml"/><Relationship Id="rId13" Type="http://schemas.openxmlformats.org/officeDocument/2006/relationships/notesSlide" Target="../notesSlides/notesSlide10.xml"/><Relationship Id="rId3" Type="http://schemas.openxmlformats.org/officeDocument/2006/relationships/tags" Target="../tags/tag486.xml"/><Relationship Id="rId7" Type="http://schemas.openxmlformats.org/officeDocument/2006/relationships/tags" Target="../tags/tag490.xml"/><Relationship Id="rId12" Type="http://schemas.openxmlformats.org/officeDocument/2006/relationships/slideLayout" Target="../slideLayouts/slideLayout2.xml"/><Relationship Id="rId2" Type="http://schemas.openxmlformats.org/officeDocument/2006/relationships/tags" Target="../tags/tag485.xml"/><Relationship Id="rId1" Type="http://schemas.openxmlformats.org/officeDocument/2006/relationships/tags" Target="../tags/tag484.xml"/><Relationship Id="rId6" Type="http://schemas.openxmlformats.org/officeDocument/2006/relationships/tags" Target="../tags/tag489.xml"/><Relationship Id="rId11" Type="http://schemas.openxmlformats.org/officeDocument/2006/relationships/tags" Target="../tags/tag494.xml"/><Relationship Id="rId5" Type="http://schemas.openxmlformats.org/officeDocument/2006/relationships/tags" Target="../tags/tag488.xml"/><Relationship Id="rId10" Type="http://schemas.openxmlformats.org/officeDocument/2006/relationships/tags" Target="../tags/tag493.xml"/><Relationship Id="rId4" Type="http://schemas.openxmlformats.org/officeDocument/2006/relationships/tags" Target="../tags/tag487.xml"/><Relationship Id="rId9" Type="http://schemas.openxmlformats.org/officeDocument/2006/relationships/tags" Target="../tags/tag49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9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7.xml"/><Relationship Id="rId1" Type="http://schemas.openxmlformats.org/officeDocument/2006/relationships/tags" Target="../tags/tag496.xml"/><Relationship Id="rId4"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63" Type="http://schemas.openxmlformats.org/officeDocument/2006/relationships/tags" Target="../tags/tag63.xml"/><Relationship Id="rId68" Type="http://schemas.openxmlformats.org/officeDocument/2006/relationships/tags" Target="../tags/tag68.xml"/><Relationship Id="rId76" Type="http://schemas.openxmlformats.org/officeDocument/2006/relationships/tags" Target="../tags/tag76.xml"/><Relationship Id="rId84" Type="http://schemas.openxmlformats.org/officeDocument/2006/relationships/tags" Target="../tags/tag84.xml"/><Relationship Id="rId89" Type="http://schemas.openxmlformats.org/officeDocument/2006/relationships/tags" Target="../tags/tag89.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tags" Target="../tags/tag66.xml"/><Relationship Id="rId74" Type="http://schemas.openxmlformats.org/officeDocument/2006/relationships/tags" Target="../tags/tag74.xml"/><Relationship Id="rId79" Type="http://schemas.openxmlformats.org/officeDocument/2006/relationships/tags" Target="../tags/tag79.xml"/><Relationship Id="rId87" Type="http://schemas.openxmlformats.org/officeDocument/2006/relationships/tags" Target="../tags/tag87.xml"/><Relationship Id="rId5" Type="http://schemas.openxmlformats.org/officeDocument/2006/relationships/tags" Target="../tags/tag5.xml"/><Relationship Id="rId61" Type="http://schemas.openxmlformats.org/officeDocument/2006/relationships/tags" Target="../tags/tag61.xml"/><Relationship Id="rId82" Type="http://schemas.openxmlformats.org/officeDocument/2006/relationships/tags" Target="../tags/tag82.xml"/><Relationship Id="rId90" Type="http://schemas.openxmlformats.org/officeDocument/2006/relationships/tags" Target="../tags/tag90.xml"/><Relationship Id="rId95" Type="http://schemas.openxmlformats.org/officeDocument/2006/relationships/notesSlide" Target="../notesSlides/notesSlide1.xml"/><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tags" Target="../tags/tag69.xml"/><Relationship Id="rId77" Type="http://schemas.openxmlformats.org/officeDocument/2006/relationships/tags" Target="../tags/tag7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80" Type="http://schemas.openxmlformats.org/officeDocument/2006/relationships/tags" Target="../tags/tag80.xml"/><Relationship Id="rId85" Type="http://schemas.openxmlformats.org/officeDocument/2006/relationships/tags" Target="../tags/tag85.xml"/><Relationship Id="rId93" Type="http://schemas.openxmlformats.org/officeDocument/2006/relationships/tags" Target="../tags/tag93.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91" Type="http://schemas.openxmlformats.org/officeDocument/2006/relationships/tags" Target="../tags/tag91.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slideLayout" Target="../slideLayouts/slideLayout6.xml"/><Relationship Id="rId4" Type="http://schemas.openxmlformats.org/officeDocument/2006/relationships/tags" Target="../tags/tag4.xml"/><Relationship Id="rId9" Type="http://schemas.openxmlformats.org/officeDocument/2006/relationships/tags" Target="../tags/tag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500.xml"/><Relationship Id="rId2" Type="http://schemas.openxmlformats.org/officeDocument/2006/relationships/tags" Target="../tags/tag499.xml"/><Relationship Id="rId1" Type="http://schemas.openxmlformats.org/officeDocument/2006/relationships/tags" Target="../tags/tag498.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tags" Target="../tags/tag508.xml"/><Relationship Id="rId13" Type="http://schemas.openxmlformats.org/officeDocument/2006/relationships/tags" Target="../tags/tag513.xml"/><Relationship Id="rId18" Type="http://schemas.openxmlformats.org/officeDocument/2006/relationships/tags" Target="../tags/tag518.xml"/><Relationship Id="rId26" Type="http://schemas.openxmlformats.org/officeDocument/2006/relationships/tags" Target="../tags/tag526.xml"/><Relationship Id="rId39" Type="http://schemas.openxmlformats.org/officeDocument/2006/relationships/tags" Target="../tags/tag539.xml"/><Relationship Id="rId3" Type="http://schemas.openxmlformats.org/officeDocument/2006/relationships/tags" Target="../tags/tag503.xml"/><Relationship Id="rId21" Type="http://schemas.openxmlformats.org/officeDocument/2006/relationships/tags" Target="../tags/tag521.xml"/><Relationship Id="rId34" Type="http://schemas.openxmlformats.org/officeDocument/2006/relationships/tags" Target="../tags/tag534.xml"/><Relationship Id="rId7" Type="http://schemas.openxmlformats.org/officeDocument/2006/relationships/tags" Target="../tags/tag507.xml"/><Relationship Id="rId12" Type="http://schemas.openxmlformats.org/officeDocument/2006/relationships/tags" Target="../tags/tag512.xml"/><Relationship Id="rId17" Type="http://schemas.openxmlformats.org/officeDocument/2006/relationships/tags" Target="../tags/tag517.xml"/><Relationship Id="rId25" Type="http://schemas.openxmlformats.org/officeDocument/2006/relationships/tags" Target="../tags/tag525.xml"/><Relationship Id="rId33" Type="http://schemas.openxmlformats.org/officeDocument/2006/relationships/tags" Target="../tags/tag533.xml"/><Relationship Id="rId38" Type="http://schemas.openxmlformats.org/officeDocument/2006/relationships/tags" Target="../tags/tag538.xml"/><Relationship Id="rId2" Type="http://schemas.openxmlformats.org/officeDocument/2006/relationships/tags" Target="../tags/tag502.xml"/><Relationship Id="rId16" Type="http://schemas.openxmlformats.org/officeDocument/2006/relationships/tags" Target="../tags/tag516.xml"/><Relationship Id="rId20" Type="http://schemas.openxmlformats.org/officeDocument/2006/relationships/tags" Target="../tags/tag520.xml"/><Relationship Id="rId29" Type="http://schemas.openxmlformats.org/officeDocument/2006/relationships/tags" Target="../tags/tag529.xml"/><Relationship Id="rId41" Type="http://schemas.openxmlformats.org/officeDocument/2006/relationships/slideLayout" Target="../slideLayouts/slideLayout2.xml"/><Relationship Id="rId1" Type="http://schemas.openxmlformats.org/officeDocument/2006/relationships/tags" Target="../tags/tag501.xml"/><Relationship Id="rId6" Type="http://schemas.openxmlformats.org/officeDocument/2006/relationships/tags" Target="../tags/tag506.xml"/><Relationship Id="rId11" Type="http://schemas.openxmlformats.org/officeDocument/2006/relationships/tags" Target="../tags/tag511.xml"/><Relationship Id="rId24" Type="http://schemas.openxmlformats.org/officeDocument/2006/relationships/tags" Target="../tags/tag524.xml"/><Relationship Id="rId32" Type="http://schemas.openxmlformats.org/officeDocument/2006/relationships/tags" Target="../tags/tag532.xml"/><Relationship Id="rId37" Type="http://schemas.openxmlformats.org/officeDocument/2006/relationships/tags" Target="../tags/tag537.xml"/><Relationship Id="rId40" Type="http://schemas.openxmlformats.org/officeDocument/2006/relationships/tags" Target="../tags/tag540.xml"/><Relationship Id="rId5" Type="http://schemas.openxmlformats.org/officeDocument/2006/relationships/tags" Target="../tags/tag505.xml"/><Relationship Id="rId15" Type="http://schemas.openxmlformats.org/officeDocument/2006/relationships/tags" Target="../tags/tag515.xml"/><Relationship Id="rId23" Type="http://schemas.openxmlformats.org/officeDocument/2006/relationships/tags" Target="../tags/tag523.xml"/><Relationship Id="rId28" Type="http://schemas.openxmlformats.org/officeDocument/2006/relationships/tags" Target="../tags/tag528.xml"/><Relationship Id="rId36" Type="http://schemas.openxmlformats.org/officeDocument/2006/relationships/tags" Target="../tags/tag536.xml"/><Relationship Id="rId10" Type="http://schemas.openxmlformats.org/officeDocument/2006/relationships/tags" Target="../tags/tag510.xml"/><Relationship Id="rId19" Type="http://schemas.openxmlformats.org/officeDocument/2006/relationships/tags" Target="../tags/tag519.xml"/><Relationship Id="rId31" Type="http://schemas.openxmlformats.org/officeDocument/2006/relationships/tags" Target="../tags/tag531.xml"/><Relationship Id="rId4" Type="http://schemas.openxmlformats.org/officeDocument/2006/relationships/tags" Target="../tags/tag504.xml"/><Relationship Id="rId9" Type="http://schemas.openxmlformats.org/officeDocument/2006/relationships/tags" Target="../tags/tag509.xml"/><Relationship Id="rId14" Type="http://schemas.openxmlformats.org/officeDocument/2006/relationships/tags" Target="../tags/tag514.xml"/><Relationship Id="rId22" Type="http://schemas.openxmlformats.org/officeDocument/2006/relationships/tags" Target="../tags/tag522.xml"/><Relationship Id="rId27" Type="http://schemas.openxmlformats.org/officeDocument/2006/relationships/tags" Target="../tags/tag527.xml"/><Relationship Id="rId30" Type="http://schemas.openxmlformats.org/officeDocument/2006/relationships/tags" Target="../tags/tag530.xml"/><Relationship Id="rId35" Type="http://schemas.openxmlformats.org/officeDocument/2006/relationships/tags" Target="../tags/tag53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2.xml"/><Relationship Id="rId1" Type="http://schemas.openxmlformats.org/officeDocument/2006/relationships/tags" Target="../tags/tag541.xml"/><Relationship Id="rId4"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8" Type="http://schemas.openxmlformats.org/officeDocument/2006/relationships/tags" Target="../tags/tag550.xml"/><Relationship Id="rId13" Type="http://schemas.openxmlformats.org/officeDocument/2006/relationships/tags" Target="../tags/tag555.xml"/><Relationship Id="rId3" Type="http://schemas.openxmlformats.org/officeDocument/2006/relationships/tags" Target="../tags/tag545.xml"/><Relationship Id="rId7" Type="http://schemas.openxmlformats.org/officeDocument/2006/relationships/tags" Target="../tags/tag549.xml"/><Relationship Id="rId12" Type="http://schemas.openxmlformats.org/officeDocument/2006/relationships/tags" Target="../tags/tag554.xml"/><Relationship Id="rId2" Type="http://schemas.openxmlformats.org/officeDocument/2006/relationships/tags" Target="../tags/tag544.xml"/><Relationship Id="rId1" Type="http://schemas.openxmlformats.org/officeDocument/2006/relationships/tags" Target="../tags/tag543.xml"/><Relationship Id="rId6" Type="http://schemas.openxmlformats.org/officeDocument/2006/relationships/tags" Target="../tags/tag548.xml"/><Relationship Id="rId11" Type="http://schemas.openxmlformats.org/officeDocument/2006/relationships/tags" Target="../tags/tag553.xml"/><Relationship Id="rId5" Type="http://schemas.openxmlformats.org/officeDocument/2006/relationships/tags" Target="../tags/tag547.xml"/><Relationship Id="rId15" Type="http://schemas.openxmlformats.org/officeDocument/2006/relationships/slideLayout" Target="../slideLayouts/slideLayout2.xml"/><Relationship Id="rId10" Type="http://schemas.openxmlformats.org/officeDocument/2006/relationships/tags" Target="../tags/tag552.xml"/><Relationship Id="rId4" Type="http://schemas.openxmlformats.org/officeDocument/2006/relationships/tags" Target="../tags/tag546.xml"/><Relationship Id="rId9" Type="http://schemas.openxmlformats.org/officeDocument/2006/relationships/tags" Target="../tags/tag551.xml"/><Relationship Id="rId14" Type="http://schemas.openxmlformats.org/officeDocument/2006/relationships/tags" Target="../tags/tag556.xml"/></Relationships>
</file>

<file path=ppt/slides/_rels/slide28.xml.rels><?xml version="1.0" encoding="UTF-8" standalone="yes"?>
<Relationships xmlns="http://schemas.openxmlformats.org/package/2006/relationships"><Relationship Id="rId8" Type="http://schemas.openxmlformats.org/officeDocument/2006/relationships/tags" Target="../tags/tag564.xml"/><Relationship Id="rId13" Type="http://schemas.openxmlformats.org/officeDocument/2006/relationships/tags" Target="../tags/tag569.xml"/><Relationship Id="rId18" Type="http://schemas.openxmlformats.org/officeDocument/2006/relationships/tags" Target="../tags/tag574.xml"/><Relationship Id="rId26" Type="http://schemas.openxmlformats.org/officeDocument/2006/relationships/tags" Target="../tags/tag582.xml"/><Relationship Id="rId39" Type="http://schemas.openxmlformats.org/officeDocument/2006/relationships/tags" Target="../tags/tag595.xml"/><Relationship Id="rId3" Type="http://schemas.openxmlformats.org/officeDocument/2006/relationships/tags" Target="../tags/tag559.xml"/><Relationship Id="rId21" Type="http://schemas.openxmlformats.org/officeDocument/2006/relationships/tags" Target="../tags/tag577.xml"/><Relationship Id="rId34" Type="http://schemas.openxmlformats.org/officeDocument/2006/relationships/tags" Target="../tags/tag590.xml"/><Relationship Id="rId7" Type="http://schemas.openxmlformats.org/officeDocument/2006/relationships/tags" Target="../tags/tag563.xml"/><Relationship Id="rId12" Type="http://schemas.openxmlformats.org/officeDocument/2006/relationships/tags" Target="../tags/tag568.xml"/><Relationship Id="rId17" Type="http://schemas.openxmlformats.org/officeDocument/2006/relationships/tags" Target="../tags/tag573.xml"/><Relationship Id="rId25" Type="http://schemas.openxmlformats.org/officeDocument/2006/relationships/tags" Target="../tags/tag581.xml"/><Relationship Id="rId33" Type="http://schemas.openxmlformats.org/officeDocument/2006/relationships/tags" Target="../tags/tag589.xml"/><Relationship Id="rId38" Type="http://schemas.openxmlformats.org/officeDocument/2006/relationships/tags" Target="../tags/tag594.xml"/><Relationship Id="rId2" Type="http://schemas.openxmlformats.org/officeDocument/2006/relationships/tags" Target="../tags/tag558.xml"/><Relationship Id="rId16" Type="http://schemas.openxmlformats.org/officeDocument/2006/relationships/tags" Target="../tags/tag572.xml"/><Relationship Id="rId20" Type="http://schemas.openxmlformats.org/officeDocument/2006/relationships/tags" Target="../tags/tag576.xml"/><Relationship Id="rId29" Type="http://schemas.openxmlformats.org/officeDocument/2006/relationships/tags" Target="../tags/tag585.xml"/><Relationship Id="rId41" Type="http://schemas.openxmlformats.org/officeDocument/2006/relationships/slideLayout" Target="../slideLayouts/slideLayout2.xml"/><Relationship Id="rId1" Type="http://schemas.openxmlformats.org/officeDocument/2006/relationships/tags" Target="../tags/tag557.xml"/><Relationship Id="rId6" Type="http://schemas.openxmlformats.org/officeDocument/2006/relationships/tags" Target="../tags/tag562.xml"/><Relationship Id="rId11" Type="http://schemas.openxmlformats.org/officeDocument/2006/relationships/tags" Target="../tags/tag567.xml"/><Relationship Id="rId24" Type="http://schemas.openxmlformats.org/officeDocument/2006/relationships/tags" Target="../tags/tag580.xml"/><Relationship Id="rId32" Type="http://schemas.openxmlformats.org/officeDocument/2006/relationships/tags" Target="../tags/tag588.xml"/><Relationship Id="rId37" Type="http://schemas.openxmlformats.org/officeDocument/2006/relationships/tags" Target="../tags/tag593.xml"/><Relationship Id="rId40" Type="http://schemas.openxmlformats.org/officeDocument/2006/relationships/tags" Target="../tags/tag596.xml"/><Relationship Id="rId5" Type="http://schemas.openxmlformats.org/officeDocument/2006/relationships/tags" Target="../tags/tag561.xml"/><Relationship Id="rId15" Type="http://schemas.openxmlformats.org/officeDocument/2006/relationships/tags" Target="../tags/tag571.xml"/><Relationship Id="rId23" Type="http://schemas.openxmlformats.org/officeDocument/2006/relationships/tags" Target="../tags/tag579.xml"/><Relationship Id="rId28" Type="http://schemas.openxmlformats.org/officeDocument/2006/relationships/tags" Target="../tags/tag584.xml"/><Relationship Id="rId36" Type="http://schemas.openxmlformats.org/officeDocument/2006/relationships/tags" Target="../tags/tag592.xml"/><Relationship Id="rId10" Type="http://schemas.openxmlformats.org/officeDocument/2006/relationships/tags" Target="../tags/tag566.xml"/><Relationship Id="rId19" Type="http://schemas.openxmlformats.org/officeDocument/2006/relationships/tags" Target="../tags/tag575.xml"/><Relationship Id="rId31" Type="http://schemas.openxmlformats.org/officeDocument/2006/relationships/tags" Target="../tags/tag587.xml"/><Relationship Id="rId4" Type="http://schemas.openxmlformats.org/officeDocument/2006/relationships/tags" Target="../tags/tag560.xml"/><Relationship Id="rId9" Type="http://schemas.openxmlformats.org/officeDocument/2006/relationships/tags" Target="../tags/tag565.xml"/><Relationship Id="rId14" Type="http://schemas.openxmlformats.org/officeDocument/2006/relationships/tags" Target="../tags/tag570.xml"/><Relationship Id="rId22" Type="http://schemas.openxmlformats.org/officeDocument/2006/relationships/tags" Target="../tags/tag578.xml"/><Relationship Id="rId27" Type="http://schemas.openxmlformats.org/officeDocument/2006/relationships/tags" Target="../tags/tag583.xml"/><Relationship Id="rId30" Type="http://schemas.openxmlformats.org/officeDocument/2006/relationships/tags" Target="../tags/tag586.xml"/><Relationship Id="rId35" Type="http://schemas.openxmlformats.org/officeDocument/2006/relationships/tags" Target="../tags/tag591.xml"/></Relationships>
</file>

<file path=ppt/slides/_rels/slide29.xml.rels><?xml version="1.0" encoding="UTF-8" standalone="yes"?>
<Relationships xmlns="http://schemas.openxmlformats.org/package/2006/relationships"><Relationship Id="rId8" Type="http://schemas.openxmlformats.org/officeDocument/2006/relationships/tags" Target="../tags/tag604.xml"/><Relationship Id="rId13" Type="http://schemas.openxmlformats.org/officeDocument/2006/relationships/tags" Target="../tags/tag609.xml"/><Relationship Id="rId3" Type="http://schemas.openxmlformats.org/officeDocument/2006/relationships/tags" Target="../tags/tag599.xml"/><Relationship Id="rId7" Type="http://schemas.openxmlformats.org/officeDocument/2006/relationships/tags" Target="../tags/tag603.xml"/><Relationship Id="rId12" Type="http://schemas.openxmlformats.org/officeDocument/2006/relationships/tags" Target="../tags/tag608.xml"/><Relationship Id="rId2" Type="http://schemas.openxmlformats.org/officeDocument/2006/relationships/tags" Target="../tags/tag598.xml"/><Relationship Id="rId16" Type="http://schemas.openxmlformats.org/officeDocument/2006/relationships/slideLayout" Target="../slideLayouts/slideLayout2.xml"/><Relationship Id="rId1" Type="http://schemas.openxmlformats.org/officeDocument/2006/relationships/tags" Target="../tags/tag597.xml"/><Relationship Id="rId6" Type="http://schemas.openxmlformats.org/officeDocument/2006/relationships/tags" Target="../tags/tag602.xml"/><Relationship Id="rId11" Type="http://schemas.openxmlformats.org/officeDocument/2006/relationships/tags" Target="../tags/tag607.xml"/><Relationship Id="rId5" Type="http://schemas.openxmlformats.org/officeDocument/2006/relationships/tags" Target="../tags/tag601.xml"/><Relationship Id="rId15" Type="http://schemas.openxmlformats.org/officeDocument/2006/relationships/tags" Target="../tags/tag611.xml"/><Relationship Id="rId10" Type="http://schemas.openxmlformats.org/officeDocument/2006/relationships/tags" Target="../tags/tag606.xml"/><Relationship Id="rId4" Type="http://schemas.openxmlformats.org/officeDocument/2006/relationships/tags" Target="../tags/tag600.xml"/><Relationship Id="rId9" Type="http://schemas.openxmlformats.org/officeDocument/2006/relationships/tags" Target="../tags/tag605.xml"/><Relationship Id="rId14" Type="http://schemas.openxmlformats.org/officeDocument/2006/relationships/tags" Target="../tags/tag6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614.xml"/><Relationship Id="rId2" Type="http://schemas.openxmlformats.org/officeDocument/2006/relationships/tags" Target="../tags/tag613.xml"/><Relationship Id="rId1" Type="http://schemas.openxmlformats.org/officeDocument/2006/relationships/tags" Target="../tags/tag612.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tags" Target="../tags/tag622.xml"/><Relationship Id="rId13" Type="http://schemas.openxmlformats.org/officeDocument/2006/relationships/tags" Target="../tags/tag627.xml"/><Relationship Id="rId18" Type="http://schemas.openxmlformats.org/officeDocument/2006/relationships/tags" Target="../tags/tag632.xml"/><Relationship Id="rId26" Type="http://schemas.openxmlformats.org/officeDocument/2006/relationships/tags" Target="../tags/tag640.xml"/><Relationship Id="rId39" Type="http://schemas.openxmlformats.org/officeDocument/2006/relationships/tags" Target="../tags/tag653.xml"/><Relationship Id="rId3" Type="http://schemas.openxmlformats.org/officeDocument/2006/relationships/tags" Target="../tags/tag617.xml"/><Relationship Id="rId21" Type="http://schemas.openxmlformats.org/officeDocument/2006/relationships/tags" Target="../tags/tag635.xml"/><Relationship Id="rId34" Type="http://schemas.openxmlformats.org/officeDocument/2006/relationships/tags" Target="../tags/tag648.xml"/><Relationship Id="rId7" Type="http://schemas.openxmlformats.org/officeDocument/2006/relationships/tags" Target="../tags/tag621.xml"/><Relationship Id="rId12" Type="http://schemas.openxmlformats.org/officeDocument/2006/relationships/tags" Target="../tags/tag626.xml"/><Relationship Id="rId17" Type="http://schemas.openxmlformats.org/officeDocument/2006/relationships/tags" Target="../tags/tag631.xml"/><Relationship Id="rId25" Type="http://schemas.openxmlformats.org/officeDocument/2006/relationships/tags" Target="../tags/tag639.xml"/><Relationship Id="rId33" Type="http://schemas.openxmlformats.org/officeDocument/2006/relationships/tags" Target="../tags/tag647.xml"/><Relationship Id="rId38" Type="http://schemas.openxmlformats.org/officeDocument/2006/relationships/tags" Target="../tags/tag652.xml"/><Relationship Id="rId2" Type="http://schemas.openxmlformats.org/officeDocument/2006/relationships/tags" Target="../tags/tag616.xml"/><Relationship Id="rId16" Type="http://schemas.openxmlformats.org/officeDocument/2006/relationships/tags" Target="../tags/tag630.xml"/><Relationship Id="rId20" Type="http://schemas.openxmlformats.org/officeDocument/2006/relationships/tags" Target="../tags/tag634.xml"/><Relationship Id="rId29" Type="http://schemas.openxmlformats.org/officeDocument/2006/relationships/tags" Target="../tags/tag643.xml"/><Relationship Id="rId41" Type="http://schemas.openxmlformats.org/officeDocument/2006/relationships/slideLayout" Target="../slideLayouts/slideLayout2.xml"/><Relationship Id="rId1" Type="http://schemas.openxmlformats.org/officeDocument/2006/relationships/tags" Target="../tags/tag615.xml"/><Relationship Id="rId6" Type="http://schemas.openxmlformats.org/officeDocument/2006/relationships/tags" Target="../tags/tag620.xml"/><Relationship Id="rId11" Type="http://schemas.openxmlformats.org/officeDocument/2006/relationships/tags" Target="../tags/tag625.xml"/><Relationship Id="rId24" Type="http://schemas.openxmlformats.org/officeDocument/2006/relationships/tags" Target="../tags/tag638.xml"/><Relationship Id="rId32" Type="http://schemas.openxmlformats.org/officeDocument/2006/relationships/tags" Target="../tags/tag646.xml"/><Relationship Id="rId37" Type="http://schemas.openxmlformats.org/officeDocument/2006/relationships/tags" Target="../tags/tag651.xml"/><Relationship Id="rId40" Type="http://schemas.openxmlformats.org/officeDocument/2006/relationships/tags" Target="../tags/tag654.xml"/><Relationship Id="rId5" Type="http://schemas.openxmlformats.org/officeDocument/2006/relationships/tags" Target="../tags/tag619.xml"/><Relationship Id="rId15" Type="http://schemas.openxmlformats.org/officeDocument/2006/relationships/tags" Target="../tags/tag629.xml"/><Relationship Id="rId23" Type="http://schemas.openxmlformats.org/officeDocument/2006/relationships/tags" Target="../tags/tag637.xml"/><Relationship Id="rId28" Type="http://schemas.openxmlformats.org/officeDocument/2006/relationships/tags" Target="../tags/tag642.xml"/><Relationship Id="rId36" Type="http://schemas.openxmlformats.org/officeDocument/2006/relationships/tags" Target="../tags/tag650.xml"/><Relationship Id="rId10" Type="http://schemas.openxmlformats.org/officeDocument/2006/relationships/tags" Target="../tags/tag624.xml"/><Relationship Id="rId19" Type="http://schemas.openxmlformats.org/officeDocument/2006/relationships/tags" Target="../tags/tag633.xml"/><Relationship Id="rId31" Type="http://schemas.openxmlformats.org/officeDocument/2006/relationships/tags" Target="../tags/tag645.xml"/><Relationship Id="rId4" Type="http://schemas.openxmlformats.org/officeDocument/2006/relationships/tags" Target="../tags/tag618.xml"/><Relationship Id="rId9" Type="http://schemas.openxmlformats.org/officeDocument/2006/relationships/tags" Target="../tags/tag623.xml"/><Relationship Id="rId14" Type="http://schemas.openxmlformats.org/officeDocument/2006/relationships/tags" Target="../tags/tag628.xml"/><Relationship Id="rId22" Type="http://schemas.openxmlformats.org/officeDocument/2006/relationships/tags" Target="../tags/tag636.xml"/><Relationship Id="rId27" Type="http://schemas.openxmlformats.org/officeDocument/2006/relationships/tags" Target="../tags/tag641.xml"/><Relationship Id="rId30" Type="http://schemas.openxmlformats.org/officeDocument/2006/relationships/tags" Target="../tags/tag644.xml"/><Relationship Id="rId35" Type="http://schemas.openxmlformats.org/officeDocument/2006/relationships/tags" Target="../tags/tag649.xml"/></Relationships>
</file>

<file path=ppt/slides/_rels/slide32.xml.rels><?xml version="1.0" encoding="UTF-8" standalone="yes"?>
<Relationships xmlns="http://schemas.openxmlformats.org/package/2006/relationships"><Relationship Id="rId3" Type="http://schemas.openxmlformats.org/officeDocument/2006/relationships/tags" Target="../tags/tag657.xml"/><Relationship Id="rId7" Type="http://schemas.openxmlformats.org/officeDocument/2006/relationships/slideLayout" Target="../slideLayouts/slideLayout2.xml"/><Relationship Id="rId2" Type="http://schemas.openxmlformats.org/officeDocument/2006/relationships/tags" Target="../tags/tag656.xml"/><Relationship Id="rId1" Type="http://schemas.openxmlformats.org/officeDocument/2006/relationships/tags" Target="../tags/tag655.xml"/><Relationship Id="rId6" Type="http://schemas.openxmlformats.org/officeDocument/2006/relationships/tags" Target="../tags/tag660.xml"/><Relationship Id="rId5" Type="http://schemas.openxmlformats.org/officeDocument/2006/relationships/tags" Target="../tags/tag659.xml"/><Relationship Id="rId4" Type="http://schemas.openxmlformats.org/officeDocument/2006/relationships/tags" Target="../tags/tag658.xml"/></Relationships>
</file>

<file path=ppt/slides/_rels/slide33.xml.rels><?xml version="1.0" encoding="UTF-8" standalone="yes"?>
<Relationships xmlns="http://schemas.openxmlformats.org/package/2006/relationships"><Relationship Id="rId8" Type="http://schemas.openxmlformats.org/officeDocument/2006/relationships/tags" Target="../tags/tag668.xml"/><Relationship Id="rId13" Type="http://schemas.openxmlformats.org/officeDocument/2006/relationships/tags" Target="../tags/tag673.xml"/><Relationship Id="rId18" Type="http://schemas.openxmlformats.org/officeDocument/2006/relationships/tags" Target="../tags/tag678.xml"/><Relationship Id="rId26" Type="http://schemas.openxmlformats.org/officeDocument/2006/relationships/tags" Target="../tags/tag686.xml"/><Relationship Id="rId39" Type="http://schemas.openxmlformats.org/officeDocument/2006/relationships/tags" Target="../tags/tag699.xml"/><Relationship Id="rId3" Type="http://schemas.openxmlformats.org/officeDocument/2006/relationships/tags" Target="../tags/tag663.xml"/><Relationship Id="rId21" Type="http://schemas.openxmlformats.org/officeDocument/2006/relationships/tags" Target="../tags/tag681.xml"/><Relationship Id="rId34" Type="http://schemas.openxmlformats.org/officeDocument/2006/relationships/tags" Target="../tags/tag694.xml"/><Relationship Id="rId7" Type="http://schemas.openxmlformats.org/officeDocument/2006/relationships/tags" Target="../tags/tag667.xml"/><Relationship Id="rId12" Type="http://schemas.openxmlformats.org/officeDocument/2006/relationships/tags" Target="../tags/tag672.xml"/><Relationship Id="rId17" Type="http://schemas.openxmlformats.org/officeDocument/2006/relationships/tags" Target="../tags/tag677.xml"/><Relationship Id="rId25" Type="http://schemas.openxmlformats.org/officeDocument/2006/relationships/tags" Target="../tags/tag685.xml"/><Relationship Id="rId33" Type="http://schemas.openxmlformats.org/officeDocument/2006/relationships/tags" Target="../tags/tag693.xml"/><Relationship Id="rId38" Type="http://schemas.openxmlformats.org/officeDocument/2006/relationships/tags" Target="../tags/tag698.xml"/><Relationship Id="rId2" Type="http://schemas.openxmlformats.org/officeDocument/2006/relationships/tags" Target="../tags/tag662.xml"/><Relationship Id="rId16" Type="http://schemas.openxmlformats.org/officeDocument/2006/relationships/tags" Target="../tags/tag676.xml"/><Relationship Id="rId20" Type="http://schemas.openxmlformats.org/officeDocument/2006/relationships/tags" Target="../tags/tag680.xml"/><Relationship Id="rId29" Type="http://schemas.openxmlformats.org/officeDocument/2006/relationships/tags" Target="../tags/tag689.xml"/><Relationship Id="rId41" Type="http://schemas.openxmlformats.org/officeDocument/2006/relationships/slideLayout" Target="../slideLayouts/slideLayout2.xml"/><Relationship Id="rId1" Type="http://schemas.openxmlformats.org/officeDocument/2006/relationships/tags" Target="../tags/tag661.xml"/><Relationship Id="rId6" Type="http://schemas.openxmlformats.org/officeDocument/2006/relationships/tags" Target="../tags/tag666.xml"/><Relationship Id="rId11" Type="http://schemas.openxmlformats.org/officeDocument/2006/relationships/tags" Target="../tags/tag671.xml"/><Relationship Id="rId24" Type="http://schemas.openxmlformats.org/officeDocument/2006/relationships/tags" Target="../tags/tag684.xml"/><Relationship Id="rId32" Type="http://schemas.openxmlformats.org/officeDocument/2006/relationships/tags" Target="../tags/tag692.xml"/><Relationship Id="rId37" Type="http://schemas.openxmlformats.org/officeDocument/2006/relationships/tags" Target="../tags/tag697.xml"/><Relationship Id="rId40" Type="http://schemas.openxmlformats.org/officeDocument/2006/relationships/tags" Target="../tags/tag700.xml"/><Relationship Id="rId5" Type="http://schemas.openxmlformats.org/officeDocument/2006/relationships/tags" Target="../tags/tag665.xml"/><Relationship Id="rId15" Type="http://schemas.openxmlformats.org/officeDocument/2006/relationships/tags" Target="../tags/tag675.xml"/><Relationship Id="rId23" Type="http://schemas.openxmlformats.org/officeDocument/2006/relationships/tags" Target="../tags/tag683.xml"/><Relationship Id="rId28" Type="http://schemas.openxmlformats.org/officeDocument/2006/relationships/tags" Target="../tags/tag688.xml"/><Relationship Id="rId36" Type="http://schemas.openxmlformats.org/officeDocument/2006/relationships/tags" Target="../tags/tag696.xml"/><Relationship Id="rId10" Type="http://schemas.openxmlformats.org/officeDocument/2006/relationships/tags" Target="../tags/tag670.xml"/><Relationship Id="rId19" Type="http://schemas.openxmlformats.org/officeDocument/2006/relationships/tags" Target="../tags/tag679.xml"/><Relationship Id="rId31" Type="http://schemas.openxmlformats.org/officeDocument/2006/relationships/tags" Target="../tags/tag691.xml"/><Relationship Id="rId4" Type="http://schemas.openxmlformats.org/officeDocument/2006/relationships/tags" Target="../tags/tag664.xml"/><Relationship Id="rId9" Type="http://schemas.openxmlformats.org/officeDocument/2006/relationships/tags" Target="../tags/tag669.xml"/><Relationship Id="rId14" Type="http://schemas.openxmlformats.org/officeDocument/2006/relationships/tags" Target="../tags/tag674.xml"/><Relationship Id="rId22" Type="http://schemas.openxmlformats.org/officeDocument/2006/relationships/tags" Target="../tags/tag682.xml"/><Relationship Id="rId27" Type="http://schemas.openxmlformats.org/officeDocument/2006/relationships/tags" Target="../tags/tag687.xml"/><Relationship Id="rId30" Type="http://schemas.openxmlformats.org/officeDocument/2006/relationships/tags" Target="../tags/tag690.xml"/><Relationship Id="rId35" Type="http://schemas.openxmlformats.org/officeDocument/2006/relationships/tags" Target="../tags/tag695.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2.xml"/><Relationship Id="rId1" Type="http://schemas.openxmlformats.org/officeDocument/2006/relationships/tags" Target="../tags/tag701.xml"/></Relationships>
</file>

<file path=ppt/slides/_rels/slide35.xml.rels><?xml version="1.0" encoding="UTF-8" standalone="yes"?>
<Relationships xmlns="http://schemas.openxmlformats.org/package/2006/relationships"><Relationship Id="rId8" Type="http://schemas.openxmlformats.org/officeDocument/2006/relationships/tags" Target="../tags/tag710.xml"/><Relationship Id="rId13" Type="http://schemas.openxmlformats.org/officeDocument/2006/relationships/tags" Target="../tags/tag715.xml"/><Relationship Id="rId18" Type="http://schemas.openxmlformats.org/officeDocument/2006/relationships/tags" Target="../tags/tag720.xml"/><Relationship Id="rId26" Type="http://schemas.openxmlformats.org/officeDocument/2006/relationships/tags" Target="../tags/tag728.xml"/><Relationship Id="rId39" Type="http://schemas.openxmlformats.org/officeDocument/2006/relationships/tags" Target="../tags/tag741.xml"/><Relationship Id="rId3" Type="http://schemas.openxmlformats.org/officeDocument/2006/relationships/tags" Target="../tags/tag705.xml"/><Relationship Id="rId21" Type="http://schemas.openxmlformats.org/officeDocument/2006/relationships/tags" Target="../tags/tag723.xml"/><Relationship Id="rId34" Type="http://schemas.openxmlformats.org/officeDocument/2006/relationships/tags" Target="../tags/tag736.xml"/><Relationship Id="rId7" Type="http://schemas.openxmlformats.org/officeDocument/2006/relationships/tags" Target="../tags/tag709.xml"/><Relationship Id="rId12" Type="http://schemas.openxmlformats.org/officeDocument/2006/relationships/tags" Target="../tags/tag714.xml"/><Relationship Id="rId17" Type="http://schemas.openxmlformats.org/officeDocument/2006/relationships/tags" Target="../tags/tag719.xml"/><Relationship Id="rId25" Type="http://schemas.openxmlformats.org/officeDocument/2006/relationships/tags" Target="../tags/tag727.xml"/><Relationship Id="rId33" Type="http://schemas.openxmlformats.org/officeDocument/2006/relationships/tags" Target="../tags/tag735.xml"/><Relationship Id="rId38" Type="http://schemas.openxmlformats.org/officeDocument/2006/relationships/tags" Target="../tags/tag740.xml"/><Relationship Id="rId2" Type="http://schemas.openxmlformats.org/officeDocument/2006/relationships/tags" Target="../tags/tag704.xml"/><Relationship Id="rId16" Type="http://schemas.openxmlformats.org/officeDocument/2006/relationships/tags" Target="../tags/tag718.xml"/><Relationship Id="rId20" Type="http://schemas.openxmlformats.org/officeDocument/2006/relationships/tags" Target="../tags/tag722.xml"/><Relationship Id="rId29" Type="http://schemas.openxmlformats.org/officeDocument/2006/relationships/tags" Target="../tags/tag731.xml"/><Relationship Id="rId41" Type="http://schemas.openxmlformats.org/officeDocument/2006/relationships/slideLayout" Target="../slideLayouts/slideLayout2.xml"/><Relationship Id="rId1" Type="http://schemas.openxmlformats.org/officeDocument/2006/relationships/tags" Target="../tags/tag703.xml"/><Relationship Id="rId6" Type="http://schemas.openxmlformats.org/officeDocument/2006/relationships/tags" Target="../tags/tag708.xml"/><Relationship Id="rId11" Type="http://schemas.openxmlformats.org/officeDocument/2006/relationships/tags" Target="../tags/tag713.xml"/><Relationship Id="rId24" Type="http://schemas.openxmlformats.org/officeDocument/2006/relationships/tags" Target="../tags/tag726.xml"/><Relationship Id="rId32" Type="http://schemas.openxmlformats.org/officeDocument/2006/relationships/tags" Target="../tags/tag734.xml"/><Relationship Id="rId37" Type="http://schemas.openxmlformats.org/officeDocument/2006/relationships/tags" Target="../tags/tag739.xml"/><Relationship Id="rId40" Type="http://schemas.openxmlformats.org/officeDocument/2006/relationships/tags" Target="../tags/tag742.xml"/><Relationship Id="rId5" Type="http://schemas.openxmlformats.org/officeDocument/2006/relationships/tags" Target="../tags/tag707.xml"/><Relationship Id="rId15" Type="http://schemas.openxmlformats.org/officeDocument/2006/relationships/tags" Target="../tags/tag717.xml"/><Relationship Id="rId23" Type="http://schemas.openxmlformats.org/officeDocument/2006/relationships/tags" Target="../tags/tag725.xml"/><Relationship Id="rId28" Type="http://schemas.openxmlformats.org/officeDocument/2006/relationships/tags" Target="../tags/tag730.xml"/><Relationship Id="rId36" Type="http://schemas.openxmlformats.org/officeDocument/2006/relationships/tags" Target="../tags/tag738.xml"/><Relationship Id="rId10" Type="http://schemas.openxmlformats.org/officeDocument/2006/relationships/tags" Target="../tags/tag712.xml"/><Relationship Id="rId19" Type="http://schemas.openxmlformats.org/officeDocument/2006/relationships/tags" Target="../tags/tag721.xml"/><Relationship Id="rId31" Type="http://schemas.openxmlformats.org/officeDocument/2006/relationships/tags" Target="../tags/tag733.xml"/><Relationship Id="rId4" Type="http://schemas.openxmlformats.org/officeDocument/2006/relationships/tags" Target="../tags/tag706.xml"/><Relationship Id="rId9" Type="http://schemas.openxmlformats.org/officeDocument/2006/relationships/tags" Target="../tags/tag711.xml"/><Relationship Id="rId14" Type="http://schemas.openxmlformats.org/officeDocument/2006/relationships/tags" Target="../tags/tag716.xml"/><Relationship Id="rId22" Type="http://schemas.openxmlformats.org/officeDocument/2006/relationships/tags" Target="../tags/tag724.xml"/><Relationship Id="rId27" Type="http://schemas.openxmlformats.org/officeDocument/2006/relationships/tags" Target="../tags/tag729.xml"/><Relationship Id="rId30" Type="http://schemas.openxmlformats.org/officeDocument/2006/relationships/tags" Target="../tags/tag732.xml"/><Relationship Id="rId35" Type="http://schemas.openxmlformats.org/officeDocument/2006/relationships/tags" Target="../tags/tag737.xml"/></Relationships>
</file>

<file path=ppt/slides/_rels/slide36.xml.rels><?xml version="1.0" encoding="UTF-8" standalone="yes"?>
<Relationships xmlns="http://schemas.openxmlformats.org/package/2006/relationships"><Relationship Id="rId3" Type="http://schemas.openxmlformats.org/officeDocument/2006/relationships/tags" Target="../tags/tag745.xml"/><Relationship Id="rId2" Type="http://schemas.openxmlformats.org/officeDocument/2006/relationships/tags" Target="../tags/tag744.xml"/><Relationship Id="rId1" Type="http://schemas.openxmlformats.org/officeDocument/2006/relationships/tags" Target="../tags/tag743.xml"/><Relationship Id="rId5" Type="http://schemas.openxmlformats.org/officeDocument/2006/relationships/slideLayout" Target="../slideLayouts/slideLayout2.xml"/><Relationship Id="rId4" Type="http://schemas.openxmlformats.org/officeDocument/2006/relationships/tags" Target="../tags/tag746.xml"/></Relationships>
</file>

<file path=ppt/slides/_rels/slide37.xml.rels><?xml version="1.0" encoding="UTF-8" standalone="yes"?>
<Relationships xmlns="http://schemas.openxmlformats.org/package/2006/relationships"><Relationship Id="rId8" Type="http://schemas.openxmlformats.org/officeDocument/2006/relationships/tags" Target="../tags/tag754.xml"/><Relationship Id="rId13" Type="http://schemas.openxmlformats.org/officeDocument/2006/relationships/tags" Target="../tags/tag759.xml"/><Relationship Id="rId18" Type="http://schemas.openxmlformats.org/officeDocument/2006/relationships/tags" Target="../tags/tag764.xml"/><Relationship Id="rId26" Type="http://schemas.openxmlformats.org/officeDocument/2006/relationships/tags" Target="../tags/tag772.xml"/><Relationship Id="rId39" Type="http://schemas.openxmlformats.org/officeDocument/2006/relationships/tags" Target="../tags/tag785.xml"/><Relationship Id="rId3" Type="http://schemas.openxmlformats.org/officeDocument/2006/relationships/tags" Target="../tags/tag749.xml"/><Relationship Id="rId21" Type="http://schemas.openxmlformats.org/officeDocument/2006/relationships/tags" Target="../tags/tag767.xml"/><Relationship Id="rId34" Type="http://schemas.openxmlformats.org/officeDocument/2006/relationships/tags" Target="../tags/tag780.xml"/><Relationship Id="rId7" Type="http://schemas.openxmlformats.org/officeDocument/2006/relationships/tags" Target="../tags/tag753.xml"/><Relationship Id="rId12" Type="http://schemas.openxmlformats.org/officeDocument/2006/relationships/tags" Target="../tags/tag758.xml"/><Relationship Id="rId17" Type="http://schemas.openxmlformats.org/officeDocument/2006/relationships/tags" Target="../tags/tag763.xml"/><Relationship Id="rId25" Type="http://schemas.openxmlformats.org/officeDocument/2006/relationships/tags" Target="../tags/tag771.xml"/><Relationship Id="rId33" Type="http://schemas.openxmlformats.org/officeDocument/2006/relationships/tags" Target="../tags/tag779.xml"/><Relationship Id="rId38" Type="http://schemas.openxmlformats.org/officeDocument/2006/relationships/tags" Target="../tags/tag784.xml"/><Relationship Id="rId2" Type="http://schemas.openxmlformats.org/officeDocument/2006/relationships/tags" Target="../tags/tag748.xml"/><Relationship Id="rId16" Type="http://schemas.openxmlformats.org/officeDocument/2006/relationships/tags" Target="../tags/tag762.xml"/><Relationship Id="rId20" Type="http://schemas.openxmlformats.org/officeDocument/2006/relationships/tags" Target="../tags/tag766.xml"/><Relationship Id="rId29" Type="http://schemas.openxmlformats.org/officeDocument/2006/relationships/tags" Target="../tags/tag775.xml"/><Relationship Id="rId41" Type="http://schemas.openxmlformats.org/officeDocument/2006/relationships/slideLayout" Target="../slideLayouts/slideLayout2.xml"/><Relationship Id="rId1" Type="http://schemas.openxmlformats.org/officeDocument/2006/relationships/tags" Target="../tags/tag747.xml"/><Relationship Id="rId6" Type="http://schemas.openxmlformats.org/officeDocument/2006/relationships/tags" Target="../tags/tag752.xml"/><Relationship Id="rId11" Type="http://schemas.openxmlformats.org/officeDocument/2006/relationships/tags" Target="../tags/tag757.xml"/><Relationship Id="rId24" Type="http://schemas.openxmlformats.org/officeDocument/2006/relationships/tags" Target="../tags/tag770.xml"/><Relationship Id="rId32" Type="http://schemas.openxmlformats.org/officeDocument/2006/relationships/tags" Target="../tags/tag778.xml"/><Relationship Id="rId37" Type="http://schemas.openxmlformats.org/officeDocument/2006/relationships/tags" Target="../tags/tag783.xml"/><Relationship Id="rId40" Type="http://schemas.openxmlformats.org/officeDocument/2006/relationships/tags" Target="../tags/tag786.xml"/><Relationship Id="rId5" Type="http://schemas.openxmlformats.org/officeDocument/2006/relationships/tags" Target="../tags/tag751.xml"/><Relationship Id="rId15" Type="http://schemas.openxmlformats.org/officeDocument/2006/relationships/tags" Target="../tags/tag761.xml"/><Relationship Id="rId23" Type="http://schemas.openxmlformats.org/officeDocument/2006/relationships/tags" Target="../tags/tag769.xml"/><Relationship Id="rId28" Type="http://schemas.openxmlformats.org/officeDocument/2006/relationships/tags" Target="../tags/tag774.xml"/><Relationship Id="rId36" Type="http://schemas.openxmlformats.org/officeDocument/2006/relationships/tags" Target="../tags/tag782.xml"/><Relationship Id="rId10" Type="http://schemas.openxmlformats.org/officeDocument/2006/relationships/tags" Target="../tags/tag756.xml"/><Relationship Id="rId19" Type="http://schemas.openxmlformats.org/officeDocument/2006/relationships/tags" Target="../tags/tag765.xml"/><Relationship Id="rId31" Type="http://schemas.openxmlformats.org/officeDocument/2006/relationships/tags" Target="../tags/tag777.xml"/><Relationship Id="rId4" Type="http://schemas.openxmlformats.org/officeDocument/2006/relationships/tags" Target="../tags/tag750.xml"/><Relationship Id="rId9" Type="http://schemas.openxmlformats.org/officeDocument/2006/relationships/tags" Target="../tags/tag755.xml"/><Relationship Id="rId14" Type="http://schemas.openxmlformats.org/officeDocument/2006/relationships/tags" Target="../tags/tag760.xml"/><Relationship Id="rId22" Type="http://schemas.openxmlformats.org/officeDocument/2006/relationships/tags" Target="../tags/tag768.xml"/><Relationship Id="rId27" Type="http://schemas.openxmlformats.org/officeDocument/2006/relationships/tags" Target="../tags/tag773.xml"/><Relationship Id="rId30" Type="http://schemas.openxmlformats.org/officeDocument/2006/relationships/tags" Target="../tags/tag776.xml"/><Relationship Id="rId35" Type="http://schemas.openxmlformats.org/officeDocument/2006/relationships/tags" Target="../tags/tag781.xml"/></Relationships>
</file>

<file path=ppt/slides/_rels/slide38.xml.rels><?xml version="1.0" encoding="UTF-8" standalone="yes"?>
<Relationships xmlns="http://schemas.openxmlformats.org/package/2006/relationships"><Relationship Id="rId8" Type="http://schemas.openxmlformats.org/officeDocument/2006/relationships/tags" Target="../tags/tag794.xml"/><Relationship Id="rId13" Type="http://schemas.openxmlformats.org/officeDocument/2006/relationships/tags" Target="../tags/tag799.xml"/><Relationship Id="rId18" Type="http://schemas.openxmlformats.org/officeDocument/2006/relationships/tags" Target="../tags/tag804.xml"/><Relationship Id="rId26" Type="http://schemas.openxmlformats.org/officeDocument/2006/relationships/tags" Target="../tags/tag812.xml"/><Relationship Id="rId39" Type="http://schemas.openxmlformats.org/officeDocument/2006/relationships/tags" Target="../tags/tag825.xml"/><Relationship Id="rId3" Type="http://schemas.openxmlformats.org/officeDocument/2006/relationships/tags" Target="../tags/tag789.xml"/><Relationship Id="rId21" Type="http://schemas.openxmlformats.org/officeDocument/2006/relationships/tags" Target="../tags/tag807.xml"/><Relationship Id="rId34" Type="http://schemas.openxmlformats.org/officeDocument/2006/relationships/tags" Target="../tags/tag820.xml"/><Relationship Id="rId7" Type="http://schemas.openxmlformats.org/officeDocument/2006/relationships/tags" Target="../tags/tag793.xml"/><Relationship Id="rId12" Type="http://schemas.openxmlformats.org/officeDocument/2006/relationships/tags" Target="../tags/tag798.xml"/><Relationship Id="rId17" Type="http://schemas.openxmlformats.org/officeDocument/2006/relationships/tags" Target="../tags/tag803.xml"/><Relationship Id="rId25" Type="http://schemas.openxmlformats.org/officeDocument/2006/relationships/tags" Target="../tags/tag811.xml"/><Relationship Id="rId33" Type="http://schemas.openxmlformats.org/officeDocument/2006/relationships/tags" Target="../tags/tag819.xml"/><Relationship Id="rId38" Type="http://schemas.openxmlformats.org/officeDocument/2006/relationships/tags" Target="../tags/tag824.xml"/><Relationship Id="rId2" Type="http://schemas.openxmlformats.org/officeDocument/2006/relationships/tags" Target="../tags/tag788.xml"/><Relationship Id="rId16" Type="http://schemas.openxmlformats.org/officeDocument/2006/relationships/tags" Target="../tags/tag802.xml"/><Relationship Id="rId20" Type="http://schemas.openxmlformats.org/officeDocument/2006/relationships/tags" Target="../tags/tag806.xml"/><Relationship Id="rId29" Type="http://schemas.openxmlformats.org/officeDocument/2006/relationships/tags" Target="../tags/tag815.xml"/><Relationship Id="rId41" Type="http://schemas.openxmlformats.org/officeDocument/2006/relationships/slideLayout" Target="../slideLayouts/slideLayout2.xml"/><Relationship Id="rId1" Type="http://schemas.openxmlformats.org/officeDocument/2006/relationships/tags" Target="../tags/tag787.xml"/><Relationship Id="rId6" Type="http://schemas.openxmlformats.org/officeDocument/2006/relationships/tags" Target="../tags/tag792.xml"/><Relationship Id="rId11" Type="http://schemas.openxmlformats.org/officeDocument/2006/relationships/tags" Target="../tags/tag797.xml"/><Relationship Id="rId24" Type="http://schemas.openxmlformats.org/officeDocument/2006/relationships/tags" Target="../tags/tag810.xml"/><Relationship Id="rId32" Type="http://schemas.openxmlformats.org/officeDocument/2006/relationships/tags" Target="../tags/tag818.xml"/><Relationship Id="rId37" Type="http://schemas.openxmlformats.org/officeDocument/2006/relationships/tags" Target="../tags/tag823.xml"/><Relationship Id="rId40" Type="http://schemas.openxmlformats.org/officeDocument/2006/relationships/tags" Target="../tags/tag826.xml"/><Relationship Id="rId5" Type="http://schemas.openxmlformats.org/officeDocument/2006/relationships/tags" Target="../tags/tag791.xml"/><Relationship Id="rId15" Type="http://schemas.openxmlformats.org/officeDocument/2006/relationships/tags" Target="../tags/tag801.xml"/><Relationship Id="rId23" Type="http://schemas.openxmlformats.org/officeDocument/2006/relationships/tags" Target="../tags/tag809.xml"/><Relationship Id="rId28" Type="http://schemas.openxmlformats.org/officeDocument/2006/relationships/tags" Target="../tags/tag814.xml"/><Relationship Id="rId36" Type="http://schemas.openxmlformats.org/officeDocument/2006/relationships/tags" Target="../tags/tag822.xml"/><Relationship Id="rId10" Type="http://schemas.openxmlformats.org/officeDocument/2006/relationships/tags" Target="../tags/tag796.xml"/><Relationship Id="rId19" Type="http://schemas.openxmlformats.org/officeDocument/2006/relationships/tags" Target="../tags/tag805.xml"/><Relationship Id="rId31" Type="http://schemas.openxmlformats.org/officeDocument/2006/relationships/tags" Target="../tags/tag817.xml"/><Relationship Id="rId4" Type="http://schemas.openxmlformats.org/officeDocument/2006/relationships/tags" Target="../tags/tag790.xml"/><Relationship Id="rId9" Type="http://schemas.openxmlformats.org/officeDocument/2006/relationships/tags" Target="../tags/tag795.xml"/><Relationship Id="rId14" Type="http://schemas.openxmlformats.org/officeDocument/2006/relationships/tags" Target="../tags/tag800.xml"/><Relationship Id="rId22" Type="http://schemas.openxmlformats.org/officeDocument/2006/relationships/tags" Target="../tags/tag808.xml"/><Relationship Id="rId27" Type="http://schemas.openxmlformats.org/officeDocument/2006/relationships/tags" Target="../tags/tag813.xml"/><Relationship Id="rId30" Type="http://schemas.openxmlformats.org/officeDocument/2006/relationships/tags" Target="../tags/tag816.xml"/><Relationship Id="rId35" Type="http://schemas.openxmlformats.org/officeDocument/2006/relationships/tags" Target="../tags/tag8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tags" Target="../tags/tag106.xml"/><Relationship Id="rId18" Type="http://schemas.openxmlformats.org/officeDocument/2006/relationships/tags" Target="../tags/tag111.xml"/><Relationship Id="rId26" Type="http://schemas.openxmlformats.org/officeDocument/2006/relationships/tags" Target="../tags/tag119.xml"/><Relationship Id="rId39" Type="http://schemas.openxmlformats.org/officeDocument/2006/relationships/tags" Target="../tags/tag132.xml"/><Relationship Id="rId21" Type="http://schemas.openxmlformats.org/officeDocument/2006/relationships/tags" Target="../tags/tag114.xml"/><Relationship Id="rId34" Type="http://schemas.openxmlformats.org/officeDocument/2006/relationships/tags" Target="../tags/tag127.xml"/><Relationship Id="rId42" Type="http://schemas.openxmlformats.org/officeDocument/2006/relationships/tags" Target="../tags/tag135.xml"/><Relationship Id="rId47" Type="http://schemas.openxmlformats.org/officeDocument/2006/relationships/tags" Target="../tags/tag140.xml"/><Relationship Id="rId50" Type="http://schemas.openxmlformats.org/officeDocument/2006/relationships/tags" Target="../tags/tag143.xml"/><Relationship Id="rId55" Type="http://schemas.openxmlformats.org/officeDocument/2006/relationships/tags" Target="../tags/tag148.xml"/><Relationship Id="rId63" Type="http://schemas.openxmlformats.org/officeDocument/2006/relationships/tags" Target="../tags/tag156.xml"/><Relationship Id="rId68" Type="http://schemas.openxmlformats.org/officeDocument/2006/relationships/tags" Target="../tags/tag161.xml"/><Relationship Id="rId76" Type="http://schemas.openxmlformats.org/officeDocument/2006/relationships/tags" Target="../tags/tag169.xml"/><Relationship Id="rId84" Type="http://schemas.openxmlformats.org/officeDocument/2006/relationships/tags" Target="../tags/tag177.xml"/><Relationship Id="rId89" Type="http://schemas.openxmlformats.org/officeDocument/2006/relationships/tags" Target="../tags/tag182.xml"/><Relationship Id="rId7" Type="http://schemas.openxmlformats.org/officeDocument/2006/relationships/tags" Target="../tags/tag100.xml"/><Relationship Id="rId71" Type="http://schemas.openxmlformats.org/officeDocument/2006/relationships/tags" Target="../tags/tag164.xml"/><Relationship Id="rId92" Type="http://schemas.openxmlformats.org/officeDocument/2006/relationships/tags" Target="../tags/tag185.xml"/><Relationship Id="rId2" Type="http://schemas.openxmlformats.org/officeDocument/2006/relationships/tags" Target="../tags/tag95.xml"/><Relationship Id="rId16" Type="http://schemas.openxmlformats.org/officeDocument/2006/relationships/tags" Target="../tags/tag109.xml"/><Relationship Id="rId29" Type="http://schemas.openxmlformats.org/officeDocument/2006/relationships/tags" Target="../tags/tag122.xml"/><Relationship Id="rId11" Type="http://schemas.openxmlformats.org/officeDocument/2006/relationships/tags" Target="../tags/tag104.xml"/><Relationship Id="rId24" Type="http://schemas.openxmlformats.org/officeDocument/2006/relationships/tags" Target="../tags/tag117.xml"/><Relationship Id="rId32" Type="http://schemas.openxmlformats.org/officeDocument/2006/relationships/tags" Target="../tags/tag125.xml"/><Relationship Id="rId37" Type="http://schemas.openxmlformats.org/officeDocument/2006/relationships/tags" Target="../tags/tag130.xml"/><Relationship Id="rId40" Type="http://schemas.openxmlformats.org/officeDocument/2006/relationships/tags" Target="../tags/tag133.xml"/><Relationship Id="rId45" Type="http://schemas.openxmlformats.org/officeDocument/2006/relationships/tags" Target="../tags/tag138.xml"/><Relationship Id="rId53" Type="http://schemas.openxmlformats.org/officeDocument/2006/relationships/tags" Target="../tags/tag146.xml"/><Relationship Id="rId58" Type="http://schemas.openxmlformats.org/officeDocument/2006/relationships/tags" Target="../tags/tag151.xml"/><Relationship Id="rId66" Type="http://schemas.openxmlformats.org/officeDocument/2006/relationships/tags" Target="../tags/tag159.xml"/><Relationship Id="rId74" Type="http://schemas.openxmlformats.org/officeDocument/2006/relationships/tags" Target="../tags/tag167.xml"/><Relationship Id="rId79" Type="http://schemas.openxmlformats.org/officeDocument/2006/relationships/tags" Target="../tags/tag172.xml"/><Relationship Id="rId87" Type="http://schemas.openxmlformats.org/officeDocument/2006/relationships/tags" Target="../tags/tag180.xml"/><Relationship Id="rId5" Type="http://schemas.openxmlformats.org/officeDocument/2006/relationships/tags" Target="../tags/tag98.xml"/><Relationship Id="rId61" Type="http://schemas.openxmlformats.org/officeDocument/2006/relationships/tags" Target="../tags/tag154.xml"/><Relationship Id="rId82" Type="http://schemas.openxmlformats.org/officeDocument/2006/relationships/tags" Target="../tags/tag175.xml"/><Relationship Id="rId90" Type="http://schemas.openxmlformats.org/officeDocument/2006/relationships/tags" Target="../tags/tag183.xml"/><Relationship Id="rId95" Type="http://schemas.openxmlformats.org/officeDocument/2006/relationships/notesSlide" Target="../notesSlides/notesSlide2.xml"/><Relationship Id="rId19" Type="http://schemas.openxmlformats.org/officeDocument/2006/relationships/tags" Target="../tags/tag112.xml"/><Relationship Id="rId14" Type="http://schemas.openxmlformats.org/officeDocument/2006/relationships/tags" Target="../tags/tag107.xml"/><Relationship Id="rId22" Type="http://schemas.openxmlformats.org/officeDocument/2006/relationships/tags" Target="../tags/tag115.xml"/><Relationship Id="rId27" Type="http://schemas.openxmlformats.org/officeDocument/2006/relationships/tags" Target="../tags/tag120.xml"/><Relationship Id="rId30" Type="http://schemas.openxmlformats.org/officeDocument/2006/relationships/tags" Target="../tags/tag123.xml"/><Relationship Id="rId35" Type="http://schemas.openxmlformats.org/officeDocument/2006/relationships/tags" Target="../tags/tag128.xml"/><Relationship Id="rId43" Type="http://schemas.openxmlformats.org/officeDocument/2006/relationships/tags" Target="../tags/tag136.xml"/><Relationship Id="rId48" Type="http://schemas.openxmlformats.org/officeDocument/2006/relationships/tags" Target="../tags/tag141.xml"/><Relationship Id="rId56" Type="http://schemas.openxmlformats.org/officeDocument/2006/relationships/tags" Target="../tags/tag149.xml"/><Relationship Id="rId64" Type="http://schemas.openxmlformats.org/officeDocument/2006/relationships/tags" Target="../tags/tag157.xml"/><Relationship Id="rId69" Type="http://schemas.openxmlformats.org/officeDocument/2006/relationships/tags" Target="../tags/tag162.xml"/><Relationship Id="rId77" Type="http://schemas.openxmlformats.org/officeDocument/2006/relationships/tags" Target="../tags/tag170.xml"/><Relationship Id="rId8" Type="http://schemas.openxmlformats.org/officeDocument/2006/relationships/tags" Target="../tags/tag101.xml"/><Relationship Id="rId51" Type="http://schemas.openxmlformats.org/officeDocument/2006/relationships/tags" Target="../tags/tag144.xml"/><Relationship Id="rId72" Type="http://schemas.openxmlformats.org/officeDocument/2006/relationships/tags" Target="../tags/tag165.xml"/><Relationship Id="rId80" Type="http://schemas.openxmlformats.org/officeDocument/2006/relationships/tags" Target="../tags/tag173.xml"/><Relationship Id="rId85" Type="http://schemas.openxmlformats.org/officeDocument/2006/relationships/tags" Target="../tags/tag178.xml"/><Relationship Id="rId93" Type="http://schemas.openxmlformats.org/officeDocument/2006/relationships/tags" Target="../tags/tag186.xml"/><Relationship Id="rId3" Type="http://schemas.openxmlformats.org/officeDocument/2006/relationships/tags" Target="../tags/tag96.xml"/><Relationship Id="rId12" Type="http://schemas.openxmlformats.org/officeDocument/2006/relationships/tags" Target="../tags/tag105.xml"/><Relationship Id="rId17" Type="http://schemas.openxmlformats.org/officeDocument/2006/relationships/tags" Target="../tags/tag110.xml"/><Relationship Id="rId25" Type="http://schemas.openxmlformats.org/officeDocument/2006/relationships/tags" Target="../tags/tag118.xml"/><Relationship Id="rId33" Type="http://schemas.openxmlformats.org/officeDocument/2006/relationships/tags" Target="../tags/tag126.xml"/><Relationship Id="rId38" Type="http://schemas.openxmlformats.org/officeDocument/2006/relationships/tags" Target="../tags/tag131.xml"/><Relationship Id="rId46" Type="http://schemas.openxmlformats.org/officeDocument/2006/relationships/tags" Target="../tags/tag139.xml"/><Relationship Id="rId59" Type="http://schemas.openxmlformats.org/officeDocument/2006/relationships/tags" Target="../tags/tag152.xml"/><Relationship Id="rId67" Type="http://schemas.openxmlformats.org/officeDocument/2006/relationships/tags" Target="../tags/tag160.xml"/><Relationship Id="rId20" Type="http://schemas.openxmlformats.org/officeDocument/2006/relationships/tags" Target="../tags/tag113.xml"/><Relationship Id="rId41" Type="http://schemas.openxmlformats.org/officeDocument/2006/relationships/tags" Target="../tags/tag134.xml"/><Relationship Id="rId54" Type="http://schemas.openxmlformats.org/officeDocument/2006/relationships/tags" Target="../tags/tag147.xml"/><Relationship Id="rId62" Type="http://schemas.openxmlformats.org/officeDocument/2006/relationships/tags" Target="../tags/tag155.xml"/><Relationship Id="rId70" Type="http://schemas.openxmlformats.org/officeDocument/2006/relationships/tags" Target="../tags/tag163.xml"/><Relationship Id="rId75" Type="http://schemas.openxmlformats.org/officeDocument/2006/relationships/tags" Target="../tags/tag168.xml"/><Relationship Id="rId83" Type="http://schemas.openxmlformats.org/officeDocument/2006/relationships/tags" Target="../tags/tag176.xml"/><Relationship Id="rId88" Type="http://schemas.openxmlformats.org/officeDocument/2006/relationships/tags" Target="../tags/tag181.xml"/><Relationship Id="rId91" Type="http://schemas.openxmlformats.org/officeDocument/2006/relationships/tags" Target="../tags/tag184.xml"/><Relationship Id="rId1" Type="http://schemas.openxmlformats.org/officeDocument/2006/relationships/tags" Target="../tags/tag94.xml"/><Relationship Id="rId6" Type="http://schemas.openxmlformats.org/officeDocument/2006/relationships/tags" Target="../tags/tag99.xml"/><Relationship Id="rId15" Type="http://schemas.openxmlformats.org/officeDocument/2006/relationships/tags" Target="../tags/tag108.xml"/><Relationship Id="rId23" Type="http://schemas.openxmlformats.org/officeDocument/2006/relationships/tags" Target="../tags/tag116.xml"/><Relationship Id="rId28" Type="http://schemas.openxmlformats.org/officeDocument/2006/relationships/tags" Target="../tags/tag121.xml"/><Relationship Id="rId36" Type="http://schemas.openxmlformats.org/officeDocument/2006/relationships/tags" Target="../tags/tag129.xml"/><Relationship Id="rId49" Type="http://schemas.openxmlformats.org/officeDocument/2006/relationships/tags" Target="../tags/tag142.xml"/><Relationship Id="rId57" Type="http://schemas.openxmlformats.org/officeDocument/2006/relationships/tags" Target="../tags/tag150.xml"/><Relationship Id="rId10" Type="http://schemas.openxmlformats.org/officeDocument/2006/relationships/tags" Target="../tags/tag103.xml"/><Relationship Id="rId31" Type="http://schemas.openxmlformats.org/officeDocument/2006/relationships/tags" Target="../tags/tag124.xml"/><Relationship Id="rId44" Type="http://schemas.openxmlformats.org/officeDocument/2006/relationships/tags" Target="../tags/tag137.xml"/><Relationship Id="rId52" Type="http://schemas.openxmlformats.org/officeDocument/2006/relationships/tags" Target="../tags/tag145.xml"/><Relationship Id="rId60" Type="http://schemas.openxmlformats.org/officeDocument/2006/relationships/tags" Target="../tags/tag153.xml"/><Relationship Id="rId65" Type="http://schemas.openxmlformats.org/officeDocument/2006/relationships/tags" Target="../tags/tag158.xml"/><Relationship Id="rId73" Type="http://schemas.openxmlformats.org/officeDocument/2006/relationships/tags" Target="../tags/tag166.xml"/><Relationship Id="rId78" Type="http://schemas.openxmlformats.org/officeDocument/2006/relationships/tags" Target="../tags/tag171.xml"/><Relationship Id="rId81" Type="http://schemas.openxmlformats.org/officeDocument/2006/relationships/tags" Target="../tags/tag174.xml"/><Relationship Id="rId86" Type="http://schemas.openxmlformats.org/officeDocument/2006/relationships/tags" Target="../tags/tag179.xml"/><Relationship Id="rId94" Type="http://schemas.openxmlformats.org/officeDocument/2006/relationships/slideLayout" Target="../slideLayouts/slideLayout6.xml"/><Relationship Id="rId4" Type="http://schemas.openxmlformats.org/officeDocument/2006/relationships/tags" Target="../tags/tag97.xml"/><Relationship Id="rId9" Type="http://schemas.openxmlformats.org/officeDocument/2006/relationships/tags" Target="../tags/tag10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8.xml"/><Relationship Id="rId1" Type="http://schemas.openxmlformats.org/officeDocument/2006/relationships/tags" Target="../tags/tag827.xml"/><Relationship Id="rId4" Type="http://schemas.openxmlformats.org/officeDocument/2006/relationships/notesSlide" Target="../notesSlides/notesSlide17.xml"/></Relationships>
</file>

<file path=ppt/slides/_rels/slide45.xml.rels><?xml version="1.0" encoding="UTF-8" standalone="yes"?>
<Relationships xmlns="http://schemas.openxmlformats.org/package/2006/relationships"><Relationship Id="rId3" Type="http://schemas.openxmlformats.org/officeDocument/2006/relationships/tags" Target="../tags/tag831.xml"/><Relationship Id="rId2" Type="http://schemas.openxmlformats.org/officeDocument/2006/relationships/tags" Target="../tags/tag830.xml"/><Relationship Id="rId1" Type="http://schemas.openxmlformats.org/officeDocument/2006/relationships/tags" Target="../tags/tag829.xml"/><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834.xml"/><Relationship Id="rId7" Type="http://schemas.openxmlformats.org/officeDocument/2006/relationships/slideLayout" Target="../slideLayouts/slideLayout6.xml"/><Relationship Id="rId2" Type="http://schemas.openxmlformats.org/officeDocument/2006/relationships/tags" Target="../tags/tag833.xml"/><Relationship Id="rId1" Type="http://schemas.openxmlformats.org/officeDocument/2006/relationships/tags" Target="../tags/tag832.xml"/><Relationship Id="rId6" Type="http://schemas.openxmlformats.org/officeDocument/2006/relationships/tags" Target="../tags/tag837.xml"/><Relationship Id="rId5" Type="http://schemas.openxmlformats.org/officeDocument/2006/relationships/tags" Target="../tags/tag836.xml"/><Relationship Id="rId4" Type="http://schemas.openxmlformats.org/officeDocument/2006/relationships/tags" Target="../tags/tag835.xml"/></Relationships>
</file>

<file path=ppt/slides/_rels/slide47.xml.rels><?xml version="1.0" encoding="UTF-8" standalone="yes"?>
<Relationships xmlns="http://schemas.openxmlformats.org/package/2006/relationships"><Relationship Id="rId8" Type="http://schemas.openxmlformats.org/officeDocument/2006/relationships/tags" Target="../tags/tag845.xml"/><Relationship Id="rId13" Type="http://schemas.openxmlformats.org/officeDocument/2006/relationships/tags" Target="../tags/tag850.xml"/><Relationship Id="rId18" Type="http://schemas.openxmlformats.org/officeDocument/2006/relationships/tags" Target="../tags/tag855.xml"/><Relationship Id="rId26" Type="http://schemas.openxmlformats.org/officeDocument/2006/relationships/tags" Target="../tags/tag863.xml"/><Relationship Id="rId39" Type="http://schemas.openxmlformats.org/officeDocument/2006/relationships/tags" Target="../tags/tag876.xml"/><Relationship Id="rId3" Type="http://schemas.openxmlformats.org/officeDocument/2006/relationships/tags" Target="../tags/tag840.xml"/><Relationship Id="rId21" Type="http://schemas.openxmlformats.org/officeDocument/2006/relationships/tags" Target="../tags/tag858.xml"/><Relationship Id="rId34" Type="http://schemas.openxmlformats.org/officeDocument/2006/relationships/tags" Target="../tags/tag871.xml"/><Relationship Id="rId42" Type="http://schemas.openxmlformats.org/officeDocument/2006/relationships/slideLayout" Target="../slideLayouts/slideLayout6.xml"/><Relationship Id="rId7" Type="http://schemas.openxmlformats.org/officeDocument/2006/relationships/tags" Target="../tags/tag844.xml"/><Relationship Id="rId12" Type="http://schemas.openxmlformats.org/officeDocument/2006/relationships/tags" Target="../tags/tag849.xml"/><Relationship Id="rId17" Type="http://schemas.openxmlformats.org/officeDocument/2006/relationships/tags" Target="../tags/tag854.xml"/><Relationship Id="rId25" Type="http://schemas.openxmlformats.org/officeDocument/2006/relationships/tags" Target="../tags/tag862.xml"/><Relationship Id="rId33" Type="http://schemas.openxmlformats.org/officeDocument/2006/relationships/tags" Target="../tags/tag870.xml"/><Relationship Id="rId38" Type="http://schemas.openxmlformats.org/officeDocument/2006/relationships/tags" Target="../tags/tag875.xml"/><Relationship Id="rId2" Type="http://schemas.openxmlformats.org/officeDocument/2006/relationships/tags" Target="../tags/tag839.xml"/><Relationship Id="rId16" Type="http://schemas.openxmlformats.org/officeDocument/2006/relationships/tags" Target="../tags/tag853.xml"/><Relationship Id="rId20" Type="http://schemas.openxmlformats.org/officeDocument/2006/relationships/tags" Target="../tags/tag857.xml"/><Relationship Id="rId29" Type="http://schemas.openxmlformats.org/officeDocument/2006/relationships/tags" Target="../tags/tag866.xml"/><Relationship Id="rId41" Type="http://schemas.openxmlformats.org/officeDocument/2006/relationships/tags" Target="../tags/tag878.xml"/><Relationship Id="rId1" Type="http://schemas.openxmlformats.org/officeDocument/2006/relationships/tags" Target="../tags/tag838.xml"/><Relationship Id="rId6" Type="http://schemas.openxmlformats.org/officeDocument/2006/relationships/tags" Target="../tags/tag843.xml"/><Relationship Id="rId11" Type="http://schemas.openxmlformats.org/officeDocument/2006/relationships/tags" Target="../tags/tag848.xml"/><Relationship Id="rId24" Type="http://schemas.openxmlformats.org/officeDocument/2006/relationships/tags" Target="../tags/tag861.xml"/><Relationship Id="rId32" Type="http://schemas.openxmlformats.org/officeDocument/2006/relationships/tags" Target="../tags/tag869.xml"/><Relationship Id="rId37" Type="http://schemas.openxmlformats.org/officeDocument/2006/relationships/tags" Target="../tags/tag874.xml"/><Relationship Id="rId40" Type="http://schemas.openxmlformats.org/officeDocument/2006/relationships/tags" Target="../tags/tag877.xml"/><Relationship Id="rId5" Type="http://schemas.openxmlformats.org/officeDocument/2006/relationships/tags" Target="../tags/tag842.xml"/><Relationship Id="rId15" Type="http://schemas.openxmlformats.org/officeDocument/2006/relationships/tags" Target="../tags/tag852.xml"/><Relationship Id="rId23" Type="http://schemas.openxmlformats.org/officeDocument/2006/relationships/tags" Target="../tags/tag860.xml"/><Relationship Id="rId28" Type="http://schemas.openxmlformats.org/officeDocument/2006/relationships/tags" Target="../tags/tag865.xml"/><Relationship Id="rId36" Type="http://schemas.openxmlformats.org/officeDocument/2006/relationships/tags" Target="../tags/tag873.xml"/><Relationship Id="rId10" Type="http://schemas.openxmlformats.org/officeDocument/2006/relationships/tags" Target="../tags/tag847.xml"/><Relationship Id="rId19" Type="http://schemas.openxmlformats.org/officeDocument/2006/relationships/tags" Target="../tags/tag856.xml"/><Relationship Id="rId31" Type="http://schemas.openxmlformats.org/officeDocument/2006/relationships/tags" Target="../tags/tag868.xml"/><Relationship Id="rId4" Type="http://schemas.openxmlformats.org/officeDocument/2006/relationships/tags" Target="../tags/tag841.xml"/><Relationship Id="rId9" Type="http://schemas.openxmlformats.org/officeDocument/2006/relationships/tags" Target="../tags/tag846.xml"/><Relationship Id="rId14" Type="http://schemas.openxmlformats.org/officeDocument/2006/relationships/tags" Target="../tags/tag851.xml"/><Relationship Id="rId22" Type="http://schemas.openxmlformats.org/officeDocument/2006/relationships/tags" Target="../tags/tag859.xml"/><Relationship Id="rId27" Type="http://schemas.openxmlformats.org/officeDocument/2006/relationships/tags" Target="../tags/tag864.xml"/><Relationship Id="rId30" Type="http://schemas.openxmlformats.org/officeDocument/2006/relationships/tags" Target="../tags/tag867.xml"/><Relationship Id="rId35" Type="http://schemas.openxmlformats.org/officeDocument/2006/relationships/tags" Target="../tags/tag872.xml"/><Relationship Id="rId43" Type="http://schemas.openxmlformats.org/officeDocument/2006/relationships/notesSlide" Target="../notesSlides/notesSlide19.xml"/></Relationships>
</file>

<file path=ppt/slides/_rels/slide48.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881.xml"/><Relationship Id="rId7" Type="http://schemas.openxmlformats.org/officeDocument/2006/relationships/slideLayout" Target="../slideLayouts/slideLayout7.xml"/><Relationship Id="rId2" Type="http://schemas.openxmlformats.org/officeDocument/2006/relationships/tags" Target="../tags/tag880.xml"/><Relationship Id="rId1" Type="http://schemas.openxmlformats.org/officeDocument/2006/relationships/tags" Target="../tags/tag879.xml"/><Relationship Id="rId6" Type="http://schemas.openxmlformats.org/officeDocument/2006/relationships/tags" Target="../tags/tag884.xml"/><Relationship Id="rId5" Type="http://schemas.openxmlformats.org/officeDocument/2006/relationships/tags" Target="../tags/tag883.xml"/><Relationship Id="rId4" Type="http://schemas.openxmlformats.org/officeDocument/2006/relationships/tags" Target="../tags/tag882.xml"/><Relationship Id="rId9" Type="http://schemas.openxmlformats.org/officeDocument/2006/relationships/image" Target="../media/image4.png"/></Relationships>
</file>

<file path=ppt/slides/_rels/slide49.xml.rels><?xml version="1.0" encoding="UTF-8" standalone="yes"?>
<Relationships xmlns="http://schemas.openxmlformats.org/package/2006/relationships"><Relationship Id="rId8" Type="http://schemas.openxmlformats.org/officeDocument/2006/relationships/notesSlide" Target="../notesSlides/notesSlide21.xml"/><Relationship Id="rId3" Type="http://schemas.openxmlformats.org/officeDocument/2006/relationships/tags" Target="../tags/tag887.xml"/><Relationship Id="rId7" Type="http://schemas.openxmlformats.org/officeDocument/2006/relationships/slideLayout" Target="../slideLayouts/slideLayout6.xml"/><Relationship Id="rId2" Type="http://schemas.openxmlformats.org/officeDocument/2006/relationships/tags" Target="../tags/tag886.xml"/><Relationship Id="rId1" Type="http://schemas.openxmlformats.org/officeDocument/2006/relationships/tags" Target="../tags/tag885.xml"/><Relationship Id="rId6" Type="http://schemas.openxmlformats.org/officeDocument/2006/relationships/tags" Target="../tags/tag890.xml"/><Relationship Id="rId5" Type="http://schemas.openxmlformats.org/officeDocument/2006/relationships/tags" Target="../tags/tag889.xml"/><Relationship Id="rId4" Type="http://schemas.openxmlformats.org/officeDocument/2006/relationships/tags" Target="../tags/tag888.xml"/></Relationships>
</file>

<file path=ppt/slides/_rels/slide5.xml.rels><?xml version="1.0" encoding="UTF-8" standalone="yes"?>
<Relationships xmlns="http://schemas.openxmlformats.org/package/2006/relationships"><Relationship Id="rId8" Type="http://schemas.openxmlformats.org/officeDocument/2006/relationships/tags" Target="../tags/tag194.xml"/><Relationship Id="rId13" Type="http://schemas.openxmlformats.org/officeDocument/2006/relationships/tags" Target="../tags/tag199.xml"/><Relationship Id="rId18" Type="http://schemas.openxmlformats.org/officeDocument/2006/relationships/tags" Target="../tags/tag204.xml"/><Relationship Id="rId26" Type="http://schemas.openxmlformats.org/officeDocument/2006/relationships/tags" Target="../tags/tag212.xml"/><Relationship Id="rId3" Type="http://schemas.openxmlformats.org/officeDocument/2006/relationships/tags" Target="../tags/tag189.xml"/><Relationship Id="rId21" Type="http://schemas.openxmlformats.org/officeDocument/2006/relationships/tags" Target="../tags/tag207.xml"/><Relationship Id="rId7" Type="http://schemas.openxmlformats.org/officeDocument/2006/relationships/tags" Target="../tags/tag193.xml"/><Relationship Id="rId12" Type="http://schemas.openxmlformats.org/officeDocument/2006/relationships/tags" Target="../tags/tag198.xml"/><Relationship Id="rId17" Type="http://schemas.openxmlformats.org/officeDocument/2006/relationships/tags" Target="../tags/tag203.xml"/><Relationship Id="rId25" Type="http://schemas.openxmlformats.org/officeDocument/2006/relationships/tags" Target="../tags/tag211.xml"/><Relationship Id="rId33" Type="http://schemas.openxmlformats.org/officeDocument/2006/relationships/notesSlide" Target="../notesSlides/notesSlide3.xml"/><Relationship Id="rId2" Type="http://schemas.openxmlformats.org/officeDocument/2006/relationships/tags" Target="../tags/tag188.xml"/><Relationship Id="rId16" Type="http://schemas.openxmlformats.org/officeDocument/2006/relationships/tags" Target="../tags/tag202.xml"/><Relationship Id="rId20" Type="http://schemas.openxmlformats.org/officeDocument/2006/relationships/tags" Target="../tags/tag206.xml"/><Relationship Id="rId29" Type="http://schemas.openxmlformats.org/officeDocument/2006/relationships/tags" Target="../tags/tag215.xml"/><Relationship Id="rId1" Type="http://schemas.openxmlformats.org/officeDocument/2006/relationships/tags" Target="../tags/tag187.xml"/><Relationship Id="rId6" Type="http://schemas.openxmlformats.org/officeDocument/2006/relationships/tags" Target="../tags/tag192.xml"/><Relationship Id="rId11" Type="http://schemas.openxmlformats.org/officeDocument/2006/relationships/tags" Target="../tags/tag197.xml"/><Relationship Id="rId24" Type="http://schemas.openxmlformats.org/officeDocument/2006/relationships/tags" Target="../tags/tag210.xml"/><Relationship Id="rId32" Type="http://schemas.openxmlformats.org/officeDocument/2006/relationships/slideLayout" Target="../slideLayouts/slideLayout2.xml"/><Relationship Id="rId5" Type="http://schemas.openxmlformats.org/officeDocument/2006/relationships/tags" Target="../tags/tag191.xml"/><Relationship Id="rId15" Type="http://schemas.openxmlformats.org/officeDocument/2006/relationships/tags" Target="../tags/tag201.xml"/><Relationship Id="rId23" Type="http://schemas.openxmlformats.org/officeDocument/2006/relationships/tags" Target="../tags/tag209.xml"/><Relationship Id="rId28" Type="http://schemas.openxmlformats.org/officeDocument/2006/relationships/tags" Target="../tags/tag214.xml"/><Relationship Id="rId10" Type="http://schemas.openxmlformats.org/officeDocument/2006/relationships/tags" Target="../tags/tag196.xml"/><Relationship Id="rId19" Type="http://schemas.openxmlformats.org/officeDocument/2006/relationships/tags" Target="../tags/tag205.xml"/><Relationship Id="rId31" Type="http://schemas.openxmlformats.org/officeDocument/2006/relationships/tags" Target="../tags/tag217.xml"/><Relationship Id="rId4" Type="http://schemas.openxmlformats.org/officeDocument/2006/relationships/tags" Target="../tags/tag190.xml"/><Relationship Id="rId9" Type="http://schemas.openxmlformats.org/officeDocument/2006/relationships/tags" Target="../tags/tag195.xml"/><Relationship Id="rId14" Type="http://schemas.openxmlformats.org/officeDocument/2006/relationships/tags" Target="../tags/tag200.xml"/><Relationship Id="rId22" Type="http://schemas.openxmlformats.org/officeDocument/2006/relationships/tags" Target="../tags/tag208.xml"/><Relationship Id="rId27" Type="http://schemas.openxmlformats.org/officeDocument/2006/relationships/tags" Target="../tags/tag213.xml"/><Relationship Id="rId30" Type="http://schemas.openxmlformats.org/officeDocument/2006/relationships/tags" Target="../tags/tag216.xml"/></Relationships>
</file>

<file path=ppt/slides/_rels/slide50.xml.rels><?xml version="1.0" encoding="UTF-8" standalone="yes"?>
<Relationships xmlns="http://schemas.openxmlformats.org/package/2006/relationships"><Relationship Id="rId8" Type="http://schemas.openxmlformats.org/officeDocument/2006/relationships/tags" Target="../tags/tag898.xml"/><Relationship Id="rId13" Type="http://schemas.openxmlformats.org/officeDocument/2006/relationships/tags" Target="../tags/tag903.xml"/><Relationship Id="rId18" Type="http://schemas.openxmlformats.org/officeDocument/2006/relationships/tags" Target="../tags/tag908.xml"/><Relationship Id="rId26" Type="http://schemas.openxmlformats.org/officeDocument/2006/relationships/tags" Target="../tags/tag916.xml"/><Relationship Id="rId39" Type="http://schemas.openxmlformats.org/officeDocument/2006/relationships/tags" Target="../tags/tag929.xml"/><Relationship Id="rId3" Type="http://schemas.openxmlformats.org/officeDocument/2006/relationships/tags" Target="../tags/tag893.xml"/><Relationship Id="rId21" Type="http://schemas.openxmlformats.org/officeDocument/2006/relationships/tags" Target="../tags/tag911.xml"/><Relationship Id="rId34" Type="http://schemas.openxmlformats.org/officeDocument/2006/relationships/tags" Target="../tags/tag924.xml"/><Relationship Id="rId42" Type="http://schemas.openxmlformats.org/officeDocument/2006/relationships/tags" Target="../tags/tag932.xml"/><Relationship Id="rId7" Type="http://schemas.openxmlformats.org/officeDocument/2006/relationships/tags" Target="../tags/tag897.xml"/><Relationship Id="rId12" Type="http://schemas.openxmlformats.org/officeDocument/2006/relationships/tags" Target="../tags/tag902.xml"/><Relationship Id="rId17" Type="http://schemas.openxmlformats.org/officeDocument/2006/relationships/tags" Target="../tags/tag907.xml"/><Relationship Id="rId25" Type="http://schemas.openxmlformats.org/officeDocument/2006/relationships/tags" Target="../tags/tag915.xml"/><Relationship Id="rId33" Type="http://schemas.openxmlformats.org/officeDocument/2006/relationships/tags" Target="../tags/tag923.xml"/><Relationship Id="rId38" Type="http://schemas.openxmlformats.org/officeDocument/2006/relationships/tags" Target="../tags/tag928.xml"/><Relationship Id="rId46" Type="http://schemas.openxmlformats.org/officeDocument/2006/relationships/notesSlide" Target="../notesSlides/notesSlide22.xml"/><Relationship Id="rId2" Type="http://schemas.openxmlformats.org/officeDocument/2006/relationships/tags" Target="../tags/tag892.xml"/><Relationship Id="rId16" Type="http://schemas.openxmlformats.org/officeDocument/2006/relationships/tags" Target="../tags/tag906.xml"/><Relationship Id="rId20" Type="http://schemas.openxmlformats.org/officeDocument/2006/relationships/tags" Target="../tags/tag910.xml"/><Relationship Id="rId29" Type="http://schemas.openxmlformats.org/officeDocument/2006/relationships/tags" Target="../tags/tag919.xml"/><Relationship Id="rId41" Type="http://schemas.openxmlformats.org/officeDocument/2006/relationships/tags" Target="../tags/tag931.xml"/><Relationship Id="rId1" Type="http://schemas.openxmlformats.org/officeDocument/2006/relationships/tags" Target="../tags/tag891.xml"/><Relationship Id="rId6" Type="http://schemas.openxmlformats.org/officeDocument/2006/relationships/tags" Target="../tags/tag896.xml"/><Relationship Id="rId11" Type="http://schemas.openxmlformats.org/officeDocument/2006/relationships/tags" Target="../tags/tag901.xml"/><Relationship Id="rId24" Type="http://schemas.openxmlformats.org/officeDocument/2006/relationships/tags" Target="../tags/tag914.xml"/><Relationship Id="rId32" Type="http://schemas.openxmlformats.org/officeDocument/2006/relationships/tags" Target="../tags/tag922.xml"/><Relationship Id="rId37" Type="http://schemas.openxmlformats.org/officeDocument/2006/relationships/tags" Target="../tags/tag927.xml"/><Relationship Id="rId40" Type="http://schemas.openxmlformats.org/officeDocument/2006/relationships/tags" Target="../tags/tag930.xml"/><Relationship Id="rId45" Type="http://schemas.openxmlformats.org/officeDocument/2006/relationships/slideLayout" Target="../slideLayouts/slideLayout6.xml"/><Relationship Id="rId5" Type="http://schemas.openxmlformats.org/officeDocument/2006/relationships/tags" Target="../tags/tag895.xml"/><Relationship Id="rId15" Type="http://schemas.openxmlformats.org/officeDocument/2006/relationships/tags" Target="../tags/tag905.xml"/><Relationship Id="rId23" Type="http://schemas.openxmlformats.org/officeDocument/2006/relationships/tags" Target="../tags/tag913.xml"/><Relationship Id="rId28" Type="http://schemas.openxmlformats.org/officeDocument/2006/relationships/tags" Target="../tags/tag918.xml"/><Relationship Id="rId36" Type="http://schemas.openxmlformats.org/officeDocument/2006/relationships/tags" Target="../tags/tag926.xml"/><Relationship Id="rId10" Type="http://schemas.openxmlformats.org/officeDocument/2006/relationships/tags" Target="../tags/tag900.xml"/><Relationship Id="rId19" Type="http://schemas.openxmlformats.org/officeDocument/2006/relationships/tags" Target="../tags/tag909.xml"/><Relationship Id="rId31" Type="http://schemas.openxmlformats.org/officeDocument/2006/relationships/tags" Target="../tags/tag921.xml"/><Relationship Id="rId44" Type="http://schemas.openxmlformats.org/officeDocument/2006/relationships/tags" Target="../tags/tag934.xml"/><Relationship Id="rId4" Type="http://schemas.openxmlformats.org/officeDocument/2006/relationships/tags" Target="../tags/tag894.xml"/><Relationship Id="rId9" Type="http://schemas.openxmlformats.org/officeDocument/2006/relationships/tags" Target="../tags/tag899.xml"/><Relationship Id="rId14" Type="http://schemas.openxmlformats.org/officeDocument/2006/relationships/tags" Target="../tags/tag904.xml"/><Relationship Id="rId22" Type="http://schemas.openxmlformats.org/officeDocument/2006/relationships/tags" Target="../tags/tag912.xml"/><Relationship Id="rId27" Type="http://schemas.openxmlformats.org/officeDocument/2006/relationships/tags" Target="../tags/tag917.xml"/><Relationship Id="rId30" Type="http://schemas.openxmlformats.org/officeDocument/2006/relationships/tags" Target="../tags/tag920.xml"/><Relationship Id="rId35" Type="http://schemas.openxmlformats.org/officeDocument/2006/relationships/tags" Target="../tags/tag925.xml"/><Relationship Id="rId43" Type="http://schemas.openxmlformats.org/officeDocument/2006/relationships/tags" Target="../tags/tag933.xml"/></Relationships>
</file>

<file path=ppt/slides/_rels/slide51.xml.rels><?xml version="1.0" encoding="UTF-8" standalone="yes"?>
<Relationships xmlns="http://schemas.openxmlformats.org/package/2006/relationships"><Relationship Id="rId8" Type="http://schemas.openxmlformats.org/officeDocument/2006/relationships/tags" Target="../tags/tag942.xml"/><Relationship Id="rId3" Type="http://schemas.openxmlformats.org/officeDocument/2006/relationships/tags" Target="../tags/tag937.xml"/><Relationship Id="rId7" Type="http://schemas.openxmlformats.org/officeDocument/2006/relationships/tags" Target="../tags/tag941.xml"/><Relationship Id="rId2" Type="http://schemas.openxmlformats.org/officeDocument/2006/relationships/tags" Target="../tags/tag936.xml"/><Relationship Id="rId1" Type="http://schemas.openxmlformats.org/officeDocument/2006/relationships/tags" Target="../tags/tag935.xml"/><Relationship Id="rId6" Type="http://schemas.openxmlformats.org/officeDocument/2006/relationships/tags" Target="../tags/tag940.xml"/><Relationship Id="rId11" Type="http://schemas.openxmlformats.org/officeDocument/2006/relationships/notesSlide" Target="../notesSlides/notesSlide23.xml"/><Relationship Id="rId5" Type="http://schemas.openxmlformats.org/officeDocument/2006/relationships/tags" Target="../tags/tag939.xml"/><Relationship Id="rId10" Type="http://schemas.openxmlformats.org/officeDocument/2006/relationships/slideLayout" Target="../slideLayouts/slideLayout6.xml"/><Relationship Id="rId4" Type="http://schemas.openxmlformats.org/officeDocument/2006/relationships/tags" Target="../tags/tag938.xml"/><Relationship Id="rId9" Type="http://schemas.openxmlformats.org/officeDocument/2006/relationships/tags" Target="../tags/tag943.xml"/></Relationships>
</file>

<file path=ppt/slides/_rels/slide52.xml.rels><?xml version="1.0" encoding="UTF-8" standalone="yes"?>
<Relationships xmlns="http://schemas.openxmlformats.org/package/2006/relationships"><Relationship Id="rId13" Type="http://schemas.openxmlformats.org/officeDocument/2006/relationships/tags" Target="../tags/tag956.xml"/><Relationship Id="rId18" Type="http://schemas.openxmlformats.org/officeDocument/2006/relationships/tags" Target="../tags/tag961.xml"/><Relationship Id="rId26" Type="http://schemas.openxmlformats.org/officeDocument/2006/relationships/tags" Target="../tags/tag969.xml"/><Relationship Id="rId39" Type="http://schemas.openxmlformats.org/officeDocument/2006/relationships/tags" Target="../tags/tag982.xml"/><Relationship Id="rId3" Type="http://schemas.openxmlformats.org/officeDocument/2006/relationships/tags" Target="../tags/tag946.xml"/><Relationship Id="rId21" Type="http://schemas.openxmlformats.org/officeDocument/2006/relationships/tags" Target="../tags/tag964.xml"/><Relationship Id="rId34" Type="http://schemas.openxmlformats.org/officeDocument/2006/relationships/tags" Target="../tags/tag977.xml"/><Relationship Id="rId42" Type="http://schemas.openxmlformats.org/officeDocument/2006/relationships/tags" Target="../tags/tag985.xml"/><Relationship Id="rId47" Type="http://schemas.openxmlformats.org/officeDocument/2006/relationships/tags" Target="../tags/tag990.xml"/><Relationship Id="rId50" Type="http://schemas.openxmlformats.org/officeDocument/2006/relationships/tags" Target="../tags/tag993.xml"/><Relationship Id="rId7" Type="http://schemas.openxmlformats.org/officeDocument/2006/relationships/tags" Target="../tags/tag950.xml"/><Relationship Id="rId12" Type="http://schemas.openxmlformats.org/officeDocument/2006/relationships/tags" Target="../tags/tag955.xml"/><Relationship Id="rId17" Type="http://schemas.openxmlformats.org/officeDocument/2006/relationships/tags" Target="../tags/tag960.xml"/><Relationship Id="rId25" Type="http://schemas.openxmlformats.org/officeDocument/2006/relationships/tags" Target="../tags/tag968.xml"/><Relationship Id="rId33" Type="http://schemas.openxmlformats.org/officeDocument/2006/relationships/tags" Target="../tags/tag976.xml"/><Relationship Id="rId38" Type="http://schemas.openxmlformats.org/officeDocument/2006/relationships/tags" Target="../tags/tag981.xml"/><Relationship Id="rId46" Type="http://schemas.openxmlformats.org/officeDocument/2006/relationships/tags" Target="../tags/tag989.xml"/><Relationship Id="rId2" Type="http://schemas.openxmlformats.org/officeDocument/2006/relationships/tags" Target="../tags/tag945.xml"/><Relationship Id="rId16" Type="http://schemas.openxmlformats.org/officeDocument/2006/relationships/tags" Target="../tags/tag959.xml"/><Relationship Id="rId20" Type="http://schemas.openxmlformats.org/officeDocument/2006/relationships/tags" Target="../tags/tag963.xml"/><Relationship Id="rId29" Type="http://schemas.openxmlformats.org/officeDocument/2006/relationships/tags" Target="../tags/tag972.xml"/><Relationship Id="rId41" Type="http://schemas.openxmlformats.org/officeDocument/2006/relationships/tags" Target="../tags/tag984.xml"/><Relationship Id="rId1" Type="http://schemas.openxmlformats.org/officeDocument/2006/relationships/tags" Target="../tags/tag944.xml"/><Relationship Id="rId6" Type="http://schemas.openxmlformats.org/officeDocument/2006/relationships/tags" Target="../tags/tag949.xml"/><Relationship Id="rId11" Type="http://schemas.openxmlformats.org/officeDocument/2006/relationships/tags" Target="../tags/tag954.xml"/><Relationship Id="rId24" Type="http://schemas.openxmlformats.org/officeDocument/2006/relationships/tags" Target="../tags/tag967.xml"/><Relationship Id="rId32" Type="http://schemas.openxmlformats.org/officeDocument/2006/relationships/tags" Target="../tags/tag975.xml"/><Relationship Id="rId37" Type="http://schemas.openxmlformats.org/officeDocument/2006/relationships/tags" Target="../tags/tag980.xml"/><Relationship Id="rId40" Type="http://schemas.openxmlformats.org/officeDocument/2006/relationships/tags" Target="../tags/tag983.xml"/><Relationship Id="rId45" Type="http://schemas.openxmlformats.org/officeDocument/2006/relationships/tags" Target="../tags/tag988.xml"/><Relationship Id="rId5" Type="http://schemas.openxmlformats.org/officeDocument/2006/relationships/tags" Target="../tags/tag948.xml"/><Relationship Id="rId15" Type="http://schemas.openxmlformats.org/officeDocument/2006/relationships/tags" Target="../tags/tag958.xml"/><Relationship Id="rId23" Type="http://schemas.openxmlformats.org/officeDocument/2006/relationships/tags" Target="../tags/tag966.xml"/><Relationship Id="rId28" Type="http://schemas.openxmlformats.org/officeDocument/2006/relationships/tags" Target="../tags/tag971.xml"/><Relationship Id="rId36" Type="http://schemas.openxmlformats.org/officeDocument/2006/relationships/tags" Target="../tags/tag979.xml"/><Relationship Id="rId49" Type="http://schemas.openxmlformats.org/officeDocument/2006/relationships/tags" Target="../tags/tag992.xml"/><Relationship Id="rId10" Type="http://schemas.openxmlformats.org/officeDocument/2006/relationships/tags" Target="../tags/tag953.xml"/><Relationship Id="rId19" Type="http://schemas.openxmlformats.org/officeDocument/2006/relationships/tags" Target="../tags/tag962.xml"/><Relationship Id="rId31" Type="http://schemas.openxmlformats.org/officeDocument/2006/relationships/tags" Target="../tags/tag974.xml"/><Relationship Id="rId44" Type="http://schemas.openxmlformats.org/officeDocument/2006/relationships/tags" Target="../tags/tag987.xml"/><Relationship Id="rId52" Type="http://schemas.openxmlformats.org/officeDocument/2006/relationships/notesSlide" Target="../notesSlides/notesSlide24.xml"/><Relationship Id="rId4" Type="http://schemas.openxmlformats.org/officeDocument/2006/relationships/tags" Target="../tags/tag947.xml"/><Relationship Id="rId9" Type="http://schemas.openxmlformats.org/officeDocument/2006/relationships/tags" Target="../tags/tag952.xml"/><Relationship Id="rId14" Type="http://schemas.openxmlformats.org/officeDocument/2006/relationships/tags" Target="../tags/tag957.xml"/><Relationship Id="rId22" Type="http://schemas.openxmlformats.org/officeDocument/2006/relationships/tags" Target="../tags/tag965.xml"/><Relationship Id="rId27" Type="http://schemas.openxmlformats.org/officeDocument/2006/relationships/tags" Target="../tags/tag970.xml"/><Relationship Id="rId30" Type="http://schemas.openxmlformats.org/officeDocument/2006/relationships/tags" Target="../tags/tag973.xml"/><Relationship Id="rId35" Type="http://schemas.openxmlformats.org/officeDocument/2006/relationships/tags" Target="../tags/tag978.xml"/><Relationship Id="rId43" Type="http://schemas.openxmlformats.org/officeDocument/2006/relationships/tags" Target="../tags/tag986.xml"/><Relationship Id="rId48" Type="http://schemas.openxmlformats.org/officeDocument/2006/relationships/tags" Target="../tags/tag991.xml"/><Relationship Id="rId8" Type="http://schemas.openxmlformats.org/officeDocument/2006/relationships/tags" Target="../tags/tag951.xml"/><Relationship Id="rId5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3" Type="http://schemas.openxmlformats.org/officeDocument/2006/relationships/tags" Target="../tags/tag1006.xml"/><Relationship Id="rId18" Type="http://schemas.openxmlformats.org/officeDocument/2006/relationships/tags" Target="../tags/tag1011.xml"/><Relationship Id="rId26" Type="http://schemas.openxmlformats.org/officeDocument/2006/relationships/tags" Target="../tags/tag1019.xml"/><Relationship Id="rId39" Type="http://schemas.openxmlformats.org/officeDocument/2006/relationships/tags" Target="../tags/tag1032.xml"/><Relationship Id="rId21" Type="http://schemas.openxmlformats.org/officeDocument/2006/relationships/tags" Target="../tags/tag1014.xml"/><Relationship Id="rId34" Type="http://schemas.openxmlformats.org/officeDocument/2006/relationships/tags" Target="../tags/tag1027.xml"/><Relationship Id="rId42" Type="http://schemas.openxmlformats.org/officeDocument/2006/relationships/tags" Target="../tags/tag1035.xml"/><Relationship Id="rId47" Type="http://schemas.openxmlformats.org/officeDocument/2006/relationships/tags" Target="../tags/tag1040.xml"/><Relationship Id="rId50" Type="http://schemas.openxmlformats.org/officeDocument/2006/relationships/tags" Target="../tags/tag1043.xml"/><Relationship Id="rId55" Type="http://schemas.openxmlformats.org/officeDocument/2006/relationships/notesSlide" Target="../notesSlides/notesSlide25.xml"/><Relationship Id="rId7" Type="http://schemas.openxmlformats.org/officeDocument/2006/relationships/tags" Target="../tags/tag1000.xml"/><Relationship Id="rId12" Type="http://schemas.openxmlformats.org/officeDocument/2006/relationships/tags" Target="../tags/tag1005.xml"/><Relationship Id="rId17" Type="http://schemas.openxmlformats.org/officeDocument/2006/relationships/tags" Target="../tags/tag1010.xml"/><Relationship Id="rId25" Type="http://schemas.openxmlformats.org/officeDocument/2006/relationships/tags" Target="../tags/tag1018.xml"/><Relationship Id="rId33" Type="http://schemas.openxmlformats.org/officeDocument/2006/relationships/tags" Target="../tags/tag1026.xml"/><Relationship Id="rId38" Type="http://schemas.openxmlformats.org/officeDocument/2006/relationships/tags" Target="../tags/tag1031.xml"/><Relationship Id="rId46" Type="http://schemas.openxmlformats.org/officeDocument/2006/relationships/tags" Target="../tags/tag1039.xml"/><Relationship Id="rId2" Type="http://schemas.openxmlformats.org/officeDocument/2006/relationships/tags" Target="../tags/tag995.xml"/><Relationship Id="rId16" Type="http://schemas.openxmlformats.org/officeDocument/2006/relationships/tags" Target="../tags/tag1009.xml"/><Relationship Id="rId20" Type="http://schemas.openxmlformats.org/officeDocument/2006/relationships/tags" Target="../tags/tag1013.xml"/><Relationship Id="rId29" Type="http://schemas.openxmlformats.org/officeDocument/2006/relationships/tags" Target="../tags/tag1022.xml"/><Relationship Id="rId41" Type="http://schemas.openxmlformats.org/officeDocument/2006/relationships/tags" Target="../tags/tag1034.xml"/><Relationship Id="rId54" Type="http://schemas.openxmlformats.org/officeDocument/2006/relationships/slideLayout" Target="../slideLayouts/slideLayout6.xml"/><Relationship Id="rId1" Type="http://schemas.openxmlformats.org/officeDocument/2006/relationships/tags" Target="../tags/tag994.xml"/><Relationship Id="rId6" Type="http://schemas.openxmlformats.org/officeDocument/2006/relationships/tags" Target="../tags/tag999.xml"/><Relationship Id="rId11" Type="http://schemas.openxmlformats.org/officeDocument/2006/relationships/tags" Target="../tags/tag1004.xml"/><Relationship Id="rId24" Type="http://schemas.openxmlformats.org/officeDocument/2006/relationships/tags" Target="../tags/tag1017.xml"/><Relationship Id="rId32" Type="http://schemas.openxmlformats.org/officeDocument/2006/relationships/tags" Target="../tags/tag1025.xml"/><Relationship Id="rId37" Type="http://schemas.openxmlformats.org/officeDocument/2006/relationships/tags" Target="../tags/tag1030.xml"/><Relationship Id="rId40" Type="http://schemas.openxmlformats.org/officeDocument/2006/relationships/tags" Target="../tags/tag1033.xml"/><Relationship Id="rId45" Type="http://schemas.openxmlformats.org/officeDocument/2006/relationships/tags" Target="../tags/tag1038.xml"/><Relationship Id="rId53" Type="http://schemas.openxmlformats.org/officeDocument/2006/relationships/tags" Target="../tags/tag1046.xml"/><Relationship Id="rId5" Type="http://schemas.openxmlformats.org/officeDocument/2006/relationships/tags" Target="../tags/tag998.xml"/><Relationship Id="rId15" Type="http://schemas.openxmlformats.org/officeDocument/2006/relationships/tags" Target="../tags/tag1008.xml"/><Relationship Id="rId23" Type="http://schemas.openxmlformats.org/officeDocument/2006/relationships/tags" Target="../tags/tag1016.xml"/><Relationship Id="rId28" Type="http://schemas.openxmlformats.org/officeDocument/2006/relationships/tags" Target="../tags/tag1021.xml"/><Relationship Id="rId36" Type="http://schemas.openxmlformats.org/officeDocument/2006/relationships/tags" Target="../tags/tag1029.xml"/><Relationship Id="rId49" Type="http://schemas.openxmlformats.org/officeDocument/2006/relationships/tags" Target="../tags/tag1042.xml"/><Relationship Id="rId10" Type="http://schemas.openxmlformats.org/officeDocument/2006/relationships/tags" Target="../tags/tag1003.xml"/><Relationship Id="rId19" Type="http://schemas.openxmlformats.org/officeDocument/2006/relationships/tags" Target="../tags/tag1012.xml"/><Relationship Id="rId31" Type="http://schemas.openxmlformats.org/officeDocument/2006/relationships/tags" Target="../tags/tag1024.xml"/><Relationship Id="rId44" Type="http://schemas.openxmlformats.org/officeDocument/2006/relationships/tags" Target="../tags/tag1037.xml"/><Relationship Id="rId52" Type="http://schemas.openxmlformats.org/officeDocument/2006/relationships/tags" Target="../tags/tag1045.xml"/><Relationship Id="rId4" Type="http://schemas.openxmlformats.org/officeDocument/2006/relationships/tags" Target="../tags/tag997.xml"/><Relationship Id="rId9" Type="http://schemas.openxmlformats.org/officeDocument/2006/relationships/tags" Target="../tags/tag1002.xml"/><Relationship Id="rId14" Type="http://schemas.openxmlformats.org/officeDocument/2006/relationships/tags" Target="../tags/tag1007.xml"/><Relationship Id="rId22" Type="http://schemas.openxmlformats.org/officeDocument/2006/relationships/tags" Target="../tags/tag1015.xml"/><Relationship Id="rId27" Type="http://schemas.openxmlformats.org/officeDocument/2006/relationships/tags" Target="../tags/tag1020.xml"/><Relationship Id="rId30" Type="http://schemas.openxmlformats.org/officeDocument/2006/relationships/tags" Target="../tags/tag1023.xml"/><Relationship Id="rId35" Type="http://schemas.openxmlformats.org/officeDocument/2006/relationships/tags" Target="../tags/tag1028.xml"/><Relationship Id="rId43" Type="http://schemas.openxmlformats.org/officeDocument/2006/relationships/tags" Target="../tags/tag1036.xml"/><Relationship Id="rId48" Type="http://schemas.openxmlformats.org/officeDocument/2006/relationships/tags" Target="../tags/tag1041.xml"/><Relationship Id="rId8" Type="http://schemas.openxmlformats.org/officeDocument/2006/relationships/tags" Target="../tags/tag1001.xml"/><Relationship Id="rId51" Type="http://schemas.openxmlformats.org/officeDocument/2006/relationships/tags" Target="../tags/tag1044.xml"/><Relationship Id="rId3" Type="http://schemas.openxmlformats.org/officeDocument/2006/relationships/tags" Target="../tags/tag996.xml"/></Relationships>
</file>

<file path=ppt/slides/_rels/slide54.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1049.xml"/><Relationship Id="rId7" Type="http://schemas.openxmlformats.org/officeDocument/2006/relationships/tags" Target="../tags/tag1053.xml"/><Relationship Id="rId2" Type="http://schemas.openxmlformats.org/officeDocument/2006/relationships/tags" Target="../tags/tag1048.xml"/><Relationship Id="rId1" Type="http://schemas.openxmlformats.org/officeDocument/2006/relationships/tags" Target="../tags/tag1047.xml"/><Relationship Id="rId6" Type="http://schemas.openxmlformats.org/officeDocument/2006/relationships/tags" Target="../tags/tag1052.xml"/><Relationship Id="rId5" Type="http://schemas.openxmlformats.org/officeDocument/2006/relationships/tags" Target="../tags/tag1051.xml"/><Relationship Id="rId4" Type="http://schemas.openxmlformats.org/officeDocument/2006/relationships/tags" Target="../tags/tag1050.xml"/><Relationship Id="rId9" Type="http://schemas.openxmlformats.org/officeDocument/2006/relationships/notesSlide" Target="../notesSlides/notesSlide26.xml"/></Relationships>
</file>

<file path=ppt/slides/_rels/slide55.xml.rels><?xml version="1.0" encoding="UTF-8" standalone="yes"?>
<Relationships xmlns="http://schemas.openxmlformats.org/package/2006/relationships"><Relationship Id="rId13" Type="http://schemas.openxmlformats.org/officeDocument/2006/relationships/tags" Target="../tags/tag1066.xml"/><Relationship Id="rId18" Type="http://schemas.openxmlformats.org/officeDocument/2006/relationships/tags" Target="../tags/tag1071.xml"/><Relationship Id="rId26" Type="http://schemas.openxmlformats.org/officeDocument/2006/relationships/tags" Target="../tags/tag1079.xml"/><Relationship Id="rId39" Type="http://schemas.openxmlformats.org/officeDocument/2006/relationships/tags" Target="../tags/tag1092.xml"/><Relationship Id="rId21" Type="http://schemas.openxmlformats.org/officeDocument/2006/relationships/tags" Target="../tags/tag1074.xml"/><Relationship Id="rId34" Type="http://schemas.openxmlformats.org/officeDocument/2006/relationships/tags" Target="../tags/tag1087.xml"/><Relationship Id="rId42" Type="http://schemas.openxmlformats.org/officeDocument/2006/relationships/tags" Target="../tags/tag1095.xml"/><Relationship Id="rId47" Type="http://schemas.openxmlformats.org/officeDocument/2006/relationships/tags" Target="../tags/tag1100.xml"/><Relationship Id="rId50" Type="http://schemas.openxmlformats.org/officeDocument/2006/relationships/tags" Target="../tags/tag1103.xml"/><Relationship Id="rId55" Type="http://schemas.openxmlformats.org/officeDocument/2006/relationships/tags" Target="../tags/tag1108.xml"/><Relationship Id="rId7" Type="http://schemas.openxmlformats.org/officeDocument/2006/relationships/tags" Target="../tags/tag1060.xml"/><Relationship Id="rId2" Type="http://schemas.openxmlformats.org/officeDocument/2006/relationships/tags" Target="../tags/tag1055.xml"/><Relationship Id="rId16" Type="http://schemas.openxmlformats.org/officeDocument/2006/relationships/tags" Target="../tags/tag1069.xml"/><Relationship Id="rId20" Type="http://schemas.openxmlformats.org/officeDocument/2006/relationships/tags" Target="../tags/tag1073.xml"/><Relationship Id="rId29" Type="http://schemas.openxmlformats.org/officeDocument/2006/relationships/tags" Target="../tags/tag1082.xml"/><Relationship Id="rId41" Type="http://schemas.openxmlformats.org/officeDocument/2006/relationships/tags" Target="../tags/tag1094.xml"/><Relationship Id="rId54" Type="http://schemas.openxmlformats.org/officeDocument/2006/relationships/tags" Target="../tags/tag1107.xml"/><Relationship Id="rId62" Type="http://schemas.openxmlformats.org/officeDocument/2006/relationships/notesSlide" Target="../notesSlides/notesSlide27.xml"/><Relationship Id="rId1" Type="http://schemas.openxmlformats.org/officeDocument/2006/relationships/tags" Target="../tags/tag1054.xml"/><Relationship Id="rId6" Type="http://schemas.openxmlformats.org/officeDocument/2006/relationships/tags" Target="../tags/tag1059.xml"/><Relationship Id="rId11" Type="http://schemas.openxmlformats.org/officeDocument/2006/relationships/tags" Target="../tags/tag1064.xml"/><Relationship Id="rId24" Type="http://schemas.openxmlformats.org/officeDocument/2006/relationships/tags" Target="../tags/tag1077.xml"/><Relationship Id="rId32" Type="http://schemas.openxmlformats.org/officeDocument/2006/relationships/tags" Target="../tags/tag1085.xml"/><Relationship Id="rId37" Type="http://schemas.openxmlformats.org/officeDocument/2006/relationships/tags" Target="../tags/tag1090.xml"/><Relationship Id="rId40" Type="http://schemas.openxmlformats.org/officeDocument/2006/relationships/tags" Target="../tags/tag1093.xml"/><Relationship Id="rId45" Type="http://schemas.openxmlformats.org/officeDocument/2006/relationships/tags" Target="../tags/tag1098.xml"/><Relationship Id="rId53" Type="http://schemas.openxmlformats.org/officeDocument/2006/relationships/tags" Target="../tags/tag1106.xml"/><Relationship Id="rId58" Type="http://schemas.openxmlformats.org/officeDocument/2006/relationships/tags" Target="../tags/tag1111.xml"/><Relationship Id="rId5" Type="http://schemas.openxmlformats.org/officeDocument/2006/relationships/tags" Target="../tags/tag1058.xml"/><Relationship Id="rId15" Type="http://schemas.openxmlformats.org/officeDocument/2006/relationships/tags" Target="../tags/tag1068.xml"/><Relationship Id="rId23" Type="http://schemas.openxmlformats.org/officeDocument/2006/relationships/tags" Target="../tags/tag1076.xml"/><Relationship Id="rId28" Type="http://schemas.openxmlformats.org/officeDocument/2006/relationships/tags" Target="../tags/tag1081.xml"/><Relationship Id="rId36" Type="http://schemas.openxmlformats.org/officeDocument/2006/relationships/tags" Target="../tags/tag1089.xml"/><Relationship Id="rId49" Type="http://schemas.openxmlformats.org/officeDocument/2006/relationships/tags" Target="../tags/tag1102.xml"/><Relationship Id="rId57" Type="http://schemas.openxmlformats.org/officeDocument/2006/relationships/tags" Target="../tags/tag1110.xml"/><Relationship Id="rId61" Type="http://schemas.openxmlformats.org/officeDocument/2006/relationships/slideLayout" Target="../slideLayouts/slideLayout6.xml"/><Relationship Id="rId10" Type="http://schemas.openxmlformats.org/officeDocument/2006/relationships/tags" Target="../tags/tag1063.xml"/><Relationship Id="rId19" Type="http://schemas.openxmlformats.org/officeDocument/2006/relationships/tags" Target="../tags/tag1072.xml"/><Relationship Id="rId31" Type="http://schemas.openxmlformats.org/officeDocument/2006/relationships/tags" Target="../tags/tag1084.xml"/><Relationship Id="rId44" Type="http://schemas.openxmlformats.org/officeDocument/2006/relationships/tags" Target="../tags/tag1097.xml"/><Relationship Id="rId52" Type="http://schemas.openxmlformats.org/officeDocument/2006/relationships/tags" Target="../tags/tag1105.xml"/><Relationship Id="rId60" Type="http://schemas.openxmlformats.org/officeDocument/2006/relationships/tags" Target="../tags/tag1113.xml"/><Relationship Id="rId4" Type="http://schemas.openxmlformats.org/officeDocument/2006/relationships/tags" Target="../tags/tag1057.xml"/><Relationship Id="rId9" Type="http://schemas.openxmlformats.org/officeDocument/2006/relationships/tags" Target="../tags/tag1062.xml"/><Relationship Id="rId14" Type="http://schemas.openxmlformats.org/officeDocument/2006/relationships/tags" Target="../tags/tag1067.xml"/><Relationship Id="rId22" Type="http://schemas.openxmlformats.org/officeDocument/2006/relationships/tags" Target="../tags/tag1075.xml"/><Relationship Id="rId27" Type="http://schemas.openxmlformats.org/officeDocument/2006/relationships/tags" Target="../tags/tag1080.xml"/><Relationship Id="rId30" Type="http://schemas.openxmlformats.org/officeDocument/2006/relationships/tags" Target="../tags/tag1083.xml"/><Relationship Id="rId35" Type="http://schemas.openxmlformats.org/officeDocument/2006/relationships/tags" Target="../tags/tag1088.xml"/><Relationship Id="rId43" Type="http://schemas.openxmlformats.org/officeDocument/2006/relationships/tags" Target="../tags/tag1096.xml"/><Relationship Id="rId48" Type="http://schemas.openxmlformats.org/officeDocument/2006/relationships/tags" Target="../tags/tag1101.xml"/><Relationship Id="rId56" Type="http://schemas.openxmlformats.org/officeDocument/2006/relationships/tags" Target="../tags/tag1109.xml"/><Relationship Id="rId8" Type="http://schemas.openxmlformats.org/officeDocument/2006/relationships/tags" Target="../tags/tag1061.xml"/><Relationship Id="rId51" Type="http://schemas.openxmlformats.org/officeDocument/2006/relationships/tags" Target="../tags/tag1104.xml"/><Relationship Id="rId3" Type="http://schemas.openxmlformats.org/officeDocument/2006/relationships/tags" Target="../tags/tag1056.xml"/><Relationship Id="rId12" Type="http://schemas.openxmlformats.org/officeDocument/2006/relationships/tags" Target="../tags/tag1065.xml"/><Relationship Id="rId17" Type="http://schemas.openxmlformats.org/officeDocument/2006/relationships/tags" Target="../tags/tag1070.xml"/><Relationship Id="rId25" Type="http://schemas.openxmlformats.org/officeDocument/2006/relationships/tags" Target="../tags/tag1078.xml"/><Relationship Id="rId33" Type="http://schemas.openxmlformats.org/officeDocument/2006/relationships/tags" Target="../tags/tag1086.xml"/><Relationship Id="rId38" Type="http://schemas.openxmlformats.org/officeDocument/2006/relationships/tags" Target="../tags/tag1091.xml"/><Relationship Id="rId46" Type="http://schemas.openxmlformats.org/officeDocument/2006/relationships/tags" Target="../tags/tag1099.xml"/><Relationship Id="rId59" Type="http://schemas.openxmlformats.org/officeDocument/2006/relationships/tags" Target="../tags/tag1112.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5.xml"/><Relationship Id="rId1" Type="http://schemas.openxmlformats.org/officeDocument/2006/relationships/tags" Target="../tags/tag1114.xml"/><Relationship Id="rId4" Type="http://schemas.openxmlformats.org/officeDocument/2006/relationships/notesSlide" Target="../notesSlides/notesSlide28.xml"/></Relationships>
</file>

<file path=ppt/slides/_rels/slide57.xml.rels><?xml version="1.0" encoding="UTF-8" standalone="yes"?>
<Relationships xmlns="http://schemas.openxmlformats.org/package/2006/relationships"><Relationship Id="rId8" Type="http://schemas.openxmlformats.org/officeDocument/2006/relationships/tags" Target="../tags/tag1123.xml"/><Relationship Id="rId3" Type="http://schemas.openxmlformats.org/officeDocument/2006/relationships/tags" Target="../tags/tag1118.xml"/><Relationship Id="rId7" Type="http://schemas.openxmlformats.org/officeDocument/2006/relationships/tags" Target="../tags/tag1122.xml"/><Relationship Id="rId2" Type="http://schemas.openxmlformats.org/officeDocument/2006/relationships/tags" Target="../tags/tag1117.xml"/><Relationship Id="rId1" Type="http://schemas.openxmlformats.org/officeDocument/2006/relationships/tags" Target="../tags/tag1116.xml"/><Relationship Id="rId6" Type="http://schemas.openxmlformats.org/officeDocument/2006/relationships/tags" Target="../tags/tag1121.xml"/><Relationship Id="rId11" Type="http://schemas.openxmlformats.org/officeDocument/2006/relationships/notesSlide" Target="../notesSlides/notesSlide29.xml"/><Relationship Id="rId5" Type="http://schemas.openxmlformats.org/officeDocument/2006/relationships/tags" Target="../tags/tag1120.xml"/><Relationship Id="rId10" Type="http://schemas.openxmlformats.org/officeDocument/2006/relationships/slideLayout" Target="../slideLayouts/slideLayout6.xml"/><Relationship Id="rId4" Type="http://schemas.openxmlformats.org/officeDocument/2006/relationships/tags" Target="../tags/tag1119.xml"/><Relationship Id="rId9" Type="http://schemas.openxmlformats.org/officeDocument/2006/relationships/tags" Target="../tags/tag1124.xml"/></Relationships>
</file>

<file path=ppt/slides/_rels/slide58.xml.rels><?xml version="1.0" encoding="UTF-8" standalone="yes"?>
<Relationships xmlns="http://schemas.openxmlformats.org/package/2006/relationships"><Relationship Id="rId13" Type="http://schemas.openxmlformats.org/officeDocument/2006/relationships/tags" Target="../tags/tag1137.xml"/><Relationship Id="rId18" Type="http://schemas.openxmlformats.org/officeDocument/2006/relationships/tags" Target="../tags/tag1142.xml"/><Relationship Id="rId26" Type="http://schemas.openxmlformats.org/officeDocument/2006/relationships/tags" Target="../tags/tag1150.xml"/><Relationship Id="rId39" Type="http://schemas.openxmlformats.org/officeDocument/2006/relationships/tags" Target="../tags/tag1163.xml"/><Relationship Id="rId21" Type="http://schemas.openxmlformats.org/officeDocument/2006/relationships/tags" Target="../tags/tag1145.xml"/><Relationship Id="rId34" Type="http://schemas.openxmlformats.org/officeDocument/2006/relationships/tags" Target="../tags/tag1158.xml"/><Relationship Id="rId42" Type="http://schemas.openxmlformats.org/officeDocument/2006/relationships/tags" Target="../tags/tag1166.xml"/><Relationship Id="rId47" Type="http://schemas.openxmlformats.org/officeDocument/2006/relationships/tags" Target="../tags/tag1171.xml"/><Relationship Id="rId50" Type="http://schemas.openxmlformats.org/officeDocument/2006/relationships/tags" Target="../tags/tag1174.xml"/><Relationship Id="rId55" Type="http://schemas.openxmlformats.org/officeDocument/2006/relationships/tags" Target="../tags/tag1179.xml"/><Relationship Id="rId63" Type="http://schemas.openxmlformats.org/officeDocument/2006/relationships/tags" Target="../tags/tag1187.xml"/><Relationship Id="rId68" Type="http://schemas.openxmlformats.org/officeDocument/2006/relationships/notesSlide" Target="../notesSlides/notesSlide30.xml"/><Relationship Id="rId7" Type="http://schemas.openxmlformats.org/officeDocument/2006/relationships/tags" Target="../tags/tag1131.xml"/><Relationship Id="rId2" Type="http://schemas.openxmlformats.org/officeDocument/2006/relationships/tags" Target="../tags/tag1126.xml"/><Relationship Id="rId16" Type="http://schemas.openxmlformats.org/officeDocument/2006/relationships/tags" Target="../tags/tag1140.xml"/><Relationship Id="rId29" Type="http://schemas.openxmlformats.org/officeDocument/2006/relationships/tags" Target="../tags/tag1153.xml"/><Relationship Id="rId1" Type="http://schemas.openxmlformats.org/officeDocument/2006/relationships/tags" Target="../tags/tag1125.xml"/><Relationship Id="rId6" Type="http://schemas.openxmlformats.org/officeDocument/2006/relationships/tags" Target="../tags/tag1130.xml"/><Relationship Id="rId11" Type="http://schemas.openxmlformats.org/officeDocument/2006/relationships/tags" Target="../tags/tag1135.xml"/><Relationship Id="rId24" Type="http://schemas.openxmlformats.org/officeDocument/2006/relationships/tags" Target="../tags/tag1148.xml"/><Relationship Id="rId32" Type="http://schemas.openxmlformats.org/officeDocument/2006/relationships/tags" Target="../tags/tag1156.xml"/><Relationship Id="rId37" Type="http://schemas.openxmlformats.org/officeDocument/2006/relationships/tags" Target="../tags/tag1161.xml"/><Relationship Id="rId40" Type="http://schemas.openxmlformats.org/officeDocument/2006/relationships/tags" Target="../tags/tag1164.xml"/><Relationship Id="rId45" Type="http://schemas.openxmlformats.org/officeDocument/2006/relationships/tags" Target="../tags/tag1169.xml"/><Relationship Id="rId53" Type="http://schemas.openxmlformats.org/officeDocument/2006/relationships/tags" Target="../tags/tag1177.xml"/><Relationship Id="rId58" Type="http://schemas.openxmlformats.org/officeDocument/2006/relationships/tags" Target="../tags/tag1182.xml"/><Relationship Id="rId66" Type="http://schemas.openxmlformats.org/officeDocument/2006/relationships/tags" Target="../tags/tag1190.xml"/><Relationship Id="rId5" Type="http://schemas.openxmlformats.org/officeDocument/2006/relationships/tags" Target="../tags/tag1129.xml"/><Relationship Id="rId15" Type="http://schemas.openxmlformats.org/officeDocument/2006/relationships/tags" Target="../tags/tag1139.xml"/><Relationship Id="rId23" Type="http://schemas.openxmlformats.org/officeDocument/2006/relationships/tags" Target="../tags/tag1147.xml"/><Relationship Id="rId28" Type="http://schemas.openxmlformats.org/officeDocument/2006/relationships/tags" Target="../tags/tag1152.xml"/><Relationship Id="rId36" Type="http://schemas.openxmlformats.org/officeDocument/2006/relationships/tags" Target="../tags/tag1160.xml"/><Relationship Id="rId49" Type="http://schemas.openxmlformats.org/officeDocument/2006/relationships/tags" Target="../tags/tag1173.xml"/><Relationship Id="rId57" Type="http://schemas.openxmlformats.org/officeDocument/2006/relationships/tags" Target="../tags/tag1181.xml"/><Relationship Id="rId61" Type="http://schemas.openxmlformats.org/officeDocument/2006/relationships/tags" Target="../tags/tag1185.xml"/><Relationship Id="rId10" Type="http://schemas.openxmlformats.org/officeDocument/2006/relationships/tags" Target="../tags/tag1134.xml"/><Relationship Id="rId19" Type="http://schemas.openxmlformats.org/officeDocument/2006/relationships/tags" Target="../tags/tag1143.xml"/><Relationship Id="rId31" Type="http://schemas.openxmlformats.org/officeDocument/2006/relationships/tags" Target="../tags/tag1155.xml"/><Relationship Id="rId44" Type="http://schemas.openxmlformats.org/officeDocument/2006/relationships/tags" Target="../tags/tag1168.xml"/><Relationship Id="rId52" Type="http://schemas.openxmlformats.org/officeDocument/2006/relationships/tags" Target="../tags/tag1176.xml"/><Relationship Id="rId60" Type="http://schemas.openxmlformats.org/officeDocument/2006/relationships/tags" Target="../tags/tag1184.xml"/><Relationship Id="rId65" Type="http://schemas.openxmlformats.org/officeDocument/2006/relationships/tags" Target="../tags/tag1189.xml"/><Relationship Id="rId4" Type="http://schemas.openxmlformats.org/officeDocument/2006/relationships/tags" Target="../tags/tag1128.xml"/><Relationship Id="rId9" Type="http://schemas.openxmlformats.org/officeDocument/2006/relationships/tags" Target="../tags/tag1133.xml"/><Relationship Id="rId14" Type="http://schemas.openxmlformats.org/officeDocument/2006/relationships/tags" Target="../tags/tag1138.xml"/><Relationship Id="rId22" Type="http://schemas.openxmlformats.org/officeDocument/2006/relationships/tags" Target="../tags/tag1146.xml"/><Relationship Id="rId27" Type="http://schemas.openxmlformats.org/officeDocument/2006/relationships/tags" Target="../tags/tag1151.xml"/><Relationship Id="rId30" Type="http://schemas.openxmlformats.org/officeDocument/2006/relationships/tags" Target="../tags/tag1154.xml"/><Relationship Id="rId35" Type="http://schemas.openxmlformats.org/officeDocument/2006/relationships/tags" Target="../tags/tag1159.xml"/><Relationship Id="rId43" Type="http://schemas.openxmlformats.org/officeDocument/2006/relationships/tags" Target="../tags/tag1167.xml"/><Relationship Id="rId48" Type="http://schemas.openxmlformats.org/officeDocument/2006/relationships/tags" Target="../tags/tag1172.xml"/><Relationship Id="rId56" Type="http://schemas.openxmlformats.org/officeDocument/2006/relationships/tags" Target="../tags/tag1180.xml"/><Relationship Id="rId64" Type="http://schemas.openxmlformats.org/officeDocument/2006/relationships/tags" Target="../tags/tag1188.xml"/><Relationship Id="rId8" Type="http://schemas.openxmlformats.org/officeDocument/2006/relationships/tags" Target="../tags/tag1132.xml"/><Relationship Id="rId51" Type="http://schemas.openxmlformats.org/officeDocument/2006/relationships/tags" Target="../tags/tag1175.xml"/><Relationship Id="rId3" Type="http://schemas.openxmlformats.org/officeDocument/2006/relationships/tags" Target="../tags/tag1127.xml"/><Relationship Id="rId12" Type="http://schemas.openxmlformats.org/officeDocument/2006/relationships/tags" Target="../tags/tag1136.xml"/><Relationship Id="rId17" Type="http://schemas.openxmlformats.org/officeDocument/2006/relationships/tags" Target="../tags/tag1141.xml"/><Relationship Id="rId25" Type="http://schemas.openxmlformats.org/officeDocument/2006/relationships/tags" Target="../tags/tag1149.xml"/><Relationship Id="rId33" Type="http://schemas.openxmlformats.org/officeDocument/2006/relationships/tags" Target="../tags/tag1157.xml"/><Relationship Id="rId38" Type="http://schemas.openxmlformats.org/officeDocument/2006/relationships/tags" Target="../tags/tag1162.xml"/><Relationship Id="rId46" Type="http://schemas.openxmlformats.org/officeDocument/2006/relationships/tags" Target="../tags/tag1170.xml"/><Relationship Id="rId59" Type="http://schemas.openxmlformats.org/officeDocument/2006/relationships/tags" Target="../tags/tag1183.xml"/><Relationship Id="rId67" Type="http://schemas.openxmlformats.org/officeDocument/2006/relationships/slideLayout" Target="../slideLayouts/slideLayout6.xml"/><Relationship Id="rId20" Type="http://schemas.openxmlformats.org/officeDocument/2006/relationships/tags" Target="../tags/tag1144.xml"/><Relationship Id="rId41" Type="http://schemas.openxmlformats.org/officeDocument/2006/relationships/tags" Target="../tags/tag1165.xml"/><Relationship Id="rId54" Type="http://schemas.openxmlformats.org/officeDocument/2006/relationships/tags" Target="../tags/tag1178.xml"/><Relationship Id="rId62" Type="http://schemas.openxmlformats.org/officeDocument/2006/relationships/tags" Target="../tags/tag1186.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92.xml"/><Relationship Id="rId1" Type="http://schemas.openxmlformats.org/officeDocument/2006/relationships/tags" Target="../tags/tag1191.xml"/><Relationship Id="rId4" Type="http://schemas.openxmlformats.org/officeDocument/2006/relationships/notesSlide" Target="../notesSlides/notesSlide31.xml"/></Relationships>
</file>

<file path=ppt/slides/_rels/slide6.xml.rels><?xml version="1.0" encoding="UTF-8" standalone="yes"?>
<Relationships xmlns="http://schemas.openxmlformats.org/package/2006/relationships"><Relationship Id="rId8" Type="http://schemas.openxmlformats.org/officeDocument/2006/relationships/tags" Target="../tags/tag225.xml"/><Relationship Id="rId13" Type="http://schemas.openxmlformats.org/officeDocument/2006/relationships/tags" Target="../tags/tag230.xml"/><Relationship Id="rId18" Type="http://schemas.openxmlformats.org/officeDocument/2006/relationships/tags" Target="../tags/tag235.xml"/><Relationship Id="rId26" Type="http://schemas.openxmlformats.org/officeDocument/2006/relationships/tags" Target="../tags/tag243.xml"/><Relationship Id="rId3" Type="http://schemas.openxmlformats.org/officeDocument/2006/relationships/tags" Target="../tags/tag220.xml"/><Relationship Id="rId21" Type="http://schemas.openxmlformats.org/officeDocument/2006/relationships/tags" Target="../tags/tag238.xml"/><Relationship Id="rId34" Type="http://schemas.openxmlformats.org/officeDocument/2006/relationships/notesSlide" Target="../notesSlides/notesSlide4.xml"/><Relationship Id="rId7" Type="http://schemas.openxmlformats.org/officeDocument/2006/relationships/tags" Target="../tags/tag224.xml"/><Relationship Id="rId12" Type="http://schemas.openxmlformats.org/officeDocument/2006/relationships/tags" Target="../tags/tag229.xml"/><Relationship Id="rId17" Type="http://schemas.openxmlformats.org/officeDocument/2006/relationships/tags" Target="../tags/tag234.xml"/><Relationship Id="rId25" Type="http://schemas.openxmlformats.org/officeDocument/2006/relationships/tags" Target="../tags/tag242.xml"/><Relationship Id="rId33" Type="http://schemas.openxmlformats.org/officeDocument/2006/relationships/slideLayout" Target="../slideLayouts/slideLayout2.xml"/><Relationship Id="rId2" Type="http://schemas.openxmlformats.org/officeDocument/2006/relationships/tags" Target="../tags/tag219.xml"/><Relationship Id="rId16" Type="http://schemas.openxmlformats.org/officeDocument/2006/relationships/tags" Target="../tags/tag233.xml"/><Relationship Id="rId20" Type="http://schemas.openxmlformats.org/officeDocument/2006/relationships/tags" Target="../tags/tag237.xml"/><Relationship Id="rId29" Type="http://schemas.openxmlformats.org/officeDocument/2006/relationships/tags" Target="../tags/tag246.xml"/><Relationship Id="rId1" Type="http://schemas.openxmlformats.org/officeDocument/2006/relationships/tags" Target="../tags/tag218.xml"/><Relationship Id="rId6" Type="http://schemas.openxmlformats.org/officeDocument/2006/relationships/tags" Target="../tags/tag223.xml"/><Relationship Id="rId11" Type="http://schemas.openxmlformats.org/officeDocument/2006/relationships/tags" Target="../tags/tag228.xml"/><Relationship Id="rId24" Type="http://schemas.openxmlformats.org/officeDocument/2006/relationships/tags" Target="../tags/tag241.xml"/><Relationship Id="rId32" Type="http://schemas.openxmlformats.org/officeDocument/2006/relationships/tags" Target="../tags/tag249.xml"/><Relationship Id="rId5" Type="http://schemas.openxmlformats.org/officeDocument/2006/relationships/tags" Target="../tags/tag222.xml"/><Relationship Id="rId15" Type="http://schemas.openxmlformats.org/officeDocument/2006/relationships/tags" Target="../tags/tag232.xml"/><Relationship Id="rId23" Type="http://schemas.openxmlformats.org/officeDocument/2006/relationships/tags" Target="../tags/tag240.xml"/><Relationship Id="rId28" Type="http://schemas.openxmlformats.org/officeDocument/2006/relationships/tags" Target="../tags/tag245.xml"/><Relationship Id="rId10" Type="http://schemas.openxmlformats.org/officeDocument/2006/relationships/tags" Target="../tags/tag227.xml"/><Relationship Id="rId19" Type="http://schemas.openxmlformats.org/officeDocument/2006/relationships/tags" Target="../tags/tag236.xml"/><Relationship Id="rId31" Type="http://schemas.openxmlformats.org/officeDocument/2006/relationships/tags" Target="../tags/tag248.xml"/><Relationship Id="rId4" Type="http://schemas.openxmlformats.org/officeDocument/2006/relationships/tags" Target="../tags/tag221.xml"/><Relationship Id="rId9" Type="http://schemas.openxmlformats.org/officeDocument/2006/relationships/tags" Target="../tags/tag226.xml"/><Relationship Id="rId14" Type="http://schemas.openxmlformats.org/officeDocument/2006/relationships/tags" Target="../tags/tag231.xml"/><Relationship Id="rId22" Type="http://schemas.openxmlformats.org/officeDocument/2006/relationships/tags" Target="../tags/tag239.xml"/><Relationship Id="rId27" Type="http://schemas.openxmlformats.org/officeDocument/2006/relationships/tags" Target="../tags/tag244.xml"/><Relationship Id="rId30" Type="http://schemas.openxmlformats.org/officeDocument/2006/relationships/tags" Target="../tags/tag24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tags" Target="../tags/tag262.xml"/><Relationship Id="rId18" Type="http://schemas.openxmlformats.org/officeDocument/2006/relationships/tags" Target="../tags/tag267.xml"/><Relationship Id="rId26" Type="http://schemas.openxmlformats.org/officeDocument/2006/relationships/tags" Target="../tags/tag275.xml"/><Relationship Id="rId39" Type="http://schemas.openxmlformats.org/officeDocument/2006/relationships/tags" Target="../tags/tag288.xml"/><Relationship Id="rId21" Type="http://schemas.openxmlformats.org/officeDocument/2006/relationships/tags" Target="../tags/tag270.xml"/><Relationship Id="rId34" Type="http://schemas.openxmlformats.org/officeDocument/2006/relationships/tags" Target="../tags/tag283.xml"/><Relationship Id="rId42" Type="http://schemas.openxmlformats.org/officeDocument/2006/relationships/tags" Target="../tags/tag291.xml"/><Relationship Id="rId47" Type="http://schemas.openxmlformats.org/officeDocument/2006/relationships/tags" Target="../tags/tag296.xml"/><Relationship Id="rId50" Type="http://schemas.openxmlformats.org/officeDocument/2006/relationships/tags" Target="../tags/tag299.xml"/><Relationship Id="rId55" Type="http://schemas.openxmlformats.org/officeDocument/2006/relationships/tags" Target="../tags/tag304.xml"/><Relationship Id="rId63" Type="http://schemas.openxmlformats.org/officeDocument/2006/relationships/tags" Target="../tags/tag312.xml"/><Relationship Id="rId68" Type="http://schemas.openxmlformats.org/officeDocument/2006/relationships/tags" Target="../tags/tag317.xml"/><Relationship Id="rId76" Type="http://schemas.openxmlformats.org/officeDocument/2006/relationships/tags" Target="../tags/tag325.xml"/><Relationship Id="rId84" Type="http://schemas.openxmlformats.org/officeDocument/2006/relationships/tags" Target="../tags/tag333.xml"/><Relationship Id="rId89" Type="http://schemas.openxmlformats.org/officeDocument/2006/relationships/tags" Target="../tags/tag338.xml"/><Relationship Id="rId7" Type="http://schemas.openxmlformats.org/officeDocument/2006/relationships/tags" Target="../tags/tag256.xml"/><Relationship Id="rId71" Type="http://schemas.openxmlformats.org/officeDocument/2006/relationships/tags" Target="../tags/tag320.xml"/><Relationship Id="rId92" Type="http://schemas.openxmlformats.org/officeDocument/2006/relationships/tags" Target="../tags/tag341.xml"/><Relationship Id="rId2" Type="http://schemas.openxmlformats.org/officeDocument/2006/relationships/tags" Target="../tags/tag251.xml"/><Relationship Id="rId16" Type="http://schemas.openxmlformats.org/officeDocument/2006/relationships/tags" Target="../tags/tag265.xml"/><Relationship Id="rId29" Type="http://schemas.openxmlformats.org/officeDocument/2006/relationships/tags" Target="../tags/tag278.xml"/><Relationship Id="rId11" Type="http://schemas.openxmlformats.org/officeDocument/2006/relationships/tags" Target="../tags/tag260.xml"/><Relationship Id="rId24" Type="http://schemas.openxmlformats.org/officeDocument/2006/relationships/tags" Target="../tags/tag273.xml"/><Relationship Id="rId32" Type="http://schemas.openxmlformats.org/officeDocument/2006/relationships/tags" Target="../tags/tag281.xml"/><Relationship Id="rId37" Type="http://schemas.openxmlformats.org/officeDocument/2006/relationships/tags" Target="../tags/tag286.xml"/><Relationship Id="rId40" Type="http://schemas.openxmlformats.org/officeDocument/2006/relationships/tags" Target="../tags/tag289.xml"/><Relationship Id="rId45" Type="http://schemas.openxmlformats.org/officeDocument/2006/relationships/tags" Target="../tags/tag294.xml"/><Relationship Id="rId53" Type="http://schemas.openxmlformats.org/officeDocument/2006/relationships/tags" Target="../tags/tag302.xml"/><Relationship Id="rId58" Type="http://schemas.openxmlformats.org/officeDocument/2006/relationships/tags" Target="../tags/tag307.xml"/><Relationship Id="rId66" Type="http://schemas.openxmlformats.org/officeDocument/2006/relationships/tags" Target="../tags/tag315.xml"/><Relationship Id="rId74" Type="http://schemas.openxmlformats.org/officeDocument/2006/relationships/tags" Target="../tags/tag323.xml"/><Relationship Id="rId79" Type="http://schemas.openxmlformats.org/officeDocument/2006/relationships/tags" Target="../tags/tag328.xml"/><Relationship Id="rId87" Type="http://schemas.openxmlformats.org/officeDocument/2006/relationships/tags" Target="../tags/tag336.xml"/><Relationship Id="rId5" Type="http://schemas.openxmlformats.org/officeDocument/2006/relationships/tags" Target="../tags/tag254.xml"/><Relationship Id="rId61" Type="http://schemas.openxmlformats.org/officeDocument/2006/relationships/tags" Target="../tags/tag310.xml"/><Relationship Id="rId82" Type="http://schemas.openxmlformats.org/officeDocument/2006/relationships/tags" Target="../tags/tag331.xml"/><Relationship Id="rId90" Type="http://schemas.openxmlformats.org/officeDocument/2006/relationships/tags" Target="../tags/tag339.xml"/><Relationship Id="rId95" Type="http://schemas.openxmlformats.org/officeDocument/2006/relationships/notesSlide" Target="../notesSlides/notesSlide5.xml"/><Relationship Id="rId19" Type="http://schemas.openxmlformats.org/officeDocument/2006/relationships/tags" Target="../tags/tag268.xml"/><Relationship Id="rId14" Type="http://schemas.openxmlformats.org/officeDocument/2006/relationships/tags" Target="../tags/tag263.xml"/><Relationship Id="rId22" Type="http://schemas.openxmlformats.org/officeDocument/2006/relationships/tags" Target="../tags/tag271.xml"/><Relationship Id="rId27" Type="http://schemas.openxmlformats.org/officeDocument/2006/relationships/tags" Target="../tags/tag276.xml"/><Relationship Id="rId30" Type="http://schemas.openxmlformats.org/officeDocument/2006/relationships/tags" Target="../tags/tag279.xml"/><Relationship Id="rId35" Type="http://schemas.openxmlformats.org/officeDocument/2006/relationships/tags" Target="../tags/tag284.xml"/><Relationship Id="rId43" Type="http://schemas.openxmlformats.org/officeDocument/2006/relationships/tags" Target="../tags/tag292.xml"/><Relationship Id="rId48" Type="http://schemas.openxmlformats.org/officeDocument/2006/relationships/tags" Target="../tags/tag297.xml"/><Relationship Id="rId56" Type="http://schemas.openxmlformats.org/officeDocument/2006/relationships/tags" Target="../tags/tag305.xml"/><Relationship Id="rId64" Type="http://schemas.openxmlformats.org/officeDocument/2006/relationships/tags" Target="../tags/tag313.xml"/><Relationship Id="rId69" Type="http://schemas.openxmlformats.org/officeDocument/2006/relationships/tags" Target="../tags/tag318.xml"/><Relationship Id="rId77" Type="http://schemas.openxmlformats.org/officeDocument/2006/relationships/tags" Target="../tags/tag326.xml"/><Relationship Id="rId8" Type="http://schemas.openxmlformats.org/officeDocument/2006/relationships/tags" Target="../tags/tag257.xml"/><Relationship Id="rId51" Type="http://schemas.openxmlformats.org/officeDocument/2006/relationships/tags" Target="../tags/tag300.xml"/><Relationship Id="rId72" Type="http://schemas.openxmlformats.org/officeDocument/2006/relationships/tags" Target="../tags/tag321.xml"/><Relationship Id="rId80" Type="http://schemas.openxmlformats.org/officeDocument/2006/relationships/tags" Target="../tags/tag329.xml"/><Relationship Id="rId85" Type="http://schemas.openxmlformats.org/officeDocument/2006/relationships/tags" Target="../tags/tag334.xml"/><Relationship Id="rId93" Type="http://schemas.openxmlformats.org/officeDocument/2006/relationships/tags" Target="../tags/tag342.xml"/><Relationship Id="rId3" Type="http://schemas.openxmlformats.org/officeDocument/2006/relationships/tags" Target="../tags/tag252.xml"/><Relationship Id="rId12" Type="http://schemas.openxmlformats.org/officeDocument/2006/relationships/tags" Target="../tags/tag261.xml"/><Relationship Id="rId17" Type="http://schemas.openxmlformats.org/officeDocument/2006/relationships/tags" Target="../tags/tag266.xml"/><Relationship Id="rId25" Type="http://schemas.openxmlformats.org/officeDocument/2006/relationships/tags" Target="../tags/tag274.xml"/><Relationship Id="rId33" Type="http://schemas.openxmlformats.org/officeDocument/2006/relationships/tags" Target="../tags/tag282.xml"/><Relationship Id="rId38" Type="http://schemas.openxmlformats.org/officeDocument/2006/relationships/tags" Target="../tags/tag287.xml"/><Relationship Id="rId46" Type="http://schemas.openxmlformats.org/officeDocument/2006/relationships/tags" Target="../tags/tag295.xml"/><Relationship Id="rId59" Type="http://schemas.openxmlformats.org/officeDocument/2006/relationships/tags" Target="../tags/tag308.xml"/><Relationship Id="rId67" Type="http://schemas.openxmlformats.org/officeDocument/2006/relationships/tags" Target="../tags/tag316.xml"/><Relationship Id="rId20" Type="http://schemas.openxmlformats.org/officeDocument/2006/relationships/tags" Target="../tags/tag269.xml"/><Relationship Id="rId41" Type="http://schemas.openxmlformats.org/officeDocument/2006/relationships/tags" Target="../tags/tag290.xml"/><Relationship Id="rId54" Type="http://schemas.openxmlformats.org/officeDocument/2006/relationships/tags" Target="../tags/tag303.xml"/><Relationship Id="rId62" Type="http://schemas.openxmlformats.org/officeDocument/2006/relationships/tags" Target="../tags/tag311.xml"/><Relationship Id="rId70" Type="http://schemas.openxmlformats.org/officeDocument/2006/relationships/tags" Target="../tags/tag319.xml"/><Relationship Id="rId75" Type="http://schemas.openxmlformats.org/officeDocument/2006/relationships/tags" Target="../tags/tag324.xml"/><Relationship Id="rId83" Type="http://schemas.openxmlformats.org/officeDocument/2006/relationships/tags" Target="../tags/tag332.xml"/><Relationship Id="rId88" Type="http://schemas.openxmlformats.org/officeDocument/2006/relationships/tags" Target="../tags/tag337.xml"/><Relationship Id="rId91" Type="http://schemas.openxmlformats.org/officeDocument/2006/relationships/tags" Target="../tags/tag340.xml"/><Relationship Id="rId1" Type="http://schemas.openxmlformats.org/officeDocument/2006/relationships/tags" Target="../tags/tag250.xml"/><Relationship Id="rId6" Type="http://schemas.openxmlformats.org/officeDocument/2006/relationships/tags" Target="../tags/tag255.xml"/><Relationship Id="rId15" Type="http://schemas.openxmlformats.org/officeDocument/2006/relationships/tags" Target="../tags/tag264.xml"/><Relationship Id="rId23" Type="http://schemas.openxmlformats.org/officeDocument/2006/relationships/tags" Target="../tags/tag272.xml"/><Relationship Id="rId28" Type="http://schemas.openxmlformats.org/officeDocument/2006/relationships/tags" Target="../tags/tag277.xml"/><Relationship Id="rId36" Type="http://schemas.openxmlformats.org/officeDocument/2006/relationships/tags" Target="../tags/tag285.xml"/><Relationship Id="rId49" Type="http://schemas.openxmlformats.org/officeDocument/2006/relationships/tags" Target="../tags/tag298.xml"/><Relationship Id="rId57" Type="http://schemas.openxmlformats.org/officeDocument/2006/relationships/tags" Target="../tags/tag306.xml"/><Relationship Id="rId10" Type="http://schemas.openxmlformats.org/officeDocument/2006/relationships/tags" Target="../tags/tag259.xml"/><Relationship Id="rId31" Type="http://schemas.openxmlformats.org/officeDocument/2006/relationships/tags" Target="../tags/tag280.xml"/><Relationship Id="rId44" Type="http://schemas.openxmlformats.org/officeDocument/2006/relationships/tags" Target="../tags/tag293.xml"/><Relationship Id="rId52" Type="http://schemas.openxmlformats.org/officeDocument/2006/relationships/tags" Target="../tags/tag301.xml"/><Relationship Id="rId60" Type="http://schemas.openxmlformats.org/officeDocument/2006/relationships/tags" Target="../tags/tag309.xml"/><Relationship Id="rId65" Type="http://schemas.openxmlformats.org/officeDocument/2006/relationships/tags" Target="../tags/tag314.xml"/><Relationship Id="rId73" Type="http://schemas.openxmlformats.org/officeDocument/2006/relationships/tags" Target="../tags/tag322.xml"/><Relationship Id="rId78" Type="http://schemas.openxmlformats.org/officeDocument/2006/relationships/tags" Target="../tags/tag327.xml"/><Relationship Id="rId81" Type="http://schemas.openxmlformats.org/officeDocument/2006/relationships/tags" Target="../tags/tag330.xml"/><Relationship Id="rId86" Type="http://schemas.openxmlformats.org/officeDocument/2006/relationships/tags" Target="../tags/tag335.xml"/><Relationship Id="rId94" Type="http://schemas.openxmlformats.org/officeDocument/2006/relationships/slideLayout" Target="../slideLayouts/slideLayout6.xml"/><Relationship Id="rId4" Type="http://schemas.openxmlformats.org/officeDocument/2006/relationships/tags" Target="../tags/tag253.xml"/><Relationship Id="rId9" Type="http://schemas.openxmlformats.org/officeDocument/2006/relationships/tags" Target="../tags/tag258.xml"/></Relationships>
</file>

<file path=ppt/slides/_rels/slide9.xml.rels><?xml version="1.0" encoding="UTF-8" standalone="yes"?>
<Relationships xmlns="http://schemas.openxmlformats.org/package/2006/relationships"><Relationship Id="rId8" Type="http://schemas.openxmlformats.org/officeDocument/2006/relationships/tags" Target="../tags/tag350.xml"/><Relationship Id="rId13" Type="http://schemas.openxmlformats.org/officeDocument/2006/relationships/tags" Target="../tags/tag355.xml"/><Relationship Id="rId18" Type="http://schemas.openxmlformats.org/officeDocument/2006/relationships/tags" Target="../tags/tag360.xml"/><Relationship Id="rId3" Type="http://schemas.openxmlformats.org/officeDocument/2006/relationships/tags" Target="../tags/tag345.xml"/><Relationship Id="rId21" Type="http://schemas.openxmlformats.org/officeDocument/2006/relationships/tags" Target="../tags/tag363.xml"/><Relationship Id="rId7" Type="http://schemas.openxmlformats.org/officeDocument/2006/relationships/tags" Target="../tags/tag349.xml"/><Relationship Id="rId12" Type="http://schemas.openxmlformats.org/officeDocument/2006/relationships/tags" Target="../tags/tag354.xml"/><Relationship Id="rId17" Type="http://schemas.openxmlformats.org/officeDocument/2006/relationships/tags" Target="../tags/tag359.xml"/><Relationship Id="rId2" Type="http://schemas.openxmlformats.org/officeDocument/2006/relationships/tags" Target="../tags/tag344.xml"/><Relationship Id="rId16" Type="http://schemas.openxmlformats.org/officeDocument/2006/relationships/tags" Target="../tags/tag358.xml"/><Relationship Id="rId20" Type="http://schemas.openxmlformats.org/officeDocument/2006/relationships/tags" Target="../tags/tag362.xml"/><Relationship Id="rId1" Type="http://schemas.openxmlformats.org/officeDocument/2006/relationships/tags" Target="../tags/tag343.xml"/><Relationship Id="rId6" Type="http://schemas.openxmlformats.org/officeDocument/2006/relationships/tags" Target="../tags/tag348.xml"/><Relationship Id="rId11" Type="http://schemas.openxmlformats.org/officeDocument/2006/relationships/tags" Target="../tags/tag353.xml"/><Relationship Id="rId24" Type="http://schemas.openxmlformats.org/officeDocument/2006/relationships/notesSlide" Target="../notesSlides/notesSlide6.xml"/><Relationship Id="rId5" Type="http://schemas.openxmlformats.org/officeDocument/2006/relationships/tags" Target="../tags/tag347.xml"/><Relationship Id="rId15" Type="http://schemas.openxmlformats.org/officeDocument/2006/relationships/tags" Target="../tags/tag357.xml"/><Relationship Id="rId23" Type="http://schemas.openxmlformats.org/officeDocument/2006/relationships/slideLayout" Target="../slideLayouts/slideLayout2.xml"/><Relationship Id="rId10" Type="http://schemas.openxmlformats.org/officeDocument/2006/relationships/tags" Target="../tags/tag352.xml"/><Relationship Id="rId19" Type="http://schemas.openxmlformats.org/officeDocument/2006/relationships/tags" Target="../tags/tag361.xml"/><Relationship Id="rId4" Type="http://schemas.openxmlformats.org/officeDocument/2006/relationships/tags" Target="../tags/tag346.xml"/><Relationship Id="rId9" Type="http://schemas.openxmlformats.org/officeDocument/2006/relationships/tags" Target="../tags/tag351.xml"/><Relationship Id="rId14" Type="http://schemas.openxmlformats.org/officeDocument/2006/relationships/tags" Target="../tags/tag356.xml"/><Relationship Id="rId22" Type="http://schemas.openxmlformats.org/officeDocument/2006/relationships/tags" Target="../tags/tag3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Processor</a:t>
            </a:r>
            <a:endParaRPr lang="en-US" dirty="0"/>
          </a:p>
        </p:txBody>
      </p:sp>
      <p:sp>
        <p:nvSpPr>
          <p:cNvPr id="3" name="Subtitle 2"/>
          <p:cNvSpPr>
            <a:spLocks noGrp="1"/>
          </p:cNvSpPr>
          <p:nvPr>
            <p:ph type="subTitle" idx="1"/>
          </p:nvPr>
        </p:nvSpPr>
        <p:spPr/>
        <p:txBody>
          <a:bodyPr/>
          <a:lstStyle/>
          <a:p>
            <a:r>
              <a:rPr lang="en-US" b="1" dirty="0" smtClean="0"/>
              <a:t>Hakim Weatherspoon</a:t>
            </a:r>
          </a:p>
          <a:p>
            <a:r>
              <a:rPr lang="en-US" b="1" dirty="0" smtClean="0"/>
              <a:t>CS 3410, Spring 2013</a:t>
            </a:r>
          </a:p>
          <a:p>
            <a:r>
              <a:rPr lang="en-US" dirty="0" smtClean="0"/>
              <a:t>Computer Science</a:t>
            </a:r>
          </a:p>
          <a:p>
            <a:r>
              <a:rPr lang="en-US" dirty="0" smtClean="0"/>
              <a:t>Cornell University</a:t>
            </a:r>
            <a:endParaRPr lang="en-US" dirty="0"/>
          </a:p>
        </p:txBody>
      </p:sp>
      <p:sp>
        <p:nvSpPr>
          <p:cNvPr id="4" name="TextBox 3"/>
          <p:cNvSpPr txBox="1"/>
          <p:nvPr/>
        </p:nvSpPr>
        <p:spPr>
          <a:xfrm>
            <a:off x="228600" y="5943600"/>
            <a:ext cx="4802277" cy="523220"/>
          </a:xfrm>
          <a:prstGeom prst="rect">
            <a:avLst/>
          </a:prstGeom>
          <a:noFill/>
        </p:spPr>
        <p:txBody>
          <a:bodyPr wrap="none" rtlCol="0">
            <a:spAutoFit/>
          </a:bodyPr>
          <a:lstStyle/>
          <a:p>
            <a:r>
              <a:rPr lang="en-US" sz="2800" dirty="0" smtClean="0">
                <a:solidFill>
                  <a:schemeClr val="accent1"/>
                </a:solidFill>
              </a:rPr>
              <a:t>See P&amp;H Chapter 2.16-20, 4.1-4</a:t>
            </a:r>
          </a:p>
        </p:txBody>
      </p:sp>
      <p:grpSp>
        <p:nvGrpSpPr>
          <p:cNvPr id="5" name="Group 4"/>
          <p:cNvGrpSpPr/>
          <p:nvPr/>
        </p:nvGrpSpPr>
        <p:grpSpPr>
          <a:xfrm>
            <a:off x="5199924" y="685800"/>
            <a:ext cx="3450108" cy="1143000"/>
            <a:chOff x="2142067" y="4800600"/>
            <a:chExt cx="6413441" cy="1905000"/>
          </a:xfrm>
        </p:grpSpPr>
        <p:pic>
          <p:nvPicPr>
            <p:cNvPr id="6" name="Picture 4" descr="https://encrypted-tbn1.gstatic.com/images?q=tbn:ANd9GcQO8muCx1uC30gZ0ADFPBlMYPdcBYcjL9eo8halkXCqGhgAtK8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067" y="4800600"/>
              <a:ext cx="2963333"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guide-images.ifixit.net/igi/AkT2Xr5FUlBDUsdx.medi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4800600"/>
              <a:ext cx="2535708" cy="1905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No Wirel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800600"/>
              <a:ext cx="1905000" cy="1905000"/>
            </a:xfrm>
            <a:prstGeom prst="rect">
              <a:avLst/>
            </a:prstGeom>
            <a:solidFill>
              <a:schemeClr val="tx1"/>
            </a:solidFill>
          </p:spPr>
        </p:pic>
      </p:grpSp>
    </p:spTree>
    <p:extLst>
      <p:ext uri="{BB962C8B-B14F-4D97-AF65-F5344CB8AC3E}">
        <p14:creationId xmlns:p14="http://schemas.microsoft.com/office/powerpoint/2010/main" val="2481947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Putting it all together: Basic Processor</a:t>
            </a:r>
            <a:endParaRPr lang="en-US" dirty="0"/>
          </a:p>
        </p:txBody>
      </p:sp>
      <p:sp>
        <p:nvSpPr>
          <p:cNvPr id="2249762" name="Line 34"/>
          <p:cNvSpPr>
            <a:spLocks noChangeShapeType="1"/>
          </p:cNvSpPr>
          <p:nvPr>
            <p:custDataLst>
              <p:tags r:id="rId2"/>
            </p:custDataLst>
          </p:nvPr>
        </p:nvSpPr>
        <p:spPr bwMode="auto">
          <a:xfrm flipV="1">
            <a:off x="2286000" y="39624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3"/>
            </p:custDataLst>
          </p:nvPr>
        </p:nvSpPr>
        <p:spPr bwMode="auto">
          <a:xfrm>
            <a:off x="3733800" y="1981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4"/>
            </p:custDataLst>
          </p:nvPr>
        </p:nvSpPr>
        <p:spPr bwMode="auto">
          <a:xfrm>
            <a:off x="3733800" y="2819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5"/>
            </p:custDataLst>
          </p:nvPr>
        </p:nvSpPr>
        <p:spPr bwMode="auto">
          <a:xfrm flipV="1">
            <a:off x="8686800" y="91440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6"/>
            </p:custDataLst>
          </p:nvPr>
        </p:nvSpPr>
        <p:spPr bwMode="auto">
          <a:xfrm flipH="1">
            <a:off x="6629400" y="2362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
            </p:custDataLst>
          </p:nvPr>
        </p:nvSpPr>
        <p:spPr bwMode="auto">
          <a:xfrm flipV="1">
            <a:off x="1981200" y="9144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8"/>
            </p:custDataLst>
          </p:nvPr>
        </p:nvSpPr>
        <p:spPr bwMode="auto">
          <a:xfrm flipV="1">
            <a:off x="1981200" y="2667000"/>
            <a:ext cx="228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56" name="Line 8"/>
          <p:cNvSpPr>
            <a:spLocks noChangeShapeType="1"/>
          </p:cNvSpPr>
          <p:nvPr>
            <p:custDataLst>
              <p:tags r:id="rId9"/>
            </p:custDataLst>
          </p:nvPr>
        </p:nvSpPr>
        <p:spPr bwMode="auto">
          <a:xfrm>
            <a:off x="761998" y="2743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10"/>
            </p:custDataLst>
          </p:nvPr>
        </p:nvSpPr>
        <p:spPr bwMode="auto">
          <a:xfrm>
            <a:off x="381000" y="35052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11"/>
            </p:custDataLst>
          </p:nvPr>
        </p:nvSpPr>
        <p:spPr bwMode="auto">
          <a:xfrm flipH="1">
            <a:off x="1295400" y="3124200"/>
            <a:ext cx="0" cy="114300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12"/>
            </p:custDataLst>
          </p:nvPr>
        </p:nvSpPr>
        <p:spPr bwMode="auto">
          <a:xfrm>
            <a:off x="761998" y="38099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1" name="Line 49"/>
          <p:cNvSpPr>
            <a:spLocks noChangeShapeType="1"/>
          </p:cNvSpPr>
          <p:nvPr>
            <p:custDataLst>
              <p:tags r:id="rId13"/>
            </p:custDataLst>
          </p:nvPr>
        </p:nvSpPr>
        <p:spPr bwMode="auto">
          <a:xfrm flipH="1">
            <a:off x="1981200" y="91440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3" name="Line 49"/>
          <p:cNvSpPr>
            <a:spLocks noChangeShapeType="1"/>
          </p:cNvSpPr>
          <p:nvPr>
            <p:custDataLst>
              <p:tags r:id="rId14"/>
            </p:custDataLst>
          </p:nvPr>
        </p:nvSpPr>
        <p:spPr bwMode="auto">
          <a:xfrm flipH="1" flipV="1">
            <a:off x="1295400" y="2209800"/>
            <a:ext cx="228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257800" y="32766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2286000" y="4648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2" name="Text Box 29"/>
          <p:cNvSpPr txBox="1">
            <a:spLocks noChangeArrowheads="1"/>
          </p:cNvSpPr>
          <p:nvPr>
            <p:custDataLst>
              <p:tags r:id="rId17"/>
            </p:custDataLst>
          </p:nvPr>
        </p:nvSpPr>
        <p:spPr bwMode="auto">
          <a:xfrm>
            <a:off x="2343960" y="4495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latin typeface="Calibri"/>
              </a:rPr>
              <a:t>imm</a:t>
            </a:r>
            <a:endParaRPr lang="en-US" sz="1600" dirty="0">
              <a:solidFill>
                <a:srgbClr val="FFFFFF"/>
              </a:solidFill>
              <a:latin typeface="Calibri"/>
            </a:endParaRPr>
          </a:p>
        </p:txBody>
      </p:sp>
      <p:sp>
        <p:nvSpPr>
          <p:cNvPr id="75" name="Rectangle 4"/>
          <p:cNvSpPr>
            <a:spLocks noChangeArrowheads="1"/>
          </p:cNvSpPr>
          <p:nvPr>
            <p:custDataLst>
              <p:tags r:id="rId18"/>
            </p:custDataLst>
          </p:nvPr>
        </p:nvSpPr>
        <p:spPr bwMode="auto">
          <a:xfrm>
            <a:off x="304800" y="1676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80" name="Line 49"/>
          <p:cNvSpPr>
            <a:spLocks noChangeShapeType="1"/>
          </p:cNvSpPr>
          <p:nvPr>
            <p:custDataLst>
              <p:tags r:id="rId19"/>
            </p:custDataLst>
          </p:nvPr>
        </p:nvSpPr>
        <p:spPr bwMode="auto">
          <a:xfrm flipV="1">
            <a:off x="5029200" y="2819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3733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42672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2362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2590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819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819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3733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7" name="Line 49"/>
          <p:cNvSpPr>
            <a:spLocks noChangeShapeType="1"/>
          </p:cNvSpPr>
          <p:nvPr>
            <p:custDataLst>
              <p:tags r:id="rId27"/>
            </p:custDataLst>
          </p:nvPr>
        </p:nvSpPr>
        <p:spPr bwMode="auto">
          <a:xfrm flipV="1">
            <a:off x="2123844" y="4419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93" name="Text Box 29"/>
          <p:cNvSpPr txBox="1">
            <a:spLocks noChangeArrowheads="1"/>
          </p:cNvSpPr>
          <p:nvPr>
            <p:custDataLst>
              <p:tags r:id="rId28"/>
            </p:custDataLst>
          </p:nvPr>
        </p:nvSpPr>
        <p:spPr bwMode="auto">
          <a:xfrm>
            <a:off x="1676400" y="42672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target</a:t>
            </a:r>
            <a:endParaRPr lang="en-US" sz="1600" dirty="0">
              <a:solidFill>
                <a:srgbClr val="FFFFFF"/>
              </a:solidFill>
              <a:latin typeface="Calibri"/>
            </a:endParaRPr>
          </a:p>
        </p:txBody>
      </p:sp>
      <p:sp>
        <p:nvSpPr>
          <p:cNvPr id="94" name="Line 34"/>
          <p:cNvSpPr>
            <a:spLocks noChangeShapeType="1"/>
          </p:cNvSpPr>
          <p:nvPr>
            <p:custDataLst>
              <p:tags r:id="rId29"/>
            </p:custDataLst>
          </p:nvPr>
        </p:nvSpPr>
        <p:spPr bwMode="auto">
          <a:xfrm flipH="1" flipV="1">
            <a:off x="1742844" y="45720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97" name="Line 45"/>
          <p:cNvSpPr>
            <a:spLocks noChangeShapeType="1"/>
          </p:cNvSpPr>
          <p:nvPr>
            <p:custDataLst>
              <p:tags r:id="rId30"/>
            </p:custDataLst>
          </p:nvPr>
        </p:nvSpPr>
        <p:spPr bwMode="auto">
          <a:xfrm flipH="1" flipV="1">
            <a:off x="1752600" y="4953000"/>
            <a:ext cx="457200" cy="457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98" name="Line 49"/>
          <p:cNvSpPr>
            <a:spLocks noChangeShapeType="1"/>
          </p:cNvSpPr>
          <p:nvPr>
            <p:custDataLst>
              <p:tags r:id="rId31"/>
            </p:custDataLst>
          </p:nvPr>
        </p:nvSpPr>
        <p:spPr bwMode="auto">
          <a:xfrm flipV="1">
            <a:off x="4800600" y="3962400"/>
            <a:ext cx="0" cy="14478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4" name="Line 49"/>
          <p:cNvSpPr>
            <a:spLocks noChangeShapeType="1"/>
          </p:cNvSpPr>
          <p:nvPr>
            <p:custDataLst>
              <p:tags r:id="rId32"/>
            </p:custDataLst>
          </p:nvPr>
        </p:nvSpPr>
        <p:spPr bwMode="auto">
          <a:xfrm flipV="1">
            <a:off x="2123844" y="4038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5" name="Line 34"/>
          <p:cNvSpPr>
            <a:spLocks noChangeShapeType="1"/>
          </p:cNvSpPr>
          <p:nvPr>
            <p:custDataLst>
              <p:tags r:id="rId33"/>
            </p:custDataLst>
          </p:nvPr>
        </p:nvSpPr>
        <p:spPr bwMode="auto">
          <a:xfrm flipH="1" flipV="1">
            <a:off x="1742844" y="41910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6" name="Text Box 29"/>
          <p:cNvSpPr txBox="1">
            <a:spLocks noChangeArrowheads="1"/>
          </p:cNvSpPr>
          <p:nvPr>
            <p:custDataLst>
              <p:tags r:id="rId34"/>
            </p:custDataLst>
          </p:nvPr>
        </p:nvSpPr>
        <p:spPr bwMode="auto">
          <a:xfrm>
            <a:off x="1676400" y="3886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offset</a:t>
            </a:r>
            <a:endParaRPr lang="en-US" sz="1600" dirty="0">
              <a:solidFill>
                <a:srgbClr val="FFFFFF"/>
              </a:solidFill>
              <a:latin typeface="Calibri"/>
            </a:endParaRPr>
          </a:p>
        </p:txBody>
      </p:sp>
      <p:sp>
        <p:nvSpPr>
          <p:cNvPr id="108" name="Line 44"/>
          <p:cNvSpPr>
            <a:spLocks noChangeShapeType="1"/>
          </p:cNvSpPr>
          <p:nvPr>
            <p:custDataLst>
              <p:tags r:id="rId35"/>
            </p:custDataLst>
          </p:nvPr>
        </p:nvSpPr>
        <p:spPr bwMode="auto">
          <a:xfrm flipH="1">
            <a:off x="4419600" y="3429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96" name="Line 45"/>
          <p:cNvSpPr>
            <a:spLocks noChangeShapeType="1"/>
          </p:cNvSpPr>
          <p:nvPr>
            <p:custDataLst>
              <p:tags r:id="rId36"/>
            </p:custDataLst>
          </p:nvPr>
        </p:nvSpPr>
        <p:spPr bwMode="auto">
          <a:xfrm flipH="1">
            <a:off x="3810000" y="3962400"/>
            <a:ext cx="2286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3" name="Line 45"/>
          <p:cNvSpPr>
            <a:spLocks noChangeShapeType="1"/>
          </p:cNvSpPr>
          <p:nvPr>
            <p:custDataLst>
              <p:tags r:id="rId37"/>
            </p:custDataLst>
          </p:nvPr>
        </p:nvSpPr>
        <p:spPr bwMode="auto">
          <a:xfrm flipH="1">
            <a:off x="3733800" y="3505200"/>
            <a:ext cx="76200" cy="3048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10" name="Line 49"/>
          <p:cNvSpPr>
            <a:spLocks noChangeShapeType="1"/>
          </p:cNvSpPr>
          <p:nvPr>
            <p:custDataLst>
              <p:tags r:id="rId38"/>
            </p:custDataLst>
          </p:nvPr>
        </p:nvSpPr>
        <p:spPr bwMode="auto">
          <a:xfrm flipV="1">
            <a:off x="3810000" y="3505200"/>
            <a:ext cx="228600" cy="0"/>
          </a:xfrm>
          <a:prstGeom prst="line">
            <a:avLst/>
          </a:prstGeom>
          <a:noFill/>
          <a:ln w="25400" cap="sq">
            <a:solidFill>
              <a:schemeClr val="accent2"/>
            </a:solidFill>
            <a:round/>
            <a:headEnd/>
            <a:tailEnd/>
          </a:ln>
          <a:effectLst/>
        </p:spPr>
        <p:txBody>
          <a:bodyPr wrap="square" anchor="ctr" anchorCtr="1">
            <a:noAutofit/>
          </a:bodyPr>
          <a:lstStyle/>
          <a:p>
            <a:endParaRPr lang="en-US" dirty="0"/>
          </a:p>
        </p:txBody>
      </p:sp>
      <p:sp>
        <p:nvSpPr>
          <p:cNvPr id="111" name="Text Box 11"/>
          <p:cNvSpPr txBox="1">
            <a:spLocks noChangeArrowheads="1"/>
          </p:cNvSpPr>
          <p:nvPr>
            <p:custDataLst>
              <p:tags r:id="rId39"/>
            </p:custDataLst>
          </p:nvPr>
        </p:nvSpPr>
        <p:spPr bwMode="auto">
          <a:xfrm>
            <a:off x="4038600" y="38100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12" name="Line 45"/>
          <p:cNvSpPr>
            <a:spLocks noChangeShapeType="1"/>
          </p:cNvSpPr>
          <p:nvPr>
            <p:custDataLst>
              <p:tags r:id="rId40"/>
            </p:custDataLst>
          </p:nvPr>
        </p:nvSpPr>
        <p:spPr bwMode="auto">
          <a:xfrm flipV="1">
            <a:off x="4191000" y="4114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9" name="Line 49"/>
          <p:cNvSpPr>
            <a:spLocks noChangeShapeType="1"/>
          </p:cNvSpPr>
          <p:nvPr>
            <p:custDataLst>
              <p:tags r:id="rId41"/>
            </p:custDataLst>
          </p:nvPr>
        </p:nvSpPr>
        <p:spPr bwMode="auto">
          <a:xfrm>
            <a:off x="2286000" y="37338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42"/>
            </p:custDataLst>
          </p:nvPr>
        </p:nvSpPr>
        <p:spPr bwMode="auto">
          <a:xfrm>
            <a:off x="2590800" y="373380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18" name="Text Box 11"/>
          <p:cNvSpPr txBox="1">
            <a:spLocks noChangeArrowheads="1"/>
          </p:cNvSpPr>
          <p:nvPr>
            <p:custDataLst>
              <p:tags r:id="rId43"/>
            </p:custDataLst>
          </p:nvPr>
        </p:nvSpPr>
        <p:spPr bwMode="auto">
          <a:xfrm>
            <a:off x="4038600" y="3352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20" name="Line 44"/>
          <p:cNvSpPr>
            <a:spLocks noChangeShapeType="1"/>
          </p:cNvSpPr>
          <p:nvPr>
            <p:custDataLst>
              <p:tags r:id="rId44"/>
            </p:custDataLst>
          </p:nvPr>
        </p:nvSpPr>
        <p:spPr bwMode="auto">
          <a:xfrm flipH="1">
            <a:off x="4419600" y="3581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23" name="Line 44"/>
          <p:cNvSpPr>
            <a:spLocks noChangeShapeType="1"/>
          </p:cNvSpPr>
          <p:nvPr>
            <p:custDataLst>
              <p:tags r:id="rId45"/>
            </p:custDataLst>
          </p:nvPr>
        </p:nvSpPr>
        <p:spPr bwMode="auto">
          <a:xfrm flipH="1">
            <a:off x="4419600" y="39624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6" name="Line 44"/>
          <p:cNvSpPr>
            <a:spLocks noChangeShapeType="1"/>
          </p:cNvSpPr>
          <p:nvPr>
            <p:custDataLst>
              <p:tags r:id="rId46"/>
            </p:custDataLst>
          </p:nvPr>
        </p:nvSpPr>
        <p:spPr bwMode="auto">
          <a:xfrm>
            <a:off x="2438400" y="4800600"/>
            <a:ext cx="533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47"/>
            </p:custDataLst>
          </p:nvPr>
        </p:nvSpPr>
        <p:spPr bwMode="auto">
          <a:xfrm flipV="1">
            <a:off x="83820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8"/>
            </p:custDataLst>
          </p:nvPr>
        </p:nvSpPr>
        <p:spPr bwMode="auto">
          <a:xfrm flipV="1">
            <a:off x="64008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9"/>
            </p:custDataLst>
          </p:nvPr>
        </p:nvSpPr>
        <p:spPr bwMode="auto">
          <a:xfrm flipV="1">
            <a:off x="5715000" y="3429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50"/>
            </p:custDataLst>
          </p:nvPr>
        </p:nvSpPr>
        <p:spPr bwMode="auto">
          <a:xfrm flipV="1">
            <a:off x="32004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3" name="Line 45"/>
          <p:cNvSpPr>
            <a:spLocks noChangeShapeType="1"/>
          </p:cNvSpPr>
          <p:nvPr>
            <p:custDataLst>
              <p:tags r:id="rId51"/>
            </p:custDataLst>
          </p:nvPr>
        </p:nvSpPr>
        <p:spPr bwMode="auto">
          <a:xfrm flipV="1">
            <a:off x="10668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63" name="Oval 17"/>
          <p:cNvSpPr>
            <a:spLocks noChangeArrowheads="1"/>
          </p:cNvSpPr>
          <p:nvPr>
            <p:custDataLst>
              <p:tags r:id="rId52"/>
            </p:custDataLst>
          </p:nvPr>
        </p:nvSpPr>
        <p:spPr bwMode="auto">
          <a:xfrm>
            <a:off x="457200" y="4267200"/>
            <a:ext cx="1143000" cy="685800"/>
          </a:xfrm>
          <a:prstGeom prst="ellipse">
            <a:avLst/>
          </a:prstGeom>
          <a:no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new </a:t>
            </a:r>
            <a:r>
              <a:rPr lang="en-US" dirty="0" smtClean="0">
                <a:solidFill>
                  <a:srgbClr val="FFFFFF"/>
                </a:solidFill>
                <a:latin typeface="Calibri"/>
              </a:rPr>
              <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4" name="Line 49"/>
          <p:cNvSpPr>
            <a:spLocks noChangeShapeType="1"/>
          </p:cNvSpPr>
          <p:nvPr>
            <p:custDataLst>
              <p:tags r:id="rId53"/>
            </p:custDataLst>
          </p:nvPr>
        </p:nvSpPr>
        <p:spPr bwMode="auto">
          <a:xfrm flipH="1" flipV="1">
            <a:off x="2209800" y="5410200"/>
            <a:ext cx="25908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65" name="Rectangle 19"/>
          <p:cNvSpPr>
            <a:spLocks noChangeArrowheads="1"/>
          </p:cNvSpPr>
          <p:nvPr>
            <p:custDataLst>
              <p:tags r:id="rId54"/>
            </p:custDataLst>
          </p:nvPr>
        </p:nvSpPr>
        <p:spPr bwMode="auto">
          <a:xfrm>
            <a:off x="8305800" y="2209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6" name="Line 49"/>
          <p:cNvSpPr>
            <a:spLocks noChangeShapeType="1"/>
          </p:cNvSpPr>
          <p:nvPr>
            <p:custDataLst>
              <p:tags r:id="rId55"/>
            </p:custDataLst>
          </p:nvPr>
        </p:nvSpPr>
        <p:spPr bwMode="auto">
          <a:xfrm flipH="1" flipV="1">
            <a:off x="1524000" y="2209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7" name="Line 49"/>
          <p:cNvSpPr>
            <a:spLocks noChangeShapeType="1"/>
          </p:cNvSpPr>
          <p:nvPr>
            <p:custDataLst>
              <p:tags r:id="rId56"/>
            </p:custDataLst>
          </p:nvPr>
        </p:nvSpPr>
        <p:spPr bwMode="auto">
          <a:xfrm flipV="1">
            <a:off x="1524000" y="3733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8" name="Rectangle 19"/>
          <p:cNvSpPr>
            <a:spLocks noChangeArrowheads="1"/>
          </p:cNvSpPr>
          <p:nvPr>
            <p:custDataLst>
              <p:tags r:id="rId57"/>
            </p:custDataLst>
          </p:nvPr>
        </p:nvSpPr>
        <p:spPr bwMode="auto">
          <a:xfrm>
            <a:off x="5638800" y="2667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grpSp>
        <p:nvGrpSpPr>
          <p:cNvPr id="4" name="Group 3"/>
          <p:cNvGrpSpPr/>
          <p:nvPr/>
        </p:nvGrpSpPr>
        <p:grpSpPr>
          <a:xfrm>
            <a:off x="6705600" y="3124200"/>
            <a:ext cx="1219200" cy="1175639"/>
            <a:chOff x="6705600" y="3124200"/>
            <a:chExt cx="1219200" cy="1175639"/>
          </a:xfrm>
        </p:grpSpPr>
        <p:sp>
          <p:nvSpPr>
            <p:cNvPr id="78" name="Text Box 5"/>
            <p:cNvSpPr txBox="1">
              <a:spLocks noChangeArrowheads="1"/>
            </p:cNvSpPr>
            <p:nvPr>
              <p:custDataLst>
                <p:tags r:id="rId89"/>
              </p:custDataLst>
            </p:nvPr>
          </p:nvSpPr>
          <p:spPr bwMode="auto">
            <a:xfrm>
              <a:off x="6858000" y="38862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2" name="Text Box 5"/>
            <p:cNvSpPr txBox="1">
              <a:spLocks noChangeArrowheads="1"/>
            </p:cNvSpPr>
            <p:nvPr>
              <p:custDataLst>
                <p:tags r:id="rId90"/>
              </p:custDataLst>
            </p:nvPr>
          </p:nvSpPr>
          <p:spPr bwMode="auto">
            <a:xfrm>
              <a:off x="67056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91"/>
              </p:custDataLst>
            </p:nvPr>
          </p:nvSpPr>
          <p:spPr bwMode="auto">
            <a:xfrm>
              <a:off x="73914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5" name="Text Box 5"/>
            <p:cNvSpPr txBox="1">
              <a:spLocks noChangeArrowheads="1"/>
            </p:cNvSpPr>
            <p:nvPr>
              <p:custDataLst>
                <p:tags r:id="rId92"/>
              </p:custDataLst>
            </p:nvPr>
          </p:nvSpPr>
          <p:spPr bwMode="auto">
            <a:xfrm>
              <a:off x="6781800" y="3124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170" name="Rectangle 4"/>
            <p:cNvSpPr>
              <a:spLocks noChangeArrowheads="1"/>
            </p:cNvSpPr>
            <p:nvPr>
              <p:custDataLst>
                <p:tags r:id="rId93"/>
              </p:custDataLst>
            </p:nvPr>
          </p:nvSpPr>
          <p:spPr bwMode="auto">
            <a:xfrm>
              <a:off x="6781800" y="3200400"/>
              <a:ext cx="1143000" cy="10668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grpSp>
      <p:sp>
        <p:nvSpPr>
          <p:cNvPr id="172" name="Line 48"/>
          <p:cNvSpPr>
            <a:spLocks noChangeShapeType="1"/>
          </p:cNvSpPr>
          <p:nvPr>
            <p:custDataLst>
              <p:tags r:id="rId58"/>
            </p:custDataLst>
          </p:nvPr>
        </p:nvSpPr>
        <p:spPr bwMode="auto">
          <a:xfrm flipH="1">
            <a:off x="2362200" y="2895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74" name="Line 45"/>
          <p:cNvSpPr>
            <a:spLocks noChangeShapeType="1"/>
          </p:cNvSpPr>
          <p:nvPr>
            <p:custDataLst>
              <p:tags r:id="rId59"/>
            </p:custDataLst>
          </p:nvPr>
        </p:nvSpPr>
        <p:spPr bwMode="auto">
          <a:xfrm flipV="1">
            <a:off x="2286000" y="3276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75" name="Rectangle 19"/>
          <p:cNvSpPr>
            <a:spLocks noChangeArrowheads="1"/>
          </p:cNvSpPr>
          <p:nvPr>
            <p:custDataLst>
              <p:tags r:id="rId60"/>
            </p:custDataLst>
          </p:nvPr>
        </p:nvSpPr>
        <p:spPr bwMode="auto">
          <a:xfrm>
            <a:off x="2209800" y="2514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61"/>
            </p:custDataLst>
          </p:nvPr>
        </p:nvSpPr>
        <p:spPr bwMode="auto">
          <a:xfrm>
            <a:off x="2590799" y="1752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78" name="Text Box 29"/>
          <p:cNvSpPr txBox="1">
            <a:spLocks noChangeArrowheads="1"/>
          </p:cNvSpPr>
          <p:nvPr>
            <p:custDataLst>
              <p:tags r:id="rId62"/>
            </p:custDataLst>
          </p:nvPr>
        </p:nvSpPr>
        <p:spPr bwMode="auto">
          <a:xfrm>
            <a:off x="1295400" y="19842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inst</a:t>
            </a:r>
            <a:endParaRPr lang="en-US" sz="1600" dirty="0">
              <a:solidFill>
                <a:srgbClr val="FFFFFF"/>
              </a:solidFill>
              <a:latin typeface="Calibri"/>
            </a:endParaRPr>
          </a:p>
        </p:txBody>
      </p:sp>
      <p:sp>
        <p:nvSpPr>
          <p:cNvPr id="102" name="Line 25"/>
          <p:cNvSpPr>
            <a:spLocks noChangeShapeType="1"/>
          </p:cNvSpPr>
          <p:nvPr>
            <p:custDataLst>
              <p:tags r:id="rId63"/>
            </p:custDataLst>
          </p:nvPr>
        </p:nvSpPr>
        <p:spPr bwMode="auto">
          <a:xfrm flipV="1">
            <a:off x="2743200"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7" name="Line 25"/>
          <p:cNvSpPr>
            <a:spLocks noChangeShapeType="1"/>
          </p:cNvSpPr>
          <p:nvPr>
            <p:custDataLst>
              <p:tags r:id="rId64"/>
            </p:custDataLst>
          </p:nvPr>
        </p:nvSpPr>
        <p:spPr bwMode="auto">
          <a:xfrm flipV="1">
            <a:off x="31241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19" name="Line 25"/>
          <p:cNvSpPr>
            <a:spLocks noChangeShapeType="1"/>
          </p:cNvSpPr>
          <p:nvPr>
            <p:custDataLst>
              <p:tags r:id="rId65"/>
            </p:custDataLst>
          </p:nvPr>
        </p:nvSpPr>
        <p:spPr bwMode="auto">
          <a:xfrm flipV="1">
            <a:off x="33527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21" name="Line 25"/>
          <p:cNvSpPr>
            <a:spLocks noChangeShapeType="1"/>
          </p:cNvSpPr>
          <p:nvPr>
            <p:custDataLst>
              <p:tags r:id="rId66"/>
            </p:custDataLst>
          </p:nvPr>
        </p:nvSpPr>
        <p:spPr bwMode="auto">
          <a:xfrm flipV="1">
            <a:off x="35813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cxnSp>
        <p:nvCxnSpPr>
          <p:cNvPr id="95" name="Straight Connector 94"/>
          <p:cNvCxnSpPr/>
          <p:nvPr>
            <p:custDataLst>
              <p:tags r:id="rId67"/>
            </p:custDataLst>
          </p:nvPr>
        </p:nvCxnSpPr>
        <p:spPr>
          <a:xfrm>
            <a:off x="1447800" y="31242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99" name="Line 44"/>
          <p:cNvSpPr>
            <a:spLocks noChangeShapeType="1"/>
          </p:cNvSpPr>
          <p:nvPr>
            <p:custDataLst>
              <p:tags r:id="rId68"/>
            </p:custDataLst>
          </p:nvPr>
        </p:nvSpPr>
        <p:spPr bwMode="auto">
          <a:xfrm>
            <a:off x="762000" y="3124200"/>
            <a:ext cx="1447800" cy="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p>
        </p:txBody>
      </p:sp>
      <p:cxnSp>
        <p:nvCxnSpPr>
          <p:cNvPr id="100" name="Straight Connector 99"/>
          <p:cNvCxnSpPr/>
          <p:nvPr>
            <p:custDataLst>
              <p:tags r:id="rId69"/>
            </p:custDataLst>
          </p:nvPr>
        </p:nvCxnSpPr>
        <p:spPr>
          <a:xfrm>
            <a:off x="4724400" y="48006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01" name="Line 49"/>
          <p:cNvSpPr>
            <a:spLocks noChangeShapeType="1"/>
          </p:cNvSpPr>
          <p:nvPr>
            <p:custDataLst>
              <p:tags r:id="rId70"/>
            </p:custDataLst>
          </p:nvPr>
        </p:nvSpPr>
        <p:spPr bwMode="auto">
          <a:xfrm flipV="1">
            <a:off x="3657600" y="4800600"/>
            <a:ext cx="1600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13" name="Text Box 11"/>
          <p:cNvSpPr txBox="1">
            <a:spLocks noChangeArrowheads="1"/>
          </p:cNvSpPr>
          <p:nvPr>
            <p:custDataLst>
              <p:tags r:id="rId71"/>
            </p:custDataLst>
          </p:nvPr>
        </p:nvSpPr>
        <p:spPr bwMode="auto">
          <a:xfrm>
            <a:off x="2971800" y="4648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cxnSp>
        <p:nvCxnSpPr>
          <p:cNvPr id="114" name="Straight Connector 113"/>
          <p:cNvCxnSpPr/>
          <p:nvPr>
            <p:custDataLst>
              <p:tags r:id="rId72"/>
            </p:custDataLst>
          </p:nvPr>
        </p:nvCxnSpPr>
        <p:spPr>
          <a:xfrm rot="5400000">
            <a:off x="4724400" y="28194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custDataLst>
              <p:tags r:id="rId73"/>
            </p:custDataLst>
          </p:nvPr>
        </p:nvCxnSpPr>
        <p:spPr>
          <a:xfrm rot="5400000">
            <a:off x="4724400" y="34290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25" name="Line 49"/>
          <p:cNvSpPr>
            <a:spLocks noChangeShapeType="1"/>
          </p:cNvSpPr>
          <p:nvPr>
            <p:custDataLst>
              <p:tags r:id="rId74"/>
            </p:custDataLst>
          </p:nvPr>
        </p:nvSpPr>
        <p:spPr bwMode="auto">
          <a:xfrm flipV="1">
            <a:off x="4800600" y="1981200"/>
            <a:ext cx="0" cy="1981200"/>
          </a:xfrm>
          <a:prstGeom prst="line">
            <a:avLst/>
          </a:prstGeom>
          <a:noFill/>
          <a:ln w="25400" cap="sq">
            <a:solidFill>
              <a:srgbClr val="66FF33"/>
            </a:solidFill>
            <a:round/>
            <a:headEnd type="oval" w="med" len="med"/>
            <a:tailEnd type="oval" w="med" len="med"/>
          </a:ln>
          <a:effectLst/>
        </p:spPr>
        <p:txBody>
          <a:bodyPr wrap="square" anchor="ctr" anchorCtr="1">
            <a:noAutofit/>
          </a:bodyPr>
          <a:lstStyle/>
          <a:p>
            <a:endParaRPr lang="en-US"/>
          </a:p>
        </p:txBody>
      </p:sp>
      <p:cxnSp>
        <p:nvCxnSpPr>
          <p:cNvPr id="127" name="Straight Connector 126"/>
          <p:cNvCxnSpPr/>
          <p:nvPr>
            <p:custDataLst>
              <p:tags r:id="rId75"/>
            </p:custDataLst>
          </p:nvPr>
        </p:nvCxnSpPr>
        <p:spPr>
          <a:xfrm rot="5400000">
            <a:off x="5181600" y="37338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34" name="Line 49"/>
          <p:cNvSpPr>
            <a:spLocks noChangeShapeType="1"/>
          </p:cNvSpPr>
          <p:nvPr>
            <p:custDataLst>
              <p:tags r:id="rId76"/>
            </p:custDataLst>
          </p:nvPr>
        </p:nvSpPr>
        <p:spPr bwMode="auto">
          <a:xfrm>
            <a:off x="5257800" y="3276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grpSp>
        <p:nvGrpSpPr>
          <p:cNvPr id="136" name="Group 135"/>
          <p:cNvGrpSpPr/>
          <p:nvPr>
            <p:custDataLst>
              <p:tags r:id="rId77"/>
            </p:custDataLst>
          </p:nvPr>
        </p:nvGrpSpPr>
        <p:grpSpPr>
          <a:xfrm>
            <a:off x="914400" y="2971800"/>
            <a:ext cx="304800" cy="304800"/>
            <a:chOff x="990600" y="2971800"/>
            <a:chExt cx="304800" cy="304800"/>
          </a:xfrm>
          <a:solidFill>
            <a:schemeClr val="tx1"/>
          </a:solidFill>
        </p:grpSpPr>
        <p:sp>
          <p:nvSpPr>
            <p:cNvPr id="137" name="Freeform 136"/>
            <p:cNvSpPr/>
            <p:nvPr>
              <p:custDataLst>
                <p:tags r:id="rId8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1"/>
            <p:cNvSpPr txBox="1">
              <a:spLocks noChangeArrowheads="1"/>
            </p:cNvSpPr>
            <p:nvPr>
              <p:custDataLst>
                <p:tags r:id="rId88"/>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grpSp>
        <p:nvGrpSpPr>
          <p:cNvPr id="139" name="Group 138"/>
          <p:cNvGrpSpPr/>
          <p:nvPr>
            <p:custDataLst>
              <p:tags r:id="rId78"/>
            </p:custDataLst>
          </p:nvPr>
        </p:nvGrpSpPr>
        <p:grpSpPr>
          <a:xfrm>
            <a:off x="1676400" y="2971800"/>
            <a:ext cx="304800" cy="304800"/>
            <a:chOff x="990600" y="2971800"/>
            <a:chExt cx="304800" cy="304800"/>
          </a:xfrm>
          <a:solidFill>
            <a:schemeClr val="tx1"/>
          </a:solidFill>
        </p:grpSpPr>
        <p:sp>
          <p:nvSpPr>
            <p:cNvPr id="140" name="Freeform 139"/>
            <p:cNvSpPr/>
            <p:nvPr>
              <p:custDataLst>
                <p:tags r:id="rId8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 Box 11"/>
            <p:cNvSpPr txBox="1">
              <a:spLocks noChangeArrowheads="1"/>
            </p:cNvSpPr>
            <p:nvPr>
              <p:custDataLst>
                <p:tags r:id="rId8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5" name="TextBox 114"/>
          <p:cNvSpPr txBox="1"/>
          <p:nvPr/>
        </p:nvSpPr>
        <p:spPr>
          <a:xfrm>
            <a:off x="1843086" y="5943600"/>
            <a:ext cx="3648050" cy="523220"/>
          </a:xfrm>
          <a:prstGeom prst="rect">
            <a:avLst/>
          </a:prstGeom>
          <a:noFill/>
        </p:spPr>
        <p:txBody>
          <a:bodyPr wrap="none" rtlCol="0">
            <a:spAutoFit/>
          </a:bodyPr>
          <a:lstStyle/>
          <a:p>
            <a:r>
              <a:rPr lang="en-US" sz="2800" dirty="0" smtClean="0">
                <a:solidFill>
                  <a:schemeClr val="accent1"/>
                </a:solidFill>
              </a:rPr>
              <a:t>A Single cycle processor</a:t>
            </a:r>
          </a:p>
        </p:txBody>
      </p:sp>
      <p:grpSp>
        <p:nvGrpSpPr>
          <p:cNvPr id="2" name="Group 1"/>
          <p:cNvGrpSpPr/>
          <p:nvPr/>
        </p:nvGrpSpPr>
        <p:grpSpPr>
          <a:xfrm>
            <a:off x="5715000" y="1676400"/>
            <a:ext cx="1143000" cy="1524000"/>
            <a:chOff x="5715000" y="1676400"/>
            <a:chExt cx="1143000" cy="1524000"/>
          </a:xfrm>
        </p:grpSpPr>
        <p:sp>
          <p:nvSpPr>
            <p:cNvPr id="2249780" name="Text Box 52"/>
            <p:cNvSpPr txBox="1">
              <a:spLocks noChangeArrowheads="1"/>
            </p:cNvSpPr>
            <p:nvPr>
              <p:custDataLst>
                <p:tags r:id="rId79"/>
              </p:custDataLst>
            </p:nvPr>
          </p:nvSpPr>
          <p:spPr bwMode="auto">
            <a:xfrm>
              <a:off x="6172200" y="22098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48" name="Line 44"/>
            <p:cNvSpPr>
              <a:spLocks noChangeShapeType="1"/>
            </p:cNvSpPr>
            <p:nvPr>
              <p:custDataLst>
                <p:tags r:id="rId80"/>
              </p:custDataLst>
            </p:nvPr>
          </p:nvSpPr>
          <p:spPr bwMode="auto">
            <a:xfrm>
              <a:off x="5791200" y="2971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81"/>
              </p:custDataLst>
            </p:nvPr>
          </p:nvSpPr>
          <p:spPr>
            <a:xfrm>
              <a:off x="6019800" y="1676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ine 45"/>
            <p:cNvSpPr>
              <a:spLocks noChangeShapeType="1"/>
            </p:cNvSpPr>
            <p:nvPr>
              <p:custDataLst>
                <p:tags r:id="rId82"/>
              </p:custDataLst>
            </p:nvPr>
          </p:nvSpPr>
          <p:spPr bwMode="auto">
            <a:xfrm flipV="1">
              <a:off x="6553200" y="289560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22" name="Line 43"/>
            <p:cNvSpPr>
              <a:spLocks noChangeShapeType="1"/>
            </p:cNvSpPr>
            <p:nvPr>
              <p:custDataLst>
                <p:tags r:id="rId83"/>
              </p:custDataLst>
            </p:nvPr>
          </p:nvSpPr>
          <p:spPr bwMode="auto">
            <a:xfrm flipV="1">
              <a:off x="5715000" y="1981200"/>
              <a:ext cx="304800" cy="3076"/>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4" name="Line 48"/>
            <p:cNvSpPr>
              <a:spLocks noChangeShapeType="1"/>
            </p:cNvSpPr>
            <p:nvPr>
              <p:custDataLst>
                <p:tags r:id="rId84"/>
              </p:custDataLst>
            </p:nvPr>
          </p:nvSpPr>
          <p:spPr bwMode="auto">
            <a:xfrm flipH="1">
              <a:off x="6629400" y="23622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grpSp>
      <p:sp>
        <p:nvSpPr>
          <p:cNvPr id="128" name="Oval 127"/>
          <p:cNvSpPr/>
          <p:nvPr/>
        </p:nvSpPr>
        <p:spPr>
          <a:xfrm>
            <a:off x="6477000" y="2895599"/>
            <a:ext cx="1684868" cy="1809751"/>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0" y="1371600"/>
            <a:ext cx="1562100" cy="1631153"/>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5791200" y="1524000"/>
            <a:ext cx="1173850" cy="1809751"/>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2286000" y="1524000"/>
            <a:ext cx="1752600" cy="1809751"/>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152400" y="3200400"/>
            <a:ext cx="1190220" cy="892619"/>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10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35" grpId="0" animBg="1"/>
      <p:bldP spid="142" grpId="0" animBg="1"/>
      <p:bldP spid="143" grpId="0" animBg="1"/>
      <p:bldP spid="1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2642" name="Rectangle 2"/>
          <p:cNvSpPr>
            <a:spLocks noGrp="1" noChangeArrowheads="1"/>
          </p:cNvSpPr>
          <p:nvPr>
            <p:ph type="title"/>
            <p:custDataLst>
              <p:tags r:id="rId1"/>
            </p:custDataLst>
          </p:nvPr>
        </p:nvSpPr>
        <p:spPr>
          <a:xfrm>
            <a:off x="-76200" y="0"/>
            <a:ext cx="9753600" cy="533400"/>
          </a:xfrm>
        </p:spPr>
        <p:txBody>
          <a:bodyPr>
            <a:noAutofit/>
          </a:bodyPr>
          <a:lstStyle/>
          <a:p>
            <a:r>
              <a:rPr lang="en-US" dirty="0" smtClean="0"/>
              <a:t>Putting it all together</a:t>
            </a:r>
            <a:r>
              <a:rPr lang="en-US" dirty="0"/>
              <a:t>: Basic </a:t>
            </a:r>
            <a:r>
              <a:rPr lang="en-US" dirty="0" smtClean="0"/>
              <a:t>Processor</a:t>
            </a:r>
            <a:endParaRPr lang="en-US" dirty="0"/>
          </a:p>
        </p:txBody>
      </p:sp>
      <p:sp>
        <p:nvSpPr>
          <p:cNvPr id="2032643" name="Rectangle 3"/>
          <p:cNvSpPr>
            <a:spLocks noGrp="1" noChangeArrowheads="1"/>
          </p:cNvSpPr>
          <p:nvPr>
            <p:ph idx="1"/>
            <p:custDataLst>
              <p:tags r:id="rId2"/>
            </p:custDataLst>
          </p:nvPr>
        </p:nvSpPr>
        <p:spPr>
          <a:xfrm>
            <a:off x="228600" y="533400"/>
            <a:ext cx="8686800" cy="1524000"/>
          </a:xfrm>
        </p:spPr>
        <p:txBody>
          <a:bodyPr>
            <a:noAutofit/>
          </a:bodyPr>
          <a:lstStyle/>
          <a:p>
            <a:pPr>
              <a:lnSpc>
                <a:spcPct val="92000"/>
              </a:lnSpc>
            </a:pPr>
            <a:r>
              <a:rPr lang="en-US" dirty="0" smtClean="0"/>
              <a:t>Let’s build a </a:t>
            </a:r>
            <a:r>
              <a:rPr lang="en-US" dirty="0" smtClean="0">
                <a:solidFill>
                  <a:schemeClr val="accent1"/>
                </a:solidFill>
              </a:rPr>
              <a:t>MIPS CPU</a:t>
            </a:r>
          </a:p>
          <a:p>
            <a:pPr lvl="1">
              <a:lnSpc>
                <a:spcPct val="92000"/>
              </a:lnSpc>
            </a:pPr>
            <a:r>
              <a:rPr lang="en-US" dirty="0" smtClean="0"/>
              <a:t>…but using (modified) Harvard architecture</a:t>
            </a:r>
            <a:endParaRPr lang="en-US" dirty="0"/>
          </a:p>
        </p:txBody>
      </p:sp>
      <p:sp>
        <p:nvSpPr>
          <p:cNvPr id="13" name="Rectangle 12"/>
          <p:cNvSpPr/>
          <p:nvPr>
            <p:custDataLst>
              <p:tags r:id="rId3"/>
            </p:custDataLst>
          </p:nvPr>
        </p:nvSpPr>
        <p:spPr>
          <a:xfrm>
            <a:off x="685799" y="1676400"/>
            <a:ext cx="2667000" cy="2362200"/>
          </a:xfrm>
          <a:prstGeom prst="rect">
            <a:avLst/>
          </a:prstGeom>
          <a:noFill/>
          <a:ln w="28575">
            <a:solidFill>
              <a:srgbClr val="FFFF00"/>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endParaRPr lang="en-US" sz="1800" b="0" i="0" u="none" strike="noStrike" kern="1200" dirty="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1800" b="0" i="0" u="none" strike="noStrike" kern="1200" dirty="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1800" b="0" i="0" u="none" strike="noStrike" kern="1200" dirty="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dirty="0" smtClean="0">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r>
              <a:rPr lang="en-US" sz="2800" b="0" i="0" u="none" strike="noStrike" kern="1200" dirty="0" smtClean="0">
                <a:ln>
                  <a:noFill/>
                </a:ln>
                <a:solidFill>
                  <a:srgbClr val="FFFFFF"/>
                </a:solidFill>
                <a:latin typeface="Calibri" pitchFamily="34" charset="0"/>
                <a:ea typeface="DejaVu Sans" pitchFamily="2"/>
                <a:cs typeface="DejaVu Sans" pitchFamily="2"/>
              </a:rPr>
              <a:t>CPU</a:t>
            </a:r>
            <a:endParaRPr lang="en-US" sz="2800" b="0" i="0" u="none" strike="noStrike" kern="1200" dirty="0">
              <a:ln>
                <a:noFill/>
              </a:ln>
              <a:solidFill>
                <a:srgbClr val="FFFFFF"/>
              </a:solidFill>
              <a:latin typeface="Calibri" pitchFamily="34" charset="0"/>
              <a:ea typeface="DejaVu Sans" pitchFamily="2"/>
              <a:cs typeface="DejaVu Sans" pitchFamily="2"/>
            </a:endParaRPr>
          </a:p>
        </p:txBody>
      </p:sp>
      <p:sp>
        <p:nvSpPr>
          <p:cNvPr id="14" name="Rectangle 13"/>
          <p:cNvSpPr/>
          <p:nvPr>
            <p:custDataLst>
              <p:tags r:id="rId4"/>
            </p:custDataLst>
          </p:nvPr>
        </p:nvSpPr>
        <p:spPr>
          <a:xfrm>
            <a:off x="838199" y="1828800"/>
            <a:ext cx="1371599" cy="457200"/>
          </a:xfrm>
          <a:prstGeom prst="rect">
            <a:avLst/>
          </a:prstGeom>
          <a:noFill/>
          <a:ln w="28575">
            <a:solidFill>
              <a:srgbClr val="FFFF00"/>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en-US" sz="2000" b="0" i="0" u="none" strike="noStrike" kern="1200" dirty="0">
                <a:ln>
                  <a:noFill/>
                </a:ln>
                <a:solidFill>
                  <a:srgbClr val="FFFFFF"/>
                </a:solidFill>
                <a:latin typeface="Calibri" pitchFamily="34" charset="0"/>
                <a:ea typeface="DejaVu Sans" pitchFamily="2"/>
                <a:cs typeface="DejaVu Sans" pitchFamily="2"/>
              </a:rPr>
              <a:t>Registers</a:t>
            </a:r>
          </a:p>
        </p:txBody>
      </p:sp>
      <p:sp>
        <p:nvSpPr>
          <p:cNvPr id="15" name="Straight Connector 14"/>
          <p:cNvSpPr/>
          <p:nvPr>
            <p:custDataLst>
              <p:tags r:id="rId5"/>
            </p:custDataLst>
          </p:nvPr>
        </p:nvSpPr>
        <p:spPr>
          <a:xfrm>
            <a:off x="3352800" y="3124200"/>
            <a:ext cx="2514600" cy="0"/>
          </a:xfrm>
          <a:prstGeom prst="line">
            <a:avLst/>
          </a:prstGeom>
          <a:noFill/>
          <a:ln w="28575">
            <a:solidFill>
              <a:srgbClr val="FFFF00"/>
            </a:solidFill>
            <a:prstDash val="solid"/>
            <a:headEnd type="arrow" w="med" len="med"/>
            <a:tailEnd type="arrow" w="med" len="me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dirty="0">
              <a:ln>
                <a:noFill/>
              </a:ln>
              <a:latin typeface="Calibri" pitchFamily="34" charset="0"/>
              <a:ea typeface="DejaVu Sans" pitchFamily="2"/>
              <a:cs typeface="DejaVu Sans" pitchFamily="2"/>
            </a:endParaRPr>
          </a:p>
        </p:txBody>
      </p:sp>
      <p:sp>
        <p:nvSpPr>
          <p:cNvPr id="16" name="Rectangle 15"/>
          <p:cNvSpPr/>
          <p:nvPr>
            <p:custDataLst>
              <p:tags r:id="rId6"/>
            </p:custDataLst>
          </p:nvPr>
        </p:nvSpPr>
        <p:spPr>
          <a:xfrm>
            <a:off x="5867400" y="1676400"/>
            <a:ext cx="2057400" cy="2362200"/>
          </a:xfrm>
          <a:prstGeom prst="rect">
            <a:avLst/>
          </a:prstGeom>
          <a:noFill/>
          <a:ln w="28575">
            <a:solidFill>
              <a:srgbClr val="FFFF00"/>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dirty="0" smtClean="0">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r>
              <a:rPr lang="en-US" sz="2800" b="0" i="0" u="none" strike="noStrike" kern="1200" dirty="0" smtClean="0">
                <a:ln>
                  <a:noFill/>
                </a:ln>
                <a:solidFill>
                  <a:srgbClr val="FFFFFF"/>
                </a:solidFill>
                <a:latin typeface="Calibri" pitchFamily="34" charset="0"/>
                <a:ea typeface="DejaVu Sans" pitchFamily="2"/>
                <a:cs typeface="DejaVu Sans" pitchFamily="2"/>
              </a:rPr>
              <a:t>Data</a:t>
            </a:r>
            <a:br>
              <a:rPr lang="en-US" sz="2800" b="0" i="0" u="none" strike="noStrike" kern="1200" dirty="0" smtClean="0">
                <a:ln>
                  <a:noFill/>
                </a:ln>
                <a:solidFill>
                  <a:srgbClr val="FFFFFF"/>
                </a:solidFill>
                <a:latin typeface="Calibri" pitchFamily="34" charset="0"/>
                <a:ea typeface="DejaVu Sans" pitchFamily="2"/>
                <a:cs typeface="DejaVu Sans" pitchFamily="2"/>
              </a:rPr>
            </a:br>
            <a:r>
              <a:rPr lang="en-US" sz="2800" b="0" i="0" u="none" strike="noStrike" kern="1200" dirty="0" smtClean="0">
                <a:ln>
                  <a:noFill/>
                </a:ln>
                <a:solidFill>
                  <a:srgbClr val="FFFFFF"/>
                </a:solidFill>
                <a:latin typeface="Calibri" pitchFamily="34" charset="0"/>
                <a:ea typeface="DejaVu Sans" pitchFamily="2"/>
                <a:cs typeface="DejaVu Sans" pitchFamily="2"/>
              </a:rPr>
              <a:t>Memory</a:t>
            </a:r>
            <a:endParaRPr lang="en-US" sz="2800" b="0" i="0" u="none" strike="noStrike" kern="1200" dirty="0">
              <a:ln>
                <a:noFill/>
              </a:ln>
              <a:solidFill>
                <a:srgbClr val="FFFFFF"/>
              </a:solidFill>
              <a:latin typeface="Calibri" pitchFamily="34" charset="0"/>
              <a:ea typeface="DejaVu Sans" pitchFamily="2"/>
              <a:cs typeface="DejaVu Sans" pitchFamily="2"/>
            </a:endParaRPr>
          </a:p>
        </p:txBody>
      </p:sp>
      <p:sp>
        <p:nvSpPr>
          <p:cNvPr id="18" name="TextBox 17"/>
          <p:cNvSpPr txBox="1"/>
          <p:nvPr>
            <p:custDataLst>
              <p:tags r:id="rId7"/>
            </p:custDataLst>
          </p:nvPr>
        </p:nvSpPr>
        <p:spPr>
          <a:xfrm>
            <a:off x="3657599" y="2286000"/>
            <a:ext cx="1981200" cy="842238"/>
          </a:xfrm>
          <a:prstGeom prst="rect">
            <a:avLst/>
          </a:prstGeom>
          <a:noFill/>
          <a:ln w="28575">
            <a:noFill/>
          </a:ln>
        </p:spPr>
        <p:txBody>
          <a:bodyPr vert="horz" wrap="squar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en-US" sz="2400" b="0" i="0" u="none" strike="noStrike" kern="1200" dirty="0" smtClean="0">
                <a:ln>
                  <a:noFill/>
                </a:ln>
                <a:solidFill>
                  <a:schemeClr val="bg1"/>
                </a:solidFill>
                <a:latin typeface="Calibri" pitchFamily="34" charset="0"/>
                <a:ea typeface="DejaVu Sans" pitchFamily="2"/>
                <a:cs typeface="DejaVu Sans" pitchFamily="2"/>
              </a:rPr>
              <a:t>data, address, </a:t>
            </a:r>
          </a:p>
          <a:p>
            <a:pPr marL="0" marR="0" lvl="0" indent="0" algn="ctr" rtl="0" hangingPunct="0">
              <a:lnSpc>
                <a:spcPct val="100000"/>
              </a:lnSpc>
              <a:spcBef>
                <a:spcPts val="0"/>
              </a:spcBef>
              <a:spcAft>
                <a:spcPts val="0"/>
              </a:spcAft>
              <a:buNone/>
              <a:tabLst/>
            </a:pPr>
            <a:r>
              <a:rPr lang="en-US" sz="2400" b="0" i="0" u="none" strike="noStrike" kern="1200" dirty="0" smtClean="0">
                <a:ln>
                  <a:noFill/>
                </a:ln>
                <a:solidFill>
                  <a:schemeClr val="bg1"/>
                </a:solidFill>
                <a:latin typeface="Calibri" pitchFamily="34" charset="0"/>
                <a:ea typeface="DejaVu Sans" pitchFamily="2"/>
                <a:cs typeface="DejaVu Sans" pitchFamily="2"/>
              </a:rPr>
              <a:t>control</a:t>
            </a:r>
            <a:endParaRPr lang="en-US" sz="2400" b="0" i="0" u="none" strike="noStrike" kern="1200" dirty="0">
              <a:ln>
                <a:noFill/>
              </a:ln>
              <a:solidFill>
                <a:schemeClr val="bg1"/>
              </a:solidFill>
              <a:latin typeface="Calibri" pitchFamily="34" charset="0"/>
              <a:ea typeface="DejaVu Sans" pitchFamily="2"/>
              <a:cs typeface="DejaVu Sans" pitchFamily="2"/>
            </a:endParaRPr>
          </a:p>
        </p:txBody>
      </p:sp>
      <p:sp>
        <p:nvSpPr>
          <p:cNvPr id="26" name="Freeform 9"/>
          <p:cNvSpPr>
            <a:spLocks noChangeArrowheads="1"/>
          </p:cNvSpPr>
          <p:nvPr>
            <p:custDataLst>
              <p:tags r:id="rId8"/>
            </p:custDataLst>
          </p:nvPr>
        </p:nvSpPr>
        <p:spPr bwMode="auto">
          <a:xfrm>
            <a:off x="838199" y="2438400"/>
            <a:ext cx="1361397" cy="457211"/>
          </a:xfrm>
          <a:custGeom>
            <a:avLst/>
            <a:gdLst>
              <a:gd name="connsiteX0" fmla="*/ 0 w 9998"/>
              <a:gd name="connsiteY0" fmla="*/ 0 h 10688"/>
              <a:gd name="connsiteX1" fmla="*/ 4247 w 9998"/>
              <a:gd name="connsiteY1" fmla="*/ 0 h 10688"/>
              <a:gd name="connsiteX2" fmla="*/ 4983 w 9998"/>
              <a:gd name="connsiteY2" fmla="*/ 2082 h 10688"/>
              <a:gd name="connsiteX3" fmla="*/ 5615 w 9998"/>
              <a:gd name="connsiteY3" fmla="*/ 0 h 10688"/>
              <a:gd name="connsiteX4" fmla="*/ 9998 w 9998"/>
              <a:gd name="connsiteY4" fmla="*/ 0 h 10688"/>
              <a:gd name="connsiteX5" fmla="*/ 8394 w 9998"/>
              <a:gd name="connsiteY5" fmla="*/ 10688 h 10688"/>
              <a:gd name="connsiteX6" fmla="*/ 2500 w 9998"/>
              <a:gd name="connsiteY6" fmla="*/ 9996 h 10688"/>
              <a:gd name="connsiteX7" fmla="*/ 0 w 9998"/>
              <a:gd name="connsiteY7" fmla="*/ 0 h 10688"/>
              <a:gd name="connsiteX0" fmla="*/ 0 w 10000"/>
              <a:gd name="connsiteY0" fmla="*/ 0 h 10000"/>
              <a:gd name="connsiteX1" fmla="*/ 4248 w 10000"/>
              <a:gd name="connsiteY1" fmla="*/ 0 h 10000"/>
              <a:gd name="connsiteX2" fmla="*/ 4984 w 10000"/>
              <a:gd name="connsiteY2" fmla="*/ 1948 h 10000"/>
              <a:gd name="connsiteX3" fmla="*/ 5616 w 10000"/>
              <a:gd name="connsiteY3" fmla="*/ 0 h 10000"/>
              <a:gd name="connsiteX4" fmla="*/ 10000 w 10000"/>
              <a:gd name="connsiteY4" fmla="*/ 0 h 10000"/>
              <a:gd name="connsiteX5" fmla="*/ 8396 w 10000"/>
              <a:gd name="connsiteY5" fmla="*/ 10000 h 10000"/>
              <a:gd name="connsiteX6" fmla="*/ 1679 w 10000"/>
              <a:gd name="connsiteY6" fmla="*/ 10000 h 10000"/>
              <a:gd name="connsiteX7" fmla="*/ 0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0" y="0"/>
                </a:moveTo>
                <a:lnTo>
                  <a:pt x="4248" y="0"/>
                </a:lnTo>
                <a:lnTo>
                  <a:pt x="4984" y="1948"/>
                </a:lnTo>
                <a:lnTo>
                  <a:pt x="5616" y="0"/>
                </a:lnTo>
                <a:lnTo>
                  <a:pt x="10000" y="0"/>
                </a:lnTo>
                <a:lnTo>
                  <a:pt x="8396" y="10000"/>
                </a:lnTo>
                <a:lnTo>
                  <a:pt x="1679" y="10000"/>
                </a:lnTo>
                <a:lnTo>
                  <a:pt x="0" y="0"/>
                </a:lnTo>
              </a:path>
            </a:pathLst>
          </a:custGeom>
          <a:noFill/>
          <a:ln w="28575">
            <a:solidFill>
              <a:srgbClr val="FFFF00"/>
            </a:solidFill>
            <a:round/>
            <a:headEnd/>
            <a:tailEnd/>
          </a:ln>
          <a:effectLst/>
        </p:spPr>
        <p:txBody>
          <a:bodyPr wrap="none" anchor="ctr"/>
          <a:lstStyle/>
          <a:p>
            <a:endParaRPr lang="en-US" dirty="0">
              <a:latin typeface="Calibri" pitchFamily="34" charset="0"/>
            </a:endParaRPr>
          </a:p>
        </p:txBody>
      </p:sp>
      <p:sp>
        <p:nvSpPr>
          <p:cNvPr id="27" name="Text Box 10"/>
          <p:cNvSpPr txBox="1">
            <a:spLocks noChangeArrowheads="1"/>
          </p:cNvSpPr>
          <p:nvPr>
            <p:custDataLst>
              <p:tags r:id="rId9"/>
            </p:custDataLst>
          </p:nvPr>
        </p:nvSpPr>
        <p:spPr bwMode="auto">
          <a:xfrm>
            <a:off x="838199" y="2438400"/>
            <a:ext cx="1361669" cy="427780"/>
          </a:xfrm>
          <a:prstGeom prst="rect">
            <a:avLst/>
          </a:prstGeom>
          <a:noFill/>
          <a:ln w="28575">
            <a:noFill/>
            <a:miter lim="800000"/>
            <a:headEnd/>
            <a:tailEnd/>
          </a:ln>
        </p:spPr>
        <p:txBody>
          <a:bodyPr lIns="99000" tIns="69876" rIns="99000" bIns="54000" anchor="ctr" anchorCtr="1"/>
          <a:lstStyle/>
          <a:p>
            <a:pPr algn="ctr">
              <a:tabLst>
                <a:tab pos="723900" algn="l"/>
                <a:tab pos="1447800" algn="l"/>
              </a:tabLst>
            </a:pPr>
            <a:r>
              <a:rPr lang="en-US" sz="2000" dirty="0" smtClean="0">
                <a:solidFill>
                  <a:srgbClr val="FFFFFF"/>
                </a:solidFill>
                <a:latin typeface="Calibri" pitchFamily="34" charset="0"/>
              </a:rPr>
              <a:t>ALU</a:t>
            </a:r>
            <a:endParaRPr lang="en-US" sz="2000" dirty="0">
              <a:solidFill>
                <a:srgbClr val="FFFFFF"/>
              </a:solidFill>
              <a:latin typeface="Calibri" pitchFamily="34" charset="0"/>
            </a:endParaRPr>
          </a:p>
        </p:txBody>
      </p:sp>
      <p:sp>
        <p:nvSpPr>
          <p:cNvPr id="28" name="Oval 27"/>
          <p:cNvSpPr/>
          <p:nvPr>
            <p:custDataLst>
              <p:tags r:id="rId10"/>
            </p:custDataLst>
          </p:nvPr>
        </p:nvSpPr>
        <p:spPr>
          <a:xfrm>
            <a:off x="2285999" y="2057400"/>
            <a:ext cx="990600" cy="60960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custDataLst>
              <p:tags r:id="rId11"/>
            </p:custDataLst>
          </p:nvPr>
        </p:nvSpPr>
        <p:spPr>
          <a:xfrm>
            <a:off x="2285999" y="2133600"/>
            <a:ext cx="990600" cy="400110"/>
          </a:xfrm>
          <a:prstGeom prst="rect">
            <a:avLst/>
          </a:prstGeom>
          <a:noFill/>
        </p:spPr>
        <p:txBody>
          <a:bodyPr wrap="square" rtlCol="0">
            <a:spAutoFit/>
          </a:bodyPr>
          <a:lstStyle/>
          <a:p>
            <a:r>
              <a:rPr lang="en-US" sz="2000" dirty="0" smtClean="0">
                <a:solidFill>
                  <a:schemeClr val="bg1"/>
                </a:solidFill>
              </a:rPr>
              <a:t>Control</a:t>
            </a:r>
          </a:p>
        </p:txBody>
      </p:sp>
      <p:sp>
        <p:nvSpPr>
          <p:cNvPr id="31" name="Rectangle 30"/>
          <p:cNvSpPr/>
          <p:nvPr>
            <p:custDataLst>
              <p:tags r:id="rId12"/>
            </p:custDataLst>
          </p:nvPr>
        </p:nvSpPr>
        <p:spPr>
          <a:xfrm>
            <a:off x="6019799" y="1828800"/>
            <a:ext cx="1600200" cy="1078500"/>
          </a:xfrm>
          <a:prstGeom prst="rect">
            <a:avLst/>
          </a:prstGeom>
        </p:spPr>
        <p:txBody>
          <a:bodyPr wrap="square">
            <a:spAutoFit/>
          </a:bodyPr>
          <a:lstStyle/>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00100000001</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00100000010</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00010000100</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a:t>
            </a:r>
            <a:endParaRPr lang="en-US" dirty="0">
              <a:solidFill>
                <a:srgbClr val="FFFFFF"/>
              </a:solidFill>
            </a:endParaRPr>
          </a:p>
        </p:txBody>
      </p:sp>
      <p:sp>
        <p:nvSpPr>
          <p:cNvPr id="17" name="Rectangle 16"/>
          <p:cNvSpPr/>
          <p:nvPr>
            <p:custDataLst>
              <p:tags r:id="rId13"/>
            </p:custDataLst>
          </p:nvPr>
        </p:nvSpPr>
        <p:spPr>
          <a:xfrm>
            <a:off x="3581400" y="3657600"/>
            <a:ext cx="2057400" cy="2362200"/>
          </a:xfrm>
          <a:prstGeom prst="rect">
            <a:avLst/>
          </a:prstGeom>
          <a:noFill/>
          <a:ln w="28575">
            <a:solidFill>
              <a:srgbClr val="FFFF00"/>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dirty="0" smtClean="0">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r>
              <a:rPr lang="en-US" sz="2800" b="0" i="0" u="none" strike="noStrike" kern="1200" dirty="0" smtClean="0">
                <a:ln>
                  <a:noFill/>
                </a:ln>
                <a:solidFill>
                  <a:srgbClr val="FFFFFF"/>
                </a:solidFill>
                <a:latin typeface="Calibri" pitchFamily="34" charset="0"/>
                <a:ea typeface="DejaVu Sans" pitchFamily="2"/>
                <a:cs typeface="DejaVu Sans" pitchFamily="2"/>
              </a:rPr>
              <a:t>Program</a:t>
            </a:r>
            <a:br>
              <a:rPr lang="en-US" sz="2800" b="0" i="0" u="none" strike="noStrike" kern="1200" dirty="0" smtClean="0">
                <a:ln>
                  <a:noFill/>
                </a:ln>
                <a:solidFill>
                  <a:srgbClr val="FFFFFF"/>
                </a:solidFill>
                <a:latin typeface="Calibri" pitchFamily="34" charset="0"/>
                <a:ea typeface="DejaVu Sans" pitchFamily="2"/>
                <a:cs typeface="DejaVu Sans" pitchFamily="2"/>
              </a:rPr>
            </a:br>
            <a:r>
              <a:rPr lang="en-US" sz="2800" b="0" i="0" u="none" strike="noStrike" kern="1200" dirty="0" smtClean="0">
                <a:ln>
                  <a:noFill/>
                </a:ln>
                <a:solidFill>
                  <a:srgbClr val="FFFFFF"/>
                </a:solidFill>
                <a:latin typeface="Calibri" pitchFamily="34" charset="0"/>
                <a:ea typeface="DejaVu Sans" pitchFamily="2"/>
                <a:cs typeface="DejaVu Sans" pitchFamily="2"/>
              </a:rPr>
              <a:t>Memory</a:t>
            </a:r>
            <a:endParaRPr lang="en-US" sz="2800" b="0" i="0" u="none" strike="noStrike" kern="1200" dirty="0">
              <a:ln>
                <a:noFill/>
              </a:ln>
              <a:solidFill>
                <a:srgbClr val="FFFFFF"/>
              </a:solidFill>
              <a:latin typeface="Calibri" pitchFamily="34" charset="0"/>
              <a:ea typeface="DejaVu Sans" pitchFamily="2"/>
              <a:cs typeface="DejaVu Sans" pitchFamily="2"/>
            </a:endParaRPr>
          </a:p>
        </p:txBody>
      </p:sp>
      <p:sp>
        <p:nvSpPr>
          <p:cNvPr id="19" name="Rectangle 18"/>
          <p:cNvSpPr/>
          <p:nvPr>
            <p:custDataLst>
              <p:tags r:id="rId14"/>
            </p:custDataLst>
          </p:nvPr>
        </p:nvSpPr>
        <p:spPr>
          <a:xfrm>
            <a:off x="3733800" y="3733800"/>
            <a:ext cx="1600200" cy="1078500"/>
          </a:xfrm>
          <a:prstGeom prst="rect">
            <a:avLst/>
          </a:prstGeom>
        </p:spPr>
        <p:txBody>
          <a:bodyPr wrap="square">
            <a:spAutoFit/>
          </a:bodyPr>
          <a:lstStyle/>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10100010000</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10110000011</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00100010101</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a:t>
            </a:r>
            <a:endParaRPr lang="en-US" dirty="0">
              <a:solidFill>
                <a:srgbClr val="FFFFFF"/>
              </a:solidFill>
            </a:endParaRPr>
          </a:p>
        </p:txBody>
      </p:sp>
      <p:sp>
        <p:nvSpPr>
          <p:cNvPr id="20" name="Straight Connector 19"/>
          <p:cNvSpPr/>
          <p:nvPr>
            <p:custDataLst>
              <p:tags r:id="rId15"/>
            </p:custDataLst>
          </p:nvPr>
        </p:nvSpPr>
        <p:spPr>
          <a:xfrm flipH="1">
            <a:off x="2590800" y="4648200"/>
            <a:ext cx="990600" cy="0"/>
          </a:xfrm>
          <a:prstGeom prst="line">
            <a:avLst/>
          </a:prstGeom>
          <a:noFill/>
          <a:ln w="28575">
            <a:solidFill>
              <a:srgbClr val="FFFF00"/>
            </a:solidFill>
            <a:prstDash val="solid"/>
            <a:headEnd type="arrow" w="med" len="med"/>
            <a:tailEnd type="none" w="med" len="me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dirty="0">
              <a:ln>
                <a:noFill/>
              </a:ln>
              <a:latin typeface="Calibri" pitchFamily="34" charset="0"/>
              <a:ea typeface="DejaVu Sans" pitchFamily="2"/>
              <a:cs typeface="DejaVu Sans" pitchFamily="2"/>
            </a:endParaRPr>
          </a:p>
        </p:txBody>
      </p:sp>
      <p:sp>
        <p:nvSpPr>
          <p:cNvPr id="21" name="Straight Connector 20"/>
          <p:cNvSpPr/>
          <p:nvPr>
            <p:custDataLst>
              <p:tags r:id="rId16"/>
            </p:custDataLst>
          </p:nvPr>
        </p:nvSpPr>
        <p:spPr>
          <a:xfrm>
            <a:off x="2590800" y="4038600"/>
            <a:ext cx="0" cy="609600"/>
          </a:xfrm>
          <a:prstGeom prst="line">
            <a:avLst/>
          </a:prstGeom>
          <a:noFill/>
          <a:ln w="28575">
            <a:solidFill>
              <a:srgbClr val="FFFF00"/>
            </a:solidFill>
            <a:prstDash val="solid"/>
            <a:headEnd type="arrow" w="med" len="med"/>
            <a:tailEnd type="none" w="med" len="me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dirty="0">
              <a:ln>
                <a:noFill/>
              </a:ln>
              <a:latin typeface="Calibri" pitchFamily="34" charset="0"/>
              <a:ea typeface="DejaVu Sans" pitchFamily="2"/>
              <a:cs typeface="DejaVu Sans" pitchFamily="2"/>
            </a:endParaRPr>
          </a:p>
        </p:txBody>
      </p:sp>
    </p:spTree>
    <p:extLst>
      <p:ext uri="{BB962C8B-B14F-4D97-AF65-F5344CB8AC3E}">
        <p14:creationId xmlns:p14="http://schemas.microsoft.com/office/powerpoint/2010/main" val="35126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264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a:xfrm>
            <a:off x="0" y="685800"/>
            <a:ext cx="9144000" cy="5638800"/>
          </a:xfrm>
        </p:spPr>
        <p:txBody>
          <a:bodyPr>
            <a:normAutofit lnSpcReduction="10000"/>
          </a:bodyPr>
          <a:lstStyle/>
          <a:p>
            <a:r>
              <a:rPr lang="en-US" dirty="0"/>
              <a:t>A processor executes instructions</a:t>
            </a:r>
          </a:p>
          <a:p>
            <a:pPr lvl="1"/>
            <a:r>
              <a:rPr lang="en-US" dirty="0"/>
              <a:t>Processor has some internal state in storage elements (registers)</a:t>
            </a:r>
          </a:p>
          <a:p>
            <a:r>
              <a:rPr lang="en-US" dirty="0"/>
              <a:t>A memory holds instructions and data</a:t>
            </a:r>
          </a:p>
          <a:p>
            <a:pPr lvl="1"/>
            <a:r>
              <a:rPr lang="en-US" dirty="0" smtClean="0"/>
              <a:t>(modified) Harvard </a:t>
            </a:r>
            <a:r>
              <a:rPr lang="en-US" dirty="0"/>
              <a:t>architecture: separate </a:t>
            </a:r>
            <a:r>
              <a:rPr lang="en-US" dirty="0" err="1"/>
              <a:t>insts</a:t>
            </a:r>
            <a:r>
              <a:rPr lang="en-US" dirty="0"/>
              <a:t> and data</a:t>
            </a:r>
          </a:p>
          <a:p>
            <a:pPr lvl="1"/>
            <a:r>
              <a:rPr lang="en-US" dirty="0"/>
              <a:t>von Neumann architecture: combined </a:t>
            </a:r>
            <a:r>
              <a:rPr lang="en-US" dirty="0" err="1"/>
              <a:t>inst</a:t>
            </a:r>
            <a:r>
              <a:rPr lang="en-US" dirty="0"/>
              <a:t> and data</a:t>
            </a:r>
          </a:p>
          <a:p>
            <a:r>
              <a:rPr lang="en-US" dirty="0"/>
              <a:t>A bus connects the </a:t>
            </a:r>
            <a:r>
              <a:rPr lang="en-US" dirty="0" smtClean="0"/>
              <a:t>two</a:t>
            </a:r>
          </a:p>
          <a:p>
            <a:endParaRPr lang="en-US" dirty="0" smtClean="0"/>
          </a:p>
          <a:p>
            <a:pPr marL="0" lvl="1" indent="0">
              <a:buClrTx/>
              <a:buNone/>
            </a:pPr>
            <a:r>
              <a:rPr lang="en-US" sz="3200" dirty="0">
                <a:solidFill>
                  <a:schemeClr val="accent1"/>
                </a:solidFill>
              </a:rPr>
              <a:t>We now have enough building blocks to build machines that can perform non-trivial computational tasks</a:t>
            </a:r>
          </a:p>
          <a:p>
            <a:endParaRPr lang="en-US" dirty="0"/>
          </a:p>
          <a:p>
            <a:endParaRPr lang="en-US" dirty="0"/>
          </a:p>
          <a:p>
            <a:endParaRPr lang="en-US" dirty="0"/>
          </a:p>
        </p:txBody>
      </p:sp>
    </p:spTree>
    <p:extLst>
      <p:ext uri="{BB962C8B-B14F-4D97-AF65-F5344CB8AC3E}">
        <p14:creationId xmlns:p14="http://schemas.microsoft.com/office/powerpoint/2010/main" val="2279313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How to program and execute instructions on a MIPS processor?</a:t>
            </a:r>
            <a:endParaRPr lang="en-US" dirty="0"/>
          </a:p>
        </p:txBody>
      </p:sp>
    </p:spTree>
    <p:extLst>
      <p:ext uri="{BB962C8B-B14F-4D97-AF65-F5344CB8AC3E}">
        <p14:creationId xmlns:p14="http://schemas.microsoft.com/office/powerpoint/2010/main" val="2384886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0594" name="Rectangle 2"/>
          <p:cNvSpPr>
            <a:spLocks noGrp="1" noChangeArrowheads="1"/>
          </p:cNvSpPr>
          <p:nvPr>
            <p:ph type="title"/>
            <p:custDataLst>
              <p:tags r:id="rId1"/>
            </p:custDataLst>
          </p:nvPr>
        </p:nvSpPr>
        <p:spPr/>
        <p:txBody>
          <a:bodyPr>
            <a:noAutofit/>
          </a:bodyPr>
          <a:lstStyle/>
          <a:p>
            <a:r>
              <a:rPr lang="en-US" dirty="0" smtClean="0"/>
              <a:t>Levels of Interpretation: Instructions</a:t>
            </a:r>
            <a:endParaRPr lang="en-US" dirty="0"/>
          </a:p>
        </p:txBody>
      </p:sp>
      <p:sp>
        <p:nvSpPr>
          <p:cNvPr id="2030595" name="Rectangle 3"/>
          <p:cNvSpPr>
            <a:spLocks noGrp="1" noChangeArrowheads="1"/>
          </p:cNvSpPr>
          <p:nvPr>
            <p:ph idx="1"/>
            <p:custDataLst>
              <p:tags r:id="rId2"/>
            </p:custDataLst>
          </p:nvPr>
        </p:nvSpPr>
        <p:spPr>
          <a:xfrm>
            <a:off x="5190744" y="685800"/>
            <a:ext cx="4562856" cy="923018"/>
          </a:xfrm>
        </p:spPr>
        <p:txBody>
          <a:bodyPr>
            <a:noAutofit/>
          </a:bodyPr>
          <a:lstStyle/>
          <a:p>
            <a:pPr>
              <a:lnSpc>
                <a:spcPct val="92000"/>
              </a:lnSpc>
            </a:pPr>
            <a:r>
              <a:rPr lang="en-US" sz="2400" dirty="0" smtClean="0"/>
              <a:t>Programs written in a</a:t>
            </a:r>
          </a:p>
          <a:p>
            <a:pPr>
              <a:lnSpc>
                <a:spcPct val="92000"/>
              </a:lnSpc>
            </a:pPr>
            <a:r>
              <a:rPr lang="en-US" sz="2400" dirty="0" smtClean="0"/>
              <a:t>High Level Language</a:t>
            </a:r>
          </a:p>
          <a:p>
            <a:pPr lvl="1">
              <a:lnSpc>
                <a:spcPct val="92000"/>
              </a:lnSpc>
            </a:pPr>
            <a:r>
              <a:rPr lang="en-US" sz="2000" dirty="0" smtClean="0"/>
              <a:t>C</a:t>
            </a:r>
            <a:r>
              <a:rPr lang="en-US" sz="2000" dirty="0"/>
              <a:t>, Java, Python, </a:t>
            </a:r>
            <a:r>
              <a:rPr lang="en-US" sz="2000" dirty="0" smtClean="0"/>
              <a:t>Ruby, </a:t>
            </a:r>
            <a:r>
              <a:rPr lang="en-US" sz="2000" dirty="0"/>
              <a:t>…</a:t>
            </a:r>
          </a:p>
          <a:p>
            <a:pPr lvl="1">
              <a:lnSpc>
                <a:spcPct val="92000"/>
              </a:lnSpc>
            </a:pPr>
            <a:r>
              <a:rPr lang="en-US" sz="2000" dirty="0"/>
              <a:t>Loops, control flow, </a:t>
            </a:r>
            <a:r>
              <a:rPr lang="en-US" sz="2000" dirty="0" smtClean="0"/>
              <a:t>variables</a:t>
            </a:r>
            <a:endParaRPr lang="en-US" sz="2000" dirty="0"/>
          </a:p>
        </p:txBody>
      </p:sp>
      <p:sp>
        <p:nvSpPr>
          <p:cNvPr id="2030596" name="Text Box 4"/>
          <p:cNvSpPr txBox="1">
            <a:spLocks noChangeArrowheads="1"/>
          </p:cNvSpPr>
          <p:nvPr>
            <p:custDataLst>
              <p:tags r:id="rId3"/>
            </p:custDataLst>
          </p:nvPr>
        </p:nvSpPr>
        <p:spPr bwMode="auto">
          <a:xfrm>
            <a:off x="304800" y="756044"/>
            <a:ext cx="4724400" cy="806375"/>
          </a:xfrm>
          <a:prstGeom prst="rect">
            <a:avLst/>
          </a:prstGeom>
          <a:noFill/>
          <a:ln w="25400" algn="ctr">
            <a:solidFill>
              <a:schemeClr val="accent5"/>
            </a:solidFill>
            <a:miter lim="800000"/>
            <a:headEnd/>
            <a:tailEnd/>
          </a:ln>
          <a:effectLst/>
        </p:spPr>
        <p:txBody>
          <a:bodyPr wrap="square">
            <a:spAutoFit/>
          </a:bodyPr>
          <a:lstStyle/>
          <a:p>
            <a:pPr algn="ctr" eaLnBrk="1" hangingPunct="1">
              <a:lnSpc>
                <a:spcPct val="116000"/>
              </a:lnSpc>
              <a:spcBef>
                <a:spcPct val="50000"/>
              </a:spcBef>
              <a:buClr>
                <a:srgbClr val="40458C"/>
              </a:buClr>
              <a:buSzPct val="100000"/>
              <a:buFont typeface="Times New Roman" pitchFamily="18" charset="0"/>
              <a:buNone/>
            </a:pPr>
            <a:r>
              <a:rPr lang="en-US" sz="2000" b="1" dirty="0" smtClean="0">
                <a:solidFill>
                  <a:srgbClr val="FFFFFF"/>
                </a:solidFill>
                <a:latin typeface="Consolas" pitchFamily="49" charset="0"/>
              </a:rPr>
              <a:t>for (</a:t>
            </a:r>
            <a:r>
              <a:rPr lang="en-US" sz="2000" b="1" dirty="0" err="1">
                <a:solidFill>
                  <a:srgbClr val="FFFFFF"/>
                </a:solidFill>
                <a:latin typeface="Consolas" pitchFamily="49" charset="0"/>
              </a:rPr>
              <a:t>i</a:t>
            </a:r>
            <a:r>
              <a:rPr lang="en-US" sz="2000" b="1" dirty="0">
                <a:solidFill>
                  <a:srgbClr val="FFFFFF"/>
                </a:solidFill>
                <a:latin typeface="Consolas" pitchFamily="49" charset="0"/>
              </a:rPr>
              <a:t> = 0; </a:t>
            </a:r>
            <a:r>
              <a:rPr lang="en-US" sz="2000" b="1" dirty="0" err="1" smtClean="0">
                <a:solidFill>
                  <a:srgbClr val="FFFFFF"/>
                </a:solidFill>
                <a:latin typeface="Consolas" pitchFamily="49" charset="0"/>
              </a:rPr>
              <a:t>i</a:t>
            </a:r>
            <a:r>
              <a:rPr lang="en-US" sz="2000" b="1" dirty="0" smtClean="0">
                <a:solidFill>
                  <a:srgbClr val="FFFFFF"/>
                </a:solidFill>
                <a:latin typeface="Consolas" pitchFamily="49" charset="0"/>
              </a:rPr>
              <a:t> </a:t>
            </a:r>
            <a:r>
              <a:rPr lang="en-US" sz="2000" b="1" dirty="0">
                <a:solidFill>
                  <a:srgbClr val="FFFFFF"/>
                </a:solidFill>
                <a:latin typeface="Consolas" pitchFamily="49" charset="0"/>
              </a:rPr>
              <a:t>&lt; 10</a:t>
            </a:r>
            <a:r>
              <a:rPr lang="en-US" sz="2000" b="1" dirty="0" smtClean="0">
                <a:solidFill>
                  <a:srgbClr val="FFFFFF"/>
                </a:solidFill>
                <a:latin typeface="Consolas" pitchFamily="49" charset="0"/>
              </a:rPr>
              <a:t>; </a:t>
            </a:r>
            <a:r>
              <a:rPr lang="en-US" sz="2000" b="1" dirty="0" err="1" smtClean="0">
                <a:solidFill>
                  <a:srgbClr val="FFFFFF"/>
                </a:solidFill>
                <a:latin typeface="Consolas" pitchFamily="49" charset="0"/>
              </a:rPr>
              <a:t>i</a:t>
            </a:r>
            <a:r>
              <a:rPr lang="en-US" sz="2000" b="1" dirty="0" smtClean="0">
                <a:solidFill>
                  <a:srgbClr val="FFFFFF"/>
                </a:solidFill>
                <a:latin typeface="Consolas" pitchFamily="49" charset="0"/>
              </a:rPr>
              <a:t>++)</a:t>
            </a:r>
            <a:r>
              <a:rPr lang="en-US" sz="2000" b="1" dirty="0">
                <a:solidFill>
                  <a:srgbClr val="FFFFFF"/>
                </a:solidFill>
                <a:latin typeface="Consolas" pitchFamily="49" charset="0"/>
              </a:rPr>
              <a:t/>
            </a:r>
            <a:br>
              <a:rPr lang="en-US" sz="2000" b="1" dirty="0">
                <a:solidFill>
                  <a:srgbClr val="FFFFFF"/>
                </a:solidFill>
                <a:latin typeface="Consolas" pitchFamily="49" charset="0"/>
              </a:rPr>
            </a:br>
            <a:r>
              <a:rPr lang="en-US" sz="2000" b="1" dirty="0" smtClean="0">
                <a:solidFill>
                  <a:srgbClr val="FFFFFF"/>
                </a:solidFill>
                <a:latin typeface="Consolas" pitchFamily="49" charset="0"/>
              </a:rPr>
              <a:t>	</a:t>
            </a:r>
            <a:r>
              <a:rPr lang="en-US" sz="2000" b="1" dirty="0" err="1" smtClean="0">
                <a:solidFill>
                  <a:srgbClr val="FFFFFF"/>
                </a:solidFill>
                <a:latin typeface="Consolas" pitchFamily="49" charset="0"/>
              </a:rPr>
              <a:t>printf</a:t>
            </a:r>
            <a:r>
              <a:rPr lang="en-US" sz="2000" b="1" dirty="0">
                <a:solidFill>
                  <a:srgbClr val="FFFFFF"/>
                </a:solidFill>
                <a:latin typeface="Consolas" pitchFamily="49" charset="0"/>
              </a:rPr>
              <a:t>(“go </a:t>
            </a:r>
            <a:r>
              <a:rPr lang="en-US" sz="2000" b="1" dirty="0" err="1" smtClean="0">
                <a:solidFill>
                  <a:srgbClr val="FFFFFF"/>
                </a:solidFill>
                <a:latin typeface="Consolas" pitchFamily="49" charset="0"/>
              </a:rPr>
              <a:t>cucs</a:t>
            </a:r>
            <a:r>
              <a:rPr lang="en-US" sz="2000" b="1" dirty="0">
                <a:solidFill>
                  <a:srgbClr val="FFFFFF"/>
                </a:solidFill>
                <a:latin typeface="Consolas" pitchFamily="49" charset="0"/>
              </a:rPr>
              <a:t>”);</a:t>
            </a:r>
          </a:p>
        </p:txBody>
      </p:sp>
      <p:sp>
        <p:nvSpPr>
          <p:cNvPr id="2030597" name="Text Box 5"/>
          <p:cNvSpPr txBox="1">
            <a:spLocks noChangeArrowheads="1"/>
          </p:cNvSpPr>
          <p:nvPr>
            <p:custDataLst>
              <p:tags r:id="rId4"/>
            </p:custDataLst>
          </p:nvPr>
        </p:nvSpPr>
        <p:spPr bwMode="auto">
          <a:xfrm>
            <a:off x="304800" y="2241700"/>
            <a:ext cx="4724400" cy="1323438"/>
          </a:xfrm>
          <a:prstGeom prst="rect">
            <a:avLst/>
          </a:prstGeom>
          <a:noFill/>
          <a:ln w="25400" algn="ctr">
            <a:solidFill>
              <a:schemeClr val="accent1"/>
            </a:solidFill>
            <a:miter lim="800000"/>
            <a:headEnd/>
            <a:tailEnd/>
          </a:ln>
          <a:effectLst/>
        </p:spPr>
        <p:txBody>
          <a:bodyPr wrap="square">
            <a:spAutoFit/>
          </a:bodyPr>
          <a:lstStyle/>
          <a:p>
            <a:pPr eaLnBrk="1" hangingPunct="1">
              <a:buClr>
                <a:srgbClr val="40458C"/>
              </a:buClr>
              <a:buSzPct val="100000"/>
              <a:buFont typeface="Times New Roman" pitchFamily="18" charset="0"/>
              <a:buNone/>
            </a:pPr>
            <a:r>
              <a:rPr lang="en-US" sz="1400" b="1" dirty="0" smtClean="0">
                <a:solidFill>
                  <a:srgbClr val="FFFFFF"/>
                </a:solidFill>
                <a:latin typeface="Consolas" pitchFamily="49" charset="0"/>
              </a:rPr>
              <a:t> </a:t>
            </a:r>
            <a:r>
              <a:rPr lang="en-US" sz="2000" b="1" dirty="0" smtClean="0">
                <a:solidFill>
                  <a:srgbClr val="FFFFFF"/>
                </a:solidFill>
                <a:latin typeface="Consolas" pitchFamily="49" charset="0"/>
              </a:rPr>
              <a:t>main:</a:t>
            </a:r>
            <a:r>
              <a:rPr lang="en-US" sz="2000" b="1" dirty="0">
                <a:solidFill>
                  <a:srgbClr val="FFFFFF"/>
                </a:solidFill>
                <a:latin typeface="Consolas" pitchFamily="49" charset="0"/>
              </a:rPr>
              <a:t>	</a:t>
            </a:r>
            <a:r>
              <a:rPr lang="en-US" sz="2000" b="1" dirty="0" err="1" smtClean="0">
                <a:solidFill>
                  <a:srgbClr val="FFFFFF"/>
                </a:solidFill>
                <a:latin typeface="Consolas" pitchFamily="49" charset="0"/>
              </a:rPr>
              <a:t>addi</a:t>
            </a:r>
            <a:r>
              <a:rPr lang="en-US" sz="2000" b="1" dirty="0" smtClean="0">
                <a:solidFill>
                  <a:srgbClr val="FFFFFF"/>
                </a:solidFill>
                <a:latin typeface="Consolas" pitchFamily="49" charset="0"/>
              </a:rPr>
              <a:t> </a:t>
            </a:r>
            <a:r>
              <a:rPr lang="en-US" sz="2000" b="1" dirty="0">
                <a:solidFill>
                  <a:srgbClr val="FFFFFF"/>
                </a:solidFill>
                <a:latin typeface="Consolas" pitchFamily="49" charset="0"/>
              </a:rPr>
              <a:t>r2, </a:t>
            </a:r>
            <a:r>
              <a:rPr lang="en-US" sz="2000" b="1" dirty="0" smtClean="0">
                <a:solidFill>
                  <a:srgbClr val="FFFFFF"/>
                </a:solidFill>
                <a:latin typeface="Consolas" pitchFamily="49" charset="0"/>
              </a:rPr>
              <a:t>r0, 10</a:t>
            </a:r>
            <a:endParaRPr lang="en-US" sz="2000" b="1" dirty="0">
              <a:solidFill>
                <a:srgbClr val="FFFFFF"/>
              </a:solidFill>
              <a:latin typeface="Consolas" pitchFamily="49" charset="0"/>
            </a:endParaRPr>
          </a:p>
          <a:p>
            <a:pPr eaLnBrk="1" hangingPunct="1">
              <a:buClr>
                <a:srgbClr val="40458C"/>
              </a:buClr>
              <a:buSzPct val="100000"/>
              <a:buFont typeface="Times New Roman" pitchFamily="18" charset="0"/>
              <a:buNone/>
            </a:pPr>
            <a:r>
              <a:rPr lang="en-US" sz="2000" b="1" dirty="0">
                <a:solidFill>
                  <a:srgbClr val="FFFFFF"/>
                </a:solidFill>
                <a:latin typeface="Consolas" pitchFamily="49" charset="0"/>
              </a:rPr>
              <a:t>	</a:t>
            </a:r>
            <a:r>
              <a:rPr lang="en-US" sz="2000" b="1" dirty="0" err="1" smtClean="0">
                <a:solidFill>
                  <a:srgbClr val="FFFFFF"/>
                </a:solidFill>
                <a:latin typeface="Consolas" pitchFamily="49" charset="0"/>
              </a:rPr>
              <a:t>addi</a:t>
            </a:r>
            <a:r>
              <a:rPr lang="en-US" sz="2000" b="1" dirty="0" smtClean="0">
                <a:solidFill>
                  <a:srgbClr val="FFFFFF"/>
                </a:solidFill>
                <a:latin typeface="Consolas" pitchFamily="49" charset="0"/>
              </a:rPr>
              <a:t> </a:t>
            </a:r>
            <a:r>
              <a:rPr lang="en-US" sz="2000" b="1" dirty="0">
                <a:solidFill>
                  <a:srgbClr val="FFFFFF"/>
                </a:solidFill>
                <a:latin typeface="Consolas" pitchFamily="49" charset="0"/>
              </a:rPr>
              <a:t>r1, </a:t>
            </a:r>
            <a:r>
              <a:rPr lang="en-US" sz="2000" b="1" dirty="0" smtClean="0">
                <a:solidFill>
                  <a:srgbClr val="FFFFFF"/>
                </a:solidFill>
                <a:latin typeface="Consolas" pitchFamily="49" charset="0"/>
              </a:rPr>
              <a:t>r0, 0</a:t>
            </a:r>
            <a:endParaRPr lang="en-US" sz="2000" b="1" dirty="0">
              <a:solidFill>
                <a:srgbClr val="FFFFFF"/>
              </a:solidFill>
              <a:latin typeface="Consolas" pitchFamily="49" charset="0"/>
            </a:endParaRPr>
          </a:p>
          <a:p>
            <a:pPr eaLnBrk="1" hangingPunct="1">
              <a:buClr>
                <a:srgbClr val="40458C"/>
              </a:buClr>
              <a:buSzPct val="100000"/>
              <a:buFont typeface="Times New Roman" pitchFamily="18" charset="0"/>
              <a:buNone/>
            </a:pPr>
            <a:r>
              <a:rPr lang="en-US" sz="2000" b="1" dirty="0" smtClean="0">
                <a:solidFill>
                  <a:srgbClr val="FFFFFF"/>
                </a:solidFill>
                <a:latin typeface="Consolas" pitchFamily="49" charset="0"/>
              </a:rPr>
              <a:t> loop:</a:t>
            </a:r>
            <a:r>
              <a:rPr lang="en-US" sz="2000" b="1" dirty="0">
                <a:solidFill>
                  <a:srgbClr val="FFFFFF"/>
                </a:solidFill>
                <a:latin typeface="Consolas" pitchFamily="49" charset="0"/>
              </a:rPr>
              <a:t>	</a:t>
            </a:r>
            <a:r>
              <a:rPr lang="en-US" sz="2000" b="1" dirty="0" err="1">
                <a:solidFill>
                  <a:srgbClr val="FFFFFF"/>
                </a:solidFill>
                <a:latin typeface="Consolas" pitchFamily="49" charset="0"/>
              </a:rPr>
              <a:t>slt</a:t>
            </a:r>
            <a:r>
              <a:rPr lang="en-US" sz="2000" b="1" dirty="0">
                <a:solidFill>
                  <a:srgbClr val="FFFFFF"/>
                </a:solidFill>
                <a:latin typeface="Consolas" pitchFamily="49" charset="0"/>
              </a:rPr>
              <a:t> r3, r1, r2</a:t>
            </a:r>
          </a:p>
          <a:p>
            <a:pPr eaLnBrk="1" hangingPunct="1">
              <a:buClr>
                <a:srgbClr val="40458C"/>
              </a:buClr>
              <a:buSzPct val="100000"/>
              <a:buFont typeface="Times New Roman" pitchFamily="18" charset="0"/>
              <a:buNone/>
            </a:pPr>
            <a:r>
              <a:rPr lang="en-US" sz="2000" b="1" dirty="0">
                <a:solidFill>
                  <a:srgbClr val="FFFFFF"/>
                </a:solidFill>
                <a:latin typeface="Consolas" pitchFamily="49" charset="0"/>
              </a:rPr>
              <a:t>	</a:t>
            </a:r>
            <a:r>
              <a:rPr lang="en-US" sz="2000" b="1" dirty="0" smtClean="0">
                <a:solidFill>
                  <a:srgbClr val="FFFFFF"/>
                </a:solidFill>
                <a:latin typeface="Consolas" pitchFamily="49" charset="0"/>
              </a:rPr>
              <a:t>...</a:t>
            </a:r>
            <a:endParaRPr lang="en-US" sz="2000" b="1" dirty="0">
              <a:solidFill>
                <a:srgbClr val="FFFFFF"/>
              </a:solidFill>
              <a:latin typeface="Consolas" pitchFamily="49" charset="0"/>
            </a:endParaRPr>
          </a:p>
        </p:txBody>
      </p:sp>
      <p:sp>
        <p:nvSpPr>
          <p:cNvPr id="2030598" name="Text Box 6"/>
          <p:cNvSpPr txBox="1">
            <a:spLocks noChangeArrowheads="1"/>
          </p:cNvSpPr>
          <p:nvPr>
            <p:custDataLst>
              <p:tags r:id="rId5"/>
            </p:custDataLst>
          </p:nvPr>
        </p:nvSpPr>
        <p:spPr bwMode="auto">
          <a:xfrm>
            <a:off x="304800" y="4038599"/>
            <a:ext cx="4724400" cy="914400"/>
          </a:xfrm>
          <a:prstGeom prst="rect">
            <a:avLst/>
          </a:prstGeom>
          <a:noFill/>
          <a:ln w="25400" algn="ctr">
            <a:solidFill>
              <a:srgbClr val="FF0000"/>
            </a:solidFill>
            <a:miter lim="800000"/>
            <a:headEnd/>
            <a:tailEnd/>
          </a:ln>
          <a:effectLst/>
        </p:spPr>
        <p:txBody>
          <a:bodyPr wrap="square">
            <a:spAutoFit/>
          </a:bodyPr>
          <a:lstStyle/>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00100000000000100000000000001010</a:t>
            </a:r>
          </a:p>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00100000000000010000000000000000</a:t>
            </a:r>
          </a:p>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00000000001000100001100000101010</a:t>
            </a:r>
            <a:endParaRPr lang="en-US" sz="2000" b="1" dirty="0">
              <a:solidFill>
                <a:srgbClr val="FFFFFF"/>
              </a:solidFill>
              <a:latin typeface="Calibri"/>
            </a:endParaRPr>
          </a:p>
        </p:txBody>
      </p:sp>
      <p:sp>
        <p:nvSpPr>
          <p:cNvPr id="2030599" name="AutoShape 7" descr="Wide downward diagonal"/>
          <p:cNvSpPr>
            <a:spLocks noChangeArrowheads="1"/>
          </p:cNvSpPr>
          <p:nvPr>
            <p:custDataLst>
              <p:tags r:id="rId6"/>
            </p:custDataLst>
          </p:nvPr>
        </p:nvSpPr>
        <p:spPr bwMode="auto">
          <a:xfrm rot="5400000">
            <a:off x="2392570" y="1374826"/>
            <a:ext cx="297131" cy="842354"/>
          </a:xfrm>
          <a:prstGeom prst="rightArrow">
            <a:avLst>
              <a:gd name="adj1" fmla="val 50000"/>
              <a:gd name="adj2" fmla="val 25000"/>
            </a:avLst>
          </a:prstGeom>
          <a:solidFill>
            <a:schemeClr val="accent1"/>
          </a:solidFill>
          <a:ln w="25400" algn="ctr">
            <a:solidFill>
              <a:schemeClr val="accent1"/>
            </a:solidFill>
            <a:miter lim="800000"/>
            <a:headEnd/>
            <a:tailEnd/>
          </a:ln>
          <a:effectLst/>
        </p:spPr>
        <p:txBody>
          <a:bodyPr wrap="square" anchor="ctr">
            <a:spAutoFit/>
          </a:bodyPr>
          <a:lstStyle/>
          <a:p>
            <a:endParaRPr lang="en-US"/>
          </a:p>
        </p:txBody>
      </p:sp>
      <p:sp>
        <p:nvSpPr>
          <p:cNvPr id="2030600" name="AutoShape 8" descr="Wide downward diagonal"/>
          <p:cNvSpPr>
            <a:spLocks noChangeArrowheads="1"/>
          </p:cNvSpPr>
          <p:nvPr>
            <p:custDataLst>
              <p:tags r:id="rId7"/>
            </p:custDataLst>
          </p:nvPr>
        </p:nvSpPr>
        <p:spPr bwMode="auto">
          <a:xfrm rot="5400000">
            <a:off x="2416802" y="3334034"/>
            <a:ext cx="297131" cy="842354"/>
          </a:xfrm>
          <a:prstGeom prst="rightArrow">
            <a:avLst>
              <a:gd name="adj1" fmla="val 50000"/>
              <a:gd name="adj2" fmla="val 25000"/>
            </a:avLst>
          </a:prstGeom>
          <a:solidFill>
            <a:schemeClr val="accent1"/>
          </a:solidFill>
          <a:ln w="25400" algn="ctr">
            <a:solidFill>
              <a:schemeClr val="accent1"/>
            </a:solidFill>
            <a:miter lim="800000"/>
            <a:headEnd/>
            <a:tailEnd/>
          </a:ln>
          <a:effectLst/>
        </p:spPr>
        <p:txBody>
          <a:bodyPr wrap="square" anchor="ctr">
            <a:spAutoFit/>
          </a:bodyPr>
          <a:lstStyle/>
          <a:p>
            <a:endParaRPr lang="en-US"/>
          </a:p>
        </p:txBody>
      </p:sp>
      <p:sp>
        <p:nvSpPr>
          <p:cNvPr id="9" name="Rectangle 3"/>
          <p:cNvSpPr txBox="1">
            <a:spLocks noChangeArrowheads="1"/>
          </p:cNvSpPr>
          <p:nvPr>
            <p:custDataLst>
              <p:tags r:id="rId8"/>
            </p:custDataLst>
          </p:nvPr>
        </p:nvSpPr>
        <p:spPr>
          <a:xfrm>
            <a:off x="5181600" y="2343937"/>
            <a:ext cx="4495800" cy="856463"/>
          </a:xfrm>
          <a:prstGeom prst="rect">
            <a:avLst/>
          </a:prstGeom>
        </p:spPr>
        <p:txBody>
          <a:bodyPr vert="horz" lIns="91440" tIns="45720" rIns="91440" bIns="45720" rtlCol="0">
            <a:noAutofit/>
          </a:bodyPr>
          <a:lstStyle/>
          <a:p>
            <a:pPr marL="342900" lvl="0" indent="-342900">
              <a:lnSpc>
                <a:spcPct val="92000"/>
              </a:lnSpc>
              <a:spcBef>
                <a:spcPct val="20000"/>
              </a:spcBef>
              <a:buSzPct val="80000"/>
              <a:defRPr/>
            </a:pPr>
            <a:r>
              <a:rPr lang="en-US" sz="2400" dirty="0">
                <a:solidFill>
                  <a:schemeClr val="bg1"/>
                </a:solidFill>
                <a:latin typeface="Calibri" pitchFamily="34" charset="0"/>
                <a:cs typeface="Arial" pitchFamily="34" charset="0"/>
              </a:rPr>
              <a:t>Need translation to a </a:t>
            </a:r>
            <a:r>
              <a:rPr lang="en-US" sz="2400" dirty="0" smtClean="0">
                <a:solidFill>
                  <a:schemeClr val="bg1"/>
                </a:solidFill>
                <a:latin typeface="Calibri" pitchFamily="34" charset="0"/>
                <a:cs typeface="Arial" pitchFamily="34" charset="0"/>
              </a:rPr>
              <a:t>lower-</a:t>
            </a:r>
          </a:p>
          <a:p>
            <a:pPr marL="342900" lvl="0" indent="-342900">
              <a:lnSpc>
                <a:spcPct val="92000"/>
              </a:lnSpc>
              <a:spcBef>
                <a:spcPct val="20000"/>
              </a:spcBef>
              <a:buSzPct val="80000"/>
              <a:defRPr/>
            </a:pPr>
            <a:r>
              <a:rPr lang="en-US" sz="2400" dirty="0" smtClean="0">
                <a:solidFill>
                  <a:schemeClr val="bg1"/>
                </a:solidFill>
                <a:latin typeface="Calibri" pitchFamily="34" charset="0"/>
                <a:cs typeface="Arial" pitchFamily="34" charset="0"/>
              </a:rPr>
              <a:t>level </a:t>
            </a:r>
            <a:r>
              <a:rPr lang="en-US" sz="2400" dirty="0">
                <a:solidFill>
                  <a:schemeClr val="bg1"/>
                </a:solidFill>
                <a:latin typeface="Calibri" pitchFamily="34" charset="0"/>
                <a:cs typeface="Arial" pitchFamily="34" charset="0"/>
              </a:rPr>
              <a:t>computer </a:t>
            </a:r>
            <a:r>
              <a:rPr lang="en-US" sz="2400" dirty="0" smtClean="0">
                <a:solidFill>
                  <a:schemeClr val="bg1"/>
                </a:solidFill>
                <a:latin typeface="Calibri" pitchFamily="34" charset="0"/>
                <a:cs typeface="Arial" pitchFamily="34" charset="0"/>
              </a:rPr>
              <a:t>understandable</a:t>
            </a:r>
          </a:p>
          <a:p>
            <a:pPr marL="342900" lvl="0" indent="-342900">
              <a:lnSpc>
                <a:spcPct val="92000"/>
              </a:lnSpc>
              <a:spcBef>
                <a:spcPct val="20000"/>
              </a:spcBef>
              <a:buSzPct val="80000"/>
              <a:defRPr/>
            </a:pPr>
            <a:r>
              <a:rPr lang="en-US" sz="2400" dirty="0" smtClean="0">
                <a:solidFill>
                  <a:schemeClr val="bg1"/>
                </a:solidFill>
                <a:latin typeface="Calibri" pitchFamily="34" charset="0"/>
                <a:cs typeface="Arial" pitchFamily="34" charset="0"/>
              </a:rPr>
              <a:t>format</a:t>
            </a:r>
            <a:endParaRPr kumimoji="0" lang="en-US" sz="2400" b="0" i="0" u="none" strike="noStrike" kern="1200" cap="none" spc="0" normalizeH="0" baseline="0" noProof="0" dirty="0" smtClean="0">
              <a:ln>
                <a:noFill/>
              </a:ln>
              <a:solidFill>
                <a:schemeClr val="bg1"/>
              </a:solidFill>
              <a:effectLst/>
              <a:uLnTx/>
              <a:uFillTx/>
              <a:latin typeface="Calibri" pitchFamily="34" charset="0"/>
              <a:cs typeface="Arial" pitchFamily="34" charset="0"/>
            </a:endParaRPr>
          </a:p>
          <a:p>
            <a:pPr marL="458788" lvl="1" indent="-285750">
              <a:lnSpc>
                <a:spcPct val="92000"/>
              </a:lnSpc>
              <a:spcBef>
                <a:spcPct val="20000"/>
              </a:spcBef>
              <a:buClr>
                <a:schemeClr val="accent1"/>
              </a:buClr>
              <a:buFont typeface="Arial" pitchFamily="34" charset="0"/>
              <a:buChar char="•"/>
              <a:defRPr/>
            </a:pPr>
            <a:r>
              <a:rPr lang="en-US" sz="2000" dirty="0">
                <a:solidFill>
                  <a:schemeClr val="bg1"/>
                </a:solidFill>
                <a:latin typeface="Calibri" pitchFamily="34" charset="0"/>
                <a:cs typeface="Arial" pitchFamily="34" charset="0"/>
              </a:rPr>
              <a:t>Assembly is human readable </a:t>
            </a:r>
            <a:r>
              <a:rPr lang="en-US" sz="2000" dirty="0" smtClean="0">
                <a:solidFill>
                  <a:schemeClr val="bg1"/>
                </a:solidFill>
                <a:latin typeface="Calibri" pitchFamily="34" charset="0"/>
                <a:cs typeface="Arial" pitchFamily="34" charset="0"/>
              </a:rPr>
              <a:t>machine </a:t>
            </a:r>
            <a:r>
              <a:rPr lang="en-US" sz="2000" dirty="0">
                <a:solidFill>
                  <a:schemeClr val="bg1"/>
                </a:solidFill>
                <a:latin typeface="Calibri" pitchFamily="34" charset="0"/>
                <a:cs typeface="Arial" pitchFamily="34" charset="0"/>
              </a:rPr>
              <a:t>language</a:t>
            </a:r>
          </a:p>
          <a:p>
            <a:pPr marL="458788" marR="0" lvl="1" indent="-285750" algn="l" defTabSz="914400" rtl="0" eaLnBrk="1" fontAlgn="auto" latinLnBrk="0" hangingPunct="1">
              <a:lnSpc>
                <a:spcPct val="92000"/>
              </a:lnSpc>
              <a:spcBef>
                <a:spcPct val="20000"/>
              </a:spcBef>
              <a:spcAft>
                <a:spcPts val="0"/>
              </a:spcAft>
              <a:buClr>
                <a:schemeClr val="accent1"/>
              </a:buClr>
              <a:buSzTx/>
              <a:buFont typeface="Arial" pitchFamily="34" charset="0"/>
              <a:buChar char="•"/>
              <a:tabLst/>
              <a:defRPr/>
            </a:pPr>
            <a:r>
              <a:rPr lang="en-US" sz="2000" dirty="0" smtClean="0">
                <a:solidFill>
                  <a:schemeClr val="bg1"/>
                </a:solidFill>
                <a:latin typeface="Calibri" pitchFamily="34" charset="0"/>
                <a:cs typeface="Arial" pitchFamily="34" charset="0"/>
              </a:rPr>
              <a:t>Processors operate on </a:t>
            </a:r>
            <a:r>
              <a:rPr lang="en-US" sz="2000" dirty="0">
                <a:solidFill>
                  <a:schemeClr val="bg1"/>
                </a:solidFill>
                <a:latin typeface="Calibri" pitchFamily="34" charset="0"/>
                <a:cs typeface="Arial" pitchFamily="34" charset="0"/>
              </a:rPr>
              <a:t> </a:t>
            </a:r>
            <a:r>
              <a:rPr lang="en-US" sz="2000" dirty="0" smtClean="0">
                <a:solidFill>
                  <a:schemeClr val="bg1"/>
                </a:solidFill>
                <a:latin typeface="Calibri" pitchFamily="34" charset="0"/>
                <a:cs typeface="Arial" pitchFamily="34" charset="0"/>
              </a:rPr>
              <a:t>              Machine Language</a:t>
            </a:r>
          </a:p>
        </p:txBody>
      </p:sp>
      <p:sp>
        <p:nvSpPr>
          <p:cNvPr id="12" name="AutoShape 8" descr="Wide downward diagonal"/>
          <p:cNvSpPr>
            <a:spLocks noChangeArrowheads="1"/>
          </p:cNvSpPr>
          <p:nvPr>
            <p:custDataLst>
              <p:tags r:id="rId9"/>
            </p:custDataLst>
          </p:nvPr>
        </p:nvSpPr>
        <p:spPr bwMode="auto">
          <a:xfrm rot="5400000">
            <a:off x="2483575" y="4875553"/>
            <a:ext cx="297131" cy="679318"/>
          </a:xfrm>
          <a:prstGeom prst="rightArrow">
            <a:avLst>
              <a:gd name="adj1" fmla="val 50000"/>
              <a:gd name="adj2" fmla="val 25000"/>
            </a:avLst>
          </a:prstGeom>
          <a:solidFill>
            <a:schemeClr val="accent1"/>
          </a:solidFill>
          <a:ln w="25400" algn="ctr">
            <a:solidFill>
              <a:schemeClr val="accent1"/>
            </a:solidFill>
            <a:miter lim="800000"/>
            <a:headEnd/>
            <a:tailEnd/>
          </a:ln>
          <a:effectLst/>
        </p:spPr>
        <p:txBody>
          <a:bodyPr wrap="square" anchor="ctr">
            <a:spAutoFit/>
          </a:bodyPr>
          <a:lstStyle/>
          <a:p>
            <a:endParaRPr lang="en-US"/>
          </a:p>
        </p:txBody>
      </p:sp>
      <p:sp>
        <p:nvSpPr>
          <p:cNvPr id="3" name="Rectangle 2"/>
          <p:cNvSpPr/>
          <p:nvPr/>
        </p:nvSpPr>
        <p:spPr>
          <a:xfrm>
            <a:off x="445420" y="5486400"/>
            <a:ext cx="4583780" cy="8382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ALU, Control, Register File, …</a:t>
            </a:r>
            <a:endParaRPr lang="en-US" dirty="0"/>
          </a:p>
        </p:txBody>
      </p:sp>
      <p:sp>
        <p:nvSpPr>
          <p:cNvPr id="17" name="Rectangle 3"/>
          <p:cNvSpPr txBox="1">
            <a:spLocks noChangeArrowheads="1"/>
          </p:cNvSpPr>
          <p:nvPr>
            <p:custDataLst>
              <p:tags r:id="rId10"/>
            </p:custDataLst>
          </p:nvPr>
        </p:nvSpPr>
        <p:spPr>
          <a:xfrm>
            <a:off x="5181600" y="5676900"/>
            <a:ext cx="3962400" cy="457200"/>
          </a:xfrm>
          <a:prstGeom prst="rect">
            <a:avLst/>
          </a:prstGeom>
        </p:spPr>
        <p:txBody>
          <a:bodyPr vert="horz" lIns="91440" tIns="45720" rIns="91440" bIns="45720" rtlCol="0">
            <a:noAutofit/>
          </a:bodyPr>
          <a:lstStyle/>
          <a:p>
            <a:pPr marL="1588" indent="-285750">
              <a:lnSpc>
                <a:spcPct val="92000"/>
              </a:lnSpc>
              <a:spcBef>
                <a:spcPct val="20000"/>
              </a:spcBef>
              <a:buClr>
                <a:schemeClr val="accent1"/>
              </a:buClr>
            </a:pPr>
            <a:r>
              <a:rPr kumimoji="0" lang="en-US" sz="2400" b="0" i="0" u="none" strike="noStrike" kern="1200" cap="none" spc="0" normalizeH="0" baseline="0" noProof="0" dirty="0" smtClean="0">
                <a:ln>
                  <a:noFill/>
                </a:ln>
                <a:solidFill>
                  <a:schemeClr val="bg1"/>
                </a:solidFill>
                <a:effectLst/>
                <a:uLnTx/>
                <a:uFillTx/>
                <a:latin typeface="Calibri" pitchFamily="34" charset="0"/>
                <a:cs typeface="Arial" pitchFamily="34" charset="0"/>
              </a:rPr>
              <a:t>Machine Implementation</a:t>
            </a:r>
          </a:p>
          <a:p>
            <a:pPr marL="342900" marR="0" lvl="0" indent="-342900" algn="l" defTabSz="914400" rtl="0" eaLnBrk="1" fontAlgn="auto" latinLnBrk="0" hangingPunct="1">
              <a:lnSpc>
                <a:spcPct val="92000"/>
              </a:lnSpc>
              <a:spcBef>
                <a:spcPct val="20000"/>
              </a:spcBef>
              <a:spcAft>
                <a:spcPts val="0"/>
              </a:spcAft>
              <a:buClrTx/>
              <a:buSzPct val="80000"/>
              <a:buFontTx/>
              <a:buNone/>
              <a:tabLst/>
              <a:defRPr/>
            </a:pPr>
            <a:endParaRPr kumimoji="0" lang="en-US" sz="1600" b="0" i="0" u="none" strike="noStrike" kern="1200" cap="none" spc="0" normalizeH="0" baseline="0" noProof="0" dirty="0">
              <a:ln>
                <a:noFill/>
              </a:ln>
              <a:solidFill>
                <a:schemeClr val="bg1"/>
              </a:solidFill>
              <a:effectLst/>
              <a:uLnTx/>
              <a:uFillTx/>
              <a:latin typeface="Calibri" pitchFamily="34" charset="0"/>
              <a:cs typeface="Arial" pitchFamily="34" charset="0"/>
            </a:endParaRPr>
          </a:p>
        </p:txBody>
      </p:sp>
      <p:sp>
        <p:nvSpPr>
          <p:cNvPr id="7" name="Rectangle 6"/>
          <p:cNvSpPr/>
          <p:nvPr/>
        </p:nvSpPr>
        <p:spPr>
          <a:xfrm>
            <a:off x="152400" y="2133600"/>
            <a:ext cx="5029200" cy="434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9466" y="4085771"/>
            <a:ext cx="890209"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282095" y="4086980"/>
            <a:ext cx="689429"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971524" y="4085166"/>
            <a:ext cx="689429"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660953" y="4087585"/>
            <a:ext cx="2292047"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81000" y="4335538"/>
            <a:ext cx="890209"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273629" y="4336747"/>
            <a:ext cx="689429"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963058" y="4334933"/>
            <a:ext cx="689429"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652487" y="4337352"/>
            <a:ext cx="2292047"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81000" y="4640338"/>
            <a:ext cx="890209"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273629" y="4641547"/>
            <a:ext cx="689429"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963058" y="4639733"/>
            <a:ext cx="689429"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073912" y="4642152"/>
            <a:ext cx="870622"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655208" y="4637314"/>
            <a:ext cx="689429"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00" y="3694355"/>
            <a:ext cx="4414345" cy="369332"/>
          </a:xfrm>
          <a:prstGeom prst="rect">
            <a:avLst/>
          </a:prstGeom>
          <a:noFill/>
        </p:spPr>
        <p:txBody>
          <a:bodyPr wrap="square" rtlCol="0">
            <a:spAutoFit/>
          </a:bodyPr>
          <a:lstStyle/>
          <a:p>
            <a:r>
              <a:rPr lang="en-US" dirty="0" smtClean="0">
                <a:solidFill>
                  <a:schemeClr val="accent1"/>
                </a:solidFill>
              </a:rPr>
              <a:t>op=</a:t>
            </a:r>
            <a:r>
              <a:rPr lang="en-US" dirty="0" err="1" smtClean="0">
                <a:solidFill>
                  <a:schemeClr val="accent1"/>
                </a:solidFill>
              </a:rPr>
              <a:t>addi</a:t>
            </a:r>
            <a:r>
              <a:rPr lang="en-US" dirty="0" smtClean="0">
                <a:solidFill>
                  <a:schemeClr val="accent1"/>
                </a:solidFill>
              </a:rPr>
              <a:t>    r0        r2                                         10</a:t>
            </a:r>
            <a:endParaRPr lang="en-US" dirty="0">
              <a:solidFill>
                <a:schemeClr val="accent1"/>
              </a:solidFill>
            </a:endParaRPr>
          </a:p>
        </p:txBody>
      </p:sp>
      <p:sp>
        <p:nvSpPr>
          <p:cNvPr id="30" name="TextBox 29"/>
          <p:cNvSpPr txBox="1"/>
          <p:nvPr/>
        </p:nvSpPr>
        <p:spPr>
          <a:xfrm>
            <a:off x="310055" y="4876800"/>
            <a:ext cx="4719145" cy="369332"/>
          </a:xfrm>
          <a:prstGeom prst="rect">
            <a:avLst/>
          </a:prstGeom>
          <a:noFill/>
        </p:spPr>
        <p:txBody>
          <a:bodyPr wrap="square" rtlCol="0">
            <a:spAutoFit/>
          </a:bodyPr>
          <a:lstStyle/>
          <a:p>
            <a:r>
              <a:rPr lang="en-US" dirty="0" smtClean="0">
                <a:solidFill>
                  <a:schemeClr val="accent1"/>
                </a:solidFill>
              </a:rPr>
              <a:t>op=</a:t>
            </a:r>
            <a:r>
              <a:rPr lang="en-US" dirty="0" err="1" smtClean="0">
                <a:solidFill>
                  <a:schemeClr val="accent1"/>
                </a:solidFill>
              </a:rPr>
              <a:t>reg</a:t>
            </a:r>
            <a:r>
              <a:rPr lang="en-US" dirty="0" smtClean="0">
                <a:solidFill>
                  <a:schemeClr val="accent1"/>
                </a:solidFill>
              </a:rPr>
              <a:t>        r1          r2            r3                  </a:t>
            </a:r>
            <a:r>
              <a:rPr lang="en-US" dirty="0" err="1" smtClean="0">
                <a:solidFill>
                  <a:schemeClr val="accent1"/>
                </a:solidFill>
              </a:rPr>
              <a:t>func</a:t>
            </a:r>
            <a:r>
              <a:rPr lang="en-US" dirty="0" smtClean="0">
                <a:solidFill>
                  <a:schemeClr val="accent1"/>
                </a:solidFill>
              </a:rPr>
              <a:t>=</a:t>
            </a:r>
            <a:r>
              <a:rPr lang="en-US" dirty="0" err="1" smtClean="0">
                <a:solidFill>
                  <a:schemeClr val="accent1"/>
                </a:solidFill>
              </a:rPr>
              <a:t>slt</a:t>
            </a:r>
            <a:endParaRPr lang="en-US" dirty="0">
              <a:solidFill>
                <a:schemeClr val="accent1"/>
              </a:solidFill>
            </a:endParaRPr>
          </a:p>
        </p:txBody>
      </p:sp>
      <p:sp>
        <p:nvSpPr>
          <p:cNvPr id="31" name="Rectangle 30"/>
          <p:cNvSpPr/>
          <p:nvPr/>
        </p:nvSpPr>
        <p:spPr>
          <a:xfrm>
            <a:off x="3352800" y="4642152"/>
            <a:ext cx="721112"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5638800" y="3606645"/>
            <a:ext cx="1143000" cy="2971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3505200" y="2903419"/>
            <a:ext cx="2133600" cy="8517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638800" y="4495799"/>
            <a:ext cx="2209800" cy="3810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1" idx="2"/>
            <a:endCxn id="2030598" idx="3"/>
          </p:cNvCxnSpPr>
          <p:nvPr/>
        </p:nvCxnSpPr>
        <p:spPr>
          <a:xfrm flipH="1" flipV="1">
            <a:off x="5029200" y="4495799"/>
            <a:ext cx="609600" cy="1905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15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305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3059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3060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305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0597" grpId="0" animBg="1"/>
      <p:bldP spid="2030598" grpId="0" animBg="1"/>
      <p:bldP spid="2030599" grpId="0" animBg="1"/>
      <p:bldP spid="2030600" grpId="0" animBg="1"/>
      <p:bldP spid="9" grpId="0"/>
      <p:bldP spid="12" grpId="0" animBg="1"/>
      <p:bldP spid="3" grpId="0" animBg="1"/>
      <p:bldP spid="17" grpId="0"/>
      <p:bldP spid="7" grpId="0" animBg="1"/>
      <p:bldP spid="4"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 grpId="0"/>
      <p:bldP spid="30" grpId="0"/>
      <p:bldP spid="31" grpId="0" animBg="1"/>
      <p:bldP spid="2"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0594" name="Rectangle 2"/>
          <p:cNvSpPr>
            <a:spLocks noGrp="1" noChangeArrowheads="1"/>
          </p:cNvSpPr>
          <p:nvPr>
            <p:ph type="title"/>
            <p:custDataLst>
              <p:tags r:id="rId1"/>
            </p:custDataLst>
          </p:nvPr>
        </p:nvSpPr>
        <p:spPr/>
        <p:txBody>
          <a:bodyPr>
            <a:noAutofit/>
          </a:bodyPr>
          <a:lstStyle/>
          <a:p>
            <a:r>
              <a:rPr lang="en-US" dirty="0" smtClean="0"/>
              <a:t>Levels of Interpretation: Instructions</a:t>
            </a:r>
            <a:endParaRPr lang="en-US" dirty="0"/>
          </a:p>
        </p:txBody>
      </p:sp>
      <p:sp>
        <p:nvSpPr>
          <p:cNvPr id="2030595" name="Rectangle 3"/>
          <p:cNvSpPr>
            <a:spLocks noGrp="1" noChangeArrowheads="1"/>
          </p:cNvSpPr>
          <p:nvPr>
            <p:ph idx="1"/>
            <p:custDataLst>
              <p:tags r:id="rId2"/>
            </p:custDataLst>
          </p:nvPr>
        </p:nvSpPr>
        <p:spPr>
          <a:xfrm>
            <a:off x="5190744" y="724419"/>
            <a:ext cx="4562856" cy="923018"/>
          </a:xfrm>
        </p:spPr>
        <p:txBody>
          <a:bodyPr>
            <a:noAutofit/>
          </a:bodyPr>
          <a:lstStyle/>
          <a:p>
            <a:pPr>
              <a:lnSpc>
                <a:spcPct val="92000"/>
              </a:lnSpc>
            </a:pPr>
            <a:r>
              <a:rPr lang="en-US" sz="2400" dirty="0" smtClean="0"/>
              <a:t>High Level Language</a:t>
            </a:r>
          </a:p>
          <a:p>
            <a:pPr lvl="1">
              <a:lnSpc>
                <a:spcPct val="92000"/>
              </a:lnSpc>
            </a:pPr>
            <a:r>
              <a:rPr lang="en-US" sz="2000" dirty="0" smtClean="0"/>
              <a:t>C</a:t>
            </a:r>
            <a:r>
              <a:rPr lang="en-US" sz="2000" dirty="0"/>
              <a:t>, Java, Python, </a:t>
            </a:r>
            <a:r>
              <a:rPr lang="en-US" sz="2000" dirty="0" smtClean="0"/>
              <a:t>Ruby, </a:t>
            </a:r>
            <a:r>
              <a:rPr lang="en-US" sz="2000" dirty="0"/>
              <a:t>…</a:t>
            </a:r>
          </a:p>
          <a:p>
            <a:pPr lvl="1">
              <a:lnSpc>
                <a:spcPct val="92000"/>
              </a:lnSpc>
            </a:pPr>
            <a:r>
              <a:rPr lang="en-US" sz="2000" dirty="0"/>
              <a:t>Loops, control flow, </a:t>
            </a:r>
            <a:r>
              <a:rPr lang="en-US" sz="2000" dirty="0" smtClean="0"/>
              <a:t>variables</a:t>
            </a:r>
            <a:endParaRPr lang="en-US" sz="2000" dirty="0"/>
          </a:p>
        </p:txBody>
      </p:sp>
      <p:sp>
        <p:nvSpPr>
          <p:cNvPr id="2030596" name="Text Box 4"/>
          <p:cNvSpPr txBox="1">
            <a:spLocks noChangeArrowheads="1"/>
          </p:cNvSpPr>
          <p:nvPr>
            <p:custDataLst>
              <p:tags r:id="rId3"/>
            </p:custDataLst>
          </p:nvPr>
        </p:nvSpPr>
        <p:spPr bwMode="auto">
          <a:xfrm>
            <a:off x="304800" y="756044"/>
            <a:ext cx="4724400" cy="806375"/>
          </a:xfrm>
          <a:prstGeom prst="rect">
            <a:avLst/>
          </a:prstGeom>
          <a:noFill/>
          <a:ln w="25400" algn="ctr">
            <a:solidFill>
              <a:schemeClr val="accent5"/>
            </a:solidFill>
            <a:miter lim="800000"/>
            <a:headEnd/>
            <a:tailEnd/>
          </a:ln>
          <a:effectLst/>
        </p:spPr>
        <p:txBody>
          <a:bodyPr wrap="square">
            <a:spAutoFit/>
          </a:bodyPr>
          <a:lstStyle/>
          <a:p>
            <a:pPr algn="ctr" eaLnBrk="1" hangingPunct="1">
              <a:lnSpc>
                <a:spcPct val="116000"/>
              </a:lnSpc>
              <a:spcBef>
                <a:spcPct val="50000"/>
              </a:spcBef>
              <a:buClr>
                <a:srgbClr val="40458C"/>
              </a:buClr>
              <a:buSzPct val="100000"/>
              <a:buFont typeface="Times New Roman" pitchFamily="18" charset="0"/>
              <a:buNone/>
            </a:pPr>
            <a:r>
              <a:rPr lang="en-US" sz="2000" b="1" dirty="0" smtClean="0">
                <a:solidFill>
                  <a:srgbClr val="FFFFFF"/>
                </a:solidFill>
                <a:latin typeface="Consolas" pitchFamily="49" charset="0"/>
              </a:rPr>
              <a:t>for (</a:t>
            </a:r>
            <a:r>
              <a:rPr lang="en-US" sz="2000" b="1" dirty="0" err="1">
                <a:solidFill>
                  <a:srgbClr val="FFFFFF"/>
                </a:solidFill>
                <a:latin typeface="Consolas" pitchFamily="49" charset="0"/>
              </a:rPr>
              <a:t>i</a:t>
            </a:r>
            <a:r>
              <a:rPr lang="en-US" sz="2000" b="1" dirty="0">
                <a:solidFill>
                  <a:srgbClr val="FFFFFF"/>
                </a:solidFill>
                <a:latin typeface="Consolas" pitchFamily="49" charset="0"/>
              </a:rPr>
              <a:t> = 0; </a:t>
            </a:r>
            <a:r>
              <a:rPr lang="en-US" sz="2000" b="1" dirty="0" err="1" smtClean="0">
                <a:solidFill>
                  <a:srgbClr val="FFFFFF"/>
                </a:solidFill>
                <a:latin typeface="Consolas" pitchFamily="49" charset="0"/>
              </a:rPr>
              <a:t>i</a:t>
            </a:r>
            <a:r>
              <a:rPr lang="en-US" sz="2000" b="1" dirty="0" smtClean="0">
                <a:solidFill>
                  <a:srgbClr val="FFFFFF"/>
                </a:solidFill>
                <a:latin typeface="Consolas" pitchFamily="49" charset="0"/>
              </a:rPr>
              <a:t> </a:t>
            </a:r>
            <a:r>
              <a:rPr lang="en-US" sz="2000" b="1" dirty="0">
                <a:solidFill>
                  <a:srgbClr val="FFFFFF"/>
                </a:solidFill>
                <a:latin typeface="Consolas" pitchFamily="49" charset="0"/>
              </a:rPr>
              <a:t>&lt; 10</a:t>
            </a:r>
            <a:r>
              <a:rPr lang="en-US" sz="2000" b="1" dirty="0" smtClean="0">
                <a:solidFill>
                  <a:srgbClr val="FFFFFF"/>
                </a:solidFill>
                <a:latin typeface="Consolas" pitchFamily="49" charset="0"/>
              </a:rPr>
              <a:t>; </a:t>
            </a:r>
            <a:r>
              <a:rPr lang="en-US" sz="2000" b="1" dirty="0" err="1" smtClean="0">
                <a:solidFill>
                  <a:srgbClr val="FFFFFF"/>
                </a:solidFill>
                <a:latin typeface="Consolas" pitchFamily="49" charset="0"/>
              </a:rPr>
              <a:t>i</a:t>
            </a:r>
            <a:r>
              <a:rPr lang="en-US" sz="2000" b="1" dirty="0" smtClean="0">
                <a:solidFill>
                  <a:srgbClr val="FFFFFF"/>
                </a:solidFill>
                <a:latin typeface="Consolas" pitchFamily="49" charset="0"/>
              </a:rPr>
              <a:t>++)</a:t>
            </a:r>
            <a:r>
              <a:rPr lang="en-US" sz="2000" b="1" dirty="0">
                <a:solidFill>
                  <a:srgbClr val="FFFFFF"/>
                </a:solidFill>
                <a:latin typeface="Consolas" pitchFamily="49" charset="0"/>
              </a:rPr>
              <a:t/>
            </a:r>
            <a:br>
              <a:rPr lang="en-US" sz="2000" b="1" dirty="0">
                <a:solidFill>
                  <a:srgbClr val="FFFFFF"/>
                </a:solidFill>
                <a:latin typeface="Consolas" pitchFamily="49" charset="0"/>
              </a:rPr>
            </a:br>
            <a:r>
              <a:rPr lang="en-US" sz="2000" b="1" dirty="0" smtClean="0">
                <a:solidFill>
                  <a:srgbClr val="FFFFFF"/>
                </a:solidFill>
                <a:latin typeface="Consolas" pitchFamily="49" charset="0"/>
              </a:rPr>
              <a:t>	</a:t>
            </a:r>
            <a:r>
              <a:rPr lang="en-US" sz="2000" b="1" dirty="0" err="1" smtClean="0">
                <a:solidFill>
                  <a:srgbClr val="FFFFFF"/>
                </a:solidFill>
                <a:latin typeface="Consolas" pitchFamily="49" charset="0"/>
              </a:rPr>
              <a:t>printf</a:t>
            </a:r>
            <a:r>
              <a:rPr lang="en-US" sz="2000" b="1" dirty="0">
                <a:solidFill>
                  <a:srgbClr val="FFFFFF"/>
                </a:solidFill>
                <a:latin typeface="Consolas" pitchFamily="49" charset="0"/>
              </a:rPr>
              <a:t>(“go </a:t>
            </a:r>
            <a:r>
              <a:rPr lang="en-US" sz="2000" b="1" dirty="0" err="1" smtClean="0">
                <a:solidFill>
                  <a:srgbClr val="FFFFFF"/>
                </a:solidFill>
                <a:latin typeface="Consolas" pitchFamily="49" charset="0"/>
              </a:rPr>
              <a:t>cucs</a:t>
            </a:r>
            <a:r>
              <a:rPr lang="en-US" sz="2000" b="1" dirty="0">
                <a:solidFill>
                  <a:srgbClr val="FFFFFF"/>
                </a:solidFill>
                <a:latin typeface="Consolas" pitchFamily="49" charset="0"/>
              </a:rPr>
              <a:t>”);</a:t>
            </a:r>
          </a:p>
        </p:txBody>
      </p:sp>
      <p:sp>
        <p:nvSpPr>
          <p:cNvPr id="2030597" name="Text Box 5"/>
          <p:cNvSpPr txBox="1">
            <a:spLocks noChangeArrowheads="1"/>
          </p:cNvSpPr>
          <p:nvPr>
            <p:custDataLst>
              <p:tags r:id="rId4"/>
            </p:custDataLst>
          </p:nvPr>
        </p:nvSpPr>
        <p:spPr bwMode="auto">
          <a:xfrm>
            <a:off x="304800" y="2241700"/>
            <a:ext cx="4724400" cy="1323438"/>
          </a:xfrm>
          <a:prstGeom prst="rect">
            <a:avLst/>
          </a:prstGeom>
          <a:noFill/>
          <a:ln w="25400" algn="ctr">
            <a:solidFill>
              <a:schemeClr val="accent1"/>
            </a:solidFill>
            <a:miter lim="800000"/>
            <a:headEnd/>
            <a:tailEnd/>
          </a:ln>
          <a:effectLst/>
        </p:spPr>
        <p:txBody>
          <a:bodyPr wrap="square">
            <a:spAutoFit/>
          </a:bodyPr>
          <a:lstStyle/>
          <a:p>
            <a:pPr eaLnBrk="1" hangingPunct="1">
              <a:buClr>
                <a:srgbClr val="40458C"/>
              </a:buClr>
              <a:buSzPct val="100000"/>
              <a:buFont typeface="Times New Roman" pitchFamily="18" charset="0"/>
              <a:buNone/>
            </a:pPr>
            <a:r>
              <a:rPr lang="en-US" sz="1400" b="1" dirty="0" smtClean="0">
                <a:solidFill>
                  <a:srgbClr val="FFFFFF"/>
                </a:solidFill>
                <a:latin typeface="Consolas" pitchFamily="49" charset="0"/>
              </a:rPr>
              <a:t> </a:t>
            </a:r>
            <a:r>
              <a:rPr lang="en-US" sz="2000" b="1" dirty="0" smtClean="0">
                <a:solidFill>
                  <a:srgbClr val="FFFFFF"/>
                </a:solidFill>
                <a:latin typeface="Consolas" pitchFamily="49" charset="0"/>
              </a:rPr>
              <a:t>main:</a:t>
            </a:r>
            <a:r>
              <a:rPr lang="en-US" sz="2000" b="1" dirty="0">
                <a:solidFill>
                  <a:srgbClr val="FFFFFF"/>
                </a:solidFill>
                <a:latin typeface="Consolas" pitchFamily="49" charset="0"/>
              </a:rPr>
              <a:t>	</a:t>
            </a:r>
            <a:r>
              <a:rPr lang="en-US" sz="2000" b="1" dirty="0" err="1" smtClean="0">
                <a:solidFill>
                  <a:srgbClr val="FFFFFF"/>
                </a:solidFill>
                <a:latin typeface="Consolas" pitchFamily="49" charset="0"/>
              </a:rPr>
              <a:t>addi</a:t>
            </a:r>
            <a:r>
              <a:rPr lang="en-US" sz="2000" b="1" dirty="0" smtClean="0">
                <a:solidFill>
                  <a:srgbClr val="FFFFFF"/>
                </a:solidFill>
                <a:latin typeface="Consolas" pitchFamily="49" charset="0"/>
              </a:rPr>
              <a:t> </a:t>
            </a:r>
            <a:r>
              <a:rPr lang="en-US" sz="2000" b="1" dirty="0">
                <a:solidFill>
                  <a:srgbClr val="FFFFFF"/>
                </a:solidFill>
                <a:latin typeface="Consolas" pitchFamily="49" charset="0"/>
              </a:rPr>
              <a:t>r2, </a:t>
            </a:r>
            <a:r>
              <a:rPr lang="en-US" sz="2000" b="1" dirty="0" smtClean="0">
                <a:solidFill>
                  <a:srgbClr val="FFFFFF"/>
                </a:solidFill>
                <a:latin typeface="Consolas" pitchFamily="49" charset="0"/>
              </a:rPr>
              <a:t>r0, 10</a:t>
            </a:r>
            <a:endParaRPr lang="en-US" sz="2000" b="1" dirty="0">
              <a:solidFill>
                <a:srgbClr val="FFFFFF"/>
              </a:solidFill>
              <a:latin typeface="Consolas" pitchFamily="49" charset="0"/>
            </a:endParaRPr>
          </a:p>
          <a:p>
            <a:pPr eaLnBrk="1" hangingPunct="1">
              <a:buClr>
                <a:srgbClr val="40458C"/>
              </a:buClr>
              <a:buSzPct val="100000"/>
              <a:buFont typeface="Times New Roman" pitchFamily="18" charset="0"/>
              <a:buNone/>
            </a:pPr>
            <a:r>
              <a:rPr lang="en-US" sz="2000" b="1" dirty="0">
                <a:solidFill>
                  <a:srgbClr val="FFFFFF"/>
                </a:solidFill>
                <a:latin typeface="Consolas" pitchFamily="49" charset="0"/>
              </a:rPr>
              <a:t>	</a:t>
            </a:r>
            <a:r>
              <a:rPr lang="en-US" sz="2000" b="1" dirty="0" err="1" smtClean="0">
                <a:solidFill>
                  <a:srgbClr val="FFFFFF"/>
                </a:solidFill>
                <a:latin typeface="Consolas" pitchFamily="49" charset="0"/>
              </a:rPr>
              <a:t>addi</a:t>
            </a:r>
            <a:r>
              <a:rPr lang="en-US" sz="2000" b="1" dirty="0" smtClean="0">
                <a:solidFill>
                  <a:srgbClr val="FFFFFF"/>
                </a:solidFill>
                <a:latin typeface="Consolas" pitchFamily="49" charset="0"/>
              </a:rPr>
              <a:t> </a:t>
            </a:r>
            <a:r>
              <a:rPr lang="en-US" sz="2000" b="1" dirty="0">
                <a:solidFill>
                  <a:srgbClr val="FFFFFF"/>
                </a:solidFill>
                <a:latin typeface="Consolas" pitchFamily="49" charset="0"/>
              </a:rPr>
              <a:t>r1, </a:t>
            </a:r>
            <a:r>
              <a:rPr lang="en-US" sz="2000" b="1" dirty="0" smtClean="0">
                <a:solidFill>
                  <a:srgbClr val="FFFFFF"/>
                </a:solidFill>
                <a:latin typeface="Consolas" pitchFamily="49" charset="0"/>
              </a:rPr>
              <a:t>r0, 0</a:t>
            </a:r>
            <a:endParaRPr lang="en-US" sz="2000" b="1" dirty="0">
              <a:solidFill>
                <a:srgbClr val="FFFFFF"/>
              </a:solidFill>
              <a:latin typeface="Consolas" pitchFamily="49" charset="0"/>
            </a:endParaRPr>
          </a:p>
          <a:p>
            <a:pPr eaLnBrk="1" hangingPunct="1">
              <a:buClr>
                <a:srgbClr val="40458C"/>
              </a:buClr>
              <a:buSzPct val="100000"/>
              <a:buFont typeface="Times New Roman" pitchFamily="18" charset="0"/>
              <a:buNone/>
            </a:pPr>
            <a:r>
              <a:rPr lang="en-US" sz="2000" b="1" dirty="0" smtClean="0">
                <a:solidFill>
                  <a:srgbClr val="FFFFFF"/>
                </a:solidFill>
                <a:latin typeface="Consolas" pitchFamily="49" charset="0"/>
              </a:rPr>
              <a:t> loop:</a:t>
            </a:r>
            <a:r>
              <a:rPr lang="en-US" sz="2000" b="1" dirty="0">
                <a:solidFill>
                  <a:srgbClr val="FFFFFF"/>
                </a:solidFill>
                <a:latin typeface="Consolas" pitchFamily="49" charset="0"/>
              </a:rPr>
              <a:t>	</a:t>
            </a:r>
            <a:r>
              <a:rPr lang="en-US" sz="2000" b="1" dirty="0" err="1">
                <a:solidFill>
                  <a:srgbClr val="FFFFFF"/>
                </a:solidFill>
                <a:latin typeface="Consolas" pitchFamily="49" charset="0"/>
              </a:rPr>
              <a:t>slt</a:t>
            </a:r>
            <a:r>
              <a:rPr lang="en-US" sz="2000" b="1" dirty="0">
                <a:solidFill>
                  <a:srgbClr val="FFFFFF"/>
                </a:solidFill>
                <a:latin typeface="Consolas" pitchFamily="49" charset="0"/>
              </a:rPr>
              <a:t> r3, r1, r2</a:t>
            </a:r>
          </a:p>
          <a:p>
            <a:pPr eaLnBrk="1" hangingPunct="1">
              <a:buClr>
                <a:srgbClr val="40458C"/>
              </a:buClr>
              <a:buSzPct val="100000"/>
              <a:buFont typeface="Times New Roman" pitchFamily="18" charset="0"/>
              <a:buNone/>
            </a:pPr>
            <a:r>
              <a:rPr lang="en-US" sz="2000" b="1" dirty="0">
                <a:solidFill>
                  <a:srgbClr val="FFFFFF"/>
                </a:solidFill>
                <a:latin typeface="Consolas" pitchFamily="49" charset="0"/>
              </a:rPr>
              <a:t>	</a:t>
            </a:r>
            <a:r>
              <a:rPr lang="en-US" sz="2000" b="1" dirty="0" smtClean="0">
                <a:solidFill>
                  <a:srgbClr val="FFFFFF"/>
                </a:solidFill>
                <a:latin typeface="Consolas" pitchFamily="49" charset="0"/>
              </a:rPr>
              <a:t>...</a:t>
            </a:r>
            <a:endParaRPr lang="en-US" sz="2000" b="1" dirty="0">
              <a:solidFill>
                <a:srgbClr val="FFFFFF"/>
              </a:solidFill>
              <a:latin typeface="Consolas" pitchFamily="49" charset="0"/>
            </a:endParaRPr>
          </a:p>
        </p:txBody>
      </p:sp>
      <p:sp>
        <p:nvSpPr>
          <p:cNvPr id="2030598" name="Text Box 6"/>
          <p:cNvSpPr txBox="1">
            <a:spLocks noChangeArrowheads="1"/>
          </p:cNvSpPr>
          <p:nvPr>
            <p:custDataLst>
              <p:tags r:id="rId5"/>
            </p:custDataLst>
          </p:nvPr>
        </p:nvSpPr>
        <p:spPr bwMode="auto">
          <a:xfrm>
            <a:off x="304800" y="4038599"/>
            <a:ext cx="4724400" cy="914400"/>
          </a:xfrm>
          <a:prstGeom prst="rect">
            <a:avLst/>
          </a:prstGeom>
          <a:noFill/>
          <a:ln w="25400" algn="ctr">
            <a:solidFill>
              <a:srgbClr val="FF0000"/>
            </a:solidFill>
            <a:miter lim="800000"/>
            <a:headEnd/>
            <a:tailEnd/>
          </a:ln>
          <a:effectLst/>
        </p:spPr>
        <p:txBody>
          <a:bodyPr wrap="square">
            <a:spAutoFit/>
          </a:bodyPr>
          <a:lstStyle/>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00100000000000100000000000001010</a:t>
            </a:r>
          </a:p>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00100000000000010000000000000000</a:t>
            </a:r>
          </a:p>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00000000001000100001100000101010</a:t>
            </a:r>
            <a:endParaRPr lang="en-US" sz="2000" b="1" dirty="0">
              <a:solidFill>
                <a:srgbClr val="FFFFFF"/>
              </a:solidFill>
              <a:latin typeface="Calibri"/>
            </a:endParaRPr>
          </a:p>
        </p:txBody>
      </p:sp>
      <p:sp>
        <p:nvSpPr>
          <p:cNvPr id="2030599" name="AutoShape 7" descr="Wide downward diagonal"/>
          <p:cNvSpPr>
            <a:spLocks noChangeArrowheads="1"/>
          </p:cNvSpPr>
          <p:nvPr>
            <p:custDataLst>
              <p:tags r:id="rId6"/>
            </p:custDataLst>
          </p:nvPr>
        </p:nvSpPr>
        <p:spPr bwMode="auto">
          <a:xfrm rot="5400000">
            <a:off x="2392570" y="1374826"/>
            <a:ext cx="297131" cy="842354"/>
          </a:xfrm>
          <a:prstGeom prst="rightArrow">
            <a:avLst>
              <a:gd name="adj1" fmla="val 50000"/>
              <a:gd name="adj2" fmla="val 25000"/>
            </a:avLst>
          </a:prstGeom>
          <a:solidFill>
            <a:schemeClr val="accent1"/>
          </a:solidFill>
          <a:ln w="25400" algn="ctr">
            <a:solidFill>
              <a:schemeClr val="accent1"/>
            </a:solidFill>
            <a:miter lim="800000"/>
            <a:headEnd/>
            <a:tailEnd/>
          </a:ln>
          <a:effectLst/>
        </p:spPr>
        <p:txBody>
          <a:bodyPr wrap="square" anchor="ctr">
            <a:spAutoFit/>
          </a:bodyPr>
          <a:lstStyle/>
          <a:p>
            <a:endParaRPr lang="en-US"/>
          </a:p>
        </p:txBody>
      </p:sp>
      <p:sp>
        <p:nvSpPr>
          <p:cNvPr id="2030600" name="AutoShape 8" descr="Wide downward diagonal"/>
          <p:cNvSpPr>
            <a:spLocks noChangeArrowheads="1"/>
          </p:cNvSpPr>
          <p:nvPr>
            <p:custDataLst>
              <p:tags r:id="rId7"/>
            </p:custDataLst>
          </p:nvPr>
        </p:nvSpPr>
        <p:spPr bwMode="auto">
          <a:xfrm rot="5400000">
            <a:off x="2416802" y="3334034"/>
            <a:ext cx="297131" cy="842354"/>
          </a:xfrm>
          <a:prstGeom prst="rightArrow">
            <a:avLst>
              <a:gd name="adj1" fmla="val 50000"/>
              <a:gd name="adj2" fmla="val 25000"/>
            </a:avLst>
          </a:prstGeom>
          <a:solidFill>
            <a:schemeClr val="accent1"/>
          </a:solidFill>
          <a:ln w="25400" algn="ctr">
            <a:solidFill>
              <a:schemeClr val="accent1"/>
            </a:solidFill>
            <a:miter lim="800000"/>
            <a:headEnd/>
            <a:tailEnd/>
          </a:ln>
          <a:effectLst/>
        </p:spPr>
        <p:txBody>
          <a:bodyPr wrap="square" anchor="ctr">
            <a:spAutoFit/>
          </a:bodyPr>
          <a:lstStyle/>
          <a:p>
            <a:endParaRPr lang="en-US"/>
          </a:p>
        </p:txBody>
      </p:sp>
      <p:sp>
        <p:nvSpPr>
          <p:cNvPr id="9" name="Rectangle 3"/>
          <p:cNvSpPr txBox="1">
            <a:spLocks noChangeArrowheads="1"/>
          </p:cNvSpPr>
          <p:nvPr>
            <p:custDataLst>
              <p:tags r:id="rId8"/>
            </p:custDataLst>
          </p:nvPr>
        </p:nvSpPr>
        <p:spPr>
          <a:xfrm>
            <a:off x="5181600" y="2216829"/>
            <a:ext cx="4495800" cy="85646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92000"/>
              </a:lnSpc>
              <a:spcBef>
                <a:spcPct val="20000"/>
              </a:spcBef>
              <a:spcAft>
                <a:spcPts val="0"/>
              </a:spcAft>
              <a:buClrTx/>
              <a:buSzPct val="80000"/>
              <a:buFontTx/>
              <a:buNone/>
              <a:tabLst/>
              <a:defRPr/>
            </a:pPr>
            <a:r>
              <a:rPr kumimoji="0" lang="en-US" sz="2400" b="0" i="0" u="none" strike="noStrike" kern="1200" cap="none" spc="0" normalizeH="0" baseline="0" noProof="0" dirty="0" smtClean="0">
                <a:ln>
                  <a:noFill/>
                </a:ln>
                <a:solidFill>
                  <a:schemeClr val="bg1"/>
                </a:solidFill>
                <a:effectLst/>
                <a:uLnTx/>
                <a:uFillTx/>
                <a:latin typeface="Calibri" pitchFamily="34" charset="0"/>
                <a:cs typeface="Arial" pitchFamily="34" charset="0"/>
              </a:rPr>
              <a:t>Assembly</a:t>
            </a:r>
            <a:r>
              <a:rPr kumimoji="0" lang="en-US" sz="2400" b="0" i="0" u="none" strike="noStrike" kern="1200" cap="none" spc="0" normalizeH="0" noProof="0" dirty="0" smtClean="0">
                <a:ln>
                  <a:noFill/>
                </a:ln>
                <a:solidFill>
                  <a:schemeClr val="bg1"/>
                </a:solidFill>
                <a:effectLst/>
                <a:uLnTx/>
                <a:uFillTx/>
                <a:latin typeface="Calibri" pitchFamily="34" charset="0"/>
                <a:cs typeface="Arial" pitchFamily="34" charset="0"/>
              </a:rPr>
              <a:t> Language</a:t>
            </a:r>
            <a:endParaRPr kumimoji="0" lang="en-US" sz="2400" b="0" i="0" u="none" strike="noStrike" kern="1200" cap="none" spc="0" normalizeH="0" baseline="0" noProof="0" dirty="0" smtClean="0">
              <a:ln>
                <a:noFill/>
              </a:ln>
              <a:solidFill>
                <a:schemeClr val="bg1"/>
              </a:solidFill>
              <a:effectLst/>
              <a:uLnTx/>
              <a:uFillTx/>
              <a:latin typeface="Calibri" pitchFamily="34" charset="0"/>
              <a:cs typeface="Arial" pitchFamily="34" charset="0"/>
            </a:endParaRPr>
          </a:p>
          <a:p>
            <a:pPr marL="458788" marR="0" lvl="1" indent="-285750" algn="l" defTabSz="914400" rtl="0" eaLnBrk="1" fontAlgn="auto" latinLnBrk="0" hangingPunct="1">
              <a:lnSpc>
                <a:spcPct val="92000"/>
              </a:lnSpc>
              <a:spcBef>
                <a:spcPct val="20000"/>
              </a:spcBef>
              <a:spcAft>
                <a:spcPts val="0"/>
              </a:spcAft>
              <a:buClr>
                <a:schemeClr val="accent1"/>
              </a:buClr>
              <a:buSzTx/>
              <a:buFont typeface="Arial" pitchFamily="34" charset="0"/>
              <a:buChar char="•"/>
              <a:tabLst/>
              <a:defRPr/>
            </a:pPr>
            <a:r>
              <a:rPr lang="en-US" sz="2000" dirty="0" smtClean="0">
                <a:solidFill>
                  <a:schemeClr val="bg1"/>
                </a:solidFill>
                <a:latin typeface="Calibri" pitchFamily="34" charset="0"/>
                <a:cs typeface="Arial" pitchFamily="34" charset="0"/>
              </a:rPr>
              <a:t>No symbols (except labels)</a:t>
            </a:r>
          </a:p>
          <a:p>
            <a:pPr marL="458788" marR="0" lvl="1" indent="-285750" algn="l" defTabSz="914400" rtl="0" eaLnBrk="1" fontAlgn="auto" latinLnBrk="0" hangingPunct="1">
              <a:lnSpc>
                <a:spcPct val="92000"/>
              </a:lnSpc>
              <a:spcBef>
                <a:spcPct val="20000"/>
              </a:spcBef>
              <a:spcAft>
                <a:spcPts val="0"/>
              </a:spcAft>
              <a:buClr>
                <a:schemeClr val="accent1"/>
              </a:buClr>
              <a:buSzTx/>
              <a:buFont typeface="Arial" pitchFamily="34" charset="0"/>
              <a:buChar char="•"/>
              <a:tabLst/>
              <a:defRPr/>
            </a:pPr>
            <a:r>
              <a:rPr kumimoji="0" lang="en-US" sz="2000" b="0" i="0" u="none" strike="noStrike" kern="1200" cap="none" spc="0" normalizeH="0" baseline="0" noProof="0" dirty="0" smtClean="0">
                <a:ln>
                  <a:noFill/>
                </a:ln>
                <a:solidFill>
                  <a:schemeClr val="bg1"/>
                </a:solidFill>
                <a:effectLst/>
                <a:uLnTx/>
                <a:uFillTx/>
                <a:latin typeface="Calibri" pitchFamily="34" charset="0"/>
                <a:cs typeface="Arial" pitchFamily="34" charset="0"/>
              </a:rPr>
              <a:t>One</a:t>
            </a:r>
            <a:r>
              <a:rPr lang="en-US" sz="2000" dirty="0" smtClean="0">
                <a:solidFill>
                  <a:schemeClr val="bg1"/>
                </a:solidFill>
                <a:latin typeface="Calibri" pitchFamily="34" charset="0"/>
                <a:cs typeface="Arial" pitchFamily="34" charset="0"/>
              </a:rPr>
              <a:t> operation per statement</a:t>
            </a:r>
          </a:p>
        </p:txBody>
      </p:sp>
      <p:sp>
        <p:nvSpPr>
          <p:cNvPr id="10" name="Rectangle 3"/>
          <p:cNvSpPr txBox="1">
            <a:spLocks noChangeArrowheads="1"/>
          </p:cNvSpPr>
          <p:nvPr>
            <p:custDataLst>
              <p:tags r:id="rId9"/>
            </p:custDataLst>
          </p:nvPr>
        </p:nvSpPr>
        <p:spPr>
          <a:xfrm>
            <a:off x="5181600" y="4152246"/>
            <a:ext cx="4343400" cy="914400"/>
          </a:xfrm>
          <a:prstGeom prst="rect">
            <a:avLst/>
          </a:prstGeom>
        </p:spPr>
        <p:txBody>
          <a:bodyPr vert="horz" lIns="91440" tIns="45720" rIns="91440" bIns="45720" rtlCol="0">
            <a:noAutofit/>
          </a:bodyPr>
          <a:lstStyle/>
          <a:p>
            <a:pPr marL="1588" indent="-285750">
              <a:lnSpc>
                <a:spcPct val="92000"/>
              </a:lnSpc>
              <a:spcBef>
                <a:spcPct val="20000"/>
              </a:spcBef>
              <a:buClr>
                <a:schemeClr val="accent1"/>
              </a:buClr>
            </a:pPr>
            <a:r>
              <a:rPr kumimoji="0" lang="en-US" sz="2400" b="0" i="0" u="none" strike="noStrike" kern="1200" cap="none" spc="0" normalizeH="0" baseline="0" noProof="0" dirty="0" smtClean="0">
                <a:ln>
                  <a:noFill/>
                </a:ln>
                <a:solidFill>
                  <a:schemeClr val="bg1"/>
                </a:solidFill>
                <a:effectLst/>
                <a:uLnTx/>
                <a:uFillTx/>
                <a:latin typeface="Calibri" pitchFamily="34" charset="0"/>
                <a:cs typeface="Arial" pitchFamily="34" charset="0"/>
              </a:rPr>
              <a:t>Machine </a:t>
            </a:r>
            <a:r>
              <a:rPr kumimoji="0" lang="en-US" sz="2400" b="0" i="0" u="none" strike="noStrike" kern="1200" cap="none" spc="0" normalizeH="0" baseline="0" noProof="0" dirty="0" err="1" smtClean="0">
                <a:ln>
                  <a:noFill/>
                </a:ln>
                <a:solidFill>
                  <a:schemeClr val="bg1"/>
                </a:solidFill>
                <a:effectLst/>
                <a:uLnTx/>
                <a:uFillTx/>
                <a:latin typeface="Calibri" pitchFamily="34" charset="0"/>
                <a:cs typeface="Arial" pitchFamily="34" charset="0"/>
              </a:rPr>
              <a:t>Langauge</a:t>
            </a:r>
            <a:endParaRPr kumimoji="0" lang="en-US" sz="2400" b="0" i="0" u="none" strike="noStrike" kern="1200" cap="none" spc="0" normalizeH="0" baseline="0" noProof="0" dirty="0" smtClean="0">
              <a:ln>
                <a:noFill/>
              </a:ln>
              <a:solidFill>
                <a:schemeClr val="bg1"/>
              </a:solidFill>
              <a:effectLst/>
              <a:uLnTx/>
              <a:uFillTx/>
              <a:latin typeface="Calibri" pitchFamily="34" charset="0"/>
              <a:cs typeface="Arial" pitchFamily="34" charset="0"/>
            </a:endParaRPr>
          </a:p>
          <a:p>
            <a:pPr marL="458788" marR="0" lvl="1" indent="-285750" algn="l" defTabSz="914400" rtl="0" eaLnBrk="1" fontAlgn="auto" latinLnBrk="0" hangingPunct="1">
              <a:lnSpc>
                <a:spcPct val="92000"/>
              </a:lnSpc>
              <a:spcBef>
                <a:spcPct val="20000"/>
              </a:spcBef>
              <a:spcAft>
                <a:spcPts val="0"/>
              </a:spcAft>
              <a:buClr>
                <a:schemeClr val="accent1"/>
              </a:buClr>
              <a:buSzTx/>
              <a:buFont typeface="Arial" pitchFamily="34" charset="0"/>
              <a:buChar char="•"/>
              <a:tabLst/>
              <a:defRPr/>
            </a:pPr>
            <a:r>
              <a:rPr kumimoji="0" lang="en-US" sz="2000" b="0" i="0" u="none" strike="noStrike" kern="1200" cap="none" spc="0" normalizeH="0" baseline="0" noProof="0" dirty="0" smtClean="0">
                <a:ln>
                  <a:noFill/>
                </a:ln>
                <a:solidFill>
                  <a:schemeClr val="bg1"/>
                </a:solidFill>
                <a:effectLst/>
                <a:uLnTx/>
                <a:uFillTx/>
                <a:latin typeface="Calibri" pitchFamily="34" charset="0"/>
                <a:cs typeface="Arial" pitchFamily="34" charset="0"/>
              </a:rPr>
              <a:t>Binary-encoded assembly</a:t>
            </a:r>
          </a:p>
          <a:p>
            <a:pPr marL="458788" marR="0" lvl="1" indent="-285750" algn="l" defTabSz="914400" rtl="0" eaLnBrk="1" fontAlgn="auto" latinLnBrk="0" hangingPunct="1">
              <a:lnSpc>
                <a:spcPct val="92000"/>
              </a:lnSpc>
              <a:spcBef>
                <a:spcPct val="20000"/>
              </a:spcBef>
              <a:spcAft>
                <a:spcPts val="0"/>
              </a:spcAft>
              <a:buClr>
                <a:schemeClr val="accent1"/>
              </a:buClr>
              <a:buSzTx/>
              <a:buFont typeface="Arial" pitchFamily="34" charset="0"/>
              <a:buChar char="•"/>
              <a:tabLst/>
              <a:defRPr/>
            </a:pPr>
            <a:r>
              <a:rPr lang="en-US" sz="2000" dirty="0" smtClean="0">
                <a:solidFill>
                  <a:schemeClr val="bg1"/>
                </a:solidFill>
                <a:latin typeface="Calibri" pitchFamily="34" charset="0"/>
                <a:cs typeface="Arial" pitchFamily="34" charset="0"/>
              </a:rPr>
              <a:t>Labels become addresses</a:t>
            </a:r>
            <a:endParaRPr kumimoji="0" lang="en-US" sz="2000" b="0" i="0" u="none" strike="noStrike" kern="1200" cap="none" spc="0" normalizeH="0" baseline="0" noProof="0" dirty="0" smtClean="0">
              <a:ln>
                <a:noFill/>
              </a:ln>
              <a:solidFill>
                <a:schemeClr val="bg1"/>
              </a:solidFill>
              <a:effectLst/>
              <a:uLnTx/>
              <a:uFillTx/>
              <a:latin typeface="Calibri" pitchFamily="34" charset="0"/>
              <a:cs typeface="Arial" pitchFamily="34" charset="0"/>
            </a:endParaRPr>
          </a:p>
          <a:p>
            <a:pPr marL="342900" marR="0" lvl="0" indent="-342900" algn="l" defTabSz="914400" rtl="0" eaLnBrk="1" fontAlgn="auto" latinLnBrk="0" hangingPunct="1">
              <a:lnSpc>
                <a:spcPct val="92000"/>
              </a:lnSpc>
              <a:spcBef>
                <a:spcPct val="20000"/>
              </a:spcBef>
              <a:spcAft>
                <a:spcPts val="0"/>
              </a:spcAft>
              <a:buClrTx/>
              <a:buSzPct val="80000"/>
              <a:buFontTx/>
              <a:buNone/>
              <a:tabLst/>
              <a:defRPr/>
            </a:pPr>
            <a:endParaRPr kumimoji="0" lang="en-US" sz="1600" b="0" i="0" u="none" strike="noStrike" kern="1200" cap="none" spc="0" normalizeH="0" baseline="0" noProof="0" dirty="0">
              <a:ln>
                <a:noFill/>
              </a:ln>
              <a:solidFill>
                <a:schemeClr val="bg1"/>
              </a:solidFill>
              <a:effectLst/>
              <a:uLnTx/>
              <a:uFillTx/>
              <a:latin typeface="Calibri" pitchFamily="34" charset="0"/>
              <a:cs typeface="Arial" pitchFamily="34" charset="0"/>
            </a:endParaRPr>
          </a:p>
        </p:txBody>
      </p:sp>
      <p:sp>
        <p:nvSpPr>
          <p:cNvPr id="12" name="AutoShape 8" descr="Wide downward diagonal"/>
          <p:cNvSpPr>
            <a:spLocks noChangeArrowheads="1"/>
          </p:cNvSpPr>
          <p:nvPr>
            <p:custDataLst>
              <p:tags r:id="rId10"/>
            </p:custDataLst>
          </p:nvPr>
        </p:nvSpPr>
        <p:spPr bwMode="auto">
          <a:xfrm rot="5400000">
            <a:off x="2483575" y="4875553"/>
            <a:ext cx="297131" cy="679318"/>
          </a:xfrm>
          <a:prstGeom prst="rightArrow">
            <a:avLst>
              <a:gd name="adj1" fmla="val 50000"/>
              <a:gd name="adj2" fmla="val 25000"/>
            </a:avLst>
          </a:prstGeom>
          <a:solidFill>
            <a:schemeClr val="accent1"/>
          </a:solidFill>
          <a:ln w="25400" algn="ctr">
            <a:solidFill>
              <a:schemeClr val="accent1"/>
            </a:solidFill>
            <a:miter lim="800000"/>
            <a:headEnd/>
            <a:tailEnd/>
          </a:ln>
          <a:effectLst/>
        </p:spPr>
        <p:txBody>
          <a:bodyPr wrap="square" anchor="ctr">
            <a:spAutoFit/>
          </a:bodyPr>
          <a:lstStyle/>
          <a:p>
            <a:endParaRPr lang="en-US"/>
          </a:p>
        </p:txBody>
      </p:sp>
      <p:sp>
        <p:nvSpPr>
          <p:cNvPr id="3" name="Rectangle 2"/>
          <p:cNvSpPr/>
          <p:nvPr/>
        </p:nvSpPr>
        <p:spPr>
          <a:xfrm>
            <a:off x="445420" y="5486400"/>
            <a:ext cx="4583780" cy="8382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ALU, Control, Register File, …</a:t>
            </a:r>
            <a:endParaRPr lang="en-US" dirty="0"/>
          </a:p>
        </p:txBody>
      </p:sp>
      <p:sp>
        <p:nvSpPr>
          <p:cNvPr id="17" name="Rectangle 3"/>
          <p:cNvSpPr txBox="1">
            <a:spLocks noChangeArrowheads="1"/>
          </p:cNvSpPr>
          <p:nvPr>
            <p:custDataLst>
              <p:tags r:id="rId11"/>
            </p:custDataLst>
          </p:nvPr>
        </p:nvSpPr>
        <p:spPr>
          <a:xfrm>
            <a:off x="5181600" y="5676900"/>
            <a:ext cx="3962400" cy="457200"/>
          </a:xfrm>
          <a:prstGeom prst="rect">
            <a:avLst/>
          </a:prstGeom>
        </p:spPr>
        <p:txBody>
          <a:bodyPr vert="horz" lIns="91440" tIns="45720" rIns="91440" bIns="45720" rtlCol="0">
            <a:noAutofit/>
          </a:bodyPr>
          <a:lstStyle/>
          <a:p>
            <a:pPr marL="1588" indent="-285750">
              <a:lnSpc>
                <a:spcPct val="92000"/>
              </a:lnSpc>
              <a:spcBef>
                <a:spcPct val="20000"/>
              </a:spcBef>
              <a:buClr>
                <a:schemeClr val="accent1"/>
              </a:buClr>
            </a:pPr>
            <a:r>
              <a:rPr kumimoji="0" lang="en-US" sz="2400" b="0" i="0" u="none" strike="noStrike" kern="1200" cap="none" spc="0" normalizeH="0" baseline="0" noProof="0" dirty="0" smtClean="0">
                <a:ln>
                  <a:noFill/>
                </a:ln>
                <a:solidFill>
                  <a:schemeClr val="bg1"/>
                </a:solidFill>
                <a:effectLst/>
                <a:uLnTx/>
                <a:uFillTx/>
                <a:latin typeface="Calibri" pitchFamily="34" charset="0"/>
                <a:cs typeface="Arial" pitchFamily="34" charset="0"/>
              </a:rPr>
              <a:t>Machine Implementation</a:t>
            </a:r>
          </a:p>
          <a:p>
            <a:pPr marL="342900" marR="0" lvl="0" indent="-342900" algn="l" defTabSz="914400" rtl="0" eaLnBrk="1" fontAlgn="auto" latinLnBrk="0" hangingPunct="1">
              <a:lnSpc>
                <a:spcPct val="92000"/>
              </a:lnSpc>
              <a:spcBef>
                <a:spcPct val="20000"/>
              </a:spcBef>
              <a:spcAft>
                <a:spcPts val="0"/>
              </a:spcAft>
              <a:buClrTx/>
              <a:buSzPct val="80000"/>
              <a:buFontTx/>
              <a:buNone/>
              <a:tabLst/>
              <a:defRPr/>
            </a:pPr>
            <a:endParaRPr kumimoji="0" lang="en-US" sz="1600" b="0" i="0" u="none" strike="noStrike" kern="1200" cap="none" spc="0" normalizeH="0" baseline="0" noProof="0" dirty="0">
              <a:ln>
                <a:noFill/>
              </a:ln>
              <a:solidFill>
                <a:schemeClr val="bg1"/>
              </a:solidFill>
              <a:effectLst/>
              <a:uLnTx/>
              <a:uFillTx/>
              <a:latin typeface="Calibri" pitchFamily="34" charset="0"/>
              <a:cs typeface="Arial" pitchFamily="34" charset="0"/>
            </a:endParaRPr>
          </a:p>
        </p:txBody>
      </p:sp>
      <p:sp>
        <p:nvSpPr>
          <p:cNvPr id="7" name="Rectangle 6"/>
          <p:cNvSpPr/>
          <p:nvPr/>
        </p:nvSpPr>
        <p:spPr>
          <a:xfrm>
            <a:off x="152400" y="2133600"/>
            <a:ext cx="5029200" cy="434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9466" y="4085771"/>
            <a:ext cx="890209"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282095" y="4086980"/>
            <a:ext cx="689429"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971524" y="4085166"/>
            <a:ext cx="689429"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660953" y="4087585"/>
            <a:ext cx="2292047"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81000" y="4335538"/>
            <a:ext cx="890209"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273629" y="4336747"/>
            <a:ext cx="689429"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963058" y="4334933"/>
            <a:ext cx="689429"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652487" y="4337352"/>
            <a:ext cx="2292047"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81000" y="4640338"/>
            <a:ext cx="890209"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273629" y="4641547"/>
            <a:ext cx="689429"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963058" y="4639733"/>
            <a:ext cx="689429"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073912" y="4642152"/>
            <a:ext cx="870622"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655208" y="4637314"/>
            <a:ext cx="689429"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00" y="3694355"/>
            <a:ext cx="4414345" cy="369332"/>
          </a:xfrm>
          <a:prstGeom prst="rect">
            <a:avLst/>
          </a:prstGeom>
          <a:noFill/>
        </p:spPr>
        <p:txBody>
          <a:bodyPr wrap="square" rtlCol="0">
            <a:spAutoFit/>
          </a:bodyPr>
          <a:lstStyle/>
          <a:p>
            <a:r>
              <a:rPr lang="en-US" dirty="0" smtClean="0">
                <a:solidFill>
                  <a:schemeClr val="accent1"/>
                </a:solidFill>
              </a:rPr>
              <a:t>op=</a:t>
            </a:r>
            <a:r>
              <a:rPr lang="en-US" dirty="0" err="1" smtClean="0">
                <a:solidFill>
                  <a:schemeClr val="accent1"/>
                </a:solidFill>
              </a:rPr>
              <a:t>addi</a:t>
            </a:r>
            <a:r>
              <a:rPr lang="en-US" dirty="0" smtClean="0">
                <a:solidFill>
                  <a:schemeClr val="accent1"/>
                </a:solidFill>
              </a:rPr>
              <a:t>    r0        r2                                         10</a:t>
            </a:r>
            <a:endParaRPr lang="en-US" dirty="0">
              <a:solidFill>
                <a:schemeClr val="accent1"/>
              </a:solidFill>
            </a:endParaRPr>
          </a:p>
        </p:txBody>
      </p:sp>
      <p:sp>
        <p:nvSpPr>
          <p:cNvPr id="30" name="TextBox 29"/>
          <p:cNvSpPr txBox="1"/>
          <p:nvPr/>
        </p:nvSpPr>
        <p:spPr>
          <a:xfrm>
            <a:off x="310055" y="4876800"/>
            <a:ext cx="4719145" cy="369332"/>
          </a:xfrm>
          <a:prstGeom prst="rect">
            <a:avLst/>
          </a:prstGeom>
          <a:noFill/>
        </p:spPr>
        <p:txBody>
          <a:bodyPr wrap="square" rtlCol="0">
            <a:spAutoFit/>
          </a:bodyPr>
          <a:lstStyle/>
          <a:p>
            <a:r>
              <a:rPr lang="en-US" dirty="0" smtClean="0">
                <a:solidFill>
                  <a:schemeClr val="accent1"/>
                </a:solidFill>
              </a:rPr>
              <a:t>op=</a:t>
            </a:r>
            <a:r>
              <a:rPr lang="en-US" dirty="0" err="1" smtClean="0">
                <a:solidFill>
                  <a:schemeClr val="accent1"/>
                </a:solidFill>
              </a:rPr>
              <a:t>reg</a:t>
            </a:r>
            <a:r>
              <a:rPr lang="en-US" dirty="0" smtClean="0">
                <a:solidFill>
                  <a:schemeClr val="accent1"/>
                </a:solidFill>
              </a:rPr>
              <a:t>        r1          r2            r3                  </a:t>
            </a:r>
            <a:r>
              <a:rPr lang="en-US" dirty="0" err="1" smtClean="0">
                <a:solidFill>
                  <a:schemeClr val="accent1"/>
                </a:solidFill>
              </a:rPr>
              <a:t>func</a:t>
            </a:r>
            <a:r>
              <a:rPr lang="en-US" dirty="0" smtClean="0">
                <a:solidFill>
                  <a:schemeClr val="accent1"/>
                </a:solidFill>
              </a:rPr>
              <a:t>=</a:t>
            </a:r>
            <a:r>
              <a:rPr lang="en-US" dirty="0" err="1" smtClean="0">
                <a:solidFill>
                  <a:schemeClr val="accent1"/>
                </a:solidFill>
              </a:rPr>
              <a:t>slt</a:t>
            </a:r>
            <a:endParaRPr lang="en-US" dirty="0">
              <a:solidFill>
                <a:schemeClr val="accent1"/>
              </a:solidFill>
            </a:endParaRPr>
          </a:p>
        </p:txBody>
      </p:sp>
      <p:sp>
        <p:nvSpPr>
          <p:cNvPr id="31" name="Rectangle 30"/>
          <p:cNvSpPr/>
          <p:nvPr/>
        </p:nvSpPr>
        <p:spPr>
          <a:xfrm>
            <a:off x="3352800" y="4642152"/>
            <a:ext cx="721112"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2251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4690" name="Rectangle 2"/>
          <p:cNvSpPr>
            <a:spLocks noGrp="1" noChangeArrowheads="1"/>
          </p:cNvSpPr>
          <p:nvPr>
            <p:ph type="title"/>
          </p:nvPr>
        </p:nvSpPr>
        <p:spPr/>
        <p:txBody>
          <a:bodyPr>
            <a:normAutofit fontScale="90000"/>
          </a:bodyPr>
          <a:lstStyle/>
          <a:p>
            <a:r>
              <a:rPr lang="en-US"/>
              <a:t>Instruction Usage</a:t>
            </a:r>
          </a:p>
        </p:txBody>
      </p:sp>
      <p:sp>
        <p:nvSpPr>
          <p:cNvPr id="2034691" name="Rectangle 3"/>
          <p:cNvSpPr>
            <a:spLocks noGrp="1" noChangeArrowheads="1"/>
          </p:cNvSpPr>
          <p:nvPr>
            <p:ph type="body" idx="1"/>
          </p:nvPr>
        </p:nvSpPr>
        <p:spPr>
          <a:xfrm>
            <a:off x="268288" y="838200"/>
            <a:ext cx="4572000" cy="5391150"/>
          </a:xfrm>
        </p:spPr>
        <p:txBody>
          <a:bodyPr/>
          <a:lstStyle/>
          <a:p>
            <a:r>
              <a:rPr lang="en-US" dirty="0"/>
              <a:t>Instructions are stored in memory, encoded in binary</a:t>
            </a:r>
          </a:p>
          <a:p>
            <a:r>
              <a:rPr lang="en-US" dirty="0"/>
              <a:t>A basic processor </a:t>
            </a:r>
          </a:p>
          <a:p>
            <a:pPr lvl="1"/>
            <a:r>
              <a:rPr lang="en-US" dirty="0"/>
              <a:t>fetches</a:t>
            </a:r>
          </a:p>
          <a:p>
            <a:pPr lvl="1"/>
            <a:r>
              <a:rPr lang="en-US" dirty="0"/>
              <a:t>decodes</a:t>
            </a:r>
          </a:p>
          <a:p>
            <a:pPr lvl="1"/>
            <a:r>
              <a:rPr lang="en-US" dirty="0"/>
              <a:t>executes</a:t>
            </a:r>
          </a:p>
          <a:p>
            <a:pPr>
              <a:buFontTx/>
              <a:buNone/>
            </a:pPr>
            <a:r>
              <a:rPr lang="en-US" dirty="0"/>
              <a:t>   one instruction at a time</a:t>
            </a:r>
          </a:p>
        </p:txBody>
      </p:sp>
      <p:sp>
        <p:nvSpPr>
          <p:cNvPr id="2034693" name="Rectangle 5"/>
          <p:cNvSpPr>
            <a:spLocks noChangeArrowheads="1"/>
          </p:cNvSpPr>
          <p:nvPr/>
        </p:nvSpPr>
        <p:spPr bwMode="auto">
          <a:xfrm>
            <a:off x="5181600" y="3175000"/>
            <a:ext cx="3657600" cy="304800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034694" name="Text Box 6"/>
          <p:cNvSpPr txBox="1">
            <a:spLocks noChangeArrowheads="1"/>
          </p:cNvSpPr>
          <p:nvPr/>
        </p:nvSpPr>
        <p:spPr bwMode="auto">
          <a:xfrm>
            <a:off x="5334000" y="3708400"/>
            <a:ext cx="1308100" cy="541338"/>
          </a:xfrm>
          <a:prstGeom prst="rect">
            <a:avLst/>
          </a:prstGeom>
          <a:noFill/>
          <a:ln w="25400" algn="ctr">
            <a:solidFill>
              <a:srgbClr val="99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116000"/>
              </a:lnSpc>
              <a:buClr>
                <a:srgbClr val="40458C"/>
              </a:buClr>
              <a:buSzPct val="100000"/>
              <a:buFont typeface="Times New Roman" pitchFamily="18" charset="0"/>
              <a:buNone/>
            </a:pPr>
            <a:r>
              <a:rPr lang="en-US">
                <a:latin typeface="Arial" charset="0"/>
              </a:rPr>
              <a:t>pc</a:t>
            </a:r>
          </a:p>
        </p:txBody>
      </p:sp>
      <p:sp>
        <p:nvSpPr>
          <p:cNvPr id="2034695" name="Oval 7"/>
          <p:cNvSpPr>
            <a:spLocks noChangeArrowheads="1"/>
          </p:cNvSpPr>
          <p:nvPr/>
        </p:nvSpPr>
        <p:spPr bwMode="auto">
          <a:xfrm>
            <a:off x="5399088" y="4470400"/>
            <a:ext cx="1314450" cy="717550"/>
          </a:xfrm>
          <a:prstGeom prst="ellipse">
            <a:avLst/>
          </a:prstGeom>
          <a:noFill/>
          <a:ln w="25400" algn="ctr">
            <a:solidFill>
              <a:srgbClr val="FF33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lnSpc>
                <a:spcPct val="116000"/>
              </a:lnSpc>
              <a:buClr>
                <a:srgbClr val="40458C"/>
              </a:buClr>
              <a:buSzPct val="100000"/>
              <a:buFont typeface="Times New Roman" pitchFamily="18" charset="0"/>
              <a:buNone/>
            </a:pPr>
            <a:r>
              <a:rPr lang="en-US">
                <a:latin typeface="Arial" charset="0"/>
              </a:rPr>
              <a:t>adder</a:t>
            </a:r>
          </a:p>
        </p:txBody>
      </p:sp>
      <p:sp>
        <p:nvSpPr>
          <p:cNvPr id="2034696" name="Freeform 8"/>
          <p:cNvSpPr>
            <a:spLocks/>
          </p:cNvSpPr>
          <p:nvPr/>
        </p:nvSpPr>
        <p:spPr bwMode="auto">
          <a:xfrm>
            <a:off x="5397500" y="4224338"/>
            <a:ext cx="1327150" cy="434975"/>
          </a:xfrm>
          <a:custGeom>
            <a:avLst/>
            <a:gdLst>
              <a:gd name="T0" fmla="*/ 490 w 836"/>
              <a:gd name="T1" fmla="*/ 0 h 274"/>
              <a:gd name="T2" fmla="*/ 755 w 836"/>
              <a:gd name="T3" fmla="*/ 123 h 274"/>
              <a:gd name="T4" fmla="*/ 728 w 836"/>
              <a:gd name="T5" fmla="*/ 251 h 274"/>
              <a:gd name="T6" fmla="*/ 104 w 836"/>
              <a:gd name="T7" fmla="*/ 251 h 274"/>
              <a:gd name="T8" fmla="*/ 103 w 836"/>
              <a:gd name="T9" fmla="*/ 113 h 274"/>
              <a:gd name="T10" fmla="*/ 320 w 836"/>
              <a:gd name="T11" fmla="*/ 9 h 274"/>
            </a:gdLst>
            <a:ahLst/>
            <a:cxnLst>
              <a:cxn ang="0">
                <a:pos x="T0" y="T1"/>
              </a:cxn>
              <a:cxn ang="0">
                <a:pos x="T2" y="T3"/>
              </a:cxn>
              <a:cxn ang="0">
                <a:pos x="T4" y="T5"/>
              </a:cxn>
              <a:cxn ang="0">
                <a:pos x="T6" y="T7"/>
              </a:cxn>
              <a:cxn ang="0">
                <a:pos x="T8" y="T9"/>
              </a:cxn>
              <a:cxn ang="0">
                <a:pos x="T10" y="T11"/>
              </a:cxn>
            </a:cxnLst>
            <a:rect l="0" t="0" r="r" b="b"/>
            <a:pathLst>
              <a:path w="836" h="274">
                <a:moveTo>
                  <a:pt x="490" y="0"/>
                </a:moveTo>
                <a:cubicBezTo>
                  <a:pt x="534" y="21"/>
                  <a:pt x="715" y="81"/>
                  <a:pt x="755" y="123"/>
                </a:cubicBezTo>
                <a:cubicBezTo>
                  <a:pt x="795" y="165"/>
                  <a:pt x="836" y="230"/>
                  <a:pt x="728" y="251"/>
                </a:cubicBezTo>
                <a:cubicBezTo>
                  <a:pt x="620" y="272"/>
                  <a:pt x="208" y="274"/>
                  <a:pt x="104" y="251"/>
                </a:cubicBezTo>
                <a:cubicBezTo>
                  <a:pt x="0" y="228"/>
                  <a:pt x="67" y="153"/>
                  <a:pt x="103" y="113"/>
                </a:cubicBezTo>
                <a:cubicBezTo>
                  <a:pt x="139" y="73"/>
                  <a:pt x="275" y="31"/>
                  <a:pt x="320" y="9"/>
                </a:cubicBezTo>
              </a:path>
            </a:pathLst>
          </a:custGeom>
          <a:noFill/>
          <a:ln w="254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34697" name="Freeform 9"/>
          <p:cNvSpPr>
            <a:spLocks/>
          </p:cNvSpPr>
          <p:nvPr/>
        </p:nvSpPr>
        <p:spPr bwMode="auto">
          <a:xfrm>
            <a:off x="5249863" y="2090738"/>
            <a:ext cx="2790825" cy="1608137"/>
          </a:xfrm>
          <a:custGeom>
            <a:avLst/>
            <a:gdLst>
              <a:gd name="T0" fmla="*/ 310 w 1758"/>
              <a:gd name="T1" fmla="*/ 1013 h 1013"/>
              <a:gd name="T2" fmla="*/ 206 w 1758"/>
              <a:gd name="T3" fmla="*/ 126 h 1013"/>
              <a:gd name="T4" fmla="*/ 1547 w 1758"/>
              <a:gd name="T5" fmla="*/ 258 h 1013"/>
              <a:gd name="T6" fmla="*/ 1471 w 1758"/>
              <a:gd name="T7" fmla="*/ 853 h 1013"/>
            </a:gdLst>
            <a:ahLst/>
            <a:cxnLst>
              <a:cxn ang="0">
                <a:pos x="T0" y="T1"/>
              </a:cxn>
              <a:cxn ang="0">
                <a:pos x="T2" y="T3"/>
              </a:cxn>
              <a:cxn ang="0">
                <a:pos x="T4" y="T5"/>
              </a:cxn>
              <a:cxn ang="0">
                <a:pos x="T6" y="T7"/>
              </a:cxn>
            </a:cxnLst>
            <a:rect l="0" t="0" r="r" b="b"/>
            <a:pathLst>
              <a:path w="1758" h="1013">
                <a:moveTo>
                  <a:pt x="310" y="1013"/>
                </a:moveTo>
                <a:cubicBezTo>
                  <a:pt x="293" y="865"/>
                  <a:pt x="0" y="252"/>
                  <a:pt x="206" y="126"/>
                </a:cubicBezTo>
                <a:cubicBezTo>
                  <a:pt x="412" y="0"/>
                  <a:pt x="1336" y="137"/>
                  <a:pt x="1547" y="258"/>
                </a:cubicBezTo>
                <a:cubicBezTo>
                  <a:pt x="1758" y="379"/>
                  <a:pt x="1487" y="729"/>
                  <a:pt x="1471" y="853"/>
                </a:cubicBezTo>
              </a:path>
            </a:pathLst>
          </a:custGeom>
          <a:noFill/>
          <a:ln w="254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34698" name="Text Box 10"/>
          <p:cNvSpPr txBox="1">
            <a:spLocks noChangeArrowheads="1"/>
          </p:cNvSpPr>
          <p:nvPr/>
        </p:nvSpPr>
        <p:spPr bwMode="auto">
          <a:xfrm>
            <a:off x="6934200" y="3479800"/>
            <a:ext cx="1308100" cy="541338"/>
          </a:xfrm>
          <a:prstGeom prst="rect">
            <a:avLst/>
          </a:prstGeom>
          <a:noFill/>
          <a:ln w="25400" algn="ctr">
            <a:solidFill>
              <a:srgbClr val="99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116000"/>
              </a:lnSpc>
              <a:buClr>
                <a:srgbClr val="40458C"/>
              </a:buClr>
              <a:buSzPct val="100000"/>
              <a:buFont typeface="Times New Roman" pitchFamily="18" charset="0"/>
              <a:buNone/>
            </a:pPr>
            <a:r>
              <a:rPr lang="en-US">
                <a:latin typeface="Arial" charset="0"/>
              </a:rPr>
              <a:t>cur inst</a:t>
            </a:r>
          </a:p>
        </p:txBody>
      </p:sp>
      <p:sp>
        <p:nvSpPr>
          <p:cNvPr id="2034699" name="Oval 11"/>
          <p:cNvSpPr>
            <a:spLocks noChangeArrowheads="1"/>
          </p:cNvSpPr>
          <p:nvPr/>
        </p:nvSpPr>
        <p:spPr bwMode="auto">
          <a:xfrm>
            <a:off x="6769100" y="4470400"/>
            <a:ext cx="1625600" cy="717550"/>
          </a:xfrm>
          <a:prstGeom prst="ellipse">
            <a:avLst/>
          </a:prstGeom>
          <a:noFill/>
          <a:ln w="25400" algn="ctr">
            <a:solidFill>
              <a:srgbClr val="FF33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lnSpc>
                <a:spcPct val="116000"/>
              </a:lnSpc>
              <a:buClr>
                <a:srgbClr val="40458C"/>
              </a:buClr>
              <a:buSzPct val="100000"/>
              <a:buFont typeface="Times New Roman" pitchFamily="18" charset="0"/>
              <a:buNone/>
            </a:pPr>
            <a:r>
              <a:rPr lang="en-US">
                <a:latin typeface="Arial" charset="0"/>
              </a:rPr>
              <a:t>decode</a:t>
            </a:r>
          </a:p>
        </p:txBody>
      </p:sp>
      <p:sp>
        <p:nvSpPr>
          <p:cNvPr id="2034710" name="Text Box 22"/>
          <p:cNvSpPr txBox="1">
            <a:spLocks noChangeArrowheads="1"/>
          </p:cNvSpPr>
          <p:nvPr/>
        </p:nvSpPr>
        <p:spPr bwMode="auto">
          <a:xfrm>
            <a:off x="5410200" y="5461000"/>
            <a:ext cx="1143000" cy="541338"/>
          </a:xfrm>
          <a:prstGeom prst="rect">
            <a:avLst/>
          </a:prstGeom>
          <a:noFill/>
          <a:ln w="25400" algn="ctr">
            <a:solidFill>
              <a:srgbClr val="99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116000"/>
              </a:lnSpc>
              <a:buClr>
                <a:srgbClr val="40458C"/>
              </a:buClr>
              <a:buSzPct val="100000"/>
              <a:buFont typeface="Times New Roman" pitchFamily="18" charset="0"/>
              <a:buNone/>
            </a:pPr>
            <a:r>
              <a:rPr lang="en-US">
                <a:latin typeface="Arial" charset="0"/>
              </a:rPr>
              <a:t>regs</a:t>
            </a:r>
          </a:p>
        </p:txBody>
      </p:sp>
      <p:sp>
        <p:nvSpPr>
          <p:cNvPr id="2034711" name="Line 23"/>
          <p:cNvSpPr>
            <a:spLocks noChangeShapeType="1"/>
          </p:cNvSpPr>
          <p:nvPr/>
        </p:nvSpPr>
        <p:spPr bwMode="auto">
          <a:xfrm>
            <a:off x="7543800" y="4013200"/>
            <a:ext cx="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34712" name="Oval 24"/>
          <p:cNvSpPr>
            <a:spLocks noChangeArrowheads="1"/>
          </p:cNvSpPr>
          <p:nvPr/>
        </p:nvSpPr>
        <p:spPr bwMode="auto">
          <a:xfrm>
            <a:off x="6813550" y="5308600"/>
            <a:ext cx="1720850" cy="717550"/>
          </a:xfrm>
          <a:prstGeom prst="ellipse">
            <a:avLst/>
          </a:prstGeom>
          <a:noFill/>
          <a:ln w="25400" algn="ctr">
            <a:solidFill>
              <a:srgbClr val="FF33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lnSpc>
                <a:spcPct val="116000"/>
              </a:lnSpc>
              <a:buClr>
                <a:srgbClr val="40458C"/>
              </a:buClr>
              <a:buSzPct val="100000"/>
              <a:buFont typeface="Times New Roman" pitchFamily="18" charset="0"/>
              <a:buNone/>
            </a:pPr>
            <a:r>
              <a:rPr lang="en-US">
                <a:latin typeface="Arial" charset="0"/>
              </a:rPr>
              <a:t>execute</a:t>
            </a:r>
          </a:p>
        </p:txBody>
      </p:sp>
      <p:sp>
        <p:nvSpPr>
          <p:cNvPr id="2034713" name="Freeform 25"/>
          <p:cNvSpPr>
            <a:spLocks/>
          </p:cNvSpPr>
          <p:nvPr/>
        </p:nvSpPr>
        <p:spPr bwMode="auto">
          <a:xfrm>
            <a:off x="6553200" y="5214938"/>
            <a:ext cx="1266825" cy="942975"/>
          </a:xfrm>
          <a:custGeom>
            <a:avLst/>
            <a:gdLst>
              <a:gd name="T0" fmla="*/ 0 w 798"/>
              <a:gd name="T1" fmla="*/ 251 h 594"/>
              <a:gd name="T2" fmla="*/ 659 w 798"/>
              <a:gd name="T3" fmla="*/ 46 h 594"/>
              <a:gd name="T4" fmla="*/ 688 w 798"/>
              <a:gd name="T5" fmla="*/ 528 h 594"/>
              <a:gd name="T6" fmla="*/ 0 w 798"/>
              <a:gd name="T7" fmla="*/ 443 h 594"/>
            </a:gdLst>
            <a:ahLst/>
            <a:cxnLst>
              <a:cxn ang="0">
                <a:pos x="T0" y="T1"/>
              </a:cxn>
              <a:cxn ang="0">
                <a:pos x="T2" y="T3"/>
              </a:cxn>
              <a:cxn ang="0">
                <a:pos x="T4" y="T5"/>
              </a:cxn>
              <a:cxn ang="0">
                <a:pos x="T6" y="T7"/>
              </a:cxn>
            </a:cxnLst>
            <a:rect l="0" t="0" r="r" b="b"/>
            <a:pathLst>
              <a:path w="798" h="594">
                <a:moveTo>
                  <a:pt x="0" y="251"/>
                </a:moveTo>
                <a:cubicBezTo>
                  <a:pt x="110" y="217"/>
                  <a:pt x="544" y="0"/>
                  <a:pt x="659" y="46"/>
                </a:cubicBezTo>
                <a:cubicBezTo>
                  <a:pt x="774" y="92"/>
                  <a:pt x="798" y="462"/>
                  <a:pt x="688" y="528"/>
                </a:cubicBezTo>
                <a:cubicBezTo>
                  <a:pt x="578" y="594"/>
                  <a:pt x="143" y="461"/>
                  <a:pt x="0" y="443"/>
                </a:cubicBezTo>
              </a:path>
            </a:pathLst>
          </a:custGeom>
          <a:noFill/>
          <a:ln w="254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034714" name="Line 26"/>
          <p:cNvSpPr>
            <a:spLocks noChangeShapeType="1"/>
          </p:cNvSpPr>
          <p:nvPr/>
        </p:nvSpPr>
        <p:spPr bwMode="auto">
          <a:xfrm>
            <a:off x="7696200" y="5156200"/>
            <a:ext cx="0" cy="152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034715" name="Text Box 27"/>
          <p:cNvSpPr txBox="1">
            <a:spLocks noChangeArrowheads="1"/>
          </p:cNvSpPr>
          <p:nvPr/>
        </p:nvSpPr>
        <p:spPr bwMode="auto">
          <a:xfrm>
            <a:off x="4876800" y="2641600"/>
            <a:ext cx="641350" cy="4111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lnSpc>
                <a:spcPct val="116000"/>
              </a:lnSpc>
              <a:buClr>
                <a:srgbClr val="40458C"/>
              </a:buClr>
              <a:buSzPct val="100000"/>
              <a:buFont typeface="Times New Roman" pitchFamily="18" charset="0"/>
              <a:buNone/>
            </a:pPr>
            <a:r>
              <a:rPr lang="en-US" sz="1800">
                <a:latin typeface="Arial" charset="0"/>
              </a:rPr>
              <a:t>addr</a:t>
            </a:r>
          </a:p>
        </p:txBody>
      </p:sp>
      <p:sp>
        <p:nvSpPr>
          <p:cNvPr id="2034716" name="Text Box 28"/>
          <p:cNvSpPr txBox="1">
            <a:spLocks noChangeArrowheads="1"/>
          </p:cNvSpPr>
          <p:nvPr/>
        </p:nvSpPr>
        <p:spPr bwMode="auto">
          <a:xfrm>
            <a:off x="7169150" y="2641600"/>
            <a:ext cx="628650" cy="4111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lnSpc>
                <a:spcPct val="116000"/>
              </a:lnSpc>
              <a:buClr>
                <a:srgbClr val="40458C"/>
              </a:buClr>
              <a:buSzPct val="100000"/>
              <a:buFont typeface="Times New Roman" pitchFamily="18" charset="0"/>
              <a:buNone/>
            </a:pPr>
            <a:r>
              <a:rPr lang="en-US" sz="1800">
                <a:latin typeface="Arial" charset="0"/>
              </a:rPr>
              <a:t>data</a:t>
            </a:r>
          </a:p>
        </p:txBody>
      </p:sp>
      <p:sp>
        <p:nvSpPr>
          <p:cNvPr id="29" name="Text Box 6"/>
          <p:cNvSpPr txBox="1">
            <a:spLocks noChangeArrowheads="1"/>
          </p:cNvSpPr>
          <p:nvPr>
            <p:custDataLst>
              <p:tags r:id="rId1"/>
            </p:custDataLst>
          </p:nvPr>
        </p:nvSpPr>
        <p:spPr bwMode="auto">
          <a:xfrm>
            <a:off x="4419600" y="1295400"/>
            <a:ext cx="4724400" cy="914400"/>
          </a:xfrm>
          <a:prstGeom prst="rect">
            <a:avLst/>
          </a:prstGeom>
          <a:noFill/>
          <a:ln w="25400" algn="ctr">
            <a:solidFill>
              <a:srgbClr val="FF0000"/>
            </a:solidFill>
            <a:miter lim="800000"/>
            <a:headEnd/>
            <a:tailEnd/>
          </a:ln>
          <a:effectLst/>
        </p:spPr>
        <p:txBody>
          <a:bodyPr wrap="square">
            <a:spAutoFit/>
          </a:bodyPr>
          <a:lstStyle/>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00100000000000100000000000001010</a:t>
            </a:r>
          </a:p>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00100000000000010000000000000000</a:t>
            </a:r>
          </a:p>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00000000001000100001100000101010</a:t>
            </a:r>
            <a:endParaRPr lang="en-US" sz="2000" b="1" dirty="0">
              <a:solidFill>
                <a:srgbClr val="FFFFFF"/>
              </a:solidFill>
              <a:latin typeface="Calibri"/>
            </a:endParaRPr>
          </a:p>
        </p:txBody>
      </p:sp>
      <p:sp>
        <p:nvSpPr>
          <p:cNvPr id="30" name="Rectangle 29"/>
          <p:cNvSpPr/>
          <p:nvPr/>
        </p:nvSpPr>
        <p:spPr>
          <a:xfrm>
            <a:off x="4504266" y="1342572"/>
            <a:ext cx="890209"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396895" y="1343781"/>
            <a:ext cx="689429"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086324" y="1341967"/>
            <a:ext cx="689429"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775753" y="1344386"/>
            <a:ext cx="2292047"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495800" y="1592339"/>
            <a:ext cx="890209"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388429" y="1593548"/>
            <a:ext cx="689429"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077858" y="1591734"/>
            <a:ext cx="689429"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67287" y="1594153"/>
            <a:ext cx="2292047"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495800" y="1897139"/>
            <a:ext cx="890209"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388429" y="1898348"/>
            <a:ext cx="689429"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077858" y="1896534"/>
            <a:ext cx="689429"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8188712" y="1898953"/>
            <a:ext cx="870622"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770008" y="1894115"/>
            <a:ext cx="689429"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467600" y="1898953"/>
            <a:ext cx="721112"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4606377" y="926068"/>
            <a:ext cx="4414345" cy="369332"/>
          </a:xfrm>
          <a:prstGeom prst="rect">
            <a:avLst/>
          </a:prstGeom>
          <a:noFill/>
        </p:spPr>
        <p:txBody>
          <a:bodyPr wrap="square" rtlCol="0">
            <a:spAutoFit/>
          </a:bodyPr>
          <a:lstStyle/>
          <a:p>
            <a:r>
              <a:rPr lang="en-US" dirty="0" smtClean="0">
                <a:solidFill>
                  <a:schemeClr val="accent1"/>
                </a:solidFill>
              </a:rPr>
              <a:t>op=</a:t>
            </a:r>
            <a:r>
              <a:rPr lang="en-US" dirty="0" err="1" smtClean="0">
                <a:solidFill>
                  <a:schemeClr val="accent1"/>
                </a:solidFill>
              </a:rPr>
              <a:t>addi</a:t>
            </a:r>
            <a:r>
              <a:rPr lang="en-US" dirty="0" smtClean="0">
                <a:solidFill>
                  <a:schemeClr val="accent1"/>
                </a:solidFill>
              </a:rPr>
              <a:t>    r0        r2                                         10</a:t>
            </a:r>
            <a:endParaRPr lang="en-US" dirty="0">
              <a:solidFill>
                <a:schemeClr val="accent1"/>
              </a:solidFill>
            </a:endParaRPr>
          </a:p>
        </p:txBody>
      </p:sp>
    </p:spTree>
    <p:extLst>
      <p:ext uri="{BB962C8B-B14F-4D97-AF65-F5344CB8AC3E}">
        <p14:creationId xmlns:p14="http://schemas.microsoft.com/office/powerpoint/2010/main" val="225418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3469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34691">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346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346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347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347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3469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34691">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347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3469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2034691">
                                            <p:txEl>
                                              <p:pRg st="4" end="4"/>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347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3471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3471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3469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3469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694" grpId="0" animBg="1"/>
      <p:bldP spid="2034695" grpId="0" animBg="1"/>
      <p:bldP spid="2034696" grpId="0" animBg="1"/>
      <p:bldP spid="2034697" grpId="0" animBg="1"/>
      <p:bldP spid="2034698" grpId="0" animBg="1"/>
      <p:bldP spid="2034699" grpId="0" animBg="1"/>
      <p:bldP spid="2034710" grpId="0" animBg="1"/>
      <p:bldP spid="2034711" grpId="0" animBg="1"/>
      <p:bldP spid="2034712" grpId="0" animBg="1"/>
      <p:bldP spid="2034713" grpId="0" animBg="1"/>
      <p:bldP spid="2034715" grpId="0"/>
      <p:bldP spid="2034716"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6738" name="Rectangle 2"/>
          <p:cNvSpPr>
            <a:spLocks noGrp="1" noChangeArrowheads="1"/>
          </p:cNvSpPr>
          <p:nvPr>
            <p:ph type="title"/>
            <p:custDataLst>
              <p:tags r:id="rId1"/>
            </p:custDataLst>
          </p:nvPr>
        </p:nvSpPr>
        <p:spPr/>
        <p:txBody>
          <a:bodyPr>
            <a:noAutofit/>
          </a:bodyPr>
          <a:lstStyle/>
          <a:p>
            <a:r>
              <a:rPr lang="en-US"/>
              <a:t>Instruction Types</a:t>
            </a:r>
          </a:p>
        </p:txBody>
      </p:sp>
      <p:sp>
        <p:nvSpPr>
          <p:cNvPr id="2036739" name="Rectangle 3"/>
          <p:cNvSpPr>
            <a:spLocks noGrp="1" noChangeArrowheads="1"/>
          </p:cNvSpPr>
          <p:nvPr>
            <p:ph idx="1"/>
            <p:custDataLst>
              <p:tags r:id="rId2"/>
            </p:custDataLst>
          </p:nvPr>
        </p:nvSpPr>
        <p:spPr/>
        <p:txBody>
          <a:bodyPr>
            <a:noAutofit/>
          </a:bodyPr>
          <a:lstStyle/>
          <a:p>
            <a:pPr>
              <a:lnSpc>
                <a:spcPct val="82000"/>
              </a:lnSpc>
            </a:pPr>
            <a:r>
              <a:rPr lang="en-US" sz="2800" dirty="0">
                <a:solidFill>
                  <a:schemeClr val="accent1"/>
                </a:solidFill>
              </a:rPr>
              <a:t>Arithmetic</a:t>
            </a:r>
          </a:p>
          <a:p>
            <a:pPr lvl="1">
              <a:lnSpc>
                <a:spcPct val="82000"/>
              </a:lnSpc>
            </a:pPr>
            <a:r>
              <a:rPr lang="en-US" sz="2400" dirty="0"/>
              <a:t>add, subtract, shift left, shift right, multiply, </a:t>
            </a:r>
            <a:r>
              <a:rPr lang="en-US" sz="2400" dirty="0" smtClean="0"/>
              <a:t>divide</a:t>
            </a:r>
          </a:p>
          <a:p>
            <a:pPr>
              <a:lnSpc>
                <a:spcPct val="82000"/>
              </a:lnSpc>
            </a:pPr>
            <a:r>
              <a:rPr lang="en-US" sz="2800" dirty="0" smtClean="0">
                <a:solidFill>
                  <a:schemeClr val="accent1"/>
                </a:solidFill>
              </a:rPr>
              <a:t>Memory</a:t>
            </a:r>
          </a:p>
          <a:p>
            <a:pPr lvl="1">
              <a:lnSpc>
                <a:spcPct val="82000"/>
              </a:lnSpc>
            </a:pPr>
            <a:r>
              <a:rPr lang="en-US" sz="2400" dirty="0" smtClean="0"/>
              <a:t>load value from memory to a register</a:t>
            </a:r>
          </a:p>
          <a:p>
            <a:pPr lvl="1">
              <a:lnSpc>
                <a:spcPct val="82000"/>
              </a:lnSpc>
            </a:pPr>
            <a:r>
              <a:rPr lang="en-US" sz="2400" dirty="0" smtClean="0"/>
              <a:t>store value to memory from a register</a:t>
            </a:r>
            <a:endParaRPr lang="en-US" sz="2400" dirty="0"/>
          </a:p>
          <a:p>
            <a:pPr>
              <a:lnSpc>
                <a:spcPct val="82000"/>
              </a:lnSpc>
            </a:pPr>
            <a:r>
              <a:rPr lang="en-US" sz="2800" dirty="0">
                <a:solidFill>
                  <a:schemeClr val="accent1"/>
                </a:solidFill>
              </a:rPr>
              <a:t>Control flow</a:t>
            </a:r>
          </a:p>
          <a:p>
            <a:pPr lvl="1">
              <a:lnSpc>
                <a:spcPct val="82000"/>
              </a:lnSpc>
            </a:pPr>
            <a:r>
              <a:rPr lang="en-US" sz="2400" dirty="0"/>
              <a:t>unconditional jumps</a:t>
            </a:r>
          </a:p>
          <a:p>
            <a:pPr lvl="1">
              <a:lnSpc>
                <a:spcPct val="82000"/>
              </a:lnSpc>
            </a:pPr>
            <a:r>
              <a:rPr lang="en-US" sz="2400" dirty="0"/>
              <a:t>conditional jumps (branches)</a:t>
            </a:r>
          </a:p>
          <a:p>
            <a:pPr lvl="1">
              <a:lnSpc>
                <a:spcPct val="82000"/>
              </a:lnSpc>
            </a:pPr>
            <a:r>
              <a:rPr lang="en-US" sz="2400" dirty="0" smtClean="0"/>
              <a:t>jump and link (subroutine call)</a:t>
            </a:r>
          </a:p>
          <a:p>
            <a:pPr lvl="1">
              <a:lnSpc>
                <a:spcPct val="82000"/>
              </a:lnSpc>
            </a:pPr>
            <a:endParaRPr lang="en-US" sz="2400" dirty="0" smtClean="0"/>
          </a:p>
          <a:p>
            <a:pPr>
              <a:lnSpc>
                <a:spcPct val="82000"/>
              </a:lnSpc>
            </a:pPr>
            <a:r>
              <a:rPr lang="en-US" sz="2800" dirty="0" smtClean="0"/>
              <a:t>Many other instructions are possible</a:t>
            </a:r>
          </a:p>
          <a:p>
            <a:pPr lvl="1">
              <a:lnSpc>
                <a:spcPct val="82000"/>
              </a:lnSpc>
            </a:pPr>
            <a:r>
              <a:rPr lang="en-US" sz="2400" dirty="0" smtClean="0"/>
              <a:t>vector </a:t>
            </a:r>
            <a:r>
              <a:rPr lang="en-US" sz="2400" dirty="0"/>
              <a:t>add/sub/</a:t>
            </a:r>
            <a:r>
              <a:rPr lang="en-US" sz="2400" dirty="0" err="1"/>
              <a:t>mul</a:t>
            </a:r>
            <a:r>
              <a:rPr lang="en-US" sz="2400" dirty="0"/>
              <a:t>/div, string </a:t>
            </a:r>
            <a:r>
              <a:rPr lang="en-US" sz="2400" dirty="0" smtClean="0"/>
              <a:t>operations </a:t>
            </a:r>
          </a:p>
          <a:p>
            <a:pPr lvl="1">
              <a:lnSpc>
                <a:spcPct val="82000"/>
              </a:lnSpc>
            </a:pPr>
            <a:r>
              <a:rPr lang="en-US" sz="2400" dirty="0" smtClean="0"/>
              <a:t>manipulate coprocessor</a:t>
            </a:r>
          </a:p>
          <a:p>
            <a:pPr lvl="1">
              <a:lnSpc>
                <a:spcPct val="82000"/>
              </a:lnSpc>
            </a:pPr>
            <a:r>
              <a:rPr lang="en-US" sz="2400" dirty="0" smtClean="0"/>
              <a:t>I/O</a:t>
            </a:r>
            <a:endParaRPr lang="en-US" sz="2400" dirty="0"/>
          </a:p>
        </p:txBody>
      </p:sp>
    </p:spTree>
    <p:extLst>
      <p:ext uri="{BB962C8B-B14F-4D97-AF65-F5344CB8AC3E}">
        <p14:creationId xmlns:p14="http://schemas.microsoft.com/office/powerpoint/2010/main" val="273761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67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3673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3673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3673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3673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3673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36739">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36739">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36739">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36739">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3673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8786" name="Rectangle 2"/>
          <p:cNvSpPr>
            <a:spLocks noGrp="1" noChangeArrowheads="1"/>
          </p:cNvSpPr>
          <p:nvPr>
            <p:ph type="title"/>
          </p:nvPr>
        </p:nvSpPr>
        <p:spPr/>
        <p:txBody>
          <a:bodyPr>
            <a:normAutofit fontScale="90000"/>
          </a:bodyPr>
          <a:lstStyle/>
          <a:p>
            <a:r>
              <a:rPr lang="en-US"/>
              <a:t>Instruction Set Architecture</a:t>
            </a:r>
          </a:p>
        </p:txBody>
      </p:sp>
      <p:sp>
        <p:nvSpPr>
          <p:cNvPr id="2038787" name="Rectangle 3"/>
          <p:cNvSpPr>
            <a:spLocks noGrp="1" noChangeArrowheads="1"/>
          </p:cNvSpPr>
          <p:nvPr>
            <p:ph type="body" idx="1"/>
          </p:nvPr>
        </p:nvSpPr>
        <p:spPr/>
        <p:txBody>
          <a:bodyPr/>
          <a:lstStyle/>
          <a:p>
            <a:r>
              <a:rPr lang="en-US" sz="2800" dirty="0"/>
              <a:t>The types of operations permissible in machine language define the ISA</a:t>
            </a:r>
          </a:p>
          <a:p>
            <a:pPr lvl="1"/>
            <a:r>
              <a:rPr lang="en-US" sz="2400" dirty="0"/>
              <a:t>MIPS: load/store, arithmetic, control flow, …</a:t>
            </a:r>
          </a:p>
          <a:p>
            <a:pPr lvl="1"/>
            <a:r>
              <a:rPr lang="en-US" sz="2400" dirty="0"/>
              <a:t>VAX: load/store, arithmetic, control flow, strings, …</a:t>
            </a:r>
          </a:p>
          <a:p>
            <a:pPr lvl="1"/>
            <a:r>
              <a:rPr lang="en-US" sz="2400" dirty="0"/>
              <a:t>Cray: vector operations, …</a:t>
            </a:r>
          </a:p>
          <a:p>
            <a:r>
              <a:rPr lang="en-US" sz="2800" dirty="0"/>
              <a:t>Two classes of ISAs</a:t>
            </a:r>
          </a:p>
          <a:p>
            <a:pPr lvl="1"/>
            <a:r>
              <a:rPr lang="en-US" sz="2400" dirty="0"/>
              <a:t>Reduced Instruction Set Computers (RISC)</a:t>
            </a:r>
          </a:p>
          <a:p>
            <a:pPr lvl="1"/>
            <a:r>
              <a:rPr lang="en-US" sz="2400" dirty="0"/>
              <a:t>Complex Instruction Set Computers (CISC)</a:t>
            </a:r>
          </a:p>
          <a:p>
            <a:pPr lvl="1"/>
            <a:endParaRPr lang="en-US" sz="2400" dirty="0"/>
          </a:p>
          <a:p>
            <a:r>
              <a:rPr lang="en-US" sz="2800" dirty="0">
                <a:solidFill>
                  <a:schemeClr val="accent1"/>
                </a:solidFill>
              </a:rPr>
              <a:t>We’ll study the MIPS ISA in this course</a:t>
            </a:r>
          </a:p>
        </p:txBody>
      </p:sp>
    </p:spTree>
    <p:extLst>
      <p:ext uri="{BB962C8B-B14F-4D97-AF65-F5344CB8AC3E}">
        <p14:creationId xmlns:p14="http://schemas.microsoft.com/office/powerpoint/2010/main" val="2588136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3878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3878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3878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387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Instruction Set Architecture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FFFF00"/>
                </a:solidFill>
              </a:rPr>
              <a:t>Instruction Set Architecture (ISA)</a:t>
            </a:r>
          </a:p>
          <a:p>
            <a:pPr marL="573088" lvl="1" indent="-457200"/>
            <a:r>
              <a:rPr lang="en-US" dirty="0" smtClean="0"/>
              <a:t>Different CPU architecture specifies different set of instructions. Intel x86, IBM PowerPC, Sun </a:t>
            </a:r>
            <a:r>
              <a:rPr lang="en-US" dirty="0" err="1" smtClean="0"/>
              <a:t>Sparc</a:t>
            </a:r>
            <a:r>
              <a:rPr lang="en-US" dirty="0" smtClean="0"/>
              <a:t>, MIPS, etc. </a:t>
            </a:r>
          </a:p>
          <a:p>
            <a:r>
              <a:rPr lang="en-US" dirty="0">
                <a:solidFill>
                  <a:schemeClr val="accent1"/>
                </a:solidFill>
              </a:rPr>
              <a:t>MIPS</a:t>
            </a:r>
          </a:p>
          <a:p>
            <a:pPr lvl="1"/>
            <a:r>
              <a:rPr lang="en-US" dirty="0"/>
              <a:t>≈ 200 instructions, 32 bits each, 3 formats</a:t>
            </a:r>
          </a:p>
          <a:p>
            <a:pPr lvl="2"/>
            <a:r>
              <a:rPr lang="en-US" dirty="0"/>
              <a:t>mostly orthogonal</a:t>
            </a:r>
          </a:p>
          <a:p>
            <a:pPr lvl="1"/>
            <a:r>
              <a:rPr lang="en-US" dirty="0"/>
              <a:t>all operands in registers</a:t>
            </a:r>
          </a:p>
          <a:p>
            <a:pPr lvl="2"/>
            <a:r>
              <a:rPr lang="en-US" dirty="0"/>
              <a:t>almost all are 32 bits each, can be used interchangeably</a:t>
            </a:r>
          </a:p>
          <a:p>
            <a:pPr lvl="1"/>
            <a:r>
              <a:rPr lang="en-US" dirty="0"/>
              <a:t>≈ 1 addressing mode: </a:t>
            </a:r>
            <a:r>
              <a:rPr lang="en-US" dirty="0" err="1"/>
              <a:t>Mem</a:t>
            </a:r>
            <a:r>
              <a:rPr lang="en-US" dirty="0"/>
              <a:t>[</a:t>
            </a:r>
            <a:r>
              <a:rPr lang="en-US" dirty="0" err="1"/>
              <a:t>reg</a:t>
            </a:r>
            <a:r>
              <a:rPr lang="en-US" dirty="0"/>
              <a:t> + </a:t>
            </a:r>
            <a:r>
              <a:rPr lang="en-US" dirty="0" err="1"/>
              <a:t>imm</a:t>
            </a:r>
            <a:r>
              <a:rPr lang="en-US" dirty="0"/>
              <a:t>]</a:t>
            </a:r>
          </a:p>
          <a:p>
            <a:r>
              <a:rPr lang="en-US" dirty="0">
                <a:solidFill>
                  <a:schemeClr val="accent1"/>
                </a:solidFill>
              </a:rPr>
              <a:t>x86 = Complex Instruction Set Computer (</a:t>
            </a:r>
            <a:r>
              <a:rPr lang="en-US" dirty="0" err="1">
                <a:solidFill>
                  <a:schemeClr val="accent1"/>
                </a:solidFill>
              </a:rPr>
              <a:t>ClSC</a:t>
            </a:r>
            <a:r>
              <a:rPr lang="en-US" dirty="0">
                <a:solidFill>
                  <a:schemeClr val="accent1"/>
                </a:solidFill>
              </a:rPr>
              <a:t>)</a:t>
            </a:r>
          </a:p>
          <a:p>
            <a:pPr lvl="1"/>
            <a:r>
              <a:rPr lang="en-US" dirty="0"/>
              <a:t>&gt; 1000 instructions, 1 to 15 bytes each</a:t>
            </a:r>
          </a:p>
          <a:p>
            <a:pPr lvl="1"/>
            <a:r>
              <a:rPr lang="en-US" dirty="0"/>
              <a:t>operands in special registers,  general purpose registers,  memory, on stack, …</a:t>
            </a:r>
          </a:p>
          <a:p>
            <a:pPr lvl="2"/>
            <a:r>
              <a:rPr lang="en-US" dirty="0"/>
              <a:t>can be 1, 2, 4, 8 bytes, signed or unsigned</a:t>
            </a:r>
          </a:p>
          <a:p>
            <a:pPr lvl="1"/>
            <a:r>
              <a:rPr lang="en-US" dirty="0"/>
              <a:t>10s of addressing modes</a:t>
            </a:r>
          </a:p>
          <a:p>
            <a:pPr lvl="2"/>
            <a:r>
              <a:rPr lang="en-US" dirty="0"/>
              <a:t>e.g.  </a:t>
            </a:r>
            <a:r>
              <a:rPr lang="en-US" dirty="0" err="1"/>
              <a:t>Mem</a:t>
            </a:r>
            <a:r>
              <a:rPr lang="en-US" dirty="0"/>
              <a:t>[segment + </a:t>
            </a:r>
            <a:r>
              <a:rPr lang="en-US" dirty="0" err="1"/>
              <a:t>reg</a:t>
            </a:r>
            <a:r>
              <a:rPr lang="en-US" dirty="0"/>
              <a:t> + </a:t>
            </a:r>
            <a:r>
              <a:rPr lang="en-US" dirty="0" err="1"/>
              <a:t>reg</a:t>
            </a:r>
            <a:r>
              <a:rPr lang="en-US" dirty="0"/>
              <a:t>*scale + offset]</a:t>
            </a:r>
          </a:p>
          <a:p>
            <a:pPr marL="573088" lvl="1" indent="-457200">
              <a:buFont typeface="Wingdings" pitchFamily="2" charset="2"/>
              <a:buChar char="§"/>
            </a:pPr>
            <a:endParaRPr lang="en-US" dirty="0"/>
          </a:p>
        </p:txBody>
      </p:sp>
    </p:spTree>
    <p:extLst>
      <p:ext uri="{BB962C8B-B14F-4D97-AF65-F5344CB8AC3E}">
        <p14:creationId xmlns:p14="http://schemas.microsoft.com/office/powerpoint/2010/main" val="2767073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Big Picture:  Building a Processor</a:t>
            </a:r>
            <a:endParaRPr lang="en-US" dirty="0"/>
          </a:p>
        </p:txBody>
      </p:sp>
      <p:sp>
        <p:nvSpPr>
          <p:cNvPr id="2249762" name="Line 34"/>
          <p:cNvSpPr>
            <a:spLocks noChangeShapeType="1"/>
          </p:cNvSpPr>
          <p:nvPr>
            <p:custDataLst>
              <p:tags r:id="rId2"/>
            </p:custDataLst>
          </p:nvPr>
        </p:nvSpPr>
        <p:spPr bwMode="auto">
          <a:xfrm flipV="1">
            <a:off x="2286000" y="39624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3"/>
            </p:custDataLst>
          </p:nvPr>
        </p:nvSpPr>
        <p:spPr bwMode="auto">
          <a:xfrm>
            <a:off x="3733800" y="1981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4"/>
            </p:custDataLst>
          </p:nvPr>
        </p:nvSpPr>
        <p:spPr bwMode="auto">
          <a:xfrm>
            <a:off x="3733800" y="2819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5"/>
            </p:custDataLst>
          </p:nvPr>
        </p:nvSpPr>
        <p:spPr bwMode="auto">
          <a:xfrm flipV="1">
            <a:off x="8686800" y="91440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6"/>
            </p:custDataLst>
          </p:nvPr>
        </p:nvSpPr>
        <p:spPr bwMode="auto">
          <a:xfrm flipH="1">
            <a:off x="6629400" y="2362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
            </p:custDataLst>
          </p:nvPr>
        </p:nvSpPr>
        <p:spPr bwMode="auto">
          <a:xfrm flipV="1">
            <a:off x="1981200" y="9144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8"/>
            </p:custDataLst>
          </p:nvPr>
        </p:nvSpPr>
        <p:spPr bwMode="auto">
          <a:xfrm flipV="1">
            <a:off x="1981200" y="2667000"/>
            <a:ext cx="228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56" name="Line 8"/>
          <p:cNvSpPr>
            <a:spLocks noChangeShapeType="1"/>
          </p:cNvSpPr>
          <p:nvPr>
            <p:custDataLst>
              <p:tags r:id="rId9"/>
            </p:custDataLst>
          </p:nvPr>
        </p:nvSpPr>
        <p:spPr bwMode="auto">
          <a:xfrm>
            <a:off x="761998" y="2743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10"/>
            </p:custDataLst>
          </p:nvPr>
        </p:nvSpPr>
        <p:spPr bwMode="auto">
          <a:xfrm>
            <a:off x="381000" y="35052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11"/>
            </p:custDataLst>
          </p:nvPr>
        </p:nvSpPr>
        <p:spPr bwMode="auto">
          <a:xfrm flipH="1">
            <a:off x="1295400" y="3124200"/>
            <a:ext cx="0" cy="114300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12"/>
            </p:custDataLst>
          </p:nvPr>
        </p:nvSpPr>
        <p:spPr bwMode="auto">
          <a:xfrm>
            <a:off x="761998" y="38099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1" name="Line 49"/>
          <p:cNvSpPr>
            <a:spLocks noChangeShapeType="1"/>
          </p:cNvSpPr>
          <p:nvPr>
            <p:custDataLst>
              <p:tags r:id="rId13"/>
            </p:custDataLst>
          </p:nvPr>
        </p:nvSpPr>
        <p:spPr bwMode="auto">
          <a:xfrm flipH="1">
            <a:off x="1981200" y="91440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3" name="Line 49"/>
          <p:cNvSpPr>
            <a:spLocks noChangeShapeType="1"/>
          </p:cNvSpPr>
          <p:nvPr>
            <p:custDataLst>
              <p:tags r:id="rId14"/>
            </p:custDataLst>
          </p:nvPr>
        </p:nvSpPr>
        <p:spPr bwMode="auto">
          <a:xfrm flipH="1" flipV="1">
            <a:off x="1295400" y="2209800"/>
            <a:ext cx="228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257800" y="32766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2286000" y="4648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2" name="Text Box 29"/>
          <p:cNvSpPr txBox="1">
            <a:spLocks noChangeArrowheads="1"/>
          </p:cNvSpPr>
          <p:nvPr>
            <p:custDataLst>
              <p:tags r:id="rId17"/>
            </p:custDataLst>
          </p:nvPr>
        </p:nvSpPr>
        <p:spPr bwMode="auto">
          <a:xfrm>
            <a:off x="2343960" y="4495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latin typeface="Calibri"/>
              </a:rPr>
              <a:t>imm</a:t>
            </a:r>
            <a:endParaRPr lang="en-US" sz="1600" dirty="0">
              <a:solidFill>
                <a:srgbClr val="FFFFFF"/>
              </a:solidFill>
              <a:latin typeface="Calibri"/>
            </a:endParaRPr>
          </a:p>
        </p:txBody>
      </p:sp>
      <p:sp>
        <p:nvSpPr>
          <p:cNvPr id="75" name="Rectangle 4"/>
          <p:cNvSpPr>
            <a:spLocks noChangeArrowheads="1"/>
          </p:cNvSpPr>
          <p:nvPr>
            <p:custDataLst>
              <p:tags r:id="rId18"/>
            </p:custDataLst>
          </p:nvPr>
        </p:nvSpPr>
        <p:spPr bwMode="auto">
          <a:xfrm>
            <a:off x="304800" y="1676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80" name="Line 49"/>
          <p:cNvSpPr>
            <a:spLocks noChangeShapeType="1"/>
          </p:cNvSpPr>
          <p:nvPr>
            <p:custDataLst>
              <p:tags r:id="rId19"/>
            </p:custDataLst>
          </p:nvPr>
        </p:nvSpPr>
        <p:spPr bwMode="auto">
          <a:xfrm flipV="1">
            <a:off x="5029200" y="2819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3733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42672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2362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2590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819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819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3733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7" name="Line 49"/>
          <p:cNvSpPr>
            <a:spLocks noChangeShapeType="1"/>
          </p:cNvSpPr>
          <p:nvPr>
            <p:custDataLst>
              <p:tags r:id="rId27"/>
            </p:custDataLst>
          </p:nvPr>
        </p:nvSpPr>
        <p:spPr bwMode="auto">
          <a:xfrm flipV="1">
            <a:off x="2123844" y="4419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93" name="Text Box 29"/>
          <p:cNvSpPr txBox="1">
            <a:spLocks noChangeArrowheads="1"/>
          </p:cNvSpPr>
          <p:nvPr>
            <p:custDataLst>
              <p:tags r:id="rId28"/>
            </p:custDataLst>
          </p:nvPr>
        </p:nvSpPr>
        <p:spPr bwMode="auto">
          <a:xfrm>
            <a:off x="1676400" y="42672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target</a:t>
            </a:r>
            <a:endParaRPr lang="en-US" sz="1600" dirty="0">
              <a:solidFill>
                <a:srgbClr val="FFFFFF"/>
              </a:solidFill>
              <a:latin typeface="Calibri"/>
            </a:endParaRPr>
          </a:p>
        </p:txBody>
      </p:sp>
      <p:sp>
        <p:nvSpPr>
          <p:cNvPr id="94" name="Line 34"/>
          <p:cNvSpPr>
            <a:spLocks noChangeShapeType="1"/>
          </p:cNvSpPr>
          <p:nvPr>
            <p:custDataLst>
              <p:tags r:id="rId29"/>
            </p:custDataLst>
          </p:nvPr>
        </p:nvSpPr>
        <p:spPr bwMode="auto">
          <a:xfrm flipH="1" flipV="1">
            <a:off x="1742844" y="45720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97" name="Line 45"/>
          <p:cNvSpPr>
            <a:spLocks noChangeShapeType="1"/>
          </p:cNvSpPr>
          <p:nvPr>
            <p:custDataLst>
              <p:tags r:id="rId30"/>
            </p:custDataLst>
          </p:nvPr>
        </p:nvSpPr>
        <p:spPr bwMode="auto">
          <a:xfrm flipH="1" flipV="1">
            <a:off x="1752600" y="4953000"/>
            <a:ext cx="457200" cy="457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98" name="Line 49"/>
          <p:cNvSpPr>
            <a:spLocks noChangeShapeType="1"/>
          </p:cNvSpPr>
          <p:nvPr>
            <p:custDataLst>
              <p:tags r:id="rId31"/>
            </p:custDataLst>
          </p:nvPr>
        </p:nvSpPr>
        <p:spPr bwMode="auto">
          <a:xfrm flipV="1">
            <a:off x="4800600" y="3962400"/>
            <a:ext cx="0" cy="14478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4" name="Line 49"/>
          <p:cNvSpPr>
            <a:spLocks noChangeShapeType="1"/>
          </p:cNvSpPr>
          <p:nvPr>
            <p:custDataLst>
              <p:tags r:id="rId32"/>
            </p:custDataLst>
          </p:nvPr>
        </p:nvSpPr>
        <p:spPr bwMode="auto">
          <a:xfrm flipV="1">
            <a:off x="2123844" y="4038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5" name="Line 34"/>
          <p:cNvSpPr>
            <a:spLocks noChangeShapeType="1"/>
          </p:cNvSpPr>
          <p:nvPr>
            <p:custDataLst>
              <p:tags r:id="rId33"/>
            </p:custDataLst>
          </p:nvPr>
        </p:nvSpPr>
        <p:spPr bwMode="auto">
          <a:xfrm flipH="1" flipV="1">
            <a:off x="1742844" y="41910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6" name="Text Box 29"/>
          <p:cNvSpPr txBox="1">
            <a:spLocks noChangeArrowheads="1"/>
          </p:cNvSpPr>
          <p:nvPr>
            <p:custDataLst>
              <p:tags r:id="rId34"/>
            </p:custDataLst>
          </p:nvPr>
        </p:nvSpPr>
        <p:spPr bwMode="auto">
          <a:xfrm>
            <a:off x="1676400" y="3886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offset</a:t>
            </a:r>
            <a:endParaRPr lang="en-US" sz="1600" dirty="0">
              <a:solidFill>
                <a:srgbClr val="FFFFFF"/>
              </a:solidFill>
              <a:latin typeface="Calibri"/>
            </a:endParaRPr>
          </a:p>
        </p:txBody>
      </p:sp>
      <p:sp>
        <p:nvSpPr>
          <p:cNvPr id="108" name="Line 44"/>
          <p:cNvSpPr>
            <a:spLocks noChangeShapeType="1"/>
          </p:cNvSpPr>
          <p:nvPr>
            <p:custDataLst>
              <p:tags r:id="rId35"/>
            </p:custDataLst>
          </p:nvPr>
        </p:nvSpPr>
        <p:spPr bwMode="auto">
          <a:xfrm flipH="1">
            <a:off x="4419600" y="3429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96" name="Line 45"/>
          <p:cNvSpPr>
            <a:spLocks noChangeShapeType="1"/>
          </p:cNvSpPr>
          <p:nvPr>
            <p:custDataLst>
              <p:tags r:id="rId36"/>
            </p:custDataLst>
          </p:nvPr>
        </p:nvSpPr>
        <p:spPr bwMode="auto">
          <a:xfrm flipH="1">
            <a:off x="3810000" y="3962400"/>
            <a:ext cx="2286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3" name="Line 45"/>
          <p:cNvSpPr>
            <a:spLocks noChangeShapeType="1"/>
          </p:cNvSpPr>
          <p:nvPr>
            <p:custDataLst>
              <p:tags r:id="rId37"/>
            </p:custDataLst>
          </p:nvPr>
        </p:nvSpPr>
        <p:spPr bwMode="auto">
          <a:xfrm flipH="1">
            <a:off x="3733800" y="3505200"/>
            <a:ext cx="76200" cy="3048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10" name="Line 49"/>
          <p:cNvSpPr>
            <a:spLocks noChangeShapeType="1"/>
          </p:cNvSpPr>
          <p:nvPr>
            <p:custDataLst>
              <p:tags r:id="rId38"/>
            </p:custDataLst>
          </p:nvPr>
        </p:nvSpPr>
        <p:spPr bwMode="auto">
          <a:xfrm flipV="1">
            <a:off x="3810000" y="3505200"/>
            <a:ext cx="228600" cy="0"/>
          </a:xfrm>
          <a:prstGeom prst="line">
            <a:avLst/>
          </a:prstGeom>
          <a:noFill/>
          <a:ln w="25400" cap="sq">
            <a:solidFill>
              <a:schemeClr val="accent2"/>
            </a:solidFill>
            <a:round/>
            <a:headEnd/>
            <a:tailEnd/>
          </a:ln>
          <a:effectLst/>
        </p:spPr>
        <p:txBody>
          <a:bodyPr wrap="square" anchor="ctr" anchorCtr="1">
            <a:noAutofit/>
          </a:bodyPr>
          <a:lstStyle/>
          <a:p>
            <a:endParaRPr lang="en-US" dirty="0"/>
          </a:p>
        </p:txBody>
      </p:sp>
      <p:sp>
        <p:nvSpPr>
          <p:cNvPr id="111" name="Text Box 11"/>
          <p:cNvSpPr txBox="1">
            <a:spLocks noChangeArrowheads="1"/>
          </p:cNvSpPr>
          <p:nvPr>
            <p:custDataLst>
              <p:tags r:id="rId39"/>
            </p:custDataLst>
          </p:nvPr>
        </p:nvSpPr>
        <p:spPr bwMode="auto">
          <a:xfrm>
            <a:off x="4038600" y="38100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12" name="Line 45"/>
          <p:cNvSpPr>
            <a:spLocks noChangeShapeType="1"/>
          </p:cNvSpPr>
          <p:nvPr>
            <p:custDataLst>
              <p:tags r:id="rId40"/>
            </p:custDataLst>
          </p:nvPr>
        </p:nvSpPr>
        <p:spPr bwMode="auto">
          <a:xfrm flipV="1">
            <a:off x="4191000" y="4114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9" name="Line 49"/>
          <p:cNvSpPr>
            <a:spLocks noChangeShapeType="1"/>
          </p:cNvSpPr>
          <p:nvPr>
            <p:custDataLst>
              <p:tags r:id="rId41"/>
            </p:custDataLst>
          </p:nvPr>
        </p:nvSpPr>
        <p:spPr bwMode="auto">
          <a:xfrm>
            <a:off x="2286000" y="37338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42"/>
            </p:custDataLst>
          </p:nvPr>
        </p:nvSpPr>
        <p:spPr bwMode="auto">
          <a:xfrm>
            <a:off x="2590800" y="373380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18" name="Text Box 11"/>
          <p:cNvSpPr txBox="1">
            <a:spLocks noChangeArrowheads="1"/>
          </p:cNvSpPr>
          <p:nvPr>
            <p:custDataLst>
              <p:tags r:id="rId43"/>
            </p:custDataLst>
          </p:nvPr>
        </p:nvSpPr>
        <p:spPr bwMode="auto">
          <a:xfrm>
            <a:off x="4038600" y="3352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20" name="Line 44"/>
          <p:cNvSpPr>
            <a:spLocks noChangeShapeType="1"/>
          </p:cNvSpPr>
          <p:nvPr>
            <p:custDataLst>
              <p:tags r:id="rId44"/>
            </p:custDataLst>
          </p:nvPr>
        </p:nvSpPr>
        <p:spPr bwMode="auto">
          <a:xfrm flipH="1">
            <a:off x="4419600" y="3581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23" name="Line 44"/>
          <p:cNvSpPr>
            <a:spLocks noChangeShapeType="1"/>
          </p:cNvSpPr>
          <p:nvPr>
            <p:custDataLst>
              <p:tags r:id="rId45"/>
            </p:custDataLst>
          </p:nvPr>
        </p:nvSpPr>
        <p:spPr bwMode="auto">
          <a:xfrm flipH="1">
            <a:off x="4419600" y="39624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6" name="Line 44"/>
          <p:cNvSpPr>
            <a:spLocks noChangeShapeType="1"/>
          </p:cNvSpPr>
          <p:nvPr>
            <p:custDataLst>
              <p:tags r:id="rId46"/>
            </p:custDataLst>
          </p:nvPr>
        </p:nvSpPr>
        <p:spPr bwMode="auto">
          <a:xfrm>
            <a:off x="2438400" y="4800600"/>
            <a:ext cx="533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47"/>
            </p:custDataLst>
          </p:nvPr>
        </p:nvSpPr>
        <p:spPr bwMode="auto">
          <a:xfrm flipV="1">
            <a:off x="83820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8"/>
            </p:custDataLst>
          </p:nvPr>
        </p:nvSpPr>
        <p:spPr bwMode="auto">
          <a:xfrm flipV="1">
            <a:off x="64008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9"/>
            </p:custDataLst>
          </p:nvPr>
        </p:nvSpPr>
        <p:spPr bwMode="auto">
          <a:xfrm flipV="1">
            <a:off x="5715000" y="3429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50"/>
            </p:custDataLst>
          </p:nvPr>
        </p:nvSpPr>
        <p:spPr bwMode="auto">
          <a:xfrm flipV="1">
            <a:off x="32004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3" name="Line 45"/>
          <p:cNvSpPr>
            <a:spLocks noChangeShapeType="1"/>
          </p:cNvSpPr>
          <p:nvPr>
            <p:custDataLst>
              <p:tags r:id="rId51"/>
            </p:custDataLst>
          </p:nvPr>
        </p:nvSpPr>
        <p:spPr bwMode="auto">
          <a:xfrm flipV="1">
            <a:off x="10668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63" name="Oval 17"/>
          <p:cNvSpPr>
            <a:spLocks noChangeArrowheads="1"/>
          </p:cNvSpPr>
          <p:nvPr>
            <p:custDataLst>
              <p:tags r:id="rId52"/>
            </p:custDataLst>
          </p:nvPr>
        </p:nvSpPr>
        <p:spPr bwMode="auto">
          <a:xfrm>
            <a:off x="457200" y="4267200"/>
            <a:ext cx="1143000" cy="685800"/>
          </a:xfrm>
          <a:prstGeom prst="ellipse">
            <a:avLst/>
          </a:prstGeom>
          <a:no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new </a:t>
            </a:r>
            <a:r>
              <a:rPr lang="en-US" dirty="0" smtClean="0">
                <a:solidFill>
                  <a:srgbClr val="FFFFFF"/>
                </a:solidFill>
                <a:latin typeface="Calibri"/>
              </a:rPr>
              <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4" name="Line 49"/>
          <p:cNvSpPr>
            <a:spLocks noChangeShapeType="1"/>
          </p:cNvSpPr>
          <p:nvPr>
            <p:custDataLst>
              <p:tags r:id="rId53"/>
            </p:custDataLst>
          </p:nvPr>
        </p:nvSpPr>
        <p:spPr bwMode="auto">
          <a:xfrm flipH="1" flipV="1">
            <a:off x="2209800" y="5410200"/>
            <a:ext cx="25908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65" name="Rectangle 19"/>
          <p:cNvSpPr>
            <a:spLocks noChangeArrowheads="1"/>
          </p:cNvSpPr>
          <p:nvPr>
            <p:custDataLst>
              <p:tags r:id="rId54"/>
            </p:custDataLst>
          </p:nvPr>
        </p:nvSpPr>
        <p:spPr bwMode="auto">
          <a:xfrm>
            <a:off x="8305800" y="2209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6" name="Line 49"/>
          <p:cNvSpPr>
            <a:spLocks noChangeShapeType="1"/>
          </p:cNvSpPr>
          <p:nvPr>
            <p:custDataLst>
              <p:tags r:id="rId55"/>
            </p:custDataLst>
          </p:nvPr>
        </p:nvSpPr>
        <p:spPr bwMode="auto">
          <a:xfrm flipH="1" flipV="1">
            <a:off x="1524000" y="2209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7" name="Line 49"/>
          <p:cNvSpPr>
            <a:spLocks noChangeShapeType="1"/>
          </p:cNvSpPr>
          <p:nvPr>
            <p:custDataLst>
              <p:tags r:id="rId56"/>
            </p:custDataLst>
          </p:nvPr>
        </p:nvSpPr>
        <p:spPr bwMode="auto">
          <a:xfrm flipV="1">
            <a:off x="1524000" y="3733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8" name="Rectangle 19"/>
          <p:cNvSpPr>
            <a:spLocks noChangeArrowheads="1"/>
          </p:cNvSpPr>
          <p:nvPr>
            <p:custDataLst>
              <p:tags r:id="rId57"/>
            </p:custDataLst>
          </p:nvPr>
        </p:nvSpPr>
        <p:spPr bwMode="auto">
          <a:xfrm>
            <a:off x="5638800" y="2667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grpSp>
        <p:nvGrpSpPr>
          <p:cNvPr id="4" name="Group 3"/>
          <p:cNvGrpSpPr/>
          <p:nvPr/>
        </p:nvGrpSpPr>
        <p:grpSpPr>
          <a:xfrm>
            <a:off x="6705600" y="3124200"/>
            <a:ext cx="1219200" cy="1175639"/>
            <a:chOff x="6705600" y="3124200"/>
            <a:chExt cx="1219200" cy="1175639"/>
          </a:xfrm>
        </p:grpSpPr>
        <p:sp>
          <p:nvSpPr>
            <p:cNvPr id="78" name="Text Box 5"/>
            <p:cNvSpPr txBox="1">
              <a:spLocks noChangeArrowheads="1"/>
            </p:cNvSpPr>
            <p:nvPr>
              <p:custDataLst>
                <p:tags r:id="rId89"/>
              </p:custDataLst>
            </p:nvPr>
          </p:nvSpPr>
          <p:spPr bwMode="auto">
            <a:xfrm>
              <a:off x="6858000" y="38862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2" name="Text Box 5"/>
            <p:cNvSpPr txBox="1">
              <a:spLocks noChangeArrowheads="1"/>
            </p:cNvSpPr>
            <p:nvPr>
              <p:custDataLst>
                <p:tags r:id="rId90"/>
              </p:custDataLst>
            </p:nvPr>
          </p:nvSpPr>
          <p:spPr bwMode="auto">
            <a:xfrm>
              <a:off x="67056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91"/>
              </p:custDataLst>
            </p:nvPr>
          </p:nvSpPr>
          <p:spPr bwMode="auto">
            <a:xfrm>
              <a:off x="73914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5" name="Text Box 5"/>
            <p:cNvSpPr txBox="1">
              <a:spLocks noChangeArrowheads="1"/>
            </p:cNvSpPr>
            <p:nvPr>
              <p:custDataLst>
                <p:tags r:id="rId92"/>
              </p:custDataLst>
            </p:nvPr>
          </p:nvSpPr>
          <p:spPr bwMode="auto">
            <a:xfrm>
              <a:off x="6781800" y="3124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170" name="Rectangle 4"/>
            <p:cNvSpPr>
              <a:spLocks noChangeArrowheads="1"/>
            </p:cNvSpPr>
            <p:nvPr>
              <p:custDataLst>
                <p:tags r:id="rId93"/>
              </p:custDataLst>
            </p:nvPr>
          </p:nvSpPr>
          <p:spPr bwMode="auto">
            <a:xfrm>
              <a:off x="6781800" y="3200400"/>
              <a:ext cx="1143000" cy="10668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grpSp>
      <p:sp>
        <p:nvSpPr>
          <p:cNvPr id="172" name="Line 48"/>
          <p:cNvSpPr>
            <a:spLocks noChangeShapeType="1"/>
          </p:cNvSpPr>
          <p:nvPr>
            <p:custDataLst>
              <p:tags r:id="rId58"/>
            </p:custDataLst>
          </p:nvPr>
        </p:nvSpPr>
        <p:spPr bwMode="auto">
          <a:xfrm flipH="1">
            <a:off x="2362200" y="2895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74" name="Line 45"/>
          <p:cNvSpPr>
            <a:spLocks noChangeShapeType="1"/>
          </p:cNvSpPr>
          <p:nvPr>
            <p:custDataLst>
              <p:tags r:id="rId59"/>
            </p:custDataLst>
          </p:nvPr>
        </p:nvSpPr>
        <p:spPr bwMode="auto">
          <a:xfrm flipV="1">
            <a:off x="2286000" y="3276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75" name="Rectangle 19"/>
          <p:cNvSpPr>
            <a:spLocks noChangeArrowheads="1"/>
          </p:cNvSpPr>
          <p:nvPr>
            <p:custDataLst>
              <p:tags r:id="rId60"/>
            </p:custDataLst>
          </p:nvPr>
        </p:nvSpPr>
        <p:spPr bwMode="auto">
          <a:xfrm>
            <a:off x="2209800" y="2514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61"/>
            </p:custDataLst>
          </p:nvPr>
        </p:nvSpPr>
        <p:spPr bwMode="auto">
          <a:xfrm>
            <a:off x="2590799" y="1752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78" name="Text Box 29"/>
          <p:cNvSpPr txBox="1">
            <a:spLocks noChangeArrowheads="1"/>
          </p:cNvSpPr>
          <p:nvPr>
            <p:custDataLst>
              <p:tags r:id="rId62"/>
            </p:custDataLst>
          </p:nvPr>
        </p:nvSpPr>
        <p:spPr bwMode="auto">
          <a:xfrm>
            <a:off x="1295400" y="19842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inst</a:t>
            </a:r>
            <a:endParaRPr lang="en-US" sz="1600" dirty="0">
              <a:solidFill>
                <a:srgbClr val="FFFFFF"/>
              </a:solidFill>
              <a:latin typeface="Calibri"/>
            </a:endParaRPr>
          </a:p>
        </p:txBody>
      </p:sp>
      <p:sp>
        <p:nvSpPr>
          <p:cNvPr id="102" name="Line 25"/>
          <p:cNvSpPr>
            <a:spLocks noChangeShapeType="1"/>
          </p:cNvSpPr>
          <p:nvPr>
            <p:custDataLst>
              <p:tags r:id="rId63"/>
            </p:custDataLst>
          </p:nvPr>
        </p:nvSpPr>
        <p:spPr bwMode="auto">
          <a:xfrm flipV="1">
            <a:off x="2743200"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7" name="Line 25"/>
          <p:cNvSpPr>
            <a:spLocks noChangeShapeType="1"/>
          </p:cNvSpPr>
          <p:nvPr>
            <p:custDataLst>
              <p:tags r:id="rId64"/>
            </p:custDataLst>
          </p:nvPr>
        </p:nvSpPr>
        <p:spPr bwMode="auto">
          <a:xfrm flipV="1">
            <a:off x="31241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19" name="Line 25"/>
          <p:cNvSpPr>
            <a:spLocks noChangeShapeType="1"/>
          </p:cNvSpPr>
          <p:nvPr>
            <p:custDataLst>
              <p:tags r:id="rId65"/>
            </p:custDataLst>
          </p:nvPr>
        </p:nvSpPr>
        <p:spPr bwMode="auto">
          <a:xfrm flipV="1">
            <a:off x="33527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21" name="Line 25"/>
          <p:cNvSpPr>
            <a:spLocks noChangeShapeType="1"/>
          </p:cNvSpPr>
          <p:nvPr>
            <p:custDataLst>
              <p:tags r:id="rId66"/>
            </p:custDataLst>
          </p:nvPr>
        </p:nvSpPr>
        <p:spPr bwMode="auto">
          <a:xfrm flipV="1">
            <a:off x="35813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cxnSp>
        <p:nvCxnSpPr>
          <p:cNvPr id="95" name="Straight Connector 94"/>
          <p:cNvCxnSpPr/>
          <p:nvPr>
            <p:custDataLst>
              <p:tags r:id="rId67"/>
            </p:custDataLst>
          </p:nvPr>
        </p:nvCxnSpPr>
        <p:spPr>
          <a:xfrm>
            <a:off x="1447800" y="31242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99" name="Line 44"/>
          <p:cNvSpPr>
            <a:spLocks noChangeShapeType="1"/>
          </p:cNvSpPr>
          <p:nvPr>
            <p:custDataLst>
              <p:tags r:id="rId68"/>
            </p:custDataLst>
          </p:nvPr>
        </p:nvSpPr>
        <p:spPr bwMode="auto">
          <a:xfrm>
            <a:off x="762000" y="3124200"/>
            <a:ext cx="1447800" cy="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p>
        </p:txBody>
      </p:sp>
      <p:cxnSp>
        <p:nvCxnSpPr>
          <p:cNvPr id="100" name="Straight Connector 99"/>
          <p:cNvCxnSpPr/>
          <p:nvPr>
            <p:custDataLst>
              <p:tags r:id="rId69"/>
            </p:custDataLst>
          </p:nvPr>
        </p:nvCxnSpPr>
        <p:spPr>
          <a:xfrm>
            <a:off x="4724400" y="48006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01" name="Line 49"/>
          <p:cNvSpPr>
            <a:spLocks noChangeShapeType="1"/>
          </p:cNvSpPr>
          <p:nvPr>
            <p:custDataLst>
              <p:tags r:id="rId70"/>
            </p:custDataLst>
          </p:nvPr>
        </p:nvSpPr>
        <p:spPr bwMode="auto">
          <a:xfrm flipV="1">
            <a:off x="3657600" y="4800600"/>
            <a:ext cx="1600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13" name="Text Box 11"/>
          <p:cNvSpPr txBox="1">
            <a:spLocks noChangeArrowheads="1"/>
          </p:cNvSpPr>
          <p:nvPr>
            <p:custDataLst>
              <p:tags r:id="rId71"/>
            </p:custDataLst>
          </p:nvPr>
        </p:nvSpPr>
        <p:spPr bwMode="auto">
          <a:xfrm>
            <a:off x="2971800" y="4648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cxnSp>
        <p:nvCxnSpPr>
          <p:cNvPr id="114" name="Straight Connector 113"/>
          <p:cNvCxnSpPr/>
          <p:nvPr>
            <p:custDataLst>
              <p:tags r:id="rId72"/>
            </p:custDataLst>
          </p:nvPr>
        </p:nvCxnSpPr>
        <p:spPr>
          <a:xfrm rot="5400000">
            <a:off x="4724400" y="28194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custDataLst>
              <p:tags r:id="rId73"/>
            </p:custDataLst>
          </p:nvPr>
        </p:nvCxnSpPr>
        <p:spPr>
          <a:xfrm rot="5400000">
            <a:off x="4724400" y="34290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25" name="Line 49"/>
          <p:cNvSpPr>
            <a:spLocks noChangeShapeType="1"/>
          </p:cNvSpPr>
          <p:nvPr>
            <p:custDataLst>
              <p:tags r:id="rId74"/>
            </p:custDataLst>
          </p:nvPr>
        </p:nvSpPr>
        <p:spPr bwMode="auto">
          <a:xfrm flipV="1">
            <a:off x="4800600" y="1981200"/>
            <a:ext cx="0" cy="1981200"/>
          </a:xfrm>
          <a:prstGeom prst="line">
            <a:avLst/>
          </a:prstGeom>
          <a:noFill/>
          <a:ln w="25400" cap="sq">
            <a:solidFill>
              <a:srgbClr val="66FF33"/>
            </a:solidFill>
            <a:round/>
            <a:headEnd type="oval" w="med" len="med"/>
            <a:tailEnd type="oval" w="med" len="med"/>
          </a:ln>
          <a:effectLst/>
        </p:spPr>
        <p:txBody>
          <a:bodyPr wrap="square" anchor="ctr" anchorCtr="1">
            <a:noAutofit/>
          </a:bodyPr>
          <a:lstStyle/>
          <a:p>
            <a:endParaRPr lang="en-US"/>
          </a:p>
        </p:txBody>
      </p:sp>
      <p:cxnSp>
        <p:nvCxnSpPr>
          <p:cNvPr id="127" name="Straight Connector 126"/>
          <p:cNvCxnSpPr/>
          <p:nvPr>
            <p:custDataLst>
              <p:tags r:id="rId75"/>
            </p:custDataLst>
          </p:nvPr>
        </p:nvCxnSpPr>
        <p:spPr>
          <a:xfrm rot="5400000">
            <a:off x="5181600" y="37338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34" name="Line 49"/>
          <p:cNvSpPr>
            <a:spLocks noChangeShapeType="1"/>
          </p:cNvSpPr>
          <p:nvPr>
            <p:custDataLst>
              <p:tags r:id="rId76"/>
            </p:custDataLst>
          </p:nvPr>
        </p:nvSpPr>
        <p:spPr bwMode="auto">
          <a:xfrm>
            <a:off x="5257800" y="3276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grpSp>
        <p:nvGrpSpPr>
          <p:cNvPr id="136" name="Group 135"/>
          <p:cNvGrpSpPr/>
          <p:nvPr>
            <p:custDataLst>
              <p:tags r:id="rId77"/>
            </p:custDataLst>
          </p:nvPr>
        </p:nvGrpSpPr>
        <p:grpSpPr>
          <a:xfrm>
            <a:off x="914400" y="2971800"/>
            <a:ext cx="304800" cy="304800"/>
            <a:chOff x="990600" y="2971800"/>
            <a:chExt cx="304800" cy="304800"/>
          </a:xfrm>
          <a:solidFill>
            <a:schemeClr val="tx1"/>
          </a:solidFill>
        </p:grpSpPr>
        <p:sp>
          <p:nvSpPr>
            <p:cNvPr id="137" name="Freeform 136"/>
            <p:cNvSpPr/>
            <p:nvPr>
              <p:custDataLst>
                <p:tags r:id="rId8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1"/>
            <p:cNvSpPr txBox="1">
              <a:spLocks noChangeArrowheads="1"/>
            </p:cNvSpPr>
            <p:nvPr>
              <p:custDataLst>
                <p:tags r:id="rId88"/>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grpSp>
        <p:nvGrpSpPr>
          <p:cNvPr id="139" name="Group 138"/>
          <p:cNvGrpSpPr/>
          <p:nvPr>
            <p:custDataLst>
              <p:tags r:id="rId78"/>
            </p:custDataLst>
          </p:nvPr>
        </p:nvGrpSpPr>
        <p:grpSpPr>
          <a:xfrm>
            <a:off x="1676400" y="2971800"/>
            <a:ext cx="304800" cy="304800"/>
            <a:chOff x="990600" y="2971800"/>
            <a:chExt cx="304800" cy="304800"/>
          </a:xfrm>
          <a:solidFill>
            <a:schemeClr val="tx1"/>
          </a:solidFill>
        </p:grpSpPr>
        <p:sp>
          <p:nvSpPr>
            <p:cNvPr id="140" name="Freeform 139"/>
            <p:cNvSpPr/>
            <p:nvPr>
              <p:custDataLst>
                <p:tags r:id="rId8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 Box 11"/>
            <p:cNvSpPr txBox="1">
              <a:spLocks noChangeArrowheads="1"/>
            </p:cNvSpPr>
            <p:nvPr>
              <p:custDataLst>
                <p:tags r:id="rId8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5" name="TextBox 114"/>
          <p:cNvSpPr txBox="1"/>
          <p:nvPr/>
        </p:nvSpPr>
        <p:spPr>
          <a:xfrm>
            <a:off x="1843086" y="5943600"/>
            <a:ext cx="3648050" cy="523220"/>
          </a:xfrm>
          <a:prstGeom prst="rect">
            <a:avLst/>
          </a:prstGeom>
          <a:noFill/>
        </p:spPr>
        <p:txBody>
          <a:bodyPr wrap="none" rtlCol="0">
            <a:spAutoFit/>
          </a:bodyPr>
          <a:lstStyle/>
          <a:p>
            <a:r>
              <a:rPr lang="en-US" sz="2800" dirty="0" smtClean="0">
                <a:solidFill>
                  <a:schemeClr val="accent1"/>
                </a:solidFill>
              </a:rPr>
              <a:t>A Single cycle processor</a:t>
            </a:r>
          </a:p>
        </p:txBody>
      </p:sp>
      <p:grpSp>
        <p:nvGrpSpPr>
          <p:cNvPr id="2" name="Group 1"/>
          <p:cNvGrpSpPr/>
          <p:nvPr/>
        </p:nvGrpSpPr>
        <p:grpSpPr>
          <a:xfrm>
            <a:off x="5715000" y="1676400"/>
            <a:ext cx="1143000" cy="1524000"/>
            <a:chOff x="5715000" y="1676400"/>
            <a:chExt cx="1143000" cy="1524000"/>
          </a:xfrm>
        </p:grpSpPr>
        <p:sp>
          <p:nvSpPr>
            <p:cNvPr id="2249780" name="Text Box 52"/>
            <p:cNvSpPr txBox="1">
              <a:spLocks noChangeArrowheads="1"/>
            </p:cNvSpPr>
            <p:nvPr>
              <p:custDataLst>
                <p:tags r:id="rId79"/>
              </p:custDataLst>
            </p:nvPr>
          </p:nvSpPr>
          <p:spPr bwMode="auto">
            <a:xfrm>
              <a:off x="6172200" y="22098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48" name="Line 44"/>
            <p:cNvSpPr>
              <a:spLocks noChangeShapeType="1"/>
            </p:cNvSpPr>
            <p:nvPr>
              <p:custDataLst>
                <p:tags r:id="rId80"/>
              </p:custDataLst>
            </p:nvPr>
          </p:nvSpPr>
          <p:spPr bwMode="auto">
            <a:xfrm>
              <a:off x="5791200" y="2971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81"/>
              </p:custDataLst>
            </p:nvPr>
          </p:nvSpPr>
          <p:spPr>
            <a:xfrm>
              <a:off x="6019800" y="1676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ine 45"/>
            <p:cNvSpPr>
              <a:spLocks noChangeShapeType="1"/>
            </p:cNvSpPr>
            <p:nvPr>
              <p:custDataLst>
                <p:tags r:id="rId82"/>
              </p:custDataLst>
            </p:nvPr>
          </p:nvSpPr>
          <p:spPr bwMode="auto">
            <a:xfrm flipV="1">
              <a:off x="6553200" y="289560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22" name="Line 43"/>
            <p:cNvSpPr>
              <a:spLocks noChangeShapeType="1"/>
            </p:cNvSpPr>
            <p:nvPr>
              <p:custDataLst>
                <p:tags r:id="rId83"/>
              </p:custDataLst>
            </p:nvPr>
          </p:nvSpPr>
          <p:spPr bwMode="auto">
            <a:xfrm flipV="1">
              <a:off x="5715000" y="1981200"/>
              <a:ext cx="304800" cy="3076"/>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4" name="Line 48"/>
            <p:cNvSpPr>
              <a:spLocks noChangeShapeType="1"/>
            </p:cNvSpPr>
            <p:nvPr>
              <p:custDataLst>
                <p:tags r:id="rId84"/>
              </p:custDataLst>
            </p:nvPr>
          </p:nvSpPr>
          <p:spPr bwMode="auto">
            <a:xfrm flipH="1">
              <a:off x="6629400" y="23622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grpSp>
    </p:spTree>
    <p:extLst>
      <p:ext uri="{BB962C8B-B14F-4D97-AF65-F5344CB8AC3E}">
        <p14:creationId xmlns:p14="http://schemas.microsoft.com/office/powerpoint/2010/main" val="155329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497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497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4977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4977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4977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4977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4977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1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1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1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0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1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1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2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2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2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2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3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3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3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3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6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6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6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66"/>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67"/>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6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72"/>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74"/>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75"/>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78"/>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02"/>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07"/>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19"/>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21"/>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95"/>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99"/>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00"/>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01"/>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13"/>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114"/>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116"/>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25"/>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127"/>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34"/>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36"/>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139"/>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9762" grpId="0" animBg="1"/>
      <p:bldP spid="2249771" grpId="0" animBg="1"/>
      <p:bldP spid="2249772" grpId="0" animBg="1"/>
      <p:bldP spid="2249775" grpId="0" animBg="1"/>
      <p:bldP spid="2249776" grpId="0" animBg="1"/>
      <p:bldP spid="2249777" grpId="0" animBg="1"/>
      <p:bldP spid="2249779" grpId="0" animBg="1"/>
      <p:bldP spid="56" grpId="0" animBg="1"/>
      <p:bldP spid="59" grpId="0" animBg="1"/>
      <p:bldP spid="66" grpId="0" animBg="1"/>
      <p:bldP spid="69" grpId="0" animBg="1"/>
      <p:bldP spid="71" grpId="0" animBg="1"/>
      <p:bldP spid="73" grpId="0" animBg="1"/>
      <p:bldP spid="50" grpId="0" animBg="1"/>
      <p:bldP spid="54" grpId="0" animBg="1"/>
      <p:bldP spid="62" grpId="0"/>
      <p:bldP spid="75" grpId="0" animBg="1"/>
      <p:bldP spid="80" grpId="0" animBg="1"/>
      <p:bldP spid="81" grpId="0" animBg="1"/>
      <p:bldP spid="84" grpId="0" animBg="1"/>
      <p:bldP spid="86" grpId="0" animBg="1"/>
      <p:bldP spid="88" grpId="0" animBg="1"/>
      <p:bldP spid="89" grpId="0" animBg="1"/>
      <p:bldP spid="90" grpId="0" animBg="1"/>
      <p:bldP spid="91" grpId="0" animBg="1"/>
      <p:bldP spid="77" grpId="0" animBg="1"/>
      <p:bldP spid="93" grpId="0"/>
      <p:bldP spid="94" grpId="0" animBg="1"/>
      <p:bldP spid="97" grpId="0" animBg="1"/>
      <p:bldP spid="98" grpId="0" animBg="1"/>
      <p:bldP spid="104" grpId="0" animBg="1"/>
      <p:bldP spid="105" grpId="0" animBg="1"/>
      <p:bldP spid="106" grpId="0"/>
      <p:bldP spid="108" grpId="0" animBg="1"/>
      <p:bldP spid="96" grpId="0" animBg="1"/>
      <p:bldP spid="103" grpId="0" animBg="1"/>
      <p:bldP spid="110" grpId="0" animBg="1"/>
      <p:bldP spid="111" grpId="0" animBg="1"/>
      <p:bldP spid="112" grpId="0" animBg="1"/>
      <p:bldP spid="109" grpId="0" animBg="1"/>
      <p:bldP spid="117" grpId="0" animBg="1"/>
      <p:bldP spid="118" grpId="0" animBg="1"/>
      <p:bldP spid="120" grpId="0" animBg="1"/>
      <p:bldP spid="123" grpId="0" animBg="1"/>
      <p:bldP spid="126" grpId="0" animBg="1"/>
      <p:bldP spid="129" grpId="0" animBg="1"/>
      <p:bldP spid="130" grpId="0" animBg="1"/>
      <p:bldP spid="131" grpId="0" animBg="1"/>
      <p:bldP spid="132" grpId="0" animBg="1"/>
      <p:bldP spid="133" grpId="0" animBg="1"/>
      <p:bldP spid="163" grpId="0" animBg="1"/>
      <p:bldP spid="164" grpId="0" animBg="1"/>
      <p:bldP spid="165" grpId="0" animBg="1"/>
      <p:bldP spid="166" grpId="0" animBg="1"/>
      <p:bldP spid="167" grpId="0" animBg="1"/>
      <p:bldP spid="168" grpId="0" animBg="1"/>
      <p:bldP spid="172" grpId="0" animBg="1"/>
      <p:bldP spid="174" grpId="0" animBg="1"/>
      <p:bldP spid="175" grpId="0" animBg="1"/>
      <p:bldP spid="176" grpId="0" animBg="1"/>
      <p:bldP spid="178" grpId="0"/>
      <p:bldP spid="102" grpId="0" animBg="1"/>
      <p:bldP spid="107" grpId="0" animBg="1"/>
      <p:bldP spid="119" grpId="0" animBg="1"/>
      <p:bldP spid="121" grpId="0" animBg="1"/>
      <p:bldP spid="99" grpId="0" animBg="1"/>
      <p:bldP spid="101" grpId="0" animBg="1"/>
      <p:bldP spid="113" grpId="0" animBg="1"/>
      <p:bldP spid="125" grpId="0" animBg="1"/>
      <p:bldP spid="134" grpId="0" animBg="1"/>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5634" name="Rectangle 2"/>
          <p:cNvSpPr>
            <a:spLocks noGrp="1" noChangeArrowheads="1"/>
          </p:cNvSpPr>
          <p:nvPr>
            <p:ph type="title"/>
          </p:nvPr>
        </p:nvSpPr>
        <p:spPr>
          <a:xfrm>
            <a:off x="661988" y="-76200"/>
            <a:ext cx="7773987" cy="700088"/>
          </a:xfrm>
          <a:ln/>
          <a:extLs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p>
            <a:pPr defTabSz="457200">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Instructions</a:t>
            </a:r>
          </a:p>
        </p:txBody>
      </p:sp>
      <p:sp>
        <p:nvSpPr>
          <p:cNvPr id="2245635" name="Rectangle 3"/>
          <p:cNvSpPr>
            <a:spLocks noGrp="1" noChangeArrowheads="1"/>
          </p:cNvSpPr>
          <p:nvPr>
            <p:ph type="body" idx="1"/>
          </p:nvPr>
        </p:nvSpPr>
        <p:spPr>
          <a:xfrm>
            <a:off x="304800" y="762000"/>
            <a:ext cx="8077200" cy="4918075"/>
          </a:xfrm>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marL="339725" indent="-33972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Load/store architecture</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Data must be in registers to be operated on</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Keeps hardware simple</a:t>
            </a:r>
          </a:p>
          <a:p>
            <a:pPr marL="339725" indent="-33972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Emphasis on efficient implementation</a:t>
            </a:r>
          </a:p>
          <a:p>
            <a:pPr marL="339725" indent="-33972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Integer data types: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byte: 8 bits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half-words: 16 bits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words: 32 bits</a:t>
            </a:r>
          </a:p>
          <a:p>
            <a:pPr marL="339725" indent="-33972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MIPS supports signed and unsigned data types</a:t>
            </a:r>
          </a:p>
        </p:txBody>
      </p:sp>
    </p:spTree>
    <p:extLst>
      <p:ext uri="{BB962C8B-B14F-4D97-AF65-F5344CB8AC3E}">
        <p14:creationId xmlns:p14="http://schemas.microsoft.com/office/powerpoint/2010/main" val="38503950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MIPS instruction formats</a:t>
            </a:r>
            <a:endParaRPr lang="en-US" dirty="0"/>
          </a:p>
        </p:txBody>
      </p:sp>
      <p:sp>
        <p:nvSpPr>
          <p:cNvPr id="3" name="Content Placeholder 2"/>
          <p:cNvSpPr>
            <a:spLocks noGrp="1"/>
          </p:cNvSpPr>
          <p:nvPr>
            <p:ph idx="1"/>
          </p:nvPr>
        </p:nvSpPr>
        <p:spPr/>
        <p:txBody>
          <a:bodyPr/>
          <a:lstStyle/>
          <a:p>
            <a:r>
              <a:rPr lang="en-US" dirty="0" smtClean="0"/>
              <a:t>All MIPS instructions are 32 bits long, has 3 formats</a:t>
            </a:r>
          </a:p>
          <a:p>
            <a:endParaRPr lang="en-US" dirty="0" smtClean="0"/>
          </a:p>
          <a:p>
            <a:r>
              <a:rPr lang="en-US" dirty="0" smtClean="0"/>
              <a:t>R-type</a:t>
            </a:r>
          </a:p>
          <a:p>
            <a:endParaRPr lang="en-US" dirty="0"/>
          </a:p>
          <a:p>
            <a:endParaRPr lang="en-US" dirty="0" smtClean="0"/>
          </a:p>
          <a:p>
            <a:r>
              <a:rPr lang="en-US" dirty="0" smtClean="0"/>
              <a:t>I-type</a:t>
            </a:r>
          </a:p>
          <a:p>
            <a:endParaRPr lang="en-US" dirty="0"/>
          </a:p>
          <a:p>
            <a:endParaRPr lang="en-US" dirty="0" smtClean="0"/>
          </a:p>
          <a:p>
            <a:r>
              <a:rPr lang="en-US" dirty="0" smtClean="0"/>
              <a:t>J-type </a:t>
            </a:r>
            <a:endParaRPr lang="en-US" dirty="0"/>
          </a:p>
        </p:txBody>
      </p:sp>
      <p:graphicFrame>
        <p:nvGraphicFramePr>
          <p:cNvPr id="4" name="Group 4"/>
          <p:cNvGraphicFramePr>
            <a:graphicFrameLocks noGrp="1"/>
          </p:cNvGraphicFramePr>
          <p:nvPr>
            <p:custDataLst>
              <p:tags r:id="rId1"/>
            </p:custDataLst>
            <p:extLst>
              <p:ext uri="{D42A27DB-BD31-4B8C-83A1-F6EECF244321}">
                <p14:modId xmlns:p14="http://schemas.microsoft.com/office/powerpoint/2010/main" val="626904898"/>
              </p:ext>
            </p:extLst>
          </p:nvPr>
        </p:nvGraphicFramePr>
        <p:xfrm>
          <a:off x="1905000" y="1828800"/>
          <a:ext cx="6248400" cy="1290320"/>
        </p:xfrm>
        <a:graphic>
          <a:graphicData uri="http://schemas.openxmlformats.org/drawingml/2006/table">
            <a:tbl>
              <a:tblPr/>
              <a:tblGrid>
                <a:gridCol w="1198934"/>
                <a:gridCol w="934666"/>
                <a:gridCol w="990600"/>
                <a:gridCol w="990600"/>
                <a:gridCol w="990600"/>
                <a:gridCol w="1143000"/>
              </a:tblGrid>
              <a:tr h="4572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shamt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00"/>
                          </a:solidFill>
                          <a:effectLst/>
                          <a:latin typeface="Consolas" pitchFamily="49" charset="0"/>
                        </a:rPr>
                        <a:t>func</a:t>
                      </a:r>
                      <a:endParaRPr kumimoji="0" lang="en-US" sz="2800" b="0" i="0" u="none" strike="noStrike" cap="none" normalizeH="0" baseline="0" dirty="0" smtClean="0">
                        <a:ln>
                          <a:noFill/>
                        </a:ln>
                        <a:solidFill>
                          <a:srgbClr val="FFFF00"/>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5" name="Group 4"/>
          <p:cNvGraphicFramePr>
            <a:graphicFrameLocks noGrp="1"/>
          </p:cNvGraphicFramePr>
          <p:nvPr>
            <p:custDataLst>
              <p:tags r:id="rId2"/>
            </p:custDataLst>
            <p:extLst>
              <p:ext uri="{D42A27DB-BD31-4B8C-83A1-F6EECF244321}">
                <p14:modId xmlns:p14="http://schemas.microsoft.com/office/powerpoint/2010/main" val="2725025657"/>
              </p:ext>
            </p:extLst>
          </p:nvPr>
        </p:nvGraphicFramePr>
        <p:xfrm>
          <a:off x="1905000" y="3581400"/>
          <a:ext cx="6248400" cy="1290320"/>
        </p:xfrm>
        <a:graphic>
          <a:graphicData uri="http://schemas.openxmlformats.org/drawingml/2006/table">
            <a:tbl>
              <a:tblPr/>
              <a:tblGrid>
                <a:gridCol w="1198934"/>
                <a:gridCol w="934666"/>
                <a:gridCol w="990600"/>
                <a:gridCol w="312420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16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7" name="Group 4"/>
          <p:cNvGraphicFramePr>
            <a:graphicFrameLocks noGrp="1"/>
          </p:cNvGraphicFramePr>
          <p:nvPr>
            <p:custDataLst>
              <p:tags r:id="rId3"/>
            </p:custDataLst>
            <p:extLst>
              <p:ext uri="{D42A27DB-BD31-4B8C-83A1-F6EECF244321}">
                <p14:modId xmlns:p14="http://schemas.microsoft.com/office/powerpoint/2010/main" val="2983536281"/>
              </p:ext>
            </p:extLst>
          </p:nvPr>
        </p:nvGraphicFramePr>
        <p:xfrm>
          <a:off x="1905000" y="5167020"/>
          <a:ext cx="6248400" cy="1157580"/>
        </p:xfrm>
        <a:graphic>
          <a:graphicData uri="http://schemas.openxmlformats.org/drawingml/2006/table">
            <a:tbl>
              <a:tblPr/>
              <a:tblGrid>
                <a:gridCol w="1143000"/>
                <a:gridCol w="5105400"/>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 (target address)</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Consolas" pitchFamily="49" charset="0"/>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rPr>
                        <a:t>26 bits</a:t>
                      </a:r>
                      <a:endParaRPr lang="en-US" sz="2400" dirty="0">
                        <a:solidFill>
                          <a:schemeClr val="bg1"/>
                        </a:solidFill>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507560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4066" name="Rectangle 2"/>
          <p:cNvSpPr>
            <a:spLocks noGrp="1" noChangeArrowheads="1"/>
          </p:cNvSpPr>
          <p:nvPr>
            <p:ph type="title"/>
          </p:nvPr>
        </p:nvSpPr>
        <p:spPr/>
        <p:txBody>
          <a:bodyPr>
            <a:normAutofit fontScale="90000"/>
          </a:bodyPr>
          <a:lstStyle/>
          <a:p>
            <a:r>
              <a:rPr lang="en-US" sz="3600"/>
              <a:t>MIPS Design Principles</a:t>
            </a:r>
          </a:p>
        </p:txBody>
      </p:sp>
      <p:sp>
        <p:nvSpPr>
          <p:cNvPr id="2264067" name="Rectangle 3"/>
          <p:cNvSpPr>
            <a:spLocks noGrp="1" noChangeArrowheads="1"/>
          </p:cNvSpPr>
          <p:nvPr>
            <p:ph type="body" idx="1"/>
          </p:nvPr>
        </p:nvSpPr>
        <p:spPr/>
        <p:txBody>
          <a:bodyPr/>
          <a:lstStyle/>
          <a:p>
            <a:pPr>
              <a:lnSpc>
                <a:spcPct val="90000"/>
              </a:lnSpc>
            </a:pPr>
            <a:r>
              <a:rPr lang="en-US" sz="2800"/>
              <a:t>Simplicity favors regularity</a:t>
            </a:r>
          </a:p>
          <a:p>
            <a:pPr lvl="1">
              <a:lnSpc>
                <a:spcPct val="90000"/>
              </a:lnSpc>
            </a:pPr>
            <a:r>
              <a:rPr lang="en-US" sz="2400"/>
              <a:t>32 bit instructions</a:t>
            </a:r>
          </a:p>
          <a:p>
            <a:pPr lvl="1">
              <a:lnSpc>
                <a:spcPct val="90000"/>
              </a:lnSpc>
            </a:pPr>
            <a:endParaRPr lang="en-US" sz="2400"/>
          </a:p>
          <a:p>
            <a:pPr>
              <a:lnSpc>
                <a:spcPct val="90000"/>
              </a:lnSpc>
            </a:pPr>
            <a:r>
              <a:rPr lang="en-US" sz="2800"/>
              <a:t>Smaller is faster</a:t>
            </a:r>
          </a:p>
          <a:p>
            <a:pPr lvl="1">
              <a:lnSpc>
                <a:spcPct val="90000"/>
              </a:lnSpc>
            </a:pPr>
            <a:r>
              <a:rPr lang="en-US" sz="2400"/>
              <a:t>Small register file</a:t>
            </a:r>
          </a:p>
          <a:p>
            <a:pPr lvl="1">
              <a:lnSpc>
                <a:spcPct val="90000"/>
              </a:lnSpc>
            </a:pPr>
            <a:endParaRPr lang="en-US" sz="2400"/>
          </a:p>
          <a:p>
            <a:pPr>
              <a:lnSpc>
                <a:spcPct val="90000"/>
              </a:lnSpc>
            </a:pPr>
            <a:r>
              <a:rPr lang="en-US" sz="2800"/>
              <a:t>Make the common case fast</a:t>
            </a:r>
          </a:p>
          <a:p>
            <a:pPr lvl="1">
              <a:lnSpc>
                <a:spcPct val="90000"/>
              </a:lnSpc>
            </a:pPr>
            <a:r>
              <a:rPr lang="en-US" sz="2400"/>
              <a:t>Include support for constants</a:t>
            </a:r>
          </a:p>
          <a:p>
            <a:pPr>
              <a:lnSpc>
                <a:spcPct val="90000"/>
              </a:lnSpc>
            </a:pPr>
            <a:endParaRPr lang="en-US" sz="2800"/>
          </a:p>
          <a:p>
            <a:pPr>
              <a:lnSpc>
                <a:spcPct val="90000"/>
              </a:lnSpc>
            </a:pPr>
            <a:r>
              <a:rPr lang="en-US" sz="2800"/>
              <a:t>Good design demands good compromises</a:t>
            </a:r>
          </a:p>
          <a:p>
            <a:pPr lvl="1">
              <a:lnSpc>
                <a:spcPct val="90000"/>
              </a:lnSpc>
            </a:pPr>
            <a:r>
              <a:rPr lang="en-US" sz="2400"/>
              <a:t>Support for different type of interpretations/classes</a:t>
            </a:r>
          </a:p>
        </p:txBody>
      </p:sp>
    </p:spTree>
    <p:extLst>
      <p:ext uri="{BB962C8B-B14F-4D97-AF65-F5344CB8AC3E}">
        <p14:creationId xmlns:p14="http://schemas.microsoft.com/office/powerpoint/2010/main" val="6498730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a:xfrm>
            <a:off x="228600" y="685800"/>
            <a:ext cx="8915400" cy="5638800"/>
          </a:xfrm>
        </p:spPr>
        <p:txBody>
          <a:bodyPr/>
          <a:lstStyle/>
          <a:p>
            <a:r>
              <a:rPr lang="en-US" sz="2800" dirty="0" smtClean="0"/>
              <a:t>A MIPS processor and ISA (instruction set architecture) is an example </a:t>
            </a:r>
            <a:r>
              <a:rPr lang="en-US" sz="2800" dirty="0"/>
              <a:t>a Reduced Instruction Set Computers (RISC</a:t>
            </a:r>
            <a:r>
              <a:rPr lang="en-US" sz="2800" dirty="0" smtClean="0"/>
              <a:t>) where simplicity is key, thus enabling us to build it!!</a:t>
            </a:r>
            <a:endParaRPr lang="en-US" sz="2800" dirty="0"/>
          </a:p>
          <a:p>
            <a:endParaRPr lang="en-US" dirty="0"/>
          </a:p>
        </p:txBody>
      </p:sp>
    </p:spTree>
    <p:extLst>
      <p:ext uri="{BB962C8B-B14F-4D97-AF65-F5344CB8AC3E}">
        <p14:creationId xmlns:p14="http://schemas.microsoft.com/office/powerpoint/2010/main" val="32762768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a:xfrm>
            <a:off x="76200" y="685800"/>
            <a:ext cx="9144000" cy="5638800"/>
          </a:xfrm>
        </p:spPr>
        <p:txBody>
          <a:bodyPr/>
          <a:lstStyle/>
          <a:p>
            <a:r>
              <a:rPr lang="en-US" dirty="0" smtClean="0"/>
              <a:t>How are instructions executed? </a:t>
            </a:r>
          </a:p>
          <a:p>
            <a:r>
              <a:rPr lang="en-US" sz="2800" dirty="0" smtClean="0"/>
              <a:t>What is the general </a:t>
            </a:r>
            <a:r>
              <a:rPr lang="en-US" sz="2800" dirty="0" err="1" smtClean="0">
                <a:solidFill>
                  <a:schemeClr val="accent1"/>
                </a:solidFill>
              </a:rPr>
              <a:t>datapath</a:t>
            </a:r>
            <a:r>
              <a:rPr lang="en-US" sz="2800" dirty="0" smtClean="0"/>
              <a:t> to execute an instruction?</a:t>
            </a:r>
            <a:endParaRPr lang="en-US" sz="2800" dirty="0"/>
          </a:p>
        </p:txBody>
      </p:sp>
    </p:spTree>
    <p:extLst>
      <p:ext uri="{BB962C8B-B14F-4D97-AF65-F5344CB8AC3E}">
        <p14:creationId xmlns:p14="http://schemas.microsoft.com/office/powerpoint/2010/main" val="2714840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Five Stages of MIPS </a:t>
            </a:r>
            <a:r>
              <a:rPr lang="en-US" dirty="0" err="1" smtClean="0"/>
              <a:t>Datapath</a:t>
            </a:r>
            <a:endParaRPr lang="en-US" dirty="0"/>
          </a:p>
        </p:txBody>
      </p:sp>
      <p:sp>
        <p:nvSpPr>
          <p:cNvPr id="4" name="Line 25"/>
          <p:cNvSpPr>
            <a:spLocks noChangeShapeType="1"/>
          </p:cNvSpPr>
          <p:nvPr>
            <p:custDataLst>
              <p:tags r:id="rId1"/>
            </p:custDataLst>
          </p:nvPr>
        </p:nvSpPr>
        <p:spPr bwMode="auto">
          <a:xfrm flipV="1">
            <a:off x="2743200" y="26670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5" name="Line 26"/>
          <p:cNvSpPr>
            <a:spLocks noChangeShapeType="1"/>
          </p:cNvSpPr>
          <p:nvPr>
            <p:custDataLst>
              <p:tags r:id="rId2"/>
            </p:custDataLst>
          </p:nvPr>
        </p:nvSpPr>
        <p:spPr bwMode="auto">
          <a:xfrm flipH="1" flipV="1">
            <a:off x="3124200" y="2667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6" name="Line 27"/>
          <p:cNvSpPr>
            <a:spLocks noChangeShapeType="1"/>
          </p:cNvSpPr>
          <p:nvPr>
            <p:custDataLst>
              <p:tags r:id="rId3"/>
            </p:custDataLst>
          </p:nvPr>
        </p:nvSpPr>
        <p:spPr bwMode="auto">
          <a:xfrm flipH="1" flipV="1">
            <a:off x="3352800" y="2667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7" name="Line 28"/>
          <p:cNvSpPr>
            <a:spLocks noChangeShapeType="1"/>
          </p:cNvSpPr>
          <p:nvPr>
            <p:custDataLst>
              <p:tags r:id="rId4"/>
            </p:custDataLst>
          </p:nvPr>
        </p:nvSpPr>
        <p:spPr bwMode="auto">
          <a:xfrm flipH="1" flipV="1">
            <a:off x="3581400" y="26670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8" name="Text Box 29"/>
          <p:cNvSpPr txBox="1">
            <a:spLocks noChangeArrowheads="1"/>
          </p:cNvSpPr>
          <p:nvPr>
            <p:custDataLst>
              <p:tags r:id="rId5"/>
            </p:custDataLst>
          </p:nvPr>
        </p:nvSpPr>
        <p:spPr bwMode="auto">
          <a:xfrm>
            <a:off x="2971800"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9" name="Line 30"/>
          <p:cNvSpPr>
            <a:spLocks noChangeShapeType="1"/>
          </p:cNvSpPr>
          <p:nvPr>
            <p:custDataLst>
              <p:tags r:id="rId6"/>
            </p:custDataLst>
          </p:nvPr>
        </p:nvSpPr>
        <p:spPr bwMode="auto">
          <a:xfrm>
            <a:off x="3048001"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10" name="Line 34"/>
          <p:cNvSpPr>
            <a:spLocks noChangeShapeType="1"/>
          </p:cNvSpPr>
          <p:nvPr>
            <p:custDataLst>
              <p:tags r:id="rId7"/>
            </p:custDataLst>
          </p:nvPr>
        </p:nvSpPr>
        <p:spPr bwMode="auto">
          <a:xfrm flipV="1">
            <a:off x="1524000" y="3505200"/>
            <a:ext cx="1066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1" name="Line 43"/>
          <p:cNvSpPr>
            <a:spLocks noChangeShapeType="1"/>
          </p:cNvSpPr>
          <p:nvPr>
            <p:custDataLst>
              <p:tags r:id="rId8"/>
            </p:custDataLst>
          </p:nvPr>
        </p:nvSpPr>
        <p:spPr bwMode="auto">
          <a:xfrm>
            <a:off x="3733800" y="1524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 name="Line 44"/>
          <p:cNvSpPr>
            <a:spLocks noChangeShapeType="1"/>
          </p:cNvSpPr>
          <p:nvPr>
            <p:custDataLst>
              <p:tags r:id="rId9"/>
            </p:custDataLst>
          </p:nvPr>
        </p:nvSpPr>
        <p:spPr bwMode="auto">
          <a:xfrm>
            <a:off x="3733800" y="2362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 name="Line 47"/>
          <p:cNvSpPr>
            <a:spLocks noChangeShapeType="1"/>
          </p:cNvSpPr>
          <p:nvPr>
            <p:custDataLst>
              <p:tags r:id="rId10"/>
            </p:custDataLst>
          </p:nvPr>
        </p:nvSpPr>
        <p:spPr bwMode="auto">
          <a:xfrm flipV="1">
            <a:off x="8610600" y="990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4" name="Line 48"/>
          <p:cNvSpPr>
            <a:spLocks noChangeShapeType="1"/>
          </p:cNvSpPr>
          <p:nvPr>
            <p:custDataLst>
              <p:tags r:id="rId11"/>
            </p:custDataLst>
          </p:nvPr>
        </p:nvSpPr>
        <p:spPr bwMode="auto">
          <a:xfrm flipH="1">
            <a:off x="8305800" y="1905000"/>
            <a:ext cx="304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5" name="Line 49"/>
          <p:cNvSpPr>
            <a:spLocks noChangeShapeType="1"/>
          </p:cNvSpPr>
          <p:nvPr>
            <p:custDataLst>
              <p:tags r:id="rId12"/>
            </p:custDataLst>
          </p:nvPr>
        </p:nvSpPr>
        <p:spPr bwMode="auto">
          <a:xfrm flipV="1">
            <a:off x="1981200" y="990600"/>
            <a:ext cx="6629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6" name="Line 51"/>
          <p:cNvSpPr>
            <a:spLocks noChangeShapeType="1"/>
          </p:cNvSpPr>
          <p:nvPr>
            <p:custDataLst>
              <p:tags r:id="rId13"/>
            </p:custDataLst>
          </p:nvPr>
        </p:nvSpPr>
        <p:spPr bwMode="auto">
          <a:xfrm flipV="1">
            <a:off x="1981200" y="2209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17" name="Text Box 52"/>
          <p:cNvSpPr txBox="1">
            <a:spLocks noChangeArrowheads="1"/>
          </p:cNvSpPr>
          <p:nvPr>
            <p:custDataLst>
              <p:tags r:id="rId14"/>
            </p:custDataLst>
          </p:nvPr>
        </p:nvSpPr>
        <p:spPr bwMode="auto">
          <a:xfrm>
            <a:off x="6096000" y="1524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8" name="Line 49"/>
          <p:cNvSpPr>
            <a:spLocks noChangeShapeType="1"/>
          </p:cNvSpPr>
          <p:nvPr>
            <p:custDataLst>
              <p:tags r:id="rId15"/>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9" name="Line 30"/>
          <p:cNvSpPr>
            <a:spLocks noChangeShapeType="1"/>
          </p:cNvSpPr>
          <p:nvPr>
            <p:custDataLst>
              <p:tags r:id="rId16"/>
            </p:custDataLst>
          </p:nvPr>
        </p:nvSpPr>
        <p:spPr bwMode="auto">
          <a:xfrm>
            <a:off x="3276600"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20" name="Line 30"/>
          <p:cNvSpPr>
            <a:spLocks noChangeShapeType="1"/>
          </p:cNvSpPr>
          <p:nvPr>
            <p:custDataLst>
              <p:tags r:id="rId17"/>
            </p:custDataLst>
          </p:nvPr>
        </p:nvSpPr>
        <p:spPr bwMode="auto">
          <a:xfrm>
            <a:off x="3505200"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21" name="Text Box 29"/>
          <p:cNvSpPr txBox="1">
            <a:spLocks noChangeArrowheads="1"/>
          </p:cNvSpPr>
          <p:nvPr>
            <p:custDataLst>
              <p:tags r:id="rId18"/>
            </p:custDataLst>
          </p:nvPr>
        </p:nvSpPr>
        <p:spPr bwMode="auto">
          <a:xfrm>
            <a:off x="32004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 name="Text Box 29"/>
          <p:cNvSpPr txBox="1">
            <a:spLocks noChangeArrowheads="1"/>
          </p:cNvSpPr>
          <p:nvPr>
            <p:custDataLst>
              <p:tags r:id="rId19"/>
            </p:custDataLst>
          </p:nvPr>
        </p:nvSpPr>
        <p:spPr bwMode="auto">
          <a:xfrm>
            <a:off x="34290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3" name="Oval 24"/>
          <p:cNvSpPr>
            <a:spLocks noChangeArrowheads="1"/>
          </p:cNvSpPr>
          <p:nvPr>
            <p:custDataLst>
              <p:tags r:id="rId20"/>
            </p:custDataLst>
          </p:nvPr>
        </p:nvSpPr>
        <p:spPr bwMode="auto">
          <a:xfrm>
            <a:off x="2590800" y="3276601"/>
            <a:ext cx="1219200" cy="457199"/>
          </a:xfrm>
          <a:prstGeom prst="ellipse">
            <a:avLst/>
          </a:prstGeom>
          <a:no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24" name="Line 45"/>
          <p:cNvSpPr>
            <a:spLocks noChangeShapeType="1"/>
          </p:cNvSpPr>
          <p:nvPr>
            <p:custDataLst>
              <p:tags r:id="rId21"/>
            </p:custDataLst>
          </p:nvPr>
        </p:nvSpPr>
        <p:spPr bwMode="auto">
          <a:xfrm flipV="1">
            <a:off x="6400800" y="2514600"/>
            <a:ext cx="0" cy="990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5" name="Freeform 24"/>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p:cNvSpPr>
            <a:spLocks noChangeArrowheads="1"/>
          </p:cNvSpPr>
          <p:nvPr>
            <p:custDataLst>
              <p:tags r:id="rId23"/>
            </p:custDataLst>
          </p:nvPr>
        </p:nvSpPr>
        <p:spPr bwMode="auto">
          <a:xfrm>
            <a:off x="2590800" y="1295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27" name="Line 34"/>
          <p:cNvSpPr>
            <a:spLocks noChangeShapeType="1"/>
          </p:cNvSpPr>
          <p:nvPr>
            <p:custDataLst>
              <p:tags r:id="rId24"/>
            </p:custDataLst>
          </p:nvPr>
        </p:nvSpPr>
        <p:spPr bwMode="auto">
          <a:xfrm>
            <a:off x="3810000" y="3505200"/>
            <a:ext cx="25908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28" name="Line 8"/>
          <p:cNvSpPr>
            <a:spLocks noChangeShapeType="1"/>
          </p:cNvSpPr>
          <p:nvPr>
            <p:custDataLst>
              <p:tags r:id="rId25"/>
            </p:custDataLst>
          </p:nvPr>
        </p:nvSpPr>
        <p:spPr bwMode="auto">
          <a:xfrm>
            <a:off x="761998" y="22860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29" name="Text Box 11"/>
          <p:cNvSpPr txBox="1">
            <a:spLocks noChangeArrowheads="1"/>
          </p:cNvSpPr>
          <p:nvPr>
            <p:custDataLst>
              <p:tags r:id="rId26"/>
            </p:custDataLst>
          </p:nvPr>
        </p:nvSpPr>
        <p:spPr bwMode="auto">
          <a:xfrm>
            <a:off x="381000" y="3048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30" name="Line 18"/>
          <p:cNvSpPr>
            <a:spLocks noChangeShapeType="1"/>
          </p:cNvSpPr>
          <p:nvPr>
            <p:custDataLst>
              <p:tags r:id="rId27"/>
            </p:custDataLst>
          </p:nvPr>
        </p:nvSpPr>
        <p:spPr bwMode="auto">
          <a:xfrm flipH="1">
            <a:off x="1295400" y="2667000"/>
            <a:ext cx="0" cy="1524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31" name="Line 21"/>
          <p:cNvSpPr>
            <a:spLocks noChangeShapeType="1"/>
          </p:cNvSpPr>
          <p:nvPr>
            <p:custDataLst>
              <p:tags r:id="rId28"/>
            </p:custDataLst>
          </p:nvPr>
        </p:nvSpPr>
        <p:spPr bwMode="auto">
          <a:xfrm>
            <a:off x="761998" y="3352798"/>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32" name="Line 49"/>
          <p:cNvSpPr>
            <a:spLocks noChangeShapeType="1"/>
          </p:cNvSpPr>
          <p:nvPr>
            <p:custDataLst>
              <p:tags r:id="rId29"/>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33" name="Line 49"/>
          <p:cNvSpPr>
            <a:spLocks noChangeShapeType="1"/>
          </p:cNvSpPr>
          <p:nvPr>
            <p:custDataLst>
              <p:tags r:id="rId30"/>
            </p:custDataLst>
          </p:nvPr>
        </p:nvSpPr>
        <p:spPr bwMode="auto">
          <a:xfrm flipH="1" flipV="1">
            <a:off x="1219200" y="1752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4" name="Rectangle 4"/>
          <p:cNvSpPr>
            <a:spLocks noChangeArrowheads="1"/>
          </p:cNvSpPr>
          <p:nvPr>
            <p:custDataLst>
              <p:tags r:id="rId31"/>
            </p:custDataLst>
          </p:nvPr>
        </p:nvSpPr>
        <p:spPr bwMode="auto">
          <a:xfrm>
            <a:off x="228600" y="1219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35" name="Line 49"/>
          <p:cNvSpPr>
            <a:spLocks noChangeShapeType="1"/>
          </p:cNvSpPr>
          <p:nvPr>
            <p:custDataLst>
              <p:tags r:id="rId32"/>
            </p:custDataLst>
          </p:nvPr>
        </p:nvSpPr>
        <p:spPr bwMode="auto">
          <a:xfrm flipH="1" flipV="1">
            <a:off x="1524000" y="17526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6" name="Line 44"/>
          <p:cNvSpPr>
            <a:spLocks noChangeShapeType="1"/>
          </p:cNvSpPr>
          <p:nvPr>
            <p:custDataLst>
              <p:tags r:id="rId33"/>
            </p:custDataLst>
          </p:nvPr>
        </p:nvSpPr>
        <p:spPr bwMode="auto">
          <a:xfrm>
            <a:off x="762000" y="26670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37" name="Text Box 29"/>
          <p:cNvSpPr txBox="1">
            <a:spLocks noChangeArrowheads="1"/>
          </p:cNvSpPr>
          <p:nvPr>
            <p:custDataLst>
              <p:tags r:id="rId34"/>
            </p:custDataLst>
          </p:nvPr>
        </p:nvSpPr>
        <p:spPr bwMode="auto">
          <a:xfrm>
            <a:off x="1295400" y="1450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38" name="Line 8"/>
          <p:cNvSpPr>
            <a:spLocks noChangeShapeType="1"/>
          </p:cNvSpPr>
          <p:nvPr>
            <p:custDataLst>
              <p:tags r:id="rId35"/>
            </p:custDataLst>
          </p:nvPr>
        </p:nvSpPr>
        <p:spPr bwMode="auto">
          <a:xfrm flipH="1">
            <a:off x="1219200" y="26670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39" name="Group 59"/>
          <p:cNvGrpSpPr/>
          <p:nvPr>
            <p:custDataLst>
              <p:tags r:id="rId36"/>
            </p:custDataLst>
          </p:nvPr>
        </p:nvGrpSpPr>
        <p:grpSpPr>
          <a:xfrm>
            <a:off x="914400" y="2514600"/>
            <a:ext cx="304800" cy="304800"/>
            <a:chOff x="990600" y="2971800"/>
            <a:chExt cx="304800" cy="304800"/>
          </a:xfrm>
        </p:grpSpPr>
        <p:sp>
          <p:nvSpPr>
            <p:cNvPr id="40" name="Freeform 39"/>
            <p:cNvSpPr/>
            <p:nvPr>
              <p:custDataLst>
                <p:tags r:id="rId3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1"/>
            <p:cNvSpPr txBox="1">
              <a:spLocks noChangeArrowheads="1"/>
            </p:cNvSpPr>
            <p:nvPr>
              <p:custDataLst>
                <p:tags r:id="rId4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42" name="Line 9"/>
          <p:cNvSpPr>
            <a:spLocks noChangeShapeType="1"/>
          </p:cNvSpPr>
          <p:nvPr>
            <p:custDataLst>
              <p:tags r:id="rId37"/>
            </p:custDataLst>
          </p:nvPr>
        </p:nvSpPr>
        <p:spPr bwMode="auto">
          <a:xfrm flipV="1">
            <a:off x="762000" y="4191000"/>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43" name="Rectangle 22"/>
          <p:cNvSpPr>
            <a:spLocks noChangeArrowheads="1"/>
          </p:cNvSpPr>
          <p:nvPr>
            <p:custDataLst>
              <p:tags r:id="rId38"/>
            </p:custDataLst>
          </p:nvPr>
        </p:nvSpPr>
        <p:spPr bwMode="auto">
          <a:xfrm>
            <a:off x="7162800" y="1257617"/>
            <a:ext cx="1143001" cy="1942782"/>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Data</a:t>
            </a:r>
          </a:p>
          <a:p>
            <a:pPr algn="ctr"/>
            <a:r>
              <a:rPr lang="en-US" sz="2400" dirty="0" err="1" smtClean="0">
                <a:solidFill>
                  <a:schemeClr val="bg1"/>
                </a:solidFill>
              </a:rPr>
              <a:t>Mem</a:t>
            </a:r>
            <a:endParaRPr lang="en-US" sz="2400" dirty="0">
              <a:solidFill>
                <a:schemeClr val="bg1"/>
              </a:solidFill>
            </a:endParaRPr>
          </a:p>
        </p:txBody>
      </p:sp>
      <p:cxnSp>
        <p:nvCxnSpPr>
          <p:cNvPr id="45" name="Straight Arrow Connector 44"/>
          <p:cNvCxnSpPr/>
          <p:nvPr/>
        </p:nvCxnSpPr>
        <p:spPr>
          <a:xfrm>
            <a:off x="6629400" y="1939448"/>
            <a:ext cx="5334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876800" y="2362200"/>
            <a:ext cx="0" cy="45720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876800" y="2819400"/>
            <a:ext cx="22860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457200" y="4968240"/>
            <a:ext cx="8229600" cy="381000"/>
            <a:chOff x="381000" y="4648200"/>
            <a:chExt cx="8229600" cy="381000"/>
          </a:xfrm>
        </p:grpSpPr>
        <p:cxnSp>
          <p:nvCxnSpPr>
            <p:cNvPr id="44" name="Straight Connector 43"/>
            <p:cNvCxnSpPr/>
            <p:nvPr/>
          </p:nvCxnSpPr>
          <p:spPr>
            <a:xfrm flipV="1">
              <a:off x="38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81000" y="4648200"/>
              <a:ext cx="381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19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191000" y="5029200"/>
              <a:ext cx="381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800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001000" y="46482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80" name="Straight Arrow Connector 79"/>
          <p:cNvCxnSpPr/>
          <p:nvPr/>
        </p:nvCxnSpPr>
        <p:spPr>
          <a:xfrm>
            <a:off x="609648"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1905048"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209569" y="4663440"/>
            <a:ext cx="2505479"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5715048" y="464820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7068360"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838170" y="4355068"/>
            <a:ext cx="694998" cy="369332"/>
          </a:xfrm>
          <a:prstGeom prst="rect">
            <a:avLst/>
          </a:prstGeom>
          <a:noFill/>
        </p:spPr>
        <p:txBody>
          <a:bodyPr wrap="none" rtlCol="0">
            <a:spAutoFit/>
          </a:bodyPr>
          <a:lstStyle/>
          <a:p>
            <a:r>
              <a:rPr lang="en-US" dirty="0" smtClean="0">
                <a:solidFill>
                  <a:schemeClr val="bg1"/>
                </a:solidFill>
              </a:rPr>
              <a:t>Fetch</a:t>
            </a:r>
          </a:p>
        </p:txBody>
      </p:sp>
      <p:sp>
        <p:nvSpPr>
          <p:cNvPr id="87" name="TextBox 86"/>
          <p:cNvSpPr txBox="1"/>
          <p:nvPr/>
        </p:nvSpPr>
        <p:spPr>
          <a:xfrm>
            <a:off x="2083286" y="4343400"/>
            <a:ext cx="897682" cy="369332"/>
          </a:xfrm>
          <a:prstGeom prst="rect">
            <a:avLst/>
          </a:prstGeom>
          <a:noFill/>
        </p:spPr>
        <p:txBody>
          <a:bodyPr wrap="none" rtlCol="0">
            <a:spAutoFit/>
          </a:bodyPr>
          <a:lstStyle/>
          <a:p>
            <a:r>
              <a:rPr lang="en-US" dirty="0" smtClean="0">
                <a:solidFill>
                  <a:schemeClr val="bg1"/>
                </a:solidFill>
              </a:rPr>
              <a:t>Decode</a:t>
            </a:r>
          </a:p>
        </p:txBody>
      </p:sp>
      <p:sp>
        <p:nvSpPr>
          <p:cNvPr id="88" name="TextBox 87"/>
          <p:cNvSpPr txBox="1"/>
          <p:nvPr/>
        </p:nvSpPr>
        <p:spPr>
          <a:xfrm>
            <a:off x="3875988" y="4343400"/>
            <a:ext cx="915059" cy="369332"/>
          </a:xfrm>
          <a:prstGeom prst="rect">
            <a:avLst/>
          </a:prstGeom>
          <a:noFill/>
        </p:spPr>
        <p:txBody>
          <a:bodyPr wrap="none" rtlCol="0">
            <a:spAutoFit/>
          </a:bodyPr>
          <a:lstStyle/>
          <a:p>
            <a:r>
              <a:rPr lang="en-US" dirty="0" smtClean="0">
                <a:solidFill>
                  <a:schemeClr val="bg1"/>
                </a:solidFill>
              </a:rPr>
              <a:t>Execute</a:t>
            </a:r>
          </a:p>
        </p:txBody>
      </p:sp>
      <p:sp>
        <p:nvSpPr>
          <p:cNvPr id="89" name="TextBox 88"/>
          <p:cNvSpPr txBox="1"/>
          <p:nvPr/>
        </p:nvSpPr>
        <p:spPr>
          <a:xfrm>
            <a:off x="5884926" y="4355068"/>
            <a:ext cx="988925" cy="369332"/>
          </a:xfrm>
          <a:prstGeom prst="rect">
            <a:avLst/>
          </a:prstGeom>
          <a:noFill/>
        </p:spPr>
        <p:txBody>
          <a:bodyPr wrap="none" rtlCol="0">
            <a:spAutoFit/>
          </a:bodyPr>
          <a:lstStyle/>
          <a:p>
            <a:r>
              <a:rPr lang="en-US" dirty="0" smtClean="0">
                <a:solidFill>
                  <a:schemeClr val="bg1"/>
                </a:solidFill>
              </a:rPr>
              <a:t>Memory</a:t>
            </a:r>
          </a:p>
        </p:txBody>
      </p:sp>
      <p:sp>
        <p:nvSpPr>
          <p:cNvPr id="90" name="TextBox 89"/>
          <p:cNvSpPr txBox="1"/>
          <p:nvPr/>
        </p:nvSpPr>
        <p:spPr>
          <a:xfrm>
            <a:off x="7419082" y="4355068"/>
            <a:ext cx="514885" cy="369332"/>
          </a:xfrm>
          <a:prstGeom prst="rect">
            <a:avLst/>
          </a:prstGeom>
          <a:noFill/>
        </p:spPr>
        <p:txBody>
          <a:bodyPr wrap="none" rtlCol="0">
            <a:spAutoFit/>
          </a:bodyPr>
          <a:lstStyle/>
          <a:p>
            <a:r>
              <a:rPr lang="en-US" dirty="0" smtClean="0">
                <a:solidFill>
                  <a:schemeClr val="bg1"/>
                </a:solidFill>
              </a:rPr>
              <a:t>WB</a:t>
            </a:r>
          </a:p>
        </p:txBody>
      </p:sp>
      <p:sp>
        <p:nvSpPr>
          <p:cNvPr id="84" name="TextBox 83"/>
          <p:cNvSpPr txBox="1"/>
          <p:nvPr/>
        </p:nvSpPr>
        <p:spPr>
          <a:xfrm>
            <a:off x="1843086" y="5943600"/>
            <a:ext cx="3648050" cy="523220"/>
          </a:xfrm>
          <a:prstGeom prst="rect">
            <a:avLst/>
          </a:prstGeom>
          <a:noFill/>
        </p:spPr>
        <p:txBody>
          <a:bodyPr wrap="none" rtlCol="0">
            <a:spAutoFit/>
          </a:bodyPr>
          <a:lstStyle/>
          <a:p>
            <a:r>
              <a:rPr lang="en-US" sz="2800" dirty="0" smtClean="0">
                <a:solidFill>
                  <a:schemeClr val="accent1"/>
                </a:solidFill>
              </a:rPr>
              <a:t>A Single cycle processor</a:t>
            </a:r>
          </a:p>
        </p:txBody>
      </p:sp>
    </p:spTree>
    <p:extLst>
      <p:ext uri="{BB962C8B-B14F-4D97-AF65-F5344CB8AC3E}">
        <p14:creationId xmlns:p14="http://schemas.microsoft.com/office/powerpoint/2010/main" val="8041812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4690" name="Rectangle 2"/>
          <p:cNvSpPr>
            <a:spLocks noGrp="1" noChangeArrowheads="1"/>
          </p:cNvSpPr>
          <p:nvPr>
            <p:ph type="title"/>
            <p:custDataLst>
              <p:tags r:id="rId1"/>
            </p:custDataLst>
          </p:nvPr>
        </p:nvSpPr>
        <p:spPr/>
        <p:txBody>
          <a:bodyPr>
            <a:noAutofit/>
          </a:bodyPr>
          <a:lstStyle/>
          <a:p>
            <a:r>
              <a:rPr lang="en-US" dirty="0" smtClean="0"/>
              <a:t>Five Stages of MIPS </a:t>
            </a:r>
            <a:r>
              <a:rPr lang="en-US" dirty="0" err="1" smtClean="0"/>
              <a:t>datapath</a:t>
            </a:r>
            <a:endParaRPr lang="en-US" dirty="0"/>
          </a:p>
        </p:txBody>
      </p:sp>
      <p:sp>
        <p:nvSpPr>
          <p:cNvPr id="2034691" name="Rectangle 3"/>
          <p:cNvSpPr>
            <a:spLocks noGrp="1" noChangeArrowheads="1"/>
          </p:cNvSpPr>
          <p:nvPr>
            <p:ph idx="1"/>
            <p:custDataLst>
              <p:tags r:id="rId2"/>
            </p:custDataLst>
          </p:nvPr>
        </p:nvSpPr>
        <p:spPr>
          <a:xfrm>
            <a:off x="381000" y="609600"/>
            <a:ext cx="4343400" cy="3810000"/>
          </a:xfrm>
        </p:spPr>
        <p:txBody>
          <a:bodyPr>
            <a:noAutofit/>
          </a:bodyPr>
          <a:lstStyle/>
          <a:p>
            <a:r>
              <a:rPr lang="en-US" dirty="0" smtClean="0"/>
              <a:t>Basic CPU execution loop</a:t>
            </a:r>
            <a:endParaRPr lang="en-US" dirty="0"/>
          </a:p>
          <a:p>
            <a:pPr marL="687388" lvl="1" indent="-514350">
              <a:buFont typeface="+mj-lt"/>
              <a:buAutoNum type="arabicPeriod"/>
            </a:pPr>
            <a:r>
              <a:rPr lang="en-US" dirty="0" smtClean="0"/>
              <a:t>Instruction Fetch</a:t>
            </a:r>
          </a:p>
          <a:p>
            <a:pPr marL="687388" lvl="1" indent="-514350">
              <a:buFont typeface="+mj-lt"/>
              <a:buAutoNum type="arabicPeriod"/>
            </a:pPr>
            <a:r>
              <a:rPr lang="en-US" dirty="0" smtClean="0"/>
              <a:t>Instruction Decode</a:t>
            </a:r>
            <a:endParaRPr lang="en-US" dirty="0"/>
          </a:p>
          <a:p>
            <a:pPr marL="687388" lvl="1" indent="-514350">
              <a:buFont typeface="+mj-lt"/>
              <a:buAutoNum type="arabicPeriod"/>
            </a:pPr>
            <a:r>
              <a:rPr lang="en-US" dirty="0" smtClean="0"/>
              <a:t>Execution (ALU)</a:t>
            </a:r>
          </a:p>
          <a:p>
            <a:pPr marL="687388" lvl="1" indent="-514350">
              <a:buFont typeface="+mj-lt"/>
              <a:buAutoNum type="arabicPeriod"/>
            </a:pPr>
            <a:r>
              <a:rPr lang="en-US" dirty="0" smtClean="0"/>
              <a:t>Memory Access</a:t>
            </a:r>
          </a:p>
          <a:p>
            <a:pPr marL="687388" lvl="1" indent="-514350">
              <a:buFont typeface="+mj-lt"/>
              <a:buAutoNum type="arabicPeriod"/>
            </a:pPr>
            <a:r>
              <a:rPr lang="en-US" dirty="0" smtClean="0"/>
              <a:t>Register </a:t>
            </a:r>
            <a:r>
              <a:rPr lang="en-US" dirty="0" err="1" smtClean="0"/>
              <a:t>Writeback</a:t>
            </a:r>
            <a:endParaRPr lang="en-US" dirty="0"/>
          </a:p>
        </p:txBody>
      </p:sp>
      <p:sp>
        <p:nvSpPr>
          <p:cNvPr id="2" name="TextBox 1"/>
          <p:cNvSpPr txBox="1"/>
          <p:nvPr/>
        </p:nvSpPr>
        <p:spPr>
          <a:xfrm>
            <a:off x="609600" y="4157472"/>
            <a:ext cx="7924800" cy="2677656"/>
          </a:xfrm>
          <a:prstGeom prst="rect">
            <a:avLst/>
          </a:prstGeom>
          <a:noFill/>
        </p:spPr>
        <p:txBody>
          <a:bodyPr wrap="square" rtlCol="0">
            <a:spAutoFit/>
          </a:bodyPr>
          <a:lstStyle/>
          <a:p>
            <a:r>
              <a:rPr lang="en-US" sz="2800" dirty="0" smtClean="0">
                <a:solidFill>
                  <a:schemeClr val="bg1"/>
                </a:solidFill>
              </a:rPr>
              <a:t>Instruction types/format</a:t>
            </a:r>
          </a:p>
          <a:p>
            <a:pPr marL="457200" indent="-457200">
              <a:buFont typeface="Arial" pitchFamily="34" charset="0"/>
              <a:buChar char="•"/>
            </a:pPr>
            <a:r>
              <a:rPr lang="en-US" sz="2800" dirty="0" smtClean="0">
                <a:solidFill>
                  <a:schemeClr val="bg1"/>
                </a:solidFill>
              </a:rPr>
              <a:t>Arithmetic/Register:		</a:t>
            </a:r>
            <a:r>
              <a:rPr lang="en-US" sz="2800" dirty="0" err="1" smtClean="0">
                <a:solidFill>
                  <a:schemeClr val="bg1"/>
                </a:solidFill>
              </a:rPr>
              <a:t>addu</a:t>
            </a:r>
            <a:r>
              <a:rPr lang="en-US" sz="2800" dirty="0" smtClean="0">
                <a:solidFill>
                  <a:schemeClr val="bg1"/>
                </a:solidFill>
              </a:rPr>
              <a:t> $s0, $s2, $s3</a:t>
            </a:r>
          </a:p>
          <a:p>
            <a:pPr marL="457200" indent="-457200">
              <a:buFont typeface="Arial" pitchFamily="34" charset="0"/>
              <a:buChar char="•"/>
            </a:pPr>
            <a:r>
              <a:rPr lang="en-US" sz="2800" dirty="0" smtClean="0">
                <a:solidFill>
                  <a:schemeClr val="bg1"/>
                </a:solidFill>
              </a:rPr>
              <a:t>Arithmetic/Immediate:	</a:t>
            </a:r>
            <a:r>
              <a:rPr lang="en-US" sz="2800" dirty="0" err="1" smtClean="0">
                <a:solidFill>
                  <a:schemeClr val="bg1"/>
                </a:solidFill>
              </a:rPr>
              <a:t>slti</a:t>
            </a:r>
            <a:r>
              <a:rPr lang="en-US" sz="2800" dirty="0" smtClean="0">
                <a:solidFill>
                  <a:schemeClr val="bg1"/>
                </a:solidFill>
              </a:rPr>
              <a:t> $s0, $s2, 4</a:t>
            </a:r>
          </a:p>
          <a:p>
            <a:pPr marL="457200" indent="-457200">
              <a:buFont typeface="Arial" pitchFamily="34" charset="0"/>
              <a:buChar char="•"/>
            </a:pPr>
            <a:r>
              <a:rPr lang="en-US" sz="2800" dirty="0" smtClean="0">
                <a:solidFill>
                  <a:schemeClr val="bg1"/>
                </a:solidFill>
              </a:rPr>
              <a:t>Memory:				</a:t>
            </a:r>
            <a:r>
              <a:rPr lang="en-US" sz="2800" dirty="0" err="1" smtClean="0">
                <a:solidFill>
                  <a:schemeClr val="bg1"/>
                </a:solidFill>
              </a:rPr>
              <a:t>lw</a:t>
            </a:r>
            <a:r>
              <a:rPr lang="en-US" sz="2800" dirty="0" smtClean="0">
                <a:solidFill>
                  <a:schemeClr val="bg1"/>
                </a:solidFill>
              </a:rPr>
              <a:t> $s0, 20($s3)</a:t>
            </a:r>
          </a:p>
          <a:p>
            <a:pPr marL="457200" indent="-457200">
              <a:buFont typeface="Arial" pitchFamily="34" charset="0"/>
              <a:buChar char="•"/>
            </a:pPr>
            <a:r>
              <a:rPr lang="en-US" sz="2800" dirty="0" smtClean="0">
                <a:solidFill>
                  <a:schemeClr val="bg1"/>
                </a:solidFill>
              </a:rPr>
              <a:t>Control/Jump:			j 0xdeadbeef</a:t>
            </a:r>
          </a:p>
          <a:p>
            <a:pPr marL="457200" indent="-457200">
              <a:buFont typeface="Arial" pitchFamily="34" charset="0"/>
              <a:buChar char="•"/>
            </a:pPr>
            <a:endParaRPr lang="en-US" sz="2800" dirty="0" smtClean="0">
              <a:solidFill>
                <a:schemeClr val="bg1"/>
              </a:solidFill>
            </a:endParaRPr>
          </a:p>
        </p:txBody>
      </p:sp>
    </p:spTree>
    <p:extLst>
      <p:ext uri="{BB962C8B-B14F-4D97-AF65-F5344CB8AC3E}">
        <p14:creationId xmlns:p14="http://schemas.microsoft.com/office/powerpoint/2010/main" val="233316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Stages of </a:t>
            </a:r>
            <a:r>
              <a:rPr lang="en-US" dirty="0" err="1" smtClean="0"/>
              <a:t>datapath</a:t>
            </a:r>
            <a:r>
              <a:rPr lang="en-US" dirty="0" smtClean="0"/>
              <a:t> (1/5)</a:t>
            </a:r>
            <a:endParaRPr lang="en-US" dirty="0"/>
          </a:p>
        </p:txBody>
      </p:sp>
      <p:sp>
        <p:nvSpPr>
          <p:cNvPr id="3" name="Content Placeholder 2"/>
          <p:cNvSpPr>
            <a:spLocks noGrp="1"/>
          </p:cNvSpPr>
          <p:nvPr>
            <p:ph idx="1"/>
          </p:nvPr>
        </p:nvSpPr>
        <p:spPr/>
        <p:txBody>
          <a:bodyPr/>
          <a:lstStyle/>
          <a:p>
            <a:r>
              <a:rPr lang="en-US" dirty="0" smtClean="0"/>
              <a:t>Stage 1: Instruction Fetch</a:t>
            </a:r>
          </a:p>
          <a:p>
            <a:pPr marL="573088" lvl="1" indent="-457200"/>
            <a:r>
              <a:rPr lang="en-US" dirty="0" smtClean="0"/>
              <a:t>Fetch 32-bit instruction from memory. (Instruction cache or memory)</a:t>
            </a:r>
          </a:p>
          <a:p>
            <a:pPr marL="573088" lvl="1" indent="-457200"/>
            <a:r>
              <a:rPr lang="en-US" dirty="0" smtClean="0"/>
              <a:t>Increment PC accordingly. </a:t>
            </a:r>
          </a:p>
          <a:p>
            <a:pPr marL="1031875" lvl="2" indent="-457200"/>
            <a:r>
              <a:rPr lang="en-US" dirty="0" smtClean="0"/>
              <a:t>+4, byte addressing</a:t>
            </a:r>
          </a:p>
          <a:p>
            <a:pPr marL="1031875" lvl="2" indent="-457200"/>
            <a:r>
              <a:rPr lang="en-US" dirty="0" smtClean="0"/>
              <a:t>+N</a:t>
            </a:r>
            <a:endParaRPr lang="en-US" dirty="0"/>
          </a:p>
        </p:txBody>
      </p:sp>
      <p:sp>
        <p:nvSpPr>
          <p:cNvPr id="4" name="Line 8"/>
          <p:cNvSpPr>
            <a:spLocks noChangeShapeType="1"/>
          </p:cNvSpPr>
          <p:nvPr>
            <p:custDataLst>
              <p:tags r:id="rId1"/>
            </p:custDataLst>
          </p:nvPr>
        </p:nvSpPr>
        <p:spPr bwMode="auto">
          <a:xfrm>
            <a:off x="3047998" y="43434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 name="Text Box 11"/>
          <p:cNvSpPr txBox="1">
            <a:spLocks noChangeArrowheads="1"/>
          </p:cNvSpPr>
          <p:nvPr>
            <p:custDataLst>
              <p:tags r:id="rId2"/>
            </p:custDataLst>
          </p:nvPr>
        </p:nvSpPr>
        <p:spPr bwMode="auto">
          <a:xfrm>
            <a:off x="2667000" y="51054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6" name="Line 18"/>
          <p:cNvSpPr>
            <a:spLocks noChangeShapeType="1"/>
          </p:cNvSpPr>
          <p:nvPr>
            <p:custDataLst>
              <p:tags r:id="rId3"/>
            </p:custDataLst>
          </p:nvPr>
        </p:nvSpPr>
        <p:spPr bwMode="auto">
          <a:xfrm flipH="1">
            <a:off x="3581400" y="4724400"/>
            <a:ext cx="0" cy="1524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7" name="Line 21"/>
          <p:cNvSpPr>
            <a:spLocks noChangeShapeType="1"/>
          </p:cNvSpPr>
          <p:nvPr>
            <p:custDataLst>
              <p:tags r:id="rId4"/>
            </p:custDataLst>
          </p:nvPr>
        </p:nvSpPr>
        <p:spPr bwMode="auto">
          <a:xfrm>
            <a:off x="3047998" y="5410198"/>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8" name="Line 49"/>
          <p:cNvSpPr>
            <a:spLocks noChangeShapeType="1"/>
          </p:cNvSpPr>
          <p:nvPr>
            <p:custDataLst>
              <p:tags r:id="rId5"/>
            </p:custDataLst>
          </p:nvPr>
        </p:nvSpPr>
        <p:spPr bwMode="auto">
          <a:xfrm flipH="1" flipV="1">
            <a:off x="3505200" y="38100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 name="Rectangle 4"/>
          <p:cNvSpPr>
            <a:spLocks noChangeArrowheads="1"/>
          </p:cNvSpPr>
          <p:nvPr>
            <p:custDataLst>
              <p:tags r:id="rId6"/>
            </p:custDataLst>
          </p:nvPr>
        </p:nvSpPr>
        <p:spPr bwMode="auto">
          <a:xfrm>
            <a:off x="2514600" y="32766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0" name="Line 49"/>
          <p:cNvSpPr>
            <a:spLocks noChangeShapeType="1"/>
          </p:cNvSpPr>
          <p:nvPr>
            <p:custDataLst>
              <p:tags r:id="rId7"/>
            </p:custDataLst>
          </p:nvPr>
        </p:nvSpPr>
        <p:spPr bwMode="auto">
          <a:xfrm flipH="1" flipV="1">
            <a:off x="3810000" y="38100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 name="Line 44"/>
          <p:cNvSpPr>
            <a:spLocks noChangeShapeType="1"/>
          </p:cNvSpPr>
          <p:nvPr>
            <p:custDataLst>
              <p:tags r:id="rId8"/>
            </p:custDataLst>
          </p:nvPr>
        </p:nvSpPr>
        <p:spPr bwMode="auto">
          <a:xfrm>
            <a:off x="3048000" y="47244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2" name="Line 8"/>
          <p:cNvSpPr>
            <a:spLocks noChangeShapeType="1"/>
          </p:cNvSpPr>
          <p:nvPr>
            <p:custDataLst>
              <p:tags r:id="rId9"/>
            </p:custDataLst>
          </p:nvPr>
        </p:nvSpPr>
        <p:spPr bwMode="auto">
          <a:xfrm flipH="1">
            <a:off x="3505200" y="47244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13" name="Group 59"/>
          <p:cNvGrpSpPr/>
          <p:nvPr>
            <p:custDataLst>
              <p:tags r:id="rId10"/>
            </p:custDataLst>
          </p:nvPr>
        </p:nvGrpSpPr>
        <p:grpSpPr>
          <a:xfrm>
            <a:off x="3200400" y="4572000"/>
            <a:ext cx="304800" cy="304800"/>
            <a:chOff x="990600" y="2971800"/>
            <a:chExt cx="304800" cy="304800"/>
          </a:xfrm>
        </p:grpSpPr>
        <p:sp>
          <p:nvSpPr>
            <p:cNvPr id="14" name="Freeform 13"/>
            <p:cNvSpPr/>
            <p:nvPr>
              <p:custDataLst>
                <p:tags r:id="rId13"/>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1"/>
            <p:cNvSpPr txBox="1">
              <a:spLocks noChangeArrowheads="1"/>
            </p:cNvSpPr>
            <p:nvPr>
              <p:custDataLst>
                <p:tags r:id="rId14"/>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6" name="Line 9"/>
          <p:cNvSpPr>
            <a:spLocks noChangeShapeType="1"/>
          </p:cNvSpPr>
          <p:nvPr>
            <p:custDataLst>
              <p:tags r:id="rId11"/>
            </p:custDataLst>
          </p:nvPr>
        </p:nvSpPr>
        <p:spPr bwMode="auto">
          <a:xfrm flipV="1">
            <a:off x="3048000" y="6248400"/>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7" name="Text Box 29"/>
          <p:cNvSpPr txBox="1">
            <a:spLocks noChangeArrowheads="1"/>
          </p:cNvSpPr>
          <p:nvPr>
            <p:custDataLst>
              <p:tags r:id="rId12"/>
            </p:custDataLst>
          </p:nvPr>
        </p:nvSpPr>
        <p:spPr bwMode="auto">
          <a:xfrm>
            <a:off x="3639360" y="34320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Tree>
    <p:extLst>
      <p:ext uri="{BB962C8B-B14F-4D97-AF65-F5344CB8AC3E}">
        <p14:creationId xmlns:p14="http://schemas.microsoft.com/office/powerpoint/2010/main" val="31884885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Stages of </a:t>
            </a:r>
            <a:r>
              <a:rPr lang="en-US" dirty="0" err="1"/>
              <a:t>datapath</a:t>
            </a:r>
            <a:r>
              <a:rPr lang="en-US" dirty="0"/>
              <a:t> (1/5)</a:t>
            </a:r>
          </a:p>
        </p:txBody>
      </p:sp>
      <p:sp>
        <p:nvSpPr>
          <p:cNvPr id="4" name="Line 25"/>
          <p:cNvSpPr>
            <a:spLocks noChangeShapeType="1"/>
          </p:cNvSpPr>
          <p:nvPr>
            <p:custDataLst>
              <p:tags r:id="rId1"/>
            </p:custDataLst>
          </p:nvPr>
        </p:nvSpPr>
        <p:spPr bwMode="auto">
          <a:xfrm flipV="1">
            <a:off x="2743200" y="26670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5" name="Line 26"/>
          <p:cNvSpPr>
            <a:spLocks noChangeShapeType="1"/>
          </p:cNvSpPr>
          <p:nvPr>
            <p:custDataLst>
              <p:tags r:id="rId2"/>
            </p:custDataLst>
          </p:nvPr>
        </p:nvSpPr>
        <p:spPr bwMode="auto">
          <a:xfrm flipH="1" flipV="1">
            <a:off x="3124200" y="2667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6" name="Line 27"/>
          <p:cNvSpPr>
            <a:spLocks noChangeShapeType="1"/>
          </p:cNvSpPr>
          <p:nvPr>
            <p:custDataLst>
              <p:tags r:id="rId3"/>
            </p:custDataLst>
          </p:nvPr>
        </p:nvSpPr>
        <p:spPr bwMode="auto">
          <a:xfrm flipH="1" flipV="1">
            <a:off x="3352800" y="2667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7" name="Line 28"/>
          <p:cNvSpPr>
            <a:spLocks noChangeShapeType="1"/>
          </p:cNvSpPr>
          <p:nvPr>
            <p:custDataLst>
              <p:tags r:id="rId4"/>
            </p:custDataLst>
          </p:nvPr>
        </p:nvSpPr>
        <p:spPr bwMode="auto">
          <a:xfrm flipH="1" flipV="1">
            <a:off x="3581400" y="26670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8" name="Text Box 29"/>
          <p:cNvSpPr txBox="1">
            <a:spLocks noChangeArrowheads="1"/>
          </p:cNvSpPr>
          <p:nvPr>
            <p:custDataLst>
              <p:tags r:id="rId5"/>
            </p:custDataLst>
          </p:nvPr>
        </p:nvSpPr>
        <p:spPr bwMode="auto">
          <a:xfrm>
            <a:off x="2971800"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9" name="Line 30"/>
          <p:cNvSpPr>
            <a:spLocks noChangeShapeType="1"/>
          </p:cNvSpPr>
          <p:nvPr>
            <p:custDataLst>
              <p:tags r:id="rId6"/>
            </p:custDataLst>
          </p:nvPr>
        </p:nvSpPr>
        <p:spPr bwMode="auto">
          <a:xfrm>
            <a:off x="3048001"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10" name="Line 34"/>
          <p:cNvSpPr>
            <a:spLocks noChangeShapeType="1"/>
          </p:cNvSpPr>
          <p:nvPr>
            <p:custDataLst>
              <p:tags r:id="rId7"/>
            </p:custDataLst>
          </p:nvPr>
        </p:nvSpPr>
        <p:spPr bwMode="auto">
          <a:xfrm flipV="1">
            <a:off x="1524000" y="3505200"/>
            <a:ext cx="1066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1" name="Line 43"/>
          <p:cNvSpPr>
            <a:spLocks noChangeShapeType="1"/>
          </p:cNvSpPr>
          <p:nvPr>
            <p:custDataLst>
              <p:tags r:id="rId8"/>
            </p:custDataLst>
          </p:nvPr>
        </p:nvSpPr>
        <p:spPr bwMode="auto">
          <a:xfrm>
            <a:off x="3733800" y="1524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 name="Line 44"/>
          <p:cNvSpPr>
            <a:spLocks noChangeShapeType="1"/>
          </p:cNvSpPr>
          <p:nvPr>
            <p:custDataLst>
              <p:tags r:id="rId9"/>
            </p:custDataLst>
          </p:nvPr>
        </p:nvSpPr>
        <p:spPr bwMode="auto">
          <a:xfrm>
            <a:off x="3733800" y="2362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 name="Line 47"/>
          <p:cNvSpPr>
            <a:spLocks noChangeShapeType="1"/>
          </p:cNvSpPr>
          <p:nvPr>
            <p:custDataLst>
              <p:tags r:id="rId10"/>
            </p:custDataLst>
          </p:nvPr>
        </p:nvSpPr>
        <p:spPr bwMode="auto">
          <a:xfrm flipV="1">
            <a:off x="8610600" y="990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4" name="Line 48"/>
          <p:cNvSpPr>
            <a:spLocks noChangeShapeType="1"/>
          </p:cNvSpPr>
          <p:nvPr>
            <p:custDataLst>
              <p:tags r:id="rId11"/>
            </p:custDataLst>
          </p:nvPr>
        </p:nvSpPr>
        <p:spPr bwMode="auto">
          <a:xfrm flipH="1">
            <a:off x="8305800" y="1905000"/>
            <a:ext cx="304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5" name="Line 49"/>
          <p:cNvSpPr>
            <a:spLocks noChangeShapeType="1"/>
          </p:cNvSpPr>
          <p:nvPr>
            <p:custDataLst>
              <p:tags r:id="rId12"/>
            </p:custDataLst>
          </p:nvPr>
        </p:nvSpPr>
        <p:spPr bwMode="auto">
          <a:xfrm flipV="1">
            <a:off x="1981200" y="990600"/>
            <a:ext cx="6629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6" name="Line 51"/>
          <p:cNvSpPr>
            <a:spLocks noChangeShapeType="1"/>
          </p:cNvSpPr>
          <p:nvPr>
            <p:custDataLst>
              <p:tags r:id="rId13"/>
            </p:custDataLst>
          </p:nvPr>
        </p:nvSpPr>
        <p:spPr bwMode="auto">
          <a:xfrm flipV="1">
            <a:off x="1981200" y="2209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17" name="Text Box 52"/>
          <p:cNvSpPr txBox="1">
            <a:spLocks noChangeArrowheads="1"/>
          </p:cNvSpPr>
          <p:nvPr>
            <p:custDataLst>
              <p:tags r:id="rId14"/>
            </p:custDataLst>
          </p:nvPr>
        </p:nvSpPr>
        <p:spPr bwMode="auto">
          <a:xfrm>
            <a:off x="6096000" y="1524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8" name="Line 49"/>
          <p:cNvSpPr>
            <a:spLocks noChangeShapeType="1"/>
          </p:cNvSpPr>
          <p:nvPr>
            <p:custDataLst>
              <p:tags r:id="rId15"/>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9" name="Line 30"/>
          <p:cNvSpPr>
            <a:spLocks noChangeShapeType="1"/>
          </p:cNvSpPr>
          <p:nvPr>
            <p:custDataLst>
              <p:tags r:id="rId16"/>
            </p:custDataLst>
          </p:nvPr>
        </p:nvSpPr>
        <p:spPr bwMode="auto">
          <a:xfrm>
            <a:off x="3276600"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20" name="Line 30"/>
          <p:cNvSpPr>
            <a:spLocks noChangeShapeType="1"/>
          </p:cNvSpPr>
          <p:nvPr>
            <p:custDataLst>
              <p:tags r:id="rId17"/>
            </p:custDataLst>
          </p:nvPr>
        </p:nvSpPr>
        <p:spPr bwMode="auto">
          <a:xfrm>
            <a:off x="3505200"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21" name="Text Box 29"/>
          <p:cNvSpPr txBox="1">
            <a:spLocks noChangeArrowheads="1"/>
          </p:cNvSpPr>
          <p:nvPr>
            <p:custDataLst>
              <p:tags r:id="rId18"/>
            </p:custDataLst>
          </p:nvPr>
        </p:nvSpPr>
        <p:spPr bwMode="auto">
          <a:xfrm>
            <a:off x="32004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 name="Text Box 29"/>
          <p:cNvSpPr txBox="1">
            <a:spLocks noChangeArrowheads="1"/>
          </p:cNvSpPr>
          <p:nvPr>
            <p:custDataLst>
              <p:tags r:id="rId19"/>
            </p:custDataLst>
          </p:nvPr>
        </p:nvSpPr>
        <p:spPr bwMode="auto">
          <a:xfrm>
            <a:off x="34290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3" name="Oval 24"/>
          <p:cNvSpPr>
            <a:spLocks noChangeArrowheads="1"/>
          </p:cNvSpPr>
          <p:nvPr>
            <p:custDataLst>
              <p:tags r:id="rId20"/>
            </p:custDataLst>
          </p:nvPr>
        </p:nvSpPr>
        <p:spPr bwMode="auto">
          <a:xfrm>
            <a:off x="2590800" y="3276601"/>
            <a:ext cx="1219200" cy="457199"/>
          </a:xfrm>
          <a:prstGeom prst="ellipse">
            <a:avLst/>
          </a:prstGeom>
          <a:no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24" name="Line 45"/>
          <p:cNvSpPr>
            <a:spLocks noChangeShapeType="1"/>
          </p:cNvSpPr>
          <p:nvPr>
            <p:custDataLst>
              <p:tags r:id="rId21"/>
            </p:custDataLst>
          </p:nvPr>
        </p:nvSpPr>
        <p:spPr bwMode="auto">
          <a:xfrm flipV="1">
            <a:off x="6400800" y="2514600"/>
            <a:ext cx="0" cy="990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5" name="Freeform 24"/>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p:cNvSpPr>
            <a:spLocks noChangeArrowheads="1"/>
          </p:cNvSpPr>
          <p:nvPr>
            <p:custDataLst>
              <p:tags r:id="rId23"/>
            </p:custDataLst>
          </p:nvPr>
        </p:nvSpPr>
        <p:spPr bwMode="auto">
          <a:xfrm>
            <a:off x="2590800" y="1295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27" name="Line 34"/>
          <p:cNvSpPr>
            <a:spLocks noChangeShapeType="1"/>
          </p:cNvSpPr>
          <p:nvPr>
            <p:custDataLst>
              <p:tags r:id="rId24"/>
            </p:custDataLst>
          </p:nvPr>
        </p:nvSpPr>
        <p:spPr bwMode="auto">
          <a:xfrm>
            <a:off x="3810000" y="3505200"/>
            <a:ext cx="25908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28" name="Line 8"/>
          <p:cNvSpPr>
            <a:spLocks noChangeShapeType="1"/>
          </p:cNvSpPr>
          <p:nvPr>
            <p:custDataLst>
              <p:tags r:id="rId25"/>
            </p:custDataLst>
          </p:nvPr>
        </p:nvSpPr>
        <p:spPr bwMode="auto">
          <a:xfrm>
            <a:off x="761998" y="22860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29" name="Text Box 11"/>
          <p:cNvSpPr txBox="1">
            <a:spLocks noChangeArrowheads="1"/>
          </p:cNvSpPr>
          <p:nvPr>
            <p:custDataLst>
              <p:tags r:id="rId26"/>
            </p:custDataLst>
          </p:nvPr>
        </p:nvSpPr>
        <p:spPr bwMode="auto">
          <a:xfrm>
            <a:off x="381000" y="3048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30" name="Line 18"/>
          <p:cNvSpPr>
            <a:spLocks noChangeShapeType="1"/>
          </p:cNvSpPr>
          <p:nvPr>
            <p:custDataLst>
              <p:tags r:id="rId27"/>
            </p:custDataLst>
          </p:nvPr>
        </p:nvSpPr>
        <p:spPr bwMode="auto">
          <a:xfrm flipH="1">
            <a:off x="1295400" y="2667000"/>
            <a:ext cx="0" cy="1524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31" name="Line 21"/>
          <p:cNvSpPr>
            <a:spLocks noChangeShapeType="1"/>
          </p:cNvSpPr>
          <p:nvPr>
            <p:custDataLst>
              <p:tags r:id="rId28"/>
            </p:custDataLst>
          </p:nvPr>
        </p:nvSpPr>
        <p:spPr bwMode="auto">
          <a:xfrm>
            <a:off x="761998" y="3352798"/>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32" name="Line 49"/>
          <p:cNvSpPr>
            <a:spLocks noChangeShapeType="1"/>
          </p:cNvSpPr>
          <p:nvPr>
            <p:custDataLst>
              <p:tags r:id="rId29"/>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33" name="Line 49"/>
          <p:cNvSpPr>
            <a:spLocks noChangeShapeType="1"/>
          </p:cNvSpPr>
          <p:nvPr>
            <p:custDataLst>
              <p:tags r:id="rId30"/>
            </p:custDataLst>
          </p:nvPr>
        </p:nvSpPr>
        <p:spPr bwMode="auto">
          <a:xfrm flipH="1" flipV="1">
            <a:off x="1219200" y="1752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4" name="Rectangle 4"/>
          <p:cNvSpPr>
            <a:spLocks noChangeArrowheads="1"/>
          </p:cNvSpPr>
          <p:nvPr>
            <p:custDataLst>
              <p:tags r:id="rId31"/>
            </p:custDataLst>
          </p:nvPr>
        </p:nvSpPr>
        <p:spPr bwMode="auto">
          <a:xfrm>
            <a:off x="228600" y="1219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35" name="Line 49"/>
          <p:cNvSpPr>
            <a:spLocks noChangeShapeType="1"/>
          </p:cNvSpPr>
          <p:nvPr>
            <p:custDataLst>
              <p:tags r:id="rId32"/>
            </p:custDataLst>
          </p:nvPr>
        </p:nvSpPr>
        <p:spPr bwMode="auto">
          <a:xfrm flipH="1" flipV="1">
            <a:off x="1524000" y="17526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6" name="Line 44"/>
          <p:cNvSpPr>
            <a:spLocks noChangeShapeType="1"/>
          </p:cNvSpPr>
          <p:nvPr>
            <p:custDataLst>
              <p:tags r:id="rId33"/>
            </p:custDataLst>
          </p:nvPr>
        </p:nvSpPr>
        <p:spPr bwMode="auto">
          <a:xfrm>
            <a:off x="762000" y="26670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37" name="Text Box 29"/>
          <p:cNvSpPr txBox="1">
            <a:spLocks noChangeArrowheads="1"/>
          </p:cNvSpPr>
          <p:nvPr>
            <p:custDataLst>
              <p:tags r:id="rId34"/>
            </p:custDataLst>
          </p:nvPr>
        </p:nvSpPr>
        <p:spPr bwMode="auto">
          <a:xfrm>
            <a:off x="1295400" y="1450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38" name="Line 8"/>
          <p:cNvSpPr>
            <a:spLocks noChangeShapeType="1"/>
          </p:cNvSpPr>
          <p:nvPr>
            <p:custDataLst>
              <p:tags r:id="rId35"/>
            </p:custDataLst>
          </p:nvPr>
        </p:nvSpPr>
        <p:spPr bwMode="auto">
          <a:xfrm flipH="1">
            <a:off x="1219200" y="26670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39" name="Group 59"/>
          <p:cNvGrpSpPr/>
          <p:nvPr>
            <p:custDataLst>
              <p:tags r:id="rId36"/>
            </p:custDataLst>
          </p:nvPr>
        </p:nvGrpSpPr>
        <p:grpSpPr>
          <a:xfrm>
            <a:off x="914400" y="2514600"/>
            <a:ext cx="304800" cy="304800"/>
            <a:chOff x="990600" y="2971800"/>
            <a:chExt cx="304800" cy="304800"/>
          </a:xfrm>
        </p:grpSpPr>
        <p:sp>
          <p:nvSpPr>
            <p:cNvPr id="40" name="Freeform 39"/>
            <p:cNvSpPr/>
            <p:nvPr>
              <p:custDataLst>
                <p:tags r:id="rId3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1"/>
            <p:cNvSpPr txBox="1">
              <a:spLocks noChangeArrowheads="1"/>
            </p:cNvSpPr>
            <p:nvPr>
              <p:custDataLst>
                <p:tags r:id="rId4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42" name="Line 9"/>
          <p:cNvSpPr>
            <a:spLocks noChangeShapeType="1"/>
          </p:cNvSpPr>
          <p:nvPr>
            <p:custDataLst>
              <p:tags r:id="rId37"/>
            </p:custDataLst>
          </p:nvPr>
        </p:nvSpPr>
        <p:spPr bwMode="auto">
          <a:xfrm flipV="1">
            <a:off x="762000" y="4191000"/>
            <a:ext cx="533400" cy="0"/>
          </a:xfrm>
          <a:prstGeom prst="line">
            <a:avLst/>
          </a:prstGeom>
          <a:noFill/>
          <a:ln w="25400" cap="sq">
            <a:solidFill>
              <a:schemeClr val="accent1"/>
            </a:solidFill>
            <a:round/>
            <a:headEnd/>
            <a:tailEnd/>
          </a:ln>
          <a:effectLst/>
        </p:spPr>
        <p:txBody>
          <a:bodyPr wrap="square" anchor="ctr" anchorCtr="1">
            <a:noAutofit/>
          </a:bodyPr>
          <a:lstStyle/>
          <a:p>
            <a:endParaRPr lang="en-US">
              <a:solidFill>
                <a:schemeClr val="accent1"/>
              </a:solidFill>
            </a:endParaRPr>
          </a:p>
        </p:txBody>
      </p:sp>
      <p:sp>
        <p:nvSpPr>
          <p:cNvPr id="43" name="Rectangle 22"/>
          <p:cNvSpPr>
            <a:spLocks noChangeArrowheads="1"/>
          </p:cNvSpPr>
          <p:nvPr>
            <p:custDataLst>
              <p:tags r:id="rId38"/>
            </p:custDataLst>
          </p:nvPr>
        </p:nvSpPr>
        <p:spPr bwMode="auto">
          <a:xfrm>
            <a:off x="7162800" y="1257617"/>
            <a:ext cx="1143001" cy="1942782"/>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Data</a:t>
            </a:r>
          </a:p>
          <a:p>
            <a:pPr algn="ctr"/>
            <a:r>
              <a:rPr lang="en-US" sz="2400" dirty="0" err="1" smtClean="0">
                <a:solidFill>
                  <a:schemeClr val="bg1"/>
                </a:solidFill>
              </a:rPr>
              <a:t>Mem</a:t>
            </a:r>
            <a:endParaRPr lang="en-US" sz="2400" dirty="0">
              <a:solidFill>
                <a:schemeClr val="bg1"/>
              </a:solidFill>
            </a:endParaRPr>
          </a:p>
        </p:txBody>
      </p:sp>
      <p:cxnSp>
        <p:nvCxnSpPr>
          <p:cNvPr id="45" name="Straight Arrow Connector 44"/>
          <p:cNvCxnSpPr/>
          <p:nvPr/>
        </p:nvCxnSpPr>
        <p:spPr>
          <a:xfrm>
            <a:off x="6629400" y="1939448"/>
            <a:ext cx="5334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876800" y="2362200"/>
            <a:ext cx="0" cy="45720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876800" y="2819400"/>
            <a:ext cx="22860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457200" y="4968240"/>
            <a:ext cx="8229600" cy="381000"/>
            <a:chOff x="381000" y="4648200"/>
            <a:chExt cx="8229600" cy="381000"/>
          </a:xfrm>
        </p:grpSpPr>
        <p:cxnSp>
          <p:nvCxnSpPr>
            <p:cNvPr id="44" name="Straight Connector 43"/>
            <p:cNvCxnSpPr/>
            <p:nvPr/>
          </p:nvCxnSpPr>
          <p:spPr>
            <a:xfrm flipV="1">
              <a:off x="38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81000" y="4648200"/>
              <a:ext cx="381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19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191000" y="5029200"/>
              <a:ext cx="381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800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001000" y="46482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80" name="Straight Arrow Connector 79"/>
          <p:cNvCxnSpPr/>
          <p:nvPr/>
        </p:nvCxnSpPr>
        <p:spPr>
          <a:xfrm>
            <a:off x="609648" y="4663440"/>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1905048"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209569" y="4663440"/>
            <a:ext cx="2505479"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5715048" y="464820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7068360"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838170" y="4355068"/>
            <a:ext cx="694998" cy="369332"/>
          </a:xfrm>
          <a:prstGeom prst="rect">
            <a:avLst/>
          </a:prstGeom>
          <a:noFill/>
        </p:spPr>
        <p:txBody>
          <a:bodyPr wrap="none" rtlCol="0">
            <a:spAutoFit/>
          </a:bodyPr>
          <a:lstStyle/>
          <a:p>
            <a:r>
              <a:rPr lang="en-US" dirty="0" smtClean="0">
                <a:solidFill>
                  <a:schemeClr val="accent1"/>
                </a:solidFill>
              </a:rPr>
              <a:t>Fetch</a:t>
            </a:r>
          </a:p>
        </p:txBody>
      </p:sp>
      <p:sp>
        <p:nvSpPr>
          <p:cNvPr id="87" name="TextBox 86"/>
          <p:cNvSpPr txBox="1"/>
          <p:nvPr/>
        </p:nvSpPr>
        <p:spPr>
          <a:xfrm>
            <a:off x="2083286" y="4343400"/>
            <a:ext cx="897682" cy="369332"/>
          </a:xfrm>
          <a:prstGeom prst="rect">
            <a:avLst/>
          </a:prstGeom>
          <a:noFill/>
        </p:spPr>
        <p:txBody>
          <a:bodyPr wrap="none" rtlCol="0">
            <a:spAutoFit/>
          </a:bodyPr>
          <a:lstStyle/>
          <a:p>
            <a:r>
              <a:rPr lang="en-US" dirty="0" smtClean="0">
                <a:solidFill>
                  <a:schemeClr val="bg1"/>
                </a:solidFill>
              </a:rPr>
              <a:t>Decode</a:t>
            </a:r>
          </a:p>
        </p:txBody>
      </p:sp>
      <p:sp>
        <p:nvSpPr>
          <p:cNvPr id="88" name="TextBox 87"/>
          <p:cNvSpPr txBox="1"/>
          <p:nvPr/>
        </p:nvSpPr>
        <p:spPr>
          <a:xfrm>
            <a:off x="3875988" y="4343400"/>
            <a:ext cx="915059" cy="369332"/>
          </a:xfrm>
          <a:prstGeom prst="rect">
            <a:avLst/>
          </a:prstGeom>
          <a:noFill/>
        </p:spPr>
        <p:txBody>
          <a:bodyPr wrap="none" rtlCol="0">
            <a:spAutoFit/>
          </a:bodyPr>
          <a:lstStyle/>
          <a:p>
            <a:r>
              <a:rPr lang="en-US" dirty="0" smtClean="0">
                <a:solidFill>
                  <a:schemeClr val="bg1"/>
                </a:solidFill>
              </a:rPr>
              <a:t>Execute</a:t>
            </a:r>
          </a:p>
        </p:txBody>
      </p:sp>
      <p:sp>
        <p:nvSpPr>
          <p:cNvPr id="89" name="TextBox 88"/>
          <p:cNvSpPr txBox="1"/>
          <p:nvPr/>
        </p:nvSpPr>
        <p:spPr>
          <a:xfrm>
            <a:off x="5884926" y="4355068"/>
            <a:ext cx="988925" cy="369332"/>
          </a:xfrm>
          <a:prstGeom prst="rect">
            <a:avLst/>
          </a:prstGeom>
          <a:noFill/>
        </p:spPr>
        <p:txBody>
          <a:bodyPr wrap="none" rtlCol="0">
            <a:spAutoFit/>
          </a:bodyPr>
          <a:lstStyle/>
          <a:p>
            <a:r>
              <a:rPr lang="en-US" dirty="0" smtClean="0">
                <a:solidFill>
                  <a:schemeClr val="bg1"/>
                </a:solidFill>
              </a:rPr>
              <a:t>Memory</a:t>
            </a:r>
          </a:p>
        </p:txBody>
      </p:sp>
      <p:sp>
        <p:nvSpPr>
          <p:cNvPr id="90" name="TextBox 89"/>
          <p:cNvSpPr txBox="1"/>
          <p:nvPr/>
        </p:nvSpPr>
        <p:spPr>
          <a:xfrm>
            <a:off x="7419082" y="4355068"/>
            <a:ext cx="514885" cy="369332"/>
          </a:xfrm>
          <a:prstGeom prst="rect">
            <a:avLst/>
          </a:prstGeom>
          <a:noFill/>
        </p:spPr>
        <p:txBody>
          <a:bodyPr wrap="none" rtlCol="0">
            <a:spAutoFit/>
          </a:bodyPr>
          <a:lstStyle/>
          <a:p>
            <a:r>
              <a:rPr lang="en-US" dirty="0" smtClean="0">
                <a:solidFill>
                  <a:schemeClr val="bg1"/>
                </a:solidFill>
              </a:rPr>
              <a:t>WB</a:t>
            </a:r>
          </a:p>
        </p:txBody>
      </p:sp>
      <p:sp>
        <p:nvSpPr>
          <p:cNvPr id="84" name="TextBox 83"/>
          <p:cNvSpPr txBox="1"/>
          <p:nvPr/>
        </p:nvSpPr>
        <p:spPr>
          <a:xfrm>
            <a:off x="1843086" y="5943600"/>
            <a:ext cx="3648050" cy="523220"/>
          </a:xfrm>
          <a:prstGeom prst="rect">
            <a:avLst/>
          </a:prstGeom>
          <a:noFill/>
        </p:spPr>
        <p:txBody>
          <a:bodyPr wrap="none" rtlCol="0">
            <a:spAutoFit/>
          </a:bodyPr>
          <a:lstStyle/>
          <a:p>
            <a:r>
              <a:rPr lang="en-US" sz="2800" dirty="0" smtClean="0">
                <a:solidFill>
                  <a:schemeClr val="accent1"/>
                </a:solidFill>
              </a:rPr>
              <a:t>A Single cycle processor</a:t>
            </a:r>
          </a:p>
        </p:txBody>
      </p:sp>
      <p:sp>
        <p:nvSpPr>
          <p:cNvPr id="3" name="Oval 2"/>
          <p:cNvSpPr/>
          <p:nvPr/>
        </p:nvSpPr>
        <p:spPr>
          <a:xfrm>
            <a:off x="0" y="990600"/>
            <a:ext cx="1981200" cy="33644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1893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Stages of </a:t>
            </a:r>
            <a:r>
              <a:rPr lang="en-US" dirty="0" err="1" smtClean="0"/>
              <a:t>datapath</a:t>
            </a:r>
            <a:r>
              <a:rPr lang="en-US" dirty="0" smtClean="0"/>
              <a:t> (2/5)</a:t>
            </a:r>
            <a:endParaRPr lang="en-US" dirty="0"/>
          </a:p>
        </p:txBody>
      </p:sp>
      <p:sp>
        <p:nvSpPr>
          <p:cNvPr id="3" name="Content Placeholder 2"/>
          <p:cNvSpPr>
            <a:spLocks noGrp="1"/>
          </p:cNvSpPr>
          <p:nvPr>
            <p:ph idx="1"/>
          </p:nvPr>
        </p:nvSpPr>
        <p:spPr/>
        <p:txBody>
          <a:bodyPr/>
          <a:lstStyle/>
          <a:p>
            <a:r>
              <a:rPr lang="en-US" dirty="0" smtClean="0"/>
              <a:t>Stage 2: Instruction Decode</a:t>
            </a:r>
          </a:p>
          <a:p>
            <a:pPr marL="573088" lvl="1" indent="-457200"/>
            <a:r>
              <a:rPr lang="en-US" dirty="0" smtClean="0"/>
              <a:t>Gather data from the instruction</a:t>
            </a:r>
          </a:p>
          <a:p>
            <a:pPr marL="573088" lvl="1" indent="-457200"/>
            <a:r>
              <a:rPr lang="en-US" dirty="0" smtClean="0"/>
              <a:t>Read </a:t>
            </a:r>
            <a:r>
              <a:rPr lang="en-US" dirty="0" err="1" smtClean="0"/>
              <a:t>opcode</a:t>
            </a:r>
            <a:r>
              <a:rPr lang="en-US" dirty="0" smtClean="0"/>
              <a:t> to determine instruction type and field length</a:t>
            </a:r>
          </a:p>
          <a:p>
            <a:pPr marL="573088" lvl="1" indent="-457200"/>
            <a:r>
              <a:rPr lang="en-US" dirty="0" smtClean="0"/>
              <a:t>Read in data from register file</a:t>
            </a:r>
          </a:p>
          <a:p>
            <a:pPr marL="1031875" lvl="2" indent="-457200"/>
            <a:r>
              <a:rPr lang="en-US" dirty="0" smtClean="0"/>
              <a:t>E.g. for </a:t>
            </a:r>
            <a:r>
              <a:rPr lang="en-US" dirty="0" err="1" smtClean="0"/>
              <a:t>addu</a:t>
            </a:r>
            <a:r>
              <a:rPr lang="en-US" dirty="0" smtClean="0"/>
              <a:t>, read two registers.</a:t>
            </a:r>
          </a:p>
          <a:p>
            <a:pPr marL="1031875" lvl="2" indent="-457200"/>
            <a:r>
              <a:rPr lang="en-US" dirty="0" smtClean="0"/>
              <a:t>E.g. for </a:t>
            </a:r>
            <a:r>
              <a:rPr lang="en-US" dirty="0" err="1" smtClean="0"/>
              <a:t>addi</a:t>
            </a:r>
            <a:r>
              <a:rPr lang="en-US" dirty="0" smtClean="0"/>
              <a:t>, read one registers.</a:t>
            </a:r>
          </a:p>
          <a:p>
            <a:pPr marL="1031875" lvl="2" indent="-457200"/>
            <a:r>
              <a:rPr lang="en-US" dirty="0" smtClean="0"/>
              <a:t>E.g. for </a:t>
            </a:r>
            <a:r>
              <a:rPr lang="en-US" dirty="0" err="1" smtClean="0"/>
              <a:t>jal</a:t>
            </a:r>
            <a:r>
              <a:rPr lang="en-US" dirty="0" smtClean="0"/>
              <a:t>, read no registers. </a:t>
            </a:r>
            <a:endParaRPr lang="en-US" dirty="0"/>
          </a:p>
        </p:txBody>
      </p:sp>
      <p:sp>
        <p:nvSpPr>
          <p:cNvPr id="4" name="Line 25"/>
          <p:cNvSpPr>
            <a:spLocks noChangeShapeType="1"/>
          </p:cNvSpPr>
          <p:nvPr>
            <p:custDataLst>
              <p:tags r:id="rId1"/>
            </p:custDataLst>
          </p:nvPr>
        </p:nvSpPr>
        <p:spPr bwMode="auto">
          <a:xfrm flipV="1">
            <a:off x="5638800" y="51816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5" name="Line 26"/>
          <p:cNvSpPr>
            <a:spLocks noChangeShapeType="1"/>
          </p:cNvSpPr>
          <p:nvPr>
            <p:custDataLst>
              <p:tags r:id="rId2"/>
            </p:custDataLst>
          </p:nvPr>
        </p:nvSpPr>
        <p:spPr bwMode="auto">
          <a:xfrm flipH="1" flipV="1">
            <a:off x="6019800" y="51816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6" name="Line 27"/>
          <p:cNvSpPr>
            <a:spLocks noChangeShapeType="1"/>
          </p:cNvSpPr>
          <p:nvPr>
            <p:custDataLst>
              <p:tags r:id="rId3"/>
            </p:custDataLst>
          </p:nvPr>
        </p:nvSpPr>
        <p:spPr bwMode="auto">
          <a:xfrm flipH="1" flipV="1">
            <a:off x="6248400" y="51816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7" name="Line 28"/>
          <p:cNvSpPr>
            <a:spLocks noChangeShapeType="1"/>
          </p:cNvSpPr>
          <p:nvPr>
            <p:custDataLst>
              <p:tags r:id="rId4"/>
            </p:custDataLst>
          </p:nvPr>
        </p:nvSpPr>
        <p:spPr bwMode="auto">
          <a:xfrm flipH="1" flipV="1">
            <a:off x="6477000" y="51816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8" name="Text Box 29"/>
          <p:cNvSpPr txBox="1">
            <a:spLocks noChangeArrowheads="1"/>
          </p:cNvSpPr>
          <p:nvPr>
            <p:custDataLst>
              <p:tags r:id="rId5"/>
            </p:custDataLst>
          </p:nvPr>
        </p:nvSpPr>
        <p:spPr bwMode="auto">
          <a:xfrm>
            <a:off x="5867400" y="53340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9" name="Line 30"/>
          <p:cNvSpPr>
            <a:spLocks noChangeShapeType="1"/>
          </p:cNvSpPr>
          <p:nvPr>
            <p:custDataLst>
              <p:tags r:id="rId6"/>
            </p:custDataLst>
          </p:nvPr>
        </p:nvSpPr>
        <p:spPr bwMode="auto">
          <a:xfrm>
            <a:off x="5943601" y="53340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10" name="Line 30"/>
          <p:cNvSpPr>
            <a:spLocks noChangeShapeType="1"/>
          </p:cNvSpPr>
          <p:nvPr>
            <p:custDataLst>
              <p:tags r:id="rId7"/>
            </p:custDataLst>
          </p:nvPr>
        </p:nvSpPr>
        <p:spPr bwMode="auto">
          <a:xfrm>
            <a:off x="6172200" y="53340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11" name="Line 30"/>
          <p:cNvSpPr>
            <a:spLocks noChangeShapeType="1"/>
          </p:cNvSpPr>
          <p:nvPr>
            <p:custDataLst>
              <p:tags r:id="rId8"/>
            </p:custDataLst>
          </p:nvPr>
        </p:nvSpPr>
        <p:spPr bwMode="auto">
          <a:xfrm>
            <a:off x="6400800" y="53340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12" name="Text Box 29"/>
          <p:cNvSpPr txBox="1">
            <a:spLocks noChangeArrowheads="1"/>
          </p:cNvSpPr>
          <p:nvPr>
            <p:custDataLst>
              <p:tags r:id="rId9"/>
            </p:custDataLst>
          </p:nvPr>
        </p:nvSpPr>
        <p:spPr bwMode="auto">
          <a:xfrm>
            <a:off x="6096001" y="53340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3" name="Text Box 29"/>
          <p:cNvSpPr txBox="1">
            <a:spLocks noChangeArrowheads="1"/>
          </p:cNvSpPr>
          <p:nvPr>
            <p:custDataLst>
              <p:tags r:id="rId10"/>
            </p:custDataLst>
          </p:nvPr>
        </p:nvSpPr>
        <p:spPr bwMode="auto">
          <a:xfrm>
            <a:off x="6324601" y="53340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4" name="Oval 24"/>
          <p:cNvSpPr>
            <a:spLocks noChangeArrowheads="1"/>
          </p:cNvSpPr>
          <p:nvPr>
            <p:custDataLst>
              <p:tags r:id="rId11"/>
            </p:custDataLst>
          </p:nvPr>
        </p:nvSpPr>
        <p:spPr bwMode="auto">
          <a:xfrm>
            <a:off x="5486400" y="5791201"/>
            <a:ext cx="1219200" cy="457199"/>
          </a:xfrm>
          <a:prstGeom prst="ellipse">
            <a:avLst/>
          </a:prstGeom>
          <a:no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5" name="Rectangle 22"/>
          <p:cNvSpPr>
            <a:spLocks noChangeArrowheads="1"/>
          </p:cNvSpPr>
          <p:nvPr>
            <p:custDataLst>
              <p:tags r:id="rId12"/>
            </p:custDataLst>
          </p:nvPr>
        </p:nvSpPr>
        <p:spPr bwMode="auto">
          <a:xfrm>
            <a:off x="5486400" y="38100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6" name="Line 43"/>
          <p:cNvSpPr>
            <a:spLocks noChangeShapeType="1"/>
          </p:cNvSpPr>
          <p:nvPr>
            <p:custDataLst>
              <p:tags r:id="rId13"/>
            </p:custDataLst>
          </p:nvPr>
        </p:nvSpPr>
        <p:spPr bwMode="auto">
          <a:xfrm>
            <a:off x="6629400" y="3962400"/>
            <a:ext cx="1371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7" name="Line 44"/>
          <p:cNvSpPr>
            <a:spLocks noChangeShapeType="1"/>
          </p:cNvSpPr>
          <p:nvPr>
            <p:custDataLst>
              <p:tags r:id="rId14"/>
            </p:custDataLst>
          </p:nvPr>
        </p:nvSpPr>
        <p:spPr bwMode="auto">
          <a:xfrm>
            <a:off x="6629400" y="4800600"/>
            <a:ext cx="1371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8" name="Line 34"/>
          <p:cNvSpPr>
            <a:spLocks noChangeShapeType="1"/>
          </p:cNvSpPr>
          <p:nvPr>
            <p:custDataLst>
              <p:tags r:id="rId15"/>
            </p:custDataLst>
          </p:nvPr>
        </p:nvSpPr>
        <p:spPr bwMode="auto">
          <a:xfrm flipV="1">
            <a:off x="4419600" y="6019800"/>
            <a:ext cx="1066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Tree>
    <p:extLst>
      <p:ext uri="{BB962C8B-B14F-4D97-AF65-F5344CB8AC3E}">
        <p14:creationId xmlns:p14="http://schemas.microsoft.com/office/powerpoint/2010/main" val="2244841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 for Today</a:t>
            </a:r>
            <a:endParaRPr lang="en-US" dirty="0"/>
          </a:p>
        </p:txBody>
      </p:sp>
      <p:sp>
        <p:nvSpPr>
          <p:cNvPr id="3" name="Content Placeholder 2"/>
          <p:cNvSpPr>
            <a:spLocks noGrp="1"/>
          </p:cNvSpPr>
          <p:nvPr>
            <p:ph idx="1"/>
          </p:nvPr>
        </p:nvSpPr>
        <p:spPr>
          <a:xfrm>
            <a:off x="228600" y="685800"/>
            <a:ext cx="8686800" cy="6172200"/>
          </a:xfrm>
        </p:spPr>
        <p:txBody>
          <a:bodyPr>
            <a:normAutofit lnSpcReduction="10000"/>
          </a:bodyPr>
          <a:lstStyle/>
          <a:p>
            <a:r>
              <a:rPr lang="en-US" dirty="0" smtClean="0"/>
              <a:t>Understanding the basics of a processor</a:t>
            </a:r>
          </a:p>
          <a:p>
            <a:pPr marL="457200" lvl="1" indent="0">
              <a:buNone/>
            </a:pPr>
            <a:r>
              <a:rPr lang="en-US" dirty="0" smtClean="0"/>
              <a:t>We </a:t>
            </a:r>
            <a:r>
              <a:rPr lang="en-US" dirty="0"/>
              <a:t>now have enough building blocks to build machines that can perform non-trivial computational </a:t>
            </a:r>
            <a:r>
              <a:rPr lang="en-US" dirty="0" smtClean="0"/>
              <a:t>tasks</a:t>
            </a:r>
          </a:p>
          <a:p>
            <a:pPr lvl="1"/>
            <a:endParaRPr lang="en-US" dirty="0" smtClean="0"/>
          </a:p>
          <a:p>
            <a:pPr marL="457200" lvl="1" indent="0">
              <a:buNone/>
            </a:pPr>
            <a:r>
              <a:rPr lang="en-US" sz="3200" dirty="0" smtClean="0"/>
              <a:t>Putting it all together:</a:t>
            </a:r>
            <a:endParaRPr lang="en-US" sz="3200" dirty="0"/>
          </a:p>
          <a:p>
            <a:pPr lvl="1"/>
            <a:r>
              <a:rPr lang="en-US" dirty="0" smtClean="0"/>
              <a:t>Arithmetic Logic Unit (ALU)—Lab0 &amp; 1, Lecture 2 &amp; 3</a:t>
            </a:r>
          </a:p>
          <a:p>
            <a:pPr lvl="1"/>
            <a:r>
              <a:rPr lang="en-US" dirty="0" smtClean="0"/>
              <a:t>Register File—Lecture 4 and 5</a:t>
            </a:r>
          </a:p>
          <a:p>
            <a:pPr lvl="1"/>
            <a:r>
              <a:rPr lang="en-US" dirty="0" smtClean="0"/>
              <a:t>Memory—Lecture 5</a:t>
            </a:r>
          </a:p>
          <a:p>
            <a:pPr lvl="2"/>
            <a:r>
              <a:rPr lang="en-US" dirty="0" smtClean="0"/>
              <a:t>SRAM: cache</a:t>
            </a:r>
          </a:p>
          <a:p>
            <a:pPr lvl="2"/>
            <a:r>
              <a:rPr lang="en-US" dirty="0" smtClean="0"/>
              <a:t>DRAM: main memory</a:t>
            </a:r>
          </a:p>
          <a:p>
            <a:pPr lvl="1"/>
            <a:endParaRPr lang="en-US" dirty="0" smtClean="0"/>
          </a:p>
          <a:p>
            <a:pPr lvl="1"/>
            <a:r>
              <a:rPr lang="en-US" dirty="0" smtClean="0"/>
              <a:t>Instruction-types</a:t>
            </a:r>
            <a:endParaRPr lang="en-US" dirty="0"/>
          </a:p>
          <a:p>
            <a:pPr lvl="1"/>
            <a:r>
              <a:rPr lang="en-US" dirty="0"/>
              <a:t>Instruction </a:t>
            </a:r>
            <a:r>
              <a:rPr lang="en-US" dirty="0" err="1" smtClean="0"/>
              <a:t>Datapaths</a:t>
            </a:r>
            <a:endParaRPr lang="en-US" dirty="0" smtClean="0"/>
          </a:p>
          <a:p>
            <a:pPr lvl="1"/>
            <a:endParaRPr lang="en-US" dirty="0"/>
          </a:p>
        </p:txBody>
      </p:sp>
    </p:spTree>
    <p:extLst>
      <p:ext uri="{BB962C8B-B14F-4D97-AF65-F5344CB8AC3E}">
        <p14:creationId xmlns:p14="http://schemas.microsoft.com/office/powerpoint/2010/main" val="101284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Stages of </a:t>
            </a:r>
            <a:r>
              <a:rPr lang="en-US" dirty="0" err="1"/>
              <a:t>datapath</a:t>
            </a:r>
            <a:r>
              <a:rPr lang="en-US" dirty="0"/>
              <a:t> (2/5)</a:t>
            </a:r>
          </a:p>
        </p:txBody>
      </p:sp>
      <p:sp>
        <p:nvSpPr>
          <p:cNvPr id="3" name="Content Placeholder 2"/>
          <p:cNvSpPr>
            <a:spLocks noGrp="1"/>
          </p:cNvSpPr>
          <p:nvPr>
            <p:ph idx="1"/>
          </p:nvPr>
        </p:nvSpPr>
        <p:spPr/>
        <p:txBody>
          <a:bodyPr/>
          <a:lstStyle/>
          <a:p>
            <a:r>
              <a:rPr lang="en-US" dirty="0" smtClean="0"/>
              <a:t>All MIPS instructions are 32 bits long, has 3 formats</a:t>
            </a:r>
          </a:p>
          <a:p>
            <a:endParaRPr lang="en-US" dirty="0" smtClean="0"/>
          </a:p>
          <a:p>
            <a:r>
              <a:rPr lang="en-US" dirty="0" smtClean="0"/>
              <a:t>R-type</a:t>
            </a:r>
          </a:p>
          <a:p>
            <a:endParaRPr lang="en-US" dirty="0"/>
          </a:p>
          <a:p>
            <a:endParaRPr lang="en-US" dirty="0" smtClean="0"/>
          </a:p>
          <a:p>
            <a:r>
              <a:rPr lang="en-US" dirty="0" smtClean="0"/>
              <a:t>I-type</a:t>
            </a:r>
          </a:p>
          <a:p>
            <a:endParaRPr lang="en-US" dirty="0"/>
          </a:p>
          <a:p>
            <a:endParaRPr lang="en-US" dirty="0" smtClean="0"/>
          </a:p>
          <a:p>
            <a:r>
              <a:rPr lang="en-US" dirty="0" smtClean="0"/>
              <a:t>J-type </a:t>
            </a:r>
            <a:endParaRPr lang="en-US" dirty="0"/>
          </a:p>
        </p:txBody>
      </p:sp>
      <p:graphicFrame>
        <p:nvGraphicFramePr>
          <p:cNvPr id="4" name="Group 4"/>
          <p:cNvGraphicFramePr>
            <a:graphicFrameLocks noGrp="1"/>
          </p:cNvGraphicFramePr>
          <p:nvPr>
            <p:custDataLst>
              <p:tags r:id="rId1"/>
            </p:custDataLst>
            <p:extLst>
              <p:ext uri="{D42A27DB-BD31-4B8C-83A1-F6EECF244321}">
                <p14:modId xmlns:p14="http://schemas.microsoft.com/office/powerpoint/2010/main" val="3880750671"/>
              </p:ext>
            </p:extLst>
          </p:nvPr>
        </p:nvGraphicFramePr>
        <p:xfrm>
          <a:off x="1905000" y="1828800"/>
          <a:ext cx="6248400" cy="1290320"/>
        </p:xfrm>
        <a:graphic>
          <a:graphicData uri="http://schemas.openxmlformats.org/drawingml/2006/table">
            <a:tbl>
              <a:tblPr/>
              <a:tblGrid>
                <a:gridCol w="1198934"/>
                <a:gridCol w="934666"/>
                <a:gridCol w="990600"/>
                <a:gridCol w="990600"/>
                <a:gridCol w="990600"/>
                <a:gridCol w="1143000"/>
              </a:tblGrid>
              <a:tr h="4572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shamt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00"/>
                          </a:solidFill>
                          <a:effectLst/>
                          <a:latin typeface="Consolas" pitchFamily="49" charset="0"/>
                        </a:rPr>
                        <a:t>func</a:t>
                      </a:r>
                      <a:endParaRPr kumimoji="0" lang="en-US" sz="2800" b="0" i="0" u="none" strike="noStrike" cap="none" normalizeH="0" baseline="0" dirty="0" smtClean="0">
                        <a:ln>
                          <a:noFill/>
                        </a:ln>
                        <a:solidFill>
                          <a:srgbClr val="FFFF00"/>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5" name="Group 4"/>
          <p:cNvGraphicFramePr>
            <a:graphicFrameLocks noGrp="1"/>
          </p:cNvGraphicFramePr>
          <p:nvPr>
            <p:custDataLst>
              <p:tags r:id="rId2"/>
            </p:custDataLst>
            <p:extLst>
              <p:ext uri="{D42A27DB-BD31-4B8C-83A1-F6EECF244321}">
                <p14:modId xmlns:p14="http://schemas.microsoft.com/office/powerpoint/2010/main" val="2919959571"/>
              </p:ext>
            </p:extLst>
          </p:nvPr>
        </p:nvGraphicFramePr>
        <p:xfrm>
          <a:off x="1905000" y="3581400"/>
          <a:ext cx="6248400" cy="1290320"/>
        </p:xfrm>
        <a:graphic>
          <a:graphicData uri="http://schemas.openxmlformats.org/drawingml/2006/table">
            <a:tbl>
              <a:tblPr/>
              <a:tblGrid>
                <a:gridCol w="1198934"/>
                <a:gridCol w="934666"/>
                <a:gridCol w="990600"/>
                <a:gridCol w="312420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16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7" name="Group 4"/>
          <p:cNvGraphicFramePr>
            <a:graphicFrameLocks noGrp="1"/>
          </p:cNvGraphicFramePr>
          <p:nvPr>
            <p:custDataLst>
              <p:tags r:id="rId3"/>
            </p:custDataLst>
            <p:extLst>
              <p:ext uri="{D42A27DB-BD31-4B8C-83A1-F6EECF244321}">
                <p14:modId xmlns:p14="http://schemas.microsoft.com/office/powerpoint/2010/main" val="2834062445"/>
              </p:ext>
            </p:extLst>
          </p:nvPr>
        </p:nvGraphicFramePr>
        <p:xfrm>
          <a:off x="1905000" y="5167020"/>
          <a:ext cx="6248400" cy="1157580"/>
        </p:xfrm>
        <a:graphic>
          <a:graphicData uri="http://schemas.openxmlformats.org/drawingml/2006/table">
            <a:tbl>
              <a:tblPr/>
              <a:tblGrid>
                <a:gridCol w="1143000"/>
                <a:gridCol w="5105400"/>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 (target address)</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Consolas" pitchFamily="49" charset="0"/>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rPr>
                        <a:t>26 bits</a:t>
                      </a:r>
                      <a:endParaRPr lang="en-US" sz="2400" dirty="0">
                        <a:solidFill>
                          <a:schemeClr val="bg1"/>
                        </a:solidFill>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603360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Stages of </a:t>
            </a:r>
            <a:r>
              <a:rPr lang="en-US" dirty="0" err="1"/>
              <a:t>datapath</a:t>
            </a:r>
            <a:r>
              <a:rPr lang="en-US" dirty="0"/>
              <a:t> (2/5)</a:t>
            </a:r>
          </a:p>
        </p:txBody>
      </p:sp>
      <p:sp>
        <p:nvSpPr>
          <p:cNvPr id="4" name="Line 25"/>
          <p:cNvSpPr>
            <a:spLocks noChangeShapeType="1"/>
          </p:cNvSpPr>
          <p:nvPr>
            <p:custDataLst>
              <p:tags r:id="rId1"/>
            </p:custDataLst>
          </p:nvPr>
        </p:nvSpPr>
        <p:spPr bwMode="auto">
          <a:xfrm flipV="1">
            <a:off x="2743200" y="26670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5" name="Line 26"/>
          <p:cNvSpPr>
            <a:spLocks noChangeShapeType="1"/>
          </p:cNvSpPr>
          <p:nvPr>
            <p:custDataLst>
              <p:tags r:id="rId2"/>
            </p:custDataLst>
          </p:nvPr>
        </p:nvSpPr>
        <p:spPr bwMode="auto">
          <a:xfrm flipH="1" flipV="1">
            <a:off x="3124200" y="2667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6" name="Line 27"/>
          <p:cNvSpPr>
            <a:spLocks noChangeShapeType="1"/>
          </p:cNvSpPr>
          <p:nvPr>
            <p:custDataLst>
              <p:tags r:id="rId3"/>
            </p:custDataLst>
          </p:nvPr>
        </p:nvSpPr>
        <p:spPr bwMode="auto">
          <a:xfrm flipH="1" flipV="1">
            <a:off x="3352800" y="2667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7" name="Line 28"/>
          <p:cNvSpPr>
            <a:spLocks noChangeShapeType="1"/>
          </p:cNvSpPr>
          <p:nvPr>
            <p:custDataLst>
              <p:tags r:id="rId4"/>
            </p:custDataLst>
          </p:nvPr>
        </p:nvSpPr>
        <p:spPr bwMode="auto">
          <a:xfrm flipH="1" flipV="1">
            <a:off x="3581400" y="26670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8" name="Text Box 29"/>
          <p:cNvSpPr txBox="1">
            <a:spLocks noChangeArrowheads="1"/>
          </p:cNvSpPr>
          <p:nvPr>
            <p:custDataLst>
              <p:tags r:id="rId5"/>
            </p:custDataLst>
          </p:nvPr>
        </p:nvSpPr>
        <p:spPr bwMode="auto">
          <a:xfrm>
            <a:off x="2971800"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9" name="Line 30"/>
          <p:cNvSpPr>
            <a:spLocks noChangeShapeType="1"/>
          </p:cNvSpPr>
          <p:nvPr>
            <p:custDataLst>
              <p:tags r:id="rId6"/>
            </p:custDataLst>
          </p:nvPr>
        </p:nvSpPr>
        <p:spPr bwMode="auto">
          <a:xfrm>
            <a:off x="3048001"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10" name="Line 34"/>
          <p:cNvSpPr>
            <a:spLocks noChangeShapeType="1"/>
          </p:cNvSpPr>
          <p:nvPr>
            <p:custDataLst>
              <p:tags r:id="rId7"/>
            </p:custDataLst>
          </p:nvPr>
        </p:nvSpPr>
        <p:spPr bwMode="auto">
          <a:xfrm flipV="1">
            <a:off x="1524000" y="3505200"/>
            <a:ext cx="1066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1" name="Line 43"/>
          <p:cNvSpPr>
            <a:spLocks noChangeShapeType="1"/>
          </p:cNvSpPr>
          <p:nvPr>
            <p:custDataLst>
              <p:tags r:id="rId8"/>
            </p:custDataLst>
          </p:nvPr>
        </p:nvSpPr>
        <p:spPr bwMode="auto">
          <a:xfrm>
            <a:off x="3733800" y="1524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 name="Line 44"/>
          <p:cNvSpPr>
            <a:spLocks noChangeShapeType="1"/>
          </p:cNvSpPr>
          <p:nvPr>
            <p:custDataLst>
              <p:tags r:id="rId9"/>
            </p:custDataLst>
          </p:nvPr>
        </p:nvSpPr>
        <p:spPr bwMode="auto">
          <a:xfrm>
            <a:off x="3733800" y="2362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 name="Line 47"/>
          <p:cNvSpPr>
            <a:spLocks noChangeShapeType="1"/>
          </p:cNvSpPr>
          <p:nvPr>
            <p:custDataLst>
              <p:tags r:id="rId10"/>
            </p:custDataLst>
          </p:nvPr>
        </p:nvSpPr>
        <p:spPr bwMode="auto">
          <a:xfrm flipV="1">
            <a:off x="8610600" y="990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4" name="Line 48"/>
          <p:cNvSpPr>
            <a:spLocks noChangeShapeType="1"/>
          </p:cNvSpPr>
          <p:nvPr>
            <p:custDataLst>
              <p:tags r:id="rId11"/>
            </p:custDataLst>
          </p:nvPr>
        </p:nvSpPr>
        <p:spPr bwMode="auto">
          <a:xfrm flipH="1">
            <a:off x="8305800" y="1905000"/>
            <a:ext cx="304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5" name="Line 49"/>
          <p:cNvSpPr>
            <a:spLocks noChangeShapeType="1"/>
          </p:cNvSpPr>
          <p:nvPr>
            <p:custDataLst>
              <p:tags r:id="rId12"/>
            </p:custDataLst>
          </p:nvPr>
        </p:nvSpPr>
        <p:spPr bwMode="auto">
          <a:xfrm flipV="1">
            <a:off x="1981200" y="990600"/>
            <a:ext cx="6629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6" name="Line 51"/>
          <p:cNvSpPr>
            <a:spLocks noChangeShapeType="1"/>
          </p:cNvSpPr>
          <p:nvPr>
            <p:custDataLst>
              <p:tags r:id="rId13"/>
            </p:custDataLst>
          </p:nvPr>
        </p:nvSpPr>
        <p:spPr bwMode="auto">
          <a:xfrm flipV="1">
            <a:off x="1981200" y="2209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17" name="Text Box 52"/>
          <p:cNvSpPr txBox="1">
            <a:spLocks noChangeArrowheads="1"/>
          </p:cNvSpPr>
          <p:nvPr>
            <p:custDataLst>
              <p:tags r:id="rId14"/>
            </p:custDataLst>
          </p:nvPr>
        </p:nvSpPr>
        <p:spPr bwMode="auto">
          <a:xfrm>
            <a:off x="6096000" y="1524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8" name="Line 49"/>
          <p:cNvSpPr>
            <a:spLocks noChangeShapeType="1"/>
          </p:cNvSpPr>
          <p:nvPr>
            <p:custDataLst>
              <p:tags r:id="rId15"/>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9" name="Line 30"/>
          <p:cNvSpPr>
            <a:spLocks noChangeShapeType="1"/>
          </p:cNvSpPr>
          <p:nvPr>
            <p:custDataLst>
              <p:tags r:id="rId16"/>
            </p:custDataLst>
          </p:nvPr>
        </p:nvSpPr>
        <p:spPr bwMode="auto">
          <a:xfrm>
            <a:off x="3276600"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20" name="Line 30"/>
          <p:cNvSpPr>
            <a:spLocks noChangeShapeType="1"/>
          </p:cNvSpPr>
          <p:nvPr>
            <p:custDataLst>
              <p:tags r:id="rId17"/>
            </p:custDataLst>
          </p:nvPr>
        </p:nvSpPr>
        <p:spPr bwMode="auto">
          <a:xfrm>
            <a:off x="3505200"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21" name="Text Box 29"/>
          <p:cNvSpPr txBox="1">
            <a:spLocks noChangeArrowheads="1"/>
          </p:cNvSpPr>
          <p:nvPr>
            <p:custDataLst>
              <p:tags r:id="rId18"/>
            </p:custDataLst>
          </p:nvPr>
        </p:nvSpPr>
        <p:spPr bwMode="auto">
          <a:xfrm>
            <a:off x="32004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 name="Text Box 29"/>
          <p:cNvSpPr txBox="1">
            <a:spLocks noChangeArrowheads="1"/>
          </p:cNvSpPr>
          <p:nvPr>
            <p:custDataLst>
              <p:tags r:id="rId19"/>
            </p:custDataLst>
          </p:nvPr>
        </p:nvSpPr>
        <p:spPr bwMode="auto">
          <a:xfrm>
            <a:off x="34290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3" name="Oval 24"/>
          <p:cNvSpPr>
            <a:spLocks noChangeArrowheads="1"/>
          </p:cNvSpPr>
          <p:nvPr>
            <p:custDataLst>
              <p:tags r:id="rId20"/>
            </p:custDataLst>
          </p:nvPr>
        </p:nvSpPr>
        <p:spPr bwMode="auto">
          <a:xfrm>
            <a:off x="2590800" y="3276601"/>
            <a:ext cx="1219200" cy="457199"/>
          </a:xfrm>
          <a:prstGeom prst="ellipse">
            <a:avLst/>
          </a:prstGeom>
          <a:no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24" name="Line 45"/>
          <p:cNvSpPr>
            <a:spLocks noChangeShapeType="1"/>
          </p:cNvSpPr>
          <p:nvPr>
            <p:custDataLst>
              <p:tags r:id="rId21"/>
            </p:custDataLst>
          </p:nvPr>
        </p:nvSpPr>
        <p:spPr bwMode="auto">
          <a:xfrm flipV="1">
            <a:off x="6400800" y="2514600"/>
            <a:ext cx="0" cy="990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5" name="Freeform 24"/>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p:cNvSpPr>
            <a:spLocks noChangeArrowheads="1"/>
          </p:cNvSpPr>
          <p:nvPr>
            <p:custDataLst>
              <p:tags r:id="rId23"/>
            </p:custDataLst>
          </p:nvPr>
        </p:nvSpPr>
        <p:spPr bwMode="auto">
          <a:xfrm>
            <a:off x="2590800" y="1295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27" name="Line 34"/>
          <p:cNvSpPr>
            <a:spLocks noChangeShapeType="1"/>
          </p:cNvSpPr>
          <p:nvPr>
            <p:custDataLst>
              <p:tags r:id="rId24"/>
            </p:custDataLst>
          </p:nvPr>
        </p:nvSpPr>
        <p:spPr bwMode="auto">
          <a:xfrm>
            <a:off x="3810000" y="3505200"/>
            <a:ext cx="25908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28" name="Line 8"/>
          <p:cNvSpPr>
            <a:spLocks noChangeShapeType="1"/>
          </p:cNvSpPr>
          <p:nvPr>
            <p:custDataLst>
              <p:tags r:id="rId25"/>
            </p:custDataLst>
          </p:nvPr>
        </p:nvSpPr>
        <p:spPr bwMode="auto">
          <a:xfrm>
            <a:off x="761998" y="22860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29" name="Text Box 11"/>
          <p:cNvSpPr txBox="1">
            <a:spLocks noChangeArrowheads="1"/>
          </p:cNvSpPr>
          <p:nvPr>
            <p:custDataLst>
              <p:tags r:id="rId26"/>
            </p:custDataLst>
          </p:nvPr>
        </p:nvSpPr>
        <p:spPr bwMode="auto">
          <a:xfrm>
            <a:off x="381000" y="3048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30" name="Line 18"/>
          <p:cNvSpPr>
            <a:spLocks noChangeShapeType="1"/>
          </p:cNvSpPr>
          <p:nvPr>
            <p:custDataLst>
              <p:tags r:id="rId27"/>
            </p:custDataLst>
          </p:nvPr>
        </p:nvSpPr>
        <p:spPr bwMode="auto">
          <a:xfrm flipH="1">
            <a:off x="1295400" y="2667000"/>
            <a:ext cx="0" cy="1524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31" name="Line 21"/>
          <p:cNvSpPr>
            <a:spLocks noChangeShapeType="1"/>
          </p:cNvSpPr>
          <p:nvPr>
            <p:custDataLst>
              <p:tags r:id="rId28"/>
            </p:custDataLst>
          </p:nvPr>
        </p:nvSpPr>
        <p:spPr bwMode="auto">
          <a:xfrm>
            <a:off x="761998" y="3352798"/>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32" name="Line 49"/>
          <p:cNvSpPr>
            <a:spLocks noChangeShapeType="1"/>
          </p:cNvSpPr>
          <p:nvPr>
            <p:custDataLst>
              <p:tags r:id="rId29"/>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33" name="Line 49"/>
          <p:cNvSpPr>
            <a:spLocks noChangeShapeType="1"/>
          </p:cNvSpPr>
          <p:nvPr>
            <p:custDataLst>
              <p:tags r:id="rId30"/>
            </p:custDataLst>
          </p:nvPr>
        </p:nvSpPr>
        <p:spPr bwMode="auto">
          <a:xfrm flipH="1" flipV="1">
            <a:off x="1219200" y="1752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4" name="Rectangle 4"/>
          <p:cNvSpPr>
            <a:spLocks noChangeArrowheads="1"/>
          </p:cNvSpPr>
          <p:nvPr>
            <p:custDataLst>
              <p:tags r:id="rId31"/>
            </p:custDataLst>
          </p:nvPr>
        </p:nvSpPr>
        <p:spPr bwMode="auto">
          <a:xfrm>
            <a:off x="228600" y="1219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35" name="Line 49"/>
          <p:cNvSpPr>
            <a:spLocks noChangeShapeType="1"/>
          </p:cNvSpPr>
          <p:nvPr>
            <p:custDataLst>
              <p:tags r:id="rId32"/>
            </p:custDataLst>
          </p:nvPr>
        </p:nvSpPr>
        <p:spPr bwMode="auto">
          <a:xfrm flipH="1" flipV="1">
            <a:off x="1524000" y="17526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6" name="Line 44"/>
          <p:cNvSpPr>
            <a:spLocks noChangeShapeType="1"/>
          </p:cNvSpPr>
          <p:nvPr>
            <p:custDataLst>
              <p:tags r:id="rId33"/>
            </p:custDataLst>
          </p:nvPr>
        </p:nvSpPr>
        <p:spPr bwMode="auto">
          <a:xfrm>
            <a:off x="762000" y="26670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37" name="Text Box 29"/>
          <p:cNvSpPr txBox="1">
            <a:spLocks noChangeArrowheads="1"/>
          </p:cNvSpPr>
          <p:nvPr>
            <p:custDataLst>
              <p:tags r:id="rId34"/>
            </p:custDataLst>
          </p:nvPr>
        </p:nvSpPr>
        <p:spPr bwMode="auto">
          <a:xfrm>
            <a:off x="1295400" y="1450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38" name="Line 8"/>
          <p:cNvSpPr>
            <a:spLocks noChangeShapeType="1"/>
          </p:cNvSpPr>
          <p:nvPr>
            <p:custDataLst>
              <p:tags r:id="rId35"/>
            </p:custDataLst>
          </p:nvPr>
        </p:nvSpPr>
        <p:spPr bwMode="auto">
          <a:xfrm flipH="1">
            <a:off x="1219200" y="26670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39" name="Group 59"/>
          <p:cNvGrpSpPr/>
          <p:nvPr>
            <p:custDataLst>
              <p:tags r:id="rId36"/>
            </p:custDataLst>
          </p:nvPr>
        </p:nvGrpSpPr>
        <p:grpSpPr>
          <a:xfrm>
            <a:off x="914400" y="2514600"/>
            <a:ext cx="304800" cy="304800"/>
            <a:chOff x="990600" y="2971800"/>
            <a:chExt cx="304800" cy="304800"/>
          </a:xfrm>
        </p:grpSpPr>
        <p:sp>
          <p:nvSpPr>
            <p:cNvPr id="40" name="Freeform 39"/>
            <p:cNvSpPr/>
            <p:nvPr>
              <p:custDataLst>
                <p:tags r:id="rId3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1"/>
            <p:cNvSpPr txBox="1">
              <a:spLocks noChangeArrowheads="1"/>
            </p:cNvSpPr>
            <p:nvPr>
              <p:custDataLst>
                <p:tags r:id="rId4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42" name="Line 9"/>
          <p:cNvSpPr>
            <a:spLocks noChangeShapeType="1"/>
          </p:cNvSpPr>
          <p:nvPr>
            <p:custDataLst>
              <p:tags r:id="rId37"/>
            </p:custDataLst>
          </p:nvPr>
        </p:nvSpPr>
        <p:spPr bwMode="auto">
          <a:xfrm flipV="1">
            <a:off x="762000" y="4191000"/>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43" name="Rectangle 22"/>
          <p:cNvSpPr>
            <a:spLocks noChangeArrowheads="1"/>
          </p:cNvSpPr>
          <p:nvPr>
            <p:custDataLst>
              <p:tags r:id="rId38"/>
            </p:custDataLst>
          </p:nvPr>
        </p:nvSpPr>
        <p:spPr bwMode="auto">
          <a:xfrm>
            <a:off x="7162800" y="1257617"/>
            <a:ext cx="1143001" cy="1942782"/>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Data</a:t>
            </a:r>
          </a:p>
          <a:p>
            <a:pPr algn="ctr"/>
            <a:r>
              <a:rPr lang="en-US" sz="2400" dirty="0" err="1" smtClean="0">
                <a:solidFill>
                  <a:schemeClr val="bg1"/>
                </a:solidFill>
              </a:rPr>
              <a:t>Mem</a:t>
            </a:r>
            <a:endParaRPr lang="en-US" sz="2400" dirty="0">
              <a:solidFill>
                <a:schemeClr val="bg1"/>
              </a:solidFill>
            </a:endParaRPr>
          </a:p>
        </p:txBody>
      </p:sp>
      <p:cxnSp>
        <p:nvCxnSpPr>
          <p:cNvPr id="45" name="Straight Arrow Connector 44"/>
          <p:cNvCxnSpPr/>
          <p:nvPr/>
        </p:nvCxnSpPr>
        <p:spPr>
          <a:xfrm>
            <a:off x="6629400" y="1939448"/>
            <a:ext cx="5334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876800" y="2362200"/>
            <a:ext cx="0" cy="45720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876800" y="2819400"/>
            <a:ext cx="22860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457200" y="4968240"/>
            <a:ext cx="8229600" cy="381000"/>
            <a:chOff x="381000" y="4648200"/>
            <a:chExt cx="8229600" cy="381000"/>
          </a:xfrm>
        </p:grpSpPr>
        <p:cxnSp>
          <p:nvCxnSpPr>
            <p:cNvPr id="44" name="Straight Connector 43"/>
            <p:cNvCxnSpPr/>
            <p:nvPr/>
          </p:nvCxnSpPr>
          <p:spPr>
            <a:xfrm flipV="1">
              <a:off x="38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81000" y="4648200"/>
              <a:ext cx="381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19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191000" y="5029200"/>
              <a:ext cx="381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800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001000" y="46482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80" name="Straight Arrow Connector 79"/>
          <p:cNvCxnSpPr/>
          <p:nvPr/>
        </p:nvCxnSpPr>
        <p:spPr>
          <a:xfrm>
            <a:off x="609648"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1905048" y="4663440"/>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209569" y="4663440"/>
            <a:ext cx="2505479"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5715048" y="464820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7068360"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838170" y="4355068"/>
            <a:ext cx="694998" cy="369332"/>
          </a:xfrm>
          <a:prstGeom prst="rect">
            <a:avLst/>
          </a:prstGeom>
          <a:noFill/>
        </p:spPr>
        <p:txBody>
          <a:bodyPr wrap="none" rtlCol="0">
            <a:spAutoFit/>
          </a:bodyPr>
          <a:lstStyle/>
          <a:p>
            <a:r>
              <a:rPr lang="en-US" dirty="0" smtClean="0">
                <a:solidFill>
                  <a:schemeClr val="bg1"/>
                </a:solidFill>
              </a:rPr>
              <a:t>Fetch</a:t>
            </a:r>
          </a:p>
        </p:txBody>
      </p:sp>
      <p:sp>
        <p:nvSpPr>
          <p:cNvPr id="87" name="TextBox 86"/>
          <p:cNvSpPr txBox="1"/>
          <p:nvPr/>
        </p:nvSpPr>
        <p:spPr>
          <a:xfrm>
            <a:off x="2083286" y="4343400"/>
            <a:ext cx="897682" cy="369332"/>
          </a:xfrm>
          <a:prstGeom prst="rect">
            <a:avLst/>
          </a:prstGeom>
          <a:noFill/>
        </p:spPr>
        <p:txBody>
          <a:bodyPr wrap="none" rtlCol="0">
            <a:spAutoFit/>
          </a:bodyPr>
          <a:lstStyle/>
          <a:p>
            <a:r>
              <a:rPr lang="en-US" dirty="0" smtClean="0">
                <a:solidFill>
                  <a:schemeClr val="accent1"/>
                </a:solidFill>
              </a:rPr>
              <a:t>Decode</a:t>
            </a:r>
          </a:p>
        </p:txBody>
      </p:sp>
      <p:sp>
        <p:nvSpPr>
          <p:cNvPr id="88" name="TextBox 87"/>
          <p:cNvSpPr txBox="1"/>
          <p:nvPr/>
        </p:nvSpPr>
        <p:spPr>
          <a:xfrm>
            <a:off x="3875988" y="4343400"/>
            <a:ext cx="915059" cy="369332"/>
          </a:xfrm>
          <a:prstGeom prst="rect">
            <a:avLst/>
          </a:prstGeom>
          <a:noFill/>
        </p:spPr>
        <p:txBody>
          <a:bodyPr wrap="none" rtlCol="0">
            <a:spAutoFit/>
          </a:bodyPr>
          <a:lstStyle/>
          <a:p>
            <a:r>
              <a:rPr lang="en-US" dirty="0" smtClean="0">
                <a:solidFill>
                  <a:schemeClr val="bg1"/>
                </a:solidFill>
              </a:rPr>
              <a:t>Execute</a:t>
            </a:r>
          </a:p>
        </p:txBody>
      </p:sp>
      <p:sp>
        <p:nvSpPr>
          <p:cNvPr id="89" name="TextBox 88"/>
          <p:cNvSpPr txBox="1"/>
          <p:nvPr/>
        </p:nvSpPr>
        <p:spPr>
          <a:xfrm>
            <a:off x="5884926" y="4355068"/>
            <a:ext cx="988925" cy="369332"/>
          </a:xfrm>
          <a:prstGeom prst="rect">
            <a:avLst/>
          </a:prstGeom>
          <a:noFill/>
        </p:spPr>
        <p:txBody>
          <a:bodyPr wrap="none" rtlCol="0">
            <a:spAutoFit/>
          </a:bodyPr>
          <a:lstStyle/>
          <a:p>
            <a:r>
              <a:rPr lang="en-US" dirty="0" smtClean="0">
                <a:solidFill>
                  <a:schemeClr val="bg1"/>
                </a:solidFill>
              </a:rPr>
              <a:t>Memory</a:t>
            </a:r>
          </a:p>
        </p:txBody>
      </p:sp>
      <p:sp>
        <p:nvSpPr>
          <p:cNvPr id="90" name="TextBox 89"/>
          <p:cNvSpPr txBox="1"/>
          <p:nvPr/>
        </p:nvSpPr>
        <p:spPr>
          <a:xfrm>
            <a:off x="7419082" y="4355068"/>
            <a:ext cx="514885" cy="369332"/>
          </a:xfrm>
          <a:prstGeom prst="rect">
            <a:avLst/>
          </a:prstGeom>
          <a:noFill/>
        </p:spPr>
        <p:txBody>
          <a:bodyPr wrap="none" rtlCol="0">
            <a:spAutoFit/>
          </a:bodyPr>
          <a:lstStyle/>
          <a:p>
            <a:r>
              <a:rPr lang="en-US" dirty="0" smtClean="0">
                <a:solidFill>
                  <a:schemeClr val="bg1"/>
                </a:solidFill>
              </a:rPr>
              <a:t>WB</a:t>
            </a:r>
          </a:p>
        </p:txBody>
      </p:sp>
      <p:sp>
        <p:nvSpPr>
          <p:cNvPr id="84" name="TextBox 83"/>
          <p:cNvSpPr txBox="1"/>
          <p:nvPr/>
        </p:nvSpPr>
        <p:spPr>
          <a:xfrm>
            <a:off x="1843086" y="5943600"/>
            <a:ext cx="3648050" cy="523220"/>
          </a:xfrm>
          <a:prstGeom prst="rect">
            <a:avLst/>
          </a:prstGeom>
          <a:noFill/>
        </p:spPr>
        <p:txBody>
          <a:bodyPr wrap="none" rtlCol="0">
            <a:spAutoFit/>
          </a:bodyPr>
          <a:lstStyle/>
          <a:p>
            <a:r>
              <a:rPr lang="en-US" sz="2800" dirty="0" smtClean="0">
                <a:solidFill>
                  <a:schemeClr val="accent1"/>
                </a:solidFill>
              </a:rPr>
              <a:t>A Single cycle processor</a:t>
            </a:r>
          </a:p>
        </p:txBody>
      </p:sp>
      <p:sp>
        <p:nvSpPr>
          <p:cNvPr id="3" name="Oval 2"/>
          <p:cNvSpPr/>
          <p:nvPr/>
        </p:nvSpPr>
        <p:spPr>
          <a:xfrm>
            <a:off x="1905048" y="990600"/>
            <a:ext cx="2557260" cy="304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1893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Stages of </a:t>
            </a:r>
            <a:r>
              <a:rPr lang="en-US" dirty="0" err="1" smtClean="0"/>
              <a:t>datapath</a:t>
            </a:r>
            <a:r>
              <a:rPr lang="en-US" dirty="0" smtClean="0"/>
              <a:t> (3/5)</a:t>
            </a:r>
            <a:endParaRPr lang="en-US" dirty="0"/>
          </a:p>
        </p:txBody>
      </p:sp>
      <p:sp>
        <p:nvSpPr>
          <p:cNvPr id="3" name="Content Placeholder 2"/>
          <p:cNvSpPr>
            <a:spLocks noGrp="1"/>
          </p:cNvSpPr>
          <p:nvPr>
            <p:ph idx="1"/>
          </p:nvPr>
        </p:nvSpPr>
        <p:spPr/>
        <p:txBody>
          <a:bodyPr/>
          <a:lstStyle/>
          <a:p>
            <a:r>
              <a:rPr lang="en-US" dirty="0" smtClean="0"/>
              <a:t>Stage 3: Execution (ALU) </a:t>
            </a:r>
          </a:p>
          <a:p>
            <a:pPr marL="573088" lvl="1" indent="-457200"/>
            <a:r>
              <a:rPr lang="en-US" dirty="0" smtClean="0"/>
              <a:t>Useful work is done here (+, -, *, /), shift, logic operation, comparison (</a:t>
            </a:r>
            <a:r>
              <a:rPr lang="en-US" dirty="0" err="1" smtClean="0"/>
              <a:t>slt</a:t>
            </a:r>
            <a:r>
              <a:rPr lang="en-US" dirty="0" smtClean="0"/>
              <a:t>).</a:t>
            </a:r>
          </a:p>
          <a:p>
            <a:pPr marL="573088" lvl="1" indent="-457200"/>
            <a:r>
              <a:rPr lang="en-US" dirty="0" smtClean="0"/>
              <a:t>Load/Store?</a:t>
            </a:r>
          </a:p>
          <a:p>
            <a:pPr marL="1031875" lvl="2" indent="-457200"/>
            <a:r>
              <a:rPr lang="en-US" dirty="0" err="1" smtClean="0"/>
              <a:t>lw</a:t>
            </a:r>
            <a:r>
              <a:rPr lang="en-US" dirty="0" smtClean="0"/>
              <a:t> $t2, 32($t3)</a:t>
            </a:r>
          </a:p>
          <a:p>
            <a:pPr marL="1031875" lvl="2" indent="-457200"/>
            <a:r>
              <a:rPr lang="en-US" dirty="0" smtClean="0"/>
              <a:t>Compute the address of the memory.</a:t>
            </a:r>
            <a:endParaRPr lang="en-US" dirty="0"/>
          </a:p>
        </p:txBody>
      </p:sp>
      <p:sp>
        <p:nvSpPr>
          <p:cNvPr id="4" name="Line 43"/>
          <p:cNvSpPr>
            <a:spLocks noChangeShapeType="1"/>
          </p:cNvSpPr>
          <p:nvPr>
            <p:custDataLst>
              <p:tags r:id="rId1"/>
            </p:custDataLst>
          </p:nvPr>
        </p:nvSpPr>
        <p:spPr bwMode="auto">
          <a:xfrm>
            <a:off x="3733800" y="44196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 name="Line 44"/>
          <p:cNvSpPr>
            <a:spLocks noChangeShapeType="1"/>
          </p:cNvSpPr>
          <p:nvPr>
            <p:custDataLst>
              <p:tags r:id="rId2"/>
            </p:custDataLst>
          </p:nvPr>
        </p:nvSpPr>
        <p:spPr bwMode="auto">
          <a:xfrm>
            <a:off x="3733800" y="52578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6" name="Text Box 52"/>
          <p:cNvSpPr txBox="1">
            <a:spLocks noChangeArrowheads="1"/>
          </p:cNvSpPr>
          <p:nvPr>
            <p:custDataLst>
              <p:tags r:id="rId3"/>
            </p:custDataLst>
          </p:nvPr>
        </p:nvSpPr>
        <p:spPr bwMode="auto">
          <a:xfrm>
            <a:off x="6096000" y="44196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7" name="Line 45"/>
          <p:cNvSpPr>
            <a:spLocks noChangeShapeType="1"/>
          </p:cNvSpPr>
          <p:nvPr>
            <p:custDataLst>
              <p:tags r:id="rId4"/>
            </p:custDataLst>
          </p:nvPr>
        </p:nvSpPr>
        <p:spPr bwMode="auto">
          <a:xfrm flipV="1">
            <a:off x="6400800" y="5410200"/>
            <a:ext cx="0" cy="990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 name="Freeform 7"/>
          <p:cNvSpPr/>
          <p:nvPr>
            <p:custDataLst>
              <p:tags r:id="rId5"/>
            </p:custDataLst>
          </p:nvPr>
        </p:nvSpPr>
        <p:spPr>
          <a:xfrm>
            <a:off x="6019800" y="41148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6629400" y="4835048"/>
            <a:ext cx="5334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3" name="Line 45"/>
          <p:cNvSpPr>
            <a:spLocks noChangeShapeType="1"/>
          </p:cNvSpPr>
          <p:nvPr>
            <p:custDataLst>
              <p:tags r:id="rId6"/>
            </p:custDataLst>
          </p:nvPr>
        </p:nvSpPr>
        <p:spPr bwMode="auto">
          <a:xfrm flipV="1">
            <a:off x="6553200" y="5334000"/>
            <a:ext cx="0" cy="990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Tree>
    <p:extLst>
      <p:ext uri="{BB962C8B-B14F-4D97-AF65-F5344CB8AC3E}">
        <p14:creationId xmlns:p14="http://schemas.microsoft.com/office/powerpoint/2010/main" val="41299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Stages of </a:t>
            </a:r>
            <a:r>
              <a:rPr lang="en-US" dirty="0" err="1"/>
              <a:t>datapath</a:t>
            </a:r>
            <a:r>
              <a:rPr lang="en-US" dirty="0"/>
              <a:t> (3/5)</a:t>
            </a:r>
          </a:p>
        </p:txBody>
      </p:sp>
      <p:sp>
        <p:nvSpPr>
          <p:cNvPr id="4" name="Line 25"/>
          <p:cNvSpPr>
            <a:spLocks noChangeShapeType="1"/>
          </p:cNvSpPr>
          <p:nvPr>
            <p:custDataLst>
              <p:tags r:id="rId1"/>
            </p:custDataLst>
          </p:nvPr>
        </p:nvSpPr>
        <p:spPr bwMode="auto">
          <a:xfrm flipV="1">
            <a:off x="2743200" y="26670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5" name="Line 26"/>
          <p:cNvSpPr>
            <a:spLocks noChangeShapeType="1"/>
          </p:cNvSpPr>
          <p:nvPr>
            <p:custDataLst>
              <p:tags r:id="rId2"/>
            </p:custDataLst>
          </p:nvPr>
        </p:nvSpPr>
        <p:spPr bwMode="auto">
          <a:xfrm flipH="1" flipV="1">
            <a:off x="3124200" y="2667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6" name="Line 27"/>
          <p:cNvSpPr>
            <a:spLocks noChangeShapeType="1"/>
          </p:cNvSpPr>
          <p:nvPr>
            <p:custDataLst>
              <p:tags r:id="rId3"/>
            </p:custDataLst>
          </p:nvPr>
        </p:nvSpPr>
        <p:spPr bwMode="auto">
          <a:xfrm flipH="1" flipV="1">
            <a:off x="3352800" y="2667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7" name="Line 28"/>
          <p:cNvSpPr>
            <a:spLocks noChangeShapeType="1"/>
          </p:cNvSpPr>
          <p:nvPr>
            <p:custDataLst>
              <p:tags r:id="rId4"/>
            </p:custDataLst>
          </p:nvPr>
        </p:nvSpPr>
        <p:spPr bwMode="auto">
          <a:xfrm flipH="1" flipV="1">
            <a:off x="3581400" y="26670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8" name="Text Box 29"/>
          <p:cNvSpPr txBox="1">
            <a:spLocks noChangeArrowheads="1"/>
          </p:cNvSpPr>
          <p:nvPr>
            <p:custDataLst>
              <p:tags r:id="rId5"/>
            </p:custDataLst>
          </p:nvPr>
        </p:nvSpPr>
        <p:spPr bwMode="auto">
          <a:xfrm>
            <a:off x="2971800"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9" name="Line 30"/>
          <p:cNvSpPr>
            <a:spLocks noChangeShapeType="1"/>
          </p:cNvSpPr>
          <p:nvPr>
            <p:custDataLst>
              <p:tags r:id="rId6"/>
            </p:custDataLst>
          </p:nvPr>
        </p:nvSpPr>
        <p:spPr bwMode="auto">
          <a:xfrm>
            <a:off x="3048001"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10" name="Line 34"/>
          <p:cNvSpPr>
            <a:spLocks noChangeShapeType="1"/>
          </p:cNvSpPr>
          <p:nvPr>
            <p:custDataLst>
              <p:tags r:id="rId7"/>
            </p:custDataLst>
          </p:nvPr>
        </p:nvSpPr>
        <p:spPr bwMode="auto">
          <a:xfrm flipV="1">
            <a:off x="1524000" y="3505200"/>
            <a:ext cx="1066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1" name="Line 43"/>
          <p:cNvSpPr>
            <a:spLocks noChangeShapeType="1"/>
          </p:cNvSpPr>
          <p:nvPr>
            <p:custDataLst>
              <p:tags r:id="rId8"/>
            </p:custDataLst>
          </p:nvPr>
        </p:nvSpPr>
        <p:spPr bwMode="auto">
          <a:xfrm>
            <a:off x="3733800" y="1524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 name="Line 44"/>
          <p:cNvSpPr>
            <a:spLocks noChangeShapeType="1"/>
          </p:cNvSpPr>
          <p:nvPr>
            <p:custDataLst>
              <p:tags r:id="rId9"/>
            </p:custDataLst>
          </p:nvPr>
        </p:nvSpPr>
        <p:spPr bwMode="auto">
          <a:xfrm>
            <a:off x="3733800" y="2362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 name="Line 47"/>
          <p:cNvSpPr>
            <a:spLocks noChangeShapeType="1"/>
          </p:cNvSpPr>
          <p:nvPr>
            <p:custDataLst>
              <p:tags r:id="rId10"/>
            </p:custDataLst>
          </p:nvPr>
        </p:nvSpPr>
        <p:spPr bwMode="auto">
          <a:xfrm flipV="1">
            <a:off x="8610600" y="990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4" name="Line 48"/>
          <p:cNvSpPr>
            <a:spLocks noChangeShapeType="1"/>
          </p:cNvSpPr>
          <p:nvPr>
            <p:custDataLst>
              <p:tags r:id="rId11"/>
            </p:custDataLst>
          </p:nvPr>
        </p:nvSpPr>
        <p:spPr bwMode="auto">
          <a:xfrm flipH="1">
            <a:off x="8305800" y="1905000"/>
            <a:ext cx="304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5" name="Line 49"/>
          <p:cNvSpPr>
            <a:spLocks noChangeShapeType="1"/>
          </p:cNvSpPr>
          <p:nvPr>
            <p:custDataLst>
              <p:tags r:id="rId12"/>
            </p:custDataLst>
          </p:nvPr>
        </p:nvSpPr>
        <p:spPr bwMode="auto">
          <a:xfrm flipV="1">
            <a:off x="1981200" y="990600"/>
            <a:ext cx="6629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6" name="Line 51"/>
          <p:cNvSpPr>
            <a:spLocks noChangeShapeType="1"/>
          </p:cNvSpPr>
          <p:nvPr>
            <p:custDataLst>
              <p:tags r:id="rId13"/>
            </p:custDataLst>
          </p:nvPr>
        </p:nvSpPr>
        <p:spPr bwMode="auto">
          <a:xfrm flipV="1">
            <a:off x="1981200" y="2209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17" name="Text Box 52"/>
          <p:cNvSpPr txBox="1">
            <a:spLocks noChangeArrowheads="1"/>
          </p:cNvSpPr>
          <p:nvPr>
            <p:custDataLst>
              <p:tags r:id="rId14"/>
            </p:custDataLst>
          </p:nvPr>
        </p:nvSpPr>
        <p:spPr bwMode="auto">
          <a:xfrm>
            <a:off x="6096000" y="1524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8" name="Line 49"/>
          <p:cNvSpPr>
            <a:spLocks noChangeShapeType="1"/>
          </p:cNvSpPr>
          <p:nvPr>
            <p:custDataLst>
              <p:tags r:id="rId15"/>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9" name="Line 30"/>
          <p:cNvSpPr>
            <a:spLocks noChangeShapeType="1"/>
          </p:cNvSpPr>
          <p:nvPr>
            <p:custDataLst>
              <p:tags r:id="rId16"/>
            </p:custDataLst>
          </p:nvPr>
        </p:nvSpPr>
        <p:spPr bwMode="auto">
          <a:xfrm>
            <a:off x="3276600"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20" name="Line 30"/>
          <p:cNvSpPr>
            <a:spLocks noChangeShapeType="1"/>
          </p:cNvSpPr>
          <p:nvPr>
            <p:custDataLst>
              <p:tags r:id="rId17"/>
            </p:custDataLst>
          </p:nvPr>
        </p:nvSpPr>
        <p:spPr bwMode="auto">
          <a:xfrm>
            <a:off x="3505200"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21" name="Text Box 29"/>
          <p:cNvSpPr txBox="1">
            <a:spLocks noChangeArrowheads="1"/>
          </p:cNvSpPr>
          <p:nvPr>
            <p:custDataLst>
              <p:tags r:id="rId18"/>
            </p:custDataLst>
          </p:nvPr>
        </p:nvSpPr>
        <p:spPr bwMode="auto">
          <a:xfrm>
            <a:off x="32004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 name="Text Box 29"/>
          <p:cNvSpPr txBox="1">
            <a:spLocks noChangeArrowheads="1"/>
          </p:cNvSpPr>
          <p:nvPr>
            <p:custDataLst>
              <p:tags r:id="rId19"/>
            </p:custDataLst>
          </p:nvPr>
        </p:nvSpPr>
        <p:spPr bwMode="auto">
          <a:xfrm>
            <a:off x="34290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3" name="Oval 24"/>
          <p:cNvSpPr>
            <a:spLocks noChangeArrowheads="1"/>
          </p:cNvSpPr>
          <p:nvPr>
            <p:custDataLst>
              <p:tags r:id="rId20"/>
            </p:custDataLst>
          </p:nvPr>
        </p:nvSpPr>
        <p:spPr bwMode="auto">
          <a:xfrm>
            <a:off x="2590800" y="3276601"/>
            <a:ext cx="1219200" cy="457199"/>
          </a:xfrm>
          <a:prstGeom prst="ellipse">
            <a:avLst/>
          </a:prstGeom>
          <a:no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24" name="Line 45"/>
          <p:cNvSpPr>
            <a:spLocks noChangeShapeType="1"/>
          </p:cNvSpPr>
          <p:nvPr>
            <p:custDataLst>
              <p:tags r:id="rId21"/>
            </p:custDataLst>
          </p:nvPr>
        </p:nvSpPr>
        <p:spPr bwMode="auto">
          <a:xfrm flipV="1">
            <a:off x="6400800" y="2514600"/>
            <a:ext cx="0" cy="990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5" name="Freeform 24"/>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p:cNvSpPr>
            <a:spLocks noChangeArrowheads="1"/>
          </p:cNvSpPr>
          <p:nvPr>
            <p:custDataLst>
              <p:tags r:id="rId23"/>
            </p:custDataLst>
          </p:nvPr>
        </p:nvSpPr>
        <p:spPr bwMode="auto">
          <a:xfrm>
            <a:off x="2590800" y="1295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27" name="Line 34"/>
          <p:cNvSpPr>
            <a:spLocks noChangeShapeType="1"/>
          </p:cNvSpPr>
          <p:nvPr>
            <p:custDataLst>
              <p:tags r:id="rId24"/>
            </p:custDataLst>
          </p:nvPr>
        </p:nvSpPr>
        <p:spPr bwMode="auto">
          <a:xfrm>
            <a:off x="3810000" y="3505200"/>
            <a:ext cx="25908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28" name="Line 8"/>
          <p:cNvSpPr>
            <a:spLocks noChangeShapeType="1"/>
          </p:cNvSpPr>
          <p:nvPr>
            <p:custDataLst>
              <p:tags r:id="rId25"/>
            </p:custDataLst>
          </p:nvPr>
        </p:nvSpPr>
        <p:spPr bwMode="auto">
          <a:xfrm>
            <a:off x="761998" y="22860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29" name="Text Box 11"/>
          <p:cNvSpPr txBox="1">
            <a:spLocks noChangeArrowheads="1"/>
          </p:cNvSpPr>
          <p:nvPr>
            <p:custDataLst>
              <p:tags r:id="rId26"/>
            </p:custDataLst>
          </p:nvPr>
        </p:nvSpPr>
        <p:spPr bwMode="auto">
          <a:xfrm>
            <a:off x="381000" y="3048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30" name="Line 18"/>
          <p:cNvSpPr>
            <a:spLocks noChangeShapeType="1"/>
          </p:cNvSpPr>
          <p:nvPr>
            <p:custDataLst>
              <p:tags r:id="rId27"/>
            </p:custDataLst>
          </p:nvPr>
        </p:nvSpPr>
        <p:spPr bwMode="auto">
          <a:xfrm flipH="1">
            <a:off x="1295400" y="2667000"/>
            <a:ext cx="0" cy="1524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31" name="Line 21"/>
          <p:cNvSpPr>
            <a:spLocks noChangeShapeType="1"/>
          </p:cNvSpPr>
          <p:nvPr>
            <p:custDataLst>
              <p:tags r:id="rId28"/>
            </p:custDataLst>
          </p:nvPr>
        </p:nvSpPr>
        <p:spPr bwMode="auto">
          <a:xfrm>
            <a:off x="761998" y="3352798"/>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32" name="Line 49"/>
          <p:cNvSpPr>
            <a:spLocks noChangeShapeType="1"/>
          </p:cNvSpPr>
          <p:nvPr>
            <p:custDataLst>
              <p:tags r:id="rId29"/>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33" name="Line 49"/>
          <p:cNvSpPr>
            <a:spLocks noChangeShapeType="1"/>
          </p:cNvSpPr>
          <p:nvPr>
            <p:custDataLst>
              <p:tags r:id="rId30"/>
            </p:custDataLst>
          </p:nvPr>
        </p:nvSpPr>
        <p:spPr bwMode="auto">
          <a:xfrm flipH="1" flipV="1">
            <a:off x="1219200" y="1752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4" name="Rectangle 4"/>
          <p:cNvSpPr>
            <a:spLocks noChangeArrowheads="1"/>
          </p:cNvSpPr>
          <p:nvPr>
            <p:custDataLst>
              <p:tags r:id="rId31"/>
            </p:custDataLst>
          </p:nvPr>
        </p:nvSpPr>
        <p:spPr bwMode="auto">
          <a:xfrm>
            <a:off x="228600" y="1219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35" name="Line 49"/>
          <p:cNvSpPr>
            <a:spLocks noChangeShapeType="1"/>
          </p:cNvSpPr>
          <p:nvPr>
            <p:custDataLst>
              <p:tags r:id="rId32"/>
            </p:custDataLst>
          </p:nvPr>
        </p:nvSpPr>
        <p:spPr bwMode="auto">
          <a:xfrm flipH="1" flipV="1">
            <a:off x="1524000" y="17526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6" name="Line 44"/>
          <p:cNvSpPr>
            <a:spLocks noChangeShapeType="1"/>
          </p:cNvSpPr>
          <p:nvPr>
            <p:custDataLst>
              <p:tags r:id="rId33"/>
            </p:custDataLst>
          </p:nvPr>
        </p:nvSpPr>
        <p:spPr bwMode="auto">
          <a:xfrm>
            <a:off x="762000" y="26670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37" name="Text Box 29"/>
          <p:cNvSpPr txBox="1">
            <a:spLocks noChangeArrowheads="1"/>
          </p:cNvSpPr>
          <p:nvPr>
            <p:custDataLst>
              <p:tags r:id="rId34"/>
            </p:custDataLst>
          </p:nvPr>
        </p:nvSpPr>
        <p:spPr bwMode="auto">
          <a:xfrm>
            <a:off x="1295400" y="1450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38" name="Line 8"/>
          <p:cNvSpPr>
            <a:spLocks noChangeShapeType="1"/>
          </p:cNvSpPr>
          <p:nvPr>
            <p:custDataLst>
              <p:tags r:id="rId35"/>
            </p:custDataLst>
          </p:nvPr>
        </p:nvSpPr>
        <p:spPr bwMode="auto">
          <a:xfrm flipH="1">
            <a:off x="1219200" y="26670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39" name="Group 59"/>
          <p:cNvGrpSpPr/>
          <p:nvPr>
            <p:custDataLst>
              <p:tags r:id="rId36"/>
            </p:custDataLst>
          </p:nvPr>
        </p:nvGrpSpPr>
        <p:grpSpPr>
          <a:xfrm>
            <a:off x="914400" y="2514600"/>
            <a:ext cx="304800" cy="304800"/>
            <a:chOff x="990600" y="2971800"/>
            <a:chExt cx="304800" cy="304800"/>
          </a:xfrm>
        </p:grpSpPr>
        <p:sp>
          <p:nvSpPr>
            <p:cNvPr id="40" name="Freeform 39"/>
            <p:cNvSpPr/>
            <p:nvPr>
              <p:custDataLst>
                <p:tags r:id="rId3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1"/>
            <p:cNvSpPr txBox="1">
              <a:spLocks noChangeArrowheads="1"/>
            </p:cNvSpPr>
            <p:nvPr>
              <p:custDataLst>
                <p:tags r:id="rId4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42" name="Line 9"/>
          <p:cNvSpPr>
            <a:spLocks noChangeShapeType="1"/>
          </p:cNvSpPr>
          <p:nvPr>
            <p:custDataLst>
              <p:tags r:id="rId37"/>
            </p:custDataLst>
          </p:nvPr>
        </p:nvSpPr>
        <p:spPr bwMode="auto">
          <a:xfrm flipV="1">
            <a:off x="762000" y="4191000"/>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43" name="Rectangle 22"/>
          <p:cNvSpPr>
            <a:spLocks noChangeArrowheads="1"/>
          </p:cNvSpPr>
          <p:nvPr>
            <p:custDataLst>
              <p:tags r:id="rId38"/>
            </p:custDataLst>
          </p:nvPr>
        </p:nvSpPr>
        <p:spPr bwMode="auto">
          <a:xfrm>
            <a:off x="7162800" y="1257617"/>
            <a:ext cx="1143001" cy="1942782"/>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Data</a:t>
            </a:r>
          </a:p>
          <a:p>
            <a:pPr algn="ctr"/>
            <a:r>
              <a:rPr lang="en-US" sz="2400" dirty="0" err="1" smtClean="0">
                <a:solidFill>
                  <a:schemeClr val="bg1"/>
                </a:solidFill>
              </a:rPr>
              <a:t>Mem</a:t>
            </a:r>
            <a:endParaRPr lang="en-US" sz="2400" dirty="0">
              <a:solidFill>
                <a:schemeClr val="bg1"/>
              </a:solidFill>
            </a:endParaRPr>
          </a:p>
        </p:txBody>
      </p:sp>
      <p:cxnSp>
        <p:nvCxnSpPr>
          <p:cNvPr id="45" name="Straight Arrow Connector 44"/>
          <p:cNvCxnSpPr/>
          <p:nvPr/>
        </p:nvCxnSpPr>
        <p:spPr>
          <a:xfrm>
            <a:off x="6629400" y="1939448"/>
            <a:ext cx="5334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876800" y="2362200"/>
            <a:ext cx="0" cy="45720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876800" y="2819400"/>
            <a:ext cx="22860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457200" y="4968240"/>
            <a:ext cx="8229600" cy="381000"/>
            <a:chOff x="381000" y="4648200"/>
            <a:chExt cx="8229600" cy="381000"/>
          </a:xfrm>
        </p:grpSpPr>
        <p:cxnSp>
          <p:nvCxnSpPr>
            <p:cNvPr id="44" name="Straight Connector 43"/>
            <p:cNvCxnSpPr/>
            <p:nvPr/>
          </p:nvCxnSpPr>
          <p:spPr>
            <a:xfrm flipV="1">
              <a:off x="38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81000" y="4648200"/>
              <a:ext cx="381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19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191000" y="5029200"/>
              <a:ext cx="381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800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001000" y="46482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80" name="Straight Arrow Connector 79"/>
          <p:cNvCxnSpPr/>
          <p:nvPr/>
        </p:nvCxnSpPr>
        <p:spPr>
          <a:xfrm>
            <a:off x="609648"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1905048"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209569" y="4663440"/>
            <a:ext cx="2505479"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5715048" y="464820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7068360"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838170" y="4355068"/>
            <a:ext cx="694998" cy="369332"/>
          </a:xfrm>
          <a:prstGeom prst="rect">
            <a:avLst/>
          </a:prstGeom>
          <a:noFill/>
        </p:spPr>
        <p:txBody>
          <a:bodyPr wrap="none" rtlCol="0">
            <a:spAutoFit/>
          </a:bodyPr>
          <a:lstStyle/>
          <a:p>
            <a:r>
              <a:rPr lang="en-US" dirty="0" smtClean="0">
                <a:solidFill>
                  <a:schemeClr val="bg1"/>
                </a:solidFill>
              </a:rPr>
              <a:t>Fetch</a:t>
            </a:r>
          </a:p>
        </p:txBody>
      </p:sp>
      <p:sp>
        <p:nvSpPr>
          <p:cNvPr id="87" name="TextBox 86"/>
          <p:cNvSpPr txBox="1"/>
          <p:nvPr/>
        </p:nvSpPr>
        <p:spPr>
          <a:xfrm>
            <a:off x="2083286" y="4343400"/>
            <a:ext cx="897682" cy="369332"/>
          </a:xfrm>
          <a:prstGeom prst="rect">
            <a:avLst/>
          </a:prstGeom>
          <a:noFill/>
        </p:spPr>
        <p:txBody>
          <a:bodyPr wrap="none" rtlCol="0">
            <a:spAutoFit/>
          </a:bodyPr>
          <a:lstStyle/>
          <a:p>
            <a:r>
              <a:rPr lang="en-US" dirty="0" smtClean="0">
                <a:solidFill>
                  <a:schemeClr val="bg1"/>
                </a:solidFill>
              </a:rPr>
              <a:t>Decode</a:t>
            </a:r>
          </a:p>
        </p:txBody>
      </p:sp>
      <p:sp>
        <p:nvSpPr>
          <p:cNvPr id="88" name="TextBox 87"/>
          <p:cNvSpPr txBox="1"/>
          <p:nvPr/>
        </p:nvSpPr>
        <p:spPr>
          <a:xfrm>
            <a:off x="3875988" y="4343400"/>
            <a:ext cx="915059" cy="369332"/>
          </a:xfrm>
          <a:prstGeom prst="rect">
            <a:avLst/>
          </a:prstGeom>
          <a:noFill/>
          <a:ln>
            <a:noFill/>
          </a:ln>
        </p:spPr>
        <p:txBody>
          <a:bodyPr wrap="none" rtlCol="0">
            <a:spAutoFit/>
          </a:bodyPr>
          <a:lstStyle/>
          <a:p>
            <a:r>
              <a:rPr lang="en-US" dirty="0" smtClean="0">
                <a:solidFill>
                  <a:schemeClr val="bg1"/>
                </a:solidFill>
              </a:rPr>
              <a:t>Execute</a:t>
            </a:r>
          </a:p>
        </p:txBody>
      </p:sp>
      <p:sp>
        <p:nvSpPr>
          <p:cNvPr id="89" name="TextBox 88"/>
          <p:cNvSpPr txBox="1"/>
          <p:nvPr/>
        </p:nvSpPr>
        <p:spPr>
          <a:xfrm>
            <a:off x="5884926" y="4355068"/>
            <a:ext cx="988925" cy="369332"/>
          </a:xfrm>
          <a:prstGeom prst="rect">
            <a:avLst/>
          </a:prstGeom>
          <a:noFill/>
        </p:spPr>
        <p:txBody>
          <a:bodyPr wrap="none" rtlCol="0">
            <a:spAutoFit/>
          </a:bodyPr>
          <a:lstStyle/>
          <a:p>
            <a:r>
              <a:rPr lang="en-US" dirty="0" smtClean="0">
                <a:solidFill>
                  <a:schemeClr val="bg1"/>
                </a:solidFill>
              </a:rPr>
              <a:t>Memory</a:t>
            </a:r>
          </a:p>
        </p:txBody>
      </p:sp>
      <p:sp>
        <p:nvSpPr>
          <p:cNvPr id="90" name="TextBox 89"/>
          <p:cNvSpPr txBox="1"/>
          <p:nvPr/>
        </p:nvSpPr>
        <p:spPr>
          <a:xfrm>
            <a:off x="7419082" y="4355068"/>
            <a:ext cx="514885" cy="369332"/>
          </a:xfrm>
          <a:prstGeom prst="rect">
            <a:avLst/>
          </a:prstGeom>
          <a:noFill/>
        </p:spPr>
        <p:txBody>
          <a:bodyPr wrap="none" rtlCol="0">
            <a:spAutoFit/>
          </a:bodyPr>
          <a:lstStyle/>
          <a:p>
            <a:r>
              <a:rPr lang="en-US" dirty="0" smtClean="0">
                <a:solidFill>
                  <a:schemeClr val="bg1"/>
                </a:solidFill>
              </a:rPr>
              <a:t>WB</a:t>
            </a:r>
          </a:p>
        </p:txBody>
      </p:sp>
      <p:sp>
        <p:nvSpPr>
          <p:cNvPr id="84" name="TextBox 83"/>
          <p:cNvSpPr txBox="1"/>
          <p:nvPr/>
        </p:nvSpPr>
        <p:spPr>
          <a:xfrm>
            <a:off x="1843086" y="5943600"/>
            <a:ext cx="3648050" cy="523220"/>
          </a:xfrm>
          <a:prstGeom prst="rect">
            <a:avLst/>
          </a:prstGeom>
          <a:noFill/>
        </p:spPr>
        <p:txBody>
          <a:bodyPr wrap="none" rtlCol="0">
            <a:spAutoFit/>
          </a:bodyPr>
          <a:lstStyle/>
          <a:p>
            <a:r>
              <a:rPr lang="en-US" sz="2800" dirty="0" smtClean="0">
                <a:solidFill>
                  <a:schemeClr val="accent1"/>
                </a:solidFill>
              </a:rPr>
              <a:t>A Single cycle processor</a:t>
            </a:r>
          </a:p>
        </p:txBody>
      </p:sp>
      <p:sp>
        <p:nvSpPr>
          <p:cNvPr id="3" name="Oval 2"/>
          <p:cNvSpPr/>
          <p:nvPr/>
        </p:nvSpPr>
        <p:spPr>
          <a:xfrm>
            <a:off x="5715048" y="990600"/>
            <a:ext cx="1181052" cy="2057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1893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Stages of </a:t>
            </a:r>
            <a:r>
              <a:rPr lang="en-US" dirty="0" err="1" smtClean="0"/>
              <a:t>datapath</a:t>
            </a:r>
            <a:r>
              <a:rPr lang="en-US" dirty="0" smtClean="0"/>
              <a:t> (4/5)</a:t>
            </a:r>
            <a:endParaRPr lang="en-US" dirty="0"/>
          </a:p>
        </p:txBody>
      </p:sp>
      <p:sp>
        <p:nvSpPr>
          <p:cNvPr id="3" name="Content Placeholder 2"/>
          <p:cNvSpPr>
            <a:spLocks noGrp="1"/>
          </p:cNvSpPr>
          <p:nvPr>
            <p:ph idx="1"/>
          </p:nvPr>
        </p:nvSpPr>
        <p:spPr/>
        <p:txBody>
          <a:bodyPr/>
          <a:lstStyle/>
          <a:p>
            <a:r>
              <a:rPr lang="en-US" dirty="0" smtClean="0"/>
              <a:t>Stage 4: Memory access</a:t>
            </a:r>
          </a:p>
          <a:p>
            <a:pPr marL="573088" lvl="1" indent="-457200"/>
            <a:r>
              <a:rPr lang="en-US" dirty="0" smtClean="0"/>
              <a:t>Used by load and store instructions only. </a:t>
            </a:r>
          </a:p>
          <a:p>
            <a:pPr marL="573088" lvl="1" indent="-457200"/>
            <a:r>
              <a:rPr lang="en-US" dirty="0" smtClean="0"/>
              <a:t>Other instructions will skip this stage.</a:t>
            </a:r>
          </a:p>
        </p:txBody>
      </p:sp>
      <p:sp>
        <p:nvSpPr>
          <p:cNvPr id="4" name="Line 48"/>
          <p:cNvSpPr>
            <a:spLocks noChangeShapeType="1"/>
          </p:cNvSpPr>
          <p:nvPr>
            <p:custDataLst>
              <p:tags r:id="rId1"/>
            </p:custDataLst>
          </p:nvPr>
        </p:nvSpPr>
        <p:spPr bwMode="auto">
          <a:xfrm flipH="1">
            <a:off x="7957609" y="4038601"/>
            <a:ext cx="304800" cy="0"/>
          </a:xfrm>
          <a:prstGeom prst="line">
            <a:avLst/>
          </a:prstGeom>
          <a:noFill/>
          <a:ln w="25400" cap="sq">
            <a:solidFill>
              <a:srgbClr val="66FF33"/>
            </a:solidFill>
            <a:round/>
            <a:headEnd type="arrow"/>
            <a:tailEnd/>
          </a:ln>
          <a:effectLst/>
        </p:spPr>
        <p:txBody>
          <a:bodyPr wrap="square" anchor="ctr" anchorCtr="1">
            <a:noAutofit/>
          </a:bodyPr>
          <a:lstStyle/>
          <a:p>
            <a:endParaRPr lang="en-US" dirty="0"/>
          </a:p>
        </p:txBody>
      </p:sp>
      <p:sp>
        <p:nvSpPr>
          <p:cNvPr id="5" name="Rectangle 22"/>
          <p:cNvSpPr>
            <a:spLocks noChangeArrowheads="1"/>
          </p:cNvSpPr>
          <p:nvPr>
            <p:custDataLst>
              <p:tags r:id="rId2"/>
            </p:custDataLst>
          </p:nvPr>
        </p:nvSpPr>
        <p:spPr bwMode="auto">
          <a:xfrm>
            <a:off x="6814609" y="3391218"/>
            <a:ext cx="1143001" cy="1942782"/>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Data</a:t>
            </a:r>
          </a:p>
          <a:p>
            <a:pPr algn="ctr"/>
            <a:r>
              <a:rPr lang="en-US" sz="2400" dirty="0" err="1" smtClean="0">
                <a:solidFill>
                  <a:schemeClr val="bg1"/>
                </a:solidFill>
              </a:rPr>
              <a:t>Mem</a:t>
            </a:r>
            <a:endParaRPr lang="en-US" sz="2400" dirty="0">
              <a:solidFill>
                <a:schemeClr val="bg1"/>
              </a:solidFill>
            </a:endParaRPr>
          </a:p>
        </p:txBody>
      </p:sp>
      <p:cxnSp>
        <p:nvCxnSpPr>
          <p:cNvPr id="6" name="Straight Arrow Connector 5"/>
          <p:cNvCxnSpPr/>
          <p:nvPr/>
        </p:nvCxnSpPr>
        <p:spPr>
          <a:xfrm>
            <a:off x="6281209" y="4307721"/>
            <a:ext cx="5334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052609" y="4953001"/>
            <a:ext cx="7620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029200" y="3925669"/>
            <a:ext cx="1778692" cy="923330"/>
          </a:xfrm>
          <a:prstGeom prst="rect">
            <a:avLst/>
          </a:prstGeom>
          <a:noFill/>
        </p:spPr>
        <p:txBody>
          <a:bodyPr wrap="none" rtlCol="0">
            <a:spAutoFit/>
          </a:bodyPr>
          <a:lstStyle/>
          <a:p>
            <a:r>
              <a:rPr lang="en-US" dirty="0" smtClean="0"/>
              <a:t>If </a:t>
            </a:r>
            <a:r>
              <a:rPr lang="en-US" dirty="0" err="1" smtClean="0"/>
              <a:t>sw</a:t>
            </a:r>
            <a:endParaRPr lang="en-US" dirty="0" smtClean="0"/>
          </a:p>
          <a:p>
            <a:r>
              <a:rPr lang="en-US" dirty="0" smtClean="0"/>
              <a:t>Data to store </a:t>
            </a:r>
          </a:p>
          <a:p>
            <a:r>
              <a:rPr lang="en-US" dirty="0"/>
              <a:t>f</a:t>
            </a:r>
            <a:r>
              <a:rPr lang="en-US" dirty="0" smtClean="0"/>
              <a:t>rom </a:t>
            </a:r>
            <a:r>
              <a:rPr lang="en-US" dirty="0" err="1" smtClean="0"/>
              <a:t>reg</a:t>
            </a:r>
            <a:r>
              <a:rPr lang="en-US" dirty="0" smtClean="0"/>
              <a:t> to </a:t>
            </a:r>
            <a:r>
              <a:rPr lang="en-US" dirty="0" err="1" smtClean="0"/>
              <a:t>mem</a:t>
            </a:r>
            <a:endParaRPr lang="en-US" dirty="0" smtClean="0"/>
          </a:p>
        </p:txBody>
      </p:sp>
      <p:sp>
        <p:nvSpPr>
          <p:cNvPr id="12" name="TextBox 11"/>
          <p:cNvSpPr txBox="1"/>
          <p:nvPr/>
        </p:nvSpPr>
        <p:spPr>
          <a:xfrm>
            <a:off x="5352877" y="4796135"/>
            <a:ext cx="604653" cy="369332"/>
          </a:xfrm>
          <a:prstGeom prst="rect">
            <a:avLst/>
          </a:prstGeom>
          <a:noFill/>
        </p:spPr>
        <p:txBody>
          <a:bodyPr wrap="none" rtlCol="0">
            <a:spAutoFit/>
          </a:bodyPr>
          <a:lstStyle/>
          <a:p>
            <a:r>
              <a:rPr lang="en-US" dirty="0" smtClean="0"/>
              <a:t>R/W</a:t>
            </a:r>
          </a:p>
        </p:txBody>
      </p:sp>
      <p:sp>
        <p:nvSpPr>
          <p:cNvPr id="13" name="TextBox 12"/>
          <p:cNvSpPr txBox="1"/>
          <p:nvPr/>
        </p:nvSpPr>
        <p:spPr>
          <a:xfrm>
            <a:off x="7964510" y="3048000"/>
            <a:ext cx="1179490" cy="923330"/>
          </a:xfrm>
          <a:prstGeom prst="rect">
            <a:avLst/>
          </a:prstGeom>
          <a:noFill/>
        </p:spPr>
        <p:txBody>
          <a:bodyPr wrap="none" rtlCol="0">
            <a:spAutoFit/>
          </a:bodyPr>
          <a:lstStyle/>
          <a:p>
            <a:r>
              <a:rPr lang="en-US" dirty="0" smtClean="0"/>
              <a:t>If </a:t>
            </a:r>
            <a:r>
              <a:rPr lang="en-US" dirty="0" err="1" smtClean="0"/>
              <a:t>lw</a:t>
            </a:r>
            <a:endParaRPr lang="en-US" dirty="0" smtClean="0"/>
          </a:p>
          <a:p>
            <a:r>
              <a:rPr lang="en-US" dirty="0" smtClean="0"/>
              <a:t>Data from </a:t>
            </a:r>
          </a:p>
          <a:p>
            <a:r>
              <a:rPr lang="en-US" dirty="0" smtClean="0"/>
              <a:t>memory </a:t>
            </a:r>
          </a:p>
        </p:txBody>
      </p:sp>
      <p:cxnSp>
        <p:nvCxnSpPr>
          <p:cNvPr id="11" name="Straight Arrow Connector 10"/>
          <p:cNvCxnSpPr/>
          <p:nvPr/>
        </p:nvCxnSpPr>
        <p:spPr>
          <a:xfrm>
            <a:off x="6281209" y="3658652"/>
            <a:ext cx="5334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29200" y="3276600"/>
            <a:ext cx="1252009" cy="646331"/>
          </a:xfrm>
          <a:prstGeom prst="rect">
            <a:avLst/>
          </a:prstGeom>
          <a:noFill/>
        </p:spPr>
        <p:txBody>
          <a:bodyPr wrap="none" rtlCol="0">
            <a:spAutoFit/>
          </a:bodyPr>
          <a:lstStyle/>
          <a:p>
            <a:r>
              <a:rPr lang="en-US" dirty="0" smtClean="0"/>
              <a:t>Target </a:t>
            </a:r>
            <a:r>
              <a:rPr lang="en-US" dirty="0" err="1" smtClean="0"/>
              <a:t>addr</a:t>
            </a:r>
            <a:endParaRPr lang="en-US" dirty="0" smtClean="0"/>
          </a:p>
          <a:p>
            <a:r>
              <a:rPr lang="en-US" dirty="0"/>
              <a:t>f</a:t>
            </a:r>
            <a:r>
              <a:rPr lang="en-US" dirty="0" smtClean="0"/>
              <a:t>rom ALU</a:t>
            </a:r>
          </a:p>
        </p:txBody>
      </p:sp>
    </p:spTree>
    <p:extLst>
      <p:ext uri="{BB962C8B-B14F-4D97-AF65-F5344CB8AC3E}">
        <p14:creationId xmlns:p14="http://schemas.microsoft.com/office/powerpoint/2010/main" val="1838030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Stages of </a:t>
            </a:r>
            <a:r>
              <a:rPr lang="en-US" dirty="0" err="1"/>
              <a:t>datapath</a:t>
            </a:r>
            <a:r>
              <a:rPr lang="en-US" dirty="0"/>
              <a:t> (4/5)</a:t>
            </a:r>
          </a:p>
        </p:txBody>
      </p:sp>
      <p:sp>
        <p:nvSpPr>
          <p:cNvPr id="4" name="Line 25"/>
          <p:cNvSpPr>
            <a:spLocks noChangeShapeType="1"/>
          </p:cNvSpPr>
          <p:nvPr>
            <p:custDataLst>
              <p:tags r:id="rId1"/>
            </p:custDataLst>
          </p:nvPr>
        </p:nvSpPr>
        <p:spPr bwMode="auto">
          <a:xfrm flipV="1">
            <a:off x="2743200" y="26670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5" name="Line 26"/>
          <p:cNvSpPr>
            <a:spLocks noChangeShapeType="1"/>
          </p:cNvSpPr>
          <p:nvPr>
            <p:custDataLst>
              <p:tags r:id="rId2"/>
            </p:custDataLst>
          </p:nvPr>
        </p:nvSpPr>
        <p:spPr bwMode="auto">
          <a:xfrm flipH="1" flipV="1">
            <a:off x="3124200" y="2667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6" name="Line 27"/>
          <p:cNvSpPr>
            <a:spLocks noChangeShapeType="1"/>
          </p:cNvSpPr>
          <p:nvPr>
            <p:custDataLst>
              <p:tags r:id="rId3"/>
            </p:custDataLst>
          </p:nvPr>
        </p:nvSpPr>
        <p:spPr bwMode="auto">
          <a:xfrm flipH="1" flipV="1">
            <a:off x="3352800" y="2667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7" name="Line 28"/>
          <p:cNvSpPr>
            <a:spLocks noChangeShapeType="1"/>
          </p:cNvSpPr>
          <p:nvPr>
            <p:custDataLst>
              <p:tags r:id="rId4"/>
            </p:custDataLst>
          </p:nvPr>
        </p:nvSpPr>
        <p:spPr bwMode="auto">
          <a:xfrm flipH="1" flipV="1">
            <a:off x="3581400" y="26670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8" name="Text Box 29"/>
          <p:cNvSpPr txBox="1">
            <a:spLocks noChangeArrowheads="1"/>
          </p:cNvSpPr>
          <p:nvPr>
            <p:custDataLst>
              <p:tags r:id="rId5"/>
            </p:custDataLst>
          </p:nvPr>
        </p:nvSpPr>
        <p:spPr bwMode="auto">
          <a:xfrm>
            <a:off x="2971800"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9" name="Line 30"/>
          <p:cNvSpPr>
            <a:spLocks noChangeShapeType="1"/>
          </p:cNvSpPr>
          <p:nvPr>
            <p:custDataLst>
              <p:tags r:id="rId6"/>
            </p:custDataLst>
          </p:nvPr>
        </p:nvSpPr>
        <p:spPr bwMode="auto">
          <a:xfrm>
            <a:off x="3048001"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10" name="Line 34"/>
          <p:cNvSpPr>
            <a:spLocks noChangeShapeType="1"/>
          </p:cNvSpPr>
          <p:nvPr>
            <p:custDataLst>
              <p:tags r:id="rId7"/>
            </p:custDataLst>
          </p:nvPr>
        </p:nvSpPr>
        <p:spPr bwMode="auto">
          <a:xfrm flipV="1">
            <a:off x="1524000" y="3505200"/>
            <a:ext cx="1066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1" name="Line 43"/>
          <p:cNvSpPr>
            <a:spLocks noChangeShapeType="1"/>
          </p:cNvSpPr>
          <p:nvPr>
            <p:custDataLst>
              <p:tags r:id="rId8"/>
            </p:custDataLst>
          </p:nvPr>
        </p:nvSpPr>
        <p:spPr bwMode="auto">
          <a:xfrm>
            <a:off x="3733800" y="1524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 name="Line 44"/>
          <p:cNvSpPr>
            <a:spLocks noChangeShapeType="1"/>
          </p:cNvSpPr>
          <p:nvPr>
            <p:custDataLst>
              <p:tags r:id="rId9"/>
            </p:custDataLst>
          </p:nvPr>
        </p:nvSpPr>
        <p:spPr bwMode="auto">
          <a:xfrm>
            <a:off x="3733800" y="2362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 name="Line 47"/>
          <p:cNvSpPr>
            <a:spLocks noChangeShapeType="1"/>
          </p:cNvSpPr>
          <p:nvPr>
            <p:custDataLst>
              <p:tags r:id="rId10"/>
            </p:custDataLst>
          </p:nvPr>
        </p:nvSpPr>
        <p:spPr bwMode="auto">
          <a:xfrm flipV="1">
            <a:off x="8610600" y="990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4" name="Line 48"/>
          <p:cNvSpPr>
            <a:spLocks noChangeShapeType="1"/>
          </p:cNvSpPr>
          <p:nvPr>
            <p:custDataLst>
              <p:tags r:id="rId11"/>
            </p:custDataLst>
          </p:nvPr>
        </p:nvSpPr>
        <p:spPr bwMode="auto">
          <a:xfrm flipH="1">
            <a:off x="8305800" y="1905000"/>
            <a:ext cx="304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5" name="Line 49"/>
          <p:cNvSpPr>
            <a:spLocks noChangeShapeType="1"/>
          </p:cNvSpPr>
          <p:nvPr>
            <p:custDataLst>
              <p:tags r:id="rId12"/>
            </p:custDataLst>
          </p:nvPr>
        </p:nvSpPr>
        <p:spPr bwMode="auto">
          <a:xfrm flipV="1">
            <a:off x="1981200" y="990600"/>
            <a:ext cx="6629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6" name="Line 51"/>
          <p:cNvSpPr>
            <a:spLocks noChangeShapeType="1"/>
          </p:cNvSpPr>
          <p:nvPr>
            <p:custDataLst>
              <p:tags r:id="rId13"/>
            </p:custDataLst>
          </p:nvPr>
        </p:nvSpPr>
        <p:spPr bwMode="auto">
          <a:xfrm flipV="1">
            <a:off x="1981200" y="2209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17" name="Text Box 52"/>
          <p:cNvSpPr txBox="1">
            <a:spLocks noChangeArrowheads="1"/>
          </p:cNvSpPr>
          <p:nvPr>
            <p:custDataLst>
              <p:tags r:id="rId14"/>
            </p:custDataLst>
          </p:nvPr>
        </p:nvSpPr>
        <p:spPr bwMode="auto">
          <a:xfrm>
            <a:off x="6096000" y="1524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8" name="Line 49"/>
          <p:cNvSpPr>
            <a:spLocks noChangeShapeType="1"/>
          </p:cNvSpPr>
          <p:nvPr>
            <p:custDataLst>
              <p:tags r:id="rId15"/>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9" name="Line 30"/>
          <p:cNvSpPr>
            <a:spLocks noChangeShapeType="1"/>
          </p:cNvSpPr>
          <p:nvPr>
            <p:custDataLst>
              <p:tags r:id="rId16"/>
            </p:custDataLst>
          </p:nvPr>
        </p:nvSpPr>
        <p:spPr bwMode="auto">
          <a:xfrm>
            <a:off x="3276600"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20" name="Line 30"/>
          <p:cNvSpPr>
            <a:spLocks noChangeShapeType="1"/>
          </p:cNvSpPr>
          <p:nvPr>
            <p:custDataLst>
              <p:tags r:id="rId17"/>
            </p:custDataLst>
          </p:nvPr>
        </p:nvSpPr>
        <p:spPr bwMode="auto">
          <a:xfrm>
            <a:off x="3505200"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21" name="Text Box 29"/>
          <p:cNvSpPr txBox="1">
            <a:spLocks noChangeArrowheads="1"/>
          </p:cNvSpPr>
          <p:nvPr>
            <p:custDataLst>
              <p:tags r:id="rId18"/>
            </p:custDataLst>
          </p:nvPr>
        </p:nvSpPr>
        <p:spPr bwMode="auto">
          <a:xfrm>
            <a:off x="32004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 name="Text Box 29"/>
          <p:cNvSpPr txBox="1">
            <a:spLocks noChangeArrowheads="1"/>
          </p:cNvSpPr>
          <p:nvPr>
            <p:custDataLst>
              <p:tags r:id="rId19"/>
            </p:custDataLst>
          </p:nvPr>
        </p:nvSpPr>
        <p:spPr bwMode="auto">
          <a:xfrm>
            <a:off x="34290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3" name="Oval 24"/>
          <p:cNvSpPr>
            <a:spLocks noChangeArrowheads="1"/>
          </p:cNvSpPr>
          <p:nvPr>
            <p:custDataLst>
              <p:tags r:id="rId20"/>
            </p:custDataLst>
          </p:nvPr>
        </p:nvSpPr>
        <p:spPr bwMode="auto">
          <a:xfrm>
            <a:off x="2590800" y="3276601"/>
            <a:ext cx="1219200" cy="457199"/>
          </a:xfrm>
          <a:prstGeom prst="ellipse">
            <a:avLst/>
          </a:prstGeom>
          <a:no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24" name="Line 45"/>
          <p:cNvSpPr>
            <a:spLocks noChangeShapeType="1"/>
          </p:cNvSpPr>
          <p:nvPr>
            <p:custDataLst>
              <p:tags r:id="rId21"/>
            </p:custDataLst>
          </p:nvPr>
        </p:nvSpPr>
        <p:spPr bwMode="auto">
          <a:xfrm flipV="1">
            <a:off x="6400800" y="2514600"/>
            <a:ext cx="0" cy="990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5" name="Freeform 24"/>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p:cNvSpPr>
            <a:spLocks noChangeArrowheads="1"/>
          </p:cNvSpPr>
          <p:nvPr>
            <p:custDataLst>
              <p:tags r:id="rId23"/>
            </p:custDataLst>
          </p:nvPr>
        </p:nvSpPr>
        <p:spPr bwMode="auto">
          <a:xfrm>
            <a:off x="2590800" y="1295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27" name="Line 34"/>
          <p:cNvSpPr>
            <a:spLocks noChangeShapeType="1"/>
          </p:cNvSpPr>
          <p:nvPr>
            <p:custDataLst>
              <p:tags r:id="rId24"/>
            </p:custDataLst>
          </p:nvPr>
        </p:nvSpPr>
        <p:spPr bwMode="auto">
          <a:xfrm>
            <a:off x="3810000" y="3505200"/>
            <a:ext cx="25908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28" name="Line 8"/>
          <p:cNvSpPr>
            <a:spLocks noChangeShapeType="1"/>
          </p:cNvSpPr>
          <p:nvPr>
            <p:custDataLst>
              <p:tags r:id="rId25"/>
            </p:custDataLst>
          </p:nvPr>
        </p:nvSpPr>
        <p:spPr bwMode="auto">
          <a:xfrm>
            <a:off x="761998" y="22860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29" name="Text Box 11"/>
          <p:cNvSpPr txBox="1">
            <a:spLocks noChangeArrowheads="1"/>
          </p:cNvSpPr>
          <p:nvPr>
            <p:custDataLst>
              <p:tags r:id="rId26"/>
            </p:custDataLst>
          </p:nvPr>
        </p:nvSpPr>
        <p:spPr bwMode="auto">
          <a:xfrm>
            <a:off x="381000" y="3048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30" name="Line 18"/>
          <p:cNvSpPr>
            <a:spLocks noChangeShapeType="1"/>
          </p:cNvSpPr>
          <p:nvPr>
            <p:custDataLst>
              <p:tags r:id="rId27"/>
            </p:custDataLst>
          </p:nvPr>
        </p:nvSpPr>
        <p:spPr bwMode="auto">
          <a:xfrm flipH="1">
            <a:off x="1295400" y="2667000"/>
            <a:ext cx="0" cy="1524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31" name="Line 21"/>
          <p:cNvSpPr>
            <a:spLocks noChangeShapeType="1"/>
          </p:cNvSpPr>
          <p:nvPr>
            <p:custDataLst>
              <p:tags r:id="rId28"/>
            </p:custDataLst>
          </p:nvPr>
        </p:nvSpPr>
        <p:spPr bwMode="auto">
          <a:xfrm>
            <a:off x="761998" y="3352798"/>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32" name="Line 49"/>
          <p:cNvSpPr>
            <a:spLocks noChangeShapeType="1"/>
          </p:cNvSpPr>
          <p:nvPr>
            <p:custDataLst>
              <p:tags r:id="rId29"/>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33" name="Line 49"/>
          <p:cNvSpPr>
            <a:spLocks noChangeShapeType="1"/>
          </p:cNvSpPr>
          <p:nvPr>
            <p:custDataLst>
              <p:tags r:id="rId30"/>
            </p:custDataLst>
          </p:nvPr>
        </p:nvSpPr>
        <p:spPr bwMode="auto">
          <a:xfrm flipH="1" flipV="1">
            <a:off x="1219200" y="1752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4" name="Rectangle 4"/>
          <p:cNvSpPr>
            <a:spLocks noChangeArrowheads="1"/>
          </p:cNvSpPr>
          <p:nvPr>
            <p:custDataLst>
              <p:tags r:id="rId31"/>
            </p:custDataLst>
          </p:nvPr>
        </p:nvSpPr>
        <p:spPr bwMode="auto">
          <a:xfrm>
            <a:off x="228600" y="1219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35" name="Line 49"/>
          <p:cNvSpPr>
            <a:spLocks noChangeShapeType="1"/>
          </p:cNvSpPr>
          <p:nvPr>
            <p:custDataLst>
              <p:tags r:id="rId32"/>
            </p:custDataLst>
          </p:nvPr>
        </p:nvSpPr>
        <p:spPr bwMode="auto">
          <a:xfrm flipH="1" flipV="1">
            <a:off x="1524000" y="17526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6" name="Line 44"/>
          <p:cNvSpPr>
            <a:spLocks noChangeShapeType="1"/>
          </p:cNvSpPr>
          <p:nvPr>
            <p:custDataLst>
              <p:tags r:id="rId33"/>
            </p:custDataLst>
          </p:nvPr>
        </p:nvSpPr>
        <p:spPr bwMode="auto">
          <a:xfrm>
            <a:off x="762000" y="26670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37" name="Text Box 29"/>
          <p:cNvSpPr txBox="1">
            <a:spLocks noChangeArrowheads="1"/>
          </p:cNvSpPr>
          <p:nvPr>
            <p:custDataLst>
              <p:tags r:id="rId34"/>
            </p:custDataLst>
          </p:nvPr>
        </p:nvSpPr>
        <p:spPr bwMode="auto">
          <a:xfrm>
            <a:off x="1295400" y="1450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38" name="Line 8"/>
          <p:cNvSpPr>
            <a:spLocks noChangeShapeType="1"/>
          </p:cNvSpPr>
          <p:nvPr>
            <p:custDataLst>
              <p:tags r:id="rId35"/>
            </p:custDataLst>
          </p:nvPr>
        </p:nvSpPr>
        <p:spPr bwMode="auto">
          <a:xfrm flipH="1">
            <a:off x="1219200" y="26670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39" name="Group 59"/>
          <p:cNvGrpSpPr/>
          <p:nvPr>
            <p:custDataLst>
              <p:tags r:id="rId36"/>
            </p:custDataLst>
          </p:nvPr>
        </p:nvGrpSpPr>
        <p:grpSpPr>
          <a:xfrm>
            <a:off x="914400" y="2514600"/>
            <a:ext cx="304800" cy="304800"/>
            <a:chOff x="990600" y="2971800"/>
            <a:chExt cx="304800" cy="304800"/>
          </a:xfrm>
        </p:grpSpPr>
        <p:sp>
          <p:nvSpPr>
            <p:cNvPr id="40" name="Freeform 39"/>
            <p:cNvSpPr/>
            <p:nvPr>
              <p:custDataLst>
                <p:tags r:id="rId3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1"/>
            <p:cNvSpPr txBox="1">
              <a:spLocks noChangeArrowheads="1"/>
            </p:cNvSpPr>
            <p:nvPr>
              <p:custDataLst>
                <p:tags r:id="rId4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42" name="Line 9"/>
          <p:cNvSpPr>
            <a:spLocks noChangeShapeType="1"/>
          </p:cNvSpPr>
          <p:nvPr>
            <p:custDataLst>
              <p:tags r:id="rId37"/>
            </p:custDataLst>
          </p:nvPr>
        </p:nvSpPr>
        <p:spPr bwMode="auto">
          <a:xfrm flipV="1">
            <a:off x="762000" y="4191000"/>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43" name="Rectangle 22"/>
          <p:cNvSpPr>
            <a:spLocks noChangeArrowheads="1"/>
          </p:cNvSpPr>
          <p:nvPr>
            <p:custDataLst>
              <p:tags r:id="rId38"/>
            </p:custDataLst>
          </p:nvPr>
        </p:nvSpPr>
        <p:spPr bwMode="auto">
          <a:xfrm>
            <a:off x="7162800" y="1257617"/>
            <a:ext cx="1143001" cy="1942782"/>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Data</a:t>
            </a:r>
          </a:p>
          <a:p>
            <a:pPr algn="ctr"/>
            <a:r>
              <a:rPr lang="en-US" sz="2400" dirty="0" err="1" smtClean="0">
                <a:solidFill>
                  <a:schemeClr val="bg1"/>
                </a:solidFill>
              </a:rPr>
              <a:t>Mem</a:t>
            </a:r>
            <a:endParaRPr lang="en-US" sz="2400" dirty="0">
              <a:solidFill>
                <a:schemeClr val="bg1"/>
              </a:solidFill>
            </a:endParaRPr>
          </a:p>
        </p:txBody>
      </p:sp>
      <p:cxnSp>
        <p:nvCxnSpPr>
          <p:cNvPr id="45" name="Straight Arrow Connector 44"/>
          <p:cNvCxnSpPr/>
          <p:nvPr/>
        </p:nvCxnSpPr>
        <p:spPr>
          <a:xfrm>
            <a:off x="6629400" y="1939448"/>
            <a:ext cx="5334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876800" y="2362200"/>
            <a:ext cx="0" cy="45720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876800" y="2819400"/>
            <a:ext cx="22860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457200" y="4968240"/>
            <a:ext cx="8229600" cy="381000"/>
            <a:chOff x="381000" y="4648200"/>
            <a:chExt cx="8229600" cy="381000"/>
          </a:xfrm>
        </p:grpSpPr>
        <p:cxnSp>
          <p:nvCxnSpPr>
            <p:cNvPr id="44" name="Straight Connector 43"/>
            <p:cNvCxnSpPr/>
            <p:nvPr/>
          </p:nvCxnSpPr>
          <p:spPr>
            <a:xfrm flipV="1">
              <a:off x="38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81000" y="4648200"/>
              <a:ext cx="381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19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191000" y="5029200"/>
              <a:ext cx="381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800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001000" y="46482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80" name="Straight Arrow Connector 79"/>
          <p:cNvCxnSpPr/>
          <p:nvPr/>
        </p:nvCxnSpPr>
        <p:spPr>
          <a:xfrm>
            <a:off x="609648"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1905048"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209569" y="4663440"/>
            <a:ext cx="2505479"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5715048" y="4648200"/>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7068360"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838170" y="4355068"/>
            <a:ext cx="694998" cy="369332"/>
          </a:xfrm>
          <a:prstGeom prst="rect">
            <a:avLst/>
          </a:prstGeom>
          <a:noFill/>
        </p:spPr>
        <p:txBody>
          <a:bodyPr wrap="none" rtlCol="0">
            <a:spAutoFit/>
          </a:bodyPr>
          <a:lstStyle/>
          <a:p>
            <a:r>
              <a:rPr lang="en-US" dirty="0" smtClean="0">
                <a:solidFill>
                  <a:schemeClr val="bg1"/>
                </a:solidFill>
              </a:rPr>
              <a:t>Fetch</a:t>
            </a:r>
          </a:p>
        </p:txBody>
      </p:sp>
      <p:sp>
        <p:nvSpPr>
          <p:cNvPr id="87" name="TextBox 86"/>
          <p:cNvSpPr txBox="1"/>
          <p:nvPr/>
        </p:nvSpPr>
        <p:spPr>
          <a:xfrm>
            <a:off x="2083286" y="4343400"/>
            <a:ext cx="897682" cy="369332"/>
          </a:xfrm>
          <a:prstGeom prst="rect">
            <a:avLst/>
          </a:prstGeom>
          <a:noFill/>
        </p:spPr>
        <p:txBody>
          <a:bodyPr wrap="none" rtlCol="0">
            <a:spAutoFit/>
          </a:bodyPr>
          <a:lstStyle/>
          <a:p>
            <a:r>
              <a:rPr lang="en-US" dirty="0" smtClean="0">
                <a:solidFill>
                  <a:schemeClr val="bg1"/>
                </a:solidFill>
              </a:rPr>
              <a:t>Decode</a:t>
            </a:r>
          </a:p>
        </p:txBody>
      </p:sp>
      <p:sp>
        <p:nvSpPr>
          <p:cNvPr id="88" name="TextBox 87"/>
          <p:cNvSpPr txBox="1"/>
          <p:nvPr/>
        </p:nvSpPr>
        <p:spPr>
          <a:xfrm>
            <a:off x="3875988" y="4343400"/>
            <a:ext cx="915059" cy="369332"/>
          </a:xfrm>
          <a:prstGeom prst="rect">
            <a:avLst/>
          </a:prstGeom>
          <a:noFill/>
        </p:spPr>
        <p:txBody>
          <a:bodyPr wrap="none" rtlCol="0">
            <a:spAutoFit/>
          </a:bodyPr>
          <a:lstStyle/>
          <a:p>
            <a:r>
              <a:rPr lang="en-US" dirty="0" smtClean="0">
                <a:solidFill>
                  <a:schemeClr val="bg1"/>
                </a:solidFill>
              </a:rPr>
              <a:t>Execute</a:t>
            </a:r>
          </a:p>
        </p:txBody>
      </p:sp>
      <p:sp>
        <p:nvSpPr>
          <p:cNvPr id="89" name="TextBox 88"/>
          <p:cNvSpPr txBox="1"/>
          <p:nvPr/>
        </p:nvSpPr>
        <p:spPr>
          <a:xfrm>
            <a:off x="5884926" y="4355068"/>
            <a:ext cx="988925" cy="369332"/>
          </a:xfrm>
          <a:prstGeom prst="rect">
            <a:avLst/>
          </a:prstGeom>
          <a:noFill/>
        </p:spPr>
        <p:txBody>
          <a:bodyPr wrap="none" rtlCol="0">
            <a:spAutoFit/>
          </a:bodyPr>
          <a:lstStyle/>
          <a:p>
            <a:r>
              <a:rPr lang="en-US" dirty="0" smtClean="0">
                <a:solidFill>
                  <a:schemeClr val="accent1"/>
                </a:solidFill>
              </a:rPr>
              <a:t>Memory</a:t>
            </a:r>
          </a:p>
        </p:txBody>
      </p:sp>
      <p:sp>
        <p:nvSpPr>
          <p:cNvPr id="90" name="TextBox 89"/>
          <p:cNvSpPr txBox="1"/>
          <p:nvPr/>
        </p:nvSpPr>
        <p:spPr>
          <a:xfrm>
            <a:off x="7419082" y="4355068"/>
            <a:ext cx="514885" cy="369332"/>
          </a:xfrm>
          <a:prstGeom prst="rect">
            <a:avLst/>
          </a:prstGeom>
          <a:noFill/>
        </p:spPr>
        <p:txBody>
          <a:bodyPr wrap="none" rtlCol="0">
            <a:spAutoFit/>
          </a:bodyPr>
          <a:lstStyle/>
          <a:p>
            <a:r>
              <a:rPr lang="en-US" dirty="0" smtClean="0">
                <a:solidFill>
                  <a:schemeClr val="bg1"/>
                </a:solidFill>
              </a:rPr>
              <a:t>WB</a:t>
            </a:r>
          </a:p>
        </p:txBody>
      </p:sp>
      <p:sp>
        <p:nvSpPr>
          <p:cNvPr id="84" name="TextBox 83"/>
          <p:cNvSpPr txBox="1"/>
          <p:nvPr/>
        </p:nvSpPr>
        <p:spPr>
          <a:xfrm>
            <a:off x="1843086" y="5943600"/>
            <a:ext cx="3648050" cy="523220"/>
          </a:xfrm>
          <a:prstGeom prst="rect">
            <a:avLst/>
          </a:prstGeom>
          <a:noFill/>
        </p:spPr>
        <p:txBody>
          <a:bodyPr wrap="none" rtlCol="0">
            <a:spAutoFit/>
          </a:bodyPr>
          <a:lstStyle/>
          <a:p>
            <a:r>
              <a:rPr lang="en-US" sz="2800" dirty="0" smtClean="0">
                <a:solidFill>
                  <a:schemeClr val="accent1"/>
                </a:solidFill>
              </a:rPr>
              <a:t>A Single cycle processor</a:t>
            </a:r>
          </a:p>
        </p:txBody>
      </p:sp>
      <p:sp>
        <p:nvSpPr>
          <p:cNvPr id="3" name="Oval 2"/>
          <p:cNvSpPr/>
          <p:nvPr/>
        </p:nvSpPr>
        <p:spPr>
          <a:xfrm>
            <a:off x="6629400" y="838200"/>
            <a:ext cx="2286000" cy="29336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1893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Stages of </a:t>
            </a:r>
            <a:r>
              <a:rPr lang="en-US" dirty="0" err="1" smtClean="0"/>
              <a:t>datapath</a:t>
            </a:r>
            <a:r>
              <a:rPr lang="en-US" dirty="0" smtClean="0"/>
              <a:t> (5/5)</a:t>
            </a:r>
            <a:endParaRPr lang="en-US" dirty="0"/>
          </a:p>
        </p:txBody>
      </p:sp>
      <p:sp>
        <p:nvSpPr>
          <p:cNvPr id="3" name="Content Placeholder 2"/>
          <p:cNvSpPr>
            <a:spLocks noGrp="1"/>
          </p:cNvSpPr>
          <p:nvPr>
            <p:ph idx="1"/>
          </p:nvPr>
        </p:nvSpPr>
        <p:spPr/>
        <p:txBody>
          <a:bodyPr/>
          <a:lstStyle/>
          <a:p>
            <a:r>
              <a:rPr lang="en-US" dirty="0" smtClean="0"/>
              <a:t>Stage 5: </a:t>
            </a:r>
          </a:p>
          <a:p>
            <a:pPr marL="573088" lvl="1" indent="-457200"/>
            <a:r>
              <a:rPr lang="en-US" dirty="0" smtClean="0"/>
              <a:t>For instructions that need to write value to register.</a:t>
            </a:r>
          </a:p>
          <a:p>
            <a:pPr marL="573088" lvl="1" indent="-457200"/>
            <a:r>
              <a:rPr lang="en-US" dirty="0" smtClean="0"/>
              <a:t>Examples: arithmetic, logic, shift, </a:t>
            </a:r>
            <a:r>
              <a:rPr lang="en-US" dirty="0" err="1" smtClean="0"/>
              <a:t>etc</a:t>
            </a:r>
            <a:r>
              <a:rPr lang="en-US" dirty="0" smtClean="0"/>
              <a:t>, load.</a:t>
            </a:r>
          </a:p>
          <a:p>
            <a:pPr marL="573088" lvl="1" indent="-457200"/>
            <a:r>
              <a:rPr lang="en-US" dirty="0" smtClean="0"/>
              <a:t>Store, branches, jump??</a:t>
            </a:r>
            <a:endParaRPr lang="en-US" dirty="0"/>
          </a:p>
        </p:txBody>
      </p:sp>
      <p:sp>
        <p:nvSpPr>
          <p:cNvPr id="5" name="Line 51"/>
          <p:cNvSpPr>
            <a:spLocks noChangeShapeType="1"/>
          </p:cNvSpPr>
          <p:nvPr>
            <p:custDataLst>
              <p:tags r:id="rId1"/>
            </p:custDataLst>
          </p:nvPr>
        </p:nvSpPr>
        <p:spPr bwMode="auto">
          <a:xfrm flipV="1">
            <a:off x="3581400" y="4495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8" name="Rectangle 22"/>
          <p:cNvSpPr>
            <a:spLocks noChangeArrowheads="1"/>
          </p:cNvSpPr>
          <p:nvPr>
            <p:custDataLst>
              <p:tags r:id="rId2"/>
            </p:custDataLst>
          </p:nvPr>
        </p:nvSpPr>
        <p:spPr bwMode="auto">
          <a:xfrm>
            <a:off x="4191000" y="3581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9" name="Text Box 11"/>
          <p:cNvSpPr txBox="1">
            <a:spLocks noChangeArrowheads="1"/>
          </p:cNvSpPr>
          <p:nvPr>
            <p:custDataLst>
              <p:tags r:id="rId3"/>
            </p:custDataLst>
          </p:nvPr>
        </p:nvSpPr>
        <p:spPr bwMode="auto">
          <a:xfrm>
            <a:off x="762000" y="42672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0" name="Line 21"/>
          <p:cNvSpPr>
            <a:spLocks noChangeShapeType="1"/>
          </p:cNvSpPr>
          <p:nvPr>
            <p:custDataLst>
              <p:tags r:id="rId4"/>
            </p:custDataLst>
          </p:nvPr>
        </p:nvSpPr>
        <p:spPr bwMode="auto">
          <a:xfrm>
            <a:off x="1142998" y="4571998"/>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 name="TextBox 10"/>
          <p:cNvSpPr txBox="1"/>
          <p:nvPr/>
        </p:nvSpPr>
        <p:spPr>
          <a:xfrm>
            <a:off x="2742554" y="3581400"/>
            <a:ext cx="1243802" cy="923330"/>
          </a:xfrm>
          <a:prstGeom prst="rect">
            <a:avLst/>
          </a:prstGeom>
          <a:noFill/>
        </p:spPr>
        <p:txBody>
          <a:bodyPr wrap="none" rtlCol="0">
            <a:spAutoFit/>
          </a:bodyPr>
          <a:lstStyle/>
          <a:p>
            <a:r>
              <a:rPr lang="en-US" dirty="0" err="1" smtClean="0"/>
              <a:t>WriteBack</a:t>
            </a:r>
            <a:endParaRPr lang="en-US" dirty="0" smtClean="0"/>
          </a:p>
          <a:p>
            <a:r>
              <a:rPr lang="en-US" dirty="0"/>
              <a:t>f</a:t>
            </a:r>
            <a:r>
              <a:rPr lang="en-US" dirty="0" smtClean="0"/>
              <a:t>rom ALU</a:t>
            </a:r>
          </a:p>
          <a:p>
            <a:r>
              <a:rPr lang="en-US" dirty="0"/>
              <a:t>o</a:t>
            </a:r>
            <a:r>
              <a:rPr lang="en-US" dirty="0" smtClean="0"/>
              <a:t>r Memory</a:t>
            </a:r>
            <a:endParaRPr lang="en-US" dirty="0"/>
          </a:p>
        </p:txBody>
      </p:sp>
      <p:sp>
        <p:nvSpPr>
          <p:cNvPr id="12" name="TextBox 11"/>
          <p:cNvSpPr txBox="1"/>
          <p:nvPr/>
        </p:nvSpPr>
        <p:spPr>
          <a:xfrm>
            <a:off x="1143000" y="5352365"/>
            <a:ext cx="2457404" cy="646331"/>
          </a:xfrm>
          <a:prstGeom prst="rect">
            <a:avLst/>
          </a:prstGeom>
          <a:noFill/>
        </p:spPr>
        <p:txBody>
          <a:bodyPr wrap="none" rtlCol="0">
            <a:spAutoFit/>
          </a:bodyPr>
          <a:lstStyle/>
          <a:p>
            <a:r>
              <a:rPr lang="en-US" dirty="0" smtClean="0"/>
              <a:t>New instruction address</a:t>
            </a:r>
          </a:p>
          <a:p>
            <a:r>
              <a:rPr lang="en-US" dirty="0" smtClean="0"/>
              <a:t>If branch or jump</a:t>
            </a:r>
            <a:endParaRPr lang="en-US" dirty="0"/>
          </a:p>
        </p:txBody>
      </p:sp>
    </p:spTree>
    <p:extLst>
      <p:ext uri="{BB962C8B-B14F-4D97-AF65-F5344CB8AC3E}">
        <p14:creationId xmlns:p14="http://schemas.microsoft.com/office/powerpoint/2010/main" val="383146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Stages of </a:t>
            </a:r>
            <a:r>
              <a:rPr lang="en-US" dirty="0" err="1"/>
              <a:t>datapath</a:t>
            </a:r>
            <a:r>
              <a:rPr lang="en-US" dirty="0"/>
              <a:t> (5/5)</a:t>
            </a:r>
          </a:p>
        </p:txBody>
      </p:sp>
      <p:sp>
        <p:nvSpPr>
          <p:cNvPr id="4" name="Line 25"/>
          <p:cNvSpPr>
            <a:spLocks noChangeShapeType="1"/>
          </p:cNvSpPr>
          <p:nvPr>
            <p:custDataLst>
              <p:tags r:id="rId1"/>
            </p:custDataLst>
          </p:nvPr>
        </p:nvSpPr>
        <p:spPr bwMode="auto">
          <a:xfrm flipV="1">
            <a:off x="2743200" y="26670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5" name="Line 26"/>
          <p:cNvSpPr>
            <a:spLocks noChangeShapeType="1"/>
          </p:cNvSpPr>
          <p:nvPr>
            <p:custDataLst>
              <p:tags r:id="rId2"/>
            </p:custDataLst>
          </p:nvPr>
        </p:nvSpPr>
        <p:spPr bwMode="auto">
          <a:xfrm flipH="1" flipV="1">
            <a:off x="3124200" y="2667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6" name="Line 27"/>
          <p:cNvSpPr>
            <a:spLocks noChangeShapeType="1"/>
          </p:cNvSpPr>
          <p:nvPr>
            <p:custDataLst>
              <p:tags r:id="rId3"/>
            </p:custDataLst>
          </p:nvPr>
        </p:nvSpPr>
        <p:spPr bwMode="auto">
          <a:xfrm flipH="1" flipV="1">
            <a:off x="3352800" y="2667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7" name="Line 28"/>
          <p:cNvSpPr>
            <a:spLocks noChangeShapeType="1"/>
          </p:cNvSpPr>
          <p:nvPr>
            <p:custDataLst>
              <p:tags r:id="rId4"/>
            </p:custDataLst>
          </p:nvPr>
        </p:nvSpPr>
        <p:spPr bwMode="auto">
          <a:xfrm flipH="1" flipV="1">
            <a:off x="3581400" y="26670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8" name="Text Box 29"/>
          <p:cNvSpPr txBox="1">
            <a:spLocks noChangeArrowheads="1"/>
          </p:cNvSpPr>
          <p:nvPr>
            <p:custDataLst>
              <p:tags r:id="rId5"/>
            </p:custDataLst>
          </p:nvPr>
        </p:nvSpPr>
        <p:spPr bwMode="auto">
          <a:xfrm>
            <a:off x="2971800"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9" name="Line 30"/>
          <p:cNvSpPr>
            <a:spLocks noChangeShapeType="1"/>
          </p:cNvSpPr>
          <p:nvPr>
            <p:custDataLst>
              <p:tags r:id="rId6"/>
            </p:custDataLst>
          </p:nvPr>
        </p:nvSpPr>
        <p:spPr bwMode="auto">
          <a:xfrm>
            <a:off x="3048001"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10" name="Line 34"/>
          <p:cNvSpPr>
            <a:spLocks noChangeShapeType="1"/>
          </p:cNvSpPr>
          <p:nvPr>
            <p:custDataLst>
              <p:tags r:id="rId7"/>
            </p:custDataLst>
          </p:nvPr>
        </p:nvSpPr>
        <p:spPr bwMode="auto">
          <a:xfrm flipV="1">
            <a:off x="1524000" y="3505200"/>
            <a:ext cx="1066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1" name="Line 43"/>
          <p:cNvSpPr>
            <a:spLocks noChangeShapeType="1"/>
          </p:cNvSpPr>
          <p:nvPr>
            <p:custDataLst>
              <p:tags r:id="rId8"/>
            </p:custDataLst>
          </p:nvPr>
        </p:nvSpPr>
        <p:spPr bwMode="auto">
          <a:xfrm>
            <a:off x="3733800" y="1524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 name="Line 44"/>
          <p:cNvSpPr>
            <a:spLocks noChangeShapeType="1"/>
          </p:cNvSpPr>
          <p:nvPr>
            <p:custDataLst>
              <p:tags r:id="rId9"/>
            </p:custDataLst>
          </p:nvPr>
        </p:nvSpPr>
        <p:spPr bwMode="auto">
          <a:xfrm>
            <a:off x="3733800" y="2362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 name="Line 47"/>
          <p:cNvSpPr>
            <a:spLocks noChangeShapeType="1"/>
          </p:cNvSpPr>
          <p:nvPr>
            <p:custDataLst>
              <p:tags r:id="rId10"/>
            </p:custDataLst>
          </p:nvPr>
        </p:nvSpPr>
        <p:spPr bwMode="auto">
          <a:xfrm flipV="1">
            <a:off x="8610600" y="990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4" name="Line 48"/>
          <p:cNvSpPr>
            <a:spLocks noChangeShapeType="1"/>
          </p:cNvSpPr>
          <p:nvPr>
            <p:custDataLst>
              <p:tags r:id="rId11"/>
            </p:custDataLst>
          </p:nvPr>
        </p:nvSpPr>
        <p:spPr bwMode="auto">
          <a:xfrm flipH="1">
            <a:off x="8305800" y="1905000"/>
            <a:ext cx="304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5" name="Line 49"/>
          <p:cNvSpPr>
            <a:spLocks noChangeShapeType="1"/>
          </p:cNvSpPr>
          <p:nvPr>
            <p:custDataLst>
              <p:tags r:id="rId12"/>
            </p:custDataLst>
          </p:nvPr>
        </p:nvSpPr>
        <p:spPr bwMode="auto">
          <a:xfrm flipV="1">
            <a:off x="1981200" y="990600"/>
            <a:ext cx="6629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6" name="Line 51"/>
          <p:cNvSpPr>
            <a:spLocks noChangeShapeType="1"/>
          </p:cNvSpPr>
          <p:nvPr>
            <p:custDataLst>
              <p:tags r:id="rId13"/>
            </p:custDataLst>
          </p:nvPr>
        </p:nvSpPr>
        <p:spPr bwMode="auto">
          <a:xfrm flipV="1">
            <a:off x="1981200" y="2209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17" name="Text Box 52"/>
          <p:cNvSpPr txBox="1">
            <a:spLocks noChangeArrowheads="1"/>
          </p:cNvSpPr>
          <p:nvPr>
            <p:custDataLst>
              <p:tags r:id="rId14"/>
            </p:custDataLst>
          </p:nvPr>
        </p:nvSpPr>
        <p:spPr bwMode="auto">
          <a:xfrm>
            <a:off x="6096000" y="1524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8" name="Line 49"/>
          <p:cNvSpPr>
            <a:spLocks noChangeShapeType="1"/>
          </p:cNvSpPr>
          <p:nvPr>
            <p:custDataLst>
              <p:tags r:id="rId15"/>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9" name="Line 30"/>
          <p:cNvSpPr>
            <a:spLocks noChangeShapeType="1"/>
          </p:cNvSpPr>
          <p:nvPr>
            <p:custDataLst>
              <p:tags r:id="rId16"/>
            </p:custDataLst>
          </p:nvPr>
        </p:nvSpPr>
        <p:spPr bwMode="auto">
          <a:xfrm>
            <a:off x="3276600"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20" name="Line 30"/>
          <p:cNvSpPr>
            <a:spLocks noChangeShapeType="1"/>
          </p:cNvSpPr>
          <p:nvPr>
            <p:custDataLst>
              <p:tags r:id="rId17"/>
            </p:custDataLst>
          </p:nvPr>
        </p:nvSpPr>
        <p:spPr bwMode="auto">
          <a:xfrm>
            <a:off x="3505200"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21" name="Text Box 29"/>
          <p:cNvSpPr txBox="1">
            <a:spLocks noChangeArrowheads="1"/>
          </p:cNvSpPr>
          <p:nvPr>
            <p:custDataLst>
              <p:tags r:id="rId18"/>
            </p:custDataLst>
          </p:nvPr>
        </p:nvSpPr>
        <p:spPr bwMode="auto">
          <a:xfrm>
            <a:off x="32004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 name="Text Box 29"/>
          <p:cNvSpPr txBox="1">
            <a:spLocks noChangeArrowheads="1"/>
          </p:cNvSpPr>
          <p:nvPr>
            <p:custDataLst>
              <p:tags r:id="rId19"/>
            </p:custDataLst>
          </p:nvPr>
        </p:nvSpPr>
        <p:spPr bwMode="auto">
          <a:xfrm>
            <a:off x="34290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3" name="Oval 24"/>
          <p:cNvSpPr>
            <a:spLocks noChangeArrowheads="1"/>
          </p:cNvSpPr>
          <p:nvPr>
            <p:custDataLst>
              <p:tags r:id="rId20"/>
            </p:custDataLst>
          </p:nvPr>
        </p:nvSpPr>
        <p:spPr bwMode="auto">
          <a:xfrm>
            <a:off x="2590800" y="3276601"/>
            <a:ext cx="1219200" cy="457199"/>
          </a:xfrm>
          <a:prstGeom prst="ellipse">
            <a:avLst/>
          </a:prstGeom>
          <a:no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24" name="Line 45"/>
          <p:cNvSpPr>
            <a:spLocks noChangeShapeType="1"/>
          </p:cNvSpPr>
          <p:nvPr>
            <p:custDataLst>
              <p:tags r:id="rId21"/>
            </p:custDataLst>
          </p:nvPr>
        </p:nvSpPr>
        <p:spPr bwMode="auto">
          <a:xfrm flipV="1">
            <a:off x="6400800" y="2514600"/>
            <a:ext cx="0" cy="990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5" name="Freeform 24"/>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p:cNvSpPr>
            <a:spLocks noChangeArrowheads="1"/>
          </p:cNvSpPr>
          <p:nvPr>
            <p:custDataLst>
              <p:tags r:id="rId23"/>
            </p:custDataLst>
          </p:nvPr>
        </p:nvSpPr>
        <p:spPr bwMode="auto">
          <a:xfrm>
            <a:off x="2590800" y="1295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27" name="Line 34"/>
          <p:cNvSpPr>
            <a:spLocks noChangeShapeType="1"/>
          </p:cNvSpPr>
          <p:nvPr>
            <p:custDataLst>
              <p:tags r:id="rId24"/>
            </p:custDataLst>
          </p:nvPr>
        </p:nvSpPr>
        <p:spPr bwMode="auto">
          <a:xfrm>
            <a:off x="3810000" y="3505200"/>
            <a:ext cx="25908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28" name="Line 8"/>
          <p:cNvSpPr>
            <a:spLocks noChangeShapeType="1"/>
          </p:cNvSpPr>
          <p:nvPr>
            <p:custDataLst>
              <p:tags r:id="rId25"/>
            </p:custDataLst>
          </p:nvPr>
        </p:nvSpPr>
        <p:spPr bwMode="auto">
          <a:xfrm>
            <a:off x="761998" y="22860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29" name="Text Box 11"/>
          <p:cNvSpPr txBox="1">
            <a:spLocks noChangeArrowheads="1"/>
          </p:cNvSpPr>
          <p:nvPr>
            <p:custDataLst>
              <p:tags r:id="rId26"/>
            </p:custDataLst>
          </p:nvPr>
        </p:nvSpPr>
        <p:spPr bwMode="auto">
          <a:xfrm>
            <a:off x="381000" y="3048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30" name="Line 18"/>
          <p:cNvSpPr>
            <a:spLocks noChangeShapeType="1"/>
          </p:cNvSpPr>
          <p:nvPr>
            <p:custDataLst>
              <p:tags r:id="rId27"/>
            </p:custDataLst>
          </p:nvPr>
        </p:nvSpPr>
        <p:spPr bwMode="auto">
          <a:xfrm flipH="1">
            <a:off x="1295400" y="2667000"/>
            <a:ext cx="0" cy="1524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31" name="Line 21"/>
          <p:cNvSpPr>
            <a:spLocks noChangeShapeType="1"/>
          </p:cNvSpPr>
          <p:nvPr>
            <p:custDataLst>
              <p:tags r:id="rId28"/>
            </p:custDataLst>
          </p:nvPr>
        </p:nvSpPr>
        <p:spPr bwMode="auto">
          <a:xfrm>
            <a:off x="761998" y="3352798"/>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32" name="Line 49"/>
          <p:cNvSpPr>
            <a:spLocks noChangeShapeType="1"/>
          </p:cNvSpPr>
          <p:nvPr>
            <p:custDataLst>
              <p:tags r:id="rId29"/>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33" name="Line 49"/>
          <p:cNvSpPr>
            <a:spLocks noChangeShapeType="1"/>
          </p:cNvSpPr>
          <p:nvPr>
            <p:custDataLst>
              <p:tags r:id="rId30"/>
            </p:custDataLst>
          </p:nvPr>
        </p:nvSpPr>
        <p:spPr bwMode="auto">
          <a:xfrm flipH="1" flipV="1">
            <a:off x="1219200" y="1752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4" name="Rectangle 4"/>
          <p:cNvSpPr>
            <a:spLocks noChangeArrowheads="1"/>
          </p:cNvSpPr>
          <p:nvPr>
            <p:custDataLst>
              <p:tags r:id="rId31"/>
            </p:custDataLst>
          </p:nvPr>
        </p:nvSpPr>
        <p:spPr bwMode="auto">
          <a:xfrm>
            <a:off x="228600" y="1219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35" name="Line 49"/>
          <p:cNvSpPr>
            <a:spLocks noChangeShapeType="1"/>
          </p:cNvSpPr>
          <p:nvPr>
            <p:custDataLst>
              <p:tags r:id="rId32"/>
            </p:custDataLst>
          </p:nvPr>
        </p:nvSpPr>
        <p:spPr bwMode="auto">
          <a:xfrm flipH="1" flipV="1">
            <a:off x="1524000" y="17526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6" name="Line 44"/>
          <p:cNvSpPr>
            <a:spLocks noChangeShapeType="1"/>
          </p:cNvSpPr>
          <p:nvPr>
            <p:custDataLst>
              <p:tags r:id="rId33"/>
            </p:custDataLst>
          </p:nvPr>
        </p:nvSpPr>
        <p:spPr bwMode="auto">
          <a:xfrm>
            <a:off x="762000" y="26670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37" name="Text Box 29"/>
          <p:cNvSpPr txBox="1">
            <a:spLocks noChangeArrowheads="1"/>
          </p:cNvSpPr>
          <p:nvPr>
            <p:custDataLst>
              <p:tags r:id="rId34"/>
            </p:custDataLst>
          </p:nvPr>
        </p:nvSpPr>
        <p:spPr bwMode="auto">
          <a:xfrm>
            <a:off x="1295400" y="1450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38" name="Line 8"/>
          <p:cNvSpPr>
            <a:spLocks noChangeShapeType="1"/>
          </p:cNvSpPr>
          <p:nvPr>
            <p:custDataLst>
              <p:tags r:id="rId35"/>
            </p:custDataLst>
          </p:nvPr>
        </p:nvSpPr>
        <p:spPr bwMode="auto">
          <a:xfrm flipH="1">
            <a:off x="1219200" y="26670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39" name="Group 59"/>
          <p:cNvGrpSpPr/>
          <p:nvPr>
            <p:custDataLst>
              <p:tags r:id="rId36"/>
            </p:custDataLst>
          </p:nvPr>
        </p:nvGrpSpPr>
        <p:grpSpPr>
          <a:xfrm>
            <a:off x="914400" y="2514600"/>
            <a:ext cx="304800" cy="304800"/>
            <a:chOff x="990600" y="2971800"/>
            <a:chExt cx="304800" cy="304800"/>
          </a:xfrm>
        </p:grpSpPr>
        <p:sp>
          <p:nvSpPr>
            <p:cNvPr id="40" name="Freeform 39"/>
            <p:cNvSpPr/>
            <p:nvPr>
              <p:custDataLst>
                <p:tags r:id="rId3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1"/>
            <p:cNvSpPr txBox="1">
              <a:spLocks noChangeArrowheads="1"/>
            </p:cNvSpPr>
            <p:nvPr>
              <p:custDataLst>
                <p:tags r:id="rId4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42" name="Line 9"/>
          <p:cNvSpPr>
            <a:spLocks noChangeShapeType="1"/>
          </p:cNvSpPr>
          <p:nvPr>
            <p:custDataLst>
              <p:tags r:id="rId37"/>
            </p:custDataLst>
          </p:nvPr>
        </p:nvSpPr>
        <p:spPr bwMode="auto">
          <a:xfrm flipV="1">
            <a:off x="762000" y="4191000"/>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43" name="Rectangle 22"/>
          <p:cNvSpPr>
            <a:spLocks noChangeArrowheads="1"/>
          </p:cNvSpPr>
          <p:nvPr>
            <p:custDataLst>
              <p:tags r:id="rId38"/>
            </p:custDataLst>
          </p:nvPr>
        </p:nvSpPr>
        <p:spPr bwMode="auto">
          <a:xfrm>
            <a:off x="7162800" y="1257617"/>
            <a:ext cx="1143001" cy="1942782"/>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Data</a:t>
            </a:r>
          </a:p>
          <a:p>
            <a:pPr algn="ctr"/>
            <a:r>
              <a:rPr lang="en-US" sz="2400" dirty="0" err="1" smtClean="0">
                <a:solidFill>
                  <a:schemeClr val="bg1"/>
                </a:solidFill>
              </a:rPr>
              <a:t>Mem</a:t>
            </a:r>
            <a:endParaRPr lang="en-US" sz="2400" dirty="0">
              <a:solidFill>
                <a:schemeClr val="bg1"/>
              </a:solidFill>
            </a:endParaRPr>
          </a:p>
        </p:txBody>
      </p:sp>
      <p:cxnSp>
        <p:nvCxnSpPr>
          <p:cNvPr id="45" name="Straight Arrow Connector 44"/>
          <p:cNvCxnSpPr/>
          <p:nvPr/>
        </p:nvCxnSpPr>
        <p:spPr>
          <a:xfrm>
            <a:off x="6629400" y="1939448"/>
            <a:ext cx="5334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876800" y="2362200"/>
            <a:ext cx="0" cy="45720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876800" y="2819400"/>
            <a:ext cx="22860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457200" y="4968240"/>
            <a:ext cx="8229600" cy="381000"/>
            <a:chOff x="381000" y="4648200"/>
            <a:chExt cx="8229600" cy="381000"/>
          </a:xfrm>
        </p:grpSpPr>
        <p:cxnSp>
          <p:nvCxnSpPr>
            <p:cNvPr id="44" name="Straight Connector 43"/>
            <p:cNvCxnSpPr/>
            <p:nvPr/>
          </p:nvCxnSpPr>
          <p:spPr>
            <a:xfrm flipV="1">
              <a:off x="38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81000" y="4648200"/>
              <a:ext cx="381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19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191000" y="5029200"/>
              <a:ext cx="381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800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001000" y="46482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80" name="Straight Arrow Connector 79"/>
          <p:cNvCxnSpPr/>
          <p:nvPr/>
        </p:nvCxnSpPr>
        <p:spPr>
          <a:xfrm>
            <a:off x="448080"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1743480"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048001" y="4663440"/>
            <a:ext cx="2247899"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5401080" y="464820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754392" y="4663440"/>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76602" y="4355068"/>
            <a:ext cx="694998" cy="369332"/>
          </a:xfrm>
          <a:prstGeom prst="rect">
            <a:avLst/>
          </a:prstGeom>
          <a:noFill/>
        </p:spPr>
        <p:txBody>
          <a:bodyPr wrap="none" rtlCol="0">
            <a:spAutoFit/>
          </a:bodyPr>
          <a:lstStyle/>
          <a:p>
            <a:r>
              <a:rPr lang="en-US" dirty="0" smtClean="0">
                <a:solidFill>
                  <a:schemeClr val="bg1"/>
                </a:solidFill>
              </a:rPr>
              <a:t>Fetch</a:t>
            </a:r>
          </a:p>
        </p:txBody>
      </p:sp>
      <p:sp>
        <p:nvSpPr>
          <p:cNvPr id="87" name="TextBox 86"/>
          <p:cNvSpPr txBox="1"/>
          <p:nvPr/>
        </p:nvSpPr>
        <p:spPr>
          <a:xfrm>
            <a:off x="1921718" y="4343400"/>
            <a:ext cx="897682" cy="369332"/>
          </a:xfrm>
          <a:prstGeom prst="rect">
            <a:avLst/>
          </a:prstGeom>
          <a:noFill/>
        </p:spPr>
        <p:txBody>
          <a:bodyPr wrap="none" rtlCol="0">
            <a:spAutoFit/>
          </a:bodyPr>
          <a:lstStyle/>
          <a:p>
            <a:r>
              <a:rPr lang="en-US" dirty="0" smtClean="0">
                <a:solidFill>
                  <a:schemeClr val="bg1"/>
                </a:solidFill>
              </a:rPr>
              <a:t>Decode</a:t>
            </a:r>
          </a:p>
        </p:txBody>
      </p:sp>
      <p:sp>
        <p:nvSpPr>
          <p:cNvPr id="88" name="TextBox 87"/>
          <p:cNvSpPr txBox="1"/>
          <p:nvPr/>
        </p:nvSpPr>
        <p:spPr>
          <a:xfrm>
            <a:off x="3714420" y="4343400"/>
            <a:ext cx="915059" cy="369332"/>
          </a:xfrm>
          <a:prstGeom prst="rect">
            <a:avLst/>
          </a:prstGeom>
          <a:noFill/>
        </p:spPr>
        <p:txBody>
          <a:bodyPr wrap="none" rtlCol="0">
            <a:spAutoFit/>
          </a:bodyPr>
          <a:lstStyle/>
          <a:p>
            <a:r>
              <a:rPr lang="en-US" dirty="0" smtClean="0">
                <a:solidFill>
                  <a:schemeClr val="bg1"/>
                </a:solidFill>
              </a:rPr>
              <a:t>Execute</a:t>
            </a:r>
          </a:p>
        </p:txBody>
      </p:sp>
      <p:sp>
        <p:nvSpPr>
          <p:cNvPr id="89" name="TextBox 88"/>
          <p:cNvSpPr txBox="1"/>
          <p:nvPr/>
        </p:nvSpPr>
        <p:spPr>
          <a:xfrm>
            <a:off x="5570958" y="4355068"/>
            <a:ext cx="988925" cy="369332"/>
          </a:xfrm>
          <a:prstGeom prst="rect">
            <a:avLst/>
          </a:prstGeom>
          <a:noFill/>
        </p:spPr>
        <p:txBody>
          <a:bodyPr wrap="none" rtlCol="0">
            <a:spAutoFit/>
          </a:bodyPr>
          <a:lstStyle/>
          <a:p>
            <a:r>
              <a:rPr lang="en-US" dirty="0" smtClean="0">
                <a:solidFill>
                  <a:schemeClr val="bg1"/>
                </a:solidFill>
              </a:rPr>
              <a:t>Memory</a:t>
            </a:r>
          </a:p>
        </p:txBody>
      </p:sp>
      <p:sp>
        <p:nvSpPr>
          <p:cNvPr id="90" name="TextBox 89"/>
          <p:cNvSpPr txBox="1"/>
          <p:nvPr/>
        </p:nvSpPr>
        <p:spPr>
          <a:xfrm>
            <a:off x="7105114" y="4355068"/>
            <a:ext cx="514885" cy="369332"/>
          </a:xfrm>
          <a:prstGeom prst="rect">
            <a:avLst/>
          </a:prstGeom>
          <a:noFill/>
        </p:spPr>
        <p:txBody>
          <a:bodyPr wrap="none" rtlCol="0">
            <a:spAutoFit/>
          </a:bodyPr>
          <a:lstStyle/>
          <a:p>
            <a:r>
              <a:rPr lang="en-US" dirty="0" smtClean="0">
                <a:solidFill>
                  <a:schemeClr val="accent1"/>
                </a:solidFill>
              </a:rPr>
              <a:t>WB</a:t>
            </a:r>
          </a:p>
        </p:txBody>
      </p:sp>
      <p:sp>
        <p:nvSpPr>
          <p:cNvPr id="3" name="Oval 2"/>
          <p:cNvSpPr/>
          <p:nvPr/>
        </p:nvSpPr>
        <p:spPr>
          <a:xfrm>
            <a:off x="0" y="2857500"/>
            <a:ext cx="1371600" cy="876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752600" y="1828800"/>
            <a:ext cx="1371600" cy="876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73210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Full </a:t>
            </a:r>
            <a:r>
              <a:rPr lang="en-US" dirty="0" err="1" smtClean="0"/>
              <a:t>Datapath</a:t>
            </a:r>
            <a:endParaRPr lang="en-US" dirty="0"/>
          </a:p>
        </p:txBody>
      </p:sp>
      <p:sp>
        <p:nvSpPr>
          <p:cNvPr id="4" name="Line 25"/>
          <p:cNvSpPr>
            <a:spLocks noChangeShapeType="1"/>
          </p:cNvSpPr>
          <p:nvPr>
            <p:custDataLst>
              <p:tags r:id="rId1"/>
            </p:custDataLst>
          </p:nvPr>
        </p:nvSpPr>
        <p:spPr bwMode="auto">
          <a:xfrm flipV="1">
            <a:off x="2743200" y="26670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5" name="Line 26"/>
          <p:cNvSpPr>
            <a:spLocks noChangeShapeType="1"/>
          </p:cNvSpPr>
          <p:nvPr>
            <p:custDataLst>
              <p:tags r:id="rId2"/>
            </p:custDataLst>
          </p:nvPr>
        </p:nvSpPr>
        <p:spPr bwMode="auto">
          <a:xfrm flipH="1" flipV="1">
            <a:off x="3124200" y="2667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6" name="Line 27"/>
          <p:cNvSpPr>
            <a:spLocks noChangeShapeType="1"/>
          </p:cNvSpPr>
          <p:nvPr>
            <p:custDataLst>
              <p:tags r:id="rId3"/>
            </p:custDataLst>
          </p:nvPr>
        </p:nvSpPr>
        <p:spPr bwMode="auto">
          <a:xfrm flipH="1" flipV="1">
            <a:off x="3352800" y="2667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7" name="Line 28"/>
          <p:cNvSpPr>
            <a:spLocks noChangeShapeType="1"/>
          </p:cNvSpPr>
          <p:nvPr>
            <p:custDataLst>
              <p:tags r:id="rId4"/>
            </p:custDataLst>
          </p:nvPr>
        </p:nvSpPr>
        <p:spPr bwMode="auto">
          <a:xfrm flipH="1" flipV="1">
            <a:off x="3581400" y="26670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8" name="Text Box 29"/>
          <p:cNvSpPr txBox="1">
            <a:spLocks noChangeArrowheads="1"/>
          </p:cNvSpPr>
          <p:nvPr>
            <p:custDataLst>
              <p:tags r:id="rId5"/>
            </p:custDataLst>
          </p:nvPr>
        </p:nvSpPr>
        <p:spPr bwMode="auto">
          <a:xfrm>
            <a:off x="2971800"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9" name="Line 30"/>
          <p:cNvSpPr>
            <a:spLocks noChangeShapeType="1"/>
          </p:cNvSpPr>
          <p:nvPr>
            <p:custDataLst>
              <p:tags r:id="rId6"/>
            </p:custDataLst>
          </p:nvPr>
        </p:nvSpPr>
        <p:spPr bwMode="auto">
          <a:xfrm>
            <a:off x="3048001"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10" name="Line 34"/>
          <p:cNvSpPr>
            <a:spLocks noChangeShapeType="1"/>
          </p:cNvSpPr>
          <p:nvPr>
            <p:custDataLst>
              <p:tags r:id="rId7"/>
            </p:custDataLst>
          </p:nvPr>
        </p:nvSpPr>
        <p:spPr bwMode="auto">
          <a:xfrm flipV="1">
            <a:off x="1524000" y="3505200"/>
            <a:ext cx="1066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1" name="Line 43"/>
          <p:cNvSpPr>
            <a:spLocks noChangeShapeType="1"/>
          </p:cNvSpPr>
          <p:nvPr>
            <p:custDataLst>
              <p:tags r:id="rId8"/>
            </p:custDataLst>
          </p:nvPr>
        </p:nvSpPr>
        <p:spPr bwMode="auto">
          <a:xfrm>
            <a:off x="3733800" y="1524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 name="Line 44"/>
          <p:cNvSpPr>
            <a:spLocks noChangeShapeType="1"/>
          </p:cNvSpPr>
          <p:nvPr>
            <p:custDataLst>
              <p:tags r:id="rId9"/>
            </p:custDataLst>
          </p:nvPr>
        </p:nvSpPr>
        <p:spPr bwMode="auto">
          <a:xfrm>
            <a:off x="3733800" y="2362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 name="Line 47"/>
          <p:cNvSpPr>
            <a:spLocks noChangeShapeType="1"/>
          </p:cNvSpPr>
          <p:nvPr>
            <p:custDataLst>
              <p:tags r:id="rId10"/>
            </p:custDataLst>
          </p:nvPr>
        </p:nvSpPr>
        <p:spPr bwMode="auto">
          <a:xfrm flipV="1">
            <a:off x="8610600" y="990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4" name="Line 48"/>
          <p:cNvSpPr>
            <a:spLocks noChangeShapeType="1"/>
          </p:cNvSpPr>
          <p:nvPr>
            <p:custDataLst>
              <p:tags r:id="rId11"/>
            </p:custDataLst>
          </p:nvPr>
        </p:nvSpPr>
        <p:spPr bwMode="auto">
          <a:xfrm flipH="1">
            <a:off x="8305800" y="1905000"/>
            <a:ext cx="304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5" name="Line 49"/>
          <p:cNvSpPr>
            <a:spLocks noChangeShapeType="1"/>
          </p:cNvSpPr>
          <p:nvPr>
            <p:custDataLst>
              <p:tags r:id="rId12"/>
            </p:custDataLst>
          </p:nvPr>
        </p:nvSpPr>
        <p:spPr bwMode="auto">
          <a:xfrm flipV="1">
            <a:off x="1981200" y="990600"/>
            <a:ext cx="6629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6" name="Line 51"/>
          <p:cNvSpPr>
            <a:spLocks noChangeShapeType="1"/>
          </p:cNvSpPr>
          <p:nvPr>
            <p:custDataLst>
              <p:tags r:id="rId13"/>
            </p:custDataLst>
          </p:nvPr>
        </p:nvSpPr>
        <p:spPr bwMode="auto">
          <a:xfrm flipV="1">
            <a:off x="1981200" y="2209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17" name="Text Box 52"/>
          <p:cNvSpPr txBox="1">
            <a:spLocks noChangeArrowheads="1"/>
          </p:cNvSpPr>
          <p:nvPr>
            <p:custDataLst>
              <p:tags r:id="rId14"/>
            </p:custDataLst>
          </p:nvPr>
        </p:nvSpPr>
        <p:spPr bwMode="auto">
          <a:xfrm>
            <a:off x="6096000" y="1524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8" name="Line 49"/>
          <p:cNvSpPr>
            <a:spLocks noChangeShapeType="1"/>
          </p:cNvSpPr>
          <p:nvPr>
            <p:custDataLst>
              <p:tags r:id="rId15"/>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9" name="Line 30"/>
          <p:cNvSpPr>
            <a:spLocks noChangeShapeType="1"/>
          </p:cNvSpPr>
          <p:nvPr>
            <p:custDataLst>
              <p:tags r:id="rId16"/>
            </p:custDataLst>
          </p:nvPr>
        </p:nvSpPr>
        <p:spPr bwMode="auto">
          <a:xfrm>
            <a:off x="3276600"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20" name="Line 30"/>
          <p:cNvSpPr>
            <a:spLocks noChangeShapeType="1"/>
          </p:cNvSpPr>
          <p:nvPr>
            <p:custDataLst>
              <p:tags r:id="rId17"/>
            </p:custDataLst>
          </p:nvPr>
        </p:nvSpPr>
        <p:spPr bwMode="auto">
          <a:xfrm>
            <a:off x="3505200"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21" name="Text Box 29"/>
          <p:cNvSpPr txBox="1">
            <a:spLocks noChangeArrowheads="1"/>
          </p:cNvSpPr>
          <p:nvPr>
            <p:custDataLst>
              <p:tags r:id="rId18"/>
            </p:custDataLst>
          </p:nvPr>
        </p:nvSpPr>
        <p:spPr bwMode="auto">
          <a:xfrm>
            <a:off x="32004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 name="Text Box 29"/>
          <p:cNvSpPr txBox="1">
            <a:spLocks noChangeArrowheads="1"/>
          </p:cNvSpPr>
          <p:nvPr>
            <p:custDataLst>
              <p:tags r:id="rId19"/>
            </p:custDataLst>
          </p:nvPr>
        </p:nvSpPr>
        <p:spPr bwMode="auto">
          <a:xfrm>
            <a:off x="34290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3" name="Oval 24"/>
          <p:cNvSpPr>
            <a:spLocks noChangeArrowheads="1"/>
          </p:cNvSpPr>
          <p:nvPr>
            <p:custDataLst>
              <p:tags r:id="rId20"/>
            </p:custDataLst>
          </p:nvPr>
        </p:nvSpPr>
        <p:spPr bwMode="auto">
          <a:xfrm>
            <a:off x="2590800" y="3276601"/>
            <a:ext cx="1219200" cy="457199"/>
          </a:xfrm>
          <a:prstGeom prst="ellipse">
            <a:avLst/>
          </a:prstGeom>
          <a:no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24" name="Line 45"/>
          <p:cNvSpPr>
            <a:spLocks noChangeShapeType="1"/>
          </p:cNvSpPr>
          <p:nvPr>
            <p:custDataLst>
              <p:tags r:id="rId21"/>
            </p:custDataLst>
          </p:nvPr>
        </p:nvSpPr>
        <p:spPr bwMode="auto">
          <a:xfrm flipV="1">
            <a:off x="6400800" y="2514600"/>
            <a:ext cx="0" cy="990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5" name="Freeform 24"/>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p:cNvSpPr>
            <a:spLocks noChangeArrowheads="1"/>
          </p:cNvSpPr>
          <p:nvPr>
            <p:custDataLst>
              <p:tags r:id="rId23"/>
            </p:custDataLst>
          </p:nvPr>
        </p:nvSpPr>
        <p:spPr bwMode="auto">
          <a:xfrm>
            <a:off x="2590800" y="1295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27" name="Line 34"/>
          <p:cNvSpPr>
            <a:spLocks noChangeShapeType="1"/>
          </p:cNvSpPr>
          <p:nvPr>
            <p:custDataLst>
              <p:tags r:id="rId24"/>
            </p:custDataLst>
          </p:nvPr>
        </p:nvSpPr>
        <p:spPr bwMode="auto">
          <a:xfrm>
            <a:off x="3810000" y="3505200"/>
            <a:ext cx="25908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28" name="Line 8"/>
          <p:cNvSpPr>
            <a:spLocks noChangeShapeType="1"/>
          </p:cNvSpPr>
          <p:nvPr>
            <p:custDataLst>
              <p:tags r:id="rId25"/>
            </p:custDataLst>
          </p:nvPr>
        </p:nvSpPr>
        <p:spPr bwMode="auto">
          <a:xfrm>
            <a:off x="761998" y="22860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29" name="Text Box 11"/>
          <p:cNvSpPr txBox="1">
            <a:spLocks noChangeArrowheads="1"/>
          </p:cNvSpPr>
          <p:nvPr>
            <p:custDataLst>
              <p:tags r:id="rId26"/>
            </p:custDataLst>
          </p:nvPr>
        </p:nvSpPr>
        <p:spPr bwMode="auto">
          <a:xfrm>
            <a:off x="381000" y="3048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30" name="Line 18"/>
          <p:cNvSpPr>
            <a:spLocks noChangeShapeType="1"/>
          </p:cNvSpPr>
          <p:nvPr>
            <p:custDataLst>
              <p:tags r:id="rId27"/>
            </p:custDataLst>
          </p:nvPr>
        </p:nvSpPr>
        <p:spPr bwMode="auto">
          <a:xfrm flipH="1">
            <a:off x="1295400" y="2667000"/>
            <a:ext cx="0" cy="1524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31" name="Line 21"/>
          <p:cNvSpPr>
            <a:spLocks noChangeShapeType="1"/>
          </p:cNvSpPr>
          <p:nvPr>
            <p:custDataLst>
              <p:tags r:id="rId28"/>
            </p:custDataLst>
          </p:nvPr>
        </p:nvSpPr>
        <p:spPr bwMode="auto">
          <a:xfrm>
            <a:off x="761998" y="3352798"/>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32" name="Line 49"/>
          <p:cNvSpPr>
            <a:spLocks noChangeShapeType="1"/>
          </p:cNvSpPr>
          <p:nvPr>
            <p:custDataLst>
              <p:tags r:id="rId29"/>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33" name="Line 49"/>
          <p:cNvSpPr>
            <a:spLocks noChangeShapeType="1"/>
          </p:cNvSpPr>
          <p:nvPr>
            <p:custDataLst>
              <p:tags r:id="rId30"/>
            </p:custDataLst>
          </p:nvPr>
        </p:nvSpPr>
        <p:spPr bwMode="auto">
          <a:xfrm flipH="1" flipV="1">
            <a:off x="1219200" y="1752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4" name="Rectangle 4"/>
          <p:cNvSpPr>
            <a:spLocks noChangeArrowheads="1"/>
          </p:cNvSpPr>
          <p:nvPr>
            <p:custDataLst>
              <p:tags r:id="rId31"/>
            </p:custDataLst>
          </p:nvPr>
        </p:nvSpPr>
        <p:spPr bwMode="auto">
          <a:xfrm>
            <a:off x="228600" y="1219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35" name="Line 49"/>
          <p:cNvSpPr>
            <a:spLocks noChangeShapeType="1"/>
          </p:cNvSpPr>
          <p:nvPr>
            <p:custDataLst>
              <p:tags r:id="rId32"/>
            </p:custDataLst>
          </p:nvPr>
        </p:nvSpPr>
        <p:spPr bwMode="auto">
          <a:xfrm flipH="1" flipV="1">
            <a:off x="1524000" y="17526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6" name="Line 44"/>
          <p:cNvSpPr>
            <a:spLocks noChangeShapeType="1"/>
          </p:cNvSpPr>
          <p:nvPr>
            <p:custDataLst>
              <p:tags r:id="rId33"/>
            </p:custDataLst>
          </p:nvPr>
        </p:nvSpPr>
        <p:spPr bwMode="auto">
          <a:xfrm>
            <a:off x="762000" y="26670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37" name="Text Box 29"/>
          <p:cNvSpPr txBox="1">
            <a:spLocks noChangeArrowheads="1"/>
          </p:cNvSpPr>
          <p:nvPr>
            <p:custDataLst>
              <p:tags r:id="rId34"/>
            </p:custDataLst>
          </p:nvPr>
        </p:nvSpPr>
        <p:spPr bwMode="auto">
          <a:xfrm>
            <a:off x="1295400" y="1450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38" name="Line 8"/>
          <p:cNvSpPr>
            <a:spLocks noChangeShapeType="1"/>
          </p:cNvSpPr>
          <p:nvPr>
            <p:custDataLst>
              <p:tags r:id="rId35"/>
            </p:custDataLst>
          </p:nvPr>
        </p:nvSpPr>
        <p:spPr bwMode="auto">
          <a:xfrm flipH="1">
            <a:off x="1219200" y="26670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39" name="Group 59"/>
          <p:cNvGrpSpPr/>
          <p:nvPr>
            <p:custDataLst>
              <p:tags r:id="rId36"/>
            </p:custDataLst>
          </p:nvPr>
        </p:nvGrpSpPr>
        <p:grpSpPr>
          <a:xfrm>
            <a:off x="914400" y="2514600"/>
            <a:ext cx="304800" cy="304800"/>
            <a:chOff x="990600" y="2971800"/>
            <a:chExt cx="304800" cy="304800"/>
          </a:xfrm>
        </p:grpSpPr>
        <p:sp>
          <p:nvSpPr>
            <p:cNvPr id="40" name="Freeform 39"/>
            <p:cNvSpPr/>
            <p:nvPr>
              <p:custDataLst>
                <p:tags r:id="rId3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1"/>
            <p:cNvSpPr txBox="1">
              <a:spLocks noChangeArrowheads="1"/>
            </p:cNvSpPr>
            <p:nvPr>
              <p:custDataLst>
                <p:tags r:id="rId4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42" name="Line 9"/>
          <p:cNvSpPr>
            <a:spLocks noChangeShapeType="1"/>
          </p:cNvSpPr>
          <p:nvPr>
            <p:custDataLst>
              <p:tags r:id="rId37"/>
            </p:custDataLst>
          </p:nvPr>
        </p:nvSpPr>
        <p:spPr bwMode="auto">
          <a:xfrm flipV="1">
            <a:off x="762000" y="4191000"/>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43" name="Rectangle 22"/>
          <p:cNvSpPr>
            <a:spLocks noChangeArrowheads="1"/>
          </p:cNvSpPr>
          <p:nvPr>
            <p:custDataLst>
              <p:tags r:id="rId38"/>
            </p:custDataLst>
          </p:nvPr>
        </p:nvSpPr>
        <p:spPr bwMode="auto">
          <a:xfrm>
            <a:off x="7162800" y="1257617"/>
            <a:ext cx="1143001" cy="1942782"/>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Data</a:t>
            </a:r>
          </a:p>
          <a:p>
            <a:pPr algn="ctr"/>
            <a:r>
              <a:rPr lang="en-US" sz="2400" dirty="0" err="1" smtClean="0">
                <a:solidFill>
                  <a:schemeClr val="bg1"/>
                </a:solidFill>
              </a:rPr>
              <a:t>Mem</a:t>
            </a:r>
            <a:endParaRPr lang="en-US" sz="2400" dirty="0">
              <a:solidFill>
                <a:schemeClr val="bg1"/>
              </a:solidFill>
            </a:endParaRPr>
          </a:p>
        </p:txBody>
      </p:sp>
      <p:cxnSp>
        <p:nvCxnSpPr>
          <p:cNvPr id="45" name="Straight Arrow Connector 44"/>
          <p:cNvCxnSpPr/>
          <p:nvPr/>
        </p:nvCxnSpPr>
        <p:spPr>
          <a:xfrm>
            <a:off x="6629400" y="1939448"/>
            <a:ext cx="5334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876800" y="2362200"/>
            <a:ext cx="0" cy="45720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876800" y="2819400"/>
            <a:ext cx="22860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457200" y="4968240"/>
            <a:ext cx="8229600" cy="381000"/>
            <a:chOff x="381000" y="4648200"/>
            <a:chExt cx="8229600" cy="381000"/>
          </a:xfrm>
        </p:grpSpPr>
        <p:cxnSp>
          <p:nvCxnSpPr>
            <p:cNvPr id="44" name="Straight Connector 43"/>
            <p:cNvCxnSpPr/>
            <p:nvPr/>
          </p:nvCxnSpPr>
          <p:spPr>
            <a:xfrm flipV="1">
              <a:off x="38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81000" y="4648200"/>
              <a:ext cx="381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19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191000" y="5029200"/>
              <a:ext cx="381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800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001000" y="46482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80" name="Straight Arrow Connector 79"/>
          <p:cNvCxnSpPr/>
          <p:nvPr/>
        </p:nvCxnSpPr>
        <p:spPr>
          <a:xfrm>
            <a:off x="448080"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1743480"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048001" y="4663440"/>
            <a:ext cx="2247899"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5401080" y="464820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754392"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76602" y="4355068"/>
            <a:ext cx="694998" cy="369332"/>
          </a:xfrm>
          <a:prstGeom prst="rect">
            <a:avLst/>
          </a:prstGeom>
          <a:noFill/>
        </p:spPr>
        <p:txBody>
          <a:bodyPr wrap="none" rtlCol="0">
            <a:spAutoFit/>
          </a:bodyPr>
          <a:lstStyle/>
          <a:p>
            <a:r>
              <a:rPr lang="en-US" dirty="0" smtClean="0">
                <a:solidFill>
                  <a:schemeClr val="bg1"/>
                </a:solidFill>
              </a:rPr>
              <a:t>Fetch</a:t>
            </a:r>
          </a:p>
        </p:txBody>
      </p:sp>
      <p:sp>
        <p:nvSpPr>
          <p:cNvPr id="87" name="TextBox 86"/>
          <p:cNvSpPr txBox="1"/>
          <p:nvPr/>
        </p:nvSpPr>
        <p:spPr>
          <a:xfrm>
            <a:off x="1921718" y="4343400"/>
            <a:ext cx="897682" cy="369332"/>
          </a:xfrm>
          <a:prstGeom prst="rect">
            <a:avLst/>
          </a:prstGeom>
          <a:noFill/>
        </p:spPr>
        <p:txBody>
          <a:bodyPr wrap="none" rtlCol="0">
            <a:spAutoFit/>
          </a:bodyPr>
          <a:lstStyle/>
          <a:p>
            <a:r>
              <a:rPr lang="en-US" dirty="0" smtClean="0">
                <a:solidFill>
                  <a:schemeClr val="bg1"/>
                </a:solidFill>
              </a:rPr>
              <a:t>Decode</a:t>
            </a:r>
          </a:p>
        </p:txBody>
      </p:sp>
      <p:sp>
        <p:nvSpPr>
          <p:cNvPr id="88" name="TextBox 87"/>
          <p:cNvSpPr txBox="1"/>
          <p:nvPr/>
        </p:nvSpPr>
        <p:spPr>
          <a:xfrm>
            <a:off x="3714420" y="4343400"/>
            <a:ext cx="915059" cy="369332"/>
          </a:xfrm>
          <a:prstGeom prst="rect">
            <a:avLst/>
          </a:prstGeom>
          <a:noFill/>
        </p:spPr>
        <p:txBody>
          <a:bodyPr wrap="none" rtlCol="0">
            <a:spAutoFit/>
          </a:bodyPr>
          <a:lstStyle/>
          <a:p>
            <a:r>
              <a:rPr lang="en-US" dirty="0" smtClean="0">
                <a:solidFill>
                  <a:schemeClr val="bg1"/>
                </a:solidFill>
              </a:rPr>
              <a:t>Execute</a:t>
            </a:r>
          </a:p>
        </p:txBody>
      </p:sp>
      <p:sp>
        <p:nvSpPr>
          <p:cNvPr id="89" name="TextBox 88"/>
          <p:cNvSpPr txBox="1"/>
          <p:nvPr/>
        </p:nvSpPr>
        <p:spPr>
          <a:xfrm>
            <a:off x="5570958" y="4355068"/>
            <a:ext cx="988925" cy="369332"/>
          </a:xfrm>
          <a:prstGeom prst="rect">
            <a:avLst/>
          </a:prstGeom>
          <a:noFill/>
        </p:spPr>
        <p:txBody>
          <a:bodyPr wrap="none" rtlCol="0">
            <a:spAutoFit/>
          </a:bodyPr>
          <a:lstStyle/>
          <a:p>
            <a:r>
              <a:rPr lang="en-US" dirty="0" smtClean="0">
                <a:solidFill>
                  <a:schemeClr val="bg1"/>
                </a:solidFill>
              </a:rPr>
              <a:t>Memory</a:t>
            </a:r>
          </a:p>
        </p:txBody>
      </p:sp>
      <p:sp>
        <p:nvSpPr>
          <p:cNvPr id="90" name="TextBox 89"/>
          <p:cNvSpPr txBox="1"/>
          <p:nvPr/>
        </p:nvSpPr>
        <p:spPr>
          <a:xfrm>
            <a:off x="7105114" y="4355068"/>
            <a:ext cx="514885" cy="369332"/>
          </a:xfrm>
          <a:prstGeom prst="rect">
            <a:avLst/>
          </a:prstGeom>
          <a:noFill/>
        </p:spPr>
        <p:txBody>
          <a:bodyPr wrap="none" rtlCol="0">
            <a:spAutoFit/>
          </a:bodyPr>
          <a:lstStyle/>
          <a:p>
            <a:r>
              <a:rPr lang="en-US" dirty="0" smtClean="0">
                <a:solidFill>
                  <a:schemeClr val="bg1"/>
                </a:solidFill>
              </a:rPr>
              <a:t>WB</a:t>
            </a:r>
          </a:p>
        </p:txBody>
      </p:sp>
    </p:spTree>
    <p:extLst>
      <p:ext uri="{BB962C8B-B14F-4D97-AF65-F5344CB8AC3E}">
        <p14:creationId xmlns:p14="http://schemas.microsoft.com/office/powerpoint/2010/main" val="29384905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datapath</a:t>
            </a:r>
            <a:r>
              <a:rPr lang="en-US" dirty="0" smtClean="0"/>
              <a:t> for a MIPS processor has five stages:</a:t>
            </a:r>
          </a:p>
          <a:p>
            <a:pPr marL="687388" lvl="1" indent="-514350">
              <a:buFont typeface="+mj-lt"/>
              <a:buAutoNum type="arabicPeriod"/>
            </a:pPr>
            <a:r>
              <a:rPr lang="en-US" dirty="0" smtClean="0"/>
              <a:t>Instruction </a:t>
            </a:r>
            <a:r>
              <a:rPr lang="en-US" dirty="0"/>
              <a:t>Fetch</a:t>
            </a:r>
          </a:p>
          <a:p>
            <a:pPr marL="687388" lvl="1" indent="-514350">
              <a:buFont typeface="+mj-lt"/>
              <a:buAutoNum type="arabicPeriod"/>
            </a:pPr>
            <a:r>
              <a:rPr lang="en-US" dirty="0"/>
              <a:t>Instruction Decode</a:t>
            </a:r>
          </a:p>
          <a:p>
            <a:pPr marL="687388" lvl="1" indent="-514350">
              <a:buFont typeface="+mj-lt"/>
              <a:buAutoNum type="arabicPeriod"/>
            </a:pPr>
            <a:r>
              <a:rPr lang="en-US" dirty="0"/>
              <a:t>Execution (ALU)</a:t>
            </a:r>
          </a:p>
          <a:p>
            <a:pPr marL="687388" lvl="1" indent="-514350">
              <a:buFont typeface="+mj-lt"/>
              <a:buAutoNum type="arabicPeriod"/>
            </a:pPr>
            <a:r>
              <a:rPr lang="en-US" dirty="0"/>
              <a:t>Memory Access</a:t>
            </a:r>
          </a:p>
          <a:p>
            <a:pPr marL="687388" lvl="1" indent="-514350">
              <a:buFont typeface="+mj-lt"/>
              <a:buAutoNum type="arabicPeriod"/>
            </a:pPr>
            <a:r>
              <a:rPr lang="en-US" dirty="0"/>
              <a:t>Register </a:t>
            </a:r>
            <a:r>
              <a:rPr lang="en-US" dirty="0" err="1" smtClean="0"/>
              <a:t>Writeback</a:t>
            </a:r>
            <a:endParaRPr lang="en-US" dirty="0" smtClean="0"/>
          </a:p>
          <a:p>
            <a:pPr marL="687388" lvl="1" indent="-514350">
              <a:buFont typeface="+mj-lt"/>
              <a:buAutoNum type="arabicPeriod"/>
            </a:pPr>
            <a:endParaRPr lang="en-US" dirty="0"/>
          </a:p>
          <a:p>
            <a:r>
              <a:rPr lang="en-US" dirty="0" smtClean="0"/>
              <a:t>This five stage </a:t>
            </a:r>
            <a:r>
              <a:rPr lang="en-US" dirty="0" err="1" smtClean="0"/>
              <a:t>datapath</a:t>
            </a:r>
            <a:r>
              <a:rPr lang="en-US" dirty="0" smtClean="0"/>
              <a:t> is used to execute all MIPS instructions</a:t>
            </a:r>
            <a:endParaRPr lang="en-US" dirty="0"/>
          </a:p>
          <a:p>
            <a:endParaRPr lang="en-US" dirty="0"/>
          </a:p>
        </p:txBody>
      </p:sp>
    </p:spTree>
    <p:extLst>
      <p:ext uri="{BB962C8B-B14F-4D97-AF65-F5344CB8AC3E}">
        <p14:creationId xmlns:p14="http://schemas.microsoft.com/office/powerpoint/2010/main" val="3915851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MIPS Register File</a:t>
            </a:r>
            <a:endParaRPr lang="en-US" dirty="0"/>
          </a:p>
        </p:txBody>
      </p:sp>
      <p:sp>
        <p:nvSpPr>
          <p:cNvPr id="2249762" name="Line 34"/>
          <p:cNvSpPr>
            <a:spLocks noChangeShapeType="1"/>
          </p:cNvSpPr>
          <p:nvPr>
            <p:custDataLst>
              <p:tags r:id="rId2"/>
            </p:custDataLst>
          </p:nvPr>
        </p:nvSpPr>
        <p:spPr bwMode="auto">
          <a:xfrm flipV="1">
            <a:off x="2286000" y="39624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3"/>
            </p:custDataLst>
          </p:nvPr>
        </p:nvSpPr>
        <p:spPr bwMode="auto">
          <a:xfrm>
            <a:off x="3733800" y="1981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4"/>
            </p:custDataLst>
          </p:nvPr>
        </p:nvSpPr>
        <p:spPr bwMode="auto">
          <a:xfrm>
            <a:off x="3733800" y="2819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5"/>
            </p:custDataLst>
          </p:nvPr>
        </p:nvSpPr>
        <p:spPr bwMode="auto">
          <a:xfrm flipV="1">
            <a:off x="8686800" y="91440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6"/>
            </p:custDataLst>
          </p:nvPr>
        </p:nvSpPr>
        <p:spPr bwMode="auto">
          <a:xfrm flipH="1">
            <a:off x="6629400" y="2362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
            </p:custDataLst>
          </p:nvPr>
        </p:nvSpPr>
        <p:spPr bwMode="auto">
          <a:xfrm flipV="1">
            <a:off x="1981200" y="9144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8"/>
            </p:custDataLst>
          </p:nvPr>
        </p:nvSpPr>
        <p:spPr bwMode="auto">
          <a:xfrm flipV="1">
            <a:off x="1981200" y="2667000"/>
            <a:ext cx="228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56" name="Line 8"/>
          <p:cNvSpPr>
            <a:spLocks noChangeShapeType="1"/>
          </p:cNvSpPr>
          <p:nvPr>
            <p:custDataLst>
              <p:tags r:id="rId9"/>
            </p:custDataLst>
          </p:nvPr>
        </p:nvSpPr>
        <p:spPr bwMode="auto">
          <a:xfrm>
            <a:off x="761998" y="2743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10"/>
            </p:custDataLst>
          </p:nvPr>
        </p:nvSpPr>
        <p:spPr bwMode="auto">
          <a:xfrm>
            <a:off x="381000" y="35052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11"/>
            </p:custDataLst>
          </p:nvPr>
        </p:nvSpPr>
        <p:spPr bwMode="auto">
          <a:xfrm flipH="1">
            <a:off x="1295400" y="3124200"/>
            <a:ext cx="0" cy="114300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12"/>
            </p:custDataLst>
          </p:nvPr>
        </p:nvSpPr>
        <p:spPr bwMode="auto">
          <a:xfrm>
            <a:off x="761998" y="38099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1" name="Line 49"/>
          <p:cNvSpPr>
            <a:spLocks noChangeShapeType="1"/>
          </p:cNvSpPr>
          <p:nvPr>
            <p:custDataLst>
              <p:tags r:id="rId13"/>
            </p:custDataLst>
          </p:nvPr>
        </p:nvSpPr>
        <p:spPr bwMode="auto">
          <a:xfrm flipH="1">
            <a:off x="1981200" y="91440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3" name="Line 49"/>
          <p:cNvSpPr>
            <a:spLocks noChangeShapeType="1"/>
          </p:cNvSpPr>
          <p:nvPr>
            <p:custDataLst>
              <p:tags r:id="rId14"/>
            </p:custDataLst>
          </p:nvPr>
        </p:nvSpPr>
        <p:spPr bwMode="auto">
          <a:xfrm flipH="1" flipV="1">
            <a:off x="1295400" y="2209800"/>
            <a:ext cx="228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257800" y="32766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2286000" y="4648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2" name="Text Box 29"/>
          <p:cNvSpPr txBox="1">
            <a:spLocks noChangeArrowheads="1"/>
          </p:cNvSpPr>
          <p:nvPr>
            <p:custDataLst>
              <p:tags r:id="rId17"/>
            </p:custDataLst>
          </p:nvPr>
        </p:nvSpPr>
        <p:spPr bwMode="auto">
          <a:xfrm>
            <a:off x="2343960" y="4495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latin typeface="Calibri"/>
              </a:rPr>
              <a:t>imm</a:t>
            </a:r>
            <a:endParaRPr lang="en-US" sz="1600" dirty="0">
              <a:solidFill>
                <a:srgbClr val="FFFFFF"/>
              </a:solidFill>
              <a:latin typeface="Calibri"/>
            </a:endParaRPr>
          </a:p>
        </p:txBody>
      </p:sp>
      <p:sp>
        <p:nvSpPr>
          <p:cNvPr id="75" name="Rectangle 4"/>
          <p:cNvSpPr>
            <a:spLocks noChangeArrowheads="1"/>
          </p:cNvSpPr>
          <p:nvPr>
            <p:custDataLst>
              <p:tags r:id="rId18"/>
            </p:custDataLst>
          </p:nvPr>
        </p:nvSpPr>
        <p:spPr bwMode="auto">
          <a:xfrm>
            <a:off x="304800" y="1676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80" name="Line 49"/>
          <p:cNvSpPr>
            <a:spLocks noChangeShapeType="1"/>
          </p:cNvSpPr>
          <p:nvPr>
            <p:custDataLst>
              <p:tags r:id="rId19"/>
            </p:custDataLst>
          </p:nvPr>
        </p:nvSpPr>
        <p:spPr bwMode="auto">
          <a:xfrm flipV="1">
            <a:off x="5029200" y="2819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3733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42672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2362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2590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819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819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3733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7" name="Line 49"/>
          <p:cNvSpPr>
            <a:spLocks noChangeShapeType="1"/>
          </p:cNvSpPr>
          <p:nvPr>
            <p:custDataLst>
              <p:tags r:id="rId27"/>
            </p:custDataLst>
          </p:nvPr>
        </p:nvSpPr>
        <p:spPr bwMode="auto">
          <a:xfrm flipV="1">
            <a:off x="2123844" y="4419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93" name="Text Box 29"/>
          <p:cNvSpPr txBox="1">
            <a:spLocks noChangeArrowheads="1"/>
          </p:cNvSpPr>
          <p:nvPr>
            <p:custDataLst>
              <p:tags r:id="rId28"/>
            </p:custDataLst>
          </p:nvPr>
        </p:nvSpPr>
        <p:spPr bwMode="auto">
          <a:xfrm>
            <a:off x="1676400" y="42672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target</a:t>
            </a:r>
            <a:endParaRPr lang="en-US" sz="1600" dirty="0">
              <a:solidFill>
                <a:srgbClr val="FFFFFF"/>
              </a:solidFill>
              <a:latin typeface="Calibri"/>
            </a:endParaRPr>
          </a:p>
        </p:txBody>
      </p:sp>
      <p:sp>
        <p:nvSpPr>
          <p:cNvPr id="94" name="Line 34"/>
          <p:cNvSpPr>
            <a:spLocks noChangeShapeType="1"/>
          </p:cNvSpPr>
          <p:nvPr>
            <p:custDataLst>
              <p:tags r:id="rId29"/>
            </p:custDataLst>
          </p:nvPr>
        </p:nvSpPr>
        <p:spPr bwMode="auto">
          <a:xfrm flipH="1" flipV="1">
            <a:off x="1742844" y="45720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97" name="Line 45"/>
          <p:cNvSpPr>
            <a:spLocks noChangeShapeType="1"/>
          </p:cNvSpPr>
          <p:nvPr>
            <p:custDataLst>
              <p:tags r:id="rId30"/>
            </p:custDataLst>
          </p:nvPr>
        </p:nvSpPr>
        <p:spPr bwMode="auto">
          <a:xfrm flipH="1" flipV="1">
            <a:off x="1752600" y="4953000"/>
            <a:ext cx="457200" cy="457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98" name="Line 49"/>
          <p:cNvSpPr>
            <a:spLocks noChangeShapeType="1"/>
          </p:cNvSpPr>
          <p:nvPr>
            <p:custDataLst>
              <p:tags r:id="rId31"/>
            </p:custDataLst>
          </p:nvPr>
        </p:nvSpPr>
        <p:spPr bwMode="auto">
          <a:xfrm flipV="1">
            <a:off x="4800600" y="3962400"/>
            <a:ext cx="0" cy="14478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4" name="Line 49"/>
          <p:cNvSpPr>
            <a:spLocks noChangeShapeType="1"/>
          </p:cNvSpPr>
          <p:nvPr>
            <p:custDataLst>
              <p:tags r:id="rId32"/>
            </p:custDataLst>
          </p:nvPr>
        </p:nvSpPr>
        <p:spPr bwMode="auto">
          <a:xfrm flipV="1">
            <a:off x="2123844" y="4038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5" name="Line 34"/>
          <p:cNvSpPr>
            <a:spLocks noChangeShapeType="1"/>
          </p:cNvSpPr>
          <p:nvPr>
            <p:custDataLst>
              <p:tags r:id="rId33"/>
            </p:custDataLst>
          </p:nvPr>
        </p:nvSpPr>
        <p:spPr bwMode="auto">
          <a:xfrm flipH="1" flipV="1">
            <a:off x="1742844" y="41910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6" name="Text Box 29"/>
          <p:cNvSpPr txBox="1">
            <a:spLocks noChangeArrowheads="1"/>
          </p:cNvSpPr>
          <p:nvPr>
            <p:custDataLst>
              <p:tags r:id="rId34"/>
            </p:custDataLst>
          </p:nvPr>
        </p:nvSpPr>
        <p:spPr bwMode="auto">
          <a:xfrm>
            <a:off x="1676400" y="3886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offset</a:t>
            </a:r>
            <a:endParaRPr lang="en-US" sz="1600" dirty="0">
              <a:solidFill>
                <a:srgbClr val="FFFFFF"/>
              </a:solidFill>
              <a:latin typeface="Calibri"/>
            </a:endParaRPr>
          </a:p>
        </p:txBody>
      </p:sp>
      <p:sp>
        <p:nvSpPr>
          <p:cNvPr id="108" name="Line 44"/>
          <p:cNvSpPr>
            <a:spLocks noChangeShapeType="1"/>
          </p:cNvSpPr>
          <p:nvPr>
            <p:custDataLst>
              <p:tags r:id="rId35"/>
            </p:custDataLst>
          </p:nvPr>
        </p:nvSpPr>
        <p:spPr bwMode="auto">
          <a:xfrm flipH="1">
            <a:off x="4419600" y="3429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96" name="Line 45"/>
          <p:cNvSpPr>
            <a:spLocks noChangeShapeType="1"/>
          </p:cNvSpPr>
          <p:nvPr>
            <p:custDataLst>
              <p:tags r:id="rId36"/>
            </p:custDataLst>
          </p:nvPr>
        </p:nvSpPr>
        <p:spPr bwMode="auto">
          <a:xfrm flipH="1">
            <a:off x="3810000" y="3962400"/>
            <a:ext cx="2286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3" name="Line 45"/>
          <p:cNvSpPr>
            <a:spLocks noChangeShapeType="1"/>
          </p:cNvSpPr>
          <p:nvPr>
            <p:custDataLst>
              <p:tags r:id="rId37"/>
            </p:custDataLst>
          </p:nvPr>
        </p:nvSpPr>
        <p:spPr bwMode="auto">
          <a:xfrm flipH="1">
            <a:off x="3733800" y="3505200"/>
            <a:ext cx="76200" cy="3048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10" name="Line 49"/>
          <p:cNvSpPr>
            <a:spLocks noChangeShapeType="1"/>
          </p:cNvSpPr>
          <p:nvPr>
            <p:custDataLst>
              <p:tags r:id="rId38"/>
            </p:custDataLst>
          </p:nvPr>
        </p:nvSpPr>
        <p:spPr bwMode="auto">
          <a:xfrm flipV="1">
            <a:off x="3810000" y="3505200"/>
            <a:ext cx="228600" cy="0"/>
          </a:xfrm>
          <a:prstGeom prst="line">
            <a:avLst/>
          </a:prstGeom>
          <a:noFill/>
          <a:ln w="25400" cap="sq">
            <a:solidFill>
              <a:schemeClr val="accent2"/>
            </a:solidFill>
            <a:round/>
            <a:headEnd/>
            <a:tailEnd/>
          </a:ln>
          <a:effectLst/>
        </p:spPr>
        <p:txBody>
          <a:bodyPr wrap="square" anchor="ctr" anchorCtr="1">
            <a:noAutofit/>
          </a:bodyPr>
          <a:lstStyle/>
          <a:p>
            <a:endParaRPr lang="en-US" dirty="0"/>
          </a:p>
        </p:txBody>
      </p:sp>
      <p:sp>
        <p:nvSpPr>
          <p:cNvPr id="111" name="Text Box 11"/>
          <p:cNvSpPr txBox="1">
            <a:spLocks noChangeArrowheads="1"/>
          </p:cNvSpPr>
          <p:nvPr>
            <p:custDataLst>
              <p:tags r:id="rId39"/>
            </p:custDataLst>
          </p:nvPr>
        </p:nvSpPr>
        <p:spPr bwMode="auto">
          <a:xfrm>
            <a:off x="4038600" y="38100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12" name="Line 45"/>
          <p:cNvSpPr>
            <a:spLocks noChangeShapeType="1"/>
          </p:cNvSpPr>
          <p:nvPr>
            <p:custDataLst>
              <p:tags r:id="rId40"/>
            </p:custDataLst>
          </p:nvPr>
        </p:nvSpPr>
        <p:spPr bwMode="auto">
          <a:xfrm flipV="1">
            <a:off x="4191000" y="4114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9" name="Line 49"/>
          <p:cNvSpPr>
            <a:spLocks noChangeShapeType="1"/>
          </p:cNvSpPr>
          <p:nvPr>
            <p:custDataLst>
              <p:tags r:id="rId41"/>
            </p:custDataLst>
          </p:nvPr>
        </p:nvSpPr>
        <p:spPr bwMode="auto">
          <a:xfrm>
            <a:off x="2286000" y="37338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42"/>
            </p:custDataLst>
          </p:nvPr>
        </p:nvSpPr>
        <p:spPr bwMode="auto">
          <a:xfrm>
            <a:off x="2590800" y="373380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18" name="Text Box 11"/>
          <p:cNvSpPr txBox="1">
            <a:spLocks noChangeArrowheads="1"/>
          </p:cNvSpPr>
          <p:nvPr>
            <p:custDataLst>
              <p:tags r:id="rId43"/>
            </p:custDataLst>
          </p:nvPr>
        </p:nvSpPr>
        <p:spPr bwMode="auto">
          <a:xfrm>
            <a:off x="4038600" y="3352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20" name="Line 44"/>
          <p:cNvSpPr>
            <a:spLocks noChangeShapeType="1"/>
          </p:cNvSpPr>
          <p:nvPr>
            <p:custDataLst>
              <p:tags r:id="rId44"/>
            </p:custDataLst>
          </p:nvPr>
        </p:nvSpPr>
        <p:spPr bwMode="auto">
          <a:xfrm flipH="1">
            <a:off x="4419600" y="3581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23" name="Line 44"/>
          <p:cNvSpPr>
            <a:spLocks noChangeShapeType="1"/>
          </p:cNvSpPr>
          <p:nvPr>
            <p:custDataLst>
              <p:tags r:id="rId45"/>
            </p:custDataLst>
          </p:nvPr>
        </p:nvSpPr>
        <p:spPr bwMode="auto">
          <a:xfrm flipH="1">
            <a:off x="4419600" y="39624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6" name="Line 44"/>
          <p:cNvSpPr>
            <a:spLocks noChangeShapeType="1"/>
          </p:cNvSpPr>
          <p:nvPr>
            <p:custDataLst>
              <p:tags r:id="rId46"/>
            </p:custDataLst>
          </p:nvPr>
        </p:nvSpPr>
        <p:spPr bwMode="auto">
          <a:xfrm>
            <a:off x="2438400" y="4800600"/>
            <a:ext cx="533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47"/>
            </p:custDataLst>
          </p:nvPr>
        </p:nvSpPr>
        <p:spPr bwMode="auto">
          <a:xfrm flipV="1">
            <a:off x="83820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8"/>
            </p:custDataLst>
          </p:nvPr>
        </p:nvSpPr>
        <p:spPr bwMode="auto">
          <a:xfrm flipV="1">
            <a:off x="64008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9"/>
            </p:custDataLst>
          </p:nvPr>
        </p:nvSpPr>
        <p:spPr bwMode="auto">
          <a:xfrm flipV="1">
            <a:off x="5715000" y="3429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50"/>
            </p:custDataLst>
          </p:nvPr>
        </p:nvSpPr>
        <p:spPr bwMode="auto">
          <a:xfrm flipV="1">
            <a:off x="32004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3" name="Line 45"/>
          <p:cNvSpPr>
            <a:spLocks noChangeShapeType="1"/>
          </p:cNvSpPr>
          <p:nvPr>
            <p:custDataLst>
              <p:tags r:id="rId51"/>
            </p:custDataLst>
          </p:nvPr>
        </p:nvSpPr>
        <p:spPr bwMode="auto">
          <a:xfrm flipV="1">
            <a:off x="10668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63" name="Oval 17"/>
          <p:cNvSpPr>
            <a:spLocks noChangeArrowheads="1"/>
          </p:cNvSpPr>
          <p:nvPr>
            <p:custDataLst>
              <p:tags r:id="rId52"/>
            </p:custDataLst>
          </p:nvPr>
        </p:nvSpPr>
        <p:spPr bwMode="auto">
          <a:xfrm>
            <a:off x="457200" y="4267200"/>
            <a:ext cx="1143000" cy="685800"/>
          </a:xfrm>
          <a:prstGeom prst="ellipse">
            <a:avLst/>
          </a:prstGeom>
          <a:no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new </a:t>
            </a:r>
            <a:r>
              <a:rPr lang="en-US" dirty="0" smtClean="0">
                <a:solidFill>
                  <a:srgbClr val="FFFFFF"/>
                </a:solidFill>
                <a:latin typeface="Calibri"/>
              </a:rPr>
              <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4" name="Line 49"/>
          <p:cNvSpPr>
            <a:spLocks noChangeShapeType="1"/>
          </p:cNvSpPr>
          <p:nvPr>
            <p:custDataLst>
              <p:tags r:id="rId53"/>
            </p:custDataLst>
          </p:nvPr>
        </p:nvSpPr>
        <p:spPr bwMode="auto">
          <a:xfrm flipH="1" flipV="1">
            <a:off x="2209800" y="5410200"/>
            <a:ext cx="25908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65" name="Rectangle 19"/>
          <p:cNvSpPr>
            <a:spLocks noChangeArrowheads="1"/>
          </p:cNvSpPr>
          <p:nvPr>
            <p:custDataLst>
              <p:tags r:id="rId54"/>
            </p:custDataLst>
          </p:nvPr>
        </p:nvSpPr>
        <p:spPr bwMode="auto">
          <a:xfrm>
            <a:off x="8305800" y="2209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6" name="Line 49"/>
          <p:cNvSpPr>
            <a:spLocks noChangeShapeType="1"/>
          </p:cNvSpPr>
          <p:nvPr>
            <p:custDataLst>
              <p:tags r:id="rId55"/>
            </p:custDataLst>
          </p:nvPr>
        </p:nvSpPr>
        <p:spPr bwMode="auto">
          <a:xfrm flipH="1" flipV="1">
            <a:off x="1524000" y="2209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7" name="Line 49"/>
          <p:cNvSpPr>
            <a:spLocks noChangeShapeType="1"/>
          </p:cNvSpPr>
          <p:nvPr>
            <p:custDataLst>
              <p:tags r:id="rId56"/>
            </p:custDataLst>
          </p:nvPr>
        </p:nvSpPr>
        <p:spPr bwMode="auto">
          <a:xfrm flipV="1">
            <a:off x="1524000" y="3733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8" name="Rectangle 19"/>
          <p:cNvSpPr>
            <a:spLocks noChangeArrowheads="1"/>
          </p:cNvSpPr>
          <p:nvPr>
            <p:custDataLst>
              <p:tags r:id="rId57"/>
            </p:custDataLst>
          </p:nvPr>
        </p:nvSpPr>
        <p:spPr bwMode="auto">
          <a:xfrm>
            <a:off x="5638800" y="2667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grpSp>
        <p:nvGrpSpPr>
          <p:cNvPr id="4" name="Group 3"/>
          <p:cNvGrpSpPr/>
          <p:nvPr/>
        </p:nvGrpSpPr>
        <p:grpSpPr>
          <a:xfrm>
            <a:off x="6705600" y="3124200"/>
            <a:ext cx="1219200" cy="1175639"/>
            <a:chOff x="6705600" y="3124200"/>
            <a:chExt cx="1219200" cy="1175639"/>
          </a:xfrm>
        </p:grpSpPr>
        <p:sp>
          <p:nvSpPr>
            <p:cNvPr id="78" name="Text Box 5"/>
            <p:cNvSpPr txBox="1">
              <a:spLocks noChangeArrowheads="1"/>
            </p:cNvSpPr>
            <p:nvPr>
              <p:custDataLst>
                <p:tags r:id="rId89"/>
              </p:custDataLst>
            </p:nvPr>
          </p:nvSpPr>
          <p:spPr bwMode="auto">
            <a:xfrm>
              <a:off x="6858000" y="38862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2" name="Text Box 5"/>
            <p:cNvSpPr txBox="1">
              <a:spLocks noChangeArrowheads="1"/>
            </p:cNvSpPr>
            <p:nvPr>
              <p:custDataLst>
                <p:tags r:id="rId90"/>
              </p:custDataLst>
            </p:nvPr>
          </p:nvSpPr>
          <p:spPr bwMode="auto">
            <a:xfrm>
              <a:off x="67056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91"/>
              </p:custDataLst>
            </p:nvPr>
          </p:nvSpPr>
          <p:spPr bwMode="auto">
            <a:xfrm>
              <a:off x="73914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5" name="Text Box 5"/>
            <p:cNvSpPr txBox="1">
              <a:spLocks noChangeArrowheads="1"/>
            </p:cNvSpPr>
            <p:nvPr>
              <p:custDataLst>
                <p:tags r:id="rId92"/>
              </p:custDataLst>
            </p:nvPr>
          </p:nvSpPr>
          <p:spPr bwMode="auto">
            <a:xfrm>
              <a:off x="6781800" y="3124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170" name="Rectangle 4"/>
            <p:cNvSpPr>
              <a:spLocks noChangeArrowheads="1"/>
            </p:cNvSpPr>
            <p:nvPr>
              <p:custDataLst>
                <p:tags r:id="rId93"/>
              </p:custDataLst>
            </p:nvPr>
          </p:nvSpPr>
          <p:spPr bwMode="auto">
            <a:xfrm>
              <a:off x="6781800" y="3200400"/>
              <a:ext cx="1143000" cy="10668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grpSp>
      <p:sp>
        <p:nvSpPr>
          <p:cNvPr id="172" name="Line 48"/>
          <p:cNvSpPr>
            <a:spLocks noChangeShapeType="1"/>
          </p:cNvSpPr>
          <p:nvPr>
            <p:custDataLst>
              <p:tags r:id="rId58"/>
            </p:custDataLst>
          </p:nvPr>
        </p:nvSpPr>
        <p:spPr bwMode="auto">
          <a:xfrm flipH="1">
            <a:off x="2362200" y="2895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74" name="Line 45"/>
          <p:cNvSpPr>
            <a:spLocks noChangeShapeType="1"/>
          </p:cNvSpPr>
          <p:nvPr>
            <p:custDataLst>
              <p:tags r:id="rId59"/>
            </p:custDataLst>
          </p:nvPr>
        </p:nvSpPr>
        <p:spPr bwMode="auto">
          <a:xfrm flipV="1">
            <a:off x="2286000" y="3276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75" name="Rectangle 19"/>
          <p:cNvSpPr>
            <a:spLocks noChangeArrowheads="1"/>
          </p:cNvSpPr>
          <p:nvPr>
            <p:custDataLst>
              <p:tags r:id="rId60"/>
            </p:custDataLst>
          </p:nvPr>
        </p:nvSpPr>
        <p:spPr bwMode="auto">
          <a:xfrm>
            <a:off x="2209800" y="2514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61"/>
            </p:custDataLst>
          </p:nvPr>
        </p:nvSpPr>
        <p:spPr bwMode="auto">
          <a:xfrm>
            <a:off x="2590799" y="1752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78" name="Text Box 29"/>
          <p:cNvSpPr txBox="1">
            <a:spLocks noChangeArrowheads="1"/>
          </p:cNvSpPr>
          <p:nvPr>
            <p:custDataLst>
              <p:tags r:id="rId62"/>
            </p:custDataLst>
          </p:nvPr>
        </p:nvSpPr>
        <p:spPr bwMode="auto">
          <a:xfrm>
            <a:off x="1295400" y="19842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inst</a:t>
            </a:r>
            <a:endParaRPr lang="en-US" sz="1600" dirty="0">
              <a:solidFill>
                <a:srgbClr val="FFFFFF"/>
              </a:solidFill>
              <a:latin typeface="Calibri"/>
            </a:endParaRPr>
          </a:p>
        </p:txBody>
      </p:sp>
      <p:sp>
        <p:nvSpPr>
          <p:cNvPr id="102" name="Line 25"/>
          <p:cNvSpPr>
            <a:spLocks noChangeShapeType="1"/>
          </p:cNvSpPr>
          <p:nvPr>
            <p:custDataLst>
              <p:tags r:id="rId63"/>
            </p:custDataLst>
          </p:nvPr>
        </p:nvSpPr>
        <p:spPr bwMode="auto">
          <a:xfrm flipV="1">
            <a:off x="2743200"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7" name="Line 25"/>
          <p:cNvSpPr>
            <a:spLocks noChangeShapeType="1"/>
          </p:cNvSpPr>
          <p:nvPr>
            <p:custDataLst>
              <p:tags r:id="rId64"/>
            </p:custDataLst>
          </p:nvPr>
        </p:nvSpPr>
        <p:spPr bwMode="auto">
          <a:xfrm flipV="1">
            <a:off x="31241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19" name="Line 25"/>
          <p:cNvSpPr>
            <a:spLocks noChangeShapeType="1"/>
          </p:cNvSpPr>
          <p:nvPr>
            <p:custDataLst>
              <p:tags r:id="rId65"/>
            </p:custDataLst>
          </p:nvPr>
        </p:nvSpPr>
        <p:spPr bwMode="auto">
          <a:xfrm flipV="1">
            <a:off x="33527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21" name="Line 25"/>
          <p:cNvSpPr>
            <a:spLocks noChangeShapeType="1"/>
          </p:cNvSpPr>
          <p:nvPr>
            <p:custDataLst>
              <p:tags r:id="rId66"/>
            </p:custDataLst>
          </p:nvPr>
        </p:nvSpPr>
        <p:spPr bwMode="auto">
          <a:xfrm flipV="1">
            <a:off x="35813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cxnSp>
        <p:nvCxnSpPr>
          <p:cNvPr id="95" name="Straight Connector 94"/>
          <p:cNvCxnSpPr/>
          <p:nvPr>
            <p:custDataLst>
              <p:tags r:id="rId67"/>
            </p:custDataLst>
          </p:nvPr>
        </p:nvCxnSpPr>
        <p:spPr>
          <a:xfrm>
            <a:off x="1447800" y="31242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99" name="Line 44"/>
          <p:cNvSpPr>
            <a:spLocks noChangeShapeType="1"/>
          </p:cNvSpPr>
          <p:nvPr>
            <p:custDataLst>
              <p:tags r:id="rId68"/>
            </p:custDataLst>
          </p:nvPr>
        </p:nvSpPr>
        <p:spPr bwMode="auto">
          <a:xfrm>
            <a:off x="762000" y="3124200"/>
            <a:ext cx="1447800" cy="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p>
        </p:txBody>
      </p:sp>
      <p:cxnSp>
        <p:nvCxnSpPr>
          <p:cNvPr id="100" name="Straight Connector 99"/>
          <p:cNvCxnSpPr/>
          <p:nvPr>
            <p:custDataLst>
              <p:tags r:id="rId69"/>
            </p:custDataLst>
          </p:nvPr>
        </p:nvCxnSpPr>
        <p:spPr>
          <a:xfrm>
            <a:off x="4724400" y="48006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01" name="Line 49"/>
          <p:cNvSpPr>
            <a:spLocks noChangeShapeType="1"/>
          </p:cNvSpPr>
          <p:nvPr>
            <p:custDataLst>
              <p:tags r:id="rId70"/>
            </p:custDataLst>
          </p:nvPr>
        </p:nvSpPr>
        <p:spPr bwMode="auto">
          <a:xfrm flipV="1">
            <a:off x="3657600" y="4800600"/>
            <a:ext cx="1600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13" name="Text Box 11"/>
          <p:cNvSpPr txBox="1">
            <a:spLocks noChangeArrowheads="1"/>
          </p:cNvSpPr>
          <p:nvPr>
            <p:custDataLst>
              <p:tags r:id="rId71"/>
            </p:custDataLst>
          </p:nvPr>
        </p:nvSpPr>
        <p:spPr bwMode="auto">
          <a:xfrm>
            <a:off x="2971800" y="4648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cxnSp>
        <p:nvCxnSpPr>
          <p:cNvPr id="114" name="Straight Connector 113"/>
          <p:cNvCxnSpPr/>
          <p:nvPr>
            <p:custDataLst>
              <p:tags r:id="rId72"/>
            </p:custDataLst>
          </p:nvPr>
        </p:nvCxnSpPr>
        <p:spPr>
          <a:xfrm rot="5400000">
            <a:off x="4724400" y="28194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custDataLst>
              <p:tags r:id="rId73"/>
            </p:custDataLst>
          </p:nvPr>
        </p:nvCxnSpPr>
        <p:spPr>
          <a:xfrm rot="5400000">
            <a:off x="4724400" y="34290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25" name="Line 49"/>
          <p:cNvSpPr>
            <a:spLocks noChangeShapeType="1"/>
          </p:cNvSpPr>
          <p:nvPr>
            <p:custDataLst>
              <p:tags r:id="rId74"/>
            </p:custDataLst>
          </p:nvPr>
        </p:nvSpPr>
        <p:spPr bwMode="auto">
          <a:xfrm flipV="1">
            <a:off x="4800600" y="1981200"/>
            <a:ext cx="0" cy="1981200"/>
          </a:xfrm>
          <a:prstGeom prst="line">
            <a:avLst/>
          </a:prstGeom>
          <a:noFill/>
          <a:ln w="25400" cap="sq">
            <a:solidFill>
              <a:srgbClr val="66FF33"/>
            </a:solidFill>
            <a:round/>
            <a:headEnd type="oval" w="med" len="med"/>
            <a:tailEnd type="oval" w="med" len="med"/>
          </a:ln>
          <a:effectLst/>
        </p:spPr>
        <p:txBody>
          <a:bodyPr wrap="square" anchor="ctr" anchorCtr="1">
            <a:noAutofit/>
          </a:bodyPr>
          <a:lstStyle/>
          <a:p>
            <a:endParaRPr lang="en-US"/>
          </a:p>
        </p:txBody>
      </p:sp>
      <p:cxnSp>
        <p:nvCxnSpPr>
          <p:cNvPr id="127" name="Straight Connector 126"/>
          <p:cNvCxnSpPr/>
          <p:nvPr>
            <p:custDataLst>
              <p:tags r:id="rId75"/>
            </p:custDataLst>
          </p:nvPr>
        </p:nvCxnSpPr>
        <p:spPr>
          <a:xfrm rot="5400000">
            <a:off x="5181600" y="37338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34" name="Line 49"/>
          <p:cNvSpPr>
            <a:spLocks noChangeShapeType="1"/>
          </p:cNvSpPr>
          <p:nvPr>
            <p:custDataLst>
              <p:tags r:id="rId76"/>
            </p:custDataLst>
          </p:nvPr>
        </p:nvSpPr>
        <p:spPr bwMode="auto">
          <a:xfrm>
            <a:off x="5257800" y="3276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grpSp>
        <p:nvGrpSpPr>
          <p:cNvPr id="136" name="Group 135"/>
          <p:cNvGrpSpPr/>
          <p:nvPr>
            <p:custDataLst>
              <p:tags r:id="rId77"/>
            </p:custDataLst>
          </p:nvPr>
        </p:nvGrpSpPr>
        <p:grpSpPr>
          <a:xfrm>
            <a:off x="914400" y="2971800"/>
            <a:ext cx="304800" cy="304800"/>
            <a:chOff x="990600" y="2971800"/>
            <a:chExt cx="304800" cy="304800"/>
          </a:xfrm>
          <a:solidFill>
            <a:schemeClr val="tx1"/>
          </a:solidFill>
        </p:grpSpPr>
        <p:sp>
          <p:nvSpPr>
            <p:cNvPr id="137" name="Freeform 136"/>
            <p:cNvSpPr/>
            <p:nvPr>
              <p:custDataLst>
                <p:tags r:id="rId8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1"/>
            <p:cNvSpPr txBox="1">
              <a:spLocks noChangeArrowheads="1"/>
            </p:cNvSpPr>
            <p:nvPr>
              <p:custDataLst>
                <p:tags r:id="rId88"/>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grpSp>
        <p:nvGrpSpPr>
          <p:cNvPr id="139" name="Group 138"/>
          <p:cNvGrpSpPr/>
          <p:nvPr>
            <p:custDataLst>
              <p:tags r:id="rId78"/>
            </p:custDataLst>
          </p:nvPr>
        </p:nvGrpSpPr>
        <p:grpSpPr>
          <a:xfrm>
            <a:off x="1676400" y="2971800"/>
            <a:ext cx="304800" cy="304800"/>
            <a:chOff x="990600" y="2971800"/>
            <a:chExt cx="304800" cy="304800"/>
          </a:xfrm>
          <a:solidFill>
            <a:schemeClr val="tx1"/>
          </a:solidFill>
        </p:grpSpPr>
        <p:sp>
          <p:nvSpPr>
            <p:cNvPr id="140" name="Freeform 139"/>
            <p:cNvSpPr/>
            <p:nvPr>
              <p:custDataLst>
                <p:tags r:id="rId8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 Box 11"/>
            <p:cNvSpPr txBox="1">
              <a:spLocks noChangeArrowheads="1"/>
            </p:cNvSpPr>
            <p:nvPr>
              <p:custDataLst>
                <p:tags r:id="rId8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5" name="TextBox 114"/>
          <p:cNvSpPr txBox="1"/>
          <p:nvPr/>
        </p:nvSpPr>
        <p:spPr>
          <a:xfrm>
            <a:off x="1843086" y="5943600"/>
            <a:ext cx="3648050" cy="523220"/>
          </a:xfrm>
          <a:prstGeom prst="rect">
            <a:avLst/>
          </a:prstGeom>
          <a:noFill/>
        </p:spPr>
        <p:txBody>
          <a:bodyPr wrap="none" rtlCol="0">
            <a:spAutoFit/>
          </a:bodyPr>
          <a:lstStyle/>
          <a:p>
            <a:r>
              <a:rPr lang="en-US" sz="2800" dirty="0" smtClean="0">
                <a:solidFill>
                  <a:schemeClr val="accent1"/>
                </a:solidFill>
              </a:rPr>
              <a:t>A Single cycle processor</a:t>
            </a:r>
          </a:p>
        </p:txBody>
      </p:sp>
      <p:grpSp>
        <p:nvGrpSpPr>
          <p:cNvPr id="2" name="Group 1"/>
          <p:cNvGrpSpPr/>
          <p:nvPr/>
        </p:nvGrpSpPr>
        <p:grpSpPr>
          <a:xfrm>
            <a:off x="5715000" y="1676400"/>
            <a:ext cx="1143000" cy="1524000"/>
            <a:chOff x="5715000" y="1676400"/>
            <a:chExt cx="1143000" cy="1524000"/>
          </a:xfrm>
        </p:grpSpPr>
        <p:sp>
          <p:nvSpPr>
            <p:cNvPr id="2249780" name="Text Box 52"/>
            <p:cNvSpPr txBox="1">
              <a:spLocks noChangeArrowheads="1"/>
            </p:cNvSpPr>
            <p:nvPr>
              <p:custDataLst>
                <p:tags r:id="rId79"/>
              </p:custDataLst>
            </p:nvPr>
          </p:nvSpPr>
          <p:spPr bwMode="auto">
            <a:xfrm>
              <a:off x="6172200" y="22098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48" name="Line 44"/>
            <p:cNvSpPr>
              <a:spLocks noChangeShapeType="1"/>
            </p:cNvSpPr>
            <p:nvPr>
              <p:custDataLst>
                <p:tags r:id="rId80"/>
              </p:custDataLst>
            </p:nvPr>
          </p:nvSpPr>
          <p:spPr bwMode="auto">
            <a:xfrm>
              <a:off x="5791200" y="2971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81"/>
              </p:custDataLst>
            </p:nvPr>
          </p:nvSpPr>
          <p:spPr>
            <a:xfrm>
              <a:off x="6019800" y="1676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ine 45"/>
            <p:cNvSpPr>
              <a:spLocks noChangeShapeType="1"/>
            </p:cNvSpPr>
            <p:nvPr>
              <p:custDataLst>
                <p:tags r:id="rId82"/>
              </p:custDataLst>
            </p:nvPr>
          </p:nvSpPr>
          <p:spPr bwMode="auto">
            <a:xfrm flipV="1">
              <a:off x="6553200" y="289560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22" name="Line 43"/>
            <p:cNvSpPr>
              <a:spLocks noChangeShapeType="1"/>
            </p:cNvSpPr>
            <p:nvPr>
              <p:custDataLst>
                <p:tags r:id="rId83"/>
              </p:custDataLst>
            </p:nvPr>
          </p:nvSpPr>
          <p:spPr bwMode="auto">
            <a:xfrm flipV="1">
              <a:off x="5715000" y="1981200"/>
              <a:ext cx="304800" cy="3076"/>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4" name="Line 48"/>
            <p:cNvSpPr>
              <a:spLocks noChangeShapeType="1"/>
            </p:cNvSpPr>
            <p:nvPr>
              <p:custDataLst>
                <p:tags r:id="rId84"/>
              </p:custDataLst>
            </p:nvPr>
          </p:nvSpPr>
          <p:spPr bwMode="auto">
            <a:xfrm flipH="1">
              <a:off x="6629400" y="23622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grpSp>
      <p:sp>
        <p:nvSpPr>
          <p:cNvPr id="128" name="Oval 127"/>
          <p:cNvSpPr/>
          <p:nvPr/>
        </p:nvSpPr>
        <p:spPr>
          <a:xfrm>
            <a:off x="2057400" y="1295400"/>
            <a:ext cx="2380440" cy="2254537"/>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152400" y="3200400"/>
            <a:ext cx="1190220" cy="892619"/>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301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3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smtClean="0"/>
              <a:t>Administrivia</a:t>
            </a:r>
            <a:endParaRPr lang="en-US" dirty="0"/>
          </a:p>
        </p:txBody>
      </p:sp>
      <p:sp>
        <p:nvSpPr>
          <p:cNvPr id="4" name="Content Placeholder 3"/>
          <p:cNvSpPr>
            <a:spLocks noGrp="1"/>
          </p:cNvSpPr>
          <p:nvPr>
            <p:ph idx="1"/>
          </p:nvPr>
        </p:nvSpPr>
        <p:spPr>
          <a:xfrm>
            <a:off x="152400" y="609600"/>
            <a:ext cx="9144000" cy="6248400"/>
          </a:xfrm>
        </p:spPr>
        <p:txBody>
          <a:bodyPr>
            <a:normAutofit fontScale="92500" lnSpcReduction="20000"/>
          </a:bodyPr>
          <a:lstStyle/>
          <a:p>
            <a:pPr marL="0" indent="0"/>
            <a:r>
              <a:rPr lang="en-US" sz="2800" dirty="0" smtClean="0">
                <a:solidFill>
                  <a:srgbClr val="FFFF00"/>
                </a:solidFill>
              </a:rPr>
              <a:t>Make sure to go to your </a:t>
            </a:r>
            <a:r>
              <a:rPr lang="en-US" sz="2800" dirty="0">
                <a:solidFill>
                  <a:srgbClr val="FFFF00"/>
                </a:solidFill>
              </a:rPr>
              <a:t>Lab Section </a:t>
            </a:r>
            <a:r>
              <a:rPr lang="en-US" sz="2800" b="1" i="1" dirty="0" smtClean="0">
                <a:solidFill>
                  <a:srgbClr val="FFFF00"/>
                </a:solidFill>
              </a:rPr>
              <a:t>this week</a:t>
            </a:r>
          </a:p>
          <a:p>
            <a:pPr lvl="1"/>
            <a:r>
              <a:rPr lang="en-US" sz="2400" b="1" i="1" dirty="0" smtClean="0">
                <a:solidFill>
                  <a:schemeClr val="accent1"/>
                </a:solidFill>
              </a:rPr>
              <a:t>Find project partners this week </a:t>
            </a:r>
            <a:r>
              <a:rPr lang="en-US" sz="2400" dirty="0" smtClean="0">
                <a:solidFill>
                  <a:schemeClr val="bg1"/>
                </a:solidFill>
              </a:rPr>
              <a:t>(for upcoming project1 next week)</a:t>
            </a:r>
          </a:p>
          <a:p>
            <a:pPr lvl="1"/>
            <a:r>
              <a:rPr lang="en-US" sz="2400" dirty="0" smtClean="0">
                <a:solidFill>
                  <a:schemeClr val="accent1"/>
                </a:solidFill>
              </a:rPr>
              <a:t>Lab2</a:t>
            </a:r>
            <a:r>
              <a:rPr lang="en-US" sz="2400" dirty="0" smtClean="0">
                <a:solidFill>
                  <a:schemeClr val="bg1"/>
                </a:solidFill>
              </a:rPr>
              <a:t> </a:t>
            </a:r>
            <a:r>
              <a:rPr lang="en-US" sz="2400" dirty="0">
                <a:solidFill>
                  <a:schemeClr val="bg1"/>
                </a:solidFill>
              </a:rPr>
              <a:t>due in class </a:t>
            </a:r>
            <a:r>
              <a:rPr lang="en-US" sz="2400" dirty="0" smtClean="0">
                <a:solidFill>
                  <a:schemeClr val="bg1"/>
                </a:solidFill>
              </a:rPr>
              <a:t>this week (it </a:t>
            </a:r>
            <a:r>
              <a:rPr lang="en-US" sz="2400" dirty="0">
                <a:solidFill>
                  <a:schemeClr val="bg1"/>
                </a:solidFill>
              </a:rPr>
              <a:t>is </a:t>
            </a:r>
            <a:r>
              <a:rPr lang="en-US" sz="2400" b="1" i="1" dirty="0">
                <a:solidFill>
                  <a:schemeClr val="bg1"/>
                </a:solidFill>
              </a:rPr>
              <a:t>not</a:t>
            </a:r>
            <a:r>
              <a:rPr lang="en-US" sz="2400" dirty="0">
                <a:solidFill>
                  <a:schemeClr val="bg1"/>
                </a:solidFill>
              </a:rPr>
              <a:t> homework)</a:t>
            </a:r>
          </a:p>
          <a:p>
            <a:pPr lvl="1"/>
            <a:r>
              <a:rPr lang="en-US" sz="2400" dirty="0" smtClean="0"/>
              <a:t>Design Doc for </a:t>
            </a:r>
            <a:r>
              <a:rPr lang="en-US" sz="2400" dirty="0" smtClean="0">
                <a:solidFill>
                  <a:schemeClr val="accent1"/>
                </a:solidFill>
              </a:rPr>
              <a:t>Lab1</a:t>
            </a:r>
            <a:r>
              <a:rPr lang="en-US" sz="2400" dirty="0" smtClean="0"/>
              <a:t> </a:t>
            </a:r>
            <a:r>
              <a:rPr lang="en-US" sz="2400" i="1" dirty="0" smtClean="0"/>
              <a:t>already past due</a:t>
            </a:r>
            <a:r>
              <a:rPr lang="en-US" sz="2400" dirty="0" smtClean="0"/>
              <a:t>, Monday, Feb 4th </a:t>
            </a:r>
          </a:p>
          <a:p>
            <a:pPr lvl="1"/>
            <a:r>
              <a:rPr lang="en-US" sz="2400" dirty="0" smtClean="0"/>
              <a:t>Completed </a:t>
            </a:r>
            <a:r>
              <a:rPr lang="en-US" sz="2400" dirty="0" smtClean="0">
                <a:solidFill>
                  <a:schemeClr val="accent1"/>
                </a:solidFill>
              </a:rPr>
              <a:t>Lab1</a:t>
            </a:r>
            <a:r>
              <a:rPr lang="en-US" sz="2400" dirty="0" smtClean="0"/>
              <a:t> due next week, Monday, Feb 11th</a:t>
            </a:r>
            <a:endParaRPr lang="en-US" sz="2400" dirty="0"/>
          </a:p>
          <a:p>
            <a:pPr lvl="1"/>
            <a:r>
              <a:rPr lang="en-US" sz="2400" b="1" i="1" dirty="0"/>
              <a:t>Work </a:t>
            </a:r>
            <a:r>
              <a:rPr lang="en-US" sz="2400" b="1" i="1" dirty="0" smtClean="0">
                <a:solidFill>
                  <a:srgbClr val="FFFF00"/>
                </a:solidFill>
              </a:rPr>
              <a:t>alone</a:t>
            </a:r>
            <a:endParaRPr lang="en-US" sz="2400" b="1" i="1" dirty="0">
              <a:solidFill>
                <a:srgbClr val="FFFF00"/>
              </a:solidFill>
            </a:endParaRPr>
          </a:p>
          <a:p>
            <a:pPr marL="0" indent="0">
              <a:buNone/>
            </a:pPr>
            <a:endParaRPr lang="en-US" dirty="0"/>
          </a:p>
          <a:p>
            <a:pPr marL="0" indent="0">
              <a:buNone/>
            </a:pPr>
            <a:r>
              <a:rPr lang="en-US" sz="2800" dirty="0" smtClean="0">
                <a:solidFill>
                  <a:srgbClr val="FFFF00"/>
                </a:solidFill>
              </a:rPr>
              <a:t>Homework1 is due Wednesday</a:t>
            </a:r>
            <a:endParaRPr lang="en-US" sz="2800" dirty="0"/>
          </a:p>
          <a:p>
            <a:pPr lvl="1"/>
            <a:r>
              <a:rPr lang="en-US" sz="2400" i="1" dirty="0" smtClean="0"/>
              <a:t>Due yesterday</a:t>
            </a:r>
          </a:p>
          <a:p>
            <a:pPr lvl="1"/>
            <a:r>
              <a:rPr lang="en-US" sz="2400" b="1" i="1" dirty="0" smtClean="0"/>
              <a:t>Work </a:t>
            </a:r>
            <a:r>
              <a:rPr lang="en-US" sz="2400" b="1" i="1" dirty="0" smtClean="0">
                <a:solidFill>
                  <a:srgbClr val="FFFF00"/>
                </a:solidFill>
              </a:rPr>
              <a:t>alone</a:t>
            </a:r>
          </a:p>
          <a:p>
            <a:pPr lvl="1"/>
            <a:r>
              <a:rPr lang="en-US" sz="2400" b="1" i="1" dirty="0" smtClean="0">
                <a:solidFill>
                  <a:srgbClr val="FFFF00"/>
                </a:solidFill>
              </a:rPr>
              <a:t>Academic Integrity</a:t>
            </a:r>
            <a:endParaRPr lang="en-US" sz="2400" b="1" i="1" dirty="0">
              <a:solidFill>
                <a:srgbClr val="FFFF00"/>
              </a:solidFill>
            </a:endParaRPr>
          </a:p>
          <a:p>
            <a:endParaRPr lang="en-US" sz="2800" dirty="0" smtClean="0"/>
          </a:p>
          <a:p>
            <a:r>
              <a:rPr lang="en-US" sz="2800" dirty="0">
                <a:solidFill>
                  <a:srgbClr val="FFFF00"/>
                </a:solidFill>
              </a:rPr>
              <a:t>BUT</a:t>
            </a:r>
            <a:r>
              <a:rPr lang="en-US" sz="2800" dirty="0"/>
              <a:t>, use your resources</a:t>
            </a:r>
          </a:p>
          <a:p>
            <a:pPr lvl="1"/>
            <a:r>
              <a:rPr lang="en-US" sz="2400" dirty="0"/>
              <a:t>Lab Section, Piazza.com, Office Hours,  Homework Help Session,</a:t>
            </a:r>
          </a:p>
          <a:p>
            <a:pPr lvl="1"/>
            <a:r>
              <a:rPr lang="en-US" sz="2400" dirty="0"/>
              <a:t>Class notes, book, Sections, </a:t>
            </a:r>
            <a:r>
              <a:rPr lang="en-US" sz="2400" dirty="0" err="1"/>
              <a:t>CSUGLab</a:t>
            </a:r>
            <a:endParaRPr lang="en-US" sz="2400" dirty="0"/>
          </a:p>
          <a:p>
            <a:endParaRPr lang="en-US" sz="2800" dirty="0" smtClean="0"/>
          </a:p>
          <a:p>
            <a:r>
              <a:rPr lang="en-US" sz="2800" dirty="0" err="1" smtClean="0">
                <a:solidFill>
                  <a:schemeClr val="accent1"/>
                </a:solidFill>
              </a:rPr>
              <a:t>Second&amp;Third</a:t>
            </a:r>
            <a:r>
              <a:rPr lang="en-US" sz="2800" dirty="0" smtClean="0">
                <a:solidFill>
                  <a:schemeClr val="accent1"/>
                </a:solidFill>
              </a:rPr>
              <a:t> C Primer: Thursday &amp; Monday, B14 Hollister, 6-8pm</a:t>
            </a:r>
          </a:p>
          <a:p>
            <a:endParaRPr lang="en-US" sz="2800" dirty="0">
              <a:solidFill>
                <a:srgbClr val="FFFF00"/>
              </a:solidFill>
            </a:endParaRPr>
          </a:p>
        </p:txBody>
      </p:sp>
      <p:sp>
        <p:nvSpPr>
          <p:cNvPr id="2" name="Oval 1"/>
          <p:cNvSpPr/>
          <p:nvPr/>
        </p:nvSpPr>
        <p:spPr>
          <a:xfrm>
            <a:off x="685800" y="914400"/>
            <a:ext cx="81534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3868" y="6400800"/>
            <a:ext cx="9406467"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00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smtClean="0"/>
              <a:t>Administrivia</a:t>
            </a:r>
            <a:endParaRPr lang="en-US" dirty="0"/>
          </a:p>
        </p:txBody>
      </p:sp>
      <p:sp>
        <p:nvSpPr>
          <p:cNvPr id="4" name="Content Placeholder 3"/>
          <p:cNvSpPr>
            <a:spLocks noGrp="1"/>
          </p:cNvSpPr>
          <p:nvPr>
            <p:ph idx="1"/>
          </p:nvPr>
        </p:nvSpPr>
        <p:spPr>
          <a:xfrm>
            <a:off x="228600" y="762000"/>
            <a:ext cx="9144000" cy="5943600"/>
          </a:xfrm>
        </p:spPr>
        <p:txBody>
          <a:bodyPr>
            <a:normAutofit lnSpcReduction="10000"/>
          </a:bodyPr>
          <a:lstStyle/>
          <a:p>
            <a:pPr marL="0" indent="0">
              <a:buNone/>
            </a:pPr>
            <a:r>
              <a:rPr lang="en-US" sz="2800" dirty="0" smtClean="0"/>
              <a:t>Check online syllabus/schedule </a:t>
            </a:r>
            <a:endParaRPr lang="en-US" sz="2800" dirty="0"/>
          </a:p>
          <a:p>
            <a:pPr marL="91440" lvl="1" indent="-274320">
              <a:buSzPct val="85000"/>
              <a:buFont typeface="Arial"/>
              <a:buChar char="•"/>
            </a:pPr>
            <a:r>
              <a:rPr lang="en-US" sz="2400" dirty="0" smtClean="0">
                <a:solidFill>
                  <a:srgbClr val="FFFF00"/>
                </a:solidFill>
              </a:rPr>
              <a:t>http</a:t>
            </a:r>
            <a:r>
              <a:rPr lang="en-US" sz="2400" dirty="0">
                <a:solidFill>
                  <a:srgbClr val="FFFF00"/>
                </a:solidFill>
              </a:rPr>
              <a:t>://</a:t>
            </a:r>
            <a:r>
              <a:rPr lang="en-US" sz="2400" dirty="0" smtClean="0">
                <a:solidFill>
                  <a:srgbClr val="FFFF00"/>
                </a:solidFill>
              </a:rPr>
              <a:t>www.cs.cornell.edu/Courses/CS3410/2013sp/schedule.html</a:t>
            </a:r>
            <a:endParaRPr lang="en-US" sz="2400" dirty="0"/>
          </a:p>
          <a:p>
            <a:r>
              <a:rPr lang="en-US" sz="2400" dirty="0" smtClean="0"/>
              <a:t>Slides and Reading for lectures</a:t>
            </a:r>
          </a:p>
          <a:p>
            <a:r>
              <a:rPr lang="en-US" sz="2400" dirty="0" smtClean="0"/>
              <a:t>Office Hours</a:t>
            </a:r>
          </a:p>
          <a:p>
            <a:r>
              <a:rPr lang="en-US" sz="2400" dirty="0" smtClean="0"/>
              <a:t>Homework and Programming Assignments</a:t>
            </a:r>
          </a:p>
          <a:p>
            <a:r>
              <a:rPr lang="en-US" sz="2400" dirty="0" smtClean="0"/>
              <a:t>Prelims (in evenings): </a:t>
            </a:r>
          </a:p>
          <a:p>
            <a:pPr lvl="1"/>
            <a:r>
              <a:rPr lang="en-US" sz="2000" dirty="0" smtClean="0">
                <a:solidFill>
                  <a:srgbClr val="FFFF00"/>
                </a:solidFill>
              </a:rPr>
              <a:t>Tuesday, February 26</a:t>
            </a:r>
            <a:r>
              <a:rPr lang="en-US" sz="2000" baseline="30000" dirty="0" smtClean="0">
                <a:solidFill>
                  <a:srgbClr val="FFFF00"/>
                </a:solidFill>
              </a:rPr>
              <a:t>th</a:t>
            </a:r>
            <a:r>
              <a:rPr lang="en-US" sz="2000" dirty="0" smtClean="0">
                <a:solidFill>
                  <a:srgbClr val="FFFF00"/>
                </a:solidFill>
              </a:rPr>
              <a:t> </a:t>
            </a:r>
          </a:p>
          <a:p>
            <a:pPr lvl="1"/>
            <a:r>
              <a:rPr lang="en-US" sz="2000" dirty="0" smtClean="0">
                <a:solidFill>
                  <a:srgbClr val="FFFF00"/>
                </a:solidFill>
              </a:rPr>
              <a:t>Thursday, March 28</a:t>
            </a:r>
            <a:r>
              <a:rPr lang="en-US" sz="2000" baseline="30000" dirty="0" smtClean="0">
                <a:solidFill>
                  <a:srgbClr val="FFFF00"/>
                </a:solidFill>
              </a:rPr>
              <a:t>th</a:t>
            </a:r>
            <a:r>
              <a:rPr lang="en-US" sz="2000" dirty="0" smtClean="0">
                <a:solidFill>
                  <a:srgbClr val="FFFF00"/>
                </a:solidFill>
              </a:rPr>
              <a:t> </a:t>
            </a:r>
          </a:p>
          <a:p>
            <a:pPr lvl="1"/>
            <a:r>
              <a:rPr lang="en-US" sz="2000" dirty="0" smtClean="0">
                <a:solidFill>
                  <a:srgbClr val="FFFF00"/>
                </a:solidFill>
              </a:rPr>
              <a:t>Thursday, April 25</a:t>
            </a:r>
            <a:r>
              <a:rPr lang="en-US" sz="2000" baseline="30000" dirty="0" smtClean="0">
                <a:solidFill>
                  <a:srgbClr val="FFFF00"/>
                </a:solidFill>
              </a:rPr>
              <a:t>th</a:t>
            </a:r>
            <a:r>
              <a:rPr lang="en-US" sz="2000" dirty="0" smtClean="0">
                <a:solidFill>
                  <a:srgbClr val="FFFF00"/>
                </a:solidFill>
              </a:rPr>
              <a:t> </a:t>
            </a:r>
          </a:p>
          <a:p>
            <a:pPr lvl="1"/>
            <a:endParaRPr lang="en-US" sz="2000" dirty="0">
              <a:solidFill>
                <a:srgbClr val="FFFF00"/>
              </a:solidFill>
            </a:endParaRPr>
          </a:p>
          <a:p>
            <a:pPr lvl="1"/>
            <a:r>
              <a:rPr lang="en-US" sz="2000" dirty="0" smtClean="0">
                <a:solidFill>
                  <a:schemeClr val="bg1"/>
                </a:solidFill>
              </a:rPr>
              <a:t>If you have a prelim conflict </a:t>
            </a:r>
          </a:p>
          <a:p>
            <a:pPr marL="457200" lvl="1" indent="0">
              <a:buNone/>
            </a:pPr>
            <a:r>
              <a:rPr lang="en-US" sz="2000" dirty="0">
                <a:solidFill>
                  <a:schemeClr val="bg1"/>
                </a:solidFill>
              </a:rPr>
              <a:t>	</a:t>
            </a:r>
            <a:r>
              <a:rPr lang="en-US" sz="2000" dirty="0" smtClean="0">
                <a:solidFill>
                  <a:schemeClr val="bg1"/>
                </a:solidFill>
              </a:rPr>
              <a:t>Email Admin, Molly </a:t>
            </a:r>
            <a:r>
              <a:rPr lang="en-US" sz="2000" dirty="0" err="1" smtClean="0">
                <a:solidFill>
                  <a:schemeClr val="bg1"/>
                </a:solidFill>
              </a:rPr>
              <a:t>Trufant</a:t>
            </a:r>
            <a:r>
              <a:rPr lang="en-US" sz="2000" dirty="0" smtClean="0">
                <a:solidFill>
                  <a:schemeClr val="bg1"/>
                </a:solidFill>
              </a:rPr>
              <a:t>, with class number and date of conflict</a:t>
            </a:r>
            <a:endParaRPr lang="en-US" dirty="0">
              <a:solidFill>
                <a:schemeClr val="bg1"/>
              </a:solidFill>
            </a:endParaRPr>
          </a:p>
          <a:p>
            <a:endParaRPr lang="en-US" dirty="0"/>
          </a:p>
          <a:p>
            <a:pPr marL="0" indent="0">
              <a:buNone/>
            </a:pPr>
            <a:r>
              <a:rPr lang="en-US" sz="2800" dirty="0" smtClean="0"/>
              <a:t>Schedule is subject to change</a:t>
            </a:r>
            <a:endParaRPr lang="en-US" sz="2800" dirty="0"/>
          </a:p>
        </p:txBody>
      </p:sp>
    </p:spTree>
    <p:extLst>
      <p:ext uri="{BB962C8B-B14F-4D97-AF65-F5344CB8AC3E}">
        <p14:creationId xmlns:p14="http://schemas.microsoft.com/office/powerpoint/2010/main" val="35682820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Collaboration, Late, Re-grading Policies</a:t>
            </a:r>
            <a:endParaRPr lang="en-US" dirty="0"/>
          </a:p>
        </p:txBody>
      </p:sp>
      <p:sp>
        <p:nvSpPr>
          <p:cNvPr id="3" name="Content Placeholder 2"/>
          <p:cNvSpPr>
            <a:spLocks noGrp="1"/>
          </p:cNvSpPr>
          <p:nvPr>
            <p:ph idx="1"/>
          </p:nvPr>
        </p:nvSpPr>
        <p:spPr>
          <a:xfrm>
            <a:off x="228600" y="762000"/>
            <a:ext cx="8686800" cy="6096000"/>
          </a:xfrm>
        </p:spPr>
        <p:txBody>
          <a:bodyPr>
            <a:normAutofit fontScale="85000" lnSpcReduction="20000"/>
          </a:bodyPr>
          <a:lstStyle/>
          <a:p>
            <a:pPr marL="0" indent="0"/>
            <a:r>
              <a:rPr lang="en-US" sz="2800" dirty="0" smtClean="0"/>
              <a:t>“Black Board” Collaboration Policy</a:t>
            </a:r>
            <a:endParaRPr lang="en-US" sz="2800" dirty="0"/>
          </a:p>
          <a:p>
            <a:pPr marL="91440" lvl="1" indent="-274320">
              <a:buSzPct val="85000"/>
              <a:buFont typeface="Arial"/>
              <a:buChar char="•"/>
            </a:pPr>
            <a:r>
              <a:rPr lang="en-US" sz="2400" dirty="0" smtClean="0"/>
              <a:t>Can discuss approach together on a “black board”</a:t>
            </a:r>
          </a:p>
          <a:p>
            <a:pPr marL="91440" lvl="1" indent="-274320">
              <a:buSzPct val="85000"/>
              <a:buFont typeface="Arial"/>
              <a:buChar char="•"/>
            </a:pPr>
            <a:r>
              <a:rPr lang="en-US" sz="2400" dirty="0" smtClean="0">
                <a:solidFill>
                  <a:schemeClr val="accent1"/>
                </a:solidFill>
              </a:rPr>
              <a:t>Leave and write up solution independently</a:t>
            </a:r>
          </a:p>
          <a:p>
            <a:pPr marL="91440" lvl="1" indent="-274320">
              <a:buSzPct val="85000"/>
              <a:buFont typeface="Arial"/>
              <a:buChar char="•"/>
            </a:pPr>
            <a:r>
              <a:rPr lang="en-US" sz="2400" dirty="0" smtClean="0"/>
              <a:t>Do not copy solutions</a:t>
            </a:r>
          </a:p>
          <a:p>
            <a:pPr marL="91440" lvl="1" indent="-274320">
              <a:buSzPct val="85000"/>
              <a:buFont typeface="Arial"/>
              <a:buChar char="•"/>
            </a:pPr>
            <a:endParaRPr lang="en-US" sz="2400" dirty="0" smtClean="0"/>
          </a:p>
          <a:p>
            <a:pPr marL="0" lvl="1" indent="0">
              <a:buSzPct val="85000"/>
              <a:buNone/>
            </a:pPr>
            <a:r>
              <a:rPr lang="en-US" dirty="0"/>
              <a:t>Late Policy</a:t>
            </a:r>
          </a:p>
          <a:p>
            <a:pPr marL="91440" lvl="1" indent="-274320">
              <a:buSzPct val="85000"/>
              <a:buFont typeface="Arial"/>
              <a:buChar char="•"/>
            </a:pPr>
            <a:r>
              <a:rPr lang="en-US" sz="2400" dirty="0"/>
              <a:t>Each person has a </a:t>
            </a:r>
            <a:r>
              <a:rPr lang="en-US" sz="2400" dirty="0">
                <a:solidFill>
                  <a:schemeClr val="accent1"/>
                </a:solidFill>
              </a:rPr>
              <a:t>total of </a:t>
            </a:r>
            <a:r>
              <a:rPr lang="en-US" sz="2400" b="1" i="1" dirty="0">
                <a:solidFill>
                  <a:schemeClr val="accent1"/>
                </a:solidFill>
              </a:rPr>
              <a:t>four</a:t>
            </a:r>
            <a:r>
              <a:rPr lang="en-US" sz="2400" dirty="0">
                <a:solidFill>
                  <a:schemeClr val="accent1"/>
                </a:solidFill>
              </a:rPr>
              <a:t> “slip days”</a:t>
            </a:r>
          </a:p>
          <a:p>
            <a:pPr marL="91440" lvl="1" indent="-274320">
              <a:buSzPct val="85000"/>
              <a:buFont typeface="Arial"/>
              <a:buChar char="•"/>
            </a:pPr>
            <a:r>
              <a:rPr lang="en-US" sz="2400" dirty="0">
                <a:solidFill>
                  <a:schemeClr val="accent1"/>
                </a:solidFill>
              </a:rPr>
              <a:t>Max of </a:t>
            </a:r>
            <a:r>
              <a:rPr lang="en-US" sz="2400" b="1" i="1" dirty="0">
                <a:solidFill>
                  <a:schemeClr val="accent1"/>
                </a:solidFill>
              </a:rPr>
              <a:t>two</a:t>
            </a:r>
            <a:r>
              <a:rPr lang="en-US" sz="2400" dirty="0">
                <a:solidFill>
                  <a:schemeClr val="accent1"/>
                </a:solidFill>
              </a:rPr>
              <a:t> slip days </a:t>
            </a:r>
            <a:r>
              <a:rPr lang="en-US" sz="2400" dirty="0"/>
              <a:t>for any individual </a:t>
            </a:r>
            <a:r>
              <a:rPr lang="en-US" sz="2400" dirty="0" smtClean="0"/>
              <a:t>assignment</a:t>
            </a:r>
          </a:p>
          <a:p>
            <a:pPr marL="91440" lvl="1" indent="-274320">
              <a:buSzPct val="85000"/>
              <a:buFont typeface="Arial"/>
              <a:buChar char="•"/>
            </a:pPr>
            <a:r>
              <a:rPr lang="en-US" sz="2400" dirty="0" smtClean="0">
                <a:solidFill>
                  <a:schemeClr val="accent1"/>
                </a:solidFill>
              </a:rPr>
              <a:t>Slip days deducted first </a:t>
            </a:r>
            <a:r>
              <a:rPr lang="en-US" sz="2400" dirty="0" smtClean="0"/>
              <a:t>for </a:t>
            </a:r>
            <a:r>
              <a:rPr lang="en-US" sz="2400" i="1" dirty="0" smtClean="0"/>
              <a:t>any</a:t>
            </a:r>
            <a:r>
              <a:rPr lang="en-US" sz="2400" dirty="0" smtClean="0"/>
              <a:t> late assignment, </a:t>
            </a:r>
          </a:p>
          <a:p>
            <a:pPr marL="0" lvl="1" indent="0">
              <a:buSzPct val="85000"/>
              <a:buNone/>
            </a:pPr>
            <a:r>
              <a:rPr lang="en-US" sz="2400" dirty="0"/>
              <a:t> </a:t>
            </a:r>
            <a:r>
              <a:rPr lang="en-US" sz="2400" dirty="0" smtClean="0"/>
              <a:t>   cannot selectively apply slip days</a:t>
            </a:r>
            <a:endParaRPr lang="en-US" sz="2400" dirty="0"/>
          </a:p>
          <a:p>
            <a:pPr marL="91440" lvl="1" indent="-274320">
              <a:buSzPct val="85000"/>
              <a:buFont typeface="Arial"/>
              <a:buChar char="•"/>
            </a:pPr>
            <a:r>
              <a:rPr lang="en-US" sz="2400" dirty="0"/>
              <a:t>For projects, slip days are deducted from all partners </a:t>
            </a:r>
          </a:p>
          <a:p>
            <a:pPr marL="91440" lvl="1" indent="-274320">
              <a:buSzPct val="85000"/>
              <a:buFont typeface="Arial"/>
              <a:buChar char="•"/>
            </a:pPr>
            <a:r>
              <a:rPr lang="en-US" sz="2400" dirty="0" smtClean="0">
                <a:solidFill>
                  <a:schemeClr val="accent1"/>
                </a:solidFill>
              </a:rPr>
              <a:t>25%</a:t>
            </a:r>
            <a:r>
              <a:rPr lang="en-US" sz="2400" dirty="0" smtClean="0"/>
              <a:t> </a:t>
            </a:r>
            <a:r>
              <a:rPr lang="en-US" sz="2400" dirty="0"/>
              <a:t>deducted per day late after slip days are </a:t>
            </a:r>
            <a:r>
              <a:rPr lang="en-US" sz="2400" dirty="0" smtClean="0"/>
              <a:t>exhausted</a:t>
            </a:r>
          </a:p>
          <a:p>
            <a:pPr marL="91440" lvl="1" indent="-274320">
              <a:buSzPct val="85000"/>
              <a:buFont typeface="Arial"/>
              <a:buChar char="•"/>
            </a:pPr>
            <a:endParaRPr lang="en-US" sz="2400" dirty="0"/>
          </a:p>
          <a:p>
            <a:pPr marL="0" lvl="1" indent="0">
              <a:buSzPct val="85000"/>
              <a:buNone/>
            </a:pPr>
            <a:r>
              <a:rPr lang="en-US" dirty="0" err="1"/>
              <a:t>Regrade</a:t>
            </a:r>
            <a:r>
              <a:rPr lang="en-US" dirty="0"/>
              <a:t> policy</a:t>
            </a:r>
          </a:p>
          <a:p>
            <a:pPr marL="91440" lvl="1" indent="-274320">
              <a:buSzPct val="85000"/>
              <a:buFont typeface="Arial"/>
              <a:buChar char="•"/>
            </a:pPr>
            <a:r>
              <a:rPr lang="en-US" sz="2400" dirty="0"/>
              <a:t>Submit written request to lead TA, </a:t>
            </a:r>
          </a:p>
          <a:p>
            <a:pPr marL="0" lvl="1" indent="0">
              <a:buSzPct val="85000"/>
              <a:buNone/>
            </a:pPr>
            <a:r>
              <a:rPr lang="en-US" sz="2400" dirty="0"/>
              <a:t>	and lead TA will pick a different grader </a:t>
            </a:r>
          </a:p>
          <a:p>
            <a:pPr marL="91440" lvl="1" indent="-274320">
              <a:buSzPct val="85000"/>
              <a:buFont typeface="Arial"/>
              <a:buChar char="•"/>
            </a:pPr>
            <a:r>
              <a:rPr lang="en-US" sz="2400" dirty="0"/>
              <a:t>Submit another written request, </a:t>
            </a:r>
          </a:p>
          <a:p>
            <a:pPr marL="0" lvl="1" indent="0">
              <a:buSzPct val="85000"/>
              <a:buNone/>
            </a:pPr>
            <a:r>
              <a:rPr lang="en-US" sz="2400" dirty="0"/>
              <a:t>	lead TA will </a:t>
            </a:r>
            <a:r>
              <a:rPr lang="en-US" sz="2400" dirty="0" err="1"/>
              <a:t>regrade</a:t>
            </a:r>
            <a:r>
              <a:rPr lang="en-US" sz="2400" dirty="0"/>
              <a:t> directly </a:t>
            </a:r>
          </a:p>
          <a:p>
            <a:pPr marL="91440" lvl="1" indent="-274320">
              <a:buSzPct val="85000"/>
              <a:buFont typeface="Arial"/>
              <a:buChar char="•"/>
            </a:pPr>
            <a:r>
              <a:rPr lang="en-US" sz="2400" dirty="0"/>
              <a:t>Submit yet another written request for professor to </a:t>
            </a:r>
            <a:r>
              <a:rPr lang="en-US" sz="2400" dirty="0" err="1"/>
              <a:t>regrade</a:t>
            </a:r>
            <a:r>
              <a:rPr lang="en-US" sz="2400" dirty="0"/>
              <a:t>.</a:t>
            </a:r>
          </a:p>
          <a:p>
            <a:pPr marL="91440" lvl="1" indent="-274320">
              <a:buSzPct val="85000"/>
              <a:buFont typeface="Arial"/>
              <a:buChar char="•"/>
            </a:pPr>
            <a:endParaRPr lang="en-US" sz="2400" dirty="0">
              <a:solidFill>
                <a:srgbClr val="FFFF00"/>
              </a:solidFill>
            </a:endParaRPr>
          </a:p>
          <a:p>
            <a:endParaRPr lang="en-US" dirty="0"/>
          </a:p>
        </p:txBody>
      </p:sp>
    </p:spTree>
    <p:extLst>
      <p:ext uri="{BB962C8B-B14F-4D97-AF65-F5344CB8AC3E}">
        <p14:creationId xmlns:p14="http://schemas.microsoft.com/office/powerpoint/2010/main" val="20900719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Specific </a:t>
            </a:r>
            <a:r>
              <a:rPr lang="en-US" dirty="0" err="1" smtClean="0"/>
              <a:t>datapaths</a:t>
            </a:r>
            <a:r>
              <a:rPr lang="en-US" dirty="0" smtClean="0"/>
              <a:t> MIPS Instructions</a:t>
            </a:r>
            <a:endParaRPr lang="en-US" dirty="0"/>
          </a:p>
        </p:txBody>
      </p:sp>
    </p:spTree>
    <p:extLst>
      <p:ext uri="{BB962C8B-B14F-4D97-AF65-F5344CB8AC3E}">
        <p14:creationId xmlns:p14="http://schemas.microsoft.com/office/powerpoint/2010/main" val="12660445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GB" dirty="0" smtClean="0"/>
              <a:t>MIPS Instruction Types</a:t>
            </a:r>
            <a:endParaRPr lang="en-US" dirty="0"/>
          </a:p>
        </p:txBody>
      </p:sp>
      <p:sp>
        <p:nvSpPr>
          <p:cNvPr id="2262019" name="Rectangle 3"/>
          <p:cNvSpPr>
            <a:spLocks noGrp="1" noChangeArrowheads="1"/>
          </p:cNvSpPr>
          <p:nvPr>
            <p:ph idx="1"/>
            <p:custDataLst>
              <p:tags r:id="rId2"/>
            </p:custDataLst>
          </p:nvPr>
        </p:nvSpPr>
        <p:spPr>
          <a:ln/>
        </p:spPr>
        <p:txBody>
          <a:bodyPr lIns="0" tIns="0" rIns="0" bIns="0">
            <a:noAutofit/>
          </a:bodyPr>
          <a:lstStyle/>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Arithmetic/Logical</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R-type: result and </a:t>
            </a:r>
            <a:r>
              <a:rPr lang="en-GB" sz="2400" dirty="0"/>
              <a:t>two </a:t>
            </a:r>
            <a:r>
              <a:rPr lang="en-GB" sz="2400" dirty="0" smtClean="0"/>
              <a:t>source registers, shift amount</a:t>
            </a:r>
            <a:endParaRPr lang="en-GB" sz="2400" dirty="0"/>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I-type:  16-bit immediate with sign/zero extension</a:t>
            </a:r>
            <a:endParaRPr lang="en-GB" sz="2400" dirty="0"/>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Memory Access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load/store between registers and memory</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word, half-word </a:t>
            </a:r>
            <a:r>
              <a:rPr lang="en-GB" sz="2400" dirty="0"/>
              <a:t>and byte operations</a:t>
            </a:r>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Control flow</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conditional branches: pc-relative addresses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jumps: </a:t>
            </a:r>
            <a:r>
              <a:rPr lang="en-GB" sz="2400" dirty="0" smtClean="0"/>
              <a:t>fixed offsets, register absolute</a:t>
            </a:r>
            <a:endParaRPr lang="en-GB" sz="2400" dirty="0"/>
          </a:p>
        </p:txBody>
      </p:sp>
      <p:sp>
        <p:nvSpPr>
          <p:cNvPr id="2" name="Oval 1"/>
          <p:cNvSpPr/>
          <p:nvPr/>
        </p:nvSpPr>
        <p:spPr>
          <a:xfrm>
            <a:off x="-304800" y="457200"/>
            <a:ext cx="8686800" cy="1905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80910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62019">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62019">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6201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62019">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62019">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620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20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MIPS instruction formats</a:t>
            </a:r>
            <a:endParaRPr lang="en-US" dirty="0"/>
          </a:p>
        </p:txBody>
      </p:sp>
      <p:sp>
        <p:nvSpPr>
          <p:cNvPr id="3" name="Content Placeholder 2"/>
          <p:cNvSpPr>
            <a:spLocks noGrp="1"/>
          </p:cNvSpPr>
          <p:nvPr>
            <p:ph idx="1"/>
          </p:nvPr>
        </p:nvSpPr>
        <p:spPr/>
        <p:txBody>
          <a:bodyPr/>
          <a:lstStyle/>
          <a:p>
            <a:r>
              <a:rPr lang="en-US" dirty="0" smtClean="0"/>
              <a:t>All MIPS instructions are 32 bits long, has 3 formats</a:t>
            </a:r>
          </a:p>
          <a:p>
            <a:endParaRPr lang="en-US" dirty="0" smtClean="0"/>
          </a:p>
          <a:p>
            <a:r>
              <a:rPr lang="en-US" dirty="0" smtClean="0"/>
              <a:t>R-type</a:t>
            </a:r>
          </a:p>
          <a:p>
            <a:endParaRPr lang="en-US" dirty="0"/>
          </a:p>
          <a:p>
            <a:endParaRPr lang="en-US" dirty="0" smtClean="0"/>
          </a:p>
          <a:p>
            <a:r>
              <a:rPr lang="en-US" dirty="0" smtClean="0"/>
              <a:t>I-type</a:t>
            </a:r>
          </a:p>
          <a:p>
            <a:endParaRPr lang="en-US" dirty="0"/>
          </a:p>
          <a:p>
            <a:endParaRPr lang="en-US" dirty="0" smtClean="0"/>
          </a:p>
          <a:p>
            <a:r>
              <a:rPr lang="en-US" dirty="0" smtClean="0"/>
              <a:t>J-type </a:t>
            </a:r>
            <a:endParaRPr lang="en-US" dirty="0"/>
          </a:p>
        </p:txBody>
      </p:sp>
      <p:graphicFrame>
        <p:nvGraphicFramePr>
          <p:cNvPr id="4" name="Group 4"/>
          <p:cNvGraphicFramePr>
            <a:graphicFrameLocks noGrp="1"/>
          </p:cNvGraphicFramePr>
          <p:nvPr>
            <p:custDataLst>
              <p:tags r:id="rId1"/>
            </p:custDataLst>
            <p:extLst>
              <p:ext uri="{D42A27DB-BD31-4B8C-83A1-F6EECF244321}">
                <p14:modId xmlns:p14="http://schemas.microsoft.com/office/powerpoint/2010/main" val="1938115791"/>
              </p:ext>
            </p:extLst>
          </p:nvPr>
        </p:nvGraphicFramePr>
        <p:xfrm>
          <a:off x="1905000" y="1828800"/>
          <a:ext cx="6248400" cy="1290320"/>
        </p:xfrm>
        <a:graphic>
          <a:graphicData uri="http://schemas.openxmlformats.org/drawingml/2006/table">
            <a:tbl>
              <a:tblPr/>
              <a:tblGrid>
                <a:gridCol w="1198934"/>
                <a:gridCol w="934666"/>
                <a:gridCol w="990600"/>
                <a:gridCol w="990600"/>
                <a:gridCol w="990600"/>
                <a:gridCol w="1143000"/>
              </a:tblGrid>
              <a:tr h="4572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shamt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00"/>
                          </a:solidFill>
                          <a:effectLst/>
                          <a:latin typeface="Consolas" pitchFamily="49" charset="0"/>
                        </a:rPr>
                        <a:t>func</a:t>
                      </a:r>
                      <a:endParaRPr kumimoji="0" lang="en-US" sz="2800" b="0" i="0" u="none" strike="noStrike" cap="none" normalizeH="0" baseline="0" dirty="0" smtClean="0">
                        <a:ln>
                          <a:noFill/>
                        </a:ln>
                        <a:solidFill>
                          <a:srgbClr val="FFFF00"/>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5" name="Group 4"/>
          <p:cNvGraphicFramePr>
            <a:graphicFrameLocks noGrp="1"/>
          </p:cNvGraphicFramePr>
          <p:nvPr>
            <p:custDataLst>
              <p:tags r:id="rId2"/>
            </p:custDataLst>
            <p:extLst>
              <p:ext uri="{D42A27DB-BD31-4B8C-83A1-F6EECF244321}">
                <p14:modId xmlns:p14="http://schemas.microsoft.com/office/powerpoint/2010/main" val="3181061304"/>
              </p:ext>
            </p:extLst>
          </p:nvPr>
        </p:nvGraphicFramePr>
        <p:xfrm>
          <a:off x="1905000" y="3581400"/>
          <a:ext cx="6248400" cy="1290320"/>
        </p:xfrm>
        <a:graphic>
          <a:graphicData uri="http://schemas.openxmlformats.org/drawingml/2006/table">
            <a:tbl>
              <a:tblPr/>
              <a:tblGrid>
                <a:gridCol w="1198934"/>
                <a:gridCol w="934666"/>
                <a:gridCol w="990600"/>
                <a:gridCol w="312420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16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7" name="Group 4"/>
          <p:cNvGraphicFramePr>
            <a:graphicFrameLocks noGrp="1"/>
          </p:cNvGraphicFramePr>
          <p:nvPr>
            <p:custDataLst>
              <p:tags r:id="rId3"/>
            </p:custDataLst>
            <p:extLst>
              <p:ext uri="{D42A27DB-BD31-4B8C-83A1-F6EECF244321}">
                <p14:modId xmlns:p14="http://schemas.microsoft.com/office/powerpoint/2010/main" val="3127321595"/>
              </p:ext>
            </p:extLst>
          </p:nvPr>
        </p:nvGraphicFramePr>
        <p:xfrm>
          <a:off x="1905000" y="5167020"/>
          <a:ext cx="6248400" cy="1157580"/>
        </p:xfrm>
        <a:graphic>
          <a:graphicData uri="http://schemas.openxmlformats.org/drawingml/2006/table">
            <a:tbl>
              <a:tblPr/>
              <a:tblGrid>
                <a:gridCol w="1143000"/>
                <a:gridCol w="5105400"/>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 (target address)</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Consolas" pitchFamily="49" charset="0"/>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rPr>
                        <a:t>26 bits</a:t>
                      </a:r>
                      <a:endParaRPr lang="en-US" sz="2400" dirty="0">
                        <a:solidFill>
                          <a:schemeClr val="bg1"/>
                        </a:solidFill>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809130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a:t>Arithmetic Instructions</a:t>
            </a:r>
          </a:p>
        </p:txBody>
      </p:sp>
      <p:graphicFrame>
        <p:nvGraphicFramePr>
          <p:cNvPr id="2247684" name="Group 4"/>
          <p:cNvGraphicFramePr>
            <a:graphicFrameLocks noGrp="1"/>
          </p:cNvGraphicFramePr>
          <p:nvPr>
            <p:custDataLst>
              <p:tags r:id="rId2"/>
            </p:custDataLst>
            <p:extLst>
              <p:ext uri="{D42A27DB-BD31-4B8C-83A1-F6EECF244321}">
                <p14:modId xmlns:p14="http://schemas.microsoft.com/office/powerpoint/2010/main" val="3662918345"/>
              </p:ext>
            </p:extLst>
          </p:nvPr>
        </p:nvGraphicFramePr>
        <p:xfrm>
          <a:off x="914400" y="1036320"/>
          <a:ext cx="6248400" cy="1290320"/>
        </p:xfrm>
        <a:graphic>
          <a:graphicData uri="http://schemas.openxmlformats.org/drawingml/2006/table">
            <a:tbl>
              <a:tblPr/>
              <a:tblGrid>
                <a:gridCol w="1198934"/>
                <a:gridCol w="934666"/>
                <a:gridCol w="990600"/>
                <a:gridCol w="990600"/>
                <a:gridCol w="990600"/>
                <a:gridCol w="114300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00"/>
                          </a:solidFill>
                          <a:effectLst/>
                          <a:latin typeface="Consolas" pitchFamily="49" charset="0"/>
                        </a:rPr>
                        <a:t>func</a:t>
                      </a:r>
                      <a:endParaRPr kumimoji="0" lang="en-US" sz="2800" b="0" i="0" u="none" strike="noStrike" cap="none" normalizeH="0" baseline="0" dirty="0" smtClean="0">
                        <a:ln>
                          <a:noFill/>
                        </a:ln>
                        <a:solidFill>
                          <a:srgbClr val="FFFF00"/>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13" name="Table 12"/>
          <p:cNvGraphicFramePr>
            <a:graphicFrameLocks noGrp="1"/>
          </p:cNvGraphicFramePr>
          <p:nvPr>
            <p:custDataLst>
              <p:tags r:id="rId3"/>
            </p:custDataLst>
            <p:extLst>
              <p:ext uri="{D42A27DB-BD31-4B8C-83A1-F6EECF244321}">
                <p14:modId xmlns:p14="http://schemas.microsoft.com/office/powerpoint/2010/main" val="982000862"/>
              </p:ext>
            </p:extLst>
          </p:nvPr>
        </p:nvGraphicFramePr>
        <p:xfrm>
          <a:off x="609600" y="2514600"/>
          <a:ext cx="7772400" cy="2743200"/>
        </p:xfrm>
        <a:graphic>
          <a:graphicData uri="http://schemas.openxmlformats.org/drawingml/2006/table">
            <a:tbl>
              <a:tblPr firstRow="1" bandRow="1">
                <a:tableStyleId>{5C22544A-7EE6-4342-B048-85BDC9FD1C3A}</a:tableStyleId>
              </a:tblPr>
              <a:tblGrid>
                <a:gridCol w="919316"/>
                <a:gridCol w="1138084"/>
                <a:gridCol w="2455606"/>
                <a:gridCol w="3259394"/>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rgbClr val="FFFF00"/>
                          </a:solidFill>
                          <a:latin typeface="Consolas" pitchFamily="49" charset="0"/>
                        </a:rPr>
                        <a:t>func</a:t>
                      </a:r>
                      <a:endParaRPr lang="en-US" sz="2400" dirty="0">
                        <a:solidFill>
                          <a:srgbClr val="FFFF00"/>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0x21</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ADDU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 R[</a:t>
                      </a:r>
                      <a:r>
                        <a:rPr lang="en-US" sz="2400" dirty="0" err="1" smtClean="0">
                          <a:solidFill>
                            <a:schemeClr val="bg1"/>
                          </a:solidFill>
                        </a:rPr>
                        <a:t>rt</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0x23</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SUBU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 R[</a:t>
                      </a:r>
                      <a:r>
                        <a:rPr lang="en-US" sz="2400" dirty="0" err="1" smtClean="0">
                          <a:solidFill>
                            <a:schemeClr val="bg1"/>
                          </a:solidFill>
                        </a:rPr>
                        <a:t>rt</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0x25</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OR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a:t>
                      </a:r>
                      <a:r>
                        <a:rPr lang="en-US" sz="2400" baseline="0" dirty="0" smtClean="0">
                          <a:solidFill>
                            <a:schemeClr val="bg1"/>
                          </a:solidFill>
                        </a:rPr>
                        <a:t>|</a:t>
                      </a:r>
                      <a:r>
                        <a:rPr lang="en-US" sz="2400" dirty="0" smtClean="0">
                          <a:solidFill>
                            <a:schemeClr val="bg1"/>
                          </a:solidFill>
                        </a:rPr>
                        <a:t> R[</a:t>
                      </a:r>
                      <a:r>
                        <a:rPr lang="en-US" sz="2400" dirty="0" err="1" smtClean="0">
                          <a:solidFill>
                            <a:schemeClr val="bg1"/>
                          </a:solidFill>
                        </a:rPr>
                        <a:t>rt</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0x26</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XOR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a:t>
                      </a:r>
                      <a:r>
                        <a:rPr lang="en-US" sz="2400" dirty="0" smtClean="0">
                          <a:solidFill>
                            <a:schemeClr val="bg1"/>
                          </a:solidFill>
                          <a:sym typeface="Symbol"/>
                        </a:rPr>
                        <a:t></a:t>
                      </a:r>
                      <a:r>
                        <a:rPr lang="en-US" sz="2400" dirty="0" smtClean="0">
                          <a:solidFill>
                            <a:schemeClr val="bg1"/>
                          </a:solidFill>
                        </a:rPr>
                        <a:t> R[</a:t>
                      </a:r>
                      <a:r>
                        <a:rPr lang="en-US" sz="2400" dirty="0" err="1" smtClean="0">
                          <a:solidFill>
                            <a:schemeClr val="bg1"/>
                          </a:solidFill>
                        </a:rPr>
                        <a:t>rt</a:t>
                      </a:r>
                      <a:r>
                        <a:rPr lang="en-US" sz="2400" dirty="0" smtClean="0">
                          <a:solidFill>
                            <a:schemeClr val="bg1"/>
                          </a:solidFill>
                        </a:rPr>
                        <a:t>]</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0x27</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NOR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 ( R[</a:t>
                      </a:r>
                      <a:r>
                        <a:rPr lang="en-US" sz="2400" dirty="0" err="1" smtClean="0">
                          <a:solidFill>
                            <a:schemeClr val="bg1"/>
                          </a:solidFill>
                        </a:rPr>
                        <a:t>rs</a:t>
                      </a:r>
                      <a:r>
                        <a:rPr lang="en-US" sz="2400" dirty="0" smtClean="0">
                          <a:solidFill>
                            <a:schemeClr val="bg1"/>
                          </a:solidFill>
                        </a:rPr>
                        <a:t>] | R[</a:t>
                      </a:r>
                      <a:r>
                        <a:rPr lang="en-US" sz="2400" dirty="0" err="1" smtClean="0">
                          <a:solidFill>
                            <a:schemeClr val="bg1"/>
                          </a:solidFill>
                        </a:rPr>
                        <a:t>rt</a:t>
                      </a:r>
                      <a:r>
                        <a:rPr lang="en-US" sz="2400" dirty="0" smtClean="0">
                          <a:solidFill>
                            <a:schemeClr val="bg1"/>
                          </a:solidFill>
                        </a:rPr>
                        <a:t>] )</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 name="Rectangle 11"/>
          <p:cNvSpPr/>
          <p:nvPr>
            <p:custDataLst>
              <p:tags r:id="rId4"/>
            </p:custDataLst>
          </p:nvPr>
        </p:nvSpPr>
        <p:spPr>
          <a:xfrm>
            <a:off x="838200" y="579120"/>
            <a:ext cx="6494085" cy="523220"/>
          </a:xfrm>
          <a:prstGeom prst="rect">
            <a:avLst/>
          </a:prstGeom>
        </p:spPr>
        <p:txBody>
          <a:bodyPr wrap="none">
            <a:spAutoFit/>
          </a:bodyPr>
          <a:lstStyle/>
          <a:p>
            <a:r>
              <a:rPr lang="en-US" sz="2800" dirty="0" smtClean="0">
                <a:solidFill>
                  <a:schemeClr val="accent1"/>
                </a:solidFill>
                <a:latin typeface="Consolas" pitchFamily="49" charset="0"/>
              </a:rPr>
              <a:t>000000</a:t>
            </a:r>
            <a:r>
              <a:rPr lang="en-US" sz="2800" dirty="0" smtClean="0">
                <a:solidFill>
                  <a:srgbClr val="FFFFFF"/>
                </a:solidFill>
                <a:latin typeface="Consolas" pitchFamily="49" charset="0"/>
              </a:rPr>
              <a:t>01000001100010000</a:t>
            </a:r>
            <a:r>
              <a:rPr lang="en-US" sz="2800" dirty="0" smtClean="0">
                <a:solidFill>
                  <a:schemeClr val="bg1"/>
                </a:solidFill>
                <a:latin typeface="Consolas" pitchFamily="49" charset="0"/>
              </a:rPr>
              <a:t>000</a:t>
            </a:r>
            <a:r>
              <a:rPr lang="en-US" sz="2800" dirty="0" smtClean="0">
                <a:solidFill>
                  <a:srgbClr val="FFFF00"/>
                </a:solidFill>
                <a:latin typeface="Consolas" pitchFamily="49" charset="0"/>
              </a:rPr>
              <a:t>100110</a:t>
            </a:r>
            <a:endParaRPr lang="en-US" sz="2800" dirty="0">
              <a:solidFill>
                <a:srgbClr val="FFFF00"/>
              </a:solidFill>
            </a:endParaRPr>
          </a:p>
        </p:txBody>
      </p:sp>
      <p:sp>
        <p:nvSpPr>
          <p:cNvPr id="8" name="Rounded Rectangular Callout 7"/>
          <p:cNvSpPr/>
          <p:nvPr>
            <p:custDataLst>
              <p:tags r:id="rId5"/>
            </p:custDataLst>
          </p:nvPr>
        </p:nvSpPr>
        <p:spPr>
          <a:xfrm>
            <a:off x="7924800" y="1341120"/>
            <a:ext cx="914400" cy="457200"/>
          </a:xfrm>
          <a:prstGeom prst="wedgeRoundRectCallout">
            <a:avLst>
              <a:gd name="adj1" fmla="val -1036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solidFill>
              </a:rPr>
              <a:t>R-Type</a:t>
            </a:r>
          </a:p>
        </p:txBody>
      </p:sp>
      <p:sp>
        <p:nvSpPr>
          <p:cNvPr id="7" name="TextBox 6"/>
          <p:cNvSpPr txBox="1"/>
          <p:nvPr>
            <p:custDataLst>
              <p:tags r:id="rId6"/>
            </p:custDataLst>
          </p:nvPr>
        </p:nvSpPr>
        <p:spPr>
          <a:xfrm>
            <a:off x="1066800" y="5530446"/>
            <a:ext cx="5023106" cy="523220"/>
          </a:xfrm>
          <a:prstGeom prst="rect">
            <a:avLst/>
          </a:prstGeom>
          <a:noFill/>
        </p:spPr>
        <p:txBody>
          <a:bodyPr wrap="none" rtlCol="0">
            <a:spAutoFit/>
          </a:bodyPr>
          <a:lstStyle/>
          <a:p>
            <a:r>
              <a:rPr lang="en-US" sz="2800" dirty="0" smtClean="0">
                <a:solidFill>
                  <a:schemeClr val="accent1"/>
                </a:solidFill>
              </a:rPr>
              <a:t>ex: r4 = r8 </a:t>
            </a:r>
            <a:r>
              <a:rPr lang="en-US" sz="2800" dirty="0">
                <a:solidFill>
                  <a:schemeClr val="accent1"/>
                </a:solidFill>
                <a:sym typeface="Symbol"/>
              </a:rPr>
              <a:t></a:t>
            </a:r>
            <a:r>
              <a:rPr lang="en-US" sz="2800" dirty="0" smtClean="0">
                <a:solidFill>
                  <a:schemeClr val="accent1"/>
                </a:solidFill>
              </a:rPr>
              <a:t> r6     # XOR r4, r8, r6</a:t>
            </a:r>
          </a:p>
        </p:txBody>
      </p:sp>
      <p:sp>
        <p:nvSpPr>
          <p:cNvPr id="2" name="Oval 1"/>
          <p:cNvSpPr/>
          <p:nvPr/>
        </p:nvSpPr>
        <p:spPr>
          <a:xfrm>
            <a:off x="76200" y="4267200"/>
            <a:ext cx="84582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415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animBg="1"/>
      <p:bldP spid="7" grpId="0"/>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Arithmetic and Logic</a:t>
            </a:r>
            <a:endParaRPr lang="en-US" dirty="0"/>
          </a:p>
        </p:txBody>
      </p:sp>
      <p:sp>
        <p:nvSpPr>
          <p:cNvPr id="2249753" name="Line 25"/>
          <p:cNvSpPr>
            <a:spLocks noChangeShapeType="1"/>
          </p:cNvSpPr>
          <p:nvPr>
            <p:custDataLst>
              <p:tags r:id="rId2"/>
            </p:custDataLst>
          </p:nvPr>
        </p:nvSpPr>
        <p:spPr bwMode="auto">
          <a:xfrm flipV="1">
            <a:off x="2743200" y="26670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667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667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6670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7" name="Text Box 29"/>
          <p:cNvSpPr txBox="1">
            <a:spLocks noChangeArrowheads="1"/>
          </p:cNvSpPr>
          <p:nvPr>
            <p:custDataLst>
              <p:tags r:id="rId6"/>
            </p:custDataLst>
          </p:nvPr>
        </p:nvSpPr>
        <p:spPr bwMode="auto">
          <a:xfrm>
            <a:off x="2971800"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49758" name="Line 30"/>
          <p:cNvSpPr>
            <a:spLocks noChangeShapeType="1"/>
          </p:cNvSpPr>
          <p:nvPr>
            <p:custDataLst>
              <p:tags r:id="rId7"/>
            </p:custDataLst>
          </p:nvPr>
        </p:nvSpPr>
        <p:spPr bwMode="auto">
          <a:xfrm>
            <a:off x="3048001"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2249762" name="Line 34"/>
          <p:cNvSpPr>
            <a:spLocks noChangeShapeType="1"/>
          </p:cNvSpPr>
          <p:nvPr>
            <p:custDataLst>
              <p:tags r:id="rId8"/>
            </p:custDataLst>
          </p:nvPr>
        </p:nvSpPr>
        <p:spPr bwMode="auto">
          <a:xfrm flipV="1">
            <a:off x="1524000" y="3505200"/>
            <a:ext cx="1066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524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362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7086600" y="990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905000"/>
            <a:ext cx="457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990600"/>
            <a:ext cx="5105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2209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15"/>
            </p:custDataLst>
          </p:nvPr>
        </p:nvSpPr>
        <p:spPr bwMode="auto">
          <a:xfrm>
            <a:off x="6096000" y="1524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71" name="Line 49"/>
          <p:cNvSpPr>
            <a:spLocks noChangeShapeType="1"/>
          </p:cNvSpPr>
          <p:nvPr>
            <p:custDataLst>
              <p:tags r:id="rId16"/>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17"/>
            </p:custDataLst>
          </p:nvPr>
        </p:nvSpPr>
        <p:spPr bwMode="auto">
          <a:xfrm>
            <a:off x="3276600"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114" name="Line 30"/>
          <p:cNvSpPr>
            <a:spLocks noChangeShapeType="1"/>
          </p:cNvSpPr>
          <p:nvPr>
            <p:custDataLst>
              <p:tags r:id="rId18"/>
            </p:custDataLst>
          </p:nvPr>
        </p:nvSpPr>
        <p:spPr bwMode="auto">
          <a:xfrm>
            <a:off x="3505200"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115" name="Text Box 29"/>
          <p:cNvSpPr txBox="1">
            <a:spLocks noChangeArrowheads="1"/>
          </p:cNvSpPr>
          <p:nvPr>
            <p:custDataLst>
              <p:tags r:id="rId19"/>
            </p:custDataLst>
          </p:nvPr>
        </p:nvSpPr>
        <p:spPr bwMode="auto">
          <a:xfrm>
            <a:off x="32004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6" name="Text Box 29"/>
          <p:cNvSpPr txBox="1">
            <a:spLocks noChangeArrowheads="1"/>
          </p:cNvSpPr>
          <p:nvPr>
            <p:custDataLst>
              <p:tags r:id="rId20"/>
            </p:custDataLst>
          </p:nvPr>
        </p:nvSpPr>
        <p:spPr bwMode="auto">
          <a:xfrm>
            <a:off x="34290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30" name="Line 45"/>
          <p:cNvSpPr>
            <a:spLocks noChangeShapeType="1"/>
          </p:cNvSpPr>
          <p:nvPr>
            <p:custDataLst>
              <p:tags r:id="rId21"/>
            </p:custDataLst>
          </p:nvPr>
        </p:nvSpPr>
        <p:spPr bwMode="auto">
          <a:xfrm flipV="1">
            <a:off x="6400800" y="2514600"/>
            <a:ext cx="0" cy="990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22"/>
          <p:cNvSpPr>
            <a:spLocks noChangeArrowheads="1"/>
          </p:cNvSpPr>
          <p:nvPr>
            <p:custDataLst>
              <p:tags r:id="rId23"/>
            </p:custDataLst>
          </p:nvPr>
        </p:nvSpPr>
        <p:spPr bwMode="auto">
          <a:xfrm>
            <a:off x="2590799" y="1295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53" name="Line 34"/>
          <p:cNvSpPr>
            <a:spLocks noChangeShapeType="1"/>
          </p:cNvSpPr>
          <p:nvPr>
            <p:custDataLst>
              <p:tags r:id="rId24"/>
            </p:custDataLst>
          </p:nvPr>
        </p:nvSpPr>
        <p:spPr bwMode="auto">
          <a:xfrm>
            <a:off x="3810000" y="3505200"/>
            <a:ext cx="25908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42" name="Line 8"/>
          <p:cNvSpPr>
            <a:spLocks noChangeShapeType="1"/>
          </p:cNvSpPr>
          <p:nvPr>
            <p:custDataLst>
              <p:tags r:id="rId25"/>
            </p:custDataLst>
          </p:nvPr>
        </p:nvSpPr>
        <p:spPr bwMode="auto">
          <a:xfrm>
            <a:off x="761998" y="22860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43" name="Text Box 11"/>
          <p:cNvSpPr txBox="1">
            <a:spLocks noChangeArrowheads="1"/>
          </p:cNvSpPr>
          <p:nvPr>
            <p:custDataLst>
              <p:tags r:id="rId26"/>
            </p:custDataLst>
          </p:nvPr>
        </p:nvSpPr>
        <p:spPr bwMode="auto">
          <a:xfrm>
            <a:off x="381000" y="3048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44" name="Line 18"/>
          <p:cNvSpPr>
            <a:spLocks noChangeShapeType="1"/>
          </p:cNvSpPr>
          <p:nvPr>
            <p:custDataLst>
              <p:tags r:id="rId27"/>
            </p:custDataLst>
          </p:nvPr>
        </p:nvSpPr>
        <p:spPr bwMode="auto">
          <a:xfrm flipH="1">
            <a:off x="1295400" y="2667000"/>
            <a:ext cx="0" cy="1524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45" name="Line 21"/>
          <p:cNvSpPr>
            <a:spLocks noChangeShapeType="1"/>
          </p:cNvSpPr>
          <p:nvPr>
            <p:custDataLst>
              <p:tags r:id="rId28"/>
            </p:custDataLst>
          </p:nvPr>
        </p:nvSpPr>
        <p:spPr bwMode="auto">
          <a:xfrm>
            <a:off x="761998" y="3352798"/>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46" name="Line 49"/>
          <p:cNvSpPr>
            <a:spLocks noChangeShapeType="1"/>
          </p:cNvSpPr>
          <p:nvPr>
            <p:custDataLst>
              <p:tags r:id="rId29"/>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47" name="Line 49"/>
          <p:cNvSpPr>
            <a:spLocks noChangeShapeType="1"/>
          </p:cNvSpPr>
          <p:nvPr>
            <p:custDataLst>
              <p:tags r:id="rId30"/>
            </p:custDataLst>
          </p:nvPr>
        </p:nvSpPr>
        <p:spPr bwMode="auto">
          <a:xfrm flipH="1" flipV="1">
            <a:off x="1219200" y="1752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48" name="Rectangle 4"/>
          <p:cNvSpPr>
            <a:spLocks noChangeArrowheads="1"/>
          </p:cNvSpPr>
          <p:nvPr>
            <p:custDataLst>
              <p:tags r:id="rId31"/>
            </p:custDataLst>
          </p:nvPr>
        </p:nvSpPr>
        <p:spPr bwMode="auto">
          <a:xfrm>
            <a:off x="228600" y="1219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50" name="Line 49"/>
          <p:cNvSpPr>
            <a:spLocks noChangeShapeType="1"/>
          </p:cNvSpPr>
          <p:nvPr>
            <p:custDataLst>
              <p:tags r:id="rId32"/>
            </p:custDataLst>
          </p:nvPr>
        </p:nvSpPr>
        <p:spPr bwMode="auto">
          <a:xfrm flipH="1" flipV="1">
            <a:off x="1524000" y="17526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52" name="Line 44"/>
          <p:cNvSpPr>
            <a:spLocks noChangeShapeType="1"/>
          </p:cNvSpPr>
          <p:nvPr>
            <p:custDataLst>
              <p:tags r:id="rId33"/>
            </p:custDataLst>
          </p:nvPr>
        </p:nvSpPr>
        <p:spPr bwMode="auto">
          <a:xfrm>
            <a:off x="762000" y="26670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54" name="Text Box 29"/>
          <p:cNvSpPr txBox="1">
            <a:spLocks noChangeArrowheads="1"/>
          </p:cNvSpPr>
          <p:nvPr>
            <p:custDataLst>
              <p:tags r:id="rId34"/>
            </p:custDataLst>
          </p:nvPr>
        </p:nvSpPr>
        <p:spPr bwMode="auto">
          <a:xfrm>
            <a:off x="1295400" y="1450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55" name="Line 8"/>
          <p:cNvSpPr>
            <a:spLocks noChangeShapeType="1"/>
          </p:cNvSpPr>
          <p:nvPr>
            <p:custDataLst>
              <p:tags r:id="rId35"/>
            </p:custDataLst>
          </p:nvPr>
        </p:nvSpPr>
        <p:spPr bwMode="auto">
          <a:xfrm flipH="1">
            <a:off x="1219200" y="26670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59"/>
          <p:cNvGrpSpPr/>
          <p:nvPr>
            <p:custDataLst>
              <p:tags r:id="rId36"/>
            </p:custDataLst>
          </p:nvPr>
        </p:nvGrpSpPr>
        <p:grpSpPr>
          <a:xfrm>
            <a:off x="914400" y="2514600"/>
            <a:ext cx="304800" cy="304800"/>
            <a:chOff x="990600" y="2971800"/>
            <a:chExt cx="304800" cy="304800"/>
          </a:xfrm>
        </p:grpSpPr>
        <p:sp>
          <p:nvSpPr>
            <p:cNvPr id="61" name="Freeform 60"/>
            <p:cNvSpPr/>
            <p:nvPr>
              <p:custDataLst>
                <p:tags r:id="rId40"/>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1"/>
            <p:cNvSpPr txBox="1">
              <a:spLocks noChangeArrowheads="1"/>
            </p:cNvSpPr>
            <p:nvPr>
              <p:custDataLst>
                <p:tags r:id="rId41"/>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63" name="Line 9"/>
          <p:cNvSpPr>
            <a:spLocks noChangeShapeType="1"/>
          </p:cNvSpPr>
          <p:nvPr>
            <p:custDataLst>
              <p:tags r:id="rId37"/>
            </p:custDataLst>
          </p:nvPr>
        </p:nvSpPr>
        <p:spPr bwMode="auto">
          <a:xfrm flipV="1">
            <a:off x="762000" y="4191000"/>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38"/>
            </p:custDataLst>
          </p:nvPr>
        </p:nvSpPr>
        <p:spPr bwMode="auto">
          <a:xfrm>
            <a:off x="2590800" y="3276601"/>
            <a:ext cx="1219200" cy="457199"/>
          </a:xfrm>
          <a:prstGeom prst="ellipse">
            <a:avLst/>
          </a:prstGeom>
          <a:solidFill>
            <a:schemeClr val="bg2"/>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49" name="Line 9"/>
          <p:cNvSpPr>
            <a:spLocks noChangeShapeType="1"/>
          </p:cNvSpPr>
          <p:nvPr>
            <p:custDataLst>
              <p:tags r:id="rId39"/>
            </p:custDataLst>
          </p:nvPr>
        </p:nvSpPr>
        <p:spPr bwMode="auto">
          <a:xfrm flipV="1">
            <a:off x="762000" y="4191000"/>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cxnSp>
        <p:nvCxnSpPr>
          <p:cNvPr id="51" name="Straight Arrow Connector 50"/>
          <p:cNvCxnSpPr/>
          <p:nvPr/>
        </p:nvCxnSpPr>
        <p:spPr>
          <a:xfrm>
            <a:off x="448080" y="4663440"/>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1743480" y="4648200"/>
            <a:ext cx="2447520" cy="1524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4352569" y="4663440"/>
            <a:ext cx="2247899"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6629400" y="464820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7924800" y="4663440"/>
            <a:ext cx="123744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76602" y="4355068"/>
            <a:ext cx="694998" cy="369332"/>
          </a:xfrm>
          <a:prstGeom prst="rect">
            <a:avLst/>
          </a:prstGeom>
          <a:noFill/>
        </p:spPr>
        <p:txBody>
          <a:bodyPr wrap="none" rtlCol="0">
            <a:spAutoFit/>
          </a:bodyPr>
          <a:lstStyle/>
          <a:p>
            <a:r>
              <a:rPr lang="en-US" dirty="0" smtClean="0">
                <a:solidFill>
                  <a:schemeClr val="accent1"/>
                </a:solidFill>
              </a:rPr>
              <a:t>Fetch</a:t>
            </a:r>
          </a:p>
        </p:txBody>
      </p:sp>
      <p:sp>
        <p:nvSpPr>
          <p:cNvPr id="64" name="TextBox 63"/>
          <p:cNvSpPr txBox="1"/>
          <p:nvPr/>
        </p:nvSpPr>
        <p:spPr>
          <a:xfrm>
            <a:off x="2683718" y="4343400"/>
            <a:ext cx="897682" cy="369332"/>
          </a:xfrm>
          <a:prstGeom prst="rect">
            <a:avLst/>
          </a:prstGeom>
          <a:noFill/>
        </p:spPr>
        <p:txBody>
          <a:bodyPr wrap="none" rtlCol="0">
            <a:spAutoFit/>
          </a:bodyPr>
          <a:lstStyle/>
          <a:p>
            <a:r>
              <a:rPr lang="en-US" dirty="0" smtClean="0">
                <a:solidFill>
                  <a:schemeClr val="accent1"/>
                </a:solidFill>
              </a:rPr>
              <a:t>Decode</a:t>
            </a:r>
          </a:p>
        </p:txBody>
      </p:sp>
      <p:sp>
        <p:nvSpPr>
          <p:cNvPr id="65" name="TextBox 64"/>
          <p:cNvSpPr txBox="1"/>
          <p:nvPr/>
        </p:nvSpPr>
        <p:spPr>
          <a:xfrm>
            <a:off x="5018988" y="4343400"/>
            <a:ext cx="915059" cy="369332"/>
          </a:xfrm>
          <a:prstGeom prst="rect">
            <a:avLst/>
          </a:prstGeom>
          <a:noFill/>
        </p:spPr>
        <p:txBody>
          <a:bodyPr wrap="none" rtlCol="0">
            <a:spAutoFit/>
          </a:bodyPr>
          <a:lstStyle/>
          <a:p>
            <a:r>
              <a:rPr lang="en-US" dirty="0" smtClean="0">
                <a:solidFill>
                  <a:schemeClr val="accent1"/>
                </a:solidFill>
              </a:rPr>
              <a:t>Execute</a:t>
            </a:r>
          </a:p>
        </p:txBody>
      </p:sp>
      <p:sp>
        <p:nvSpPr>
          <p:cNvPr id="66" name="TextBox 65"/>
          <p:cNvSpPr txBox="1"/>
          <p:nvPr/>
        </p:nvSpPr>
        <p:spPr>
          <a:xfrm>
            <a:off x="6799278" y="4355068"/>
            <a:ext cx="988925" cy="369332"/>
          </a:xfrm>
          <a:prstGeom prst="rect">
            <a:avLst/>
          </a:prstGeom>
          <a:noFill/>
        </p:spPr>
        <p:txBody>
          <a:bodyPr wrap="none" rtlCol="0">
            <a:spAutoFit/>
          </a:bodyPr>
          <a:lstStyle/>
          <a:p>
            <a:r>
              <a:rPr lang="en-US" dirty="0" smtClean="0">
                <a:solidFill>
                  <a:schemeClr val="bg1"/>
                </a:solidFill>
              </a:rPr>
              <a:t>Memory</a:t>
            </a:r>
          </a:p>
        </p:txBody>
      </p:sp>
      <p:sp>
        <p:nvSpPr>
          <p:cNvPr id="67" name="TextBox 66"/>
          <p:cNvSpPr txBox="1"/>
          <p:nvPr/>
        </p:nvSpPr>
        <p:spPr>
          <a:xfrm>
            <a:off x="8275522" y="4355068"/>
            <a:ext cx="514885" cy="369332"/>
          </a:xfrm>
          <a:prstGeom prst="rect">
            <a:avLst/>
          </a:prstGeom>
          <a:noFill/>
        </p:spPr>
        <p:txBody>
          <a:bodyPr wrap="none" rtlCol="0">
            <a:spAutoFit/>
          </a:bodyPr>
          <a:lstStyle/>
          <a:p>
            <a:r>
              <a:rPr lang="en-US" dirty="0" smtClean="0">
                <a:solidFill>
                  <a:schemeClr val="accent1"/>
                </a:solidFill>
              </a:rPr>
              <a:t>WB</a:t>
            </a:r>
          </a:p>
        </p:txBody>
      </p:sp>
      <p:sp>
        <p:nvSpPr>
          <p:cNvPr id="4" name="TextBox 3"/>
          <p:cNvSpPr txBox="1"/>
          <p:nvPr/>
        </p:nvSpPr>
        <p:spPr>
          <a:xfrm>
            <a:off x="6990443" y="4724400"/>
            <a:ext cx="553357" cy="369332"/>
          </a:xfrm>
          <a:prstGeom prst="rect">
            <a:avLst/>
          </a:prstGeom>
          <a:noFill/>
        </p:spPr>
        <p:txBody>
          <a:bodyPr wrap="none" rtlCol="0">
            <a:spAutoFit/>
          </a:bodyPr>
          <a:lstStyle/>
          <a:p>
            <a:r>
              <a:rPr lang="en-US" dirty="0" smtClean="0"/>
              <a:t>skip</a:t>
            </a:r>
            <a:endParaRPr lang="en-US" dirty="0"/>
          </a:p>
        </p:txBody>
      </p:sp>
      <p:sp>
        <p:nvSpPr>
          <p:cNvPr id="5" name="TextBox 4"/>
          <p:cNvSpPr txBox="1"/>
          <p:nvPr/>
        </p:nvSpPr>
        <p:spPr>
          <a:xfrm>
            <a:off x="4533900" y="1143000"/>
            <a:ext cx="381836" cy="369332"/>
          </a:xfrm>
          <a:prstGeom prst="rect">
            <a:avLst/>
          </a:prstGeom>
          <a:noFill/>
        </p:spPr>
        <p:txBody>
          <a:bodyPr wrap="none" rtlCol="0">
            <a:spAutoFit/>
          </a:bodyPr>
          <a:lstStyle/>
          <a:p>
            <a:r>
              <a:rPr lang="en-US" dirty="0" smtClean="0">
                <a:solidFill>
                  <a:schemeClr val="accent1"/>
                </a:solidFill>
              </a:rPr>
              <a:t>r8</a:t>
            </a:r>
            <a:endParaRPr lang="en-US" dirty="0">
              <a:solidFill>
                <a:schemeClr val="accent1"/>
              </a:solidFill>
            </a:endParaRPr>
          </a:p>
        </p:txBody>
      </p:sp>
      <p:sp>
        <p:nvSpPr>
          <p:cNvPr id="68" name="TextBox 67"/>
          <p:cNvSpPr txBox="1"/>
          <p:nvPr/>
        </p:nvSpPr>
        <p:spPr>
          <a:xfrm>
            <a:off x="4495800" y="1992868"/>
            <a:ext cx="381836" cy="369332"/>
          </a:xfrm>
          <a:prstGeom prst="rect">
            <a:avLst/>
          </a:prstGeom>
          <a:noFill/>
        </p:spPr>
        <p:txBody>
          <a:bodyPr wrap="none" rtlCol="0">
            <a:spAutoFit/>
          </a:bodyPr>
          <a:lstStyle/>
          <a:p>
            <a:r>
              <a:rPr lang="en-US" dirty="0" smtClean="0">
                <a:solidFill>
                  <a:schemeClr val="accent1"/>
                </a:solidFill>
              </a:rPr>
              <a:t>r6</a:t>
            </a:r>
            <a:endParaRPr lang="en-US" dirty="0">
              <a:solidFill>
                <a:schemeClr val="accent1"/>
              </a:solidFill>
            </a:endParaRPr>
          </a:p>
        </p:txBody>
      </p:sp>
      <p:sp>
        <p:nvSpPr>
          <p:cNvPr id="69" name="TextBox 68"/>
          <p:cNvSpPr txBox="1"/>
          <p:nvPr/>
        </p:nvSpPr>
        <p:spPr>
          <a:xfrm>
            <a:off x="6591400" y="2589487"/>
            <a:ext cx="479811" cy="369332"/>
          </a:xfrm>
          <a:prstGeom prst="rect">
            <a:avLst/>
          </a:prstGeom>
          <a:noFill/>
        </p:spPr>
        <p:txBody>
          <a:bodyPr wrap="none" rtlCol="0">
            <a:spAutoFit/>
          </a:bodyPr>
          <a:lstStyle/>
          <a:p>
            <a:r>
              <a:rPr lang="en-US" dirty="0" err="1" smtClean="0">
                <a:solidFill>
                  <a:schemeClr val="accent1"/>
                </a:solidFill>
              </a:rPr>
              <a:t>xor</a:t>
            </a:r>
            <a:endParaRPr lang="en-US" dirty="0">
              <a:solidFill>
                <a:schemeClr val="accent1"/>
              </a:solidFill>
            </a:endParaRPr>
          </a:p>
        </p:txBody>
      </p:sp>
      <p:sp>
        <p:nvSpPr>
          <p:cNvPr id="70" name="TextBox 69"/>
          <p:cNvSpPr txBox="1"/>
          <p:nvPr/>
        </p:nvSpPr>
        <p:spPr>
          <a:xfrm>
            <a:off x="1981200" y="1752600"/>
            <a:ext cx="381836" cy="369332"/>
          </a:xfrm>
          <a:prstGeom prst="rect">
            <a:avLst/>
          </a:prstGeom>
          <a:noFill/>
        </p:spPr>
        <p:txBody>
          <a:bodyPr wrap="none" rtlCol="0">
            <a:spAutoFit/>
          </a:bodyPr>
          <a:lstStyle/>
          <a:p>
            <a:r>
              <a:rPr lang="en-US" dirty="0" smtClean="0">
                <a:solidFill>
                  <a:schemeClr val="accent1"/>
                </a:solidFill>
              </a:rPr>
              <a:t>r4</a:t>
            </a:r>
            <a:endParaRPr lang="en-US" dirty="0">
              <a:solidFill>
                <a:schemeClr val="accent1"/>
              </a:solidFill>
            </a:endParaRPr>
          </a:p>
        </p:txBody>
      </p:sp>
      <p:sp>
        <p:nvSpPr>
          <p:cNvPr id="72" name="TextBox 71"/>
          <p:cNvSpPr txBox="1"/>
          <p:nvPr/>
        </p:nvSpPr>
        <p:spPr>
          <a:xfrm>
            <a:off x="3733800" y="3048000"/>
            <a:ext cx="479811" cy="369332"/>
          </a:xfrm>
          <a:prstGeom prst="rect">
            <a:avLst/>
          </a:prstGeom>
          <a:noFill/>
        </p:spPr>
        <p:txBody>
          <a:bodyPr wrap="none" rtlCol="0">
            <a:spAutoFit/>
          </a:bodyPr>
          <a:lstStyle/>
          <a:p>
            <a:r>
              <a:rPr lang="en-US" dirty="0" err="1" smtClean="0">
                <a:solidFill>
                  <a:schemeClr val="accent1"/>
                </a:solidFill>
              </a:rPr>
              <a:t>xor</a:t>
            </a:r>
            <a:endParaRPr lang="en-US" dirty="0">
              <a:solidFill>
                <a:schemeClr val="accent1"/>
              </a:solidFill>
            </a:endParaRPr>
          </a:p>
        </p:txBody>
      </p:sp>
    </p:spTree>
    <p:extLst>
      <p:ext uri="{BB962C8B-B14F-4D97-AF65-F5344CB8AC3E}">
        <p14:creationId xmlns:p14="http://schemas.microsoft.com/office/powerpoint/2010/main" val="342936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97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497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497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497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497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497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497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497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497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497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497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4977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4977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4978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7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9753" grpId="0" animBg="1"/>
      <p:bldP spid="2249754" grpId="0" animBg="1"/>
      <p:bldP spid="2249755" grpId="0" animBg="1"/>
      <p:bldP spid="2249756" grpId="0" animBg="1"/>
      <p:bldP spid="2249757" grpId="0"/>
      <p:bldP spid="2249758" grpId="0" animBg="1"/>
      <p:bldP spid="2249762" grpId="0" animBg="1"/>
      <p:bldP spid="2249771" grpId="0" animBg="1"/>
      <p:bldP spid="2249772" grpId="0" animBg="1"/>
      <p:bldP spid="2249775" grpId="0" animBg="1"/>
      <p:bldP spid="2249776" grpId="0" animBg="1"/>
      <p:bldP spid="2249777" grpId="0" animBg="1"/>
      <p:bldP spid="2249779" grpId="0" animBg="1"/>
      <p:bldP spid="2249780" grpId="0"/>
      <p:bldP spid="71" grpId="0" animBg="1"/>
      <p:bldP spid="113" grpId="0" animBg="1"/>
      <p:bldP spid="114" grpId="0" animBg="1"/>
      <p:bldP spid="115" grpId="0"/>
      <p:bldP spid="116" grpId="0"/>
      <p:bldP spid="130" grpId="0" animBg="1"/>
      <p:bldP spid="151" grpId="0" animBg="1"/>
      <p:bldP spid="176" grpId="0" animBg="1"/>
      <p:bldP spid="53" grpId="0" animBg="1"/>
      <p:bldP spid="46" grpId="0" animBg="1"/>
      <p:bldP spid="50" grpId="0" animBg="1"/>
      <p:bldP spid="117" grpId="0" animBg="1"/>
      <p:bldP spid="64" grpId="0"/>
      <p:bldP spid="65" grpId="0"/>
      <p:bldP spid="66" grpId="0"/>
      <p:bldP spid="67" grpId="0"/>
      <p:bldP spid="4" grpId="0"/>
      <p:bldP spid="5" grpId="0"/>
      <p:bldP spid="68" grpId="0"/>
      <p:bldP spid="69" grpId="0"/>
      <p:bldP spid="70" grpId="0"/>
      <p:bldP spid="72" grpId="0"/>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62" name="Picture 2"/>
          <p:cNvPicPr>
            <a:picLocks noChangeAspect="1" noChangeArrowheads="1"/>
          </p:cNvPicPr>
          <p:nvPr>
            <p:custDataLst>
              <p:tags r:id="rId1"/>
            </p:custDataLst>
          </p:nvPr>
        </p:nvPicPr>
        <p:blipFill>
          <a:blip r:embed="rId9" cstate="print"/>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custDataLst>
              <p:tags r:id="rId2"/>
            </p:custDataLst>
          </p:nvPr>
        </p:nvSpPr>
        <p:spPr>
          <a:xfrm>
            <a:off x="0" y="1295400"/>
            <a:ext cx="9144000" cy="1066800"/>
          </a:xfrm>
          <a:prstGeom prst="rect">
            <a:avLst/>
          </a:prstGeom>
          <a:solidFill>
            <a:schemeClr val="tx1">
              <a:alpha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5171" name="Rectangle 3"/>
          <p:cNvSpPr>
            <a:spLocks noGrp="1" noChangeArrowheads="1"/>
          </p:cNvSpPr>
          <p:nvPr>
            <p:ph idx="4294967295"/>
            <p:custDataLst>
              <p:tags r:id="rId3"/>
            </p:custDataLst>
          </p:nvPr>
        </p:nvSpPr>
        <p:spPr>
          <a:xfrm>
            <a:off x="381000" y="1219200"/>
            <a:ext cx="8305800" cy="1066800"/>
          </a:xfrm>
        </p:spPr>
        <p:txBody>
          <a:bodyPr>
            <a:noAutofit/>
          </a:bodyPr>
          <a:lstStyle/>
          <a:p>
            <a:r>
              <a:rPr lang="en-US" dirty="0" smtClean="0">
                <a:solidFill>
                  <a:srgbClr val="FF0000"/>
                </a:solidFill>
              </a:rPr>
              <a:t>Instruction fetch + decode + ALU</a:t>
            </a:r>
          </a:p>
          <a:p>
            <a:r>
              <a:rPr lang="en-US" sz="2800" dirty="0" smtClean="0">
                <a:solidFill>
                  <a:srgbClr val="FF0000"/>
                </a:solidFill>
              </a:rPr>
              <a:t>= Babbage’s engine</a:t>
            </a:r>
            <a:endParaRPr lang="en-US" sz="2800" dirty="0">
              <a:solidFill>
                <a:srgbClr val="FF0000"/>
              </a:solidFill>
            </a:endParaRPr>
          </a:p>
        </p:txBody>
      </p:sp>
      <p:sp>
        <p:nvSpPr>
          <p:cNvPr id="8" name="Rectangle 3"/>
          <p:cNvSpPr txBox="1">
            <a:spLocks noChangeArrowheads="1"/>
          </p:cNvSpPr>
          <p:nvPr>
            <p:custDataLst>
              <p:tags r:id="rId4"/>
            </p:custDataLst>
          </p:nvPr>
        </p:nvSpPr>
        <p:spPr>
          <a:xfrm>
            <a:off x="3200400" y="1219200"/>
            <a:ext cx="1371600" cy="10668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kumimoji="0" lang="en-US" sz="3200" b="0" i="0" u="none" strike="noStrike" kern="1200" cap="none" spc="0" normalizeH="0" baseline="0" noProof="0" dirty="0" smtClean="0">
              <a:ln>
                <a:noFill/>
              </a:ln>
              <a:solidFill>
                <a:srgbClr val="FF0000"/>
              </a:solidFill>
              <a:effectLst/>
              <a:uLnTx/>
              <a:uFillTx/>
              <a:latin typeface="Calibri"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2800" b="0" i="0" u="none" strike="noStrike" kern="1200" cap="none" spc="0" normalizeH="0" baseline="0" noProof="0" dirty="0" smtClean="0">
                <a:ln>
                  <a:noFill/>
                </a:ln>
                <a:solidFill>
                  <a:srgbClr val="FF0000"/>
                </a:solidFill>
                <a:effectLst/>
                <a:uLnTx/>
                <a:uFillTx/>
                <a:latin typeface="Calibri" pitchFamily="34" charset="0"/>
                <a:ea typeface="+mn-ea"/>
                <a:cs typeface="Arial" pitchFamily="34" charset="0"/>
              </a:rPr>
              <a:t>+ speed</a:t>
            </a:r>
            <a:endParaRPr kumimoji="0" lang="en-US" sz="2800" b="0" i="0" u="none" strike="noStrike" kern="1200" cap="none" spc="0" normalizeH="0" baseline="0" noProof="0" dirty="0">
              <a:ln>
                <a:noFill/>
              </a:ln>
              <a:solidFill>
                <a:srgbClr val="FF0000"/>
              </a:solidFill>
              <a:effectLst/>
              <a:uLnTx/>
              <a:uFillTx/>
              <a:latin typeface="Calibri" pitchFamily="34" charset="0"/>
              <a:ea typeface="+mn-ea"/>
              <a:cs typeface="Arial" pitchFamily="34" charset="0"/>
            </a:endParaRPr>
          </a:p>
        </p:txBody>
      </p:sp>
      <p:sp>
        <p:nvSpPr>
          <p:cNvPr id="9" name="Rectangle 3"/>
          <p:cNvSpPr txBox="1">
            <a:spLocks noChangeArrowheads="1"/>
          </p:cNvSpPr>
          <p:nvPr>
            <p:custDataLst>
              <p:tags r:id="rId5"/>
            </p:custDataLst>
          </p:nvPr>
        </p:nvSpPr>
        <p:spPr>
          <a:xfrm>
            <a:off x="4419600" y="1219200"/>
            <a:ext cx="1828800" cy="10668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kumimoji="0" lang="en-US" sz="3200" b="0" i="0" u="none" strike="noStrike" kern="1200" cap="none" spc="0" normalizeH="0" baseline="0" noProof="0" dirty="0" smtClean="0">
              <a:ln>
                <a:noFill/>
              </a:ln>
              <a:solidFill>
                <a:srgbClr val="FF0000"/>
              </a:solidFill>
              <a:effectLst/>
              <a:uLnTx/>
              <a:uFillTx/>
              <a:latin typeface="Calibri"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2800" b="0" i="0" u="none" strike="noStrike" kern="1200" cap="none" spc="0" normalizeH="0" baseline="0" noProof="0" dirty="0" smtClean="0">
                <a:ln>
                  <a:noFill/>
                </a:ln>
                <a:solidFill>
                  <a:srgbClr val="FF0000"/>
                </a:solidFill>
                <a:effectLst/>
                <a:uLnTx/>
                <a:uFillTx/>
                <a:latin typeface="Calibri" pitchFamily="34" charset="0"/>
                <a:ea typeface="+mn-ea"/>
                <a:cs typeface="Arial" pitchFamily="34" charset="0"/>
              </a:rPr>
              <a:t>+ reliability</a:t>
            </a:r>
            <a:endParaRPr kumimoji="0" lang="en-US" sz="2800" b="0" i="0" u="none" strike="noStrike" kern="1200" cap="none" spc="0" normalizeH="0" baseline="0" noProof="0" dirty="0">
              <a:ln>
                <a:noFill/>
              </a:ln>
              <a:solidFill>
                <a:srgbClr val="FF0000"/>
              </a:solidFill>
              <a:effectLst/>
              <a:uLnTx/>
              <a:uFillTx/>
              <a:latin typeface="Calibri" pitchFamily="34" charset="0"/>
              <a:ea typeface="+mn-ea"/>
              <a:cs typeface="Arial" pitchFamily="34" charset="0"/>
            </a:endParaRPr>
          </a:p>
        </p:txBody>
      </p:sp>
      <p:sp>
        <p:nvSpPr>
          <p:cNvPr id="10" name="Rectangle 3"/>
          <p:cNvSpPr txBox="1">
            <a:spLocks noChangeArrowheads="1"/>
          </p:cNvSpPr>
          <p:nvPr>
            <p:custDataLst>
              <p:tags r:id="rId6"/>
            </p:custDataLst>
          </p:nvPr>
        </p:nvSpPr>
        <p:spPr>
          <a:xfrm>
            <a:off x="6096000" y="1219200"/>
            <a:ext cx="2895600" cy="10668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kumimoji="0" lang="en-US" sz="3200" b="0" i="0" u="none" strike="noStrike" kern="1200" cap="none" spc="0" normalizeH="0" baseline="0" noProof="0" dirty="0" smtClean="0">
              <a:ln>
                <a:noFill/>
              </a:ln>
              <a:solidFill>
                <a:srgbClr val="FF0000"/>
              </a:solidFill>
              <a:effectLst/>
              <a:uLnTx/>
              <a:uFillTx/>
              <a:latin typeface="Calibri"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2800" b="0" i="0" u="none" strike="noStrike" kern="1200" cap="none" spc="0" normalizeH="0" baseline="0" noProof="0" dirty="0" smtClean="0">
                <a:ln>
                  <a:noFill/>
                </a:ln>
                <a:solidFill>
                  <a:srgbClr val="FF0000"/>
                </a:solidFill>
                <a:effectLst/>
                <a:uLnTx/>
                <a:uFillTx/>
                <a:latin typeface="Calibri" pitchFamily="34" charset="0"/>
                <a:ea typeface="+mn-ea"/>
                <a:cs typeface="Arial" pitchFamily="34" charset="0"/>
              </a:rPr>
              <a:t>–</a:t>
            </a:r>
            <a:r>
              <a:rPr kumimoji="0" lang="en-US" sz="2800" b="0" i="0" u="none" strike="noStrike" kern="1200" cap="none" spc="0" normalizeH="0" noProof="0" dirty="0" smtClean="0">
                <a:ln>
                  <a:noFill/>
                </a:ln>
                <a:solidFill>
                  <a:srgbClr val="FF0000"/>
                </a:solidFill>
                <a:effectLst/>
                <a:uLnTx/>
                <a:uFillTx/>
                <a:latin typeface="Calibri" pitchFamily="34" charset="0"/>
                <a:ea typeface="+mn-ea"/>
                <a:cs typeface="Arial" pitchFamily="34" charset="0"/>
              </a:rPr>
              <a:t> hand crank</a:t>
            </a:r>
            <a:endParaRPr kumimoji="0" lang="en-US" sz="2800" b="0" i="0" u="none" strike="noStrike" kern="1200" cap="none" spc="0" normalizeH="0" baseline="0" noProof="0" dirty="0">
              <a:ln>
                <a:noFill/>
              </a:ln>
              <a:solidFill>
                <a:srgbClr val="FF0000"/>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3113226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dirty="0" smtClean="0"/>
              <a:t>Arithmetic Instructions: Shift</a:t>
            </a:r>
            <a:endParaRPr lang="en-US" dirty="0"/>
          </a:p>
        </p:txBody>
      </p:sp>
      <p:graphicFrame>
        <p:nvGraphicFramePr>
          <p:cNvPr id="2247684" name="Group 4"/>
          <p:cNvGraphicFramePr>
            <a:graphicFrameLocks noGrp="1"/>
          </p:cNvGraphicFramePr>
          <p:nvPr>
            <p:custDataLst>
              <p:tags r:id="rId2"/>
            </p:custDataLst>
            <p:extLst>
              <p:ext uri="{D42A27DB-BD31-4B8C-83A1-F6EECF244321}">
                <p14:modId xmlns:p14="http://schemas.microsoft.com/office/powerpoint/2010/main" val="2249640107"/>
              </p:ext>
            </p:extLst>
          </p:nvPr>
        </p:nvGraphicFramePr>
        <p:xfrm>
          <a:off x="914400" y="1143000"/>
          <a:ext cx="6248400" cy="1290320"/>
        </p:xfrm>
        <a:graphic>
          <a:graphicData uri="http://schemas.openxmlformats.org/drawingml/2006/table">
            <a:tbl>
              <a:tblPr/>
              <a:tblGrid>
                <a:gridCol w="1198934"/>
                <a:gridCol w="934666"/>
                <a:gridCol w="990600"/>
                <a:gridCol w="990600"/>
                <a:gridCol w="990600"/>
                <a:gridCol w="114300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shamt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00"/>
                          </a:solidFill>
                          <a:effectLst/>
                          <a:latin typeface="Consolas" pitchFamily="49" charset="0"/>
                        </a:rPr>
                        <a:t>func</a:t>
                      </a:r>
                      <a:endParaRPr kumimoji="0" lang="en-US" sz="2800" b="0" i="0" u="none" strike="noStrike" cap="none" normalizeH="0" baseline="0" dirty="0" smtClean="0">
                        <a:ln>
                          <a:noFill/>
                        </a:ln>
                        <a:solidFill>
                          <a:srgbClr val="FFFF00"/>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13" name="Table 12"/>
          <p:cNvGraphicFramePr>
            <a:graphicFrameLocks noGrp="1"/>
          </p:cNvGraphicFramePr>
          <p:nvPr>
            <p:custDataLst>
              <p:tags r:id="rId3"/>
            </p:custDataLst>
            <p:extLst>
              <p:ext uri="{D42A27DB-BD31-4B8C-83A1-F6EECF244321}">
                <p14:modId xmlns:p14="http://schemas.microsoft.com/office/powerpoint/2010/main" val="1414026344"/>
              </p:ext>
            </p:extLst>
          </p:nvPr>
        </p:nvGraphicFramePr>
        <p:xfrm>
          <a:off x="152400" y="2819400"/>
          <a:ext cx="8839200" cy="1828800"/>
        </p:xfrm>
        <a:graphic>
          <a:graphicData uri="http://schemas.openxmlformats.org/drawingml/2006/table">
            <a:tbl>
              <a:tblPr firstRow="1" bandRow="1">
                <a:tableStyleId>{5C22544A-7EE6-4342-B048-85BDC9FD1C3A}</a:tableStyleId>
              </a:tblPr>
              <a:tblGrid>
                <a:gridCol w="755487"/>
                <a:gridCol w="1057682"/>
                <a:gridCol w="2493108"/>
                <a:gridCol w="4532923"/>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rgbClr val="FFFF00"/>
                          </a:solidFill>
                          <a:latin typeface="Consolas" pitchFamily="49" charset="0"/>
                        </a:rPr>
                        <a:t>func</a:t>
                      </a:r>
                      <a:endParaRPr lang="en-US" sz="2400" dirty="0">
                        <a:solidFill>
                          <a:srgbClr val="FFFF00"/>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0x0</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SLL rd, </a:t>
                      </a:r>
                      <a:r>
                        <a:rPr lang="en-US" sz="2400" dirty="0" err="1" smtClean="0">
                          <a:solidFill>
                            <a:schemeClr val="bg1"/>
                          </a:solidFill>
                        </a:rPr>
                        <a:t>rt</a:t>
                      </a:r>
                      <a:r>
                        <a:rPr lang="en-US" sz="2400" dirty="0" smtClean="0">
                          <a:solidFill>
                            <a:schemeClr val="bg1"/>
                          </a:solidFill>
                        </a:rPr>
                        <a:t>, </a:t>
                      </a:r>
                      <a:r>
                        <a:rPr lang="en-US" sz="2400" dirty="0" err="1" smtClean="0">
                          <a:solidFill>
                            <a:schemeClr val="bg1"/>
                          </a:solidFill>
                        </a:rPr>
                        <a:t>shamt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rt</a:t>
                      </a:r>
                      <a:r>
                        <a:rPr lang="en-US" sz="2400" dirty="0" smtClean="0">
                          <a:solidFill>
                            <a:schemeClr val="bg1"/>
                          </a:solidFill>
                        </a:rPr>
                        <a:t>] &lt;&lt; </a:t>
                      </a:r>
                      <a:r>
                        <a:rPr lang="en-US" sz="2400" dirty="0" err="1" smtClean="0">
                          <a:solidFill>
                            <a:schemeClr val="bg1"/>
                          </a:solidFill>
                        </a:rPr>
                        <a:t>shamt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SRL rd, </a:t>
                      </a:r>
                      <a:r>
                        <a:rPr lang="en-US" sz="2400" dirty="0" err="1" smtClean="0">
                          <a:solidFill>
                            <a:schemeClr val="bg1"/>
                          </a:solidFill>
                        </a:rPr>
                        <a:t>rt</a:t>
                      </a:r>
                      <a:r>
                        <a:rPr lang="en-US" sz="2400" dirty="0" smtClean="0">
                          <a:solidFill>
                            <a:schemeClr val="bg1"/>
                          </a:solidFill>
                        </a:rPr>
                        <a:t>, </a:t>
                      </a:r>
                      <a:r>
                        <a:rPr lang="en-US" sz="2400" dirty="0" err="1" smtClean="0">
                          <a:solidFill>
                            <a:schemeClr val="bg1"/>
                          </a:solidFill>
                        </a:rPr>
                        <a:t>shamt</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rt</a:t>
                      </a:r>
                      <a:r>
                        <a:rPr lang="en-US" sz="2400" dirty="0" smtClean="0">
                          <a:solidFill>
                            <a:schemeClr val="bg1"/>
                          </a:solidFill>
                        </a:rPr>
                        <a:t>] &gt;&gt;&gt; </a:t>
                      </a:r>
                      <a:r>
                        <a:rPr lang="en-US" sz="2400" dirty="0" err="1" smtClean="0">
                          <a:solidFill>
                            <a:schemeClr val="bg1"/>
                          </a:solidFill>
                        </a:rPr>
                        <a:t>shamt</a:t>
                      </a:r>
                      <a:r>
                        <a:rPr lang="en-US" sz="2400" dirty="0" smtClean="0">
                          <a:solidFill>
                            <a:schemeClr val="bg1"/>
                          </a:solidFill>
                        </a:rPr>
                        <a:t> (zero</a:t>
                      </a:r>
                      <a:r>
                        <a:rPr lang="en-US" sz="2400" baseline="0" dirty="0" smtClean="0">
                          <a:solidFill>
                            <a:schemeClr val="bg1"/>
                          </a:solidFill>
                        </a:rPr>
                        <a:t> ext.)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0x3</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SRA rd, </a:t>
                      </a:r>
                      <a:r>
                        <a:rPr lang="en-US" sz="2400" dirty="0" err="1" smtClean="0">
                          <a:solidFill>
                            <a:schemeClr val="bg1"/>
                          </a:solidFill>
                        </a:rPr>
                        <a:t>rt</a:t>
                      </a:r>
                      <a:r>
                        <a:rPr lang="en-US" sz="2400" dirty="0" smtClean="0">
                          <a:solidFill>
                            <a:schemeClr val="bg1"/>
                          </a:solidFill>
                        </a:rPr>
                        <a:t>, </a:t>
                      </a:r>
                      <a:r>
                        <a:rPr lang="en-US" sz="2400" dirty="0" err="1" smtClean="0">
                          <a:solidFill>
                            <a:schemeClr val="bg1"/>
                          </a:solidFill>
                        </a:rPr>
                        <a:t>shamt</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rt</a:t>
                      </a:r>
                      <a:r>
                        <a:rPr lang="en-US" sz="2400" dirty="0" smtClean="0">
                          <a:solidFill>
                            <a:schemeClr val="bg1"/>
                          </a:solidFill>
                        </a:rPr>
                        <a:t>] </a:t>
                      </a:r>
                      <a:r>
                        <a:rPr lang="en-US" sz="2400" baseline="0" dirty="0" smtClean="0">
                          <a:solidFill>
                            <a:schemeClr val="bg1"/>
                          </a:solidFill>
                        </a:rPr>
                        <a:t>&gt;&gt;</a:t>
                      </a:r>
                      <a:r>
                        <a:rPr lang="en-US" sz="2400" dirty="0" smtClean="0">
                          <a:solidFill>
                            <a:schemeClr val="bg1"/>
                          </a:solidFill>
                        </a:rPr>
                        <a:t> </a:t>
                      </a:r>
                      <a:r>
                        <a:rPr lang="en-US" sz="2400" dirty="0" err="1" smtClean="0">
                          <a:solidFill>
                            <a:schemeClr val="bg1"/>
                          </a:solidFill>
                        </a:rPr>
                        <a:t>shamt</a:t>
                      </a:r>
                      <a:r>
                        <a:rPr lang="en-US" sz="2400" dirty="0" smtClean="0">
                          <a:solidFill>
                            <a:schemeClr val="bg1"/>
                          </a:solidFill>
                        </a:rPr>
                        <a:t> (sign ext.)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 name="Rectangle 11"/>
          <p:cNvSpPr/>
          <p:nvPr>
            <p:custDataLst>
              <p:tags r:id="rId4"/>
            </p:custDataLst>
          </p:nvPr>
        </p:nvSpPr>
        <p:spPr>
          <a:xfrm>
            <a:off x="838200" y="685800"/>
            <a:ext cx="6494085" cy="523220"/>
          </a:xfrm>
          <a:prstGeom prst="rect">
            <a:avLst/>
          </a:prstGeom>
        </p:spPr>
        <p:txBody>
          <a:bodyPr wrap="none">
            <a:spAutoFit/>
          </a:bodyPr>
          <a:lstStyle/>
          <a:p>
            <a:r>
              <a:rPr lang="en-US" sz="2800" dirty="0" smtClean="0">
                <a:solidFill>
                  <a:srgbClr val="FFFF00"/>
                </a:solidFill>
                <a:latin typeface="Consolas" pitchFamily="49" charset="0"/>
              </a:rPr>
              <a:t>000000</a:t>
            </a:r>
            <a:r>
              <a:rPr lang="en-US" sz="2800" dirty="0" smtClean="0">
                <a:solidFill>
                  <a:srgbClr val="FFFFFF"/>
                </a:solidFill>
                <a:latin typeface="Consolas" pitchFamily="49" charset="0"/>
              </a:rPr>
              <a:t>00000001000100000</a:t>
            </a:r>
            <a:r>
              <a:rPr lang="en-US" sz="2800" dirty="0" smtClean="0">
                <a:solidFill>
                  <a:schemeClr val="bg1"/>
                </a:solidFill>
                <a:latin typeface="Consolas" pitchFamily="49" charset="0"/>
              </a:rPr>
              <a:t>110</a:t>
            </a:r>
            <a:r>
              <a:rPr lang="en-US" sz="2800" dirty="0" smtClean="0">
                <a:solidFill>
                  <a:srgbClr val="FFFF00"/>
                </a:solidFill>
                <a:latin typeface="Consolas" pitchFamily="49" charset="0"/>
              </a:rPr>
              <a:t>000000</a:t>
            </a:r>
            <a:endParaRPr lang="en-US" sz="2800" dirty="0">
              <a:solidFill>
                <a:srgbClr val="FFFF00"/>
              </a:solidFill>
            </a:endParaRPr>
          </a:p>
        </p:txBody>
      </p:sp>
      <p:sp>
        <p:nvSpPr>
          <p:cNvPr id="6" name="TextBox 5"/>
          <p:cNvSpPr txBox="1"/>
          <p:nvPr>
            <p:custDataLst>
              <p:tags r:id="rId5"/>
            </p:custDataLst>
          </p:nvPr>
        </p:nvSpPr>
        <p:spPr>
          <a:xfrm>
            <a:off x="762000" y="5218093"/>
            <a:ext cx="4987263" cy="954107"/>
          </a:xfrm>
          <a:prstGeom prst="rect">
            <a:avLst/>
          </a:prstGeom>
          <a:noFill/>
        </p:spPr>
        <p:txBody>
          <a:bodyPr wrap="none" rtlCol="0">
            <a:spAutoFit/>
          </a:bodyPr>
          <a:lstStyle/>
          <a:p>
            <a:r>
              <a:rPr lang="en-US" sz="2800" dirty="0" smtClean="0">
                <a:solidFill>
                  <a:schemeClr val="accent1"/>
                </a:solidFill>
              </a:rPr>
              <a:t>ex: r8 = r4 * 64  	# SLL r8, r4, 6</a:t>
            </a:r>
          </a:p>
          <a:p>
            <a:r>
              <a:rPr lang="en-US" sz="2800" dirty="0">
                <a:solidFill>
                  <a:schemeClr val="accent1"/>
                </a:solidFill>
              </a:rPr>
              <a:t> </a:t>
            </a:r>
            <a:r>
              <a:rPr lang="en-US" sz="2800" dirty="0" smtClean="0">
                <a:solidFill>
                  <a:schemeClr val="accent1"/>
                </a:solidFill>
              </a:rPr>
              <a:t>     r8 = r4 </a:t>
            </a:r>
            <a:r>
              <a:rPr lang="en-US" sz="2800" dirty="0">
                <a:solidFill>
                  <a:schemeClr val="accent1"/>
                </a:solidFill>
              </a:rPr>
              <a:t>&lt;&lt; 6</a:t>
            </a:r>
            <a:endParaRPr lang="en-US" sz="2800" dirty="0" smtClean="0">
              <a:solidFill>
                <a:schemeClr val="accent1"/>
              </a:solidFill>
            </a:endParaRPr>
          </a:p>
        </p:txBody>
      </p:sp>
      <p:sp>
        <p:nvSpPr>
          <p:cNvPr id="8" name="Rounded Rectangular Callout 7"/>
          <p:cNvSpPr/>
          <p:nvPr>
            <p:custDataLst>
              <p:tags r:id="rId6"/>
            </p:custDataLst>
          </p:nvPr>
        </p:nvSpPr>
        <p:spPr>
          <a:xfrm>
            <a:off x="7924800" y="1447800"/>
            <a:ext cx="914400" cy="457200"/>
          </a:xfrm>
          <a:prstGeom prst="wedgeRoundRectCallout">
            <a:avLst>
              <a:gd name="adj1" fmla="val -1036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solidFill>
              </a:rPr>
              <a:t>R-Type</a:t>
            </a:r>
          </a:p>
        </p:txBody>
      </p:sp>
      <p:sp>
        <p:nvSpPr>
          <p:cNvPr id="2247712" name="Oval 2247711"/>
          <p:cNvSpPr/>
          <p:nvPr/>
        </p:nvSpPr>
        <p:spPr>
          <a:xfrm>
            <a:off x="0" y="3276600"/>
            <a:ext cx="85344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688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477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animBg="1"/>
      <p:bldP spid="22477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0834" name="Rectangle 2"/>
          <p:cNvSpPr>
            <a:spLocks noGrp="1" noChangeArrowheads="1"/>
          </p:cNvSpPr>
          <p:nvPr>
            <p:ph type="title"/>
            <p:custDataLst>
              <p:tags r:id="rId1"/>
            </p:custDataLst>
          </p:nvPr>
        </p:nvSpPr>
        <p:spPr/>
        <p:txBody>
          <a:bodyPr>
            <a:noAutofit/>
          </a:bodyPr>
          <a:lstStyle/>
          <a:p>
            <a:r>
              <a:rPr lang="en-US" dirty="0" smtClean="0"/>
              <a:t>MIPS Register </a:t>
            </a:r>
            <a:r>
              <a:rPr lang="en-US" dirty="0"/>
              <a:t>file</a:t>
            </a:r>
          </a:p>
        </p:txBody>
      </p:sp>
      <p:sp>
        <p:nvSpPr>
          <p:cNvPr id="2040835" name="Rectangle 3"/>
          <p:cNvSpPr>
            <a:spLocks noGrp="1" noChangeArrowheads="1"/>
          </p:cNvSpPr>
          <p:nvPr>
            <p:ph idx="1"/>
            <p:custDataLst>
              <p:tags r:id="rId2"/>
            </p:custDataLst>
          </p:nvPr>
        </p:nvSpPr>
        <p:spPr>
          <a:xfrm>
            <a:off x="0" y="609600"/>
            <a:ext cx="5181600" cy="5562600"/>
          </a:xfrm>
        </p:spPr>
        <p:txBody>
          <a:bodyPr>
            <a:noAutofit/>
          </a:bodyPr>
          <a:lstStyle/>
          <a:p>
            <a:r>
              <a:rPr lang="en-US" dirty="0" smtClean="0">
                <a:solidFill>
                  <a:schemeClr val="accent1"/>
                </a:solidFill>
              </a:rPr>
              <a:t>MIPS </a:t>
            </a:r>
            <a:r>
              <a:rPr lang="en-US" dirty="0">
                <a:solidFill>
                  <a:schemeClr val="accent1"/>
                </a:solidFill>
              </a:rPr>
              <a:t>register file</a:t>
            </a:r>
          </a:p>
          <a:p>
            <a:pPr lvl="1"/>
            <a:r>
              <a:rPr lang="en-US" dirty="0"/>
              <a:t>32 </a:t>
            </a:r>
            <a:r>
              <a:rPr lang="en-US" dirty="0" smtClean="0"/>
              <a:t>registers, 32-bits each (with r0 wired to zero)</a:t>
            </a:r>
            <a:endParaRPr lang="en-US" dirty="0"/>
          </a:p>
          <a:p>
            <a:pPr lvl="1"/>
            <a:r>
              <a:rPr lang="en-US" dirty="0" smtClean="0"/>
              <a:t>Write port indexed via R</a:t>
            </a:r>
            <a:r>
              <a:rPr lang="en-US" baseline="-25000" dirty="0" smtClean="0"/>
              <a:t>W</a:t>
            </a:r>
            <a:endParaRPr lang="en-US" baseline="-25000" dirty="0"/>
          </a:p>
          <a:p>
            <a:pPr lvl="2"/>
            <a:r>
              <a:rPr lang="en-US" dirty="0" smtClean="0"/>
              <a:t>Writes occur on falling edge</a:t>
            </a:r>
            <a:br>
              <a:rPr lang="en-US" dirty="0" smtClean="0"/>
            </a:br>
            <a:r>
              <a:rPr lang="en-US" dirty="0" smtClean="0"/>
              <a:t>but only if WE is high</a:t>
            </a:r>
          </a:p>
          <a:p>
            <a:pPr lvl="1"/>
            <a:r>
              <a:rPr lang="en-US" dirty="0" smtClean="0"/>
              <a:t>Read ports indexed via R</a:t>
            </a:r>
            <a:r>
              <a:rPr lang="en-US" baseline="-25000" dirty="0" smtClean="0"/>
              <a:t>A</a:t>
            </a:r>
            <a:r>
              <a:rPr lang="en-US" dirty="0" smtClean="0"/>
              <a:t>, R</a:t>
            </a:r>
            <a:r>
              <a:rPr lang="en-US" baseline="-25000" dirty="0" smtClean="0"/>
              <a:t>B</a:t>
            </a:r>
            <a:endParaRPr lang="en-US" baseline="-25000" dirty="0"/>
          </a:p>
        </p:txBody>
      </p:sp>
      <p:sp>
        <p:nvSpPr>
          <p:cNvPr id="36" name="Rectangle 35"/>
          <p:cNvSpPr/>
          <p:nvPr>
            <p:custDataLst>
              <p:tags r:id="rId3"/>
            </p:custDataLst>
          </p:nvPr>
        </p:nvSpPr>
        <p:spPr>
          <a:xfrm>
            <a:off x="5036244" y="991394"/>
            <a:ext cx="3581400" cy="31242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1"/>
                </a:solidFill>
              </a:rPr>
              <a:t>Dual-Read-Port</a:t>
            </a:r>
            <a:br>
              <a:rPr lang="en-US" sz="2800" dirty="0" smtClean="0">
                <a:solidFill>
                  <a:schemeClr val="accent1"/>
                </a:solidFill>
              </a:rPr>
            </a:br>
            <a:r>
              <a:rPr lang="en-US" sz="2800" dirty="0" smtClean="0">
                <a:solidFill>
                  <a:schemeClr val="accent1"/>
                </a:solidFill>
              </a:rPr>
              <a:t>Single-Write-Port</a:t>
            </a:r>
          </a:p>
          <a:p>
            <a:pPr algn="ctr"/>
            <a:r>
              <a:rPr lang="en-US" sz="2800" dirty="0" smtClean="0">
                <a:solidFill>
                  <a:schemeClr val="accent1"/>
                </a:solidFill>
              </a:rPr>
              <a:t>32 x 32 </a:t>
            </a:r>
            <a:br>
              <a:rPr lang="en-US" sz="2800" dirty="0" smtClean="0">
                <a:solidFill>
                  <a:schemeClr val="accent1"/>
                </a:solidFill>
              </a:rPr>
            </a:br>
            <a:r>
              <a:rPr lang="en-US" sz="2800" b="1" i="1" dirty="0" smtClean="0">
                <a:solidFill>
                  <a:schemeClr val="accent1"/>
                </a:solidFill>
              </a:rPr>
              <a:t>Register File</a:t>
            </a:r>
            <a:endParaRPr lang="en-US" sz="2800" b="1" i="1" dirty="0">
              <a:solidFill>
                <a:schemeClr val="accent1"/>
              </a:solidFill>
            </a:endParaRPr>
          </a:p>
        </p:txBody>
      </p:sp>
      <p:sp>
        <p:nvSpPr>
          <p:cNvPr id="41" name="TextBox 40"/>
          <p:cNvSpPr txBox="1"/>
          <p:nvPr>
            <p:custDataLst>
              <p:tags r:id="rId4"/>
            </p:custDataLst>
          </p:nvPr>
        </p:nvSpPr>
        <p:spPr>
          <a:xfrm>
            <a:off x="8084244" y="12199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A</a:t>
            </a:r>
          </a:p>
        </p:txBody>
      </p:sp>
      <p:sp>
        <p:nvSpPr>
          <p:cNvPr id="42" name="TextBox 41"/>
          <p:cNvSpPr txBox="1"/>
          <p:nvPr>
            <p:custDataLst>
              <p:tags r:id="rId5"/>
            </p:custDataLst>
          </p:nvPr>
        </p:nvSpPr>
        <p:spPr>
          <a:xfrm>
            <a:off x="8084244" y="22105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B</a:t>
            </a:r>
          </a:p>
        </p:txBody>
      </p:sp>
      <p:sp>
        <p:nvSpPr>
          <p:cNvPr id="43" name="TextBox 42"/>
          <p:cNvSpPr txBox="1"/>
          <p:nvPr>
            <p:custDataLst>
              <p:tags r:id="rId6"/>
            </p:custDataLst>
          </p:nvPr>
        </p:nvSpPr>
        <p:spPr>
          <a:xfrm>
            <a:off x="5105400" y="1534974"/>
            <a:ext cx="616644"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W</a:t>
            </a:r>
          </a:p>
        </p:txBody>
      </p:sp>
      <p:sp>
        <p:nvSpPr>
          <p:cNvPr id="44" name="TextBox 43"/>
          <p:cNvSpPr txBox="1"/>
          <p:nvPr>
            <p:custDataLst>
              <p:tags r:id="rId7"/>
            </p:custDataLst>
          </p:nvPr>
        </p:nvSpPr>
        <p:spPr>
          <a:xfrm>
            <a:off x="6255444" y="3582194"/>
            <a:ext cx="590290"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W</a:t>
            </a:r>
          </a:p>
        </p:txBody>
      </p:sp>
      <p:sp>
        <p:nvSpPr>
          <p:cNvPr id="45" name="TextBox 44"/>
          <p:cNvSpPr txBox="1"/>
          <p:nvPr>
            <p:custDataLst>
              <p:tags r:id="rId8"/>
            </p:custDataLst>
          </p:nvPr>
        </p:nvSpPr>
        <p:spPr>
          <a:xfrm>
            <a:off x="6865044" y="3582194"/>
            <a:ext cx="518091"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A</a:t>
            </a:r>
          </a:p>
        </p:txBody>
      </p:sp>
      <p:sp>
        <p:nvSpPr>
          <p:cNvPr id="46" name="TextBox 45"/>
          <p:cNvSpPr txBox="1"/>
          <p:nvPr>
            <p:custDataLst>
              <p:tags r:id="rId9"/>
            </p:custDataLst>
          </p:nvPr>
        </p:nvSpPr>
        <p:spPr>
          <a:xfrm>
            <a:off x="7474644" y="3582194"/>
            <a:ext cx="510076"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B</a:t>
            </a:r>
          </a:p>
        </p:txBody>
      </p:sp>
      <p:sp>
        <p:nvSpPr>
          <p:cNvPr id="47" name="TextBox 46"/>
          <p:cNvSpPr txBox="1"/>
          <p:nvPr>
            <p:custDataLst>
              <p:tags r:id="rId10"/>
            </p:custDataLst>
          </p:nvPr>
        </p:nvSpPr>
        <p:spPr>
          <a:xfrm>
            <a:off x="5334000" y="3582194"/>
            <a:ext cx="678391" cy="523220"/>
          </a:xfrm>
          <a:prstGeom prst="rect">
            <a:avLst/>
          </a:prstGeom>
          <a:noFill/>
        </p:spPr>
        <p:txBody>
          <a:bodyPr wrap="none" rtlCol="0">
            <a:spAutoFit/>
          </a:bodyPr>
          <a:lstStyle/>
          <a:p>
            <a:r>
              <a:rPr lang="en-US" sz="2800" dirty="0" smtClean="0">
                <a:solidFill>
                  <a:schemeClr val="bg1"/>
                </a:solidFill>
              </a:rPr>
              <a:t>WE</a:t>
            </a:r>
            <a:endParaRPr lang="en-US" sz="2800" baseline="-25000" dirty="0" smtClean="0">
              <a:solidFill>
                <a:schemeClr val="bg1"/>
              </a:solidFill>
            </a:endParaRPr>
          </a:p>
        </p:txBody>
      </p:sp>
      <p:cxnSp>
        <p:nvCxnSpPr>
          <p:cNvPr id="48" name="Straight Arrow Connector 47"/>
          <p:cNvCxnSpPr/>
          <p:nvPr>
            <p:custDataLst>
              <p:tags r:id="rId11"/>
            </p:custDataLst>
          </p:nvPr>
        </p:nvCxnSpPr>
        <p:spPr>
          <a:xfrm>
            <a:off x="4572000" y="17533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custDataLst>
              <p:tags r:id="rId12"/>
            </p:custDataLst>
          </p:nvPr>
        </p:nvCxnSpPr>
        <p:spPr>
          <a:xfrm>
            <a:off x="8610600" y="15247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custDataLst>
              <p:tags r:id="rId13"/>
            </p:custDataLst>
          </p:nvPr>
        </p:nvCxnSpPr>
        <p:spPr>
          <a:xfrm>
            <a:off x="8610600" y="24391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custDataLst>
              <p:tags r:id="rId14"/>
            </p:custDataLst>
          </p:nvPr>
        </p:nvCxnSpPr>
        <p:spPr>
          <a:xfrm rot="5400000" flipH="1" flipV="1">
            <a:off x="537914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custDataLst>
              <p:tags r:id="rId15"/>
            </p:custDataLst>
          </p:nvPr>
        </p:nvCxnSpPr>
        <p:spPr>
          <a:xfrm rot="5400000" flipH="1" flipV="1">
            <a:off x="6218138"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custDataLst>
              <p:tags r:id="rId16"/>
            </p:custDataLst>
          </p:nvPr>
        </p:nvCxnSpPr>
        <p:spPr>
          <a:xfrm rot="5400000" flipH="1" flipV="1">
            <a:off x="6827738"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custDataLst>
              <p:tags r:id="rId17"/>
            </p:custDataLst>
          </p:nvPr>
        </p:nvCxnSpPr>
        <p:spPr>
          <a:xfrm rot="5400000" flipH="1" flipV="1">
            <a:off x="7413220"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18"/>
            </p:custDataLst>
          </p:nvPr>
        </p:nvCxnSpPr>
        <p:spPr>
          <a:xfrm rot="16200000" flipH="1">
            <a:off x="8724900" y="14866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custDataLst>
              <p:tags r:id="rId19"/>
            </p:custDataLst>
          </p:nvPr>
        </p:nvSpPr>
        <p:spPr>
          <a:xfrm>
            <a:off x="8610600" y="15247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57" name="Straight Connector 56"/>
          <p:cNvCxnSpPr/>
          <p:nvPr>
            <p:custDataLst>
              <p:tags r:id="rId20"/>
            </p:custDataLst>
          </p:nvPr>
        </p:nvCxnSpPr>
        <p:spPr>
          <a:xfrm rot="16200000" flipH="1">
            <a:off x="8724900" y="24010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custDataLst>
              <p:tags r:id="rId21"/>
            </p:custDataLst>
          </p:nvPr>
        </p:nvSpPr>
        <p:spPr>
          <a:xfrm>
            <a:off x="8693844" y="24391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59" name="Straight Connector 58"/>
          <p:cNvCxnSpPr/>
          <p:nvPr>
            <p:custDataLst>
              <p:tags r:id="rId22"/>
            </p:custDataLst>
          </p:nvPr>
        </p:nvCxnSpPr>
        <p:spPr>
          <a:xfrm rot="16200000" flipH="1">
            <a:off x="4686300" y="17152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custDataLst>
              <p:tags r:id="rId23"/>
            </p:custDataLst>
          </p:nvPr>
        </p:nvSpPr>
        <p:spPr>
          <a:xfrm>
            <a:off x="4572000" y="17533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61" name="Straight Connector 60"/>
          <p:cNvCxnSpPr/>
          <p:nvPr>
            <p:custDataLst>
              <p:tags r:id="rId24"/>
            </p:custDataLst>
          </p:nvPr>
        </p:nvCxnSpPr>
        <p:spPr>
          <a:xfrm>
            <a:off x="5569644"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custDataLst>
              <p:tags r:id="rId25"/>
            </p:custDataLst>
          </p:nvPr>
        </p:nvSpPr>
        <p:spPr>
          <a:xfrm>
            <a:off x="5645844" y="4191794"/>
            <a:ext cx="314510" cy="400110"/>
          </a:xfrm>
          <a:prstGeom prst="rect">
            <a:avLst/>
          </a:prstGeom>
          <a:noFill/>
        </p:spPr>
        <p:txBody>
          <a:bodyPr wrap="none" rtlCol="0">
            <a:spAutoFit/>
          </a:bodyPr>
          <a:lstStyle/>
          <a:p>
            <a:r>
              <a:rPr lang="en-US" sz="2000" dirty="0" smtClean="0">
                <a:solidFill>
                  <a:schemeClr val="bg1"/>
                </a:solidFill>
              </a:rPr>
              <a:t>1</a:t>
            </a:r>
          </a:p>
        </p:txBody>
      </p:sp>
      <p:cxnSp>
        <p:nvCxnSpPr>
          <p:cNvPr id="63" name="Straight Connector 62"/>
          <p:cNvCxnSpPr/>
          <p:nvPr>
            <p:custDataLst>
              <p:tags r:id="rId26"/>
            </p:custDataLst>
          </p:nvPr>
        </p:nvCxnSpPr>
        <p:spPr>
          <a:xfrm>
            <a:off x="6407844"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custDataLst>
              <p:tags r:id="rId27"/>
            </p:custDataLst>
          </p:nvPr>
        </p:nvSpPr>
        <p:spPr>
          <a:xfrm>
            <a:off x="6484044"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65" name="Straight Connector 64"/>
          <p:cNvCxnSpPr/>
          <p:nvPr>
            <p:custDataLst>
              <p:tags r:id="rId28"/>
            </p:custDataLst>
          </p:nvPr>
        </p:nvCxnSpPr>
        <p:spPr>
          <a:xfrm>
            <a:off x="7017444"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custDataLst>
              <p:tags r:id="rId29"/>
            </p:custDataLst>
          </p:nvPr>
        </p:nvSpPr>
        <p:spPr>
          <a:xfrm>
            <a:off x="7093644"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67" name="Straight Connector 66"/>
          <p:cNvCxnSpPr/>
          <p:nvPr>
            <p:custDataLst>
              <p:tags r:id="rId30"/>
            </p:custDataLst>
          </p:nvPr>
        </p:nvCxnSpPr>
        <p:spPr>
          <a:xfrm>
            <a:off x="760372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custDataLst>
              <p:tags r:id="rId31"/>
            </p:custDataLst>
          </p:nvPr>
        </p:nvSpPr>
        <p:spPr>
          <a:xfrm>
            <a:off x="7670210" y="4191794"/>
            <a:ext cx="314510" cy="400110"/>
          </a:xfrm>
          <a:prstGeom prst="rect">
            <a:avLst/>
          </a:prstGeom>
          <a:noFill/>
        </p:spPr>
        <p:txBody>
          <a:bodyPr wrap="none" rtlCol="0">
            <a:spAutoFit/>
          </a:bodyPr>
          <a:lstStyle/>
          <a:p>
            <a:r>
              <a:rPr lang="en-US" sz="2000" dirty="0" smtClean="0">
                <a:solidFill>
                  <a:schemeClr val="bg1"/>
                </a:solidFill>
              </a:rPr>
              <a:t>5</a:t>
            </a:r>
          </a:p>
        </p:txBody>
      </p:sp>
    </p:spTree>
    <p:extLst>
      <p:ext uri="{BB962C8B-B14F-4D97-AF65-F5344CB8AC3E}">
        <p14:creationId xmlns:p14="http://schemas.microsoft.com/office/powerpoint/2010/main" val="15499308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Shift</a:t>
            </a:r>
            <a:endParaRPr lang="en-US" dirty="0"/>
          </a:p>
        </p:txBody>
      </p:sp>
      <p:sp>
        <p:nvSpPr>
          <p:cNvPr id="2249753" name="Line 25"/>
          <p:cNvSpPr>
            <a:spLocks noChangeShapeType="1"/>
          </p:cNvSpPr>
          <p:nvPr>
            <p:custDataLst>
              <p:tags r:id="rId2"/>
            </p:custDataLst>
          </p:nvPr>
        </p:nvSpPr>
        <p:spPr bwMode="auto">
          <a:xfrm flipV="1">
            <a:off x="2743200" y="2489657"/>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489657"/>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489657"/>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489657"/>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7" name="Text Box 29"/>
          <p:cNvSpPr txBox="1">
            <a:spLocks noChangeArrowheads="1"/>
          </p:cNvSpPr>
          <p:nvPr>
            <p:custDataLst>
              <p:tags r:id="rId6"/>
            </p:custDataLst>
          </p:nvPr>
        </p:nvSpPr>
        <p:spPr bwMode="auto">
          <a:xfrm>
            <a:off x="2971800" y="2642057"/>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49758" name="Line 30"/>
          <p:cNvSpPr>
            <a:spLocks noChangeShapeType="1"/>
          </p:cNvSpPr>
          <p:nvPr>
            <p:custDataLst>
              <p:tags r:id="rId7"/>
            </p:custDataLst>
          </p:nvPr>
        </p:nvSpPr>
        <p:spPr bwMode="auto">
          <a:xfrm>
            <a:off x="3048001" y="2642057"/>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2249762" name="Line 34"/>
          <p:cNvSpPr>
            <a:spLocks noChangeShapeType="1"/>
          </p:cNvSpPr>
          <p:nvPr>
            <p:custDataLst>
              <p:tags r:id="rId8"/>
            </p:custDataLst>
          </p:nvPr>
        </p:nvSpPr>
        <p:spPr bwMode="auto">
          <a:xfrm flipV="1">
            <a:off x="1524000" y="3327857"/>
            <a:ext cx="1066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346657"/>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184857"/>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7086600" y="813257"/>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727657"/>
            <a:ext cx="457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813257"/>
            <a:ext cx="5105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2032457"/>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15"/>
            </p:custDataLst>
          </p:nvPr>
        </p:nvSpPr>
        <p:spPr bwMode="auto">
          <a:xfrm>
            <a:off x="6096000" y="1346657"/>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71" name="Line 49"/>
          <p:cNvSpPr>
            <a:spLocks noChangeShapeType="1"/>
          </p:cNvSpPr>
          <p:nvPr>
            <p:custDataLst>
              <p:tags r:id="rId16"/>
            </p:custDataLst>
          </p:nvPr>
        </p:nvSpPr>
        <p:spPr bwMode="auto">
          <a:xfrm flipH="1">
            <a:off x="1981200" y="813257"/>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17"/>
            </p:custDataLst>
          </p:nvPr>
        </p:nvSpPr>
        <p:spPr bwMode="auto">
          <a:xfrm>
            <a:off x="3276600" y="2642057"/>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114" name="Line 30"/>
          <p:cNvSpPr>
            <a:spLocks noChangeShapeType="1"/>
          </p:cNvSpPr>
          <p:nvPr>
            <p:custDataLst>
              <p:tags r:id="rId18"/>
            </p:custDataLst>
          </p:nvPr>
        </p:nvSpPr>
        <p:spPr bwMode="auto">
          <a:xfrm>
            <a:off x="3505200" y="2642057"/>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115" name="Text Box 29"/>
          <p:cNvSpPr txBox="1">
            <a:spLocks noChangeArrowheads="1"/>
          </p:cNvSpPr>
          <p:nvPr>
            <p:custDataLst>
              <p:tags r:id="rId19"/>
            </p:custDataLst>
          </p:nvPr>
        </p:nvSpPr>
        <p:spPr bwMode="auto">
          <a:xfrm>
            <a:off x="3200401" y="2642057"/>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6" name="Text Box 29"/>
          <p:cNvSpPr txBox="1">
            <a:spLocks noChangeArrowheads="1"/>
          </p:cNvSpPr>
          <p:nvPr>
            <p:custDataLst>
              <p:tags r:id="rId20"/>
            </p:custDataLst>
          </p:nvPr>
        </p:nvSpPr>
        <p:spPr bwMode="auto">
          <a:xfrm>
            <a:off x="3429001" y="2642057"/>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30" name="Line 45"/>
          <p:cNvSpPr>
            <a:spLocks noChangeShapeType="1"/>
          </p:cNvSpPr>
          <p:nvPr>
            <p:custDataLst>
              <p:tags r:id="rId21"/>
            </p:custDataLst>
          </p:nvPr>
        </p:nvSpPr>
        <p:spPr bwMode="auto">
          <a:xfrm flipV="1">
            <a:off x="6400800" y="2337257"/>
            <a:ext cx="0" cy="990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22"/>
            </p:custDataLst>
          </p:nvPr>
        </p:nvSpPr>
        <p:spPr>
          <a:xfrm>
            <a:off x="6019800" y="1041857"/>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22"/>
          <p:cNvSpPr>
            <a:spLocks noChangeArrowheads="1"/>
          </p:cNvSpPr>
          <p:nvPr>
            <p:custDataLst>
              <p:tags r:id="rId23"/>
            </p:custDataLst>
          </p:nvPr>
        </p:nvSpPr>
        <p:spPr bwMode="auto">
          <a:xfrm>
            <a:off x="2590799" y="1118057"/>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53" name="Line 34"/>
          <p:cNvSpPr>
            <a:spLocks noChangeShapeType="1"/>
          </p:cNvSpPr>
          <p:nvPr>
            <p:custDataLst>
              <p:tags r:id="rId24"/>
            </p:custDataLst>
          </p:nvPr>
        </p:nvSpPr>
        <p:spPr bwMode="auto">
          <a:xfrm>
            <a:off x="3810000" y="3327857"/>
            <a:ext cx="25908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42" name="Line 8"/>
          <p:cNvSpPr>
            <a:spLocks noChangeShapeType="1"/>
          </p:cNvSpPr>
          <p:nvPr>
            <p:custDataLst>
              <p:tags r:id="rId25"/>
            </p:custDataLst>
          </p:nvPr>
        </p:nvSpPr>
        <p:spPr bwMode="auto">
          <a:xfrm>
            <a:off x="761998" y="2108657"/>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43" name="Text Box 11"/>
          <p:cNvSpPr txBox="1">
            <a:spLocks noChangeArrowheads="1"/>
          </p:cNvSpPr>
          <p:nvPr>
            <p:custDataLst>
              <p:tags r:id="rId26"/>
            </p:custDataLst>
          </p:nvPr>
        </p:nvSpPr>
        <p:spPr bwMode="auto">
          <a:xfrm>
            <a:off x="381000" y="2870657"/>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44" name="Line 18"/>
          <p:cNvSpPr>
            <a:spLocks noChangeShapeType="1"/>
          </p:cNvSpPr>
          <p:nvPr>
            <p:custDataLst>
              <p:tags r:id="rId27"/>
            </p:custDataLst>
          </p:nvPr>
        </p:nvSpPr>
        <p:spPr bwMode="auto">
          <a:xfrm flipH="1">
            <a:off x="1295400" y="2489657"/>
            <a:ext cx="0" cy="1524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45" name="Line 21"/>
          <p:cNvSpPr>
            <a:spLocks noChangeShapeType="1"/>
          </p:cNvSpPr>
          <p:nvPr>
            <p:custDataLst>
              <p:tags r:id="rId28"/>
            </p:custDataLst>
          </p:nvPr>
        </p:nvSpPr>
        <p:spPr bwMode="auto">
          <a:xfrm>
            <a:off x="761998" y="3175455"/>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46" name="Line 49"/>
          <p:cNvSpPr>
            <a:spLocks noChangeShapeType="1"/>
          </p:cNvSpPr>
          <p:nvPr>
            <p:custDataLst>
              <p:tags r:id="rId29"/>
            </p:custDataLst>
          </p:nvPr>
        </p:nvSpPr>
        <p:spPr bwMode="auto">
          <a:xfrm flipH="1">
            <a:off x="1981200" y="813257"/>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47" name="Line 49"/>
          <p:cNvSpPr>
            <a:spLocks noChangeShapeType="1"/>
          </p:cNvSpPr>
          <p:nvPr>
            <p:custDataLst>
              <p:tags r:id="rId30"/>
            </p:custDataLst>
          </p:nvPr>
        </p:nvSpPr>
        <p:spPr bwMode="auto">
          <a:xfrm flipH="1" flipV="1">
            <a:off x="1219200" y="1575257"/>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48" name="Rectangle 4"/>
          <p:cNvSpPr>
            <a:spLocks noChangeArrowheads="1"/>
          </p:cNvSpPr>
          <p:nvPr>
            <p:custDataLst>
              <p:tags r:id="rId31"/>
            </p:custDataLst>
          </p:nvPr>
        </p:nvSpPr>
        <p:spPr bwMode="auto">
          <a:xfrm>
            <a:off x="228600" y="1041857"/>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50" name="Line 49"/>
          <p:cNvSpPr>
            <a:spLocks noChangeShapeType="1"/>
          </p:cNvSpPr>
          <p:nvPr>
            <p:custDataLst>
              <p:tags r:id="rId32"/>
            </p:custDataLst>
          </p:nvPr>
        </p:nvSpPr>
        <p:spPr bwMode="auto">
          <a:xfrm flipH="1" flipV="1">
            <a:off x="1524000" y="1575257"/>
            <a:ext cx="0" cy="24384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52" name="Line 44"/>
          <p:cNvSpPr>
            <a:spLocks noChangeShapeType="1"/>
          </p:cNvSpPr>
          <p:nvPr>
            <p:custDataLst>
              <p:tags r:id="rId33"/>
            </p:custDataLst>
          </p:nvPr>
        </p:nvSpPr>
        <p:spPr bwMode="auto">
          <a:xfrm>
            <a:off x="762000" y="2489657"/>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54" name="Text Box 29"/>
          <p:cNvSpPr txBox="1">
            <a:spLocks noChangeArrowheads="1"/>
          </p:cNvSpPr>
          <p:nvPr>
            <p:custDataLst>
              <p:tags r:id="rId34"/>
            </p:custDataLst>
          </p:nvPr>
        </p:nvSpPr>
        <p:spPr bwMode="auto">
          <a:xfrm>
            <a:off x="1295400" y="1273533"/>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55" name="Line 8"/>
          <p:cNvSpPr>
            <a:spLocks noChangeShapeType="1"/>
          </p:cNvSpPr>
          <p:nvPr>
            <p:custDataLst>
              <p:tags r:id="rId35"/>
            </p:custDataLst>
          </p:nvPr>
        </p:nvSpPr>
        <p:spPr bwMode="auto">
          <a:xfrm flipH="1">
            <a:off x="1219200" y="2489657"/>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59"/>
          <p:cNvGrpSpPr/>
          <p:nvPr>
            <p:custDataLst>
              <p:tags r:id="rId36"/>
            </p:custDataLst>
          </p:nvPr>
        </p:nvGrpSpPr>
        <p:grpSpPr>
          <a:xfrm>
            <a:off x="914400" y="2337257"/>
            <a:ext cx="304800" cy="304800"/>
            <a:chOff x="990600" y="2971800"/>
            <a:chExt cx="304800" cy="304800"/>
          </a:xfrm>
        </p:grpSpPr>
        <p:sp>
          <p:nvSpPr>
            <p:cNvPr id="61" name="Freeform 60"/>
            <p:cNvSpPr/>
            <p:nvPr>
              <p:custDataLst>
                <p:tags r:id="rId43"/>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1"/>
            <p:cNvSpPr txBox="1">
              <a:spLocks noChangeArrowheads="1"/>
            </p:cNvSpPr>
            <p:nvPr>
              <p:custDataLst>
                <p:tags r:id="rId44"/>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63" name="Line 9"/>
          <p:cNvSpPr>
            <a:spLocks noChangeShapeType="1"/>
          </p:cNvSpPr>
          <p:nvPr>
            <p:custDataLst>
              <p:tags r:id="rId37"/>
            </p:custDataLst>
          </p:nvPr>
        </p:nvSpPr>
        <p:spPr bwMode="auto">
          <a:xfrm flipV="1">
            <a:off x="762000" y="4013657"/>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49" name="Line 44"/>
          <p:cNvSpPr>
            <a:spLocks noChangeShapeType="1"/>
          </p:cNvSpPr>
          <p:nvPr>
            <p:custDataLst>
              <p:tags r:id="rId38"/>
            </p:custDataLst>
          </p:nvPr>
        </p:nvSpPr>
        <p:spPr bwMode="auto">
          <a:xfrm flipV="1">
            <a:off x="6553200" y="2261057"/>
            <a:ext cx="0" cy="16002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1" name="Line 48"/>
          <p:cNvSpPr>
            <a:spLocks noChangeShapeType="1"/>
          </p:cNvSpPr>
          <p:nvPr>
            <p:custDataLst>
              <p:tags r:id="rId39"/>
            </p:custDataLst>
          </p:nvPr>
        </p:nvSpPr>
        <p:spPr bwMode="auto">
          <a:xfrm flipH="1" flipV="1">
            <a:off x="1676400" y="3785057"/>
            <a:ext cx="4876800" cy="7620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56" name="Line 49"/>
          <p:cNvSpPr>
            <a:spLocks noChangeShapeType="1"/>
          </p:cNvSpPr>
          <p:nvPr>
            <p:custDataLst>
              <p:tags r:id="rId40"/>
            </p:custDataLst>
          </p:nvPr>
        </p:nvSpPr>
        <p:spPr bwMode="auto">
          <a:xfrm>
            <a:off x="1524000" y="3632657"/>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7" name="Text Box 29"/>
          <p:cNvSpPr txBox="1">
            <a:spLocks noChangeArrowheads="1"/>
          </p:cNvSpPr>
          <p:nvPr>
            <p:custDataLst>
              <p:tags r:id="rId41"/>
            </p:custDataLst>
          </p:nvPr>
        </p:nvSpPr>
        <p:spPr bwMode="auto">
          <a:xfrm>
            <a:off x="1734360" y="3480257"/>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shamt</a:t>
            </a:r>
            <a:endParaRPr lang="en-US" sz="2400" dirty="0">
              <a:solidFill>
                <a:srgbClr val="FFFFFF"/>
              </a:solidFill>
              <a:latin typeface="Calibri"/>
            </a:endParaRPr>
          </a:p>
        </p:txBody>
      </p:sp>
      <p:sp>
        <p:nvSpPr>
          <p:cNvPr id="117" name="Oval 24"/>
          <p:cNvSpPr>
            <a:spLocks noChangeArrowheads="1"/>
          </p:cNvSpPr>
          <p:nvPr>
            <p:custDataLst>
              <p:tags r:id="rId42"/>
            </p:custDataLst>
          </p:nvPr>
        </p:nvSpPr>
        <p:spPr bwMode="auto">
          <a:xfrm>
            <a:off x="2590800" y="3099258"/>
            <a:ext cx="1219200" cy="457199"/>
          </a:xfrm>
          <a:prstGeom prst="ellipse">
            <a:avLst/>
          </a:prstGeom>
          <a:solidFill>
            <a:schemeClr val="bg2"/>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59" name="TextBox 58"/>
          <p:cNvSpPr txBox="1"/>
          <p:nvPr/>
        </p:nvSpPr>
        <p:spPr>
          <a:xfrm>
            <a:off x="4495800" y="1840468"/>
            <a:ext cx="381836" cy="369332"/>
          </a:xfrm>
          <a:prstGeom prst="rect">
            <a:avLst/>
          </a:prstGeom>
          <a:noFill/>
        </p:spPr>
        <p:txBody>
          <a:bodyPr wrap="none" rtlCol="0">
            <a:spAutoFit/>
          </a:bodyPr>
          <a:lstStyle/>
          <a:p>
            <a:r>
              <a:rPr lang="en-US" dirty="0" smtClean="0">
                <a:solidFill>
                  <a:schemeClr val="accent1"/>
                </a:solidFill>
              </a:rPr>
              <a:t>r4</a:t>
            </a:r>
            <a:endParaRPr lang="en-US" dirty="0">
              <a:solidFill>
                <a:schemeClr val="accent1"/>
              </a:solidFill>
            </a:endParaRPr>
          </a:p>
        </p:txBody>
      </p:sp>
      <p:sp>
        <p:nvSpPr>
          <p:cNvPr id="60" name="TextBox 59"/>
          <p:cNvSpPr txBox="1"/>
          <p:nvPr/>
        </p:nvSpPr>
        <p:spPr>
          <a:xfrm>
            <a:off x="6606789" y="2565857"/>
            <a:ext cx="1104277" cy="369332"/>
          </a:xfrm>
          <a:prstGeom prst="rect">
            <a:avLst/>
          </a:prstGeom>
          <a:noFill/>
        </p:spPr>
        <p:txBody>
          <a:bodyPr wrap="none" rtlCol="0">
            <a:spAutoFit/>
          </a:bodyPr>
          <a:lstStyle/>
          <a:p>
            <a:r>
              <a:rPr lang="en-US" dirty="0" err="1">
                <a:solidFill>
                  <a:schemeClr val="accent1"/>
                </a:solidFill>
              </a:rPr>
              <a:t>s</a:t>
            </a:r>
            <a:r>
              <a:rPr lang="en-US" dirty="0" err="1" smtClean="0">
                <a:solidFill>
                  <a:schemeClr val="accent1"/>
                </a:solidFill>
              </a:rPr>
              <a:t>hamt</a:t>
            </a:r>
            <a:r>
              <a:rPr lang="en-US" dirty="0" smtClean="0">
                <a:solidFill>
                  <a:schemeClr val="accent1"/>
                </a:solidFill>
              </a:rPr>
              <a:t> = 6</a:t>
            </a:r>
            <a:endParaRPr lang="en-US" dirty="0">
              <a:solidFill>
                <a:schemeClr val="accent1"/>
              </a:solidFill>
            </a:endParaRPr>
          </a:p>
        </p:txBody>
      </p:sp>
      <p:sp>
        <p:nvSpPr>
          <p:cNvPr id="64" name="TextBox 63"/>
          <p:cNvSpPr txBox="1"/>
          <p:nvPr/>
        </p:nvSpPr>
        <p:spPr>
          <a:xfrm>
            <a:off x="1981200" y="1600200"/>
            <a:ext cx="381836" cy="369332"/>
          </a:xfrm>
          <a:prstGeom prst="rect">
            <a:avLst/>
          </a:prstGeom>
          <a:noFill/>
        </p:spPr>
        <p:txBody>
          <a:bodyPr wrap="none" rtlCol="0">
            <a:spAutoFit/>
          </a:bodyPr>
          <a:lstStyle/>
          <a:p>
            <a:r>
              <a:rPr lang="en-US" dirty="0" smtClean="0">
                <a:solidFill>
                  <a:schemeClr val="accent1"/>
                </a:solidFill>
              </a:rPr>
              <a:t>r8</a:t>
            </a:r>
            <a:endParaRPr lang="en-US" dirty="0">
              <a:solidFill>
                <a:schemeClr val="accent1"/>
              </a:solidFill>
            </a:endParaRPr>
          </a:p>
        </p:txBody>
      </p:sp>
      <p:sp>
        <p:nvSpPr>
          <p:cNvPr id="65" name="TextBox 64"/>
          <p:cNvSpPr txBox="1"/>
          <p:nvPr/>
        </p:nvSpPr>
        <p:spPr>
          <a:xfrm>
            <a:off x="3733800" y="2895600"/>
            <a:ext cx="380232" cy="369332"/>
          </a:xfrm>
          <a:prstGeom prst="rect">
            <a:avLst/>
          </a:prstGeom>
          <a:noFill/>
        </p:spPr>
        <p:txBody>
          <a:bodyPr wrap="none" rtlCol="0">
            <a:spAutoFit/>
          </a:bodyPr>
          <a:lstStyle/>
          <a:p>
            <a:r>
              <a:rPr lang="en-US" dirty="0" err="1" smtClean="0">
                <a:solidFill>
                  <a:schemeClr val="accent1"/>
                </a:solidFill>
              </a:rPr>
              <a:t>sll</a:t>
            </a:r>
            <a:endParaRPr lang="en-US" dirty="0">
              <a:solidFill>
                <a:schemeClr val="accent1"/>
              </a:solidFill>
            </a:endParaRPr>
          </a:p>
        </p:txBody>
      </p:sp>
      <p:sp>
        <p:nvSpPr>
          <p:cNvPr id="66" name="TextBox 65"/>
          <p:cNvSpPr txBox="1"/>
          <p:nvPr/>
        </p:nvSpPr>
        <p:spPr>
          <a:xfrm>
            <a:off x="5829684" y="2609791"/>
            <a:ext cx="380232" cy="369332"/>
          </a:xfrm>
          <a:prstGeom prst="rect">
            <a:avLst/>
          </a:prstGeom>
          <a:noFill/>
        </p:spPr>
        <p:txBody>
          <a:bodyPr wrap="none" rtlCol="0">
            <a:spAutoFit/>
          </a:bodyPr>
          <a:lstStyle/>
          <a:p>
            <a:r>
              <a:rPr lang="en-US" dirty="0" err="1" smtClean="0">
                <a:solidFill>
                  <a:schemeClr val="accent1"/>
                </a:solidFill>
              </a:rPr>
              <a:t>sll</a:t>
            </a:r>
            <a:endParaRPr lang="en-US" dirty="0">
              <a:solidFill>
                <a:schemeClr val="accent1"/>
              </a:solidFill>
            </a:endParaRPr>
          </a:p>
        </p:txBody>
      </p:sp>
    </p:spTree>
    <p:extLst>
      <p:ext uri="{BB962C8B-B14F-4D97-AF65-F5344CB8AC3E}">
        <p14:creationId xmlns:p14="http://schemas.microsoft.com/office/powerpoint/2010/main" val="285232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1" grpId="0" animBg="1"/>
      <p:bldP spid="56" grpId="0" animBg="1"/>
      <p:bldP spid="57" grpId="0"/>
      <p:bldP spid="59" grpId="0"/>
      <p:bldP spid="60" grpId="0"/>
      <p:bldP spid="64" grpId="0"/>
      <p:bldP spid="65" grpId="0"/>
      <p:bldP spid="6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custDataLst>
              <p:tags r:id="rId1"/>
            </p:custDataLst>
            <p:extLst>
              <p:ext uri="{D42A27DB-BD31-4B8C-83A1-F6EECF244321}">
                <p14:modId xmlns:p14="http://schemas.microsoft.com/office/powerpoint/2010/main" val="87778622"/>
              </p:ext>
            </p:extLst>
          </p:nvPr>
        </p:nvGraphicFramePr>
        <p:xfrm>
          <a:off x="381000" y="2514600"/>
          <a:ext cx="8382000" cy="1828800"/>
        </p:xfrm>
        <a:graphic>
          <a:graphicData uri="http://schemas.openxmlformats.org/drawingml/2006/table">
            <a:tbl>
              <a:tblPr firstRow="1" bandRow="1">
                <a:tableStyleId>{5C22544A-7EE6-4342-B048-85BDC9FD1C3A}</a:tableStyleId>
              </a:tblPr>
              <a:tblGrid>
                <a:gridCol w="1037105"/>
                <a:gridCol w="2734186"/>
                <a:gridCol w="4610709"/>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r>
                        <a:rPr lang="en-US" sz="2400" dirty="0" smtClean="0">
                          <a:solidFill>
                            <a:schemeClr val="bg1"/>
                          </a:solidFill>
                        </a:rPr>
                        <a:t>0x9</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ADDIU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r>
                        <a:rPr lang="en-US" sz="2400" dirty="0" smtClean="0">
                          <a:solidFill>
                            <a:schemeClr val="bg1"/>
                          </a:solidFill>
                        </a:rPr>
                        <a:t>0xc</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ANDI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a:t>
                      </a:r>
                      <a:r>
                        <a:rPr lang="en-US" sz="2400" baseline="0" dirty="0" smtClean="0">
                          <a:solidFill>
                            <a:schemeClr val="bg1"/>
                          </a:solidFill>
                        </a:rPr>
                        <a:t>&amp;</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r>
                        <a:rPr lang="en-US" sz="2400" dirty="0" smtClean="0">
                          <a:solidFill>
                            <a:schemeClr val="bg1"/>
                          </a:solidFill>
                        </a:rPr>
                        <a:t>0xd</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ORI rd, </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a:t>
                      </a:r>
                      <a:r>
                        <a:rPr lang="en-US" sz="2400" baseline="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R[rd]</a:t>
                      </a:r>
                      <a:r>
                        <a:rPr lang="en-US" sz="2400" baseline="0" dirty="0" smtClean="0">
                          <a:solidFill>
                            <a:schemeClr val="bg1"/>
                          </a:solidFill>
                        </a:rPr>
                        <a:t> = R[</a:t>
                      </a:r>
                      <a:r>
                        <a:rPr lang="en-US" sz="2400" baseline="0" dirty="0" err="1" smtClean="0">
                          <a:solidFill>
                            <a:schemeClr val="bg1"/>
                          </a:solidFill>
                        </a:rPr>
                        <a:t>rs</a:t>
                      </a:r>
                      <a:r>
                        <a:rPr lang="en-US" sz="2400" baseline="0" dirty="0" smtClean="0">
                          <a:solidFill>
                            <a:schemeClr val="bg1"/>
                          </a:solidFill>
                        </a:rPr>
                        <a:t>] | </a:t>
                      </a:r>
                      <a:r>
                        <a:rPr lang="en-US" sz="2400" baseline="0" dirty="0" err="1" smtClean="0">
                          <a:solidFill>
                            <a:schemeClr val="bg1"/>
                          </a:solidFill>
                        </a:rPr>
                        <a:t>imm</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2247682" name="Rectangle 2"/>
          <p:cNvSpPr>
            <a:spLocks noGrp="1" noChangeArrowheads="1"/>
          </p:cNvSpPr>
          <p:nvPr>
            <p:ph type="title"/>
            <p:custDataLst>
              <p:tags r:id="rId2"/>
            </p:custDataLst>
          </p:nvPr>
        </p:nvSpPr>
        <p:spPr/>
        <p:txBody>
          <a:bodyPr>
            <a:noAutofit/>
          </a:bodyPr>
          <a:lstStyle/>
          <a:p>
            <a:r>
              <a:rPr lang="en-US" dirty="0"/>
              <a:t>Arithmetic </a:t>
            </a:r>
            <a:r>
              <a:rPr lang="en-US" dirty="0" smtClean="0"/>
              <a:t>Instructions: </a:t>
            </a:r>
            <a:r>
              <a:rPr lang="en-US" dirty="0" err="1" smtClean="0"/>
              <a:t>Immediates</a:t>
            </a:r>
            <a:endParaRPr lang="en-US" dirty="0"/>
          </a:p>
        </p:txBody>
      </p:sp>
      <p:graphicFrame>
        <p:nvGraphicFramePr>
          <p:cNvPr id="9" name="Group 4"/>
          <p:cNvGraphicFramePr>
            <a:graphicFrameLocks noGrp="1"/>
          </p:cNvGraphicFramePr>
          <p:nvPr>
            <p:custDataLst>
              <p:tags r:id="rId3"/>
            </p:custDataLst>
            <p:extLst>
              <p:ext uri="{D42A27DB-BD31-4B8C-83A1-F6EECF244321}">
                <p14:modId xmlns:p14="http://schemas.microsoft.com/office/powerpoint/2010/main" val="3667101147"/>
              </p:ext>
            </p:extLst>
          </p:nvPr>
        </p:nvGraphicFramePr>
        <p:xfrm>
          <a:off x="914400" y="1066800"/>
          <a:ext cx="6248400" cy="1290320"/>
        </p:xfrm>
        <a:graphic>
          <a:graphicData uri="http://schemas.openxmlformats.org/drawingml/2006/table">
            <a:tbl>
              <a:tblPr/>
              <a:tblGrid>
                <a:gridCol w="1198934"/>
                <a:gridCol w="934666"/>
                <a:gridCol w="990600"/>
                <a:gridCol w="312420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16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10" name="Rectangle 9"/>
          <p:cNvSpPr/>
          <p:nvPr>
            <p:custDataLst>
              <p:tags r:id="rId4"/>
            </p:custDataLst>
          </p:nvPr>
        </p:nvSpPr>
        <p:spPr>
          <a:xfrm>
            <a:off x="838200" y="609600"/>
            <a:ext cx="6494085" cy="523220"/>
          </a:xfrm>
          <a:prstGeom prst="rect">
            <a:avLst/>
          </a:prstGeom>
        </p:spPr>
        <p:txBody>
          <a:bodyPr wrap="none">
            <a:spAutoFit/>
          </a:bodyPr>
          <a:lstStyle/>
          <a:p>
            <a:r>
              <a:rPr lang="en-US" sz="2800" dirty="0" smtClean="0">
                <a:solidFill>
                  <a:srgbClr val="FFFF00"/>
                </a:solidFill>
                <a:latin typeface="Consolas" pitchFamily="49" charset="0"/>
              </a:rPr>
              <a:t>001001</a:t>
            </a:r>
            <a:r>
              <a:rPr lang="en-US" sz="2800" dirty="0" smtClean="0">
                <a:solidFill>
                  <a:srgbClr val="FFFFFF"/>
                </a:solidFill>
                <a:latin typeface="Consolas" pitchFamily="49" charset="0"/>
              </a:rPr>
              <a:t>001010010100000000</a:t>
            </a:r>
            <a:r>
              <a:rPr lang="en-US" sz="2800" dirty="0" smtClean="0">
                <a:solidFill>
                  <a:schemeClr val="bg1"/>
                </a:solidFill>
                <a:latin typeface="Consolas" pitchFamily="49" charset="0"/>
              </a:rPr>
              <a:t>00000101</a:t>
            </a:r>
            <a:endParaRPr lang="en-US" sz="2800" dirty="0">
              <a:solidFill>
                <a:schemeClr val="bg1"/>
              </a:solidFill>
            </a:endParaRPr>
          </a:p>
        </p:txBody>
      </p:sp>
      <p:sp>
        <p:nvSpPr>
          <p:cNvPr id="6" name="Rounded Rectangular Callout 5"/>
          <p:cNvSpPr/>
          <p:nvPr>
            <p:custDataLst>
              <p:tags r:id="rId5"/>
            </p:custDataLst>
          </p:nvPr>
        </p:nvSpPr>
        <p:spPr>
          <a:xfrm>
            <a:off x="7924800" y="1371600"/>
            <a:ext cx="914400" cy="457200"/>
          </a:xfrm>
          <a:prstGeom prst="wedgeRoundRectCallout">
            <a:avLst>
              <a:gd name="adj1" fmla="val -1036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solidFill>
              </a:rPr>
              <a:t>I-Type</a:t>
            </a:r>
          </a:p>
        </p:txBody>
      </p:sp>
      <p:sp>
        <p:nvSpPr>
          <p:cNvPr id="8" name="TextBox 7"/>
          <p:cNvSpPr txBox="1"/>
          <p:nvPr>
            <p:custDataLst>
              <p:tags r:id="rId6"/>
            </p:custDataLst>
          </p:nvPr>
        </p:nvSpPr>
        <p:spPr>
          <a:xfrm>
            <a:off x="2209800" y="5801380"/>
            <a:ext cx="1814279" cy="523220"/>
          </a:xfrm>
          <a:prstGeom prst="rect">
            <a:avLst/>
          </a:prstGeom>
          <a:noFill/>
        </p:spPr>
        <p:txBody>
          <a:bodyPr wrap="none" rtlCol="0">
            <a:spAutoFit/>
          </a:bodyPr>
          <a:lstStyle/>
          <a:p>
            <a:r>
              <a:rPr lang="en-US" sz="2800" dirty="0" smtClean="0">
                <a:solidFill>
                  <a:schemeClr val="accent1"/>
                </a:solidFill>
              </a:rPr>
              <a:t>ex: r5 += -1</a:t>
            </a:r>
          </a:p>
        </p:txBody>
      </p:sp>
      <p:sp>
        <p:nvSpPr>
          <p:cNvPr id="11" name="TextBox 10"/>
          <p:cNvSpPr txBox="1"/>
          <p:nvPr>
            <p:custDataLst>
              <p:tags r:id="rId7"/>
            </p:custDataLst>
          </p:nvPr>
        </p:nvSpPr>
        <p:spPr>
          <a:xfrm>
            <a:off x="4648200" y="5801380"/>
            <a:ext cx="2434641" cy="523220"/>
          </a:xfrm>
          <a:prstGeom prst="rect">
            <a:avLst/>
          </a:prstGeom>
          <a:noFill/>
        </p:spPr>
        <p:txBody>
          <a:bodyPr wrap="none" rtlCol="0">
            <a:spAutoFit/>
          </a:bodyPr>
          <a:lstStyle/>
          <a:p>
            <a:r>
              <a:rPr lang="en-US" sz="2800" dirty="0" smtClean="0">
                <a:solidFill>
                  <a:schemeClr val="accent1"/>
                </a:solidFill>
              </a:rPr>
              <a:t>ex: r5 += 65535</a:t>
            </a:r>
          </a:p>
        </p:txBody>
      </p:sp>
      <p:graphicFrame>
        <p:nvGraphicFramePr>
          <p:cNvPr id="122" name="Table 121"/>
          <p:cNvGraphicFramePr>
            <a:graphicFrameLocks noGrp="1"/>
          </p:cNvGraphicFramePr>
          <p:nvPr>
            <p:custDataLst>
              <p:tags r:id="rId8"/>
            </p:custDataLst>
            <p:extLst>
              <p:ext uri="{D42A27DB-BD31-4B8C-83A1-F6EECF244321}">
                <p14:modId xmlns:p14="http://schemas.microsoft.com/office/powerpoint/2010/main" val="114609936"/>
              </p:ext>
            </p:extLst>
          </p:nvPr>
        </p:nvGraphicFramePr>
        <p:xfrm>
          <a:off x="381000" y="2514600"/>
          <a:ext cx="8382000" cy="1828800"/>
        </p:xfrm>
        <a:graphic>
          <a:graphicData uri="http://schemas.openxmlformats.org/drawingml/2006/table">
            <a:tbl>
              <a:tblPr firstRow="1" bandRow="1">
                <a:tableStyleId>{5C22544A-7EE6-4342-B048-85BDC9FD1C3A}</a:tableStyleId>
              </a:tblPr>
              <a:tblGrid>
                <a:gridCol w="1037105"/>
                <a:gridCol w="2734186"/>
                <a:gridCol w="4610709"/>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r>
                        <a:rPr lang="en-US" sz="2400" dirty="0" smtClean="0">
                          <a:solidFill>
                            <a:schemeClr val="bg1"/>
                          </a:solidFill>
                        </a:rPr>
                        <a:t>0x9</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ADDIU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 </a:t>
                      </a:r>
                      <a:r>
                        <a:rPr lang="en-US" sz="2400" dirty="0" err="1" smtClean="0">
                          <a:solidFill>
                            <a:schemeClr val="bg1"/>
                          </a:solidFill>
                        </a:rPr>
                        <a:t>sign_extend</a:t>
                      </a:r>
                      <a:r>
                        <a:rPr lang="en-US" sz="2400" dirty="0" smtClean="0">
                          <a:solidFill>
                            <a:schemeClr val="bg1"/>
                          </a:solidFill>
                        </a:rPr>
                        <a:t>(</a:t>
                      </a:r>
                      <a:r>
                        <a:rPr lang="en-US" sz="2400" dirty="0" err="1" smtClean="0">
                          <a:solidFill>
                            <a:schemeClr val="bg1"/>
                          </a:solidFill>
                        </a:rPr>
                        <a:t>imm</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r>
                        <a:rPr lang="en-US" sz="2400" dirty="0" smtClean="0">
                          <a:solidFill>
                            <a:schemeClr val="bg1"/>
                          </a:solidFill>
                        </a:rPr>
                        <a:t>0xc</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ANDI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a:t>
                      </a:r>
                      <a:r>
                        <a:rPr lang="en-US" sz="2400" baseline="0" dirty="0" smtClean="0">
                          <a:solidFill>
                            <a:schemeClr val="bg1"/>
                          </a:solidFill>
                        </a:rPr>
                        <a:t>&amp;</a:t>
                      </a:r>
                      <a:r>
                        <a:rPr lang="en-US" sz="2400" dirty="0" smtClean="0">
                          <a:solidFill>
                            <a:schemeClr val="bg1"/>
                          </a:solidFill>
                        </a:rPr>
                        <a:t> </a:t>
                      </a:r>
                      <a:r>
                        <a:rPr lang="en-US" sz="2400" dirty="0" err="1" smtClean="0">
                          <a:solidFill>
                            <a:schemeClr val="bg1"/>
                          </a:solidFill>
                        </a:rPr>
                        <a:t>zero_extend</a:t>
                      </a:r>
                      <a:r>
                        <a:rPr lang="en-US" sz="2400" dirty="0" smtClean="0">
                          <a:solidFill>
                            <a:schemeClr val="bg1"/>
                          </a:solidFill>
                        </a:rPr>
                        <a:t>(</a:t>
                      </a:r>
                      <a:r>
                        <a:rPr lang="en-US" sz="2400" dirty="0" err="1" smtClean="0">
                          <a:solidFill>
                            <a:schemeClr val="bg1"/>
                          </a:solidFill>
                        </a:rPr>
                        <a:t>imm</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r>
                        <a:rPr lang="en-US" sz="2400" dirty="0" smtClean="0">
                          <a:solidFill>
                            <a:schemeClr val="bg1"/>
                          </a:solidFill>
                        </a:rPr>
                        <a:t>0xd</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ORI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R[rd]</a:t>
                      </a:r>
                      <a:r>
                        <a:rPr lang="en-US" sz="2400" baseline="0" dirty="0" smtClean="0">
                          <a:solidFill>
                            <a:schemeClr val="bg1"/>
                          </a:solidFill>
                        </a:rPr>
                        <a:t> = R[</a:t>
                      </a:r>
                      <a:r>
                        <a:rPr lang="en-US" sz="2400" baseline="0" dirty="0" err="1" smtClean="0">
                          <a:solidFill>
                            <a:schemeClr val="bg1"/>
                          </a:solidFill>
                        </a:rPr>
                        <a:t>rs</a:t>
                      </a:r>
                      <a:r>
                        <a:rPr lang="en-US" sz="2400" baseline="0" dirty="0" smtClean="0">
                          <a:solidFill>
                            <a:schemeClr val="bg1"/>
                          </a:solidFill>
                        </a:rPr>
                        <a:t>] | </a:t>
                      </a:r>
                      <a:r>
                        <a:rPr lang="en-US" sz="2400" baseline="0" dirty="0" err="1" smtClean="0">
                          <a:solidFill>
                            <a:schemeClr val="bg1"/>
                          </a:solidFill>
                        </a:rPr>
                        <a:t>zero_extend</a:t>
                      </a:r>
                      <a:r>
                        <a:rPr lang="en-US" sz="2400" baseline="0" dirty="0" smtClean="0">
                          <a:solidFill>
                            <a:schemeClr val="bg1"/>
                          </a:solidFill>
                        </a:rPr>
                        <a:t>(</a:t>
                      </a:r>
                      <a:r>
                        <a:rPr lang="en-US" sz="2400" baseline="0" dirty="0" err="1" smtClean="0">
                          <a:solidFill>
                            <a:schemeClr val="bg1"/>
                          </a:solidFill>
                        </a:rPr>
                        <a:t>imm</a:t>
                      </a:r>
                      <a:r>
                        <a:rPr lang="en-US" sz="2400" baseline="0" dirty="0" smtClean="0">
                          <a:solidFill>
                            <a:schemeClr val="bg1"/>
                          </a:solidFill>
                        </a:rPr>
                        <a:t>)</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13" name="Oval 12"/>
          <p:cNvSpPr/>
          <p:nvPr/>
        </p:nvSpPr>
        <p:spPr>
          <a:xfrm>
            <a:off x="152400" y="2971800"/>
            <a:ext cx="86868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p:cNvSpPr txBox="1"/>
          <p:nvPr>
            <p:custDataLst>
              <p:tags r:id="rId9"/>
            </p:custDataLst>
          </p:nvPr>
        </p:nvSpPr>
        <p:spPr>
          <a:xfrm>
            <a:off x="838200" y="4419600"/>
            <a:ext cx="5492209" cy="1384995"/>
          </a:xfrm>
          <a:prstGeom prst="rect">
            <a:avLst/>
          </a:prstGeom>
          <a:noFill/>
        </p:spPr>
        <p:txBody>
          <a:bodyPr wrap="none" rtlCol="0">
            <a:spAutoFit/>
          </a:bodyPr>
          <a:lstStyle/>
          <a:p>
            <a:r>
              <a:rPr lang="en-US" sz="2800" dirty="0" smtClean="0">
                <a:solidFill>
                  <a:schemeClr val="accent1"/>
                </a:solidFill>
              </a:rPr>
              <a:t>ex: r5 = r5 + 5	# ADDIU r5, r5, 5 </a:t>
            </a:r>
          </a:p>
          <a:p>
            <a:r>
              <a:rPr lang="en-US" sz="2800" dirty="0">
                <a:solidFill>
                  <a:schemeClr val="accent1"/>
                </a:solidFill>
              </a:rPr>
              <a:t> </a:t>
            </a:r>
            <a:r>
              <a:rPr lang="en-US" sz="2800" dirty="0" smtClean="0">
                <a:solidFill>
                  <a:schemeClr val="accent1"/>
                </a:solidFill>
              </a:rPr>
              <a:t>      r5 += 5</a:t>
            </a:r>
          </a:p>
          <a:p>
            <a:r>
              <a:rPr lang="en-US" sz="2800" dirty="0" smtClean="0">
                <a:solidFill>
                  <a:schemeClr val="accent1"/>
                </a:solidFill>
              </a:rPr>
              <a:t>What if immediate is negative?</a:t>
            </a:r>
          </a:p>
        </p:txBody>
      </p:sp>
    </p:spTree>
    <p:extLst>
      <p:ext uri="{BB962C8B-B14F-4D97-AF65-F5344CB8AC3E}">
        <p14:creationId xmlns:p14="http://schemas.microsoft.com/office/powerpoint/2010/main" val="116491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animBg="1"/>
      <p:bldP spid="8" grpId="0"/>
      <p:bldP spid="11" grpId="0"/>
      <p:bldP spid="1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err="1" smtClean="0"/>
              <a:t>Immediates</a:t>
            </a:r>
            <a:endParaRPr lang="en-US" dirty="0"/>
          </a:p>
        </p:txBody>
      </p:sp>
      <p:sp>
        <p:nvSpPr>
          <p:cNvPr id="2249753" name="Line 25"/>
          <p:cNvSpPr>
            <a:spLocks noChangeShapeType="1"/>
          </p:cNvSpPr>
          <p:nvPr>
            <p:custDataLst>
              <p:tags r:id="rId2"/>
            </p:custDataLst>
          </p:nvPr>
        </p:nvSpPr>
        <p:spPr bwMode="auto">
          <a:xfrm flipV="1">
            <a:off x="2743200" y="24384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4384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4384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4384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7" name="Text Box 29"/>
          <p:cNvSpPr txBox="1">
            <a:spLocks noChangeArrowheads="1"/>
          </p:cNvSpPr>
          <p:nvPr>
            <p:custDataLst>
              <p:tags r:id="rId6"/>
            </p:custDataLst>
          </p:nvPr>
        </p:nvSpPr>
        <p:spPr bwMode="auto">
          <a:xfrm>
            <a:off x="2971800" y="25908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49758" name="Line 30"/>
          <p:cNvSpPr>
            <a:spLocks noChangeShapeType="1"/>
          </p:cNvSpPr>
          <p:nvPr>
            <p:custDataLst>
              <p:tags r:id="rId7"/>
            </p:custDataLst>
          </p:nvPr>
        </p:nvSpPr>
        <p:spPr bwMode="auto">
          <a:xfrm>
            <a:off x="3048001" y="25908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8"/>
            </p:custDataLst>
          </p:nvPr>
        </p:nvSpPr>
        <p:spPr bwMode="auto">
          <a:xfrm flipV="1">
            <a:off x="1524000" y="3276600"/>
            <a:ext cx="1066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2954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1336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7086600" y="7620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676400"/>
            <a:ext cx="457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762000"/>
            <a:ext cx="5105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19812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52" name="Line 49"/>
          <p:cNvSpPr>
            <a:spLocks noChangeShapeType="1"/>
          </p:cNvSpPr>
          <p:nvPr>
            <p:custDataLst>
              <p:tags r:id="rId15"/>
            </p:custDataLst>
          </p:nvPr>
        </p:nvSpPr>
        <p:spPr bwMode="auto">
          <a:xfrm>
            <a:off x="5410200" y="2133600"/>
            <a:ext cx="0" cy="19811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1524000" y="39624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7"/>
            </p:custDataLst>
          </p:nvPr>
        </p:nvSpPr>
        <p:spPr bwMode="auto">
          <a:xfrm flipV="1">
            <a:off x="4495800" y="41148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62" name="Text Box 29"/>
          <p:cNvSpPr txBox="1">
            <a:spLocks noChangeArrowheads="1"/>
          </p:cNvSpPr>
          <p:nvPr>
            <p:custDataLst>
              <p:tags r:id="rId18"/>
            </p:custDataLst>
          </p:nvPr>
        </p:nvSpPr>
        <p:spPr bwMode="auto">
          <a:xfrm>
            <a:off x="1658160" y="38100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113" name="Line 30"/>
          <p:cNvSpPr>
            <a:spLocks noChangeShapeType="1"/>
          </p:cNvSpPr>
          <p:nvPr>
            <p:custDataLst>
              <p:tags r:id="rId19"/>
            </p:custDataLst>
          </p:nvPr>
        </p:nvSpPr>
        <p:spPr bwMode="auto">
          <a:xfrm>
            <a:off x="3276600" y="25908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0"/>
            </p:custDataLst>
          </p:nvPr>
        </p:nvSpPr>
        <p:spPr bwMode="auto">
          <a:xfrm>
            <a:off x="3505200" y="25908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5" name="Text Box 29"/>
          <p:cNvSpPr txBox="1">
            <a:spLocks noChangeArrowheads="1"/>
          </p:cNvSpPr>
          <p:nvPr>
            <p:custDataLst>
              <p:tags r:id="rId21"/>
            </p:custDataLst>
          </p:nvPr>
        </p:nvSpPr>
        <p:spPr bwMode="auto">
          <a:xfrm>
            <a:off x="3200401" y="25908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6" name="Text Box 29"/>
          <p:cNvSpPr txBox="1">
            <a:spLocks noChangeArrowheads="1"/>
          </p:cNvSpPr>
          <p:nvPr>
            <p:custDataLst>
              <p:tags r:id="rId22"/>
            </p:custDataLst>
          </p:nvPr>
        </p:nvSpPr>
        <p:spPr bwMode="auto">
          <a:xfrm>
            <a:off x="3429001" y="25908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2" name="Text Box 11"/>
          <p:cNvSpPr txBox="1">
            <a:spLocks noChangeArrowheads="1"/>
          </p:cNvSpPr>
          <p:nvPr>
            <p:custDataLst>
              <p:tags r:id="rId23"/>
            </p:custDataLst>
          </p:nvPr>
        </p:nvSpPr>
        <p:spPr bwMode="auto">
          <a:xfrm>
            <a:off x="3505200" y="3962400"/>
            <a:ext cx="9906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extend</a:t>
            </a:r>
            <a:endParaRPr lang="en-US" sz="2400" dirty="0">
              <a:solidFill>
                <a:srgbClr val="FFFFFF"/>
              </a:solidFill>
            </a:endParaRPr>
          </a:p>
        </p:txBody>
      </p:sp>
      <p:sp>
        <p:nvSpPr>
          <p:cNvPr id="126" name="Line 44"/>
          <p:cNvSpPr>
            <a:spLocks noChangeShapeType="1"/>
          </p:cNvSpPr>
          <p:nvPr>
            <p:custDataLst>
              <p:tags r:id="rId24"/>
            </p:custDataLst>
          </p:nvPr>
        </p:nvSpPr>
        <p:spPr bwMode="auto">
          <a:xfrm>
            <a:off x="1676400" y="4114800"/>
            <a:ext cx="1828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25"/>
            </p:custDataLst>
          </p:nvPr>
        </p:nvSpPr>
        <p:spPr bwMode="auto">
          <a:xfrm flipV="1">
            <a:off x="6400800" y="2286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26"/>
            </p:custDataLst>
          </p:nvPr>
        </p:nvSpPr>
        <p:spPr bwMode="auto">
          <a:xfrm flipV="1">
            <a:off x="4038600" y="42672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53" name="Line 8"/>
          <p:cNvSpPr>
            <a:spLocks noChangeShapeType="1"/>
          </p:cNvSpPr>
          <p:nvPr>
            <p:custDataLst>
              <p:tags r:id="rId27"/>
            </p:custDataLst>
          </p:nvPr>
        </p:nvSpPr>
        <p:spPr bwMode="auto">
          <a:xfrm>
            <a:off x="761998" y="20574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60" name="Line 18"/>
          <p:cNvSpPr>
            <a:spLocks noChangeShapeType="1"/>
          </p:cNvSpPr>
          <p:nvPr>
            <p:custDataLst>
              <p:tags r:id="rId28"/>
            </p:custDataLst>
          </p:nvPr>
        </p:nvSpPr>
        <p:spPr bwMode="auto">
          <a:xfrm flipH="1">
            <a:off x="1295400" y="2438400"/>
            <a:ext cx="0" cy="1524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63" name="Line 21"/>
          <p:cNvSpPr>
            <a:spLocks noChangeShapeType="1"/>
          </p:cNvSpPr>
          <p:nvPr>
            <p:custDataLst>
              <p:tags r:id="rId29"/>
            </p:custDataLst>
          </p:nvPr>
        </p:nvSpPr>
        <p:spPr bwMode="auto">
          <a:xfrm>
            <a:off x="761998" y="3124198"/>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64" name="Line 49"/>
          <p:cNvSpPr>
            <a:spLocks noChangeShapeType="1"/>
          </p:cNvSpPr>
          <p:nvPr>
            <p:custDataLst>
              <p:tags r:id="rId30"/>
            </p:custDataLst>
          </p:nvPr>
        </p:nvSpPr>
        <p:spPr bwMode="auto">
          <a:xfrm flipH="1">
            <a:off x="1981200" y="7620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5" name="Line 49"/>
          <p:cNvSpPr>
            <a:spLocks noChangeShapeType="1"/>
          </p:cNvSpPr>
          <p:nvPr>
            <p:custDataLst>
              <p:tags r:id="rId31"/>
            </p:custDataLst>
          </p:nvPr>
        </p:nvSpPr>
        <p:spPr bwMode="auto">
          <a:xfrm flipH="1" flipV="1">
            <a:off x="1219200" y="15240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0" name="Line 49"/>
          <p:cNvSpPr>
            <a:spLocks noChangeShapeType="1"/>
          </p:cNvSpPr>
          <p:nvPr>
            <p:custDataLst>
              <p:tags r:id="rId32"/>
            </p:custDataLst>
          </p:nvPr>
        </p:nvSpPr>
        <p:spPr bwMode="auto">
          <a:xfrm flipH="1" flipV="1">
            <a:off x="1524000" y="1524000"/>
            <a:ext cx="0" cy="35052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4" name="Line 44"/>
          <p:cNvSpPr>
            <a:spLocks noChangeShapeType="1"/>
          </p:cNvSpPr>
          <p:nvPr>
            <p:custDataLst>
              <p:tags r:id="rId33"/>
            </p:custDataLst>
          </p:nvPr>
        </p:nvSpPr>
        <p:spPr bwMode="auto">
          <a:xfrm>
            <a:off x="762000" y="24384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77" name="Line 8"/>
          <p:cNvSpPr>
            <a:spLocks noChangeShapeType="1"/>
          </p:cNvSpPr>
          <p:nvPr>
            <p:custDataLst>
              <p:tags r:id="rId34"/>
            </p:custDataLst>
          </p:nvPr>
        </p:nvSpPr>
        <p:spPr bwMode="auto">
          <a:xfrm flipH="1">
            <a:off x="1219200" y="24384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77"/>
          <p:cNvGrpSpPr/>
          <p:nvPr>
            <p:custDataLst>
              <p:tags r:id="rId35"/>
            </p:custDataLst>
          </p:nvPr>
        </p:nvGrpSpPr>
        <p:grpSpPr>
          <a:xfrm>
            <a:off x="914400" y="2286000"/>
            <a:ext cx="304800" cy="304800"/>
            <a:chOff x="990600" y="2971800"/>
            <a:chExt cx="304800" cy="304800"/>
          </a:xfrm>
        </p:grpSpPr>
        <p:sp>
          <p:nvSpPr>
            <p:cNvPr id="79" name="Freeform 78"/>
            <p:cNvSpPr/>
            <p:nvPr>
              <p:custDataLst>
                <p:tags r:id="rId4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Box 11"/>
            <p:cNvSpPr txBox="1">
              <a:spLocks noChangeArrowheads="1"/>
            </p:cNvSpPr>
            <p:nvPr>
              <p:custDataLst>
                <p:tags r:id="rId5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81" name="Line 9"/>
          <p:cNvSpPr>
            <a:spLocks noChangeShapeType="1"/>
          </p:cNvSpPr>
          <p:nvPr>
            <p:custDataLst>
              <p:tags r:id="rId36"/>
            </p:custDataLst>
          </p:nvPr>
        </p:nvSpPr>
        <p:spPr bwMode="auto">
          <a:xfrm flipV="1">
            <a:off x="762000" y="3962400"/>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56" name="Line 44"/>
          <p:cNvSpPr>
            <a:spLocks noChangeShapeType="1"/>
          </p:cNvSpPr>
          <p:nvPr>
            <p:custDataLst>
              <p:tags r:id="rId37"/>
            </p:custDataLst>
          </p:nvPr>
        </p:nvSpPr>
        <p:spPr bwMode="auto">
          <a:xfrm flipV="1">
            <a:off x="6553200" y="2209800"/>
            <a:ext cx="0" cy="26670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7" name="Line 48"/>
          <p:cNvSpPr>
            <a:spLocks noChangeShapeType="1"/>
          </p:cNvSpPr>
          <p:nvPr>
            <p:custDataLst>
              <p:tags r:id="rId38"/>
            </p:custDataLst>
          </p:nvPr>
        </p:nvSpPr>
        <p:spPr bwMode="auto">
          <a:xfrm flipH="1" flipV="1">
            <a:off x="1676400" y="4876800"/>
            <a:ext cx="4876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58" name="Line 49"/>
          <p:cNvSpPr>
            <a:spLocks noChangeShapeType="1"/>
          </p:cNvSpPr>
          <p:nvPr>
            <p:custDataLst>
              <p:tags r:id="rId39"/>
            </p:custDataLst>
          </p:nvPr>
        </p:nvSpPr>
        <p:spPr bwMode="auto">
          <a:xfrm>
            <a:off x="1524000" y="47244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9" name="Text Box 29"/>
          <p:cNvSpPr txBox="1">
            <a:spLocks noChangeArrowheads="1"/>
          </p:cNvSpPr>
          <p:nvPr>
            <p:custDataLst>
              <p:tags r:id="rId40"/>
            </p:custDataLst>
          </p:nvPr>
        </p:nvSpPr>
        <p:spPr bwMode="auto">
          <a:xfrm>
            <a:off x="1734360" y="45720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shamt</a:t>
            </a:r>
            <a:endParaRPr lang="en-US" sz="2400" dirty="0">
              <a:solidFill>
                <a:srgbClr val="FFFFFF"/>
              </a:solidFill>
              <a:latin typeface="Calibri"/>
            </a:endParaRPr>
          </a:p>
        </p:txBody>
      </p:sp>
      <p:sp>
        <p:nvSpPr>
          <p:cNvPr id="72" name="Freeform 71"/>
          <p:cNvSpPr/>
          <p:nvPr>
            <p:custDataLst>
              <p:tags r:id="rId41"/>
            </p:custDataLst>
          </p:nvPr>
        </p:nvSpPr>
        <p:spPr>
          <a:xfrm>
            <a:off x="6019800" y="9906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22"/>
          <p:cNvSpPr>
            <a:spLocks noChangeArrowheads="1"/>
          </p:cNvSpPr>
          <p:nvPr>
            <p:custDataLst>
              <p:tags r:id="rId42"/>
            </p:custDataLst>
          </p:nvPr>
        </p:nvSpPr>
        <p:spPr bwMode="auto">
          <a:xfrm>
            <a:off x="2590799" y="10668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75" name="Text Box 11"/>
          <p:cNvSpPr txBox="1">
            <a:spLocks noChangeArrowheads="1"/>
          </p:cNvSpPr>
          <p:nvPr>
            <p:custDataLst>
              <p:tags r:id="rId43"/>
            </p:custDataLst>
          </p:nvPr>
        </p:nvSpPr>
        <p:spPr bwMode="auto">
          <a:xfrm>
            <a:off x="381000" y="28194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82" name="Rectangle 4"/>
          <p:cNvSpPr>
            <a:spLocks noChangeArrowheads="1"/>
          </p:cNvSpPr>
          <p:nvPr>
            <p:custDataLst>
              <p:tags r:id="rId44"/>
            </p:custDataLst>
          </p:nvPr>
        </p:nvSpPr>
        <p:spPr bwMode="auto">
          <a:xfrm>
            <a:off x="228600" y="9906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83" name="Text Box 52"/>
          <p:cNvSpPr txBox="1">
            <a:spLocks noChangeArrowheads="1"/>
          </p:cNvSpPr>
          <p:nvPr>
            <p:custDataLst>
              <p:tags r:id="rId45"/>
            </p:custDataLst>
          </p:nvPr>
        </p:nvSpPr>
        <p:spPr bwMode="auto">
          <a:xfrm>
            <a:off x="6096000" y="12954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84" name="Text Box 29"/>
          <p:cNvSpPr txBox="1">
            <a:spLocks noChangeArrowheads="1"/>
          </p:cNvSpPr>
          <p:nvPr>
            <p:custDataLst>
              <p:tags r:id="rId46"/>
            </p:custDataLst>
          </p:nvPr>
        </p:nvSpPr>
        <p:spPr bwMode="auto">
          <a:xfrm>
            <a:off x="1295400" y="12222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66" name="Line 44"/>
          <p:cNvSpPr>
            <a:spLocks noChangeShapeType="1"/>
          </p:cNvSpPr>
          <p:nvPr>
            <p:custDataLst>
              <p:tags r:id="rId47"/>
            </p:custDataLst>
          </p:nvPr>
        </p:nvSpPr>
        <p:spPr bwMode="auto">
          <a:xfrm>
            <a:off x="3733800" y="21336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5" name="Oval 24"/>
          <p:cNvSpPr>
            <a:spLocks noChangeArrowheads="1"/>
          </p:cNvSpPr>
          <p:nvPr>
            <p:custDataLst>
              <p:tags r:id="rId48"/>
            </p:custDataLst>
          </p:nvPr>
        </p:nvSpPr>
        <p:spPr bwMode="auto">
          <a:xfrm>
            <a:off x="2590800" y="3048001"/>
            <a:ext cx="1219200" cy="457199"/>
          </a:xfrm>
          <a:prstGeom prst="ellipse">
            <a:avLst/>
          </a:prstGeom>
          <a:solidFill>
            <a:schemeClr val="bg2"/>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67" name="TextBox 66"/>
          <p:cNvSpPr txBox="1"/>
          <p:nvPr/>
        </p:nvSpPr>
        <p:spPr>
          <a:xfrm>
            <a:off x="4495800" y="912336"/>
            <a:ext cx="381836" cy="369332"/>
          </a:xfrm>
          <a:prstGeom prst="rect">
            <a:avLst/>
          </a:prstGeom>
          <a:noFill/>
        </p:spPr>
        <p:txBody>
          <a:bodyPr wrap="none" rtlCol="0">
            <a:spAutoFit/>
          </a:bodyPr>
          <a:lstStyle/>
          <a:p>
            <a:r>
              <a:rPr lang="en-US" dirty="0" smtClean="0">
                <a:solidFill>
                  <a:schemeClr val="accent1"/>
                </a:solidFill>
              </a:rPr>
              <a:t>r5</a:t>
            </a:r>
            <a:endParaRPr lang="en-US" dirty="0">
              <a:solidFill>
                <a:schemeClr val="accent1"/>
              </a:solidFill>
            </a:endParaRPr>
          </a:p>
        </p:txBody>
      </p:sp>
      <p:sp>
        <p:nvSpPr>
          <p:cNvPr id="69" name="TextBox 68"/>
          <p:cNvSpPr txBox="1"/>
          <p:nvPr/>
        </p:nvSpPr>
        <p:spPr>
          <a:xfrm>
            <a:off x="1981200" y="1524000"/>
            <a:ext cx="381836" cy="369332"/>
          </a:xfrm>
          <a:prstGeom prst="rect">
            <a:avLst/>
          </a:prstGeom>
          <a:noFill/>
        </p:spPr>
        <p:txBody>
          <a:bodyPr wrap="none" rtlCol="0">
            <a:spAutoFit/>
          </a:bodyPr>
          <a:lstStyle/>
          <a:p>
            <a:r>
              <a:rPr lang="en-US" dirty="0" smtClean="0">
                <a:solidFill>
                  <a:schemeClr val="accent1"/>
                </a:solidFill>
              </a:rPr>
              <a:t>r5</a:t>
            </a:r>
            <a:endParaRPr lang="en-US" dirty="0">
              <a:solidFill>
                <a:schemeClr val="accent1"/>
              </a:solidFill>
            </a:endParaRPr>
          </a:p>
        </p:txBody>
      </p:sp>
      <p:sp>
        <p:nvSpPr>
          <p:cNvPr id="71" name="TextBox 70"/>
          <p:cNvSpPr txBox="1"/>
          <p:nvPr/>
        </p:nvSpPr>
        <p:spPr>
          <a:xfrm>
            <a:off x="3733800" y="2819400"/>
            <a:ext cx="713657" cy="369332"/>
          </a:xfrm>
          <a:prstGeom prst="rect">
            <a:avLst/>
          </a:prstGeom>
          <a:noFill/>
        </p:spPr>
        <p:txBody>
          <a:bodyPr wrap="none" rtlCol="0">
            <a:spAutoFit/>
          </a:bodyPr>
          <a:lstStyle/>
          <a:p>
            <a:r>
              <a:rPr lang="en-US" dirty="0" err="1" smtClean="0">
                <a:solidFill>
                  <a:schemeClr val="accent1"/>
                </a:solidFill>
              </a:rPr>
              <a:t>addiu</a:t>
            </a:r>
            <a:endParaRPr lang="en-US" dirty="0">
              <a:solidFill>
                <a:schemeClr val="accent1"/>
              </a:solidFill>
            </a:endParaRPr>
          </a:p>
        </p:txBody>
      </p:sp>
      <p:sp>
        <p:nvSpPr>
          <p:cNvPr id="76" name="TextBox 75"/>
          <p:cNvSpPr txBox="1"/>
          <p:nvPr/>
        </p:nvSpPr>
        <p:spPr>
          <a:xfrm>
            <a:off x="5763343" y="2678668"/>
            <a:ext cx="713657" cy="369332"/>
          </a:xfrm>
          <a:prstGeom prst="rect">
            <a:avLst/>
          </a:prstGeom>
          <a:noFill/>
        </p:spPr>
        <p:txBody>
          <a:bodyPr wrap="none" rtlCol="0">
            <a:spAutoFit/>
          </a:bodyPr>
          <a:lstStyle/>
          <a:p>
            <a:r>
              <a:rPr lang="en-US" dirty="0" err="1" smtClean="0">
                <a:solidFill>
                  <a:schemeClr val="accent1"/>
                </a:solidFill>
              </a:rPr>
              <a:t>addiu</a:t>
            </a:r>
            <a:endParaRPr lang="en-US" dirty="0">
              <a:solidFill>
                <a:schemeClr val="accent1"/>
              </a:solidFill>
            </a:endParaRPr>
          </a:p>
        </p:txBody>
      </p:sp>
    </p:spTree>
    <p:extLst>
      <p:ext uri="{BB962C8B-B14F-4D97-AF65-F5344CB8AC3E}">
        <p14:creationId xmlns:p14="http://schemas.microsoft.com/office/powerpoint/2010/main" val="289654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2497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9772" grpId="0" animBg="1"/>
      <p:bldP spid="52" grpId="0" animBg="1"/>
      <p:bldP spid="54" grpId="0" animBg="1"/>
      <p:bldP spid="61" grpId="0" animBg="1"/>
      <p:bldP spid="62" grpId="0"/>
      <p:bldP spid="122" grpId="0" animBg="1"/>
      <p:bldP spid="126" grpId="0" animBg="1"/>
      <p:bldP spid="132" grpId="0" animBg="1"/>
      <p:bldP spid="66" grpId="0" animBg="1"/>
      <p:bldP spid="67" grpId="0"/>
      <p:bldP spid="69" grpId="0"/>
      <p:bldP spid="71" grpId="0"/>
      <p:bldP spid="7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err="1" smtClean="0"/>
              <a:t>Immediates</a:t>
            </a:r>
            <a:endParaRPr lang="en-US" dirty="0"/>
          </a:p>
        </p:txBody>
      </p:sp>
      <p:sp>
        <p:nvSpPr>
          <p:cNvPr id="2249753" name="Line 25"/>
          <p:cNvSpPr>
            <a:spLocks noChangeShapeType="1"/>
          </p:cNvSpPr>
          <p:nvPr>
            <p:custDataLst>
              <p:tags r:id="rId2"/>
            </p:custDataLst>
          </p:nvPr>
        </p:nvSpPr>
        <p:spPr bwMode="auto">
          <a:xfrm flipV="1">
            <a:off x="2743200" y="24384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4384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4384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4384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7" name="Text Box 29"/>
          <p:cNvSpPr txBox="1">
            <a:spLocks noChangeArrowheads="1"/>
          </p:cNvSpPr>
          <p:nvPr>
            <p:custDataLst>
              <p:tags r:id="rId6"/>
            </p:custDataLst>
          </p:nvPr>
        </p:nvSpPr>
        <p:spPr bwMode="auto">
          <a:xfrm>
            <a:off x="2971800" y="25908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49758" name="Line 30"/>
          <p:cNvSpPr>
            <a:spLocks noChangeShapeType="1"/>
          </p:cNvSpPr>
          <p:nvPr>
            <p:custDataLst>
              <p:tags r:id="rId7"/>
            </p:custDataLst>
          </p:nvPr>
        </p:nvSpPr>
        <p:spPr bwMode="auto">
          <a:xfrm>
            <a:off x="3048001" y="25908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8"/>
            </p:custDataLst>
          </p:nvPr>
        </p:nvSpPr>
        <p:spPr bwMode="auto">
          <a:xfrm flipV="1">
            <a:off x="1524000" y="3276600"/>
            <a:ext cx="1066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2954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1336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7086600" y="7620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676400"/>
            <a:ext cx="457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762000"/>
            <a:ext cx="5105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19812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5"/>
            </p:custDataLst>
          </p:nvPr>
        </p:nvSpPr>
        <p:spPr bwMode="auto">
          <a:xfrm>
            <a:off x="5791200" y="22860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6"/>
            </p:custDataLst>
          </p:nvPr>
        </p:nvSpPr>
        <p:spPr bwMode="auto">
          <a:xfrm>
            <a:off x="5410200" y="2590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2" name="Line 49"/>
          <p:cNvSpPr>
            <a:spLocks noChangeShapeType="1"/>
          </p:cNvSpPr>
          <p:nvPr>
            <p:custDataLst>
              <p:tags r:id="rId17"/>
            </p:custDataLst>
          </p:nvPr>
        </p:nvSpPr>
        <p:spPr bwMode="auto">
          <a:xfrm>
            <a:off x="5410200" y="25908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4" name="Line 49"/>
          <p:cNvSpPr>
            <a:spLocks noChangeShapeType="1"/>
          </p:cNvSpPr>
          <p:nvPr>
            <p:custDataLst>
              <p:tags r:id="rId18"/>
            </p:custDataLst>
          </p:nvPr>
        </p:nvSpPr>
        <p:spPr bwMode="auto">
          <a:xfrm>
            <a:off x="1524000" y="39624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9"/>
            </p:custDataLst>
          </p:nvPr>
        </p:nvSpPr>
        <p:spPr bwMode="auto">
          <a:xfrm flipV="1">
            <a:off x="4495800" y="41148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62" name="Text Box 29"/>
          <p:cNvSpPr txBox="1">
            <a:spLocks noChangeArrowheads="1"/>
          </p:cNvSpPr>
          <p:nvPr>
            <p:custDataLst>
              <p:tags r:id="rId20"/>
            </p:custDataLst>
          </p:nvPr>
        </p:nvSpPr>
        <p:spPr bwMode="auto">
          <a:xfrm>
            <a:off x="1658160" y="38100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113" name="Line 30"/>
          <p:cNvSpPr>
            <a:spLocks noChangeShapeType="1"/>
          </p:cNvSpPr>
          <p:nvPr>
            <p:custDataLst>
              <p:tags r:id="rId21"/>
            </p:custDataLst>
          </p:nvPr>
        </p:nvSpPr>
        <p:spPr bwMode="auto">
          <a:xfrm>
            <a:off x="3276600" y="25908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2"/>
            </p:custDataLst>
          </p:nvPr>
        </p:nvSpPr>
        <p:spPr bwMode="auto">
          <a:xfrm>
            <a:off x="3505200" y="25908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5" name="Text Box 29"/>
          <p:cNvSpPr txBox="1">
            <a:spLocks noChangeArrowheads="1"/>
          </p:cNvSpPr>
          <p:nvPr>
            <p:custDataLst>
              <p:tags r:id="rId23"/>
            </p:custDataLst>
          </p:nvPr>
        </p:nvSpPr>
        <p:spPr bwMode="auto">
          <a:xfrm>
            <a:off x="3200401" y="25908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6" name="Text Box 29"/>
          <p:cNvSpPr txBox="1">
            <a:spLocks noChangeArrowheads="1"/>
          </p:cNvSpPr>
          <p:nvPr>
            <p:custDataLst>
              <p:tags r:id="rId24"/>
            </p:custDataLst>
          </p:nvPr>
        </p:nvSpPr>
        <p:spPr bwMode="auto">
          <a:xfrm>
            <a:off x="3429001" y="25908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2" name="Text Box 11"/>
          <p:cNvSpPr txBox="1">
            <a:spLocks noChangeArrowheads="1"/>
          </p:cNvSpPr>
          <p:nvPr>
            <p:custDataLst>
              <p:tags r:id="rId25"/>
            </p:custDataLst>
          </p:nvPr>
        </p:nvSpPr>
        <p:spPr bwMode="auto">
          <a:xfrm>
            <a:off x="3505200" y="3962400"/>
            <a:ext cx="9906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extend</a:t>
            </a:r>
            <a:endParaRPr lang="en-US" sz="2400" dirty="0">
              <a:solidFill>
                <a:srgbClr val="FFFFFF"/>
              </a:solidFill>
            </a:endParaRPr>
          </a:p>
        </p:txBody>
      </p:sp>
      <p:sp>
        <p:nvSpPr>
          <p:cNvPr id="126" name="Line 44"/>
          <p:cNvSpPr>
            <a:spLocks noChangeShapeType="1"/>
          </p:cNvSpPr>
          <p:nvPr>
            <p:custDataLst>
              <p:tags r:id="rId26"/>
            </p:custDataLst>
          </p:nvPr>
        </p:nvSpPr>
        <p:spPr bwMode="auto">
          <a:xfrm>
            <a:off x="1676400" y="4114800"/>
            <a:ext cx="1828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27"/>
            </p:custDataLst>
          </p:nvPr>
        </p:nvSpPr>
        <p:spPr bwMode="auto">
          <a:xfrm flipV="1">
            <a:off x="6400800" y="2286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28"/>
            </p:custDataLst>
          </p:nvPr>
        </p:nvSpPr>
        <p:spPr bwMode="auto">
          <a:xfrm flipV="1">
            <a:off x="5715000" y="27432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29"/>
            </p:custDataLst>
          </p:nvPr>
        </p:nvSpPr>
        <p:spPr bwMode="auto">
          <a:xfrm flipV="1">
            <a:off x="4038600" y="42672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68" name="Rectangle 19"/>
          <p:cNvSpPr>
            <a:spLocks noChangeArrowheads="1"/>
          </p:cNvSpPr>
          <p:nvPr>
            <p:custDataLst>
              <p:tags r:id="rId30"/>
            </p:custDataLst>
          </p:nvPr>
        </p:nvSpPr>
        <p:spPr bwMode="auto">
          <a:xfrm>
            <a:off x="5638800" y="1981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53" name="Line 8"/>
          <p:cNvSpPr>
            <a:spLocks noChangeShapeType="1"/>
          </p:cNvSpPr>
          <p:nvPr>
            <p:custDataLst>
              <p:tags r:id="rId31"/>
            </p:custDataLst>
          </p:nvPr>
        </p:nvSpPr>
        <p:spPr bwMode="auto">
          <a:xfrm>
            <a:off x="761998" y="20574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60" name="Line 18"/>
          <p:cNvSpPr>
            <a:spLocks noChangeShapeType="1"/>
          </p:cNvSpPr>
          <p:nvPr>
            <p:custDataLst>
              <p:tags r:id="rId32"/>
            </p:custDataLst>
          </p:nvPr>
        </p:nvSpPr>
        <p:spPr bwMode="auto">
          <a:xfrm flipH="1">
            <a:off x="1295400" y="2438400"/>
            <a:ext cx="0" cy="1524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63" name="Line 21"/>
          <p:cNvSpPr>
            <a:spLocks noChangeShapeType="1"/>
          </p:cNvSpPr>
          <p:nvPr>
            <p:custDataLst>
              <p:tags r:id="rId33"/>
            </p:custDataLst>
          </p:nvPr>
        </p:nvSpPr>
        <p:spPr bwMode="auto">
          <a:xfrm>
            <a:off x="761998" y="3124198"/>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64" name="Line 49"/>
          <p:cNvSpPr>
            <a:spLocks noChangeShapeType="1"/>
          </p:cNvSpPr>
          <p:nvPr>
            <p:custDataLst>
              <p:tags r:id="rId34"/>
            </p:custDataLst>
          </p:nvPr>
        </p:nvSpPr>
        <p:spPr bwMode="auto">
          <a:xfrm flipH="1">
            <a:off x="1981200" y="7620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5" name="Line 49"/>
          <p:cNvSpPr>
            <a:spLocks noChangeShapeType="1"/>
          </p:cNvSpPr>
          <p:nvPr>
            <p:custDataLst>
              <p:tags r:id="rId35"/>
            </p:custDataLst>
          </p:nvPr>
        </p:nvSpPr>
        <p:spPr bwMode="auto">
          <a:xfrm flipH="1" flipV="1">
            <a:off x="1219200" y="15240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0" name="Line 49"/>
          <p:cNvSpPr>
            <a:spLocks noChangeShapeType="1"/>
          </p:cNvSpPr>
          <p:nvPr>
            <p:custDataLst>
              <p:tags r:id="rId36"/>
            </p:custDataLst>
          </p:nvPr>
        </p:nvSpPr>
        <p:spPr bwMode="auto">
          <a:xfrm flipH="1" flipV="1">
            <a:off x="1524000" y="1524000"/>
            <a:ext cx="0" cy="35052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4" name="Line 44"/>
          <p:cNvSpPr>
            <a:spLocks noChangeShapeType="1"/>
          </p:cNvSpPr>
          <p:nvPr>
            <p:custDataLst>
              <p:tags r:id="rId37"/>
            </p:custDataLst>
          </p:nvPr>
        </p:nvSpPr>
        <p:spPr bwMode="auto">
          <a:xfrm>
            <a:off x="762000" y="24384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77" name="Line 8"/>
          <p:cNvSpPr>
            <a:spLocks noChangeShapeType="1"/>
          </p:cNvSpPr>
          <p:nvPr>
            <p:custDataLst>
              <p:tags r:id="rId38"/>
            </p:custDataLst>
          </p:nvPr>
        </p:nvSpPr>
        <p:spPr bwMode="auto">
          <a:xfrm flipH="1">
            <a:off x="1219200" y="24384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77"/>
          <p:cNvGrpSpPr/>
          <p:nvPr>
            <p:custDataLst>
              <p:tags r:id="rId39"/>
            </p:custDataLst>
          </p:nvPr>
        </p:nvGrpSpPr>
        <p:grpSpPr>
          <a:xfrm>
            <a:off x="914400" y="2286000"/>
            <a:ext cx="304800" cy="304800"/>
            <a:chOff x="990600" y="2971800"/>
            <a:chExt cx="304800" cy="304800"/>
          </a:xfrm>
        </p:grpSpPr>
        <p:sp>
          <p:nvSpPr>
            <p:cNvPr id="79" name="Freeform 78"/>
            <p:cNvSpPr/>
            <p:nvPr>
              <p:custDataLst>
                <p:tags r:id="rId52"/>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Box 11"/>
            <p:cNvSpPr txBox="1">
              <a:spLocks noChangeArrowheads="1"/>
            </p:cNvSpPr>
            <p:nvPr>
              <p:custDataLst>
                <p:tags r:id="rId53"/>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81" name="Line 9"/>
          <p:cNvSpPr>
            <a:spLocks noChangeShapeType="1"/>
          </p:cNvSpPr>
          <p:nvPr>
            <p:custDataLst>
              <p:tags r:id="rId40"/>
            </p:custDataLst>
          </p:nvPr>
        </p:nvSpPr>
        <p:spPr bwMode="auto">
          <a:xfrm flipV="1">
            <a:off x="762000" y="3962400"/>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56" name="Line 44"/>
          <p:cNvSpPr>
            <a:spLocks noChangeShapeType="1"/>
          </p:cNvSpPr>
          <p:nvPr>
            <p:custDataLst>
              <p:tags r:id="rId41"/>
            </p:custDataLst>
          </p:nvPr>
        </p:nvSpPr>
        <p:spPr bwMode="auto">
          <a:xfrm flipV="1">
            <a:off x="6553200" y="2209800"/>
            <a:ext cx="0" cy="26670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7" name="Line 48"/>
          <p:cNvSpPr>
            <a:spLocks noChangeShapeType="1"/>
          </p:cNvSpPr>
          <p:nvPr>
            <p:custDataLst>
              <p:tags r:id="rId42"/>
            </p:custDataLst>
          </p:nvPr>
        </p:nvSpPr>
        <p:spPr bwMode="auto">
          <a:xfrm flipH="1" flipV="1">
            <a:off x="1676400" y="4876800"/>
            <a:ext cx="4876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58" name="Line 49"/>
          <p:cNvSpPr>
            <a:spLocks noChangeShapeType="1"/>
          </p:cNvSpPr>
          <p:nvPr>
            <p:custDataLst>
              <p:tags r:id="rId43"/>
            </p:custDataLst>
          </p:nvPr>
        </p:nvSpPr>
        <p:spPr bwMode="auto">
          <a:xfrm>
            <a:off x="1524000" y="47244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9" name="Text Box 29"/>
          <p:cNvSpPr txBox="1">
            <a:spLocks noChangeArrowheads="1"/>
          </p:cNvSpPr>
          <p:nvPr>
            <p:custDataLst>
              <p:tags r:id="rId44"/>
            </p:custDataLst>
          </p:nvPr>
        </p:nvSpPr>
        <p:spPr bwMode="auto">
          <a:xfrm>
            <a:off x="1734360" y="45720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shamt</a:t>
            </a:r>
            <a:endParaRPr lang="en-US" sz="2400" dirty="0">
              <a:solidFill>
                <a:srgbClr val="FFFFFF"/>
              </a:solidFill>
              <a:latin typeface="Calibri"/>
            </a:endParaRPr>
          </a:p>
        </p:txBody>
      </p:sp>
      <p:sp>
        <p:nvSpPr>
          <p:cNvPr id="72" name="Freeform 71"/>
          <p:cNvSpPr/>
          <p:nvPr>
            <p:custDataLst>
              <p:tags r:id="rId45"/>
            </p:custDataLst>
          </p:nvPr>
        </p:nvSpPr>
        <p:spPr>
          <a:xfrm>
            <a:off x="6019800" y="9906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22"/>
          <p:cNvSpPr>
            <a:spLocks noChangeArrowheads="1"/>
          </p:cNvSpPr>
          <p:nvPr>
            <p:custDataLst>
              <p:tags r:id="rId46"/>
            </p:custDataLst>
          </p:nvPr>
        </p:nvSpPr>
        <p:spPr bwMode="auto">
          <a:xfrm>
            <a:off x="2590799" y="10668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75" name="Text Box 11"/>
          <p:cNvSpPr txBox="1">
            <a:spLocks noChangeArrowheads="1"/>
          </p:cNvSpPr>
          <p:nvPr>
            <p:custDataLst>
              <p:tags r:id="rId47"/>
            </p:custDataLst>
          </p:nvPr>
        </p:nvSpPr>
        <p:spPr bwMode="auto">
          <a:xfrm>
            <a:off x="381000" y="28194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82" name="Rectangle 4"/>
          <p:cNvSpPr>
            <a:spLocks noChangeArrowheads="1"/>
          </p:cNvSpPr>
          <p:nvPr>
            <p:custDataLst>
              <p:tags r:id="rId48"/>
            </p:custDataLst>
          </p:nvPr>
        </p:nvSpPr>
        <p:spPr bwMode="auto">
          <a:xfrm>
            <a:off x="228600" y="9906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83" name="Text Box 52"/>
          <p:cNvSpPr txBox="1">
            <a:spLocks noChangeArrowheads="1"/>
          </p:cNvSpPr>
          <p:nvPr>
            <p:custDataLst>
              <p:tags r:id="rId49"/>
            </p:custDataLst>
          </p:nvPr>
        </p:nvSpPr>
        <p:spPr bwMode="auto">
          <a:xfrm>
            <a:off x="6096000" y="12954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84" name="Text Box 29"/>
          <p:cNvSpPr txBox="1">
            <a:spLocks noChangeArrowheads="1"/>
          </p:cNvSpPr>
          <p:nvPr>
            <p:custDataLst>
              <p:tags r:id="rId50"/>
            </p:custDataLst>
          </p:nvPr>
        </p:nvSpPr>
        <p:spPr bwMode="auto">
          <a:xfrm>
            <a:off x="1295400" y="12222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66" name="Oval 24"/>
          <p:cNvSpPr>
            <a:spLocks noChangeArrowheads="1"/>
          </p:cNvSpPr>
          <p:nvPr>
            <p:custDataLst>
              <p:tags r:id="rId51"/>
            </p:custDataLst>
          </p:nvPr>
        </p:nvSpPr>
        <p:spPr bwMode="auto">
          <a:xfrm>
            <a:off x="2590800" y="3048001"/>
            <a:ext cx="1219200" cy="457199"/>
          </a:xfrm>
          <a:prstGeom prst="ellipse">
            <a:avLst/>
          </a:prstGeom>
          <a:solidFill>
            <a:schemeClr val="bg2"/>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55" name="TextBox 54"/>
          <p:cNvSpPr txBox="1"/>
          <p:nvPr/>
        </p:nvSpPr>
        <p:spPr>
          <a:xfrm>
            <a:off x="4495800" y="912336"/>
            <a:ext cx="381836" cy="369332"/>
          </a:xfrm>
          <a:prstGeom prst="rect">
            <a:avLst/>
          </a:prstGeom>
          <a:noFill/>
        </p:spPr>
        <p:txBody>
          <a:bodyPr wrap="none" rtlCol="0">
            <a:spAutoFit/>
          </a:bodyPr>
          <a:lstStyle/>
          <a:p>
            <a:r>
              <a:rPr lang="en-US" dirty="0" smtClean="0">
                <a:solidFill>
                  <a:schemeClr val="accent1"/>
                </a:solidFill>
              </a:rPr>
              <a:t>r5</a:t>
            </a:r>
            <a:endParaRPr lang="en-US" dirty="0">
              <a:solidFill>
                <a:schemeClr val="accent1"/>
              </a:solidFill>
            </a:endParaRPr>
          </a:p>
        </p:txBody>
      </p:sp>
      <p:sp>
        <p:nvSpPr>
          <p:cNvPr id="67" name="TextBox 66"/>
          <p:cNvSpPr txBox="1"/>
          <p:nvPr/>
        </p:nvSpPr>
        <p:spPr>
          <a:xfrm>
            <a:off x="1981200" y="1524000"/>
            <a:ext cx="381836" cy="369332"/>
          </a:xfrm>
          <a:prstGeom prst="rect">
            <a:avLst/>
          </a:prstGeom>
          <a:noFill/>
        </p:spPr>
        <p:txBody>
          <a:bodyPr wrap="none" rtlCol="0">
            <a:spAutoFit/>
          </a:bodyPr>
          <a:lstStyle/>
          <a:p>
            <a:r>
              <a:rPr lang="en-US" dirty="0" smtClean="0">
                <a:solidFill>
                  <a:schemeClr val="accent1"/>
                </a:solidFill>
              </a:rPr>
              <a:t>r5</a:t>
            </a:r>
            <a:endParaRPr lang="en-US" dirty="0">
              <a:solidFill>
                <a:schemeClr val="accent1"/>
              </a:solidFill>
            </a:endParaRPr>
          </a:p>
        </p:txBody>
      </p:sp>
      <p:sp>
        <p:nvSpPr>
          <p:cNvPr id="68" name="TextBox 67"/>
          <p:cNvSpPr txBox="1"/>
          <p:nvPr/>
        </p:nvSpPr>
        <p:spPr>
          <a:xfrm>
            <a:off x="3733800" y="2819400"/>
            <a:ext cx="713657" cy="369332"/>
          </a:xfrm>
          <a:prstGeom prst="rect">
            <a:avLst/>
          </a:prstGeom>
          <a:noFill/>
        </p:spPr>
        <p:txBody>
          <a:bodyPr wrap="none" rtlCol="0">
            <a:spAutoFit/>
          </a:bodyPr>
          <a:lstStyle/>
          <a:p>
            <a:r>
              <a:rPr lang="en-US" dirty="0" err="1" smtClean="0">
                <a:solidFill>
                  <a:schemeClr val="accent1"/>
                </a:solidFill>
              </a:rPr>
              <a:t>addiu</a:t>
            </a:r>
            <a:endParaRPr lang="en-US" dirty="0">
              <a:solidFill>
                <a:schemeClr val="accent1"/>
              </a:solidFill>
            </a:endParaRPr>
          </a:p>
        </p:txBody>
      </p:sp>
      <p:sp>
        <p:nvSpPr>
          <p:cNvPr id="69" name="TextBox 68"/>
          <p:cNvSpPr txBox="1"/>
          <p:nvPr/>
        </p:nvSpPr>
        <p:spPr>
          <a:xfrm>
            <a:off x="5763343" y="2678668"/>
            <a:ext cx="713657" cy="369332"/>
          </a:xfrm>
          <a:prstGeom prst="rect">
            <a:avLst/>
          </a:prstGeom>
          <a:noFill/>
        </p:spPr>
        <p:txBody>
          <a:bodyPr wrap="none" rtlCol="0">
            <a:spAutoFit/>
          </a:bodyPr>
          <a:lstStyle/>
          <a:p>
            <a:r>
              <a:rPr lang="en-US" dirty="0" err="1" smtClean="0">
                <a:solidFill>
                  <a:schemeClr val="accent1"/>
                </a:solidFill>
              </a:rPr>
              <a:t>addiu</a:t>
            </a:r>
            <a:endParaRPr lang="en-US" dirty="0">
              <a:solidFill>
                <a:schemeClr val="accent1"/>
              </a:solidFill>
            </a:endParaRPr>
          </a:p>
        </p:txBody>
      </p:sp>
    </p:spTree>
    <p:extLst>
      <p:ext uri="{BB962C8B-B14F-4D97-AF65-F5344CB8AC3E}">
        <p14:creationId xmlns:p14="http://schemas.microsoft.com/office/powerpoint/2010/main" val="32307777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dirty="0"/>
              <a:t>Arithmetic </a:t>
            </a:r>
            <a:r>
              <a:rPr lang="en-US" dirty="0" smtClean="0"/>
              <a:t>Instructions: </a:t>
            </a:r>
            <a:r>
              <a:rPr lang="en-US" dirty="0" err="1" smtClean="0"/>
              <a:t>Immediates</a:t>
            </a:r>
            <a:endParaRPr lang="en-US" dirty="0"/>
          </a:p>
        </p:txBody>
      </p:sp>
      <p:graphicFrame>
        <p:nvGraphicFramePr>
          <p:cNvPr id="13" name="Table 12"/>
          <p:cNvGraphicFramePr>
            <a:graphicFrameLocks noGrp="1"/>
          </p:cNvGraphicFramePr>
          <p:nvPr>
            <p:custDataLst>
              <p:tags r:id="rId2"/>
            </p:custDataLst>
            <p:extLst>
              <p:ext uri="{D42A27DB-BD31-4B8C-83A1-F6EECF244321}">
                <p14:modId xmlns:p14="http://schemas.microsoft.com/office/powerpoint/2010/main" val="1898108860"/>
              </p:ext>
            </p:extLst>
          </p:nvPr>
        </p:nvGraphicFramePr>
        <p:xfrm>
          <a:off x="380999" y="2538178"/>
          <a:ext cx="8382000" cy="914400"/>
        </p:xfrm>
        <a:graphic>
          <a:graphicData uri="http://schemas.openxmlformats.org/drawingml/2006/table">
            <a:tbl>
              <a:tblPr firstRow="1" bandRow="1">
                <a:tableStyleId>{5C22544A-7EE6-4342-B048-85BDC9FD1C3A}</a:tableStyleId>
              </a:tblPr>
              <a:tblGrid>
                <a:gridCol w="1037105"/>
                <a:gridCol w="2734186"/>
                <a:gridCol w="4610709"/>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0xF</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LUI rd,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a:t>
                      </a:r>
                      <a:r>
                        <a:rPr lang="en-US" sz="2400" dirty="0" err="1" smtClean="0">
                          <a:solidFill>
                            <a:schemeClr val="bg1"/>
                          </a:solidFill>
                        </a:rPr>
                        <a:t>imm</a:t>
                      </a:r>
                      <a:r>
                        <a:rPr lang="en-US" sz="2400" dirty="0" smtClean="0">
                          <a:solidFill>
                            <a:schemeClr val="bg1"/>
                          </a:solidFill>
                        </a:rPr>
                        <a:t> &lt;&lt; 16</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9" name="Group 4"/>
          <p:cNvGraphicFramePr>
            <a:graphicFrameLocks noGrp="1"/>
          </p:cNvGraphicFramePr>
          <p:nvPr>
            <p:custDataLst>
              <p:tags r:id="rId3"/>
            </p:custDataLst>
            <p:extLst>
              <p:ext uri="{D42A27DB-BD31-4B8C-83A1-F6EECF244321}">
                <p14:modId xmlns:p14="http://schemas.microsoft.com/office/powerpoint/2010/main" val="4052546381"/>
              </p:ext>
            </p:extLst>
          </p:nvPr>
        </p:nvGraphicFramePr>
        <p:xfrm>
          <a:off x="914400" y="1090378"/>
          <a:ext cx="6248400" cy="1290320"/>
        </p:xfrm>
        <a:graphic>
          <a:graphicData uri="http://schemas.openxmlformats.org/drawingml/2006/table">
            <a:tbl>
              <a:tblPr/>
              <a:tblGrid>
                <a:gridCol w="1198934"/>
                <a:gridCol w="934666"/>
                <a:gridCol w="990600"/>
                <a:gridCol w="312420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16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10" name="Rectangle 9"/>
          <p:cNvSpPr/>
          <p:nvPr>
            <p:custDataLst>
              <p:tags r:id="rId4"/>
            </p:custDataLst>
          </p:nvPr>
        </p:nvSpPr>
        <p:spPr>
          <a:xfrm>
            <a:off x="838200" y="633178"/>
            <a:ext cx="6494085" cy="523220"/>
          </a:xfrm>
          <a:prstGeom prst="rect">
            <a:avLst/>
          </a:prstGeom>
        </p:spPr>
        <p:txBody>
          <a:bodyPr wrap="none">
            <a:spAutoFit/>
          </a:bodyPr>
          <a:lstStyle/>
          <a:p>
            <a:r>
              <a:rPr lang="en-US" sz="2800" dirty="0" smtClean="0">
                <a:solidFill>
                  <a:srgbClr val="FFFF00"/>
                </a:solidFill>
                <a:latin typeface="Consolas" pitchFamily="49" charset="0"/>
              </a:rPr>
              <a:t>001111</a:t>
            </a:r>
            <a:r>
              <a:rPr lang="en-US" sz="2800" dirty="0" smtClean="0">
                <a:solidFill>
                  <a:srgbClr val="FFFFFF"/>
                </a:solidFill>
                <a:latin typeface="Consolas" pitchFamily="49" charset="0"/>
              </a:rPr>
              <a:t>000000010100000000</a:t>
            </a:r>
            <a:r>
              <a:rPr lang="en-US" sz="2800" dirty="0" smtClean="0">
                <a:solidFill>
                  <a:schemeClr val="bg1"/>
                </a:solidFill>
                <a:latin typeface="Consolas" pitchFamily="49" charset="0"/>
              </a:rPr>
              <a:t>00000101</a:t>
            </a:r>
            <a:endParaRPr lang="en-US" sz="2800" dirty="0">
              <a:solidFill>
                <a:schemeClr val="bg1"/>
              </a:solidFill>
            </a:endParaRPr>
          </a:p>
        </p:txBody>
      </p:sp>
      <p:sp>
        <p:nvSpPr>
          <p:cNvPr id="6" name="Rounded Rectangular Callout 5"/>
          <p:cNvSpPr/>
          <p:nvPr>
            <p:custDataLst>
              <p:tags r:id="rId5"/>
            </p:custDataLst>
          </p:nvPr>
        </p:nvSpPr>
        <p:spPr>
          <a:xfrm>
            <a:off x="7924800" y="1395178"/>
            <a:ext cx="914400" cy="457200"/>
          </a:xfrm>
          <a:prstGeom prst="wedgeRoundRectCallout">
            <a:avLst>
              <a:gd name="adj1" fmla="val -1036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solidFill>
              </a:rPr>
              <a:t>I-Type</a:t>
            </a:r>
          </a:p>
        </p:txBody>
      </p:sp>
      <p:sp>
        <p:nvSpPr>
          <p:cNvPr id="7" name="TextBox 6"/>
          <p:cNvSpPr txBox="1"/>
          <p:nvPr>
            <p:custDataLst>
              <p:tags r:id="rId6"/>
            </p:custDataLst>
          </p:nvPr>
        </p:nvSpPr>
        <p:spPr>
          <a:xfrm>
            <a:off x="762000" y="4343400"/>
            <a:ext cx="3137462" cy="2246769"/>
          </a:xfrm>
          <a:prstGeom prst="rect">
            <a:avLst/>
          </a:prstGeom>
          <a:noFill/>
        </p:spPr>
        <p:txBody>
          <a:bodyPr wrap="none" rtlCol="0">
            <a:spAutoFit/>
          </a:bodyPr>
          <a:lstStyle/>
          <a:p>
            <a:r>
              <a:rPr lang="en-US" sz="2800" dirty="0" smtClean="0">
                <a:solidFill>
                  <a:schemeClr val="accent1"/>
                </a:solidFill>
              </a:rPr>
              <a:t>ex: LUI r5, 0xdead</a:t>
            </a:r>
          </a:p>
          <a:p>
            <a:r>
              <a:rPr lang="en-US" sz="2800" dirty="0">
                <a:solidFill>
                  <a:schemeClr val="accent1"/>
                </a:solidFill>
              </a:rPr>
              <a:t> </a:t>
            </a:r>
            <a:r>
              <a:rPr lang="en-US" sz="2800" dirty="0" smtClean="0">
                <a:solidFill>
                  <a:schemeClr val="accent1"/>
                </a:solidFill>
              </a:rPr>
              <a:t>     ORI r5, r5 0xbeef</a:t>
            </a:r>
          </a:p>
          <a:p>
            <a:endParaRPr lang="en-US" sz="2800" dirty="0" smtClean="0">
              <a:solidFill>
                <a:schemeClr val="accent1"/>
              </a:solidFill>
            </a:endParaRPr>
          </a:p>
          <a:p>
            <a:r>
              <a:rPr lang="en-US" sz="2800" dirty="0" smtClean="0">
                <a:solidFill>
                  <a:schemeClr val="accent1"/>
                </a:solidFill>
              </a:rPr>
              <a:t>What does r5 = ?</a:t>
            </a:r>
          </a:p>
          <a:p>
            <a:r>
              <a:rPr lang="en-US" sz="2800" dirty="0" smtClean="0">
                <a:solidFill>
                  <a:schemeClr val="accent1"/>
                </a:solidFill>
              </a:rPr>
              <a:t>r5 = 0xdeadbeef</a:t>
            </a:r>
          </a:p>
        </p:txBody>
      </p:sp>
      <p:sp>
        <p:nvSpPr>
          <p:cNvPr id="19" name="TextBox 18"/>
          <p:cNvSpPr txBox="1"/>
          <p:nvPr>
            <p:custDataLst>
              <p:tags r:id="rId7"/>
            </p:custDataLst>
          </p:nvPr>
        </p:nvSpPr>
        <p:spPr>
          <a:xfrm>
            <a:off x="762000" y="3733800"/>
            <a:ext cx="4423327" cy="523220"/>
          </a:xfrm>
          <a:prstGeom prst="rect">
            <a:avLst/>
          </a:prstGeom>
          <a:noFill/>
        </p:spPr>
        <p:txBody>
          <a:bodyPr wrap="none" rtlCol="0">
            <a:spAutoFit/>
          </a:bodyPr>
          <a:lstStyle/>
          <a:p>
            <a:r>
              <a:rPr lang="en-US" sz="2800" dirty="0" smtClean="0">
                <a:solidFill>
                  <a:schemeClr val="accent1"/>
                </a:solidFill>
              </a:rPr>
              <a:t>ex: r5 = 0x50000	# LUI r5, 5</a:t>
            </a:r>
          </a:p>
        </p:txBody>
      </p:sp>
    </p:spTree>
    <p:extLst>
      <p:ext uri="{BB962C8B-B14F-4D97-AF65-F5344CB8AC3E}">
        <p14:creationId xmlns:p14="http://schemas.microsoft.com/office/powerpoint/2010/main" val="52878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animBg="1"/>
      <p:bldP spid="1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err="1" smtClean="0"/>
              <a:t>Immediates</a:t>
            </a:r>
            <a:endParaRPr lang="en-US" dirty="0"/>
          </a:p>
        </p:txBody>
      </p:sp>
      <p:sp>
        <p:nvSpPr>
          <p:cNvPr id="2249753" name="Line 25"/>
          <p:cNvSpPr>
            <a:spLocks noChangeShapeType="1"/>
          </p:cNvSpPr>
          <p:nvPr>
            <p:custDataLst>
              <p:tags r:id="rId2"/>
            </p:custDataLst>
          </p:nvPr>
        </p:nvSpPr>
        <p:spPr bwMode="auto">
          <a:xfrm flipV="1">
            <a:off x="2743200" y="23622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3622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7" name="Text Box 29"/>
          <p:cNvSpPr txBox="1">
            <a:spLocks noChangeArrowheads="1"/>
          </p:cNvSpPr>
          <p:nvPr>
            <p:custDataLst>
              <p:tags r:id="rId6"/>
            </p:custDataLst>
          </p:nvPr>
        </p:nvSpPr>
        <p:spPr bwMode="auto">
          <a:xfrm>
            <a:off x="2971800" y="25146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49758" name="Line 30"/>
          <p:cNvSpPr>
            <a:spLocks noChangeShapeType="1"/>
          </p:cNvSpPr>
          <p:nvPr>
            <p:custDataLst>
              <p:tags r:id="rId7"/>
            </p:custDataLst>
          </p:nvPr>
        </p:nvSpPr>
        <p:spPr bwMode="auto">
          <a:xfrm>
            <a:off x="3048001"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8"/>
            </p:custDataLst>
          </p:nvPr>
        </p:nvSpPr>
        <p:spPr bwMode="auto">
          <a:xfrm flipV="1">
            <a:off x="1524000" y="3200400"/>
            <a:ext cx="1066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219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057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7086600" y="6858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600200"/>
            <a:ext cx="457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685800"/>
            <a:ext cx="5105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19050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5"/>
            </p:custDataLst>
          </p:nvPr>
        </p:nvSpPr>
        <p:spPr bwMode="auto">
          <a:xfrm>
            <a:off x="5791200" y="2209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6"/>
            </p:custDataLst>
          </p:nvPr>
        </p:nvSpPr>
        <p:spPr bwMode="auto">
          <a:xfrm>
            <a:off x="5410200" y="2514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2" name="Line 49"/>
          <p:cNvSpPr>
            <a:spLocks noChangeShapeType="1"/>
          </p:cNvSpPr>
          <p:nvPr>
            <p:custDataLst>
              <p:tags r:id="rId17"/>
            </p:custDataLst>
          </p:nvPr>
        </p:nvSpPr>
        <p:spPr bwMode="auto">
          <a:xfrm>
            <a:off x="5410200" y="2514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4" name="Line 49"/>
          <p:cNvSpPr>
            <a:spLocks noChangeShapeType="1"/>
          </p:cNvSpPr>
          <p:nvPr>
            <p:custDataLst>
              <p:tags r:id="rId18"/>
            </p:custDataLst>
          </p:nvPr>
        </p:nvSpPr>
        <p:spPr bwMode="auto">
          <a:xfrm>
            <a:off x="1524000" y="3886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9"/>
            </p:custDataLst>
          </p:nvPr>
        </p:nvSpPr>
        <p:spPr bwMode="auto">
          <a:xfrm flipV="1">
            <a:off x="4495800" y="40386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62" name="Text Box 29"/>
          <p:cNvSpPr txBox="1">
            <a:spLocks noChangeArrowheads="1"/>
          </p:cNvSpPr>
          <p:nvPr>
            <p:custDataLst>
              <p:tags r:id="rId20"/>
            </p:custDataLst>
          </p:nvPr>
        </p:nvSpPr>
        <p:spPr bwMode="auto">
          <a:xfrm>
            <a:off x="1658160" y="3733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113" name="Line 30"/>
          <p:cNvSpPr>
            <a:spLocks noChangeShapeType="1"/>
          </p:cNvSpPr>
          <p:nvPr>
            <p:custDataLst>
              <p:tags r:id="rId21"/>
            </p:custDataLst>
          </p:nvPr>
        </p:nvSpPr>
        <p:spPr bwMode="auto">
          <a:xfrm>
            <a:off x="32766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2"/>
            </p:custDataLst>
          </p:nvPr>
        </p:nvSpPr>
        <p:spPr bwMode="auto">
          <a:xfrm>
            <a:off x="35052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5" name="Text Box 29"/>
          <p:cNvSpPr txBox="1">
            <a:spLocks noChangeArrowheads="1"/>
          </p:cNvSpPr>
          <p:nvPr>
            <p:custDataLst>
              <p:tags r:id="rId23"/>
            </p:custDataLst>
          </p:nvPr>
        </p:nvSpPr>
        <p:spPr bwMode="auto">
          <a:xfrm>
            <a:off x="3200401" y="25146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6" name="Text Box 29"/>
          <p:cNvSpPr txBox="1">
            <a:spLocks noChangeArrowheads="1"/>
          </p:cNvSpPr>
          <p:nvPr>
            <p:custDataLst>
              <p:tags r:id="rId24"/>
            </p:custDataLst>
          </p:nvPr>
        </p:nvSpPr>
        <p:spPr bwMode="auto">
          <a:xfrm>
            <a:off x="3429001" y="25146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2" name="Text Box 11"/>
          <p:cNvSpPr txBox="1">
            <a:spLocks noChangeArrowheads="1"/>
          </p:cNvSpPr>
          <p:nvPr>
            <p:custDataLst>
              <p:tags r:id="rId25"/>
            </p:custDataLst>
          </p:nvPr>
        </p:nvSpPr>
        <p:spPr bwMode="auto">
          <a:xfrm>
            <a:off x="3505200" y="3886200"/>
            <a:ext cx="9906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extend</a:t>
            </a:r>
            <a:endParaRPr lang="en-US" sz="2400" dirty="0">
              <a:solidFill>
                <a:srgbClr val="FFFFFF"/>
              </a:solidFill>
            </a:endParaRPr>
          </a:p>
        </p:txBody>
      </p:sp>
      <p:sp>
        <p:nvSpPr>
          <p:cNvPr id="126" name="Line 44"/>
          <p:cNvSpPr>
            <a:spLocks noChangeShapeType="1"/>
          </p:cNvSpPr>
          <p:nvPr>
            <p:custDataLst>
              <p:tags r:id="rId26"/>
            </p:custDataLst>
          </p:nvPr>
        </p:nvSpPr>
        <p:spPr bwMode="auto">
          <a:xfrm>
            <a:off x="1676400" y="4038600"/>
            <a:ext cx="1828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27"/>
            </p:custDataLst>
          </p:nvPr>
        </p:nvSpPr>
        <p:spPr bwMode="auto">
          <a:xfrm flipV="1">
            <a:off x="64008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28"/>
            </p:custDataLst>
          </p:nvPr>
        </p:nvSpPr>
        <p:spPr bwMode="auto">
          <a:xfrm flipV="1">
            <a:off x="5715000" y="2667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29"/>
            </p:custDataLst>
          </p:nvPr>
        </p:nvSpPr>
        <p:spPr bwMode="auto">
          <a:xfrm flipV="1">
            <a:off x="4038600" y="4191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68" name="Rectangle 19"/>
          <p:cNvSpPr>
            <a:spLocks noChangeArrowheads="1"/>
          </p:cNvSpPr>
          <p:nvPr>
            <p:custDataLst>
              <p:tags r:id="rId30"/>
            </p:custDataLst>
          </p:nvPr>
        </p:nvSpPr>
        <p:spPr bwMode="auto">
          <a:xfrm>
            <a:off x="5638800" y="1905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53" name="Line 8"/>
          <p:cNvSpPr>
            <a:spLocks noChangeShapeType="1"/>
          </p:cNvSpPr>
          <p:nvPr>
            <p:custDataLst>
              <p:tags r:id="rId31"/>
            </p:custDataLst>
          </p:nvPr>
        </p:nvSpPr>
        <p:spPr bwMode="auto">
          <a:xfrm>
            <a:off x="761998" y="1981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60" name="Line 18"/>
          <p:cNvSpPr>
            <a:spLocks noChangeShapeType="1"/>
          </p:cNvSpPr>
          <p:nvPr>
            <p:custDataLst>
              <p:tags r:id="rId32"/>
            </p:custDataLst>
          </p:nvPr>
        </p:nvSpPr>
        <p:spPr bwMode="auto">
          <a:xfrm flipH="1">
            <a:off x="1295400" y="2362200"/>
            <a:ext cx="0" cy="1524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63" name="Line 21"/>
          <p:cNvSpPr>
            <a:spLocks noChangeShapeType="1"/>
          </p:cNvSpPr>
          <p:nvPr>
            <p:custDataLst>
              <p:tags r:id="rId33"/>
            </p:custDataLst>
          </p:nvPr>
        </p:nvSpPr>
        <p:spPr bwMode="auto">
          <a:xfrm>
            <a:off x="761998" y="3047998"/>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64" name="Line 49"/>
          <p:cNvSpPr>
            <a:spLocks noChangeShapeType="1"/>
          </p:cNvSpPr>
          <p:nvPr>
            <p:custDataLst>
              <p:tags r:id="rId34"/>
            </p:custDataLst>
          </p:nvPr>
        </p:nvSpPr>
        <p:spPr bwMode="auto">
          <a:xfrm flipH="1">
            <a:off x="1981200" y="6858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5" name="Line 49"/>
          <p:cNvSpPr>
            <a:spLocks noChangeShapeType="1"/>
          </p:cNvSpPr>
          <p:nvPr>
            <p:custDataLst>
              <p:tags r:id="rId35"/>
            </p:custDataLst>
          </p:nvPr>
        </p:nvSpPr>
        <p:spPr bwMode="auto">
          <a:xfrm flipH="1" flipV="1">
            <a:off x="1219200" y="14478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0" name="Line 49"/>
          <p:cNvSpPr>
            <a:spLocks noChangeShapeType="1"/>
          </p:cNvSpPr>
          <p:nvPr>
            <p:custDataLst>
              <p:tags r:id="rId36"/>
            </p:custDataLst>
          </p:nvPr>
        </p:nvSpPr>
        <p:spPr bwMode="auto">
          <a:xfrm flipH="1" flipV="1">
            <a:off x="1524000" y="1447800"/>
            <a:ext cx="0" cy="35052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4" name="Line 44"/>
          <p:cNvSpPr>
            <a:spLocks noChangeShapeType="1"/>
          </p:cNvSpPr>
          <p:nvPr>
            <p:custDataLst>
              <p:tags r:id="rId37"/>
            </p:custDataLst>
          </p:nvPr>
        </p:nvSpPr>
        <p:spPr bwMode="auto">
          <a:xfrm>
            <a:off x="762000" y="23622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77" name="Line 8"/>
          <p:cNvSpPr>
            <a:spLocks noChangeShapeType="1"/>
          </p:cNvSpPr>
          <p:nvPr>
            <p:custDataLst>
              <p:tags r:id="rId38"/>
            </p:custDataLst>
          </p:nvPr>
        </p:nvSpPr>
        <p:spPr bwMode="auto">
          <a:xfrm flipH="1">
            <a:off x="1219200" y="23622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77"/>
          <p:cNvGrpSpPr/>
          <p:nvPr>
            <p:custDataLst>
              <p:tags r:id="rId39"/>
            </p:custDataLst>
          </p:nvPr>
        </p:nvGrpSpPr>
        <p:grpSpPr>
          <a:xfrm>
            <a:off x="914400" y="2209800"/>
            <a:ext cx="304800" cy="304800"/>
            <a:chOff x="990600" y="2971800"/>
            <a:chExt cx="304800" cy="304800"/>
          </a:xfrm>
        </p:grpSpPr>
        <p:sp>
          <p:nvSpPr>
            <p:cNvPr id="79" name="Freeform 78"/>
            <p:cNvSpPr/>
            <p:nvPr>
              <p:custDataLst>
                <p:tags r:id="rId5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Box 11"/>
            <p:cNvSpPr txBox="1">
              <a:spLocks noChangeArrowheads="1"/>
            </p:cNvSpPr>
            <p:nvPr>
              <p:custDataLst>
                <p:tags r:id="rId6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81" name="Line 9"/>
          <p:cNvSpPr>
            <a:spLocks noChangeShapeType="1"/>
          </p:cNvSpPr>
          <p:nvPr>
            <p:custDataLst>
              <p:tags r:id="rId40"/>
            </p:custDataLst>
          </p:nvPr>
        </p:nvSpPr>
        <p:spPr bwMode="auto">
          <a:xfrm flipV="1">
            <a:off x="762000" y="3886200"/>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56" name="Line 44"/>
          <p:cNvSpPr>
            <a:spLocks noChangeShapeType="1"/>
          </p:cNvSpPr>
          <p:nvPr>
            <p:custDataLst>
              <p:tags r:id="rId41"/>
            </p:custDataLst>
          </p:nvPr>
        </p:nvSpPr>
        <p:spPr bwMode="auto">
          <a:xfrm flipV="1">
            <a:off x="6553200" y="2133600"/>
            <a:ext cx="0" cy="26670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7" name="Line 48"/>
          <p:cNvSpPr>
            <a:spLocks noChangeShapeType="1"/>
          </p:cNvSpPr>
          <p:nvPr>
            <p:custDataLst>
              <p:tags r:id="rId42"/>
            </p:custDataLst>
          </p:nvPr>
        </p:nvSpPr>
        <p:spPr bwMode="auto">
          <a:xfrm flipH="1" flipV="1">
            <a:off x="1676400" y="4800600"/>
            <a:ext cx="4876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58" name="Line 49"/>
          <p:cNvSpPr>
            <a:spLocks noChangeShapeType="1"/>
          </p:cNvSpPr>
          <p:nvPr>
            <p:custDataLst>
              <p:tags r:id="rId43"/>
            </p:custDataLst>
          </p:nvPr>
        </p:nvSpPr>
        <p:spPr bwMode="auto">
          <a:xfrm>
            <a:off x="1524000" y="4648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9" name="Text Box 29"/>
          <p:cNvSpPr txBox="1">
            <a:spLocks noChangeArrowheads="1"/>
          </p:cNvSpPr>
          <p:nvPr>
            <p:custDataLst>
              <p:tags r:id="rId44"/>
            </p:custDataLst>
          </p:nvPr>
        </p:nvSpPr>
        <p:spPr bwMode="auto">
          <a:xfrm>
            <a:off x="1734360" y="4495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shamt</a:t>
            </a:r>
            <a:endParaRPr lang="en-US" sz="2400" dirty="0">
              <a:solidFill>
                <a:srgbClr val="FFFFFF"/>
              </a:solidFill>
              <a:latin typeface="Calibri"/>
            </a:endParaRPr>
          </a:p>
        </p:txBody>
      </p:sp>
      <p:sp>
        <p:nvSpPr>
          <p:cNvPr id="72" name="Freeform 71"/>
          <p:cNvSpPr/>
          <p:nvPr>
            <p:custDataLst>
              <p:tags r:id="rId45"/>
            </p:custDataLst>
          </p:nvPr>
        </p:nvSpPr>
        <p:spPr>
          <a:xfrm>
            <a:off x="6019800" y="914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22"/>
          <p:cNvSpPr>
            <a:spLocks noChangeArrowheads="1"/>
          </p:cNvSpPr>
          <p:nvPr>
            <p:custDataLst>
              <p:tags r:id="rId46"/>
            </p:custDataLst>
          </p:nvPr>
        </p:nvSpPr>
        <p:spPr bwMode="auto">
          <a:xfrm>
            <a:off x="2590799" y="990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75" name="Text Box 11"/>
          <p:cNvSpPr txBox="1">
            <a:spLocks noChangeArrowheads="1"/>
          </p:cNvSpPr>
          <p:nvPr>
            <p:custDataLst>
              <p:tags r:id="rId47"/>
            </p:custDataLst>
          </p:nvPr>
        </p:nvSpPr>
        <p:spPr bwMode="auto">
          <a:xfrm>
            <a:off x="381000" y="27432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82" name="Rectangle 4"/>
          <p:cNvSpPr>
            <a:spLocks noChangeArrowheads="1"/>
          </p:cNvSpPr>
          <p:nvPr>
            <p:custDataLst>
              <p:tags r:id="rId48"/>
            </p:custDataLst>
          </p:nvPr>
        </p:nvSpPr>
        <p:spPr bwMode="auto">
          <a:xfrm>
            <a:off x="228600" y="914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83" name="Text Box 52"/>
          <p:cNvSpPr txBox="1">
            <a:spLocks noChangeArrowheads="1"/>
          </p:cNvSpPr>
          <p:nvPr>
            <p:custDataLst>
              <p:tags r:id="rId49"/>
            </p:custDataLst>
          </p:nvPr>
        </p:nvSpPr>
        <p:spPr bwMode="auto">
          <a:xfrm>
            <a:off x="6096000" y="12192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84" name="Text Box 29"/>
          <p:cNvSpPr txBox="1">
            <a:spLocks noChangeArrowheads="1"/>
          </p:cNvSpPr>
          <p:nvPr>
            <p:custDataLst>
              <p:tags r:id="rId50"/>
            </p:custDataLst>
          </p:nvPr>
        </p:nvSpPr>
        <p:spPr bwMode="auto">
          <a:xfrm>
            <a:off x="1295400" y="11460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67" name="Rectangle 19"/>
          <p:cNvSpPr>
            <a:spLocks noChangeArrowheads="1"/>
          </p:cNvSpPr>
          <p:nvPr>
            <p:custDataLst>
              <p:tags r:id="rId51"/>
            </p:custDataLst>
          </p:nvPr>
        </p:nvSpPr>
        <p:spPr bwMode="auto">
          <a:xfrm rot="16200000">
            <a:off x="6477000" y="2362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68" name="Line 44"/>
          <p:cNvSpPr>
            <a:spLocks noChangeShapeType="1"/>
          </p:cNvSpPr>
          <p:nvPr>
            <p:custDataLst>
              <p:tags r:id="rId52"/>
            </p:custDataLst>
          </p:nvPr>
        </p:nvSpPr>
        <p:spPr bwMode="auto">
          <a:xfrm flipV="1">
            <a:off x="6781800" y="2819400"/>
            <a:ext cx="0" cy="19812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69" name="Line 48"/>
          <p:cNvSpPr>
            <a:spLocks noChangeShapeType="1"/>
          </p:cNvSpPr>
          <p:nvPr>
            <p:custDataLst>
              <p:tags r:id="rId53"/>
            </p:custDataLst>
          </p:nvPr>
        </p:nvSpPr>
        <p:spPr bwMode="auto">
          <a:xfrm flipH="1" flipV="1">
            <a:off x="6553200" y="4800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76" name="Line 44"/>
          <p:cNvSpPr>
            <a:spLocks noChangeShapeType="1"/>
          </p:cNvSpPr>
          <p:nvPr>
            <p:custDataLst>
              <p:tags r:id="rId54"/>
            </p:custDataLst>
          </p:nvPr>
        </p:nvSpPr>
        <p:spPr bwMode="auto">
          <a:xfrm flipV="1">
            <a:off x="6324600" y="2819400"/>
            <a:ext cx="0" cy="3048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78" name="Text Box 52"/>
          <p:cNvSpPr txBox="1">
            <a:spLocks noChangeArrowheads="1"/>
          </p:cNvSpPr>
          <p:nvPr>
            <p:custDataLst>
              <p:tags r:id="rId55"/>
            </p:custDataLst>
          </p:nvPr>
        </p:nvSpPr>
        <p:spPr bwMode="auto">
          <a:xfrm>
            <a:off x="6019800" y="3110925"/>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16</a:t>
            </a:r>
            <a:endParaRPr lang="en-US" sz="2400" dirty="0">
              <a:solidFill>
                <a:srgbClr val="FFFFFF"/>
              </a:solidFill>
              <a:latin typeface="Calibri"/>
            </a:endParaRPr>
          </a:p>
        </p:txBody>
      </p:sp>
      <p:sp>
        <p:nvSpPr>
          <p:cNvPr id="85" name="Line 45"/>
          <p:cNvSpPr>
            <a:spLocks noChangeShapeType="1"/>
          </p:cNvSpPr>
          <p:nvPr>
            <p:custDataLst>
              <p:tags r:id="rId56"/>
            </p:custDataLst>
          </p:nvPr>
        </p:nvSpPr>
        <p:spPr bwMode="auto">
          <a:xfrm flipV="1">
            <a:off x="5972175" y="2743200"/>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57"/>
            </p:custDataLst>
          </p:nvPr>
        </p:nvSpPr>
        <p:spPr bwMode="auto">
          <a:xfrm flipV="1">
            <a:off x="6553200" y="2133600"/>
            <a:ext cx="0" cy="5334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7" name="Oval 24"/>
          <p:cNvSpPr>
            <a:spLocks noChangeArrowheads="1"/>
          </p:cNvSpPr>
          <p:nvPr>
            <p:custDataLst>
              <p:tags r:id="rId58"/>
            </p:custDataLst>
          </p:nvPr>
        </p:nvSpPr>
        <p:spPr bwMode="auto">
          <a:xfrm>
            <a:off x="2590800" y="2971801"/>
            <a:ext cx="1219200" cy="457199"/>
          </a:xfrm>
          <a:prstGeom prst="ellipse">
            <a:avLst/>
          </a:prstGeom>
          <a:solidFill>
            <a:schemeClr val="bg2"/>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89" name="TextBox 88"/>
          <p:cNvSpPr txBox="1"/>
          <p:nvPr/>
        </p:nvSpPr>
        <p:spPr>
          <a:xfrm>
            <a:off x="1981200" y="1524000"/>
            <a:ext cx="381836" cy="369332"/>
          </a:xfrm>
          <a:prstGeom prst="rect">
            <a:avLst/>
          </a:prstGeom>
          <a:noFill/>
        </p:spPr>
        <p:txBody>
          <a:bodyPr wrap="none" rtlCol="0">
            <a:spAutoFit/>
          </a:bodyPr>
          <a:lstStyle/>
          <a:p>
            <a:r>
              <a:rPr lang="en-US" dirty="0" smtClean="0">
                <a:solidFill>
                  <a:schemeClr val="accent1"/>
                </a:solidFill>
              </a:rPr>
              <a:t>r5</a:t>
            </a:r>
            <a:endParaRPr lang="en-US" dirty="0">
              <a:solidFill>
                <a:schemeClr val="accent1"/>
              </a:solidFill>
            </a:endParaRPr>
          </a:p>
        </p:txBody>
      </p:sp>
      <p:sp>
        <p:nvSpPr>
          <p:cNvPr id="90" name="TextBox 89"/>
          <p:cNvSpPr txBox="1"/>
          <p:nvPr/>
        </p:nvSpPr>
        <p:spPr>
          <a:xfrm>
            <a:off x="3733800" y="2819400"/>
            <a:ext cx="412292" cy="369332"/>
          </a:xfrm>
          <a:prstGeom prst="rect">
            <a:avLst/>
          </a:prstGeom>
          <a:noFill/>
        </p:spPr>
        <p:txBody>
          <a:bodyPr wrap="none" rtlCol="0">
            <a:spAutoFit/>
          </a:bodyPr>
          <a:lstStyle/>
          <a:p>
            <a:r>
              <a:rPr lang="en-US" dirty="0" err="1">
                <a:solidFill>
                  <a:schemeClr val="accent1"/>
                </a:solidFill>
              </a:rPr>
              <a:t>l</a:t>
            </a:r>
            <a:r>
              <a:rPr lang="en-US" dirty="0" err="1" smtClean="0">
                <a:solidFill>
                  <a:schemeClr val="accent1"/>
                </a:solidFill>
              </a:rPr>
              <a:t>iu</a:t>
            </a:r>
            <a:endParaRPr lang="en-US" dirty="0">
              <a:solidFill>
                <a:schemeClr val="accent1"/>
              </a:solidFill>
            </a:endParaRPr>
          </a:p>
        </p:txBody>
      </p:sp>
      <p:sp>
        <p:nvSpPr>
          <p:cNvPr id="91" name="TextBox 90"/>
          <p:cNvSpPr txBox="1"/>
          <p:nvPr/>
        </p:nvSpPr>
        <p:spPr>
          <a:xfrm>
            <a:off x="6880454" y="2085783"/>
            <a:ext cx="412292" cy="369332"/>
          </a:xfrm>
          <a:prstGeom prst="rect">
            <a:avLst/>
          </a:prstGeom>
          <a:noFill/>
        </p:spPr>
        <p:txBody>
          <a:bodyPr wrap="none" rtlCol="0">
            <a:spAutoFit/>
          </a:bodyPr>
          <a:lstStyle/>
          <a:p>
            <a:r>
              <a:rPr lang="en-US" dirty="0" err="1">
                <a:solidFill>
                  <a:schemeClr val="accent1"/>
                </a:solidFill>
              </a:rPr>
              <a:t>l</a:t>
            </a:r>
            <a:r>
              <a:rPr lang="en-US" dirty="0" err="1" smtClean="0">
                <a:solidFill>
                  <a:schemeClr val="accent1"/>
                </a:solidFill>
              </a:rPr>
              <a:t>iu</a:t>
            </a:r>
            <a:endParaRPr lang="en-US" dirty="0">
              <a:solidFill>
                <a:schemeClr val="accent1"/>
              </a:solidFill>
            </a:endParaRPr>
          </a:p>
        </p:txBody>
      </p:sp>
      <p:sp>
        <p:nvSpPr>
          <p:cNvPr id="92" name="TextBox 91"/>
          <p:cNvSpPr txBox="1"/>
          <p:nvPr/>
        </p:nvSpPr>
        <p:spPr>
          <a:xfrm>
            <a:off x="5032314" y="2514600"/>
            <a:ext cx="301686" cy="369332"/>
          </a:xfrm>
          <a:prstGeom prst="rect">
            <a:avLst/>
          </a:prstGeom>
          <a:noFill/>
        </p:spPr>
        <p:txBody>
          <a:bodyPr wrap="none" rtlCol="0">
            <a:spAutoFit/>
          </a:bodyPr>
          <a:lstStyle/>
          <a:p>
            <a:r>
              <a:rPr lang="en-US" dirty="0">
                <a:solidFill>
                  <a:schemeClr val="accent1"/>
                </a:solidFill>
              </a:rPr>
              <a:t>5</a:t>
            </a:r>
          </a:p>
        </p:txBody>
      </p:sp>
    </p:spTree>
    <p:extLst>
      <p:ext uri="{BB962C8B-B14F-4D97-AF65-F5344CB8AC3E}">
        <p14:creationId xmlns:p14="http://schemas.microsoft.com/office/powerpoint/2010/main" val="121016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7" grpId="0" animBg="1"/>
      <p:bldP spid="68" grpId="0" animBg="1"/>
      <p:bldP spid="69" grpId="0" animBg="1"/>
      <p:bldP spid="76" grpId="0" animBg="1"/>
      <p:bldP spid="78" grpId="0"/>
      <p:bldP spid="85" grpId="0" animBg="1"/>
      <p:bldP spid="86" grpId="0" animBg="1"/>
      <p:bldP spid="89" grpId="0"/>
      <p:bldP spid="90" grpId="0"/>
      <p:bldP spid="91" grpId="0"/>
      <p:bldP spid="9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GB" dirty="0" smtClean="0"/>
              <a:t>MIPS Instruction Types</a:t>
            </a:r>
            <a:endParaRPr lang="en-US" dirty="0"/>
          </a:p>
        </p:txBody>
      </p:sp>
      <p:sp>
        <p:nvSpPr>
          <p:cNvPr id="2262019" name="Rectangle 3"/>
          <p:cNvSpPr>
            <a:spLocks noGrp="1" noChangeArrowheads="1"/>
          </p:cNvSpPr>
          <p:nvPr>
            <p:ph idx="1"/>
            <p:custDataLst>
              <p:tags r:id="rId2"/>
            </p:custDataLst>
          </p:nvPr>
        </p:nvSpPr>
        <p:spPr>
          <a:ln/>
        </p:spPr>
        <p:txBody>
          <a:bodyPr lIns="0" tIns="0" rIns="0" bIns="0">
            <a:noAutofit/>
          </a:bodyPr>
          <a:lstStyle/>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Arithmetic/Logical</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R-type: result and </a:t>
            </a:r>
            <a:r>
              <a:rPr lang="en-GB" sz="2400" dirty="0"/>
              <a:t>two </a:t>
            </a:r>
            <a:r>
              <a:rPr lang="en-GB" sz="2400" dirty="0" smtClean="0"/>
              <a:t>source registers, shift amount</a:t>
            </a:r>
            <a:endParaRPr lang="en-GB" sz="2400" dirty="0"/>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I-type:  16-bit immediate with sign/zero extension</a:t>
            </a:r>
            <a:endParaRPr lang="en-GB" sz="2400" dirty="0"/>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Memory Access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load/store between registers and memory</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word, half-word </a:t>
            </a:r>
            <a:r>
              <a:rPr lang="en-GB" sz="2400" dirty="0"/>
              <a:t>and byte operations</a:t>
            </a:r>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Control flow</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conditional branches: pc-relative addresses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jumps: </a:t>
            </a:r>
            <a:r>
              <a:rPr lang="en-GB" sz="2400" dirty="0" smtClean="0"/>
              <a:t>fixed offsets, register absolute</a:t>
            </a:r>
            <a:endParaRPr lang="en-GB" sz="2400" dirty="0"/>
          </a:p>
        </p:txBody>
      </p:sp>
      <p:sp>
        <p:nvSpPr>
          <p:cNvPr id="2" name="Oval 1"/>
          <p:cNvSpPr/>
          <p:nvPr/>
        </p:nvSpPr>
        <p:spPr>
          <a:xfrm>
            <a:off x="76200" y="1981200"/>
            <a:ext cx="6781800" cy="2057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10028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smtClean="0"/>
              <a:t>Memory Instructions</a:t>
            </a:r>
            <a:endParaRPr lang="en-US" dirty="0"/>
          </a:p>
        </p:txBody>
      </p:sp>
      <p:graphicFrame>
        <p:nvGraphicFramePr>
          <p:cNvPr id="13" name="Table 12"/>
          <p:cNvGraphicFramePr>
            <a:graphicFrameLocks noGrp="1"/>
          </p:cNvGraphicFramePr>
          <p:nvPr>
            <p:custDataLst>
              <p:tags r:id="rId2"/>
            </p:custDataLst>
            <p:extLst>
              <p:ext uri="{D42A27DB-BD31-4B8C-83A1-F6EECF244321}">
                <p14:modId xmlns:p14="http://schemas.microsoft.com/office/powerpoint/2010/main" val="722252963"/>
              </p:ext>
            </p:extLst>
          </p:nvPr>
        </p:nvGraphicFramePr>
        <p:xfrm>
          <a:off x="228600" y="2180886"/>
          <a:ext cx="8610600" cy="4114800"/>
        </p:xfrm>
        <a:graphic>
          <a:graphicData uri="http://schemas.openxmlformats.org/drawingml/2006/table">
            <a:tbl>
              <a:tblPr firstRow="1" bandRow="1">
                <a:tableStyleId>{5C22544A-7EE6-4342-B048-85BDC9FD1C3A}</a:tableStyleId>
              </a:tblPr>
              <a:tblGrid>
                <a:gridCol w="1214315"/>
                <a:gridCol w="2525642"/>
                <a:gridCol w="4870643"/>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LB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a:t>
                      </a:r>
                      <a:r>
                        <a:rPr lang="en-US" sz="2400" dirty="0" err="1" smtClean="0">
                          <a:solidFill>
                            <a:schemeClr val="bg1"/>
                          </a:solidFill>
                        </a:rPr>
                        <a:t>sign_ext</a:t>
                      </a:r>
                      <a:r>
                        <a:rPr lang="en-US" sz="2400" dirty="0" smtClean="0">
                          <a:solidFill>
                            <a:schemeClr val="bg1"/>
                          </a:solidFill>
                        </a:rPr>
                        <a:t>(</a:t>
                      </a:r>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0x24</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LBU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a:t>
                      </a:r>
                      <a:r>
                        <a:rPr lang="en-US" sz="2400" dirty="0" err="1" smtClean="0">
                          <a:solidFill>
                            <a:schemeClr val="bg1"/>
                          </a:solidFill>
                        </a:rPr>
                        <a:t>zero_ext</a:t>
                      </a:r>
                      <a:r>
                        <a:rPr lang="en-US" sz="2400" dirty="0" smtClean="0">
                          <a:solidFill>
                            <a:schemeClr val="bg1"/>
                          </a:solidFill>
                        </a:rPr>
                        <a:t>(</a:t>
                      </a:r>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0x21</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LH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a:t>
                      </a:r>
                      <a:r>
                        <a:rPr lang="en-US" sz="2400" dirty="0" err="1" smtClean="0">
                          <a:solidFill>
                            <a:schemeClr val="bg1"/>
                          </a:solidFill>
                        </a:rPr>
                        <a:t>sign_ext</a:t>
                      </a:r>
                      <a:r>
                        <a:rPr lang="en-US" sz="2400" dirty="0" smtClean="0">
                          <a:solidFill>
                            <a:schemeClr val="bg1"/>
                          </a:solidFill>
                        </a:rPr>
                        <a:t>(</a:t>
                      </a:r>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0x25</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LHU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a:t>
                      </a:r>
                      <a:r>
                        <a:rPr lang="en-US" sz="2400" baseline="0" dirty="0" smtClean="0">
                          <a:solidFill>
                            <a:schemeClr val="bg1"/>
                          </a:solidFill>
                        </a:rPr>
                        <a:t> = </a:t>
                      </a:r>
                      <a:r>
                        <a:rPr lang="en-US" sz="2400" dirty="0" err="1" smtClean="0">
                          <a:solidFill>
                            <a:schemeClr val="bg1"/>
                          </a:solidFill>
                        </a:rPr>
                        <a:t>zero_ext</a:t>
                      </a:r>
                      <a:r>
                        <a:rPr lang="en-US" sz="2400" dirty="0" smtClean="0">
                          <a:solidFill>
                            <a:schemeClr val="bg1"/>
                          </a:solidFill>
                        </a:rPr>
                        <a:t>(</a:t>
                      </a:r>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0x23</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LW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a:t>
                      </a:r>
                      <a:r>
                        <a:rPr lang="en-US" sz="2400" baseline="0" dirty="0" smtClean="0">
                          <a:solidFill>
                            <a:schemeClr val="bg1"/>
                          </a:solidFill>
                        </a:rPr>
                        <a:t> = </a:t>
                      </a:r>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0x28</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SB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 = R[rd]</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0x29</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SH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 = R[rd]</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0x2b</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SW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 =  R[rd]</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9" name="Group 4"/>
          <p:cNvGraphicFramePr>
            <a:graphicFrameLocks noGrp="1"/>
          </p:cNvGraphicFramePr>
          <p:nvPr>
            <p:custDataLst>
              <p:tags r:id="rId3"/>
            </p:custDataLst>
            <p:extLst>
              <p:ext uri="{D42A27DB-BD31-4B8C-83A1-F6EECF244321}">
                <p14:modId xmlns:p14="http://schemas.microsoft.com/office/powerpoint/2010/main" val="3679916331"/>
              </p:ext>
            </p:extLst>
          </p:nvPr>
        </p:nvGraphicFramePr>
        <p:xfrm>
          <a:off x="914400" y="1037886"/>
          <a:ext cx="6248400" cy="1097280"/>
        </p:xfrm>
        <a:graphic>
          <a:graphicData uri="http://schemas.openxmlformats.org/drawingml/2006/table">
            <a:tbl>
              <a:tblPr/>
              <a:tblGrid>
                <a:gridCol w="1198934"/>
                <a:gridCol w="934666"/>
                <a:gridCol w="990600"/>
                <a:gridCol w="3124200"/>
              </a:tblGrid>
              <a:tr h="864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14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offset</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414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16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10" name="Rectangle 9"/>
          <p:cNvSpPr/>
          <p:nvPr>
            <p:custDataLst>
              <p:tags r:id="rId4"/>
            </p:custDataLst>
          </p:nvPr>
        </p:nvSpPr>
        <p:spPr>
          <a:xfrm>
            <a:off x="838200" y="580686"/>
            <a:ext cx="6494085" cy="523220"/>
          </a:xfrm>
          <a:prstGeom prst="rect">
            <a:avLst/>
          </a:prstGeom>
        </p:spPr>
        <p:txBody>
          <a:bodyPr wrap="none">
            <a:spAutoFit/>
          </a:bodyPr>
          <a:lstStyle/>
          <a:p>
            <a:r>
              <a:rPr lang="en-US" sz="2800" dirty="0" smtClean="0">
                <a:solidFill>
                  <a:srgbClr val="FFFF00"/>
                </a:solidFill>
                <a:latin typeface="Consolas" pitchFamily="49" charset="0"/>
              </a:rPr>
              <a:t>101011</a:t>
            </a:r>
            <a:r>
              <a:rPr lang="en-US" sz="2800" dirty="0" smtClean="0">
                <a:solidFill>
                  <a:srgbClr val="FFFFFF"/>
                </a:solidFill>
                <a:latin typeface="Consolas" pitchFamily="49" charset="0"/>
              </a:rPr>
              <a:t>001010000100000000</a:t>
            </a:r>
            <a:r>
              <a:rPr lang="en-US" sz="2800" dirty="0" smtClean="0">
                <a:solidFill>
                  <a:schemeClr val="bg1"/>
                </a:solidFill>
                <a:latin typeface="Consolas" pitchFamily="49" charset="0"/>
              </a:rPr>
              <a:t>00000100</a:t>
            </a:r>
            <a:endParaRPr lang="en-US" sz="2800" dirty="0">
              <a:solidFill>
                <a:schemeClr val="bg1"/>
              </a:solidFill>
            </a:endParaRPr>
          </a:p>
        </p:txBody>
      </p:sp>
      <p:sp>
        <p:nvSpPr>
          <p:cNvPr id="11" name="Rounded Rectangular Callout 10"/>
          <p:cNvSpPr/>
          <p:nvPr>
            <p:custDataLst>
              <p:tags r:id="rId5"/>
            </p:custDataLst>
          </p:nvPr>
        </p:nvSpPr>
        <p:spPr>
          <a:xfrm>
            <a:off x="7086600" y="1799886"/>
            <a:ext cx="1600200" cy="609600"/>
          </a:xfrm>
          <a:prstGeom prst="wedgeRoundRectCallout">
            <a:avLst>
              <a:gd name="adj1" fmla="val -14598"/>
              <a:gd name="adj2" fmla="val 96876"/>
              <a:gd name="adj3" fmla="val 16667"/>
            </a:avLst>
          </a:prstGeom>
          <a:noFill/>
          <a:ln w="28575">
            <a:solidFill>
              <a:srgbClr val="FFFF00">
                <a:alpha val="58039"/>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solidFill>
              </a:rPr>
              <a:t>base + offset addressing</a:t>
            </a:r>
            <a:endParaRPr lang="en-US" b="1" dirty="0">
              <a:solidFill>
                <a:schemeClr val="accent1"/>
              </a:solidFill>
            </a:endParaRPr>
          </a:p>
        </p:txBody>
      </p:sp>
      <p:sp>
        <p:nvSpPr>
          <p:cNvPr id="7" name="Rounded Rectangular Callout 6"/>
          <p:cNvSpPr/>
          <p:nvPr>
            <p:custDataLst>
              <p:tags r:id="rId6"/>
            </p:custDataLst>
          </p:nvPr>
        </p:nvSpPr>
        <p:spPr>
          <a:xfrm>
            <a:off x="7924800" y="1037886"/>
            <a:ext cx="914400" cy="457200"/>
          </a:xfrm>
          <a:prstGeom prst="wedgeRoundRectCallout">
            <a:avLst>
              <a:gd name="adj1" fmla="val -1036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solidFill>
              </a:rPr>
              <a:t>I-Type</a:t>
            </a:r>
          </a:p>
        </p:txBody>
      </p:sp>
      <p:sp>
        <p:nvSpPr>
          <p:cNvPr id="12" name="Rounded Rectangular Callout 11"/>
          <p:cNvSpPr/>
          <p:nvPr>
            <p:custDataLst>
              <p:tags r:id="rId7"/>
            </p:custDataLst>
          </p:nvPr>
        </p:nvSpPr>
        <p:spPr>
          <a:xfrm>
            <a:off x="7467600" y="4695486"/>
            <a:ext cx="1066800" cy="609600"/>
          </a:xfrm>
          <a:prstGeom prst="wedgeRoundRectCallout">
            <a:avLst>
              <a:gd name="adj1" fmla="val -51754"/>
              <a:gd name="adj2" fmla="val -98437"/>
              <a:gd name="adj3" fmla="val 16667"/>
            </a:avLst>
          </a:prstGeom>
          <a:noFill/>
          <a:ln w="28575">
            <a:solidFill>
              <a:srgbClr val="FFFF00">
                <a:alpha val="58039"/>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solidFill>
              </a:rPr>
              <a:t>signed</a:t>
            </a:r>
            <a:br>
              <a:rPr lang="en-US" b="1" dirty="0" smtClean="0">
                <a:solidFill>
                  <a:schemeClr val="accent1"/>
                </a:solidFill>
              </a:rPr>
            </a:br>
            <a:r>
              <a:rPr lang="en-US" b="1" dirty="0" smtClean="0">
                <a:solidFill>
                  <a:schemeClr val="accent1"/>
                </a:solidFill>
              </a:rPr>
              <a:t>offsets</a:t>
            </a:r>
            <a:endParaRPr lang="en-US" b="1" dirty="0">
              <a:solidFill>
                <a:schemeClr val="accent1"/>
              </a:solidFill>
            </a:endParaRPr>
          </a:p>
        </p:txBody>
      </p:sp>
      <p:sp>
        <p:nvSpPr>
          <p:cNvPr id="20482" name="Comment 2"/>
          <p:cNvSpPr>
            <a:spLocks noRot="1" noChangeAspect="1" noEditPoints="1" noChangeArrowheads="1" noChangeShapeType="1" noTextEdit="1"/>
          </p:cNvSpPr>
          <p:nvPr>
            <p:custDataLst>
              <p:tags r:id="rId8"/>
            </p:custDataLst>
          </p:nvPr>
        </p:nvSpPr>
        <p:spPr bwMode="auto">
          <a:xfrm>
            <a:off x="7842250" y="1593511"/>
            <a:ext cx="1588" cy="6350"/>
          </a:xfrm>
          <a:custGeom>
            <a:avLst/>
            <a:gdLst>
              <a:gd name="T0" fmla="+- 0 21783 21783"/>
              <a:gd name="T1" fmla="*/ T0 w 5"/>
              <a:gd name="T2" fmla="+- 0 3253 3236"/>
              <a:gd name="T3" fmla="*/ 3253 h 18"/>
              <a:gd name="T4" fmla="+- 0 21784 21783"/>
              <a:gd name="T5" fmla="*/ T4 w 5"/>
              <a:gd name="T6" fmla="+- 0 3247 3236"/>
              <a:gd name="T7" fmla="*/ 3247 h 18"/>
              <a:gd name="T8" fmla="+- 0 21786 21783"/>
              <a:gd name="T9" fmla="*/ T8 w 5"/>
              <a:gd name="T10" fmla="+- 0 3242 3236"/>
              <a:gd name="T11" fmla="*/ 3242 h 18"/>
              <a:gd name="T12" fmla="+- 0 21787 21783"/>
              <a:gd name="T13" fmla="*/ T12 w 5"/>
              <a:gd name="T14" fmla="+- 0 3236 3236"/>
              <a:gd name="T15" fmla="*/ 3236 h 18"/>
            </a:gdLst>
            <a:ahLst/>
            <a:cxnLst>
              <a:cxn ang="0">
                <a:pos x="T1" y="T3"/>
              </a:cxn>
              <a:cxn ang="0">
                <a:pos x="T5" y="T7"/>
              </a:cxn>
              <a:cxn ang="0">
                <a:pos x="T9" y="T11"/>
              </a:cxn>
              <a:cxn ang="0">
                <a:pos x="T13" y="T15"/>
              </a:cxn>
            </a:cxnLst>
            <a:rect l="0" t="0" r="r" b="b"/>
            <a:pathLst>
              <a:path w="5" h="18" extrusionOk="0">
                <a:moveTo>
                  <a:pt x="0" y="17"/>
                </a:moveTo>
                <a:cubicBezTo>
                  <a:pt x="1" y="11"/>
                  <a:pt x="3" y="6"/>
                  <a:pt x="4" y="0"/>
                </a:cubicBezTo>
              </a:path>
            </a:pathLst>
          </a:custGeom>
          <a:noFill/>
          <a:ln w="19050" cap="rnd">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SMARTInkAnnotation227"/>
          <p:cNvSpPr/>
          <p:nvPr/>
        </p:nvSpPr>
        <p:spPr>
          <a:xfrm>
            <a:off x="1285984" y="2875359"/>
            <a:ext cx="17751" cy="35720"/>
          </a:xfrm>
          <a:custGeom>
            <a:avLst/>
            <a:gdLst/>
            <a:ahLst/>
            <a:cxnLst/>
            <a:rect l="0" t="0" r="0" b="0"/>
            <a:pathLst>
              <a:path w="17751" h="35720">
                <a:moveTo>
                  <a:pt x="8821" y="0"/>
                </a:moveTo>
                <a:lnTo>
                  <a:pt x="0" y="0"/>
                </a:lnTo>
                <a:lnTo>
                  <a:pt x="2585" y="2646"/>
                </a:lnTo>
                <a:lnTo>
                  <a:pt x="4664" y="4741"/>
                </a:lnTo>
                <a:lnTo>
                  <a:pt x="6049" y="7130"/>
                </a:lnTo>
                <a:lnTo>
                  <a:pt x="6973" y="9714"/>
                </a:lnTo>
                <a:lnTo>
                  <a:pt x="7589" y="12429"/>
                </a:lnTo>
                <a:lnTo>
                  <a:pt x="8992" y="15232"/>
                </a:lnTo>
                <a:lnTo>
                  <a:pt x="10919" y="18092"/>
                </a:lnTo>
                <a:lnTo>
                  <a:pt x="13196" y="20991"/>
                </a:lnTo>
                <a:lnTo>
                  <a:pt x="14714" y="23916"/>
                </a:lnTo>
                <a:lnTo>
                  <a:pt x="15726" y="26858"/>
                </a:lnTo>
                <a:lnTo>
                  <a:pt x="17750" y="3571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Annotation228"/>
          <p:cNvSpPr/>
          <p:nvPr/>
        </p:nvSpPr>
        <p:spPr>
          <a:xfrm>
            <a:off x="1384102" y="3322212"/>
            <a:ext cx="8930" cy="17492"/>
          </a:xfrm>
          <a:custGeom>
            <a:avLst/>
            <a:gdLst/>
            <a:ahLst/>
            <a:cxnLst/>
            <a:rect l="0" t="0" r="0" b="0"/>
            <a:pathLst>
              <a:path w="8930" h="17492">
                <a:moveTo>
                  <a:pt x="8929" y="8561"/>
                </a:moveTo>
                <a:lnTo>
                  <a:pt x="8929" y="3821"/>
                </a:lnTo>
                <a:lnTo>
                  <a:pt x="7937" y="2425"/>
                </a:lnTo>
                <a:lnTo>
                  <a:pt x="6283" y="1494"/>
                </a:lnTo>
                <a:lnTo>
                  <a:pt x="1241" y="0"/>
                </a:lnTo>
                <a:lnTo>
                  <a:pt x="827" y="869"/>
                </a:lnTo>
                <a:lnTo>
                  <a:pt x="551" y="2441"/>
                </a:lnTo>
                <a:lnTo>
                  <a:pt x="108" y="7352"/>
                </a:lnTo>
                <a:lnTo>
                  <a:pt x="48" y="10670"/>
                </a:lnTo>
                <a:lnTo>
                  <a:pt x="0" y="1749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Annotation229"/>
          <p:cNvSpPr/>
          <p:nvPr/>
        </p:nvSpPr>
        <p:spPr>
          <a:xfrm>
            <a:off x="1339453" y="3848695"/>
            <a:ext cx="17861" cy="1"/>
          </a:xfrm>
          <a:custGeom>
            <a:avLst/>
            <a:gdLst/>
            <a:ahLst/>
            <a:cxnLst/>
            <a:rect l="0" t="0" r="0" b="0"/>
            <a:pathLst>
              <a:path w="17861" h="1">
                <a:moveTo>
                  <a:pt x="17860" y="0"/>
                </a:move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Annotation230"/>
          <p:cNvSpPr/>
          <p:nvPr/>
        </p:nvSpPr>
        <p:spPr>
          <a:xfrm>
            <a:off x="1321594" y="3848695"/>
            <a:ext cx="8930" cy="1"/>
          </a:xfrm>
          <a:custGeom>
            <a:avLst/>
            <a:gdLst/>
            <a:ahLst/>
            <a:cxnLst/>
            <a:rect l="0" t="0" r="0" b="0"/>
            <a:pathLst>
              <a:path w="8930" h="1">
                <a:moveTo>
                  <a:pt x="0" y="0"/>
                </a:moveTo>
                <a:lnTo>
                  <a:pt x="8929"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Annotation231"/>
          <p:cNvSpPr/>
          <p:nvPr/>
        </p:nvSpPr>
        <p:spPr>
          <a:xfrm>
            <a:off x="1312664" y="4259461"/>
            <a:ext cx="8931" cy="1"/>
          </a:xfrm>
          <a:custGeom>
            <a:avLst/>
            <a:gdLst/>
            <a:ahLst/>
            <a:cxnLst/>
            <a:rect l="0" t="0" r="0" b="0"/>
            <a:pathLst>
              <a:path w="8931" h="1">
                <a:moveTo>
                  <a:pt x="0" y="0"/>
                </a:moveTo>
                <a:lnTo>
                  <a:pt x="893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83" name="Oval 20482"/>
          <p:cNvSpPr/>
          <p:nvPr/>
        </p:nvSpPr>
        <p:spPr>
          <a:xfrm>
            <a:off x="76200" y="4419600"/>
            <a:ext cx="7467600" cy="5044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76200" y="5820114"/>
            <a:ext cx="7467600" cy="5044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custDataLst>
              <p:tags r:id="rId9"/>
            </p:custDataLst>
          </p:nvPr>
        </p:nvSpPr>
        <p:spPr>
          <a:xfrm>
            <a:off x="533400" y="6258580"/>
            <a:ext cx="5890330" cy="523220"/>
          </a:xfrm>
          <a:prstGeom prst="rect">
            <a:avLst/>
          </a:prstGeom>
          <a:noFill/>
        </p:spPr>
        <p:txBody>
          <a:bodyPr wrap="none" rtlCol="0">
            <a:spAutoFit/>
          </a:bodyPr>
          <a:lstStyle/>
          <a:p>
            <a:r>
              <a:rPr lang="en-US" sz="2800" dirty="0" smtClean="0">
                <a:solidFill>
                  <a:schemeClr val="accent1"/>
                </a:solidFill>
              </a:rPr>
              <a:t>ex:  = </a:t>
            </a:r>
            <a:r>
              <a:rPr lang="en-US" sz="2800" dirty="0" err="1" smtClean="0">
                <a:solidFill>
                  <a:schemeClr val="accent1"/>
                </a:solidFill>
              </a:rPr>
              <a:t>Mem</a:t>
            </a:r>
            <a:r>
              <a:rPr lang="en-US" sz="2800" dirty="0" smtClean="0">
                <a:solidFill>
                  <a:schemeClr val="accent1"/>
                </a:solidFill>
              </a:rPr>
              <a:t>[4+r5] = r1	# SW r1, 4(r5)</a:t>
            </a:r>
          </a:p>
        </p:txBody>
      </p:sp>
    </p:spTree>
    <p:extLst>
      <p:ext uri="{BB962C8B-B14F-4D97-AF65-F5344CB8AC3E}">
        <p14:creationId xmlns:p14="http://schemas.microsoft.com/office/powerpoint/2010/main" val="87288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7" grpId="0" animBg="1"/>
      <p:bldP spid="12" grpId="0" animBg="1"/>
      <p:bldP spid="20483" grpId="0" animBg="1"/>
      <p:bldP spid="68" grpId="0" animBg="1"/>
      <p:bldP spid="6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Memory Operations</a:t>
            </a:r>
            <a:endParaRPr lang="en-US" dirty="0"/>
          </a:p>
        </p:txBody>
      </p:sp>
      <p:sp>
        <p:nvSpPr>
          <p:cNvPr id="2249753" name="Line 25"/>
          <p:cNvSpPr>
            <a:spLocks noChangeShapeType="1"/>
          </p:cNvSpPr>
          <p:nvPr>
            <p:custDataLst>
              <p:tags r:id="rId2"/>
            </p:custDataLst>
          </p:nvPr>
        </p:nvSpPr>
        <p:spPr bwMode="auto">
          <a:xfrm flipV="1">
            <a:off x="2743200" y="23622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3622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8" name="Line 30"/>
          <p:cNvSpPr>
            <a:spLocks noChangeShapeType="1"/>
          </p:cNvSpPr>
          <p:nvPr>
            <p:custDataLst>
              <p:tags r:id="rId6"/>
            </p:custDataLst>
          </p:nvPr>
        </p:nvSpPr>
        <p:spPr bwMode="auto">
          <a:xfrm>
            <a:off x="3048001"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7"/>
            </p:custDataLst>
          </p:nvPr>
        </p:nvSpPr>
        <p:spPr bwMode="auto">
          <a:xfrm flipV="1">
            <a:off x="1524000" y="3200400"/>
            <a:ext cx="1066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8"/>
            </p:custDataLst>
          </p:nvPr>
        </p:nvSpPr>
        <p:spPr bwMode="auto">
          <a:xfrm>
            <a:off x="3733800" y="1219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9"/>
            </p:custDataLst>
          </p:nvPr>
        </p:nvSpPr>
        <p:spPr bwMode="auto">
          <a:xfrm>
            <a:off x="3733800" y="2057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0"/>
            </p:custDataLst>
          </p:nvPr>
        </p:nvSpPr>
        <p:spPr bwMode="auto">
          <a:xfrm flipV="1">
            <a:off x="8686800" y="685800"/>
            <a:ext cx="0" cy="11430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1"/>
            </p:custDataLst>
          </p:nvPr>
        </p:nvSpPr>
        <p:spPr bwMode="auto">
          <a:xfrm flipH="1">
            <a:off x="6629400" y="1600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2"/>
            </p:custDataLst>
          </p:nvPr>
        </p:nvSpPr>
        <p:spPr bwMode="auto">
          <a:xfrm flipV="1">
            <a:off x="1981200" y="6858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3"/>
            </p:custDataLst>
          </p:nvPr>
        </p:nvSpPr>
        <p:spPr bwMode="auto">
          <a:xfrm flipV="1">
            <a:off x="1981200" y="19050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4"/>
            </p:custDataLst>
          </p:nvPr>
        </p:nvSpPr>
        <p:spPr bwMode="auto">
          <a:xfrm>
            <a:off x="5791200" y="2209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410200" y="2514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1524000" y="3886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7"/>
            </p:custDataLst>
          </p:nvPr>
        </p:nvSpPr>
        <p:spPr bwMode="auto">
          <a:xfrm flipV="1">
            <a:off x="4495800" y="40386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78" name="Text Box 5"/>
          <p:cNvSpPr txBox="1">
            <a:spLocks noChangeArrowheads="1"/>
          </p:cNvSpPr>
          <p:nvPr>
            <p:custDataLst>
              <p:tags r:id="rId18"/>
            </p:custDataLst>
          </p:nvPr>
        </p:nvSpPr>
        <p:spPr bwMode="auto">
          <a:xfrm>
            <a:off x="6858000" y="29718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Data </a:t>
            </a:r>
            <a:r>
              <a:rPr lang="en-US" sz="2400" dirty="0" err="1" smtClean="0">
                <a:solidFill>
                  <a:srgbClr val="FFFFFF"/>
                </a:solidFill>
                <a:latin typeface="Calibri"/>
              </a:rPr>
              <a:t>Mem</a:t>
            </a:r>
            <a:endParaRPr lang="en-US" sz="2400" dirty="0">
              <a:solidFill>
                <a:srgbClr val="FFFFFF"/>
              </a:solidFill>
              <a:latin typeface="Calibri"/>
            </a:endParaRPr>
          </a:p>
        </p:txBody>
      </p:sp>
      <p:sp>
        <p:nvSpPr>
          <p:cNvPr id="80" name="Line 49"/>
          <p:cNvSpPr>
            <a:spLocks noChangeShapeType="1"/>
          </p:cNvSpPr>
          <p:nvPr>
            <p:custDataLst>
              <p:tags r:id="rId19"/>
            </p:custDataLst>
          </p:nvPr>
        </p:nvSpPr>
        <p:spPr bwMode="auto">
          <a:xfrm flipV="1">
            <a:off x="5029200" y="2057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2971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35814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22"/>
            </p:custDataLst>
          </p:nvPr>
        </p:nvSpPr>
        <p:spPr bwMode="auto">
          <a:xfrm>
            <a:off x="6781800" y="2362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Calibri"/>
              </a:rPr>
              <a:t>addr</a:t>
            </a:r>
            <a:endParaRPr lang="en-US" sz="2000" dirty="0">
              <a:solidFill>
                <a:srgbClr val="FFFFFF"/>
              </a:solidFill>
              <a:latin typeface="Calibri"/>
            </a:endParaRPr>
          </a:p>
        </p:txBody>
      </p:sp>
      <p:sp>
        <p:nvSpPr>
          <p:cNvPr id="86" name="Line 44"/>
          <p:cNvSpPr>
            <a:spLocks noChangeShapeType="1"/>
          </p:cNvSpPr>
          <p:nvPr>
            <p:custDataLst>
              <p:tags r:id="rId23"/>
            </p:custDataLst>
          </p:nvPr>
        </p:nvSpPr>
        <p:spPr bwMode="auto">
          <a:xfrm>
            <a:off x="7239000" y="1600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4"/>
            </p:custDataLst>
          </p:nvPr>
        </p:nvSpPr>
        <p:spPr bwMode="auto">
          <a:xfrm flipH="1">
            <a:off x="8458200" y="1828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5"/>
            </p:custDataLst>
          </p:nvPr>
        </p:nvSpPr>
        <p:spPr bwMode="auto">
          <a:xfrm>
            <a:off x="8077200" y="2057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6"/>
            </p:custDataLst>
          </p:nvPr>
        </p:nvSpPr>
        <p:spPr bwMode="auto">
          <a:xfrm>
            <a:off x="8077200" y="2057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7"/>
            </p:custDataLst>
          </p:nvPr>
        </p:nvSpPr>
        <p:spPr bwMode="auto">
          <a:xfrm flipV="1">
            <a:off x="7924800" y="2971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28"/>
            </p:custDataLst>
          </p:nvPr>
        </p:nvSpPr>
        <p:spPr bwMode="auto">
          <a:xfrm>
            <a:off x="32766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9"/>
            </p:custDataLst>
          </p:nvPr>
        </p:nvSpPr>
        <p:spPr bwMode="auto">
          <a:xfrm>
            <a:off x="35052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2" name="Text Box 11"/>
          <p:cNvSpPr txBox="1">
            <a:spLocks noChangeArrowheads="1"/>
          </p:cNvSpPr>
          <p:nvPr>
            <p:custDataLst>
              <p:tags r:id="rId30"/>
            </p:custDataLst>
          </p:nvPr>
        </p:nvSpPr>
        <p:spPr bwMode="auto">
          <a:xfrm>
            <a:off x="3810000" y="3886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a:t>
            </a:r>
            <a:endParaRPr lang="en-US" sz="2400" dirty="0">
              <a:solidFill>
                <a:srgbClr val="FFFFFF"/>
              </a:solidFill>
            </a:endParaRPr>
          </a:p>
        </p:txBody>
      </p:sp>
      <p:sp>
        <p:nvSpPr>
          <p:cNvPr id="126" name="Line 44"/>
          <p:cNvSpPr>
            <a:spLocks noChangeShapeType="1"/>
          </p:cNvSpPr>
          <p:nvPr>
            <p:custDataLst>
              <p:tags r:id="rId31"/>
            </p:custDataLst>
          </p:nvPr>
        </p:nvSpPr>
        <p:spPr bwMode="auto">
          <a:xfrm>
            <a:off x="1676400" y="4038600"/>
            <a:ext cx="2133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32"/>
            </p:custDataLst>
          </p:nvPr>
        </p:nvSpPr>
        <p:spPr bwMode="auto">
          <a:xfrm flipV="1">
            <a:off x="83820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3"/>
            </p:custDataLst>
          </p:nvPr>
        </p:nvSpPr>
        <p:spPr bwMode="auto">
          <a:xfrm flipV="1">
            <a:off x="64008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4"/>
            </p:custDataLst>
          </p:nvPr>
        </p:nvSpPr>
        <p:spPr bwMode="auto">
          <a:xfrm flipV="1">
            <a:off x="5715000" y="2667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5"/>
            </p:custDataLst>
          </p:nvPr>
        </p:nvSpPr>
        <p:spPr bwMode="auto">
          <a:xfrm flipV="1">
            <a:off x="4038600" y="4191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36"/>
            </p:custDataLst>
          </p:nvPr>
        </p:nvSpPr>
        <p:spPr>
          <a:xfrm>
            <a:off x="6019800" y="914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37"/>
            </p:custDataLst>
          </p:nvPr>
        </p:nvSpPr>
        <p:spPr bwMode="auto">
          <a:xfrm>
            <a:off x="8305800" y="1447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38"/>
            </p:custDataLst>
          </p:nvPr>
        </p:nvSpPr>
        <p:spPr bwMode="auto">
          <a:xfrm>
            <a:off x="5638800" y="1905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39"/>
            </p:custDataLst>
          </p:nvPr>
        </p:nvSpPr>
        <p:spPr bwMode="auto">
          <a:xfrm>
            <a:off x="6781800" y="2438400"/>
            <a:ext cx="1143000" cy="1143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67" name="Line 8"/>
          <p:cNvSpPr>
            <a:spLocks noChangeShapeType="1"/>
          </p:cNvSpPr>
          <p:nvPr>
            <p:custDataLst>
              <p:tags r:id="rId40"/>
            </p:custDataLst>
          </p:nvPr>
        </p:nvSpPr>
        <p:spPr bwMode="auto">
          <a:xfrm>
            <a:off x="761998" y="1981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70" name="Line 18"/>
          <p:cNvSpPr>
            <a:spLocks noChangeShapeType="1"/>
          </p:cNvSpPr>
          <p:nvPr>
            <p:custDataLst>
              <p:tags r:id="rId41"/>
            </p:custDataLst>
          </p:nvPr>
        </p:nvSpPr>
        <p:spPr bwMode="auto">
          <a:xfrm flipH="1">
            <a:off x="1295400" y="2362200"/>
            <a:ext cx="0" cy="1524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72" name="Line 21"/>
          <p:cNvSpPr>
            <a:spLocks noChangeShapeType="1"/>
          </p:cNvSpPr>
          <p:nvPr>
            <p:custDataLst>
              <p:tags r:id="rId42"/>
            </p:custDataLst>
          </p:nvPr>
        </p:nvSpPr>
        <p:spPr bwMode="auto">
          <a:xfrm>
            <a:off x="761998" y="3047998"/>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4" name="Line 49"/>
          <p:cNvSpPr>
            <a:spLocks noChangeShapeType="1"/>
          </p:cNvSpPr>
          <p:nvPr>
            <p:custDataLst>
              <p:tags r:id="rId43"/>
            </p:custDataLst>
          </p:nvPr>
        </p:nvSpPr>
        <p:spPr bwMode="auto">
          <a:xfrm flipH="1">
            <a:off x="1981200" y="6858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6" name="Line 49"/>
          <p:cNvSpPr>
            <a:spLocks noChangeShapeType="1"/>
          </p:cNvSpPr>
          <p:nvPr>
            <p:custDataLst>
              <p:tags r:id="rId44"/>
            </p:custDataLst>
          </p:nvPr>
        </p:nvSpPr>
        <p:spPr bwMode="auto">
          <a:xfrm flipH="1" flipV="1">
            <a:off x="1219200" y="14478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4" name="Line 49"/>
          <p:cNvSpPr>
            <a:spLocks noChangeShapeType="1"/>
          </p:cNvSpPr>
          <p:nvPr>
            <p:custDataLst>
              <p:tags r:id="rId45"/>
            </p:custDataLst>
          </p:nvPr>
        </p:nvSpPr>
        <p:spPr bwMode="auto">
          <a:xfrm flipH="1" flipV="1">
            <a:off x="1524000" y="1447800"/>
            <a:ext cx="0" cy="2667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6" name="Line 44"/>
          <p:cNvSpPr>
            <a:spLocks noChangeShapeType="1"/>
          </p:cNvSpPr>
          <p:nvPr>
            <p:custDataLst>
              <p:tags r:id="rId46"/>
            </p:custDataLst>
          </p:nvPr>
        </p:nvSpPr>
        <p:spPr bwMode="auto">
          <a:xfrm>
            <a:off x="762000" y="23622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99" name="Line 8"/>
          <p:cNvSpPr>
            <a:spLocks noChangeShapeType="1"/>
          </p:cNvSpPr>
          <p:nvPr>
            <p:custDataLst>
              <p:tags r:id="rId47"/>
            </p:custDataLst>
          </p:nvPr>
        </p:nvSpPr>
        <p:spPr bwMode="auto">
          <a:xfrm flipH="1">
            <a:off x="1219200" y="23622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99"/>
          <p:cNvGrpSpPr/>
          <p:nvPr>
            <p:custDataLst>
              <p:tags r:id="rId48"/>
            </p:custDataLst>
          </p:nvPr>
        </p:nvGrpSpPr>
        <p:grpSpPr>
          <a:xfrm>
            <a:off x="914400" y="2209800"/>
            <a:ext cx="304800" cy="304800"/>
            <a:chOff x="990600" y="2971800"/>
            <a:chExt cx="304800" cy="304800"/>
          </a:xfrm>
        </p:grpSpPr>
        <p:sp>
          <p:nvSpPr>
            <p:cNvPr id="101" name="Freeform 100"/>
            <p:cNvSpPr/>
            <p:nvPr>
              <p:custDataLst>
                <p:tags r:id="rId6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1"/>
            <p:cNvSpPr txBox="1">
              <a:spLocks noChangeArrowheads="1"/>
            </p:cNvSpPr>
            <p:nvPr>
              <p:custDataLst>
                <p:tags r:id="rId6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04" name="Line 9"/>
          <p:cNvSpPr>
            <a:spLocks noChangeShapeType="1"/>
          </p:cNvSpPr>
          <p:nvPr>
            <p:custDataLst>
              <p:tags r:id="rId49"/>
            </p:custDataLst>
          </p:nvPr>
        </p:nvSpPr>
        <p:spPr bwMode="auto">
          <a:xfrm flipV="1">
            <a:off x="762000" y="3886200"/>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cxnSp>
        <p:nvCxnSpPr>
          <p:cNvPr id="110" name="Straight Connector 109"/>
          <p:cNvCxnSpPr/>
          <p:nvPr>
            <p:custDataLst>
              <p:tags r:id="rId50"/>
            </p:custDataLst>
          </p:nvPr>
        </p:nvCxnSpPr>
        <p:spPr>
          <a:xfrm rot="5400000" flipH="1" flipV="1">
            <a:off x="5295900" y="29337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52" name="Line 49"/>
          <p:cNvSpPr>
            <a:spLocks noChangeShapeType="1"/>
          </p:cNvSpPr>
          <p:nvPr>
            <p:custDataLst>
              <p:tags r:id="rId51"/>
            </p:custDataLst>
          </p:nvPr>
        </p:nvSpPr>
        <p:spPr bwMode="auto">
          <a:xfrm>
            <a:off x="5410200" y="2514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03" name="Text Box 29"/>
          <p:cNvSpPr txBox="1">
            <a:spLocks noChangeArrowheads="1"/>
          </p:cNvSpPr>
          <p:nvPr>
            <p:custDataLst>
              <p:tags r:id="rId52"/>
            </p:custDataLst>
          </p:nvPr>
        </p:nvSpPr>
        <p:spPr bwMode="auto">
          <a:xfrm>
            <a:off x="2971800"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05" name="Text Box 29"/>
          <p:cNvSpPr txBox="1">
            <a:spLocks noChangeArrowheads="1"/>
          </p:cNvSpPr>
          <p:nvPr>
            <p:custDataLst>
              <p:tags r:id="rId53"/>
            </p:custDataLst>
          </p:nvPr>
        </p:nvSpPr>
        <p:spPr bwMode="auto">
          <a:xfrm>
            <a:off x="1658160" y="3736876"/>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106" name="Text Box 29"/>
          <p:cNvSpPr txBox="1">
            <a:spLocks noChangeArrowheads="1"/>
          </p:cNvSpPr>
          <p:nvPr>
            <p:custDataLst>
              <p:tags r:id="rId54"/>
            </p:custDataLst>
          </p:nvPr>
        </p:nvSpPr>
        <p:spPr bwMode="auto">
          <a:xfrm>
            <a:off x="32004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07" name="Text Box 29"/>
          <p:cNvSpPr txBox="1">
            <a:spLocks noChangeArrowheads="1"/>
          </p:cNvSpPr>
          <p:nvPr>
            <p:custDataLst>
              <p:tags r:id="rId55"/>
            </p:custDataLst>
          </p:nvPr>
        </p:nvSpPr>
        <p:spPr bwMode="auto">
          <a:xfrm>
            <a:off x="34290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08" name="Oval 24"/>
          <p:cNvSpPr>
            <a:spLocks noChangeArrowheads="1"/>
          </p:cNvSpPr>
          <p:nvPr>
            <p:custDataLst>
              <p:tags r:id="rId56"/>
            </p:custDataLst>
          </p:nvPr>
        </p:nvSpPr>
        <p:spPr bwMode="auto">
          <a:xfrm>
            <a:off x="2590800" y="2974877"/>
            <a:ext cx="1219200" cy="457199"/>
          </a:xfrm>
          <a:prstGeom prst="ellipse">
            <a:avLst/>
          </a:prstGeom>
          <a:solidFill>
            <a:schemeClr val="bg2"/>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09" name="Rectangle 22"/>
          <p:cNvSpPr>
            <a:spLocks noChangeArrowheads="1"/>
          </p:cNvSpPr>
          <p:nvPr>
            <p:custDataLst>
              <p:tags r:id="rId57"/>
            </p:custDataLst>
          </p:nvPr>
        </p:nvSpPr>
        <p:spPr bwMode="auto">
          <a:xfrm>
            <a:off x="2590799" y="990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11" name="Text Box 11"/>
          <p:cNvSpPr txBox="1">
            <a:spLocks noChangeArrowheads="1"/>
          </p:cNvSpPr>
          <p:nvPr>
            <p:custDataLst>
              <p:tags r:id="rId58"/>
            </p:custDataLst>
          </p:nvPr>
        </p:nvSpPr>
        <p:spPr bwMode="auto">
          <a:xfrm>
            <a:off x="381000" y="2746276"/>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12" name="Rectangle 4"/>
          <p:cNvSpPr>
            <a:spLocks noChangeArrowheads="1"/>
          </p:cNvSpPr>
          <p:nvPr>
            <p:custDataLst>
              <p:tags r:id="rId59"/>
            </p:custDataLst>
          </p:nvPr>
        </p:nvSpPr>
        <p:spPr bwMode="auto">
          <a:xfrm>
            <a:off x="228600" y="914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18" name="Text Box 52"/>
          <p:cNvSpPr txBox="1">
            <a:spLocks noChangeArrowheads="1"/>
          </p:cNvSpPr>
          <p:nvPr>
            <p:custDataLst>
              <p:tags r:id="rId60"/>
            </p:custDataLst>
          </p:nvPr>
        </p:nvSpPr>
        <p:spPr bwMode="auto">
          <a:xfrm>
            <a:off x="6096000" y="1222276"/>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19" name="Text Box 29"/>
          <p:cNvSpPr txBox="1">
            <a:spLocks noChangeArrowheads="1"/>
          </p:cNvSpPr>
          <p:nvPr>
            <p:custDataLst>
              <p:tags r:id="rId61"/>
            </p:custDataLst>
          </p:nvPr>
        </p:nvSpPr>
        <p:spPr bwMode="auto">
          <a:xfrm>
            <a:off x="1295400" y="1149152"/>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120" name="Line 44"/>
          <p:cNvSpPr>
            <a:spLocks noChangeShapeType="1"/>
          </p:cNvSpPr>
          <p:nvPr>
            <p:custDataLst>
              <p:tags r:id="rId62"/>
            </p:custDataLst>
          </p:nvPr>
        </p:nvSpPr>
        <p:spPr bwMode="auto">
          <a:xfrm flipV="1">
            <a:off x="6553200" y="2133600"/>
            <a:ext cx="0" cy="2286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68" name="Line 48"/>
          <p:cNvSpPr>
            <a:spLocks noChangeShapeType="1"/>
          </p:cNvSpPr>
          <p:nvPr>
            <p:custDataLst>
              <p:tags r:id="rId63"/>
            </p:custDataLst>
          </p:nvPr>
        </p:nvSpPr>
        <p:spPr bwMode="auto">
          <a:xfrm flipH="1">
            <a:off x="8305800" y="1600200"/>
            <a:ext cx="3810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69" name="Line 48"/>
          <p:cNvSpPr>
            <a:spLocks noChangeShapeType="1"/>
          </p:cNvSpPr>
          <p:nvPr>
            <p:custDataLst>
              <p:tags r:id="rId64"/>
            </p:custDataLst>
          </p:nvPr>
        </p:nvSpPr>
        <p:spPr bwMode="auto">
          <a:xfrm flipH="1">
            <a:off x="8686800" y="685800"/>
            <a:ext cx="0" cy="91440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73" name="TextBox 72"/>
          <p:cNvSpPr txBox="1"/>
          <p:nvPr/>
        </p:nvSpPr>
        <p:spPr>
          <a:xfrm>
            <a:off x="3756254" y="2743200"/>
            <a:ext cx="438390" cy="369332"/>
          </a:xfrm>
          <a:prstGeom prst="rect">
            <a:avLst/>
          </a:prstGeom>
          <a:noFill/>
        </p:spPr>
        <p:txBody>
          <a:bodyPr wrap="none" rtlCol="0">
            <a:spAutoFit/>
          </a:bodyPr>
          <a:lstStyle/>
          <a:p>
            <a:r>
              <a:rPr lang="en-US" dirty="0" err="1" smtClean="0">
                <a:solidFill>
                  <a:schemeClr val="accent1"/>
                </a:solidFill>
              </a:rPr>
              <a:t>sw</a:t>
            </a:r>
            <a:endParaRPr lang="en-US" dirty="0">
              <a:solidFill>
                <a:schemeClr val="accent1"/>
              </a:solidFill>
            </a:endParaRPr>
          </a:p>
        </p:txBody>
      </p:sp>
      <p:sp>
        <p:nvSpPr>
          <p:cNvPr id="75" name="TextBox 74"/>
          <p:cNvSpPr txBox="1"/>
          <p:nvPr/>
        </p:nvSpPr>
        <p:spPr>
          <a:xfrm>
            <a:off x="7269850" y="1796534"/>
            <a:ext cx="614271" cy="369332"/>
          </a:xfrm>
          <a:prstGeom prst="rect">
            <a:avLst/>
          </a:prstGeom>
          <a:noFill/>
        </p:spPr>
        <p:txBody>
          <a:bodyPr wrap="none" rtlCol="0">
            <a:spAutoFit/>
          </a:bodyPr>
          <a:lstStyle/>
          <a:p>
            <a:r>
              <a:rPr lang="en-US" dirty="0" smtClean="0">
                <a:solidFill>
                  <a:schemeClr val="accent1"/>
                </a:solidFill>
              </a:rPr>
              <a:t>r5+4</a:t>
            </a:r>
            <a:endParaRPr lang="en-US" dirty="0">
              <a:solidFill>
                <a:schemeClr val="accent1"/>
              </a:solidFill>
            </a:endParaRPr>
          </a:p>
        </p:txBody>
      </p:sp>
      <p:sp>
        <p:nvSpPr>
          <p:cNvPr id="77" name="TextBox 76"/>
          <p:cNvSpPr txBox="1"/>
          <p:nvPr/>
        </p:nvSpPr>
        <p:spPr>
          <a:xfrm>
            <a:off x="5081725" y="3396734"/>
            <a:ext cx="301686" cy="369332"/>
          </a:xfrm>
          <a:prstGeom prst="rect">
            <a:avLst/>
          </a:prstGeom>
          <a:noFill/>
        </p:spPr>
        <p:txBody>
          <a:bodyPr wrap="none" rtlCol="0">
            <a:spAutoFit/>
          </a:bodyPr>
          <a:lstStyle/>
          <a:p>
            <a:r>
              <a:rPr lang="en-US" dirty="0" smtClean="0">
                <a:solidFill>
                  <a:schemeClr val="accent1"/>
                </a:solidFill>
              </a:rPr>
              <a:t>4</a:t>
            </a:r>
            <a:endParaRPr lang="en-US" dirty="0">
              <a:solidFill>
                <a:schemeClr val="accent1"/>
              </a:solidFill>
            </a:endParaRPr>
          </a:p>
        </p:txBody>
      </p:sp>
      <p:sp>
        <p:nvSpPr>
          <p:cNvPr id="79" name="TextBox 78"/>
          <p:cNvSpPr txBox="1"/>
          <p:nvPr/>
        </p:nvSpPr>
        <p:spPr>
          <a:xfrm>
            <a:off x="7109054" y="3962400"/>
            <a:ext cx="1393715" cy="369332"/>
          </a:xfrm>
          <a:prstGeom prst="rect">
            <a:avLst/>
          </a:prstGeom>
          <a:noFill/>
        </p:spPr>
        <p:txBody>
          <a:bodyPr wrap="none" rtlCol="0">
            <a:spAutoFit/>
          </a:bodyPr>
          <a:lstStyle/>
          <a:p>
            <a:r>
              <a:rPr lang="en-US" dirty="0" smtClean="0">
                <a:solidFill>
                  <a:schemeClr val="accent1"/>
                </a:solidFill>
              </a:rPr>
              <a:t>Write Enable</a:t>
            </a:r>
            <a:endParaRPr lang="en-US" dirty="0">
              <a:solidFill>
                <a:schemeClr val="accent1"/>
              </a:solidFill>
            </a:endParaRPr>
          </a:p>
        </p:txBody>
      </p:sp>
      <p:sp>
        <p:nvSpPr>
          <p:cNvPr id="82" name="TextBox 81"/>
          <p:cNvSpPr txBox="1"/>
          <p:nvPr/>
        </p:nvSpPr>
        <p:spPr>
          <a:xfrm>
            <a:off x="4953000" y="805934"/>
            <a:ext cx="381836" cy="369332"/>
          </a:xfrm>
          <a:prstGeom prst="rect">
            <a:avLst/>
          </a:prstGeom>
          <a:noFill/>
        </p:spPr>
        <p:txBody>
          <a:bodyPr wrap="none" rtlCol="0">
            <a:spAutoFit/>
          </a:bodyPr>
          <a:lstStyle/>
          <a:p>
            <a:r>
              <a:rPr lang="en-US" dirty="0" smtClean="0">
                <a:solidFill>
                  <a:schemeClr val="accent1"/>
                </a:solidFill>
              </a:rPr>
              <a:t>r5</a:t>
            </a:r>
            <a:endParaRPr lang="en-US" dirty="0">
              <a:solidFill>
                <a:schemeClr val="accent1"/>
              </a:solidFill>
            </a:endParaRPr>
          </a:p>
        </p:txBody>
      </p:sp>
      <p:sp>
        <p:nvSpPr>
          <p:cNvPr id="83" name="TextBox 82"/>
          <p:cNvSpPr txBox="1"/>
          <p:nvPr/>
        </p:nvSpPr>
        <p:spPr>
          <a:xfrm>
            <a:off x="6018964" y="2590800"/>
            <a:ext cx="381836" cy="369332"/>
          </a:xfrm>
          <a:prstGeom prst="rect">
            <a:avLst/>
          </a:prstGeom>
          <a:noFill/>
        </p:spPr>
        <p:txBody>
          <a:bodyPr wrap="none" rtlCol="0">
            <a:spAutoFit/>
          </a:bodyPr>
          <a:lstStyle/>
          <a:p>
            <a:r>
              <a:rPr lang="en-US" dirty="0" smtClean="0">
                <a:solidFill>
                  <a:schemeClr val="accent1"/>
                </a:solidFill>
              </a:rPr>
              <a:t>r1</a:t>
            </a:r>
            <a:endParaRPr lang="en-US" dirty="0">
              <a:solidFill>
                <a:schemeClr val="accent1"/>
              </a:solidFill>
            </a:endParaRPr>
          </a:p>
        </p:txBody>
      </p:sp>
    </p:spTree>
    <p:extLst>
      <p:ext uri="{BB962C8B-B14F-4D97-AF65-F5344CB8AC3E}">
        <p14:creationId xmlns:p14="http://schemas.microsoft.com/office/powerpoint/2010/main" val="110160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49775"/>
                                        </p:tgtEl>
                                        <p:attrNameLst>
                                          <p:attrName>style.visibility</p:attrName>
                                        </p:attrNameLst>
                                      </p:cBhvr>
                                      <p:to>
                                        <p:strVal val="visible"/>
                                      </p:to>
                                    </p:set>
                                  </p:childTnLst>
                                </p:cTn>
                              </p:par>
                              <p:par>
                                <p:cTn id="37" presetID="1" presetClass="exit" presetSubtype="0" fill="hold" grpId="0" nodeType="withEffect">
                                  <p:stCondLst>
                                    <p:cond delay="0"/>
                                  </p:stCondLst>
                                  <p:childTnLst>
                                    <p:set>
                                      <p:cBhvr>
                                        <p:cTn id="38" dur="1" fill="hold">
                                          <p:stCondLst>
                                            <p:cond delay="0"/>
                                          </p:stCondLst>
                                        </p:cTn>
                                        <p:tgtEl>
                                          <p:spTgt spid="69"/>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6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9775" grpId="0" animBg="1"/>
      <p:bldP spid="78" grpId="0"/>
      <p:bldP spid="80" grpId="0" animBg="1"/>
      <p:bldP spid="81" grpId="0" animBg="1"/>
      <p:bldP spid="84" grpId="0" animBg="1"/>
      <p:bldP spid="85" grpId="0"/>
      <p:bldP spid="86" grpId="0" animBg="1"/>
      <p:bldP spid="88" grpId="0" animBg="1"/>
      <p:bldP spid="89" grpId="0" animBg="1"/>
      <p:bldP spid="90" grpId="0" animBg="1"/>
      <p:bldP spid="91" grpId="0" animBg="1"/>
      <p:bldP spid="129" grpId="0" animBg="1"/>
      <p:bldP spid="165" grpId="0" animBg="1"/>
      <p:bldP spid="170" grpId="0" animBg="1"/>
      <p:bldP spid="68" grpId="0" animBg="1"/>
      <p:bldP spid="69" grpId="0" animBg="1"/>
      <p:bldP spid="73" grpId="0"/>
      <p:bldP spid="75" grpId="0"/>
      <p:bldP spid="77" grpId="0"/>
      <p:bldP spid="79" grpId="0"/>
      <p:bldP spid="82" grpId="0"/>
      <p:bldP spid="8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GB" dirty="0" smtClean="0"/>
              <a:t>MIPS Instruction Types</a:t>
            </a:r>
            <a:endParaRPr lang="en-US" dirty="0"/>
          </a:p>
        </p:txBody>
      </p:sp>
      <p:sp>
        <p:nvSpPr>
          <p:cNvPr id="2262019" name="Rectangle 3"/>
          <p:cNvSpPr>
            <a:spLocks noGrp="1" noChangeArrowheads="1"/>
          </p:cNvSpPr>
          <p:nvPr>
            <p:ph idx="1"/>
            <p:custDataLst>
              <p:tags r:id="rId2"/>
            </p:custDataLst>
          </p:nvPr>
        </p:nvSpPr>
        <p:spPr>
          <a:ln/>
        </p:spPr>
        <p:txBody>
          <a:bodyPr lIns="0" tIns="0" rIns="0" bIns="0">
            <a:noAutofit/>
          </a:bodyPr>
          <a:lstStyle/>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Arithmetic/Logical</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R-type: result and </a:t>
            </a:r>
            <a:r>
              <a:rPr lang="en-GB" sz="2400" dirty="0"/>
              <a:t>two </a:t>
            </a:r>
            <a:r>
              <a:rPr lang="en-GB" sz="2400" dirty="0" smtClean="0"/>
              <a:t>source registers, shift amount</a:t>
            </a:r>
            <a:endParaRPr lang="en-GB" sz="2400" dirty="0"/>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I-type:  16-bit immediate with sign/zero extension</a:t>
            </a:r>
            <a:endParaRPr lang="en-GB" sz="2400" dirty="0"/>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Memory Access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load/store between registers and memory</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word, half-word </a:t>
            </a:r>
            <a:r>
              <a:rPr lang="en-GB" sz="2400" dirty="0"/>
              <a:t>and byte operations</a:t>
            </a:r>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Control flow</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conditional branches: pc-relative addresses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jumps: </a:t>
            </a:r>
            <a:r>
              <a:rPr lang="en-GB" sz="2400" dirty="0" smtClean="0"/>
              <a:t>fixed offsets, register absolute</a:t>
            </a:r>
            <a:endParaRPr lang="en-GB" sz="2400" dirty="0"/>
          </a:p>
        </p:txBody>
      </p:sp>
      <p:sp>
        <p:nvSpPr>
          <p:cNvPr id="2" name="Oval 1"/>
          <p:cNvSpPr/>
          <p:nvPr/>
        </p:nvSpPr>
        <p:spPr>
          <a:xfrm>
            <a:off x="76200" y="3810000"/>
            <a:ext cx="6781800" cy="2057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239000" y="4191000"/>
            <a:ext cx="906017" cy="954107"/>
          </a:xfrm>
          <a:prstGeom prst="rect">
            <a:avLst/>
          </a:prstGeom>
          <a:noFill/>
        </p:spPr>
        <p:txBody>
          <a:bodyPr wrap="none" rtlCol="0">
            <a:spAutoFit/>
          </a:bodyPr>
          <a:lstStyle/>
          <a:p>
            <a:r>
              <a:rPr lang="en-US" sz="2800" dirty="0" smtClean="0">
                <a:solidFill>
                  <a:schemeClr val="accent1"/>
                </a:solidFill>
              </a:rPr>
              <a:t>Next</a:t>
            </a:r>
          </a:p>
          <a:p>
            <a:r>
              <a:rPr lang="en-US" sz="2800" dirty="0" smtClean="0">
                <a:solidFill>
                  <a:schemeClr val="accent1"/>
                </a:solidFill>
              </a:rPr>
              <a:t>Time</a:t>
            </a:r>
            <a:endParaRPr lang="en-US" sz="2800" dirty="0">
              <a:solidFill>
                <a:schemeClr val="accent1"/>
              </a:solidFill>
            </a:endParaRPr>
          </a:p>
        </p:txBody>
      </p:sp>
    </p:spTree>
    <p:extLst>
      <p:ext uri="{BB962C8B-B14F-4D97-AF65-F5344CB8AC3E}">
        <p14:creationId xmlns:p14="http://schemas.microsoft.com/office/powerpoint/2010/main" val="32401702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0834" name="Rectangle 2"/>
          <p:cNvSpPr>
            <a:spLocks noGrp="1" noChangeArrowheads="1"/>
          </p:cNvSpPr>
          <p:nvPr>
            <p:ph type="title"/>
            <p:custDataLst>
              <p:tags r:id="rId1"/>
            </p:custDataLst>
          </p:nvPr>
        </p:nvSpPr>
        <p:spPr/>
        <p:txBody>
          <a:bodyPr>
            <a:noAutofit/>
          </a:bodyPr>
          <a:lstStyle/>
          <a:p>
            <a:r>
              <a:rPr lang="en-US" dirty="0" smtClean="0"/>
              <a:t>MIPS Register </a:t>
            </a:r>
            <a:r>
              <a:rPr lang="en-US" dirty="0"/>
              <a:t>file</a:t>
            </a:r>
          </a:p>
        </p:txBody>
      </p:sp>
      <p:sp>
        <p:nvSpPr>
          <p:cNvPr id="2040835" name="Rectangle 3"/>
          <p:cNvSpPr>
            <a:spLocks noGrp="1" noChangeArrowheads="1"/>
          </p:cNvSpPr>
          <p:nvPr>
            <p:ph idx="1"/>
            <p:custDataLst>
              <p:tags r:id="rId2"/>
            </p:custDataLst>
          </p:nvPr>
        </p:nvSpPr>
        <p:spPr>
          <a:xfrm>
            <a:off x="0" y="609600"/>
            <a:ext cx="5181600" cy="5562600"/>
          </a:xfrm>
        </p:spPr>
        <p:txBody>
          <a:bodyPr>
            <a:noAutofit/>
          </a:bodyPr>
          <a:lstStyle/>
          <a:p>
            <a:r>
              <a:rPr lang="en-US" dirty="0" smtClean="0">
                <a:solidFill>
                  <a:schemeClr val="accent1"/>
                </a:solidFill>
              </a:rPr>
              <a:t>MIPS </a:t>
            </a:r>
            <a:r>
              <a:rPr lang="en-US" dirty="0">
                <a:solidFill>
                  <a:schemeClr val="accent1"/>
                </a:solidFill>
              </a:rPr>
              <a:t>register file</a:t>
            </a:r>
          </a:p>
          <a:p>
            <a:pPr lvl="1"/>
            <a:r>
              <a:rPr lang="en-US" dirty="0"/>
              <a:t>32 </a:t>
            </a:r>
            <a:r>
              <a:rPr lang="en-US" dirty="0" smtClean="0"/>
              <a:t>registers, 32-bits each (with r0 wired to zero)</a:t>
            </a:r>
            <a:endParaRPr lang="en-US" dirty="0"/>
          </a:p>
          <a:p>
            <a:pPr lvl="1"/>
            <a:r>
              <a:rPr lang="en-US" dirty="0" smtClean="0"/>
              <a:t>Write port indexed via R</a:t>
            </a:r>
            <a:r>
              <a:rPr lang="en-US" baseline="-25000" dirty="0" smtClean="0"/>
              <a:t>W</a:t>
            </a:r>
            <a:endParaRPr lang="en-US" baseline="-25000" dirty="0"/>
          </a:p>
          <a:p>
            <a:pPr lvl="2"/>
            <a:r>
              <a:rPr lang="en-US" dirty="0" smtClean="0"/>
              <a:t>Writes occur on falling edge</a:t>
            </a:r>
            <a:br>
              <a:rPr lang="en-US" dirty="0" smtClean="0"/>
            </a:br>
            <a:r>
              <a:rPr lang="en-US" dirty="0" smtClean="0"/>
              <a:t>but only if WE is high</a:t>
            </a:r>
          </a:p>
          <a:p>
            <a:pPr lvl="1"/>
            <a:r>
              <a:rPr lang="en-US" dirty="0" smtClean="0"/>
              <a:t>Read ports indexed via R</a:t>
            </a:r>
            <a:r>
              <a:rPr lang="en-US" baseline="-25000" dirty="0" smtClean="0"/>
              <a:t>A</a:t>
            </a:r>
            <a:r>
              <a:rPr lang="en-US" dirty="0" smtClean="0"/>
              <a:t>, R</a:t>
            </a:r>
            <a:r>
              <a:rPr lang="en-US" baseline="-25000" dirty="0" smtClean="0"/>
              <a:t>B</a:t>
            </a:r>
            <a:endParaRPr lang="en-US" baseline="-25000" dirty="0"/>
          </a:p>
        </p:txBody>
      </p:sp>
      <p:sp>
        <p:nvSpPr>
          <p:cNvPr id="36" name="Rectangle 35"/>
          <p:cNvSpPr/>
          <p:nvPr>
            <p:custDataLst>
              <p:tags r:id="rId3"/>
            </p:custDataLst>
          </p:nvPr>
        </p:nvSpPr>
        <p:spPr>
          <a:xfrm>
            <a:off x="5036244" y="991394"/>
            <a:ext cx="3581400" cy="31242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i="1" dirty="0">
              <a:solidFill>
                <a:schemeClr val="accent1"/>
              </a:solidFill>
            </a:endParaRPr>
          </a:p>
        </p:txBody>
      </p:sp>
      <p:sp>
        <p:nvSpPr>
          <p:cNvPr id="41" name="TextBox 40"/>
          <p:cNvSpPr txBox="1"/>
          <p:nvPr>
            <p:custDataLst>
              <p:tags r:id="rId4"/>
            </p:custDataLst>
          </p:nvPr>
        </p:nvSpPr>
        <p:spPr>
          <a:xfrm>
            <a:off x="8084244" y="1219994"/>
            <a:ext cx="393056" cy="523220"/>
          </a:xfrm>
          <a:prstGeom prst="rect">
            <a:avLst/>
          </a:prstGeom>
          <a:noFill/>
        </p:spPr>
        <p:txBody>
          <a:bodyPr wrap="none" rtlCol="0">
            <a:spAutoFit/>
          </a:bodyPr>
          <a:lstStyle/>
          <a:p>
            <a:r>
              <a:rPr lang="en-US" sz="2800" dirty="0">
                <a:solidFill>
                  <a:schemeClr val="bg1"/>
                </a:solidFill>
              </a:rPr>
              <a:t>A</a:t>
            </a:r>
            <a:endParaRPr lang="en-US" sz="2800" baseline="-25000" dirty="0" smtClean="0">
              <a:solidFill>
                <a:schemeClr val="bg1"/>
              </a:solidFill>
            </a:endParaRPr>
          </a:p>
        </p:txBody>
      </p:sp>
      <p:sp>
        <p:nvSpPr>
          <p:cNvPr id="42" name="TextBox 41"/>
          <p:cNvSpPr txBox="1"/>
          <p:nvPr>
            <p:custDataLst>
              <p:tags r:id="rId5"/>
            </p:custDataLst>
          </p:nvPr>
        </p:nvSpPr>
        <p:spPr>
          <a:xfrm>
            <a:off x="8084244" y="2210594"/>
            <a:ext cx="380232" cy="523220"/>
          </a:xfrm>
          <a:prstGeom prst="rect">
            <a:avLst/>
          </a:prstGeom>
          <a:noFill/>
        </p:spPr>
        <p:txBody>
          <a:bodyPr wrap="none" rtlCol="0">
            <a:spAutoFit/>
          </a:bodyPr>
          <a:lstStyle/>
          <a:p>
            <a:r>
              <a:rPr lang="en-US" sz="2800" dirty="0">
                <a:solidFill>
                  <a:schemeClr val="bg1"/>
                </a:solidFill>
              </a:rPr>
              <a:t>B</a:t>
            </a:r>
            <a:endParaRPr lang="en-US" sz="2800" baseline="-25000" dirty="0" smtClean="0">
              <a:solidFill>
                <a:schemeClr val="bg1"/>
              </a:solidFill>
            </a:endParaRPr>
          </a:p>
        </p:txBody>
      </p:sp>
      <p:sp>
        <p:nvSpPr>
          <p:cNvPr id="43" name="TextBox 42"/>
          <p:cNvSpPr txBox="1"/>
          <p:nvPr>
            <p:custDataLst>
              <p:tags r:id="rId6"/>
            </p:custDataLst>
          </p:nvPr>
        </p:nvSpPr>
        <p:spPr>
          <a:xfrm>
            <a:off x="5105400" y="1534974"/>
            <a:ext cx="503664" cy="523220"/>
          </a:xfrm>
          <a:prstGeom prst="rect">
            <a:avLst/>
          </a:prstGeom>
          <a:noFill/>
        </p:spPr>
        <p:txBody>
          <a:bodyPr wrap="none" rtlCol="0">
            <a:spAutoFit/>
          </a:bodyPr>
          <a:lstStyle/>
          <a:p>
            <a:r>
              <a:rPr lang="en-US" sz="2800" dirty="0">
                <a:solidFill>
                  <a:schemeClr val="bg1"/>
                </a:solidFill>
              </a:rPr>
              <a:t>W</a:t>
            </a:r>
            <a:endParaRPr lang="en-US" sz="2800" baseline="-25000" dirty="0" smtClean="0">
              <a:solidFill>
                <a:schemeClr val="bg1"/>
              </a:solidFill>
            </a:endParaRPr>
          </a:p>
        </p:txBody>
      </p:sp>
      <p:sp>
        <p:nvSpPr>
          <p:cNvPr id="44" name="TextBox 43"/>
          <p:cNvSpPr txBox="1"/>
          <p:nvPr>
            <p:custDataLst>
              <p:tags r:id="rId7"/>
            </p:custDataLst>
          </p:nvPr>
        </p:nvSpPr>
        <p:spPr>
          <a:xfrm>
            <a:off x="6255444" y="3582194"/>
            <a:ext cx="590290"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W</a:t>
            </a:r>
          </a:p>
        </p:txBody>
      </p:sp>
      <p:sp>
        <p:nvSpPr>
          <p:cNvPr id="45" name="TextBox 44"/>
          <p:cNvSpPr txBox="1"/>
          <p:nvPr>
            <p:custDataLst>
              <p:tags r:id="rId8"/>
            </p:custDataLst>
          </p:nvPr>
        </p:nvSpPr>
        <p:spPr>
          <a:xfrm>
            <a:off x="6865044" y="3582194"/>
            <a:ext cx="518091"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A</a:t>
            </a:r>
          </a:p>
        </p:txBody>
      </p:sp>
      <p:sp>
        <p:nvSpPr>
          <p:cNvPr id="46" name="TextBox 45"/>
          <p:cNvSpPr txBox="1"/>
          <p:nvPr>
            <p:custDataLst>
              <p:tags r:id="rId9"/>
            </p:custDataLst>
          </p:nvPr>
        </p:nvSpPr>
        <p:spPr>
          <a:xfrm>
            <a:off x="7474644" y="3582194"/>
            <a:ext cx="510076"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B</a:t>
            </a:r>
          </a:p>
        </p:txBody>
      </p:sp>
      <p:sp>
        <p:nvSpPr>
          <p:cNvPr id="47" name="TextBox 46"/>
          <p:cNvSpPr txBox="1"/>
          <p:nvPr>
            <p:custDataLst>
              <p:tags r:id="rId10"/>
            </p:custDataLst>
          </p:nvPr>
        </p:nvSpPr>
        <p:spPr>
          <a:xfrm>
            <a:off x="5334000" y="3582194"/>
            <a:ext cx="678391" cy="523220"/>
          </a:xfrm>
          <a:prstGeom prst="rect">
            <a:avLst/>
          </a:prstGeom>
          <a:noFill/>
        </p:spPr>
        <p:txBody>
          <a:bodyPr wrap="none" rtlCol="0">
            <a:spAutoFit/>
          </a:bodyPr>
          <a:lstStyle/>
          <a:p>
            <a:r>
              <a:rPr lang="en-US" sz="2800" dirty="0" smtClean="0">
                <a:solidFill>
                  <a:schemeClr val="bg1"/>
                </a:solidFill>
              </a:rPr>
              <a:t>WE</a:t>
            </a:r>
            <a:endParaRPr lang="en-US" sz="2800" baseline="-25000" dirty="0" smtClean="0">
              <a:solidFill>
                <a:schemeClr val="bg1"/>
              </a:solidFill>
            </a:endParaRPr>
          </a:p>
        </p:txBody>
      </p:sp>
      <p:cxnSp>
        <p:nvCxnSpPr>
          <p:cNvPr id="48" name="Straight Arrow Connector 47"/>
          <p:cNvCxnSpPr/>
          <p:nvPr>
            <p:custDataLst>
              <p:tags r:id="rId11"/>
            </p:custDataLst>
          </p:nvPr>
        </p:nvCxnSpPr>
        <p:spPr>
          <a:xfrm>
            <a:off x="4572000" y="17533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custDataLst>
              <p:tags r:id="rId12"/>
            </p:custDataLst>
          </p:nvPr>
        </p:nvCxnSpPr>
        <p:spPr>
          <a:xfrm>
            <a:off x="8610600" y="15247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custDataLst>
              <p:tags r:id="rId13"/>
            </p:custDataLst>
          </p:nvPr>
        </p:nvCxnSpPr>
        <p:spPr>
          <a:xfrm>
            <a:off x="8610600" y="24391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custDataLst>
              <p:tags r:id="rId14"/>
            </p:custDataLst>
          </p:nvPr>
        </p:nvCxnSpPr>
        <p:spPr>
          <a:xfrm rot="5400000" flipH="1" flipV="1">
            <a:off x="537914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custDataLst>
              <p:tags r:id="rId15"/>
            </p:custDataLst>
          </p:nvPr>
        </p:nvCxnSpPr>
        <p:spPr>
          <a:xfrm rot="5400000" flipH="1" flipV="1">
            <a:off x="6218138"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custDataLst>
              <p:tags r:id="rId16"/>
            </p:custDataLst>
          </p:nvPr>
        </p:nvCxnSpPr>
        <p:spPr>
          <a:xfrm rot="5400000" flipH="1" flipV="1">
            <a:off x="6827738"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custDataLst>
              <p:tags r:id="rId17"/>
            </p:custDataLst>
          </p:nvPr>
        </p:nvCxnSpPr>
        <p:spPr>
          <a:xfrm rot="5400000" flipH="1" flipV="1">
            <a:off x="7413220"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18"/>
            </p:custDataLst>
          </p:nvPr>
        </p:nvCxnSpPr>
        <p:spPr>
          <a:xfrm rot="16200000" flipH="1">
            <a:off x="8724900" y="14866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custDataLst>
              <p:tags r:id="rId19"/>
            </p:custDataLst>
          </p:nvPr>
        </p:nvSpPr>
        <p:spPr>
          <a:xfrm>
            <a:off x="8610600" y="15247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57" name="Straight Connector 56"/>
          <p:cNvCxnSpPr/>
          <p:nvPr>
            <p:custDataLst>
              <p:tags r:id="rId20"/>
            </p:custDataLst>
          </p:nvPr>
        </p:nvCxnSpPr>
        <p:spPr>
          <a:xfrm rot="16200000" flipH="1">
            <a:off x="8724900" y="24010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custDataLst>
              <p:tags r:id="rId21"/>
            </p:custDataLst>
          </p:nvPr>
        </p:nvSpPr>
        <p:spPr>
          <a:xfrm>
            <a:off x="8693844" y="24391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59" name="Straight Connector 58"/>
          <p:cNvCxnSpPr/>
          <p:nvPr>
            <p:custDataLst>
              <p:tags r:id="rId22"/>
            </p:custDataLst>
          </p:nvPr>
        </p:nvCxnSpPr>
        <p:spPr>
          <a:xfrm rot="16200000" flipH="1">
            <a:off x="4686300" y="17152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custDataLst>
              <p:tags r:id="rId23"/>
            </p:custDataLst>
          </p:nvPr>
        </p:nvSpPr>
        <p:spPr>
          <a:xfrm>
            <a:off x="4572000" y="17533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61" name="Straight Connector 60"/>
          <p:cNvCxnSpPr/>
          <p:nvPr>
            <p:custDataLst>
              <p:tags r:id="rId24"/>
            </p:custDataLst>
          </p:nvPr>
        </p:nvCxnSpPr>
        <p:spPr>
          <a:xfrm>
            <a:off x="5569644"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custDataLst>
              <p:tags r:id="rId25"/>
            </p:custDataLst>
          </p:nvPr>
        </p:nvSpPr>
        <p:spPr>
          <a:xfrm>
            <a:off x="5645844" y="4191794"/>
            <a:ext cx="314510" cy="400110"/>
          </a:xfrm>
          <a:prstGeom prst="rect">
            <a:avLst/>
          </a:prstGeom>
          <a:noFill/>
        </p:spPr>
        <p:txBody>
          <a:bodyPr wrap="none" rtlCol="0">
            <a:spAutoFit/>
          </a:bodyPr>
          <a:lstStyle/>
          <a:p>
            <a:r>
              <a:rPr lang="en-US" sz="2000" dirty="0" smtClean="0">
                <a:solidFill>
                  <a:schemeClr val="bg1"/>
                </a:solidFill>
              </a:rPr>
              <a:t>1</a:t>
            </a:r>
          </a:p>
        </p:txBody>
      </p:sp>
      <p:cxnSp>
        <p:nvCxnSpPr>
          <p:cNvPr id="63" name="Straight Connector 62"/>
          <p:cNvCxnSpPr/>
          <p:nvPr>
            <p:custDataLst>
              <p:tags r:id="rId26"/>
            </p:custDataLst>
          </p:nvPr>
        </p:nvCxnSpPr>
        <p:spPr>
          <a:xfrm>
            <a:off x="6407844"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custDataLst>
              <p:tags r:id="rId27"/>
            </p:custDataLst>
          </p:nvPr>
        </p:nvSpPr>
        <p:spPr>
          <a:xfrm>
            <a:off x="6484044"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65" name="Straight Connector 64"/>
          <p:cNvCxnSpPr/>
          <p:nvPr>
            <p:custDataLst>
              <p:tags r:id="rId28"/>
            </p:custDataLst>
          </p:nvPr>
        </p:nvCxnSpPr>
        <p:spPr>
          <a:xfrm>
            <a:off x="7017444"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custDataLst>
              <p:tags r:id="rId29"/>
            </p:custDataLst>
          </p:nvPr>
        </p:nvSpPr>
        <p:spPr>
          <a:xfrm>
            <a:off x="7093644"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67" name="Straight Connector 66"/>
          <p:cNvCxnSpPr/>
          <p:nvPr>
            <p:custDataLst>
              <p:tags r:id="rId30"/>
            </p:custDataLst>
          </p:nvPr>
        </p:nvCxnSpPr>
        <p:spPr>
          <a:xfrm>
            <a:off x="760372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custDataLst>
              <p:tags r:id="rId31"/>
            </p:custDataLst>
          </p:nvPr>
        </p:nvSpPr>
        <p:spPr>
          <a:xfrm>
            <a:off x="7670210" y="4191794"/>
            <a:ext cx="314510" cy="400110"/>
          </a:xfrm>
          <a:prstGeom prst="rect">
            <a:avLst/>
          </a:prstGeom>
          <a:noFill/>
        </p:spPr>
        <p:txBody>
          <a:bodyPr wrap="none" rtlCol="0">
            <a:spAutoFit/>
          </a:bodyPr>
          <a:lstStyle/>
          <a:p>
            <a:r>
              <a:rPr lang="en-US" sz="2000" dirty="0" smtClean="0">
                <a:solidFill>
                  <a:schemeClr val="bg1"/>
                </a:solidFill>
              </a:rPr>
              <a:t>5</a:t>
            </a:r>
          </a:p>
        </p:txBody>
      </p:sp>
      <p:graphicFrame>
        <p:nvGraphicFramePr>
          <p:cNvPr id="33" name="Group 22"/>
          <p:cNvGraphicFramePr>
            <a:graphicFrameLocks noGrp="1"/>
          </p:cNvGraphicFramePr>
          <p:nvPr>
            <p:custDataLst>
              <p:tags r:id="rId32"/>
            </p:custDataLst>
            <p:extLst>
              <p:ext uri="{D42A27DB-BD31-4B8C-83A1-F6EECF244321}">
                <p14:modId xmlns:p14="http://schemas.microsoft.com/office/powerpoint/2010/main" val="2636690758"/>
              </p:ext>
            </p:extLst>
          </p:nvPr>
        </p:nvGraphicFramePr>
        <p:xfrm>
          <a:off x="6248400" y="1356360"/>
          <a:ext cx="990600" cy="2072640"/>
        </p:xfrm>
        <a:graphic>
          <a:graphicData uri="http://schemas.openxmlformats.org/drawingml/2006/table">
            <a:tbl>
              <a:tblPr/>
              <a:tblGrid>
                <a:gridCol w="990600"/>
              </a:tblGrid>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r1</a:t>
                      </a:r>
                    </a:p>
                  </a:txBody>
                  <a:tcP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r2</a:t>
                      </a:r>
                    </a:p>
                  </a:txBody>
                  <a:tcP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r31</a:t>
                      </a:r>
                    </a:p>
                  </a:txBody>
                  <a:tcP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7115109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a:t>
            </a:r>
            <a:endParaRPr lang="en-US" dirty="0"/>
          </a:p>
        </p:txBody>
      </p:sp>
      <p:sp>
        <p:nvSpPr>
          <p:cNvPr id="3" name="Content Placeholder 2"/>
          <p:cNvSpPr>
            <a:spLocks noGrp="1"/>
          </p:cNvSpPr>
          <p:nvPr>
            <p:ph idx="1"/>
          </p:nvPr>
        </p:nvSpPr>
        <p:spPr>
          <a:xfrm>
            <a:off x="228600" y="685800"/>
            <a:ext cx="8686800" cy="6172200"/>
          </a:xfrm>
        </p:spPr>
        <p:txBody>
          <a:bodyPr>
            <a:normAutofit fontScale="85000" lnSpcReduction="20000"/>
          </a:bodyPr>
          <a:lstStyle/>
          <a:p>
            <a:r>
              <a:rPr lang="en-US" dirty="0" smtClean="0"/>
              <a:t>We have all that it takes to build a processor!</a:t>
            </a:r>
          </a:p>
          <a:p>
            <a:pPr lvl="1"/>
            <a:r>
              <a:rPr lang="en-US" dirty="0"/>
              <a:t>Arithmetic Logic Unit (ALU)—Lab0 &amp; 1, Lecture 2 &amp; 3</a:t>
            </a:r>
          </a:p>
          <a:p>
            <a:pPr lvl="1"/>
            <a:r>
              <a:rPr lang="en-US" dirty="0"/>
              <a:t>Register File—Lecture 4 and 5</a:t>
            </a:r>
          </a:p>
          <a:p>
            <a:pPr lvl="1"/>
            <a:r>
              <a:rPr lang="en-US" dirty="0"/>
              <a:t>Memory—Lecture 5</a:t>
            </a:r>
          </a:p>
          <a:p>
            <a:pPr lvl="2"/>
            <a:r>
              <a:rPr lang="en-US" dirty="0"/>
              <a:t>SRAM: cache</a:t>
            </a:r>
          </a:p>
          <a:p>
            <a:pPr lvl="2"/>
            <a:r>
              <a:rPr lang="en-US" dirty="0"/>
              <a:t>DRAM: main memory</a:t>
            </a:r>
          </a:p>
          <a:p>
            <a:endParaRPr lang="en-US" dirty="0"/>
          </a:p>
          <a:p>
            <a:r>
              <a:rPr lang="en-US" dirty="0"/>
              <a:t>A MIPS processor and ISA (instruction set architecture) is an example a Reduced Instruction Set Computers (RISC) where simplicity is key, thus enabling us to build it!!</a:t>
            </a:r>
          </a:p>
          <a:p>
            <a:endParaRPr lang="en-US" dirty="0" smtClean="0"/>
          </a:p>
          <a:p>
            <a:r>
              <a:rPr lang="en-US" dirty="0" smtClean="0"/>
              <a:t>We know the data path for the MIPS ISA</a:t>
            </a:r>
          </a:p>
          <a:p>
            <a:r>
              <a:rPr lang="en-US" dirty="0" smtClean="0"/>
              <a:t>register and memory instructions</a:t>
            </a:r>
          </a:p>
          <a:p>
            <a:endParaRPr lang="en-US" dirty="0" smtClean="0"/>
          </a:p>
          <a:p>
            <a:r>
              <a:rPr lang="en-US" dirty="0"/>
              <a:t>.</a:t>
            </a: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3546592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Time</a:t>
            </a:r>
            <a:endParaRPr lang="en-US" dirty="0"/>
          </a:p>
        </p:txBody>
      </p:sp>
      <p:sp>
        <p:nvSpPr>
          <p:cNvPr id="3" name="Content Placeholder 2"/>
          <p:cNvSpPr>
            <a:spLocks noGrp="1"/>
          </p:cNvSpPr>
          <p:nvPr>
            <p:ph idx="1"/>
          </p:nvPr>
        </p:nvSpPr>
        <p:spPr/>
        <p:txBody>
          <a:bodyPr/>
          <a:lstStyle/>
          <a:p>
            <a:r>
              <a:rPr lang="en-US" dirty="0" err="1" smtClean="0"/>
              <a:t>Datapath</a:t>
            </a:r>
            <a:r>
              <a:rPr lang="en-US" dirty="0" smtClean="0"/>
              <a:t> for Branches and Jumps</a:t>
            </a:r>
          </a:p>
          <a:p>
            <a:endParaRPr lang="en-US" dirty="0" smtClean="0"/>
          </a:p>
          <a:p>
            <a:r>
              <a:rPr lang="en-US" dirty="0" smtClean="0"/>
              <a:t>CPU Performance</a:t>
            </a:r>
          </a:p>
          <a:p>
            <a:r>
              <a:rPr lang="en-US" dirty="0" smtClean="0"/>
              <a:t>Pipelined CPU</a:t>
            </a:r>
            <a:endParaRPr lang="en-US" dirty="0"/>
          </a:p>
        </p:txBody>
      </p:sp>
    </p:spTree>
    <p:extLst>
      <p:ext uri="{BB962C8B-B14F-4D97-AF65-F5344CB8AC3E}">
        <p14:creationId xmlns:p14="http://schemas.microsoft.com/office/powerpoint/2010/main" val="2850747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MIPS Register file</a:t>
            </a:r>
            <a:endParaRPr lang="en-US" dirty="0"/>
          </a:p>
        </p:txBody>
      </p:sp>
      <p:sp>
        <p:nvSpPr>
          <p:cNvPr id="3" name="Content Placeholder 2"/>
          <p:cNvSpPr>
            <a:spLocks noGrp="1"/>
          </p:cNvSpPr>
          <p:nvPr>
            <p:ph idx="1"/>
          </p:nvPr>
        </p:nvSpPr>
        <p:spPr/>
        <p:txBody>
          <a:bodyPr/>
          <a:lstStyle/>
          <a:p>
            <a:r>
              <a:rPr lang="en-US" dirty="0" smtClean="0"/>
              <a:t>Registers</a:t>
            </a:r>
          </a:p>
          <a:p>
            <a:pPr lvl="1"/>
            <a:r>
              <a:rPr lang="en-US" dirty="0" smtClean="0"/>
              <a:t>Numbered </a:t>
            </a:r>
            <a:r>
              <a:rPr lang="en-US" dirty="0"/>
              <a:t>from 0 to </a:t>
            </a:r>
            <a:r>
              <a:rPr lang="en-US" dirty="0" smtClean="0"/>
              <a:t>31.</a:t>
            </a:r>
          </a:p>
          <a:p>
            <a:pPr lvl="1"/>
            <a:r>
              <a:rPr lang="en-US" dirty="0" smtClean="0"/>
              <a:t>Each </a:t>
            </a:r>
            <a:r>
              <a:rPr lang="en-US" dirty="0"/>
              <a:t>register can be referred by number or name</a:t>
            </a:r>
            <a:r>
              <a:rPr lang="en-US" dirty="0" smtClean="0"/>
              <a:t>.</a:t>
            </a:r>
          </a:p>
          <a:p>
            <a:pPr lvl="1"/>
            <a:r>
              <a:rPr lang="en-US" dirty="0" smtClean="0"/>
              <a:t>$</a:t>
            </a:r>
            <a:r>
              <a:rPr lang="en-US" dirty="0"/>
              <a:t>0, $1, $2, $3 … $</a:t>
            </a:r>
            <a:r>
              <a:rPr lang="en-US" dirty="0" smtClean="0"/>
              <a:t>31</a:t>
            </a:r>
          </a:p>
          <a:p>
            <a:pPr lvl="1"/>
            <a:r>
              <a:rPr lang="en-US" dirty="0" smtClean="0"/>
              <a:t>Or, by convention, each register has a name. </a:t>
            </a:r>
          </a:p>
          <a:p>
            <a:pPr lvl="2"/>
            <a:r>
              <a:rPr lang="en-US" dirty="0" smtClean="0"/>
              <a:t>$16 - $23   </a:t>
            </a:r>
            <a:r>
              <a:rPr lang="en-US" dirty="0" smtClean="0">
                <a:sym typeface="Wingdings" pitchFamily="2" charset="2"/>
              </a:rPr>
              <a:t>  $s0 - $s7</a:t>
            </a:r>
          </a:p>
          <a:p>
            <a:pPr lvl="2"/>
            <a:r>
              <a:rPr lang="en-US" dirty="0" smtClean="0">
                <a:sym typeface="Wingdings" pitchFamily="2" charset="2"/>
              </a:rPr>
              <a:t>$8 - $15   $t0 - $t7</a:t>
            </a:r>
          </a:p>
          <a:p>
            <a:pPr lvl="2"/>
            <a:r>
              <a:rPr lang="en-US" dirty="0" smtClean="0">
                <a:sym typeface="Wingdings" pitchFamily="2" charset="2"/>
              </a:rPr>
              <a:t>$0 is always $zero.</a:t>
            </a:r>
          </a:p>
          <a:p>
            <a:pPr lvl="2"/>
            <a:r>
              <a:rPr lang="en-US" dirty="0" smtClean="0"/>
              <a:t>Patterson </a:t>
            </a:r>
            <a:r>
              <a:rPr lang="en-US" dirty="0"/>
              <a:t>and </a:t>
            </a:r>
            <a:r>
              <a:rPr lang="en-US" dirty="0" smtClean="0"/>
              <a:t>Hennessy p121.</a:t>
            </a:r>
            <a:endParaRPr lang="en-US" dirty="0"/>
          </a:p>
          <a:p>
            <a:pPr marL="573088" lvl="1" indent="-457200">
              <a:buFont typeface="Wingdings" pitchFamily="2" charset="2"/>
              <a:buChar char="§"/>
            </a:pPr>
            <a:endParaRPr lang="en-US" dirty="0"/>
          </a:p>
        </p:txBody>
      </p:sp>
    </p:spTree>
    <p:extLst>
      <p:ext uri="{BB962C8B-B14F-4D97-AF65-F5344CB8AC3E}">
        <p14:creationId xmlns:p14="http://schemas.microsoft.com/office/powerpoint/2010/main" val="2099403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MIPS Memory</a:t>
            </a:r>
            <a:endParaRPr lang="en-US" dirty="0"/>
          </a:p>
        </p:txBody>
      </p:sp>
      <p:sp>
        <p:nvSpPr>
          <p:cNvPr id="2249762" name="Line 34"/>
          <p:cNvSpPr>
            <a:spLocks noChangeShapeType="1"/>
          </p:cNvSpPr>
          <p:nvPr>
            <p:custDataLst>
              <p:tags r:id="rId2"/>
            </p:custDataLst>
          </p:nvPr>
        </p:nvSpPr>
        <p:spPr bwMode="auto">
          <a:xfrm flipV="1">
            <a:off x="2286000" y="39624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3"/>
            </p:custDataLst>
          </p:nvPr>
        </p:nvSpPr>
        <p:spPr bwMode="auto">
          <a:xfrm>
            <a:off x="3733800" y="1981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4"/>
            </p:custDataLst>
          </p:nvPr>
        </p:nvSpPr>
        <p:spPr bwMode="auto">
          <a:xfrm>
            <a:off x="3733800" y="2819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5"/>
            </p:custDataLst>
          </p:nvPr>
        </p:nvSpPr>
        <p:spPr bwMode="auto">
          <a:xfrm flipV="1">
            <a:off x="8686800" y="91440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6"/>
            </p:custDataLst>
          </p:nvPr>
        </p:nvSpPr>
        <p:spPr bwMode="auto">
          <a:xfrm flipH="1">
            <a:off x="6629400" y="2362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
            </p:custDataLst>
          </p:nvPr>
        </p:nvSpPr>
        <p:spPr bwMode="auto">
          <a:xfrm flipV="1">
            <a:off x="1981200" y="9144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8"/>
            </p:custDataLst>
          </p:nvPr>
        </p:nvSpPr>
        <p:spPr bwMode="auto">
          <a:xfrm flipV="1">
            <a:off x="1981200" y="2667000"/>
            <a:ext cx="228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56" name="Line 8"/>
          <p:cNvSpPr>
            <a:spLocks noChangeShapeType="1"/>
          </p:cNvSpPr>
          <p:nvPr>
            <p:custDataLst>
              <p:tags r:id="rId9"/>
            </p:custDataLst>
          </p:nvPr>
        </p:nvSpPr>
        <p:spPr bwMode="auto">
          <a:xfrm>
            <a:off x="761998" y="2743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10"/>
            </p:custDataLst>
          </p:nvPr>
        </p:nvSpPr>
        <p:spPr bwMode="auto">
          <a:xfrm>
            <a:off x="381000" y="35052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11"/>
            </p:custDataLst>
          </p:nvPr>
        </p:nvSpPr>
        <p:spPr bwMode="auto">
          <a:xfrm flipH="1">
            <a:off x="1295400" y="3124200"/>
            <a:ext cx="0" cy="114300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12"/>
            </p:custDataLst>
          </p:nvPr>
        </p:nvSpPr>
        <p:spPr bwMode="auto">
          <a:xfrm>
            <a:off x="761998" y="38099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1" name="Line 49"/>
          <p:cNvSpPr>
            <a:spLocks noChangeShapeType="1"/>
          </p:cNvSpPr>
          <p:nvPr>
            <p:custDataLst>
              <p:tags r:id="rId13"/>
            </p:custDataLst>
          </p:nvPr>
        </p:nvSpPr>
        <p:spPr bwMode="auto">
          <a:xfrm flipH="1">
            <a:off x="1981200" y="91440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3" name="Line 49"/>
          <p:cNvSpPr>
            <a:spLocks noChangeShapeType="1"/>
          </p:cNvSpPr>
          <p:nvPr>
            <p:custDataLst>
              <p:tags r:id="rId14"/>
            </p:custDataLst>
          </p:nvPr>
        </p:nvSpPr>
        <p:spPr bwMode="auto">
          <a:xfrm flipH="1" flipV="1">
            <a:off x="1295400" y="2209800"/>
            <a:ext cx="228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257800" y="32766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2286000" y="4648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2" name="Text Box 29"/>
          <p:cNvSpPr txBox="1">
            <a:spLocks noChangeArrowheads="1"/>
          </p:cNvSpPr>
          <p:nvPr>
            <p:custDataLst>
              <p:tags r:id="rId17"/>
            </p:custDataLst>
          </p:nvPr>
        </p:nvSpPr>
        <p:spPr bwMode="auto">
          <a:xfrm>
            <a:off x="2343960" y="4495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latin typeface="Calibri"/>
              </a:rPr>
              <a:t>imm</a:t>
            </a:r>
            <a:endParaRPr lang="en-US" sz="1600" dirty="0">
              <a:solidFill>
                <a:srgbClr val="FFFFFF"/>
              </a:solidFill>
              <a:latin typeface="Calibri"/>
            </a:endParaRPr>
          </a:p>
        </p:txBody>
      </p:sp>
      <p:sp>
        <p:nvSpPr>
          <p:cNvPr id="75" name="Rectangle 4"/>
          <p:cNvSpPr>
            <a:spLocks noChangeArrowheads="1"/>
          </p:cNvSpPr>
          <p:nvPr>
            <p:custDataLst>
              <p:tags r:id="rId18"/>
            </p:custDataLst>
          </p:nvPr>
        </p:nvSpPr>
        <p:spPr bwMode="auto">
          <a:xfrm>
            <a:off x="304800" y="1676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80" name="Line 49"/>
          <p:cNvSpPr>
            <a:spLocks noChangeShapeType="1"/>
          </p:cNvSpPr>
          <p:nvPr>
            <p:custDataLst>
              <p:tags r:id="rId19"/>
            </p:custDataLst>
          </p:nvPr>
        </p:nvSpPr>
        <p:spPr bwMode="auto">
          <a:xfrm flipV="1">
            <a:off x="5029200" y="2819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3733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42672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2362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2590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819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819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3733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7" name="Line 49"/>
          <p:cNvSpPr>
            <a:spLocks noChangeShapeType="1"/>
          </p:cNvSpPr>
          <p:nvPr>
            <p:custDataLst>
              <p:tags r:id="rId27"/>
            </p:custDataLst>
          </p:nvPr>
        </p:nvSpPr>
        <p:spPr bwMode="auto">
          <a:xfrm flipV="1">
            <a:off x="2123844" y="4419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93" name="Text Box 29"/>
          <p:cNvSpPr txBox="1">
            <a:spLocks noChangeArrowheads="1"/>
          </p:cNvSpPr>
          <p:nvPr>
            <p:custDataLst>
              <p:tags r:id="rId28"/>
            </p:custDataLst>
          </p:nvPr>
        </p:nvSpPr>
        <p:spPr bwMode="auto">
          <a:xfrm>
            <a:off x="1676400" y="42672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target</a:t>
            </a:r>
            <a:endParaRPr lang="en-US" sz="1600" dirty="0">
              <a:solidFill>
                <a:srgbClr val="FFFFFF"/>
              </a:solidFill>
              <a:latin typeface="Calibri"/>
            </a:endParaRPr>
          </a:p>
        </p:txBody>
      </p:sp>
      <p:sp>
        <p:nvSpPr>
          <p:cNvPr id="94" name="Line 34"/>
          <p:cNvSpPr>
            <a:spLocks noChangeShapeType="1"/>
          </p:cNvSpPr>
          <p:nvPr>
            <p:custDataLst>
              <p:tags r:id="rId29"/>
            </p:custDataLst>
          </p:nvPr>
        </p:nvSpPr>
        <p:spPr bwMode="auto">
          <a:xfrm flipH="1" flipV="1">
            <a:off x="1742844" y="45720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97" name="Line 45"/>
          <p:cNvSpPr>
            <a:spLocks noChangeShapeType="1"/>
          </p:cNvSpPr>
          <p:nvPr>
            <p:custDataLst>
              <p:tags r:id="rId30"/>
            </p:custDataLst>
          </p:nvPr>
        </p:nvSpPr>
        <p:spPr bwMode="auto">
          <a:xfrm flipH="1" flipV="1">
            <a:off x="1752600" y="4953000"/>
            <a:ext cx="457200" cy="457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98" name="Line 49"/>
          <p:cNvSpPr>
            <a:spLocks noChangeShapeType="1"/>
          </p:cNvSpPr>
          <p:nvPr>
            <p:custDataLst>
              <p:tags r:id="rId31"/>
            </p:custDataLst>
          </p:nvPr>
        </p:nvSpPr>
        <p:spPr bwMode="auto">
          <a:xfrm flipV="1">
            <a:off x="4800600" y="3962400"/>
            <a:ext cx="0" cy="14478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4" name="Line 49"/>
          <p:cNvSpPr>
            <a:spLocks noChangeShapeType="1"/>
          </p:cNvSpPr>
          <p:nvPr>
            <p:custDataLst>
              <p:tags r:id="rId32"/>
            </p:custDataLst>
          </p:nvPr>
        </p:nvSpPr>
        <p:spPr bwMode="auto">
          <a:xfrm flipV="1">
            <a:off x="2123844" y="4038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5" name="Line 34"/>
          <p:cNvSpPr>
            <a:spLocks noChangeShapeType="1"/>
          </p:cNvSpPr>
          <p:nvPr>
            <p:custDataLst>
              <p:tags r:id="rId33"/>
            </p:custDataLst>
          </p:nvPr>
        </p:nvSpPr>
        <p:spPr bwMode="auto">
          <a:xfrm flipH="1" flipV="1">
            <a:off x="1742844" y="41910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6" name="Text Box 29"/>
          <p:cNvSpPr txBox="1">
            <a:spLocks noChangeArrowheads="1"/>
          </p:cNvSpPr>
          <p:nvPr>
            <p:custDataLst>
              <p:tags r:id="rId34"/>
            </p:custDataLst>
          </p:nvPr>
        </p:nvSpPr>
        <p:spPr bwMode="auto">
          <a:xfrm>
            <a:off x="1676400" y="3886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offset</a:t>
            </a:r>
            <a:endParaRPr lang="en-US" sz="1600" dirty="0">
              <a:solidFill>
                <a:srgbClr val="FFFFFF"/>
              </a:solidFill>
              <a:latin typeface="Calibri"/>
            </a:endParaRPr>
          </a:p>
        </p:txBody>
      </p:sp>
      <p:sp>
        <p:nvSpPr>
          <p:cNvPr id="108" name="Line 44"/>
          <p:cNvSpPr>
            <a:spLocks noChangeShapeType="1"/>
          </p:cNvSpPr>
          <p:nvPr>
            <p:custDataLst>
              <p:tags r:id="rId35"/>
            </p:custDataLst>
          </p:nvPr>
        </p:nvSpPr>
        <p:spPr bwMode="auto">
          <a:xfrm flipH="1">
            <a:off x="4419600" y="3429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96" name="Line 45"/>
          <p:cNvSpPr>
            <a:spLocks noChangeShapeType="1"/>
          </p:cNvSpPr>
          <p:nvPr>
            <p:custDataLst>
              <p:tags r:id="rId36"/>
            </p:custDataLst>
          </p:nvPr>
        </p:nvSpPr>
        <p:spPr bwMode="auto">
          <a:xfrm flipH="1">
            <a:off x="3810000" y="3962400"/>
            <a:ext cx="2286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3" name="Line 45"/>
          <p:cNvSpPr>
            <a:spLocks noChangeShapeType="1"/>
          </p:cNvSpPr>
          <p:nvPr>
            <p:custDataLst>
              <p:tags r:id="rId37"/>
            </p:custDataLst>
          </p:nvPr>
        </p:nvSpPr>
        <p:spPr bwMode="auto">
          <a:xfrm flipH="1">
            <a:off x="3733800" y="3505200"/>
            <a:ext cx="76200" cy="3048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10" name="Line 49"/>
          <p:cNvSpPr>
            <a:spLocks noChangeShapeType="1"/>
          </p:cNvSpPr>
          <p:nvPr>
            <p:custDataLst>
              <p:tags r:id="rId38"/>
            </p:custDataLst>
          </p:nvPr>
        </p:nvSpPr>
        <p:spPr bwMode="auto">
          <a:xfrm flipV="1">
            <a:off x="3810000" y="3505200"/>
            <a:ext cx="228600" cy="0"/>
          </a:xfrm>
          <a:prstGeom prst="line">
            <a:avLst/>
          </a:prstGeom>
          <a:noFill/>
          <a:ln w="25400" cap="sq">
            <a:solidFill>
              <a:schemeClr val="accent2"/>
            </a:solidFill>
            <a:round/>
            <a:headEnd/>
            <a:tailEnd/>
          </a:ln>
          <a:effectLst/>
        </p:spPr>
        <p:txBody>
          <a:bodyPr wrap="square" anchor="ctr" anchorCtr="1">
            <a:noAutofit/>
          </a:bodyPr>
          <a:lstStyle/>
          <a:p>
            <a:endParaRPr lang="en-US" dirty="0"/>
          </a:p>
        </p:txBody>
      </p:sp>
      <p:sp>
        <p:nvSpPr>
          <p:cNvPr id="111" name="Text Box 11"/>
          <p:cNvSpPr txBox="1">
            <a:spLocks noChangeArrowheads="1"/>
          </p:cNvSpPr>
          <p:nvPr>
            <p:custDataLst>
              <p:tags r:id="rId39"/>
            </p:custDataLst>
          </p:nvPr>
        </p:nvSpPr>
        <p:spPr bwMode="auto">
          <a:xfrm>
            <a:off x="4038600" y="38100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12" name="Line 45"/>
          <p:cNvSpPr>
            <a:spLocks noChangeShapeType="1"/>
          </p:cNvSpPr>
          <p:nvPr>
            <p:custDataLst>
              <p:tags r:id="rId40"/>
            </p:custDataLst>
          </p:nvPr>
        </p:nvSpPr>
        <p:spPr bwMode="auto">
          <a:xfrm flipV="1">
            <a:off x="4191000" y="4114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9" name="Line 49"/>
          <p:cNvSpPr>
            <a:spLocks noChangeShapeType="1"/>
          </p:cNvSpPr>
          <p:nvPr>
            <p:custDataLst>
              <p:tags r:id="rId41"/>
            </p:custDataLst>
          </p:nvPr>
        </p:nvSpPr>
        <p:spPr bwMode="auto">
          <a:xfrm>
            <a:off x="2286000" y="37338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42"/>
            </p:custDataLst>
          </p:nvPr>
        </p:nvSpPr>
        <p:spPr bwMode="auto">
          <a:xfrm>
            <a:off x="2590800" y="373380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18" name="Text Box 11"/>
          <p:cNvSpPr txBox="1">
            <a:spLocks noChangeArrowheads="1"/>
          </p:cNvSpPr>
          <p:nvPr>
            <p:custDataLst>
              <p:tags r:id="rId43"/>
            </p:custDataLst>
          </p:nvPr>
        </p:nvSpPr>
        <p:spPr bwMode="auto">
          <a:xfrm>
            <a:off x="4038600" y="3352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20" name="Line 44"/>
          <p:cNvSpPr>
            <a:spLocks noChangeShapeType="1"/>
          </p:cNvSpPr>
          <p:nvPr>
            <p:custDataLst>
              <p:tags r:id="rId44"/>
            </p:custDataLst>
          </p:nvPr>
        </p:nvSpPr>
        <p:spPr bwMode="auto">
          <a:xfrm flipH="1">
            <a:off x="4419600" y="3581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23" name="Line 44"/>
          <p:cNvSpPr>
            <a:spLocks noChangeShapeType="1"/>
          </p:cNvSpPr>
          <p:nvPr>
            <p:custDataLst>
              <p:tags r:id="rId45"/>
            </p:custDataLst>
          </p:nvPr>
        </p:nvSpPr>
        <p:spPr bwMode="auto">
          <a:xfrm flipH="1">
            <a:off x="4419600" y="39624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6" name="Line 44"/>
          <p:cNvSpPr>
            <a:spLocks noChangeShapeType="1"/>
          </p:cNvSpPr>
          <p:nvPr>
            <p:custDataLst>
              <p:tags r:id="rId46"/>
            </p:custDataLst>
          </p:nvPr>
        </p:nvSpPr>
        <p:spPr bwMode="auto">
          <a:xfrm>
            <a:off x="2438400" y="4800600"/>
            <a:ext cx="533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47"/>
            </p:custDataLst>
          </p:nvPr>
        </p:nvSpPr>
        <p:spPr bwMode="auto">
          <a:xfrm flipV="1">
            <a:off x="83820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8"/>
            </p:custDataLst>
          </p:nvPr>
        </p:nvSpPr>
        <p:spPr bwMode="auto">
          <a:xfrm flipV="1">
            <a:off x="64008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9"/>
            </p:custDataLst>
          </p:nvPr>
        </p:nvSpPr>
        <p:spPr bwMode="auto">
          <a:xfrm flipV="1">
            <a:off x="5715000" y="3429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50"/>
            </p:custDataLst>
          </p:nvPr>
        </p:nvSpPr>
        <p:spPr bwMode="auto">
          <a:xfrm flipV="1">
            <a:off x="32004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3" name="Line 45"/>
          <p:cNvSpPr>
            <a:spLocks noChangeShapeType="1"/>
          </p:cNvSpPr>
          <p:nvPr>
            <p:custDataLst>
              <p:tags r:id="rId51"/>
            </p:custDataLst>
          </p:nvPr>
        </p:nvSpPr>
        <p:spPr bwMode="auto">
          <a:xfrm flipV="1">
            <a:off x="10668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63" name="Oval 17"/>
          <p:cNvSpPr>
            <a:spLocks noChangeArrowheads="1"/>
          </p:cNvSpPr>
          <p:nvPr>
            <p:custDataLst>
              <p:tags r:id="rId52"/>
            </p:custDataLst>
          </p:nvPr>
        </p:nvSpPr>
        <p:spPr bwMode="auto">
          <a:xfrm>
            <a:off x="457200" y="4267200"/>
            <a:ext cx="1143000" cy="685800"/>
          </a:xfrm>
          <a:prstGeom prst="ellipse">
            <a:avLst/>
          </a:prstGeom>
          <a:no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new </a:t>
            </a:r>
            <a:r>
              <a:rPr lang="en-US" dirty="0" smtClean="0">
                <a:solidFill>
                  <a:srgbClr val="FFFFFF"/>
                </a:solidFill>
                <a:latin typeface="Calibri"/>
              </a:rPr>
              <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4" name="Line 49"/>
          <p:cNvSpPr>
            <a:spLocks noChangeShapeType="1"/>
          </p:cNvSpPr>
          <p:nvPr>
            <p:custDataLst>
              <p:tags r:id="rId53"/>
            </p:custDataLst>
          </p:nvPr>
        </p:nvSpPr>
        <p:spPr bwMode="auto">
          <a:xfrm flipH="1" flipV="1">
            <a:off x="2209800" y="5410200"/>
            <a:ext cx="25908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65" name="Rectangle 19"/>
          <p:cNvSpPr>
            <a:spLocks noChangeArrowheads="1"/>
          </p:cNvSpPr>
          <p:nvPr>
            <p:custDataLst>
              <p:tags r:id="rId54"/>
            </p:custDataLst>
          </p:nvPr>
        </p:nvSpPr>
        <p:spPr bwMode="auto">
          <a:xfrm>
            <a:off x="8305800" y="2209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6" name="Line 49"/>
          <p:cNvSpPr>
            <a:spLocks noChangeShapeType="1"/>
          </p:cNvSpPr>
          <p:nvPr>
            <p:custDataLst>
              <p:tags r:id="rId55"/>
            </p:custDataLst>
          </p:nvPr>
        </p:nvSpPr>
        <p:spPr bwMode="auto">
          <a:xfrm flipH="1" flipV="1">
            <a:off x="1524000" y="2209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7" name="Line 49"/>
          <p:cNvSpPr>
            <a:spLocks noChangeShapeType="1"/>
          </p:cNvSpPr>
          <p:nvPr>
            <p:custDataLst>
              <p:tags r:id="rId56"/>
            </p:custDataLst>
          </p:nvPr>
        </p:nvSpPr>
        <p:spPr bwMode="auto">
          <a:xfrm flipV="1">
            <a:off x="1524000" y="3733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8" name="Rectangle 19"/>
          <p:cNvSpPr>
            <a:spLocks noChangeArrowheads="1"/>
          </p:cNvSpPr>
          <p:nvPr>
            <p:custDataLst>
              <p:tags r:id="rId57"/>
            </p:custDataLst>
          </p:nvPr>
        </p:nvSpPr>
        <p:spPr bwMode="auto">
          <a:xfrm>
            <a:off x="5638800" y="2667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grpSp>
        <p:nvGrpSpPr>
          <p:cNvPr id="4" name="Group 3"/>
          <p:cNvGrpSpPr/>
          <p:nvPr/>
        </p:nvGrpSpPr>
        <p:grpSpPr>
          <a:xfrm>
            <a:off x="6705600" y="3124200"/>
            <a:ext cx="1219200" cy="1175639"/>
            <a:chOff x="6705600" y="3124200"/>
            <a:chExt cx="1219200" cy="1175639"/>
          </a:xfrm>
        </p:grpSpPr>
        <p:sp>
          <p:nvSpPr>
            <p:cNvPr id="78" name="Text Box 5"/>
            <p:cNvSpPr txBox="1">
              <a:spLocks noChangeArrowheads="1"/>
            </p:cNvSpPr>
            <p:nvPr>
              <p:custDataLst>
                <p:tags r:id="rId89"/>
              </p:custDataLst>
            </p:nvPr>
          </p:nvSpPr>
          <p:spPr bwMode="auto">
            <a:xfrm>
              <a:off x="6858000" y="38862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2" name="Text Box 5"/>
            <p:cNvSpPr txBox="1">
              <a:spLocks noChangeArrowheads="1"/>
            </p:cNvSpPr>
            <p:nvPr>
              <p:custDataLst>
                <p:tags r:id="rId90"/>
              </p:custDataLst>
            </p:nvPr>
          </p:nvSpPr>
          <p:spPr bwMode="auto">
            <a:xfrm>
              <a:off x="67056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91"/>
              </p:custDataLst>
            </p:nvPr>
          </p:nvSpPr>
          <p:spPr bwMode="auto">
            <a:xfrm>
              <a:off x="73914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5" name="Text Box 5"/>
            <p:cNvSpPr txBox="1">
              <a:spLocks noChangeArrowheads="1"/>
            </p:cNvSpPr>
            <p:nvPr>
              <p:custDataLst>
                <p:tags r:id="rId92"/>
              </p:custDataLst>
            </p:nvPr>
          </p:nvSpPr>
          <p:spPr bwMode="auto">
            <a:xfrm>
              <a:off x="6781800" y="3124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170" name="Rectangle 4"/>
            <p:cNvSpPr>
              <a:spLocks noChangeArrowheads="1"/>
            </p:cNvSpPr>
            <p:nvPr>
              <p:custDataLst>
                <p:tags r:id="rId93"/>
              </p:custDataLst>
            </p:nvPr>
          </p:nvSpPr>
          <p:spPr bwMode="auto">
            <a:xfrm>
              <a:off x="6781800" y="3200400"/>
              <a:ext cx="1143000" cy="10668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grpSp>
      <p:sp>
        <p:nvSpPr>
          <p:cNvPr id="172" name="Line 48"/>
          <p:cNvSpPr>
            <a:spLocks noChangeShapeType="1"/>
          </p:cNvSpPr>
          <p:nvPr>
            <p:custDataLst>
              <p:tags r:id="rId58"/>
            </p:custDataLst>
          </p:nvPr>
        </p:nvSpPr>
        <p:spPr bwMode="auto">
          <a:xfrm flipH="1">
            <a:off x="2362200" y="2895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74" name="Line 45"/>
          <p:cNvSpPr>
            <a:spLocks noChangeShapeType="1"/>
          </p:cNvSpPr>
          <p:nvPr>
            <p:custDataLst>
              <p:tags r:id="rId59"/>
            </p:custDataLst>
          </p:nvPr>
        </p:nvSpPr>
        <p:spPr bwMode="auto">
          <a:xfrm flipV="1">
            <a:off x="2286000" y="3276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75" name="Rectangle 19"/>
          <p:cNvSpPr>
            <a:spLocks noChangeArrowheads="1"/>
          </p:cNvSpPr>
          <p:nvPr>
            <p:custDataLst>
              <p:tags r:id="rId60"/>
            </p:custDataLst>
          </p:nvPr>
        </p:nvSpPr>
        <p:spPr bwMode="auto">
          <a:xfrm>
            <a:off x="2209800" y="2514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61"/>
            </p:custDataLst>
          </p:nvPr>
        </p:nvSpPr>
        <p:spPr bwMode="auto">
          <a:xfrm>
            <a:off x="2590799" y="1752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78" name="Text Box 29"/>
          <p:cNvSpPr txBox="1">
            <a:spLocks noChangeArrowheads="1"/>
          </p:cNvSpPr>
          <p:nvPr>
            <p:custDataLst>
              <p:tags r:id="rId62"/>
            </p:custDataLst>
          </p:nvPr>
        </p:nvSpPr>
        <p:spPr bwMode="auto">
          <a:xfrm>
            <a:off x="1295400" y="19842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inst</a:t>
            </a:r>
            <a:endParaRPr lang="en-US" sz="1600" dirty="0">
              <a:solidFill>
                <a:srgbClr val="FFFFFF"/>
              </a:solidFill>
              <a:latin typeface="Calibri"/>
            </a:endParaRPr>
          </a:p>
        </p:txBody>
      </p:sp>
      <p:sp>
        <p:nvSpPr>
          <p:cNvPr id="102" name="Line 25"/>
          <p:cNvSpPr>
            <a:spLocks noChangeShapeType="1"/>
          </p:cNvSpPr>
          <p:nvPr>
            <p:custDataLst>
              <p:tags r:id="rId63"/>
            </p:custDataLst>
          </p:nvPr>
        </p:nvSpPr>
        <p:spPr bwMode="auto">
          <a:xfrm flipV="1">
            <a:off x="2743200"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7" name="Line 25"/>
          <p:cNvSpPr>
            <a:spLocks noChangeShapeType="1"/>
          </p:cNvSpPr>
          <p:nvPr>
            <p:custDataLst>
              <p:tags r:id="rId64"/>
            </p:custDataLst>
          </p:nvPr>
        </p:nvSpPr>
        <p:spPr bwMode="auto">
          <a:xfrm flipV="1">
            <a:off x="31241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19" name="Line 25"/>
          <p:cNvSpPr>
            <a:spLocks noChangeShapeType="1"/>
          </p:cNvSpPr>
          <p:nvPr>
            <p:custDataLst>
              <p:tags r:id="rId65"/>
            </p:custDataLst>
          </p:nvPr>
        </p:nvSpPr>
        <p:spPr bwMode="auto">
          <a:xfrm flipV="1">
            <a:off x="33527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21" name="Line 25"/>
          <p:cNvSpPr>
            <a:spLocks noChangeShapeType="1"/>
          </p:cNvSpPr>
          <p:nvPr>
            <p:custDataLst>
              <p:tags r:id="rId66"/>
            </p:custDataLst>
          </p:nvPr>
        </p:nvSpPr>
        <p:spPr bwMode="auto">
          <a:xfrm flipV="1">
            <a:off x="35813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cxnSp>
        <p:nvCxnSpPr>
          <p:cNvPr id="95" name="Straight Connector 94"/>
          <p:cNvCxnSpPr/>
          <p:nvPr>
            <p:custDataLst>
              <p:tags r:id="rId67"/>
            </p:custDataLst>
          </p:nvPr>
        </p:nvCxnSpPr>
        <p:spPr>
          <a:xfrm>
            <a:off x="1447800" y="31242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99" name="Line 44"/>
          <p:cNvSpPr>
            <a:spLocks noChangeShapeType="1"/>
          </p:cNvSpPr>
          <p:nvPr>
            <p:custDataLst>
              <p:tags r:id="rId68"/>
            </p:custDataLst>
          </p:nvPr>
        </p:nvSpPr>
        <p:spPr bwMode="auto">
          <a:xfrm>
            <a:off x="762000" y="3124200"/>
            <a:ext cx="1447800" cy="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p>
        </p:txBody>
      </p:sp>
      <p:cxnSp>
        <p:nvCxnSpPr>
          <p:cNvPr id="100" name="Straight Connector 99"/>
          <p:cNvCxnSpPr/>
          <p:nvPr>
            <p:custDataLst>
              <p:tags r:id="rId69"/>
            </p:custDataLst>
          </p:nvPr>
        </p:nvCxnSpPr>
        <p:spPr>
          <a:xfrm>
            <a:off x="4724400" y="48006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01" name="Line 49"/>
          <p:cNvSpPr>
            <a:spLocks noChangeShapeType="1"/>
          </p:cNvSpPr>
          <p:nvPr>
            <p:custDataLst>
              <p:tags r:id="rId70"/>
            </p:custDataLst>
          </p:nvPr>
        </p:nvSpPr>
        <p:spPr bwMode="auto">
          <a:xfrm flipV="1">
            <a:off x="3657600" y="4800600"/>
            <a:ext cx="1600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13" name="Text Box 11"/>
          <p:cNvSpPr txBox="1">
            <a:spLocks noChangeArrowheads="1"/>
          </p:cNvSpPr>
          <p:nvPr>
            <p:custDataLst>
              <p:tags r:id="rId71"/>
            </p:custDataLst>
          </p:nvPr>
        </p:nvSpPr>
        <p:spPr bwMode="auto">
          <a:xfrm>
            <a:off x="2971800" y="4648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cxnSp>
        <p:nvCxnSpPr>
          <p:cNvPr id="114" name="Straight Connector 113"/>
          <p:cNvCxnSpPr/>
          <p:nvPr>
            <p:custDataLst>
              <p:tags r:id="rId72"/>
            </p:custDataLst>
          </p:nvPr>
        </p:nvCxnSpPr>
        <p:spPr>
          <a:xfrm rot="5400000">
            <a:off x="4724400" y="28194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custDataLst>
              <p:tags r:id="rId73"/>
            </p:custDataLst>
          </p:nvPr>
        </p:nvCxnSpPr>
        <p:spPr>
          <a:xfrm rot="5400000">
            <a:off x="4724400" y="34290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25" name="Line 49"/>
          <p:cNvSpPr>
            <a:spLocks noChangeShapeType="1"/>
          </p:cNvSpPr>
          <p:nvPr>
            <p:custDataLst>
              <p:tags r:id="rId74"/>
            </p:custDataLst>
          </p:nvPr>
        </p:nvSpPr>
        <p:spPr bwMode="auto">
          <a:xfrm flipV="1">
            <a:off x="4800600" y="1981200"/>
            <a:ext cx="0" cy="1981200"/>
          </a:xfrm>
          <a:prstGeom prst="line">
            <a:avLst/>
          </a:prstGeom>
          <a:noFill/>
          <a:ln w="25400" cap="sq">
            <a:solidFill>
              <a:srgbClr val="66FF33"/>
            </a:solidFill>
            <a:round/>
            <a:headEnd type="oval" w="med" len="med"/>
            <a:tailEnd type="oval" w="med" len="med"/>
          </a:ln>
          <a:effectLst/>
        </p:spPr>
        <p:txBody>
          <a:bodyPr wrap="square" anchor="ctr" anchorCtr="1">
            <a:noAutofit/>
          </a:bodyPr>
          <a:lstStyle/>
          <a:p>
            <a:endParaRPr lang="en-US"/>
          </a:p>
        </p:txBody>
      </p:sp>
      <p:cxnSp>
        <p:nvCxnSpPr>
          <p:cNvPr id="127" name="Straight Connector 126"/>
          <p:cNvCxnSpPr/>
          <p:nvPr>
            <p:custDataLst>
              <p:tags r:id="rId75"/>
            </p:custDataLst>
          </p:nvPr>
        </p:nvCxnSpPr>
        <p:spPr>
          <a:xfrm rot="5400000">
            <a:off x="5181600" y="37338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34" name="Line 49"/>
          <p:cNvSpPr>
            <a:spLocks noChangeShapeType="1"/>
          </p:cNvSpPr>
          <p:nvPr>
            <p:custDataLst>
              <p:tags r:id="rId76"/>
            </p:custDataLst>
          </p:nvPr>
        </p:nvSpPr>
        <p:spPr bwMode="auto">
          <a:xfrm>
            <a:off x="5257800" y="3276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grpSp>
        <p:nvGrpSpPr>
          <p:cNvPr id="136" name="Group 135"/>
          <p:cNvGrpSpPr/>
          <p:nvPr>
            <p:custDataLst>
              <p:tags r:id="rId77"/>
            </p:custDataLst>
          </p:nvPr>
        </p:nvGrpSpPr>
        <p:grpSpPr>
          <a:xfrm>
            <a:off x="914400" y="2971800"/>
            <a:ext cx="304800" cy="304800"/>
            <a:chOff x="990600" y="2971800"/>
            <a:chExt cx="304800" cy="304800"/>
          </a:xfrm>
          <a:solidFill>
            <a:schemeClr val="tx1"/>
          </a:solidFill>
        </p:grpSpPr>
        <p:sp>
          <p:nvSpPr>
            <p:cNvPr id="137" name="Freeform 136"/>
            <p:cNvSpPr/>
            <p:nvPr>
              <p:custDataLst>
                <p:tags r:id="rId8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1"/>
            <p:cNvSpPr txBox="1">
              <a:spLocks noChangeArrowheads="1"/>
            </p:cNvSpPr>
            <p:nvPr>
              <p:custDataLst>
                <p:tags r:id="rId88"/>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grpSp>
        <p:nvGrpSpPr>
          <p:cNvPr id="139" name="Group 138"/>
          <p:cNvGrpSpPr/>
          <p:nvPr>
            <p:custDataLst>
              <p:tags r:id="rId78"/>
            </p:custDataLst>
          </p:nvPr>
        </p:nvGrpSpPr>
        <p:grpSpPr>
          <a:xfrm>
            <a:off x="1676400" y="2971800"/>
            <a:ext cx="304800" cy="304800"/>
            <a:chOff x="990600" y="2971800"/>
            <a:chExt cx="304800" cy="304800"/>
          </a:xfrm>
          <a:solidFill>
            <a:schemeClr val="tx1"/>
          </a:solidFill>
        </p:grpSpPr>
        <p:sp>
          <p:nvSpPr>
            <p:cNvPr id="140" name="Freeform 139"/>
            <p:cNvSpPr/>
            <p:nvPr>
              <p:custDataLst>
                <p:tags r:id="rId8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 Box 11"/>
            <p:cNvSpPr txBox="1">
              <a:spLocks noChangeArrowheads="1"/>
            </p:cNvSpPr>
            <p:nvPr>
              <p:custDataLst>
                <p:tags r:id="rId8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5" name="TextBox 114"/>
          <p:cNvSpPr txBox="1"/>
          <p:nvPr/>
        </p:nvSpPr>
        <p:spPr>
          <a:xfrm>
            <a:off x="1843086" y="5943600"/>
            <a:ext cx="3648050" cy="523220"/>
          </a:xfrm>
          <a:prstGeom prst="rect">
            <a:avLst/>
          </a:prstGeom>
          <a:noFill/>
        </p:spPr>
        <p:txBody>
          <a:bodyPr wrap="none" rtlCol="0">
            <a:spAutoFit/>
          </a:bodyPr>
          <a:lstStyle/>
          <a:p>
            <a:r>
              <a:rPr lang="en-US" sz="2800" dirty="0" smtClean="0">
                <a:solidFill>
                  <a:schemeClr val="accent1"/>
                </a:solidFill>
              </a:rPr>
              <a:t>A Single cycle processor</a:t>
            </a:r>
          </a:p>
        </p:txBody>
      </p:sp>
      <p:grpSp>
        <p:nvGrpSpPr>
          <p:cNvPr id="2" name="Group 1"/>
          <p:cNvGrpSpPr/>
          <p:nvPr/>
        </p:nvGrpSpPr>
        <p:grpSpPr>
          <a:xfrm>
            <a:off x="5715000" y="1676400"/>
            <a:ext cx="1143000" cy="1524000"/>
            <a:chOff x="5715000" y="1676400"/>
            <a:chExt cx="1143000" cy="1524000"/>
          </a:xfrm>
        </p:grpSpPr>
        <p:sp>
          <p:nvSpPr>
            <p:cNvPr id="2249780" name="Text Box 52"/>
            <p:cNvSpPr txBox="1">
              <a:spLocks noChangeArrowheads="1"/>
            </p:cNvSpPr>
            <p:nvPr>
              <p:custDataLst>
                <p:tags r:id="rId79"/>
              </p:custDataLst>
            </p:nvPr>
          </p:nvSpPr>
          <p:spPr bwMode="auto">
            <a:xfrm>
              <a:off x="6172200" y="22098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48" name="Line 44"/>
            <p:cNvSpPr>
              <a:spLocks noChangeShapeType="1"/>
            </p:cNvSpPr>
            <p:nvPr>
              <p:custDataLst>
                <p:tags r:id="rId80"/>
              </p:custDataLst>
            </p:nvPr>
          </p:nvSpPr>
          <p:spPr bwMode="auto">
            <a:xfrm>
              <a:off x="5791200" y="2971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81"/>
              </p:custDataLst>
            </p:nvPr>
          </p:nvSpPr>
          <p:spPr>
            <a:xfrm>
              <a:off x="6019800" y="1676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ine 45"/>
            <p:cNvSpPr>
              <a:spLocks noChangeShapeType="1"/>
            </p:cNvSpPr>
            <p:nvPr>
              <p:custDataLst>
                <p:tags r:id="rId82"/>
              </p:custDataLst>
            </p:nvPr>
          </p:nvSpPr>
          <p:spPr bwMode="auto">
            <a:xfrm flipV="1">
              <a:off x="6553200" y="289560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22" name="Line 43"/>
            <p:cNvSpPr>
              <a:spLocks noChangeShapeType="1"/>
            </p:cNvSpPr>
            <p:nvPr>
              <p:custDataLst>
                <p:tags r:id="rId83"/>
              </p:custDataLst>
            </p:nvPr>
          </p:nvSpPr>
          <p:spPr bwMode="auto">
            <a:xfrm flipV="1">
              <a:off x="5715000" y="1981200"/>
              <a:ext cx="304800" cy="3076"/>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4" name="Line 48"/>
            <p:cNvSpPr>
              <a:spLocks noChangeShapeType="1"/>
            </p:cNvSpPr>
            <p:nvPr>
              <p:custDataLst>
                <p:tags r:id="rId84"/>
              </p:custDataLst>
            </p:nvPr>
          </p:nvSpPr>
          <p:spPr bwMode="auto">
            <a:xfrm flipH="1">
              <a:off x="6629400" y="23622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grpSp>
      <p:sp>
        <p:nvSpPr>
          <p:cNvPr id="128" name="Oval 127"/>
          <p:cNvSpPr/>
          <p:nvPr/>
        </p:nvSpPr>
        <p:spPr>
          <a:xfrm>
            <a:off x="6477000" y="2895599"/>
            <a:ext cx="1684868" cy="1809751"/>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0" y="1371600"/>
            <a:ext cx="1562100" cy="1631153"/>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224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2882" name="Rectangle 2"/>
          <p:cNvSpPr>
            <a:spLocks noGrp="1" noChangeArrowheads="1"/>
          </p:cNvSpPr>
          <p:nvPr>
            <p:ph type="title"/>
            <p:custDataLst>
              <p:tags r:id="rId1"/>
            </p:custDataLst>
          </p:nvPr>
        </p:nvSpPr>
        <p:spPr/>
        <p:txBody>
          <a:bodyPr>
            <a:noAutofit/>
          </a:bodyPr>
          <a:lstStyle/>
          <a:p>
            <a:r>
              <a:rPr lang="en-US" dirty="0" smtClean="0"/>
              <a:t>MIPS Memory</a:t>
            </a:r>
            <a:endParaRPr lang="en-US" dirty="0"/>
          </a:p>
        </p:txBody>
      </p:sp>
      <p:sp>
        <p:nvSpPr>
          <p:cNvPr id="2042883" name="Rectangle 3"/>
          <p:cNvSpPr>
            <a:spLocks noGrp="1" noChangeArrowheads="1"/>
          </p:cNvSpPr>
          <p:nvPr>
            <p:ph idx="1"/>
            <p:custDataLst>
              <p:tags r:id="rId2"/>
            </p:custDataLst>
          </p:nvPr>
        </p:nvSpPr>
        <p:spPr>
          <a:xfrm>
            <a:off x="228600" y="533400"/>
            <a:ext cx="8686800" cy="5257800"/>
          </a:xfrm>
        </p:spPr>
        <p:txBody>
          <a:bodyPr>
            <a:noAutofit/>
          </a:bodyPr>
          <a:lstStyle/>
          <a:p>
            <a:r>
              <a:rPr lang="en-US" dirty="0" smtClean="0">
                <a:solidFill>
                  <a:schemeClr val="accent1"/>
                </a:solidFill>
              </a:rPr>
              <a:t>MIPS Memory</a:t>
            </a:r>
          </a:p>
          <a:p>
            <a:pPr lvl="1"/>
            <a:r>
              <a:rPr lang="en-US" dirty="0" smtClean="0"/>
              <a:t>32-bit address</a:t>
            </a:r>
            <a:endParaRPr lang="en-US" dirty="0"/>
          </a:p>
          <a:p>
            <a:pPr lvl="1"/>
            <a:r>
              <a:rPr lang="en-US" dirty="0"/>
              <a:t>32-bit </a:t>
            </a:r>
            <a:r>
              <a:rPr lang="en-US" dirty="0" smtClean="0"/>
              <a:t>data</a:t>
            </a:r>
            <a:br>
              <a:rPr lang="en-US" dirty="0" smtClean="0"/>
            </a:br>
            <a:r>
              <a:rPr lang="en-US" dirty="0" smtClean="0"/>
              <a:t>(but byte addressed)</a:t>
            </a:r>
          </a:p>
          <a:p>
            <a:pPr lvl="1"/>
            <a:r>
              <a:rPr lang="en-US" dirty="0" smtClean="0"/>
              <a:t>Enable + 2 bit memory control (mc)</a:t>
            </a:r>
          </a:p>
          <a:p>
            <a:pPr lvl="2">
              <a:buNone/>
            </a:pPr>
            <a:r>
              <a:rPr lang="en-US" dirty="0" smtClean="0">
                <a:solidFill>
                  <a:srgbClr val="FFFFFF"/>
                </a:solidFill>
                <a:latin typeface="Calibri"/>
              </a:rPr>
              <a:t>00: read word (4 byte aligned)</a:t>
            </a:r>
          </a:p>
          <a:p>
            <a:pPr lvl="2">
              <a:buNone/>
            </a:pPr>
            <a:r>
              <a:rPr lang="en-US" sz="2400" dirty="0" smtClean="0">
                <a:solidFill>
                  <a:srgbClr val="FFFFFF"/>
                </a:solidFill>
                <a:latin typeface="Calibri"/>
              </a:rPr>
              <a:t>01: write byte</a:t>
            </a:r>
          </a:p>
          <a:p>
            <a:pPr lvl="2">
              <a:buNone/>
            </a:pPr>
            <a:r>
              <a:rPr lang="en-US" sz="2400" dirty="0" smtClean="0">
                <a:solidFill>
                  <a:srgbClr val="FFFFFF"/>
                </a:solidFill>
                <a:latin typeface="Calibri"/>
              </a:rPr>
              <a:t>10: write </a:t>
            </a:r>
            <a:r>
              <a:rPr lang="en-US" sz="2400" dirty="0" err="1" smtClean="0">
                <a:solidFill>
                  <a:srgbClr val="FFFFFF"/>
                </a:solidFill>
                <a:latin typeface="Calibri"/>
              </a:rPr>
              <a:t>halfword</a:t>
            </a:r>
            <a:r>
              <a:rPr lang="en-US" sz="2400" dirty="0" smtClean="0">
                <a:solidFill>
                  <a:srgbClr val="FFFFFF"/>
                </a:solidFill>
                <a:latin typeface="Calibri"/>
              </a:rPr>
              <a:t>  (2 byte aligned)</a:t>
            </a:r>
          </a:p>
          <a:p>
            <a:pPr lvl="2">
              <a:buNone/>
            </a:pPr>
            <a:r>
              <a:rPr lang="en-US" sz="2400" dirty="0" smtClean="0">
                <a:solidFill>
                  <a:srgbClr val="FFFFFF"/>
                </a:solidFill>
                <a:latin typeface="Calibri"/>
              </a:rPr>
              <a:t>11: write word (4 byte aligned)</a:t>
            </a:r>
          </a:p>
        </p:txBody>
      </p:sp>
      <p:sp>
        <p:nvSpPr>
          <p:cNvPr id="2042885" name="Text Box 5"/>
          <p:cNvSpPr txBox="1">
            <a:spLocks noChangeArrowheads="1"/>
          </p:cNvSpPr>
          <p:nvPr>
            <p:custDataLst>
              <p:tags r:id="rId3"/>
            </p:custDataLst>
          </p:nvPr>
        </p:nvSpPr>
        <p:spPr bwMode="auto">
          <a:xfrm>
            <a:off x="6476094" y="1066800"/>
            <a:ext cx="1592487" cy="629147"/>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rgbClr val="FFFFFF"/>
                </a:solidFill>
                <a:latin typeface="Calibri"/>
              </a:rPr>
              <a:t>memory</a:t>
            </a:r>
          </a:p>
        </p:txBody>
      </p:sp>
      <p:sp>
        <p:nvSpPr>
          <p:cNvPr id="2042886" name="Line 6"/>
          <p:cNvSpPr>
            <a:spLocks noChangeShapeType="1"/>
          </p:cNvSpPr>
          <p:nvPr>
            <p:custDataLst>
              <p:tags r:id="rId4"/>
            </p:custDataLst>
          </p:nvPr>
        </p:nvSpPr>
        <p:spPr bwMode="auto">
          <a:xfrm>
            <a:off x="5562600" y="1219200"/>
            <a:ext cx="6858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2042888" name="Line 8"/>
          <p:cNvSpPr>
            <a:spLocks noChangeShapeType="1"/>
          </p:cNvSpPr>
          <p:nvPr>
            <p:custDataLst>
              <p:tags r:id="rId5"/>
            </p:custDataLst>
          </p:nvPr>
        </p:nvSpPr>
        <p:spPr bwMode="auto">
          <a:xfrm>
            <a:off x="8382000" y="1219200"/>
            <a:ext cx="6858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2042890" name="Line 10"/>
          <p:cNvSpPr>
            <a:spLocks noChangeShapeType="1"/>
          </p:cNvSpPr>
          <p:nvPr>
            <p:custDataLst>
              <p:tags r:id="rId6"/>
            </p:custDataLst>
          </p:nvPr>
        </p:nvSpPr>
        <p:spPr bwMode="auto">
          <a:xfrm>
            <a:off x="6537207" y="2455863"/>
            <a:ext cx="0" cy="457200"/>
          </a:xfrm>
          <a:prstGeom prst="line">
            <a:avLst/>
          </a:prstGeom>
          <a:noFill/>
          <a:ln w="25400">
            <a:solidFill>
              <a:schemeClr val="bg1"/>
            </a:solidFill>
            <a:round/>
            <a:headEnd type="arrow" w="med" len="med"/>
            <a:tailEnd type="none" w="med" len="med"/>
          </a:ln>
          <a:effectLst/>
        </p:spPr>
        <p:txBody>
          <a:bodyPr wrap="none" anchor="ctr">
            <a:spAutoFit/>
          </a:bodyPr>
          <a:lstStyle/>
          <a:p>
            <a:endParaRPr lang="en-US"/>
          </a:p>
        </p:txBody>
      </p:sp>
      <p:sp>
        <p:nvSpPr>
          <p:cNvPr id="2042891" name="Line 11"/>
          <p:cNvSpPr>
            <a:spLocks noChangeShapeType="1"/>
          </p:cNvSpPr>
          <p:nvPr>
            <p:custDataLst>
              <p:tags r:id="rId7"/>
            </p:custDataLst>
          </p:nvPr>
        </p:nvSpPr>
        <p:spPr bwMode="auto">
          <a:xfrm flipV="1">
            <a:off x="6461007" y="2608263"/>
            <a:ext cx="152400" cy="76200"/>
          </a:xfrm>
          <a:prstGeom prst="line">
            <a:avLst/>
          </a:prstGeom>
          <a:noFill/>
          <a:ln w="25400">
            <a:solidFill>
              <a:schemeClr val="bg1"/>
            </a:solidFill>
            <a:round/>
            <a:headEnd/>
            <a:tailEnd/>
          </a:ln>
          <a:effectLst/>
        </p:spPr>
        <p:txBody>
          <a:bodyPr wrap="none" anchor="ctr">
            <a:spAutoFit/>
          </a:bodyPr>
          <a:lstStyle/>
          <a:p>
            <a:endParaRPr lang="en-US"/>
          </a:p>
        </p:txBody>
      </p:sp>
      <p:sp>
        <p:nvSpPr>
          <p:cNvPr id="2042892" name="Text Box 12"/>
          <p:cNvSpPr txBox="1">
            <a:spLocks noChangeArrowheads="1"/>
          </p:cNvSpPr>
          <p:nvPr>
            <p:custDataLst>
              <p:tags r:id="rId8"/>
            </p:custDataLst>
          </p:nvPr>
        </p:nvSpPr>
        <p:spPr bwMode="auto">
          <a:xfrm>
            <a:off x="6692149" y="2553056"/>
            <a:ext cx="495649"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32</a:t>
            </a:r>
            <a:endParaRPr lang="en-US" sz="2400" dirty="0">
              <a:solidFill>
                <a:srgbClr val="FFFFFF"/>
              </a:solidFill>
              <a:latin typeface="Calibri"/>
            </a:endParaRPr>
          </a:p>
        </p:txBody>
      </p:sp>
      <p:sp>
        <p:nvSpPr>
          <p:cNvPr id="2042893" name="Text Box 13"/>
          <p:cNvSpPr txBox="1">
            <a:spLocks noChangeArrowheads="1"/>
          </p:cNvSpPr>
          <p:nvPr>
            <p:custDataLst>
              <p:tags r:id="rId9"/>
            </p:custDataLst>
          </p:nvPr>
        </p:nvSpPr>
        <p:spPr bwMode="auto">
          <a:xfrm>
            <a:off x="6172200" y="2895600"/>
            <a:ext cx="763351"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a:solidFill>
                  <a:srgbClr val="FFFFFF"/>
                </a:solidFill>
                <a:latin typeface="Calibri"/>
              </a:rPr>
              <a:t>addr</a:t>
            </a:r>
            <a:endParaRPr lang="en-US" sz="2400" dirty="0">
              <a:solidFill>
                <a:srgbClr val="FFFFFF"/>
              </a:solidFill>
              <a:latin typeface="Calibri"/>
            </a:endParaRPr>
          </a:p>
        </p:txBody>
      </p:sp>
      <p:sp>
        <p:nvSpPr>
          <p:cNvPr id="2042894" name="Line 14"/>
          <p:cNvSpPr>
            <a:spLocks noChangeShapeType="1"/>
          </p:cNvSpPr>
          <p:nvPr>
            <p:custDataLst>
              <p:tags r:id="rId10"/>
            </p:custDataLst>
          </p:nvPr>
        </p:nvSpPr>
        <p:spPr bwMode="auto">
          <a:xfrm>
            <a:off x="7570670" y="2473325"/>
            <a:ext cx="0" cy="457200"/>
          </a:xfrm>
          <a:prstGeom prst="line">
            <a:avLst/>
          </a:prstGeom>
          <a:noFill/>
          <a:ln w="25400">
            <a:solidFill>
              <a:schemeClr val="accent1"/>
            </a:solidFill>
            <a:round/>
            <a:headEnd type="arrow" w="med" len="med"/>
            <a:tailEnd type="none" w="med" len="med"/>
          </a:ln>
          <a:effectLst/>
        </p:spPr>
        <p:txBody>
          <a:bodyPr wrap="none" anchor="ctr">
            <a:spAutoFit/>
          </a:bodyPr>
          <a:lstStyle/>
          <a:p>
            <a:endParaRPr lang="en-US"/>
          </a:p>
        </p:txBody>
      </p:sp>
      <p:sp>
        <p:nvSpPr>
          <p:cNvPr id="2042895" name="Line 15"/>
          <p:cNvSpPr>
            <a:spLocks noChangeShapeType="1"/>
          </p:cNvSpPr>
          <p:nvPr>
            <p:custDataLst>
              <p:tags r:id="rId11"/>
            </p:custDataLst>
          </p:nvPr>
        </p:nvSpPr>
        <p:spPr bwMode="auto">
          <a:xfrm flipV="1">
            <a:off x="7494470" y="2625725"/>
            <a:ext cx="152400" cy="76200"/>
          </a:xfrm>
          <a:prstGeom prst="line">
            <a:avLst/>
          </a:prstGeom>
          <a:noFill/>
          <a:ln w="25400">
            <a:solidFill>
              <a:schemeClr val="accent1"/>
            </a:solidFill>
            <a:round/>
            <a:headEnd/>
            <a:tailEnd/>
          </a:ln>
          <a:effectLst/>
        </p:spPr>
        <p:txBody>
          <a:bodyPr wrap="none" anchor="ctr">
            <a:spAutoFit/>
          </a:bodyPr>
          <a:lstStyle/>
          <a:p>
            <a:endParaRPr lang="en-US"/>
          </a:p>
        </p:txBody>
      </p:sp>
      <p:sp>
        <p:nvSpPr>
          <p:cNvPr id="2042896" name="Text Box 16"/>
          <p:cNvSpPr txBox="1">
            <a:spLocks noChangeArrowheads="1"/>
          </p:cNvSpPr>
          <p:nvPr>
            <p:custDataLst>
              <p:tags r:id="rId12"/>
            </p:custDataLst>
          </p:nvPr>
        </p:nvSpPr>
        <p:spPr bwMode="auto">
          <a:xfrm>
            <a:off x="7549022" y="2549525"/>
            <a:ext cx="34015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2</a:t>
            </a:r>
          </a:p>
        </p:txBody>
      </p:sp>
      <p:sp>
        <p:nvSpPr>
          <p:cNvPr id="2042897" name="Text Box 17"/>
          <p:cNvSpPr txBox="1">
            <a:spLocks noChangeArrowheads="1"/>
          </p:cNvSpPr>
          <p:nvPr>
            <p:custDataLst>
              <p:tags r:id="rId13"/>
            </p:custDataLst>
          </p:nvPr>
        </p:nvSpPr>
        <p:spPr bwMode="auto">
          <a:xfrm>
            <a:off x="7299207" y="2895600"/>
            <a:ext cx="609600" cy="494944"/>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mc</a:t>
            </a:r>
          </a:p>
        </p:txBody>
      </p:sp>
      <p:sp>
        <p:nvSpPr>
          <p:cNvPr id="2042884" name="Rectangle 4"/>
          <p:cNvSpPr>
            <a:spLocks noChangeArrowheads="1"/>
          </p:cNvSpPr>
          <p:nvPr>
            <p:custDataLst>
              <p:tags r:id="rId14"/>
            </p:custDataLst>
          </p:nvPr>
        </p:nvSpPr>
        <p:spPr bwMode="auto">
          <a:xfrm>
            <a:off x="6248400" y="762000"/>
            <a:ext cx="2133600" cy="1708666"/>
          </a:xfrm>
          <a:prstGeom prst="rect">
            <a:avLst/>
          </a:prstGeom>
          <a:noFill/>
          <a:ln w="25400" algn="ctr">
            <a:solidFill>
              <a:srgbClr val="FFFFFF"/>
            </a:solidFill>
            <a:miter lim="800000"/>
            <a:headEnd/>
            <a:tailEnd/>
          </a:ln>
          <a:effectLst/>
        </p:spPr>
        <p:txBody>
          <a:bodyPr wrap="square" anchor="ctr">
            <a:noAutofit/>
          </a:bodyPr>
          <a:lstStyle/>
          <a:p>
            <a:endParaRPr lang="en-US"/>
          </a:p>
        </p:txBody>
      </p:sp>
      <p:sp>
        <p:nvSpPr>
          <p:cNvPr id="20" name="Line 11"/>
          <p:cNvSpPr>
            <a:spLocks noChangeShapeType="1"/>
          </p:cNvSpPr>
          <p:nvPr>
            <p:custDataLst>
              <p:tags r:id="rId15"/>
            </p:custDataLst>
          </p:nvPr>
        </p:nvSpPr>
        <p:spPr bwMode="auto">
          <a:xfrm flipV="1">
            <a:off x="5943600" y="1143000"/>
            <a:ext cx="47303" cy="152400"/>
          </a:xfrm>
          <a:prstGeom prst="line">
            <a:avLst/>
          </a:prstGeom>
          <a:noFill/>
          <a:ln w="25400">
            <a:solidFill>
              <a:schemeClr val="bg1"/>
            </a:solidFill>
            <a:round/>
            <a:headEnd/>
            <a:tailEnd/>
          </a:ln>
          <a:effectLst/>
        </p:spPr>
        <p:txBody>
          <a:bodyPr wrap="square" anchor="ctr">
            <a:spAutoFit/>
          </a:bodyPr>
          <a:lstStyle/>
          <a:p>
            <a:endParaRPr lang="en-US"/>
          </a:p>
        </p:txBody>
      </p:sp>
      <p:sp>
        <p:nvSpPr>
          <p:cNvPr id="21" name="Text Box 12"/>
          <p:cNvSpPr txBox="1">
            <a:spLocks noChangeArrowheads="1"/>
          </p:cNvSpPr>
          <p:nvPr>
            <p:custDataLst>
              <p:tags r:id="rId16"/>
            </p:custDataLst>
          </p:nvPr>
        </p:nvSpPr>
        <p:spPr bwMode="auto">
          <a:xfrm>
            <a:off x="5663704" y="1239524"/>
            <a:ext cx="49565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32</a:t>
            </a:r>
          </a:p>
        </p:txBody>
      </p:sp>
      <p:sp>
        <p:nvSpPr>
          <p:cNvPr id="22" name="Line 11"/>
          <p:cNvSpPr>
            <a:spLocks noChangeShapeType="1"/>
          </p:cNvSpPr>
          <p:nvPr>
            <p:custDataLst>
              <p:tags r:id="rId17"/>
            </p:custDataLst>
          </p:nvPr>
        </p:nvSpPr>
        <p:spPr bwMode="auto">
          <a:xfrm flipV="1">
            <a:off x="8610600" y="1143000"/>
            <a:ext cx="47303" cy="152400"/>
          </a:xfrm>
          <a:prstGeom prst="line">
            <a:avLst/>
          </a:prstGeom>
          <a:noFill/>
          <a:ln w="25400">
            <a:solidFill>
              <a:schemeClr val="bg1"/>
            </a:solidFill>
            <a:round/>
            <a:headEnd/>
            <a:tailEnd/>
          </a:ln>
          <a:effectLst/>
        </p:spPr>
        <p:txBody>
          <a:bodyPr wrap="square" anchor="ctr">
            <a:spAutoFit/>
          </a:bodyPr>
          <a:lstStyle/>
          <a:p>
            <a:endParaRPr lang="en-US"/>
          </a:p>
        </p:txBody>
      </p:sp>
      <p:sp>
        <p:nvSpPr>
          <p:cNvPr id="23" name="Text Box 12"/>
          <p:cNvSpPr txBox="1">
            <a:spLocks noChangeArrowheads="1"/>
          </p:cNvSpPr>
          <p:nvPr>
            <p:custDataLst>
              <p:tags r:id="rId18"/>
            </p:custDataLst>
          </p:nvPr>
        </p:nvSpPr>
        <p:spPr bwMode="auto">
          <a:xfrm>
            <a:off x="8330704" y="1239524"/>
            <a:ext cx="49565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32</a:t>
            </a:r>
          </a:p>
        </p:txBody>
      </p:sp>
      <p:sp>
        <p:nvSpPr>
          <p:cNvPr id="24" name="Line 14"/>
          <p:cNvSpPr>
            <a:spLocks noChangeShapeType="1"/>
          </p:cNvSpPr>
          <p:nvPr>
            <p:custDataLst>
              <p:tags r:id="rId19"/>
            </p:custDataLst>
          </p:nvPr>
        </p:nvSpPr>
        <p:spPr bwMode="auto">
          <a:xfrm>
            <a:off x="8272463" y="2495550"/>
            <a:ext cx="0" cy="457200"/>
          </a:xfrm>
          <a:prstGeom prst="line">
            <a:avLst/>
          </a:prstGeom>
          <a:noFill/>
          <a:ln w="25400">
            <a:solidFill>
              <a:schemeClr val="accent1"/>
            </a:solidFill>
            <a:round/>
            <a:headEnd type="arrow" w="med" len="med"/>
            <a:tailEnd type="none" w="med" len="med"/>
          </a:ln>
          <a:effectLst/>
        </p:spPr>
        <p:txBody>
          <a:bodyPr wrap="none" anchor="ctr">
            <a:spAutoFit/>
          </a:bodyPr>
          <a:lstStyle/>
          <a:p>
            <a:endParaRPr lang="en-US"/>
          </a:p>
        </p:txBody>
      </p:sp>
      <p:sp>
        <p:nvSpPr>
          <p:cNvPr id="27" name="Text Box 17"/>
          <p:cNvSpPr txBox="1">
            <a:spLocks noChangeArrowheads="1"/>
          </p:cNvSpPr>
          <p:nvPr>
            <p:custDataLst>
              <p:tags r:id="rId20"/>
            </p:custDataLst>
          </p:nvPr>
        </p:nvSpPr>
        <p:spPr bwMode="auto">
          <a:xfrm>
            <a:off x="8001000" y="2917825"/>
            <a:ext cx="609600" cy="494944"/>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E</a:t>
            </a:r>
            <a:endParaRPr lang="en-US" sz="2400" dirty="0">
              <a:solidFill>
                <a:srgbClr val="FFFFFF"/>
              </a:solidFill>
              <a:latin typeface="Calibri"/>
            </a:endParaRPr>
          </a:p>
        </p:txBody>
      </p:sp>
      <p:sp>
        <p:nvSpPr>
          <p:cNvPr id="25" name="Text Box 13"/>
          <p:cNvSpPr txBox="1">
            <a:spLocks noChangeArrowheads="1"/>
          </p:cNvSpPr>
          <p:nvPr>
            <p:custDataLst>
              <p:tags r:id="rId21"/>
            </p:custDataLst>
          </p:nvPr>
        </p:nvSpPr>
        <p:spPr bwMode="auto">
          <a:xfrm>
            <a:off x="5298745" y="715077"/>
            <a:ext cx="527709"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endParaRPr lang="en-US" sz="2400" baseline="-25000" dirty="0">
              <a:solidFill>
                <a:srgbClr val="FFFFFF"/>
              </a:solidFill>
              <a:latin typeface="Calibri"/>
            </a:endParaRPr>
          </a:p>
        </p:txBody>
      </p:sp>
      <p:sp>
        <p:nvSpPr>
          <p:cNvPr id="26" name="Text Box 13"/>
          <p:cNvSpPr txBox="1">
            <a:spLocks noChangeArrowheads="1"/>
          </p:cNvSpPr>
          <p:nvPr>
            <p:custDataLst>
              <p:tags r:id="rId22"/>
            </p:custDataLst>
          </p:nvPr>
        </p:nvSpPr>
        <p:spPr bwMode="auto">
          <a:xfrm>
            <a:off x="8408645" y="685800"/>
            <a:ext cx="659155"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endParaRPr lang="en-US" sz="2400" baseline="-25000" dirty="0">
              <a:solidFill>
                <a:srgbClr val="FFFFFF"/>
              </a:solidFill>
              <a:latin typeface="Calibri"/>
            </a:endParaRPr>
          </a:p>
        </p:txBody>
      </p:sp>
    </p:spTree>
    <p:extLst>
      <p:ext uri="{BB962C8B-B14F-4D97-AF65-F5344CB8AC3E}">
        <p14:creationId xmlns:p14="http://schemas.microsoft.com/office/powerpoint/2010/main" val="37800499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3410">
      <a:dk1>
        <a:srgbClr val="FFFFFF"/>
      </a:dk1>
      <a:lt1>
        <a:sysClr val="window" lastClr="FFFFFF"/>
      </a:lt1>
      <a:dk2>
        <a:srgbClr val="000000"/>
      </a:dk2>
      <a:lt2>
        <a:srgbClr val="D8D8D8"/>
      </a:lt2>
      <a:accent1>
        <a:srgbClr val="FFFF00"/>
      </a:accent1>
      <a:accent2>
        <a:srgbClr val="FF0000"/>
      </a:accent2>
      <a:accent3>
        <a:srgbClr val="7030A0"/>
      </a:accent3>
      <a:accent4>
        <a:srgbClr val="0070C0"/>
      </a:accent4>
      <a:accent5>
        <a:srgbClr val="00B0F0"/>
      </a:accent5>
      <a:accent6>
        <a:srgbClr val="FFC000"/>
      </a:accent6>
      <a:hlink>
        <a:srgbClr val="6565FF"/>
      </a:hlink>
      <a:folHlink>
        <a:srgbClr val="A2A2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1774</TotalTime>
  <Words>3398</Words>
  <Application>Microsoft Office PowerPoint</Application>
  <PresentationFormat>On-screen Show (4:3)</PresentationFormat>
  <Paragraphs>1106</Paragraphs>
  <Slides>61</Slides>
  <Notes>31</Notes>
  <HiddenSlides>1</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Processor</vt:lpstr>
      <vt:lpstr>Big Picture:  Building a Processor</vt:lpstr>
      <vt:lpstr>Goal for Today</vt:lpstr>
      <vt:lpstr>MIPS Register File</vt:lpstr>
      <vt:lpstr>MIPS Register file</vt:lpstr>
      <vt:lpstr>MIPS Register file</vt:lpstr>
      <vt:lpstr>MIPS Register file</vt:lpstr>
      <vt:lpstr>MIPS Memory</vt:lpstr>
      <vt:lpstr>MIPS Memory</vt:lpstr>
      <vt:lpstr>Putting it all together: Basic Processor</vt:lpstr>
      <vt:lpstr>Putting it all together: Basic Processor</vt:lpstr>
      <vt:lpstr>Takeaway</vt:lpstr>
      <vt:lpstr>Next Goal</vt:lpstr>
      <vt:lpstr>Levels of Interpretation: Instructions</vt:lpstr>
      <vt:lpstr>Levels of Interpretation: Instructions</vt:lpstr>
      <vt:lpstr>Instruction Usage</vt:lpstr>
      <vt:lpstr>Instruction Types</vt:lpstr>
      <vt:lpstr>Instruction Set Architecture</vt:lpstr>
      <vt:lpstr>Instruction Set Architecture</vt:lpstr>
      <vt:lpstr>Instructions</vt:lpstr>
      <vt:lpstr>MIPS instruction formats</vt:lpstr>
      <vt:lpstr>MIPS Design Principles</vt:lpstr>
      <vt:lpstr>Takeaway</vt:lpstr>
      <vt:lpstr>Next Goal</vt:lpstr>
      <vt:lpstr>Five Stages of MIPS Datapath</vt:lpstr>
      <vt:lpstr>Five Stages of MIPS datapath</vt:lpstr>
      <vt:lpstr>Stages of datapath (1/5)</vt:lpstr>
      <vt:lpstr>Stages of datapath (1/5)</vt:lpstr>
      <vt:lpstr>Stages of datapath (2/5)</vt:lpstr>
      <vt:lpstr>Stages of datapath (2/5)</vt:lpstr>
      <vt:lpstr>Stages of datapath (2/5)</vt:lpstr>
      <vt:lpstr>Stages of datapath (3/5)</vt:lpstr>
      <vt:lpstr>Stages of datapath (3/5)</vt:lpstr>
      <vt:lpstr>Stages of datapath (4/5)</vt:lpstr>
      <vt:lpstr>Stages of datapath (4/5)</vt:lpstr>
      <vt:lpstr>Stages of datapath (5/5)</vt:lpstr>
      <vt:lpstr>Stages of datapath (5/5)</vt:lpstr>
      <vt:lpstr>Full Datapath</vt:lpstr>
      <vt:lpstr>Takeaway</vt:lpstr>
      <vt:lpstr>Administrivia</vt:lpstr>
      <vt:lpstr>Administrivia</vt:lpstr>
      <vt:lpstr>Collaboration, Late, Re-grading Policies</vt:lpstr>
      <vt:lpstr>Next Goal</vt:lpstr>
      <vt:lpstr>MIPS Instruction Types</vt:lpstr>
      <vt:lpstr>MIPS instruction formats</vt:lpstr>
      <vt:lpstr>Arithmetic Instructions</vt:lpstr>
      <vt:lpstr>Arithmetic and Logic</vt:lpstr>
      <vt:lpstr>PowerPoint Presentation</vt:lpstr>
      <vt:lpstr>Arithmetic Instructions: Shift</vt:lpstr>
      <vt:lpstr>Shift</vt:lpstr>
      <vt:lpstr>Arithmetic Instructions: Immediates</vt:lpstr>
      <vt:lpstr>Immediates</vt:lpstr>
      <vt:lpstr>Immediates</vt:lpstr>
      <vt:lpstr>Arithmetic Instructions: Immediates</vt:lpstr>
      <vt:lpstr>Immediates</vt:lpstr>
      <vt:lpstr>MIPS Instruction Types</vt:lpstr>
      <vt:lpstr>Memory Instructions</vt:lpstr>
      <vt:lpstr>Memory Operations</vt:lpstr>
      <vt:lpstr>MIPS Instruction Types</vt:lpstr>
      <vt:lpstr>Summary</vt:lpstr>
      <vt:lpstr>Next Time</vt:lpstr>
    </vt:vector>
  </TitlesOfParts>
  <Company>Cornell University Computing and Information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Hakim Weatherspoon</dc:creator>
  <cp:lastModifiedBy>Hakim Weatherspoon</cp:lastModifiedBy>
  <cp:revision>41</cp:revision>
  <dcterms:created xsi:type="dcterms:W3CDTF">2012-11-28T14:27:55Z</dcterms:created>
  <dcterms:modified xsi:type="dcterms:W3CDTF">2013-02-08T04:37:49Z</dcterms:modified>
</cp:coreProperties>
</file>