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1.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notesSlides/notesSlide2.xml" ContentType="application/vnd.openxmlformats-officedocument.presentationml.notesSlide+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notesSlides/notesSlide3.xml" ContentType="application/vnd.openxmlformats-officedocument.presentationml.notesSlide+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notesSlides/notesSlide4.xml" ContentType="application/vnd.openxmlformats-officedocument.presentationml.notesSlide+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notesSlides/notesSlide5.xml" ContentType="application/vnd.openxmlformats-officedocument.presentationml.notesSlide+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notesSlides/notesSlide6.xml" ContentType="application/vnd.openxmlformats-officedocument.presentationml.notesSlide+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notesSlides/notesSlide7.xml" ContentType="application/vnd.openxmlformats-officedocument.presentationml.notesSlide+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notesSlides/notesSlide8.xml" ContentType="application/vnd.openxmlformats-officedocument.presentationml.notesSlide+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notesSlides/notesSlide9.xml" ContentType="application/vnd.openxmlformats-officedocument.presentationml.notesSlide+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notesSlides/notesSlide10.xml" ContentType="application/vnd.openxmlformats-officedocument.presentationml.notesSlide+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notesSlides/notesSlide11.xml" ContentType="application/vnd.openxmlformats-officedocument.presentationml.notesSlide+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notesSlides/notesSlide12.xml" ContentType="application/vnd.openxmlformats-officedocument.presentationml.notesSlide+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notesSlides/notesSlide13.xml" ContentType="application/vnd.openxmlformats-officedocument.presentationml.notesSlide+xml"/>
  <Override PartName="/ppt/tags/tag659.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notesSlides/notesSlide14.xml" ContentType="application/vnd.openxmlformats-officedocument.presentationml.notesSlide+xml"/>
  <Override PartName="/ppt/tags/tag678.xml" ContentType="application/vnd.openxmlformats-officedocument.presentationml.tags+xml"/>
  <Override PartName="/ppt/tags/tag679.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tags/tag709.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0.xml" ContentType="application/vnd.openxmlformats-officedocument.presentationml.tags+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tags/tag768.xml" ContentType="application/vnd.openxmlformats-officedocument.presentationml.tags+xml"/>
  <Override PartName="/ppt/tags/tag769.xml" ContentType="application/vnd.openxmlformats-officedocument.presentationml.tags+xml"/>
  <Override PartName="/ppt/tags/tag770.xml" ContentType="application/vnd.openxmlformats-officedocument.presentationml.tags+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tags/tag774.xml" ContentType="application/vnd.openxmlformats-officedocument.presentationml.tags+xml"/>
  <Override PartName="/ppt/tags/tag775.xml" ContentType="application/vnd.openxmlformats-officedocument.presentationml.tags+xml"/>
  <Override PartName="/ppt/tags/tag776.xml" ContentType="application/vnd.openxmlformats-officedocument.presentationml.tags+xml"/>
  <Override PartName="/ppt/tags/tag777.xml" ContentType="application/vnd.openxmlformats-officedocument.presentationml.tags+xml"/>
  <Override PartName="/ppt/tags/tag778.xml" ContentType="application/vnd.openxmlformats-officedocument.presentationml.tags+xml"/>
  <Override PartName="/ppt/tags/tag779.xml" ContentType="application/vnd.openxmlformats-officedocument.presentationml.tags+xml"/>
  <Override PartName="/ppt/tags/tag780.xml" ContentType="application/vnd.openxmlformats-officedocument.presentationml.tags+xml"/>
  <Override PartName="/ppt/tags/tag781.xml" ContentType="application/vnd.openxmlformats-officedocument.presentationml.tags+xml"/>
  <Override PartName="/ppt/notesSlides/notesSlide15.xml" ContentType="application/vnd.openxmlformats-officedocument.presentationml.notesSlide+xml"/>
  <Override PartName="/ppt/tags/tag782.xml" ContentType="application/vnd.openxmlformats-officedocument.presentationml.tags+xml"/>
  <Override PartName="/ppt/tags/tag783.xml" ContentType="application/vnd.openxmlformats-officedocument.presentationml.tags+xml"/>
  <Override PartName="/ppt/notesSlides/notesSlide16.xml" ContentType="application/vnd.openxmlformats-officedocument.presentationml.notesSlide+xml"/>
  <Override PartName="/ppt/tags/tag784.xml" ContentType="application/vnd.openxmlformats-officedocument.presentationml.tags+xml"/>
  <Override PartName="/ppt/tags/tag785.xml" ContentType="application/vnd.openxmlformats-officedocument.presentationml.tags+xml"/>
  <Override PartName="/ppt/tags/tag786.xml" ContentType="application/vnd.openxmlformats-officedocument.presentationml.tags+xml"/>
  <Override PartName="/ppt/tags/tag787.xml" ContentType="application/vnd.openxmlformats-officedocument.presentationml.tags+xml"/>
  <Override PartName="/ppt/tags/tag788.xml" ContentType="application/vnd.openxmlformats-officedocument.presentationml.tags+xml"/>
  <Override PartName="/ppt/tags/tag789.xml" ContentType="application/vnd.openxmlformats-officedocument.presentationml.tags+xml"/>
  <Override PartName="/ppt/tags/tag790.xml" ContentType="application/vnd.openxmlformats-officedocument.presentationml.tags+xml"/>
  <Override PartName="/ppt/tags/tag791.xml" ContentType="application/vnd.openxmlformats-officedocument.presentationml.tags+xml"/>
  <Override PartName="/ppt/tags/tag792.xml" ContentType="application/vnd.openxmlformats-officedocument.presentationml.tags+xml"/>
  <Override PartName="/ppt/tags/tag793.xml" ContentType="application/vnd.openxmlformats-officedocument.presentationml.tags+xml"/>
  <Override PartName="/ppt/tags/tag794.xml" ContentType="application/vnd.openxmlformats-officedocument.presentationml.tags+xml"/>
  <Override PartName="/ppt/tags/tag795.xml" ContentType="application/vnd.openxmlformats-officedocument.presentationml.tags+xml"/>
  <Override PartName="/ppt/tags/tag796.xml" ContentType="application/vnd.openxmlformats-officedocument.presentationml.tags+xml"/>
  <Override PartName="/ppt/tags/tag797.xml" ContentType="application/vnd.openxmlformats-officedocument.presentationml.tags+xml"/>
  <Override PartName="/ppt/tags/tag798.xml" ContentType="application/vnd.openxmlformats-officedocument.presentationml.tags+xml"/>
  <Override PartName="/ppt/tags/tag799.xml" ContentType="application/vnd.openxmlformats-officedocument.presentationml.tags+xml"/>
  <Override PartName="/ppt/tags/tag800.xml" ContentType="application/vnd.openxmlformats-officedocument.presentationml.tags+xml"/>
  <Override PartName="/ppt/tags/tag801.xml" ContentType="application/vnd.openxmlformats-officedocument.presentationml.tags+xml"/>
  <Override PartName="/ppt/tags/tag802.xml" ContentType="application/vnd.openxmlformats-officedocument.presentationml.tags+xml"/>
  <Override PartName="/ppt/tags/tag803.xml" ContentType="application/vnd.openxmlformats-officedocument.presentationml.tags+xml"/>
  <Override PartName="/ppt/tags/tag804.xml" ContentType="application/vnd.openxmlformats-officedocument.presentationml.tags+xml"/>
  <Override PartName="/ppt/tags/tag805.xml" ContentType="application/vnd.openxmlformats-officedocument.presentationml.tags+xml"/>
  <Override PartName="/ppt/tags/tag806.xml" ContentType="application/vnd.openxmlformats-officedocument.presentationml.tags+xml"/>
  <Override PartName="/ppt/notesSlides/notesSlide17.xml" ContentType="application/vnd.openxmlformats-officedocument.presentationml.notesSlide+xml"/>
  <Override PartName="/ppt/tags/tag807.xml" ContentType="application/vnd.openxmlformats-officedocument.presentationml.tags+xml"/>
  <Override PartName="/ppt/tags/tag808.xml" ContentType="application/vnd.openxmlformats-officedocument.presentationml.tags+xml"/>
  <Override PartName="/ppt/notesSlides/notesSlide18.xml" ContentType="application/vnd.openxmlformats-officedocument.presentationml.notesSlide+xml"/>
  <Override PartName="/ppt/tags/tag809.xml" ContentType="application/vnd.openxmlformats-officedocument.presentationml.tags+xml"/>
  <Override PartName="/ppt/tags/tag810.xml" ContentType="application/vnd.openxmlformats-officedocument.presentationml.tags+xml"/>
  <Override PartName="/ppt/notesSlides/notesSlide19.xml" ContentType="application/vnd.openxmlformats-officedocument.presentationml.notesSlide+xml"/>
  <Override PartName="/ppt/tags/tag811.xml" ContentType="application/vnd.openxmlformats-officedocument.presentationml.tags+xml"/>
  <Override PartName="/ppt/tags/tag812.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73" r:id="rId4"/>
    <p:sldId id="334" r:id="rId5"/>
    <p:sldId id="274" r:id="rId6"/>
    <p:sldId id="275" r:id="rId7"/>
    <p:sldId id="276" r:id="rId8"/>
    <p:sldId id="308" r:id="rId9"/>
    <p:sldId id="309" r:id="rId10"/>
    <p:sldId id="277" r:id="rId11"/>
    <p:sldId id="281" r:id="rId12"/>
    <p:sldId id="312" r:id="rId13"/>
    <p:sldId id="310" r:id="rId14"/>
    <p:sldId id="303" r:id="rId15"/>
    <p:sldId id="282" r:id="rId16"/>
    <p:sldId id="283" r:id="rId17"/>
    <p:sldId id="311" r:id="rId18"/>
    <p:sldId id="285" r:id="rId19"/>
    <p:sldId id="316" r:id="rId20"/>
    <p:sldId id="317" r:id="rId21"/>
    <p:sldId id="320" r:id="rId22"/>
    <p:sldId id="321" r:id="rId23"/>
    <p:sldId id="326" r:id="rId24"/>
    <p:sldId id="328" r:id="rId25"/>
    <p:sldId id="318" r:id="rId26"/>
    <p:sldId id="330" r:id="rId27"/>
    <p:sldId id="322" r:id="rId28"/>
    <p:sldId id="323" r:id="rId29"/>
    <p:sldId id="325" r:id="rId30"/>
    <p:sldId id="327" r:id="rId31"/>
    <p:sldId id="291" r:id="rId32"/>
    <p:sldId id="292" r:id="rId33"/>
    <p:sldId id="293" r:id="rId34"/>
    <p:sldId id="294" r:id="rId35"/>
    <p:sldId id="295" r:id="rId36"/>
    <p:sldId id="29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069" autoAdjust="0"/>
  </p:normalViewPr>
  <p:slideViewPr>
    <p:cSldViewPr>
      <p:cViewPr varScale="1">
        <p:scale>
          <a:sx n="58" d="100"/>
          <a:sy n="58" d="100"/>
        </p:scale>
        <p:origin x="-42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399818-98F9-4DAE-BD55-0235F21AA1B2}" type="datetimeFigureOut">
              <a:rPr lang="en-US" smtClean="0"/>
              <a:t>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4B3B8B-BCF9-4E1F-9065-CB7320599A73}" type="slidenum">
              <a:rPr lang="en-US" smtClean="0"/>
              <a:t>‹#›</a:t>
            </a:fld>
            <a:endParaRPr lang="en-US"/>
          </a:p>
        </p:txBody>
      </p:sp>
    </p:spTree>
    <p:extLst>
      <p:ext uri="{BB962C8B-B14F-4D97-AF65-F5344CB8AC3E}">
        <p14:creationId xmlns:p14="http://schemas.microsoft.com/office/powerpoint/2010/main" val="1427823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100" y="4343705"/>
            <a:ext cx="5485805" cy="4113893"/>
          </a:xfrm>
          <a:prstGeom prst="rect">
            <a:avLst/>
          </a:prstGeom>
          <a:noFill/>
          <a:ln>
            <a:miter lim="800000"/>
            <a:headEnd/>
            <a:tailEnd/>
          </a:ln>
        </p:spPr>
        <p:txBody>
          <a:bodyPr lIns="91417" tIns="45708" rIns="91417" bIns="4570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07043" name="Rectangle 3"/>
          <p:cNvSpPr>
            <a:spLocks noGrp="1" noChangeArrowheads="1"/>
          </p:cNvSpPr>
          <p:nvPr>
            <p:ph type="body" idx="1"/>
          </p:nvPr>
        </p:nvSpPr>
        <p:spPr bwMode="auto">
          <a:xfrm>
            <a:off x="686113" y="4343714"/>
            <a:ext cx="5485778" cy="4113862"/>
          </a:xfrm>
          <a:prstGeom prst="rect">
            <a:avLst/>
          </a:prstGeom>
          <a:noFill/>
          <a:ln>
            <a:miter lim="800000"/>
            <a:headEnd/>
            <a:tailEnd/>
          </a:ln>
        </p:spPr>
        <p:txBody>
          <a:bodyPr lIns="91423" tIns="45712" rIns="91423" bIns="45712"/>
          <a:lstStyle/>
          <a:p>
            <a:r>
              <a:rPr lang="en-US" dirty="0" smtClean="0"/>
              <a:t>How do</a:t>
            </a:r>
            <a:r>
              <a:rPr lang="en-US" baseline="0" dirty="0" smtClean="0"/>
              <a:t> we design a 4 x 2 SRAM Module?</a:t>
            </a:r>
            <a:endParaRPr lang="en-US" dirty="0" smtClean="0"/>
          </a:p>
          <a:p>
            <a:r>
              <a:rPr lang="en-US" dirty="0" smtClean="0"/>
              <a:t>Caption </a:t>
            </a:r>
            <a:r>
              <a:rPr lang="en-US" dirty="0" smtClean="0"/>
              <a:t>on C.9.1 is incorrect</a:t>
            </a:r>
          </a:p>
          <a:p>
            <a:r>
              <a:rPr lang="en-US" dirty="0"/>
              <a:t>Output enable is useful for connecting multiple memories to a single-output bus and using Output enable to determine which memory drives the bus.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07043" name="Rectangle 3"/>
          <p:cNvSpPr>
            <a:spLocks noGrp="1" noChangeArrowheads="1"/>
          </p:cNvSpPr>
          <p:nvPr>
            <p:ph type="body" idx="1"/>
          </p:nvPr>
        </p:nvSpPr>
        <p:spPr bwMode="auto">
          <a:xfrm>
            <a:off x="686113" y="4343714"/>
            <a:ext cx="5485778" cy="4113862"/>
          </a:xfrm>
          <a:prstGeom prst="rect">
            <a:avLst/>
          </a:prstGeom>
          <a:noFill/>
          <a:ln>
            <a:miter lim="800000"/>
            <a:headEnd/>
            <a:tailEnd/>
          </a:ln>
        </p:spPr>
        <p:txBody>
          <a:bodyPr lIns="91423" tIns="45712" rIns="91423" bIns="45712"/>
          <a:lstStyle/>
          <a:p>
            <a:r>
              <a:rPr lang="en-US" dirty="0" smtClean="0"/>
              <a:t>Caption on C.9.1 is incorrect</a:t>
            </a:r>
          </a:p>
          <a:p>
            <a:r>
              <a:rPr lang="en-US" dirty="0"/>
              <a:t>Output enable is useful for connecting multiple memories to a single-output bus and using Output enable to determine which memory drives the bus.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07043" name="Rectangle 3"/>
          <p:cNvSpPr>
            <a:spLocks noGrp="1" noChangeArrowheads="1"/>
          </p:cNvSpPr>
          <p:nvPr>
            <p:ph type="body" idx="1"/>
          </p:nvPr>
        </p:nvSpPr>
        <p:spPr bwMode="auto">
          <a:xfrm>
            <a:off x="686113" y="4343714"/>
            <a:ext cx="5485778" cy="4113862"/>
          </a:xfrm>
          <a:prstGeom prst="rect">
            <a:avLst/>
          </a:prstGeom>
          <a:noFill/>
          <a:ln>
            <a:miter lim="800000"/>
            <a:headEnd/>
            <a:tailEnd/>
          </a:ln>
        </p:spPr>
        <p:txBody>
          <a:bodyPr lIns="91423" tIns="45712" rIns="91423" bIns="45712"/>
          <a:lstStyle/>
          <a:p>
            <a:r>
              <a:rPr lang="en-US" dirty="0" smtClean="0"/>
              <a:t>Caption on C.9.1 is incorrect</a:t>
            </a:r>
          </a:p>
          <a:p>
            <a:r>
              <a:rPr lang="en-US" dirty="0"/>
              <a:t>Output enable is useful for connecting multiple memories to a single-output bus and using Output enable to determine which memory drives the bus.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07043" name="Rectangle 3"/>
          <p:cNvSpPr>
            <a:spLocks noGrp="1" noChangeArrowheads="1"/>
          </p:cNvSpPr>
          <p:nvPr>
            <p:ph type="body" idx="1"/>
          </p:nvPr>
        </p:nvSpPr>
        <p:spPr bwMode="auto">
          <a:xfrm>
            <a:off x="686113" y="4343714"/>
            <a:ext cx="5485778" cy="4113862"/>
          </a:xfrm>
          <a:prstGeom prst="rect">
            <a:avLst/>
          </a:prstGeom>
          <a:noFill/>
          <a:ln>
            <a:miter lim="800000"/>
            <a:headEnd/>
            <a:tailEnd/>
          </a:ln>
        </p:spPr>
        <p:txBody>
          <a:bodyPr lIns="91423" tIns="45712" rIns="91423" bIns="45712"/>
          <a:lstStyle/>
          <a:p>
            <a:r>
              <a:rPr lang="en-US" dirty="0" smtClean="0"/>
              <a:t>Caption on C.9.1 is incorrect</a:t>
            </a:r>
          </a:p>
          <a:p>
            <a:r>
              <a:rPr lang="en-US" dirty="0"/>
              <a:t>Output enable is useful for connecting multiple memories to a single-output bus and using Output enable to determine which memory drives the bus.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07043" name="Rectangle 3"/>
          <p:cNvSpPr>
            <a:spLocks noGrp="1" noChangeArrowheads="1"/>
          </p:cNvSpPr>
          <p:nvPr>
            <p:ph type="body" idx="1"/>
          </p:nvPr>
        </p:nvSpPr>
        <p:spPr bwMode="auto">
          <a:xfrm>
            <a:off x="686113" y="4343714"/>
            <a:ext cx="5485778" cy="4113862"/>
          </a:xfrm>
          <a:prstGeom prst="rect">
            <a:avLst/>
          </a:prstGeom>
          <a:noFill/>
          <a:ln>
            <a:miter lim="800000"/>
            <a:headEnd/>
            <a:tailEnd/>
          </a:ln>
        </p:spPr>
        <p:txBody>
          <a:bodyPr lIns="91423" tIns="45712" rIns="91423" bIns="45712"/>
          <a:lstStyle/>
          <a:p>
            <a:r>
              <a:rPr lang="en-US" dirty="0" smtClean="0"/>
              <a:t>Caption on C.9.1 is incorrect</a:t>
            </a:r>
          </a:p>
          <a:p>
            <a:r>
              <a:rPr lang="en-US" dirty="0"/>
              <a:t>Output enable is useful for connecting multiple memories to a single-output bus and using Output enable to determine which memory drives the bus.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2, 3,</a:t>
            </a:r>
            <a:r>
              <a:rPr lang="en-US" baseline="0" dirty="0" smtClean="0"/>
              <a:t> or more step address decode</a:t>
            </a:r>
          </a:p>
          <a:p>
            <a:endParaRPr lang="en-US" baseline="0" dirty="0" smtClean="0"/>
          </a:p>
          <a:p>
            <a:r>
              <a:rPr lang="en-US" dirty="0"/>
              <a:t>The first decoder generates the addresses for eight 4M  x 4 arrays; then a set of multiplexors is used to select 1 bit from each 4-bit-wide array. This is a much easier design than a single-level decode that would need either an enormous decoder or a gigantic multiplexor. In practice, a modern SRAM of</a:t>
            </a:r>
          </a:p>
          <a:p>
            <a:r>
              <a:rPr lang="en-US" dirty="0"/>
              <a:t>this size would probably use an even larger number of blocks, each somewhat smaller.</a:t>
            </a:r>
          </a:p>
        </p:txBody>
      </p:sp>
      <p:sp>
        <p:nvSpPr>
          <p:cNvPr id="4" name="Slide Number Placeholder 3"/>
          <p:cNvSpPr>
            <a:spLocks noGrp="1"/>
          </p:cNvSpPr>
          <p:nvPr>
            <p:ph type="sldNum" sz="quarter" idx="10"/>
          </p:nvPr>
        </p:nvSpPr>
        <p:spPr/>
        <p:txBody>
          <a:bodyPr/>
          <a:lstStyle/>
          <a:p>
            <a:fld id="{9F4D20E1-E5DC-47F2-AC29-DB6EA0AB5065}" type="slidenum">
              <a:rPr lang="en-US" smtClean="0"/>
              <a:pPr/>
              <a:t>31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9330" name="Rectangle 2"/>
          <p:cNvSpPr>
            <a:spLocks noGrp="1" noRot="1" noChangeAspect="1" noChangeArrowheads="1" noTextEdit="1"/>
          </p:cNvSpPr>
          <p:nvPr>
            <p:ph type="sldImg"/>
          </p:nvPr>
        </p:nvSpPr>
        <p:spPr bwMode="auto">
          <a:xfrm>
            <a:off x="1178719" y="686405"/>
            <a:ext cx="4500563" cy="3429000"/>
          </a:xfrm>
          <a:prstGeom prst="rect">
            <a:avLst/>
          </a:prstGeom>
          <a:noFill/>
          <a:ln>
            <a:solidFill>
              <a:srgbClr val="000000"/>
            </a:solidFill>
            <a:miter lim="800000"/>
            <a:headEnd/>
            <a:tailEnd/>
          </a:ln>
        </p:spPr>
      </p:sp>
      <p:sp>
        <p:nvSpPr>
          <p:cNvPr id="2019331" name="Rectangle 3"/>
          <p:cNvSpPr>
            <a:spLocks noGrp="1" noChangeArrowheads="1"/>
          </p:cNvSpPr>
          <p:nvPr>
            <p:ph type="body" idx="1"/>
          </p:nvPr>
        </p:nvSpPr>
        <p:spPr bwMode="auto">
          <a:xfrm>
            <a:off x="686113" y="4343714"/>
            <a:ext cx="5485778" cy="4113862"/>
          </a:xfrm>
          <a:prstGeom prst="rect">
            <a:avLst/>
          </a:prstGeom>
          <a:noFill/>
          <a:ln>
            <a:miter lim="800000"/>
            <a:headEnd/>
            <a:tailEnd/>
          </a:ln>
        </p:spPr>
        <p:txBody>
          <a:bodyPr lIns="91423" tIns="45712" rIns="91423" bIns="45712"/>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137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21379" name="Rectangle 3"/>
          <p:cNvSpPr>
            <a:spLocks noGrp="1" noChangeArrowheads="1"/>
          </p:cNvSpPr>
          <p:nvPr>
            <p:ph type="body" idx="1"/>
          </p:nvPr>
        </p:nvSpPr>
        <p:spPr bwMode="auto">
          <a:xfrm>
            <a:off x="686113" y="4343714"/>
            <a:ext cx="5485778" cy="4113862"/>
          </a:xfrm>
          <a:prstGeom prst="rect">
            <a:avLst/>
          </a:prstGeom>
          <a:noFill/>
          <a:ln>
            <a:miter lim="800000"/>
            <a:headEnd/>
            <a:tailEnd/>
          </a:ln>
        </p:spPr>
        <p:txBody>
          <a:bodyPr lIns="91423" tIns="45712" rIns="91423" bIns="45712"/>
          <a:lstStyle/>
          <a:p>
            <a:r>
              <a:rPr lang="en-US" dirty="0"/>
              <a:t>value kept in a cell is stored as a charge in a capacitor</a:t>
            </a:r>
          </a:p>
          <a:p>
            <a:endParaRPr lang="en-US" dirty="0"/>
          </a:p>
          <a:p>
            <a:r>
              <a:rPr lang="en-US" dirty="0"/>
              <a:t>To refresh the cell, we merely read its contents and write it back.</a:t>
            </a:r>
          </a:p>
          <a:p>
            <a:endParaRPr lang="en-US" dirty="0"/>
          </a:p>
          <a:p>
            <a:r>
              <a:rPr lang="en-US" dirty="0"/>
              <a:t>Because DRAMs store the charge on a capacitor, it cannot be kept indefinitely and must periodically be </a:t>
            </a:r>
            <a:r>
              <a:rPr lang="en-US" i="1" dirty="0"/>
              <a:t>refreshed</a:t>
            </a:r>
            <a:r>
              <a:rPr lang="en-US" dirty="0"/>
              <a:t>. That is why this memory structure is called </a:t>
            </a:r>
            <a:r>
              <a:rPr lang="en-US" i="1" dirty="0"/>
              <a:t>dynamic</a:t>
            </a:r>
            <a:r>
              <a:rPr lang="en-US" dirty="0"/>
              <a:t>, as opposed to the static storage in an SRAM cell.</a:t>
            </a:r>
          </a:p>
          <a:p>
            <a:endParaRPr lang="en-US" dirty="0"/>
          </a:p>
          <a:p>
            <a:r>
              <a:rPr lang="en-US" dirty="0"/>
              <a:t>The pass transistor acts like a switch: when the signal on the word line is asserted, the switch is closed, connecting the capacitor to the bit line. If the operation is a write, then the value to be written is placed on the bit line. If the value is a 1, the capacitor will be charged. If the value is a 0, then the capacitor will be discharged. Reading is slightly more complex, since the DRAM must detect a very small charge stored in the capacitor. Before activating the word line for a read, the bit line is charged to the voltage that is halfway between the low and high voltage. Then, by activating the word line, the charge on the capacitor is read out onto the bit line. This causes the bit line to move slightly toward the high or low direction, and this change is detected with a sense </a:t>
            </a:r>
            <a:r>
              <a:rPr lang="en-US" dirty="0" smtClean="0"/>
              <a:t>amplifier</a:t>
            </a:r>
            <a:r>
              <a:rPr lang="en-US" dirty="0"/>
              <a:t>, which can detect small changes in voltage.</a:t>
            </a:r>
          </a:p>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3426" name="Rectangle 2"/>
          <p:cNvSpPr>
            <a:spLocks noGrp="1" noRot="1" noChangeAspect="1" noChangeArrowheads="1" noTextEdit="1"/>
          </p:cNvSpPr>
          <p:nvPr>
            <p:ph type="sldImg"/>
          </p:nvPr>
        </p:nvSpPr>
        <p:spPr bwMode="auto">
          <a:xfrm>
            <a:off x="1178719" y="686405"/>
            <a:ext cx="4500563" cy="3429000"/>
          </a:xfrm>
          <a:prstGeom prst="rect">
            <a:avLst/>
          </a:prstGeom>
          <a:noFill/>
          <a:ln>
            <a:solidFill>
              <a:srgbClr val="000000"/>
            </a:solidFill>
            <a:miter lim="800000"/>
            <a:headEnd/>
            <a:tailEnd/>
          </a:ln>
        </p:spPr>
      </p:sp>
      <p:sp>
        <p:nvSpPr>
          <p:cNvPr id="2023427" name="Rectangle 3"/>
          <p:cNvSpPr>
            <a:spLocks noGrp="1" noChangeArrowheads="1"/>
          </p:cNvSpPr>
          <p:nvPr>
            <p:ph type="body" idx="1"/>
          </p:nvPr>
        </p:nvSpPr>
        <p:spPr bwMode="auto">
          <a:xfrm>
            <a:off x="686113" y="4343714"/>
            <a:ext cx="5485778" cy="4113862"/>
          </a:xfrm>
          <a:prstGeom prst="rect">
            <a:avLst/>
          </a:prstGeom>
          <a:noFill/>
          <a:ln>
            <a:miter lim="800000"/>
            <a:headEnd/>
            <a:tailEnd/>
          </a:ln>
        </p:spPr>
        <p:txBody>
          <a:bodyPr lIns="91423" tIns="45712" rIns="91423" bIns="45712"/>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4994" name="Rectangle 2"/>
          <p:cNvSpPr>
            <a:spLocks noGrp="1" noRot="1" noChangeAspect="1" noChangeArrowheads="1" noTextEdit="1"/>
          </p:cNvSpPr>
          <p:nvPr>
            <p:ph type="sldImg"/>
          </p:nvPr>
        </p:nvSpPr>
        <p:spPr bwMode="auto">
          <a:xfrm>
            <a:off x="1178719" y="686405"/>
            <a:ext cx="4500563" cy="3429000"/>
          </a:xfrm>
          <a:prstGeom prst="rect">
            <a:avLst/>
          </a:prstGeom>
          <a:noFill/>
          <a:ln>
            <a:solidFill>
              <a:srgbClr val="000000"/>
            </a:solidFill>
            <a:miter lim="800000"/>
            <a:headEnd/>
            <a:tailEnd/>
          </a:ln>
        </p:spPr>
      </p:sp>
      <p:sp>
        <p:nvSpPr>
          <p:cNvPr id="2004995" name="Rectangle 3"/>
          <p:cNvSpPr>
            <a:spLocks noGrp="1" noChangeArrowheads="1"/>
          </p:cNvSpPr>
          <p:nvPr>
            <p:ph type="body" idx="1"/>
          </p:nvPr>
        </p:nvSpPr>
        <p:spPr bwMode="auto">
          <a:xfrm>
            <a:off x="686113" y="4343714"/>
            <a:ext cx="5485778" cy="4113862"/>
          </a:xfrm>
          <a:prstGeom prst="rect">
            <a:avLst/>
          </a:prstGeom>
          <a:noFill/>
          <a:ln>
            <a:miter lim="800000"/>
            <a:headEnd/>
            <a:tailEnd/>
          </a:ln>
        </p:spPr>
        <p:txBody>
          <a:bodyPr lIns="91423" tIns="45712" rIns="91423" bIns="45712"/>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100" y="4343705"/>
            <a:ext cx="5485805" cy="4113893"/>
          </a:xfrm>
          <a:prstGeom prst="rect">
            <a:avLst/>
          </a:prstGeom>
          <a:noFill/>
          <a:ln>
            <a:miter lim="800000"/>
            <a:headEnd/>
            <a:tailEnd/>
          </a:ln>
        </p:spPr>
        <p:txBody>
          <a:bodyPr lIns="91417" tIns="45708" rIns="91417" bIns="45708"/>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22" name="Rectangle 2"/>
          <p:cNvSpPr>
            <a:spLocks noGrp="1" noRot="1" noChangeAspect="1" noChangeArrowheads="1" noTextEdit="1"/>
          </p:cNvSpPr>
          <p:nvPr>
            <p:ph type="sldImg"/>
          </p:nvPr>
        </p:nvSpPr>
        <p:spPr bwMode="auto">
          <a:xfrm>
            <a:off x="1178719" y="686405"/>
            <a:ext cx="4500563" cy="3429000"/>
          </a:xfrm>
          <a:prstGeom prst="rect">
            <a:avLst/>
          </a:prstGeom>
          <a:noFill/>
          <a:ln>
            <a:solidFill>
              <a:srgbClr val="000000"/>
            </a:solidFill>
            <a:miter lim="800000"/>
            <a:headEnd/>
            <a:tailEnd/>
          </a:ln>
        </p:spPr>
      </p:sp>
      <p:sp>
        <p:nvSpPr>
          <p:cNvPr id="2027523" name="Rectangle 3"/>
          <p:cNvSpPr>
            <a:spLocks noGrp="1" noChangeArrowheads="1"/>
          </p:cNvSpPr>
          <p:nvPr>
            <p:ph type="body" idx="1"/>
          </p:nvPr>
        </p:nvSpPr>
        <p:spPr bwMode="auto">
          <a:xfrm>
            <a:off x="686113" y="4343714"/>
            <a:ext cx="5485778" cy="4113862"/>
          </a:xfrm>
          <a:prstGeom prst="rect">
            <a:avLst/>
          </a:prstGeom>
          <a:noFill/>
          <a:ln>
            <a:miter lim="800000"/>
            <a:headEnd/>
            <a:tailEnd/>
          </a:ln>
        </p:spPr>
        <p:txBody>
          <a:bodyPr lIns="91423" tIns="45712" rIns="91423" bIns="45712"/>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0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96803" name="Rectangle 3"/>
          <p:cNvSpPr>
            <a:spLocks noGrp="1" noChangeArrowheads="1"/>
          </p:cNvSpPr>
          <p:nvPr>
            <p:ph type="body" idx="1"/>
          </p:nvPr>
        </p:nvSpPr>
        <p:spPr bwMode="auto">
          <a:xfrm>
            <a:off x="686113" y="4343714"/>
            <a:ext cx="5485778" cy="4113862"/>
          </a:xfrm>
          <a:prstGeom prst="rect">
            <a:avLst/>
          </a:prstGeom>
          <a:noFill/>
          <a:ln>
            <a:miter lim="800000"/>
            <a:headEnd/>
            <a:tailEnd/>
          </a:ln>
        </p:spPr>
        <p:txBody>
          <a:bodyPr lIns="91423" tIns="45712" rIns="91423" bIns="45712"/>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499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04995" name="Rectangle 3"/>
          <p:cNvSpPr>
            <a:spLocks noGrp="1" noChangeArrowheads="1"/>
          </p:cNvSpPr>
          <p:nvPr>
            <p:ph type="body" idx="1"/>
          </p:nvPr>
        </p:nvSpPr>
        <p:spPr bwMode="auto">
          <a:xfrm>
            <a:off x="686113" y="4343714"/>
            <a:ext cx="5485778" cy="4113862"/>
          </a:xfrm>
          <a:prstGeom prst="rect">
            <a:avLst/>
          </a:prstGeom>
          <a:noFill/>
          <a:ln>
            <a:miter lim="800000"/>
            <a:headEnd/>
            <a:tailEnd/>
          </a:ln>
        </p:spPr>
        <p:txBody>
          <a:bodyPr lIns="91423" tIns="45712" rIns="91423" bIns="45712"/>
          <a:lstStyle/>
          <a:p>
            <a:r>
              <a:rPr lang="en-US" dirty="0" smtClean="0"/>
              <a:t>Need two transistors per input of a logic gate</a:t>
            </a:r>
          </a:p>
          <a:p>
            <a:endParaRPr lang="en-US" dirty="0" smtClean="0"/>
          </a:p>
          <a:p>
            <a:r>
              <a:rPr lang="en-US" sz="1200" dirty="0" smtClean="0"/>
              <a:t>2</a:t>
            </a:r>
            <a:r>
              <a:rPr lang="en-US" sz="1200" baseline="30000" dirty="0" smtClean="0"/>
              <a:t>0</a:t>
            </a:r>
            <a:r>
              <a:rPr lang="en-US" sz="1200" dirty="0" smtClean="0"/>
              <a:t> = 1024 = 1k</a:t>
            </a:r>
          </a:p>
          <a:p>
            <a:r>
              <a:rPr lang="en-US" sz="1200" dirty="0" smtClean="0"/>
              <a:t>2</a:t>
            </a:r>
            <a:r>
              <a:rPr lang="en-US" sz="1200" baseline="30000" dirty="0" smtClean="0"/>
              <a:t>20</a:t>
            </a:r>
            <a:r>
              <a:rPr lang="en-US" sz="1200" dirty="0" smtClean="0"/>
              <a:t> = 1M</a:t>
            </a:r>
          </a:p>
          <a:p>
            <a:r>
              <a:rPr lang="en-US" sz="1200" dirty="0" smtClean="0"/>
              <a:t>2</a:t>
            </a:r>
            <a:r>
              <a:rPr lang="en-US" sz="1200" baseline="30000" dirty="0" smtClean="0"/>
              <a:t>30</a:t>
            </a:r>
            <a:r>
              <a:rPr lang="en-US" sz="1200" dirty="0" smtClean="0"/>
              <a:t> = 1G</a:t>
            </a:r>
          </a:p>
          <a:p>
            <a:r>
              <a:rPr lang="en-US" sz="1200" dirty="0" smtClean="0"/>
              <a:t>2</a:t>
            </a:r>
            <a:r>
              <a:rPr lang="en-US" sz="1200" baseline="30000" dirty="0" smtClean="0"/>
              <a:t>40</a:t>
            </a:r>
            <a:r>
              <a:rPr lang="en-US" sz="1200" dirty="0" smtClean="0"/>
              <a:t> = 1T</a:t>
            </a: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334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33347" name="Rectangle 3"/>
          <p:cNvSpPr>
            <a:spLocks noGrp="1" noChangeArrowheads="1"/>
          </p:cNvSpPr>
          <p:nvPr>
            <p:ph type="body" idx="1"/>
          </p:nvPr>
        </p:nvSpPr>
        <p:spPr bwMode="auto">
          <a:xfrm>
            <a:off x="686113" y="4343714"/>
            <a:ext cx="5485778" cy="4113862"/>
          </a:xfrm>
          <a:prstGeom prst="rect">
            <a:avLst/>
          </a:prstGeom>
          <a:noFill/>
          <a:ln>
            <a:miter lim="800000"/>
            <a:headEnd/>
            <a:tailEnd/>
          </a:ln>
        </p:spPr>
        <p:txBody>
          <a:bodyPr/>
          <a:lstStyle/>
          <a:p>
            <a:r>
              <a:rPr lang="en-US" dirty="0" smtClean="0"/>
              <a:t>z, z 0, 1</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334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33347" name="Rectangle 3"/>
          <p:cNvSpPr>
            <a:spLocks noGrp="1" noChangeArrowheads="1"/>
          </p:cNvSpPr>
          <p:nvPr>
            <p:ph type="body" idx="1"/>
          </p:nvPr>
        </p:nvSpPr>
        <p:spPr bwMode="auto">
          <a:xfrm>
            <a:off x="686113" y="4343714"/>
            <a:ext cx="5485778" cy="4113862"/>
          </a:xfrm>
          <a:prstGeom prst="rect">
            <a:avLst/>
          </a:prstGeom>
          <a:noFill/>
          <a:ln>
            <a:miter lim="800000"/>
            <a:headEnd/>
            <a:tailEnd/>
          </a:ln>
        </p:spPr>
        <p:txBody>
          <a:bodyPr/>
          <a:lstStyle/>
          <a:p>
            <a:r>
              <a:rPr lang="en-US" dirty="0" smtClean="0"/>
              <a:t>z, z 0, 1</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 many address bits</a:t>
            </a:r>
            <a:r>
              <a:rPr lang="en-US" baseline="0" dirty="0" smtClean="0"/>
              <a:t> are necessary for a 4M x 8 SRAM module?  (i.e. 4M word lines that are each 8 bits wide)?</a:t>
            </a:r>
            <a:endParaRPr lang="en-US" dirty="0" smtClean="0"/>
          </a:p>
          <a:p>
            <a:endParaRPr lang="en-US" dirty="0"/>
          </a:p>
        </p:txBody>
      </p:sp>
      <p:sp>
        <p:nvSpPr>
          <p:cNvPr id="4" name="Slide Number Placeholder 3"/>
          <p:cNvSpPr>
            <a:spLocks noGrp="1"/>
          </p:cNvSpPr>
          <p:nvPr>
            <p:ph type="sldNum" sz="quarter" idx="10"/>
          </p:nvPr>
        </p:nvSpPr>
        <p:spPr/>
        <p:txBody>
          <a:bodyPr/>
          <a:lstStyle/>
          <a:p>
            <a:fld id="{A74B3B8B-BCF9-4E1F-9065-CB7320599A73}" type="slidenum">
              <a:rPr lang="en-US" smtClean="0"/>
              <a:t>23</a:t>
            </a:fld>
            <a:endParaRPr lang="en-US"/>
          </a:p>
        </p:txBody>
      </p:sp>
    </p:spTree>
    <p:extLst>
      <p:ext uri="{BB962C8B-B14F-4D97-AF65-F5344CB8AC3E}">
        <p14:creationId xmlns:p14="http://schemas.microsoft.com/office/powerpoint/2010/main" val="316500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07043" name="Rectangle 3"/>
          <p:cNvSpPr>
            <a:spLocks noGrp="1" noChangeArrowheads="1"/>
          </p:cNvSpPr>
          <p:nvPr>
            <p:ph type="body" idx="1"/>
          </p:nvPr>
        </p:nvSpPr>
        <p:spPr bwMode="auto">
          <a:xfrm>
            <a:off x="686113" y="4343714"/>
            <a:ext cx="5485778" cy="4113862"/>
          </a:xfrm>
          <a:prstGeom prst="rect">
            <a:avLst/>
          </a:prstGeom>
          <a:noFill/>
          <a:ln>
            <a:miter lim="800000"/>
            <a:headEnd/>
            <a:tailEnd/>
          </a:ln>
        </p:spPr>
        <p:txBody>
          <a:bodyPr lIns="91423" tIns="45712" rIns="91423" bIns="45712"/>
          <a:lstStyle/>
          <a:p>
            <a:r>
              <a:rPr lang="en-US" dirty="0" smtClean="0"/>
              <a:t>How many address bits</a:t>
            </a:r>
            <a:r>
              <a:rPr lang="en-US" baseline="0" dirty="0" smtClean="0"/>
              <a:t> are necessary for a 4 x 2 SRAM module?  (i.e. 4 word lines that are each 2 bits wide)?</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07043" name="Rectangle 3"/>
          <p:cNvSpPr>
            <a:spLocks noGrp="1" noChangeArrowheads="1"/>
          </p:cNvSpPr>
          <p:nvPr>
            <p:ph type="body" idx="1"/>
          </p:nvPr>
        </p:nvSpPr>
        <p:spPr bwMode="auto">
          <a:xfrm>
            <a:off x="686113" y="4343714"/>
            <a:ext cx="5485778" cy="4113862"/>
          </a:xfrm>
          <a:prstGeom prst="rect">
            <a:avLst/>
          </a:prstGeom>
          <a:noFill/>
          <a:ln>
            <a:miter lim="800000"/>
            <a:headEnd/>
            <a:tailEnd/>
          </a:ln>
        </p:spPr>
        <p:txBody>
          <a:bodyPr lIns="91423" tIns="45712" rIns="91423" bIns="45712"/>
          <a:lstStyle/>
          <a:p>
            <a:r>
              <a:rPr lang="en-US" dirty="0" smtClean="0"/>
              <a:t>How do</a:t>
            </a:r>
            <a:r>
              <a:rPr lang="en-US" baseline="0" dirty="0" smtClean="0"/>
              <a:t> we design a 4 x 2 SRAM Module?</a:t>
            </a:r>
            <a:endParaRPr lang="en-US" dirty="0" smtClean="0"/>
          </a:p>
          <a:p>
            <a:r>
              <a:rPr lang="en-US" dirty="0" smtClean="0"/>
              <a:t>Caption </a:t>
            </a:r>
            <a:r>
              <a:rPr lang="en-US" dirty="0" smtClean="0"/>
              <a:t>on C.9.1 is incorrect</a:t>
            </a:r>
          </a:p>
          <a:p>
            <a:r>
              <a:rPr lang="en-US" dirty="0"/>
              <a:t>Output enable is useful for connecting multiple memories to a single-output bus and using Output enable to determine which memory drives the bus.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400"/>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2013</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7" name="Straight Connector 6"/>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76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01000" y="274638"/>
            <a:ext cx="9906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228600" y="274638"/>
            <a:ext cx="76200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7924800" y="228600"/>
            <a:ext cx="0" cy="5943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464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7" name="Straight Connector 6"/>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685800"/>
            <a:ext cx="42672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685800"/>
            <a:ext cx="43434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291F04E-0558-49D7-83D7-0EA3FDD97FD3}" type="datetimeFigureOut">
              <a:rPr lang="en-US" smtClean="0"/>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2069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685800"/>
            <a:ext cx="42687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371600"/>
            <a:ext cx="4268788" cy="4754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685800"/>
            <a:ext cx="43465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71600"/>
            <a:ext cx="4346575" cy="4754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91F04E-0558-49D7-83D7-0EA3FDD97FD3}" type="datetimeFigureOut">
              <a:rPr lang="en-US" smtClean="0"/>
              <a:t>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D0A56F-BD0F-4BDF-9912-D1E89E9626C0}" type="slidenum">
              <a:rPr lang="en-US" smtClean="0"/>
              <a:t>‹#›</a:t>
            </a:fld>
            <a:endParaRPr lang="en-US"/>
          </a:p>
        </p:txBody>
      </p:sp>
      <p:cxnSp>
        <p:nvCxnSpPr>
          <p:cNvPr id="10" name="Straight Connector 9"/>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430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cxnSp>
        <p:nvCxnSpPr>
          <p:cNvPr id="6" name="Straight Connector 5"/>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166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1F04E-0558-49D7-83D7-0EA3FDD97FD3}" type="datetimeFigureOut">
              <a:rPr lang="en-US" smtClean="0"/>
              <a:t>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71569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1F04E-0558-49D7-83D7-0EA3FDD97FD3}" type="datetimeFigureOut">
              <a:rPr lang="en-US" smtClean="0"/>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374246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1F04E-0558-49D7-83D7-0EA3FDD97FD3}" type="datetimeFigureOut">
              <a:rPr lang="en-US" smtClean="0"/>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428020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0"/>
            <a:ext cx="8686800" cy="533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6858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kern="1200">
          <a:solidFill>
            <a:srgbClr val="FFFF00"/>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194.xml"/><Relationship Id="rId13" Type="http://schemas.openxmlformats.org/officeDocument/2006/relationships/tags" Target="../tags/tag199.xml"/><Relationship Id="rId18" Type="http://schemas.openxmlformats.org/officeDocument/2006/relationships/tags" Target="../tags/tag204.xml"/><Relationship Id="rId26" Type="http://schemas.openxmlformats.org/officeDocument/2006/relationships/tags" Target="../tags/tag212.xml"/><Relationship Id="rId3" Type="http://schemas.openxmlformats.org/officeDocument/2006/relationships/tags" Target="../tags/tag189.xml"/><Relationship Id="rId21" Type="http://schemas.openxmlformats.org/officeDocument/2006/relationships/tags" Target="../tags/tag207.xml"/><Relationship Id="rId7" Type="http://schemas.openxmlformats.org/officeDocument/2006/relationships/tags" Target="../tags/tag193.xml"/><Relationship Id="rId12" Type="http://schemas.openxmlformats.org/officeDocument/2006/relationships/tags" Target="../tags/tag198.xml"/><Relationship Id="rId17" Type="http://schemas.openxmlformats.org/officeDocument/2006/relationships/tags" Target="../tags/tag203.xml"/><Relationship Id="rId25" Type="http://schemas.openxmlformats.org/officeDocument/2006/relationships/tags" Target="../tags/tag211.xml"/><Relationship Id="rId33" Type="http://schemas.openxmlformats.org/officeDocument/2006/relationships/notesSlide" Target="../notesSlides/notesSlide3.xml"/><Relationship Id="rId2" Type="http://schemas.openxmlformats.org/officeDocument/2006/relationships/tags" Target="../tags/tag188.xml"/><Relationship Id="rId16" Type="http://schemas.openxmlformats.org/officeDocument/2006/relationships/tags" Target="../tags/tag202.xml"/><Relationship Id="rId20" Type="http://schemas.openxmlformats.org/officeDocument/2006/relationships/tags" Target="../tags/tag206.xml"/><Relationship Id="rId29" Type="http://schemas.openxmlformats.org/officeDocument/2006/relationships/tags" Target="../tags/tag215.xml"/><Relationship Id="rId1" Type="http://schemas.openxmlformats.org/officeDocument/2006/relationships/tags" Target="../tags/tag187.xml"/><Relationship Id="rId6" Type="http://schemas.openxmlformats.org/officeDocument/2006/relationships/tags" Target="../tags/tag192.xml"/><Relationship Id="rId11" Type="http://schemas.openxmlformats.org/officeDocument/2006/relationships/tags" Target="../tags/tag197.xml"/><Relationship Id="rId24" Type="http://schemas.openxmlformats.org/officeDocument/2006/relationships/tags" Target="../tags/tag210.xml"/><Relationship Id="rId32" Type="http://schemas.openxmlformats.org/officeDocument/2006/relationships/slideLayout" Target="../slideLayouts/slideLayout2.xml"/><Relationship Id="rId5" Type="http://schemas.openxmlformats.org/officeDocument/2006/relationships/tags" Target="../tags/tag191.xml"/><Relationship Id="rId15" Type="http://schemas.openxmlformats.org/officeDocument/2006/relationships/tags" Target="../tags/tag201.xml"/><Relationship Id="rId23" Type="http://schemas.openxmlformats.org/officeDocument/2006/relationships/tags" Target="../tags/tag209.xml"/><Relationship Id="rId28" Type="http://schemas.openxmlformats.org/officeDocument/2006/relationships/tags" Target="../tags/tag214.xml"/><Relationship Id="rId10" Type="http://schemas.openxmlformats.org/officeDocument/2006/relationships/tags" Target="../tags/tag196.xml"/><Relationship Id="rId19" Type="http://schemas.openxmlformats.org/officeDocument/2006/relationships/tags" Target="../tags/tag205.xml"/><Relationship Id="rId31" Type="http://schemas.openxmlformats.org/officeDocument/2006/relationships/tags" Target="../tags/tag217.xml"/><Relationship Id="rId4" Type="http://schemas.openxmlformats.org/officeDocument/2006/relationships/tags" Target="../tags/tag190.xml"/><Relationship Id="rId9" Type="http://schemas.openxmlformats.org/officeDocument/2006/relationships/tags" Target="../tags/tag195.xml"/><Relationship Id="rId14" Type="http://schemas.openxmlformats.org/officeDocument/2006/relationships/tags" Target="../tags/tag200.xml"/><Relationship Id="rId22" Type="http://schemas.openxmlformats.org/officeDocument/2006/relationships/tags" Target="../tags/tag208.xml"/><Relationship Id="rId27" Type="http://schemas.openxmlformats.org/officeDocument/2006/relationships/tags" Target="../tags/tag213.xml"/><Relationship Id="rId30" Type="http://schemas.openxmlformats.org/officeDocument/2006/relationships/tags" Target="../tags/tag216.xml"/></Relationships>
</file>

<file path=ppt/slides/_rels/slide11.xml.rels><?xml version="1.0" encoding="UTF-8" standalone="yes"?>
<Relationships xmlns="http://schemas.openxmlformats.org/package/2006/relationships"><Relationship Id="rId3" Type="http://schemas.openxmlformats.org/officeDocument/2006/relationships/tags" Target="../tags/tag220.xml"/><Relationship Id="rId2" Type="http://schemas.openxmlformats.org/officeDocument/2006/relationships/tags" Target="../tags/tag219.xml"/><Relationship Id="rId1" Type="http://schemas.openxmlformats.org/officeDocument/2006/relationships/tags" Target="../tags/tag218.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3" Type="http://schemas.openxmlformats.org/officeDocument/2006/relationships/tags" Target="../tags/tag233.xml"/><Relationship Id="rId18" Type="http://schemas.openxmlformats.org/officeDocument/2006/relationships/tags" Target="../tags/tag238.xml"/><Relationship Id="rId26" Type="http://schemas.openxmlformats.org/officeDocument/2006/relationships/tags" Target="../tags/tag246.xml"/><Relationship Id="rId39" Type="http://schemas.openxmlformats.org/officeDocument/2006/relationships/tags" Target="../tags/tag259.xml"/><Relationship Id="rId21" Type="http://schemas.openxmlformats.org/officeDocument/2006/relationships/tags" Target="../tags/tag241.xml"/><Relationship Id="rId34" Type="http://schemas.openxmlformats.org/officeDocument/2006/relationships/tags" Target="../tags/tag254.xml"/><Relationship Id="rId42" Type="http://schemas.openxmlformats.org/officeDocument/2006/relationships/tags" Target="../tags/tag262.xml"/><Relationship Id="rId47" Type="http://schemas.openxmlformats.org/officeDocument/2006/relationships/tags" Target="../tags/tag267.xml"/><Relationship Id="rId50" Type="http://schemas.openxmlformats.org/officeDocument/2006/relationships/tags" Target="../tags/tag270.xml"/><Relationship Id="rId55" Type="http://schemas.openxmlformats.org/officeDocument/2006/relationships/slideLayout" Target="../slideLayouts/slideLayout2.xml"/><Relationship Id="rId7" Type="http://schemas.openxmlformats.org/officeDocument/2006/relationships/tags" Target="../tags/tag227.xml"/><Relationship Id="rId12" Type="http://schemas.openxmlformats.org/officeDocument/2006/relationships/tags" Target="../tags/tag232.xml"/><Relationship Id="rId17" Type="http://schemas.openxmlformats.org/officeDocument/2006/relationships/tags" Target="../tags/tag237.xml"/><Relationship Id="rId25" Type="http://schemas.openxmlformats.org/officeDocument/2006/relationships/tags" Target="../tags/tag245.xml"/><Relationship Id="rId33" Type="http://schemas.openxmlformats.org/officeDocument/2006/relationships/tags" Target="../tags/tag253.xml"/><Relationship Id="rId38" Type="http://schemas.openxmlformats.org/officeDocument/2006/relationships/tags" Target="../tags/tag258.xml"/><Relationship Id="rId46" Type="http://schemas.openxmlformats.org/officeDocument/2006/relationships/tags" Target="../tags/tag266.xml"/><Relationship Id="rId2" Type="http://schemas.openxmlformats.org/officeDocument/2006/relationships/tags" Target="../tags/tag222.xml"/><Relationship Id="rId16" Type="http://schemas.openxmlformats.org/officeDocument/2006/relationships/tags" Target="../tags/tag236.xml"/><Relationship Id="rId20" Type="http://schemas.openxmlformats.org/officeDocument/2006/relationships/tags" Target="../tags/tag240.xml"/><Relationship Id="rId29" Type="http://schemas.openxmlformats.org/officeDocument/2006/relationships/tags" Target="../tags/tag249.xml"/><Relationship Id="rId41" Type="http://schemas.openxmlformats.org/officeDocument/2006/relationships/tags" Target="../tags/tag261.xml"/><Relationship Id="rId54" Type="http://schemas.openxmlformats.org/officeDocument/2006/relationships/tags" Target="../tags/tag274.xml"/><Relationship Id="rId1" Type="http://schemas.openxmlformats.org/officeDocument/2006/relationships/tags" Target="../tags/tag221.xml"/><Relationship Id="rId6" Type="http://schemas.openxmlformats.org/officeDocument/2006/relationships/tags" Target="../tags/tag226.xml"/><Relationship Id="rId11" Type="http://schemas.openxmlformats.org/officeDocument/2006/relationships/tags" Target="../tags/tag231.xml"/><Relationship Id="rId24" Type="http://schemas.openxmlformats.org/officeDocument/2006/relationships/tags" Target="../tags/tag244.xml"/><Relationship Id="rId32" Type="http://schemas.openxmlformats.org/officeDocument/2006/relationships/tags" Target="../tags/tag252.xml"/><Relationship Id="rId37" Type="http://schemas.openxmlformats.org/officeDocument/2006/relationships/tags" Target="../tags/tag257.xml"/><Relationship Id="rId40" Type="http://schemas.openxmlformats.org/officeDocument/2006/relationships/tags" Target="../tags/tag260.xml"/><Relationship Id="rId45" Type="http://schemas.openxmlformats.org/officeDocument/2006/relationships/tags" Target="../tags/tag265.xml"/><Relationship Id="rId53" Type="http://schemas.openxmlformats.org/officeDocument/2006/relationships/tags" Target="../tags/tag273.xml"/><Relationship Id="rId5" Type="http://schemas.openxmlformats.org/officeDocument/2006/relationships/tags" Target="../tags/tag225.xml"/><Relationship Id="rId15" Type="http://schemas.openxmlformats.org/officeDocument/2006/relationships/tags" Target="../tags/tag235.xml"/><Relationship Id="rId23" Type="http://schemas.openxmlformats.org/officeDocument/2006/relationships/tags" Target="../tags/tag243.xml"/><Relationship Id="rId28" Type="http://schemas.openxmlformats.org/officeDocument/2006/relationships/tags" Target="../tags/tag248.xml"/><Relationship Id="rId36" Type="http://schemas.openxmlformats.org/officeDocument/2006/relationships/tags" Target="../tags/tag256.xml"/><Relationship Id="rId49" Type="http://schemas.openxmlformats.org/officeDocument/2006/relationships/tags" Target="../tags/tag269.xml"/><Relationship Id="rId10" Type="http://schemas.openxmlformats.org/officeDocument/2006/relationships/tags" Target="../tags/tag230.xml"/><Relationship Id="rId19" Type="http://schemas.openxmlformats.org/officeDocument/2006/relationships/tags" Target="../tags/tag239.xml"/><Relationship Id="rId31" Type="http://schemas.openxmlformats.org/officeDocument/2006/relationships/tags" Target="../tags/tag251.xml"/><Relationship Id="rId44" Type="http://schemas.openxmlformats.org/officeDocument/2006/relationships/tags" Target="../tags/tag264.xml"/><Relationship Id="rId52" Type="http://schemas.openxmlformats.org/officeDocument/2006/relationships/tags" Target="../tags/tag272.xml"/><Relationship Id="rId4" Type="http://schemas.openxmlformats.org/officeDocument/2006/relationships/tags" Target="../tags/tag224.xml"/><Relationship Id="rId9" Type="http://schemas.openxmlformats.org/officeDocument/2006/relationships/tags" Target="../tags/tag229.xml"/><Relationship Id="rId14" Type="http://schemas.openxmlformats.org/officeDocument/2006/relationships/tags" Target="../tags/tag234.xml"/><Relationship Id="rId22" Type="http://schemas.openxmlformats.org/officeDocument/2006/relationships/tags" Target="../tags/tag242.xml"/><Relationship Id="rId27" Type="http://schemas.openxmlformats.org/officeDocument/2006/relationships/tags" Target="../tags/tag247.xml"/><Relationship Id="rId30" Type="http://schemas.openxmlformats.org/officeDocument/2006/relationships/tags" Target="../tags/tag250.xml"/><Relationship Id="rId35" Type="http://schemas.openxmlformats.org/officeDocument/2006/relationships/tags" Target="../tags/tag255.xml"/><Relationship Id="rId43" Type="http://schemas.openxmlformats.org/officeDocument/2006/relationships/tags" Target="../tags/tag263.xml"/><Relationship Id="rId48" Type="http://schemas.openxmlformats.org/officeDocument/2006/relationships/tags" Target="../tags/tag268.xml"/><Relationship Id="rId8" Type="http://schemas.openxmlformats.org/officeDocument/2006/relationships/tags" Target="../tags/tag228.xml"/><Relationship Id="rId51" Type="http://schemas.openxmlformats.org/officeDocument/2006/relationships/tags" Target="../tags/tag271.xml"/><Relationship Id="rId3" Type="http://schemas.openxmlformats.org/officeDocument/2006/relationships/tags" Target="../tags/tag223.xml"/></Relationships>
</file>

<file path=ppt/slides/_rels/slide16.xml.rels><?xml version="1.0" encoding="UTF-8" standalone="yes"?>
<Relationships xmlns="http://schemas.openxmlformats.org/package/2006/relationships"><Relationship Id="rId8" Type="http://schemas.openxmlformats.org/officeDocument/2006/relationships/tags" Target="../tags/tag282.xml"/><Relationship Id="rId3" Type="http://schemas.openxmlformats.org/officeDocument/2006/relationships/tags" Target="../tags/tag277.xml"/><Relationship Id="rId7" Type="http://schemas.openxmlformats.org/officeDocument/2006/relationships/tags" Target="../tags/tag281.xml"/><Relationship Id="rId12" Type="http://schemas.openxmlformats.org/officeDocument/2006/relationships/notesSlide" Target="../notesSlides/notesSlide5.xml"/><Relationship Id="rId2" Type="http://schemas.openxmlformats.org/officeDocument/2006/relationships/tags" Target="../tags/tag276.xml"/><Relationship Id="rId1" Type="http://schemas.openxmlformats.org/officeDocument/2006/relationships/tags" Target="../tags/tag275.xml"/><Relationship Id="rId6" Type="http://schemas.openxmlformats.org/officeDocument/2006/relationships/tags" Target="../tags/tag280.xml"/><Relationship Id="rId11" Type="http://schemas.openxmlformats.org/officeDocument/2006/relationships/slideLayout" Target="../slideLayouts/slideLayout6.xml"/><Relationship Id="rId5" Type="http://schemas.openxmlformats.org/officeDocument/2006/relationships/tags" Target="../tags/tag279.xml"/><Relationship Id="rId10" Type="http://schemas.openxmlformats.org/officeDocument/2006/relationships/tags" Target="../tags/tag284.xml"/><Relationship Id="rId4" Type="http://schemas.openxmlformats.org/officeDocument/2006/relationships/tags" Target="../tags/tag278.xml"/><Relationship Id="rId9" Type="http://schemas.openxmlformats.org/officeDocument/2006/relationships/tags" Target="../tags/tag283.xml"/></Relationships>
</file>

<file path=ppt/slides/_rels/slide17.xml.rels><?xml version="1.0" encoding="UTF-8" standalone="yes"?>
<Relationships xmlns="http://schemas.openxmlformats.org/package/2006/relationships"><Relationship Id="rId8" Type="http://schemas.openxmlformats.org/officeDocument/2006/relationships/tags" Target="../tags/tag292.xml"/><Relationship Id="rId13" Type="http://schemas.openxmlformats.org/officeDocument/2006/relationships/tags" Target="../tags/tag297.xml"/><Relationship Id="rId18" Type="http://schemas.openxmlformats.org/officeDocument/2006/relationships/tags" Target="../tags/tag302.xml"/><Relationship Id="rId26" Type="http://schemas.openxmlformats.org/officeDocument/2006/relationships/tags" Target="../tags/tag310.xml"/><Relationship Id="rId39" Type="http://schemas.openxmlformats.org/officeDocument/2006/relationships/tags" Target="../tags/tag323.xml"/><Relationship Id="rId3" Type="http://schemas.openxmlformats.org/officeDocument/2006/relationships/tags" Target="../tags/tag287.xml"/><Relationship Id="rId21" Type="http://schemas.openxmlformats.org/officeDocument/2006/relationships/tags" Target="../tags/tag305.xml"/><Relationship Id="rId34" Type="http://schemas.openxmlformats.org/officeDocument/2006/relationships/tags" Target="../tags/tag318.xml"/><Relationship Id="rId42" Type="http://schemas.openxmlformats.org/officeDocument/2006/relationships/tags" Target="../tags/tag326.xml"/><Relationship Id="rId7" Type="http://schemas.openxmlformats.org/officeDocument/2006/relationships/tags" Target="../tags/tag291.xml"/><Relationship Id="rId12" Type="http://schemas.openxmlformats.org/officeDocument/2006/relationships/tags" Target="../tags/tag296.xml"/><Relationship Id="rId17" Type="http://schemas.openxmlformats.org/officeDocument/2006/relationships/tags" Target="../tags/tag301.xml"/><Relationship Id="rId25" Type="http://schemas.openxmlformats.org/officeDocument/2006/relationships/tags" Target="../tags/tag309.xml"/><Relationship Id="rId33" Type="http://schemas.openxmlformats.org/officeDocument/2006/relationships/tags" Target="../tags/tag317.xml"/><Relationship Id="rId38" Type="http://schemas.openxmlformats.org/officeDocument/2006/relationships/tags" Target="../tags/tag322.xml"/><Relationship Id="rId46" Type="http://schemas.openxmlformats.org/officeDocument/2006/relationships/notesSlide" Target="../notesSlides/notesSlide6.xml"/><Relationship Id="rId2" Type="http://schemas.openxmlformats.org/officeDocument/2006/relationships/tags" Target="../tags/tag286.xml"/><Relationship Id="rId16" Type="http://schemas.openxmlformats.org/officeDocument/2006/relationships/tags" Target="../tags/tag300.xml"/><Relationship Id="rId20" Type="http://schemas.openxmlformats.org/officeDocument/2006/relationships/tags" Target="../tags/tag304.xml"/><Relationship Id="rId29" Type="http://schemas.openxmlformats.org/officeDocument/2006/relationships/tags" Target="../tags/tag313.xml"/><Relationship Id="rId41" Type="http://schemas.openxmlformats.org/officeDocument/2006/relationships/tags" Target="../tags/tag325.xml"/><Relationship Id="rId1" Type="http://schemas.openxmlformats.org/officeDocument/2006/relationships/tags" Target="../tags/tag285.xml"/><Relationship Id="rId6" Type="http://schemas.openxmlformats.org/officeDocument/2006/relationships/tags" Target="../tags/tag290.xml"/><Relationship Id="rId11" Type="http://schemas.openxmlformats.org/officeDocument/2006/relationships/tags" Target="../tags/tag295.xml"/><Relationship Id="rId24" Type="http://schemas.openxmlformats.org/officeDocument/2006/relationships/tags" Target="../tags/tag308.xml"/><Relationship Id="rId32" Type="http://schemas.openxmlformats.org/officeDocument/2006/relationships/tags" Target="../tags/tag316.xml"/><Relationship Id="rId37" Type="http://schemas.openxmlformats.org/officeDocument/2006/relationships/tags" Target="../tags/tag321.xml"/><Relationship Id="rId40" Type="http://schemas.openxmlformats.org/officeDocument/2006/relationships/tags" Target="../tags/tag324.xml"/><Relationship Id="rId45" Type="http://schemas.openxmlformats.org/officeDocument/2006/relationships/slideLayout" Target="../slideLayouts/slideLayout6.xml"/><Relationship Id="rId5" Type="http://schemas.openxmlformats.org/officeDocument/2006/relationships/tags" Target="../tags/tag289.xml"/><Relationship Id="rId15" Type="http://schemas.openxmlformats.org/officeDocument/2006/relationships/tags" Target="../tags/tag299.xml"/><Relationship Id="rId23" Type="http://schemas.openxmlformats.org/officeDocument/2006/relationships/tags" Target="../tags/tag307.xml"/><Relationship Id="rId28" Type="http://schemas.openxmlformats.org/officeDocument/2006/relationships/tags" Target="../tags/tag312.xml"/><Relationship Id="rId36" Type="http://schemas.openxmlformats.org/officeDocument/2006/relationships/tags" Target="../tags/tag320.xml"/><Relationship Id="rId10" Type="http://schemas.openxmlformats.org/officeDocument/2006/relationships/tags" Target="../tags/tag294.xml"/><Relationship Id="rId19" Type="http://schemas.openxmlformats.org/officeDocument/2006/relationships/tags" Target="../tags/tag303.xml"/><Relationship Id="rId31" Type="http://schemas.openxmlformats.org/officeDocument/2006/relationships/tags" Target="../tags/tag315.xml"/><Relationship Id="rId44" Type="http://schemas.openxmlformats.org/officeDocument/2006/relationships/tags" Target="../tags/tag328.xml"/><Relationship Id="rId4" Type="http://schemas.openxmlformats.org/officeDocument/2006/relationships/tags" Target="../tags/tag288.xml"/><Relationship Id="rId9" Type="http://schemas.openxmlformats.org/officeDocument/2006/relationships/tags" Target="../tags/tag293.xml"/><Relationship Id="rId14" Type="http://schemas.openxmlformats.org/officeDocument/2006/relationships/tags" Target="../tags/tag298.xml"/><Relationship Id="rId22" Type="http://schemas.openxmlformats.org/officeDocument/2006/relationships/tags" Target="../tags/tag306.xml"/><Relationship Id="rId27" Type="http://schemas.openxmlformats.org/officeDocument/2006/relationships/tags" Target="../tags/tag311.xml"/><Relationship Id="rId30" Type="http://schemas.openxmlformats.org/officeDocument/2006/relationships/tags" Target="../tags/tag314.xml"/><Relationship Id="rId35" Type="http://schemas.openxmlformats.org/officeDocument/2006/relationships/tags" Target="../tags/tag319.xml"/><Relationship Id="rId43" Type="http://schemas.openxmlformats.org/officeDocument/2006/relationships/tags" Target="../tags/tag327.xml"/></Relationships>
</file>

<file path=ppt/slides/_rels/slide18.xml.rels><?xml version="1.0" encoding="UTF-8" standalone="yes"?>
<Relationships xmlns="http://schemas.openxmlformats.org/package/2006/relationships"><Relationship Id="rId13" Type="http://schemas.openxmlformats.org/officeDocument/2006/relationships/tags" Target="../tags/tag341.xml"/><Relationship Id="rId18" Type="http://schemas.openxmlformats.org/officeDocument/2006/relationships/tags" Target="../tags/tag346.xml"/><Relationship Id="rId26" Type="http://schemas.openxmlformats.org/officeDocument/2006/relationships/tags" Target="../tags/tag354.xml"/><Relationship Id="rId39" Type="http://schemas.openxmlformats.org/officeDocument/2006/relationships/tags" Target="../tags/tag367.xml"/><Relationship Id="rId3" Type="http://schemas.openxmlformats.org/officeDocument/2006/relationships/tags" Target="../tags/tag331.xml"/><Relationship Id="rId21" Type="http://schemas.openxmlformats.org/officeDocument/2006/relationships/tags" Target="../tags/tag349.xml"/><Relationship Id="rId34" Type="http://schemas.openxmlformats.org/officeDocument/2006/relationships/tags" Target="../tags/tag362.xml"/><Relationship Id="rId42" Type="http://schemas.openxmlformats.org/officeDocument/2006/relationships/tags" Target="../tags/tag370.xml"/><Relationship Id="rId47" Type="http://schemas.openxmlformats.org/officeDocument/2006/relationships/tags" Target="../tags/tag375.xml"/><Relationship Id="rId50" Type="http://schemas.openxmlformats.org/officeDocument/2006/relationships/tags" Target="../tags/tag378.xml"/><Relationship Id="rId7" Type="http://schemas.openxmlformats.org/officeDocument/2006/relationships/tags" Target="../tags/tag335.xml"/><Relationship Id="rId12" Type="http://schemas.openxmlformats.org/officeDocument/2006/relationships/tags" Target="../tags/tag340.xml"/><Relationship Id="rId17" Type="http://schemas.openxmlformats.org/officeDocument/2006/relationships/tags" Target="../tags/tag345.xml"/><Relationship Id="rId25" Type="http://schemas.openxmlformats.org/officeDocument/2006/relationships/tags" Target="../tags/tag353.xml"/><Relationship Id="rId33" Type="http://schemas.openxmlformats.org/officeDocument/2006/relationships/tags" Target="../tags/tag361.xml"/><Relationship Id="rId38" Type="http://schemas.openxmlformats.org/officeDocument/2006/relationships/tags" Target="../tags/tag366.xml"/><Relationship Id="rId46" Type="http://schemas.openxmlformats.org/officeDocument/2006/relationships/tags" Target="../tags/tag374.xml"/><Relationship Id="rId2" Type="http://schemas.openxmlformats.org/officeDocument/2006/relationships/tags" Target="../tags/tag330.xml"/><Relationship Id="rId16" Type="http://schemas.openxmlformats.org/officeDocument/2006/relationships/tags" Target="../tags/tag344.xml"/><Relationship Id="rId20" Type="http://schemas.openxmlformats.org/officeDocument/2006/relationships/tags" Target="../tags/tag348.xml"/><Relationship Id="rId29" Type="http://schemas.openxmlformats.org/officeDocument/2006/relationships/tags" Target="../tags/tag357.xml"/><Relationship Id="rId41" Type="http://schemas.openxmlformats.org/officeDocument/2006/relationships/tags" Target="../tags/tag369.xml"/><Relationship Id="rId54" Type="http://schemas.openxmlformats.org/officeDocument/2006/relationships/slideLayout" Target="../slideLayouts/slideLayout6.xml"/><Relationship Id="rId1" Type="http://schemas.openxmlformats.org/officeDocument/2006/relationships/tags" Target="../tags/tag329.xml"/><Relationship Id="rId6" Type="http://schemas.openxmlformats.org/officeDocument/2006/relationships/tags" Target="../tags/tag334.xml"/><Relationship Id="rId11" Type="http://schemas.openxmlformats.org/officeDocument/2006/relationships/tags" Target="../tags/tag339.xml"/><Relationship Id="rId24" Type="http://schemas.openxmlformats.org/officeDocument/2006/relationships/tags" Target="../tags/tag352.xml"/><Relationship Id="rId32" Type="http://schemas.openxmlformats.org/officeDocument/2006/relationships/tags" Target="../tags/tag360.xml"/><Relationship Id="rId37" Type="http://schemas.openxmlformats.org/officeDocument/2006/relationships/tags" Target="../tags/tag365.xml"/><Relationship Id="rId40" Type="http://schemas.openxmlformats.org/officeDocument/2006/relationships/tags" Target="../tags/tag368.xml"/><Relationship Id="rId45" Type="http://schemas.openxmlformats.org/officeDocument/2006/relationships/tags" Target="../tags/tag373.xml"/><Relationship Id="rId53" Type="http://schemas.openxmlformats.org/officeDocument/2006/relationships/tags" Target="../tags/tag381.xml"/><Relationship Id="rId5" Type="http://schemas.openxmlformats.org/officeDocument/2006/relationships/tags" Target="../tags/tag333.xml"/><Relationship Id="rId15" Type="http://schemas.openxmlformats.org/officeDocument/2006/relationships/tags" Target="../tags/tag343.xml"/><Relationship Id="rId23" Type="http://schemas.openxmlformats.org/officeDocument/2006/relationships/tags" Target="../tags/tag351.xml"/><Relationship Id="rId28" Type="http://schemas.openxmlformats.org/officeDocument/2006/relationships/tags" Target="../tags/tag356.xml"/><Relationship Id="rId36" Type="http://schemas.openxmlformats.org/officeDocument/2006/relationships/tags" Target="../tags/tag364.xml"/><Relationship Id="rId49" Type="http://schemas.openxmlformats.org/officeDocument/2006/relationships/tags" Target="../tags/tag377.xml"/><Relationship Id="rId10" Type="http://schemas.openxmlformats.org/officeDocument/2006/relationships/tags" Target="../tags/tag338.xml"/><Relationship Id="rId19" Type="http://schemas.openxmlformats.org/officeDocument/2006/relationships/tags" Target="../tags/tag347.xml"/><Relationship Id="rId31" Type="http://schemas.openxmlformats.org/officeDocument/2006/relationships/tags" Target="../tags/tag359.xml"/><Relationship Id="rId44" Type="http://schemas.openxmlformats.org/officeDocument/2006/relationships/tags" Target="../tags/tag372.xml"/><Relationship Id="rId52" Type="http://schemas.openxmlformats.org/officeDocument/2006/relationships/tags" Target="../tags/tag380.xml"/><Relationship Id="rId4" Type="http://schemas.openxmlformats.org/officeDocument/2006/relationships/tags" Target="../tags/tag332.xml"/><Relationship Id="rId9" Type="http://schemas.openxmlformats.org/officeDocument/2006/relationships/tags" Target="../tags/tag337.xml"/><Relationship Id="rId14" Type="http://schemas.openxmlformats.org/officeDocument/2006/relationships/tags" Target="../tags/tag342.xml"/><Relationship Id="rId22" Type="http://schemas.openxmlformats.org/officeDocument/2006/relationships/tags" Target="../tags/tag350.xml"/><Relationship Id="rId27" Type="http://schemas.openxmlformats.org/officeDocument/2006/relationships/tags" Target="../tags/tag355.xml"/><Relationship Id="rId30" Type="http://schemas.openxmlformats.org/officeDocument/2006/relationships/tags" Target="../tags/tag358.xml"/><Relationship Id="rId35" Type="http://schemas.openxmlformats.org/officeDocument/2006/relationships/tags" Target="../tags/tag363.xml"/><Relationship Id="rId43" Type="http://schemas.openxmlformats.org/officeDocument/2006/relationships/tags" Target="../tags/tag371.xml"/><Relationship Id="rId48" Type="http://schemas.openxmlformats.org/officeDocument/2006/relationships/tags" Target="../tags/tag376.xml"/><Relationship Id="rId8" Type="http://schemas.openxmlformats.org/officeDocument/2006/relationships/tags" Target="../tags/tag336.xml"/><Relationship Id="rId51" Type="http://schemas.openxmlformats.org/officeDocument/2006/relationships/tags" Target="../tags/tag37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63" Type="http://schemas.openxmlformats.org/officeDocument/2006/relationships/tags" Target="../tags/tag63.xml"/><Relationship Id="rId68" Type="http://schemas.openxmlformats.org/officeDocument/2006/relationships/tags" Target="../tags/tag68.xml"/><Relationship Id="rId76" Type="http://schemas.openxmlformats.org/officeDocument/2006/relationships/tags" Target="../tags/tag76.xml"/><Relationship Id="rId84" Type="http://schemas.openxmlformats.org/officeDocument/2006/relationships/tags" Target="../tags/tag84.xml"/><Relationship Id="rId89" Type="http://schemas.openxmlformats.org/officeDocument/2006/relationships/tags" Target="../tags/tag89.xml"/><Relationship Id="rId7" Type="http://schemas.openxmlformats.org/officeDocument/2006/relationships/tags" Target="../tags/tag7.xml"/><Relationship Id="rId71" Type="http://schemas.openxmlformats.org/officeDocument/2006/relationships/tags" Target="../tags/tag71.xml"/><Relationship Id="rId92" Type="http://schemas.openxmlformats.org/officeDocument/2006/relationships/tags" Target="../tags/tag92.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74" Type="http://schemas.openxmlformats.org/officeDocument/2006/relationships/tags" Target="../tags/tag74.xml"/><Relationship Id="rId79" Type="http://schemas.openxmlformats.org/officeDocument/2006/relationships/tags" Target="../tags/tag79.xml"/><Relationship Id="rId87" Type="http://schemas.openxmlformats.org/officeDocument/2006/relationships/tags" Target="../tags/tag87.xml"/><Relationship Id="rId5" Type="http://schemas.openxmlformats.org/officeDocument/2006/relationships/tags" Target="../tags/tag5.xml"/><Relationship Id="rId61" Type="http://schemas.openxmlformats.org/officeDocument/2006/relationships/tags" Target="../tags/tag61.xml"/><Relationship Id="rId82" Type="http://schemas.openxmlformats.org/officeDocument/2006/relationships/tags" Target="../tags/tag82.xml"/><Relationship Id="rId90" Type="http://schemas.openxmlformats.org/officeDocument/2006/relationships/tags" Target="../tags/tag90.xml"/><Relationship Id="rId95" Type="http://schemas.openxmlformats.org/officeDocument/2006/relationships/notesSlide" Target="../notesSlides/notesSlide1.xml"/><Relationship Id="rId19" Type="http://schemas.openxmlformats.org/officeDocument/2006/relationships/tags" Target="../tags/tag1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77" Type="http://schemas.openxmlformats.org/officeDocument/2006/relationships/tags" Target="../tags/tag77.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85" Type="http://schemas.openxmlformats.org/officeDocument/2006/relationships/tags" Target="../tags/tag85.xml"/><Relationship Id="rId93" Type="http://schemas.openxmlformats.org/officeDocument/2006/relationships/tags" Target="../tags/tag93.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tags" Target="../tags/tag83.xml"/><Relationship Id="rId88" Type="http://schemas.openxmlformats.org/officeDocument/2006/relationships/tags" Target="../tags/tag88.xml"/><Relationship Id="rId91" Type="http://schemas.openxmlformats.org/officeDocument/2006/relationships/tags" Target="../tags/tag91.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tags" Target="../tags/tag81.xml"/><Relationship Id="rId86" Type="http://schemas.openxmlformats.org/officeDocument/2006/relationships/tags" Target="../tags/tag86.xml"/><Relationship Id="rId94" Type="http://schemas.openxmlformats.org/officeDocument/2006/relationships/slideLayout" Target="../slideLayouts/slideLayout6.xml"/><Relationship Id="rId4" Type="http://schemas.openxmlformats.org/officeDocument/2006/relationships/tags" Target="../tags/tag4.xml"/><Relationship Id="rId9" Type="http://schemas.openxmlformats.org/officeDocument/2006/relationships/tags" Target="../tags/tag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tags" Target="../tags/tag389.xml"/><Relationship Id="rId3" Type="http://schemas.openxmlformats.org/officeDocument/2006/relationships/tags" Target="../tags/tag384.xml"/><Relationship Id="rId7" Type="http://schemas.openxmlformats.org/officeDocument/2006/relationships/tags" Target="../tags/tag388.xml"/><Relationship Id="rId12" Type="http://schemas.openxmlformats.org/officeDocument/2006/relationships/notesSlide" Target="../notesSlides/notesSlide7.xml"/><Relationship Id="rId2" Type="http://schemas.openxmlformats.org/officeDocument/2006/relationships/tags" Target="../tags/tag383.xml"/><Relationship Id="rId1" Type="http://schemas.openxmlformats.org/officeDocument/2006/relationships/tags" Target="../tags/tag382.xml"/><Relationship Id="rId6" Type="http://schemas.openxmlformats.org/officeDocument/2006/relationships/tags" Target="../tags/tag387.xml"/><Relationship Id="rId11" Type="http://schemas.openxmlformats.org/officeDocument/2006/relationships/slideLayout" Target="../slideLayouts/slideLayout2.xml"/><Relationship Id="rId5" Type="http://schemas.openxmlformats.org/officeDocument/2006/relationships/tags" Target="../tags/tag386.xml"/><Relationship Id="rId10" Type="http://schemas.openxmlformats.org/officeDocument/2006/relationships/tags" Target="../tags/tag391.xml"/><Relationship Id="rId4" Type="http://schemas.openxmlformats.org/officeDocument/2006/relationships/tags" Target="../tags/tag385.xml"/><Relationship Id="rId9" Type="http://schemas.openxmlformats.org/officeDocument/2006/relationships/tags" Target="../tags/tag390.xml"/></Relationships>
</file>

<file path=ppt/slides/_rels/slide24.xml.rels><?xml version="1.0" encoding="UTF-8" standalone="yes"?>
<Relationships xmlns="http://schemas.openxmlformats.org/package/2006/relationships"><Relationship Id="rId13" Type="http://schemas.openxmlformats.org/officeDocument/2006/relationships/tags" Target="../tags/tag404.xml"/><Relationship Id="rId18" Type="http://schemas.openxmlformats.org/officeDocument/2006/relationships/tags" Target="../tags/tag409.xml"/><Relationship Id="rId26" Type="http://schemas.openxmlformats.org/officeDocument/2006/relationships/tags" Target="../tags/tag417.xml"/><Relationship Id="rId39" Type="http://schemas.openxmlformats.org/officeDocument/2006/relationships/tags" Target="../tags/tag430.xml"/><Relationship Id="rId21" Type="http://schemas.openxmlformats.org/officeDocument/2006/relationships/tags" Target="../tags/tag412.xml"/><Relationship Id="rId34" Type="http://schemas.openxmlformats.org/officeDocument/2006/relationships/tags" Target="../tags/tag425.xml"/><Relationship Id="rId42" Type="http://schemas.openxmlformats.org/officeDocument/2006/relationships/tags" Target="../tags/tag433.xml"/><Relationship Id="rId47" Type="http://schemas.openxmlformats.org/officeDocument/2006/relationships/tags" Target="../tags/tag438.xml"/><Relationship Id="rId50" Type="http://schemas.openxmlformats.org/officeDocument/2006/relationships/tags" Target="../tags/tag441.xml"/><Relationship Id="rId55" Type="http://schemas.openxmlformats.org/officeDocument/2006/relationships/tags" Target="../tags/tag446.xml"/><Relationship Id="rId7" Type="http://schemas.openxmlformats.org/officeDocument/2006/relationships/tags" Target="../tags/tag398.xml"/><Relationship Id="rId12" Type="http://schemas.openxmlformats.org/officeDocument/2006/relationships/tags" Target="../tags/tag403.xml"/><Relationship Id="rId17" Type="http://schemas.openxmlformats.org/officeDocument/2006/relationships/tags" Target="../tags/tag408.xml"/><Relationship Id="rId25" Type="http://schemas.openxmlformats.org/officeDocument/2006/relationships/tags" Target="../tags/tag416.xml"/><Relationship Id="rId33" Type="http://schemas.openxmlformats.org/officeDocument/2006/relationships/tags" Target="../tags/tag424.xml"/><Relationship Id="rId38" Type="http://schemas.openxmlformats.org/officeDocument/2006/relationships/tags" Target="../tags/tag429.xml"/><Relationship Id="rId46" Type="http://schemas.openxmlformats.org/officeDocument/2006/relationships/tags" Target="../tags/tag437.xml"/><Relationship Id="rId59" Type="http://schemas.openxmlformats.org/officeDocument/2006/relationships/notesSlide" Target="../notesSlides/notesSlide8.xml"/><Relationship Id="rId2" Type="http://schemas.openxmlformats.org/officeDocument/2006/relationships/tags" Target="../tags/tag393.xml"/><Relationship Id="rId16" Type="http://schemas.openxmlformats.org/officeDocument/2006/relationships/tags" Target="../tags/tag407.xml"/><Relationship Id="rId20" Type="http://schemas.openxmlformats.org/officeDocument/2006/relationships/tags" Target="../tags/tag411.xml"/><Relationship Id="rId29" Type="http://schemas.openxmlformats.org/officeDocument/2006/relationships/tags" Target="../tags/tag420.xml"/><Relationship Id="rId41" Type="http://schemas.openxmlformats.org/officeDocument/2006/relationships/tags" Target="../tags/tag432.xml"/><Relationship Id="rId54" Type="http://schemas.openxmlformats.org/officeDocument/2006/relationships/tags" Target="../tags/tag445.xml"/><Relationship Id="rId1" Type="http://schemas.openxmlformats.org/officeDocument/2006/relationships/tags" Target="../tags/tag392.xml"/><Relationship Id="rId6" Type="http://schemas.openxmlformats.org/officeDocument/2006/relationships/tags" Target="../tags/tag397.xml"/><Relationship Id="rId11" Type="http://schemas.openxmlformats.org/officeDocument/2006/relationships/tags" Target="../tags/tag402.xml"/><Relationship Id="rId24" Type="http://schemas.openxmlformats.org/officeDocument/2006/relationships/tags" Target="../tags/tag415.xml"/><Relationship Id="rId32" Type="http://schemas.openxmlformats.org/officeDocument/2006/relationships/tags" Target="../tags/tag423.xml"/><Relationship Id="rId37" Type="http://schemas.openxmlformats.org/officeDocument/2006/relationships/tags" Target="../tags/tag428.xml"/><Relationship Id="rId40" Type="http://schemas.openxmlformats.org/officeDocument/2006/relationships/tags" Target="../tags/tag431.xml"/><Relationship Id="rId45" Type="http://schemas.openxmlformats.org/officeDocument/2006/relationships/tags" Target="../tags/tag436.xml"/><Relationship Id="rId53" Type="http://schemas.openxmlformats.org/officeDocument/2006/relationships/tags" Target="../tags/tag444.xml"/><Relationship Id="rId58" Type="http://schemas.openxmlformats.org/officeDocument/2006/relationships/slideLayout" Target="../slideLayouts/slideLayout2.xml"/><Relationship Id="rId5" Type="http://schemas.openxmlformats.org/officeDocument/2006/relationships/tags" Target="../tags/tag396.xml"/><Relationship Id="rId15" Type="http://schemas.openxmlformats.org/officeDocument/2006/relationships/tags" Target="../tags/tag406.xml"/><Relationship Id="rId23" Type="http://schemas.openxmlformats.org/officeDocument/2006/relationships/tags" Target="../tags/tag414.xml"/><Relationship Id="rId28" Type="http://schemas.openxmlformats.org/officeDocument/2006/relationships/tags" Target="../tags/tag419.xml"/><Relationship Id="rId36" Type="http://schemas.openxmlformats.org/officeDocument/2006/relationships/tags" Target="../tags/tag427.xml"/><Relationship Id="rId49" Type="http://schemas.openxmlformats.org/officeDocument/2006/relationships/tags" Target="../tags/tag440.xml"/><Relationship Id="rId57" Type="http://schemas.openxmlformats.org/officeDocument/2006/relationships/tags" Target="../tags/tag448.xml"/><Relationship Id="rId10" Type="http://schemas.openxmlformats.org/officeDocument/2006/relationships/tags" Target="../tags/tag401.xml"/><Relationship Id="rId19" Type="http://schemas.openxmlformats.org/officeDocument/2006/relationships/tags" Target="../tags/tag410.xml"/><Relationship Id="rId31" Type="http://schemas.openxmlformats.org/officeDocument/2006/relationships/tags" Target="../tags/tag422.xml"/><Relationship Id="rId44" Type="http://schemas.openxmlformats.org/officeDocument/2006/relationships/tags" Target="../tags/tag435.xml"/><Relationship Id="rId52" Type="http://schemas.openxmlformats.org/officeDocument/2006/relationships/tags" Target="../tags/tag443.xml"/><Relationship Id="rId4" Type="http://schemas.openxmlformats.org/officeDocument/2006/relationships/tags" Target="../tags/tag395.xml"/><Relationship Id="rId9" Type="http://schemas.openxmlformats.org/officeDocument/2006/relationships/tags" Target="../tags/tag400.xml"/><Relationship Id="rId14" Type="http://schemas.openxmlformats.org/officeDocument/2006/relationships/tags" Target="../tags/tag405.xml"/><Relationship Id="rId22" Type="http://schemas.openxmlformats.org/officeDocument/2006/relationships/tags" Target="../tags/tag413.xml"/><Relationship Id="rId27" Type="http://schemas.openxmlformats.org/officeDocument/2006/relationships/tags" Target="../tags/tag418.xml"/><Relationship Id="rId30" Type="http://schemas.openxmlformats.org/officeDocument/2006/relationships/tags" Target="../tags/tag421.xml"/><Relationship Id="rId35" Type="http://schemas.openxmlformats.org/officeDocument/2006/relationships/tags" Target="../tags/tag426.xml"/><Relationship Id="rId43" Type="http://schemas.openxmlformats.org/officeDocument/2006/relationships/tags" Target="../tags/tag434.xml"/><Relationship Id="rId48" Type="http://schemas.openxmlformats.org/officeDocument/2006/relationships/tags" Target="../tags/tag439.xml"/><Relationship Id="rId56" Type="http://schemas.openxmlformats.org/officeDocument/2006/relationships/tags" Target="../tags/tag447.xml"/><Relationship Id="rId8" Type="http://schemas.openxmlformats.org/officeDocument/2006/relationships/tags" Target="../tags/tag399.xml"/><Relationship Id="rId51" Type="http://schemas.openxmlformats.org/officeDocument/2006/relationships/tags" Target="../tags/tag442.xml"/><Relationship Id="rId3" Type="http://schemas.openxmlformats.org/officeDocument/2006/relationships/tags" Target="../tags/tag394.xml"/></Relationships>
</file>

<file path=ppt/slides/_rels/slide25.xml.rels><?xml version="1.0" encoding="UTF-8" standalone="yes"?>
<Relationships xmlns="http://schemas.openxmlformats.org/package/2006/relationships"><Relationship Id="rId13" Type="http://schemas.openxmlformats.org/officeDocument/2006/relationships/tags" Target="../tags/tag461.xml"/><Relationship Id="rId18" Type="http://schemas.openxmlformats.org/officeDocument/2006/relationships/tags" Target="../tags/tag466.xml"/><Relationship Id="rId26" Type="http://schemas.openxmlformats.org/officeDocument/2006/relationships/tags" Target="../tags/tag474.xml"/><Relationship Id="rId39" Type="http://schemas.openxmlformats.org/officeDocument/2006/relationships/tags" Target="../tags/tag487.xml"/><Relationship Id="rId21" Type="http://schemas.openxmlformats.org/officeDocument/2006/relationships/tags" Target="../tags/tag469.xml"/><Relationship Id="rId34" Type="http://schemas.openxmlformats.org/officeDocument/2006/relationships/tags" Target="../tags/tag482.xml"/><Relationship Id="rId42" Type="http://schemas.openxmlformats.org/officeDocument/2006/relationships/tags" Target="../tags/tag490.xml"/><Relationship Id="rId47" Type="http://schemas.openxmlformats.org/officeDocument/2006/relationships/tags" Target="../tags/tag495.xml"/><Relationship Id="rId50" Type="http://schemas.openxmlformats.org/officeDocument/2006/relationships/tags" Target="../tags/tag498.xml"/><Relationship Id="rId55" Type="http://schemas.openxmlformats.org/officeDocument/2006/relationships/tags" Target="../tags/tag503.xml"/><Relationship Id="rId7" Type="http://schemas.openxmlformats.org/officeDocument/2006/relationships/tags" Target="../tags/tag455.xml"/><Relationship Id="rId12" Type="http://schemas.openxmlformats.org/officeDocument/2006/relationships/tags" Target="../tags/tag460.xml"/><Relationship Id="rId17" Type="http://schemas.openxmlformats.org/officeDocument/2006/relationships/tags" Target="../tags/tag465.xml"/><Relationship Id="rId25" Type="http://schemas.openxmlformats.org/officeDocument/2006/relationships/tags" Target="../tags/tag473.xml"/><Relationship Id="rId33" Type="http://schemas.openxmlformats.org/officeDocument/2006/relationships/tags" Target="../tags/tag481.xml"/><Relationship Id="rId38" Type="http://schemas.openxmlformats.org/officeDocument/2006/relationships/tags" Target="../tags/tag486.xml"/><Relationship Id="rId46" Type="http://schemas.openxmlformats.org/officeDocument/2006/relationships/tags" Target="../tags/tag494.xml"/><Relationship Id="rId59" Type="http://schemas.openxmlformats.org/officeDocument/2006/relationships/notesSlide" Target="../notesSlides/notesSlide9.xml"/><Relationship Id="rId2" Type="http://schemas.openxmlformats.org/officeDocument/2006/relationships/tags" Target="../tags/tag450.xml"/><Relationship Id="rId16" Type="http://schemas.openxmlformats.org/officeDocument/2006/relationships/tags" Target="../tags/tag464.xml"/><Relationship Id="rId20" Type="http://schemas.openxmlformats.org/officeDocument/2006/relationships/tags" Target="../tags/tag468.xml"/><Relationship Id="rId29" Type="http://schemas.openxmlformats.org/officeDocument/2006/relationships/tags" Target="../tags/tag477.xml"/><Relationship Id="rId41" Type="http://schemas.openxmlformats.org/officeDocument/2006/relationships/tags" Target="../tags/tag489.xml"/><Relationship Id="rId54" Type="http://schemas.openxmlformats.org/officeDocument/2006/relationships/tags" Target="../tags/tag502.xml"/><Relationship Id="rId1" Type="http://schemas.openxmlformats.org/officeDocument/2006/relationships/tags" Target="../tags/tag449.xml"/><Relationship Id="rId6" Type="http://schemas.openxmlformats.org/officeDocument/2006/relationships/tags" Target="../tags/tag454.xml"/><Relationship Id="rId11" Type="http://schemas.openxmlformats.org/officeDocument/2006/relationships/tags" Target="../tags/tag459.xml"/><Relationship Id="rId24" Type="http://schemas.openxmlformats.org/officeDocument/2006/relationships/tags" Target="../tags/tag472.xml"/><Relationship Id="rId32" Type="http://schemas.openxmlformats.org/officeDocument/2006/relationships/tags" Target="../tags/tag480.xml"/><Relationship Id="rId37" Type="http://schemas.openxmlformats.org/officeDocument/2006/relationships/tags" Target="../tags/tag485.xml"/><Relationship Id="rId40" Type="http://schemas.openxmlformats.org/officeDocument/2006/relationships/tags" Target="../tags/tag488.xml"/><Relationship Id="rId45" Type="http://schemas.openxmlformats.org/officeDocument/2006/relationships/tags" Target="../tags/tag493.xml"/><Relationship Id="rId53" Type="http://schemas.openxmlformats.org/officeDocument/2006/relationships/tags" Target="../tags/tag501.xml"/><Relationship Id="rId58" Type="http://schemas.openxmlformats.org/officeDocument/2006/relationships/slideLayout" Target="../slideLayouts/slideLayout2.xml"/><Relationship Id="rId5" Type="http://schemas.openxmlformats.org/officeDocument/2006/relationships/tags" Target="../tags/tag453.xml"/><Relationship Id="rId15" Type="http://schemas.openxmlformats.org/officeDocument/2006/relationships/tags" Target="../tags/tag463.xml"/><Relationship Id="rId23" Type="http://schemas.openxmlformats.org/officeDocument/2006/relationships/tags" Target="../tags/tag471.xml"/><Relationship Id="rId28" Type="http://schemas.openxmlformats.org/officeDocument/2006/relationships/tags" Target="../tags/tag476.xml"/><Relationship Id="rId36" Type="http://schemas.openxmlformats.org/officeDocument/2006/relationships/tags" Target="../tags/tag484.xml"/><Relationship Id="rId49" Type="http://schemas.openxmlformats.org/officeDocument/2006/relationships/tags" Target="../tags/tag497.xml"/><Relationship Id="rId57" Type="http://schemas.openxmlformats.org/officeDocument/2006/relationships/tags" Target="../tags/tag505.xml"/><Relationship Id="rId10" Type="http://schemas.openxmlformats.org/officeDocument/2006/relationships/tags" Target="../tags/tag458.xml"/><Relationship Id="rId19" Type="http://schemas.openxmlformats.org/officeDocument/2006/relationships/tags" Target="../tags/tag467.xml"/><Relationship Id="rId31" Type="http://schemas.openxmlformats.org/officeDocument/2006/relationships/tags" Target="../tags/tag479.xml"/><Relationship Id="rId44" Type="http://schemas.openxmlformats.org/officeDocument/2006/relationships/tags" Target="../tags/tag492.xml"/><Relationship Id="rId52" Type="http://schemas.openxmlformats.org/officeDocument/2006/relationships/tags" Target="../tags/tag500.xml"/><Relationship Id="rId4" Type="http://schemas.openxmlformats.org/officeDocument/2006/relationships/tags" Target="../tags/tag452.xml"/><Relationship Id="rId9" Type="http://schemas.openxmlformats.org/officeDocument/2006/relationships/tags" Target="../tags/tag457.xml"/><Relationship Id="rId14" Type="http://schemas.openxmlformats.org/officeDocument/2006/relationships/tags" Target="../tags/tag462.xml"/><Relationship Id="rId22" Type="http://schemas.openxmlformats.org/officeDocument/2006/relationships/tags" Target="../tags/tag470.xml"/><Relationship Id="rId27" Type="http://schemas.openxmlformats.org/officeDocument/2006/relationships/tags" Target="../tags/tag475.xml"/><Relationship Id="rId30" Type="http://schemas.openxmlformats.org/officeDocument/2006/relationships/tags" Target="../tags/tag478.xml"/><Relationship Id="rId35" Type="http://schemas.openxmlformats.org/officeDocument/2006/relationships/tags" Target="../tags/tag483.xml"/><Relationship Id="rId43" Type="http://schemas.openxmlformats.org/officeDocument/2006/relationships/tags" Target="../tags/tag491.xml"/><Relationship Id="rId48" Type="http://schemas.openxmlformats.org/officeDocument/2006/relationships/tags" Target="../tags/tag496.xml"/><Relationship Id="rId56" Type="http://schemas.openxmlformats.org/officeDocument/2006/relationships/tags" Target="../tags/tag504.xml"/><Relationship Id="rId8" Type="http://schemas.openxmlformats.org/officeDocument/2006/relationships/tags" Target="../tags/tag456.xml"/><Relationship Id="rId51" Type="http://schemas.openxmlformats.org/officeDocument/2006/relationships/tags" Target="../tags/tag499.xml"/><Relationship Id="rId3" Type="http://schemas.openxmlformats.org/officeDocument/2006/relationships/tags" Target="../tags/tag451.xml"/></Relationships>
</file>

<file path=ppt/slides/_rels/slide26.xml.rels><?xml version="1.0" encoding="UTF-8" standalone="yes"?>
<Relationships xmlns="http://schemas.openxmlformats.org/package/2006/relationships"><Relationship Id="rId13" Type="http://schemas.openxmlformats.org/officeDocument/2006/relationships/tags" Target="../tags/tag518.xml"/><Relationship Id="rId18" Type="http://schemas.openxmlformats.org/officeDocument/2006/relationships/tags" Target="../tags/tag523.xml"/><Relationship Id="rId26" Type="http://schemas.openxmlformats.org/officeDocument/2006/relationships/tags" Target="../tags/tag531.xml"/><Relationship Id="rId39" Type="http://schemas.openxmlformats.org/officeDocument/2006/relationships/tags" Target="../tags/tag544.xml"/><Relationship Id="rId21" Type="http://schemas.openxmlformats.org/officeDocument/2006/relationships/tags" Target="../tags/tag526.xml"/><Relationship Id="rId34" Type="http://schemas.openxmlformats.org/officeDocument/2006/relationships/tags" Target="../tags/tag539.xml"/><Relationship Id="rId42" Type="http://schemas.openxmlformats.org/officeDocument/2006/relationships/tags" Target="../tags/tag547.xml"/><Relationship Id="rId47" Type="http://schemas.openxmlformats.org/officeDocument/2006/relationships/tags" Target="../tags/tag552.xml"/><Relationship Id="rId50" Type="http://schemas.openxmlformats.org/officeDocument/2006/relationships/tags" Target="../tags/tag555.xml"/><Relationship Id="rId55" Type="http://schemas.openxmlformats.org/officeDocument/2006/relationships/tags" Target="../tags/tag560.xml"/><Relationship Id="rId7" Type="http://schemas.openxmlformats.org/officeDocument/2006/relationships/tags" Target="../tags/tag512.xml"/><Relationship Id="rId12" Type="http://schemas.openxmlformats.org/officeDocument/2006/relationships/tags" Target="../tags/tag517.xml"/><Relationship Id="rId17" Type="http://schemas.openxmlformats.org/officeDocument/2006/relationships/tags" Target="../tags/tag522.xml"/><Relationship Id="rId25" Type="http://schemas.openxmlformats.org/officeDocument/2006/relationships/tags" Target="../tags/tag530.xml"/><Relationship Id="rId33" Type="http://schemas.openxmlformats.org/officeDocument/2006/relationships/tags" Target="../tags/tag538.xml"/><Relationship Id="rId38" Type="http://schemas.openxmlformats.org/officeDocument/2006/relationships/tags" Target="../tags/tag543.xml"/><Relationship Id="rId46" Type="http://schemas.openxmlformats.org/officeDocument/2006/relationships/tags" Target="../tags/tag551.xml"/><Relationship Id="rId59" Type="http://schemas.openxmlformats.org/officeDocument/2006/relationships/notesSlide" Target="../notesSlides/notesSlide10.xml"/><Relationship Id="rId2" Type="http://schemas.openxmlformats.org/officeDocument/2006/relationships/tags" Target="../tags/tag507.xml"/><Relationship Id="rId16" Type="http://schemas.openxmlformats.org/officeDocument/2006/relationships/tags" Target="../tags/tag521.xml"/><Relationship Id="rId20" Type="http://schemas.openxmlformats.org/officeDocument/2006/relationships/tags" Target="../tags/tag525.xml"/><Relationship Id="rId29" Type="http://schemas.openxmlformats.org/officeDocument/2006/relationships/tags" Target="../tags/tag534.xml"/><Relationship Id="rId41" Type="http://schemas.openxmlformats.org/officeDocument/2006/relationships/tags" Target="../tags/tag546.xml"/><Relationship Id="rId54" Type="http://schemas.openxmlformats.org/officeDocument/2006/relationships/tags" Target="../tags/tag559.xml"/><Relationship Id="rId1" Type="http://schemas.openxmlformats.org/officeDocument/2006/relationships/tags" Target="../tags/tag506.xml"/><Relationship Id="rId6" Type="http://schemas.openxmlformats.org/officeDocument/2006/relationships/tags" Target="../tags/tag511.xml"/><Relationship Id="rId11" Type="http://schemas.openxmlformats.org/officeDocument/2006/relationships/tags" Target="../tags/tag516.xml"/><Relationship Id="rId24" Type="http://schemas.openxmlformats.org/officeDocument/2006/relationships/tags" Target="../tags/tag529.xml"/><Relationship Id="rId32" Type="http://schemas.openxmlformats.org/officeDocument/2006/relationships/tags" Target="../tags/tag537.xml"/><Relationship Id="rId37" Type="http://schemas.openxmlformats.org/officeDocument/2006/relationships/tags" Target="../tags/tag542.xml"/><Relationship Id="rId40" Type="http://schemas.openxmlformats.org/officeDocument/2006/relationships/tags" Target="../tags/tag545.xml"/><Relationship Id="rId45" Type="http://schemas.openxmlformats.org/officeDocument/2006/relationships/tags" Target="../tags/tag550.xml"/><Relationship Id="rId53" Type="http://schemas.openxmlformats.org/officeDocument/2006/relationships/tags" Target="../tags/tag558.xml"/><Relationship Id="rId58" Type="http://schemas.openxmlformats.org/officeDocument/2006/relationships/slideLayout" Target="../slideLayouts/slideLayout2.xml"/><Relationship Id="rId5" Type="http://schemas.openxmlformats.org/officeDocument/2006/relationships/tags" Target="../tags/tag510.xml"/><Relationship Id="rId15" Type="http://schemas.openxmlformats.org/officeDocument/2006/relationships/tags" Target="../tags/tag520.xml"/><Relationship Id="rId23" Type="http://schemas.openxmlformats.org/officeDocument/2006/relationships/tags" Target="../tags/tag528.xml"/><Relationship Id="rId28" Type="http://schemas.openxmlformats.org/officeDocument/2006/relationships/tags" Target="../tags/tag533.xml"/><Relationship Id="rId36" Type="http://schemas.openxmlformats.org/officeDocument/2006/relationships/tags" Target="../tags/tag541.xml"/><Relationship Id="rId49" Type="http://schemas.openxmlformats.org/officeDocument/2006/relationships/tags" Target="../tags/tag554.xml"/><Relationship Id="rId57" Type="http://schemas.openxmlformats.org/officeDocument/2006/relationships/tags" Target="../tags/tag562.xml"/><Relationship Id="rId10" Type="http://schemas.openxmlformats.org/officeDocument/2006/relationships/tags" Target="../tags/tag515.xml"/><Relationship Id="rId19" Type="http://schemas.openxmlformats.org/officeDocument/2006/relationships/tags" Target="../tags/tag524.xml"/><Relationship Id="rId31" Type="http://schemas.openxmlformats.org/officeDocument/2006/relationships/tags" Target="../tags/tag536.xml"/><Relationship Id="rId44" Type="http://schemas.openxmlformats.org/officeDocument/2006/relationships/tags" Target="../tags/tag549.xml"/><Relationship Id="rId52" Type="http://schemas.openxmlformats.org/officeDocument/2006/relationships/tags" Target="../tags/tag557.xml"/><Relationship Id="rId4" Type="http://schemas.openxmlformats.org/officeDocument/2006/relationships/tags" Target="../tags/tag509.xml"/><Relationship Id="rId9" Type="http://schemas.openxmlformats.org/officeDocument/2006/relationships/tags" Target="../tags/tag514.xml"/><Relationship Id="rId14" Type="http://schemas.openxmlformats.org/officeDocument/2006/relationships/tags" Target="../tags/tag519.xml"/><Relationship Id="rId22" Type="http://schemas.openxmlformats.org/officeDocument/2006/relationships/tags" Target="../tags/tag527.xml"/><Relationship Id="rId27" Type="http://schemas.openxmlformats.org/officeDocument/2006/relationships/tags" Target="../tags/tag532.xml"/><Relationship Id="rId30" Type="http://schemas.openxmlformats.org/officeDocument/2006/relationships/tags" Target="../tags/tag535.xml"/><Relationship Id="rId35" Type="http://schemas.openxmlformats.org/officeDocument/2006/relationships/tags" Target="../tags/tag540.xml"/><Relationship Id="rId43" Type="http://schemas.openxmlformats.org/officeDocument/2006/relationships/tags" Target="../tags/tag548.xml"/><Relationship Id="rId48" Type="http://schemas.openxmlformats.org/officeDocument/2006/relationships/tags" Target="../tags/tag553.xml"/><Relationship Id="rId56" Type="http://schemas.openxmlformats.org/officeDocument/2006/relationships/tags" Target="../tags/tag561.xml"/><Relationship Id="rId8" Type="http://schemas.openxmlformats.org/officeDocument/2006/relationships/tags" Target="../tags/tag513.xml"/><Relationship Id="rId51" Type="http://schemas.openxmlformats.org/officeDocument/2006/relationships/tags" Target="../tags/tag556.xml"/><Relationship Id="rId3" Type="http://schemas.openxmlformats.org/officeDocument/2006/relationships/tags" Target="../tags/tag508.xml"/></Relationships>
</file>

<file path=ppt/slides/_rels/slide27.xml.rels><?xml version="1.0" encoding="UTF-8" standalone="yes"?>
<Relationships xmlns="http://schemas.openxmlformats.org/package/2006/relationships"><Relationship Id="rId13" Type="http://schemas.openxmlformats.org/officeDocument/2006/relationships/tags" Target="../tags/tag575.xml"/><Relationship Id="rId18" Type="http://schemas.openxmlformats.org/officeDocument/2006/relationships/tags" Target="../tags/tag580.xml"/><Relationship Id="rId26" Type="http://schemas.openxmlformats.org/officeDocument/2006/relationships/tags" Target="../tags/tag588.xml"/><Relationship Id="rId39" Type="http://schemas.openxmlformats.org/officeDocument/2006/relationships/tags" Target="../tags/tag601.xml"/><Relationship Id="rId21" Type="http://schemas.openxmlformats.org/officeDocument/2006/relationships/tags" Target="../tags/tag583.xml"/><Relationship Id="rId34" Type="http://schemas.openxmlformats.org/officeDocument/2006/relationships/tags" Target="../tags/tag596.xml"/><Relationship Id="rId42" Type="http://schemas.openxmlformats.org/officeDocument/2006/relationships/tags" Target="../tags/tag604.xml"/><Relationship Id="rId47" Type="http://schemas.openxmlformats.org/officeDocument/2006/relationships/tags" Target="../tags/tag609.xml"/><Relationship Id="rId50" Type="http://schemas.openxmlformats.org/officeDocument/2006/relationships/tags" Target="../tags/tag612.xml"/><Relationship Id="rId55" Type="http://schemas.openxmlformats.org/officeDocument/2006/relationships/tags" Target="../tags/tag617.xml"/><Relationship Id="rId7" Type="http://schemas.openxmlformats.org/officeDocument/2006/relationships/tags" Target="../tags/tag569.xml"/><Relationship Id="rId12" Type="http://schemas.openxmlformats.org/officeDocument/2006/relationships/tags" Target="../tags/tag574.xml"/><Relationship Id="rId17" Type="http://schemas.openxmlformats.org/officeDocument/2006/relationships/tags" Target="../tags/tag579.xml"/><Relationship Id="rId25" Type="http://schemas.openxmlformats.org/officeDocument/2006/relationships/tags" Target="../tags/tag587.xml"/><Relationship Id="rId33" Type="http://schemas.openxmlformats.org/officeDocument/2006/relationships/tags" Target="../tags/tag595.xml"/><Relationship Id="rId38" Type="http://schemas.openxmlformats.org/officeDocument/2006/relationships/tags" Target="../tags/tag600.xml"/><Relationship Id="rId46" Type="http://schemas.openxmlformats.org/officeDocument/2006/relationships/tags" Target="../tags/tag608.xml"/><Relationship Id="rId59" Type="http://schemas.openxmlformats.org/officeDocument/2006/relationships/notesSlide" Target="../notesSlides/notesSlide11.xml"/><Relationship Id="rId2" Type="http://schemas.openxmlformats.org/officeDocument/2006/relationships/tags" Target="../tags/tag564.xml"/><Relationship Id="rId16" Type="http://schemas.openxmlformats.org/officeDocument/2006/relationships/tags" Target="../tags/tag578.xml"/><Relationship Id="rId20" Type="http://schemas.openxmlformats.org/officeDocument/2006/relationships/tags" Target="../tags/tag582.xml"/><Relationship Id="rId29" Type="http://schemas.openxmlformats.org/officeDocument/2006/relationships/tags" Target="../tags/tag591.xml"/><Relationship Id="rId41" Type="http://schemas.openxmlformats.org/officeDocument/2006/relationships/tags" Target="../tags/tag603.xml"/><Relationship Id="rId54" Type="http://schemas.openxmlformats.org/officeDocument/2006/relationships/tags" Target="../tags/tag616.xml"/><Relationship Id="rId1" Type="http://schemas.openxmlformats.org/officeDocument/2006/relationships/tags" Target="../tags/tag563.xml"/><Relationship Id="rId6" Type="http://schemas.openxmlformats.org/officeDocument/2006/relationships/tags" Target="../tags/tag568.xml"/><Relationship Id="rId11" Type="http://schemas.openxmlformats.org/officeDocument/2006/relationships/tags" Target="../tags/tag573.xml"/><Relationship Id="rId24" Type="http://schemas.openxmlformats.org/officeDocument/2006/relationships/tags" Target="../tags/tag586.xml"/><Relationship Id="rId32" Type="http://schemas.openxmlformats.org/officeDocument/2006/relationships/tags" Target="../tags/tag594.xml"/><Relationship Id="rId37" Type="http://schemas.openxmlformats.org/officeDocument/2006/relationships/tags" Target="../tags/tag599.xml"/><Relationship Id="rId40" Type="http://schemas.openxmlformats.org/officeDocument/2006/relationships/tags" Target="../tags/tag602.xml"/><Relationship Id="rId45" Type="http://schemas.openxmlformats.org/officeDocument/2006/relationships/tags" Target="../tags/tag607.xml"/><Relationship Id="rId53" Type="http://schemas.openxmlformats.org/officeDocument/2006/relationships/tags" Target="../tags/tag615.xml"/><Relationship Id="rId58" Type="http://schemas.openxmlformats.org/officeDocument/2006/relationships/slideLayout" Target="../slideLayouts/slideLayout2.xml"/><Relationship Id="rId5" Type="http://schemas.openxmlformats.org/officeDocument/2006/relationships/tags" Target="../tags/tag567.xml"/><Relationship Id="rId15" Type="http://schemas.openxmlformats.org/officeDocument/2006/relationships/tags" Target="../tags/tag577.xml"/><Relationship Id="rId23" Type="http://schemas.openxmlformats.org/officeDocument/2006/relationships/tags" Target="../tags/tag585.xml"/><Relationship Id="rId28" Type="http://schemas.openxmlformats.org/officeDocument/2006/relationships/tags" Target="../tags/tag590.xml"/><Relationship Id="rId36" Type="http://schemas.openxmlformats.org/officeDocument/2006/relationships/tags" Target="../tags/tag598.xml"/><Relationship Id="rId49" Type="http://schemas.openxmlformats.org/officeDocument/2006/relationships/tags" Target="../tags/tag611.xml"/><Relationship Id="rId57" Type="http://schemas.openxmlformats.org/officeDocument/2006/relationships/tags" Target="../tags/tag619.xml"/><Relationship Id="rId10" Type="http://schemas.openxmlformats.org/officeDocument/2006/relationships/tags" Target="../tags/tag572.xml"/><Relationship Id="rId19" Type="http://schemas.openxmlformats.org/officeDocument/2006/relationships/tags" Target="../tags/tag581.xml"/><Relationship Id="rId31" Type="http://schemas.openxmlformats.org/officeDocument/2006/relationships/tags" Target="../tags/tag593.xml"/><Relationship Id="rId44" Type="http://schemas.openxmlformats.org/officeDocument/2006/relationships/tags" Target="../tags/tag606.xml"/><Relationship Id="rId52" Type="http://schemas.openxmlformats.org/officeDocument/2006/relationships/tags" Target="../tags/tag614.xml"/><Relationship Id="rId4" Type="http://schemas.openxmlformats.org/officeDocument/2006/relationships/tags" Target="../tags/tag566.xml"/><Relationship Id="rId9" Type="http://schemas.openxmlformats.org/officeDocument/2006/relationships/tags" Target="../tags/tag571.xml"/><Relationship Id="rId14" Type="http://schemas.openxmlformats.org/officeDocument/2006/relationships/tags" Target="../tags/tag576.xml"/><Relationship Id="rId22" Type="http://schemas.openxmlformats.org/officeDocument/2006/relationships/tags" Target="../tags/tag584.xml"/><Relationship Id="rId27" Type="http://schemas.openxmlformats.org/officeDocument/2006/relationships/tags" Target="../tags/tag589.xml"/><Relationship Id="rId30" Type="http://schemas.openxmlformats.org/officeDocument/2006/relationships/tags" Target="../tags/tag592.xml"/><Relationship Id="rId35" Type="http://schemas.openxmlformats.org/officeDocument/2006/relationships/tags" Target="../tags/tag597.xml"/><Relationship Id="rId43" Type="http://schemas.openxmlformats.org/officeDocument/2006/relationships/tags" Target="../tags/tag605.xml"/><Relationship Id="rId48" Type="http://schemas.openxmlformats.org/officeDocument/2006/relationships/tags" Target="../tags/tag610.xml"/><Relationship Id="rId56" Type="http://schemas.openxmlformats.org/officeDocument/2006/relationships/tags" Target="../tags/tag618.xml"/><Relationship Id="rId8" Type="http://schemas.openxmlformats.org/officeDocument/2006/relationships/tags" Target="../tags/tag570.xml"/><Relationship Id="rId51" Type="http://schemas.openxmlformats.org/officeDocument/2006/relationships/tags" Target="../tags/tag613.xml"/><Relationship Id="rId3" Type="http://schemas.openxmlformats.org/officeDocument/2006/relationships/tags" Target="../tags/tag565.xml"/></Relationships>
</file>

<file path=ppt/slides/_rels/slide28.xml.rels><?xml version="1.0" encoding="UTF-8" standalone="yes"?>
<Relationships xmlns="http://schemas.openxmlformats.org/package/2006/relationships"><Relationship Id="rId8" Type="http://schemas.openxmlformats.org/officeDocument/2006/relationships/tags" Target="../tags/tag627.xml"/><Relationship Id="rId3" Type="http://schemas.openxmlformats.org/officeDocument/2006/relationships/tags" Target="../tags/tag622.xml"/><Relationship Id="rId7" Type="http://schemas.openxmlformats.org/officeDocument/2006/relationships/tags" Target="../tags/tag626.xml"/><Relationship Id="rId12" Type="http://schemas.openxmlformats.org/officeDocument/2006/relationships/notesSlide" Target="../notesSlides/notesSlide12.xml"/><Relationship Id="rId2" Type="http://schemas.openxmlformats.org/officeDocument/2006/relationships/tags" Target="../tags/tag621.xml"/><Relationship Id="rId1" Type="http://schemas.openxmlformats.org/officeDocument/2006/relationships/tags" Target="../tags/tag620.xml"/><Relationship Id="rId6" Type="http://schemas.openxmlformats.org/officeDocument/2006/relationships/tags" Target="../tags/tag625.xml"/><Relationship Id="rId11" Type="http://schemas.openxmlformats.org/officeDocument/2006/relationships/slideLayout" Target="../slideLayouts/slideLayout2.xml"/><Relationship Id="rId5" Type="http://schemas.openxmlformats.org/officeDocument/2006/relationships/tags" Target="../tags/tag624.xml"/><Relationship Id="rId10" Type="http://schemas.openxmlformats.org/officeDocument/2006/relationships/tags" Target="../tags/tag629.xml"/><Relationship Id="rId4" Type="http://schemas.openxmlformats.org/officeDocument/2006/relationships/tags" Target="../tags/tag623.xml"/><Relationship Id="rId9" Type="http://schemas.openxmlformats.org/officeDocument/2006/relationships/tags" Target="../tags/tag628.xml"/></Relationships>
</file>

<file path=ppt/slides/_rels/slide29.xml.rels><?xml version="1.0" encoding="UTF-8" standalone="yes"?>
<Relationships xmlns="http://schemas.openxmlformats.org/package/2006/relationships"><Relationship Id="rId8" Type="http://schemas.openxmlformats.org/officeDocument/2006/relationships/tags" Target="../tags/tag637.xml"/><Relationship Id="rId13" Type="http://schemas.openxmlformats.org/officeDocument/2006/relationships/tags" Target="../tags/tag642.xml"/><Relationship Id="rId18" Type="http://schemas.openxmlformats.org/officeDocument/2006/relationships/tags" Target="../tags/tag647.xml"/><Relationship Id="rId26" Type="http://schemas.openxmlformats.org/officeDocument/2006/relationships/tags" Target="../tags/tag655.xml"/><Relationship Id="rId3" Type="http://schemas.openxmlformats.org/officeDocument/2006/relationships/tags" Target="../tags/tag632.xml"/><Relationship Id="rId21" Type="http://schemas.openxmlformats.org/officeDocument/2006/relationships/tags" Target="../tags/tag650.xml"/><Relationship Id="rId7" Type="http://schemas.openxmlformats.org/officeDocument/2006/relationships/tags" Target="../tags/tag636.xml"/><Relationship Id="rId12" Type="http://schemas.openxmlformats.org/officeDocument/2006/relationships/tags" Target="../tags/tag641.xml"/><Relationship Id="rId17" Type="http://schemas.openxmlformats.org/officeDocument/2006/relationships/tags" Target="../tags/tag646.xml"/><Relationship Id="rId25" Type="http://schemas.openxmlformats.org/officeDocument/2006/relationships/tags" Target="../tags/tag654.xml"/><Relationship Id="rId2" Type="http://schemas.openxmlformats.org/officeDocument/2006/relationships/tags" Target="../tags/tag631.xml"/><Relationship Id="rId16" Type="http://schemas.openxmlformats.org/officeDocument/2006/relationships/tags" Target="../tags/tag645.xml"/><Relationship Id="rId20" Type="http://schemas.openxmlformats.org/officeDocument/2006/relationships/tags" Target="../tags/tag649.xml"/><Relationship Id="rId29" Type="http://schemas.openxmlformats.org/officeDocument/2006/relationships/tags" Target="../tags/tag658.xml"/><Relationship Id="rId1" Type="http://schemas.openxmlformats.org/officeDocument/2006/relationships/tags" Target="../tags/tag630.xml"/><Relationship Id="rId6" Type="http://schemas.openxmlformats.org/officeDocument/2006/relationships/tags" Target="../tags/tag635.xml"/><Relationship Id="rId11" Type="http://schemas.openxmlformats.org/officeDocument/2006/relationships/tags" Target="../tags/tag640.xml"/><Relationship Id="rId24" Type="http://schemas.openxmlformats.org/officeDocument/2006/relationships/tags" Target="../tags/tag653.xml"/><Relationship Id="rId5" Type="http://schemas.openxmlformats.org/officeDocument/2006/relationships/tags" Target="../tags/tag634.xml"/><Relationship Id="rId15" Type="http://schemas.openxmlformats.org/officeDocument/2006/relationships/tags" Target="../tags/tag644.xml"/><Relationship Id="rId23" Type="http://schemas.openxmlformats.org/officeDocument/2006/relationships/tags" Target="../tags/tag652.xml"/><Relationship Id="rId28" Type="http://schemas.openxmlformats.org/officeDocument/2006/relationships/tags" Target="../tags/tag657.xml"/><Relationship Id="rId10" Type="http://schemas.openxmlformats.org/officeDocument/2006/relationships/tags" Target="../tags/tag639.xml"/><Relationship Id="rId19" Type="http://schemas.openxmlformats.org/officeDocument/2006/relationships/tags" Target="../tags/tag648.xml"/><Relationship Id="rId31" Type="http://schemas.openxmlformats.org/officeDocument/2006/relationships/notesSlide" Target="../notesSlides/notesSlide13.xml"/><Relationship Id="rId4" Type="http://schemas.openxmlformats.org/officeDocument/2006/relationships/tags" Target="../tags/tag633.xml"/><Relationship Id="rId9" Type="http://schemas.openxmlformats.org/officeDocument/2006/relationships/tags" Target="../tags/tag638.xml"/><Relationship Id="rId14" Type="http://schemas.openxmlformats.org/officeDocument/2006/relationships/tags" Target="../tags/tag643.xml"/><Relationship Id="rId22" Type="http://schemas.openxmlformats.org/officeDocument/2006/relationships/tags" Target="../tags/tag651.xml"/><Relationship Id="rId27" Type="http://schemas.openxmlformats.org/officeDocument/2006/relationships/tags" Target="../tags/tag656.xml"/><Relationship Id="rId30"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tags" Target="../tags/tag666.xml"/><Relationship Id="rId13" Type="http://schemas.openxmlformats.org/officeDocument/2006/relationships/tags" Target="../tags/tag671.xml"/><Relationship Id="rId18" Type="http://schemas.openxmlformats.org/officeDocument/2006/relationships/tags" Target="../tags/tag676.xml"/><Relationship Id="rId3" Type="http://schemas.openxmlformats.org/officeDocument/2006/relationships/tags" Target="../tags/tag661.xml"/><Relationship Id="rId21" Type="http://schemas.openxmlformats.org/officeDocument/2006/relationships/notesSlide" Target="../notesSlides/notesSlide14.xml"/><Relationship Id="rId7" Type="http://schemas.openxmlformats.org/officeDocument/2006/relationships/tags" Target="../tags/tag665.xml"/><Relationship Id="rId12" Type="http://schemas.openxmlformats.org/officeDocument/2006/relationships/tags" Target="../tags/tag670.xml"/><Relationship Id="rId17" Type="http://schemas.openxmlformats.org/officeDocument/2006/relationships/tags" Target="../tags/tag675.xml"/><Relationship Id="rId2" Type="http://schemas.openxmlformats.org/officeDocument/2006/relationships/tags" Target="../tags/tag660.xml"/><Relationship Id="rId16" Type="http://schemas.openxmlformats.org/officeDocument/2006/relationships/tags" Target="../tags/tag674.xml"/><Relationship Id="rId20" Type="http://schemas.openxmlformats.org/officeDocument/2006/relationships/slideLayout" Target="../slideLayouts/slideLayout2.xml"/><Relationship Id="rId1" Type="http://schemas.openxmlformats.org/officeDocument/2006/relationships/tags" Target="../tags/tag659.xml"/><Relationship Id="rId6" Type="http://schemas.openxmlformats.org/officeDocument/2006/relationships/tags" Target="../tags/tag664.xml"/><Relationship Id="rId11" Type="http://schemas.openxmlformats.org/officeDocument/2006/relationships/tags" Target="../tags/tag669.xml"/><Relationship Id="rId5" Type="http://schemas.openxmlformats.org/officeDocument/2006/relationships/tags" Target="../tags/tag663.xml"/><Relationship Id="rId15" Type="http://schemas.openxmlformats.org/officeDocument/2006/relationships/tags" Target="../tags/tag673.xml"/><Relationship Id="rId10" Type="http://schemas.openxmlformats.org/officeDocument/2006/relationships/tags" Target="../tags/tag668.xml"/><Relationship Id="rId19" Type="http://schemas.openxmlformats.org/officeDocument/2006/relationships/tags" Target="../tags/tag677.xml"/><Relationship Id="rId4" Type="http://schemas.openxmlformats.org/officeDocument/2006/relationships/tags" Target="../tags/tag662.xml"/><Relationship Id="rId9" Type="http://schemas.openxmlformats.org/officeDocument/2006/relationships/tags" Target="../tags/tag667.xml"/><Relationship Id="rId14" Type="http://schemas.openxmlformats.org/officeDocument/2006/relationships/tags" Target="../tags/tag672.xml"/></Relationships>
</file>

<file path=ppt/slides/_rels/slide31.xml.rels><?xml version="1.0" encoding="UTF-8" standalone="yes"?>
<Relationships xmlns="http://schemas.openxmlformats.org/package/2006/relationships"><Relationship Id="rId26" Type="http://schemas.openxmlformats.org/officeDocument/2006/relationships/tags" Target="../tags/tag703.xml"/><Relationship Id="rId21" Type="http://schemas.openxmlformats.org/officeDocument/2006/relationships/tags" Target="../tags/tag698.xml"/><Relationship Id="rId42" Type="http://schemas.openxmlformats.org/officeDocument/2006/relationships/tags" Target="../tags/tag719.xml"/><Relationship Id="rId47" Type="http://schemas.openxmlformats.org/officeDocument/2006/relationships/tags" Target="../tags/tag724.xml"/><Relationship Id="rId63" Type="http://schemas.openxmlformats.org/officeDocument/2006/relationships/tags" Target="../tags/tag740.xml"/><Relationship Id="rId68" Type="http://schemas.openxmlformats.org/officeDocument/2006/relationships/tags" Target="../tags/tag745.xml"/><Relationship Id="rId84" Type="http://schemas.openxmlformats.org/officeDocument/2006/relationships/tags" Target="../tags/tag761.xml"/><Relationship Id="rId89" Type="http://schemas.openxmlformats.org/officeDocument/2006/relationships/tags" Target="../tags/tag766.xml"/><Relationship Id="rId7" Type="http://schemas.openxmlformats.org/officeDocument/2006/relationships/tags" Target="../tags/tag684.xml"/><Relationship Id="rId71" Type="http://schemas.openxmlformats.org/officeDocument/2006/relationships/tags" Target="../tags/tag748.xml"/><Relationship Id="rId92" Type="http://schemas.openxmlformats.org/officeDocument/2006/relationships/tags" Target="../tags/tag769.xml"/><Relationship Id="rId2" Type="http://schemas.openxmlformats.org/officeDocument/2006/relationships/tags" Target="../tags/tag679.xml"/><Relationship Id="rId16" Type="http://schemas.openxmlformats.org/officeDocument/2006/relationships/tags" Target="../tags/tag693.xml"/><Relationship Id="rId29" Type="http://schemas.openxmlformats.org/officeDocument/2006/relationships/tags" Target="../tags/tag706.xml"/><Relationship Id="rId11" Type="http://schemas.openxmlformats.org/officeDocument/2006/relationships/tags" Target="../tags/tag688.xml"/><Relationship Id="rId24" Type="http://schemas.openxmlformats.org/officeDocument/2006/relationships/tags" Target="../tags/tag701.xml"/><Relationship Id="rId32" Type="http://schemas.openxmlformats.org/officeDocument/2006/relationships/tags" Target="../tags/tag709.xml"/><Relationship Id="rId37" Type="http://schemas.openxmlformats.org/officeDocument/2006/relationships/tags" Target="../tags/tag714.xml"/><Relationship Id="rId40" Type="http://schemas.openxmlformats.org/officeDocument/2006/relationships/tags" Target="../tags/tag717.xml"/><Relationship Id="rId45" Type="http://schemas.openxmlformats.org/officeDocument/2006/relationships/tags" Target="../tags/tag722.xml"/><Relationship Id="rId53" Type="http://schemas.openxmlformats.org/officeDocument/2006/relationships/tags" Target="../tags/tag730.xml"/><Relationship Id="rId58" Type="http://schemas.openxmlformats.org/officeDocument/2006/relationships/tags" Target="../tags/tag735.xml"/><Relationship Id="rId66" Type="http://schemas.openxmlformats.org/officeDocument/2006/relationships/tags" Target="../tags/tag743.xml"/><Relationship Id="rId74" Type="http://schemas.openxmlformats.org/officeDocument/2006/relationships/tags" Target="../tags/tag751.xml"/><Relationship Id="rId79" Type="http://schemas.openxmlformats.org/officeDocument/2006/relationships/tags" Target="../tags/tag756.xml"/><Relationship Id="rId87" Type="http://schemas.openxmlformats.org/officeDocument/2006/relationships/tags" Target="../tags/tag764.xml"/><Relationship Id="rId102" Type="http://schemas.openxmlformats.org/officeDocument/2006/relationships/tags" Target="../tags/tag779.xml"/><Relationship Id="rId5" Type="http://schemas.openxmlformats.org/officeDocument/2006/relationships/tags" Target="../tags/tag682.xml"/><Relationship Id="rId61" Type="http://schemas.openxmlformats.org/officeDocument/2006/relationships/tags" Target="../tags/tag738.xml"/><Relationship Id="rId82" Type="http://schemas.openxmlformats.org/officeDocument/2006/relationships/tags" Target="../tags/tag759.xml"/><Relationship Id="rId90" Type="http://schemas.openxmlformats.org/officeDocument/2006/relationships/tags" Target="../tags/tag767.xml"/><Relationship Id="rId95" Type="http://schemas.openxmlformats.org/officeDocument/2006/relationships/tags" Target="../tags/tag772.xml"/><Relationship Id="rId19" Type="http://schemas.openxmlformats.org/officeDocument/2006/relationships/tags" Target="../tags/tag696.xml"/><Relationship Id="rId14" Type="http://schemas.openxmlformats.org/officeDocument/2006/relationships/tags" Target="../tags/tag691.xml"/><Relationship Id="rId22" Type="http://schemas.openxmlformats.org/officeDocument/2006/relationships/tags" Target="../tags/tag699.xml"/><Relationship Id="rId27" Type="http://schemas.openxmlformats.org/officeDocument/2006/relationships/tags" Target="../tags/tag704.xml"/><Relationship Id="rId30" Type="http://schemas.openxmlformats.org/officeDocument/2006/relationships/tags" Target="../tags/tag707.xml"/><Relationship Id="rId35" Type="http://schemas.openxmlformats.org/officeDocument/2006/relationships/tags" Target="../tags/tag712.xml"/><Relationship Id="rId43" Type="http://schemas.openxmlformats.org/officeDocument/2006/relationships/tags" Target="../tags/tag720.xml"/><Relationship Id="rId48" Type="http://schemas.openxmlformats.org/officeDocument/2006/relationships/tags" Target="../tags/tag725.xml"/><Relationship Id="rId56" Type="http://schemas.openxmlformats.org/officeDocument/2006/relationships/tags" Target="../tags/tag733.xml"/><Relationship Id="rId64" Type="http://schemas.openxmlformats.org/officeDocument/2006/relationships/tags" Target="../tags/tag741.xml"/><Relationship Id="rId69" Type="http://schemas.openxmlformats.org/officeDocument/2006/relationships/tags" Target="../tags/tag746.xml"/><Relationship Id="rId77" Type="http://schemas.openxmlformats.org/officeDocument/2006/relationships/tags" Target="../tags/tag754.xml"/><Relationship Id="rId100" Type="http://schemas.openxmlformats.org/officeDocument/2006/relationships/tags" Target="../tags/tag777.xml"/><Relationship Id="rId105" Type="http://schemas.openxmlformats.org/officeDocument/2006/relationships/slideLayout" Target="../slideLayouts/slideLayout6.xml"/><Relationship Id="rId8" Type="http://schemas.openxmlformats.org/officeDocument/2006/relationships/tags" Target="../tags/tag685.xml"/><Relationship Id="rId51" Type="http://schemas.openxmlformats.org/officeDocument/2006/relationships/tags" Target="../tags/tag728.xml"/><Relationship Id="rId72" Type="http://schemas.openxmlformats.org/officeDocument/2006/relationships/tags" Target="../tags/tag749.xml"/><Relationship Id="rId80" Type="http://schemas.openxmlformats.org/officeDocument/2006/relationships/tags" Target="../tags/tag757.xml"/><Relationship Id="rId85" Type="http://schemas.openxmlformats.org/officeDocument/2006/relationships/tags" Target="../tags/tag762.xml"/><Relationship Id="rId93" Type="http://schemas.openxmlformats.org/officeDocument/2006/relationships/tags" Target="../tags/tag770.xml"/><Relationship Id="rId98" Type="http://schemas.openxmlformats.org/officeDocument/2006/relationships/tags" Target="../tags/tag775.xml"/><Relationship Id="rId3" Type="http://schemas.openxmlformats.org/officeDocument/2006/relationships/tags" Target="../tags/tag680.xml"/><Relationship Id="rId12" Type="http://schemas.openxmlformats.org/officeDocument/2006/relationships/tags" Target="../tags/tag689.xml"/><Relationship Id="rId17" Type="http://schemas.openxmlformats.org/officeDocument/2006/relationships/tags" Target="../tags/tag694.xml"/><Relationship Id="rId25" Type="http://schemas.openxmlformats.org/officeDocument/2006/relationships/tags" Target="../tags/tag702.xml"/><Relationship Id="rId33" Type="http://schemas.openxmlformats.org/officeDocument/2006/relationships/tags" Target="../tags/tag710.xml"/><Relationship Id="rId38" Type="http://schemas.openxmlformats.org/officeDocument/2006/relationships/tags" Target="../tags/tag715.xml"/><Relationship Id="rId46" Type="http://schemas.openxmlformats.org/officeDocument/2006/relationships/tags" Target="../tags/tag723.xml"/><Relationship Id="rId59" Type="http://schemas.openxmlformats.org/officeDocument/2006/relationships/tags" Target="../tags/tag736.xml"/><Relationship Id="rId67" Type="http://schemas.openxmlformats.org/officeDocument/2006/relationships/tags" Target="../tags/tag744.xml"/><Relationship Id="rId103" Type="http://schemas.openxmlformats.org/officeDocument/2006/relationships/tags" Target="../tags/tag780.xml"/><Relationship Id="rId20" Type="http://schemas.openxmlformats.org/officeDocument/2006/relationships/tags" Target="../tags/tag697.xml"/><Relationship Id="rId41" Type="http://schemas.openxmlformats.org/officeDocument/2006/relationships/tags" Target="../tags/tag718.xml"/><Relationship Id="rId54" Type="http://schemas.openxmlformats.org/officeDocument/2006/relationships/tags" Target="../tags/tag731.xml"/><Relationship Id="rId62" Type="http://schemas.openxmlformats.org/officeDocument/2006/relationships/tags" Target="../tags/tag739.xml"/><Relationship Id="rId70" Type="http://schemas.openxmlformats.org/officeDocument/2006/relationships/tags" Target="../tags/tag747.xml"/><Relationship Id="rId75" Type="http://schemas.openxmlformats.org/officeDocument/2006/relationships/tags" Target="../tags/tag752.xml"/><Relationship Id="rId83" Type="http://schemas.openxmlformats.org/officeDocument/2006/relationships/tags" Target="../tags/tag760.xml"/><Relationship Id="rId88" Type="http://schemas.openxmlformats.org/officeDocument/2006/relationships/tags" Target="../tags/tag765.xml"/><Relationship Id="rId91" Type="http://schemas.openxmlformats.org/officeDocument/2006/relationships/tags" Target="../tags/tag768.xml"/><Relationship Id="rId96" Type="http://schemas.openxmlformats.org/officeDocument/2006/relationships/tags" Target="../tags/tag773.xml"/><Relationship Id="rId1" Type="http://schemas.openxmlformats.org/officeDocument/2006/relationships/tags" Target="../tags/tag678.xml"/><Relationship Id="rId6" Type="http://schemas.openxmlformats.org/officeDocument/2006/relationships/tags" Target="../tags/tag683.xml"/><Relationship Id="rId15" Type="http://schemas.openxmlformats.org/officeDocument/2006/relationships/tags" Target="../tags/tag692.xml"/><Relationship Id="rId23" Type="http://schemas.openxmlformats.org/officeDocument/2006/relationships/tags" Target="../tags/tag700.xml"/><Relationship Id="rId28" Type="http://schemas.openxmlformats.org/officeDocument/2006/relationships/tags" Target="../tags/tag705.xml"/><Relationship Id="rId36" Type="http://schemas.openxmlformats.org/officeDocument/2006/relationships/tags" Target="../tags/tag713.xml"/><Relationship Id="rId49" Type="http://schemas.openxmlformats.org/officeDocument/2006/relationships/tags" Target="../tags/tag726.xml"/><Relationship Id="rId57" Type="http://schemas.openxmlformats.org/officeDocument/2006/relationships/tags" Target="../tags/tag734.xml"/><Relationship Id="rId106" Type="http://schemas.openxmlformats.org/officeDocument/2006/relationships/notesSlide" Target="../notesSlides/notesSlide15.xml"/><Relationship Id="rId10" Type="http://schemas.openxmlformats.org/officeDocument/2006/relationships/tags" Target="../tags/tag687.xml"/><Relationship Id="rId31" Type="http://schemas.openxmlformats.org/officeDocument/2006/relationships/tags" Target="../tags/tag708.xml"/><Relationship Id="rId44" Type="http://schemas.openxmlformats.org/officeDocument/2006/relationships/tags" Target="../tags/tag721.xml"/><Relationship Id="rId52" Type="http://schemas.openxmlformats.org/officeDocument/2006/relationships/tags" Target="../tags/tag729.xml"/><Relationship Id="rId60" Type="http://schemas.openxmlformats.org/officeDocument/2006/relationships/tags" Target="../tags/tag737.xml"/><Relationship Id="rId65" Type="http://schemas.openxmlformats.org/officeDocument/2006/relationships/tags" Target="../tags/tag742.xml"/><Relationship Id="rId73" Type="http://schemas.openxmlformats.org/officeDocument/2006/relationships/tags" Target="../tags/tag750.xml"/><Relationship Id="rId78" Type="http://schemas.openxmlformats.org/officeDocument/2006/relationships/tags" Target="../tags/tag755.xml"/><Relationship Id="rId81" Type="http://schemas.openxmlformats.org/officeDocument/2006/relationships/tags" Target="../tags/tag758.xml"/><Relationship Id="rId86" Type="http://schemas.openxmlformats.org/officeDocument/2006/relationships/tags" Target="../tags/tag763.xml"/><Relationship Id="rId94" Type="http://schemas.openxmlformats.org/officeDocument/2006/relationships/tags" Target="../tags/tag771.xml"/><Relationship Id="rId99" Type="http://schemas.openxmlformats.org/officeDocument/2006/relationships/tags" Target="../tags/tag776.xml"/><Relationship Id="rId101" Type="http://schemas.openxmlformats.org/officeDocument/2006/relationships/tags" Target="../tags/tag778.xml"/><Relationship Id="rId4" Type="http://schemas.openxmlformats.org/officeDocument/2006/relationships/tags" Target="../tags/tag681.xml"/><Relationship Id="rId9" Type="http://schemas.openxmlformats.org/officeDocument/2006/relationships/tags" Target="../tags/tag686.xml"/><Relationship Id="rId13" Type="http://schemas.openxmlformats.org/officeDocument/2006/relationships/tags" Target="../tags/tag690.xml"/><Relationship Id="rId18" Type="http://schemas.openxmlformats.org/officeDocument/2006/relationships/tags" Target="../tags/tag695.xml"/><Relationship Id="rId39" Type="http://schemas.openxmlformats.org/officeDocument/2006/relationships/tags" Target="../tags/tag716.xml"/><Relationship Id="rId34" Type="http://schemas.openxmlformats.org/officeDocument/2006/relationships/tags" Target="../tags/tag711.xml"/><Relationship Id="rId50" Type="http://schemas.openxmlformats.org/officeDocument/2006/relationships/tags" Target="../tags/tag727.xml"/><Relationship Id="rId55" Type="http://schemas.openxmlformats.org/officeDocument/2006/relationships/tags" Target="../tags/tag732.xml"/><Relationship Id="rId76" Type="http://schemas.openxmlformats.org/officeDocument/2006/relationships/tags" Target="../tags/tag753.xml"/><Relationship Id="rId97" Type="http://schemas.openxmlformats.org/officeDocument/2006/relationships/tags" Target="../tags/tag774.xml"/><Relationship Id="rId104" Type="http://schemas.openxmlformats.org/officeDocument/2006/relationships/tags" Target="../tags/tag781.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83.xml"/><Relationship Id="rId1" Type="http://schemas.openxmlformats.org/officeDocument/2006/relationships/tags" Target="../tags/tag782.xml"/><Relationship Id="rId4" Type="http://schemas.openxmlformats.org/officeDocument/2006/relationships/notesSlide" Target="../notesSlides/notesSlide16.xml"/></Relationships>
</file>

<file path=ppt/slides/_rels/slide33.xml.rels><?xml version="1.0" encoding="UTF-8" standalone="yes"?>
<Relationships xmlns="http://schemas.openxmlformats.org/package/2006/relationships"><Relationship Id="rId8" Type="http://schemas.openxmlformats.org/officeDocument/2006/relationships/tags" Target="../tags/tag791.xml"/><Relationship Id="rId13" Type="http://schemas.openxmlformats.org/officeDocument/2006/relationships/tags" Target="../tags/tag796.xml"/><Relationship Id="rId18" Type="http://schemas.openxmlformats.org/officeDocument/2006/relationships/tags" Target="../tags/tag801.xml"/><Relationship Id="rId3" Type="http://schemas.openxmlformats.org/officeDocument/2006/relationships/tags" Target="../tags/tag786.xml"/><Relationship Id="rId21" Type="http://schemas.openxmlformats.org/officeDocument/2006/relationships/tags" Target="../tags/tag804.xml"/><Relationship Id="rId7" Type="http://schemas.openxmlformats.org/officeDocument/2006/relationships/tags" Target="../tags/tag790.xml"/><Relationship Id="rId12" Type="http://schemas.openxmlformats.org/officeDocument/2006/relationships/tags" Target="../tags/tag795.xml"/><Relationship Id="rId17" Type="http://schemas.openxmlformats.org/officeDocument/2006/relationships/tags" Target="../tags/tag800.xml"/><Relationship Id="rId25" Type="http://schemas.openxmlformats.org/officeDocument/2006/relationships/notesSlide" Target="../notesSlides/notesSlide17.xml"/><Relationship Id="rId2" Type="http://schemas.openxmlformats.org/officeDocument/2006/relationships/tags" Target="../tags/tag785.xml"/><Relationship Id="rId16" Type="http://schemas.openxmlformats.org/officeDocument/2006/relationships/tags" Target="../tags/tag799.xml"/><Relationship Id="rId20" Type="http://schemas.openxmlformats.org/officeDocument/2006/relationships/tags" Target="../tags/tag803.xml"/><Relationship Id="rId1" Type="http://schemas.openxmlformats.org/officeDocument/2006/relationships/tags" Target="../tags/tag784.xml"/><Relationship Id="rId6" Type="http://schemas.openxmlformats.org/officeDocument/2006/relationships/tags" Target="../tags/tag789.xml"/><Relationship Id="rId11" Type="http://schemas.openxmlformats.org/officeDocument/2006/relationships/tags" Target="../tags/tag794.xml"/><Relationship Id="rId24" Type="http://schemas.openxmlformats.org/officeDocument/2006/relationships/slideLayout" Target="../slideLayouts/slideLayout2.xml"/><Relationship Id="rId5" Type="http://schemas.openxmlformats.org/officeDocument/2006/relationships/tags" Target="../tags/tag788.xml"/><Relationship Id="rId15" Type="http://schemas.openxmlformats.org/officeDocument/2006/relationships/tags" Target="../tags/tag798.xml"/><Relationship Id="rId23" Type="http://schemas.openxmlformats.org/officeDocument/2006/relationships/tags" Target="../tags/tag806.xml"/><Relationship Id="rId10" Type="http://schemas.openxmlformats.org/officeDocument/2006/relationships/tags" Target="../tags/tag793.xml"/><Relationship Id="rId19" Type="http://schemas.openxmlformats.org/officeDocument/2006/relationships/tags" Target="../tags/tag802.xml"/><Relationship Id="rId4" Type="http://schemas.openxmlformats.org/officeDocument/2006/relationships/tags" Target="../tags/tag787.xml"/><Relationship Id="rId9" Type="http://schemas.openxmlformats.org/officeDocument/2006/relationships/tags" Target="../tags/tag792.xml"/><Relationship Id="rId14" Type="http://schemas.openxmlformats.org/officeDocument/2006/relationships/tags" Target="../tags/tag797.xml"/><Relationship Id="rId22" Type="http://schemas.openxmlformats.org/officeDocument/2006/relationships/tags" Target="../tags/tag805.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08.xml"/><Relationship Id="rId1" Type="http://schemas.openxmlformats.org/officeDocument/2006/relationships/tags" Target="../tags/tag807.xml"/><Relationship Id="rId4" Type="http://schemas.openxmlformats.org/officeDocument/2006/relationships/notesSlide" Target="../notesSlides/notesSlide18.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10.xml"/><Relationship Id="rId1" Type="http://schemas.openxmlformats.org/officeDocument/2006/relationships/tags" Target="../tags/tag809.xml"/><Relationship Id="rId4" Type="http://schemas.openxmlformats.org/officeDocument/2006/relationships/notesSlide" Target="../notesSlides/notesSlide19.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12.xml"/><Relationship Id="rId1" Type="http://schemas.openxmlformats.org/officeDocument/2006/relationships/tags" Target="../tags/tag811.xml"/><Relationship Id="rId4" Type="http://schemas.openxmlformats.org/officeDocument/2006/relationships/notesSlide" Target="../notesSlides/notesSlide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3" Type="http://schemas.openxmlformats.org/officeDocument/2006/relationships/tags" Target="../tags/tag106.xml"/><Relationship Id="rId18" Type="http://schemas.openxmlformats.org/officeDocument/2006/relationships/tags" Target="../tags/tag111.xml"/><Relationship Id="rId26" Type="http://schemas.openxmlformats.org/officeDocument/2006/relationships/tags" Target="../tags/tag119.xml"/><Relationship Id="rId39" Type="http://schemas.openxmlformats.org/officeDocument/2006/relationships/tags" Target="../tags/tag132.xml"/><Relationship Id="rId21" Type="http://schemas.openxmlformats.org/officeDocument/2006/relationships/tags" Target="../tags/tag114.xml"/><Relationship Id="rId34" Type="http://schemas.openxmlformats.org/officeDocument/2006/relationships/tags" Target="../tags/tag127.xml"/><Relationship Id="rId42" Type="http://schemas.openxmlformats.org/officeDocument/2006/relationships/tags" Target="../tags/tag135.xml"/><Relationship Id="rId47" Type="http://schemas.openxmlformats.org/officeDocument/2006/relationships/tags" Target="../tags/tag140.xml"/><Relationship Id="rId50" Type="http://schemas.openxmlformats.org/officeDocument/2006/relationships/tags" Target="../tags/tag143.xml"/><Relationship Id="rId55" Type="http://schemas.openxmlformats.org/officeDocument/2006/relationships/tags" Target="../tags/tag148.xml"/><Relationship Id="rId63" Type="http://schemas.openxmlformats.org/officeDocument/2006/relationships/tags" Target="../tags/tag156.xml"/><Relationship Id="rId68" Type="http://schemas.openxmlformats.org/officeDocument/2006/relationships/tags" Target="../tags/tag161.xml"/><Relationship Id="rId76" Type="http://schemas.openxmlformats.org/officeDocument/2006/relationships/tags" Target="../tags/tag169.xml"/><Relationship Id="rId84" Type="http://schemas.openxmlformats.org/officeDocument/2006/relationships/tags" Target="../tags/tag177.xml"/><Relationship Id="rId89" Type="http://schemas.openxmlformats.org/officeDocument/2006/relationships/tags" Target="../tags/tag182.xml"/><Relationship Id="rId7" Type="http://schemas.openxmlformats.org/officeDocument/2006/relationships/tags" Target="../tags/tag100.xml"/><Relationship Id="rId71" Type="http://schemas.openxmlformats.org/officeDocument/2006/relationships/tags" Target="../tags/tag164.xml"/><Relationship Id="rId92" Type="http://schemas.openxmlformats.org/officeDocument/2006/relationships/tags" Target="../tags/tag185.xml"/><Relationship Id="rId2" Type="http://schemas.openxmlformats.org/officeDocument/2006/relationships/tags" Target="../tags/tag95.xml"/><Relationship Id="rId16" Type="http://schemas.openxmlformats.org/officeDocument/2006/relationships/tags" Target="../tags/tag109.xml"/><Relationship Id="rId29" Type="http://schemas.openxmlformats.org/officeDocument/2006/relationships/tags" Target="../tags/tag122.xml"/><Relationship Id="rId11" Type="http://schemas.openxmlformats.org/officeDocument/2006/relationships/tags" Target="../tags/tag104.xml"/><Relationship Id="rId24" Type="http://schemas.openxmlformats.org/officeDocument/2006/relationships/tags" Target="../tags/tag117.xml"/><Relationship Id="rId32" Type="http://schemas.openxmlformats.org/officeDocument/2006/relationships/tags" Target="../tags/tag125.xml"/><Relationship Id="rId37" Type="http://schemas.openxmlformats.org/officeDocument/2006/relationships/tags" Target="../tags/tag130.xml"/><Relationship Id="rId40" Type="http://schemas.openxmlformats.org/officeDocument/2006/relationships/tags" Target="../tags/tag133.xml"/><Relationship Id="rId45" Type="http://schemas.openxmlformats.org/officeDocument/2006/relationships/tags" Target="../tags/tag138.xml"/><Relationship Id="rId53" Type="http://schemas.openxmlformats.org/officeDocument/2006/relationships/tags" Target="../tags/tag146.xml"/><Relationship Id="rId58" Type="http://schemas.openxmlformats.org/officeDocument/2006/relationships/tags" Target="../tags/tag151.xml"/><Relationship Id="rId66" Type="http://schemas.openxmlformats.org/officeDocument/2006/relationships/tags" Target="../tags/tag159.xml"/><Relationship Id="rId74" Type="http://schemas.openxmlformats.org/officeDocument/2006/relationships/tags" Target="../tags/tag167.xml"/><Relationship Id="rId79" Type="http://schemas.openxmlformats.org/officeDocument/2006/relationships/tags" Target="../tags/tag172.xml"/><Relationship Id="rId87" Type="http://schemas.openxmlformats.org/officeDocument/2006/relationships/tags" Target="../tags/tag180.xml"/><Relationship Id="rId5" Type="http://schemas.openxmlformats.org/officeDocument/2006/relationships/tags" Target="../tags/tag98.xml"/><Relationship Id="rId61" Type="http://schemas.openxmlformats.org/officeDocument/2006/relationships/tags" Target="../tags/tag154.xml"/><Relationship Id="rId82" Type="http://schemas.openxmlformats.org/officeDocument/2006/relationships/tags" Target="../tags/tag175.xml"/><Relationship Id="rId90" Type="http://schemas.openxmlformats.org/officeDocument/2006/relationships/tags" Target="../tags/tag183.xml"/><Relationship Id="rId95" Type="http://schemas.openxmlformats.org/officeDocument/2006/relationships/notesSlide" Target="../notesSlides/notesSlide2.xml"/><Relationship Id="rId19" Type="http://schemas.openxmlformats.org/officeDocument/2006/relationships/tags" Target="../tags/tag112.xml"/><Relationship Id="rId14" Type="http://schemas.openxmlformats.org/officeDocument/2006/relationships/tags" Target="../tags/tag107.xml"/><Relationship Id="rId22" Type="http://schemas.openxmlformats.org/officeDocument/2006/relationships/tags" Target="../tags/tag115.xml"/><Relationship Id="rId27" Type="http://schemas.openxmlformats.org/officeDocument/2006/relationships/tags" Target="../tags/tag120.xml"/><Relationship Id="rId30" Type="http://schemas.openxmlformats.org/officeDocument/2006/relationships/tags" Target="../tags/tag123.xml"/><Relationship Id="rId35" Type="http://schemas.openxmlformats.org/officeDocument/2006/relationships/tags" Target="../tags/tag128.xml"/><Relationship Id="rId43" Type="http://schemas.openxmlformats.org/officeDocument/2006/relationships/tags" Target="../tags/tag136.xml"/><Relationship Id="rId48" Type="http://schemas.openxmlformats.org/officeDocument/2006/relationships/tags" Target="../tags/tag141.xml"/><Relationship Id="rId56" Type="http://schemas.openxmlformats.org/officeDocument/2006/relationships/tags" Target="../tags/tag149.xml"/><Relationship Id="rId64" Type="http://schemas.openxmlformats.org/officeDocument/2006/relationships/tags" Target="../tags/tag157.xml"/><Relationship Id="rId69" Type="http://schemas.openxmlformats.org/officeDocument/2006/relationships/tags" Target="../tags/tag162.xml"/><Relationship Id="rId77" Type="http://schemas.openxmlformats.org/officeDocument/2006/relationships/tags" Target="../tags/tag170.xml"/><Relationship Id="rId8" Type="http://schemas.openxmlformats.org/officeDocument/2006/relationships/tags" Target="../tags/tag101.xml"/><Relationship Id="rId51" Type="http://schemas.openxmlformats.org/officeDocument/2006/relationships/tags" Target="../tags/tag144.xml"/><Relationship Id="rId72" Type="http://schemas.openxmlformats.org/officeDocument/2006/relationships/tags" Target="../tags/tag165.xml"/><Relationship Id="rId80" Type="http://schemas.openxmlformats.org/officeDocument/2006/relationships/tags" Target="../tags/tag173.xml"/><Relationship Id="rId85" Type="http://schemas.openxmlformats.org/officeDocument/2006/relationships/tags" Target="../tags/tag178.xml"/><Relationship Id="rId93" Type="http://schemas.openxmlformats.org/officeDocument/2006/relationships/tags" Target="../tags/tag186.xml"/><Relationship Id="rId3" Type="http://schemas.openxmlformats.org/officeDocument/2006/relationships/tags" Target="../tags/tag96.xml"/><Relationship Id="rId12" Type="http://schemas.openxmlformats.org/officeDocument/2006/relationships/tags" Target="../tags/tag105.xml"/><Relationship Id="rId17" Type="http://schemas.openxmlformats.org/officeDocument/2006/relationships/tags" Target="../tags/tag110.xml"/><Relationship Id="rId25" Type="http://schemas.openxmlformats.org/officeDocument/2006/relationships/tags" Target="../tags/tag118.xml"/><Relationship Id="rId33" Type="http://schemas.openxmlformats.org/officeDocument/2006/relationships/tags" Target="../tags/tag126.xml"/><Relationship Id="rId38" Type="http://schemas.openxmlformats.org/officeDocument/2006/relationships/tags" Target="../tags/tag131.xml"/><Relationship Id="rId46" Type="http://schemas.openxmlformats.org/officeDocument/2006/relationships/tags" Target="../tags/tag139.xml"/><Relationship Id="rId59" Type="http://schemas.openxmlformats.org/officeDocument/2006/relationships/tags" Target="../tags/tag152.xml"/><Relationship Id="rId67" Type="http://schemas.openxmlformats.org/officeDocument/2006/relationships/tags" Target="../tags/tag160.xml"/><Relationship Id="rId20" Type="http://schemas.openxmlformats.org/officeDocument/2006/relationships/tags" Target="../tags/tag113.xml"/><Relationship Id="rId41" Type="http://schemas.openxmlformats.org/officeDocument/2006/relationships/tags" Target="../tags/tag134.xml"/><Relationship Id="rId54" Type="http://schemas.openxmlformats.org/officeDocument/2006/relationships/tags" Target="../tags/tag147.xml"/><Relationship Id="rId62" Type="http://schemas.openxmlformats.org/officeDocument/2006/relationships/tags" Target="../tags/tag155.xml"/><Relationship Id="rId70" Type="http://schemas.openxmlformats.org/officeDocument/2006/relationships/tags" Target="../tags/tag163.xml"/><Relationship Id="rId75" Type="http://schemas.openxmlformats.org/officeDocument/2006/relationships/tags" Target="../tags/tag168.xml"/><Relationship Id="rId83" Type="http://schemas.openxmlformats.org/officeDocument/2006/relationships/tags" Target="../tags/tag176.xml"/><Relationship Id="rId88" Type="http://schemas.openxmlformats.org/officeDocument/2006/relationships/tags" Target="../tags/tag181.xml"/><Relationship Id="rId91" Type="http://schemas.openxmlformats.org/officeDocument/2006/relationships/tags" Target="../tags/tag184.xml"/><Relationship Id="rId1" Type="http://schemas.openxmlformats.org/officeDocument/2006/relationships/tags" Target="../tags/tag94.xml"/><Relationship Id="rId6" Type="http://schemas.openxmlformats.org/officeDocument/2006/relationships/tags" Target="../tags/tag99.xml"/><Relationship Id="rId15" Type="http://schemas.openxmlformats.org/officeDocument/2006/relationships/tags" Target="../tags/tag108.xml"/><Relationship Id="rId23" Type="http://schemas.openxmlformats.org/officeDocument/2006/relationships/tags" Target="../tags/tag116.xml"/><Relationship Id="rId28" Type="http://schemas.openxmlformats.org/officeDocument/2006/relationships/tags" Target="../tags/tag121.xml"/><Relationship Id="rId36" Type="http://schemas.openxmlformats.org/officeDocument/2006/relationships/tags" Target="../tags/tag129.xml"/><Relationship Id="rId49" Type="http://schemas.openxmlformats.org/officeDocument/2006/relationships/tags" Target="../tags/tag142.xml"/><Relationship Id="rId57" Type="http://schemas.openxmlformats.org/officeDocument/2006/relationships/tags" Target="../tags/tag150.xml"/><Relationship Id="rId10" Type="http://schemas.openxmlformats.org/officeDocument/2006/relationships/tags" Target="../tags/tag103.xml"/><Relationship Id="rId31" Type="http://schemas.openxmlformats.org/officeDocument/2006/relationships/tags" Target="../tags/tag124.xml"/><Relationship Id="rId44" Type="http://schemas.openxmlformats.org/officeDocument/2006/relationships/tags" Target="../tags/tag137.xml"/><Relationship Id="rId52" Type="http://schemas.openxmlformats.org/officeDocument/2006/relationships/tags" Target="../tags/tag145.xml"/><Relationship Id="rId60" Type="http://schemas.openxmlformats.org/officeDocument/2006/relationships/tags" Target="../tags/tag153.xml"/><Relationship Id="rId65" Type="http://schemas.openxmlformats.org/officeDocument/2006/relationships/tags" Target="../tags/tag158.xml"/><Relationship Id="rId73" Type="http://schemas.openxmlformats.org/officeDocument/2006/relationships/tags" Target="../tags/tag166.xml"/><Relationship Id="rId78" Type="http://schemas.openxmlformats.org/officeDocument/2006/relationships/tags" Target="../tags/tag171.xml"/><Relationship Id="rId81" Type="http://schemas.openxmlformats.org/officeDocument/2006/relationships/tags" Target="../tags/tag174.xml"/><Relationship Id="rId86" Type="http://schemas.openxmlformats.org/officeDocument/2006/relationships/tags" Target="../tags/tag179.xml"/><Relationship Id="rId94" Type="http://schemas.openxmlformats.org/officeDocument/2006/relationships/slideLayout" Target="../slideLayouts/slideLayout6.xml"/><Relationship Id="rId4" Type="http://schemas.openxmlformats.org/officeDocument/2006/relationships/tags" Target="../tags/tag97.xml"/><Relationship Id="rId9" Type="http://schemas.openxmlformats.org/officeDocument/2006/relationships/tags" Target="../tags/tag10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Memory</a:t>
            </a:r>
            <a:endParaRPr lang="en-US" dirty="0"/>
          </a:p>
        </p:txBody>
      </p:sp>
      <p:sp>
        <p:nvSpPr>
          <p:cNvPr id="3" name="Subtitle 2"/>
          <p:cNvSpPr>
            <a:spLocks noGrp="1"/>
          </p:cNvSpPr>
          <p:nvPr>
            <p:ph type="subTitle" idx="1"/>
          </p:nvPr>
        </p:nvSpPr>
        <p:spPr/>
        <p:txBody>
          <a:bodyPr/>
          <a:lstStyle/>
          <a:p>
            <a:r>
              <a:rPr lang="en-US" b="1" dirty="0" smtClean="0"/>
              <a:t>Hakim Weatherspoon</a:t>
            </a:r>
          </a:p>
          <a:p>
            <a:r>
              <a:rPr lang="en-US" b="1" dirty="0" smtClean="0"/>
              <a:t>CS 3410, Spring 2013</a:t>
            </a:r>
          </a:p>
          <a:p>
            <a:r>
              <a:rPr lang="en-US" dirty="0" smtClean="0"/>
              <a:t>Computer Science</a:t>
            </a:r>
          </a:p>
          <a:p>
            <a:r>
              <a:rPr lang="en-US" dirty="0" smtClean="0"/>
              <a:t>Cornell University</a:t>
            </a:r>
            <a:endParaRPr lang="en-US" dirty="0"/>
          </a:p>
        </p:txBody>
      </p:sp>
    </p:spTree>
    <p:extLst>
      <p:ext uri="{BB962C8B-B14F-4D97-AF65-F5344CB8AC3E}">
        <p14:creationId xmlns:p14="http://schemas.microsoft.com/office/powerpoint/2010/main" val="248194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Register File</a:t>
            </a:r>
            <a:endParaRPr lang="en-US" dirty="0"/>
          </a:p>
        </p:txBody>
      </p:sp>
      <p:sp>
        <p:nvSpPr>
          <p:cNvPr id="1995779" name="Rectangle 3"/>
          <p:cNvSpPr>
            <a:spLocks noGrp="1" noChangeArrowheads="1"/>
          </p:cNvSpPr>
          <p:nvPr>
            <p:ph idx="1"/>
            <p:custDataLst>
              <p:tags r:id="rId2"/>
            </p:custDataLst>
          </p:nvPr>
        </p:nvSpPr>
        <p:spPr>
          <a:xfrm>
            <a:off x="228600" y="609600"/>
            <a:ext cx="5105400" cy="6172200"/>
          </a:xfrm>
        </p:spPr>
        <p:txBody>
          <a:bodyPr>
            <a:noAutofit/>
          </a:bodyPr>
          <a:lstStyle/>
          <a:p>
            <a:r>
              <a:rPr lang="en-US" dirty="0" smtClean="0">
                <a:solidFill>
                  <a:schemeClr val="accent1"/>
                </a:solidFill>
              </a:rPr>
              <a:t>Register File</a:t>
            </a:r>
            <a:endParaRPr lang="en-US" dirty="0"/>
          </a:p>
          <a:p>
            <a:pPr lvl="1"/>
            <a:r>
              <a:rPr lang="en-US" dirty="0" smtClean="0"/>
              <a:t>N read/write registers</a:t>
            </a:r>
            <a:endParaRPr lang="en-US" dirty="0"/>
          </a:p>
          <a:p>
            <a:pPr lvl="1"/>
            <a:r>
              <a:rPr lang="en-US" dirty="0" smtClean="0"/>
              <a:t>Indexed by </a:t>
            </a:r>
            <a:br>
              <a:rPr lang="en-US" dirty="0" smtClean="0"/>
            </a:br>
            <a:r>
              <a:rPr lang="en-US" dirty="0" smtClean="0"/>
              <a:t>register number</a:t>
            </a:r>
          </a:p>
          <a:p>
            <a:pPr lvl="1"/>
            <a:endParaRPr lang="en-US" dirty="0" smtClean="0"/>
          </a:p>
          <a:p>
            <a:pPr lvl="1"/>
            <a:endParaRPr lang="en-US" dirty="0"/>
          </a:p>
          <a:p>
            <a:endParaRPr lang="en-US" dirty="0"/>
          </a:p>
        </p:txBody>
      </p:sp>
      <p:sp>
        <p:nvSpPr>
          <p:cNvPr id="5" name="Rectangle 4"/>
          <p:cNvSpPr/>
          <p:nvPr>
            <p:custDataLst>
              <p:tags r:id="rId3"/>
            </p:custDataLst>
          </p:nvPr>
        </p:nvSpPr>
        <p:spPr>
          <a:xfrm>
            <a:off x="4724400" y="991394"/>
            <a:ext cx="3581400" cy="31242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accent1"/>
                </a:solidFill>
              </a:rPr>
              <a:t>Dual-Read-Port</a:t>
            </a:r>
            <a:br>
              <a:rPr lang="en-US" sz="2800" dirty="0" smtClean="0">
                <a:solidFill>
                  <a:schemeClr val="accent1"/>
                </a:solidFill>
              </a:rPr>
            </a:br>
            <a:r>
              <a:rPr lang="en-US" sz="2800" dirty="0" smtClean="0">
                <a:solidFill>
                  <a:schemeClr val="accent1"/>
                </a:solidFill>
              </a:rPr>
              <a:t>Single-Write-Port</a:t>
            </a:r>
          </a:p>
          <a:p>
            <a:pPr algn="ctr"/>
            <a:r>
              <a:rPr lang="en-US" sz="2800" dirty="0" smtClean="0">
                <a:solidFill>
                  <a:schemeClr val="accent1"/>
                </a:solidFill>
              </a:rPr>
              <a:t>32 x 32 </a:t>
            </a:r>
            <a:br>
              <a:rPr lang="en-US" sz="2800" dirty="0" smtClean="0">
                <a:solidFill>
                  <a:schemeClr val="accent1"/>
                </a:solidFill>
              </a:rPr>
            </a:br>
            <a:r>
              <a:rPr lang="en-US" sz="2800" b="1" i="1" dirty="0" smtClean="0">
                <a:solidFill>
                  <a:schemeClr val="accent1"/>
                </a:solidFill>
              </a:rPr>
              <a:t>Register File</a:t>
            </a:r>
            <a:endParaRPr lang="en-US" sz="2800" b="1" i="1" dirty="0">
              <a:solidFill>
                <a:schemeClr val="accent1"/>
              </a:solidFill>
            </a:endParaRPr>
          </a:p>
        </p:txBody>
      </p:sp>
      <p:sp>
        <p:nvSpPr>
          <p:cNvPr id="6" name="TextBox 5"/>
          <p:cNvSpPr txBox="1"/>
          <p:nvPr>
            <p:custDataLst>
              <p:tags r:id="rId4"/>
            </p:custDataLst>
          </p:nvPr>
        </p:nvSpPr>
        <p:spPr>
          <a:xfrm>
            <a:off x="7772400" y="1219994"/>
            <a:ext cx="564578" cy="523220"/>
          </a:xfrm>
          <a:prstGeom prst="rect">
            <a:avLst/>
          </a:prstGeom>
          <a:noFill/>
        </p:spPr>
        <p:txBody>
          <a:bodyPr wrap="none" rtlCol="0">
            <a:spAutoFit/>
          </a:bodyPr>
          <a:lstStyle/>
          <a:p>
            <a:r>
              <a:rPr lang="en-US" sz="2800" dirty="0" smtClean="0">
                <a:solidFill>
                  <a:schemeClr val="bg1"/>
                </a:solidFill>
              </a:rPr>
              <a:t>Q</a:t>
            </a:r>
            <a:r>
              <a:rPr lang="en-US" sz="2800" baseline="-25000" dirty="0" smtClean="0">
                <a:solidFill>
                  <a:schemeClr val="bg1"/>
                </a:solidFill>
              </a:rPr>
              <a:t>A</a:t>
            </a:r>
          </a:p>
        </p:txBody>
      </p:sp>
      <p:sp>
        <p:nvSpPr>
          <p:cNvPr id="7" name="TextBox 6"/>
          <p:cNvSpPr txBox="1"/>
          <p:nvPr>
            <p:custDataLst>
              <p:tags r:id="rId5"/>
            </p:custDataLst>
          </p:nvPr>
        </p:nvSpPr>
        <p:spPr>
          <a:xfrm>
            <a:off x="7772400" y="2210594"/>
            <a:ext cx="564578" cy="523220"/>
          </a:xfrm>
          <a:prstGeom prst="rect">
            <a:avLst/>
          </a:prstGeom>
          <a:noFill/>
        </p:spPr>
        <p:txBody>
          <a:bodyPr wrap="none" rtlCol="0">
            <a:spAutoFit/>
          </a:bodyPr>
          <a:lstStyle/>
          <a:p>
            <a:r>
              <a:rPr lang="en-US" sz="2800" dirty="0" smtClean="0">
                <a:solidFill>
                  <a:schemeClr val="bg1"/>
                </a:solidFill>
              </a:rPr>
              <a:t>Q</a:t>
            </a:r>
            <a:r>
              <a:rPr lang="en-US" sz="2800" baseline="-25000" dirty="0" smtClean="0">
                <a:solidFill>
                  <a:schemeClr val="bg1"/>
                </a:solidFill>
              </a:rPr>
              <a:t>B</a:t>
            </a:r>
          </a:p>
        </p:txBody>
      </p:sp>
      <p:sp>
        <p:nvSpPr>
          <p:cNvPr id="8" name="TextBox 7"/>
          <p:cNvSpPr txBox="1"/>
          <p:nvPr>
            <p:custDataLst>
              <p:tags r:id="rId6"/>
            </p:custDataLst>
          </p:nvPr>
        </p:nvSpPr>
        <p:spPr>
          <a:xfrm>
            <a:off x="4793556" y="1534974"/>
            <a:ext cx="616644"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W</a:t>
            </a:r>
          </a:p>
        </p:txBody>
      </p:sp>
      <p:sp>
        <p:nvSpPr>
          <p:cNvPr id="9" name="TextBox 8"/>
          <p:cNvSpPr txBox="1"/>
          <p:nvPr>
            <p:custDataLst>
              <p:tags r:id="rId7"/>
            </p:custDataLst>
          </p:nvPr>
        </p:nvSpPr>
        <p:spPr>
          <a:xfrm>
            <a:off x="5943600" y="3582194"/>
            <a:ext cx="590290" cy="523220"/>
          </a:xfrm>
          <a:prstGeom prst="rect">
            <a:avLst/>
          </a:prstGeom>
          <a:noFill/>
        </p:spPr>
        <p:txBody>
          <a:bodyPr wrap="none" rtlCol="0">
            <a:spAutoFit/>
          </a:bodyPr>
          <a:lstStyle/>
          <a:p>
            <a:r>
              <a:rPr lang="en-US" sz="2800" dirty="0" smtClean="0">
                <a:solidFill>
                  <a:schemeClr val="bg1"/>
                </a:solidFill>
              </a:rPr>
              <a:t>R</a:t>
            </a:r>
            <a:r>
              <a:rPr lang="en-US" sz="2800" baseline="-25000" dirty="0" smtClean="0">
                <a:solidFill>
                  <a:schemeClr val="bg1"/>
                </a:solidFill>
              </a:rPr>
              <a:t>W</a:t>
            </a:r>
          </a:p>
        </p:txBody>
      </p:sp>
      <p:sp>
        <p:nvSpPr>
          <p:cNvPr id="10" name="TextBox 9"/>
          <p:cNvSpPr txBox="1"/>
          <p:nvPr>
            <p:custDataLst>
              <p:tags r:id="rId8"/>
            </p:custDataLst>
          </p:nvPr>
        </p:nvSpPr>
        <p:spPr>
          <a:xfrm>
            <a:off x="6553200" y="3582194"/>
            <a:ext cx="518091" cy="523220"/>
          </a:xfrm>
          <a:prstGeom prst="rect">
            <a:avLst/>
          </a:prstGeom>
          <a:noFill/>
        </p:spPr>
        <p:txBody>
          <a:bodyPr wrap="none" rtlCol="0">
            <a:spAutoFit/>
          </a:bodyPr>
          <a:lstStyle/>
          <a:p>
            <a:r>
              <a:rPr lang="en-US" sz="2800" dirty="0" smtClean="0">
                <a:solidFill>
                  <a:schemeClr val="bg1"/>
                </a:solidFill>
              </a:rPr>
              <a:t>R</a:t>
            </a:r>
            <a:r>
              <a:rPr lang="en-US" sz="2800" baseline="-25000" dirty="0" smtClean="0">
                <a:solidFill>
                  <a:schemeClr val="bg1"/>
                </a:solidFill>
              </a:rPr>
              <a:t>A</a:t>
            </a:r>
          </a:p>
        </p:txBody>
      </p:sp>
      <p:sp>
        <p:nvSpPr>
          <p:cNvPr id="11" name="TextBox 10"/>
          <p:cNvSpPr txBox="1"/>
          <p:nvPr>
            <p:custDataLst>
              <p:tags r:id="rId9"/>
            </p:custDataLst>
          </p:nvPr>
        </p:nvSpPr>
        <p:spPr>
          <a:xfrm>
            <a:off x="7162800" y="3582194"/>
            <a:ext cx="510076" cy="523220"/>
          </a:xfrm>
          <a:prstGeom prst="rect">
            <a:avLst/>
          </a:prstGeom>
          <a:noFill/>
        </p:spPr>
        <p:txBody>
          <a:bodyPr wrap="none" rtlCol="0">
            <a:spAutoFit/>
          </a:bodyPr>
          <a:lstStyle/>
          <a:p>
            <a:r>
              <a:rPr lang="en-US" sz="2800" dirty="0" smtClean="0">
                <a:solidFill>
                  <a:schemeClr val="bg1"/>
                </a:solidFill>
              </a:rPr>
              <a:t>R</a:t>
            </a:r>
            <a:r>
              <a:rPr lang="en-US" sz="2800" baseline="-25000" dirty="0" smtClean="0">
                <a:solidFill>
                  <a:schemeClr val="bg1"/>
                </a:solidFill>
              </a:rPr>
              <a:t>B</a:t>
            </a:r>
          </a:p>
        </p:txBody>
      </p:sp>
      <p:sp>
        <p:nvSpPr>
          <p:cNvPr id="12" name="TextBox 11"/>
          <p:cNvSpPr txBox="1"/>
          <p:nvPr>
            <p:custDataLst>
              <p:tags r:id="rId10"/>
            </p:custDataLst>
          </p:nvPr>
        </p:nvSpPr>
        <p:spPr>
          <a:xfrm>
            <a:off x="5105400" y="3582194"/>
            <a:ext cx="503664" cy="523220"/>
          </a:xfrm>
          <a:prstGeom prst="rect">
            <a:avLst/>
          </a:prstGeom>
          <a:noFill/>
        </p:spPr>
        <p:txBody>
          <a:bodyPr wrap="none" rtlCol="0">
            <a:spAutoFit/>
          </a:bodyPr>
          <a:lstStyle/>
          <a:p>
            <a:r>
              <a:rPr lang="en-US" sz="2800" dirty="0" smtClean="0">
                <a:solidFill>
                  <a:schemeClr val="bg1"/>
                </a:solidFill>
              </a:rPr>
              <a:t>W</a:t>
            </a:r>
            <a:endParaRPr lang="en-US" sz="2800" baseline="-25000" dirty="0" smtClean="0">
              <a:solidFill>
                <a:schemeClr val="bg1"/>
              </a:solidFill>
            </a:endParaRPr>
          </a:p>
        </p:txBody>
      </p:sp>
      <p:cxnSp>
        <p:nvCxnSpPr>
          <p:cNvPr id="13" name="Straight Arrow Connector 12"/>
          <p:cNvCxnSpPr/>
          <p:nvPr>
            <p:custDataLst>
              <p:tags r:id="rId11"/>
            </p:custDataLst>
          </p:nvPr>
        </p:nvCxnSpPr>
        <p:spPr>
          <a:xfrm>
            <a:off x="4260156" y="1753394"/>
            <a:ext cx="533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custDataLst>
              <p:tags r:id="rId12"/>
            </p:custDataLst>
          </p:nvPr>
        </p:nvCxnSpPr>
        <p:spPr>
          <a:xfrm>
            <a:off x="8382000" y="1524794"/>
            <a:ext cx="533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custDataLst>
              <p:tags r:id="rId13"/>
            </p:custDataLst>
          </p:nvPr>
        </p:nvCxnSpPr>
        <p:spPr>
          <a:xfrm>
            <a:off x="8382000" y="2439194"/>
            <a:ext cx="533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custDataLst>
              <p:tags r:id="rId14"/>
            </p:custDataLst>
          </p:nvPr>
        </p:nvCxnSpPr>
        <p:spPr>
          <a:xfrm rot="5400000" flipH="1" flipV="1">
            <a:off x="5067300" y="4381500"/>
            <a:ext cx="532606"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custDataLst>
              <p:tags r:id="rId15"/>
            </p:custDataLst>
          </p:nvPr>
        </p:nvCxnSpPr>
        <p:spPr>
          <a:xfrm rot="5400000" flipH="1" flipV="1">
            <a:off x="5906294" y="4381500"/>
            <a:ext cx="532606"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custDataLst>
              <p:tags r:id="rId16"/>
            </p:custDataLst>
          </p:nvPr>
        </p:nvCxnSpPr>
        <p:spPr>
          <a:xfrm rot="5400000" flipH="1" flipV="1">
            <a:off x="6515894" y="4381500"/>
            <a:ext cx="532606"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custDataLst>
              <p:tags r:id="rId17"/>
            </p:custDataLst>
          </p:nvPr>
        </p:nvCxnSpPr>
        <p:spPr>
          <a:xfrm rot="5400000" flipH="1" flipV="1">
            <a:off x="7101376" y="4381500"/>
            <a:ext cx="532606"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custDataLst>
              <p:tags r:id="rId18"/>
            </p:custDataLst>
          </p:nvPr>
        </p:nvCxnSpPr>
        <p:spPr>
          <a:xfrm rot="16200000" flipH="1">
            <a:off x="8496300" y="14866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custDataLst>
              <p:tags r:id="rId19"/>
            </p:custDataLst>
          </p:nvPr>
        </p:nvSpPr>
        <p:spPr>
          <a:xfrm>
            <a:off x="8382000" y="1524794"/>
            <a:ext cx="444352" cy="400110"/>
          </a:xfrm>
          <a:prstGeom prst="rect">
            <a:avLst/>
          </a:prstGeom>
          <a:noFill/>
        </p:spPr>
        <p:txBody>
          <a:bodyPr wrap="none" rtlCol="0">
            <a:spAutoFit/>
          </a:bodyPr>
          <a:lstStyle/>
          <a:p>
            <a:r>
              <a:rPr lang="en-US" sz="2000" dirty="0" smtClean="0">
                <a:solidFill>
                  <a:schemeClr val="bg1"/>
                </a:solidFill>
              </a:rPr>
              <a:t>32</a:t>
            </a:r>
          </a:p>
        </p:txBody>
      </p:sp>
      <p:cxnSp>
        <p:nvCxnSpPr>
          <p:cNvPr id="22" name="Straight Connector 21"/>
          <p:cNvCxnSpPr/>
          <p:nvPr>
            <p:custDataLst>
              <p:tags r:id="rId20"/>
            </p:custDataLst>
          </p:nvPr>
        </p:nvCxnSpPr>
        <p:spPr>
          <a:xfrm rot="16200000" flipH="1">
            <a:off x="8496300" y="24010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custDataLst>
              <p:tags r:id="rId21"/>
            </p:custDataLst>
          </p:nvPr>
        </p:nvSpPr>
        <p:spPr>
          <a:xfrm>
            <a:off x="8382000" y="2439194"/>
            <a:ext cx="444352" cy="400110"/>
          </a:xfrm>
          <a:prstGeom prst="rect">
            <a:avLst/>
          </a:prstGeom>
          <a:noFill/>
        </p:spPr>
        <p:txBody>
          <a:bodyPr wrap="none" rtlCol="0">
            <a:spAutoFit/>
          </a:bodyPr>
          <a:lstStyle/>
          <a:p>
            <a:r>
              <a:rPr lang="en-US" sz="2000" dirty="0" smtClean="0">
                <a:solidFill>
                  <a:schemeClr val="bg1"/>
                </a:solidFill>
              </a:rPr>
              <a:t>32</a:t>
            </a:r>
          </a:p>
        </p:txBody>
      </p:sp>
      <p:cxnSp>
        <p:nvCxnSpPr>
          <p:cNvPr id="24" name="Straight Connector 23"/>
          <p:cNvCxnSpPr/>
          <p:nvPr>
            <p:custDataLst>
              <p:tags r:id="rId22"/>
            </p:custDataLst>
          </p:nvPr>
        </p:nvCxnSpPr>
        <p:spPr>
          <a:xfrm rot="16200000" flipH="1">
            <a:off x="4374456" y="17152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custDataLst>
              <p:tags r:id="rId23"/>
            </p:custDataLst>
          </p:nvPr>
        </p:nvSpPr>
        <p:spPr>
          <a:xfrm>
            <a:off x="4260156" y="1753394"/>
            <a:ext cx="444352" cy="400110"/>
          </a:xfrm>
          <a:prstGeom prst="rect">
            <a:avLst/>
          </a:prstGeom>
          <a:noFill/>
        </p:spPr>
        <p:txBody>
          <a:bodyPr wrap="none" rtlCol="0">
            <a:spAutoFit/>
          </a:bodyPr>
          <a:lstStyle/>
          <a:p>
            <a:r>
              <a:rPr lang="en-US" sz="2000" dirty="0" smtClean="0">
                <a:solidFill>
                  <a:schemeClr val="bg1"/>
                </a:solidFill>
              </a:rPr>
              <a:t>32</a:t>
            </a:r>
          </a:p>
        </p:txBody>
      </p:sp>
      <p:cxnSp>
        <p:nvCxnSpPr>
          <p:cNvPr id="26" name="Straight Connector 25"/>
          <p:cNvCxnSpPr/>
          <p:nvPr>
            <p:custDataLst>
              <p:tags r:id="rId24"/>
            </p:custDataLst>
          </p:nvPr>
        </p:nvCxnSpPr>
        <p:spPr>
          <a:xfrm>
            <a:off x="5257800" y="43441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custDataLst>
              <p:tags r:id="rId25"/>
            </p:custDataLst>
          </p:nvPr>
        </p:nvSpPr>
        <p:spPr>
          <a:xfrm>
            <a:off x="5334000" y="4191794"/>
            <a:ext cx="314510" cy="400110"/>
          </a:xfrm>
          <a:prstGeom prst="rect">
            <a:avLst/>
          </a:prstGeom>
          <a:noFill/>
        </p:spPr>
        <p:txBody>
          <a:bodyPr wrap="none" rtlCol="0">
            <a:spAutoFit/>
          </a:bodyPr>
          <a:lstStyle/>
          <a:p>
            <a:r>
              <a:rPr lang="en-US" sz="2000" dirty="0" smtClean="0">
                <a:solidFill>
                  <a:schemeClr val="bg1"/>
                </a:solidFill>
              </a:rPr>
              <a:t>1</a:t>
            </a:r>
          </a:p>
        </p:txBody>
      </p:sp>
      <p:cxnSp>
        <p:nvCxnSpPr>
          <p:cNvPr id="28" name="Straight Connector 27"/>
          <p:cNvCxnSpPr/>
          <p:nvPr>
            <p:custDataLst>
              <p:tags r:id="rId26"/>
            </p:custDataLst>
          </p:nvPr>
        </p:nvCxnSpPr>
        <p:spPr>
          <a:xfrm>
            <a:off x="6096000" y="43441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custDataLst>
              <p:tags r:id="rId27"/>
            </p:custDataLst>
          </p:nvPr>
        </p:nvSpPr>
        <p:spPr>
          <a:xfrm>
            <a:off x="6172200" y="4191794"/>
            <a:ext cx="314510" cy="400110"/>
          </a:xfrm>
          <a:prstGeom prst="rect">
            <a:avLst/>
          </a:prstGeom>
          <a:noFill/>
        </p:spPr>
        <p:txBody>
          <a:bodyPr wrap="none" rtlCol="0">
            <a:spAutoFit/>
          </a:bodyPr>
          <a:lstStyle/>
          <a:p>
            <a:r>
              <a:rPr lang="en-US" sz="2000" dirty="0" smtClean="0">
                <a:solidFill>
                  <a:schemeClr val="bg1"/>
                </a:solidFill>
              </a:rPr>
              <a:t>5</a:t>
            </a:r>
          </a:p>
        </p:txBody>
      </p:sp>
      <p:cxnSp>
        <p:nvCxnSpPr>
          <p:cNvPr id="30" name="Straight Connector 29"/>
          <p:cNvCxnSpPr/>
          <p:nvPr>
            <p:custDataLst>
              <p:tags r:id="rId28"/>
            </p:custDataLst>
          </p:nvPr>
        </p:nvCxnSpPr>
        <p:spPr>
          <a:xfrm>
            <a:off x="6705600" y="43441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custDataLst>
              <p:tags r:id="rId29"/>
            </p:custDataLst>
          </p:nvPr>
        </p:nvSpPr>
        <p:spPr>
          <a:xfrm>
            <a:off x="6781800" y="4191794"/>
            <a:ext cx="314510" cy="400110"/>
          </a:xfrm>
          <a:prstGeom prst="rect">
            <a:avLst/>
          </a:prstGeom>
          <a:noFill/>
        </p:spPr>
        <p:txBody>
          <a:bodyPr wrap="none" rtlCol="0">
            <a:spAutoFit/>
          </a:bodyPr>
          <a:lstStyle/>
          <a:p>
            <a:r>
              <a:rPr lang="en-US" sz="2000" dirty="0" smtClean="0">
                <a:solidFill>
                  <a:schemeClr val="bg1"/>
                </a:solidFill>
              </a:rPr>
              <a:t>5</a:t>
            </a:r>
          </a:p>
        </p:txBody>
      </p:sp>
      <p:cxnSp>
        <p:nvCxnSpPr>
          <p:cNvPr id="32" name="Straight Connector 31"/>
          <p:cNvCxnSpPr/>
          <p:nvPr>
            <p:custDataLst>
              <p:tags r:id="rId30"/>
            </p:custDataLst>
          </p:nvPr>
        </p:nvCxnSpPr>
        <p:spPr>
          <a:xfrm>
            <a:off x="7291876" y="43441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custDataLst>
              <p:tags r:id="rId31"/>
            </p:custDataLst>
          </p:nvPr>
        </p:nvSpPr>
        <p:spPr>
          <a:xfrm>
            <a:off x="7358366" y="4191794"/>
            <a:ext cx="314510" cy="400110"/>
          </a:xfrm>
          <a:prstGeom prst="rect">
            <a:avLst/>
          </a:prstGeom>
          <a:noFill/>
        </p:spPr>
        <p:txBody>
          <a:bodyPr wrap="none" rtlCol="0">
            <a:spAutoFit/>
          </a:bodyPr>
          <a:lstStyle/>
          <a:p>
            <a:r>
              <a:rPr lang="en-US" sz="2000" dirty="0" smtClean="0">
                <a:solidFill>
                  <a:schemeClr val="bg1"/>
                </a:solidFill>
              </a:rPr>
              <a:t>5</a:t>
            </a:r>
          </a:p>
        </p:txBody>
      </p:sp>
    </p:spTree>
    <p:extLst>
      <p:ext uri="{BB962C8B-B14F-4D97-AF65-F5344CB8AC3E}">
        <p14:creationId xmlns:p14="http://schemas.microsoft.com/office/powerpoint/2010/main" val="3737049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3971" name="Rectangle 3"/>
          <p:cNvSpPr>
            <a:spLocks noGrp="1" noChangeArrowheads="1"/>
          </p:cNvSpPr>
          <p:nvPr>
            <p:ph idx="1"/>
            <p:custDataLst>
              <p:tags r:id="rId1"/>
            </p:custDataLst>
          </p:nvPr>
        </p:nvSpPr>
        <p:spPr/>
        <p:txBody>
          <a:bodyPr>
            <a:noAutofit/>
          </a:bodyPr>
          <a:lstStyle/>
          <a:p>
            <a:r>
              <a:rPr lang="en-US" dirty="0" smtClean="0">
                <a:solidFill>
                  <a:schemeClr val="accent1"/>
                </a:solidFill>
              </a:rPr>
              <a:t>Register File </a:t>
            </a:r>
            <a:r>
              <a:rPr lang="en-US" dirty="0" smtClean="0"/>
              <a:t>tradeoffs</a:t>
            </a:r>
          </a:p>
          <a:p>
            <a:pPr lvl="1">
              <a:buNone/>
            </a:pPr>
            <a:r>
              <a:rPr lang="en-US" dirty="0" smtClean="0">
                <a:solidFill>
                  <a:schemeClr val="accent1"/>
                </a:solidFill>
              </a:rPr>
              <a:t>+</a:t>
            </a:r>
            <a:r>
              <a:rPr lang="en-US" dirty="0" smtClean="0"/>
              <a:t>	Very fast (a few gate delays for </a:t>
            </a:r>
          </a:p>
          <a:p>
            <a:pPr lvl="1">
              <a:buNone/>
            </a:pPr>
            <a:r>
              <a:rPr lang="en-US" dirty="0"/>
              <a:t>	</a:t>
            </a:r>
            <a:r>
              <a:rPr lang="en-US" dirty="0" smtClean="0"/>
              <a:t>	both read and write)</a:t>
            </a:r>
          </a:p>
          <a:p>
            <a:pPr lvl="1">
              <a:buNone/>
            </a:pPr>
            <a:r>
              <a:rPr lang="en-US" dirty="0" smtClean="0">
                <a:solidFill>
                  <a:schemeClr val="accent1"/>
                </a:solidFill>
              </a:rPr>
              <a:t>+</a:t>
            </a:r>
            <a:r>
              <a:rPr lang="en-US" dirty="0" smtClean="0"/>
              <a:t>	Adding extra ports is </a:t>
            </a:r>
          </a:p>
          <a:p>
            <a:pPr lvl="1">
              <a:buNone/>
            </a:pPr>
            <a:r>
              <a:rPr lang="en-US" dirty="0"/>
              <a:t>	</a:t>
            </a:r>
            <a:r>
              <a:rPr lang="en-US" dirty="0" smtClean="0"/>
              <a:t>	straightforward</a:t>
            </a:r>
          </a:p>
          <a:p>
            <a:pPr lvl="1">
              <a:buNone/>
            </a:pPr>
            <a:r>
              <a:rPr lang="en-US" dirty="0" smtClean="0">
                <a:solidFill>
                  <a:schemeClr val="accent1"/>
                </a:solidFill>
              </a:rPr>
              <a:t>–</a:t>
            </a:r>
            <a:r>
              <a:rPr lang="en-US" dirty="0" smtClean="0"/>
              <a:t> 	Doesn’t scale</a:t>
            </a:r>
          </a:p>
          <a:p>
            <a:pPr lvl="1">
              <a:buNone/>
            </a:pPr>
            <a:r>
              <a:rPr lang="en-US" dirty="0"/>
              <a:t>	</a:t>
            </a:r>
            <a:r>
              <a:rPr lang="en-US" dirty="0" smtClean="0"/>
              <a:t>e.g. 32MB register file with </a:t>
            </a:r>
          </a:p>
          <a:p>
            <a:pPr lvl="1">
              <a:buNone/>
            </a:pPr>
            <a:r>
              <a:rPr lang="en-US" dirty="0"/>
              <a:t> </a:t>
            </a:r>
            <a:r>
              <a:rPr lang="en-US" dirty="0" smtClean="0"/>
              <a:t>    32 bit registers</a:t>
            </a:r>
          </a:p>
          <a:p>
            <a:pPr lvl="1">
              <a:buNone/>
            </a:pPr>
            <a:r>
              <a:rPr lang="en-US" dirty="0"/>
              <a:t>	</a:t>
            </a:r>
            <a:r>
              <a:rPr lang="en-US" dirty="0" smtClean="0"/>
              <a:t> Need 32x 1M-to-1 multiplexor </a:t>
            </a:r>
          </a:p>
          <a:p>
            <a:pPr lvl="1">
              <a:buNone/>
            </a:pPr>
            <a:r>
              <a:rPr lang="en-US" dirty="0" smtClean="0"/>
              <a:t>     and 32x 10-to-1M decoder</a:t>
            </a:r>
          </a:p>
          <a:p>
            <a:pPr lvl="1">
              <a:buNone/>
            </a:pPr>
            <a:r>
              <a:rPr lang="en-US" dirty="0"/>
              <a:t> </a:t>
            </a:r>
            <a:r>
              <a:rPr lang="en-US" dirty="0" smtClean="0"/>
              <a:t>    </a:t>
            </a:r>
            <a:r>
              <a:rPr lang="en-US" dirty="0" smtClean="0">
                <a:solidFill>
                  <a:schemeClr val="accent1"/>
                </a:solidFill>
              </a:rPr>
              <a:t>How many logic gates/transistors?</a:t>
            </a:r>
          </a:p>
          <a:p>
            <a:pPr lvl="1">
              <a:buNone/>
            </a:pPr>
            <a:r>
              <a:rPr lang="en-US" dirty="0"/>
              <a:t>	</a:t>
            </a:r>
            <a:endParaRPr lang="en-US" dirty="0" smtClean="0"/>
          </a:p>
        </p:txBody>
      </p:sp>
      <p:sp>
        <p:nvSpPr>
          <p:cNvPr id="2003970" name="Rectangle 2"/>
          <p:cNvSpPr>
            <a:spLocks noGrp="1" noChangeArrowheads="1"/>
          </p:cNvSpPr>
          <p:nvPr>
            <p:ph type="title"/>
            <p:custDataLst>
              <p:tags r:id="rId2"/>
            </p:custDataLst>
          </p:nvPr>
        </p:nvSpPr>
        <p:spPr/>
        <p:txBody>
          <a:bodyPr>
            <a:noAutofit/>
          </a:bodyPr>
          <a:lstStyle/>
          <a:p>
            <a:r>
              <a:rPr lang="en-US" dirty="0" smtClean="0"/>
              <a:t>Tradeoffs</a:t>
            </a:r>
            <a:endParaRPr lang="en-US" dirty="0"/>
          </a:p>
        </p:txBody>
      </p:sp>
      <p:sp>
        <p:nvSpPr>
          <p:cNvPr id="5" name="AutoShape 5"/>
          <p:cNvSpPr>
            <a:spLocks noChangeArrowheads="1"/>
          </p:cNvSpPr>
          <p:nvPr/>
        </p:nvSpPr>
        <p:spPr bwMode="auto">
          <a:xfrm>
            <a:off x="7086600" y="2666996"/>
            <a:ext cx="533400" cy="62628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13" name="AutoShape 5"/>
          <p:cNvSpPr>
            <a:spLocks noChangeArrowheads="1"/>
          </p:cNvSpPr>
          <p:nvPr/>
        </p:nvSpPr>
        <p:spPr bwMode="auto">
          <a:xfrm>
            <a:off x="7086600" y="3945716"/>
            <a:ext cx="533400" cy="62628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17" name="AutoShape 5"/>
          <p:cNvSpPr>
            <a:spLocks noChangeArrowheads="1"/>
          </p:cNvSpPr>
          <p:nvPr/>
        </p:nvSpPr>
        <p:spPr bwMode="auto">
          <a:xfrm>
            <a:off x="7086600" y="4555316"/>
            <a:ext cx="533400" cy="62628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21" name="AutoShape 5"/>
          <p:cNvSpPr>
            <a:spLocks noChangeArrowheads="1"/>
          </p:cNvSpPr>
          <p:nvPr/>
        </p:nvSpPr>
        <p:spPr bwMode="auto">
          <a:xfrm>
            <a:off x="7086600" y="5164916"/>
            <a:ext cx="533400" cy="62628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25" name="AutoShape 5"/>
          <p:cNvSpPr>
            <a:spLocks noChangeArrowheads="1"/>
          </p:cNvSpPr>
          <p:nvPr/>
        </p:nvSpPr>
        <p:spPr bwMode="auto">
          <a:xfrm>
            <a:off x="7086600" y="761996"/>
            <a:ext cx="533400" cy="62628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29" name="AutoShape 5"/>
          <p:cNvSpPr>
            <a:spLocks noChangeArrowheads="1"/>
          </p:cNvSpPr>
          <p:nvPr/>
        </p:nvSpPr>
        <p:spPr bwMode="auto">
          <a:xfrm>
            <a:off x="7086600" y="1414436"/>
            <a:ext cx="533400" cy="62628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33" name="AutoShape 5"/>
          <p:cNvSpPr>
            <a:spLocks noChangeArrowheads="1"/>
          </p:cNvSpPr>
          <p:nvPr/>
        </p:nvSpPr>
        <p:spPr bwMode="auto">
          <a:xfrm>
            <a:off x="7086600" y="2040716"/>
            <a:ext cx="533400" cy="62628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4" name="Straight Connector 3"/>
          <p:cNvCxnSpPr/>
          <p:nvPr/>
        </p:nvCxnSpPr>
        <p:spPr>
          <a:xfrm>
            <a:off x="6019800" y="2743196"/>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endCxn id="97" idx="1"/>
          </p:cNvCxnSpPr>
          <p:nvPr/>
        </p:nvCxnSpPr>
        <p:spPr>
          <a:xfrm>
            <a:off x="6781800" y="1295396"/>
            <a:ext cx="0" cy="50423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96" idx="1"/>
          </p:cNvCxnSpPr>
          <p:nvPr/>
        </p:nvCxnSpPr>
        <p:spPr>
          <a:xfrm flipH="1">
            <a:off x="6595108" y="1142996"/>
            <a:ext cx="34292" cy="51947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477000" y="990596"/>
            <a:ext cx="20954" cy="534715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6" idx="2"/>
          </p:cNvCxnSpPr>
          <p:nvPr/>
        </p:nvCxnSpPr>
        <p:spPr>
          <a:xfrm flipH="1">
            <a:off x="6477000" y="990596"/>
            <a:ext cx="4572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6629400" y="1142996"/>
            <a:ext cx="4572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28" idx="6"/>
          </p:cNvCxnSpPr>
          <p:nvPr/>
        </p:nvCxnSpPr>
        <p:spPr>
          <a:xfrm flipH="1">
            <a:off x="6781800" y="1295396"/>
            <a:ext cx="3048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6477000" y="1676396"/>
            <a:ext cx="6096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6629400" y="1828796"/>
            <a:ext cx="4572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6781800" y="1981196"/>
            <a:ext cx="3048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6477000" y="2285996"/>
            <a:ext cx="4572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6629400" y="2438396"/>
            <a:ext cx="4572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6781800" y="2590796"/>
            <a:ext cx="3048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6477000" y="2895596"/>
            <a:ext cx="6096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6629400" y="3047996"/>
            <a:ext cx="4572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6781800" y="3200396"/>
            <a:ext cx="3048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6477000" y="3581396"/>
            <a:ext cx="8763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a:off x="6629400" y="3733796"/>
            <a:ext cx="4572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6781800" y="3886196"/>
            <a:ext cx="3048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6477000" y="4190996"/>
            <a:ext cx="6096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6629400" y="4343396"/>
            <a:ext cx="4572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6781800" y="4495796"/>
            <a:ext cx="3048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6477000" y="4800596"/>
            <a:ext cx="6096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629400" y="4952996"/>
            <a:ext cx="4572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6781800" y="5105396"/>
            <a:ext cx="3048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6477000" y="5410196"/>
            <a:ext cx="6096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6629400" y="5562596"/>
            <a:ext cx="4572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6781800" y="5714996"/>
            <a:ext cx="3048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934200" y="281939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934200" y="367427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934200" y="380999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934200" y="425051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934200" y="502919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934200" y="91439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6934200" y="106679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934200" y="121919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934200" y="160019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6934200" y="175259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934200" y="219311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934200" y="249791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Connector 76"/>
          <p:cNvCxnSpPr/>
          <p:nvPr/>
        </p:nvCxnSpPr>
        <p:spPr>
          <a:xfrm>
            <a:off x="6019800" y="2133596"/>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019800" y="1523996"/>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019800" y="838196"/>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6019800" y="3428996"/>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6019800" y="4038596"/>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6019800" y="4648196"/>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6019800" y="5257796"/>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03973" name="TextBox 2003972"/>
          <p:cNvSpPr txBox="1"/>
          <p:nvPr/>
        </p:nvSpPr>
        <p:spPr>
          <a:xfrm>
            <a:off x="5772078" y="533396"/>
            <a:ext cx="171522" cy="430887"/>
          </a:xfrm>
          <a:prstGeom prst="rect">
            <a:avLst/>
          </a:prstGeom>
          <a:noFill/>
        </p:spPr>
        <p:txBody>
          <a:bodyPr wrap="none" lIns="0" tIns="0" rIns="0" bIns="0" rtlCol="0">
            <a:spAutoFit/>
          </a:bodyPr>
          <a:lstStyle/>
          <a:p>
            <a:r>
              <a:rPr lang="en-US" sz="2800" dirty="0" smtClean="0"/>
              <a:t>a</a:t>
            </a:r>
            <a:endParaRPr lang="en-US" sz="2800" dirty="0"/>
          </a:p>
        </p:txBody>
      </p:sp>
      <p:sp>
        <p:nvSpPr>
          <p:cNvPr id="85" name="TextBox 84"/>
          <p:cNvSpPr txBox="1"/>
          <p:nvPr/>
        </p:nvSpPr>
        <p:spPr>
          <a:xfrm>
            <a:off x="5791200" y="1245509"/>
            <a:ext cx="189154" cy="430887"/>
          </a:xfrm>
          <a:prstGeom prst="rect">
            <a:avLst/>
          </a:prstGeom>
          <a:noFill/>
        </p:spPr>
        <p:txBody>
          <a:bodyPr wrap="none" lIns="0" tIns="0" rIns="0" bIns="0" rtlCol="0">
            <a:spAutoFit/>
          </a:bodyPr>
          <a:lstStyle/>
          <a:p>
            <a:r>
              <a:rPr lang="en-US" sz="2800" dirty="0"/>
              <a:t>b</a:t>
            </a:r>
          </a:p>
        </p:txBody>
      </p:sp>
      <p:sp>
        <p:nvSpPr>
          <p:cNvPr id="86" name="TextBox 85"/>
          <p:cNvSpPr txBox="1"/>
          <p:nvPr/>
        </p:nvSpPr>
        <p:spPr>
          <a:xfrm>
            <a:off x="5791200" y="1855109"/>
            <a:ext cx="152286" cy="430887"/>
          </a:xfrm>
          <a:prstGeom prst="rect">
            <a:avLst/>
          </a:prstGeom>
          <a:noFill/>
        </p:spPr>
        <p:txBody>
          <a:bodyPr wrap="none" lIns="0" tIns="0" rIns="0" bIns="0" rtlCol="0">
            <a:spAutoFit/>
          </a:bodyPr>
          <a:lstStyle/>
          <a:p>
            <a:r>
              <a:rPr lang="en-US" sz="2800" dirty="0"/>
              <a:t>c</a:t>
            </a:r>
          </a:p>
        </p:txBody>
      </p:sp>
      <p:sp>
        <p:nvSpPr>
          <p:cNvPr id="87" name="TextBox 86"/>
          <p:cNvSpPr txBox="1"/>
          <p:nvPr/>
        </p:nvSpPr>
        <p:spPr>
          <a:xfrm>
            <a:off x="5791200" y="2464709"/>
            <a:ext cx="189154" cy="430887"/>
          </a:xfrm>
          <a:prstGeom prst="rect">
            <a:avLst/>
          </a:prstGeom>
          <a:noFill/>
        </p:spPr>
        <p:txBody>
          <a:bodyPr wrap="none" lIns="0" tIns="0" rIns="0" bIns="0" rtlCol="0">
            <a:spAutoFit/>
          </a:bodyPr>
          <a:lstStyle/>
          <a:p>
            <a:r>
              <a:rPr lang="en-US" sz="2800" dirty="0"/>
              <a:t>d</a:t>
            </a:r>
          </a:p>
        </p:txBody>
      </p:sp>
      <p:sp>
        <p:nvSpPr>
          <p:cNvPr id="88" name="TextBox 87"/>
          <p:cNvSpPr txBox="1"/>
          <p:nvPr/>
        </p:nvSpPr>
        <p:spPr>
          <a:xfrm>
            <a:off x="5791200" y="3150509"/>
            <a:ext cx="177934" cy="430887"/>
          </a:xfrm>
          <a:prstGeom prst="rect">
            <a:avLst/>
          </a:prstGeom>
          <a:noFill/>
        </p:spPr>
        <p:txBody>
          <a:bodyPr wrap="none" lIns="0" tIns="0" rIns="0" bIns="0" rtlCol="0">
            <a:spAutoFit/>
          </a:bodyPr>
          <a:lstStyle/>
          <a:p>
            <a:r>
              <a:rPr lang="en-US" sz="2800" dirty="0"/>
              <a:t>e</a:t>
            </a:r>
          </a:p>
        </p:txBody>
      </p:sp>
      <p:sp>
        <p:nvSpPr>
          <p:cNvPr id="89" name="TextBox 88"/>
          <p:cNvSpPr txBox="1"/>
          <p:nvPr/>
        </p:nvSpPr>
        <p:spPr>
          <a:xfrm>
            <a:off x="5791200" y="3760109"/>
            <a:ext cx="109004" cy="430887"/>
          </a:xfrm>
          <a:prstGeom prst="rect">
            <a:avLst/>
          </a:prstGeom>
          <a:noFill/>
        </p:spPr>
        <p:txBody>
          <a:bodyPr wrap="none" lIns="0" tIns="0" rIns="0" bIns="0" rtlCol="0">
            <a:spAutoFit/>
          </a:bodyPr>
          <a:lstStyle/>
          <a:p>
            <a:r>
              <a:rPr lang="en-US" sz="2800" dirty="0"/>
              <a:t>f</a:t>
            </a:r>
          </a:p>
        </p:txBody>
      </p:sp>
      <p:sp>
        <p:nvSpPr>
          <p:cNvPr id="90" name="TextBox 89"/>
          <p:cNvSpPr txBox="1"/>
          <p:nvPr/>
        </p:nvSpPr>
        <p:spPr>
          <a:xfrm>
            <a:off x="5791200" y="4369709"/>
            <a:ext cx="168316" cy="430887"/>
          </a:xfrm>
          <a:prstGeom prst="rect">
            <a:avLst/>
          </a:prstGeom>
          <a:noFill/>
        </p:spPr>
        <p:txBody>
          <a:bodyPr wrap="none" lIns="0" tIns="0" rIns="0" bIns="0" rtlCol="0">
            <a:spAutoFit/>
          </a:bodyPr>
          <a:lstStyle/>
          <a:p>
            <a:r>
              <a:rPr lang="en-US" sz="2800" dirty="0"/>
              <a:t>g</a:t>
            </a:r>
          </a:p>
        </p:txBody>
      </p:sp>
      <p:sp>
        <p:nvSpPr>
          <p:cNvPr id="91" name="TextBox 90"/>
          <p:cNvSpPr txBox="1"/>
          <p:nvPr/>
        </p:nvSpPr>
        <p:spPr>
          <a:xfrm>
            <a:off x="5791200" y="4979309"/>
            <a:ext cx="189154" cy="430887"/>
          </a:xfrm>
          <a:prstGeom prst="rect">
            <a:avLst/>
          </a:prstGeom>
          <a:noFill/>
        </p:spPr>
        <p:txBody>
          <a:bodyPr wrap="none" lIns="0" tIns="0" rIns="0" bIns="0" rtlCol="0">
            <a:spAutoFit/>
          </a:bodyPr>
          <a:lstStyle/>
          <a:p>
            <a:r>
              <a:rPr lang="en-US" sz="2800" dirty="0"/>
              <a:t>h</a:t>
            </a:r>
          </a:p>
        </p:txBody>
      </p:sp>
      <p:sp>
        <p:nvSpPr>
          <p:cNvPr id="95" name="TextBox 94"/>
          <p:cNvSpPr txBox="1"/>
          <p:nvPr/>
        </p:nvSpPr>
        <p:spPr>
          <a:xfrm>
            <a:off x="6366508" y="6122309"/>
            <a:ext cx="262892" cy="430887"/>
          </a:xfrm>
          <a:prstGeom prst="rect">
            <a:avLst/>
          </a:prstGeom>
          <a:noFill/>
        </p:spPr>
        <p:txBody>
          <a:bodyPr wrap="none" lIns="0" tIns="0" rIns="0" bIns="0" rtlCol="0">
            <a:spAutoFit/>
          </a:bodyPr>
          <a:lstStyle/>
          <a:p>
            <a:r>
              <a:rPr lang="en-US" sz="2800" dirty="0" smtClean="0"/>
              <a:t>s</a:t>
            </a:r>
            <a:r>
              <a:rPr lang="en-US" sz="2800" baseline="-25000" dirty="0"/>
              <a:t>2</a:t>
            </a:r>
          </a:p>
        </p:txBody>
      </p:sp>
      <p:sp>
        <p:nvSpPr>
          <p:cNvPr id="96" name="TextBox 95"/>
          <p:cNvSpPr txBox="1"/>
          <p:nvPr/>
        </p:nvSpPr>
        <p:spPr>
          <a:xfrm>
            <a:off x="6595108" y="6122309"/>
            <a:ext cx="262892" cy="430887"/>
          </a:xfrm>
          <a:prstGeom prst="rect">
            <a:avLst/>
          </a:prstGeom>
          <a:noFill/>
        </p:spPr>
        <p:txBody>
          <a:bodyPr wrap="none" lIns="0" tIns="0" rIns="0" bIns="0" rtlCol="0">
            <a:spAutoFit/>
          </a:bodyPr>
          <a:lstStyle/>
          <a:p>
            <a:r>
              <a:rPr lang="en-US" sz="2800" dirty="0" smtClean="0"/>
              <a:t>s</a:t>
            </a:r>
            <a:r>
              <a:rPr lang="en-US" sz="2800" baseline="-25000" dirty="0"/>
              <a:t>1</a:t>
            </a:r>
          </a:p>
        </p:txBody>
      </p:sp>
      <p:sp>
        <p:nvSpPr>
          <p:cNvPr id="97" name="TextBox 96"/>
          <p:cNvSpPr txBox="1"/>
          <p:nvPr/>
        </p:nvSpPr>
        <p:spPr>
          <a:xfrm>
            <a:off x="6781800" y="6122309"/>
            <a:ext cx="262892" cy="430887"/>
          </a:xfrm>
          <a:prstGeom prst="rect">
            <a:avLst/>
          </a:prstGeom>
          <a:noFill/>
        </p:spPr>
        <p:txBody>
          <a:bodyPr wrap="none" lIns="0" tIns="0" rIns="0" bIns="0" rtlCol="0">
            <a:spAutoFit/>
          </a:bodyPr>
          <a:lstStyle/>
          <a:p>
            <a:r>
              <a:rPr lang="en-US" sz="2800" dirty="0" smtClean="0"/>
              <a:t>s</a:t>
            </a:r>
            <a:r>
              <a:rPr lang="en-US" sz="2800" baseline="-25000" dirty="0" smtClean="0"/>
              <a:t>0</a:t>
            </a:r>
            <a:endParaRPr lang="en-US" sz="2800" baseline="-25000" dirty="0"/>
          </a:p>
        </p:txBody>
      </p:sp>
      <p:sp>
        <p:nvSpPr>
          <p:cNvPr id="9" name="AutoShape 5"/>
          <p:cNvSpPr>
            <a:spLocks noChangeArrowheads="1"/>
          </p:cNvSpPr>
          <p:nvPr/>
        </p:nvSpPr>
        <p:spPr bwMode="auto">
          <a:xfrm>
            <a:off x="7086600" y="3319436"/>
            <a:ext cx="533400" cy="62628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03984" name="Trapezoid 2003983"/>
          <p:cNvSpPr/>
          <p:nvPr/>
        </p:nvSpPr>
        <p:spPr>
          <a:xfrm rot="5400000">
            <a:off x="4578577" y="2050823"/>
            <a:ext cx="5854243" cy="2514598"/>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AutoShape 14"/>
          <p:cNvSpPr>
            <a:spLocks noChangeArrowheads="1"/>
          </p:cNvSpPr>
          <p:nvPr>
            <p:custDataLst>
              <p:tags r:id="rId3"/>
            </p:custDataLst>
          </p:nvPr>
        </p:nvSpPr>
        <p:spPr bwMode="auto">
          <a:xfrm flipH="1">
            <a:off x="8077200" y="2993944"/>
            <a:ext cx="533398" cy="663656"/>
          </a:xfrm>
          <a:prstGeom prst="moon">
            <a:avLst>
              <a:gd name="adj" fmla="val 87500"/>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cxnSp>
        <p:nvCxnSpPr>
          <p:cNvPr id="2003991" name="Straight Connector 2003990"/>
          <p:cNvCxnSpPr>
            <a:stCxn id="112" idx="0"/>
          </p:cNvCxnSpPr>
          <p:nvPr/>
        </p:nvCxnSpPr>
        <p:spPr>
          <a:xfrm flipV="1">
            <a:off x="8077200" y="1066796"/>
            <a:ext cx="0" cy="19271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3993" name="Straight Connector 2003992"/>
          <p:cNvCxnSpPr>
            <a:endCxn id="25" idx="3"/>
          </p:cNvCxnSpPr>
          <p:nvPr/>
        </p:nvCxnSpPr>
        <p:spPr>
          <a:xfrm flipH="1">
            <a:off x="7620000" y="1066796"/>
            <a:ext cx="457200" cy="83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3995" name="Straight Connector 2003994"/>
          <p:cNvCxnSpPr>
            <a:stCxn id="112" idx="2"/>
          </p:cNvCxnSpPr>
          <p:nvPr/>
        </p:nvCxnSpPr>
        <p:spPr>
          <a:xfrm>
            <a:off x="8077200" y="3657600"/>
            <a:ext cx="0" cy="18204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3997" name="Straight Connector 2003996"/>
          <p:cNvCxnSpPr>
            <a:endCxn id="21" idx="3"/>
          </p:cNvCxnSpPr>
          <p:nvPr/>
        </p:nvCxnSpPr>
        <p:spPr>
          <a:xfrm flipH="1">
            <a:off x="7620000" y="5478056"/>
            <a:ext cx="457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7848600" y="3150509"/>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7848600" y="35052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a:off x="7924800" y="3048000"/>
            <a:ext cx="152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7924800" y="1727576"/>
            <a:ext cx="0" cy="13204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endCxn id="29" idx="3"/>
          </p:cNvCxnSpPr>
          <p:nvPr/>
        </p:nvCxnSpPr>
        <p:spPr>
          <a:xfrm flipH="1">
            <a:off x="7620000" y="1727576"/>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a:stCxn id="112" idx="2"/>
          </p:cNvCxnSpPr>
          <p:nvPr/>
        </p:nvCxnSpPr>
        <p:spPr>
          <a:xfrm flipH="1">
            <a:off x="7924800" y="3657600"/>
            <a:ext cx="152400" cy="1667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7924800" y="3674276"/>
            <a:ext cx="0" cy="11775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endCxn id="17" idx="3"/>
          </p:cNvCxnSpPr>
          <p:nvPr/>
        </p:nvCxnSpPr>
        <p:spPr>
          <a:xfrm flipH="1">
            <a:off x="7620000" y="4868456"/>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V="1">
            <a:off x="7848600" y="3505200"/>
            <a:ext cx="0" cy="7578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a:endCxn id="13" idx="3"/>
          </p:cNvCxnSpPr>
          <p:nvPr/>
        </p:nvCxnSpPr>
        <p:spPr>
          <a:xfrm flipH="1" flipV="1">
            <a:off x="7620000" y="4258856"/>
            <a:ext cx="228600" cy="41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H="1">
            <a:off x="7772400" y="3428996"/>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9" idx="3"/>
          </p:cNvCxnSpPr>
          <p:nvPr/>
        </p:nvCxnSpPr>
        <p:spPr>
          <a:xfrm>
            <a:off x="7620000" y="3632576"/>
            <a:ext cx="152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7772400" y="3428996"/>
            <a:ext cx="0" cy="2035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7848600" y="2345516"/>
            <a:ext cx="0" cy="80499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95" name="Straight Connector 8194"/>
          <p:cNvCxnSpPr>
            <a:endCxn id="33" idx="3"/>
          </p:cNvCxnSpPr>
          <p:nvPr/>
        </p:nvCxnSpPr>
        <p:spPr>
          <a:xfrm flipH="1">
            <a:off x="7620000" y="2345516"/>
            <a:ext cx="228600" cy="83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03" name="Straight Connector 8202"/>
          <p:cNvCxnSpPr>
            <a:stCxn id="5" idx="3"/>
          </p:cNvCxnSpPr>
          <p:nvPr/>
        </p:nvCxnSpPr>
        <p:spPr>
          <a:xfrm flipV="1">
            <a:off x="7620000" y="2971800"/>
            <a:ext cx="114300" cy="833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05" name="Straight Connector 8204"/>
          <p:cNvCxnSpPr/>
          <p:nvPr/>
        </p:nvCxnSpPr>
        <p:spPr>
          <a:xfrm>
            <a:off x="7772400" y="2971800"/>
            <a:ext cx="0" cy="3363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07" name="Straight Connector 8206"/>
          <p:cNvCxnSpPr/>
          <p:nvPr/>
        </p:nvCxnSpPr>
        <p:spPr>
          <a:xfrm>
            <a:off x="7772400" y="3276600"/>
            <a:ext cx="371475" cy="633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11" name="Straight Connector 8210"/>
          <p:cNvCxnSpPr>
            <a:stCxn id="112" idx="1"/>
          </p:cNvCxnSpPr>
          <p:nvPr/>
        </p:nvCxnSpPr>
        <p:spPr>
          <a:xfrm>
            <a:off x="8610598" y="3325772"/>
            <a:ext cx="38100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8212" name="TextBox 8211"/>
          <p:cNvSpPr txBox="1"/>
          <p:nvPr/>
        </p:nvSpPr>
        <p:spPr>
          <a:xfrm>
            <a:off x="7010400" y="238780"/>
            <a:ext cx="1790555" cy="523220"/>
          </a:xfrm>
          <a:prstGeom prst="rect">
            <a:avLst/>
          </a:prstGeom>
          <a:noFill/>
        </p:spPr>
        <p:txBody>
          <a:bodyPr wrap="none" rtlCol="0">
            <a:spAutoFit/>
          </a:bodyPr>
          <a:lstStyle/>
          <a:p>
            <a:r>
              <a:rPr lang="en-US" sz="2800" dirty="0" smtClean="0"/>
              <a:t>8-to-1 mux</a:t>
            </a:r>
            <a:endParaRPr lang="en-US" sz="2800" dirty="0"/>
          </a:p>
        </p:txBody>
      </p:sp>
    </p:spTree>
    <p:extLst>
      <p:ext uri="{BB962C8B-B14F-4D97-AF65-F5344CB8AC3E}">
        <p14:creationId xmlns:p14="http://schemas.microsoft.com/office/powerpoint/2010/main" val="400342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03971">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0397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0397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03971">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03971">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03971">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2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0"/>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1"/>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3"/>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5"/>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6"/>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7"/>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8"/>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69"/>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7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0"/>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1"/>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8"/>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7"/>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8"/>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1"/>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32"/>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34"/>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36"/>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77"/>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78"/>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79"/>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80"/>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1"/>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82"/>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83"/>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2003973"/>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85"/>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86"/>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87"/>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88"/>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89"/>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90"/>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91"/>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95"/>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96"/>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97"/>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9"/>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2003984"/>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112"/>
                                        </p:tgtEl>
                                        <p:attrNameLst>
                                          <p:attrName>style.visibility</p:attrName>
                                        </p:attrNameLst>
                                      </p:cBhvr>
                                      <p:to>
                                        <p:strVal val="visible"/>
                                      </p:to>
                                    </p:set>
                                  </p:childTnLst>
                                </p:cTn>
                              </p:par>
                              <p:par>
                                <p:cTn id="161" presetID="1" presetClass="entr" presetSubtype="0" fill="hold" nodeType="withEffect">
                                  <p:stCondLst>
                                    <p:cond delay="0"/>
                                  </p:stCondLst>
                                  <p:childTnLst>
                                    <p:set>
                                      <p:cBhvr>
                                        <p:cTn id="162" dur="1" fill="hold">
                                          <p:stCondLst>
                                            <p:cond delay="0"/>
                                          </p:stCondLst>
                                        </p:cTn>
                                        <p:tgtEl>
                                          <p:spTgt spid="2003991"/>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2003993"/>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2003995"/>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2003997"/>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72"/>
                                        </p:tgtEl>
                                        <p:attrNameLst>
                                          <p:attrName>style.visibility</p:attrName>
                                        </p:attrNameLst>
                                      </p:cBhvr>
                                      <p:to>
                                        <p:strVal val="visible"/>
                                      </p:to>
                                    </p:set>
                                  </p:childTnLst>
                                </p:cTn>
                              </p:par>
                              <p:par>
                                <p:cTn id="171" presetID="1" presetClass="entr" presetSubtype="0" fill="hold" nodeType="withEffect">
                                  <p:stCondLst>
                                    <p:cond delay="0"/>
                                  </p:stCondLst>
                                  <p:childTnLst>
                                    <p:set>
                                      <p:cBhvr>
                                        <p:cTn id="172" dur="1" fill="hold">
                                          <p:stCondLst>
                                            <p:cond delay="0"/>
                                          </p:stCondLst>
                                        </p:cTn>
                                        <p:tgtEl>
                                          <p:spTgt spid="125"/>
                                        </p:tgtEl>
                                        <p:attrNameLst>
                                          <p:attrName>style.visibility</p:attrName>
                                        </p:attrNameLst>
                                      </p:cBhvr>
                                      <p:to>
                                        <p:strVal val="visible"/>
                                      </p:to>
                                    </p:set>
                                  </p:childTnLst>
                                </p:cTn>
                              </p:par>
                              <p:par>
                                <p:cTn id="173" presetID="1" presetClass="entr" presetSubtype="0" fill="hold" nodeType="withEffect">
                                  <p:stCondLst>
                                    <p:cond delay="0"/>
                                  </p:stCondLst>
                                  <p:childTnLst>
                                    <p:set>
                                      <p:cBhvr>
                                        <p:cTn id="174" dur="1" fill="hold">
                                          <p:stCondLst>
                                            <p:cond delay="0"/>
                                          </p:stCondLst>
                                        </p:cTn>
                                        <p:tgtEl>
                                          <p:spTgt spid="126"/>
                                        </p:tgtEl>
                                        <p:attrNameLst>
                                          <p:attrName>style.visibility</p:attrName>
                                        </p:attrNameLst>
                                      </p:cBhvr>
                                      <p:to>
                                        <p:strVal val="visible"/>
                                      </p:to>
                                    </p:set>
                                  </p:childTnLst>
                                </p:cTn>
                              </p:par>
                              <p:par>
                                <p:cTn id="175" presetID="1" presetClass="entr" presetSubtype="0" fill="hold" nodeType="withEffect">
                                  <p:stCondLst>
                                    <p:cond delay="0"/>
                                  </p:stCondLst>
                                  <p:childTnLst>
                                    <p:set>
                                      <p:cBhvr>
                                        <p:cTn id="176" dur="1" fill="hold">
                                          <p:stCondLst>
                                            <p:cond delay="0"/>
                                          </p:stCondLst>
                                        </p:cTn>
                                        <p:tgtEl>
                                          <p:spTgt spid="74"/>
                                        </p:tgtEl>
                                        <p:attrNameLst>
                                          <p:attrName>style.visibility</p:attrName>
                                        </p:attrNameLst>
                                      </p:cBhvr>
                                      <p:to>
                                        <p:strVal val="visible"/>
                                      </p:to>
                                    </p:set>
                                  </p:childTnLst>
                                </p:cTn>
                              </p:par>
                              <p:par>
                                <p:cTn id="177" presetID="1" presetClass="entr" presetSubtype="0" fill="hold" nodeType="withEffect">
                                  <p:stCondLst>
                                    <p:cond delay="0"/>
                                  </p:stCondLst>
                                  <p:childTnLst>
                                    <p:set>
                                      <p:cBhvr>
                                        <p:cTn id="178" dur="1" fill="hold">
                                          <p:stCondLst>
                                            <p:cond delay="0"/>
                                          </p:stCondLst>
                                        </p:cTn>
                                        <p:tgtEl>
                                          <p:spTgt spid="76"/>
                                        </p:tgtEl>
                                        <p:attrNameLst>
                                          <p:attrName>style.visibility</p:attrName>
                                        </p:attrNameLst>
                                      </p:cBhvr>
                                      <p:to>
                                        <p:strVal val="visible"/>
                                      </p:to>
                                    </p:set>
                                  </p:childTnLst>
                                </p:cTn>
                              </p:par>
                              <p:par>
                                <p:cTn id="179" presetID="1" presetClass="entr" presetSubtype="0" fill="hold" nodeType="withEffect">
                                  <p:stCondLst>
                                    <p:cond delay="0"/>
                                  </p:stCondLst>
                                  <p:childTnLst>
                                    <p:set>
                                      <p:cBhvr>
                                        <p:cTn id="180" dur="1" fill="hold">
                                          <p:stCondLst>
                                            <p:cond delay="0"/>
                                          </p:stCondLst>
                                        </p:cTn>
                                        <p:tgtEl>
                                          <p:spTgt spid="131"/>
                                        </p:tgtEl>
                                        <p:attrNameLst>
                                          <p:attrName>style.visibility</p:attrName>
                                        </p:attrNameLst>
                                      </p:cBhvr>
                                      <p:to>
                                        <p:strVal val="visible"/>
                                      </p:to>
                                    </p:set>
                                  </p:childTnLst>
                                </p:cTn>
                              </p:par>
                              <p:par>
                                <p:cTn id="181" presetID="1" presetClass="entr" presetSubtype="0" fill="hold" nodeType="withEffect">
                                  <p:stCondLst>
                                    <p:cond delay="0"/>
                                  </p:stCondLst>
                                  <p:childTnLst>
                                    <p:set>
                                      <p:cBhvr>
                                        <p:cTn id="182" dur="1" fill="hold">
                                          <p:stCondLst>
                                            <p:cond delay="0"/>
                                          </p:stCondLst>
                                        </p:cTn>
                                        <p:tgtEl>
                                          <p:spTgt spid="92"/>
                                        </p:tgtEl>
                                        <p:attrNameLst>
                                          <p:attrName>style.visibility</p:attrName>
                                        </p:attrNameLst>
                                      </p:cBhvr>
                                      <p:to>
                                        <p:strVal val="visible"/>
                                      </p:to>
                                    </p:set>
                                  </p:childTnLst>
                                </p:cTn>
                              </p:par>
                              <p:par>
                                <p:cTn id="183" presetID="1" presetClass="entr" presetSubtype="0" fill="hold" nodeType="withEffect">
                                  <p:stCondLst>
                                    <p:cond delay="0"/>
                                  </p:stCondLst>
                                  <p:childTnLst>
                                    <p:set>
                                      <p:cBhvr>
                                        <p:cTn id="184" dur="1" fill="hold">
                                          <p:stCondLst>
                                            <p:cond delay="0"/>
                                          </p:stCondLst>
                                        </p:cTn>
                                        <p:tgtEl>
                                          <p:spTgt spid="94"/>
                                        </p:tgtEl>
                                        <p:attrNameLst>
                                          <p:attrName>style.visibility</p:attrName>
                                        </p:attrNameLst>
                                      </p:cBhvr>
                                      <p:to>
                                        <p:strVal val="visible"/>
                                      </p:to>
                                    </p:set>
                                  </p:childTnLst>
                                </p:cTn>
                              </p:par>
                              <p:par>
                                <p:cTn id="185" presetID="1" presetClass="entr" presetSubtype="0" fill="hold" nodeType="withEffect">
                                  <p:stCondLst>
                                    <p:cond delay="0"/>
                                  </p:stCondLst>
                                  <p:childTnLst>
                                    <p:set>
                                      <p:cBhvr>
                                        <p:cTn id="186" dur="1" fill="hold">
                                          <p:stCondLst>
                                            <p:cond delay="0"/>
                                          </p:stCondLst>
                                        </p:cTn>
                                        <p:tgtEl>
                                          <p:spTgt spid="110"/>
                                        </p:tgtEl>
                                        <p:attrNameLst>
                                          <p:attrName>style.visibility</p:attrName>
                                        </p:attrNameLst>
                                      </p:cBhvr>
                                      <p:to>
                                        <p:strVal val="visible"/>
                                      </p:to>
                                    </p:set>
                                  </p:childTnLst>
                                </p:cTn>
                              </p:par>
                              <p:par>
                                <p:cTn id="187" presetID="1" presetClass="entr" presetSubtype="0" fill="hold" nodeType="withEffect">
                                  <p:stCondLst>
                                    <p:cond delay="0"/>
                                  </p:stCondLst>
                                  <p:childTnLst>
                                    <p:set>
                                      <p:cBhvr>
                                        <p:cTn id="188" dur="1" fill="hold">
                                          <p:stCondLst>
                                            <p:cond delay="0"/>
                                          </p:stCondLst>
                                        </p:cTn>
                                        <p:tgtEl>
                                          <p:spTgt spid="113"/>
                                        </p:tgtEl>
                                        <p:attrNameLst>
                                          <p:attrName>style.visibility</p:attrName>
                                        </p:attrNameLst>
                                      </p:cBhvr>
                                      <p:to>
                                        <p:strVal val="visible"/>
                                      </p:to>
                                    </p:set>
                                  </p:childTnLst>
                                </p:cTn>
                              </p:par>
                              <p:par>
                                <p:cTn id="189" presetID="1" presetClass="entr" presetSubtype="0" fill="hold" nodeType="withEffect">
                                  <p:stCondLst>
                                    <p:cond delay="0"/>
                                  </p:stCondLst>
                                  <p:childTnLst>
                                    <p:set>
                                      <p:cBhvr>
                                        <p:cTn id="190" dur="1" fill="hold">
                                          <p:stCondLst>
                                            <p:cond delay="0"/>
                                          </p:stCondLst>
                                        </p:cTn>
                                        <p:tgtEl>
                                          <p:spTgt spid="118"/>
                                        </p:tgtEl>
                                        <p:attrNameLst>
                                          <p:attrName>style.visibility</p:attrName>
                                        </p:attrNameLst>
                                      </p:cBhvr>
                                      <p:to>
                                        <p:strVal val="visible"/>
                                      </p:to>
                                    </p:set>
                                  </p:childTnLst>
                                </p:cTn>
                              </p:par>
                              <p:par>
                                <p:cTn id="191" presetID="1" presetClass="entr" presetSubtype="0" fill="hold" nodeType="withEffect">
                                  <p:stCondLst>
                                    <p:cond delay="0"/>
                                  </p:stCondLst>
                                  <p:childTnLst>
                                    <p:set>
                                      <p:cBhvr>
                                        <p:cTn id="192" dur="1" fill="hold">
                                          <p:stCondLst>
                                            <p:cond delay="0"/>
                                          </p:stCondLst>
                                        </p:cTn>
                                        <p:tgtEl>
                                          <p:spTgt spid="120"/>
                                        </p:tgtEl>
                                        <p:attrNameLst>
                                          <p:attrName>style.visibility</p:attrName>
                                        </p:attrNameLst>
                                      </p:cBhvr>
                                      <p:to>
                                        <p:strVal val="visible"/>
                                      </p:to>
                                    </p:set>
                                  </p:childTnLst>
                                </p:cTn>
                              </p:par>
                              <p:par>
                                <p:cTn id="193" presetID="1" presetClass="entr" presetSubtype="0" fill="hold" nodeType="withEffect">
                                  <p:stCondLst>
                                    <p:cond delay="0"/>
                                  </p:stCondLst>
                                  <p:childTnLst>
                                    <p:set>
                                      <p:cBhvr>
                                        <p:cTn id="194" dur="1" fill="hold">
                                          <p:stCondLst>
                                            <p:cond delay="0"/>
                                          </p:stCondLst>
                                        </p:cTn>
                                        <p:tgtEl>
                                          <p:spTgt spid="122"/>
                                        </p:tgtEl>
                                        <p:attrNameLst>
                                          <p:attrName>style.visibility</p:attrName>
                                        </p:attrNameLst>
                                      </p:cBhvr>
                                      <p:to>
                                        <p:strVal val="visible"/>
                                      </p:to>
                                    </p:set>
                                  </p:childTnLst>
                                </p:cTn>
                              </p:par>
                              <p:par>
                                <p:cTn id="195" presetID="1" presetClass="entr" presetSubtype="0" fill="hold" nodeType="withEffect">
                                  <p:stCondLst>
                                    <p:cond delay="0"/>
                                  </p:stCondLst>
                                  <p:childTnLst>
                                    <p:set>
                                      <p:cBhvr>
                                        <p:cTn id="196" dur="1" fill="hold">
                                          <p:stCondLst>
                                            <p:cond delay="0"/>
                                          </p:stCondLst>
                                        </p:cTn>
                                        <p:tgtEl>
                                          <p:spTgt spid="127"/>
                                        </p:tgtEl>
                                        <p:attrNameLst>
                                          <p:attrName>style.visibility</p:attrName>
                                        </p:attrNameLst>
                                      </p:cBhvr>
                                      <p:to>
                                        <p:strVal val="visible"/>
                                      </p:to>
                                    </p:set>
                                  </p:childTnLst>
                                </p:cTn>
                              </p:par>
                              <p:par>
                                <p:cTn id="197" presetID="1" presetClass="entr" presetSubtype="0" fill="hold" nodeType="withEffect">
                                  <p:stCondLst>
                                    <p:cond delay="0"/>
                                  </p:stCondLst>
                                  <p:childTnLst>
                                    <p:set>
                                      <p:cBhvr>
                                        <p:cTn id="198" dur="1" fill="hold">
                                          <p:stCondLst>
                                            <p:cond delay="0"/>
                                          </p:stCondLst>
                                        </p:cTn>
                                        <p:tgtEl>
                                          <p:spTgt spid="8195"/>
                                        </p:tgtEl>
                                        <p:attrNameLst>
                                          <p:attrName>style.visibility</p:attrName>
                                        </p:attrNameLst>
                                      </p:cBhvr>
                                      <p:to>
                                        <p:strVal val="visible"/>
                                      </p:to>
                                    </p:set>
                                  </p:childTnLst>
                                </p:cTn>
                              </p:par>
                              <p:par>
                                <p:cTn id="199" presetID="1" presetClass="entr" presetSubtype="0" fill="hold" nodeType="withEffect">
                                  <p:stCondLst>
                                    <p:cond delay="0"/>
                                  </p:stCondLst>
                                  <p:childTnLst>
                                    <p:set>
                                      <p:cBhvr>
                                        <p:cTn id="200" dur="1" fill="hold">
                                          <p:stCondLst>
                                            <p:cond delay="0"/>
                                          </p:stCondLst>
                                        </p:cTn>
                                        <p:tgtEl>
                                          <p:spTgt spid="8203"/>
                                        </p:tgtEl>
                                        <p:attrNameLst>
                                          <p:attrName>style.visibility</p:attrName>
                                        </p:attrNameLst>
                                      </p:cBhvr>
                                      <p:to>
                                        <p:strVal val="visible"/>
                                      </p:to>
                                    </p:set>
                                  </p:childTnLst>
                                </p:cTn>
                              </p:par>
                              <p:par>
                                <p:cTn id="201" presetID="1" presetClass="entr" presetSubtype="0" fill="hold" nodeType="withEffect">
                                  <p:stCondLst>
                                    <p:cond delay="0"/>
                                  </p:stCondLst>
                                  <p:childTnLst>
                                    <p:set>
                                      <p:cBhvr>
                                        <p:cTn id="202" dur="1" fill="hold">
                                          <p:stCondLst>
                                            <p:cond delay="0"/>
                                          </p:stCondLst>
                                        </p:cTn>
                                        <p:tgtEl>
                                          <p:spTgt spid="8205"/>
                                        </p:tgtEl>
                                        <p:attrNameLst>
                                          <p:attrName>style.visibility</p:attrName>
                                        </p:attrNameLst>
                                      </p:cBhvr>
                                      <p:to>
                                        <p:strVal val="visible"/>
                                      </p:to>
                                    </p:set>
                                  </p:childTnLst>
                                </p:cTn>
                              </p:par>
                              <p:par>
                                <p:cTn id="203" presetID="1" presetClass="entr" presetSubtype="0" fill="hold" nodeType="withEffect">
                                  <p:stCondLst>
                                    <p:cond delay="0"/>
                                  </p:stCondLst>
                                  <p:childTnLst>
                                    <p:set>
                                      <p:cBhvr>
                                        <p:cTn id="204" dur="1" fill="hold">
                                          <p:stCondLst>
                                            <p:cond delay="0"/>
                                          </p:stCondLst>
                                        </p:cTn>
                                        <p:tgtEl>
                                          <p:spTgt spid="8207"/>
                                        </p:tgtEl>
                                        <p:attrNameLst>
                                          <p:attrName>style.visibility</p:attrName>
                                        </p:attrNameLst>
                                      </p:cBhvr>
                                      <p:to>
                                        <p:strVal val="visible"/>
                                      </p:to>
                                    </p:set>
                                  </p:childTnLst>
                                </p:cTn>
                              </p:par>
                              <p:par>
                                <p:cTn id="205" presetID="1" presetClass="entr" presetSubtype="0" fill="hold" nodeType="withEffect">
                                  <p:stCondLst>
                                    <p:cond delay="0"/>
                                  </p:stCondLst>
                                  <p:childTnLst>
                                    <p:set>
                                      <p:cBhvr>
                                        <p:cTn id="206" dur="1" fill="hold">
                                          <p:stCondLst>
                                            <p:cond delay="0"/>
                                          </p:stCondLst>
                                        </p:cTn>
                                        <p:tgtEl>
                                          <p:spTgt spid="82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P spid="17" grpId="0" animBg="1"/>
      <p:bldP spid="21" grpId="0" animBg="1"/>
      <p:bldP spid="25" grpId="0" animBg="1"/>
      <p:bldP spid="29" grpId="0" animBg="1"/>
      <p:bldP spid="33" grpId="0" animBg="1"/>
      <p:bldP spid="8" grpId="0" animBg="1"/>
      <p:bldP spid="10" grpId="0" animBg="1"/>
      <p:bldP spid="11" grpId="0" animBg="1"/>
      <p:bldP spid="15" grpId="0" animBg="1"/>
      <p:bldP spid="18" grpId="0" animBg="1"/>
      <p:bldP spid="26" grpId="0" animBg="1"/>
      <p:bldP spid="27" grpId="0" animBg="1"/>
      <p:bldP spid="28" grpId="0" animBg="1"/>
      <p:bldP spid="31" grpId="0" animBg="1"/>
      <p:bldP spid="32" grpId="0" animBg="1"/>
      <p:bldP spid="34" grpId="0" animBg="1"/>
      <p:bldP spid="36" grpId="0" animBg="1"/>
      <p:bldP spid="2003973" grpId="0"/>
      <p:bldP spid="85" grpId="0"/>
      <p:bldP spid="86" grpId="0"/>
      <p:bldP spid="87" grpId="0"/>
      <p:bldP spid="88" grpId="0"/>
      <p:bldP spid="89" grpId="0"/>
      <p:bldP spid="90" grpId="0"/>
      <p:bldP spid="91" grpId="0"/>
      <p:bldP spid="95" grpId="0"/>
      <p:bldP spid="96" grpId="0"/>
      <p:bldP spid="97" grpId="0"/>
      <p:bldP spid="9" grpId="0" animBg="1"/>
      <p:bldP spid="2003984" grpId="0" animBg="1"/>
      <p:bldP spid="112" grpId="0" animBg="1"/>
      <p:bldP spid="82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Takeway</a:t>
            </a:r>
            <a:endParaRPr lang="en-US" dirty="0"/>
          </a:p>
        </p:txBody>
      </p:sp>
      <p:sp>
        <p:nvSpPr>
          <p:cNvPr id="3" name="Content Placeholder 2"/>
          <p:cNvSpPr>
            <a:spLocks noGrp="1"/>
          </p:cNvSpPr>
          <p:nvPr>
            <p:ph idx="1"/>
          </p:nvPr>
        </p:nvSpPr>
        <p:spPr/>
        <p:txBody>
          <a:bodyPr/>
          <a:lstStyle/>
          <a:p>
            <a:r>
              <a:rPr lang="en-US" dirty="0" smtClean="0"/>
              <a:t>Register files are very fast storage (only a few gate delays), but does not scale to large memory sizes.</a:t>
            </a:r>
            <a:endParaRPr lang="en-US" dirty="0"/>
          </a:p>
        </p:txBody>
      </p:sp>
    </p:spTree>
    <p:extLst>
      <p:ext uri="{BB962C8B-B14F-4D97-AF65-F5344CB8AC3E}">
        <p14:creationId xmlns:p14="http://schemas.microsoft.com/office/powerpoint/2010/main" val="2327994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p:txBody>
          <a:bodyPr/>
          <a:lstStyle/>
          <a:p>
            <a:pPr marL="0" indent="0">
              <a:buNone/>
            </a:pPr>
            <a:r>
              <a:rPr lang="en-US" dirty="0" smtClean="0"/>
              <a:t>Memory</a:t>
            </a:r>
          </a:p>
          <a:p>
            <a:pPr lvl="1"/>
            <a:r>
              <a:rPr lang="en-US" dirty="0" smtClean="0">
                <a:solidFill>
                  <a:schemeClr val="bg2">
                    <a:lumMod val="50000"/>
                    <a:lumOff val="50000"/>
                  </a:schemeClr>
                </a:solidFill>
              </a:rPr>
              <a:t>CPU: Register Files (i.e. Memory w/in the CPU)</a:t>
            </a:r>
          </a:p>
          <a:p>
            <a:pPr lvl="1"/>
            <a:r>
              <a:rPr lang="en-US" dirty="0" smtClean="0"/>
              <a:t>Scaling Memory: Tri-state devices</a:t>
            </a:r>
          </a:p>
          <a:p>
            <a:pPr lvl="1"/>
            <a:r>
              <a:rPr lang="en-US" dirty="0" smtClean="0"/>
              <a:t>Cache: SRAM (Static RAM—random access memory)</a:t>
            </a:r>
          </a:p>
          <a:p>
            <a:pPr lvl="1"/>
            <a:r>
              <a:rPr lang="en-US" dirty="0" smtClean="0"/>
              <a:t>Memory: DRAM (Dynamic RAM)</a:t>
            </a:r>
            <a:endParaRPr lang="en-US" dirty="0"/>
          </a:p>
        </p:txBody>
      </p:sp>
    </p:spTree>
    <p:extLst>
      <p:ext uri="{BB962C8B-B14F-4D97-AF65-F5344CB8AC3E}">
        <p14:creationId xmlns:p14="http://schemas.microsoft.com/office/powerpoint/2010/main" val="2709501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scale/build larger memories?</a:t>
            </a:r>
            <a:endParaRPr lang="en-US" dirty="0"/>
          </a:p>
        </p:txBody>
      </p:sp>
    </p:spTree>
    <p:extLst>
      <p:ext uri="{BB962C8B-B14F-4D97-AF65-F5344CB8AC3E}">
        <p14:creationId xmlns:p14="http://schemas.microsoft.com/office/powerpoint/2010/main" val="3401043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217" name="Straight Connector 9216"/>
          <p:cNvCxnSpPr/>
          <p:nvPr/>
        </p:nvCxnSpPr>
        <p:spPr>
          <a:xfrm flipH="1">
            <a:off x="4316636" y="3950282"/>
            <a:ext cx="1" cy="6519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3106358" y="3953479"/>
            <a:ext cx="1" cy="6519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1963357" y="3966860"/>
            <a:ext cx="1" cy="6519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587296" y="3971321"/>
            <a:ext cx="1" cy="6519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6530896" y="3957940"/>
            <a:ext cx="1" cy="6519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7974236" y="3962400"/>
            <a:ext cx="1" cy="6519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custDataLst>
              <p:tags r:id="rId1"/>
            </p:custDataLst>
          </p:nvPr>
        </p:nvSpPr>
        <p:spPr/>
        <p:txBody>
          <a:bodyPr>
            <a:normAutofit fontScale="90000"/>
          </a:bodyPr>
          <a:lstStyle/>
          <a:p>
            <a:r>
              <a:rPr lang="en-US" dirty="0" smtClean="0"/>
              <a:t>Building Large Memories</a:t>
            </a:r>
            <a:endParaRPr lang="en-US" dirty="0"/>
          </a:p>
        </p:txBody>
      </p:sp>
      <p:sp>
        <p:nvSpPr>
          <p:cNvPr id="3" name="Content Placeholder 2"/>
          <p:cNvSpPr>
            <a:spLocks noGrp="1"/>
          </p:cNvSpPr>
          <p:nvPr>
            <p:ph idx="1"/>
            <p:custDataLst>
              <p:tags r:id="rId2"/>
            </p:custDataLst>
          </p:nvPr>
        </p:nvSpPr>
        <p:spPr>
          <a:xfrm>
            <a:off x="228600" y="685800"/>
            <a:ext cx="8686800" cy="6019800"/>
          </a:xfrm>
          <a:ln>
            <a:noFill/>
          </a:ln>
        </p:spPr>
        <p:txBody>
          <a:bodyPr>
            <a:normAutofit/>
          </a:bodyPr>
          <a:lstStyle/>
          <a:p>
            <a:r>
              <a:rPr lang="en-US" dirty="0" smtClean="0"/>
              <a:t>Need a shared </a:t>
            </a:r>
            <a:r>
              <a:rPr lang="en-US" dirty="0" smtClean="0">
                <a:solidFill>
                  <a:schemeClr val="accent1"/>
                </a:solidFill>
              </a:rPr>
              <a:t>bus </a:t>
            </a:r>
            <a:r>
              <a:rPr lang="en-US" dirty="0" smtClean="0"/>
              <a:t>(or shared </a:t>
            </a:r>
            <a:r>
              <a:rPr lang="en-US" dirty="0" smtClean="0">
                <a:solidFill>
                  <a:schemeClr val="accent1"/>
                </a:solidFill>
              </a:rPr>
              <a:t>bit line</a:t>
            </a:r>
            <a:r>
              <a:rPr lang="en-US" dirty="0" smtClean="0"/>
              <a:t>)</a:t>
            </a:r>
          </a:p>
          <a:p>
            <a:pPr lvl="1"/>
            <a:r>
              <a:rPr lang="en-US" dirty="0" smtClean="0"/>
              <a:t>Many </a:t>
            </a:r>
            <a:r>
              <a:rPr lang="en-US" dirty="0" err="1" smtClean="0"/>
              <a:t>FlipFlops</a:t>
            </a:r>
            <a:r>
              <a:rPr lang="en-US" dirty="0" smtClean="0"/>
              <a:t>/outputs/etc. connected to single wire</a:t>
            </a:r>
          </a:p>
          <a:p>
            <a:pPr lvl="1"/>
            <a:r>
              <a:rPr lang="en-US" dirty="0" smtClean="0">
                <a:solidFill>
                  <a:schemeClr val="accent1"/>
                </a:solidFill>
              </a:rPr>
              <a:t>Only one output </a:t>
            </a:r>
            <a:r>
              <a:rPr lang="en-US" i="1" dirty="0" smtClean="0">
                <a:solidFill>
                  <a:schemeClr val="accent1"/>
                </a:solidFill>
              </a:rPr>
              <a:t>drives</a:t>
            </a:r>
            <a:r>
              <a:rPr lang="en-US" dirty="0" smtClean="0">
                <a:solidFill>
                  <a:schemeClr val="accent1"/>
                </a:solidFill>
              </a:rPr>
              <a:t> the bus at a time</a:t>
            </a:r>
          </a:p>
          <a:p>
            <a:pPr lvl="1"/>
            <a:endParaRPr lang="en-US" dirty="0">
              <a:solidFill>
                <a:schemeClr val="accent1"/>
              </a:solidFill>
            </a:endParaRPr>
          </a:p>
          <a:p>
            <a:pPr lvl="1"/>
            <a:endParaRPr lang="en-US" dirty="0" smtClean="0">
              <a:solidFill>
                <a:schemeClr val="accent1"/>
              </a:solidFill>
            </a:endParaRPr>
          </a:p>
          <a:p>
            <a:pPr lvl="1"/>
            <a:endParaRPr lang="en-US" dirty="0">
              <a:solidFill>
                <a:schemeClr val="accent1"/>
              </a:solidFill>
            </a:endParaRPr>
          </a:p>
          <a:p>
            <a:pPr lvl="1"/>
            <a:endParaRPr lang="en-US" dirty="0" smtClean="0">
              <a:solidFill>
                <a:schemeClr val="accent1"/>
              </a:solidFill>
            </a:endParaRPr>
          </a:p>
          <a:p>
            <a:pPr lvl="1"/>
            <a:endParaRPr lang="en-US" dirty="0">
              <a:solidFill>
                <a:schemeClr val="accent1"/>
              </a:solidFill>
            </a:endParaRPr>
          </a:p>
          <a:p>
            <a:pPr lvl="1"/>
            <a:endParaRPr lang="en-US" dirty="0" smtClean="0">
              <a:solidFill>
                <a:schemeClr val="accent1"/>
              </a:solidFill>
            </a:endParaRPr>
          </a:p>
          <a:p>
            <a:pPr lvl="1"/>
            <a:endParaRPr lang="en-US" dirty="0">
              <a:solidFill>
                <a:schemeClr val="accent1"/>
              </a:solidFill>
            </a:endParaRPr>
          </a:p>
          <a:p>
            <a:pPr lvl="1"/>
            <a:r>
              <a:rPr lang="en-US" dirty="0" smtClean="0">
                <a:solidFill>
                  <a:schemeClr val="accent1"/>
                </a:solidFill>
              </a:rPr>
              <a:t>How do we build such a device?</a:t>
            </a:r>
          </a:p>
          <a:p>
            <a:pPr>
              <a:buClr>
                <a:schemeClr val="accent1"/>
              </a:buClr>
            </a:pPr>
            <a:endParaRPr lang="en-US" dirty="0" smtClean="0"/>
          </a:p>
        </p:txBody>
      </p:sp>
      <p:grpSp>
        <p:nvGrpSpPr>
          <p:cNvPr id="5" name="Group 4"/>
          <p:cNvGrpSpPr/>
          <p:nvPr>
            <p:custDataLst>
              <p:tags r:id="rId3"/>
            </p:custDataLst>
          </p:nvPr>
        </p:nvGrpSpPr>
        <p:grpSpPr>
          <a:xfrm rot="5400000">
            <a:off x="304798" y="4095643"/>
            <a:ext cx="685800" cy="381000"/>
            <a:chOff x="2209800" y="4381500"/>
            <a:chExt cx="1447800" cy="800100"/>
          </a:xfrm>
        </p:grpSpPr>
        <p:sp>
          <p:nvSpPr>
            <p:cNvPr id="6" name="Isosceles Triangle 5"/>
            <p:cNvSpPr/>
            <p:nvPr>
              <p:custDataLst>
                <p:tags r:id="rId51"/>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custDataLst>
                <p:tags r:id="rId52"/>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custDataLst>
                <p:tags r:id="rId53"/>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custDataLst>
                <p:tags r:id="rId54"/>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10" name="Straight Connector 9"/>
          <p:cNvCxnSpPr/>
          <p:nvPr>
            <p:custDataLst>
              <p:tags r:id="rId4"/>
            </p:custDataLst>
          </p:nvPr>
        </p:nvCxnSpPr>
        <p:spPr>
          <a:xfrm rot="16200000">
            <a:off x="685798" y="4134899"/>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custDataLst>
              <p:tags r:id="rId5"/>
            </p:custDataLst>
          </p:nvPr>
        </p:nvSpPr>
        <p:spPr>
          <a:xfrm>
            <a:off x="747594" y="3453825"/>
            <a:ext cx="471604"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0</a:t>
            </a:r>
          </a:p>
        </p:txBody>
      </p:sp>
      <p:sp>
        <p:nvSpPr>
          <p:cNvPr id="12" name="TextBox 11"/>
          <p:cNvSpPr txBox="1"/>
          <p:nvPr>
            <p:custDataLst>
              <p:tags r:id="rId6"/>
            </p:custDataLst>
          </p:nvPr>
        </p:nvSpPr>
        <p:spPr>
          <a:xfrm>
            <a:off x="321663" y="3453825"/>
            <a:ext cx="527709"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0</a:t>
            </a:r>
          </a:p>
        </p:txBody>
      </p:sp>
      <p:sp>
        <p:nvSpPr>
          <p:cNvPr id="13" name="TextBox 12"/>
          <p:cNvSpPr txBox="1"/>
          <p:nvPr>
            <p:custDataLst>
              <p:tags r:id="rId7"/>
            </p:custDataLst>
          </p:nvPr>
        </p:nvSpPr>
        <p:spPr>
          <a:xfrm>
            <a:off x="4876798" y="4977825"/>
            <a:ext cx="2017925" cy="584775"/>
          </a:xfrm>
          <a:prstGeom prst="rect">
            <a:avLst/>
          </a:prstGeom>
          <a:noFill/>
        </p:spPr>
        <p:txBody>
          <a:bodyPr wrap="none" rtlCol="0">
            <a:spAutoFit/>
          </a:bodyPr>
          <a:lstStyle/>
          <a:p>
            <a:r>
              <a:rPr lang="en-US" sz="3200" dirty="0" smtClean="0">
                <a:solidFill>
                  <a:schemeClr val="bg1"/>
                </a:solidFill>
              </a:rPr>
              <a:t>shared line</a:t>
            </a:r>
            <a:endParaRPr lang="en-US" sz="3200" baseline="-25000" dirty="0" smtClean="0">
              <a:solidFill>
                <a:schemeClr val="bg1"/>
              </a:solidFill>
            </a:endParaRPr>
          </a:p>
        </p:txBody>
      </p:sp>
      <p:grpSp>
        <p:nvGrpSpPr>
          <p:cNvPr id="14" name="Group 13"/>
          <p:cNvGrpSpPr/>
          <p:nvPr>
            <p:custDataLst>
              <p:tags r:id="rId8"/>
            </p:custDataLst>
          </p:nvPr>
        </p:nvGrpSpPr>
        <p:grpSpPr>
          <a:xfrm rot="5400000">
            <a:off x="1676398" y="4095643"/>
            <a:ext cx="685800" cy="381000"/>
            <a:chOff x="2209800" y="4381500"/>
            <a:chExt cx="1447800" cy="800100"/>
          </a:xfrm>
        </p:grpSpPr>
        <p:sp>
          <p:nvSpPr>
            <p:cNvPr id="15" name="Isosceles Triangle 14"/>
            <p:cNvSpPr/>
            <p:nvPr>
              <p:custDataLst>
                <p:tags r:id="rId47"/>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custDataLst>
                <p:tags r:id="rId48"/>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custDataLst>
                <p:tags r:id="rId49"/>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custDataLst>
                <p:tags r:id="rId50"/>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19" name="Straight Connector 18"/>
          <p:cNvCxnSpPr/>
          <p:nvPr>
            <p:custDataLst>
              <p:tags r:id="rId9"/>
            </p:custDataLst>
          </p:nvPr>
        </p:nvCxnSpPr>
        <p:spPr>
          <a:xfrm rot="16200000">
            <a:off x="2057398" y="413141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custDataLst>
              <p:tags r:id="rId10"/>
            </p:custDataLst>
          </p:nvPr>
        </p:nvSpPr>
        <p:spPr>
          <a:xfrm>
            <a:off x="2042994" y="3453825"/>
            <a:ext cx="471604"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1</a:t>
            </a:r>
          </a:p>
        </p:txBody>
      </p:sp>
      <p:sp>
        <p:nvSpPr>
          <p:cNvPr id="21" name="TextBox 20"/>
          <p:cNvSpPr txBox="1"/>
          <p:nvPr>
            <p:custDataLst>
              <p:tags r:id="rId11"/>
            </p:custDataLst>
          </p:nvPr>
        </p:nvSpPr>
        <p:spPr>
          <a:xfrm>
            <a:off x="1608133" y="3453825"/>
            <a:ext cx="527709"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1</a:t>
            </a:r>
          </a:p>
        </p:txBody>
      </p:sp>
      <p:grpSp>
        <p:nvGrpSpPr>
          <p:cNvPr id="22" name="Group 21"/>
          <p:cNvGrpSpPr/>
          <p:nvPr>
            <p:custDataLst>
              <p:tags r:id="rId12"/>
            </p:custDataLst>
          </p:nvPr>
        </p:nvGrpSpPr>
        <p:grpSpPr>
          <a:xfrm rot="5400000">
            <a:off x="2819398" y="4095643"/>
            <a:ext cx="685800" cy="381000"/>
            <a:chOff x="2209800" y="4381500"/>
            <a:chExt cx="1447800" cy="800100"/>
          </a:xfrm>
        </p:grpSpPr>
        <p:sp>
          <p:nvSpPr>
            <p:cNvPr id="23" name="Isosceles Triangle 22"/>
            <p:cNvSpPr/>
            <p:nvPr>
              <p:custDataLst>
                <p:tags r:id="rId43"/>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custDataLst>
                <p:tags r:id="rId44"/>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custDataLst>
                <p:tags r:id="rId45"/>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custDataLst>
                <p:tags r:id="rId46"/>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27" name="Straight Connector 26"/>
          <p:cNvCxnSpPr/>
          <p:nvPr>
            <p:custDataLst>
              <p:tags r:id="rId13"/>
            </p:custDataLst>
          </p:nvPr>
        </p:nvCxnSpPr>
        <p:spPr>
          <a:xfrm rot="16200000">
            <a:off x="3200398" y="413141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custDataLst>
              <p:tags r:id="rId14"/>
            </p:custDataLst>
          </p:nvPr>
        </p:nvSpPr>
        <p:spPr>
          <a:xfrm>
            <a:off x="3185994" y="3453825"/>
            <a:ext cx="471604"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2</a:t>
            </a:r>
          </a:p>
        </p:txBody>
      </p:sp>
      <p:sp>
        <p:nvSpPr>
          <p:cNvPr id="29" name="TextBox 28"/>
          <p:cNvSpPr txBox="1"/>
          <p:nvPr>
            <p:custDataLst>
              <p:tags r:id="rId15"/>
            </p:custDataLst>
          </p:nvPr>
        </p:nvSpPr>
        <p:spPr>
          <a:xfrm>
            <a:off x="2751133" y="3453825"/>
            <a:ext cx="527709"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2</a:t>
            </a:r>
          </a:p>
        </p:txBody>
      </p:sp>
      <p:grpSp>
        <p:nvGrpSpPr>
          <p:cNvPr id="30" name="Group 29"/>
          <p:cNvGrpSpPr/>
          <p:nvPr>
            <p:custDataLst>
              <p:tags r:id="rId16"/>
            </p:custDataLst>
          </p:nvPr>
        </p:nvGrpSpPr>
        <p:grpSpPr>
          <a:xfrm rot="5400000">
            <a:off x="4044361" y="4095643"/>
            <a:ext cx="685800" cy="381000"/>
            <a:chOff x="2209800" y="4381500"/>
            <a:chExt cx="1447800" cy="800100"/>
          </a:xfrm>
        </p:grpSpPr>
        <p:sp>
          <p:nvSpPr>
            <p:cNvPr id="31" name="Isosceles Triangle 30"/>
            <p:cNvSpPr/>
            <p:nvPr>
              <p:custDataLst>
                <p:tags r:id="rId39"/>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custDataLst>
                <p:tags r:id="rId40"/>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custDataLst>
                <p:tags r:id="rId41"/>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custDataLst>
                <p:tags r:id="rId42"/>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35" name="Straight Connector 34"/>
          <p:cNvCxnSpPr/>
          <p:nvPr>
            <p:custDataLst>
              <p:tags r:id="rId17"/>
            </p:custDataLst>
          </p:nvPr>
        </p:nvCxnSpPr>
        <p:spPr>
          <a:xfrm rot="16200000">
            <a:off x="4425361" y="4141823"/>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custDataLst>
              <p:tags r:id="rId18"/>
            </p:custDataLst>
          </p:nvPr>
        </p:nvSpPr>
        <p:spPr>
          <a:xfrm>
            <a:off x="4405194" y="3453825"/>
            <a:ext cx="471604"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3</a:t>
            </a:r>
          </a:p>
        </p:txBody>
      </p:sp>
      <p:sp>
        <p:nvSpPr>
          <p:cNvPr id="37" name="TextBox 36"/>
          <p:cNvSpPr txBox="1"/>
          <p:nvPr>
            <p:custDataLst>
              <p:tags r:id="rId19"/>
            </p:custDataLst>
          </p:nvPr>
        </p:nvSpPr>
        <p:spPr>
          <a:xfrm>
            <a:off x="3976096" y="3453825"/>
            <a:ext cx="527709"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3</a:t>
            </a:r>
          </a:p>
        </p:txBody>
      </p:sp>
      <p:grpSp>
        <p:nvGrpSpPr>
          <p:cNvPr id="38" name="Group 37"/>
          <p:cNvGrpSpPr/>
          <p:nvPr>
            <p:custDataLst>
              <p:tags r:id="rId20"/>
            </p:custDataLst>
          </p:nvPr>
        </p:nvGrpSpPr>
        <p:grpSpPr>
          <a:xfrm rot="5400000">
            <a:off x="6248398" y="4095643"/>
            <a:ext cx="685800" cy="381000"/>
            <a:chOff x="2209800" y="4381500"/>
            <a:chExt cx="1447800" cy="800100"/>
          </a:xfrm>
        </p:grpSpPr>
        <p:sp>
          <p:nvSpPr>
            <p:cNvPr id="39" name="Isosceles Triangle 38"/>
            <p:cNvSpPr/>
            <p:nvPr>
              <p:custDataLst>
                <p:tags r:id="rId35"/>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custDataLst>
                <p:tags r:id="rId36"/>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custDataLst>
                <p:tags r:id="rId37"/>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custDataLst>
                <p:tags r:id="rId38"/>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43" name="Straight Connector 42"/>
          <p:cNvCxnSpPr/>
          <p:nvPr>
            <p:custDataLst>
              <p:tags r:id="rId21"/>
            </p:custDataLst>
          </p:nvPr>
        </p:nvCxnSpPr>
        <p:spPr>
          <a:xfrm rot="16200000">
            <a:off x="6629398" y="413258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p:custDataLst>
              <p:tags r:id="rId22"/>
            </p:custDataLst>
          </p:nvPr>
        </p:nvGrpSpPr>
        <p:grpSpPr>
          <a:xfrm rot="5400000">
            <a:off x="7696198" y="4095643"/>
            <a:ext cx="685800" cy="381000"/>
            <a:chOff x="2209800" y="4381500"/>
            <a:chExt cx="1447800" cy="800100"/>
          </a:xfrm>
        </p:grpSpPr>
        <p:sp>
          <p:nvSpPr>
            <p:cNvPr id="45" name="Isosceles Triangle 44"/>
            <p:cNvSpPr/>
            <p:nvPr>
              <p:custDataLst>
                <p:tags r:id="rId31"/>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p:cNvCxnSpPr/>
            <p:nvPr>
              <p:custDataLst>
                <p:tags r:id="rId32"/>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custDataLst>
                <p:tags r:id="rId33"/>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custDataLst>
                <p:tags r:id="rId34"/>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custDataLst>
              <p:tags r:id="rId23"/>
            </p:custDataLst>
          </p:nvPr>
        </p:nvCxnSpPr>
        <p:spPr>
          <a:xfrm rot="16200000">
            <a:off x="8077198" y="4141823"/>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custDataLst>
              <p:tags r:id="rId24"/>
            </p:custDataLst>
          </p:nvPr>
        </p:nvSpPr>
        <p:spPr>
          <a:xfrm>
            <a:off x="8078309" y="3464005"/>
            <a:ext cx="837089"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1023</a:t>
            </a:r>
          </a:p>
        </p:txBody>
      </p:sp>
      <p:sp>
        <p:nvSpPr>
          <p:cNvPr id="51" name="TextBox 50"/>
          <p:cNvSpPr txBox="1"/>
          <p:nvPr>
            <p:custDataLst>
              <p:tags r:id="rId25"/>
            </p:custDataLst>
          </p:nvPr>
        </p:nvSpPr>
        <p:spPr>
          <a:xfrm>
            <a:off x="7260205" y="3464005"/>
            <a:ext cx="893193"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1023</a:t>
            </a:r>
          </a:p>
        </p:txBody>
      </p:sp>
      <p:cxnSp>
        <p:nvCxnSpPr>
          <p:cNvPr id="52" name="Straight Connector 51"/>
          <p:cNvCxnSpPr/>
          <p:nvPr>
            <p:custDataLst>
              <p:tags r:id="rId26"/>
            </p:custDataLst>
          </p:nvPr>
        </p:nvCxnSpPr>
        <p:spPr>
          <a:xfrm rot="10800000">
            <a:off x="304800" y="4629043"/>
            <a:ext cx="800099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custDataLst>
              <p:tags r:id="rId27"/>
            </p:custDataLst>
          </p:nvPr>
        </p:nvCxnSpPr>
        <p:spPr>
          <a:xfrm rot="5400000">
            <a:off x="4463581" y="5010043"/>
            <a:ext cx="762000" cy="0"/>
          </a:xfrm>
          <a:prstGeom prst="line">
            <a:avLst/>
          </a:prstGeom>
          <a:ln w="28575">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54" name="Oval 53"/>
          <p:cNvSpPr/>
          <p:nvPr>
            <p:custDataLst>
              <p:tags r:id="rId28"/>
            </p:custDataLst>
          </p:nvPr>
        </p:nvSpPr>
        <p:spPr>
          <a:xfrm rot="5400000">
            <a:off x="5791198" y="4171843"/>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custDataLst>
              <p:tags r:id="rId29"/>
            </p:custDataLst>
          </p:nvPr>
        </p:nvSpPr>
        <p:spPr>
          <a:xfrm rot="5400000">
            <a:off x="5638798" y="4171843"/>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custDataLst>
              <p:tags r:id="rId30"/>
            </p:custDataLst>
          </p:nvPr>
        </p:nvSpPr>
        <p:spPr>
          <a:xfrm rot="5400000">
            <a:off x="5486398" y="4171843"/>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976096" y="3048000"/>
            <a:ext cx="868485" cy="18288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p:cNvCxnSpPr/>
          <p:nvPr/>
        </p:nvCxnSpPr>
        <p:spPr>
          <a:xfrm>
            <a:off x="1752600" y="4365222"/>
            <a:ext cx="406918" cy="43537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1752600" y="4379288"/>
            <a:ext cx="409120" cy="42131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81000" y="4343400"/>
            <a:ext cx="406918" cy="43537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381000" y="4357466"/>
            <a:ext cx="409120" cy="42131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895600" y="4343400"/>
            <a:ext cx="406918" cy="43537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2895600" y="4357466"/>
            <a:ext cx="409120" cy="42131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296480" y="4419600"/>
            <a:ext cx="406918" cy="43537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6296480" y="4433666"/>
            <a:ext cx="409120" cy="42131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7744280" y="4419600"/>
            <a:ext cx="406918" cy="43537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7744280" y="4433666"/>
            <a:ext cx="409120" cy="421312"/>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471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21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5"/>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3"/>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9"/>
                                        </p:tgtEl>
                                        <p:attrNameLst>
                                          <p:attrName>style.visibility</p:attrName>
                                        </p:attrNameLst>
                                      </p:cBhvr>
                                      <p:to>
                                        <p:strVal val="visible"/>
                                      </p:to>
                                    </p:set>
                                  </p:childTnLst>
                                </p:cTn>
                              </p:par>
                              <p:par>
                                <p:cTn id="79" presetID="1" presetClass="exit" presetSubtype="0" fill="hold" nodeType="withEffect">
                                  <p:stCondLst>
                                    <p:cond delay="0"/>
                                  </p:stCondLst>
                                  <p:childTnLst>
                                    <p:set>
                                      <p:cBhvr>
                                        <p:cTn id="80" dur="1" fill="hold">
                                          <p:stCondLst>
                                            <p:cond delay="0"/>
                                          </p:stCondLst>
                                        </p:cTn>
                                        <p:tgtEl>
                                          <p:spTgt spid="65"/>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64"/>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9217"/>
                                        </p:tgtEl>
                                        <p:attrNameLst>
                                          <p:attrName>style.visibility</p:attrName>
                                        </p:attrNameLst>
                                      </p:cBhvr>
                                      <p:to>
                                        <p:strVal val="hidden"/>
                                      </p:to>
                                    </p:set>
                                  </p:childTnLst>
                                </p:cTn>
                              </p:par>
                              <p:par>
                                <p:cTn id="85" presetID="1" presetClass="exit" presetSubtype="0" fill="hold" nodeType="withEffect">
                                  <p:stCondLst>
                                    <p:cond delay="0"/>
                                  </p:stCondLst>
                                  <p:childTnLst>
                                    <p:set>
                                      <p:cBhvr>
                                        <p:cTn id="86" dur="1" fill="hold">
                                          <p:stCondLst>
                                            <p:cond delay="0"/>
                                          </p:stCondLst>
                                        </p:cTn>
                                        <p:tgtEl>
                                          <p:spTgt spid="61"/>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62"/>
                                        </p:tgtEl>
                                        <p:attrNameLst>
                                          <p:attrName>style.visibility</p:attrName>
                                        </p:attrNameLst>
                                      </p:cBhvr>
                                      <p:to>
                                        <p:strVal val="hidden"/>
                                      </p:to>
                                    </p:set>
                                  </p:childTnLst>
                                </p:cTn>
                              </p:par>
                              <p:par>
                                <p:cTn id="89" presetID="1" presetClass="exit" presetSubtype="0" fill="hold" nodeType="withEffect">
                                  <p:stCondLst>
                                    <p:cond delay="0"/>
                                  </p:stCondLst>
                                  <p:childTnLst>
                                    <p:set>
                                      <p:cBhvr>
                                        <p:cTn id="90" dur="1" fill="hold">
                                          <p:stCondLst>
                                            <p:cond delay="0"/>
                                          </p:stCondLst>
                                        </p:cTn>
                                        <p:tgtEl>
                                          <p:spTgt spid="63"/>
                                        </p:tgtEl>
                                        <p:attrNameLst>
                                          <p:attrName>style.visibility</p:attrName>
                                        </p:attrNameLst>
                                      </p:cBhvr>
                                      <p:to>
                                        <p:strVal val="hidden"/>
                                      </p:to>
                                    </p:set>
                                  </p:childTnLst>
                                </p:cTn>
                              </p:par>
                              <p:par>
                                <p:cTn id="91" presetID="1" presetClass="entr" presetSubtype="0" fill="hold" nodeType="withEffect">
                                  <p:stCondLst>
                                    <p:cond delay="0"/>
                                  </p:stCondLst>
                                  <p:childTnLst>
                                    <p:set>
                                      <p:cBhvr>
                                        <p:cTn id="92" dur="1" fill="hold">
                                          <p:stCondLst>
                                            <p:cond delay="0"/>
                                          </p:stCondLst>
                                        </p:cTn>
                                        <p:tgtEl>
                                          <p:spTgt spid="66"/>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67"/>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68"/>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69"/>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70"/>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71"/>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72"/>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73"/>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74"/>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7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20" grpId="0"/>
      <p:bldP spid="21" grpId="0"/>
      <p:bldP spid="28" grpId="0"/>
      <p:bldP spid="29" grpId="0"/>
      <p:bldP spid="36" grpId="0"/>
      <p:bldP spid="37" grpId="0"/>
      <p:bldP spid="50" grpId="0"/>
      <p:bldP spid="51" grpId="0"/>
      <p:bldP spid="54" grpId="0" animBg="1"/>
      <p:bldP spid="55" grpId="0" animBg="1"/>
      <p:bldP spid="56"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p:txBody>
          <a:bodyPr>
            <a:normAutofit fontScale="90000"/>
          </a:bodyPr>
          <a:lstStyle/>
          <a:p>
            <a:r>
              <a:rPr lang="en-US" dirty="0" smtClean="0"/>
              <a:t>Tri-State Devices</a:t>
            </a:r>
            <a:endParaRPr lang="en-US" dirty="0"/>
          </a:p>
        </p:txBody>
      </p:sp>
      <p:sp>
        <p:nvSpPr>
          <p:cNvPr id="24" name="Isosceles Triangle 23"/>
          <p:cNvSpPr/>
          <p:nvPr>
            <p:custDataLst>
              <p:tags r:id="rId2"/>
            </p:custDataLst>
          </p:nvPr>
        </p:nvSpPr>
        <p:spPr>
          <a:xfrm rot="5400000">
            <a:off x="1543050" y="2863850"/>
            <a:ext cx="533400" cy="495300"/>
          </a:xfrm>
          <a:prstGeom prst="triangl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custDataLst>
              <p:tags r:id="rId3"/>
            </p:custDataLst>
          </p:nvPr>
        </p:nvCxnSpPr>
        <p:spPr>
          <a:xfrm rot="10800000">
            <a:off x="1104900" y="3111500"/>
            <a:ext cx="45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custDataLst>
              <p:tags r:id="rId4"/>
            </p:custDataLst>
          </p:nvPr>
        </p:nvCxnSpPr>
        <p:spPr>
          <a:xfrm rot="10800000">
            <a:off x="2057400" y="3111500"/>
            <a:ext cx="4953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custDataLst>
              <p:tags r:id="rId5"/>
            </p:custDataLst>
          </p:nvPr>
        </p:nvCxnSpPr>
        <p:spPr>
          <a:xfrm rot="5400000" flipH="1" flipV="1">
            <a:off x="1611666" y="276860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custDataLst>
              <p:tags r:id="rId6"/>
            </p:custDataLst>
          </p:nvPr>
        </p:nvSpPr>
        <p:spPr>
          <a:xfrm>
            <a:off x="1600200" y="2044700"/>
            <a:ext cx="385042" cy="584775"/>
          </a:xfrm>
          <a:prstGeom prst="rect">
            <a:avLst/>
          </a:prstGeom>
          <a:noFill/>
        </p:spPr>
        <p:txBody>
          <a:bodyPr wrap="none" rtlCol="0">
            <a:spAutoFit/>
          </a:bodyPr>
          <a:lstStyle/>
          <a:p>
            <a:r>
              <a:rPr lang="en-US" sz="3200" dirty="0" smtClean="0">
                <a:solidFill>
                  <a:schemeClr val="bg1"/>
                </a:solidFill>
              </a:rPr>
              <a:t>E</a:t>
            </a:r>
          </a:p>
        </p:txBody>
      </p:sp>
      <p:graphicFrame>
        <p:nvGraphicFramePr>
          <p:cNvPr id="101" name="Group 61"/>
          <p:cNvGraphicFramePr>
            <a:graphicFrameLocks noGrp="1"/>
          </p:cNvGraphicFramePr>
          <p:nvPr>
            <p:custDataLst>
              <p:tags r:id="rId7"/>
            </p:custDataLst>
            <p:extLst>
              <p:ext uri="{D42A27DB-BD31-4B8C-83A1-F6EECF244321}">
                <p14:modId xmlns:p14="http://schemas.microsoft.com/office/powerpoint/2010/main" val="1459521578"/>
              </p:ext>
            </p:extLst>
          </p:nvPr>
        </p:nvGraphicFramePr>
        <p:xfrm>
          <a:off x="914400" y="3797300"/>
          <a:ext cx="1601788" cy="2603500"/>
        </p:xfrm>
        <a:graphic>
          <a:graphicData uri="http://schemas.openxmlformats.org/drawingml/2006/table">
            <a:tbl>
              <a:tblPr/>
              <a:tblGrid>
                <a:gridCol w="457200"/>
                <a:gridCol w="458788"/>
                <a:gridCol w="685800"/>
              </a:tblGrid>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E</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Q</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1"/>
                          </a:solidFill>
                        </a:rPr>
                        <a:t>z</a:t>
                      </a:r>
                      <a:endParaRPr lang="en-US" sz="2800" dirty="0">
                        <a:solidFill>
                          <a:schemeClr val="accent1"/>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 </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1"/>
                          </a:solidFill>
                        </a:rPr>
                        <a:t>z</a:t>
                      </a:r>
                      <a:endParaRPr lang="en-US" sz="2800" dirty="0">
                        <a:solidFill>
                          <a:schemeClr val="accent1"/>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1"/>
                          </a:solidFill>
                        </a:rPr>
                        <a:t>0</a:t>
                      </a:r>
                      <a:endParaRPr lang="en-US" sz="2800" dirty="0">
                        <a:solidFill>
                          <a:schemeClr val="accent1"/>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1"/>
                          </a:solidFill>
                        </a:rPr>
                        <a:t>1</a:t>
                      </a:r>
                      <a:endParaRPr lang="en-US" sz="2800" dirty="0">
                        <a:solidFill>
                          <a:schemeClr val="accent1"/>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102" name="TextBox 101"/>
          <p:cNvSpPr txBox="1"/>
          <p:nvPr>
            <p:custDataLst>
              <p:tags r:id="rId8"/>
            </p:custDataLst>
          </p:nvPr>
        </p:nvSpPr>
        <p:spPr>
          <a:xfrm>
            <a:off x="685800" y="2882900"/>
            <a:ext cx="437940" cy="584775"/>
          </a:xfrm>
          <a:prstGeom prst="rect">
            <a:avLst/>
          </a:prstGeom>
          <a:noFill/>
        </p:spPr>
        <p:txBody>
          <a:bodyPr wrap="none" rtlCol="0">
            <a:spAutoFit/>
          </a:bodyPr>
          <a:lstStyle/>
          <a:p>
            <a:r>
              <a:rPr lang="en-US" sz="3200" dirty="0" smtClean="0">
                <a:solidFill>
                  <a:schemeClr val="bg1"/>
                </a:solidFill>
              </a:rPr>
              <a:t>D</a:t>
            </a:r>
          </a:p>
        </p:txBody>
      </p:sp>
      <p:sp>
        <p:nvSpPr>
          <p:cNvPr id="103" name="TextBox 102"/>
          <p:cNvSpPr txBox="1"/>
          <p:nvPr>
            <p:custDataLst>
              <p:tags r:id="rId9"/>
            </p:custDataLst>
          </p:nvPr>
        </p:nvSpPr>
        <p:spPr>
          <a:xfrm>
            <a:off x="2514600" y="2882900"/>
            <a:ext cx="609600" cy="584775"/>
          </a:xfrm>
          <a:prstGeom prst="rect">
            <a:avLst/>
          </a:prstGeom>
          <a:noFill/>
        </p:spPr>
        <p:txBody>
          <a:bodyPr wrap="square" rtlCol="0">
            <a:spAutoFit/>
          </a:bodyPr>
          <a:lstStyle/>
          <a:p>
            <a:r>
              <a:rPr lang="en-US" sz="3200" dirty="0" smtClean="0">
                <a:solidFill>
                  <a:schemeClr val="bg1"/>
                </a:solidFill>
              </a:rPr>
              <a:t>Q</a:t>
            </a:r>
          </a:p>
        </p:txBody>
      </p:sp>
      <p:sp>
        <p:nvSpPr>
          <p:cNvPr id="60" name="Rectangle 59"/>
          <p:cNvSpPr/>
          <p:nvPr>
            <p:custDataLst>
              <p:tags r:id="rId10"/>
            </p:custDataLst>
          </p:nvPr>
        </p:nvSpPr>
        <p:spPr>
          <a:xfrm>
            <a:off x="434732" y="655875"/>
            <a:ext cx="8175868" cy="1446550"/>
          </a:xfrm>
          <a:prstGeom prst="rect">
            <a:avLst/>
          </a:prstGeom>
        </p:spPr>
        <p:txBody>
          <a:bodyPr wrap="square">
            <a:spAutoFit/>
          </a:bodyPr>
          <a:lstStyle/>
          <a:p>
            <a:r>
              <a:rPr lang="en-US" sz="3200" dirty="0" smtClean="0">
                <a:solidFill>
                  <a:schemeClr val="accent1"/>
                </a:solidFill>
              </a:rPr>
              <a:t>Tri-State Buffers</a:t>
            </a:r>
          </a:p>
          <a:p>
            <a:pPr marL="914400" lvl="1" indent="-457200">
              <a:buFont typeface="Arial" pitchFamily="34" charset="0"/>
              <a:buChar char="•"/>
            </a:pPr>
            <a:r>
              <a:rPr lang="en-US" sz="2800" dirty="0" smtClean="0"/>
              <a:t>If enabled (E=1), then Q = D</a:t>
            </a:r>
          </a:p>
          <a:p>
            <a:pPr marL="914400" lvl="1" indent="-457200">
              <a:buFont typeface="Arial" pitchFamily="34" charset="0"/>
              <a:buChar char="•"/>
            </a:pPr>
            <a:r>
              <a:rPr lang="en-US" sz="2800" dirty="0" smtClean="0"/>
              <a:t>Otherwise, Q is not connected (high impedance) </a:t>
            </a:r>
            <a:endParaRPr lang="en-US" sz="2800" dirty="0"/>
          </a:p>
        </p:txBody>
      </p:sp>
    </p:spTree>
    <p:extLst>
      <p:ext uri="{BB962C8B-B14F-4D97-AF65-F5344CB8AC3E}">
        <p14:creationId xmlns:p14="http://schemas.microsoft.com/office/powerpoint/2010/main" val="68123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p:txBody>
          <a:bodyPr>
            <a:normAutofit fontScale="90000"/>
          </a:bodyPr>
          <a:lstStyle/>
          <a:p>
            <a:r>
              <a:rPr lang="en-US" dirty="0" smtClean="0"/>
              <a:t>Tri-State Devices</a:t>
            </a:r>
            <a:endParaRPr lang="en-US" dirty="0"/>
          </a:p>
        </p:txBody>
      </p:sp>
      <p:cxnSp>
        <p:nvCxnSpPr>
          <p:cNvPr id="40" name="Straight Connector 39"/>
          <p:cNvCxnSpPr/>
          <p:nvPr>
            <p:custDataLst>
              <p:tags r:id="rId2"/>
            </p:custDataLst>
          </p:nvPr>
        </p:nvCxnSpPr>
        <p:spPr>
          <a:xfrm rot="5400000">
            <a:off x="4478044" y="3704648"/>
            <a:ext cx="1219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custDataLst>
              <p:tags r:id="rId3"/>
            </p:custDataLst>
          </p:nvPr>
        </p:nvSpPr>
        <p:spPr>
          <a:xfrm>
            <a:off x="4191000" y="3359160"/>
            <a:ext cx="437940" cy="584775"/>
          </a:xfrm>
          <a:prstGeom prst="rect">
            <a:avLst/>
          </a:prstGeom>
          <a:noFill/>
        </p:spPr>
        <p:txBody>
          <a:bodyPr wrap="none" rtlCol="0">
            <a:spAutoFit/>
          </a:bodyPr>
          <a:lstStyle/>
          <a:p>
            <a:r>
              <a:rPr lang="en-US" sz="3200" dirty="0" smtClean="0">
                <a:solidFill>
                  <a:schemeClr val="bg1"/>
                </a:solidFill>
              </a:rPr>
              <a:t>D</a:t>
            </a:r>
          </a:p>
        </p:txBody>
      </p:sp>
      <p:sp>
        <p:nvSpPr>
          <p:cNvPr id="43" name="TextBox 42"/>
          <p:cNvSpPr txBox="1"/>
          <p:nvPr>
            <p:custDataLst>
              <p:tags r:id="rId4"/>
            </p:custDataLst>
          </p:nvPr>
        </p:nvSpPr>
        <p:spPr>
          <a:xfrm>
            <a:off x="7602244" y="3776974"/>
            <a:ext cx="609600" cy="584775"/>
          </a:xfrm>
          <a:prstGeom prst="rect">
            <a:avLst/>
          </a:prstGeom>
          <a:noFill/>
        </p:spPr>
        <p:txBody>
          <a:bodyPr wrap="square" rtlCol="0">
            <a:spAutoFit/>
          </a:bodyPr>
          <a:lstStyle/>
          <a:p>
            <a:r>
              <a:rPr lang="en-US" sz="3200" dirty="0" smtClean="0">
                <a:solidFill>
                  <a:schemeClr val="bg1"/>
                </a:solidFill>
              </a:rPr>
              <a:t>Q</a:t>
            </a:r>
          </a:p>
        </p:txBody>
      </p:sp>
      <p:sp>
        <p:nvSpPr>
          <p:cNvPr id="48" name="TextBox 47"/>
          <p:cNvSpPr txBox="1"/>
          <p:nvPr>
            <p:custDataLst>
              <p:tags r:id="rId5"/>
            </p:custDataLst>
          </p:nvPr>
        </p:nvSpPr>
        <p:spPr>
          <a:xfrm>
            <a:off x="4923286" y="2597160"/>
            <a:ext cx="385042" cy="584775"/>
          </a:xfrm>
          <a:prstGeom prst="rect">
            <a:avLst/>
          </a:prstGeom>
          <a:noFill/>
        </p:spPr>
        <p:txBody>
          <a:bodyPr wrap="none" rtlCol="0">
            <a:spAutoFit/>
          </a:bodyPr>
          <a:lstStyle/>
          <a:p>
            <a:r>
              <a:rPr lang="en-US" sz="3200" dirty="0" smtClean="0">
                <a:solidFill>
                  <a:schemeClr val="bg1"/>
                </a:solidFill>
              </a:rPr>
              <a:t>E</a:t>
            </a:r>
          </a:p>
        </p:txBody>
      </p:sp>
      <p:sp>
        <p:nvSpPr>
          <p:cNvPr id="50" name="Flowchart: Delay 49"/>
          <p:cNvSpPr/>
          <p:nvPr>
            <p:custDataLst>
              <p:tags r:id="rId6"/>
            </p:custDataLst>
          </p:nvPr>
        </p:nvSpPr>
        <p:spPr>
          <a:xfrm>
            <a:off x="5562600" y="3359160"/>
            <a:ext cx="609600" cy="457200"/>
          </a:xfrm>
          <a:prstGeom prst="flowChartDelay">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utoShape 53"/>
          <p:cNvSpPr>
            <a:spLocks noChangeArrowheads="1"/>
          </p:cNvSpPr>
          <p:nvPr>
            <p:custDataLst>
              <p:tags r:id="rId7"/>
            </p:custDataLst>
          </p:nvPr>
        </p:nvSpPr>
        <p:spPr bwMode="auto">
          <a:xfrm flipH="1">
            <a:off x="5562600" y="4197360"/>
            <a:ext cx="609600" cy="457200"/>
          </a:xfrm>
          <a:prstGeom prst="moon">
            <a:avLst>
              <a:gd name="adj" fmla="val 85640"/>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54" name="Oval 53"/>
          <p:cNvSpPr/>
          <p:nvPr>
            <p:custDataLst>
              <p:tags r:id="rId8"/>
            </p:custDataLst>
          </p:nvPr>
        </p:nvSpPr>
        <p:spPr>
          <a:xfrm>
            <a:off x="6172200" y="4349760"/>
            <a:ext cx="152400" cy="1524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custDataLst>
              <p:tags r:id="rId9"/>
            </p:custDataLst>
          </p:nvPr>
        </p:nvSpPr>
        <p:spPr>
          <a:xfrm>
            <a:off x="6172200" y="3511560"/>
            <a:ext cx="152400" cy="1524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p:nvPr>
            <p:custDataLst>
              <p:tags r:id="rId10"/>
            </p:custDataLst>
          </p:nvPr>
        </p:nvCxnSpPr>
        <p:spPr>
          <a:xfrm rot="10800000">
            <a:off x="4572000" y="3663960"/>
            <a:ext cx="990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custDataLst>
              <p:tags r:id="rId11"/>
            </p:custDataLst>
          </p:nvPr>
        </p:nvCxnSpPr>
        <p:spPr>
          <a:xfrm rot="10800000">
            <a:off x="5087644" y="4314247"/>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6" name="Oval 65"/>
          <p:cNvSpPr/>
          <p:nvPr>
            <p:custDataLst>
              <p:tags r:id="rId12"/>
            </p:custDataLst>
          </p:nvPr>
        </p:nvSpPr>
        <p:spPr>
          <a:xfrm>
            <a:off x="5468644" y="4229170"/>
            <a:ext cx="152400" cy="1524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Connector 68"/>
          <p:cNvCxnSpPr/>
          <p:nvPr>
            <p:custDataLst>
              <p:tags r:id="rId13"/>
            </p:custDataLst>
          </p:nvPr>
        </p:nvCxnSpPr>
        <p:spPr>
          <a:xfrm rot="10800000">
            <a:off x="4782844" y="4578360"/>
            <a:ext cx="838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custDataLst>
              <p:tags r:id="rId14"/>
            </p:custDataLst>
          </p:nvPr>
        </p:nvCxnSpPr>
        <p:spPr>
          <a:xfrm rot="5400000">
            <a:off x="4325644" y="4121160"/>
            <a:ext cx="914400" cy="0"/>
          </a:xfrm>
          <a:prstGeom prst="line">
            <a:avLst/>
          </a:prstGeom>
          <a:ln w="28575">
            <a:solidFill>
              <a:schemeClr val="bg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custDataLst>
              <p:tags r:id="rId15"/>
            </p:custDataLst>
          </p:nvPr>
        </p:nvCxnSpPr>
        <p:spPr>
          <a:xfrm>
            <a:off x="5091346" y="3470872"/>
            <a:ext cx="471254" cy="0"/>
          </a:xfrm>
          <a:prstGeom prst="line">
            <a:avLst/>
          </a:prstGeom>
          <a:ln w="28575">
            <a:solidFill>
              <a:schemeClr val="bg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Line 18"/>
          <p:cNvSpPr>
            <a:spLocks noChangeShapeType="1"/>
          </p:cNvSpPr>
          <p:nvPr>
            <p:custDataLst>
              <p:tags r:id="rId16"/>
            </p:custDataLst>
          </p:nvPr>
        </p:nvSpPr>
        <p:spPr bwMode="auto">
          <a:xfrm flipV="1">
            <a:off x="6827626" y="3391362"/>
            <a:ext cx="1223" cy="435378"/>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0" name="Line 19"/>
          <p:cNvSpPr>
            <a:spLocks noChangeShapeType="1"/>
          </p:cNvSpPr>
          <p:nvPr>
            <p:custDataLst>
              <p:tags r:id="rId17"/>
            </p:custDataLst>
          </p:nvPr>
        </p:nvSpPr>
        <p:spPr bwMode="auto">
          <a:xfrm flipV="1">
            <a:off x="6827627" y="3390258"/>
            <a:ext cx="177408" cy="1103"/>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1" name="Line 20"/>
          <p:cNvSpPr>
            <a:spLocks noChangeShapeType="1"/>
          </p:cNvSpPr>
          <p:nvPr>
            <p:custDataLst>
              <p:tags r:id="rId18"/>
            </p:custDataLst>
          </p:nvPr>
        </p:nvSpPr>
        <p:spPr bwMode="auto">
          <a:xfrm flipV="1">
            <a:off x="6827627" y="3825637"/>
            <a:ext cx="177408" cy="1102"/>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2" name="Line 21"/>
          <p:cNvSpPr>
            <a:spLocks noChangeShapeType="1"/>
          </p:cNvSpPr>
          <p:nvPr>
            <p:custDataLst>
              <p:tags r:id="rId19"/>
            </p:custDataLst>
          </p:nvPr>
        </p:nvSpPr>
        <p:spPr bwMode="auto">
          <a:xfrm flipV="1">
            <a:off x="6739534" y="3391362"/>
            <a:ext cx="1223" cy="435378"/>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3" name="Line 6"/>
          <p:cNvSpPr>
            <a:spLocks noChangeShapeType="1"/>
          </p:cNvSpPr>
          <p:nvPr>
            <p:custDataLst>
              <p:tags r:id="rId20"/>
            </p:custDataLst>
          </p:nvPr>
        </p:nvSpPr>
        <p:spPr bwMode="auto">
          <a:xfrm flipH="1" flipV="1">
            <a:off x="7008515" y="3812673"/>
            <a:ext cx="1885" cy="384687"/>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5" name="Text Box 30"/>
          <p:cNvSpPr txBox="1">
            <a:spLocks noChangeArrowheads="1"/>
          </p:cNvSpPr>
          <p:nvPr>
            <p:custDataLst>
              <p:tags r:id="rId21"/>
            </p:custDataLst>
          </p:nvPr>
        </p:nvSpPr>
        <p:spPr bwMode="auto">
          <a:xfrm>
            <a:off x="6629400" y="2474685"/>
            <a:ext cx="884753" cy="497115"/>
          </a:xfrm>
          <a:prstGeom prst="rect">
            <a:avLst/>
          </a:prstGeom>
          <a:noFill/>
          <a:ln w="9525">
            <a:noFill/>
            <a:round/>
            <a:headEnd/>
            <a:tailEnd/>
          </a:ln>
          <a:effectLst/>
        </p:spPr>
        <p:txBody>
          <a:bodyPr wrap="none" lIns="89991" tIns="46795" rIns="89991" bIns="46795">
            <a:spAutoFit/>
          </a:bodyPr>
          <a:lstStyle/>
          <a:p>
            <a:pPr eaLnBrk="1" hangingPunct="1">
              <a:lnSpc>
                <a:spcPct val="116000"/>
              </a:lnSpc>
            </a:pPr>
            <a:r>
              <a:rPr lang="en-US" sz="2400" dirty="0" err="1" smtClean="0">
                <a:solidFill>
                  <a:srgbClr val="FFFFFF"/>
                </a:solidFill>
                <a:latin typeface="+mj-lt"/>
              </a:rPr>
              <a:t>V</a:t>
            </a:r>
            <a:r>
              <a:rPr lang="en-US" sz="2400" baseline="-25000" dirty="0" err="1" smtClean="0">
                <a:solidFill>
                  <a:srgbClr val="FFFFFF"/>
                </a:solidFill>
                <a:latin typeface="+mj-lt"/>
              </a:rPr>
              <a:t>supply</a:t>
            </a:r>
            <a:endParaRPr lang="en-US" sz="2400" baseline="-25000" dirty="0">
              <a:solidFill>
                <a:srgbClr val="FFFFFF"/>
              </a:solidFill>
              <a:latin typeface="+mj-lt"/>
            </a:endParaRPr>
          </a:p>
        </p:txBody>
      </p:sp>
      <p:sp>
        <p:nvSpPr>
          <p:cNvPr id="86" name="Oval 11"/>
          <p:cNvSpPr>
            <a:spLocks noChangeArrowheads="1"/>
          </p:cNvSpPr>
          <p:nvPr>
            <p:custDataLst>
              <p:tags r:id="rId22"/>
            </p:custDataLst>
          </p:nvPr>
        </p:nvSpPr>
        <p:spPr bwMode="auto">
          <a:xfrm flipV="1">
            <a:off x="6553200" y="3511560"/>
            <a:ext cx="167963" cy="152400"/>
          </a:xfrm>
          <a:prstGeom prst="ellipse">
            <a:avLst/>
          </a:prstGeom>
          <a:noFill/>
          <a:ln w="25560">
            <a:solidFill>
              <a:srgbClr val="FFFFFF"/>
            </a:solidFill>
            <a:miter lim="800000"/>
            <a:headEnd/>
            <a:tailEnd/>
          </a:ln>
          <a:effectLst/>
        </p:spPr>
        <p:txBody>
          <a:bodyPr wrap="none" lIns="91430" tIns="45715" rIns="91430" bIns="45715" anchor="ctr"/>
          <a:lstStyle/>
          <a:p>
            <a:endParaRPr lang="en-US">
              <a:ln w="28575">
                <a:solidFill>
                  <a:schemeClr val="tx1"/>
                </a:solidFill>
              </a:ln>
              <a:latin typeface="+mn-lt"/>
            </a:endParaRPr>
          </a:p>
        </p:txBody>
      </p:sp>
      <p:sp>
        <p:nvSpPr>
          <p:cNvPr id="87" name="Line 6"/>
          <p:cNvSpPr>
            <a:spLocks noChangeShapeType="1"/>
          </p:cNvSpPr>
          <p:nvPr>
            <p:custDataLst>
              <p:tags r:id="rId23"/>
            </p:custDataLst>
          </p:nvPr>
        </p:nvSpPr>
        <p:spPr bwMode="auto">
          <a:xfrm flipH="1" flipV="1">
            <a:off x="7008515" y="3015161"/>
            <a:ext cx="1885" cy="384687"/>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8" name="Line 18"/>
          <p:cNvSpPr>
            <a:spLocks noChangeShapeType="1"/>
          </p:cNvSpPr>
          <p:nvPr>
            <p:custDataLst>
              <p:tags r:id="rId24"/>
            </p:custDataLst>
          </p:nvPr>
        </p:nvSpPr>
        <p:spPr bwMode="auto">
          <a:xfrm flipV="1">
            <a:off x="6831366" y="4197360"/>
            <a:ext cx="1223" cy="435378"/>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9" name="Line 19"/>
          <p:cNvSpPr>
            <a:spLocks noChangeShapeType="1"/>
          </p:cNvSpPr>
          <p:nvPr>
            <p:custDataLst>
              <p:tags r:id="rId25"/>
            </p:custDataLst>
          </p:nvPr>
        </p:nvSpPr>
        <p:spPr bwMode="auto">
          <a:xfrm flipV="1">
            <a:off x="6831367" y="4196256"/>
            <a:ext cx="177408" cy="1103"/>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90" name="Line 20"/>
          <p:cNvSpPr>
            <a:spLocks noChangeShapeType="1"/>
          </p:cNvSpPr>
          <p:nvPr>
            <p:custDataLst>
              <p:tags r:id="rId26"/>
            </p:custDataLst>
          </p:nvPr>
        </p:nvSpPr>
        <p:spPr bwMode="auto">
          <a:xfrm flipV="1">
            <a:off x="6831367" y="4631635"/>
            <a:ext cx="177408" cy="1102"/>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91" name="Line 21"/>
          <p:cNvSpPr>
            <a:spLocks noChangeShapeType="1"/>
          </p:cNvSpPr>
          <p:nvPr>
            <p:custDataLst>
              <p:tags r:id="rId27"/>
            </p:custDataLst>
          </p:nvPr>
        </p:nvSpPr>
        <p:spPr bwMode="auto">
          <a:xfrm flipV="1">
            <a:off x="6725518" y="4197360"/>
            <a:ext cx="1223" cy="435378"/>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92" name="Line 6"/>
          <p:cNvSpPr>
            <a:spLocks noChangeShapeType="1"/>
          </p:cNvSpPr>
          <p:nvPr>
            <p:custDataLst>
              <p:tags r:id="rId28"/>
            </p:custDataLst>
          </p:nvPr>
        </p:nvSpPr>
        <p:spPr bwMode="auto">
          <a:xfrm flipH="1" flipV="1">
            <a:off x="7012255" y="4618671"/>
            <a:ext cx="1885" cy="384687"/>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cxnSp>
        <p:nvCxnSpPr>
          <p:cNvPr id="95" name="Straight Connector 94"/>
          <p:cNvCxnSpPr/>
          <p:nvPr>
            <p:custDataLst>
              <p:tags r:id="rId29"/>
            </p:custDataLst>
          </p:nvPr>
        </p:nvCxnSpPr>
        <p:spPr>
          <a:xfrm rot="10800000">
            <a:off x="6324600" y="442596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86" idx="2"/>
          </p:cNvCxnSpPr>
          <p:nvPr>
            <p:custDataLst>
              <p:tags r:id="rId30"/>
            </p:custDataLst>
          </p:nvPr>
        </p:nvCxnSpPr>
        <p:spPr>
          <a:xfrm rot="10800000">
            <a:off x="6324600" y="3587760"/>
            <a:ext cx="228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custDataLst>
              <p:tags r:id="rId31"/>
            </p:custDataLst>
          </p:nvPr>
        </p:nvCxnSpPr>
        <p:spPr>
          <a:xfrm rot="10800000">
            <a:off x="7010400" y="4039784"/>
            <a:ext cx="609600" cy="517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0" name="Text Box 30"/>
          <p:cNvSpPr txBox="1">
            <a:spLocks noChangeArrowheads="1"/>
          </p:cNvSpPr>
          <p:nvPr>
            <p:custDataLst>
              <p:tags r:id="rId32"/>
            </p:custDataLst>
          </p:nvPr>
        </p:nvSpPr>
        <p:spPr bwMode="auto">
          <a:xfrm>
            <a:off x="6637181" y="5257800"/>
            <a:ext cx="699510" cy="497115"/>
          </a:xfrm>
          <a:prstGeom prst="rect">
            <a:avLst/>
          </a:prstGeom>
          <a:noFill/>
          <a:ln w="9525">
            <a:noFill/>
            <a:round/>
            <a:headEnd/>
            <a:tailEnd/>
          </a:ln>
          <a:effectLst/>
        </p:spPr>
        <p:txBody>
          <a:bodyPr wrap="none" lIns="89991" tIns="46795" rIns="89991" bIns="46795">
            <a:spAutoFit/>
          </a:bodyPr>
          <a:lstStyle/>
          <a:p>
            <a:pPr eaLnBrk="1" hangingPunct="1">
              <a:lnSpc>
                <a:spcPct val="116000"/>
              </a:lnSpc>
            </a:pPr>
            <a:r>
              <a:rPr lang="en-US" sz="2400" dirty="0" err="1" smtClean="0">
                <a:solidFill>
                  <a:srgbClr val="FFFFFF"/>
                </a:solidFill>
                <a:latin typeface="+mj-lt"/>
              </a:rPr>
              <a:t>Gnd</a:t>
            </a:r>
            <a:endParaRPr lang="en-US" sz="2400" dirty="0">
              <a:solidFill>
                <a:srgbClr val="FFFFFF"/>
              </a:solidFill>
              <a:latin typeface="+mj-lt"/>
            </a:endParaRPr>
          </a:p>
        </p:txBody>
      </p:sp>
      <p:cxnSp>
        <p:nvCxnSpPr>
          <p:cNvPr id="45" name="Straight Connector 44"/>
          <p:cNvCxnSpPr/>
          <p:nvPr>
            <p:custDataLst>
              <p:tags r:id="rId33"/>
            </p:custDataLst>
          </p:nvPr>
        </p:nvCxnSpPr>
        <p:spPr>
          <a:xfrm rot="5400000" flipH="1" flipV="1">
            <a:off x="5905500" y="4006860"/>
            <a:ext cx="838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custDataLst>
              <p:tags r:id="rId34"/>
            </p:custDataLst>
          </p:nvPr>
        </p:nvCxnSpPr>
        <p:spPr>
          <a:xfrm rot="10800000">
            <a:off x="5715000" y="4044960"/>
            <a:ext cx="609600" cy="517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custDataLst>
              <p:tags r:id="rId35"/>
            </p:custDataLst>
          </p:nvPr>
        </p:nvSpPr>
        <p:spPr>
          <a:xfrm>
            <a:off x="5257800" y="3740160"/>
            <a:ext cx="437940" cy="584775"/>
          </a:xfrm>
          <a:prstGeom prst="rect">
            <a:avLst/>
          </a:prstGeom>
          <a:noFill/>
        </p:spPr>
        <p:txBody>
          <a:bodyPr wrap="none" rtlCol="0">
            <a:spAutoFit/>
          </a:bodyPr>
          <a:lstStyle/>
          <a:p>
            <a:r>
              <a:rPr lang="en-US" sz="3200" dirty="0" smtClean="0">
                <a:solidFill>
                  <a:schemeClr val="bg1"/>
                </a:solidFill>
              </a:rPr>
              <a:t>D</a:t>
            </a:r>
          </a:p>
        </p:txBody>
      </p:sp>
      <p:cxnSp>
        <p:nvCxnSpPr>
          <p:cNvPr id="3" name="Straight Connector 2"/>
          <p:cNvCxnSpPr/>
          <p:nvPr/>
        </p:nvCxnSpPr>
        <p:spPr>
          <a:xfrm>
            <a:off x="6781800" y="5003358"/>
            <a:ext cx="487574"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858000" y="5065485"/>
            <a:ext cx="34930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6934200" y="5141685"/>
            <a:ext cx="15618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81800" y="3008085"/>
            <a:ext cx="487574"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57" name="Isosceles Triangle 56"/>
          <p:cNvSpPr/>
          <p:nvPr>
            <p:custDataLst>
              <p:tags r:id="rId36"/>
            </p:custDataLst>
          </p:nvPr>
        </p:nvSpPr>
        <p:spPr>
          <a:xfrm rot="5400000">
            <a:off x="1543050" y="2863850"/>
            <a:ext cx="533400" cy="495300"/>
          </a:xfrm>
          <a:prstGeom prst="triangl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p:cNvCxnSpPr/>
          <p:nvPr>
            <p:custDataLst>
              <p:tags r:id="rId37"/>
            </p:custDataLst>
          </p:nvPr>
        </p:nvCxnSpPr>
        <p:spPr>
          <a:xfrm rot="10800000">
            <a:off x="1104900" y="3111500"/>
            <a:ext cx="45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custDataLst>
              <p:tags r:id="rId38"/>
            </p:custDataLst>
          </p:nvPr>
        </p:nvCxnSpPr>
        <p:spPr>
          <a:xfrm rot="10800000">
            <a:off x="2057400" y="3111500"/>
            <a:ext cx="4953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custDataLst>
              <p:tags r:id="rId39"/>
            </p:custDataLst>
          </p:nvPr>
        </p:nvCxnSpPr>
        <p:spPr>
          <a:xfrm rot="5400000" flipH="1" flipV="1">
            <a:off x="1611666" y="276860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custDataLst>
              <p:tags r:id="rId40"/>
            </p:custDataLst>
          </p:nvPr>
        </p:nvSpPr>
        <p:spPr>
          <a:xfrm>
            <a:off x="1600200" y="2044700"/>
            <a:ext cx="385042" cy="584775"/>
          </a:xfrm>
          <a:prstGeom prst="rect">
            <a:avLst/>
          </a:prstGeom>
          <a:noFill/>
        </p:spPr>
        <p:txBody>
          <a:bodyPr wrap="none" rtlCol="0">
            <a:spAutoFit/>
          </a:bodyPr>
          <a:lstStyle/>
          <a:p>
            <a:r>
              <a:rPr lang="en-US" sz="3200" dirty="0" smtClean="0">
                <a:solidFill>
                  <a:schemeClr val="bg1"/>
                </a:solidFill>
              </a:rPr>
              <a:t>E</a:t>
            </a:r>
          </a:p>
        </p:txBody>
      </p:sp>
      <p:graphicFrame>
        <p:nvGraphicFramePr>
          <p:cNvPr id="67" name="Group 61"/>
          <p:cNvGraphicFramePr>
            <a:graphicFrameLocks noGrp="1"/>
          </p:cNvGraphicFramePr>
          <p:nvPr>
            <p:custDataLst>
              <p:tags r:id="rId41"/>
            </p:custDataLst>
            <p:extLst>
              <p:ext uri="{D42A27DB-BD31-4B8C-83A1-F6EECF244321}">
                <p14:modId xmlns:p14="http://schemas.microsoft.com/office/powerpoint/2010/main" val="1514156343"/>
              </p:ext>
            </p:extLst>
          </p:nvPr>
        </p:nvGraphicFramePr>
        <p:xfrm>
          <a:off x="914400" y="3797300"/>
          <a:ext cx="1601788" cy="2603500"/>
        </p:xfrm>
        <a:graphic>
          <a:graphicData uri="http://schemas.openxmlformats.org/drawingml/2006/table">
            <a:tbl>
              <a:tblPr/>
              <a:tblGrid>
                <a:gridCol w="457200"/>
                <a:gridCol w="458788"/>
                <a:gridCol w="685800"/>
              </a:tblGrid>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E</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Q</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1"/>
                          </a:solidFill>
                        </a:rPr>
                        <a:t>z</a:t>
                      </a:r>
                      <a:endParaRPr lang="en-US" sz="2800" dirty="0">
                        <a:solidFill>
                          <a:schemeClr val="accent1"/>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 </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1"/>
                          </a:solidFill>
                        </a:rPr>
                        <a:t>z</a:t>
                      </a:r>
                      <a:endParaRPr lang="en-US" sz="2800" dirty="0">
                        <a:solidFill>
                          <a:schemeClr val="accent1"/>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1"/>
                          </a:solidFill>
                        </a:rPr>
                        <a:t>0</a:t>
                      </a:r>
                      <a:endParaRPr lang="en-US" sz="2800" dirty="0">
                        <a:solidFill>
                          <a:schemeClr val="accent1"/>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1"/>
                          </a:solidFill>
                        </a:rPr>
                        <a:t>1</a:t>
                      </a:r>
                      <a:endParaRPr lang="en-US" sz="2800" dirty="0">
                        <a:solidFill>
                          <a:schemeClr val="accent1"/>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68" name="TextBox 67"/>
          <p:cNvSpPr txBox="1"/>
          <p:nvPr>
            <p:custDataLst>
              <p:tags r:id="rId42"/>
            </p:custDataLst>
          </p:nvPr>
        </p:nvSpPr>
        <p:spPr>
          <a:xfrm>
            <a:off x="685800" y="2882900"/>
            <a:ext cx="437940" cy="584775"/>
          </a:xfrm>
          <a:prstGeom prst="rect">
            <a:avLst/>
          </a:prstGeom>
          <a:noFill/>
        </p:spPr>
        <p:txBody>
          <a:bodyPr wrap="none" rtlCol="0">
            <a:spAutoFit/>
          </a:bodyPr>
          <a:lstStyle/>
          <a:p>
            <a:r>
              <a:rPr lang="en-US" sz="3200" dirty="0" smtClean="0">
                <a:solidFill>
                  <a:schemeClr val="bg1"/>
                </a:solidFill>
              </a:rPr>
              <a:t>D</a:t>
            </a:r>
          </a:p>
        </p:txBody>
      </p:sp>
      <p:sp>
        <p:nvSpPr>
          <p:cNvPr id="70" name="TextBox 69"/>
          <p:cNvSpPr txBox="1"/>
          <p:nvPr>
            <p:custDataLst>
              <p:tags r:id="rId43"/>
            </p:custDataLst>
          </p:nvPr>
        </p:nvSpPr>
        <p:spPr>
          <a:xfrm>
            <a:off x="2514600" y="2882900"/>
            <a:ext cx="609600" cy="584775"/>
          </a:xfrm>
          <a:prstGeom prst="rect">
            <a:avLst/>
          </a:prstGeom>
          <a:noFill/>
        </p:spPr>
        <p:txBody>
          <a:bodyPr wrap="square" rtlCol="0">
            <a:spAutoFit/>
          </a:bodyPr>
          <a:lstStyle/>
          <a:p>
            <a:r>
              <a:rPr lang="en-US" sz="3200" dirty="0" smtClean="0">
                <a:solidFill>
                  <a:schemeClr val="bg1"/>
                </a:solidFill>
              </a:rPr>
              <a:t>Q</a:t>
            </a:r>
          </a:p>
        </p:txBody>
      </p:sp>
      <p:sp>
        <p:nvSpPr>
          <p:cNvPr id="72" name="Rectangle 71"/>
          <p:cNvSpPr/>
          <p:nvPr>
            <p:custDataLst>
              <p:tags r:id="rId44"/>
            </p:custDataLst>
          </p:nvPr>
        </p:nvSpPr>
        <p:spPr>
          <a:xfrm>
            <a:off x="434732" y="655875"/>
            <a:ext cx="8175868" cy="1446550"/>
          </a:xfrm>
          <a:prstGeom prst="rect">
            <a:avLst/>
          </a:prstGeom>
        </p:spPr>
        <p:txBody>
          <a:bodyPr wrap="square">
            <a:spAutoFit/>
          </a:bodyPr>
          <a:lstStyle/>
          <a:p>
            <a:r>
              <a:rPr lang="en-US" sz="3200" dirty="0" smtClean="0">
                <a:solidFill>
                  <a:schemeClr val="accent1"/>
                </a:solidFill>
              </a:rPr>
              <a:t>Tri-State Buffers</a:t>
            </a:r>
          </a:p>
          <a:p>
            <a:pPr marL="914400" lvl="1" indent="-457200">
              <a:buFont typeface="Arial" pitchFamily="34" charset="0"/>
              <a:buChar char="•"/>
            </a:pPr>
            <a:r>
              <a:rPr lang="en-US" sz="2800" dirty="0" smtClean="0"/>
              <a:t>If enabled (E=1), then Q = D</a:t>
            </a:r>
          </a:p>
          <a:p>
            <a:pPr marL="914400" lvl="1" indent="-457200">
              <a:buFont typeface="Arial" pitchFamily="34" charset="0"/>
              <a:buChar char="•"/>
            </a:pPr>
            <a:r>
              <a:rPr lang="en-US" sz="2800" dirty="0" smtClean="0"/>
              <a:t>Otherwise, Q is not connected (high impedance) </a:t>
            </a:r>
            <a:endParaRPr lang="en-US" sz="2800" dirty="0"/>
          </a:p>
        </p:txBody>
      </p:sp>
    </p:spTree>
    <p:extLst>
      <p:ext uri="{BB962C8B-B14F-4D97-AF65-F5344CB8AC3E}">
        <p14:creationId xmlns:p14="http://schemas.microsoft.com/office/powerpoint/2010/main" val="2387106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5"/>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51"/>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5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8" grpId="0"/>
      <p:bldP spid="50" grpId="0" animBg="1"/>
      <p:bldP spid="52" grpId="0" animBg="1"/>
      <p:bldP spid="54" grpId="0" animBg="1"/>
      <p:bldP spid="55" grpId="0" animBg="1"/>
      <p:bldP spid="66" grpId="0" animBg="1"/>
      <p:bldP spid="5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Shared Bus</a:t>
            </a:r>
            <a:endParaRPr lang="en-US" dirty="0"/>
          </a:p>
        </p:txBody>
      </p:sp>
      <p:grpSp>
        <p:nvGrpSpPr>
          <p:cNvPr id="20" name="Group 19"/>
          <p:cNvGrpSpPr/>
          <p:nvPr>
            <p:custDataLst>
              <p:tags r:id="rId2"/>
            </p:custDataLst>
          </p:nvPr>
        </p:nvGrpSpPr>
        <p:grpSpPr>
          <a:xfrm rot="5400000">
            <a:off x="304798" y="1295400"/>
            <a:ext cx="685800" cy="381000"/>
            <a:chOff x="2209800" y="4381500"/>
            <a:chExt cx="1447800" cy="800100"/>
          </a:xfrm>
        </p:grpSpPr>
        <p:sp>
          <p:nvSpPr>
            <p:cNvPr id="16" name="Isosceles Triangle 15"/>
            <p:cNvSpPr/>
            <p:nvPr>
              <p:custDataLst>
                <p:tags r:id="rId50"/>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custDataLst>
                <p:tags r:id="rId51"/>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custDataLst>
                <p:tags r:id="rId52"/>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custDataLst>
                <p:tags r:id="rId53"/>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22" name="Straight Connector 21"/>
          <p:cNvCxnSpPr/>
          <p:nvPr>
            <p:custDataLst>
              <p:tags r:id="rId3"/>
            </p:custDataLst>
          </p:nvPr>
        </p:nvCxnSpPr>
        <p:spPr>
          <a:xfrm rot="16200000">
            <a:off x="685798" y="1334656"/>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custDataLst>
              <p:tags r:id="rId4"/>
            </p:custDataLst>
          </p:nvPr>
        </p:nvSpPr>
        <p:spPr>
          <a:xfrm>
            <a:off x="747594" y="653582"/>
            <a:ext cx="471604"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0</a:t>
            </a:r>
          </a:p>
        </p:txBody>
      </p:sp>
      <p:sp>
        <p:nvSpPr>
          <p:cNvPr id="24" name="TextBox 23"/>
          <p:cNvSpPr txBox="1"/>
          <p:nvPr>
            <p:custDataLst>
              <p:tags r:id="rId5"/>
            </p:custDataLst>
          </p:nvPr>
        </p:nvSpPr>
        <p:spPr>
          <a:xfrm>
            <a:off x="321663" y="653582"/>
            <a:ext cx="527709"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0</a:t>
            </a:r>
          </a:p>
        </p:txBody>
      </p:sp>
      <p:sp>
        <p:nvSpPr>
          <p:cNvPr id="25" name="TextBox 24"/>
          <p:cNvSpPr txBox="1"/>
          <p:nvPr>
            <p:custDataLst>
              <p:tags r:id="rId6"/>
            </p:custDataLst>
          </p:nvPr>
        </p:nvSpPr>
        <p:spPr>
          <a:xfrm>
            <a:off x="4876798" y="2177582"/>
            <a:ext cx="2017925" cy="584775"/>
          </a:xfrm>
          <a:prstGeom prst="rect">
            <a:avLst/>
          </a:prstGeom>
          <a:noFill/>
        </p:spPr>
        <p:txBody>
          <a:bodyPr wrap="none" rtlCol="0">
            <a:spAutoFit/>
          </a:bodyPr>
          <a:lstStyle/>
          <a:p>
            <a:r>
              <a:rPr lang="en-US" sz="3200" dirty="0" smtClean="0">
                <a:solidFill>
                  <a:schemeClr val="bg1"/>
                </a:solidFill>
              </a:rPr>
              <a:t>shared line</a:t>
            </a:r>
            <a:endParaRPr lang="en-US" sz="3200" baseline="-25000" dirty="0" smtClean="0">
              <a:solidFill>
                <a:schemeClr val="bg1"/>
              </a:solidFill>
            </a:endParaRPr>
          </a:p>
        </p:txBody>
      </p:sp>
      <p:grpSp>
        <p:nvGrpSpPr>
          <p:cNvPr id="26" name="Group 25"/>
          <p:cNvGrpSpPr/>
          <p:nvPr>
            <p:custDataLst>
              <p:tags r:id="rId7"/>
            </p:custDataLst>
          </p:nvPr>
        </p:nvGrpSpPr>
        <p:grpSpPr>
          <a:xfrm rot="5400000">
            <a:off x="1676398" y="1295400"/>
            <a:ext cx="685800" cy="381000"/>
            <a:chOff x="2209800" y="4381500"/>
            <a:chExt cx="1447800" cy="800100"/>
          </a:xfrm>
        </p:grpSpPr>
        <p:sp>
          <p:nvSpPr>
            <p:cNvPr id="27" name="Isosceles Triangle 26"/>
            <p:cNvSpPr/>
            <p:nvPr>
              <p:custDataLst>
                <p:tags r:id="rId46"/>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p:nvPr>
              <p:custDataLst>
                <p:tags r:id="rId47"/>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custDataLst>
                <p:tags r:id="rId48"/>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custDataLst>
                <p:tags r:id="rId49"/>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custDataLst>
              <p:tags r:id="rId8"/>
            </p:custDataLst>
          </p:nvPr>
        </p:nvCxnSpPr>
        <p:spPr>
          <a:xfrm rot="16200000">
            <a:off x="2057398" y="1331174"/>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custDataLst>
              <p:tags r:id="rId9"/>
            </p:custDataLst>
          </p:nvPr>
        </p:nvSpPr>
        <p:spPr>
          <a:xfrm>
            <a:off x="2042994" y="653582"/>
            <a:ext cx="471604"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1</a:t>
            </a:r>
          </a:p>
        </p:txBody>
      </p:sp>
      <p:sp>
        <p:nvSpPr>
          <p:cNvPr id="33" name="TextBox 32"/>
          <p:cNvSpPr txBox="1"/>
          <p:nvPr>
            <p:custDataLst>
              <p:tags r:id="rId10"/>
            </p:custDataLst>
          </p:nvPr>
        </p:nvSpPr>
        <p:spPr>
          <a:xfrm>
            <a:off x="1608133" y="653582"/>
            <a:ext cx="527709"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1</a:t>
            </a:r>
          </a:p>
        </p:txBody>
      </p:sp>
      <p:grpSp>
        <p:nvGrpSpPr>
          <p:cNvPr id="34" name="Group 33"/>
          <p:cNvGrpSpPr/>
          <p:nvPr>
            <p:custDataLst>
              <p:tags r:id="rId11"/>
            </p:custDataLst>
          </p:nvPr>
        </p:nvGrpSpPr>
        <p:grpSpPr>
          <a:xfrm rot="5400000">
            <a:off x="2819398" y="1295400"/>
            <a:ext cx="685800" cy="381000"/>
            <a:chOff x="2209800" y="4381500"/>
            <a:chExt cx="1447800" cy="800100"/>
          </a:xfrm>
        </p:grpSpPr>
        <p:sp>
          <p:nvSpPr>
            <p:cNvPr id="35" name="Isosceles Triangle 34"/>
            <p:cNvSpPr/>
            <p:nvPr>
              <p:custDataLst>
                <p:tags r:id="rId42"/>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custDataLst>
                <p:tags r:id="rId43"/>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custDataLst>
                <p:tags r:id="rId44"/>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custDataLst>
                <p:tags r:id="rId45"/>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39" name="Straight Connector 38"/>
          <p:cNvCxnSpPr/>
          <p:nvPr>
            <p:custDataLst>
              <p:tags r:id="rId12"/>
            </p:custDataLst>
          </p:nvPr>
        </p:nvCxnSpPr>
        <p:spPr>
          <a:xfrm rot="16200000">
            <a:off x="3200398" y="1331174"/>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custDataLst>
              <p:tags r:id="rId13"/>
            </p:custDataLst>
          </p:nvPr>
        </p:nvSpPr>
        <p:spPr>
          <a:xfrm>
            <a:off x="3185994" y="653582"/>
            <a:ext cx="471604"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2</a:t>
            </a:r>
          </a:p>
        </p:txBody>
      </p:sp>
      <p:sp>
        <p:nvSpPr>
          <p:cNvPr id="41" name="TextBox 40"/>
          <p:cNvSpPr txBox="1"/>
          <p:nvPr>
            <p:custDataLst>
              <p:tags r:id="rId14"/>
            </p:custDataLst>
          </p:nvPr>
        </p:nvSpPr>
        <p:spPr>
          <a:xfrm>
            <a:off x="2751133" y="653582"/>
            <a:ext cx="527709"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2</a:t>
            </a:r>
          </a:p>
        </p:txBody>
      </p:sp>
      <p:grpSp>
        <p:nvGrpSpPr>
          <p:cNvPr id="42" name="Group 41"/>
          <p:cNvGrpSpPr/>
          <p:nvPr>
            <p:custDataLst>
              <p:tags r:id="rId15"/>
            </p:custDataLst>
          </p:nvPr>
        </p:nvGrpSpPr>
        <p:grpSpPr>
          <a:xfrm rot="5400000">
            <a:off x="4044361" y="1295400"/>
            <a:ext cx="685800" cy="381000"/>
            <a:chOff x="2209800" y="4381500"/>
            <a:chExt cx="1447800" cy="800100"/>
          </a:xfrm>
        </p:grpSpPr>
        <p:sp>
          <p:nvSpPr>
            <p:cNvPr id="43" name="Isosceles Triangle 42"/>
            <p:cNvSpPr/>
            <p:nvPr>
              <p:custDataLst>
                <p:tags r:id="rId38"/>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p:nvPr>
              <p:custDataLst>
                <p:tags r:id="rId39"/>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custDataLst>
                <p:tags r:id="rId40"/>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custDataLst>
                <p:tags r:id="rId41"/>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custDataLst>
              <p:tags r:id="rId16"/>
            </p:custDataLst>
          </p:nvPr>
        </p:nvCxnSpPr>
        <p:spPr>
          <a:xfrm rot="16200000">
            <a:off x="4425361" y="1341580"/>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custDataLst>
              <p:tags r:id="rId17"/>
            </p:custDataLst>
          </p:nvPr>
        </p:nvSpPr>
        <p:spPr>
          <a:xfrm>
            <a:off x="4405194" y="653582"/>
            <a:ext cx="471604"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3</a:t>
            </a:r>
          </a:p>
        </p:txBody>
      </p:sp>
      <p:sp>
        <p:nvSpPr>
          <p:cNvPr id="49" name="TextBox 48"/>
          <p:cNvSpPr txBox="1"/>
          <p:nvPr>
            <p:custDataLst>
              <p:tags r:id="rId18"/>
            </p:custDataLst>
          </p:nvPr>
        </p:nvSpPr>
        <p:spPr>
          <a:xfrm>
            <a:off x="3976096" y="653582"/>
            <a:ext cx="527709"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3</a:t>
            </a:r>
          </a:p>
        </p:txBody>
      </p:sp>
      <p:grpSp>
        <p:nvGrpSpPr>
          <p:cNvPr id="3" name="Group 2"/>
          <p:cNvGrpSpPr/>
          <p:nvPr/>
        </p:nvGrpSpPr>
        <p:grpSpPr>
          <a:xfrm>
            <a:off x="6400798" y="1143000"/>
            <a:ext cx="381000" cy="685800"/>
            <a:chOff x="6400798" y="1143000"/>
            <a:chExt cx="381000" cy="685800"/>
          </a:xfrm>
        </p:grpSpPr>
        <p:grpSp>
          <p:nvGrpSpPr>
            <p:cNvPr id="50" name="Group 49"/>
            <p:cNvGrpSpPr/>
            <p:nvPr>
              <p:custDataLst>
                <p:tags r:id="rId32"/>
              </p:custDataLst>
            </p:nvPr>
          </p:nvGrpSpPr>
          <p:grpSpPr>
            <a:xfrm rot="5400000">
              <a:off x="6248398" y="1295400"/>
              <a:ext cx="685800" cy="381000"/>
              <a:chOff x="2209800" y="4381500"/>
              <a:chExt cx="1447800" cy="800100"/>
            </a:xfrm>
          </p:grpSpPr>
          <p:sp>
            <p:nvSpPr>
              <p:cNvPr id="51" name="Isosceles Triangle 50"/>
              <p:cNvSpPr/>
              <p:nvPr>
                <p:custDataLst>
                  <p:tags r:id="rId34"/>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p:cNvCxnSpPr/>
              <p:nvPr>
                <p:custDataLst>
                  <p:tags r:id="rId35"/>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custDataLst>
                  <p:tags r:id="rId36"/>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custDataLst>
                  <p:tags r:id="rId37"/>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55" name="Straight Connector 54"/>
            <p:cNvCxnSpPr/>
            <p:nvPr>
              <p:custDataLst>
                <p:tags r:id="rId33"/>
              </p:custDataLst>
            </p:nvPr>
          </p:nvCxnSpPr>
          <p:spPr>
            <a:xfrm rot="16200000">
              <a:off x="6629398" y="1332344"/>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custDataLst>
              <p:tags r:id="rId19"/>
            </p:custDataLst>
          </p:nvPr>
        </p:nvGrpSpPr>
        <p:grpSpPr>
          <a:xfrm rot="5400000">
            <a:off x="7696198" y="1295400"/>
            <a:ext cx="685800" cy="381000"/>
            <a:chOff x="2209800" y="4381500"/>
            <a:chExt cx="1447800" cy="800100"/>
          </a:xfrm>
        </p:grpSpPr>
        <p:sp>
          <p:nvSpPr>
            <p:cNvPr id="59" name="Isosceles Triangle 58"/>
            <p:cNvSpPr/>
            <p:nvPr>
              <p:custDataLst>
                <p:tags r:id="rId28"/>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p:cNvCxnSpPr/>
            <p:nvPr>
              <p:custDataLst>
                <p:tags r:id="rId29"/>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custDataLst>
                <p:tags r:id="rId30"/>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custDataLst>
                <p:tags r:id="rId31"/>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63" name="Straight Connector 62"/>
          <p:cNvCxnSpPr/>
          <p:nvPr>
            <p:custDataLst>
              <p:tags r:id="rId20"/>
            </p:custDataLst>
          </p:nvPr>
        </p:nvCxnSpPr>
        <p:spPr>
          <a:xfrm rot="16200000">
            <a:off x="8077198" y="1341580"/>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custDataLst>
              <p:tags r:id="rId21"/>
            </p:custDataLst>
          </p:nvPr>
        </p:nvSpPr>
        <p:spPr>
          <a:xfrm>
            <a:off x="8078309" y="663762"/>
            <a:ext cx="837089"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1023</a:t>
            </a:r>
          </a:p>
        </p:txBody>
      </p:sp>
      <p:sp>
        <p:nvSpPr>
          <p:cNvPr id="65" name="TextBox 64"/>
          <p:cNvSpPr txBox="1"/>
          <p:nvPr>
            <p:custDataLst>
              <p:tags r:id="rId22"/>
            </p:custDataLst>
          </p:nvPr>
        </p:nvSpPr>
        <p:spPr>
          <a:xfrm>
            <a:off x="7260205" y="663762"/>
            <a:ext cx="893193"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1023</a:t>
            </a:r>
          </a:p>
        </p:txBody>
      </p:sp>
      <p:cxnSp>
        <p:nvCxnSpPr>
          <p:cNvPr id="67" name="Straight Connector 66"/>
          <p:cNvCxnSpPr/>
          <p:nvPr>
            <p:custDataLst>
              <p:tags r:id="rId23"/>
            </p:custDataLst>
          </p:nvPr>
        </p:nvCxnSpPr>
        <p:spPr>
          <a:xfrm rot="10800000">
            <a:off x="304800" y="1828800"/>
            <a:ext cx="800099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custDataLst>
              <p:tags r:id="rId24"/>
            </p:custDataLst>
          </p:nvPr>
        </p:nvCxnSpPr>
        <p:spPr>
          <a:xfrm rot="5400000">
            <a:off x="4463581" y="2209800"/>
            <a:ext cx="762000" cy="0"/>
          </a:xfrm>
          <a:prstGeom prst="line">
            <a:avLst/>
          </a:prstGeom>
          <a:ln w="28575">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70" name="Oval 69"/>
          <p:cNvSpPr/>
          <p:nvPr>
            <p:custDataLst>
              <p:tags r:id="rId25"/>
            </p:custDataLst>
          </p:nvPr>
        </p:nvSpPr>
        <p:spPr>
          <a:xfrm rot="5400000">
            <a:off x="5791198" y="1371600"/>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custDataLst>
              <p:tags r:id="rId26"/>
            </p:custDataLst>
          </p:nvPr>
        </p:nvSpPr>
        <p:spPr>
          <a:xfrm rot="5400000">
            <a:off x="5638798" y="1371600"/>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custDataLst>
              <p:tags r:id="rId27"/>
            </p:custDataLst>
          </p:nvPr>
        </p:nvSpPr>
        <p:spPr>
          <a:xfrm rot="5400000">
            <a:off x="5486398" y="1371600"/>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73272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Takeway</a:t>
            </a:r>
            <a:endParaRPr lang="en-US" dirty="0"/>
          </a:p>
        </p:txBody>
      </p:sp>
      <p:sp>
        <p:nvSpPr>
          <p:cNvPr id="3" name="Content Placeholder 2"/>
          <p:cNvSpPr>
            <a:spLocks noGrp="1"/>
          </p:cNvSpPr>
          <p:nvPr>
            <p:ph idx="1"/>
          </p:nvPr>
        </p:nvSpPr>
        <p:spPr/>
        <p:txBody>
          <a:bodyPr/>
          <a:lstStyle/>
          <a:p>
            <a:r>
              <a:rPr lang="en-US" dirty="0" smtClean="0"/>
              <a:t>Register files are very fast storage (only a few gate delays), but does not scale to large memory sizes.</a:t>
            </a:r>
          </a:p>
          <a:p>
            <a:endParaRPr lang="en-US" dirty="0"/>
          </a:p>
          <a:p>
            <a:r>
              <a:rPr lang="en-US" dirty="0" smtClean="0">
                <a:solidFill>
                  <a:schemeClr val="accent1"/>
                </a:solidFill>
              </a:rPr>
              <a:t>Tri-state </a:t>
            </a:r>
            <a:r>
              <a:rPr lang="en-US" dirty="0" smtClean="0">
                <a:solidFill>
                  <a:schemeClr val="accent1"/>
                </a:solidFill>
              </a:rPr>
              <a:t>Buffers</a:t>
            </a:r>
            <a:r>
              <a:rPr lang="en-US" dirty="0" smtClean="0">
                <a:solidFill>
                  <a:schemeClr val="accent1"/>
                </a:solidFill>
              </a:rPr>
              <a:t> </a:t>
            </a:r>
            <a:r>
              <a:rPr lang="en-US" dirty="0" smtClean="0">
                <a:solidFill>
                  <a:schemeClr val="accent1"/>
                </a:solidFill>
              </a:rPr>
              <a:t>allow scaling </a:t>
            </a:r>
            <a:r>
              <a:rPr lang="en-US" dirty="0" smtClean="0">
                <a:solidFill>
                  <a:schemeClr val="accent1"/>
                </a:solidFill>
              </a:rPr>
              <a:t>since</a:t>
            </a:r>
            <a:r>
              <a:rPr lang="en-US" dirty="0" smtClean="0">
                <a:solidFill>
                  <a:schemeClr val="accent1"/>
                </a:solidFill>
              </a:rPr>
              <a:t> </a:t>
            </a:r>
            <a:r>
              <a:rPr lang="en-US" dirty="0" smtClean="0">
                <a:solidFill>
                  <a:schemeClr val="accent1"/>
                </a:solidFill>
              </a:rPr>
              <a:t>multiple registers can be connected to a single </a:t>
            </a:r>
            <a:r>
              <a:rPr lang="en-US" dirty="0" smtClean="0">
                <a:solidFill>
                  <a:schemeClr val="accent1"/>
                </a:solidFill>
              </a:rPr>
              <a:t>output, while only register actually drives the output.</a:t>
            </a:r>
            <a:endParaRPr lang="en-US" dirty="0">
              <a:solidFill>
                <a:schemeClr val="accent1"/>
              </a:solidFill>
            </a:endParaRPr>
          </a:p>
        </p:txBody>
      </p:sp>
    </p:spTree>
    <p:extLst>
      <p:ext uri="{BB962C8B-B14F-4D97-AF65-F5344CB8AC3E}">
        <p14:creationId xmlns:p14="http://schemas.microsoft.com/office/powerpoint/2010/main" val="2730602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Big Picture:  Building a Processor</a:t>
            </a:r>
            <a:endParaRPr lang="en-US" dirty="0"/>
          </a:p>
        </p:txBody>
      </p:sp>
      <p:sp>
        <p:nvSpPr>
          <p:cNvPr id="2249762" name="Line 34"/>
          <p:cNvSpPr>
            <a:spLocks noChangeShapeType="1"/>
          </p:cNvSpPr>
          <p:nvPr>
            <p:custDataLst>
              <p:tags r:id="rId2"/>
            </p:custDataLst>
          </p:nvPr>
        </p:nvSpPr>
        <p:spPr bwMode="auto">
          <a:xfrm flipV="1">
            <a:off x="2286000" y="39624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2249771" name="Line 43"/>
          <p:cNvSpPr>
            <a:spLocks noChangeShapeType="1"/>
          </p:cNvSpPr>
          <p:nvPr>
            <p:custDataLst>
              <p:tags r:id="rId3"/>
            </p:custDataLst>
          </p:nvPr>
        </p:nvSpPr>
        <p:spPr bwMode="auto">
          <a:xfrm>
            <a:off x="3733800" y="1981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4"/>
            </p:custDataLst>
          </p:nvPr>
        </p:nvSpPr>
        <p:spPr bwMode="auto">
          <a:xfrm>
            <a:off x="3733800" y="2819400"/>
            <a:ext cx="1905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5" name="Line 47"/>
          <p:cNvSpPr>
            <a:spLocks noChangeShapeType="1"/>
          </p:cNvSpPr>
          <p:nvPr>
            <p:custDataLst>
              <p:tags r:id="rId5"/>
            </p:custDataLst>
          </p:nvPr>
        </p:nvSpPr>
        <p:spPr bwMode="auto">
          <a:xfrm flipV="1">
            <a:off x="8686800" y="91440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6" name="Line 48"/>
          <p:cNvSpPr>
            <a:spLocks noChangeShapeType="1"/>
          </p:cNvSpPr>
          <p:nvPr>
            <p:custDataLst>
              <p:tags r:id="rId6"/>
            </p:custDataLst>
          </p:nvPr>
        </p:nvSpPr>
        <p:spPr bwMode="auto">
          <a:xfrm flipH="1">
            <a:off x="6629400" y="2362200"/>
            <a:ext cx="1676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
            </p:custDataLst>
          </p:nvPr>
        </p:nvSpPr>
        <p:spPr bwMode="auto">
          <a:xfrm flipV="1">
            <a:off x="1981200" y="914400"/>
            <a:ext cx="67056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8"/>
            </p:custDataLst>
          </p:nvPr>
        </p:nvSpPr>
        <p:spPr bwMode="auto">
          <a:xfrm flipV="1">
            <a:off x="1981200" y="2667000"/>
            <a:ext cx="228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56" name="Line 8"/>
          <p:cNvSpPr>
            <a:spLocks noChangeShapeType="1"/>
          </p:cNvSpPr>
          <p:nvPr>
            <p:custDataLst>
              <p:tags r:id="rId9"/>
            </p:custDataLst>
          </p:nvPr>
        </p:nvSpPr>
        <p:spPr bwMode="auto">
          <a:xfrm>
            <a:off x="761998" y="274320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10"/>
            </p:custDataLst>
          </p:nvPr>
        </p:nvSpPr>
        <p:spPr bwMode="auto">
          <a:xfrm>
            <a:off x="381000" y="35052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11"/>
            </p:custDataLst>
          </p:nvPr>
        </p:nvSpPr>
        <p:spPr bwMode="auto">
          <a:xfrm flipH="1">
            <a:off x="1295400" y="3124200"/>
            <a:ext cx="0" cy="114300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12"/>
            </p:custDataLst>
          </p:nvPr>
        </p:nvSpPr>
        <p:spPr bwMode="auto">
          <a:xfrm>
            <a:off x="761998" y="380999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1" name="Line 49"/>
          <p:cNvSpPr>
            <a:spLocks noChangeShapeType="1"/>
          </p:cNvSpPr>
          <p:nvPr>
            <p:custDataLst>
              <p:tags r:id="rId13"/>
            </p:custDataLst>
          </p:nvPr>
        </p:nvSpPr>
        <p:spPr bwMode="auto">
          <a:xfrm flipH="1">
            <a:off x="1981200" y="91440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3" name="Line 49"/>
          <p:cNvSpPr>
            <a:spLocks noChangeShapeType="1"/>
          </p:cNvSpPr>
          <p:nvPr>
            <p:custDataLst>
              <p:tags r:id="rId14"/>
            </p:custDataLst>
          </p:nvPr>
        </p:nvSpPr>
        <p:spPr bwMode="auto">
          <a:xfrm flipH="1" flipV="1">
            <a:off x="1295400" y="2209800"/>
            <a:ext cx="228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50" name="Line 44"/>
          <p:cNvSpPr>
            <a:spLocks noChangeShapeType="1"/>
          </p:cNvSpPr>
          <p:nvPr>
            <p:custDataLst>
              <p:tags r:id="rId15"/>
            </p:custDataLst>
          </p:nvPr>
        </p:nvSpPr>
        <p:spPr bwMode="auto">
          <a:xfrm>
            <a:off x="5257800" y="32766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16"/>
            </p:custDataLst>
          </p:nvPr>
        </p:nvSpPr>
        <p:spPr bwMode="auto">
          <a:xfrm>
            <a:off x="2286000" y="46482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2" name="Text Box 29"/>
          <p:cNvSpPr txBox="1">
            <a:spLocks noChangeArrowheads="1"/>
          </p:cNvSpPr>
          <p:nvPr>
            <p:custDataLst>
              <p:tags r:id="rId17"/>
            </p:custDataLst>
          </p:nvPr>
        </p:nvSpPr>
        <p:spPr bwMode="auto">
          <a:xfrm>
            <a:off x="2343960" y="44958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latin typeface="Calibri"/>
              </a:rPr>
              <a:t>imm</a:t>
            </a:r>
            <a:endParaRPr lang="en-US" sz="1600" dirty="0">
              <a:solidFill>
                <a:srgbClr val="FFFFFF"/>
              </a:solidFill>
              <a:latin typeface="Calibri"/>
            </a:endParaRPr>
          </a:p>
        </p:txBody>
      </p:sp>
      <p:sp>
        <p:nvSpPr>
          <p:cNvPr id="75" name="Rectangle 4"/>
          <p:cNvSpPr>
            <a:spLocks noChangeArrowheads="1"/>
          </p:cNvSpPr>
          <p:nvPr>
            <p:custDataLst>
              <p:tags r:id="rId18"/>
            </p:custDataLst>
          </p:nvPr>
        </p:nvSpPr>
        <p:spPr bwMode="auto">
          <a:xfrm>
            <a:off x="304800" y="16764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80" name="Line 49"/>
          <p:cNvSpPr>
            <a:spLocks noChangeShapeType="1"/>
          </p:cNvSpPr>
          <p:nvPr>
            <p:custDataLst>
              <p:tags r:id="rId19"/>
            </p:custDataLst>
          </p:nvPr>
        </p:nvSpPr>
        <p:spPr bwMode="auto">
          <a:xfrm flipV="1">
            <a:off x="5029200" y="281940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1" name="Line 44"/>
          <p:cNvSpPr>
            <a:spLocks noChangeShapeType="1"/>
          </p:cNvSpPr>
          <p:nvPr>
            <p:custDataLst>
              <p:tags r:id="rId20"/>
            </p:custDataLst>
          </p:nvPr>
        </p:nvSpPr>
        <p:spPr bwMode="auto">
          <a:xfrm>
            <a:off x="5029200" y="3733800"/>
            <a:ext cx="1752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84" name="Line 45"/>
          <p:cNvSpPr>
            <a:spLocks noChangeShapeType="1"/>
          </p:cNvSpPr>
          <p:nvPr>
            <p:custDataLst>
              <p:tags r:id="rId21"/>
            </p:custDataLst>
          </p:nvPr>
        </p:nvSpPr>
        <p:spPr bwMode="auto">
          <a:xfrm flipV="1">
            <a:off x="7239000" y="42672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6" name="Line 44"/>
          <p:cNvSpPr>
            <a:spLocks noChangeShapeType="1"/>
          </p:cNvSpPr>
          <p:nvPr>
            <p:custDataLst>
              <p:tags r:id="rId22"/>
            </p:custDataLst>
          </p:nvPr>
        </p:nvSpPr>
        <p:spPr bwMode="auto">
          <a:xfrm>
            <a:off x="7239000" y="236220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23"/>
            </p:custDataLst>
          </p:nvPr>
        </p:nvSpPr>
        <p:spPr bwMode="auto">
          <a:xfrm flipH="1">
            <a:off x="8458200" y="25908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24"/>
            </p:custDataLst>
          </p:nvPr>
        </p:nvSpPr>
        <p:spPr bwMode="auto">
          <a:xfrm>
            <a:off x="8077200" y="28194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25"/>
            </p:custDataLst>
          </p:nvPr>
        </p:nvSpPr>
        <p:spPr bwMode="auto">
          <a:xfrm>
            <a:off x="8077200" y="28194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91" name="Line 49"/>
          <p:cNvSpPr>
            <a:spLocks noChangeShapeType="1"/>
          </p:cNvSpPr>
          <p:nvPr>
            <p:custDataLst>
              <p:tags r:id="rId26"/>
            </p:custDataLst>
          </p:nvPr>
        </p:nvSpPr>
        <p:spPr bwMode="auto">
          <a:xfrm flipV="1">
            <a:off x="7924800" y="3733800"/>
            <a:ext cx="152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7" name="Line 49"/>
          <p:cNvSpPr>
            <a:spLocks noChangeShapeType="1"/>
          </p:cNvSpPr>
          <p:nvPr>
            <p:custDataLst>
              <p:tags r:id="rId27"/>
            </p:custDataLst>
          </p:nvPr>
        </p:nvSpPr>
        <p:spPr bwMode="auto">
          <a:xfrm flipV="1">
            <a:off x="2123844" y="4419600"/>
            <a:ext cx="152400" cy="1524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93" name="Text Box 29"/>
          <p:cNvSpPr txBox="1">
            <a:spLocks noChangeArrowheads="1"/>
          </p:cNvSpPr>
          <p:nvPr>
            <p:custDataLst>
              <p:tags r:id="rId28"/>
            </p:custDataLst>
          </p:nvPr>
        </p:nvSpPr>
        <p:spPr bwMode="auto">
          <a:xfrm>
            <a:off x="1676400" y="4267200"/>
            <a:ext cx="4572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target</a:t>
            </a:r>
            <a:endParaRPr lang="en-US" sz="1600" dirty="0">
              <a:solidFill>
                <a:srgbClr val="FFFFFF"/>
              </a:solidFill>
              <a:latin typeface="Calibri"/>
            </a:endParaRPr>
          </a:p>
        </p:txBody>
      </p:sp>
      <p:sp>
        <p:nvSpPr>
          <p:cNvPr id="94" name="Line 34"/>
          <p:cNvSpPr>
            <a:spLocks noChangeShapeType="1"/>
          </p:cNvSpPr>
          <p:nvPr>
            <p:custDataLst>
              <p:tags r:id="rId29"/>
            </p:custDataLst>
          </p:nvPr>
        </p:nvSpPr>
        <p:spPr bwMode="auto">
          <a:xfrm flipH="1" flipV="1">
            <a:off x="1742844" y="4572000"/>
            <a:ext cx="381000" cy="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97" name="Line 45"/>
          <p:cNvSpPr>
            <a:spLocks noChangeShapeType="1"/>
          </p:cNvSpPr>
          <p:nvPr>
            <p:custDataLst>
              <p:tags r:id="rId30"/>
            </p:custDataLst>
          </p:nvPr>
        </p:nvSpPr>
        <p:spPr bwMode="auto">
          <a:xfrm flipH="1" flipV="1">
            <a:off x="1752600" y="4953000"/>
            <a:ext cx="457200" cy="4572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98" name="Line 49"/>
          <p:cNvSpPr>
            <a:spLocks noChangeShapeType="1"/>
          </p:cNvSpPr>
          <p:nvPr>
            <p:custDataLst>
              <p:tags r:id="rId31"/>
            </p:custDataLst>
          </p:nvPr>
        </p:nvSpPr>
        <p:spPr bwMode="auto">
          <a:xfrm flipV="1">
            <a:off x="4800600" y="3962400"/>
            <a:ext cx="0" cy="14478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04" name="Line 49"/>
          <p:cNvSpPr>
            <a:spLocks noChangeShapeType="1"/>
          </p:cNvSpPr>
          <p:nvPr>
            <p:custDataLst>
              <p:tags r:id="rId32"/>
            </p:custDataLst>
          </p:nvPr>
        </p:nvSpPr>
        <p:spPr bwMode="auto">
          <a:xfrm flipV="1">
            <a:off x="2123844" y="4038600"/>
            <a:ext cx="152400" cy="1524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05" name="Line 34"/>
          <p:cNvSpPr>
            <a:spLocks noChangeShapeType="1"/>
          </p:cNvSpPr>
          <p:nvPr>
            <p:custDataLst>
              <p:tags r:id="rId33"/>
            </p:custDataLst>
          </p:nvPr>
        </p:nvSpPr>
        <p:spPr bwMode="auto">
          <a:xfrm flipH="1" flipV="1">
            <a:off x="1742844" y="4191000"/>
            <a:ext cx="381000" cy="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106" name="Text Box 29"/>
          <p:cNvSpPr txBox="1">
            <a:spLocks noChangeArrowheads="1"/>
          </p:cNvSpPr>
          <p:nvPr>
            <p:custDataLst>
              <p:tags r:id="rId34"/>
            </p:custDataLst>
          </p:nvPr>
        </p:nvSpPr>
        <p:spPr bwMode="auto">
          <a:xfrm>
            <a:off x="1676400" y="3886200"/>
            <a:ext cx="5334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offset</a:t>
            </a:r>
            <a:endParaRPr lang="en-US" sz="1600" dirty="0">
              <a:solidFill>
                <a:srgbClr val="FFFFFF"/>
              </a:solidFill>
              <a:latin typeface="Calibri"/>
            </a:endParaRPr>
          </a:p>
        </p:txBody>
      </p:sp>
      <p:sp>
        <p:nvSpPr>
          <p:cNvPr id="108" name="Line 44"/>
          <p:cNvSpPr>
            <a:spLocks noChangeShapeType="1"/>
          </p:cNvSpPr>
          <p:nvPr>
            <p:custDataLst>
              <p:tags r:id="rId35"/>
            </p:custDataLst>
          </p:nvPr>
        </p:nvSpPr>
        <p:spPr bwMode="auto">
          <a:xfrm flipH="1">
            <a:off x="4419600" y="3429000"/>
            <a:ext cx="6096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96" name="Line 45"/>
          <p:cNvSpPr>
            <a:spLocks noChangeShapeType="1"/>
          </p:cNvSpPr>
          <p:nvPr>
            <p:custDataLst>
              <p:tags r:id="rId36"/>
            </p:custDataLst>
          </p:nvPr>
        </p:nvSpPr>
        <p:spPr bwMode="auto">
          <a:xfrm flipH="1">
            <a:off x="3810000" y="3962400"/>
            <a:ext cx="2286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3" name="Line 45"/>
          <p:cNvSpPr>
            <a:spLocks noChangeShapeType="1"/>
          </p:cNvSpPr>
          <p:nvPr>
            <p:custDataLst>
              <p:tags r:id="rId37"/>
            </p:custDataLst>
          </p:nvPr>
        </p:nvSpPr>
        <p:spPr bwMode="auto">
          <a:xfrm flipH="1">
            <a:off x="3733800" y="3505200"/>
            <a:ext cx="76200" cy="3048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10" name="Line 49"/>
          <p:cNvSpPr>
            <a:spLocks noChangeShapeType="1"/>
          </p:cNvSpPr>
          <p:nvPr>
            <p:custDataLst>
              <p:tags r:id="rId38"/>
            </p:custDataLst>
          </p:nvPr>
        </p:nvSpPr>
        <p:spPr bwMode="auto">
          <a:xfrm flipV="1">
            <a:off x="3810000" y="3505200"/>
            <a:ext cx="228600" cy="0"/>
          </a:xfrm>
          <a:prstGeom prst="line">
            <a:avLst/>
          </a:prstGeom>
          <a:noFill/>
          <a:ln w="25400" cap="sq">
            <a:solidFill>
              <a:schemeClr val="accent2"/>
            </a:solidFill>
            <a:round/>
            <a:headEnd/>
            <a:tailEnd/>
          </a:ln>
          <a:effectLst/>
        </p:spPr>
        <p:txBody>
          <a:bodyPr wrap="square" anchor="ctr" anchorCtr="1">
            <a:noAutofit/>
          </a:bodyPr>
          <a:lstStyle/>
          <a:p>
            <a:endParaRPr lang="en-US" dirty="0"/>
          </a:p>
        </p:txBody>
      </p:sp>
      <p:sp>
        <p:nvSpPr>
          <p:cNvPr id="111" name="Text Box 11"/>
          <p:cNvSpPr txBox="1">
            <a:spLocks noChangeArrowheads="1"/>
          </p:cNvSpPr>
          <p:nvPr>
            <p:custDataLst>
              <p:tags r:id="rId39"/>
            </p:custDataLst>
          </p:nvPr>
        </p:nvSpPr>
        <p:spPr bwMode="auto">
          <a:xfrm>
            <a:off x="4038600" y="3810000"/>
            <a:ext cx="3810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rPr>
              <a:t>cmp</a:t>
            </a:r>
            <a:endParaRPr lang="en-US" sz="1600" dirty="0">
              <a:solidFill>
                <a:srgbClr val="FFFFFF"/>
              </a:solidFill>
            </a:endParaRPr>
          </a:p>
        </p:txBody>
      </p:sp>
      <p:sp>
        <p:nvSpPr>
          <p:cNvPr id="112" name="Line 45"/>
          <p:cNvSpPr>
            <a:spLocks noChangeShapeType="1"/>
          </p:cNvSpPr>
          <p:nvPr>
            <p:custDataLst>
              <p:tags r:id="rId40"/>
            </p:custDataLst>
          </p:nvPr>
        </p:nvSpPr>
        <p:spPr bwMode="auto">
          <a:xfrm flipV="1">
            <a:off x="4191000" y="4114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9" name="Line 49"/>
          <p:cNvSpPr>
            <a:spLocks noChangeShapeType="1"/>
          </p:cNvSpPr>
          <p:nvPr>
            <p:custDataLst>
              <p:tags r:id="rId41"/>
            </p:custDataLst>
          </p:nvPr>
        </p:nvSpPr>
        <p:spPr bwMode="auto">
          <a:xfrm>
            <a:off x="2286000" y="3733800"/>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17" name="Oval 24"/>
          <p:cNvSpPr>
            <a:spLocks noChangeArrowheads="1"/>
          </p:cNvSpPr>
          <p:nvPr>
            <p:custDataLst>
              <p:tags r:id="rId42"/>
            </p:custDataLst>
          </p:nvPr>
        </p:nvSpPr>
        <p:spPr bwMode="auto">
          <a:xfrm>
            <a:off x="2590800" y="3733801"/>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a:solidFill>
                  <a:srgbClr val="FFFFFF"/>
                </a:solidFill>
                <a:latin typeface="Calibri"/>
              </a:rPr>
              <a:t>control</a:t>
            </a:r>
          </a:p>
        </p:txBody>
      </p:sp>
      <p:sp>
        <p:nvSpPr>
          <p:cNvPr id="118" name="Text Box 11"/>
          <p:cNvSpPr txBox="1">
            <a:spLocks noChangeArrowheads="1"/>
          </p:cNvSpPr>
          <p:nvPr>
            <p:custDataLst>
              <p:tags r:id="rId43"/>
            </p:custDataLst>
          </p:nvPr>
        </p:nvSpPr>
        <p:spPr bwMode="auto">
          <a:xfrm>
            <a:off x="4038600" y="3352800"/>
            <a:ext cx="3810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rPr>
              <a:t>=?</a:t>
            </a:r>
            <a:endParaRPr lang="en-US" dirty="0">
              <a:solidFill>
                <a:srgbClr val="FFFFFF"/>
              </a:solidFill>
            </a:endParaRPr>
          </a:p>
        </p:txBody>
      </p:sp>
      <p:sp>
        <p:nvSpPr>
          <p:cNvPr id="120" name="Line 44"/>
          <p:cNvSpPr>
            <a:spLocks noChangeShapeType="1"/>
          </p:cNvSpPr>
          <p:nvPr>
            <p:custDataLst>
              <p:tags r:id="rId44"/>
            </p:custDataLst>
          </p:nvPr>
        </p:nvSpPr>
        <p:spPr bwMode="auto">
          <a:xfrm flipH="1">
            <a:off x="4419600" y="3581400"/>
            <a:ext cx="3810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123" name="Line 44"/>
          <p:cNvSpPr>
            <a:spLocks noChangeShapeType="1"/>
          </p:cNvSpPr>
          <p:nvPr>
            <p:custDataLst>
              <p:tags r:id="rId45"/>
            </p:custDataLst>
          </p:nvPr>
        </p:nvSpPr>
        <p:spPr bwMode="auto">
          <a:xfrm flipH="1">
            <a:off x="4419600" y="39624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6" name="Line 44"/>
          <p:cNvSpPr>
            <a:spLocks noChangeShapeType="1"/>
          </p:cNvSpPr>
          <p:nvPr>
            <p:custDataLst>
              <p:tags r:id="rId46"/>
            </p:custDataLst>
          </p:nvPr>
        </p:nvSpPr>
        <p:spPr bwMode="auto">
          <a:xfrm>
            <a:off x="2438400" y="4800600"/>
            <a:ext cx="533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9" name="Line 45"/>
          <p:cNvSpPr>
            <a:spLocks noChangeShapeType="1"/>
          </p:cNvSpPr>
          <p:nvPr>
            <p:custDataLst>
              <p:tags r:id="rId47"/>
            </p:custDataLst>
          </p:nvPr>
        </p:nvSpPr>
        <p:spPr bwMode="auto">
          <a:xfrm flipV="1">
            <a:off x="83820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8"/>
            </p:custDataLst>
          </p:nvPr>
        </p:nvSpPr>
        <p:spPr bwMode="auto">
          <a:xfrm flipV="1">
            <a:off x="64008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9"/>
            </p:custDataLst>
          </p:nvPr>
        </p:nvSpPr>
        <p:spPr bwMode="auto">
          <a:xfrm flipV="1">
            <a:off x="5715000" y="3429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50"/>
            </p:custDataLst>
          </p:nvPr>
        </p:nvSpPr>
        <p:spPr bwMode="auto">
          <a:xfrm flipV="1">
            <a:off x="32004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3" name="Line 45"/>
          <p:cNvSpPr>
            <a:spLocks noChangeShapeType="1"/>
          </p:cNvSpPr>
          <p:nvPr>
            <p:custDataLst>
              <p:tags r:id="rId51"/>
            </p:custDataLst>
          </p:nvPr>
        </p:nvSpPr>
        <p:spPr bwMode="auto">
          <a:xfrm flipV="1">
            <a:off x="10668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63" name="Oval 17"/>
          <p:cNvSpPr>
            <a:spLocks noChangeArrowheads="1"/>
          </p:cNvSpPr>
          <p:nvPr>
            <p:custDataLst>
              <p:tags r:id="rId52"/>
            </p:custDataLst>
          </p:nvPr>
        </p:nvSpPr>
        <p:spPr bwMode="auto">
          <a:xfrm>
            <a:off x="457200" y="4267200"/>
            <a:ext cx="1143000" cy="685800"/>
          </a:xfrm>
          <a:prstGeom prst="ellipse">
            <a:avLst/>
          </a:prstGeom>
          <a:no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new </a:t>
            </a:r>
            <a:r>
              <a:rPr lang="en-US" dirty="0" smtClean="0">
                <a:solidFill>
                  <a:srgbClr val="FFFFFF"/>
                </a:solidFill>
                <a:latin typeface="Calibri"/>
              </a:rPr>
              <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4" name="Line 49"/>
          <p:cNvSpPr>
            <a:spLocks noChangeShapeType="1"/>
          </p:cNvSpPr>
          <p:nvPr>
            <p:custDataLst>
              <p:tags r:id="rId53"/>
            </p:custDataLst>
          </p:nvPr>
        </p:nvSpPr>
        <p:spPr bwMode="auto">
          <a:xfrm flipH="1" flipV="1">
            <a:off x="2209800" y="5410200"/>
            <a:ext cx="2590800" cy="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65" name="Rectangle 19"/>
          <p:cNvSpPr>
            <a:spLocks noChangeArrowheads="1"/>
          </p:cNvSpPr>
          <p:nvPr>
            <p:custDataLst>
              <p:tags r:id="rId54"/>
            </p:custDataLst>
          </p:nvPr>
        </p:nvSpPr>
        <p:spPr bwMode="auto">
          <a:xfrm>
            <a:off x="8305800" y="22098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166" name="Line 49"/>
          <p:cNvSpPr>
            <a:spLocks noChangeShapeType="1"/>
          </p:cNvSpPr>
          <p:nvPr>
            <p:custDataLst>
              <p:tags r:id="rId55"/>
            </p:custDataLst>
          </p:nvPr>
        </p:nvSpPr>
        <p:spPr bwMode="auto">
          <a:xfrm flipH="1" flipV="1">
            <a:off x="1524000" y="220980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67" name="Line 49"/>
          <p:cNvSpPr>
            <a:spLocks noChangeShapeType="1"/>
          </p:cNvSpPr>
          <p:nvPr>
            <p:custDataLst>
              <p:tags r:id="rId56"/>
            </p:custDataLst>
          </p:nvPr>
        </p:nvSpPr>
        <p:spPr bwMode="auto">
          <a:xfrm flipV="1">
            <a:off x="1524000" y="3733800"/>
            <a:ext cx="7620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68" name="Rectangle 19"/>
          <p:cNvSpPr>
            <a:spLocks noChangeArrowheads="1"/>
          </p:cNvSpPr>
          <p:nvPr>
            <p:custDataLst>
              <p:tags r:id="rId57"/>
            </p:custDataLst>
          </p:nvPr>
        </p:nvSpPr>
        <p:spPr bwMode="auto">
          <a:xfrm>
            <a:off x="5638800" y="26670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grpSp>
        <p:nvGrpSpPr>
          <p:cNvPr id="4" name="Group 3"/>
          <p:cNvGrpSpPr/>
          <p:nvPr/>
        </p:nvGrpSpPr>
        <p:grpSpPr>
          <a:xfrm>
            <a:off x="6705600" y="3124200"/>
            <a:ext cx="1219200" cy="1175639"/>
            <a:chOff x="6705600" y="3124200"/>
            <a:chExt cx="1219200" cy="1175639"/>
          </a:xfrm>
        </p:grpSpPr>
        <p:sp>
          <p:nvSpPr>
            <p:cNvPr id="78" name="Text Box 5"/>
            <p:cNvSpPr txBox="1">
              <a:spLocks noChangeArrowheads="1"/>
            </p:cNvSpPr>
            <p:nvPr>
              <p:custDataLst>
                <p:tags r:id="rId89"/>
              </p:custDataLst>
            </p:nvPr>
          </p:nvSpPr>
          <p:spPr bwMode="auto">
            <a:xfrm>
              <a:off x="6858000" y="388620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2" name="Text Box 5"/>
            <p:cNvSpPr txBox="1">
              <a:spLocks noChangeArrowheads="1"/>
            </p:cNvSpPr>
            <p:nvPr>
              <p:custDataLst>
                <p:tags r:id="rId90"/>
              </p:custDataLst>
            </p:nvPr>
          </p:nvSpPr>
          <p:spPr bwMode="auto">
            <a:xfrm>
              <a:off x="67056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91"/>
              </p:custDataLst>
            </p:nvPr>
          </p:nvSpPr>
          <p:spPr bwMode="auto">
            <a:xfrm>
              <a:off x="73914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5" name="Text Box 5"/>
            <p:cNvSpPr txBox="1">
              <a:spLocks noChangeArrowheads="1"/>
            </p:cNvSpPr>
            <p:nvPr>
              <p:custDataLst>
                <p:tags r:id="rId92"/>
              </p:custDataLst>
            </p:nvPr>
          </p:nvSpPr>
          <p:spPr bwMode="auto">
            <a:xfrm>
              <a:off x="6781800" y="312420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170" name="Rectangle 4"/>
            <p:cNvSpPr>
              <a:spLocks noChangeArrowheads="1"/>
            </p:cNvSpPr>
            <p:nvPr>
              <p:custDataLst>
                <p:tags r:id="rId93"/>
              </p:custDataLst>
            </p:nvPr>
          </p:nvSpPr>
          <p:spPr bwMode="auto">
            <a:xfrm>
              <a:off x="6781800" y="3200400"/>
              <a:ext cx="1143000" cy="1066800"/>
            </a:xfrm>
            <a:prstGeom prst="rect">
              <a:avLst/>
            </a:prstGeom>
            <a:noFill/>
            <a:ln w="25400" cap="sq" algn="ctr">
              <a:solidFill>
                <a:srgbClr val="FFFFFF"/>
              </a:solidFill>
              <a:miter lim="800000"/>
              <a:headEnd/>
              <a:tailEnd/>
            </a:ln>
            <a:effectLst/>
          </p:spPr>
          <p:txBody>
            <a:bodyPr wrap="square" anchor="ctr" anchorCtr="1">
              <a:noAutofit/>
            </a:bodyPr>
            <a:lstStyle/>
            <a:p>
              <a:endParaRPr lang="en-US"/>
            </a:p>
          </p:txBody>
        </p:sp>
      </p:grpSp>
      <p:sp>
        <p:nvSpPr>
          <p:cNvPr id="172" name="Line 48"/>
          <p:cNvSpPr>
            <a:spLocks noChangeShapeType="1"/>
          </p:cNvSpPr>
          <p:nvPr>
            <p:custDataLst>
              <p:tags r:id="rId58"/>
            </p:custDataLst>
          </p:nvPr>
        </p:nvSpPr>
        <p:spPr bwMode="auto">
          <a:xfrm flipH="1">
            <a:off x="2362200" y="28956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74" name="Line 45"/>
          <p:cNvSpPr>
            <a:spLocks noChangeShapeType="1"/>
          </p:cNvSpPr>
          <p:nvPr>
            <p:custDataLst>
              <p:tags r:id="rId59"/>
            </p:custDataLst>
          </p:nvPr>
        </p:nvSpPr>
        <p:spPr bwMode="auto">
          <a:xfrm flipV="1">
            <a:off x="2286000" y="32766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75" name="Rectangle 19"/>
          <p:cNvSpPr>
            <a:spLocks noChangeArrowheads="1"/>
          </p:cNvSpPr>
          <p:nvPr>
            <p:custDataLst>
              <p:tags r:id="rId60"/>
            </p:custDataLst>
          </p:nvPr>
        </p:nvSpPr>
        <p:spPr bwMode="auto">
          <a:xfrm>
            <a:off x="2209800" y="25146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61"/>
            </p:custDataLst>
          </p:nvPr>
        </p:nvSpPr>
        <p:spPr bwMode="auto">
          <a:xfrm>
            <a:off x="2590799" y="17526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78" name="Text Box 29"/>
          <p:cNvSpPr txBox="1">
            <a:spLocks noChangeArrowheads="1"/>
          </p:cNvSpPr>
          <p:nvPr>
            <p:custDataLst>
              <p:tags r:id="rId62"/>
            </p:custDataLst>
          </p:nvPr>
        </p:nvSpPr>
        <p:spPr bwMode="auto">
          <a:xfrm>
            <a:off x="1295400" y="19842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inst</a:t>
            </a:r>
            <a:endParaRPr lang="en-US" sz="1600" dirty="0">
              <a:solidFill>
                <a:srgbClr val="FFFFFF"/>
              </a:solidFill>
              <a:latin typeface="Calibri"/>
            </a:endParaRPr>
          </a:p>
        </p:txBody>
      </p:sp>
      <p:sp>
        <p:nvSpPr>
          <p:cNvPr id="102" name="Line 25"/>
          <p:cNvSpPr>
            <a:spLocks noChangeShapeType="1"/>
          </p:cNvSpPr>
          <p:nvPr>
            <p:custDataLst>
              <p:tags r:id="rId63"/>
            </p:custDataLst>
          </p:nvPr>
        </p:nvSpPr>
        <p:spPr bwMode="auto">
          <a:xfrm flipV="1">
            <a:off x="2743200"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7" name="Line 25"/>
          <p:cNvSpPr>
            <a:spLocks noChangeShapeType="1"/>
          </p:cNvSpPr>
          <p:nvPr>
            <p:custDataLst>
              <p:tags r:id="rId64"/>
            </p:custDataLst>
          </p:nvPr>
        </p:nvSpPr>
        <p:spPr bwMode="auto">
          <a:xfrm flipV="1">
            <a:off x="31241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19" name="Line 25"/>
          <p:cNvSpPr>
            <a:spLocks noChangeShapeType="1"/>
          </p:cNvSpPr>
          <p:nvPr>
            <p:custDataLst>
              <p:tags r:id="rId65"/>
            </p:custDataLst>
          </p:nvPr>
        </p:nvSpPr>
        <p:spPr bwMode="auto">
          <a:xfrm flipV="1">
            <a:off x="33527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21" name="Line 25"/>
          <p:cNvSpPr>
            <a:spLocks noChangeShapeType="1"/>
          </p:cNvSpPr>
          <p:nvPr>
            <p:custDataLst>
              <p:tags r:id="rId66"/>
            </p:custDataLst>
          </p:nvPr>
        </p:nvSpPr>
        <p:spPr bwMode="auto">
          <a:xfrm flipV="1">
            <a:off x="35813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cxnSp>
        <p:nvCxnSpPr>
          <p:cNvPr id="95" name="Straight Connector 94"/>
          <p:cNvCxnSpPr/>
          <p:nvPr>
            <p:custDataLst>
              <p:tags r:id="rId67"/>
            </p:custDataLst>
          </p:nvPr>
        </p:nvCxnSpPr>
        <p:spPr>
          <a:xfrm>
            <a:off x="1447800" y="31242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99" name="Line 44"/>
          <p:cNvSpPr>
            <a:spLocks noChangeShapeType="1"/>
          </p:cNvSpPr>
          <p:nvPr>
            <p:custDataLst>
              <p:tags r:id="rId68"/>
            </p:custDataLst>
          </p:nvPr>
        </p:nvSpPr>
        <p:spPr bwMode="auto">
          <a:xfrm>
            <a:off x="762000" y="3124200"/>
            <a:ext cx="1447800" cy="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cxnSp>
        <p:nvCxnSpPr>
          <p:cNvPr id="100" name="Straight Connector 99"/>
          <p:cNvCxnSpPr/>
          <p:nvPr>
            <p:custDataLst>
              <p:tags r:id="rId69"/>
            </p:custDataLst>
          </p:nvPr>
        </p:nvCxnSpPr>
        <p:spPr>
          <a:xfrm>
            <a:off x="4724400" y="48006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01" name="Line 49"/>
          <p:cNvSpPr>
            <a:spLocks noChangeShapeType="1"/>
          </p:cNvSpPr>
          <p:nvPr>
            <p:custDataLst>
              <p:tags r:id="rId70"/>
            </p:custDataLst>
          </p:nvPr>
        </p:nvSpPr>
        <p:spPr bwMode="auto">
          <a:xfrm flipV="1">
            <a:off x="3657600" y="4800600"/>
            <a:ext cx="16002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13" name="Text Box 11"/>
          <p:cNvSpPr txBox="1">
            <a:spLocks noChangeArrowheads="1"/>
          </p:cNvSpPr>
          <p:nvPr>
            <p:custDataLst>
              <p:tags r:id="rId71"/>
            </p:custDataLst>
          </p:nvPr>
        </p:nvSpPr>
        <p:spPr bwMode="auto">
          <a:xfrm>
            <a:off x="2971800" y="4648200"/>
            <a:ext cx="6858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cxnSp>
        <p:nvCxnSpPr>
          <p:cNvPr id="114" name="Straight Connector 113"/>
          <p:cNvCxnSpPr/>
          <p:nvPr>
            <p:custDataLst>
              <p:tags r:id="rId72"/>
            </p:custDataLst>
          </p:nvPr>
        </p:nvCxnSpPr>
        <p:spPr>
          <a:xfrm rot="5400000">
            <a:off x="4724400" y="28194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custDataLst>
              <p:tags r:id="rId73"/>
            </p:custDataLst>
          </p:nvPr>
        </p:nvCxnSpPr>
        <p:spPr>
          <a:xfrm rot="5400000">
            <a:off x="4724400" y="34290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25" name="Line 49"/>
          <p:cNvSpPr>
            <a:spLocks noChangeShapeType="1"/>
          </p:cNvSpPr>
          <p:nvPr>
            <p:custDataLst>
              <p:tags r:id="rId74"/>
            </p:custDataLst>
          </p:nvPr>
        </p:nvSpPr>
        <p:spPr bwMode="auto">
          <a:xfrm flipV="1">
            <a:off x="4800600" y="1981200"/>
            <a:ext cx="0" cy="1981200"/>
          </a:xfrm>
          <a:prstGeom prst="line">
            <a:avLst/>
          </a:prstGeom>
          <a:noFill/>
          <a:ln w="25400" cap="sq">
            <a:solidFill>
              <a:srgbClr val="66FF33"/>
            </a:solidFill>
            <a:round/>
            <a:headEnd type="oval" w="med" len="med"/>
            <a:tailEnd type="oval" w="med" len="med"/>
          </a:ln>
          <a:effectLst/>
        </p:spPr>
        <p:txBody>
          <a:bodyPr wrap="square" anchor="ctr" anchorCtr="1">
            <a:noAutofit/>
          </a:bodyPr>
          <a:lstStyle/>
          <a:p>
            <a:endParaRPr lang="en-US"/>
          </a:p>
        </p:txBody>
      </p:sp>
      <p:cxnSp>
        <p:nvCxnSpPr>
          <p:cNvPr id="127" name="Straight Connector 126"/>
          <p:cNvCxnSpPr/>
          <p:nvPr>
            <p:custDataLst>
              <p:tags r:id="rId75"/>
            </p:custDataLst>
          </p:nvPr>
        </p:nvCxnSpPr>
        <p:spPr>
          <a:xfrm rot="5400000">
            <a:off x="5181600" y="37338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34" name="Line 49"/>
          <p:cNvSpPr>
            <a:spLocks noChangeShapeType="1"/>
          </p:cNvSpPr>
          <p:nvPr>
            <p:custDataLst>
              <p:tags r:id="rId76"/>
            </p:custDataLst>
          </p:nvPr>
        </p:nvSpPr>
        <p:spPr bwMode="auto">
          <a:xfrm>
            <a:off x="5257800" y="3276600"/>
            <a:ext cx="0" cy="1523999"/>
          </a:xfrm>
          <a:prstGeom prst="line">
            <a:avLst/>
          </a:prstGeom>
          <a:noFill/>
          <a:ln w="25400" cap="sq">
            <a:solidFill>
              <a:srgbClr val="66FF33"/>
            </a:solidFill>
            <a:round/>
            <a:headEnd/>
            <a:tailEnd/>
          </a:ln>
          <a:effectLst/>
        </p:spPr>
        <p:txBody>
          <a:bodyPr wrap="square" anchor="ctr" anchorCtr="1">
            <a:noAutofit/>
          </a:bodyPr>
          <a:lstStyle/>
          <a:p>
            <a:endParaRPr lang="en-US"/>
          </a:p>
        </p:txBody>
      </p:sp>
      <p:grpSp>
        <p:nvGrpSpPr>
          <p:cNvPr id="136" name="Group 135"/>
          <p:cNvGrpSpPr/>
          <p:nvPr>
            <p:custDataLst>
              <p:tags r:id="rId77"/>
            </p:custDataLst>
          </p:nvPr>
        </p:nvGrpSpPr>
        <p:grpSpPr>
          <a:xfrm>
            <a:off x="914400" y="2971800"/>
            <a:ext cx="304800" cy="304800"/>
            <a:chOff x="990600" y="2971800"/>
            <a:chExt cx="304800" cy="304800"/>
          </a:xfrm>
          <a:solidFill>
            <a:schemeClr val="tx1"/>
          </a:solidFill>
        </p:grpSpPr>
        <p:sp>
          <p:nvSpPr>
            <p:cNvPr id="137" name="Freeform 136"/>
            <p:cNvSpPr/>
            <p:nvPr>
              <p:custDataLst>
                <p:tags r:id="rId87"/>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 Box 11"/>
            <p:cNvSpPr txBox="1">
              <a:spLocks noChangeArrowheads="1"/>
            </p:cNvSpPr>
            <p:nvPr>
              <p:custDataLst>
                <p:tags r:id="rId88"/>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grpSp>
        <p:nvGrpSpPr>
          <p:cNvPr id="139" name="Group 138"/>
          <p:cNvGrpSpPr/>
          <p:nvPr>
            <p:custDataLst>
              <p:tags r:id="rId78"/>
            </p:custDataLst>
          </p:nvPr>
        </p:nvGrpSpPr>
        <p:grpSpPr>
          <a:xfrm>
            <a:off x="1676400" y="2971800"/>
            <a:ext cx="304800" cy="304800"/>
            <a:chOff x="990600" y="2971800"/>
            <a:chExt cx="304800" cy="304800"/>
          </a:xfrm>
          <a:solidFill>
            <a:schemeClr val="tx1"/>
          </a:solidFill>
        </p:grpSpPr>
        <p:sp>
          <p:nvSpPr>
            <p:cNvPr id="140" name="Freeform 139"/>
            <p:cNvSpPr/>
            <p:nvPr>
              <p:custDataLst>
                <p:tags r:id="rId85"/>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 Box 11"/>
            <p:cNvSpPr txBox="1">
              <a:spLocks noChangeArrowheads="1"/>
            </p:cNvSpPr>
            <p:nvPr>
              <p:custDataLst>
                <p:tags r:id="rId86"/>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15" name="TextBox 114"/>
          <p:cNvSpPr txBox="1"/>
          <p:nvPr/>
        </p:nvSpPr>
        <p:spPr>
          <a:xfrm>
            <a:off x="1843086" y="5943600"/>
            <a:ext cx="3648050" cy="523220"/>
          </a:xfrm>
          <a:prstGeom prst="rect">
            <a:avLst/>
          </a:prstGeom>
          <a:noFill/>
        </p:spPr>
        <p:txBody>
          <a:bodyPr wrap="none" rtlCol="0">
            <a:spAutoFit/>
          </a:bodyPr>
          <a:lstStyle/>
          <a:p>
            <a:r>
              <a:rPr lang="en-US" sz="2800" dirty="0" smtClean="0">
                <a:solidFill>
                  <a:schemeClr val="accent1"/>
                </a:solidFill>
              </a:rPr>
              <a:t>A Single cycle processor</a:t>
            </a:r>
          </a:p>
        </p:txBody>
      </p:sp>
      <p:grpSp>
        <p:nvGrpSpPr>
          <p:cNvPr id="2" name="Group 1"/>
          <p:cNvGrpSpPr/>
          <p:nvPr/>
        </p:nvGrpSpPr>
        <p:grpSpPr>
          <a:xfrm>
            <a:off x="5715000" y="1676400"/>
            <a:ext cx="1143000" cy="1524000"/>
            <a:chOff x="5715000" y="1676400"/>
            <a:chExt cx="1143000" cy="1524000"/>
          </a:xfrm>
        </p:grpSpPr>
        <p:sp>
          <p:nvSpPr>
            <p:cNvPr id="2249780" name="Text Box 52"/>
            <p:cNvSpPr txBox="1">
              <a:spLocks noChangeArrowheads="1"/>
            </p:cNvSpPr>
            <p:nvPr>
              <p:custDataLst>
                <p:tags r:id="rId79"/>
              </p:custDataLst>
            </p:nvPr>
          </p:nvSpPr>
          <p:spPr bwMode="auto">
            <a:xfrm>
              <a:off x="6172200" y="22098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48" name="Line 44"/>
            <p:cNvSpPr>
              <a:spLocks noChangeShapeType="1"/>
            </p:cNvSpPr>
            <p:nvPr>
              <p:custDataLst>
                <p:tags r:id="rId80"/>
              </p:custDataLst>
            </p:nvPr>
          </p:nvSpPr>
          <p:spPr bwMode="auto">
            <a:xfrm>
              <a:off x="5791200" y="29718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51" name="Freeform 150"/>
            <p:cNvSpPr/>
            <p:nvPr>
              <p:custDataLst>
                <p:tags r:id="rId81"/>
              </p:custDataLst>
            </p:nvPr>
          </p:nvSpPr>
          <p:spPr>
            <a:xfrm>
              <a:off x="6019800" y="16764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Line 45"/>
            <p:cNvSpPr>
              <a:spLocks noChangeShapeType="1"/>
            </p:cNvSpPr>
            <p:nvPr>
              <p:custDataLst>
                <p:tags r:id="rId82"/>
              </p:custDataLst>
            </p:nvPr>
          </p:nvSpPr>
          <p:spPr bwMode="auto">
            <a:xfrm flipV="1">
              <a:off x="6553200" y="289560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22" name="Line 43"/>
            <p:cNvSpPr>
              <a:spLocks noChangeShapeType="1"/>
            </p:cNvSpPr>
            <p:nvPr>
              <p:custDataLst>
                <p:tags r:id="rId83"/>
              </p:custDataLst>
            </p:nvPr>
          </p:nvSpPr>
          <p:spPr bwMode="auto">
            <a:xfrm flipV="1">
              <a:off x="5715000" y="1981200"/>
              <a:ext cx="304800" cy="3076"/>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4" name="Line 48"/>
            <p:cNvSpPr>
              <a:spLocks noChangeShapeType="1"/>
            </p:cNvSpPr>
            <p:nvPr>
              <p:custDataLst>
                <p:tags r:id="rId84"/>
              </p:custDataLst>
            </p:nvPr>
          </p:nvSpPr>
          <p:spPr bwMode="auto">
            <a:xfrm flipH="1">
              <a:off x="6629400" y="23622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grpSp>
    </p:spTree>
    <p:extLst>
      <p:ext uri="{BB962C8B-B14F-4D97-AF65-F5344CB8AC3E}">
        <p14:creationId xmlns:p14="http://schemas.microsoft.com/office/powerpoint/2010/main" val="30031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497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4977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4977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4977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4977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4977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4977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9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0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0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1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11"/>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12"/>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0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1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1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2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23"/>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2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2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30"/>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3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3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33"/>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6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64"/>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6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66"/>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67"/>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68"/>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72"/>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74"/>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75"/>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78"/>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02"/>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07"/>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119"/>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121"/>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95"/>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99"/>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100"/>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101"/>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113"/>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114"/>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116"/>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125"/>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127"/>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134"/>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136"/>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139"/>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9762" grpId="0" animBg="1"/>
      <p:bldP spid="2249771" grpId="0" animBg="1"/>
      <p:bldP spid="2249772" grpId="0" animBg="1"/>
      <p:bldP spid="2249775" grpId="0" animBg="1"/>
      <p:bldP spid="2249776" grpId="0" animBg="1"/>
      <p:bldP spid="2249777" grpId="0" animBg="1"/>
      <p:bldP spid="2249779" grpId="0" animBg="1"/>
      <p:bldP spid="56" grpId="0" animBg="1"/>
      <p:bldP spid="59" grpId="0" animBg="1"/>
      <p:bldP spid="66" grpId="0" animBg="1"/>
      <p:bldP spid="69" grpId="0" animBg="1"/>
      <p:bldP spid="71" grpId="0" animBg="1"/>
      <p:bldP spid="73" grpId="0" animBg="1"/>
      <p:bldP spid="50" grpId="0" animBg="1"/>
      <p:bldP spid="54" grpId="0" animBg="1"/>
      <p:bldP spid="62" grpId="0"/>
      <p:bldP spid="75" grpId="0" animBg="1"/>
      <p:bldP spid="80" grpId="0" animBg="1"/>
      <p:bldP spid="81" grpId="0" animBg="1"/>
      <p:bldP spid="84" grpId="0" animBg="1"/>
      <p:bldP spid="86" grpId="0" animBg="1"/>
      <p:bldP spid="88" grpId="0" animBg="1"/>
      <p:bldP spid="89" grpId="0" animBg="1"/>
      <p:bldP spid="90" grpId="0" animBg="1"/>
      <p:bldP spid="91" grpId="0" animBg="1"/>
      <p:bldP spid="77" grpId="0" animBg="1"/>
      <p:bldP spid="93" grpId="0"/>
      <p:bldP spid="94" grpId="0" animBg="1"/>
      <p:bldP spid="97" grpId="0" animBg="1"/>
      <p:bldP spid="98" grpId="0" animBg="1"/>
      <p:bldP spid="104" grpId="0" animBg="1"/>
      <p:bldP spid="105" grpId="0" animBg="1"/>
      <p:bldP spid="106" grpId="0"/>
      <p:bldP spid="108" grpId="0" animBg="1"/>
      <p:bldP spid="96" grpId="0" animBg="1"/>
      <p:bldP spid="103" grpId="0" animBg="1"/>
      <p:bldP spid="110" grpId="0" animBg="1"/>
      <p:bldP spid="111" grpId="0" animBg="1"/>
      <p:bldP spid="112" grpId="0" animBg="1"/>
      <p:bldP spid="109" grpId="0" animBg="1"/>
      <p:bldP spid="117" grpId="0" animBg="1"/>
      <p:bldP spid="118" grpId="0" animBg="1"/>
      <p:bldP spid="120" grpId="0" animBg="1"/>
      <p:bldP spid="123" grpId="0" animBg="1"/>
      <p:bldP spid="126" grpId="0" animBg="1"/>
      <p:bldP spid="129" grpId="0" animBg="1"/>
      <p:bldP spid="130" grpId="0" animBg="1"/>
      <p:bldP spid="131" grpId="0" animBg="1"/>
      <p:bldP spid="132" grpId="0" animBg="1"/>
      <p:bldP spid="133" grpId="0" animBg="1"/>
      <p:bldP spid="163" grpId="0" animBg="1"/>
      <p:bldP spid="164" grpId="0" animBg="1"/>
      <p:bldP spid="165" grpId="0" animBg="1"/>
      <p:bldP spid="166" grpId="0" animBg="1"/>
      <p:bldP spid="167" grpId="0" animBg="1"/>
      <p:bldP spid="168" grpId="0" animBg="1"/>
      <p:bldP spid="172" grpId="0" animBg="1"/>
      <p:bldP spid="174" grpId="0" animBg="1"/>
      <p:bldP spid="175" grpId="0" animBg="1"/>
      <p:bldP spid="176" grpId="0" animBg="1"/>
      <p:bldP spid="178" grpId="0"/>
      <p:bldP spid="102" grpId="0" animBg="1"/>
      <p:bldP spid="107" grpId="0" animBg="1"/>
      <p:bldP spid="119" grpId="0" animBg="1"/>
      <p:bldP spid="121" grpId="0" animBg="1"/>
      <p:bldP spid="99" grpId="0" animBg="1"/>
      <p:bldP spid="101" grpId="0" animBg="1"/>
      <p:bldP spid="113" grpId="0" animBg="1"/>
      <p:bldP spid="125" grpId="0" animBg="1"/>
      <p:bldP spid="134" grpId="0" animBg="1"/>
      <p:bldP spid="1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p:txBody>
          <a:bodyPr/>
          <a:lstStyle/>
          <a:p>
            <a:pPr marL="0" indent="0">
              <a:buNone/>
            </a:pPr>
            <a:r>
              <a:rPr lang="en-US" dirty="0" smtClean="0"/>
              <a:t>Memory</a:t>
            </a:r>
          </a:p>
          <a:p>
            <a:pPr lvl="1"/>
            <a:r>
              <a:rPr lang="en-US" dirty="0" smtClean="0">
                <a:solidFill>
                  <a:schemeClr val="bg2">
                    <a:lumMod val="50000"/>
                    <a:lumOff val="50000"/>
                  </a:schemeClr>
                </a:solidFill>
              </a:rPr>
              <a:t>CPU: Register Files (i.e. Memory w/in the CPU)</a:t>
            </a:r>
          </a:p>
          <a:p>
            <a:pPr lvl="1"/>
            <a:r>
              <a:rPr lang="en-US" dirty="0" smtClean="0">
                <a:solidFill>
                  <a:schemeClr val="bg2">
                    <a:lumMod val="50000"/>
                    <a:lumOff val="50000"/>
                  </a:schemeClr>
                </a:solidFill>
              </a:rPr>
              <a:t>Scaling Memory: Tri-state devices</a:t>
            </a:r>
          </a:p>
          <a:p>
            <a:pPr lvl="1"/>
            <a:r>
              <a:rPr lang="en-US" dirty="0" smtClean="0"/>
              <a:t>Cache: SRAM (Static RAM—random access memory)</a:t>
            </a:r>
          </a:p>
          <a:p>
            <a:pPr lvl="1"/>
            <a:r>
              <a:rPr lang="en-US" dirty="0" smtClean="0"/>
              <a:t>Memory: DRAM (Dynamic RAM)</a:t>
            </a:r>
            <a:endParaRPr lang="en-US" dirty="0"/>
          </a:p>
        </p:txBody>
      </p:sp>
    </p:spTree>
    <p:extLst>
      <p:ext uri="{BB962C8B-B14F-4D97-AF65-F5344CB8AC3E}">
        <p14:creationId xmlns:p14="http://schemas.microsoft.com/office/powerpoint/2010/main" val="20172535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build large memories?</a:t>
            </a:r>
          </a:p>
          <a:p>
            <a:endParaRPr lang="en-US" dirty="0" smtClean="0"/>
          </a:p>
          <a:p>
            <a:r>
              <a:rPr lang="en-US" dirty="0" smtClean="0"/>
              <a:t>Use similar designs as Tri-state Buffers to connect multiple registers to output line.  Only one register will drive output line.</a:t>
            </a:r>
            <a:endParaRPr lang="en-US" dirty="0"/>
          </a:p>
        </p:txBody>
      </p:sp>
    </p:spTree>
    <p:extLst>
      <p:ext uri="{BB962C8B-B14F-4D97-AF65-F5344CB8AC3E}">
        <p14:creationId xmlns:p14="http://schemas.microsoft.com/office/powerpoint/2010/main" val="35727811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0"/>
            <a:ext cx="8915400" cy="5638800"/>
          </a:xfrm>
        </p:spPr>
        <p:txBody>
          <a:bodyPr/>
          <a:lstStyle/>
          <a:p>
            <a:r>
              <a:rPr lang="en-US" dirty="0" smtClean="0">
                <a:solidFill>
                  <a:schemeClr val="accent1"/>
                </a:solidFill>
              </a:rPr>
              <a:t>Static RAM (SRAM)—Static Random Access Memory</a:t>
            </a:r>
          </a:p>
          <a:p>
            <a:pPr lvl="1"/>
            <a:r>
              <a:rPr lang="en-US" dirty="0" smtClean="0"/>
              <a:t>Essentially just D-Latches plus Tri-State Buffers</a:t>
            </a:r>
          </a:p>
          <a:p>
            <a:pPr lvl="1"/>
            <a:r>
              <a:rPr lang="en-US" dirty="0" smtClean="0"/>
              <a:t>A </a:t>
            </a:r>
            <a:r>
              <a:rPr lang="en-US" dirty="0"/>
              <a:t>decoder selects which line of memory to </a:t>
            </a:r>
            <a:r>
              <a:rPr lang="en-US" dirty="0" smtClean="0"/>
              <a:t>access </a:t>
            </a:r>
          </a:p>
          <a:p>
            <a:pPr marL="457200" lvl="1" indent="0">
              <a:buNone/>
            </a:pPr>
            <a:r>
              <a:rPr lang="en-US" dirty="0"/>
              <a:t>	</a:t>
            </a:r>
            <a:r>
              <a:rPr lang="en-US" dirty="0" smtClean="0"/>
              <a:t>(i.e. word line)</a:t>
            </a:r>
            <a:endParaRPr lang="en-US" dirty="0"/>
          </a:p>
          <a:p>
            <a:pPr lvl="1"/>
            <a:r>
              <a:rPr lang="en-US" dirty="0"/>
              <a:t>A </a:t>
            </a:r>
            <a:r>
              <a:rPr lang="en-US" dirty="0" smtClean="0"/>
              <a:t>R/W </a:t>
            </a:r>
            <a:r>
              <a:rPr lang="en-US" dirty="0"/>
              <a:t>selector determines the </a:t>
            </a:r>
            <a:endParaRPr lang="en-US" dirty="0" smtClean="0"/>
          </a:p>
          <a:p>
            <a:pPr marL="457200" lvl="1" indent="0">
              <a:buNone/>
            </a:pPr>
            <a:r>
              <a:rPr lang="en-US" dirty="0"/>
              <a:t>	</a:t>
            </a:r>
            <a:r>
              <a:rPr lang="en-US" dirty="0" smtClean="0"/>
              <a:t>type </a:t>
            </a:r>
            <a:r>
              <a:rPr lang="en-US" dirty="0"/>
              <a:t>of access</a:t>
            </a:r>
          </a:p>
          <a:p>
            <a:pPr lvl="1"/>
            <a:r>
              <a:rPr lang="en-US" dirty="0"/>
              <a:t>That line is then coupled to </a:t>
            </a:r>
            <a:endParaRPr lang="en-US" dirty="0" smtClean="0"/>
          </a:p>
          <a:p>
            <a:pPr marL="457200" lvl="1" indent="0">
              <a:buNone/>
            </a:pPr>
            <a:r>
              <a:rPr lang="en-US" dirty="0"/>
              <a:t>	</a:t>
            </a:r>
            <a:r>
              <a:rPr lang="en-US" dirty="0" smtClean="0"/>
              <a:t>the </a:t>
            </a:r>
            <a:r>
              <a:rPr lang="en-US" dirty="0"/>
              <a:t>data lines</a:t>
            </a:r>
          </a:p>
          <a:p>
            <a:endParaRPr lang="en-US" dirty="0"/>
          </a:p>
          <a:p>
            <a:endParaRPr lang="en-US" dirty="0"/>
          </a:p>
        </p:txBody>
      </p:sp>
      <p:sp>
        <p:nvSpPr>
          <p:cNvPr id="259074" name="Rectangle 2"/>
          <p:cNvSpPr>
            <a:spLocks noGrp="1" noChangeArrowheads="1"/>
          </p:cNvSpPr>
          <p:nvPr>
            <p:ph type="title"/>
          </p:nvPr>
        </p:nvSpPr>
        <p:spPr/>
        <p:txBody>
          <a:bodyPr>
            <a:normAutofit fontScale="90000"/>
          </a:bodyPr>
          <a:lstStyle/>
          <a:p>
            <a:r>
              <a:rPr lang="en-US" dirty="0" smtClean="0"/>
              <a:t>SRAM</a:t>
            </a:r>
            <a:endParaRPr lang="en-US" dirty="0"/>
          </a:p>
        </p:txBody>
      </p:sp>
      <p:sp>
        <p:nvSpPr>
          <p:cNvPr id="259076" name="Rectangle 4"/>
          <p:cNvSpPr>
            <a:spLocks noChangeArrowheads="1"/>
          </p:cNvSpPr>
          <p:nvPr/>
        </p:nvSpPr>
        <p:spPr bwMode="auto">
          <a:xfrm>
            <a:off x="6019800" y="2743200"/>
            <a:ext cx="2895600" cy="3962400"/>
          </a:xfrm>
          <a:prstGeom prst="rect">
            <a:avLst/>
          </a:prstGeom>
          <a:noFill/>
          <a:ln w="25400" algn="ctr">
            <a:solidFill>
              <a:schemeClr val="accent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9077" name="Rectangle 5"/>
          <p:cNvSpPr>
            <a:spLocks noChangeArrowheads="1"/>
          </p:cNvSpPr>
          <p:nvPr/>
        </p:nvSpPr>
        <p:spPr bwMode="auto">
          <a:xfrm>
            <a:off x="7239000" y="3429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78" name="Rectangle 6"/>
          <p:cNvSpPr>
            <a:spLocks noChangeArrowheads="1"/>
          </p:cNvSpPr>
          <p:nvPr/>
        </p:nvSpPr>
        <p:spPr bwMode="auto">
          <a:xfrm>
            <a:off x="7620000" y="3429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79" name="Rectangle 7"/>
          <p:cNvSpPr>
            <a:spLocks noChangeArrowheads="1"/>
          </p:cNvSpPr>
          <p:nvPr/>
        </p:nvSpPr>
        <p:spPr bwMode="auto">
          <a:xfrm>
            <a:off x="8001000" y="3429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80" name="Rectangle 8"/>
          <p:cNvSpPr>
            <a:spLocks noChangeArrowheads="1"/>
          </p:cNvSpPr>
          <p:nvPr/>
        </p:nvSpPr>
        <p:spPr bwMode="auto">
          <a:xfrm>
            <a:off x="8382000" y="3429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81" name="Line 9"/>
          <p:cNvSpPr>
            <a:spLocks noChangeShapeType="1"/>
          </p:cNvSpPr>
          <p:nvPr/>
        </p:nvSpPr>
        <p:spPr bwMode="auto">
          <a:xfrm>
            <a:off x="7391400" y="2362200"/>
            <a:ext cx="0" cy="4191000"/>
          </a:xfrm>
          <a:prstGeom prst="line">
            <a:avLst/>
          </a:prstGeom>
          <a:noFill/>
          <a:ln w="254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9082" name="Line 10"/>
          <p:cNvSpPr>
            <a:spLocks noChangeShapeType="1"/>
          </p:cNvSpPr>
          <p:nvPr/>
        </p:nvSpPr>
        <p:spPr bwMode="auto">
          <a:xfrm>
            <a:off x="7772400" y="2362200"/>
            <a:ext cx="0" cy="4191000"/>
          </a:xfrm>
          <a:prstGeom prst="line">
            <a:avLst/>
          </a:prstGeom>
          <a:noFill/>
          <a:ln w="254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9083" name="Line 11"/>
          <p:cNvSpPr>
            <a:spLocks noChangeShapeType="1"/>
          </p:cNvSpPr>
          <p:nvPr/>
        </p:nvSpPr>
        <p:spPr bwMode="auto">
          <a:xfrm>
            <a:off x="8153400" y="2362200"/>
            <a:ext cx="0" cy="4191000"/>
          </a:xfrm>
          <a:prstGeom prst="line">
            <a:avLst/>
          </a:prstGeom>
          <a:noFill/>
          <a:ln w="254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9084" name="Line 12"/>
          <p:cNvSpPr>
            <a:spLocks noChangeShapeType="1"/>
          </p:cNvSpPr>
          <p:nvPr/>
        </p:nvSpPr>
        <p:spPr bwMode="auto">
          <a:xfrm>
            <a:off x="8534400" y="2362200"/>
            <a:ext cx="0" cy="4191000"/>
          </a:xfrm>
          <a:prstGeom prst="line">
            <a:avLst/>
          </a:prstGeom>
          <a:noFill/>
          <a:ln w="254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9085" name="Rectangle 13"/>
          <p:cNvSpPr>
            <a:spLocks noChangeArrowheads="1"/>
          </p:cNvSpPr>
          <p:nvPr/>
        </p:nvSpPr>
        <p:spPr bwMode="auto">
          <a:xfrm>
            <a:off x="7239000" y="3810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86" name="Rectangle 14"/>
          <p:cNvSpPr>
            <a:spLocks noChangeArrowheads="1"/>
          </p:cNvSpPr>
          <p:nvPr/>
        </p:nvSpPr>
        <p:spPr bwMode="auto">
          <a:xfrm>
            <a:off x="7620000" y="3810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87" name="Rectangle 15"/>
          <p:cNvSpPr>
            <a:spLocks noChangeArrowheads="1"/>
          </p:cNvSpPr>
          <p:nvPr/>
        </p:nvSpPr>
        <p:spPr bwMode="auto">
          <a:xfrm>
            <a:off x="8001000" y="3810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88" name="Rectangle 16"/>
          <p:cNvSpPr>
            <a:spLocks noChangeArrowheads="1"/>
          </p:cNvSpPr>
          <p:nvPr/>
        </p:nvSpPr>
        <p:spPr bwMode="auto">
          <a:xfrm>
            <a:off x="8382000" y="3810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89" name="Rectangle 17"/>
          <p:cNvSpPr>
            <a:spLocks noChangeArrowheads="1"/>
          </p:cNvSpPr>
          <p:nvPr/>
        </p:nvSpPr>
        <p:spPr bwMode="auto">
          <a:xfrm>
            <a:off x="7239000" y="4191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0" name="Rectangle 18"/>
          <p:cNvSpPr>
            <a:spLocks noChangeArrowheads="1"/>
          </p:cNvSpPr>
          <p:nvPr/>
        </p:nvSpPr>
        <p:spPr bwMode="auto">
          <a:xfrm>
            <a:off x="7620000" y="4191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1" name="Rectangle 19"/>
          <p:cNvSpPr>
            <a:spLocks noChangeArrowheads="1"/>
          </p:cNvSpPr>
          <p:nvPr/>
        </p:nvSpPr>
        <p:spPr bwMode="auto">
          <a:xfrm>
            <a:off x="8001000" y="4191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2" name="Rectangle 20"/>
          <p:cNvSpPr>
            <a:spLocks noChangeArrowheads="1"/>
          </p:cNvSpPr>
          <p:nvPr/>
        </p:nvSpPr>
        <p:spPr bwMode="auto">
          <a:xfrm>
            <a:off x="8382000" y="4191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3" name="Rectangle 21"/>
          <p:cNvSpPr>
            <a:spLocks noChangeArrowheads="1"/>
          </p:cNvSpPr>
          <p:nvPr/>
        </p:nvSpPr>
        <p:spPr bwMode="auto">
          <a:xfrm>
            <a:off x="7239000" y="4572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4" name="Rectangle 22"/>
          <p:cNvSpPr>
            <a:spLocks noChangeArrowheads="1"/>
          </p:cNvSpPr>
          <p:nvPr/>
        </p:nvSpPr>
        <p:spPr bwMode="auto">
          <a:xfrm>
            <a:off x="7620000" y="4572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5" name="Rectangle 23"/>
          <p:cNvSpPr>
            <a:spLocks noChangeArrowheads="1"/>
          </p:cNvSpPr>
          <p:nvPr/>
        </p:nvSpPr>
        <p:spPr bwMode="auto">
          <a:xfrm>
            <a:off x="8001000" y="4572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6" name="Rectangle 24"/>
          <p:cNvSpPr>
            <a:spLocks noChangeArrowheads="1"/>
          </p:cNvSpPr>
          <p:nvPr/>
        </p:nvSpPr>
        <p:spPr bwMode="auto">
          <a:xfrm>
            <a:off x="8382000" y="4572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7" name="Rectangle 25"/>
          <p:cNvSpPr>
            <a:spLocks noChangeArrowheads="1"/>
          </p:cNvSpPr>
          <p:nvPr/>
        </p:nvSpPr>
        <p:spPr bwMode="auto">
          <a:xfrm>
            <a:off x="7239000" y="6172200"/>
            <a:ext cx="228600" cy="228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8" name="Rectangle 26"/>
          <p:cNvSpPr>
            <a:spLocks noChangeArrowheads="1"/>
          </p:cNvSpPr>
          <p:nvPr/>
        </p:nvSpPr>
        <p:spPr bwMode="auto">
          <a:xfrm>
            <a:off x="7620000" y="6172200"/>
            <a:ext cx="228600" cy="228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9" name="Rectangle 27"/>
          <p:cNvSpPr>
            <a:spLocks noChangeArrowheads="1"/>
          </p:cNvSpPr>
          <p:nvPr/>
        </p:nvSpPr>
        <p:spPr bwMode="auto">
          <a:xfrm>
            <a:off x="8001000" y="6172200"/>
            <a:ext cx="228600" cy="228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00" name="Rectangle 28"/>
          <p:cNvSpPr>
            <a:spLocks noChangeArrowheads="1"/>
          </p:cNvSpPr>
          <p:nvPr/>
        </p:nvSpPr>
        <p:spPr bwMode="auto">
          <a:xfrm>
            <a:off x="8382000" y="6172200"/>
            <a:ext cx="228600" cy="228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01" name="Text Box 29"/>
          <p:cNvSpPr txBox="1">
            <a:spLocks noChangeArrowheads="1"/>
          </p:cNvSpPr>
          <p:nvPr/>
        </p:nvSpPr>
        <p:spPr bwMode="auto">
          <a:xfrm>
            <a:off x="7696200" y="2151062"/>
            <a:ext cx="828675"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Data</a:t>
            </a:r>
          </a:p>
        </p:txBody>
      </p:sp>
      <p:sp>
        <p:nvSpPr>
          <p:cNvPr id="259102" name="Text Box 30"/>
          <p:cNvSpPr txBox="1">
            <a:spLocks noChangeArrowheads="1"/>
          </p:cNvSpPr>
          <p:nvPr/>
        </p:nvSpPr>
        <p:spPr bwMode="auto">
          <a:xfrm rot="16200000">
            <a:off x="4864100" y="4584700"/>
            <a:ext cx="1303338"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Address</a:t>
            </a:r>
          </a:p>
        </p:txBody>
      </p:sp>
      <p:sp>
        <p:nvSpPr>
          <p:cNvPr id="259103" name="Line 31"/>
          <p:cNvSpPr>
            <a:spLocks noChangeShapeType="1"/>
          </p:cNvSpPr>
          <p:nvPr/>
        </p:nvSpPr>
        <p:spPr bwMode="auto">
          <a:xfrm>
            <a:off x="6934200" y="3505200"/>
            <a:ext cx="1676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04" name="Line 32"/>
          <p:cNvSpPr>
            <a:spLocks noChangeShapeType="1"/>
          </p:cNvSpPr>
          <p:nvPr/>
        </p:nvSpPr>
        <p:spPr bwMode="auto">
          <a:xfrm>
            <a:off x="6816725" y="3871913"/>
            <a:ext cx="1793875" cy="142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9105" name="Line 33"/>
          <p:cNvSpPr>
            <a:spLocks noChangeShapeType="1"/>
          </p:cNvSpPr>
          <p:nvPr/>
        </p:nvSpPr>
        <p:spPr bwMode="auto">
          <a:xfrm>
            <a:off x="6873875" y="4267200"/>
            <a:ext cx="17367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9106" name="Line 34"/>
          <p:cNvSpPr>
            <a:spLocks noChangeShapeType="1"/>
          </p:cNvSpPr>
          <p:nvPr/>
        </p:nvSpPr>
        <p:spPr bwMode="auto">
          <a:xfrm>
            <a:off x="6934200" y="4648200"/>
            <a:ext cx="1676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07" name="Rectangle 35"/>
          <p:cNvSpPr>
            <a:spLocks noChangeArrowheads="1"/>
          </p:cNvSpPr>
          <p:nvPr/>
        </p:nvSpPr>
        <p:spPr bwMode="auto">
          <a:xfrm>
            <a:off x="6324600" y="4191000"/>
            <a:ext cx="457200" cy="16002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08" name="Text Box 36"/>
          <p:cNvSpPr txBox="1">
            <a:spLocks noChangeArrowheads="1"/>
          </p:cNvSpPr>
          <p:nvPr/>
        </p:nvSpPr>
        <p:spPr bwMode="auto">
          <a:xfrm rot="16200000">
            <a:off x="5837238" y="4711700"/>
            <a:ext cx="1338262"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Decoder</a:t>
            </a:r>
          </a:p>
        </p:txBody>
      </p:sp>
      <p:sp>
        <p:nvSpPr>
          <p:cNvPr id="259109" name="Line 37"/>
          <p:cNvSpPr>
            <a:spLocks noChangeShapeType="1"/>
          </p:cNvSpPr>
          <p:nvPr/>
        </p:nvSpPr>
        <p:spPr bwMode="auto">
          <a:xfrm flipH="1">
            <a:off x="5715000" y="4473575"/>
            <a:ext cx="609600" cy="0"/>
          </a:xfrm>
          <a:prstGeom prst="line">
            <a:avLst/>
          </a:prstGeom>
          <a:noFill/>
          <a:ln w="254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10" name="Line 38"/>
          <p:cNvSpPr>
            <a:spLocks noChangeShapeType="1"/>
          </p:cNvSpPr>
          <p:nvPr/>
        </p:nvSpPr>
        <p:spPr bwMode="auto">
          <a:xfrm flipH="1">
            <a:off x="5715000" y="4702175"/>
            <a:ext cx="609600" cy="0"/>
          </a:xfrm>
          <a:prstGeom prst="line">
            <a:avLst/>
          </a:prstGeom>
          <a:noFill/>
          <a:ln w="254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11" name="Line 39"/>
          <p:cNvSpPr>
            <a:spLocks noChangeShapeType="1"/>
          </p:cNvSpPr>
          <p:nvPr/>
        </p:nvSpPr>
        <p:spPr bwMode="auto">
          <a:xfrm flipH="1">
            <a:off x="5715000" y="4930775"/>
            <a:ext cx="609600" cy="0"/>
          </a:xfrm>
          <a:prstGeom prst="line">
            <a:avLst/>
          </a:prstGeom>
          <a:noFill/>
          <a:ln w="254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12" name="Line 40"/>
          <p:cNvSpPr>
            <a:spLocks noChangeShapeType="1"/>
          </p:cNvSpPr>
          <p:nvPr/>
        </p:nvSpPr>
        <p:spPr bwMode="auto">
          <a:xfrm flipH="1">
            <a:off x="5715000" y="5159375"/>
            <a:ext cx="609600" cy="0"/>
          </a:xfrm>
          <a:prstGeom prst="line">
            <a:avLst/>
          </a:prstGeom>
          <a:noFill/>
          <a:ln w="254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13" name="Line 41"/>
          <p:cNvSpPr>
            <a:spLocks noChangeShapeType="1"/>
          </p:cNvSpPr>
          <p:nvPr/>
        </p:nvSpPr>
        <p:spPr bwMode="auto">
          <a:xfrm flipH="1">
            <a:off x="5715000" y="5616575"/>
            <a:ext cx="609600" cy="0"/>
          </a:xfrm>
          <a:prstGeom prst="line">
            <a:avLst/>
          </a:prstGeom>
          <a:noFill/>
          <a:ln w="254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14" name="Line 42"/>
          <p:cNvSpPr>
            <a:spLocks noChangeShapeType="1"/>
          </p:cNvSpPr>
          <p:nvPr/>
        </p:nvSpPr>
        <p:spPr bwMode="auto">
          <a:xfrm>
            <a:off x="5715000" y="6172200"/>
            <a:ext cx="1143000" cy="0"/>
          </a:xfrm>
          <a:prstGeom prst="line">
            <a:avLst/>
          </a:prstGeom>
          <a:noFill/>
          <a:ln w="254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15" name="Line 43"/>
          <p:cNvSpPr>
            <a:spLocks noChangeShapeType="1"/>
          </p:cNvSpPr>
          <p:nvPr/>
        </p:nvSpPr>
        <p:spPr bwMode="auto">
          <a:xfrm>
            <a:off x="6934200" y="4648200"/>
            <a:ext cx="0" cy="609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16" name="Line 44"/>
          <p:cNvSpPr>
            <a:spLocks noChangeShapeType="1"/>
          </p:cNvSpPr>
          <p:nvPr/>
        </p:nvSpPr>
        <p:spPr bwMode="auto">
          <a:xfrm flipH="1">
            <a:off x="6781800" y="5257800"/>
            <a:ext cx="228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17" name="Line 45"/>
          <p:cNvSpPr>
            <a:spLocks noChangeShapeType="1"/>
          </p:cNvSpPr>
          <p:nvPr/>
        </p:nvSpPr>
        <p:spPr bwMode="auto">
          <a:xfrm flipH="1">
            <a:off x="6891338" y="4246563"/>
            <a:ext cx="3175" cy="10112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9118" name="Line 46"/>
          <p:cNvSpPr>
            <a:spLocks noChangeShapeType="1"/>
          </p:cNvSpPr>
          <p:nvPr/>
        </p:nvSpPr>
        <p:spPr bwMode="auto">
          <a:xfrm>
            <a:off x="6819900" y="3856038"/>
            <a:ext cx="23813" cy="13747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Tree>
    <p:extLst>
      <p:ext uri="{BB962C8B-B14F-4D97-AF65-F5344CB8AC3E}">
        <p14:creationId xmlns:p14="http://schemas.microsoft.com/office/powerpoint/2010/main" val="37975866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0"/>
            <a:ext cx="8915400" cy="5638800"/>
          </a:xfrm>
        </p:spPr>
        <p:txBody>
          <a:bodyPr/>
          <a:lstStyle/>
          <a:p>
            <a:r>
              <a:rPr lang="en-US" dirty="0" smtClean="0">
                <a:solidFill>
                  <a:schemeClr val="accent1"/>
                </a:solidFill>
              </a:rPr>
              <a:t>Static RAM (SRAM)—Static Random Access Memory</a:t>
            </a:r>
          </a:p>
          <a:p>
            <a:pPr lvl="1"/>
            <a:r>
              <a:rPr lang="en-US" dirty="0" smtClean="0"/>
              <a:t>Essentially just D-Latches plus Tri-State Buffers</a:t>
            </a:r>
          </a:p>
          <a:p>
            <a:pPr lvl="1"/>
            <a:r>
              <a:rPr lang="en-US" dirty="0" smtClean="0"/>
              <a:t>A </a:t>
            </a:r>
            <a:r>
              <a:rPr lang="en-US" dirty="0"/>
              <a:t>decoder selects which line of memory to </a:t>
            </a:r>
            <a:r>
              <a:rPr lang="en-US" dirty="0" smtClean="0"/>
              <a:t>access</a:t>
            </a:r>
          </a:p>
          <a:p>
            <a:pPr marL="457200" lvl="1" indent="0">
              <a:buNone/>
            </a:pPr>
            <a:r>
              <a:rPr lang="en-US" dirty="0"/>
              <a:t>	</a:t>
            </a:r>
            <a:r>
              <a:rPr lang="en-US" dirty="0" smtClean="0"/>
              <a:t>(i.e. word line)</a:t>
            </a:r>
            <a:endParaRPr lang="en-US" dirty="0"/>
          </a:p>
          <a:p>
            <a:pPr lvl="1"/>
            <a:r>
              <a:rPr lang="en-US" dirty="0"/>
              <a:t>A </a:t>
            </a:r>
            <a:r>
              <a:rPr lang="en-US" dirty="0" smtClean="0"/>
              <a:t>R/W </a:t>
            </a:r>
            <a:r>
              <a:rPr lang="en-US" dirty="0"/>
              <a:t>selector determines the </a:t>
            </a:r>
            <a:endParaRPr lang="en-US" dirty="0" smtClean="0"/>
          </a:p>
          <a:p>
            <a:pPr marL="457200" lvl="1" indent="0">
              <a:buNone/>
            </a:pPr>
            <a:r>
              <a:rPr lang="en-US" dirty="0"/>
              <a:t>	</a:t>
            </a:r>
            <a:r>
              <a:rPr lang="en-US" dirty="0" smtClean="0"/>
              <a:t>type </a:t>
            </a:r>
            <a:r>
              <a:rPr lang="en-US" dirty="0"/>
              <a:t>of access</a:t>
            </a:r>
          </a:p>
          <a:p>
            <a:pPr lvl="1"/>
            <a:r>
              <a:rPr lang="en-US" dirty="0"/>
              <a:t>That line is then coupled to </a:t>
            </a:r>
            <a:endParaRPr lang="en-US" dirty="0" smtClean="0"/>
          </a:p>
          <a:p>
            <a:pPr marL="457200" lvl="1" indent="0">
              <a:buNone/>
            </a:pPr>
            <a:r>
              <a:rPr lang="en-US" dirty="0"/>
              <a:t>	</a:t>
            </a:r>
            <a:r>
              <a:rPr lang="en-US" dirty="0" smtClean="0"/>
              <a:t>the </a:t>
            </a:r>
            <a:r>
              <a:rPr lang="en-US" dirty="0"/>
              <a:t>data lines</a:t>
            </a:r>
          </a:p>
          <a:p>
            <a:endParaRPr lang="en-US" dirty="0"/>
          </a:p>
          <a:p>
            <a:endParaRPr lang="en-US" dirty="0"/>
          </a:p>
        </p:txBody>
      </p:sp>
      <p:sp>
        <p:nvSpPr>
          <p:cNvPr id="259074" name="Rectangle 2"/>
          <p:cNvSpPr>
            <a:spLocks noGrp="1" noChangeArrowheads="1"/>
          </p:cNvSpPr>
          <p:nvPr>
            <p:ph type="title"/>
          </p:nvPr>
        </p:nvSpPr>
        <p:spPr/>
        <p:txBody>
          <a:bodyPr>
            <a:normAutofit fontScale="90000"/>
          </a:bodyPr>
          <a:lstStyle/>
          <a:p>
            <a:r>
              <a:rPr lang="en-US" dirty="0" smtClean="0"/>
              <a:t>SRAM</a:t>
            </a:r>
            <a:endParaRPr lang="en-US" dirty="0"/>
          </a:p>
        </p:txBody>
      </p:sp>
      <p:sp>
        <p:nvSpPr>
          <p:cNvPr id="47" name="Rectangle 46"/>
          <p:cNvSpPr/>
          <p:nvPr/>
        </p:nvSpPr>
        <p:spPr>
          <a:xfrm>
            <a:off x="6139837" y="2819400"/>
            <a:ext cx="1937363" cy="3962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p:cNvCxnSpPr/>
          <p:nvPr/>
        </p:nvCxnSpPr>
        <p:spPr>
          <a:xfrm>
            <a:off x="5181600" y="3505200"/>
            <a:ext cx="958237" cy="0"/>
          </a:xfrm>
          <a:prstGeom prst="straightConnector1">
            <a:avLst/>
          </a:prstGeom>
          <a:ln w="508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8109563" y="4724400"/>
            <a:ext cx="958237" cy="0"/>
          </a:xfrm>
          <a:prstGeom prst="straightConnector1">
            <a:avLst/>
          </a:prstGeom>
          <a:ln w="508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5181600" y="4674040"/>
            <a:ext cx="958237" cy="0"/>
          </a:xfrm>
          <a:prstGeom prst="straightConnector1">
            <a:avLst/>
          </a:prstGeom>
          <a:ln w="508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5181600" y="5803816"/>
            <a:ext cx="958237"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5181600" y="6108616"/>
            <a:ext cx="958237"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5213963" y="6489616"/>
            <a:ext cx="958237"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486400" y="4521640"/>
            <a:ext cx="174318" cy="30480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486400" y="3352800"/>
            <a:ext cx="174318" cy="30480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382000" y="4572000"/>
            <a:ext cx="174318" cy="30480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57" name="Text Box 108"/>
          <p:cNvSpPr txBox="1">
            <a:spLocks noChangeArrowheads="1"/>
          </p:cNvSpPr>
          <p:nvPr>
            <p:custDataLst>
              <p:tags r:id="rId1"/>
            </p:custDataLst>
          </p:nvPr>
        </p:nvSpPr>
        <p:spPr bwMode="auto">
          <a:xfrm>
            <a:off x="4653891" y="4381856"/>
            <a:ext cx="527709"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endParaRPr lang="en-US" sz="2400" baseline="-25000" dirty="0">
              <a:solidFill>
                <a:srgbClr val="FFFFFF"/>
              </a:solidFill>
              <a:latin typeface="Calibri"/>
            </a:endParaRPr>
          </a:p>
        </p:txBody>
      </p:sp>
      <p:sp>
        <p:nvSpPr>
          <p:cNvPr id="58" name="Text Box 108"/>
          <p:cNvSpPr txBox="1">
            <a:spLocks noChangeArrowheads="1"/>
          </p:cNvSpPr>
          <p:nvPr>
            <p:custDataLst>
              <p:tags r:id="rId2"/>
            </p:custDataLst>
          </p:nvPr>
        </p:nvSpPr>
        <p:spPr bwMode="auto">
          <a:xfrm>
            <a:off x="5281066" y="4102896"/>
            <a:ext cx="340158"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endParaRPr lang="en-US" sz="2400" baseline="-25000" dirty="0">
              <a:solidFill>
                <a:srgbClr val="FFFFFF"/>
              </a:solidFill>
              <a:latin typeface="Calibri"/>
            </a:endParaRPr>
          </a:p>
        </p:txBody>
      </p:sp>
      <p:sp>
        <p:nvSpPr>
          <p:cNvPr id="59" name="Text Box 108"/>
          <p:cNvSpPr txBox="1">
            <a:spLocks noChangeArrowheads="1"/>
          </p:cNvSpPr>
          <p:nvPr>
            <p:custDataLst>
              <p:tags r:id="rId3"/>
            </p:custDataLst>
          </p:nvPr>
        </p:nvSpPr>
        <p:spPr bwMode="auto">
          <a:xfrm>
            <a:off x="8398169" y="4839056"/>
            <a:ext cx="659155"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endParaRPr lang="en-US" sz="2400" baseline="-25000" dirty="0">
              <a:solidFill>
                <a:srgbClr val="FFFFFF"/>
              </a:solidFill>
              <a:latin typeface="Calibri"/>
            </a:endParaRPr>
          </a:p>
        </p:txBody>
      </p:sp>
      <p:sp>
        <p:nvSpPr>
          <p:cNvPr id="60" name="Text Box 108"/>
          <p:cNvSpPr txBox="1">
            <a:spLocks noChangeArrowheads="1"/>
          </p:cNvSpPr>
          <p:nvPr>
            <p:custDataLst>
              <p:tags r:id="rId4"/>
            </p:custDataLst>
          </p:nvPr>
        </p:nvSpPr>
        <p:spPr bwMode="auto">
          <a:xfrm>
            <a:off x="8231146" y="4153256"/>
            <a:ext cx="340158"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endParaRPr lang="en-US" sz="2400" baseline="-25000" dirty="0">
              <a:solidFill>
                <a:srgbClr val="FFFFFF"/>
              </a:solidFill>
              <a:latin typeface="Calibri"/>
            </a:endParaRPr>
          </a:p>
        </p:txBody>
      </p:sp>
      <p:sp>
        <p:nvSpPr>
          <p:cNvPr id="61" name="Text Box 108"/>
          <p:cNvSpPr txBox="1">
            <a:spLocks noChangeArrowheads="1"/>
          </p:cNvSpPr>
          <p:nvPr>
            <p:custDataLst>
              <p:tags r:id="rId5"/>
            </p:custDataLst>
          </p:nvPr>
        </p:nvSpPr>
        <p:spPr bwMode="auto">
          <a:xfrm>
            <a:off x="5257800" y="2971800"/>
            <a:ext cx="49565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22</a:t>
            </a:r>
            <a:endParaRPr lang="en-US" sz="2400" baseline="-25000" dirty="0">
              <a:solidFill>
                <a:srgbClr val="FFFFFF"/>
              </a:solidFill>
              <a:latin typeface="Calibri"/>
            </a:endParaRPr>
          </a:p>
        </p:txBody>
      </p:sp>
      <p:sp>
        <p:nvSpPr>
          <p:cNvPr id="62" name="Text Box 108"/>
          <p:cNvSpPr txBox="1">
            <a:spLocks noChangeArrowheads="1"/>
          </p:cNvSpPr>
          <p:nvPr>
            <p:custDataLst>
              <p:tags r:id="rId6"/>
            </p:custDataLst>
          </p:nvPr>
        </p:nvSpPr>
        <p:spPr bwMode="auto">
          <a:xfrm>
            <a:off x="3962400" y="3238856"/>
            <a:ext cx="1184107"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endParaRPr lang="en-US" sz="2400" baseline="-25000" dirty="0">
              <a:solidFill>
                <a:srgbClr val="FFFFFF"/>
              </a:solidFill>
              <a:latin typeface="Calibri"/>
            </a:endParaRPr>
          </a:p>
        </p:txBody>
      </p:sp>
      <p:sp>
        <p:nvSpPr>
          <p:cNvPr id="63" name="Text Box 108"/>
          <p:cNvSpPr txBox="1">
            <a:spLocks noChangeArrowheads="1"/>
          </p:cNvSpPr>
          <p:nvPr>
            <p:custDataLst>
              <p:tags r:id="rId7"/>
            </p:custDataLst>
          </p:nvPr>
        </p:nvSpPr>
        <p:spPr bwMode="auto">
          <a:xfrm>
            <a:off x="3657600" y="5537472"/>
            <a:ext cx="156324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Chip Select</a:t>
            </a:r>
            <a:endParaRPr lang="en-US" sz="2400" baseline="-25000" dirty="0">
              <a:solidFill>
                <a:srgbClr val="FFFFFF"/>
              </a:solidFill>
              <a:latin typeface="Calibri"/>
            </a:endParaRPr>
          </a:p>
        </p:txBody>
      </p:sp>
      <p:sp>
        <p:nvSpPr>
          <p:cNvPr id="64" name="Text Box 108"/>
          <p:cNvSpPr txBox="1">
            <a:spLocks noChangeArrowheads="1"/>
          </p:cNvSpPr>
          <p:nvPr>
            <p:custDataLst>
              <p:tags r:id="rId8"/>
            </p:custDataLst>
          </p:nvPr>
        </p:nvSpPr>
        <p:spPr bwMode="auto">
          <a:xfrm>
            <a:off x="3429000" y="5880016"/>
            <a:ext cx="1796133"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Write Enable</a:t>
            </a:r>
            <a:endParaRPr lang="en-US" sz="2400" baseline="-25000" dirty="0">
              <a:solidFill>
                <a:srgbClr val="FFFFFF"/>
              </a:solidFill>
              <a:latin typeface="Calibri"/>
            </a:endParaRPr>
          </a:p>
        </p:txBody>
      </p:sp>
      <p:sp>
        <p:nvSpPr>
          <p:cNvPr id="65" name="Text Box 108"/>
          <p:cNvSpPr txBox="1">
            <a:spLocks noChangeArrowheads="1"/>
          </p:cNvSpPr>
          <p:nvPr>
            <p:custDataLst>
              <p:tags r:id="rId9"/>
            </p:custDataLst>
          </p:nvPr>
        </p:nvSpPr>
        <p:spPr bwMode="auto">
          <a:xfrm>
            <a:off x="3276600" y="6184816"/>
            <a:ext cx="199445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Output</a:t>
            </a:r>
            <a:r>
              <a:rPr lang="en-US" sz="2400" dirty="0" smtClean="0">
                <a:solidFill>
                  <a:srgbClr val="FFFFFF"/>
                </a:solidFill>
                <a:latin typeface="Calibri"/>
              </a:rPr>
              <a:t> Enable</a:t>
            </a:r>
            <a:endParaRPr lang="en-US" sz="2400" baseline="-25000" dirty="0">
              <a:solidFill>
                <a:srgbClr val="FFFFFF"/>
              </a:solidFill>
              <a:latin typeface="Calibri"/>
            </a:endParaRPr>
          </a:p>
        </p:txBody>
      </p:sp>
      <p:sp>
        <p:nvSpPr>
          <p:cNvPr id="66" name="Text Box 108"/>
          <p:cNvSpPr txBox="1">
            <a:spLocks noChangeArrowheads="1"/>
          </p:cNvSpPr>
          <p:nvPr>
            <p:custDataLst>
              <p:tags r:id="rId10"/>
            </p:custDataLst>
          </p:nvPr>
        </p:nvSpPr>
        <p:spPr bwMode="auto">
          <a:xfrm>
            <a:off x="6513222" y="3848456"/>
            <a:ext cx="1029449" cy="94923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SRAM</a:t>
            </a:r>
          </a:p>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4</a:t>
            </a:r>
            <a:r>
              <a:rPr lang="en-US" sz="2400" dirty="0" smtClean="0">
                <a:solidFill>
                  <a:srgbClr val="FFFFFF"/>
                </a:solidFill>
                <a:latin typeface="Calibri"/>
              </a:rPr>
              <a:t>M x 8</a:t>
            </a:r>
            <a:endParaRPr lang="en-US" sz="2400" baseline="-25000" dirty="0">
              <a:solidFill>
                <a:srgbClr val="FFFFFF"/>
              </a:solidFill>
              <a:latin typeface="Calibri"/>
            </a:endParaRPr>
          </a:p>
        </p:txBody>
      </p:sp>
    </p:spTree>
    <p:extLst>
      <p:ext uri="{BB962C8B-B14F-4D97-AF65-F5344CB8AC3E}">
        <p14:creationId xmlns:p14="http://schemas.microsoft.com/office/powerpoint/2010/main" val="323259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60" grpId="0"/>
      <p:bldP spid="6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SRAM</a:t>
            </a:r>
            <a:endParaRPr lang="en-US" dirty="0"/>
          </a:p>
        </p:txBody>
      </p:sp>
      <p:sp>
        <p:nvSpPr>
          <p:cNvPr id="50" name="AutoShape 5"/>
          <p:cNvSpPr>
            <a:spLocks noChangeArrowheads="1"/>
          </p:cNvSpPr>
          <p:nvPr/>
        </p:nvSpPr>
        <p:spPr bwMode="auto">
          <a:xfrm>
            <a:off x="5505450" y="2101741"/>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5" name="Straight Connector 54"/>
          <p:cNvCxnSpPr>
            <a:stCxn id="50" idx="3"/>
          </p:cNvCxnSpPr>
          <p:nvPr/>
        </p:nvCxnSpPr>
        <p:spPr>
          <a:xfrm flipV="1">
            <a:off x="5715000" y="2182788"/>
            <a:ext cx="2102896"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6" name="AutoShape 5"/>
          <p:cNvSpPr>
            <a:spLocks noChangeArrowheads="1"/>
          </p:cNvSpPr>
          <p:nvPr/>
        </p:nvSpPr>
        <p:spPr bwMode="auto">
          <a:xfrm>
            <a:off x="5505449" y="3251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7" name="Straight Connector 56"/>
          <p:cNvCxnSpPr>
            <a:stCxn id="56" idx="3"/>
          </p:cNvCxnSpPr>
          <p:nvPr/>
        </p:nvCxnSpPr>
        <p:spPr>
          <a:xfrm flipV="1">
            <a:off x="5714999" y="3326411"/>
            <a:ext cx="2100934" cy="3925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AutoShape 5"/>
          <p:cNvSpPr>
            <a:spLocks noChangeArrowheads="1"/>
          </p:cNvSpPr>
          <p:nvPr/>
        </p:nvSpPr>
        <p:spPr bwMode="auto">
          <a:xfrm>
            <a:off x="5482133" y="4406984"/>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9" name="Straight Connector 58"/>
          <p:cNvCxnSpPr>
            <a:stCxn id="58" idx="3"/>
          </p:cNvCxnSpPr>
          <p:nvPr/>
        </p:nvCxnSpPr>
        <p:spPr>
          <a:xfrm flipV="1">
            <a:off x="5691683" y="4488031"/>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0" name="AutoShape 5"/>
          <p:cNvSpPr>
            <a:spLocks noChangeArrowheads="1"/>
          </p:cNvSpPr>
          <p:nvPr/>
        </p:nvSpPr>
        <p:spPr bwMode="auto">
          <a:xfrm>
            <a:off x="5482133" y="5537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61" name="Straight Connector 60"/>
          <p:cNvCxnSpPr>
            <a:stCxn id="60" idx="3"/>
          </p:cNvCxnSpPr>
          <p:nvPr/>
        </p:nvCxnSpPr>
        <p:spPr>
          <a:xfrm flipV="1">
            <a:off x="5691683" y="5618415"/>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4310733" y="1792869"/>
            <a:ext cx="865769" cy="376973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4268140" y="2286000"/>
            <a:ext cx="956993" cy="646331"/>
          </a:xfrm>
          <a:prstGeom prst="rect">
            <a:avLst/>
          </a:prstGeom>
          <a:noFill/>
        </p:spPr>
        <p:txBody>
          <a:bodyPr wrap="none" rtlCol="0">
            <a:spAutoFit/>
          </a:bodyPr>
          <a:lstStyle/>
          <a:p>
            <a:r>
              <a:rPr lang="en-US" dirty="0" smtClean="0"/>
              <a:t>2-to-4</a:t>
            </a:r>
          </a:p>
          <a:p>
            <a:r>
              <a:rPr lang="en-US" dirty="0" smtClean="0"/>
              <a:t>decoder</a:t>
            </a:r>
            <a:endParaRPr lang="en-US" dirty="0"/>
          </a:p>
        </p:txBody>
      </p:sp>
      <p:cxnSp>
        <p:nvCxnSpPr>
          <p:cNvPr id="64" name="Straight Connector 63"/>
          <p:cNvCxnSpPr/>
          <p:nvPr/>
        </p:nvCxnSpPr>
        <p:spPr>
          <a:xfrm>
            <a:off x="5281102" y="2126989"/>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5281102" y="3254370"/>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5281102" y="4409986"/>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5281102" y="5537368"/>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5393276" y="2273384"/>
            <a:ext cx="112174"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5405933" y="3403768"/>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5369959" y="4559384"/>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5369959" y="57150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51477" y="2273384"/>
            <a:ext cx="0" cy="341638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4" name="Text Box 108"/>
          <p:cNvSpPr txBox="1">
            <a:spLocks noChangeArrowheads="1"/>
          </p:cNvSpPr>
          <p:nvPr>
            <p:custDataLst>
              <p:tags r:id="rId2"/>
            </p:custDataLst>
          </p:nvPr>
        </p:nvSpPr>
        <p:spPr bwMode="auto">
          <a:xfrm>
            <a:off x="3581400" y="3174747"/>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2</a:t>
            </a:r>
            <a:endParaRPr lang="en-US" sz="2400" dirty="0">
              <a:solidFill>
                <a:srgbClr val="FFFFFF"/>
              </a:solidFill>
              <a:latin typeface="Calibri"/>
            </a:endParaRPr>
          </a:p>
        </p:txBody>
      </p:sp>
      <p:sp>
        <p:nvSpPr>
          <p:cNvPr id="75" name="Text Box 108"/>
          <p:cNvSpPr txBox="1">
            <a:spLocks noChangeArrowheads="1"/>
          </p:cNvSpPr>
          <p:nvPr>
            <p:custDataLst>
              <p:tags r:id="rId3"/>
            </p:custDataLst>
          </p:nvPr>
        </p:nvSpPr>
        <p:spPr bwMode="auto">
          <a:xfrm>
            <a:off x="2549693" y="3403296"/>
            <a:ext cx="118410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endParaRPr lang="en-US" sz="2400" baseline="-25000" dirty="0">
              <a:solidFill>
                <a:srgbClr val="FFFFFF"/>
              </a:solidFill>
              <a:latin typeface="Calibri"/>
            </a:endParaRPr>
          </a:p>
        </p:txBody>
      </p:sp>
      <p:sp>
        <p:nvSpPr>
          <p:cNvPr id="85" name="Rectangle 4"/>
          <p:cNvSpPr>
            <a:spLocks noChangeArrowheads="1"/>
          </p:cNvSpPr>
          <p:nvPr>
            <p:custDataLst>
              <p:tags r:id="rId4"/>
            </p:custDataLst>
          </p:nvPr>
        </p:nvSpPr>
        <p:spPr bwMode="auto">
          <a:xfrm>
            <a:off x="6492147" y="1176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dirty="0"/>
          </a:p>
        </p:txBody>
      </p:sp>
      <p:sp>
        <p:nvSpPr>
          <p:cNvPr id="86" name="Text Box 5"/>
          <p:cNvSpPr txBox="1">
            <a:spLocks noChangeArrowheads="1"/>
          </p:cNvSpPr>
          <p:nvPr>
            <p:custDataLst>
              <p:tags r:id="rId5"/>
            </p:custDataLst>
          </p:nvPr>
        </p:nvSpPr>
        <p:spPr bwMode="auto">
          <a:xfrm>
            <a:off x="6500965" y="1156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87" name="Text Box 6"/>
          <p:cNvSpPr txBox="1">
            <a:spLocks noChangeArrowheads="1"/>
          </p:cNvSpPr>
          <p:nvPr>
            <p:custDataLst>
              <p:tags r:id="rId6"/>
            </p:custDataLst>
          </p:nvPr>
        </p:nvSpPr>
        <p:spPr bwMode="auto">
          <a:xfrm>
            <a:off x="6873147" y="1156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89" name="Line 19"/>
          <p:cNvSpPr>
            <a:spLocks noChangeShapeType="1"/>
          </p:cNvSpPr>
          <p:nvPr>
            <p:custDataLst>
              <p:tags r:id="rId7"/>
            </p:custDataLst>
          </p:nvPr>
        </p:nvSpPr>
        <p:spPr bwMode="auto">
          <a:xfrm>
            <a:off x="6263547" y="1328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90" name="Line 19"/>
          <p:cNvSpPr>
            <a:spLocks noChangeShapeType="1"/>
          </p:cNvSpPr>
          <p:nvPr>
            <p:custDataLst>
              <p:tags r:id="rId8"/>
            </p:custDataLst>
          </p:nvPr>
        </p:nvSpPr>
        <p:spPr bwMode="auto">
          <a:xfrm>
            <a:off x="6377847" y="1613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91" name="Line 19"/>
          <p:cNvSpPr>
            <a:spLocks noChangeShapeType="1"/>
          </p:cNvSpPr>
          <p:nvPr>
            <p:custDataLst>
              <p:tags r:id="rId9"/>
            </p:custDataLst>
          </p:nvPr>
        </p:nvSpPr>
        <p:spPr bwMode="auto">
          <a:xfrm>
            <a:off x="7137884" y="132844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1" name="Rectangle 4"/>
          <p:cNvSpPr>
            <a:spLocks noChangeArrowheads="1"/>
          </p:cNvSpPr>
          <p:nvPr>
            <p:custDataLst>
              <p:tags r:id="rId10"/>
            </p:custDataLst>
          </p:nvPr>
        </p:nvSpPr>
        <p:spPr bwMode="auto">
          <a:xfrm>
            <a:off x="7918003" y="1149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02" name="Text Box 5"/>
          <p:cNvSpPr txBox="1">
            <a:spLocks noChangeArrowheads="1"/>
          </p:cNvSpPr>
          <p:nvPr>
            <p:custDataLst>
              <p:tags r:id="rId11"/>
            </p:custDataLst>
          </p:nvPr>
        </p:nvSpPr>
        <p:spPr bwMode="auto">
          <a:xfrm>
            <a:off x="7926821" y="1130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03" name="Text Box 6"/>
          <p:cNvSpPr txBox="1">
            <a:spLocks noChangeArrowheads="1"/>
          </p:cNvSpPr>
          <p:nvPr>
            <p:custDataLst>
              <p:tags r:id="rId12"/>
            </p:custDataLst>
          </p:nvPr>
        </p:nvSpPr>
        <p:spPr bwMode="auto">
          <a:xfrm>
            <a:off x="8299003" y="1130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05" name="Line 19"/>
          <p:cNvSpPr>
            <a:spLocks noChangeShapeType="1"/>
          </p:cNvSpPr>
          <p:nvPr>
            <p:custDataLst>
              <p:tags r:id="rId13"/>
            </p:custDataLst>
          </p:nvPr>
        </p:nvSpPr>
        <p:spPr bwMode="auto">
          <a:xfrm>
            <a:off x="7689403" y="1302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06" name="Line 19"/>
          <p:cNvSpPr>
            <a:spLocks noChangeShapeType="1"/>
          </p:cNvSpPr>
          <p:nvPr>
            <p:custDataLst>
              <p:tags r:id="rId14"/>
            </p:custDataLst>
          </p:nvPr>
        </p:nvSpPr>
        <p:spPr bwMode="auto">
          <a:xfrm>
            <a:off x="7803703" y="1587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7" name="Line 19"/>
          <p:cNvSpPr>
            <a:spLocks noChangeShapeType="1"/>
          </p:cNvSpPr>
          <p:nvPr>
            <p:custDataLst>
              <p:tags r:id="rId15"/>
            </p:custDataLst>
          </p:nvPr>
        </p:nvSpPr>
        <p:spPr bwMode="auto">
          <a:xfrm>
            <a:off x="8563739" y="1302331"/>
            <a:ext cx="275461" cy="0"/>
          </a:xfrm>
          <a:prstGeom prst="line">
            <a:avLst/>
          </a:prstGeom>
          <a:noFill/>
          <a:ln w="28575">
            <a:solidFill>
              <a:srgbClr val="FFFFFF"/>
            </a:solidFill>
            <a:round/>
            <a:headEnd/>
            <a:tailEnd/>
          </a:ln>
          <a:effectLst/>
        </p:spPr>
        <p:txBody>
          <a:bodyPr wrap="none" anchor="ctr">
            <a:noAutofit/>
          </a:bodyPr>
          <a:lstStyle/>
          <a:p>
            <a:endParaRPr lang="en-US"/>
          </a:p>
        </p:txBody>
      </p:sp>
      <p:sp>
        <p:nvSpPr>
          <p:cNvPr id="109" name="Rectangle 4"/>
          <p:cNvSpPr>
            <a:spLocks noChangeArrowheads="1"/>
          </p:cNvSpPr>
          <p:nvPr>
            <p:custDataLst>
              <p:tags r:id="rId16"/>
            </p:custDataLst>
          </p:nvPr>
        </p:nvSpPr>
        <p:spPr bwMode="auto">
          <a:xfrm>
            <a:off x="6506340" y="2319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0" name="Text Box 5"/>
          <p:cNvSpPr txBox="1">
            <a:spLocks noChangeArrowheads="1"/>
          </p:cNvSpPr>
          <p:nvPr>
            <p:custDataLst>
              <p:tags r:id="rId17"/>
            </p:custDataLst>
          </p:nvPr>
        </p:nvSpPr>
        <p:spPr bwMode="auto">
          <a:xfrm>
            <a:off x="6515158" y="2299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1" name="Text Box 6"/>
          <p:cNvSpPr txBox="1">
            <a:spLocks noChangeArrowheads="1"/>
          </p:cNvSpPr>
          <p:nvPr>
            <p:custDataLst>
              <p:tags r:id="rId18"/>
            </p:custDataLst>
          </p:nvPr>
        </p:nvSpPr>
        <p:spPr bwMode="auto">
          <a:xfrm>
            <a:off x="6887340" y="2299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13" name="Line 19"/>
          <p:cNvSpPr>
            <a:spLocks noChangeShapeType="1"/>
          </p:cNvSpPr>
          <p:nvPr>
            <p:custDataLst>
              <p:tags r:id="rId19"/>
            </p:custDataLst>
          </p:nvPr>
        </p:nvSpPr>
        <p:spPr bwMode="auto">
          <a:xfrm>
            <a:off x="6277740" y="2471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14" name="Line 19"/>
          <p:cNvSpPr>
            <a:spLocks noChangeShapeType="1"/>
          </p:cNvSpPr>
          <p:nvPr>
            <p:custDataLst>
              <p:tags r:id="rId20"/>
            </p:custDataLst>
          </p:nvPr>
        </p:nvSpPr>
        <p:spPr bwMode="auto">
          <a:xfrm>
            <a:off x="6392040" y="2756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15" name="Line 19"/>
          <p:cNvSpPr>
            <a:spLocks noChangeShapeType="1"/>
          </p:cNvSpPr>
          <p:nvPr>
            <p:custDataLst>
              <p:tags r:id="rId21"/>
            </p:custDataLst>
          </p:nvPr>
        </p:nvSpPr>
        <p:spPr bwMode="auto">
          <a:xfrm>
            <a:off x="7152077" y="2471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17" name="Rectangle 4"/>
          <p:cNvSpPr>
            <a:spLocks noChangeArrowheads="1"/>
          </p:cNvSpPr>
          <p:nvPr>
            <p:custDataLst>
              <p:tags r:id="rId22"/>
            </p:custDataLst>
          </p:nvPr>
        </p:nvSpPr>
        <p:spPr bwMode="auto">
          <a:xfrm>
            <a:off x="7932196" y="2292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8" name="Text Box 5"/>
          <p:cNvSpPr txBox="1">
            <a:spLocks noChangeArrowheads="1"/>
          </p:cNvSpPr>
          <p:nvPr>
            <p:custDataLst>
              <p:tags r:id="rId23"/>
            </p:custDataLst>
          </p:nvPr>
        </p:nvSpPr>
        <p:spPr bwMode="auto">
          <a:xfrm>
            <a:off x="7941014" y="2273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9" name="Text Box 6"/>
          <p:cNvSpPr txBox="1">
            <a:spLocks noChangeArrowheads="1"/>
          </p:cNvSpPr>
          <p:nvPr>
            <p:custDataLst>
              <p:tags r:id="rId24"/>
            </p:custDataLst>
          </p:nvPr>
        </p:nvSpPr>
        <p:spPr bwMode="auto">
          <a:xfrm>
            <a:off x="8313196" y="2273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1" name="Line 19"/>
          <p:cNvSpPr>
            <a:spLocks noChangeShapeType="1"/>
          </p:cNvSpPr>
          <p:nvPr>
            <p:custDataLst>
              <p:tags r:id="rId25"/>
            </p:custDataLst>
          </p:nvPr>
        </p:nvSpPr>
        <p:spPr bwMode="auto">
          <a:xfrm>
            <a:off x="7703596" y="2445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22" name="Line 19"/>
          <p:cNvSpPr>
            <a:spLocks noChangeShapeType="1"/>
          </p:cNvSpPr>
          <p:nvPr>
            <p:custDataLst>
              <p:tags r:id="rId26"/>
            </p:custDataLst>
          </p:nvPr>
        </p:nvSpPr>
        <p:spPr bwMode="auto">
          <a:xfrm>
            <a:off x="7817896" y="2730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23" name="Line 19"/>
          <p:cNvSpPr>
            <a:spLocks noChangeShapeType="1"/>
          </p:cNvSpPr>
          <p:nvPr>
            <p:custDataLst>
              <p:tags r:id="rId27"/>
            </p:custDataLst>
          </p:nvPr>
        </p:nvSpPr>
        <p:spPr bwMode="auto">
          <a:xfrm>
            <a:off x="8577933" y="2445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25" name="Rectangle 4"/>
          <p:cNvSpPr>
            <a:spLocks noChangeArrowheads="1"/>
          </p:cNvSpPr>
          <p:nvPr>
            <p:custDataLst>
              <p:tags r:id="rId28"/>
            </p:custDataLst>
          </p:nvPr>
        </p:nvSpPr>
        <p:spPr bwMode="auto">
          <a:xfrm>
            <a:off x="6506340" y="3462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26" name="Text Box 5"/>
          <p:cNvSpPr txBox="1">
            <a:spLocks noChangeArrowheads="1"/>
          </p:cNvSpPr>
          <p:nvPr>
            <p:custDataLst>
              <p:tags r:id="rId29"/>
            </p:custDataLst>
          </p:nvPr>
        </p:nvSpPr>
        <p:spPr bwMode="auto">
          <a:xfrm>
            <a:off x="6515158" y="3442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27" name="Text Box 6"/>
          <p:cNvSpPr txBox="1">
            <a:spLocks noChangeArrowheads="1"/>
          </p:cNvSpPr>
          <p:nvPr>
            <p:custDataLst>
              <p:tags r:id="rId30"/>
            </p:custDataLst>
          </p:nvPr>
        </p:nvSpPr>
        <p:spPr bwMode="auto">
          <a:xfrm>
            <a:off x="6887340" y="3442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9" name="Line 19"/>
          <p:cNvSpPr>
            <a:spLocks noChangeShapeType="1"/>
          </p:cNvSpPr>
          <p:nvPr>
            <p:custDataLst>
              <p:tags r:id="rId31"/>
            </p:custDataLst>
          </p:nvPr>
        </p:nvSpPr>
        <p:spPr bwMode="auto">
          <a:xfrm>
            <a:off x="6277740" y="3614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0" name="Line 19"/>
          <p:cNvSpPr>
            <a:spLocks noChangeShapeType="1"/>
          </p:cNvSpPr>
          <p:nvPr>
            <p:custDataLst>
              <p:tags r:id="rId32"/>
            </p:custDataLst>
          </p:nvPr>
        </p:nvSpPr>
        <p:spPr bwMode="auto">
          <a:xfrm>
            <a:off x="6392040" y="3899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1" name="Line 19"/>
          <p:cNvSpPr>
            <a:spLocks noChangeShapeType="1"/>
          </p:cNvSpPr>
          <p:nvPr>
            <p:custDataLst>
              <p:tags r:id="rId33"/>
            </p:custDataLst>
          </p:nvPr>
        </p:nvSpPr>
        <p:spPr bwMode="auto">
          <a:xfrm>
            <a:off x="7152077" y="3614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33" name="Rectangle 4"/>
          <p:cNvSpPr>
            <a:spLocks noChangeArrowheads="1"/>
          </p:cNvSpPr>
          <p:nvPr>
            <p:custDataLst>
              <p:tags r:id="rId34"/>
            </p:custDataLst>
          </p:nvPr>
        </p:nvSpPr>
        <p:spPr bwMode="auto">
          <a:xfrm>
            <a:off x="7932196" y="3435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34" name="Text Box 5"/>
          <p:cNvSpPr txBox="1">
            <a:spLocks noChangeArrowheads="1"/>
          </p:cNvSpPr>
          <p:nvPr>
            <p:custDataLst>
              <p:tags r:id="rId35"/>
            </p:custDataLst>
          </p:nvPr>
        </p:nvSpPr>
        <p:spPr bwMode="auto">
          <a:xfrm>
            <a:off x="7941014" y="3416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35" name="Text Box 6"/>
          <p:cNvSpPr txBox="1">
            <a:spLocks noChangeArrowheads="1"/>
          </p:cNvSpPr>
          <p:nvPr>
            <p:custDataLst>
              <p:tags r:id="rId36"/>
            </p:custDataLst>
          </p:nvPr>
        </p:nvSpPr>
        <p:spPr bwMode="auto">
          <a:xfrm>
            <a:off x="8313196" y="3416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37" name="Line 19"/>
          <p:cNvSpPr>
            <a:spLocks noChangeShapeType="1"/>
          </p:cNvSpPr>
          <p:nvPr>
            <p:custDataLst>
              <p:tags r:id="rId37"/>
            </p:custDataLst>
          </p:nvPr>
        </p:nvSpPr>
        <p:spPr bwMode="auto">
          <a:xfrm>
            <a:off x="7703596" y="3588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8" name="Line 19"/>
          <p:cNvSpPr>
            <a:spLocks noChangeShapeType="1"/>
          </p:cNvSpPr>
          <p:nvPr>
            <p:custDataLst>
              <p:tags r:id="rId38"/>
            </p:custDataLst>
          </p:nvPr>
        </p:nvSpPr>
        <p:spPr bwMode="auto">
          <a:xfrm>
            <a:off x="7817896" y="3873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9" name="Line 19"/>
          <p:cNvSpPr>
            <a:spLocks noChangeShapeType="1"/>
          </p:cNvSpPr>
          <p:nvPr>
            <p:custDataLst>
              <p:tags r:id="rId39"/>
            </p:custDataLst>
          </p:nvPr>
        </p:nvSpPr>
        <p:spPr bwMode="auto">
          <a:xfrm>
            <a:off x="8577933" y="3588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1" name="Rectangle 4"/>
          <p:cNvSpPr>
            <a:spLocks noChangeArrowheads="1"/>
          </p:cNvSpPr>
          <p:nvPr>
            <p:custDataLst>
              <p:tags r:id="rId40"/>
            </p:custDataLst>
          </p:nvPr>
        </p:nvSpPr>
        <p:spPr bwMode="auto">
          <a:xfrm>
            <a:off x="6506340" y="4583363"/>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42" name="Text Box 5"/>
          <p:cNvSpPr txBox="1">
            <a:spLocks noChangeArrowheads="1"/>
          </p:cNvSpPr>
          <p:nvPr>
            <p:custDataLst>
              <p:tags r:id="rId41"/>
            </p:custDataLst>
          </p:nvPr>
        </p:nvSpPr>
        <p:spPr bwMode="auto">
          <a:xfrm>
            <a:off x="6515158" y="4563816"/>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43" name="Text Box 6"/>
          <p:cNvSpPr txBox="1">
            <a:spLocks noChangeArrowheads="1"/>
          </p:cNvSpPr>
          <p:nvPr>
            <p:custDataLst>
              <p:tags r:id="rId42"/>
            </p:custDataLst>
          </p:nvPr>
        </p:nvSpPr>
        <p:spPr bwMode="auto">
          <a:xfrm>
            <a:off x="6887340" y="4563816"/>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45" name="Line 19"/>
          <p:cNvSpPr>
            <a:spLocks noChangeShapeType="1"/>
          </p:cNvSpPr>
          <p:nvPr>
            <p:custDataLst>
              <p:tags r:id="rId43"/>
            </p:custDataLst>
          </p:nvPr>
        </p:nvSpPr>
        <p:spPr bwMode="auto">
          <a:xfrm>
            <a:off x="6277740" y="4735763"/>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6" name="Line 19"/>
          <p:cNvSpPr>
            <a:spLocks noChangeShapeType="1"/>
          </p:cNvSpPr>
          <p:nvPr>
            <p:custDataLst>
              <p:tags r:id="rId44"/>
            </p:custDataLst>
          </p:nvPr>
        </p:nvSpPr>
        <p:spPr bwMode="auto">
          <a:xfrm>
            <a:off x="6392040" y="5021016"/>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7" name="Line 19"/>
          <p:cNvSpPr>
            <a:spLocks noChangeShapeType="1"/>
          </p:cNvSpPr>
          <p:nvPr>
            <p:custDataLst>
              <p:tags r:id="rId45"/>
            </p:custDataLst>
          </p:nvPr>
        </p:nvSpPr>
        <p:spPr bwMode="auto">
          <a:xfrm>
            <a:off x="7152077" y="4735763"/>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9" name="Rectangle 4"/>
          <p:cNvSpPr>
            <a:spLocks noChangeArrowheads="1"/>
          </p:cNvSpPr>
          <p:nvPr>
            <p:custDataLst>
              <p:tags r:id="rId46"/>
            </p:custDataLst>
          </p:nvPr>
        </p:nvSpPr>
        <p:spPr bwMode="auto">
          <a:xfrm>
            <a:off x="7932196" y="455725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50" name="Text Box 5"/>
          <p:cNvSpPr txBox="1">
            <a:spLocks noChangeArrowheads="1"/>
          </p:cNvSpPr>
          <p:nvPr>
            <p:custDataLst>
              <p:tags r:id="rId47"/>
            </p:custDataLst>
          </p:nvPr>
        </p:nvSpPr>
        <p:spPr bwMode="auto">
          <a:xfrm>
            <a:off x="7941014" y="453770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51" name="Text Box 6"/>
          <p:cNvSpPr txBox="1">
            <a:spLocks noChangeArrowheads="1"/>
          </p:cNvSpPr>
          <p:nvPr>
            <p:custDataLst>
              <p:tags r:id="rId48"/>
            </p:custDataLst>
          </p:nvPr>
        </p:nvSpPr>
        <p:spPr bwMode="auto">
          <a:xfrm>
            <a:off x="8313196" y="453770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53" name="Line 19"/>
          <p:cNvSpPr>
            <a:spLocks noChangeShapeType="1"/>
          </p:cNvSpPr>
          <p:nvPr>
            <p:custDataLst>
              <p:tags r:id="rId49"/>
            </p:custDataLst>
          </p:nvPr>
        </p:nvSpPr>
        <p:spPr bwMode="auto">
          <a:xfrm>
            <a:off x="7703596" y="470965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4" name="Line 19"/>
          <p:cNvSpPr>
            <a:spLocks noChangeShapeType="1"/>
          </p:cNvSpPr>
          <p:nvPr>
            <p:custDataLst>
              <p:tags r:id="rId50"/>
            </p:custDataLst>
          </p:nvPr>
        </p:nvSpPr>
        <p:spPr bwMode="auto">
          <a:xfrm>
            <a:off x="7817896" y="499490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5" name="Line 19"/>
          <p:cNvSpPr>
            <a:spLocks noChangeShapeType="1"/>
          </p:cNvSpPr>
          <p:nvPr>
            <p:custDataLst>
              <p:tags r:id="rId51"/>
            </p:custDataLst>
          </p:nvPr>
        </p:nvSpPr>
        <p:spPr bwMode="auto">
          <a:xfrm>
            <a:off x="8577933" y="470965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cxnSp>
        <p:nvCxnSpPr>
          <p:cNvPr id="10" name="Straight Connector 9"/>
          <p:cNvCxnSpPr/>
          <p:nvPr/>
        </p:nvCxnSpPr>
        <p:spPr>
          <a:xfrm flipH="1">
            <a:off x="8806533" y="1302332"/>
            <a:ext cx="32669" cy="511260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1" idx="1"/>
          </p:cNvCxnSpPr>
          <p:nvPr/>
        </p:nvCxnSpPr>
        <p:spPr>
          <a:xfrm>
            <a:off x="7366484" y="1328443"/>
            <a:ext cx="56416" cy="508649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45" idx="0"/>
          </p:cNvCxnSpPr>
          <p:nvPr/>
        </p:nvCxnSpPr>
        <p:spPr>
          <a:xfrm flipH="1" flipV="1">
            <a:off x="6263547" y="977984"/>
            <a:ext cx="14193" cy="375777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53" idx="0"/>
          </p:cNvCxnSpPr>
          <p:nvPr/>
        </p:nvCxnSpPr>
        <p:spPr>
          <a:xfrm flipH="1" flipV="1">
            <a:off x="7689403" y="977984"/>
            <a:ext cx="14193" cy="37316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6" idx="0"/>
          </p:cNvCxnSpPr>
          <p:nvPr/>
        </p:nvCxnSpPr>
        <p:spPr>
          <a:xfrm flipH="1">
            <a:off x="7793989" y="1587584"/>
            <a:ext cx="9714" cy="5952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90" idx="0"/>
          </p:cNvCxnSpPr>
          <p:nvPr/>
        </p:nvCxnSpPr>
        <p:spPr>
          <a:xfrm>
            <a:off x="6377847" y="1613695"/>
            <a:ext cx="0" cy="569093"/>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7793989" y="2730584"/>
            <a:ext cx="0" cy="60183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a:stCxn id="114" idx="0"/>
          </p:cNvCxnSpPr>
          <p:nvPr/>
        </p:nvCxnSpPr>
        <p:spPr>
          <a:xfrm flipH="1">
            <a:off x="6377847" y="2756695"/>
            <a:ext cx="14193" cy="575720"/>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7815933" y="3873584"/>
            <a:ext cx="13077" cy="61444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6390077" y="3899695"/>
            <a:ext cx="13077" cy="588336"/>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7793989" y="5016584"/>
            <a:ext cx="0" cy="60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6368133" y="5042695"/>
            <a:ext cx="0" cy="583489"/>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62" name="Isosceles Triangle 161"/>
          <p:cNvSpPr/>
          <p:nvPr/>
        </p:nvSpPr>
        <p:spPr>
          <a:xfrm rot="5400000">
            <a:off x="6533386"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Isosceles Triangle 162"/>
          <p:cNvSpPr/>
          <p:nvPr/>
        </p:nvSpPr>
        <p:spPr>
          <a:xfrm rot="5400000">
            <a:off x="7981185"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Isosceles Triangle 163"/>
          <p:cNvSpPr/>
          <p:nvPr/>
        </p:nvSpPr>
        <p:spPr>
          <a:xfrm rot="5400000">
            <a:off x="6533386"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Isosceles Triangle 164"/>
          <p:cNvSpPr/>
          <p:nvPr/>
        </p:nvSpPr>
        <p:spPr>
          <a:xfrm rot="5400000">
            <a:off x="7981185"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Isosceles Triangle 165"/>
          <p:cNvSpPr/>
          <p:nvPr/>
        </p:nvSpPr>
        <p:spPr>
          <a:xfrm rot="5400000">
            <a:off x="6533386"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Isosceles Triangle 166"/>
          <p:cNvSpPr/>
          <p:nvPr/>
        </p:nvSpPr>
        <p:spPr>
          <a:xfrm rot="5400000">
            <a:off x="7981185"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Isosceles Triangle 167"/>
          <p:cNvSpPr/>
          <p:nvPr/>
        </p:nvSpPr>
        <p:spPr>
          <a:xfrm rot="5400000">
            <a:off x="6533386"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Isosceles Triangle 168"/>
          <p:cNvSpPr/>
          <p:nvPr/>
        </p:nvSpPr>
        <p:spPr>
          <a:xfrm rot="5400000">
            <a:off x="7981185"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 Box 108"/>
          <p:cNvSpPr txBox="1">
            <a:spLocks noChangeArrowheads="1"/>
          </p:cNvSpPr>
          <p:nvPr>
            <p:custDataLst>
              <p:tags r:id="rId52"/>
            </p:custDataLst>
          </p:nvPr>
        </p:nvSpPr>
        <p:spPr bwMode="auto">
          <a:xfrm>
            <a:off x="6921000" y="6210656"/>
            <a:ext cx="100380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6" name="Text Box 108"/>
          <p:cNvSpPr txBox="1">
            <a:spLocks noChangeArrowheads="1"/>
          </p:cNvSpPr>
          <p:nvPr>
            <p:custDataLst>
              <p:tags r:id="rId53"/>
            </p:custDataLst>
          </p:nvPr>
        </p:nvSpPr>
        <p:spPr bwMode="auto">
          <a:xfrm>
            <a:off x="8259932" y="6210656"/>
            <a:ext cx="1003801"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87" name="Text Box 108"/>
          <p:cNvSpPr txBox="1">
            <a:spLocks noChangeArrowheads="1"/>
          </p:cNvSpPr>
          <p:nvPr>
            <p:custDataLst>
              <p:tags r:id="rId54"/>
            </p:custDataLst>
          </p:nvPr>
        </p:nvSpPr>
        <p:spPr bwMode="auto">
          <a:xfrm>
            <a:off x="5757045"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8" name="Text Box 108"/>
          <p:cNvSpPr txBox="1">
            <a:spLocks noChangeArrowheads="1"/>
          </p:cNvSpPr>
          <p:nvPr>
            <p:custDataLst>
              <p:tags r:id="rId55"/>
            </p:custDataLst>
          </p:nvPr>
        </p:nvSpPr>
        <p:spPr bwMode="auto">
          <a:xfrm>
            <a:off x="7162800"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73" name="TextBox 172"/>
          <p:cNvSpPr txBox="1"/>
          <p:nvPr/>
        </p:nvSpPr>
        <p:spPr>
          <a:xfrm>
            <a:off x="6403154" y="1553830"/>
            <a:ext cx="748923" cy="338554"/>
          </a:xfrm>
          <a:prstGeom prst="rect">
            <a:avLst/>
          </a:prstGeom>
          <a:noFill/>
        </p:spPr>
        <p:txBody>
          <a:bodyPr wrap="none" rtlCol="0">
            <a:spAutoFit/>
          </a:bodyPr>
          <a:lstStyle/>
          <a:p>
            <a:r>
              <a:rPr lang="en-US" sz="1600" dirty="0" smtClean="0"/>
              <a:t>enable</a:t>
            </a:r>
            <a:endParaRPr lang="en-US" sz="1600" dirty="0"/>
          </a:p>
        </p:txBody>
      </p:sp>
      <p:sp>
        <p:nvSpPr>
          <p:cNvPr id="210" name="TextBox 209"/>
          <p:cNvSpPr txBox="1"/>
          <p:nvPr/>
        </p:nvSpPr>
        <p:spPr>
          <a:xfrm>
            <a:off x="7829010" y="1511384"/>
            <a:ext cx="748923" cy="338554"/>
          </a:xfrm>
          <a:prstGeom prst="rect">
            <a:avLst/>
          </a:prstGeom>
          <a:noFill/>
        </p:spPr>
        <p:txBody>
          <a:bodyPr wrap="none" rtlCol="0">
            <a:spAutoFit/>
          </a:bodyPr>
          <a:lstStyle/>
          <a:p>
            <a:r>
              <a:rPr lang="en-US" sz="1600" dirty="0" smtClean="0"/>
              <a:t>enable</a:t>
            </a:r>
            <a:endParaRPr lang="en-US" sz="1600" dirty="0"/>
          </a:p>
        </p:txBody>
      </p:sp>
      <p:sp>
        <p:nvSpPr>
          <p:cNvPr id="211" name="TextBox 210"/>
          <p:cNvSpPr txBox="1"/>
          <p:nvPr/>
        </p:nvSpPr>
        <p:spPr>
          <a:xfrm>
            <a:off x="6444333"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2" name="TextBox 211"/>
          <p:cNvSpPr txBox="1"/>
          <p:nvPr/>
        </p:nvSpPr>
        <p:spPr>
          <a:xfrm>
            <a:off x="7829010"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3" name="TextBox 212"/>
          <p:cNvSpPr txBox="1"/>
          <p:nvPr/>
        </p:nvSpPr>
        <p:spPr>
          <a:xfrm>
            <a:off x="6444333"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4" name="TextBox 213"/>
          <p:cNvSpPr txBox="1"/>
          <p:nvPr/>
        </p:nvSpPr>
        <p:spPr>
          <a:xfrm>
            <a:off x="7829010"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5" name="TextBox 214"/>
          <p:cNvSpPr txBox="1"/>
          <p:nvPr/>
        </p:nvSpPr>
        <p:spPr>
          <a:xfrm>
            <a:off x="6444333" y="4982830"/>
            <a:ext cx="748923" cy="338554"/>
          </a:xfrm>
          <a:prstGeom prst="rect">
            <a:avLst/>
          </a:prstGeom>
          <a:noFill/>
        </p:spPr>
        <p:txBody>
          <a:bodyPr wrap="none" rtlCol="0">
            <a:spAutoFit/>
          </a:bodyPr>
          <a:lstStyle/>
          <a:p>
            <a:r>
              <a:rPr lang="en-US" sz="1600" dirty="0" smtClean="0"/>
              <a:t>enable</a:t>
            </a:r>
            <a:endParaRPr lang="en-US" sz="1600" dirty="0"/>
          </a:p>
        </p:txBody>
      </p:sp>
      <p:sp>
        <p:nvSpPr>
          <p:cNvPr id="216" name="TextBox 215"/>
          <p:cNvSpPr txBox="1"/>
          <p:nvPr/>
        </p:nvSpPr>
        <p:spPr>
          <a:xfrm>
            <a:off x="7829010" y="4906630"/>
            <a:ext cx="748923" cy="338554"/>
          </a:xfrm>
          <a:prstGeom prst="rect">
            <a:avLst/>
          </a:prstGeom>
          <a:noFill/>
        </p:spPr>
        <p:txBody>
          <a:bodyPr wrap="none" rtlCol="0">
            <a:spAutoFit/>
          </a:bodyPr>
          <a:lstStyle/>
          <a:p>
            <a:r>
              <a:rPr lang="en-US" sz="1600" dirty="0" smtClean="0"/>
              <a:t>enable</a:t>
            </a:r>
            <a:endParaRPr lang="en-US" sz="1600" dirty="0"/>
          </a:p>
        </p:txBody>
      </p:sp>
      <p:cxnSp>
        <p:nvCxnSpPr>
          <p:cNvPr id="175" name="Straight Connector 174"/>
          <p:cNvCxnSpPr/>
          <p:nvPr/>
        </p:nvCxnSpPr>
        <p:spPr>
          <a:xfrm flipV="1">
            <a:off x="5281102" y="1955529"/>
            <a:ext cx="0" cy="17146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flipH="1" flipV="1">
            <a:off x="5281102" y="31115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5281102" y="4241842"/>
            <a:ext cx="0" cy="165142"/>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5281102" y="5397584"/>
            <a:ext cx="0" cy="114301"/>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5176502" y="1955529"/>
            <a:ext cx="3078562" cy="1305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5176502" y="3102413"/>
            <a:ext cx="3026970" cy="917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5176502" y="4241842"/>
            <a:ext cx="307856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a:off x="5191526" y="5397584"/>
            <a:ext cx="310747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flipH="1">
            <a:off x="6749133"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H="1">
            <a:off x="8267095"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H="1">
            <a:off x="6749133"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flipH="1">
            <a:off x="6749133"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flipH="1">
            <a:off x="8190895"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flipH="1">
            <a:off x="8267095"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flipH="1">
            <a:off x="6749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flipH="1">
            <a:off x="8273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4" name="Straight Connector 3"/>
          <p:cNvCxnSpPr>
            <a:endCxn id="62" idx="1"/>
          </p:cNvCxnSpPr>
          <p:nvPr/>
        </p:nvCxnSpPr>
        <p:spPr>
          <a:xfrm flipV="1">
            <a:off x="3701133" y="3677735"/>
            <a:ext cx="609600" cy="24290"/>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51479" y="358140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4920333" y="1752600"/>
            <a:ext cx="314510" cy="400110"/>
          </a:xfrm>
          <a:prstGeom prst="rect">
            <a:avLst/>
          </a:prstGeom>
          <a:noFill/>
        </p:spPr>
        <p:txBody>
          <a:bodyPr wrap="none" rtlCol="0">
            <a:spAutoFit/>
          </a:bodyPr>
          <a:lstStyle/>
          <a:p>
            <a:r>
              <a:rPr lang="en-US" sz="2000" dirty="0"/>
              <a:t>0</a:t>
            </a:r>
            <a:endParaRPr lang="en-US" sz="2000" dirty="0" smtClean="0"/>
          </a:p>
        </p:txBody>
      </p:sp>
      <p:sp>
        <p:nvSpPr>
          <p:cNvPr id="140" name="TextBox 139"/>
          <p:cNvSpPr txBox="1"/>
          <p:nvPr/>
        </p:nvSpPr>
        <p:spPr>
          <a:xfrm>
            <a:off x="4920333" y="2876490"/>
            <a:ext cx="314510" cy="400110"/>
          </a:xfrm>
          <a:prstGeom prst="rect">
            <a:avLst/>
          </a:prstGeom>
          <a:noFill/>
        </p:spPr>
        <p:txBody>
          <a:bodyPr wrap="none" rtlCol="0">
            <a:spAutoFit/>
          </a:bodyPr>
          <a:lstStyle/>
          <a:p>
            <a:r>
              <a:rPr lang="en-US" sz="2000" dirty="0" smtClean="0"/>
              <a:t>1</a:t>
            </a:r>
            <a:endParaRPr lang="en-US" sz="2000" dirty="0" smtClean="0"/>
          </a:p>
        </p:txBody>
      </p:sp>
      <p:sp>
        <p:nvSpPr>
          <p:cNvPr id="144" name="TextBox 143"/>
          <p:cNvSpPr txBox="1"/>
          <p:nvPr/>
        </p:nvSpPr>
        <p:spPr>
          <a:xfrm>
            <a:off x="4920333" y="4038600"/>
            <a:ext cx="314510" cy="400110"/>
          </a:xfrm>
          <a:prstGeom prst="rect">
            <a:avLst/>
          </a:prstGeom>
          <a:noFill/>
        </p:spPr>
        <p:txBody>
          <a:bodyPr wrap="none" rtlCol="0">
            <a:spAutoFit/>
          </a:bodyPr>
          <a:lstStyle/>
          <a:p>
            <a:r>
              <a:rPr lang="en-US" sz="2000" dirty="0" smtClean="0"/>
              <a:t>2</a:t>
            </a:r>
            <a:endParaRPr lang="en-US" sz="2000" dirty="0" smtClean="0"/>
          </a:p>
        </p:txBody>
      </p:sp>
      <p:sp>
        <p:nvSpPr>
          <p:cNvPr id="148" name="TextBox 147"/>
          <p:cNvSpPr txBox="1"/>
          <p:nvPr/>
        </p:nvSpPr>
        <p:spPr>
          <a:xfrm>
            <a:off x="4920333" y="5162490"/>
            <a:ext cx="314510" cy="400110"/>
          </a:xfrm>
          <a:prstGeom prst="rect">
            <a:avLst/>
          </a:prstGeom>
          <a:noFill/>
        </p:spPr>
        <p:txBody>
          <a:bodyPr wrap="none" rtlCol="0">
            <a:spAutoFit/>
          </a:bodyPr>
          <a:lstStyle/>
          <a:p>
            <a:r>
              <a:rPr lang="en-US" sz="2000" dirty="0" smtClean="0"/>
              <a:t>3</a:t>
            </a:r>
            <a:endParaRPr lang="en-US" sz="2000" dirty="0" smtClean="0"/>
          </a:p>
        </p:txBody>
      </p:sp>
      <p:cxnSp>
        <p:nvCxnSpPr>
          <p:cNvPr id="15" name="Straight Connector 14"/>
          <p:cNvCxnSpPr/>
          <p:nvPr/>
        </p:nvCxnSpPr>
        <p:spPr>
          <a:xfrm flipH="1" flipV="1">
            <a:off x="3827679" y="5689768"/>
            <a:ext cx="1621413" cy="2523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2" name="Text Box 108"/>
          <p:cNvSpPr txBox="1">
            <a:spLocks noChangeArrowheads="1"/>
          </p:cNvSpPr>
          <p:nvPr>
            <p:custDataLst>
              <p:tags r:id="rId56"/>
            </p:custDataLst>
          </p:nvPr>
        </p:nvSpPr>
        <p:spPr bwMode="auto">
          <a:xfrm>
            <a:off x="2090067" y="5410200"/>
            <a:ext cx="1796133"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Write Enable</a:t>
            </a:r>
            <a:endParaRPr lang="en-US" sz="2400" baseline="-25000" dirty="0">
              <a:solidFill>
                <a:srgbClr val="FFFFFF"/>
              </a:solidFill>
              <a:latin typeface="Calibri"/>
            </a:endParaRPr>
          </a:p>
        </p:txBody>
      </p:sp>
      <p:cxnSp>
        <p:nvCxnSpPr>
          <p:cNvPr id="28" name="Straight Connector 27"/>
          <p:cNvCxnSpPr>
            <a:endCxn id="190" idx="3"/>
          </p:cNvCxnSpPr>
          <p:nvPr/>
        </p:nvCxnSpPr>
        <p:spPr>
          <a:xfrm flipH="1">
            <a:off x="3899457" y="5924728"/>
            <a:ext cx="1895995" cy="129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0" name="Text Box 108"/>
          <p:cNvSpPr txBox="1">
            <a:spLocks noChangeArrowheads="1"/>
          </p:cNvSpPr>
          <p:nvPr>
            <p:custDataLst>
              <p:tags r:id="rId57"/>
            </p:custDataLst>
          </p:nvPr>
        </p:nvSpPr>
        <p:spPr bwMode="auto">
          <a:xfrm>
            <a:off x="1905000" y="5677256"/>
            <a:ext cx="199445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Output</a:t>
            </a:r>
            <a:r>
              <a:rPr lang="en-US" sz="2400" dirty="0" smtClean="0">
                <a:solidFill>
                  <a:srgbClr val="FFFFFF"/>
                </a:solidFill>
                <a:latin typeface="Calibri"/>
              </a:rPr>
              <a:t> Enable</a:t>
            </a:r>
            <a:endParaRPr lang="en-US" sz="2400" baseline="-25000" dirty="0">
              <a:solidFill>
                <a:srgbClr val="FFFFFF"/>
              </a:solidFill>
              <a:latin typeface="Calibri"/>
            </a:endParaRPr>
          </a:p>
        </p:txBody>
      </p:sp>
      <p:sp>
        <p:nvSpPr>
          <p:cNvPr id="198" name="AutoShape 5"/>
          <p:cNvSpPr>
            <a:spLocks noChangeArrowheads="1"/>
          </p:cNvSpPr>
          <p:nvPr/>
        </p:nvSpPr>
        <p:spPr bwMode="auto">
          <a:xfrm>
            <a:off x="5962650" y="1822173"/>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199" name="AutoShape 5"/>
          <p:cNvSpPr>
            <a:spLocks noChangeArrowheads="1"/>
          </p:cNvSpPr>
          <p:nvPr/>
        </p:nvSpPr>
        <p:spPr bwMode="auto">
          <a:xfrm>
            <a:off x="5962649" y="2971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0" name="AutoShape 5"/>
          <p:cNvSpPr>
            <a:spLocks noChangeArrowheads="1"/>
          </p:cNvSpPr>
          <p:nvPr/>
        </p:nvSpPr>
        <p:spPr bwMode="auto">
          <a:xfrm>
            <a:off x="5939333" y="4127416"/>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1" name="AutoShape 5"/>
          <p:cNvSpPr>
            <a:spLocks noChangeArrowheads="1"/>
          </p:cNvSpPr>
          <p:nvPr/>
        </p:nvSpPr>
        <p:spPr bwMode="auto">
          <a:xfrm>
            <a:off x="5939333" y="5257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cxnSp>
        <p:nvCxnSpPr>
          <p:cNvPr id="233" name="Straight Connector 232"/>
          <p:cNvCxnSpPr/>
          <p:nvPr/>
        </p:nvCxnSpPr>
        <p:spPr>
          <a:xfrm>
            <a:off x="5791200" y="1880088"/>
            <a:ext cx="4252" cy="406351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H="1">
            <a:off x="5831426" y="18288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a:stCxn id="199" idx="0"/>
          </p:cNvCxnSpPr>
          <p:nvPr/>
        </p:nvCxnSpPr>
        <p:spPr>
          <a:xfrm flipH="1">
            <a:off x="5795452" y="2971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H="1">
            <a:off x="5791200" y="4114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H="1">
            <a:off x="5791200" y="5245184"/>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206" name="Rectangle 205"/>
          <p:cNvSpPr/>
          <p:nvPr/>
        </p:nvSpPr>
        <p:spPr>
          <a:xfrm>
            <a:off x="4051857" y="1066800"/>
            <a:ext cx="4939743" cy="502294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665640" y="3359395"/>
            <a:ext cx="1827744" cy="523220"/>
          </a:xfrm>
          <a:prstGeom prst="rect">
            <a:avLst/>
          </a:prstGeom>
          <a:noFill/>
        </p:spPr>
        <p:txBody>
          <a:bodyPr wrap="none" rtlCol="0">
            <a:spAutoFit/>
          </a:bodyPr>
          <a:lstStyle/>
          <a:p>
            <a:r>
              <a:rPr lang="en-US" sz="2800" dirty="0" smtClean="0">
                <a:solidFill>
                  <a:schemeClr val="bg1"/>
                </a:solidFill>
              </a:rPr>
              <a:t>4 x 2 SRAM</a:t>
            </a:r>
          </a:p>
        </p:txBody>
      </p:sp>
      <p:sp>
        <p:nvSpPr>
          <p:cNvPr id="6" name="TextBox 5"/>
          <p:cNvSpPr txBox="1"/>
          <p:nvPr/>
        </p:nvSpPr>
        <p:spPr>
          <a:xfrm>
            <a:off x="186131" y="888321"/>
            <a:ext cx="3818353" cy="2677656"/>
          </a:xfrm>
          <a:prstGeom prst="rect">
            <a:avLst/>
          </a:prstGeom>
          <a:noFill/>
        </p:spPr>
        <p:txBody>
          <a:bodyPr wrap="none" rtlCol="0">
            <a:spAutoFit/>
          </a:bodyPr>
          <a:lstStyle/>
          <a:p>
            <a:r>
              <a:rPr lang="en-US" sz="2800" dirty="0" smtClean="0">
                <a:solidFill>
                  <a:schemeClr val="accent1"/>
                </a:solidFill>
              </a:rPr>
              <a:t>E.g. How do we design </a:t>
            </a:r>
          </a:p>
          <a:p>
            <a:r>
              <a:rPr lang="en-US" sz="2800" dirty="0" smtClean="0">
                <a:solidFill>
                  <a:schemeClr val="accent1"/>
                </a:solidFill>
              </a:rPr>
              <a:t>a 4 x 2 SRAM Module?</a:t>
            </a:r>
          </a:p>
          <a:p>
            <a:endParaRPr lang="en-US" sz="2800" dirty="0">
              <a:solidFill>
                <a:schemeClr val="accent1"/>
              </a:solidFill>
            </a:endParaRPr>
          </a:p>
          <a:p>
            <a:r>
              <a:rPr lang="en-US" sz="2800" dirty="0"/>
              <a:t>(i.e. 4 word lines that </a:t>
            </a:r>
            <a:r>
              <a:rPr lang="en-US" sz="2800" dirty="0" smtClean="0"/>
              <a:t>are</a:t>
            </a:r>
          </a:p>
          <a:p>
            <a:r>
              <a:rPr lang="en-US" sz="2800" dirty="0" smtClean="0"/>
              <a:t> </a:t>
            </a:r>
            <a:r>
              <a:rPr lang="en-US" sz="2800" dirty="0"/>
              <a:t>each 2 bits wide)?</a:t>
            </a:r>
          </a:p>
          <a:p>
            <a:endParaRPr lang="en-US" sz="2800" dirty="0">
              <a:solidFill>
                <a:schemeClr val="accent1"/>
              </a:solidFill>
            </a:endParaRPr>
          </a:p>
        </p:txBody>
      </p:sp>
    </p:spTree>
    <p:extLst>
      <p:ext uri="{BB962C8B-B14F-4D97-AF65-F5344CB8AC3E}">
        <p14:creationId xmlns:p14="http://schemas.microsoft.com/office/powerpoint/2010/main" val="2092596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SRAM</a:t>
            </a:r>
            <a:endParaRPr lang="en-US" dirty="0"/>
          </a:p>
        </p:txBody>
      </p:sp>
      <p:sp>
        <p:nvSpPr>
          <p:cNvPr id="50" name="AutoShape 5"/>
          <p:cNvSpPr>
            <a:spLocks noChangeArrowheads="1"/>
          </p:cNvSpPr>
          <p:nvPr/>
        </p:nvSpPr>
        <p:spPr bwMode="auto">
          <a:xfrm>
            <a:off x="5505450" y="2101741"/>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5" name="Straight Connector 54"/>
          <p:cNvCxnSpPr>
            <a:stCxn id="50" idx="3"/>
          </p:cNvCxnSpPr>
          <p:nvPr/>
        </p:nvCxnSpPr>
        <p:spPr>
          <a:xfrm flipV="1">
            <a:off x="5715000" y="2182788"/>
            <a:ext cx="2102896"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6" name="AutoShape 5"/>
          <p:cNvSpPr>
            <a:spLocks noChangeArrowheads="1"/>
          </p:cNvSpPr>
          <p:nvPr/>
        </p:nvSpPr>
        <p:spPr bwMode="auto">
          <a:xfrm>
            <a:off x="5505449" y="3251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7" name="Straight Connector 56"/>
          <p:cNvCxnSpPr>
            <a:stCxn id="56" idx="3"/>
          </p:cNvCxnSpPr>
          <p:nvPr/>
        </p:nvCxnSpPr>
        <p:spPr>
          <a:xfrm flipV="1">
            <a:off x="5714999" y="3326411"/>
            <a:ext cx="2100934" cy="3925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AutoShape 5"/>
          <p:cNvSpPr>
            <a:spLocks noChangeArrowheads="1"/>
          </p:cNvSpPr>
          <p:nvPr/>
        </p:nvSpPr>
        <p:spPr bwMode="auto">
          <a:xfrm>
            <a:off x="5482133" y="4406984"/>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9" name="Straight Connector 58"/>
          <p:cNvCxnSpPr>
            <a:stCxn id="58" idx="3"/>
          </p:cNvCxnSpPr>
          <p:nvPr/>
        </p:nvCxnSpPr>
        <p:spPr>
          <a:xfrm flipV="1">
            <a:off x="5691683" y="4488031"/>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0" name="AutoShape 5"/>
          <p:cNvSpPr>
            <a:spLocks noChangeArrowheads="1"/>
          </p:cNvSpPr>
          <p:nvPr/>
        </p:nvSpPr>
        <p:spPr bwMode="auto">
          <a:xfrm>
            <a:off x="5482133" y="5537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61" name="Straight Connector 60"/>
          <p:cNvCxnSpPr>
            <a:stCxn id="60" idx="3"/>
          </p:cNvCxnSpPr>
          <p:nvPr/>
        </p:nvCxnSpPr>
        <p:spPr>
          <a:xfrm flipV="1">
            <a:off x="5691683" y="5618415"/>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4310733" y="1792869"/>
            <a:ext cx="865769" cy="376973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4268140" y="2286000"/>
            <a:ext cx="956993" cy="646331"/>
          </a:xfrm>
          <a:prstGeom prst="rect">
            <a:avLst/>
          </a:prstGeom>
          <a:noFill/>
        </p:spPr>
        <p:txBody>
          <a:bodyPr wrap="none" rtlCol="0">
            <a:spAutoFit/>
          </a:bodyPr>
          <a:lstStyle/>
          <a:p>
            <a:r>
              <a:rPr lang="en-US" dirty="0" smtClean="0"/>
              <a:t>2-to-4</a:t>
            </a:r>
          </a:p>
          <a:p>
            <a:r>
              <a:rPr lang="en-US" dirty="0" smtClean="0"/>
              <a:t>decoder</a:t>
            </a:r>
            <a:endParaRPr lang="en-US" dirty="0"/>
          </a:p>
        </p:txBody>
      </p:sp>
      <p:cxnSp>
        <p:nvCxnSpPr>
          <p:cNvPr id="64" name="Straight Connector 63"/>
          <p:cNvCxnSpPr/>
          <p:nvPr/>
        </p:nvCxnSpPr>
        <p:spPr>
          <a:xfrm>
            <a:off x="5281102" y="2126989"/>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5281102" y="3254370"/>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5281102" y="4409986"/>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5281102" y="5537368"/>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5393276" y="2273384"/>
            <a:ext cx="112174"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5405933" y="3403768"/>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5369959" y="4559384"/>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5369959" y="57150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51477" y="2273384"/>
            <a:ext cx="0" cy="341638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4" name="Text Box 108"/>
          <p:cNvSpPr txBox="1">
            <a:spLocks noChangeArrowheads="1"/>
          </p:cNvSpPr>
          <p:nvPr>
            <p:custDataLst>
              <p:tags r:id="rId2"/>
            </p:custDataLst>
          </p:nvPr>
        </p:nvSpPr>
        <p:spPr bwMode="auto">
          <a:xfrm>
            <a:off x="3581400" y="3174747"/>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2</a:t>
            </a:r>
            <a:endParaRPr lang="en-US" sz="2400" dirty="0">
              <a:solidFill>
                <a:srgbClr val="FFFFFF"/>
              </a:solidFill>
              <a:latin typeface="Calibri"/>
            </a:endParaRPr>
          </a:p>
        </p:txBody>
      </p:sp>
      <p:sp>
        <p:nvSpPr>
          <p:cNvPr id="75" name="Text Box 108"/>
          <p:cNvSpPr txBox="1">
            <a:spLocks noChangeArrowheads="1"/>
          </p:cNvSpPr>
          <p:nvPr>
            <p:custDataLst>
              <p:tags r:id="rId3"/>
            </p:custDataLst>
          </p:nvPr>
        </p:nvSpPr>
        <p:spPr bwMode="auto">
          <a:xfrm>
            <a:off x="2549693" y="3403296"/>
            <a:ext cx="118410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endParaRPr lang="en-US" sz="2400" baseline="-25000" dirty="0">
              <a:solidFill>
                <a:srgbClr val="FFFFFF"/>
              </a:solidFill>
              <a:latin typeface="Calibri"/>
            </a:endParaRPr>
          </a:p>
        </p:txBody>
      </p:sp>
      <p:sp>
        <p:nvSpPr>
          <p:cNvPr id="85" name="Rectangle 4"/>
          <p:cNvSpPr>
            <a:spLocks noChangeArrowheads="1"/>
          </p:cNvSpPr>
          <p:nvPr>
            <p:custDataLst>
              <p:tags r:id="rId4"/>
            </p:custDataLst>
          </p:nvPr>
        </p:nvSpPr>
        <p:spPr bwMode="auto">
          <a:xfrm>
            <a:off x="6492147" y="1176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dirty="0"/>
          </a:p>
        </p:txBody>
      </p:sp>
      <p:sp>
        <p:nvSpPr>
          <p:cNvPr id="86" name="Text Box 5"/>
          <p:cNvSpPr txBox="1">
            <a:spLocks noChangeArrowheads="1"/>
          </p:cNvSpPr>
          <p:nvPr>
            <p:custDataLst>
              <p:tags r:id="rId5"/>
            </p:custDataLst>
          </p:nvPr>
        </p:nvSpPr>
        <p:spPr bwMode="auto">
          <a:xfrm>
            <a:off x="6500965" y="1156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87" name="Text Box 6"/>
          <p:cNvSpPr txBox="1">
            <a:spLocks noChangeArrowheads="1"/>
          </p:cNvSpPr>
          <p:nvPr>
            <p:custDataLst>
              <p:tags r:id="rId6"/>
            </p:custDataLst>
          </p:nvPr>
        </p:nvSpPr>
        <p:spPr bwMode="auto">
          <a:xfrm>
            <a:off x="6873147" y="1156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89" name="Line 19"/>
          <p:cNvSpPr>
            <a:spLocks noChangeShapeType="1"/>
          </p:cNvSpPr>
          <p:nvPr>
            <p:custDataLst>
              <p:tags r:id="rId7"/>
            </p:custDataLst>
          </p:nvPr>
        </p:nvSpPr>
        <p:spPr bwMode="auto">
          <a:xfrm>
            <a:off x="6263547" y="1328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90" name="Line 19"/>
          <p:cNvSpPr>
            <a:spLocks noChangeShapeType="1"/>
          </p:cNvSpPr>
          <p:nvPr>
            <p:custDataLst>
              <p:tags r:id="rId8"/>
            </p:custDataLst>
          </p:nvPr>
        </p:nvSpPr>
        <p:spPr bwMode="auto">
          <a:xfrm>
            <a:off x="6377847" y="1613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91" name="Line 19"/>
          <p:cNvSpPr>
            <a:spLocks noChangeShapeType="1"/>
          </p:cNvSpPr>
          <p:nvPr>
            <p:custDataLst>
              <p:tags r:id="rId9"/>
            </p:custDataLst>
          </p:nvPr>
        </p:nvSpPr>
        <p:spPr bwMode="auto">
          <a:xfrm>
            <a:off x="7137884" y="132844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1" name="Rectangle 4"/>
          <p:cNvSpPr>
            <a:spLocks noChangeArrowheads="1"/>
          </p:cNvSpPr>
          <p:nvPr>
            <p:custDataLst>
              <p:tags r:id="rId10"/>
            </p:custDataLst>
          </p:nvPr>
        </p:nvSpPr>
        <p:spPr bwMode="auto">
          <a:xfrm>
            <a:off x="7918003" y="1149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02" name="Text Box 5"/>
          <p:cNvSpPr txBox="1">
            <a:spLocks noChangeArrowheads="1"/>
          </p:cNvSpPr>
          <p:nvPr>
            <p:custDataLst>
              <p:tags r:id="rId11"/>
            </p:custDataLst>
          </p:nvPr>
        </p:nvSpPr>
        <p:spPr bwMode="auto">
          <a:xfrm>
            <a:off x="7926821" y="1130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03" name="Text Box 6"/>
          <p:cNvSpPr txBox="1">
            <a:spLocks noChangeArrowheads="1"/>
          </p:cNvSpPr>
          <p:nvPr>
            <p:custDataLst>
              <p:tags r:id="rId12"/>
            </p:custDataLst>
          </p:nvPr>
        </p:nvSpPr>
        <p:spPr bwMode="auto">
          <a:xfrm>
            <a:off x="8299003" y="1130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05" name="Line 19"/>
          <p:cNvSpPr>
            <a:spLocks noChangeShapeType="1"/>
          </p:cNvSpPr>
          <p:nvPr>
            <p:custDataLst>
              <p:tags r:id="rId13"/>
            </p:custDataLst>
          </p:nvPr>
        </p:nvSpPr>
        <p:spPr bwMode="auto">
          <a:xfrm>
            <a:off x="7689403" y="1302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06" name="Line 19"/>
          <p:cNvSpPr>
            <a:spLocks noChangeShapeType="1"/>
          </p:cNvSpPr>
          <p:nvPr>
            <p:custDataLst>
              <p:tags r:id="rId14"/>
            </p:custDataLst>
          </p:nvPr>
        </p:nvSpPr>
        <p:spPr bwMode="auto">
          <a:xfrm>
            <a:off x="7803703" y="1587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7" name="Line 19"/>
          <p:cNvSpPr>
            <a:spLocks noChangeShapeType="1"/>
          </p:cNvSpPr>
          <p:nvPr>
            <p:custDataLst>
              <p:tags r:id="rId15"/>
            </p:custDataLst>
          </p:nvPr>
        </p:nvSpPr>
        <p:spPr bwMode="auto">
          <a:xfrm>
            <a:off x="8563739" y="1302331"/>
            <a:ext cx="275461" cy="0"/>
          </a:xfrm>
          <a:prstGeom prst="line">
            <a:avLst/>
          </a:prstGeom>
          <a:noFill/>
          <a:ln w="28575">
            <a:solidFill>
              <a:srgbClr val="FFFFFF"/>
            </a:solidFill>
            <a:round/>
            <a:headEnd/>
            <a:tailEnd/>
          </a:ln>
          <a:effectLst/>
        </p:spPr>
        <p:txBody>
          <a:bodyPr wrap="none" anchor="ctr">
            <a:noAutofit/>
          </a:bodyPr>
          <a:lstStyle/>
          <a:p>
            <a:endParaRPr lang="en-US"/>
          </a:p>
        </p:txBody>
      </p:sp>
      <p:sp>
        <p:nvSpPr>
          <p:cNvPr id="109" name="Rectangle 4"/>
          <p:cNvSpPr>
            <a:spLocks noChangeArrowheads="1"/>
          </p:cNvSpPr>
          <p:nvPr>
            <p:custDataLst>
              <p:tags r:id="rId16"/>
            </p:custDataLst>
          </p:nvPr>
        </p:nvSpPr>
        <p:spPr bwMode="auto">
          <a:xfrm>
            <a:off x="6506340" y="2319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0" name="Text Box 5"/>
          <p:cNvSpPr txBox="1">
            <a:spLocks noChangeArrowheads="1"/>
          </p:cNvSpPr>
          <p:nvPr>
            <p:custDataLst>
              <p:tags r:id="rId17"/>
            </p:custDataLst>
          </p:nvPr>
        </p:nvSpPr>
        <p:spPr bwMode="auto">
          <a:xfrm>
            <a:off x="6515158" y="2299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1" name="Text Box 6"/>
          <p:cNvSpPr txBox="1">
            <a:spLocks noChangeArrowheads="1"/>
          </p:cNvSpPr>
          <p:nvPr>
            <p:custDataLst>
              <p:tags r:id="rId18"/>
            </p:custDataLst>
          </p:nvPr>
        </p:nvSpPr>
        <p:spPr bwMode="auto">
          <a:xfrm>
            <a:off x="6887340" y="2299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13" name="Line 19"/>
          <p:cNvSpPr>
            <a:spLocks noChangeShapeType="1"/>
          </p:cNvSpPr>
          <p:nvPr>
            <p:custDataLst>
              <p:tags r:id="rId19"/>
            </p:custDataLst>
          </p:nvPr>
        </p:nvSpPr>
        <p:spPr bwMode="auto">
          <a:xfrm>
            <a:off x="6277740" y="2471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14" name="Line 19"/>
          <p:cNvSpPr>
            <a:spLocks noChangeShapeType="1"/>
          </p:cNvSpPr>
          <p:nvPr>
            <p:custDataLst>
              <p:tags r:id="rId20"/>
            </p:custDataLst>
          </p:nvPr>
        </p:nvSpPr>
        <p:spPr bwMode="auto">
          <a:xfrm>
            <a:off x="6392040" y="2756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15" name="Line 19"/>
          <p:cNvSpPr>
            <a:spLocks noChangeShapeType="1"/>
          </p:cNvSpPr>
          <p:nvPr>
            <p:custDataLst>
              <p:tags r:id="rId21"/>
            </p:custDataLst>
          </p:nvPr>
        </p:nvSpPr>
        <p:spPr bwMode="auto">
          <a:xfrm>
            <a:off x="7152077" y="2471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17" name="Rectangle 4"/>
          <p:cNvSpPr>
            <a:spLocks noChangeArrowheads="1"/>
          </p:cNvSpPr>
          <p:nvPr>
            <p:custDataLst>
              <p:tags r:id="rId22"/>
            </p:custDataLst>
          </p:nvPr>
        </p:nvSpPr>
        <p:spPr bwMode="auto">
          <a:xfrm>
            <a:off x="7932196" y="2292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8" name="Text Box 5"/>
          <p:cNvSpPr txBox="1">
            <a:spLocks noChangeArrowheads="1"/>
          </p:cNvSpPr>
          <p:nvPr>
            <p:custDataLst>
              <p:tags r:id="rId23"/>
            </p:custDataLst>
          </p:nvPr>
        </p:nvSpPr>
        <p:spPr bwMode="auto">
          <a:xfrm>
            <a:off x="7941014" y="2273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9" name="Text Box 6"/>
          <p:cNvSpPr txBox="1">
            <a:spLocks noChangeArrowheads="1"/>
          </p:cNvSpPr>
          <p:nvPr>
            <p:custDataLst>
              <p:tags r:id="rId24"/>
            </p:custDataLst>
          </p:nvPr>
        </p:nvSpPr>
        <p:spPr bwMode="auto">
          <a:xfrm>
            <a:off x="8313196" y="2273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1" name="Line 19"/>
          <p:cNvSpPr>
            <a:spLocks noChangeShapeType="1"/>
          </p:cNvSpPr>
          <p:nvPr>
            <p:custDataLst>
              <p:tags r:id="rId25"/>
            </p:custDataLst>
          </p:nvPr>
        </p:nvSpPr>
        <p:spPr bwMode="auto">
          <a:xfrm>
            <a:off x="7703596" y="2445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22" name="Line 19"/>
          <p:cNvSpPr>
            <a:spLocks noChangeShapeType="1"/>
          </p:cNvSpPr>
          <p:nvPr>
            <p:custDataLst>
              <p:tags r:id="rId26"/>
            </p:custDataLst>
          </p:nvPr>
        </p:nvSpPr>
        <p:spPr bwMode="auto">
          <a:xfrm>
            <a:off x="7817896" y="2730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23" name="Line 19"/>
          <p:cNvSpPr>
            <a:spLocks noChangeShapeType="1"/>
          </p:cNvSpPr>
          <p:nvPr>
            <p:custDataLst>
              <p:tags r:id="rId27"/>
            </p:custDataLst>
          </p:nvPr>
        </p:nvSpPr>
        <p:spPr bwMode="auto">
          <a:xfrm>
            <a:off x="8577933" y="2445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25" name="Rectangle 4"/>
          <p:cNvSpPr>
            <a:spLocks noChangeArrowheads="1"/>
          </p:cNvSpPr>
          <p:nvPr>
            <p:custDataLst>
              <p:tags r:id="rId28"/>
            </p:custDataLst>
          </p:nvPr>
        </p:nvSpPr>
        <p:spPr bwMode="auto">
          <a:xfrm>
            <a:off x="6506340" y="3462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26" name="Text Box 5"/>
          <p:cNvSpPr txBox="1">
            <a:spLocks noChangeArrowheads="1"/>
          </p:cNvSpPr>
          <p:nvPr>
            <p:custDataLst>
              <p:tags r:id="rId29"/>
            </p:custDataLst>
          </p:nvPr>
        </p:nvSpPr>
        <p:spPr bwMode="auto">
          <a:xfrm>
            <a:off x="6515158" y="3442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27" name="Text Box 6"/>
          <p:cNvSpPr txBox="1">
            <a:spLocks noChangeArrowheads="1"/>
          </p:cNvSpPr>
          <p:nvPr>
            <p:custDataLst>
              <p:tags r:id="rId30"/>
            </p:custDataLst>
          </p:nvPr>
        </p:nvSpPr>
        <p:spPr bwMode="auto">
          <a:xfrm>
            <a:off x="6887340" y="3442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9" name="Line 19"/>
          <p:cNvSpPr>
            <a:spLocks noChangeShapeType="1"/>
          </p:cNvSpPr>
          <p:nvPr>
            <p:custDataLst>
              <p:tags r:id="rId31"/>
            </p:custDataLst>
          </p:nvPr>
        </p:nvSpPr>
        <p:spPr bwMode="auto">
          <a:xfrm>
            <a:off x="6277740" y="3614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0" name="Line 19"/>
          <p:cNvSpPr>
            <a:spLocks noChangeShapeType="1"/>
          </p:cNvSpPr>
          <p:nvPr>
            <p:custDataLst>
              <p:tags r:id="rId32"/>
            </p:custDataLst>
          </p:nvPr>
        </p:nvSpPr>
        <p:spPr bwMode="auto">
          <a:xfrm>
            <a:off x="6392040" y="3899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1" name="Line 19"/>
          <p:cNvSpPr>
            <a:spLocks noChangeShapeType="1"/>
          </p:cNvSpPr>
          <p:nvPr>
            <p:custDataLst>
              <p:tags r:id="rId33"/>
            </p:custDataLst>
          </p:nvPr>
        </p:nvSpPr>
        <p:spPr bwMode="auto">
          <a:xfrm>
            <a:off x="7152077" y="3614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33" name="Rectangle 4"/>
          <p:cNvSpPr>
            <a:spLocks noChangeArrowheads="1"/>
          </p:cNvSpPr>
          <p:nvPr>
            <p:custDataLst>
              <p:tags r:id="rId34"/>
            </p:custDataLst>
          </p:nvPr>
        </p:nvSpPr>
        <p:spPr bwMode="auto">
          <a:xfrm>
            <a:off x="7932196" y="3435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34" name="Text Box 5"/>
          <p:cNvSpPr txBox="1">
            <a:spLocks noChangeArrowheads="1"/>
          </p:cNvSpPr>
          <p:nvPr>
            <p:custDataLst>
              <p:tags r:id="rId35"/>
            </p:custDataLst>
          </p:nvPr>
        </p:nvSpPr>
        <p:spPr bwMode="auto">
          <a:xfrm>
            <a:off x="7941014" y="3416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35" name="Text Box 6"/>
          <p:cNvSpPr txBox="1">
            <a:spLocks noChangeArrowheads="1"/>
          </p:cNvSpPr>
          <p:nvPr>
            <p:custDataLst>
              <p:tags r:id="rId36"/>
            </p:custDataLst>
          </p:nvPr>
        </p:nvSpPr>
        <p:spPr bwMode="auto">
          <a:xfrm>
            <a:off x="8313196" y="3416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37" name="Line 19"/>
          <p:cNvSpPr>
            <a:spLocks noChangeShapeType="1"/>
          </p:cNvSpPr>
          <p:nvPr>
            <p:custDataLst>
              <p:tags r:id="rId37"/>
            </p:custDataLst>
          </p:nvPr>
        </p:nvSpPr>
        <p:spPr bwMode="auto">
          <a:xfrm>
            <a:off x="7703596" y="3588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8" name="Line 19"/>
          <p:cNvSpPr>
            <a:spLocks noChangeShapeType="1"/>
          </p:cNvSpPr>
          <p:nvPr>
            <p:custDataLst>
              <p:tags r:id="rId38"/>
            </p:custDataLst>
          </p:nvPr>
        </p:nvSpPr>
        <p:spPr bwMode="auto">
          <a:xfrm>
            <a:off x="7817896" y="3873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9" name="Line 19"/>
          <p:cNvSpPr>
            <a:spLocks noChangeShapeType="1"/>
          </p:cNvSpPr>
          <p:nvPr>
            <p:custDataLst>
              <p:tags r:id="rId39"/>
            </p:custDataLst>
          </p:nvPr>
        </p:nvSpPr>
        <p:spPr bwMode="auto">
          <a:xfrm>
            <a:off x="8577933" y="3588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1" name="Rectangle 4"/>
          <p:cNvSpPr>
            <a:spLocks noChangeArrowheads="1"/>
          </p:cNvSpPr>
          <p:nvPr>
            <p:custDataLst>
              <p:tags r:id="rId40"/>
            </p:custDataLst>
          </p:nvPr>
        </p:nvSpPr>
        <p:spPr bwMode="auto">
          <a:xfrm>
            <a:off x="6506340" y="4583363"/>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42" name="Text Box 5"/>
          <p:cNvSpPr txBox="1">
            <a:spLocks noChangeArrowheads="1"/>
          </p:cNvSpPr>
          <p:nvPr>
            <p:custDataLst>
              <p:tags r:id="rId41"/>
            </p:custDataLst>
          </p:nvPr>
        </p:nvSpPr>
        <p:spPr bwMode="auto">
          <a:xfrm>
            <a:off x="6515158" y="4563816"/>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43" name="Text Box 6"/>
          <p:cNvSpPr txBox="1">
            <a:spLocks noChangeArrowheads="1"/>
          </p:cNvSpPr>
          <p:nvPr>
            <p:custDataLst>
              <p:tags r:id="rId42"/>
            </p:custDataLst>
          </p:nvPr>
        </p:nvSpPr>
        <p:spPr bwMode="auto">
          <a:xfrm>
            <a:off x="6887340" y="4563816"/>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45" name="Line 19"/>
          <p:cNvSpPr>
            <a:spLocks noChangeShapeType="1"/>
          </p:cNvSpPr>
          <p:nvPr>
            <p:custDataLst>
              <p:tags r:id="rId43"/>
            </p:custDataLst>
          </p:nvPr>
        </p:nvSpPr>
        <p:spPr bwMode="auto">
          <a:xfrm>
            <a:off x="6277740" y="4735763"/>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6" name="Line 19"/>
          <p:cNvSpPr>
            <a:spLocks noChangeShapeType="1"/>
          </p:cNvSpPr>
          <p:nvPr>
            <p:custDataLst>
              <p:tags r:id="rId44"/>
            </p:custDataLst>
          </p:nvPr>
        </p:nvSpPr>
        <p:spPr bwMode="auto">
          <a:xfrm>
            <a:off x="6392040" y="5021016"/>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7" name="Line 19"/>
          <p:cNvSpPr>
            <a:spLocks noChangeShapeType="1"/>
          </p:cNvSpPr>
          <p:nvPr>
            <p:custDataLst>
              <p:tags r:id="rId45"/>
            </p:custDataLst>
          </p:nvPr>
        </p:nvSpPr>
        <p:spPr bwMode="auto">
          <a:xfrm>
            <a:off x="7152077" y="4735763"/>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9" name="Rectangle 4"/>
          <p:cNvSpPr>
            <a:spLocks noChangeArrowheads="1"/>
          </p:cNvSpPr>
          <p:nvPr>
            <p:custDataLst>
              <p:tags r:id="rId46"/>
            </p:custDataLst>
          </p:nvPr>
        </p:nvSpPr>
        <p:spPr bwMode="auto">
          <a:xfrm>
            <a:off x="7932196" y="455725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50" name="Text Box 5"/>
          <p:cNvSpPr txBox="1">
            <a:spLocks noChangeArrowheads="1"/>
          </p:cNvSpPr>
          <p:nvPr>
            <p:custDataLst>
              <p:tags r:id="rId47"/>
            </p:custDataLst>
          </p:nvPr>
        </p:nvSpPr>
        <p:spPr bwMode="auto">
          <a:xfrm>
            <a:off x="7941014" y="453770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51" name="Text Box 6"/>
          <p:cNvSpPr txBox="1">
            <a:spLocks noChangeArrowheads="1"/>
          </p:cNvSpPr>
          <p:nvPr>
            <p:custDataLst>
              <p:tags r:id="rId48"/>
            </p:custDataLst>
          </p:nvPr>
        </p:nvSpPr>
        <p:spPr bwMode="auto">
          <a:xfrm>
            <a:off x="8313196" y="453770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53" name="Line 19"/>
          <p:cNvSpPr>
            <a:spLocks noChangeShapeType="1"/>
          </p:cNvSpPr>
          <p:nvPr>
            <p:custDataLst>
              <p:tags r:id="rId49"/>
            </p:custDataLst>
          </p:nvPr>
        </p:nvSpPr>
        <p:spPr bwMode="auto">
          <a:xfrm>
            <a:off x="7703596" y="470965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4" name="Line 19"/>
          <p:cNvSpPr>
            <a:spLocks noChangeShapeType="1"/>
          </p:cNvSpPr>
          <p:nvPr>
            <p:custDataLst>
              <p:tags r:id="rId50"/>
            </p:custDataLst>
          </p:nvPr>
        </p:nvSpPr>
        <p:spPr bwMode="auto">
          <a:xfrm>
            <a:off x="7817896" y="499490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5" name="Line 19"/>
          <p:cNvSpPr>
            <a:spLocks noChangeShapeType="1"/>
          </p:cNvSpPr>
          <p:nvPr>
            <p:custDataLst>
              <p:tags r:id="rId51"/>
            </p:custDataLst>
          </p:nvPr>
        </p:nvSpPr>
        <p:spPr bwMode="auto">
          <a:xfrm>
            <a:off x="8577933" y="470965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cxnSp>
        <p:nvCxnSpPr>
          <p:cNvPr id="10" name="Straight Connector 9"/>
          <p:cNvCxnSpPr/>
          <p:nvPr/>
        </p:nvCxnSpPr>
        <p:spPr>
          <a:xfrm flipH="1">
            <a:off x="8806533" y="1302332"/>
            <a:ext cx="32669" cy="511260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1" idx="1"/>
          </p:cNvCxnSpPr>
          <p:nvPr/>
        </p:nvCxnSpPr>
        <p:spPr>
          <a:xfrm>
            <a:off x="7366484" y="1328443"/>
            <a:ext cx="56416" cy="508649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45" idx="0"/>
          </p:cNvCxnSpPr>
          <p:nvPr/>
        </p:nvCxnSpPr>
        <p:spPr>
          <a:xfrm flipH="1" flipV="1">
            <a:off x="6263547" y="977984"/>
            <a:ext cx="14193" cy="375777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53" idx="0"/>
          </p:cNvCxnSpPr>
          <p:nvPr/>
        </p:nvCxnSpPr>
        <p:spPr>
          <a:xfrm flipH="1" flipV="1">
            <a:off x="7689403" y="977984"/>
            <a:ext cx="14193" cy="37316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6" idx="0"/>
          </p:cNvCxnSpPr>
          <p:nvPr/>
        </p:nvCxnSpPr>
        <p:spPr>
          <a:xfrm flipH="1">
            <a:off x="7793989" y="1587584"/>
            <a:ext cx="9714" cy="5952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90" idx="0"/>
          </p:cNvCxnSpPr>
          <p:nvPr/>
        </p:nvCxnSpPr>
        <p:spPr>
          <a:xfrm>
            <a:off x="6377847" y="1613695"/>
            <a:ext cx="0" cy="569093"/>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7793989" y="2730584"/>
            <a:ext cx="0" cy="60183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a:stCxn id="114" idx="0"/>
          </p:cNvCxnSpPr>
          <p:nvPr/>
        </p:nvCxnSpPr>
        <p:spPr>
          <a:xfrm flipH="1">
            <a:off x="6377847" y="2756695"/>
            <a:ext cx="14193" cy="575720"/>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7815933" y="3873584"/>
            <a:ext cx="13077" cy="61444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6390077" y="3899695"/>
            <a:ext cx="13077" cy="588336"/>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7793989" y="5016584"/>
            <a:ext cx="0" cy="60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6368133" y="5042695"/>
            <a:ext cx="0" cy="583489"/>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62" name="Isosceles Triangle 161"/>
          <p:cNvSpPr/>
          <p:nvPr/>
        </p:nvSpPr>
        <p:spPr>
          <a:xfrm rot="5400000">
            <a:off x="6533386"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Isosceles Triangle 162"/>
          <p:cNvSpPr/>
          <p:nvPr/>
        </p:nvSpPr>
        <p:spPr>
          <a:xfrm rot="5400000">
            <a:off x="7981185"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Isosceles Triangle 163"/>
          <p:cNvSpPr/>
          <p:nvPr/>
        </p:nvSpPr>
        <p:spPr>
          <a:xfrm rot="5400000">
            <a:off x="6533386"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Isosceles Triangle 164"/>
          <p:cNvSpPr/>
          <p:nvPr/>
        </p:nvSpPr>
        <p:spPr>
          <a:xfrm rot="5400000">
            <a:off x="7981185"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Isosceles Triangle 165"/>
          <p:cNvSpPr/>
          <p:nvPr/>
        </p:nvSpPr>
        <p:spPr>
          <a:xfrm rot="5400000">
            <a:off x="6533386"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Isosceles Triangle 166"/>
          <p:cNvSpPr/>
          <p:nvPr/>
        </p:nvSpPr>
        <p:spPr>
          <a:xfrm rot="5400000">
            <a:off x="7981185"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Isosceles Triangle 167"/>
          <p:cNvSpPr/>
          <p:nvPr/>
        </p:nvSpPr>
        <p:spPr>
          <a:xfrm rot="5400000">
            <a:off x="6533386"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Isosceles Triangle 168"/>
          <p:cNvSpPr/>
          <p:nvPr/>
        </p:nvSpPr>
        <p:spPr>
          <a:xfrm rot="5400000">
            <a:off x="7981185"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 Box 108"/>
          <p:cNvSpPr txBox="1">
            <a:spLocks noChangeArrowheads="1"/>
          </p:cNvSpPr>
          <p:nvPr>
            <p:custDataLst>
              <p:tags r:id="rId52"/>
            </p:custDataLst>
          </p:nvPr>
        </p:nvSpPr>
        <p:spPr bwMode="auto">
          <a:xfrm>
            <a:off x="6921000" y="6210656"/>
            <a:ext cx="100380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6" name="Text Box 108"/>
          <p:cNvSpPr txBox="1">
            <a:spLocks noChangeArrowheads="1"/>
          </p:cNvSpPr>
          <p:nvPr>
            <p:custDataLst>
              <p:tags r:id="rId53"/>
            </p:custDataLst>
          </p:nvPr>
        </p:nvSpPr>
        <p:spPr bwMode="auto">
          <a:xfrm>
            <a:off x="8259932" y="6210656"/>
            <a:ext cx="1003801"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87" name="Text Box 108"/>
          <p:cNvSpPr txBox="1">
            <a:spLocks noChangeArrowheads="1"/>
          </p:cNvSpPr>
          <p:nvPr>
            <p:custDataLst>
              <p:tags r:id="rId54"/>
            </p:custDataLst>
          </p:nvPr>
        </p:nvSpPr>
        <p:spPr bwMode="auto">
          <a:xfrm>
            <a:off x="5757045"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8" name="Text Box 108"/>
          <p:cNvSpPr txBox="1">
            <a:spLocks noChangeArrowheads="1"/>
          </p:cNvSpPr>
          <p:nvPr>
            <p:custDataLst>
              <p:tags r:id="rId55"/>
            </p:custDataLst>
          </p:nvPr>
        </p:nvSpPr>
        <p:spPr bwMode="auto">
          <a:xfrm>
            <a:off x="7162800"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73" name="TextBox 172"/>
          <p:cNvSpPr txBox="1"/>
          <p:nvPr/>
        </p:nvSpPr>
        <p:spPr>
          <a:xfrm>
            <a:off x="6403154" y="1553830"/>
            <a:ext cx="748923" cy="338554"/>
          </a:xfrm>
          <a:prstGeom prst="rect">
            <a:avLst/>
          </a:prstGeom>
          <a:noFill/>
        </p:spPr>
        <p:txBody>
          <a:bodyPr wrap="none" rtlCol="0">
            <a:spAutoFit/>
          </a:bodyPr>
          <a:lstStyle/>
          <a:p>
            <a:r>
              <a:rPr lang="en-US" sz="1600" dirty="0" smtClean="0"/>
              <a:t>enable</a:t>
            </a:r>
            <a:endParaRPr lang="en-US" sz="1600" dirty="0"/>
          </a:p>
        </p:txBody>
      </p:sp>
      <p:sp>
        <p:nvSpPr>
          <p:cNvPr id="210" name="TextBox 209"/>
          <p:cNvSpPr txBox="1"/>
          <p:nvPr/>
        </p:nvSpPr>
        <p:spPr>
          <a:xfrm>
            <a:off x="7829010" y="1511384"/>
            <a:ext cx="748923" cy="338554"/>
          </a:xfrm>
          <a:prstGeom prst="rect">
            <a:avLst/>
          </a:prstGeom>
          <a:noFill/>
        </p:spPr>
        <p:txBody>
          <a:bodyPr wrap="none" rtlCol="0">
            <a:spAutoFit/>
          </a:bodyPr>
          <a:lstStyle/>
          <a:p>
            <a:r>
              <a:rPr lang="en-US" sz="1600" dirty="0" smtClean="0"/>
              <a:t>enable</a:t>
            </a:r>
            <a:endParaRPr lang="en-US" sz="1600" dirty="0"/>
          </a:p>
        </p:txBody>
      </p:sp>
      <p:sp>
        <p:nvSpPr>
          <p:cNvPr id="211" name="TextBox 210"/>
          <p:cNvSpPr txBox="1"/>
          <p:nvPr/>
        </p:nvSpPr>
        <p:spPr>
          <a:xfrm>
            <a:off x="6444333"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2" name="TextBox 211"/>
          <p:cNvSpPr txBox="1"/>
          <p:nvPr/>
        </p:nvSpPr>
        <p:spPr>
          <a:xfrm>
            <a:off x="7829010"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3" name="TextBox 212"/>
          <p:cNvSpPr txBox="1"/>
          <p:nvPr/>
        </p:nvSpPr>
        <p:spPr>
          <a:xfrm>
            <a:off x="6444333"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4" name="TextBox 213"/>
          <p:cNvSpPr txBox="1"/>
          <p:nvPr/>
        </p:nvSpPr>
        <p:spPr>
          <a:xfrm>
            <a:off x="7829010"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5" name="TextBox 214"/>
          <p:cNvSpPr txBox="1"/>
          <p:nvPr/>
        </p:nvSpPr>
        <p:spPr>
          <a:xfrm>
            <a:off x="6444333" y="4982830"/>
            <a:ext cx="748923" cy="338554"/>
          </a:xfrm>
          <a:prstGeom prst="rect">
            <a:avLst/>
          </a:prstGeom>
          <a:noFill/>
        </p:spPr>
        <p:txBody>
          <a:bodyPr wrap="none" rtlCol="0">
            <a:spAutoFit/>
          </a:bodyPr>
          <a:lstStyle/>
          <a:p>
            <a:r>
              <a:rPr lang="en-US" sz="1600" dirty="0" smtClean="0"/>
              <a:t>enable</a:t>
            </a:r>
            <a:endParaRPr lang="en-US" sz="1600" dirty="0"/>
          </a:p>
        </p:txBody>
      </p:sp>
      <p:sp>
        <p:nvSpPr>
          <p:cNvPr id="216" name="TextBox 215"/>
          <p:cNvSpPr txBox="1"/>
          <p:nvPr/>
        </p:nvSpPr>
        <p:spPr>
          <a:xfrm>
            <a:off x="7829010" y="4906630"/>
            <a:ext cx="748923" cy="338554"/>
          </a:xfrm>
          <a:prstGeom prst="rect">
            <a:avLst/>
          </a:prstGeom>
          <a:noFill/>
        </p:spPr>
        <p:txBody>
          <a:bodyPr wrap="none" rtlCol="0">
            <a:spAutoFit/>
          </a:bodyPr>
          <a:lstStyle/>
          <a:p>
            <a:r>
              <a:rPr lang="en-US" sz="1600" dirty="0" smtClean="0"/>
              <a:t>enable</a:t>
            </a:r>
            <a:endParaRPr lang="en-US" sz="1600" dirty="0"/>
          </a:p>
        </p:txBody>
      </p:sp>
      <p:cxnSp>
        <p:nvCxnSpPr>
          <p:cNvPr id="175" name="Straight Connector 174"/>
          <p:cNvCxnSpPr/>
          <p:nvPr/>
        </p:nvCxnSpPr>
        <p:spPr>
          <a:xfrm flipV="1">
            <a:off x="5281102" y="1955529"/>
            <a:ext cx="0" cy="17146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flipH="1" flipV="1">
            <a:off x="5281102" y="31115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5281102" y="4241842"/>
            <a:ext cx="0" cy="165142"/>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5281102" y="5397584"/>
            <a:ext cx="0" cy="114301"/>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5176502" y="1955529"/>
            <a:ext cx="3078562" cy="1305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5176502" y="3102413"/>
            <a:ext cx="3026970" cy="917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5176502" y="4241842"/>
            <a:ext cx="307856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a:off x="5191526" y="5397584"/>
            <a:ext cx="310747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flipH="1">
            <a:off x="6749133"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H="1">
            <a:off x="8267095"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H="1">
            <a:off x="6749133"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flipH="1">
            <a:off x="6749133"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flipH="1">
            <a:off x="8190895"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flipH="1">
            <a:off x="8267095"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flipH="1">
            <a:off x="6749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flipH="1">
            <a:off x="8273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4" name="Straight Connector 3"/>
          <p:cNvCxnSpPr>
            <a:endCxn id="62" idx="1"/>
          </p:cNvCxnSpPr>
          <p:nvPr/>
        </p:nvCxnSpPr>
        <p:spPr>
          <a:xfrm flipV="1">
            <a:off x="3701133" y="3677735"/>
            <a:ext cx="609600" cy="24290"/>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51479" y="358140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4920333" y="1752600"/>
            <a:ext cx="314510" cy="400110"/>
          </a:xfrm>
          <a:prstGeom prst="rect">
            <a:avLst/>
          </a:prstGeom>
          <a:noFill/>
        </p:spPr>
        <p:txBody>
          <a:bodyPr wrap="none" rtlCol="0">
            <a:spAutoFit/>
          </a:bodyPr>
          <a:lstStyle/>
          <a:p>
            <a:r>
              <a:rPr lang="en-US" sz="2000" dirty="0"/>
              <a:t>0</a:t>
            </a:r>
            <a:endParaRPr lang="en-US" sz="2000" dirty="0" smtClean="0"/>
          </a:p>
        </p:txBody>
      </p:sp>
      <p:sp>
        <p:nvSpPr>
          <p:cNvPr id="140" name="TextBox 139"/>
          <p:cNvSpPr txBox="1"/>
          <p:nvPr/>
        </p:nvSpPr>
        <p:spPr>
          <a:xfrm>
            <a:off x="4920333" y="2876490"/>
            <a:ext cx="314510" cy="400110"/>
          </a:xfrm>
          <a:prstGeom prst="rect">
            <a:avLst/>
          </a:prstGeom>
          <a:noFill/>
        </p:spPr>
        <p:txBody>
          <a:bodyPr wrap="none" rtlCol="0">
            <a:spAutoFit/>
          </a:bodyPr>
          <a:lstStyle/>
          <a:p>
            <a:r>
              <a:rPr lang="en-US" sz="2000" dirty="0" smtClean="0"/>
              <a:t>1</a:t>
            </a:r>
            <a:endParaRPr lang="en-US" sz="2000" dirty="0" smtClean="0"/>
          </a:p>
        </p:txBody>
      </p:sp>
      <p:sp>
        <p:nvSpPr>
          <p:cNvPr id="144" name="TextBox 143"/>
          <p:cNvSpPr txBox="1"/>
          <p:nvPr/>
        </p:nvSpPr>
        <p:spPr>
          <a:xfrm>
            <a:off x="4920333" y="4038600"/>
            <a:ext cx="314510" cy="400110"/>
          </a:xfrm>
          <a:prstGeom prst="rect">
            <a:avLst/>
          </a:prstGeom>
          <a:noFill/>
        </p:spPr>
        <p:txBody>
          <a:bodyPr wrap="none" rtlCol="0">
            <a:spAutoFit/>
          </a:bodyPr>
          <a:lstStyle/>
          <a:p>
            <a:r>
              <a:rPr lang="en-US" sz="2000" dirty="0" smtClean="0"/>
              <a:t>2</a:t>
            </a:r>
            <a:endParaRPr lang="en-US" sz="2000" dirty="0" smtClean="0"/>
          </a:p>
        </p:txBody>
      </p:sp>
      <p:sp>
        <p:nvSpPr>
          <p:cNvPr id="148" name="TextBox 147"/>
          <p:cNvSpPr txBox="1"/>
          <p:nvPr/>
        </p:nvSpPr>
        <p:spPr>
          <a:xfrm>
            <a:off x="4920333" y="5162490"/>
            <a:ext cx="314510" cy="400110"/>
          </a:xfrm>
          <a:prstGeom prst="rect">
            <a:avLst/>
          </a:prstGeom>
          <a:noFill/>
        </p:spPr>
        <p:txBody>
          <a:bodyPr wrap="none" rtlCol="0">
            <a:spAutoFit/>
          </a:bodyPr>
          <a:lstStyle/>
          <a:p>
            <a:r>
              <a:rPr lang="en-US" sz="2000" dirty="0" smtClean="0"/>
              <a:t>3</a:t>
            </a:r>
            <a:endParaRPr lang="en-US" sz="2000" dirty="0" smtClean="0"/>
          </a:p>
        </p:txBody>
      </p:sp>
      <p:cxnSp>
        <p:nvCxnSpPr>
          <p:cNvPr id="15" name="Straight Connector 14"/>
          <p:cNvCxnSpPr/>
          <p:nvPr/>
        </p:nvCxnSpPr>
        <p:spPr>
          <a:xfrm flipH="1" flipV="1">
            <a:off x="3827679" y="5689768"/>
            <a:ext cx="1621413" cy="2523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2" name="Text Box 108"/>
          <p:cNvSpPr txBox="1">
            <a:spLocks noChangeArrowheads="1"/>
          </p:cNvSpPr>
          <p:nvPr>
            <p:custDataLst>
              <p:tags r:id="rId56"/>
            </p:custDataLst>
          </p:nvPr>
        </p:nvSpPr>
        <p:spPr bwMode="auto">
          <a:xfrm>
            <a:off x="2090067" y="5410200"/>
            <a:ext cx="1796133"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Write Enable</a:t>
            </a:r>
            <a:endParaRPr lang="en-US" sz="2400" baseline="-25000" dirty="0">
              <a:solidFill>
                <a:srgbClr val="FFFFFF"/>
              </a:solidFill>
              <a:latin typeface="Calibri"/>
            </a:endParaRPr>
          </a:p>
        </p:txBody>
      </p:sp>
      <p:cxnSp>
        <p:nvCxnSpPr>
          <p:cNvPr id="28" name="Straight Connector 27"/>
          <p:cNvCxnSpPr>
            <a:endCxn id="190" idx="3"/>
          </p:cNvCxnSpPr>
          <p:nvPr/>
        </p:nvCxnSpPr>
        <p:spPr>
          <a:xfrm flipH="1">
            <a:off x="3899457" y="5924728"/>
            <a:ext cx="1895995" cy="129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0" name="Text Box 108"/>
          <p:cNvSpPr txBox="1">
            <a:spLocks noChangeArrowheads="1"/>
          </p:cNvSpPr>
          <p:nvPr>
            <p:custDataLst>
              <p:tags r:id="rId57"/>
            </p:custDataLst>
          </p:nvPr>
        </p:nvSpPr>
        <p:spPr bwMode="auto">
          <a:xfrm>
            <a:off x="1905000" y="5677256"/>
            <a:ext cx="199445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Output</a:t>
            </a:r>
            <a:r>
              <a:rPr lang="en-US" sz="2400" dirty="0" smtClean="0">
                <a:solidFill>
                  <a:srgbClr val="FFFFFF"/>
                </a:solidFill>
                <a:latin typeface="Calibri"/>
              </a:rPr>
              <a:t> Enable</a:t>
            </a:r>
            <a:endParaRPr lang="en-US" sz="2400" baseline="-25000" dirty="0">
              <a:solidFill>
                <a:srgbClr val="FFFFFF"/>
              </a:solidFill>
              <a:latin typeface="Calibri"/>
            </a:endParaRPr>
          </a:p>
        </p:txBody>
      </p:sp>
      <p:sp>
        <p:nvSpPr>
          <p:cNvPr id="198" name="AutoShape 5"/>
          <p:cNvSpPr>
            <a:spLocks noChangeArrowheads="1"/>
          </p:cNvSpPr>
          <p:nvPr/>
        </p:nvSpPr>
        <p:spPr bwMode="auto">
          <a:xfrm>
            <a:off x="5962650" y="1822173"/>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199" name="AutoShape 5"/>
          <p:cNvSpPr>
            <a:spLocks noChangeArrowheads="1"/>
          </p:cNvSpPr>
          <p:nvPr/>
        </p:nvSpPr>
        <p:spPr bwMode="auto">
          <a:xfrm>
            <a:off x="5962649" y="2971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0" name="AutoShape 5"/>
          <p:cNvSpPr>
            <a:spLocks noChangeArrowheads="1"/>
          </p:cNvSpPr>
          <p:nvPr/>
        </p:nvSpPr>
        <p:spPr bwMode="auto">
          <a:xfrm>
            <a:off x="5939333" y="4127416"/>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1" name="AutoShape 5"/>
          <p:cNvSpPr>
            <a:spLocks noChangeArrowheads="1"/>
          </p:cNvSpPr>
          <p:nvPr/>
        </p:nvSpPr>
        <p:spPr bwMode="auto">
          <a:xfrm>
            <a:off x="5939333" y="5257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cxnSp>
        <p:nvCxnSpPr>
          <p:cNvPr id="233" name="Straight Connector 232"/>
          <p:cNvCxnSpPr/>
          <p:nvPr/>
        </p:nvCxnSpPr>
        <p:spPr>
          <a:xfrm>
            <a:off x="5795452" y="1792869"/>
            <a:ext cx="0" cy="415073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H="1">
            <a:off x="5831426" y="18288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a:stCxn id="199" idx="0"/>
          </p:cNvCxnSpPr>
          <p:nvPr/>
        </p:nvCxnSpPr>
        <p:spPr>
          <a:xfrm flipH="1">
            <a:off x="5795452" y="2971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H="1">
            <a:off x="5791200" y="4114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H="1">
            <a:off x="5791200" y="5245184"/>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206" name="Rectangle 205"/>
          <p:cNvSpPr/>
          <p:nvPr/>
        </p:nvSpPr>
        <p:spPr>
          <a:xfrm>
            <a:off x="4051857" y="1066800"/>
            <a:ext cx="4939743" cy="50229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TextBox 288"/>
          <p:cNvSpPr txBox="1"/>
          <p:nvPr/>
        </p:nvSpPr>
        <p:spPr>
          <a:xfrm>
            <a:off x="186131" y="888321"/>
            <a:ext cx="3818353" cy="2677656"/>
          </a:xfrm>
          <a:prstGeom prst="rect">
            <a:avLst/>
          </a:prstGeom>
          <a:noFill/>
        </p:spPr>
        <p:txBody>
          <a:bodyPr wrap="none" rtlCol="0">
            <a:spAutoFit/>
          </a:bodyPr>
          <a:lstStyle/>
          <a:p>
            <a:r>
              <a:rPr lang="en-US" sz="2800" dirty="0" smtClean="0">
                <a:solidFill>
                  <a:schemeClr val="accent1"/>
                </a:solidFill>
              </a:rPr>
              <a:t>E.g. How do we design </a:t>
            </a:r>
          </a:p>
          <a:p>
            <a:r>
              <a:rPr lang="en-US" sz="2800" dirty="0" smtClean="0">
                <a:solidFill>
                  <a:schemeClr val="accent1"/>
                </a:solidFill>
              </a:rPr>
              <a:t>a 4 x 2 SRAM Module?</a:t>
            </a:r>
          </a:p>
          <a:p>
            <a:endParaRPr lang="en-US" sz="2800" dirty="0">
              <a:solidFill>
                <a:schemeClr val="accent1"/>
              </a:solidFill>
            </a:endParaRPr>
          </a:p>
          <a:p>
            <a:r>
              <a:rPr lang="en-US" sz="2800" dirty="0"/>
              <a:t>(i.e. 4 word lines that are</a:t>
            </a:r>
          </a:p>
          <a:p>
            <a:r>
              <a:rPr lang="en-US" sz="2800" dirty="0"/>
              <a:t> each 2 bits wide)?</a:t>
            </a:r>
          </a:p>
          <a:p>
            <a:endParaRPr lang="en-US" sz="2800" dirty="0">
              <a:solidFill>
                <a:schemeClr val="accent1"/>
              </a:solidFill>
            </a:endParaRPr>
          </a:p>
        </p:txBody>
      </p:sp>
    </p:spTree>
    <p:extLst>
      <p:ext uri="{BB962C8B-B14F-4D97-AF65-F5344CB8AC3E}">
        <p14:creationId xmlns:p14="http://schemas.microsoft.com/office/powerpoint/2010/main" val="15718955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SRAM</a:t>
            </a:r>
            <a:endParaRPr lang="en-US" dirty="0"/>
          </a:p>
        </p:txBody>
      </p:sp>
      <p:sp>
        <p:nvSpPr>
          <p:cNvPr id="50" name="AutoShape 5"/>
          <p:cNvSpPr>
            <a:spLocks noChangeArrowheads="1"/>
          </p:cNvSpPr>
          <p:nvPr/>
        </p:nvSpPr>
        <p:spPr bwMode="auto">
          <a:xfrm>
            <a:off x="5505450" y="2101741"/>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5" name="Straight Connector 54"/>
          <p:cNvCxnSpPr>
            <a:stCxn id="50" idx="3"/>
          </p:cNvCxnSpPr>
          <p:nvPr/>
        </p:nvCxnSpPr>
        <p:spPr>
          <a:xfrm flipV="1">
            <a:off x="5715000" y="2182788"/>
            <a:ext cx="2102896"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6" name="AutoShape 5"/>
          <p:cNvSpPr>
            <a:spLocks noChangeArrowheads="1"/>
          </p:cNvSpPr>
          <p:nvPr/>
        </p:nvSpPr>
        <p:spPr bwMode="auto">
          <a:xfrm>
            <a:off x="5505449" y="3251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7" name="Straight Connector 56"/>
          <p:cNvCxnSpPr>
            <a:stCxn id="56" idx="3"/>
          </p:cNvCxnSpPr>
          <p:nvPr/>
        </p:nvCxnSpPr>
        <p:spPr>
          <a:xfrm flipV="1">
            <a:off x="5714999" y="3326411"/>
            <a:ext cx="2100934" cy="3925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AutoShape 5"/>
          <p:cNvSpPr>
            <a:spLocks noChangeArrowheads="1"/>
          </p:cNvSpPr>
          <p:nvPr/>
        </p:nvSpPr>
        <p:spPr bwMode="auto">
          <a:xfrm>
            <a:off x="5482133" y="4406984"/>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9" name="Straight Connector 58"/>
          <p:cNvCxnSpPr>
            <a:stCxn id="58" idx="3"/>
          </p:cNvCxnSpPr>
          <p:nvPr/>
        </p:nvCxnSpPr>
        <p:spPr>
          <a:xfrm flipV="1">
            <a:off x="5691683" y="4488031"/>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0" name="AutoShape 5"/>
          <p:cNvSpPr>
            <a:spLocks noChangeArrowheads="1"/>
          </p:cNvSpPr>
          <p:nvPr/>
        </p:nvSpPr>
        <p:spPr bwMode="auto">
          <a:xfrm>
            <a:off x="5482133" y="5537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61" name="Straight Connector 60"/>
          <p:cNvCxnSpPr>
            <a:stCxn id="60" idx="3"/>
          </p:cNvCxnSpPr>
          <p:nvPr/>
        </p:nvCxnSpPr>
        <p:spPr>
          <a:xfrm flipV="1">
            <a:off x="5691683" y="5618415"/>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4310733" y="1792869"/>
            <a:ext cx="865769" cy="376973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4268140" y="2286000"/>
            <a:ext cx="956993" cy="646331"/>
          </a:xfrm>
          <a:prstGeom prst="rect">
            <a:avLst/>
          </a:prstGeom>
          <a:noFill/>
        </p:spPr>
        <p:txBody>
          <a:bodyPr wrap="none" rtlCol="0">
            <a:spAutoFit/>
          </a:bodyPr>
          <a:lstStyle/>
          <a:p>
            <a:r>
              <a:rPr lang="en-US" dirty="0" smtClean="0"/>
              <a:t>2-to-4</a:t>
            </a:r>
          </a:p>
          <a:p>
            <a:r>
              <a:rPr lang="en-US" dirty="0" smtClean="0"/>
              <a:t>decoder</a:t>
            </a:r>
            <a:endParaRPr lang="en-US" dirty="0"/>
          </a:p>
        </p:txBody>
      </p:sp>
      <p:cxnSp>
        <p:nvCxnSpPr>
          <p:cNvPr id="64" name="Straight Connector 63"/>
          <p:cNvCxnSpPr/>
          <p:nvPr/>
        </p:nvCxnSpPr>
        <p:spPr>
          <a:xfrm>
            <a:off x="5281102" y="2126989"/>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5281102" y="3254370"/>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5281102" y="4409986"/>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5281102" y="5537368"/>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5393276" y="2273384"/>
            <a:ext cx="112174"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5405933" y="3403768"/>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5369959" y="4559384"/>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5369959" y="57150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51477" y="2273384"/>
            <a:ext cx="0" cy="341638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4" name="Text Box 108"/>
          <p:cNvSpPr txBox="1">
            <a:spLocks noChangeArrowheads="1"/>
          </p:cNvSpPr>
          <p:nvPr>
            <p:custDataLst>
              <p:tags r:id="rId2"/>
            </p:custDataLst>
          </p:nvPr>
        </p:nvSpPr>
        <p:spPr bwMode="auto">
          <a:xfrm>
            <a:off x="3581400" y="3174747"/>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2</a:t>
            </a:r>
            <a:endParaRPr lang="en-US" sz="2400" dirty="0">
              <a:solidFill>
                <a:srgbClr val="FFFFFF"/>
              </a:solidFill>
              <a:latin typeface="Calibri"/>
            </a:endParaRPr>
          </a:p>
        </p:txBody>
      </p:sp>
      <p:sp>
        <p:nvSpPr>
          <p:cNvPr id="75" name="Text Box 108"/>
          <p:cNvSpPr txBox="1">
            <a:spLocks noChangeArrowheads="1"/>
          </p:cNvSpPr>
          <p:nvPr>
            <p:custDataLst>
              <p:tags r:id="rId3"/>
            </p:custDataLst>
          </p:nvPr>
        </p:nvSpPr>
        <p:spPr bwMode="auto">
          <a:xfrm>
            <a:off x="2549693" y="3403296"/>
            <a:ext cx="118410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endParaRPr lang="en-US" sz="2400" baseline="-25000" dirty="0">
              <a:solidFill>
                <a:srgbClr val="FFFFFF"/>
              </a:solidFill>
              <a:latin typeface="Calibri"/>
            </a:endParaRPr>
          </a:p>
        </p:txBody>
      </p:sp>
      <p:sp>
        <p:nvSpPr>
          <p:cNvPr id="85" name="Rectangle 4"/>
          <p:cNvSpPr>
            <a:spLocks noChangeArrowheads="1"/>
          </p:cNvSpPr>
          <p:nvPr>
            <p:custDataLst>
              <p:tags r:id="rId4"/>
            </p:custDataLst>
          </p:nvPr>
        </p:nvSpPr>
        <p:spPr bwMode="auto">
          <a:xfrm>
            <a:off x="6492147" y="1176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dirty="0"/>
          </a:p>
        </p:txBody>
      </p:sp>
      <p:sp>
        <p:nvSpPr>
          <p:cNvPr id="86" name="Text Box 5"/>
          <p:cNvSpPr txBox="1">
            <a:spLocks noChangeArrowheads="1"/>
          </p:cNvSpPr>
          <p:nvPr>
            <p:custDataLst>
              <p:tags r:id="rId5"/>
            </p:custDataLst>
          </p:nvPr>
        </p:nvSpPr>
        <p:spPr bwMode="auto">
          <a:xfrm>
            <a:off x="6500965" y="1156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87" name="Text Box 6"/>
          <p:cNvSpPr txBox="1">
            <a:spLocks noChangeArrowheads="1"/>
          </p:cNvSpPr>
          <p:nvPr>
            <p:custDataLst>
              <p:tags r:id="rId6"/>
            </p:custDataLst>
          </p:nvPr>
        </p:nvSpPr>
        <p:spPr bwMode="auto">
          <a:xfrm>
            <a:off x="6873147" y="1156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89" name="Line 19"/>
          <p:cNvSpPr>
            <a:spLocks noChangeShapeType="1"/>
          </p:cNvSpPr>
          <p:nvPr>
            <p:custDataLst>
              <p:tags r:id="rId7"/>
            </p:custDataLst>
          </p:nvPr>
        </p:nvSpPr>
        <p:spPr bwMode="auto">
          <a:xfrm>
            <a:off x="6263547" y="1328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90" name="Line 19"/>
          <p:cNvSpPr>
            <a:spLocks noChangeShapeType="1"/>
          </p:cNvSpPr>
          <p:nvPr>
            <p:custDataLst>
              <p:tags r:id="rId8"/>
            </p:custDataLst>
          </p:nvPr>
        </p:nvSpPr>
        <p:spPr bwMode="auto">
          <a:xfrm>
            <a:off x="6377847" y="1613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91" name="Line 19"/>
          <p:cNvSpPr>
            <a:spLocks noChangeShapeType="1"/>
          </p:cNvSpPr>
          <p:nvPr>
            <p:custDataLst>
              <p:tags r:id="rId9"/>
            </p:custDataLst>
          </p:nvPr>
        </p:nvSpPr>
        <p:spPr bwMode="auto">
          <a:xfrm>
            <a:off x="7137884" y="132844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1" name="Rectangle 4"/>
          <p:cNvSpPr>
            <a:spLocks noChangeArrowheads="1"/>
          </p:cNvSpPr>
          <p:nvPr>
            <p:custDataLst>
              <p:tags r:id="rId10"/>
            </p:custDataLst>
          </p:nvPr>
        </p:nvSpPr>
        <p:spPr bwMode="auto">
          <a:xfrm>
            <a:off x="7918003" y="1149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02" name="Text Box 5"/>
          <p:cNvSpPr txBox="1">
            <a:spLocks noChangeArrowheads="1"/>
          </p:cNvSpPr>
          <p:nvPr>
            <p:custDataLst>
              <p:tags r:id="rId11"/>
            </p:custDataLst>
          </p:nvPr>
        </p:nvSpPr>
        <p:spPr bwMode="auto">
          <a:xfrm>
            <a:off x="7926821" y="1130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03" name="Text Box 6"/>
          <p:cNvSpPr txBox="1">
            <a:spLocks noChangeArrowheads="1"/>
          </p:cNvSpPr>
          <p:nvPr>
            <p:custDataLst>
              <p:tags r:id="rId12"/>
            </p:custDataLst>
          </p:nvPr>
        </p:nvSpPr>
        <p:spPr bwMode="auto">
          <a:xfrm>
            <a:off x="8299003" y="1130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05" name="Line 19"/>
          <p:cNvSpPr>
            <a:spLocks noChangeShapeType="1"/>
          </p:cNvSpPr>
          <p:nvPr>
            <p:custDataLst>
              <p:tags r:id="rId13"/>
            </p:custDataLst>
          </p:nvPr>
        </p:nvSpPr>
        <p:spPr bwMode="auto">
          <a:xfrm>
            <a:off x="7689403" y="1302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06" name="Line 19"/>
          <p:cNvSpPr>
            <a:spLocks noChangeShapeType="1"/>
          </p:cNvSpPr>
          <p:nvPr>
            <p:custDataLst>
              <p:tags r:id="rId14"/>
            </p:custDataLst>
          </p:nvPr>
        </p:nvSpPr>
        <p:spPr bwMode="auto">
          <a:xfrm>
            <a:off x="7803703" y="1587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7" name="Line 19"/>
          <p:cNvSpPr>
            <a:spLocks noChangeShapeType="1"/>
          </p:cNvSpPr>
          <p:nvPr>
            <p:custDataLst>
              <p:tags r:id="rId15"/>
            </p:custDataLst>
          </p:nvPr>
        </p:nvSpPr>
        <p:spPr bwMode="auto">
          <a:xfrm>
            <a:off x="8563739" y="1302331"/>
            <a:ext cx="275461" cy="0"/>
          </a:xfrm>
          <a:prstGeom prst="line">
            <a:avLst/>
          </a:prstGeom>
          <a:noFill/>
          <a:ln w="28575">
            <a:solidFill>
              <a:srgbClr val="FFFFFF"/>
            </a:solidFill>
            <a:round/>
            <a:headEnd/>
            <a:tailEnd/>
          </a:ln>
          <a:effectLst/>
        </p:spPr>
        <p:txBody>
          <a:bodyPr wrap="none" anchor="ctr">
            <a:noAutofit/>
          </a:bodyPr>
          <a:lstStyle/>
          <a:p>
            <a:endParaRPr lang="en-US"/>
          </a:p>
        </p:txBody>
      </p:sp>
      <p:sp>
        <p:nvSpPr>
          <p:cNvPr id="109" name="Rectangle 4"/>
          <p:cNvSpPr>
            <a:spLocks noChangeArrowheads="1"/>
          </p:cNvSpPr>
          <p:nvPr>
            <p:custDataLst>
              <p:tags r:id="rId16"/>
            </p:custDataLst>
          </p:nvPr>
        </p:nvSpPr>
        <p:spPr bwMode="auto">
          <a:xfrm>
            <a:off x="6506340" y="2319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0" name="Text Box 5"/>
          <p:cNvSpPr txBox="1">
            <a:spLocks noChangeArrowheads="1"/>
          </p:cNvSpPr>
          <p:nvPr>
            <p:custDataLst>
              <p:tags r:id="rId17"/>
            </p:custDataLst>
          </p:nvPr>
        </p:nvSpPr>
        <p:spPr bwMode="auto">
          <a:xfrm>
            <a:off x="6515158" y="2299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1" name="Text Box 6"/>
          <p:cNvSpPr txBox="1">
            <a:spLocks noChangeArrowheads="1"/>
          </p:cNvSpPr>
          <p:nvPr>
            <p:custDataLst>
              <p:tags r:id="rId18"/>
            </p:custDataLst>
          </p:nvPr>
        </p:nvSpPr>
        <p:spPr bwMode="auto">
          <a:xfrm>
            <a:off x="6887340" y="2299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13" name="Line 19"/>
          <p:cNvSpPr>
            <a:spLocks noChangeShapeType="1"/>
          </p:cNvSpPr>
          <p:nvPr>
            <p:custDataLst>
              <p:tags r:id="rId19"/>
            </p:custDataLst>
          </p:nvPr>
        </p:nvSpPr>
        <p:spPr bwMode="auto">
          <a:xfrm>
            <a:off x="6277740" y="2471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14" name="Line 19"/>
          <p:cNvSpPr>
            <a:spLocks noChangeShapeType="1"/>
          </p:cNvSpPr>
          <p:nvPr>
            <p:custDataLst>
              <p:tags r:id="rId20"/>
            </p:custDataLst>
          </p:nvPr>
        </p:nvSpPr>
        <p:spPr bwMode="auto">
          <a:xfrm>
            <a:off x="6392040" y="2756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15" name="Line 19"/>
          <p:cNvSpPr>
            <a:spLocks noChangeShapeType="1"/>
          </p:cNvSpPr>
          <p:nvPr>
            <p:custDataLst>
              <p:tags r:id="rId21"/>
            </p:custDataLst>
          </p:nvPr>
        </p:nvSpPr>
        <p:spPr bwMode="auto">
          <a:xfrm>
            <a:off x="7152077" y="2471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17" name="Rectangle 4"/>
          <p:cNvSpPr>
            <a:spLocks noChangeArrowheads="1"/>
          </p:cNvSpPr>
          <p:nvPr>
            <p:custDataLst>
              <p:tags r:id="rId22"/>
            </p:custDataLst>
          </p:nvPr>
        </p:nvSpPr>
        <p:spPr bwMode="auto">
          <a:xfrm>
            <a:off x="7932196" y="2292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8" name="Text Box 5"/>
          <p:cNvSpPr txBox="1">
            <a:spLocks noChangeArrowheads="1"/>
          </p:cNvSpPr>
          <p:nvPr>
            <p:custDataLst>
              <p:tags r:id="rId23"/>
            </p:custDataLst>
          </p:nvPr>
        </p:nvSpPr>
        <p:spPr bwMode="auto">
          <a:xfrm>
            <a:off x="7941014" y="2273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9" name="Text Box 6"/>
          <p:cNvSpPr txBox="1">
            <a:spLocks noChangeArrowheads="1"/>
          </p:cNvSpPr>
          <p:nvPr>
            <p:custDataLst>
              <p:tags r:id="rId24"/>
            </p:custDataLst>
          </p:nvPr>
        </p:nvSpPr>
        <p:spPr bwMode="auto">
          <a:xfrm>
            <a:off x="8313196" y="2273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1" name="Line 19"/>
          <p:cNvSpPr>
            <a:spLocks noChangeShapeType="1"/>
          </p:cNvSpPr>
          <p:nvPr>
            <p:custDataLst>
              <p:tags r:id="rId25"/>
            </p:custDataLst>
          </p:nvPr>
        </p:nvSpPr>
        <p:spPr bwMode="auto">
          <a:xfrm>
            <a:off x="7703596" y="2445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22" name="Line 19"/>
          <p:cNvSpPr>
            <a:spLocks noChangeShapeType="1"/>
          </p:cNvSpPr>
          <p:nvPr>
            <p:custDataLst>
              <p:tags r:id="rId26"/>
            </p:custDataLst>
          </p:nvPr>
        </p:nvSpPr>
        <p:spPr bwMode="auto">
          <a:xfrm>
            <a:off x="7817896" y="2730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23" name="Line 19"/>
          <p:cNvSpPr>
            <a:spLocks noChangeShapeType="1"/>
          </p:cNvSpPr>
          <p:nvPr>
            <p:custDataLst>
              <p:tags r:id="rId27"/>
            </p:custDataLst>
          </p:nvPr>
        </p:nvSpPr>
        <p:spPr bwMode="auto">
          <a:xfrm>
            <a:off x="8577933" y="2445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25" name="Rectangle 4"/>
          <p:cNvSpPr>
            <a:spLocks noChangeArrowheads="1"/>
          </p:cNvSpPr>
          <p:nvPr>
            <p:custDataLst>
              <p:tags r:id="rId28"/>
            </p:custDataLst>
          </p:nvPr>
        </p:nvSpPr>
        <p:spPr bwMode="auto">
          <a:xfrm>
            <a:off x="6506340" y="3462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26" name="Text Box 5"/>
          <p:cNvSpPr txBox="1">
            <a:spLocks noChangeArrowheads="1"/>
          </p:cNvSpPr>
          <p:nvPr>
            <p:custDataLst>
              <p:tags r:id="rId29"/>
            </p:custDataLst>
          </p:nvPr>
        </p:nvSpPr>
        <p:spPr bwMode="auto">
          <a:xfrm>
            <a:off x="6515158" y="3442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27" name="Text Box 6"/>
          <p:cNvSpPr txBox="1">
            <a:spLocks noChangeArrowheads="1"/>
          </p:cNvSpPr>
          <p:nvPr>
            <p:custDataLst>
              <p:tags r:id="rId30"/>
            </p:custDataLst>
          </p:nvPr>
        </p:nvSpPr>
        <p:spPr bwMode="auto">
          <a:xfrm>
            <a:off x="6887340" y="3442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9" name="Line 19"/>
          <p:cNvSpPr>
            <a:spLocks noChangeShapeType="1"/>
          </p:cNvSpPr>
          <p:nvPr>
            <p:custDataLst>
              <p:tags r:id="rId31"/>
            </p:custDataLst>
          </p:nvPr>
        </p:nvSpPr>
        <p:spPr bwMode="auto">
          <a:xfrm>
            <a:off x="6277740" y="3614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0" name="Line 19"/>
          <p:cNvSpPr>
            <a:spLocks noChangeShapeType="1"/>
          </p:cNvSpPr>
          <p:nvPr>
            <p:custDataLst>
              <p:tags r:id="rId32"/>
            </p:custDataLst>
          </p:nvPr>
        </p:nvSpPr>
        <p:spPr bwMode="auto">
          <a:xfrm>
            <a:off x="6392040" y="3899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1" name="Line 19"/>
          <p:cNvSpPr>
            <a:spLocks noChangeShapeType="1"/>
          </p:cNvSpPr>
          <p:nvPr>
            <p:custDataLst>
              <p:tags r:id="rId33"/>
            </p:custDataLst>
          </p:nvPr>
        </p:nvSpPr>
        <p:spPr bwMode="auto">
          <a:xfrm>
            <a:off x="7152077" y="3614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33" name="Rectangle 4"/>
          <p:cNvSpPr>
            <a:spLocks noChangeArrowheads="1"/>
          </p:cNvSpPr>
          <p:nvPr>
            <p:custDataLst>
              <p:tags r:id="rId34"/>
            </p:custDataLst>
          </p:nvPr>
        </p:nvSpPr>
        <p:spPr bwMode="auto">
          <a:xfrm>
            <a:off x="7932196" y="3435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34" name="Text Box 5"/>
          <p:cNvSpPr txBox="1">
            <a:spLocks noChangeArrowheads="1"/>
          </p:cNvSpPr>
          <p:nvPr>
            <p:custDataLst>
              <p:tags r:id="rId35"/>
            </p:custDataLst>
          </p:nvPr>
        </p:nvSpPr>
        <p:spPr bwMode="auto">
          <a:xfrm>
            <a:off x="7941014" y="3416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35" name="Text Box 6"/>
          <p:cNvSpPr txBox="1">
            <a:spLocks noChangeArrowheads="1"/>
          </p:cNvSpPr>
          <p:nvPr>
            <p:custDataLst>
              <p:tags r:id="rId36"/>
            </p:custDataLst>
          </p:nvPr>
        </p:nvSpPr>
        <p:spPr bwMode="auto">
          <a:xfrm>
            <a:off x="8313196" y="3416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37" name="Line 19"/>
          <p:cNvSpPr>
            <a:spLocks noChangeShapeType="1"/>
          </p:cNvSpPr>
          <p:nvPr>
            <p:custDataLst>
              <p:tags r:id="rId37"/>
            </p:custDataLst>
          </p:nvPr>
        </p:nvSpPr>
        <p:spPr bwMode="auto">
          <a:xfrm>
            <a:off x="7703596" y="3588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8" name="Line 19"/>
          <p:cNvSpPr>
            <a:spLocks noChangeShapeType="1"/>
          </p:cNvSpPr>
          <p:nvPr>
            <p:custDataLst>
              <p:tags r:id="rId38"/>
            </p:custDataLst>
          </p:nvPr>
        </p:nvSpPr>
        <p:spPr bwMode="auto">
          <a:xfrm>
            <a:off x="7817896" y="3873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9" name="Line 19"/>
          <p:cNvSpPr>
            <a:spLocks noChangeShapeType="1"/>
          </p:cNvSpPr>
          <p:nvPr>
            <p:custDataLst>
              <p:tags r:id="rId39"/>
            </p:custDataLst>
          </p:nvPr>
        </p:nvSpPr>
        <p:spPr bwMode="auto">
          <a:xfrm>
            <a:off x="8577933" y="3588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1" name="Rectangle 4"/>
          <p:cNvSpPr>
            <a:spLocks noChangeArrowheads="1"/>
          </p:cNvSpPr>
          <p:nvPr>
            <p:custDataLst>
              <p:tags r:id="rId40"/>
            </p:custDataLst>
          </p:nvPr>
        </p:nvSpPr>
        <p:spPr bwMode="auto">
          <a:xfrm>
            <a:off x="6506340" y="4583363"/>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42" name="Text Box 5"/>
          <p:cNvSpPr txBox="1">
            <a:spLocks noChangeArrowheads="1"/>
          </p:cNvSpPr>
          <p:nvPr>
            <p:custDataLst>
              <p:tags r:id="rId41"/>
            </p:custDataLst>
          </p:nvPr>
        </p:nvSpPr>
        <p:spPr bwMode="auto">
          <a:xfrm>
            <a:off x="6515158" y="4563816"/>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43" name="Text Box 6"/>
          <p:cNvSpPr txBox="1">
            <a:spLocks noChangeArrowheads="1"/>
          </p:cNvSpPr>
          <p:nvPr>
            <p:custDataLst>
              <p:tags r:id="rId42"/>
            </p:custDataLst>
          </p:nvPr>
        </p:nvSpPr>
        <p:spPr bwMode="auto">
          <a:xfrm>
            <a:off x="6887340" y="4563816"/>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45" name="Line 19"/>
          <p:cNvSpPr>
            <a:spLocks noChangeShapeType="1"/>
          </p:cNvSpPr>
          <p:nvPr>
            <p:custDataLst>
              <p:tags r:id="rId43"/>
            </p:custDataLst>
          </p:nvPr>
        </p:nvSpPr>
        <p:spPr bwMode="auto">
          <a:xfrm>
            <a:off x="6277740" y="4735763"/>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6" name="Line 19"/>
          <p:cNvSpPr>
            <a:spLocks noChangeShapeType="1"/>
          </p:cNvSpPr>
          <p:nvPr>
            <p:custDataLst>
              <p:tags r:id="rId44"/>
            </p:custDataLst>
          </p:nvPr>
        </p:nvSpPr>
        <p:spPr bwMode="auto">
          <a:xfrm>
            <a:off x="6392040" y="5021016"/>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7" name="Line 19"/>
          <p:cNvSpPr>
            <a:spLocks noChangeShapeType="1"/>
          </p:cNvSpPr>
          <p:nvPr>
            <p:custDataLst>
              <p:tags r:id="rId45"/>
            </p:custDataLst>
          </p:nvPr>
        </p:nvSpPr>
        <p:spPr bwMode="auto">
          <a:xfrm>
            <a:off x="7152077" y="4735763"/>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9" name="Rectangle 4"/>
          <p:cNvSpPr>
            <a:spLocks noChangeArrowheads="1"/>
          </p:cNvSpPr>
          <p:nvPr>
            <p:custDataLst>
              <p:tags r:id="rId46"/>
            </p:custDataLst>
          </p:nvPr>
        </p:nvSpPr>
        <p:spPr bwMode="auto">
          <a:xfrm>
            <a:off x="7932196" y="455725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50" name="Text Box 5"/>
          <p:cNvSpPr txBox="1">
            <a:spLocks noChangeArrowheads="1"/>
          </p:cNvSpPr>
          <p:nvPr>
            <p:custDataLst>
              <p:tags r:id="rId47"/>
            </p:custDataLst>
          </p:nvPr>
        </p:nvSpPr>
        <p:spPr bwMode="auto">
          <a:xfrm>
            <a:off x="7941014" y="453770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51" name="Text Box 6"/>
          <p:cNvSpPr txBox="1">
            <a:spLocks noChangeArrowheads="1"/>
          </p:cNvSpPr>
          <p:nvPr>
            <p:custDataLst>
              <p:tags r:id="rId48"/>
            </p:custDataLst>
          </p:nvPr>
        </p:nvSpPr>
        <p:spPr bwMode="auto">
          <a:xfrm>
            <a:off x="8313196" y="453770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53" name="Line 19"/>
          <p:cNvSpPr>
            <a:spLocks noChangeShapeType="1"/>
          </p:cNvSpPr>
          <p:nvPr>
            <p:custDataLst>
              <p:tags r:id="rId49"/>
            </p:custDataLst>
          </p:nvPr>
        </p:nvSpPr>
        <p:spPr bwMode="auto">
          <a:xfrm>
            <a:off x="7703596" y="470965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4" name="Line 19"/>
          <p:cNvSpPr>
            <a:spLocks noChangeShapeType="1"/>
          </p:cNvSpPr>
          <p:nvPr>
            <p:custDataLst>
              <p:tags r:id="rId50"/>
            </p:custDataLst>
          </p:nvPr>
        </p:nvSpPr>
        <p:spPr bwMode="auto">
          <a:xfrm>
            <a:off x="7817896" y="499490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5" name="Line 19"/>
          <p:cNvSpPr>
            <a:spLocks noChangeShapeType="1"/>
          </p:cNvSpPr>
          <p:nvPr>
            <p:custDataLst>
              <p:tags r:id="rId51"/>
            </p:custDataLst>
          </p:nvPr>
        </p:nvSpPr>
        <p:spPr bwMode="auto">
          <a:xfrm>
            <a:off x="8577933" y="470965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cxnSp>
        <p:nvCxnSpPr>
          <p:cNvPr id="10" name="Straight Connector 9"/>
          <p:cNvCxnSpPr/>
          <p:nvPr/>
        </p:nvCxnSpPr>
        <p:spPr>
          <a:xfrm flipH="1">
            <a:off x="8806533" y="1302332"/>
            <a:ext cx="32669" cy="511260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1" idx="1"/>
          </p:cNvCxnSpPr>
          <p:nvPr/>
        </p:nvCxnSpPr>
        <p:spPr>
          <a:xfrm>
            <a:off x="7366484" y="1328443"/>
            <a:ext cx="56416" cy="508649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45" idx="0"/>
          </p:cNvCxnSpPr>
          <p:nvPr/>
        </p:nvCxnSpPr>
        <p:spPr>
          <a:xfrm flipH="1" flipV="1">
            <a:off x="6263547" y="977984"/>
            <a:ext cx="14193" cy="375777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53" idx="0"/>
          </p:cNvCxnSpPr>
          <p:nvPr/>
        </p:nvCxnSpPr>
        <p:spPr>
          <a:xfrm flipH="1" flipV="1">
            <a:off x="7689403" y="977984"/>
            <a:ext cx="14193" cy="37316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6" idx="0"/>
          </p:cNvCxnSpPr>
          <p:nvPr/>
        </p:nvCxnSpPr>
        <p:spPr>
          <a:xfrm flipH="1">
            <a:off x="7793989" y="1587584"/>
            <a:ext cx="9714" cy="5952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90" idx="0"/>
          </p:cNvCxnSpPr>
          <p:nvPr/>
        </p:nvCxnSpPr>
        <p:spPr>
          <a:xfrm>
            <a:off x="6377847" y="1613695"/>
            <a:ext cx="0" cy="569093"/>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7793989" y="2730584"/>
            <a:ext cx="0" cy="60183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a:stCxn id="114" idx="0"/>
          </p:cNvCxnSpPr>
          <p:nvPr/>
        </p:nvCxnSpPr>
        <p:spPr>
          <a:xfrm flipH="1">
            <a:off x="6377847" y="2756695"/>
            <a:ext cx="14193" cy="575720"/>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7815933" y="3873584"/>
            <a:ext cx="13077" cy="61444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6390077" y="3899695"/>
            <a:ext cx="13077" cy="588336"/>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7793989" y="5016584"/>
            <a:ext cx="0" cy="60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6368133" y="5042695"/>
            <a:ext cx="0" cy="583489"/>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62" name="Isosceles Triangle 161"/>
          <p:cNvSpPr/>
          <p:nvPr/>
        </p:nvSpPr>
        <p:spPr>
          <a:xfrm rot="5400000">
            <a:off x="6533386"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Isosceles Triangle 162"/>
          <p:cNvSpPr/>
          <p:nvPr/>
        </p:nvSpPr>
        <p:spPr>
          <a:xfrm rot="5400000">
            <a:off x="7981185"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Isosceles Triangle 163"/>
          <p:cNvSpPr/>
          <p:nvPr/>
        </p:nvSpPr>
        <p:spPr>
          <a:xfrm rot="5400000">
            <a:off x="6533386"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Isosceles Triangle 164"/>
          <p:cNvSpPr/>
          <p:nvPr/>
        </p:nvSpPr>
        <p:spPr>
          <a:xfrm rot="5400000">
            <a:off x="7981185"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Isosceles Triangle 165"/>
          <p:cNvSpPr/>
          <p:nvPr/>
        </p:nvSpPr>
        <p:spPr>
          <a:xfrm rot="5400000">
            <a:off x="6533386"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Isosceles Triangle 166"/>
          <p:cNvSpPr/>
          <p:nvPr/>
        </p:nvSpPr>
        <p:spPr>
          <a:xfrm rot="5400000">
            <a:off x="7981185"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Isosceles Triangle 167"/>
          <p:cNvSpPr/>
          <p:nvPr/>
        </p:nvSpPr>
        <p:spPr>
          <a:xfrm rot="5400000">
            <a:off x="6533386"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Isosceles Triangle 168"/>
          <p:cNvSpPr/>
          <p:nvPr/>
        </p:nvSpPr>
        <p:spPr>
          <a:xfrm rot="5400000">
            <a:off x="7981185"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 Box 108"/>
          <p:cNvSpPr txBox="1">
            <a:spLocks noChangeArrowheads="1"/>
          </p:cNvSpPr>
          <p:nvPr>
            <p:custDataLst>
              <p:tags r:id="rId52"/>
            </p:custDataLst>
          </p:nvPr>
        </p:nvSpPr>
        <p:spPr bwMode="auto">
          <a:xfrm>
            <a:off x="6921000" y="6210656"/>
            <a:ext cx="100380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6" name="Text Box 108"/>
          <p:cNvSpPr txBox="1">
            <a:spLocks noChangeArrowheads="1"/>
          </p:cNvSpPr>
          <p:nvPr>
            <p:custDataLst>
              <p:tags r:id="rId53"/>
            </p:custDataLst>
          </p:nvPr>
        </p:nvSpPr>
        <p:spPr bwMode="auto">
          <a:xfrm>
            <a:off x="8259932" y="6210656"/>
            <a:ext cx="1003801"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87" name="Text Box 108"/>
          <p:cNvSpPr txBox="1">
            <a:spLocks noChangeArrowheads="1"/>
          </p:cNvSpPr>
          <p:nvPr>
            <p:custDataLst>
              <p:tags r:id="rId54"/>
            </p:custDataLst>
          </p:nvPr>
        </p:nvSpPr>
        <p:spPr bwMode="auto">
          <a:xfrm>
            <a:off x="5757045"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8" name="Text Box 108"/>
          <p:cNvSpPr txBox="1">
            <a:spLocks noChangeArrowheads="1"/>
          </p:cNvSpPr>
          <p:nvPr>
            <p:custDataLst>
              <p:tags r:id="rId55"/>
            </p:custDataLst>
          </p:nvPr>
        </p:nvSpPr>
        <p:spPr bwMode="auto">
          <a:xfrm>
            <a:off x="7162800"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73" name="TextBox 172"/>
          <p:cNvSpPr txBox="1"/>
          <p:nvPr/>
        </p:nvSpPr>
        <p:spPr>
          <a:xfrm>
            <a:off x="6403154" y="1553830"/>
            <a:ext cx="748923" cy="338554"/>
          </a:xfrm>
          <a:prstGeom prst="rect">
            <a:avLst/>
          </a:prstGeom>
          <a:noFill/>
        </p:spPr>
        <p:txBody>
          <a:bodyPr wrap="none" rtlCol="0">
            <a:spAutoFit/>
          </a:bodyPr>
          <a:lstStyle/>
          <a:p>
            <a:r>
              <a:rPr lang="en-US" sz="1600" dirty="0" smtClean="0"/>
              <a:t>enable</a:t>
            </a:r>
            <a:endParaRPr lang="en-US" sz="1600" dirty="0"/>
          </a:p>
        </p:txBody>
      </p:sp>
      <p:sp>
        <p:nvSpPr>
          <p:cNvPr id="210" name="TextBox 209"/>
          <p:cNvSpPr txBox="1"/>
          <p:nvPr/>
        </p:nvSpPr>
        <p:spPr>
          <a:xfrm>
            <a:off x="7829010" y="1511384"/>
            <a:ext cx="748923" cy="338554"/>
          </a:xfrm>
          <a:prstGeom prst="rect">
            <a:avLst/>
          </a:prstGeom>
          <a:noFill/>
        </p:spPr>
        <p:txBody>
          <a:bodyPr wrap="none" rtlCol="0">
            <a:spAutoFit/>
          </a:bodyPr>
          <a:lstStyle/>
          <a:p>
            <a:r>
              <a:rPr lang="en-US" sz="1600" dirty="0" smtClean="0"/>
              <a:t>enable</a:t>
            </a:r>
            <a:endParaRPr lang="en-US" sz="1600" dirty="0"/>
          </a:p>
        </p:txBody>
      </p:sp>
      <p:sp>
        <p:nvSpPr>
          <p:cNvPr id="211" name="TextBox 210"/>
          <p:cNvSpPr txBox="1"/>
          <p:nvPr/>
        </p:nvSpPr>
        <p:spPr>
          <a:xfrm>
            <a:off x="6444333"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2" name="TextBox 211"/>
          <p:cNvSpPr txBox="1"/>
          <p:nvPr/>
        </p:nvSpPr>
        <p:spPr>
          <a:xfrm>
            <a:off x="7829010"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3" name="TextBox 212"/>
          <p:cNvSpPr txBox="1"/>
          <p:nvPr/>
        </p:nvSpPr>
        <p:spPr>
          <a:xfrm>
            <a:off x="6444333"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4" name="TextBox 213"/>
          <p:cNvSpPr txBox="1"/>
          <p:nvPr/>
        </p:nvSpPr>
        <p:spPr>
          <a:xfrm>
            <a:off x="7829010"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5" name="TextBox 214"/>
          <p:cNvSpPr txBox="1"/>
          <p:nvPr/>
        </p:nvSpPr>
        <p:spPr>
          <a:xfrm>
            <a:off x="6444333" y="4982830"/>
            <a:ext cx="748923" cy="338554"/>
          </a:xfrm>
          <a:prstGeom prst="rect">
            <a:avLst/>
          </a:prstGeom>
          <a:noFill/>
        </p:spPr>
        <p:txBody>
          <a:bodyPr wrap="none" rtlCol="0">
            <a:spAutoFit/>
          </a:bodyPr>
          <a:lstStyle/>
          <a:p>
            <a:r>
              <a:rPr lang="en-US" sz="1600" dirty="0" smtClean="0"/>
              <a:t>enable</a:t>
            </a:r>
            <a:endParaRPr lang="en-US" sz="1600" dirty="0"/>
          </a:p>
        </p:txBody>
      </p:sp>
      <p:sp>
        <p:nvSpPr>
          <p:cNvPr id="216" name="TextBox 215"/>
          <p:cNvSpPr txBox="1"/>
          <p:nvPr/>
        </p:nvSpPr>
        <p:spPr>
          <a:xfrm>
            <a:off x="7829010" y="4906630"/>
            <a:ext cx="748923" cy="338554"/>
          </a:xfrm>
          <a:prstGeom prst="rect">
            <a:avLst/>
          </a:prstGeom>
          <a:noFill/>
        </p:spPr>
        <p:txBody>
          <a:bodyPr wrap="none" rtlCol="0">
            <a:spAutoFit/>
          </a:bodyPr>
          <a:lstStyle/>
          <a:p>
            <a:r>
              <a:rPr lang="en-US" sz="1600" dirty="0" smtClean="0"/>
              <a:t>enable</a:t>
            </a:r>
            <a:endParaRPr lang="en-US" sz="1600" dirty="0"/>
          </a:p>
        </p:txBody>
      </p:sp>
      <p:cxnSp>
        <p:nvCxnSpPr>
          <p:cNvPr id="175" name="Straight Connector 174"/>
          <p:cNvCxnSpPr/>
          <p:nvPr/>
        </p:nvCxnSpPr>
        <p:spPr>
          <a:xfrm flipV="1">
            <a:off x="5281102" y="1955529"/>
            <a:ext cx="0" cy="17146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flipH="1" flipV="1">
            <a:off x="5281102" y="31115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5281102" y="4241842"/>
            <a:ext cx="0" cy="165142"/>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5281102" y="5397584"/>
            <a:ext cx="0" cy="114301"/>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5176502" y="1955529"/>
            <a:ext cx="3078562" cy="1305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5176502" y="3102413"/>
            <a:ext cx="3026970" cy="917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5176502" y="4241842"/>
            <a:ext cx="307856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a:off x="5191526" y="5397584"/>
            <a:ext cx="310747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flipH="1">
            <a:off x="6749133"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H="1">
            <a:off x="8267095"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H="1">
            <a:off x="6749133"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flipH="1">
            <a:off x="6749133"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flipH="1">
            <a:off x="8190895"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flipH="1">
            <a:off x="8267095"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flipH="1">
            <a:off x="6749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flipH="1">
            <a:off x="8273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4" name="Straight Connector 3"/>
          <p:cNvCxnSpPr>
            <a:endCxn id="62" idx="1"/>
          </p:cNvCxnSpPr>
          <p:nvPr/>
        </p:nvCxnSpPr>
        <p:spPr>
          <a:xfrm flipV="1">
            <a:off x="3701133" y="3677735"/>
            <a:ext cx="609600" cy="24290"/>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51479" y="358140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4920333" y="1752600"/>
            <a:ext cx="314510" cy="400110"/>
          </a:xfrm>
          <a:prstGeom prst="rect">
            <a:avLst/>
          </a:prstGeom>
          <a:noFill/>
        </p:spPr>
        <p:txBody>
          <a:bodyPr wrap="none" rtlCol="0">
            <a:spAutoFit/>
          </a:bodyPr>
          <a:lstStyle/>
          <a:p>
            <a:r>
              <a:rPr lang="en-US" sz="2000" dirty="0"/>
              <a:t>0</a:t>
            </a:r>
            <a:endParaRPr lang="en-US" sz="2000" dirty="0" smtClean="0"/>
          </a:p>
        </p:txBody>
      </p:sp>
      <p:sp>
        <p:nvSpPr>
          <p:cNvPr id="140" name="TextBox 139"/>
          <p:cNvSpPr txBox="1"/>
          <p:nvPr/>
        </p:nvSpPr>
        <p:spPr>
          <a:xfrm>
            <a:off x="4920333" y="2876490"/>
            <a:ext cx="314510" cy="400110"/>
          </a:xfrm>
          <a:prstGeom prst="rect">
            <a:avLst/>
          </a:prstGeom>
          <a:noFill/>
        </p:spPr>
        <p:txBody>
          <a:bodyPr wrap="none" rtlCol="0">
            <a:spAutoFit/>
          </a:bodyPr>
          <a:lstStyle/>
          <a:p>
            <a:r>
              <a:rPr lang="en-US" sz="2000" dirty="0" smtClean="0"/>
              <a:t>1</a:t>
            </a:r>
            <a:endParaRPr lang="en-US" sz="2000" dirty="0" smtClean="0"/>
          </a:p>
        </p:txBody>
      </p:sp>
      <p:sp>
        <p:nvSpPr>
          <p:cNvPr id="144" name="TextBox 143"/>
          <p:cNvSpPr txBox="1"/>
          <p:nvPr/>
        </p:nvSpPr>
        <p:spPr>
          <a:xfrm>
            <a:off x="4920333" y="4038600"/>
            <a:ext cx="314510" cy="400110"/>
          </a:xfrm>
          <a:prstGeom prst="rect">
            <a:avLst/>
          </a:prstGeom>
          <a:noFill/>
        </p:spPr>
        <p:txBody>
          <a:bodyPr wrap="none" rtlCol="0">
            <a:spAutoFit/>
          </a:bodyPr>
          <a:lstStyle/>
          <a:p>
            <a:r>
              <a:rPr lang="en-US" sz="2000" dirty="0" smtClean="0"/>
              <a:t>2</a:t>
            </a:r>
            <a:endParaRPr lang="en-US" sz="2000" dirty="0" smtClean="0"/>
          </a:p>
        </p:txBody>
      </p:sp>
      <p:sp>
        <p:nvSpPr>
          <p:cNvPr id="148" name="TextBox 147"/>
          <p:cNvSpPr txBox="1"/>
          <p:nvPr/>
        </p:nvSpPr>
        <p:spPr>
          <a:xfrm>
            <a:off x="4920333" y="5162490"/>
            <a:ext cx="314510" cy="400110"/>
          </a:xfrm>
          <a:prstGeom prst="rect">
            <a:avLst/>
          </a:prstGeom>
          <a:noFill/>
        </p:spPr>
        <p:txBody>
          <a:bodyPr wrap="none" rtlCol="0">
            <a:spAutoFit/>
          </a:bodyPr>
          <a:lstStyle/>
          <a:p>
            <a:r>
              <a:rPr lang="en-US" sz="2000" dirty="0" smtClean="0"/>
              <a:t>3</a:t>
            </a:r>
            <a:endParaRPr lang="en-US" sz="2000" dirty="0" smtClean="0"/>
          </a:p>
        </p:txBody>
      </p:sp>
      <p:cxnSp>
        <p:nvCxnSpPr>
          <p:cNvPr id="15" name="Straight Connector 14"/>
          <p:cNvCxnSpPr/>
          <p:nvPr/>
        </p:nvCxnSpPr>
        <p:spPr>
          <a:xfrm flipH="1" flipV="1">
            <a:off x="3827679" y="5689768"/>
            <a:ext cx="1621413" cy="2523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2" name="Text Box 108"/>
          <p:cNvSpPr txBox="1">
            <a:spLocks noChangeArrowheads="1"/>
          </p:cNvSpPr>
          <p:nvPr>
            <p:custDataLst>
              <p:tags r:id="rId56"/>
            </p:custDataLst>
          </p:nvPr>
        </p:nvSpPr>
        <p:spPr bwMode="auto">
          <a:xfrm>
            <a:off x="2090067" y="5410200"/>
            <a:ext cx="1796133"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Write Enable</a:t>
            </a:r>
            <a:endParaRPr lang="en-US" sz="2400" baseline="-25000" dirty="0">
              <a:solidFill>
                <a:srgbClr val="FFFFFF"/>
              </a:solidFill>
              <a:latin typeface="Calibri"/>
            </a:endParaRPr>
          </a:p>
        </p:txBody>
      </p:sp>
      <p:cxnSp>
        <p:nvCxnSpPr>
          <p:cNvPr id="28" name="Straight Connector 27"/>
          <p:cNvCxnSpPr>
            <a:endCxn id="190" idx="3"/>
          </p:cNvCxnSpPr>
          <p:nvPr/>
        </p:nvCxnSpPr>
        <p:spPr>
          <a:xfrm flipH="1">
            <a:off x="3899457" y="5924728"/>
            <a:ext cx="1895995" cy="129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0" name="Text Box 108"/>
          <p:cNvSpPr txBox="1">
            <a:spLocks noChangeArrowheads="1"/>
          </p:cNvSpPr>
          <p:nvPr>
            <p:custDataLst>
              <p:tags r:id="rId57"/>
            </p:custDataLst>
          </p:nvPr>
        </p:nvSpPr>
        <p:spPr bwMode="auto">
          <a:xfrm>
            <a:off x="1905000" y="5677256"/>
            <a:ext cx="199445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Output</a:t>
            </a:r>
            <a:r>
              <a:rPr lang="en-US" sz="2400" dirty="0" smtClean="0">
                <a:solidFill>
                  <a:srgbClr val="FFFFFF"/>
                </a:solidFill>
                <a:latin typeface="Calibri"/>
              </a:rPr>
              <a:t> Enable</a:t>
            </a:r>
            <a:endParaRPr lang="en-US" sz="2400" baseline="-25000" dirty="0">
              <a:solidFill>
                <a:srgbClr val="FFFFFF"/>
              </a:solidFill>
              <a:latin typeface="Calibri"/>
            </a:endParaRPr>
          </a:p>
        </p:txBody>
      </p:sp>
      <p:sp>
        <p:nvSpPr>
          <p:cNvPr id="198" name="AutoShape 5"/>
          <p:cNvSpPr>
            <a:spLocks noChangeArrowheads="1"/>
          </p:cNvSpPr>
          <p:nvPr/>
        </p:nvSpPr>
        <p:spPr bwMode="auto">
          <a:xfrm>
            <a:off x="5962650" y="1822173"/>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199" name="AutoShape 5"/>
          <p:cNvSpPr>
            <a:spLocks noChangeArrowheads="1"/>
          </p:cNvSpPr>
          <p:nvPr/>
        </p:nvSpPr>
        <p:spPr bwMode="auto">
          <a:xfrm>
            <a:off x="5962649" y="2971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0" name="AutoShape 5"/>
          <p:cNvSpPr>
            <a:spLocks noChangeArrowheads="1"/>
          </p:cNvSpPr>
          <p:nvPr/>
        </p:nvSpPr>
        <p:spPr bwMode="auto">
          <a:xfrm>
            <a:off x="5939333" y="4127416"/>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1" name="AutoShape 5"/>
          <p:cNvSpPr>
            <a:spLocks noChangeArrowheads="1"/>
          </p:cNvSpPr>
          <p:nvPr/>
        </p:nvSpPr>
        <p:spPr bwMode="auto">
          <a:xfrm>
            <a:off x="5939333" y="5257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cxnSp>
        <p:nvCxnSpPr>
          <p:cNvPr id="233" name="Straight Connector 232"/>
          <p:cNvCxnSpPr/>
          <p:nvPr/>
        </p:nvCxnSpPr>
        <p:spPr>
          <a:xfrm>
            <a:off x="5795452" y="1792869"/>
            <a:ext cx="0" cy="415073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H="1">
            <a:off x="5831426" y="18288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a:stCxn id="199" idx="0"/>
          </p:cNvCxnSpPr>
          <p:nvPr/>
        </p:nvCxnSpPr>
        <p:spPr>
          <a:xfrm flipH="1">
            <a:off x="5795452" y="2971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H="1">
            <a:off x="5791200" y="4114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H="1">
            <a:off x="5791200" y="5245184"/>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206" name="Rectangle 205"/>
          <p:cNvSpPr/>
          <p:nvPr/>
        </p:nvSpPr>
        <p:spPr>
          <a:xfrm>
            <a:off x="4051857" y="1066800"/>
            <a:ext cx="4939743" cy="50229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p:cNvSpPr/>
          <p:nvPr/>
        </p:nvSpPr>
        <p:spPr>
          <a:xfrm rot="16200000">
            <a:off x="4660658" y="3547187"/>
            <a:ext cx="5473471" cy="2620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157026" y="57090"/>
            <a:ext cx="909223" cy="400110"/>
          </a:xfrm>
          <a:prstGeom prst="rect">
            <a:avLst/>
          </a:prstGeom>
          <a:noFill/>
        </p:spPr>
        <p:txBody>
          <a:bodyPr wrap="none" rtlCol="0">
            <a:spAutoFit/>
          </a:bodyPr>
          <a:lstStyle/>
          <a:p>
            <a:r>
              <a:rPr lang="en-US" sz="2000" dirty="0" smtClean="0">
                <a:solidFill>
                  <a:schemeClr val="accent1"/>
                </a:solidFill>
              </a:rPr>
              <a:t>Bit line</a:t>
            </a:r>
            <a:endParaRPr lang="en-US" sz="2000" dirty="0">
              <a:solidFill>
                <a:schemeClr val="accent1"/>
              </a:solidFill>
            </a:endParaRPr>
          </a:p>
        </p:txBody>
      </p:sp>
      <p:cxnSp>
        <p:nvCxnSpPr>
          <p:cNvPr id="11" name="Straight Connector 10"/>
          <p:cNvCxnSpPr>
            <a:stCxn id="6" idx="2"/>
          </p:cNvCxnSpPr>
          <p:nvPr/>
        </p:nvCxnSpPr>
        <p:spPr>
          <a:xfrm>
            <a:off x="6611638" y="457200"/>
            <a:ext cx="754846" cy="692731"/>
          </a:xfrm>
          <a:prstGeom prst="line">
            <a:avLst/>
          </a:prstGeom>
        </p:spPr>
        <p:style>
          <a:lnRef idx="1">
            <a:schemeClr val="accent1"/>
          </a:lnRef>
          <a:fillRef idx="0">
            <a:schemeClr val="accent1"/>
          </a:fillRef>
          <a:effectRef idx="0">
            <a:schemeClr val="accent1"/>
          </a:effectRef>
          <a:fontRef idx="minor">
            <a:schemeClr val="tx1"/>
          </a:fontRef>
        </p:style>
      </p:cxnSp>
      <p:sp>
        <p:nvSpPr>
          <p:cNvPr id="170" name="Oval 169"/>
          <p:cNvSpPr/>
          <p:nvPr/>
        </p:nvSpPr>
        <p:spPr>
          <a:xfrm>
            <a:off x="6368133" y="1885186"/>
            <a:ext cx="2103994" cy="21655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p:cNvSpPr txBox="1"/>
          <p:nvPr/>
        </p:nvSpPr>
        <p:spPr>
          <a:xfrm>
            <a:off x="3442706" y="604940"/>
            <a:ext cx="1196290" cy="400110"/>
          </a:xfrm>
          <a:prstGeom prst="rect">
            <a:avLst/>
          </a:prstGeom>
          <a:noFill/>
        </p:spPr>
        <p:txBody>
          <a:bodyPr wrap="none" rtlCol="0">
            <a:spAutoFit/>
          </a:bodyPr>
          <a:lstStyle/>
          <a:p>
            <a:r>
              <a:rPr lang="en-US" sz="2000" dirty="0" smtClean="0">
                <a:solidFill>
                  <a:schemeClr val="accent1"/>
                </a:solidFill>
              </a:rPr>
              <a:t>Word line</a:t>
            </a:r>
            <a:endParaRPr lang="en-US" sz="2000" dirty="0">
              <a:solidFill>
                <a:schemeClr val="accent1"/>
              </a:solidFill>
            </a:endParaRPr>
          </a:p>
        </p:txBody>
      </p:sp>
      <p:cxnSp>
        <p:nvCxnSpPr>
          <p:cNvPr id="172" name="Straight Connector 171"/>
          <p:cNvCxnSpPr/>
          <p:nvPr/>
        </p:nvCxnSpPr>
        <p:spPr>
          <a:xfrm>
            <a:off x="4419600" y="941466"/>
            <a:ext cx="2029590" cy="956775"/>
          </a:xfrm>
          <a:prstGeom prst="line">
            <a:avLst/>
          </a:prstGeom>
        </p:spPr>
        <p:style>
          <a:lnRef idx="1">
            <a:schemeClr val="accent1"/>
          </a:lnRef>
          <a:fillRef idx="0">
            <a:schemeClr val="accent1"/>
          </a:fillRef>
          <a:effectRef idx="0">
            <a:schemeClr val="accent1"/>
          </a:effectRef>
          <a:fontRef idx="minor">
            <a:schemeClr val="tx1"/>
          </a:fontRef>
        </p:style>
      </p:cxnSp>
      <p:sp>
        <p:nvSpPr>
          <p:cNvPr id="174" name="TextBox 173"/>
          <p:cNvSpPr txBox="1"/>
          <p:nvPr/>
        </p:nvSpPr>
        <p:spPr>
          <a:xfrm>
            <a:off x="186131" y="888321"/>
            <a:ext cx="3818353" cy="2677656"/>
          </a:xfrm>
          <a:prstGeom prst="rect">
            <a:avLst/>
          </a:prstGeom>
          <a:noFill/>
        </p:spPr>
        <p:txBody>
          <a:bodyPr wrap="none" rtlCol="0">
            <a:spAutoFit/>
          </a:bodyPr>
          <a:lstStyle/>
          <a:p>
            <a:r>
              <a:rPr lang="en-US" sz="2800" dirty="0" smtClean="0">
                <a:solidFill>
                  <a:schemeClr val="accent1"/>
                </a:solidFill>
              </a:rPr>
              <a:t>E.g. How do we design </a:t>
            </a:r>
          </a:p>
          <a:p>
            <a:r>
              <a:rPr lang="en-US" sz="2800" dirty="0" smtClean="0">
                <a:solidFill>
                  <a:schemeClr val="accent1"/>
                </a:solidFill>
              </a:rPr>
              <a:t>a 4 x 2 SRAM Module?</a:t>
            </a:r>
          </a:p>
          <a:p>
            <a:endParaRPr lang="en-US" sz="2800" dirty="0">
              <a:solidFill>
                <a:schemeClr val="accent1"/>
              </a:solidFill>
            </a:endParaRPr>
          </a:p>
          <a:p>
            <a:r>
              <a:rPr lang="en-US" sz="2800" dirty="0"/>
              <a:t>(i.e. 4 word lines that are</a:t>
            </a:r>
          </a:p>
          <a:p>
            <a:r>
              <a:rPr lang="en-US" sz="2800" dirty="0"/>
              <a:t> each 2 bits wide)?</a:t>
            </a:r>
          </a:p>
          <a:p>
            <a:endParaRPr lang="en-US" sz="2800" dirty="0">
              <a:solidFill>
                <a:schemeClr val="accent1"/>
              </a:solidFill>
            </a:endParaRPr>
          </a:p>
        </p:txBody>
      </p:sp>
    </p:spTree>
    <p:extLst>
      <p:ext uri="{BB962C8B-B14F-4D97-AF65-F5344CB8AC3E}">
        <p14:creationId xmlns:p14="http://schemas.microsoft.com/office/powerpoint/2010/main" val="416448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170" grpId="0" animBg="1"/>
      <p:bldP spid="17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SRAM</a:t>
            </a:r>
            <a:endParaRPr lang="en-US" dirty="0"/>
          </a:p>
        </p:txBody>
      </p:sp>
      <p:sp>
        <p:nvSpPr>
          <p:cNvPr id="50" name="AutoShape 5"/>
          <p:cNvSpPr>
            <a:spLocks noChangeArrowheads="1"/>
          </p:cNvSpPr>
          <p:nvPr/>
        </p:nvSpPr>
        <p:spPr bwMode="auto">
          <a:xfrm>
            <a:off x="5505450" y="2101741"/>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5" name="Straight Connector 54"/>
          <p:cNvCxnSpPr>
            <a:stCxn id="50" idx="3"/>
          </p:cNvCxnSpPr>
          <p:nvPr/>
        </p:nvCxnSpPr>
        <p:spPr>
          <a:xfrm flipV="1">
            <a:off x="5715000" y="2182788"/>
            <a:ext cx="2102896"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6" name="AutoShape 5"/>
          <p:cNvSpPr>
            <a:spLocks noChangeArrowheads="1"/>
          </p:cNvSpPr>
          <p:nvPr/>
        </p:nvSpPr>
        <p:spPr bwMode="auto">
          <a:xfrm>
            <a:off x="5505449" y="3251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7" name="Straight Connector 56"/>
          <p:cNvCxnSpPr>
            <a:stCxn id="56" idx="3"/>
          </p:cNvCxnSpPr>
          <p:nvPr/>
        </p:nvCxnSpPr>
        <p:spPr>
          <a:xfrm flipV="1">
            <a:off x="5714999" y="3326411"/>
            <a:ext cx="2100934" cy="3925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AutoShape 5"/>
          <p:cNvSpPr>
            <a:spLocks noChangeArrowheads="1"/>
          </p:cNvSpPr>
          <p:nvPr/>
        </p:nvSpPr>
        <p:spPr bwMode="auto">
          <a:xfrm>
            <a:off x="5482133" y="4406984"/>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9" name="Straight Connector 58"/>
          <p:cNvCxnSpPr>
            <a:stCxn id="58" idx="3"/>
          </p:cNvCxnSpPr>
          <p:nvPr/>
        </p:nvCxnSpPr>
        <p:spPr>
          <a:xfrm flipV="1">
            <a:off x="5691683" y="4488031"/>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0" name="AutoShape 5"/>
          <p:cNvSpPr>
            <a:spLocks noChangeArrowheads="1"/>
          </p:cNvSpPr>
          <p:nvPr/>
        </p:nvSpPr>
        <p:spPr bwMode="auto">
          <a:xfrm>
            <a:off x="5482133" y="5537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61" name="Straight Connector 60"/>
          <p:cNvCxnSpPr>
            <a:stCxn id="60" idx="3"/>
          </p:cNvCxnSpPr>
          <p:nvPr/>
        </p:nvCxnSpPr>
        <p:spPr>
          <a:xfrm flipV="1">
            <a:off x="5691683" y="5618415"/>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4310733" y="1792869"/>
            <a:ext cx="865769" cy="376973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4268140" y="2286000"/>
            <a:ext cx="956993" cy="646331"/>
          </a:xfrm>
          <a:prstGeom prst="rect">
            <a:avLst/>
          </a:prstGeom>
          <a:noFill/>
        </p:spPr>
        <p:txBody>
          <a:bodyPr wrap="none" rtlCol="0">
            <a:spAutoFit/>
          </a:bodyPr>
          <a:lstStyle/>
          <a:p>
            <a:r>
              <a:rPr lang="en-US" dirty="0" smtClean="0"/>
              <a:t>2-to-4</a:t>
            </a:r>
          </a:p>
          <a:p>
            <a:r>
              <a:rPr lang="en-US" dirty="0" smtClean="0"/>
              <a:t>decoder</a:t>
            </a:r>
            <a:endParaRPr lang="en-US" dirty="0"/>
          </a:p>
        </p:txBody>
      </p:sp>
      <p:cxnSp>
        <p:nvCxnSpPr>
          <p:cNvPr id="64" name="Straight Connector 63"/>
          <p:cNvCxnSpPr/>
          <p:nvPr/>
        </p:nvCxnSpPr>
        <p:spPr>
          <a:xfrm>
            <a:off x="5281102" y="2126989"/>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5281102" y="3254370"/>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5281102" y="4409986"/>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5281102" y="5537368"/>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5393276" y="2273384"/>
            <a:ext cx="112174"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5405933" y="3403768"/>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5369959" y="4559384"/>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5369959" y="57150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51477" y="2273384"/>
            <a:ext cx="0" cy="341638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4" name="Text Box 108"/>
          <p:cNvSpPr txBox="1">
            <a:spLocks noChangeArrowheads="1"/>
          </p:cNvSpPr>
          <p:nvPr>
            <p:custDataLst>
              <p:tags r:id="rId2"/>
            </p:custDataLst>
          </p:nvPr>
        </p:nvSpPr>
        <p:spPr bwMode="auto">
          <a:xfrm>
            <a:off x="3581400" y="3174747"/>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2</a:t>
            </a:r>
            <a:endParaRPr lang="en-US" sz="2400" dirty="0">
              <a:solidFill>
                <a:srgbClr val="FFFFFF"/>
              </a:solidFill>
              <a:latin typeface="Calibri"/>
            </a:endParaRPr>
          </a:p>
        </p:txBody>
      </p:sp>
      <p:sp>
        <p:nvSpPr>
          <p:cNvPr id="75" name="Text Box 108"/>
          <p:cNvSpPr txBox="1">
            <a:spLocks noChangeArrowheads="1"/>
          </p:cNvSpPr>
          <p:nvPr>
            <p:custDataLst>
              <p:tags r:id="rId3"/>
            </p:custDataLst>
          </p:nvPr>
        </p:nvSpPr>
        <p:spPr bwMode="auto">
          <a:xfrm>
            <a:off x="2549693" y="3403296"/>
            <a:ext cx="118410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endParaRPr lang="en-US" sz="2400" baseline="-25000" dirty="0">
              <a:solidFill>
                <a:srgbClr val="FFFFFF"/>
              </a:solidFill>
              <a:latin typeface="Calibri"/>
            </a:endParaRPr>
          </a:p>
        </p:txBody>
      </p:sp>
      <p:sp>
        <p:nvSpPr>
          <p:cNvPr id="85" name="Rectangle 4"/>
          <p:cNvSpPr>
            <a:spLocks noChangeArrowheads="1"/>
          </p:cNvSpPr>
          <p:nvPr>
            <p:custDataLst>
              <p:tags r:id="rId4"/>
            </p:custDataLst>
          </p:nvPr>
        </p:nvSpPr>
        <p:spPr bwMode="auto">
          <a:xfrm>
            <a:off x="6492147" y="1176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dirty="0"/>
          </a:p>
        </p:txBody>
      </p:sp>
      <p:sp>
        <p:nvSpPr>
          <p:cNvPr id="86" name="Text Box 5"/>
          <p:cNvSpPr txBox="1">
            <a:spLocks noChangeArrowheads="1"/>
          </p:cNvSpPr>
          <p:nvPr>
            <p:custDataLst>
              <p:tags r:id="rId5"/>
            </p:custDataLst>
          </p:nvPr>
        </p:nvSpPr>
        <p:spPr bwMode="auto">
          <a:xfrm>
            <a:off x="6500965" y="1156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87" name="Text Box 6"/>
          <p:cNvSpPr txBox="1">
            <a:spLocks noChangeArrowheads="1"/>
          </p:cNvSpPr>
          <p:nvPr>
            <p:custDataLst>
              <p:tags r:id="rId6"/>
            </p:custDataLst>
          </p:nvPr>
        </p:nvSpPr>
        <p:spPr bwMode="auto">
          <a:xfrm>
            <a:off x="6873147" y="1156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89" name="Line 19"/>
          <p:cNvSpPr>
            <a:spLocks noChangeShapeType="1"/>
          </p:cNvSpPr>
          <p:nvPr>
            <p:custDataLst>
              <p:tags r:id="rId7"/>
            </p:custDataLst>
          </p:nvPr>
        </p:nvSpPr>
        <p:spPr bwMode="auto">
          <a:xfrm>
            <a:off x="6263547" y="1328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90" name="Line 19"/>
          <p:cNvSpPr>
            <a:spLocks noChangeShapeType="1"/>
          </p:cNvSpPr>
          <p:nvPr>
            <p:custDataLst>
              <p:tags r:id="rId8"/>
            </p:custDataLst>
          </p:nvPr>
        </p:nvSpPr>
        <p:spPr bwMode="auto">
          <a:xfrm>
            <a:off x="6377847" y="1613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91" name="Line 19"/>
          <p:cNvSpPr>
            <a:spLocks noChangeShapeType="1"/>
          </p:cNvSpPr>
          <p:nvPr>
            <p:custDataLst>
              <p:tags r:id="rId9"/>
            </p:custDataLst>
          </p:nvPr>
        </p:nvSpPr>
        <p:spPr bwMode="auto">
          <a:xfrm>
            <a:off x="7137884" y="132844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1" name="Rectangle 4"/>
          <p:cNvSpPr>
            <a:spLocks noChangeArrowheads="1"/>
          </p:cNvSpPr>
          <p:nvPr>
            <p:custDataLst>
              <p:tags r:id="rId10"/>
            </p:custDataLst>
          </p:nvPr>
        </p:nvSpPr>
        <p:spPr bwMode="auto">
          <a:xfrm>
            <a:off x="7918003" y="1149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02" name="Text Box 5"/>
          <p:cNvSpPr txBox="1">
            <a:spLocks noChangeArrowheads="1"/>
          </p:cNvSpPr>
          <p:nvPr>
            <p:custDataLst>
              <p:tags r:id="rId11"/>
            </p:custDataLst>
          </p:nvPr>
        </p:nvSpPr>
        <p:spPr bwMode="auto">
          <a:xfrm>
            <a:off x="7926821" y="1130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03" name="Text Box 6"/>
          <p:cNvSpPr txBox="1">
            <a:spLocks noChangeArrowheads="1"/>
          </p:cNvSpPr>
          <p:nvPr>
            <p:custDataLst>
              <p:tags r:id="rId12"/>
            </p:custDataLst>
          </p:nvPr>
        </p:nvSpPr>
        <p:spPr bwMode="auto">
          <a:xfrm>
            <a:off x="8299003" y="1130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05" name="Line 19"/>
          <p:cNvSpPr>
            <a:spLocks noChangeShapeType="1"/>
          </p:cNvSpPr>
          <p:nvPr>
            <p:custDataLst>
              <p:tags r:id="rId13"/>
            </p:custDataLst>
          </p:nvPr>
        </p:nvSpPr>
        <p:spPr bwMode="auto">
          <a:xfrm>
            <a:off x="7689403" y="1302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06" name="Line 19"/>
          <p:cNvSpPr>
            <a:spLocks noChangeShapeType="1"/>
          </p:cNvSpPr>
          <p:nvPr>
            <p:custDataLst>
              <p:tags r:id="rId14"/>
            </p:custDataLst>
          </p:nvPr>
        </p:nvSpPr>
        <p:spPr bwMode="auto">
          <a:xfrm>
            <a:off x="7803703" y="1587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7" name="Line 19"/>
          <p:cNvSpPr>
            <a:spLocks noChangeShapeType="1"/>
          </p:cNvSpPr>
          <p:nvPr>
            <p:custDataLst>
              <p:tags r:id="rId15"/>
            </p:custDataLst>
          </p:nvPr>
        </p:nvSpPr>
        <p:spPr bwMode="auto">
          <a:xfrm>
            <a:off x="8563739" y="1302331"/>
            <a:ext cx="275461" cy="0"/>
          </a:xfrm>
          <a:prstGeom prst="line">
            <a:avLst/>
          </a:prstGeom>
          <a:noFill/>
          <a:ln w="28575">
            <a:solidFill>
              <a:srgbClr val="FFFFFF"/>
            </a:solidFill>
            <a:round/>
            <a:headEnd/>
            <a:tailEnd/>
          </a:ln>
          <a:effectLst/>
        </p:spPr>
        <p:txBody>
          <a:bodyPr wrap="none" anchor="ctr">
            <a:noAutofit/>
          </a:bodyPr>
          <a:lstStyle/>
          <a:p>
            <a:endParaRPr lang="en-US"/>
          </a:p>
        </p:txBody>
      </p:sp>
      <p:sp>
        <p:nvSpPr>
          <p:cNvPr id="109" name="Rectangle 4"/>
          <p:cNvSpPr>
            <a:spLocks noChangeArrowheads="1"/>
          </p:cNvSpPr>
          <p:nvPr>
            <p:custDataLst>
              <p:tags r:id="rId16"/>
            </p:custDataLst>
          </p:nvPr>
        </p:nvSpPr>
        <p:spPr bwMode="auto">
          <a:xfrm>
            <a:off x="6506340" y="2319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0" name="Text Box 5"/>
          <p:cNvSpPr txBox="1">
            <a:spLocks noChangeArrowheads="1"/>
          </p:cNvSpPr>
          <p:nvPr>
            <p:custDataLst>
              <p:tags r:id="rId17"/>
            </p:custDataLst>
          </p:nvPr>
        </p:nvSpPr>
        <p:spPr bwMode="auto">
          <a:xfrm>
            <a:off x="6515158" y="2299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1" name="Text Box 6"/>
          <p:cNvSpPr txBox="1">
            <a:spLocks noChangeArrowheads="1"/>
          </p:cNvSpPr>
          <p:nvPr>
            <p:custDataLst>
              <p:tags r:id="rId18"/>
            </p:custDataLst>
          </p:nvPr>
        </p:nvSpPr>
        <p:spPr bwMode="auto">
          <a:xfrm>
            <a:off x="6887340" y="2299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13" name="Line 19"/>
          <p:cNvSpPr>
            <a:spLocks noChangeShapeType="1"/>
          </p:cNvSpPr>
          <p:nvPr>
            <p:custDataLst>
              <p:tags r:id="rId19"/>
            </p:custDataLst>
          </p:nvPr>
        </p:nvSpPr>
        <p:spPr bwMode="auto">
          <a:xfrm>
            <a:off x="6277740" y="2471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14" name="Line 19"/>
          <p:cNvSpPr>
            <a:spLocks noChangeShapeType="1"/>
          </p:cNvSpPr>
          <p:nvPr>
            <p:custDataLst>
              <p:tags r:id="rId20"/>
            </p:custDataLst>
          </p:nvPr>
        </p:nvSpPr>
        <p:spPr bwMode="auto">
          <a:xfrm>
            <a:off x="6392040" y="2756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15" name="Line 19"/>
          <p:cNvSpPr>
            <a:spLocks noChangeShapeType="1"/>
          </p:cNvSpPr>
          <p:nvPr>
            <p:custDataLst>
              <p:tags r:id="rId21"/>
            </p:custDataLst>
          </p:nvPr>
        </p:nvSpPr>
        <p:spPr bwMode="auto">
          <a:xfrm>
            <a:off x="7152077" y="2471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17" name="Rectangle 4"/>
          <p:cNvSpPr>
            <a:spLocks noChangeArrowheads="1"/>
          </p:cNvSpPr>
          <p:nvPr>
            <p:custDataLst>
              <p:tags r:id="rId22"/>
            </p:custDataLst>
          </p:nvPr>
        </p:nvSpPr>
        <p:spPr bwMode="auto">
          <a:xfrm>
            <a:off x="7932196" y="2292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8" name="Text Box 5"/>
          <p:cNvSpPr txBox="1">
            <a:spLocks noChangeArrowheads="1"/>
          </p:cNvSpPr>
          <p:nvPr>
            <p:custDataLst>
              <p:tags r:id="rId23"/>
            </p:custDataLst>
          </p:nvPr>
        </p:nvSpPr>
        <p:spPr bwMode="auto">
          <a:xfrm>
            <a:off x="7941014" y="2273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9" name="Text Box 6"/>
          <p:cNvSpPr txBox="1">
            <a:spLocks noChangeArrowheads="1"/>
          </p:cNvSpPr>
          <p:nvPr>
            <p:custDataLst>
              <p:tags r:id="rId24"/>
            </p:custDataLst>
          </p:nvPr>
        </p:nvSpPr>
        <p:spPr bwMode="auto">
          <a:xfrm>
            <a:off x="8313196" y="2273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1" name="Line 19"/>
          <p:cNvSpPr>
            <a:spLocks noChangeShapeType="1"/>
          </p:cNvSpPr>
          <p:nvPr>
            <p:custDataLst>
              <p:tags r:id="rId25"/>
            </p:custDataLst>
          </p:nvPr>
        </p:nvSpPr>
        <p:spPr bwMode="auto">
          <a:xfrm>
            <a:off x="7703596" y="2445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22" name="Line 19"/>
          <p:cNvSpPr>
            <a:spLocks noChangeShapeType="1"/>
          </p:cNvSpPr>
          <p:nvPr>
            <p:custDataLst>
              <p:tags r:id="rId26"/>
            </p:custDataLst>
          </p:nvPr>
        </p:nvSpPr>
        <p:spPr bwMode="auto">
          <a:xfrm>
            <a:off x="7817896" y="2730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23" name="Line 19"/>
          <p:cNvSpPr>
            <a:spLocks noChangeShapeType="1"/>
          </p:cNvSpPr>
          <p:nvPr>
            <p:custDataLst>
              <p:tags r:id="rId27"/>
            </p:custDataLst>
          </p:nvPr>
        </p:nvSpPr>
        <p:spPr bwMode="auto">
          <a:xfrm>
            <a:off x="8577933" y="2445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25" name="Rectangle 4"/>
          <p:cNvSpPr>
            <a:spLocks noChangeArrowheads="1"/>
          </p:cNvSpPr>
          <p:nvPr>
            <p:custDataLst>
              <p:tags r:id="rId28"/>
            </p:custDataLst>
          </p:nvPr>
        </p:nvSpPr>
        <p:spPr bwMode="auto">
          <a:xfrm>
            <a:off x="6506340" y="3462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26" name="Text Box 5"/>
          <p:cNvSpPr txBox="1">
            <a:spLocks noChangeArrowheads="1"/>
          </p:cNvSpPr>
          <p:nvPr>
            <p:custDataLst>
              <p:tags r:id="rId29"/>
            </p:custDataLst>
          </p:nvPr>
        </p:nvSpPr>
        <p:spPr bwMode="auto">
          <a:xfrm>
            <a:off x="6515158" y="3442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27" name="Text Box 6"/>
          <p:cNvSpPr txBox="1">
            <a:spLocks noChangeArrowheads="1"/>
          </p:cNvSpPr>
          <p:nvPr>
            <p:custDataLst>
              <p:tags r:id="rId30"/>
            </p:custDataLst>
          </p:nvPr>
        </p:nvSpPr>
        <p:spPr bwMode="auto">
          <a:xfrm>
            <a:off x="6887340" y="3442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9" name="Line 19"/>
          <p:cNvSpPr>
            <a:spLocks noChangeShapeType="1"/>
          </p:cNvSpPr>
          <p:nvPr>
            <p:custDataLst>
              <p:tags r:id="rId31"/>
            </p:custDataLst>
          </p:nvPr>
        </p:nvSpPr>
        <p:spPr bwMode="auto">
          <a:xfrm>
            <a:off x="6277740" y="3614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0" name="Line 19"/>
          <p:cNvSpPr>
            <a:spLocks noChangeShapeType="1"/>
          </p:cNvSpPr>
          <p:nvPr>
            <p:custDataLst>
              <p:tags r:id="rId32"/>
            </p:custDataLst>
          </p:nvPr>
        </p:nvSpPr>
        <p:spPr bwMode="auto">
          <a:xfrm>
            <a:off x="6392040" y="3899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1" name="Line 19"/>
          <p:cNvSpPr>
            <a:spLocks noChangeShapeType="1"/>
          </p:cNvSpPr>
          <p:nvPr>
            <p:custDataLst>
              <p:tags r:id="rId33"/>
            </p:custDataLst>
          </p:nvPr>
        </p:nvSpPr>
        <p:spPr bwMode="auto">
          <a:xfrm>
            <a:off x="7152077" y="3614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33" name="Rectangle 4"/>
          <p:cNvSpPr>
            <a:spLocks noChangeArrowheads="1"/>
          </p:cNvSpPr>
          <p:nvPr>
            <p:custDataLst>
              <p:tags r:id="rId34"/>
            </p:custDataLst>
          </p:nvPr>
        </p:nvSpPr>
        <p:spPr bwMode="auto">
          <a:xfrm>
            <a:off x="7932196" y="3435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34" name="Text Box 5"/>
          <p:cNvSpPr txBox="1">
            <a:spLocks noChangeArrowheads="1"/>
          </p:cNvSpPr>
          <p:nvPr>
            <p:custDataLst>
              <p:tags r:id="rId35"/>
            </p:custDataLst>
          </p:nvPr>
        </p:nvSpPr>
        <p:spPr bwMode="auto">
          <a:xfrm>
            <a:off x="7941014" y="3416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35" name="Text Box 6"/>
          <p:cNvSpPr txBox="1">
            <a:spLocks noChangeArrowheads="1"/>
          </p:cNvSpPr>
          <p:nvPr>
            <p:custDataLst>
              <p:tags r:id="rId36"/>
            </p:custDataLst>
          </p:nvPr>
        </p:nvSpPr>
        <p:spPr bwMode="auto">
          <a:xfrm>
            <a:off x="8313196" y="3416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37" name="Line 19"/>
          <p:cNvSpPr>
            <a:spLocks noChangeShapeType="1"/>
          </p:cNvSpPr>
          <p:nvPr>
            <p:custDataLst>
              <p:tags r:id="rId37"/>
            </p:custDataLst>
          </p:nvPr>
        </p:nvSpPr>
        <p:spPr bwMode="auto">
          <a:xfrm>
            <a:off x="7703596" y="3588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8" name="Line 19"/>
          <p:cNvSpPr>
            <a:spLocks noChangeShapeType="1"/>
          </p:cNvSpPr>
          <p:nvPr>
            <p:custDataLst>
              <p:tags r:id="rId38"/>
            </p:custDataLst>
          </p:nvPr>
        </p:nvSpPr>
        <p:spPr bwMode="auto">
          <a:xfrm>
            <a:off x="7817896" y="3873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9" name="Line 19"/>
          <p:cNvSpPr>
            <a:spLocks noChangeShapeType="1"/>
          </p:cNvSpPr>
          <p:nvPr>
            <p:custDataLst>
              <p:tags r:id="rId39"/>
            </p:custDataLst>
          </p:nvPr>
        </p:nvSpPr>
        <p:spPr bwMode="auto">
          <a:xfrm>
            <a:off x="8577933" y="3588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1" name="Rectangle 4"/>
          <p:cNvSpPr>
            <a:spLocks noChangeArrowheads="1"/>
          </p:cNvSpPr>
          <p:nvPr>
            <p:custDataLst>
              <p:tags r:id="rId40"/>
            </p:custDataLst>
          </p:nvPr>
        </p:nvSpPr>
        <p:spPr bwMode="auto">
          <a:xfrm>
            <a:off x="6506340" y="4583363"/>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42" name="Text Box 5"/>
          <p:cNvSpPr txBox="1">
            <a:spLocks noChangeArrowheads="1"/>
          </p:cNvSpPr>
          <p:nvPr>
            <p:custDataLst>
              <p:tags r:id="rId41"/>
            </p:custDataLst>
          </p:nvPr>
        </p:nvSpPr>
        <p:spPr bwMode="auto">
          <a:xfrm>
            <a:off x="6515158" y="4563816"/>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43" name="Text Box 6"/>
          <p:cNvSpPr txBox="1">
            <a:spLocks noChangeArrowheads="1"/>
          </p:cNvSpPr>
          <p:nvPr>
            <p:custDataLst>
              <p:tags r:id="rId42"/>
            </p:custDataLst>
          </p:nvPr>
        </p:nvSpPr>
        <p:spPr bwMode="auto">
          <a:xfrm>
            <a:off x="6887340" y="4563816"/>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45" name="Line 19"/>
          <p:cNvSpPr>
            <a:spLocks noChangeShapeType="1"/>
          </p:cNvSpPr>
          <p:nvPr>
            <p:custDataLst>
              <p:tags r:id="rId43"/>
            </p:custDataLst>
          </p:nvPr>
        </p:nvSpPr>
        <p:spPr bwMode="auto">
          <a:xfrm>
            <a:off x="6277740" y="4735763"/>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6" name="Line 19"/>
          <p:cNvSpPr>
            <a:spLocks noChangeShapeType="1"/>
          </p:cNvSpPr>
          <p:nvPr>
            <p:custDataLst>
              <p:tags r:id="rId44"/>
            </p:custDataLst>
          </p:nvPr>
        </p:nvSpPr>
        <p:spPr bwMode="auto">
          <a:xfrm>
            <a:off x="6392040" y="5021016"/>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7" name="Line 19"/>
          <p:cNvSpPr>
            <a:spLocks noChangeShapeType="1"/>
          </p:cNvSpPr>
          <p:nvPr>
            <p:custDataLst>
              <p:tags r:id="rId45"/>
            </p:custDataLst>
          </p:nvPr>
        </p:nvSpPr>
        <p:spPr bwMode="auto">
          <a:xfrm>
            <a:off x="7152077" y="4735763"/>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9" name="Rectangle 4"/>
          <p:cNvSpPr>
            <a:spLocks noChangeArrowheads="1"/>
          </p:cNvSpPr>
          <p:nvPr>
            <p:custDataLst>
              <p:tags r:id="rId46"/>
            </p:custDataLst>
          </p:nvPr>
        </p:nvSpPr>
        <p:spPr bwMode="auto">
          <a:xfrm>
            <a:off x="7932196" y="455725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50" name="Text Box 5"/>
          <p:cNvSpPr txBox="1">
            <a:spLocks noChangeArrowheads="1"/>
          </p:cNvSpPr>
          <p:nvPr>
            <p:custDataLst>
              <p:tags r:id="rId47"/>
            </p:custDataLst>
          </p:nvPr>
        </p:nvSpPr>
        <p:spPr bwMode="auto">
          <a:xfrm>
            <a:off x="7941014" y="453770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51" name="Text Box 6"/>
          <p:cNvSpPr txBox="1">
            <a:spLocks noChangeArrowheads="1"/>
          </p:cNvSpPr>
          <p:nvPr>
            <p:custDataLst>
              <p:tags r:id="rId48"/>
            </p:custDataLst>
          </p:nvPr>
        </p:nvSpPr>
        <p:spPr bwMode="auto">
          <a:xfrm>
            <a:off x="8313196" y="453770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53" name="Line 19"/>
          <p:cNvSpPr>
            <a:spLocks noChangeShapeType="1"/>
          </p:cNvSpPr>
          <p:nvPr>
            <p:custDataLst>
              <p:tags r:id="rId49"/>
            </p:custDataLst>
          </p:nvPr>
        </p:nvSpPr>
        <p:spPr bwMode="auto">
          <a:xfrm>
            <a:off x="7703596" y="470965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4" name="Line 19"/>
          <p:cNvSpPr>
            <a:spLocks noChangeShapeType="1"/>
          </p:cNvSpPr>
          <p:nvPr>
            <p:custDataLst>
              <p:tags r:id="rId50"/>
            </p:custDataLst>
          </p:nvPr>
        </p:nvSpPr>
        <p:spPr bwMode="auto">
          <a:xfrm>
            <a:off x="7817896" y="499490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5" name="Line 19"/>
          <p:cNvSpPr>
            <a:spLocks noChangeShapeType="1"/>
          </p:cNvSpPr>
          <p:nvPr>
            <p:custDataLst>
              <p:tags r:id="rId51"/>
            </p:custDataLst>
          </p:nvPr>
        </p:nvSpPr>
        <p:spPr bwMode="auto">
          <a:xfrm>
            <a:off x="8577933" y="470965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cxnSp>
        <p:nvCxnSpPr>
          <p:cNvPr id="10" name="Straight Connector 9"/>
          <p:cNvCxnSpPr/>
          <p:nvPr/>
        </p:nvCxnSpPr>
        <p:spPr>
          <a:xfrm flipH="1">
            <a:off x="8806533" y="1302332"/>
            <a:ext cx="32669" cy="511260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1" idx="1"/>
          </p:cNvCxnSpPr>
          <p:nvPr/>
        </p:nvCxnSpPr>
        <p:spPr>
          <a:xfrm>
            <a:off x="7366484" y="1328443"/>
            <a:ext cx="56416" cy="508649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45" idx="0"/>
          </p:cNvCxnSpPr>
          <p:nvPr/>
        </p:nvCxnSpPr>
        <p:spPr>
          <a:xfrm flipH="1" flipV="1">
            <a:off x="6263547" y="977984"/>
            <a:ext cx="14193" cy="375777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53" idx="0"/>
          </p:cNvCxnSpPr>
          <p:nvPr/>
        </p:nvCxnSpPr>
        <p:spPr>
          <a:xfrm flipH="1" flipV="1">
            <a:off x="7689403" y="977984"/>
            <a:ext cx="14193" cy="37316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6" idx="0"/>
          </p:cNvCxnSpPr>
          <p:nvPr/>
        </p:nvCxnSpPr>
        <p:spPr>
          <a:xfrm flipH="1">
            <a:off x="7793989" y="1587584"/>
            <a:ext cx="9714" cy="5952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90" idx="0"/>
          </p:cNvCxnSpPr>
          <p:nvPr/>
        </p:nvCxnSpPr>
        <p:spPr>
          <a:xfrm>
            <a:off x="6377847" y="1613695"/>
            <a:ext cx="0" cy="569093"/>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7793989" y="2730584"/>
            <a:ext cx="0" cy="60183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a:stCxn id="114" idx="0"/>
          </p:cNvCxnSpPr>
          <p:nvPr/>
        </p:nvCxnSpPr>
        <p:spPr>
          <a:xfrm flipH="1">
            <a:off x="6377847" y="2756695"/>
            <a:ext cx="14193" cy="575720"/>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7815933" y="3873584"/>
            <a:ext cx="13077" cy="61444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6390077" y="3899695"/>
            <a:ext cx="13077" cy="588336"/>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7793989" y="5016584"/>
            <a:ext cx="0" cy="60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6368133" y="5042695"/>
            <a:ext cx="0" cy="583489"/>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62" name="Isosceles Triangle 161"/>
          <p:cNvSpPr/>
          <p:nvPr/>
        </p:nvSpPr>
        <p:spPr>
          <a:xfrm rot="5400000">
            <a:off x="6533386"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Isosceles Triangle 162"/>
          <p:cNvSpPr/>
          <p:nvPr/>
        </p:nvSpPr>
        <p:spPr>
          <a:xfrm rot="5400000">
            <a:off x="7981185"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Isosceles Triangle 163"/>
          <p:cNvSpPr/>
          <p:nvPr/>
        </p:nvSpPr>
        <p:spPr>
          <a:xfrm rot="5400000">
            <a:off x="6533386"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Isosceles Triangle 164"/>
          <p:cNvSpPr/>
          <p:nvPr/>
        </p:nvSpPr>
        <p:spPr>
          <a:xfrm rot="5400000">
            <a:off x="7981185"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Isosceles Triangle 165"/>
          <p:cNvSpPr/>
          <p:nvPr/>
        </p:nvSpPr>
        <p:spPr>
          <a:xfrm rot="5400000">
            <a:off x="6533386"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Isosceles Triangle 166"/>
          <p:cNvSpPr/>
          <p:nvPr/>
        </p:nvSpPr>
        <p:spPr>
          <a:xfrm rot="5400000">
            <a:off x="7981185"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Isosceles Triangle 167"/>
          <p:cNvSpPr/>
          <p:nvPr/>
        </p:nvSpPr>
        <p:spPr>
          <a:xfrm rot="5400000">
            <a:off x="6533386"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Isosceles Triangle 168"/>
          <p:cNvSpPr/>
          <p:nvPr/>
        </p:nvSpPr>
        <p:spPr>
          <a:xfrm rot="5400000">
            <a:off x="7981185"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 Box 108"/>
          <p:cNvSpPr txBox="1">
            <a:spLocks noChangeArrowheads="1"/>
          </p:cNvSpPr>
          <p:nvPr>
            <p:custDataLst>
              <p:tags r:id="rId52"/>
            </p:custDataLst>
          </p:nvPr>
        </p:nvSpPr>
        <p:spPr bwMode="auto">
          <a:xfrm>
            <a:off x="6921000" y="6210656"/>
            <a:ext cx="100380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6" name="Text Box 108"/>
          <p:cNvSpPr txBox="1">
            <a:spLocks noChangeArrowheads="1"/>
          </p:cNvSpPr>
          <p:nvPr>
            <p:custDataLst>
              <p:tags r:id="rId53"/>
            </p:custDataLst>
          </p:nvPr>
        </p:nvSpPr>
        <p:spPr bwMode="auto">
          <a:xfrm>
            <a:off x="8259932" y="6210656"/>
            <a:ext cx="1003801"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87" name="Text Box 108"/>
          <p:cNvSpPr txBox="1">
            <a:spLocks noChangeArrowheads="1"/>
          </p:cNvSpPr>
          <p:nvPr>
            <p:custDataLst>
              <p:tags r:id="rId54"/>
            </p:custDataLst>
          </p:nvPr>
        </p:nvSpPr>
        <p:spPr bwMode="auto">
          <a:xfrm>
            <a:off x="5757045"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8" name="Text Box 108"/>
          <p:cNvSpPr txBox="1">
            <a:spLocks noChangeArrowheads="1"/>
          </p:cNvSpPr>
          <p:nvPr>
            <p:custDataLst>
              <p:tags r:id="rId55"/>
            </p:custDataLst>
          </p:nvPr>
        </p:nvSpPr>
        <p:spPr bwMode="auto">
          <a:xfrm>
            <a:off x="7162800"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73" name="TextBox 172"/>
          <p:cNvSpPr txBox="1"/>
          <p:nvPr/>
        </p:nvSpPr>
        <p:spPr>
          <a:xfrm>
            <a:off x="6403154" y="1553830"/>
            <a:ext cx="748923" cy="338554"/>
          </a:xfrm>
          <a:prstGeom prst="rect">
            <a:avLst/>
          </a:prstGeom>
          <a:noFill/>
        </p:spPr>
        <p:txBody>
          <a:bodyPr wrap="none" rtlCol="0">
            <a:spAutoFit/>
          </a:bodyPr>
          <a:lstStyle/>
          <a:p>
            <a:r>
              <a:rPr lang="en-US" sz="1600" dirty="0" smtClean="0"/>
              <a:t>enable</a:t>
            </a:r>
            <a:endParaRPr lang="en-US" sz="1600" dirty="0"/>
          </a:p>
        </p:txBody>
      </p:sp>
      <p:sp>
        <p:nvSpPr>
          <p:cNvPr id="210" name="TextBox 209"/>
          <p:cNvSpPr txBox="1"/>
          <p:nvPr/>
        </p:nvSpPr>
        <p:spPr>
          <a:xfrm>
            <a:off x="7829010" y="1511384"/>
            <a:ext cx="748923" cy="338554"/>
          </a:xfrm>
          <a:prstGeom prst="rect">
            <a:avLst/>
          </a:prstGeom>
          <a:noFill/>
        </p:spPr>
        <p:txBody>
          <a:bodyPr wrap="none" rtlCol="0">
            <a:spAutoFit/>
          </a:bodyPr>
          <a:lstStyle/>
          <a:p>
            <a:r>
              <a:rPr lang="en-US" sz="1600" dirty="0" smtClean="0"/>
              <a:t>enable</a:t>
            </a:r>
            <a:endParaRPr lang="en-US" sz="1600" dirty="0"/>
          </a:p>
        </p:txBody>
      </p:sp>
      <p:sp>
        <p:nvSpPr>
          <p:cNvPr id="211" name="TextBox 210"/>
          <p:cNvSpPr txBox="1"/>
          <p:nvPr/>
        </p:nvSpPr>
        <p:spPr>
          <a:xfrm>
            <a:off x="6444333"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2" name="TextBox 211"/>
          <p:cNvSpPr txBox="1"/>
          <p:nvPr/>
        </p:nvSpPr>
        <p:spPr>
          <a:xfrm>
            <a:off x="7829010"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3" name="TextBox 212"/>
          <p:cNvSpPr txBox="1"/>
          <p:nvPr/>
        </p:nvSpPr>
        <p:spPr>
          <a:xfrm>
            <a:off x="6444333"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4" name="TextBox 213"/>
          <p:cNvSpPr txBox="1"/>
          <p:nvPr/>
        </p:nvSpPr>
        <p:spPr>
          <a:xfrm>
            <a:off x="7829010"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5" name="TextBox 214"/>
          <p:cNvSpPr txBox="1"/>
          <p:nvPr/>
        </p:nvSpPr>
        <p:spPr>
          <a:xfrm>
            <a:off x="6444333" y="4982830"/>
            <a:ext cx="748923" cy="338554"/>
          </a:xfrm>
          <a:prstGeom prst="rect">
            <a:avLst/>
          </a:prstGeom>
          <a:noFill/>
        </p:spPr>
        <p:txBody>
          <a:bodyPr wrap="none" rtlCol="0">
            <a:spAutoFit/>
          </a:bodyPr>
          <a:lstStyle/>
          <a:p>
            <a:r>
              <a:rPr lang="en-US" sz="1600" dirty="0" smtClean="0"/>
              <a:t>enable</a:t>
            </a:r>
            <a:endParaRPr lang="en-US" sz="1600" dirty="0"/>
          </a:p>
        </p:txBody>
      </p:sp>
      <p:sp>
        <p:nvSpPr>
          <p:cNvPr id="216" name="TextBox 215"/>
          <p:cNvSpPr txBox="1"/>
          <p:nvPr/>
        </p:nvSpPr>
        <p:spPr>
          <a:xfrm>
            <a:off x="7829010" y="4906630"/>
            <a:ext cx="748923" cy="338554"/>
          </a:xfrm>
          <a:prstGeom prst="rect">
            <a:avLst/>
          </a:prstGeom>
          <a:noFill/>
        </p:spPr>
        <p:txBody>
          <a:bodyPr wrap="none" rtlCol="0">
            <a:spAutoFit/>
          </a:bodyPr>
          <a:lstStyle/>
          <a:p>
            <a:r>
              <a:rPr lang="en-US" sz="1600" dirty="0" smtClean="0"/>
              <a:t>enable</a:t>
            </a:r>
            <a:endParaRPr lang="en-US" sz="1600" dirty="0"/>
          </a:p>
        </p:txBody>
      </p:sp>
      <p:cxnSp>
        <p:nvCxnSpPr>
          <p:cNvPr id="175" name="Straight Connector 174"/>
          <p:cNvCxnSpPr/>
          <p:nvPr/>
        </p:nvCxnSpPr>
        <p:spPr>
          <a:xfrm flipV="1">
            <a:off x="5281102" y="1955529"/>
            <a:ext cx="0" cy="17146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flipH="1" flipV="1">
            <a:off x="5281102" y="31115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5281102" y="4241842"/>
            <a:ext cx="0" cy="165142"/>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5281102" y="5397584"/>
            <a:ext cx="0" cy="114301"/>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5176502" y="1955529"/>
            <a:ext cx="3078562" cy="1305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5176502" y="3102413"/>
            <a:ext cx="3026970" cy="917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5176502" y="4241842"/>
            <a:ext cx="307856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a:off x="5191526" y="5397584"/>
            <a:ext cx="310747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flipH="1">
            <a:off x="6749133"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H="1">
            <a:off x="8267095"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H="1">
            <a:off x="6749133"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flipH="1">
            <a:off x="6749133"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flipH="1">
            <a:off x="8190895"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flipH="1">
            <a:off x="8267095"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flipH="1">
            <a:off x="6749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flipH="1">
            <a:off x="8273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4" name="Straight Connector 3"/>
          <p:cNvCxnSpPr>
            <a:endCxn id="62" idx="1"/>
          </p:cNvCxnSpPr>
          <p:nvPr/>
        </p:nvCxnSpPr>
        <p:spPr>
          <a:xfrm flipV="1">
            <a:off x="3701133" y="3677735"/>
            <a:ext cx="609600" cy="24290"/>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51479" y="358140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4920333" y="1752600"/>
            <a:ext cx="314510" cy="400110"/>
          </a:xfrm>
          <a:prstGeom prst="rect">
            <a:avLst/>
          </a:prstGeom>
          <a:noFill/>
        </p:spPr>
        <p:txBody>
          <a:bodyPr wrap="none" rtlCol="0">
            <a:spAutoFit/>
          </a:bodyPr>
          <a:lstStyle/>
          <a:p>
            <a:r>
              <a:rPr lang="en-US" sz="2000" dirty="0"/>
              <a:t>0</a:t>
            </a:r>
            <a:endParaRPr lang="en-US" sz="2000" dirty="0" smtClean="0"/>
          </a:p>
        </p:txBody>
      </p:sp>
      <p:sp>
        <p:nvSpPr>
          <p:cNvPr id="140" name="TextBox 139"/>
          <p:cNvSpPr txBox="1"/>
          <p:nvPr/>
        </p:nvSpPr>
        <p:spPr>
          <a:xfrm>
            <a:off x="4920333" y="2876490"/>
            <a:ext cx="314510" cy="400110"/>
          </a:xfrm>
          <a:prstGeom prst="rect">
            <a:avLst/>
          </a:prstGeom>
          <a:noFill/>
        </p:spPr>
        <p:txBody>
          <a:bodyPr wrap="none" rtlCol="0">
            <a:spAutoFit/>
          </a:bodyPr>
          <a:lstStyle/>
          <a:p>
            <a:r>
              <a:rPr lang="en-US" sz="2000" dirty="0" smtClean="0"/>
              <a:t>1</a:t>
            </a:r>
            <a:endParaRPr lang="en-US" sz="2000" dirty="0" smtClean="0"/>
          </a:p>
        </p:txBody>
      </p:sp>
      <p:sp>
        <p:nvSpPr>
          <p:cNvPr id="144" name="TextBox 143"/>
          <p:cNvSpPr txBox="1"/>
          <p:nvPr/>
        </p:nvSpPr>
        <p:spPr>
          <a:xfrm>
            <a:off x="4920333" y="4038600"/>
            <a:ext cx="314510" cy="400110"/>
          </a:xfrm>
          <a:prstGeom prst="rect">
            <a:avLst/>
          </a:prstGeom>
          <a:noFill/>
        </p:spPr>
        <p:txBody>
          <a:bodyPr wrap="none" rtlCol="0">
            <a:spAutoFit/>
          </a:bodyPr>
          <a:lstStyle/>
          <a:p>
            <a:r>
              <a:rPr lang="en-US" sz="2000" dirty="0" smtClean="0"/>
              <a:t>2</a:t>
            </a:r>
            <a:endParaRPr lang="en-US" sz="2000" dirty="0" smtClean="0"/>
          </a:p>
        </p:txBody>
      </p:sp>
      <p:sp>
        <p:nvSpPr>
          <p:cNvPr id="148" name="TextBox 147"/>
          <p:cNvSpPr txBox="1"/>
          <p:nvPr/>
        </p:nvSpPr>
        <p:spPr>
          <a:xfrm>
            <a:off x="4920333" y="5162490"/>
            <a:ext cx="314510" cy="400110"/>
          </a:xfrm>
          <a:prstGeom prst="rect">
            <a:avLst/>
          </a:prstGeom>
          <a:noFill/>
        </p:spPr>
        <p:txBody>
          <a:bodyPr wrap="none" rtlCol="0">
            <a:spAutoFit/>
          </a:bodyPr>
          <a:lstStyle/>
          <a:p>
            <a:r>
              <a:rPr lang="en-US" sz="2000" dirty="0" smtClean="0"/>
              <a:t>3</a:t>
            </a:r>
            <a:endParaRPr lang="en-US" sz="2000" dirty="0" smtClean="0"/>
          </a:p>
        </p:txBody>
      </p:sp>
      <p:cxnSp>
        <p:nvCxnSpPr>
          <p:cNvPr id="15" name="Straight Connector 14"/>
          <p:cNvCxnSpPr/>
          <p:nvPr/>
        </p:nvCxnSpPr>
        <p:spPr>
          <a:xfrm flipH="1" flipV="1">
            <a:off x="3827679" y="5689768"/>
            <a:ext cx="1621413" cy="2523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2" name="Text Box 108"/>
          <p:cNvSpPr txBox="1">
            <a:spLocks noChangeArrowheads="1"/>
          </p:cNvSpPr>
          <p:nvPr>
            <p:custDataLst>
              <p:tags r:id="rId56"/>
            </p:custDataLst>
          </p:nvPr>
        </p:nvSpPr>
        <p:spPr bwMode="auto">
          <a:xfrm>
            <a:off x="2090067" y="5410200"/>
            <a:ext cx="1796133"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Write Enable</a:t>
            </a:r>
            <a:endParaRPr lang="en-US" sz="2400" baseline="-25000" dirty="0">
              <a:solidFill>
                <a:srgbClr val="FFFFFF"/>
              </a:solidFill>
              <a:latin typeface="Calibri"/>
            </a:endParaRPr>
          </a:p>
        </p:txBody>
      </p:sp>
      <p:cxnSp>
        <p:nvCxnSpPr>
          <p:cNvPr id="28" name="Straight Connector 27"/>
          <p:cNvCxnSpPr>
            <a:endCxn id="190" idx="3"/>
          </p:cNvCxnSpPr>
          <p:nvPr/>
        </p:nvCxnSpPr>
        <p:spPr>
          <a:xfrm flipH="1">
            <a:off x="3899457" y="5924728"/>
            <a:ext cx="1895995" cy="129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0" name="Text Box 108"/>
          <p:cNvSpPr txBox="1">
            <a:spLocks noChangeArrowheads="1"/>
          </p:cNvSpPr>
          <p:nvPr>
            <p:custDataLst>
              <p:tags r:id="rId57"/>
            </p:custDataLst>
          </p:nvPr>
        </p:nvSpPr>
        <p:spPr bwMode="auto">
          <a:xfrm>
            <a:off x="1905000" y="5677256"/>
            <a:ext cx="199445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Output</a:t>
            </a:r>
            <a:r>
              <a:rPr lang="en-US" sz="2400" dirty="0" smtClean="0">
                <a:solidFill>
                  <a:srgbClr val="FFFFFF"/>
                </a:solidFill>
                <a:latin typeface="Calibri"/>
              </a:rPr>
              <a:t> Enable</a:t>
            </a:r>
            <a:endParaRPr lang="en-US" sz="2400" baseline="-25000" dirty="0">
              <a:solidFill>
                <a:srgbClr val="FFFFFF"/>
              </a:solidFill>
              <a:latin typeface="Calibri"/>
            </a:endParaRPr>
          </a:p>
        </p:txBody>
      </p:sp>
      <p:sp>
        <p:nvSpPr>
          <p:cNvPr id="198" name="AutoShape 5"/>
          <p:cNvSpPr>
            <a:spLocks noChangeArrowheads="1"/>
          </p:cNvSpPr>
          <p:nvPr/>
        </p:nvSpPr>
        <p:spPr bwMode="auto">
          <a:xfrm>
            <a:off x="5962650" y="1822173"/>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199" name="AutoShape 5"/>
          <p:cNvSpPr>
            <a:spLocks noChangeArrowheads="1"/>
          </p:cNvSpPr>
          <p:nvPr/>
        </p:nvSpPr>
        <p:spPr bwMode="auto">
          <a:xfrm>
            <a:off x="5962649" y="2971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0" name="AutoShape 5"/>
          <p:cNvSpPr>
            <a:spLocks noChangeArrowheads="1"/>
          </p:cNvSpPr>
          <p:nvPr/>
        </p:nvSpPr>
        <p:spPr bwMode="auto">
          <a:xfrm>
            <a:off x="5939333" y="4127416"/>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1" name="AutoShape 5"/>
          <p:cNvSpPr>
            <a:spLocks noChangeArrowheads="1"/>
          </p:cNvSpPr>
          <p:nvPr/>
        </p:nvSpPr>
        <p:spPr bwMode="auto">
          <a:xfrm>
            <a:off x="5939333" y="5257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cxnSp>
        <p:nvCxnSpPr>
          <p:cNvPr id="233" name="Straight Connector 232"/>
          <p:cNvCxnSpPr/>
          <p:nvPr/>
        </p:nvCxnSpPr>
        <p:spPr>
          <a:xfrm>
            <a:off x="5791200" y="1880088"/>
            <a:ext cx="4252" cy="406351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H="1">
            <a:off x="5831426" y="18288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a:stCxn id="199" idx="0"/>
          </p:cNvCxnSpPr>
          <p:nvPr/>
        </p:nvCxnSpPr>
        <p:spPr>
          <a:xfrm flipH="1">
            <a:off x="5795452" y="2971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H="1">
            <a:off x="5791200" y="4114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H="1">
            <a:off x="5791200" y="5245184"/>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206" name="Rectangle 205"/>
          <p:cNvSpPr/>
          <p:nvPr/>
        </p:nvSpPr>
        <p:spPr>
          <a:xfrm>
            <a:off x="4051857" y="1066800"/>
            <a:ext cx="4939743" cy="502294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665640" y="3359395"/>
            <a:ext cx="1827744" cy="523220"/>
          </a:xfrm>
          <a:prstGeom prst="rect">
            <a:avLst/>
          </a:prstGeom>
          <a:noFill/>
        </p:spPr>
        <p:txBody>
          <a:bodyPr wrap="none" rtlCol="0">
            <a:spAutoFit/>
          </a:bodyPr>
          <a:lstStyle/>
          <a:p>
            <a:r>
              <a:rPr lang="en-US" sz="2800" dirty="0" smtClean="0">
                <a:solidFill>
                  <a:schemeClr val="bg1"/>
                </a:solidFill>
              </a:rPr>
              <a:t>4 x 2 SRAM</a:t>
            </a:r>
          </a:p>
        </p:txBody>
      </p:sp>
      <p:sp>
        <p:nvSpPr>
          <p:cNvPr id="170" name="TextBox 169"/>
          <p:cNvSpPr txBox="1"/>
          <p:nvPr/>
        </p:nvSpPr>
        <p:spPr>
          <a:xfrm>
            <a:off x="186131" y="888321"/>
            <a:ext cx="3818353" cy="2677656"/>
          </a:xfrm>
          <a:prstGeom prst="rect">
            <a:avLst/>
          </a:prstGeom>
          <a:noFill/>
        </p:spPr>
        <p:txBody>
          <a:bodyPr wrap="none" rtlCol="0">
            <a:spAutoFit/>
          </a:bodyPr>
          <a:lstStyle/>
          <a:p>
            <a:r>
              <a:rPr lang="en-US" sz="2800" dirty="0" smtClean="0">
                <a:solidFill>
                  <a:schemeClr val="accent1"/>
                </a:solidFill>
              </a:rPr>
              <a:t>E.g. How do we design </a:t>
            </a:r>
          </a:p>
          <a:p>
            <a:r>
              <a:rPr lang="en-US" sz="2800" dirty="0" smtClean="0">
                <a:solidFill>
                  <a:schemeClr val="accent1"/>
                </a:solidFill>
              </a:rPr>
              <a:t>a 4 x 2 SRAM Module?</a:t>
            </a:r>
          </a:p>
          <a:p>
            <a:endParaRPr lang="en-US" sz="2800" dirty="0">
              <a:solidFill>
                <a:schemeClr val="accent1"/>
              </a:solidFill>
            </a:endParaRPr>
          </a:p>
          <a:p>
            <a:r>
              <a:rPr lang="en-US" sz="2800" dirty="0"/>
              <a:t>(i.e. 4 word lines that are</a:t>
            </a:r>
          </a:p>
          <a:p>
            <a:r>
              <a:rPr lang="en-US" sz="2800" dirty="0"/>
              <a:t> each 2 bits wide)?</a:t>
            </a:r>
          </a:p>
          <a:p>
            <a:endParaRPr lang="en-US" sz="2800" dirty="0">
              <a:solidFill>
                <a:schemeClr val="accent1"/>
              </a:solidFill>
            </a:endParaRPr>
          </a:p>
        </p:txBody>
      </p:sp>
    </p:spTree>
    <p:extLst>
      <p:ext uri="{BB962C8B-B14F-4D97-AF65-F5344CB8AC3E}">
        <p14:creationId xmlns:p14="http://schemas.microsoft.com/office/powerpoint/2010/main" val="38649654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SRAM</a:t>
            </a:r>
            <a:endParaRPr lang="en-US" dirty="0"/>
          </a:p>
        </p:txBody>
      </p:sp>
      <p:sp>
        <p:nvSpPr>
          <p:cNvPr id="74" name="Text Box 108"/>
          <p:cNvSpPr txBox="1">
            <a:spLocks noChangeArrowheads="1"/>
          </p:cNvSpPr>
          <p:nvPr>
            <p:custDataLst>
              <p:tags r:id="rId2"/>
            </p:custDataLst>
          </p:nvPr>
        </p:nvSpPr>
        <p:spPr bwMode="auto">
          <a:xfrm>
            <a:off x="3503654" y="3174747"/>
            <a:ext cx="495650"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22</a:t>
            </a:r>
            <a:endParaRPr lang="en-US" sz="2400" dirty="0">
              <a:solidFill>
                <a:srgbClr val="FFFFFF"/>
              </a:solidFill>
              <a:latin typeface="Calibri"/>
            </a:endParaRPr>
          </a:p>
        </p:txBody>
      </p:sp>
      <p:sp>
        <p:nvSpPr>
          <p:cNvPr id="75" name="Text Box 108"/>
          <p:cNvSpPr txBox="1">
            <a:spLocks noChangeArrowheads="1"/>
          </p:cNvSpPr>
          <p:nvPr>
            <p:custDataLst>
              <p:tags r:id="rId3"/>
            </p:custDataLst>
          </p:nvPr>
        </p:nvSpPr>
        <p:spPr bwMode="auto">
          <a:xfrm>
            <a:off x="2549693" y="3403296"/>
            <a:ext cx="118410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endParaRPr lang="en-US" sz="2400" baseline="-25000" dirty="0">
              <a:solidFill>
                <a:srgbClr val="FFFFFF"/>
              </a:solidFill>
              <a:latin typeface="Calibri"/>
            </a:endParaRPr>
          </a:p>
        </p:txBody>
      </p:sp>
      <p:sp>
        <p:nvSpPr>
          <p:cNvPr id="185" name="Text Box 108"/>
          <p:cNvSpPr txBox="1">
            <a:spLocks noChangeArrowheads="1"/>
          </p:cNvSpPr>
          <p:nvPr>
            <p:custDataLst>
              <p:tags r:id="rId4"/>
            </p:custDataLst>
          </p:nvPr>
        </p:nvSpPr>
        <p:spPr bwMode="auto">
          <a:xfrm>
            <a:off x="5791200" y="6096000"/>
            <a:ext cx="659155"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endParaRPr lang="en-US" sz="2400" baseline="-25000" dirty="0">
              <a:solidFill>
                <a:srgbClr val="FFFFFF"/>
              </a:solidFill>
              <a:latin typeface="Calibri"/>
            </a:endParaRPr>
          </a:p>
        </p:txBody>
      </p:sp>
      <p:sp>
        <p:nvSpPr>
          <p:cNvPr id="187" name="Text Box 108"/>
          <p:cNvSpPr txBox="1">
            <a:spLocks noChangeArrowheads="1"/>
          </p:cNvSpPr>
          <p:nvPr>
            <p:custDataLst>
              <p:tags r:id="rId5"/>
            </p:custDataLst>
          </p:nvPr>
        </p:nvSpPr>
        <p:spPr bwMode="auto">
          <a:xfrm>
            <a:off x="5873091" y="457200"/>
            <a:ext cx="527709"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endParaRPr lang="en-US" sz="2400" baseline="-25000" dirty="0">
              <a:solidFill>
                <a:srgbClr val="FFFFFF"/>
              </a:solidFill>
              <a:latin typeface="Calibri"/>
            </a:endParaRPr>
          </a:p>
        </p:txBody>
      </p:sp>
      <p:cxnSp>
        <p:nvCxnSpPr>
          <p:cNvPr id="4" name="Straight Connector 3"/>
          <p:cNvCxnSpPr/>
          <p:nvPr/>
        </p:nvCxnSpPr>
        <p:spPr>
          <a:xfrm flipV="1">
            <a:off x="3701133" y="3677735"/>
            <a:ext cx="609600" cy="24290"/>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51479" y="358140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3827679" y="5689768"/>
            <a:ext cx="1621413" cy="2523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2" name="Text Box 108"/>
          <p:cNvSpPr txBox="1">
            <a:spLocks noChangeArrowheads="1"/>
          </p:cNvSpPr>
          <p:nvPr>
            <p:custDataLst>
              <p:tags r:id="rId6"/>
            </p:custDataLst>
          </p:nvPr>
        </p:nvSpPr>
        <p:spPr bwMode="auto">
          <a:xfrm>
            <a:off x="2090067" y="5410200"/>
            <a:ext cx="1796133"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Write Enable</a:t>
            </a:r>
            <a:endParaRPr lang="en-US" sz="2400" baseline="-25000" dirty="0">
              <a:solidFill>
                <a:srgbClr val="FFFFFF"/>
              </a:solidFill>
              <a:latin typeface="Calibri"/>
            </a:endParaRPr>
          </a:p>
        </p:txBody>
      </p:sp>
      <p:cxnSp>
        <p:nvCxnSpPr>
          <p:cNvPr id="28" name="Straight Connector 27"/>
          <p:cNvCxnSpPr>
            <a:endCxn id="190" idx="3"/>
          </p:cNvCxnSpPr>
          <p:nvPr/>
        </p:nvCxnSpPr>
        <p:spPr>
          <a:xfrm flipH="1">
            <a:off x="3899457" y="5924728"/>
            <a:ext cx="1895995" cy="129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0" name="Text Box 108"/>
          <p:cNvSpPr txBox="1">
            <a:spLocks noChangeArrowheads="1"/>
          </p:cNvSpPr>
          <p:nvPr>
            <p:custDataLst>
              <p:tags r:id="rId7"/>
            </p:custDataLst>
          </p:nvPr>
        </p:nvSpPr>
        <p:spPr bwMode="auto">
          <a:xfrm>
            <a:off x="1905000" y="5677256"/>
            <a:ext cx="199445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Output</a:t>
            </a:r>
            <a:r>
              <a:rPr lang="en-US" sz="2400" dirty="0" smtClean="0">
                <a:solidFill>
                  <a:srgbClr val="FFFFFF"/>
                </a:solidFill>
                <a:latin typeface="Calibri"/>
              </a:rPr>
              <a:t> Enable</a:t>
            </a:r>
            <a:endParaRPr lang="en-US" sz="2400" baseline="-25000" dirty="0">
              <a:solidFill>
                <a:srgbClr val="FFFFFF"/>
              </a:solidFill>
              <a:latin typeface="Calibri"/>
            </a:endParaRPr>
          </a:p>
        </p:txBody>
      </p:sp>
      <p:sp>
        <p:nvSpPr>
          <p:cNvPr id="170" name="Rectangle 169"/>
          <p:cNvSpPr/>
          <p:nvPr/>
        </p:nvSpPr>
        <p:spPr>
          <a:xfrm>
            <a:off x="4051857" y="1066800"/>
            <a:ext cx="4939743" cy="502294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p:cNvSpPr txBox="1"/>
          <p:nvPr/>
        </p:nvSpPr>
        <p:spPr>
          <a:xfrm>
            <a:off x="5665640" y="3359395"/>
            <a:ext cx="2135521" cy="523220"/>
          </a:xfrm>
          <a:prstGeom prst="rect">
            <a:avLst/>
          </a:prstGeom>
          <a:noFill/>
        </p:spPr>
        <p:txBody>
          <a:bodyPr wrap="none" rtlCol="0">
            <a:spAutoFit/>
          </a:bodyPr>
          <a:lstStyle/>
          <a:p>
            <a:r>
              <a:rPr lang="en-US" sz="2800" dirty="0" smtClean="0">
                <a:solidFill>
                  <a:schemeClr val="bg1"/>
                </a:solidFill>
              </a:rPr>
              <a:t>4M</a:t>
            </a:r>
            <a:r>
              <a:rPr lang="en-US" sz="2800" dirty="0" smtClean="0">
                <a:solidFill>
                  <a:schemeClr val="bg1"/>
                </a:solidFill>
              </a:rPr>
              <a:t> </a:t>
            </a:r>
            <a:r>
              <a:rPr lang="en-US" sz="2800" dirty="0" smtClean="0">
                <a:solidFill>
                  <a:schemeClr val="bg1"/>
                </a:solidFill>
              </a:rPr>
              <a:t>x </a:t>
            </a:r>
            <a:r>
              <a:rPr lang="en-US" sz="2800" dirty="0">
                <a:solidFill>
                  <a:schemeClr val="bg1"/>
                </a:solidFill>
              </a:rPr>
              <a:t>8</a:t>
            </a:r>
            <a:r>
              <a:rPr lang="en-US" sz="2800" dirty="0" smtClean="0">
                <a:solidFill>
                  <a:schemeClr val="bg1"/>
                </a:solidFill>
              </a:rPr>
              <a:t> </a:t>
            </a:r>
            <a:r>
              <a:rPr lang="en-US" sz="2800" dirty="0" smtClean="0">
                <a:solidFill>
                  <a:schemeClr val="bg1"/>
                </a:solidFill>
              </a:rPr>
              <a:t>SRAM</a:t>
            </a:r>
          </a:p>
        </p:txBody>
      </p:sp>
      <p:cxnSp>
        <p:nvCxnSpPr>
          <p:cNvPr id="6" name="Straight Connector 5"/>
          <p:cNvCxnSpPr>
            <a:stCxn id="170" idx="0"/>
          </p:cNvCxnSpPr>
          <p:nvPr/>
        </p:nvCxnSpPr>
        <p:spPr>
          <a:xfrm flipH="1" flipV="1">
            <a:off x="6521728" y="704672"/>
            <a:ext cx="1" cy="362128"/>
          </a:xfrm>
          <a:prstGeom prst="line">
            <a:avLst/>
          </a:prstGeom>
          <a:ln w="25400">
            <a:solidFill>
              <a:schemeClr val="bg1"/>
            </a:solidFill>
            <a:head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432271" y="733336"/>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2" name="Text Box 108"/>
          <p:cNvSpPr txBox="1">
            <a:spLocks noChangeArrowheads="1"/>
          </p:cNvSpPr>
          <p:nvPr>
            <p:custDataLst>
              <p:tags r:id="rId8"/>
            </p:custDataLst>
          </p:nvPr>
        </p:nvSpPr>
        <p:spPr bwMode="auto">
          <a:xfrm>
            <a:off x="6594042" y="571856"/>
            <a:ext cx="340158"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endParaRPr lang="en-US" sz="2400" dirty="0">
              <a:solidFill>
                <a:srgbClr val="FFFFFF"/>
              </a:solidFill>
              <a:latin typeface="Calibri"/>
            </a:endParaRPr>
          </a:p>
        </p:txBody>
      </p:sp>
      <p:cxnSp>
        <p:nvCxnSpPr>
          <p:cNvPr id="174" name="Straight Connector 173"/>
          <p:cNvCxnSpPr/>
          <p:nvPr/>
        </p:nvCxnSpPr>
        <p:spPr>
          <a:xfrm flipH="1" flipV="1">
            <a:off x="6520182" y="6076416"/>
            <a:ext cx="1" cy="362128"/>
          </a:xfrm>
          <a:prstGeom prst="line">
            <a:avLst/>
          </a:prstGeom>
          <a:ln w="25400">
            <a:solidFill>
              <a:schemeClr val="bg1"/>
            </a:solidFill>
            <a:headEnd type="arrow"/>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a:off x="6430725" y="61050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8" name="Text Box 108"/>
          <p:cNvSpPr txBox="1">
            <a:spLocks noChangeArrowheads="1"/>
          </p:cNvSpPr>
          <p:nvPr>
            <p:custDataLst>
              <p:tags r:id="rId9"/>
            </p:custDataLst>
          </p:nvPr>
        </p:nvSpPr>
        <p:spPr bwMode="auto">
          <a:xfrm>
            <a:off x="6592496" y="5943600"/>
            <a:ext cx="340158"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endParaRPr lang="en-US" sz="2400" dirty="0">
              <a:solidFill>
                <a:srgbClr val="FFFFFF"/>
              </a:solidFill>
              <a:latin typeface="Calibri"/>
            </a:endParaRPr>
          </a:p>
        </p:txBody>
      </p:sp>
      <p:sp>
        <p:nvSpPr>
          <p:cNvPr id="179" name="TextBox 178"/>
          <p:cNvSpPr txBox="1"/>
          <p:nvPr/>
        </p:nvSpPr>
        <p:spPr>
          <a:xfrm>
            <a:off x="186131" y="888321"/>
            <a:ext cx="3788217" cy="2677656"/>
          </a:xfrm>
          <a:prstGeom prst="rect">
            <a:avLst/>
          </a:prstGeom>
          <a:noFill/>
        </p:spPr>
        <p:txBody>
          <a:bodyPr wrap="none" rtlCol="0">
            <a:spAutoFit/>
          </a:bodyPr>
          <a:lstStyle/>
          <a:p>
            <a:r>
              <a:rPr lang="en-US" sz="2800" dirty="0" smtClean="0">
                <a:solidFill>
                  <a:schemeClr val="accent1"/>
                </a:solidFill>
              </a:rPr>
              <a:t>E.g. How do we design </a:t>
            </a:r>
          </a:p>
          <a:p>
            <a:r>
              <a:rPr lang="en-US" sz="2800" dirty="0" smtClean="0">
                <a:solidFill>
                  <a:schemeClr val="accent1"/>
                </a:solidFill>
              </a:rPr>
              <a:t>a </a:t>
            </a:r>
            <a:r>
              <a:rPr lang="en-US" sz="2800" b="1" i="1" dirty="0" smtClean="0">
                <a:solidFill>
                  <a:schemeClr val="accent1"/>
                </a:solidFill>
              </a:rPr>
              <a:t>4M x 8</a:t>
            </a:r>
            <a:r>
              <a:rPr lang="en-US" sz="2800" dirty="0" smtClean="0">
                <a:solidFill>
                  <a:schemeClr val="accent1"/>
                </a:solidFill>
              </a:rPr>
              <a:t> SRAM Module?</a:t>
            </a:r>
          </a:p>
          <a:p>
            <a:endParaRPr lang="en-US" sz="2800" dirty="0">
              <a:solidFill>
                <a:schemeClr val="accent1"/>
              </a:solidFill>
            </a:endParaRPr>
          </a:p>
          <a:p>
            <a:r>
              <a:rPr lang="en-US" sz="2800" dirty="0"/>
              <a:t>(i.e. </a:t>
            </a:r>
            <a:r>
              <a:rPr lang="en-US" sz="2800" dirty="0" smtClean="0"/>
              <a:t>4M </a:t>
            </a:r>
            <a:r>
              <a:rPr lang="en-US" sz="2800" dirty="0"/>
              <a:t>word lines that </a:t>
            </a:r>
            <a:endParaRPr lang="en-US" sz="2800" dirty="0" smtClean="0"/>
          </a:p>
          <a:p>
            <a:r>
              <a:rPr lang="en-US" sz="2800" dirty="0" smtClean="0"/>
              <a:t>are each 8 </a:t>
            </a:r>
            <a:r>
              <a:rPr lang="en-US" sz="2800" dirty="0"/>
              <a:t>bits wide)?</a:t>
            </a:r>
          </a:p>
          <a:p>
            <a:endParaRPr lang="en-US" sz="2800" dirty="0">
              <a:solidFill>
                <a:schemeClr val="accent1"/>
              </a:solidFill>
            </a:endParaRPr>
          </a:p>
        </p:txBody>
      </p:sp>
      <p:sp>
        <p:nvSpPr>
          <p:cNvPr id="180" name="Text Box 108"/>
          <p:cNvSpPr txBox="1">
            <a:spLocks noChangeArrowheads="1"/>
          </p:cNvSpPr>
          <p:nvPr>
            <p:custDataLst>
              <p:tags r:id="rId10"/>
            </p:custDataLst>
          </p:nvPr>
        </p:nvSpPr>
        <p:spPr bwMode="auto">
          <a:xfrm>
            <a:off x="2173841" y="5029200"/>
            <a:ext cx="156324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Chip Select</a:t>
            </a:r>
            <a:endParaRPr lang="en-US" sz="2400" baseline="-25000" dirty="0">
              <a:solidFill>
                <a:srgbClr val="FFFFFF"/>
              </a:solidFill>
              <a:latin typeface="Calibri"/>
            </a:endParaRPr>
          </a:p>
        </p:txBody>
      </p:sp>
      <p:cxnSp>
        <p:nvCxnSpPr>
          <p:cNvPr id="23" name="Straight Connector 22"/>
          <p:cNvCxnSpPr/>
          <p:nvPr/>
        </p:nvCxnSpPr>
        <p:spPr>
          <a:xfrm flipH="1">
            <a:off x="3827679" y="5276672"/>
            <a:ext cx="178254"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04820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SRAM</a:t>
            </a:r>
            <a:endParaRPr lang="en-US" dirty="0"/>
          </a:p>
        </p:txBody>
      </p:sp>
      <p:sp>
        <p:nvSpPr>
          <p:cNvPr id="74" name="Text Box 108"/>
          <p:cNvSpPr txBox="1">
            <a:spLocks noChangeArrowheads="1"/>
          </p:cNvSpPr>
          <p:nvPr>
            <p:custDataLst>
              <p:tags r:id="rId2"/>
            </p:custDataLst>
          </p:nvPr>
        </p:nvSpPr>
        <p:spPr bwMode="auto">
          <a:xfrm>
            <a:off x="1790350" y="3174747"/>
            <a:ext cx="495650"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12</a:t>
            </a:r>
            <a:endParaRPr lang="en-US" sz="2400" dirty="0">
              <a:solidFill>
                <a:srgbClr val="FFFFFF"/>
              </a:solidFill>
              <a:latin typeface="Calibri"/>
            </a:endParaRPr>
          </a:p>
        </p:txBody>
      </p:sp>
      <p:sp>
        <p:nvSpPr>
          <p:cNvPr id="75" name="Text Box 108"/>
          <p:cNvSpPr txBox="1">
            <a:spLocks noChangeArrowheads="1"/>
          </p:cNvSpPr>
          <p:nvPr>
            <p:custDataLst>
              <p:tags r:id="rId3"/>
            </p:custDataLst>
          </p:nvPr>
        </p:nvSpPr>
        <p:spPr bwMode="auto">
          <a:xfrm>
            <a:off x="-15629" y="3403296"/>
            <a:ext cx="1996829"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r>
              <a:rPr lang="en-US" sz="2000" dirty="0" smtClean="0">
                <a:solidFill>
                  <a:srgbClr val="FFFFFF"/>
                </a:solidFill>
                <a:latin typeface="Calibri"/>
              </a:rPr>
              <a:t> [21-10]</a:t>
            </a:r>
            <a:endParaRPr lang="en-US" sz="2000" baseline="-25000" dirty="0">
              <a:solidFill>
                <a:srgbClr val="FFFFFF"/>
              </a:solidFill>
              <a:latin typeface="Calibri"/>
            </a:endParaRPr>
          </a:p>
        </p:txBody>
      </p:sp>
      <p:cxnSp>
        <p:nvCxnSpPr>
          <p:cNvPr id="4" name="Straight Connector 3"/>
          <p:cNvCxnSpPr/>
          <p:nvPr/>
        </p:nvCxnSpPr>
        <p:spPr>
          <a:xfrm flipV="1">
            <a:off x="1905000" y="3677735"/>
            <a:ext cx="609600" cy="24290"/>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61975" y="358140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3899458" y="2516446"/>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810000" y="2590800"/>
            <a:ext cx="811441" cy="1015663"/>
          </a:xfrm>
          <a:prstGeom prst="rect">
            <a:avLst/>
          </a:prstGeom>
          <a:noFill/>
        </p:spPr>
        <p:txBody>
          <a:bodyPr wrap="none" rtlCol="0">
            <a:spAutoFit/>
          </a:bodyPr>
          <a:lstStyle/>
          <a:p>
            <a:r>
              <a:rPr lang="en-US" sz="2000" dirty="0" smtClean="0">
                <a:solidFill>
                  <a:schemeClr val="bg1"/>
                </a:solidFill>
              </a:rPr>
              <a:t>4k</a:t>
            </a:r>
            <a:r>
              <a:rPr lang="en-US" sz="2000" dirty="0" smtClean="0">
                <a:solidFill>
                  <a:schemeClr val="bg1"/>
                </a:solidFill>
              </a:rPr>
              <a:t> </a:t>
            </a:r>
            <a:r>
              <a:rPr lang="en-US" sz="2000" dirty="0" smtClean="0">
                <a:solidFill>
                  <a:schemeClr val="bg1"/>
                </a:solidFill>
              </a:rPr>
              <a:t>x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endParaRPr lang="en-US" sz="2000" dirty="0" smtClean="0">
              <a:solidFill>
                <a:schemeClr val="bg1"/>
              </a:solidFill>
            </a:endParaRPr>
          </a:p>
        </p:txBody>
      </p:sp>
      <p:sp>
        <p:nvSpPr>
          <p:cNvPr id="47" name="Rectangle 46"/>
          <p:cNvSpPr/>
          <p:nvPr/>
        </p:nvSpPr>
        <p:spPr>
          <a:xfrm>
            <a:off x="4542983" y="2514600"/>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4453525" y="2588954"/>
            <a:ext cx="811441" cy="1015663"/>
          </a:xfrm>
          <a:prstGeom prst="rect">
            <a:avLst/>
          </a:prstGeom>
          <a:noFill/>
        </p:spPr>
        <p:txBody>
          <a:bodyPr wrap="none" rtlCol="0">
            <a:spAutoFit/>
          </a:bodyPr>
          <a:lstStyle/>
          <a:p>
            <a:r>
              <a:rPr lang="en-US" sz="2000" dirty="0" smtClean="0">
                <a:solidFill>
                  <a:schemeClr val="bg1"/>
                </a:solidFill>
              </a:rPr>
              <a:t>4k</a:t>
            </a:r>
            <a:r>
              <a:rPr lang="en-US" sz="2000" dirty="0" smtClean="0">
                <a:solidFill>
                  <a:schemeClr val="bg1"/>
                </a:solidFill>
              </a:rPr>
              <a:t> </a:t>
            </a:r>
            <a:r>
              <a:rPr lang="en-US" sz="2000" dirty="0" smtClean="0">
                <a:solidFill>
                  <a:schemeClr val="bg1"/>
                </a:solidFill>
              </a:rPr>
              <a:t>x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endParaRPr lang="en-US" sz="2000" dirty="0" smtClean="0">
              <a:solidFill>
                <a:schemeClr val="bg1"/>
              </a:solidFill>
            </a:endParaRPr>
          </a:p>
        </p:txBody>
      </p:sp>
      <p:sp>
        <p:nvSpPr>
          <p:cNvPr id="49" name="Rectangle 48"/>
          <p:cNvSpPr/>
          <p:nvPr/>
        </p:nvSpPr>
        <p:spPr>
          <a:xfrm>
            <a:off x="5145417" y="2516446"/>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5055959" y="2590800"/>
            <a:ext cx="811441" cy="1015663"/>
          </a:xfrm>
          <a:prstGeom prst="rect">
            <a:avLst/>
          </a:prstGeom>
          <a:noFill/>
        </p:spPr>
        <p:txBody>
          <a:bodyPr wrap="none" rtlCol="0">
            <a:spAutoFit/>
          </a:bodyPr>
          <a:lstStyle/>
          <a:p>
            <a:r>
              <a:rPr lang="en-US" sz="2000" dirty="0" smtClean="0">
                <a:solidFill>
                  <a:schemeClr val="bg1"/>
                </a:solidFill>
              </a:rPr>
              <a:t>4k</a:t>
            </a:r>
            <a:r>
              <a:rPr lang="en-US" sz="2000" dirty="0" smtClean="0">
                <a:solidFill>
                  <a:schemeClr val="bg1"/>
                </a:solidFill>
              </a:rPr>
              <a:t> </a:t>
            </a:r>
            <a:r>
              <a:rPr lang="en-US" sz="2000" dirty="0" smtClean="0">
                <a:solidFill>
                  <a:schemeClr val="bg1"/>
                </a:solidFill>
              </a:rPr>
              <a:t>x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endParaRPr lang="en-US" sz="2000" dirty="0" smtClean="0">
              <a:solidFill>
                <a:schemeClr val="bg1"/>
              </a:solidFill>
            </a:endParaRPr>
          </a:p>
        </p:txBody>
      </p:sp>
      <p:sp>
        <p:nvSpPr>
          <p:cNvPr id="51" name="Rectangle 50"/>
          <p:cNvSpPr/>
          <p:nvPr/>
        </p:nvSpPr>
        <p:spPr>
          <a:xfrm>
            <a:off x="5788942" y="2514600"/>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5699484" y="2588954"/>
            <a:ext cx="811441" cy="1015663"/>
          </a:xfrm>
          <a:prstGeom prst="rect">
            <a:avLst/>
          </a:prstGeom>
          <a:noFill/>
        </p:spPr>
        <p:txBody>
          <a:bodyPr wrap="none" rtlCol="0">
            <a:spAutoFit/>
          </a:bodyPr>
          <a:lstStyle/>
          <a:p>
            <a:r>
              <a:rPr lang="en-US" sz="2000" dirty="0" smtClean="0">
                <a:solidFill>
                  <a:schemeClr val="bg1"/>
                </a:solidFill>
              </a:rPr>
              <a:t>4k</a:t>
            </a:r>
            <a:r>
              <a:rPr lang="en-US" sz="2000" dirty="0" smtClean="0">
                <a:solidFill>
                  <a:schemeClr val="bg1"/>
                </a:solidFill>
              </a:rPr>
              <a:t> </a:t>
            </a:r>
            <a:r>
              <a:rPr lang="en-US" sz="2000" dirty="0" smtClean="0">
                <a:solidFill>
                  <a:schemeClr val="bg1"/>
                </a:solidFill>
              </a:rPr>
              <a:t>x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endParaRPr lang="en-US" sz="2000" dirty="0" smtClean="0">
              <a:solidFill>
                <a:schemeClr val="bg1"/>
              </a:solidFill>
            </a:endParaRPr>
          </a:p>
        </p:txBody>
      </p:sp>
      <p:sp>
        <p:nvSpPr>
          <p:cNvPr id="53" name="Rectangle 52"/>
          <p:cNvSpPr/>
          <p:nvPr/>
        </p:nvSpPr>
        <p:spPr>
          <a:xfrm>
            <a:off x="6414058" y="2516446"/>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6324600" y="2590800"/>
            <a:ext cx="811441" cy="1015663"/>
          </a:xfrm>
          <a:prstGeom prst="rect">
            <a:avLst/>
          </a:prstGeom>
          <a:noFill/>
        </p:spPr>
        <p:txBody>
          <a:bodyPr wrap="none" rtlCol="0">
            <a:spAutoFit/>
          </a:bodyPr>
          <a:lstStyle/>
          <a:p>
            <a:r>
              <a:rPr lang="en-US" sz="2000" dirty="0" smtClean="0">
                <a:solidFill>
                  <a:schemeClr val="bg1"/>
                </a:solidFill>
              </a:rPr>
              <a:t>4k</a:t>
            </a:r>
            <a:r>
              <a:rPr lang="en-US" sz="2000" dirty="0" smtClean="0">
                <a:solidFill>
                  <a:schemeClr val="bg1"/>
                </a:solidFill>
              </a:rPr>
              <a:t> </a:t>
            </a:r>
            <a:r>
              <a:rPr lang="en-US" sz="2000" dirty="0" smtClean="0">
                <a:solidFill>
                  <a:schemeClr val="bg1"/>
                </a:solidFill>
              </a:rPr>
              <a:t>x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endParaRPr lang="en-US" sz="2000" dirty="0" smtClean="0">
              <a:solidFill>
                <a:schemeClr val="bg1"/>
              </a:solidFill>
            </a:endParaRPr>
          </a:p>
        </p:txBody>
      </p:sp>
      <p:sp>
        <p:nvSpPr>
          <p:cNvPr id="55" name="Rectangle 54"/>
          <p:cNvSpPr/>
          <p:nvPr/>
        </p:nvSpPr>
        <p:spPr>
          <a:xfrm>
            <a:off x="7057583" y="2514600"/>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6968125" y="2588954"/>
            <a:ext cx="811441" cy="1015663"/>
          </a:xfrm>
          <a:prstGeom prst="rect">
            <a:avLst/>
          </a:prstGeom>
          <a:noFill/>
        </p:spPr>
        <p:txBody>
          <a:bodyPr wrap="none" rtlCol="0">
            <a:spAutoFit/>
          </a:bodyPr>
          <a:lstStyle/>
          <a:p>
            <a:r>
              <a:rPr lang="en-US" sz="2000" dirty="0" smtClean="0">
                <a:solidFill>
                  <a:schemeClr val="bg1"/>
                </a:solidFill>
              </a:rPr>
              <a:t>4k</a:t>
            </a:r>
            <a:r>
              <a:rPr lang="en-US" sz="2000" dirty="0" smtClean="0">
                <a:solidFill>
                  <a:schemeClr val="bg1"/>
                </a:solidFill>
              </a:rPr>
              <a:t> </a:t>
            </a:r>
            <a:r>
              <a:rPr lang="en-US" sz="2000" dirty="0" smtClean="0">
                <a:solidFill>
                  <a:schemeClr val="bg1"/>
                </a:solidFill>
              </a:rPr>
              <a:t>x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endParaRPr lang="en-US" sz="2000" dirty="0" smtClean="0">
              <a:solidFill>
                <a:schemeClr val="bg1"/>
              </a:solidFill>
            </a:endParaRPr>
          </a:p>
        </p:txBody>
      </p:sp>
      <p:sp>
        <p:nvSpPr>
          <p:cNvPr id="57" name="Rectangle 56"/>
          <p:cNvSpPr/>
          <p:nvPr/>
        </p:nvSpPr>
        <p:spPr>
          <a:xfrm>
            <a:off x="7660017" y="2516446"/>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7570559" y="2590800"/>
            <a:ext cx="811441" cy="1015663"/>
          </a:xfrm>
          <a:prstGeom prst="rect">
            <a:avLst/>
          </a:prstGeom>
          <a:noFill/>
        </p:spPr>
        <p:txBody>
          <a:bodyPr wrap="none" rtlCol="0">
            <a:spAutoFit/>
          </a:bodyPr>
          <a:lstStyle/>
          <a:p>
            <a:r>
              <a:rPr lang="en-US" sz="2000" dirty="0" smtClean="0">
                <a:solidFill>
                  <a:schemeClr val="bg1"/>
                </a:solidFill>
              </a:rPr>
              <a:t>4k</a:t>
            </a:r>
            <a:r>
              <a:rPr lang="en-US" sz="2000" dirty="0" smtClean="0">
                <a:solidFill>
                  <a:schemeClr val="bg1"/>
                </a:solidFill>
              </a:rPr>
              <a:t> </a:t>
            </a:r>
            <a:r>
              <a:rPr lang="en-US" sz="2000" dirty="0" smtClean="0">
                <a:solidFill>
                  <a:schemeClr val="bg1"/>
                </a:solidFill>
              </a:rPr>
              <a:t>x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endParaRPr lang="en-US" sz="2000" dirty="0" smtClean="0">
              <a:solidFill>
                <a:schemeClr val="bg1"/>
              </a:solidFill>
            </a:endParaRPr>
          </a:p>
        </p:txBody>
      </p:sp>
      <p:sp>
        <p:nvSpPr>
          <p:cNvPr id="59" name="Rectangle 58"/>
          <p:cNvSpPr/>
          <p:nvPr/>
        </p:nvSpPr>
        <p:spPr>
          <a:xfrm>
            <a:off x="8303542" y="2514600"/>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8214084" y="2588954"/>
            <a:ext cx="811441" cy="1015663"/>
          </a:xfrm>
          <a:prstGeom prst="rect">
            <a:avLst/>
          </a:prstGeom>
          <a:noFill/>
        </p:spPr>
        <p:txBody>
          <a:bodyPr wrap="none" rtlCol="0">
            <a:spAutoFit/>
          </a:bodyPr>
          <a:lstStyle/>
          <a:p>
            <a:r>
              <a:rPr lang="en-US" sz="2000" dirty="0" smtClean="0">
                <a:solidFill>
                  <a:schemeClr val="bg1"/>
                </a:solidFill>
              </a:rPr>
              <a:t>4k</a:t>
            </a:r>
            <a:r>
              <a:rPr lang="en-US" sz="2000" dirty="0" smtClean="0">
                <a:solidFill>
                  <a:schemeClr val="bg1"/>
                </a:solidFill>
              </a:rPr>
              <a:t> </a:t>
            </a:r>
            <a:r>
              <a:rPr lang="en-US" sz="2000" dirty="0" smtClean="0">
                <a:solidFill>
                  <a:schemeClr val="bg1"/>
                </a:solidFill>
              </a:rPr>
              <a:t>x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endParaRPr lang="en-US" sz="2000" dirty="0" smtClean="0">
              <a:solidFill>
                <a:schemeClr val="bg1"/>
              </a:solidFill>
            </a:endParaRPr>
          </a:p>
        </p:txBody>
      </p:sp>
      <p:sp>
        <p:nvSpPr>
          <p:cNvPr id="61" name="Rectangle 60"/>
          <p:cNvSpPr/>
          <p:nvPr/>
        </p:nvSpPr>
        <p:spPr>
          <a:xfrm>
            <a:off x="2493933" y="2514600"/>
            <a:ext cx="901460" cy="182695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2438400" y="2590800"/>
            <a:ext cx="956993" cy="923330"/>
          </a:xfrm>
          <a:prstGeom prst="rect">
            <a:avLst/>
          </a:prstGeom>
          <a:noFill/>
        </p:spPr>
        <p:txBody>
          <a:bodyPr wrap="none" rtlCol="0">
            <a:spAutoFit/>
          </a:bodyPr>
          <a:lstStyle/>
          <a:p>
            <a:r>
              <a:rPr lang="en-US" dirty="0" smtClean="0">
                <a:solidFill>
                  <a:schemeClr val="bg1"/>
                </a:solidFill>
              </a:rPr>
              <a:t>12 </a:t>
            </a:r>
            <a:r>
              <a:rPr lang="en-US" dirty="0" smtClean="0">
                <a:solidFill>
                  <a:schemeClr val="bg1"/>
                </a:solidFill>
              </a:rPr>
              <a:t>x </a:t>
            </a:r>
            <a:endParaRPr lang="en-US" dirty="0" smtClean="0">
              <a:solidFill>
                <a:schemeClr val="bg1"/>
              </a:solidFill>
            </a:endParaRPr>
          </a:p>
          <a:p>
            <a:r>
              <a:rPr lang="en-US" dirty="0">
                <a:solidFill>
                  <a:schemeClr val="bg1"/>
                </a:solidFill>
              </a:rPr>
              <a:t> </a:t>
            </a:r>
            <a:r>
              <a:rPr lang="en-US" dirty="0" smtClean="0">
                <a:solidFill>
                  <a:schemeClr val="bg1"/>
                </a:solidFill>
              </a:rPr>
              <a:t>4096</a:t>
            </a:r>
            <a:endParaRPr lang="en-US" dirty="0">
              <a:solidFill>
                <a:schemeClr val="bg1"/>
              </a:solidFill>
            </a:endParaRPr>
          </a:p>
          <a:p>
            <a:r>
              <a:rPr lang="en-US" dirty="0" smtClean="0">
                <a:solidFill>
                  <a:schemeClr val="bg1"/>
                </a:solidFill>
              </a:rPr>
              <a:t>decoder</a:t>
            </a:r>
            <a:endParaRPr lang="en-US" dirty="0" smtClean="0">
              <a:solidFill>
                <a:schemeClr val="bg1"/>
              </a:solidFill>
            </a:endParaRPr>
          </a:p>
        </p:txBody>
      </p:sp>
      <p:sp>
        <p:nvSpPr>
          <p:cNvPr id="12" name="TextBox 11"/>
          <p:cNvSpPr txBox="1"/>
          <p:nvPr/>
        </p:nvSpPr>
        <p:spPr>
          <a:xfrm>
            <a:off x="3895363" y="4932029"/>
            <a:ext cx="589192" cy="369332"/>
          </a:xfrm>
          <a:prstGeom prst="rect">
            <a:avLst/>
          </a:prstGeom>
          <a:noFill/>
        </p:spPr>
        <p:txBody>
          <a:bodyPr wrap="none" rtlCol="0">
            <a:spAutoFit/>
          </a:bodyPr>
          <a:lstStyle/>
          <a:p>
            <a:r>
              <a:rPr lang="en-US" dirty="0" smtClean="0"/>
              <a:t>mux</a:t>
            </a:r>
            <a:endParaRPr lang="en-US" dirty="0"/>
          </a:p>
        </p:txBody>
      </p:sp>
      <p:sp>
        <p:nvSpPr>
          <p:cNvPr id="11" name="Trapezoid 10"/>
          <p:cNvSpPr/>
          <p:nvPr/>
        </p:nvSpPr>
        <p:spPr>
          <a:xfrm flipV="1">
            <a:off x="3886200" y="4964295"/>
            <a:ext cx="643525" cy="304800"/>
          </a:xfrm>
          <a:prstGeom prst="trapezoi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a:stCxn id="39" idx="2"/>
            <a:endCxn id="12" idx="0"/>
          </p:cNvCxnSpPr>
          <p:nvPr/>
        </p:nvCxnSpPr>
        <p:spPr>
          <a:xfrm flipH="1">
            <a:off x="4189959"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4138118"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91" name="Text Box 108"/>
          <p:cNvSpPr txBox="1">
            <a:spLocks noChangeArrowheads="1"/>
          </p:cNvSpPr>
          <p:nvPr>
            <p:custDataLst>
              <p:tags r:id="rId4"/>
            </p:custDataLst>
          </p:nvPr>
        </p:nvSpPr>
        <p:spPr bwMode="auto">
          <a:xfrm>
            <a:off x="4191000"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94" name="TextBox 93"/>
          <p:cNvSpPr txBox="1"/>
          <p:nvPr/>
        </p:nvSpPr>
        <p:spPr>
          <a:xfrm>
            <a:off x="4513116" y="4932029"/>
            <a:ext cx="589192" cy="369332"/>
          </a:xfrm>
          <a:prstGeom prst="rect">
            <a:avLst/>
          </a:prstGeom>
          <a:noFill/>
        </p:spPr>
        <p:txBody>
          <a:bodyPr wrap="none" rtlCol="0">
            <a:spAutoFit/>
          </a:bodyPr>
          <a:lstStyle/>
          <a:p>
            <a:r>
              <a:rPr lang="en-US" dirty="0" smtClean="0"/>
              <a:t>mux</a:t>
            </a:r>
            <a:endParaRPr lang="en-US" dirty="0"/>
          </a:p>
        </p:txBody>
      </p:sp>
      <p:sp>
        <p:nvSpPr>
          <p:cNvPr id="93" name="Trapezoid 92"/>
          <p:cNvSpPr/>
          <p:nvPr/>
        </p:nvSpPr>
        <p:spPr>
          <a:xfrm flipV="1">
            <a:off x="4503953" y="4964295"/>
            <a:ext cx="643525" cy="304800"/>
          </a:xfrm>
          <a:prstGeom prst="trapezoi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5" name="Straight Connector 94"/>
          <p:cNvCxnSpPr>
            <a:endCxn id="93" idx="2"/>
          </p:cNvCxnSpPr>
          <p:nvPr/>
        </p:nvCxnSpPr>
        <p:spPr>
          <a:xfrm flipH="1">
            <a:off x="4825716" y="4343400"/>
            <a:ext cx="6629" cy="62089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7558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97" name="Text Box 108"/>
          <p:cNvSpPr txBox="1">
            <a:spLocks noChangeArrowheads="1"/>
          </p:cNvSpPr>
          <p:nvPr>
            <p:custDataLst>
              <p:tags r:id="rId5"/>
            </p:custDataLst>
          </p:nvPr>
        </p:nvSpPr>
        <p:spPr bwMode="auto">
          <a:xfrm>
            <a:off x="48087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100" name="TextBox 99"/>
          <p:cNvSpPr txBox="1"/>
          <p:nvPr/>
        </p:nvSpPr>
        <p:spPr>
          <a:xfrm>
            <a:off x="5114563" y="4932029"/>
            <a:ext cx="589192" cy="369332"/>
          </a:xfrm>
          <a:prstGeom prst="rect">
            <a:avLst/>
          </a:prstGeom>
          <a:noFill/>
        </p:spPr>
        <p:txBody>
          <a:bodyPr wrap="none" rtlCol="0">
            <a:spAutoFit/>
          </a:bodyPr>
          <a:lstStyle/>
          <a:p>
            <a:r>
              <a:rPr lang="en-US" dirty="0" smtClean="0"/>
              <a:t>mux</a:t>
            </a:r>
            <a:endParaRPr lang="en-US" dirty="0"/>
          </a:p>
        </p:txBody>
      </p:sp>
      <p:sp>
        <p:nvSpPr>
          <p:cNvPr id="99" name="Trapezoid 98"/>
          <p:cNvSpPr/>
          <p:nvPr/>
        </p:nvSpPr>
        <p:spPr>
          <a:xfrm flipV="1">
            <a:off x="5105400" y="4964295"/>
            <a:ext cx="643525" cy="304800"/>
          </a:xfrm>
          <a:prstGeom prst="trapezoi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1" name="Straight Connector 100"/>
          <p:cNvCxnSpPr>
            <a:endCxn id="99" idx="2"/>
          </p:cNvCxnSpPr>
          <p:nvPr/>
        </p:nvCxnSpPr>
        <p:spPr>
          <a:xfrm flipH="1">
            <a:off x="5427163" y="4343400"/>
            <a:ext cx="6629" cy="62089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5357318"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3" name="Text Box 108"/>
          <p:cNvSpPr txBox="1">
            <a:spLocks noChangeArrowheads="1"/>
          </p:cNvSpPr>
          <p:nvPr>
            <p:custDataLst>
              <p:tags r:id="rId6"/>
            </p:custDataLst>
          </p:nvPr>
        </p:nvSpPr>
        <p:spPr bwMode="auto">
          <a:xfrm>
            <a:off x="5410200"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106" name="TextBox 105"/>
          <p:cNvSpPr txBox="1"/>
          <p:nvPr/>
        </p:nvSpPr>
        <p:spPr>
          <a:xfrm>
            <a:off x="5808516" y="4932029"/>
            <a:ext cx="589192" cy="369332"/>
          </a:xfrm>
          <a:prstGeom prst="rect">
            <a:avLst/>
          </a:prstGeom>
          <a:noFill/>
        </p:spPr>
        <p:txBody>
          <a:bodyPr wrap="none" rtlCol="0">
            <a:spAutoFit/>
          </a:bodyPr>
          <a:lstStyle/>
          <a:p>
            <a:r>
              <a:rPr lang="en-US" dirty="0" smtClean="0"/>
              <a:t>mux</a:t>
            </a:r>
            <a:endParaRPr lang="en-US" dirty="0"/>
          </a:p>
        </p:txBody>
      </p:sp>
      <p:sp>
        <p:nvSpPr>
          <p:cNvPr id="105" name="Trapezoid 104"/>
          <p:cNvSpPr/>
          <p:nvPr/>
        </p:nvSpPr>
        <p:spPr>
          <a:xfrm flipV="1">
            <a:off x="5799353" y="4964295"/>
            <a:ext cx="643525" cy="304800"/>
          </a:xfrm>
          <a:prstGeom prst="trapezoi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7" name="Straight Connector 106"/>
          <p:cNvCxnSpPr>
            <a:endCxn id="106" idx="0"/>
          </p:cNvCxnSpPr>
          <p:nvPr/>
        </p:nvCxnSpPr>
        <p:spPr>
          <a:xfrm flipH="1">
            <a:off x="6103112"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60512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Text Box 108"/>
          <p:cNvSpPr txBox="1">
            <a:spLocks noChangeArrowheads="1"/>
          </p:cNvSpPr>
          <p:nvPr>
            <p:custDataLst>
              <p:tags r:id="rId7"/>
            </p:custDataLst>
          </p:nvPr>
        </p:nvSpPr>
        <p:spPr bwMode="auto">
          <a:xfrm>
            <a:off x="61041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112" name="TextBox 111"/>
          <p:cNvSpPr txBox="1"/>
          <p:nvPr/>
        </p:nvSpPr>
        <p:spPr>
          <a:xfrm>
            <a:off x="6409963" y="4932029"/>
            <a:ext cx="589192" cy="369332"/>
          </a:xfrm>
          <a:prstGeom prst="rect">
            <a:avLst/>
          </a:prstGeom>
          <a:noFill/>
        </p:spPr>
        <p:txBody>
          <a:bodyPr wrap="none" rtlCol="0">
            <a:spAutoFit/>
          </a:bodyPr>
          <a:lstStyle/>
          <a:p>
            <a:r>
              <a:rPr lang="en-US" dirty="0" smtClean="0"/>
              <a:t>mux</a:t>
            </a:r>
            <a:endParaRPr lang="en-US" dirty="0"/>
          </a:p>
        </p:txBody>
      </p:sp>
      <p:sp>
        <p:nvSpPr>
          <p:cNvPr id="111" name="Trapezoid 110"/>
          <p:cNvSpPr/>
          <p:nvPr/>
        </p:nvSpPr>
        <p:spPr>
          <a:xfrm flipV="1">
            <a:off x="6400800" y="4964295"/>
            <a:ext cx="643525" cy="304800"/>
          </a:xfrm>
          <a:prstGeom prst="trapezoi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3" name="Straight Connector 112"/>
          <p:cNvCxnSpPr>
            <a:endCxn id="111" idx="2"/>
          </p:cNvCxnSpPr>
          <p:nvPr/>
        </p:nvCxnSpPr>
        <p:spPr>
          <a:xfrm flipH="1">
            <a:off x="6722563" y="4343400"/>
            <a:ext cx="6629" cy="62089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6652718"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7027716" y="4932029"/>
            <a:ext cx="589192" cy="369332"/>
          </a:xfrm>
          <a:prstGeom prst="rect">
            <a:avLst/>
          </a:prstGeom>
          <a:noFill/>
        </p:spPr>
        <p:txBody>
          <a:bodyPr wrap="none" rtlCol="0">
            <a:spAutoFit/>
          </a:bodyPr>
          <a:lstStyle/>
          <a:p>
            <a:r>
              <a:rPr lang="en-US" dirty="0" smtClean="0"/>
              <a:t>mux</a:t>
            </a:r>
            <a:endParaRPr lang="en-US" dirty="0"/>
          </a:p>
        </p:txBody>
      </p:sp>
      <p:sp>
        <p:nvSpPr>
          <p:cNvPr id="115" name="Text Box 108"/>
          <p:cNvSpPr txBox="1">
            <a:spLocks noChangeArrowheads="1"/>
          </p:cNvSpPr>
          <p:nvPr>
            <p:custDataLst>
              <p:tags r:id="rId8"/>
            </p:custDataLst>
          </p:nvPr>
        </p:nvSpPr>
        <p:spPr bwMode="auto">
          <a:xfrm>
            <a:off x="6705600"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117" name="Trapezoid 116"/>
          <p:cNvSpPr/>
          <p:nvPr/>
        </p:nvSpPr>
        <p:spPr>
          <a:xfrm flipV="1">
            <a:off x="7018553" y="4964295"/>
            <a:ext cx="643525" cy="304800"/>
          </a:xfrm>
          <a:prstGeom prst="trapezoi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9" name="Straight Connector 118"/>
          <p:cNvCxnSpPr>
            <a:endCxn id="118" idx="0"/>
          </p:cNvCxnSpPr>
          <p:nvPr/>
        </p:nvCxnSpPr>
        <p:spPr>
          <a:xfrm flipH="1">
            <a:off x="7322312"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72704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21" name="Text Box 108"/>
          <p:cNvSpPr txBox="1">
            <a:spLocks noChangeArrowheads="1"/>
          </p:cNvSpPr>
          <p:nvPr>
            <p:custDataLst>
              <p:tags r:id="rId9"/>
            </p:custDataLst>
          </p:nvPr>
        </p:nvSpPr>
        <p:spPr bwMode="auto">
          <a:xfrm>
            <a:off x="73233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124" name="TextBox 123"/>
          <p:cNvSpPr txBox="1"/>
          <p:nvPr/>
        </p:nvSpPr>
        <p:spPr>
          <a:xfrm>
            <a:off x="7637316" y="4932029"/>
            <a:ext cx="589192" cy="369332"/>
          </a:xfrm>
          <a:prstGeom prst="rect">
            <a:avLst/>
          </a:prstGeom>
          <a:noFill/>
        </p:spPr>
        <p:txBody>
          <a:bodyPr wrap="none" rtlCol="0">
            <a:spAutoFit/>
          </a:bodyPr>
          <a:lstStyle/>
          <a:p>
            <a:r>
              <a:rPr lang="en-US" dirty="0" smtClean="0"/>
              <a:t>mux</a:t>
            </a:r>
            <a:endParaRPr lang="en-US" dirty="0"/>
          </a:p>
        </p:txBody>
      </p:sp>
      <p:sp>
        <p:nvSpPr>
          <p:cNvPr id="123" name="Trapezoid 122"/>
          <p:cNvSpPr/>
          <p:nvPr/>
        </p:nvSpPr>
        <p:spPr>
          <a:xfrm flipV="1">
            <a:off x="7628153" y="4964295"/>
            <a:ext cx="643525" cy="304800"/>
          </a:xfrm>
          <a:prstGeom prst="trapezoi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5" name="Straight Connector 124"/>
          <p:cNvCxnSpPr>
            <a:endCxn id="124" idx="0"/>
          </p:cNvCxnSpPr>
          <p:nvPr/>
        </p:nvCxnSpPr>
        <p:spPr>
          <a:xfrm flipH="1">
            <a:off x="7931912"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78800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27" name="Text Box 108"/>
          <p:cNvSpPr txBox="1">
            <a:spLocks noChangeArrowheads="1"/>
          </p:cNvSpPr>
          <p:nvPr>
            <p:custDataLst>
              <p:tags r:id="rId10"/>
            </p:custDataLst>
          </p:nvPr>
        </p:nvSpPr>
        <p:spPr bwMode="auto">
          <a:xfrm>
            <a:off x="79329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129" name="Trapezoid 128"/>
          <p:cNvSpPr/>
          <p:nvPr/>
        </p:nvSpPr>
        <p:spPr>
          <a:xfrm flipV="1">
            <a:off x="8313953" y="4964295"/>
            <a:ext cx="643525" cy="304800"/>
          </a:xfrm>
          <a:prstGeom prst="trapezoi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TextBox 129"/>
          <p:cNvSpPr txBox="1"/>
          <p:nvPr/>
        </p:nvSpPr>
        <p:spPr>
          <a:xfrm>
            <a:off x="8323116" y="4932029"/>
            <a:ext cx="589192" cy="369332"/>
          </a:xfrm>
          <a:prstGeom prst="rect">
            <a:avLst/>
          </a:prstGeom>
          <a:noFill/>
        </p:spPr>
        <p:txBody>
          <a:bodyPr wrap="none" rtlCol="0">
            <a:spAutoFit/>
          </a:bodyPr>
          <a:lstStyle/>
          <a:p>
            <a:r>
              <a:rPr lang="en-US" dirty="0" smtClean="0"/>
              <a:t>mux</a:t>
            </a:r>
            <a:endParaRPr lang="en-US" dirty="0"/>
          </a:p>
        </p:txBody>
      </p:sp>
      <p:cxnSp>
        <p:nvCxnSpPr>
          <p:cNvPr id="131" name="Straight Connector 130"/>
          <p:cNvCxnSpPr>
            <a:endCxn id="130" idx="0"/>
          </p:cNvCxnSpPr>
          <p:nvPr/>
        </p:nvCxnSpPr>
        <p:spPr>
          <a:xfrm flipH="1">
            <a:off x="8617712"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85658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3" name="Text Box 108"/>
          <p:cNvSpPr txBox="1">
            <a:spLocks noChangeArrowheads="1"/>
          </p:cNvSpPr>
          <p:nvPr>
            <p:custDataLst>
              <p:tags r:id="rId11"/>
            </p:custDataLst>
          </p:nvPr>
        </p:nvSpPr>
        <p:spPr bwMode="auto">
          <a:xfrm>
            <a:off x="86187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134" name="Text Box 108"/>
          <p:cNvSpPr txBox="1">
            <a:spLocks noChangeArrowheads="1"/>
          </p:cNvSpPr>
          <p:nvPr>
            <p:custDataLst>
              <p:tags r:id="rId12"/>
            </p:custDataLst>
          </p:nvPr>
        </p:nvSpPr>
        <p:spPr bwMode="auto">
          <a:xfrm>
            <a:off x="3815919" y="5529961"/>
            <a:ext cx="798617" cy="413639"/>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r>
              <a:rPr lang="en-US" dirty="0" smtClean="0">
                <a:solidFill>
                  <a:srgbClr val="FFFFFF"/>
                </a:solidFill>
                <a:latin typeface="Calibri"/>
              </a:rPr>
              <a:t>[7]</a:t>
            </a:r>
            <a:endParaRPr lang="en-US" baseline="-25000" dirty="0">
              <a:solidFill>
                <a:srgbClr val="FFFFFF"/>
              </a:solidFill>
              <a:latin typeface="Calibri"/>
            </a:endParaRPr>
          </a:p>
        </p:txBody>
      </p:sp>
      <p:cxnSp>
        <p:nvCxnSpPr>
          <p:cNvPr id="135" name="Straight Connector 134"/>
          <p:cNvCxnSpPr/>
          <p:nvPr/>
        </p:nvCxnSpPr>
        <p:spPr>
          <a:xfrm>
            <a:off x="4214592" y="5301361"/>
            <a:ext cx="1128" cy="316468"/>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4114800" y="5301361"/>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7" name="Text Box 108"/>
          <p:cNvSpPr txBox="1">
            <a:spLocks noChangeArrowheads="1"/>
          </p:cNvSpPr>
          <p:nvPr>
            <p:custDataLst>
              <p:tags r:id="rId13"/>
            </p:custDataLst>
          </p:nvPr>
        </p:nvSpPr>
        <p:spPr bwMode="auto">
          <a:xfrm>
            <a:off x="4191000" y="5228237"/>
            <a:ext cx="288861" cy="360676"/>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a:t>
            </a:r>
            <a:endParaRPr lang="en-US" sz="1600" dirty="0">
              <a:solidFill>
                <a:srgbClr val="FFFFFF"/>
              </a:solidFill>
              <a:latin typeface="Calibri"/>
            </a:endParaRPr>
          </a:p>
        </p:txBody>
      </p:sp>
      <p:sp>
        <p:nvSpPr>
          <p:cNvPr id="138" name="Text Box 108"/>
          <p:cNvSpPr txBox="1">
            <a:spLocks noChangeArrowheads="1"/>
          </p:cNvSpPr>
          <p:nvPr>
            <p:custDataLst>
              <p:tags r:id="rId14"/>
            </p:custDataLst>
          </p:nvPr>
        </p:nvSpPr>
        <p:spPr bwMode="auto">
          <a:xfrm>
            <a:off x="4425519" y="5529961"/>
            <a:ext cx="798617" cy="413639"/>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r>
              <a:rPr lang="en-US" dirty="0" smtClean="0">
                <a:solidFill>
                  <a:srgbClr val="FFFFFF"/>
                </a:solidFill>
                <a:latin typeface="Calibri"/>
              </a:rPr>
              <a:t>[6]</a:t>
            </a:r>
            <a:endParaRPr lang="en-US" baseline="-25000" dirty="0">
              <a:solidFill>
                <a:srgbClr val="FFFFFF"/>
              </a:solidFill>
              <a:latin typeface="Calibri"/>
            </a:endParaRPr>
          </a:p>
        </p:txBody>
      </p:sp>
      <p:cxnSp>
        <p:nvCxnSpPr>
          <p:cNvPr id="139" name="Straight Connector 138"/>
          <p:cNvCxnSpPr/>
          <p:nvPr/>
        </p:nvCxnSpPr>
        <p:spPr>
          <a:xfrm>
            <a:off x="4824192" y="5298285"/>
            <a:ext cx="1128" cy="316468"/>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4724400" y="5298285"/>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1" name="Text Box 108"/>
          <p:cNvSpPr txBox="1">
            <a:spLocks noChangeArrowheads="1"/>
          </p:cNvSpPr>
          <p:nvPr>
            <p:custDataLst>
              <p:tags r:id="rId15"/>
            </p:custDataLst>
          </p:nvPr>
        </p:nvSpPr>
        <p:spPr bwMode="auto">
          <a:xfrm>
            <a:off x="4800600" y="5273423"/>
            <a:ext cx="288861" cy="360676"/>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a:t>
            </a:r>
            <a:endParaRPr lang="en-US" sz="1600" dirty="0">
              <a:solidFill>
                <a:srgbClr val="FFFFFF"/>
              </a:solidFill>
              <a:latin typeface="Calibri"/>
            </a:endParaRPr>
          </a:p>
        </p:txBody>
      </p:sp>
      <p:sp>
        <p:nvSpPr>
          <p:cNvPr id="142" name="Text Box 108"/>
          <p:cNvSpPr txBox="1">
            <a:spLocks noChangeArrowheads="1"/>
          </p:cNvSpPr>
          <p:nvPr>
            <p:custDataLst>
              <p:tags r:id="rId16"/>
            </p:custDataLst>
          </p:nvPr>
        </p:nvSpPr>
        <p:spPr bwMode="auto">
          <a:xfrm>
            <a:off x="5068783" y="5526885"/>
            <a:ext cx="798617" cy="413639"/>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r>
              <a:rPr lang="en-US" dirty="0" smtClean="0">
                <a:solidFill>
                  <a:srgbClr val="FFFFFF"/>
                </a:solidFill>
                <a:latin typeface="Calibri"/>
              </a:rPr>
              <a:t>[5]</a:t>
            </a:r>
            <a:endParaRPr lang="en-US" baseline="-25000" dirty="0">
              <a:solidFill>
                <a:srgbClr val="FFFFFF"/>
              </a:solidFill>
              <a:latin typeface="Calibri"/>
            </a:endParaRPr>
          </a:p>
        </p:txBody>
      </p:sp>
      <p:cxnSp>
        <p:nvCxnSpPr>
          <p:cNvPr id="143" name="Straight Connector 142"/>
          <p:cNvCxnSpPr/>
          <p:nvPr/>
        </p:nvCxnSpPr>
        <p:spPr>
          <a:xfrm>
            <a:off x="5467456" y="5298285"/>
            <a:ext cx="1128" cy="316468"/>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5367664" y="5298285"/>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5" name="Text Box 108"/>
          <p:cNvSpPr txBox="1">
            <a:spLocks noChangeArrowheads="1"/>
          </p:cNvSpPr>
          <p:nvPr>
            <p:custDataLst>
              <p:tags r:id="rId17"/>
            </p:custDataLst>
          </p:nvPr>
        </p:nvSpPr>
        <p:spPr bwMode="auto">
          <a:xfrm>
            <a:off x="5443864" y="5225161"/>
            <a:ext cx="288861" cy="360676"/>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a:t>
            </a:r>
            <a:endParaRPr lang="en-US" sz="1600" dirty="0">
              <a:solidFill>
                <a:srgbClr val="FFFFFF"/>
              </a:solidFill>
              <a:latin typeface="Calibri"/>
            </a:endParaRPr>
          </a:p>
        </p:txBody>
      </p:sp>
      <p:sp>
        <p:nvSpPr>
          <p:cNvPr id="146" name="Text Box 108"/>
          <p:cNvSpPr txBox="1">
            <a:spLocks noChangeArrowheads="1"/>
          </p:cNvSpPr>
          <p:nvPr>
            <p:custDataLst>
              <p:tags r:id="rId18"/>
            </p:custDataLst>
          </p:nvPr>
        </p:nvSpPr>
        <p:spPr bwMode="auto">
          <a:xfrm>
            <a:off x="5678383" y="5526885"/>
            <a:ext cx="798617" cy="413639"/>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r>
              <a:rPr lang="en-US" dirty="0" smtClean="0">
                <a:solidFill>
                  <a:srgbClr val="FFFFFF"/>
                </a:solidFill>
                <a:latin typeface="Calibri"/>
              </a:rPr>
              <a:t>[4]</a:t>
            </a:r>
            <a:endParaRPr lang="en-US" baseline="-25000" dirty="0">
              <a:solidFill>
                <a:srgbClr val="FFFFFF"/>
              </a:solidFill>
              <a:latin typeface="Calibri"/>
            </a:endParaRPr>
          </a:p>
        </p:txBody>
      </p:sp>
      <p:cxnSp>
        <p:nvCxnSpPr>
          <p:cNvPr id="147" name="Straight Connector 146"/>
          <p:cNvCxnSpPr/>
          <p:nvPr/>
        </p:nvCxnSpPr>
        <p:spPr>
          <a:xfrm>
            <a:off x="6077056" y="5295209"/>
            <a:ext cx="1128" cy="316468"/>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5977264" y="5295209"/>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9" name="Text Box 108"/>
          <p:cNvSpPr txBox="1">
            <a:spLocks noChangeArrowheads="1"/>
          </p:cNvSpPr>
          <p:nvPr>
            <p:custDataLst>
              <p:tags r:id="rId19"/>
            </p:custDataLst>
          </p:nvPr>
        </p:nvSpPr>
        <p:spPr bwMode="auto">
          <a:xfrm>
            <a:off x="6053464" y="5270347"/>
            <a:ext cx="288861" cy="360676"/>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a:t>
            </a:r>
            <a:endParaRPr lang="en-US" sz="1600" dirty="0">
              <a:solidFill>
                <a:srgbClr val="FFFFFF"/>
              </a:solidFill>
              <a:latin typeface="Calibri"/>
            </a:endParaRPr>
          </a:p>
        </p:txBody>
      </p:sp>
      <p:sp>
        <p:nvSpPr>
          <p:cNvPr id="150" name="Text Box 108"/>
          <p:cNvSpPr txBox="1">
            <a:spLocks noChangeArrowheads="1"/>
          </p:cNvSpPr>
          <p:nvPr>
            <p:custDataLst>
              <p:tags r:id="rId20"/>
            </p:custDataLst>
          </p:nvPr>
        </p:nvSpPr>
        <p:spPr bwMode="auto">
          <a:xfrm>
            <a:off x="6330519" y="5529961"/>
            <a:ext cx="798617" cy="394275"/>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r>
              <a:rPr lang="en-US" dirty="0" smtClean="0">
                <a:solidFill>
                  <a:srgbClr val="FFFFFF"/>
                </a:solidFill>
                <a:latin typeface="Calibri"/>
              </a:rPr>
              <a:t>[3]</a:t>
            </a:r>
            <a:endParaRPr lang="en-US" baseline="-25000" dirty="0">
              <a:solidFill>
                <a:srgbClr val="FFFFFF"/>
              </a:solidFill>
              <a:latin typeface="Calibri"/>
            </a:endParaRPr>
          </a:p>
        </p:txBody>
      </p:sp>
      <p:cxnSp>
        <p:nvCxnSpPr>
          <p:cNvPr id="151" name="Straight Connector 150"/>
          <p:cNvCxnSpPr/>
          <p:nvPr/>
        </p:nvCxnSpPr>
        <p:spPr>
          <a:xfrm>
            <a:off x="6729192" y="5301361"/>
            <a:ext cx="1128" cy="316468"/>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6629400" y="5301361"/>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4" name="Text Box 108"/>
          <p:cNvSpPr txBox="1">
            <a:spLocks noChangeArrowheads="1"/>
          </p:cNvSpPr>
          <p:nvPr>
            <p:custDataLst>
              <p:tags r:id="rId21"/>
            </p:custDataLst>
          </p:nvPr>
        </p:nvSpPr>
        <p:spPr bwMode="auto">
          <a:xfrm>
            <a:off x="6705600" y="5228237"/>
            <a:ext cx="288861" cy="360676"/>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a:t>
            </a:r>
            <a:endParaRPr lang="en-US" sz="1600" dirty="0">
              <a:solidFill>
                <a:srgbClr val="FFFFFF"/>
              </a:solidFill>
              <a:latin typeface="Calibri"/>
            </a:endParaRPr>
          </a:p>
        </p:txBody>
      </p:sp>
      <p:sp>
        <p:nvSpPr>
          <p:cNvPr id="155" name="Text Box 108"/>
          <p:cNvSpPr txBox="1">
            <a:spLocks noChangeArrowheads="1"/>
          </p:cNvSpPr>
          <p:nvPr>
            <p:custDataLst>
              <p:tags r:id="rId22"/>
            </p:custDataLst>
          </p:nvPr>
        </p:nvSpPr>
        <p:spPr bwMode="auto">
          <a:xfrm>
            <a:off x="6940119" y="5529961"/>
            <a:ext cx="798617" cy="394275"/>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r>
              <a:rPr lang="en-US" dirty="0" smtClean="0">
                <a:solidFill>
                  <a:srgbClr val="FFFFFF"/>
                </a:solidFill>
                <a:latin typeface="Calibri"/>
              </a:rPr>
              <a:t>[</a:t>
            </a:r>
            <a:r>
              <a:rPr lang="en-US" dirty="0">
                <a:solidFill>
                  <a:srgbClr val="FFFFFF"/>
                </a:solidFill>
                <a:latin typeface="Calibri"/>
              </a:rPr>
              <a:t>2</a:t>
            </a:r>
            <a:r>
              <a:rPr lang="en-US" dirty="0" smtClean="0">
                <a:solidFill>
                  <a:srgbClr val="FFFFFF"/>
                </a:solidFill>
                <a:latin typeface="Calibri"/>
              </a:rPr>
              <a:t>]</a:t>
            </a:r>
            <a:endParaRPr lang="en-US" baseline="-25000" dirty="0">
              <a:solidFill>
                <a:srgbClr val="FFFFFF"/>
              </a:solidFill>
              <a:latin typeface="Calibri"/>
            </a:endParaRPr>
          </a:p>
        </p:txBody>
      </p:sp>
      <p:cxnSp>
        <p:nvCxnSpPr>
          <p:cNvPr id="156" name="Straight Connector 155"/>
          <p:cNvCxnSpPr/>
          <p:nvPr/>
        </p:nvCxnSpPr>
        <p:spPr>
          <a:xfrm>
            <a:off x="7338792" y="5298285"/>
            <a:ext cx="1128" cy="316468"/>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7239000" y="5298285"/>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8" name="Text Box 108"/>
          <p:cNvSpPr txBox="1">
            <a:spLocks noChangeArrowheads="1"/>
          </p:cNvSpPr>
          <p:nvPr>
            <p:custDataLst>
              <p:tags r:id="rId23"/>
            </p:custDataLst>
          </p:nvPr>
        </p:nvSpPr>
        <p:spPr bwMode="auto">
          <a:xfrm>
            <a:off x="7315200" y="5273423"/>
            <a:ext cx="288861" cy="360676"/>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a:t>
            </a:r>
            <a:endParaRPr lang="en-US" sz="1600" dirty="0">
              <a:solidFill>
                <a:srgbClr val="FFFFFF"/>
              </a:solidFill>
              <a:latin typeface="Calibri"/>
            </a:endParaRPr>
          </a:p>
        </p:txBody>
      </p:sp>
      <p:sp>
        <p:nvSpPr>
          <p:cNvPr id="159" name="Text Box 108"/>
          <p:cNvSpPr txBox="1">
            <a:spLocks noChangeArrowheads="1"/>
          </p:cNvSpPr>
          <p:nvPr>
            <p:custDataLst>
              <p:tags r:id="rId24"/>
            </p:custDataLst>
          </p:nvPr>
        </p:nvSpPr>
        <p:spPr bwMode="auto">
          <a:xfrm>
            <a:off x="7583383" y="5526885"/>
            <a:ext cx="798617" cy="394275"/>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r>
              <a:rPr lang="en-US" dirty="0" smtClean="0">
                <a:solidFill>
                  <a:srgbClr val="FFFFFF"/>
                </a:solidFill>
                <a:latin typeface="Calibri"/>
              </a:rPr>
              <a:t>[1]</a:t>
            </a:r>
            <a:endParaRPr lang="en-US" baseline="-25000" dirty="0">
              <a:solidFill>
                <a:srgbClr val="FFFFFF"/>
              </a:solidFill>
              <a:latin typeface="Calibri"/>
            </a:endParaRPr>
          </a:p>
        </p:txBody>
      </p:sp>
      <p:cxnSp>
        <p:nvCxnSpPr>
          <p:cNvPr id="160" name="Straight Connector 159"/>
          <p:cNvCxnSpPr/>
          <p:nvPr/>
        </p:nvCxnSpPr>
        <p:spPr>
          <a:xfrm>
            <a:off x="7982056" y="5298285"/>
            <a:ext cx="1128" cy="316468"/>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7882264" y="5298285"/>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62" name="Text Box 108"/>
          <p:cNvSpPr txBox="1">
            <a:spLocks noChangeArrowheads="1"/>
          </p:cNvSpPr>
          <p:nvPr>
            <p:custDataLst>
              <p:tags r:id="rId25"/>
            </p:custDataLst>
          </p:nvPr>
        </p:nvSpPr>
        <p:spPr bwMode="auto">
          <a:xfrm>
            <a:off x="7958464" y="5225161"/>
            <a:ext cx="288861" cy="360676"/>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a:t>
            </a:r>
            <a:endParaRPr lang="en-US" sz="1600" dirty="0">
              <a:solidFill>
                <a:srgbClr val="FFFFFF"/>
              </a:solidFill>
              <a:latin typeface="Calibri"/>
            </a:endParaRPr>
          </a:p>
        </p:txBody>
      </p:sp>
      <p:sp>
        <p:nvSpPr>
          <p:cNvPr id="163" name="Text Box 108"/>
          <p:cNvSpPr txBox="1">
            <a:spLocks noChangeArrowheads="1"/>
          </p:cNvSpPr>
          <p:nvPr>
            <p:custDataLst>
              <p:tags r:id="rId26"/>
            </p:custDataLst>
          </p:nvPr>
        </p:nvSpPr>
        <p:spPr bwMode="auto">
          <a:xfrm>
            <a:off x="8192983" y="5526885"/>
            <a:ext cx="798617" cy="394275"/>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r>
              <a:rPr lang="en-US" dirty="0" smtClean="0">
                <a:solidFill>
                  <a:srgbClr val="FFFFFF"/>
                </a:solidFill>
                <a:latin typeface="Calibri"/>
              </a:rPr>
              <a:t>[0]</a:t>
            </a:r>
            <a:endParaRPr lang="en-US" baseline="-25000" dirty="0">
              <a:solidFill>
                <a:srgbClr val="FFFFFF"/>
              </a:solidFill>
              <a:latin typeface="Calibri"/>
            </a:endParaRPr>
          </a:p>
        </p:txBody>
      </p:sp>
      <p:cxnSp>
        <p:nvCxnSpPr>
          <p:cNvPr id="164" name="Straight Connector 163"/>
          <p:cNvCxnSpPr/>
          <p:nvPr/>
        </p:nvCxnSpPr>
        <p:spPr>
          <a:xfrm>
            <a:off x="8591656" y="5295209"/>
            <a:ext cx="1128" cy="316468"/>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8491864" y="5295209"/>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66" name="Text Box 108"/>
          <p:cNvSpPr txBox="1">
            <a:spLocks noChangeArrowheads="1"/>
          </p:cNvSpPr>
          <p:nvPr>
            <p:custDataLst>
              <p:tags r:id="rId27"/>
            </p:custDataLst>
          </p:nvPr>
        </p:nvSpPr>
        <p:spPr bwMode="auto">
          <a:xfrm>
            <a:off x="8568064" y="5270347"/>
            <a:ext cx="288861" cy="360676"/>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a:t>
            </a:r>
            <a:endParaRPr lang="en-US" sz="1600" dirty="0">
              <a:solidFill>
                <a:srgbClr val="FFFFFF"/>
              </a:solidFill>
              <a:latin typeface="Calibri"/>
            </a:endParaRPr>
          </a:p>
        </p:txBody>
      </p:sp>
      <p:sp>
        <p:nvSpPr>
          <p:cNvPr id="175" name="Text Box 108"/>
          <p:cNvSpPr txBox="1">
            <a:spLocks noChangeArrowheads="1"/>
          </p:cNvSpPr>
          <p:nvPr>
            <p:custDataLst>
              <p:tags r:id="rId28"/>
            </p:custDataLst>
          </p:nvPr>
        </p:nvSpPr>
        <p:spPr bwMode="auto">
          <a:xfrm>
            <a:off x="129842" y="4508416"/>
            <a:ext cx="1737143"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r>
              <a:rPr lang="en-US" sz="2000" dirty="0" smtClean="0">
                <a:solidFill>
                  <a:srgbClr val="FFFFFF"/>
                </a:solidFill>
                <a:latin typeface="Calibri"/>
              </a:rPr>
              <a:t> [9-0]</a:t>
            </a:r>
            <a:endParaRPr lang="en-US" sz="2000" baseline="-25000" dirty="0">
              <a:solidFill>
                <a:srgbClr val="FFFFFF"/>
              </a:solidFill>
              <a:latin typeface="Calibri"/>
            </a:endParaRPr>
          </a:p>
        </p:txBody>
      </p:sp>
      <p:cxnSp>
        <p:nvCxnSpPr>
          <p:cNvPr id="177" name="Straight Connector 176"/>
          <p:cNvCxnSpPr/>
          <p:nvPr/>
        </p:nvCxnSpPr>
        <p:spPr>
          <a:xfrm>
            <a:off x="1920629" y="4807145"/>
            <a:ext cx="6393324" cy="0"/>
          </a:xfrm>
          <a:prstGeom prst="line">
            <a:avLst/>
          </a:prstGeom>
          <a:ln w="25400">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3886200" y="4800600"/>
            <a:ext cx="0" cy="381000"/>
          </a:xfrm>
          <a:prstGeom prst="line">
            <a:avLst/>
          </a:prstGeom>
          <a:ln w="381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006017" name="Straight Connector 2006016"/>
          <p:cNvCxnSpPr/>
          <p:nvPr/>
        </p:nvCxnSpPr>
        <p:spPr>
          <a:xfrm>
            <a:off x="3886200" y="5181600"/>
            <a:ext cx="76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4495800" y="4800600"/>
            <a:ext cx="0" cy="381000"/>
          </a:xfrm>
          <a:prstGeom prst="line">
            <a:avLst/>
          </a:prstGeom>
          <a:ln w="381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a:off x="4495800" y="5181600"/>
            <a:ext cx="76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5105400" y="4800600"/>
            <a:ext cx="0" cy="381000"/>
          </a:xfrm>
          <a:prstGeom prst="line">
            <a:avLst/>
          </a:prstGeom>
          <a:ln w="381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5105400" y="5181600"/>
            <a:ext cx="76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5791200" y="4800600"/>
            <a:ext cx="0" cy="381000"/>
          </a:xfrm>
          <a:prstGeom prst="line">
            <a:avLst/>
          </a:prstGeom>
          <a:ln w="381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5791200" y="5181600"/>
            <a:ext cx="76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a:off x="6400800" y="4800600"/>
            <a:ext cx="0" cy="381000"/>
          </a:xfrm>
          <a:prstGeom prst="line">
            <a:avLst/>
          </a:prstGeom>
          <a:ln w="381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a:off x="6400800" y="5181600"/>
            <a:ext cx="76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a:off x="7010400" y="4800600"/>
            <a:ext cx="0" cy="381000"/>
          </a:xfrm>
          <a:prstGeom prst="line">
            <a:avLst/>
          </a:prstGeom>
          <a:ln w="381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7010400" y="5181600"/>
            <a:ext cx="76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7620000" y="4800600"/>
            <a:ext cx="0" cy="381000"/>
          </a:xfrm>
          <a:prstGeom prst="line">
            <a:avLst/>
          </a:prstGeom>
          <a:ln w="381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a:off x="7620000" y="5181600"/>
            <a:ext cx="76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a:off x="8305800" y="4800600"/>
            <a:ext cx="0" cy="381000"/>
          </a:xfrm>
          <a:prstGeom prst="line">
            <a:avLst/>
          </a:prstGeom>
          <a:ln w="38100">
            <a:solidFill>
              <a:schemeClr val="bg1"/>
            </a:solidFill>
            <a:headEnd type="none"/>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8305800" y="5181600"/>
            <a:ext cx="76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04" name="Text Box 108"/>
          <p:cNvSpPr txBox="1">
            <a:spLocks noChangeArrowheads="1"/>
          </p:cNvSpPr>
          <p:nvPr>
            <p:custDataLst>
              <p:tags r:id="rId29"/>
            </p:custDataLst>
          </p:nvPr>
        </p:nvSpPr>
        <p:spPr bwMode="auto">
          <a:xfrm>
            <a:off x="1752600" y="4337077"/>
            <a:ext cx="49565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10</a:t>
            </a:r>
            <a:endParaRPr lang="en-US" sz="2400" dirty="0">
              <a:solidFill>
                <a:srgbClr val="FFFFFF"/>
              </a:solidFill>
              <a:latin typeface="Calibri"/>
            </a:endParaRPr>
          </a:p>
        </p:txBody>
      </p:sp>
      <p:cxnSp>
        <p:nvCxnSpPr>
          <p:cNvPr id="205" name="Straight Connector 204"/>
          <p:cNvCxnSpPr/>
          <p:nvPr/>
        </p:nvCxnSpPr>
        <p:spPr>
          <a:xfrm>
            <a:off x="2076625" y="474373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06025" name="Straight Connector 2006024"/>
          <p:cNvCxnSpPr/>
          <p:nvPr/>
        </p:nvCxnSpPr>
        <p:spPr>
          <a:xfrm>
            <a:off x="3395393" y="3790670"/>
            <a:ext cx="460560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06027" name="Straight Connector 2006026"/>
          <p:cNvCxnSpPr/>
          <p:nvPr/>
        </p:nvCxnSpPr>
        <p:spPr>
          <a:xfrm>
            <a:off x="8003193" y="3790670"/>
            <a:ext cx="0" cy="133410"/>
          </a:xfrm>
          <a:prstGeom prst="line">
            <a:avLst/>
          </a:prstGeom>
          <a:ln w="25400">
            <a:solidFill>
              <a:schemeClr val="bg1"/>
            </a:solidFill>
            <a:headEnd type="none"/>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73914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a:off x="67056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60960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54102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48006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41910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006029" name="Straight Arrow Connector 2006028"/>
          <p:cNvCxnSpPr/>
          <p:nvPr/>
        </p:nvCxnSpPr>
        <p:spPr>
          <a:xfrm>
            <a:off x="7983184" y="392408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9" name="Straight Arrow Connector 218"/>
          <p:cNvCxnSpPr/>
          <p:nvPr/>
        </p:nvCxnSpPr>
        <p:spPr>
          <a:xfrm>
            <a:off x="73914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0" name="Straight Arrow Connector 219"/>
          <p:cNvCxnSpPr/>
          <p:nvPr/>
        </p:nvCxnSpPr>
        <p:spPr>
          <a:xfrm>
            <a:off x="6721906"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1" name="Straight Arrow Connector 220"/>
          <p:cNvCxnSpPr/>
          <p:nvPr/>
        </p:nvCxnSpPr>
        <p:spPr>
          <a:xfrm>
            <a:off x="60960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2" name="Straight Arrow Connector 221"/>
          <p:cNvCxnSpPr/>
          <p:nvPr/>
        </p:nvCxnSpPr>
        <p:spPr>
          <a:xfrm>
            <a:off x="54102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3" name="Straight Arrow Connector 222"/>
          <p:cNvCxnSpPr/>
          <p:nvPr/>
        </p:nvCxnSpPr>
        <p:spPr>
          <a:xfrm>
            <a:off x="48006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4" name="Straight Arrow Connector 223"/>
          <p:cNvCxnSpPr/>
          <p:nvPr/>
        </p:nvCxnSpPr>
        <p:spPr>
          <a:xfrm>
            <a:off x="41910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677609"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26" name="Straight Arrow Connector 225"/>
          <p:cNvCxnSpPr/>
          <p:nvPr/>
        </p:nvCxnSpPr>
        <p:spPr>
          <a:xfrm>
            <a:off x="3657600" y="394341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27" name="TextBox 226"/>
          <p:cNvSpPr txBox="1"/>
          <p:nvPr/>
        </p:nvSpPr>
        <p:spPr>
          <a:xfrm>
            <a:off x="5665640" y="1915180"/>
            <a:ext cx="2135521" cy="523220"/>
          </a:xfrm>
          <a:prstGeom prst="rect">
            <a:avLst/>
          </a:prstGeom>
          <a:noFill/>
        </p:spPr>
        <p:txBody>
          <a:bodyPr wrap="none" rtlCol="0">
            <a:spAutoFit/>
          </a:bodyPr>
          <a:lstStyle/>
          <a:p>
            <a:r>
              <a:rPr lang="en-US" sz="2800" dirty="0" smtClean="0">
                <a:solidFill>
                  <a:schemeClr val="bg1"/>
                </a:solidFill>
              </a:rPr>
              <a:t>4M</a:t>
            </a:r>
            <a:r>
              <a:rPr lang="en-US" sz="2800" dirty="0" smtClean="0">
                <a:solidFill>
                  <a:schemeClr val="bg1"/>
                </a:solidFill>
              </a:rPr>
              <a:t> </a:t>
            </a:r>
            <a:r>
              <a:rPr lang="en-US" sz="2800" dirty="0" smtClean="0">
                <a:solidFill>
                  <a:schemeClr val="bg1"/>
                </a:solidFill>
              </a:rPr>
              <a:t>x </a:t>
            </a:r>
            <a:r>
              <a:rPr lang="en-US" sz="2800" dirty="0">
                <a:solidFill>
                  <a:schemeClr val="bg1"/>
                </a:solidFill>
              </a:rPr>
              <a:t>8</a:t>
            </a:r>
            <a:r>
              <a:rPr lang="en-US" sz="2800" dirty="0" smtClean="0">
                <a:solidFill>
                  <a:schemeClr val="bg1"/>
                </a:solidFill>
              </a:rPr>
              <a:t> </a:t>
            </a:r>
            <a:r>
              <a:rPr lang="en-US" sz="2800" dirty="0" smtClean="0">
                <a:solidFill>
                  <a:schemeClr val="bg1"/>
                </a:solidFill>
              </a:rPr>
              <a:t>SRAM</a:t>
            </a:r>
          </a:p>
        </p:txBody>
      </p:sp>
      <p:sp>
        <p:nvSpPr>
          <p:cNvPr id="229" name="TextBox 228"/>
          <p:cNvSpPr txBox="1"/>
          <p:nvPr/>
        </p:nvSpPr>
        <p:spPr>
          <a:xfrm>
            <a:off x="186131" y="888321"/>
            <a:ext cx="3788217" cy="1384995"/>
          </a:xfrm>
          <a:prstGeom prst="rect">
            <a:avLst/>
          </a:prstGeom>
          <a:noFill/>
        </p:spPr>
        <p:txBody>
          <a:bodyPr wrap="none" rtlCol="0">
            <a:spAutoFit/>
          </a:bodyPr>
          <a:lstStyle/>
          <a:p>
            <a:r>
              <a:rPr lang="en-US" sz="2800" dirty="0" smtClean="0">
                <a:solidFill>
                  <a:schemeClr val="accent1"/>
                </a:solidFill>
              </a:rPr>
              <a:t>E.g. How do we design </a:t>
            </a:r>
          </a:p>
          <a:p>
            <a:r>
              <a:rPr lang="en-US" sz="2800" dirty="0" smtClean="0">
                <a:solidFill>
                  <a:schemeClr val="accent1"/>
                </a:solidFill>
              </a:rPr>
              <a:t>a </a:t>
            </a:r>
            <a:r>
              <a:rPr lang="en-US" sz="2800" b="1" i="1" dirty="0" smtClean="0">
                <a:solidFill>
                  <a:schemeClr val="accent1"/>
                </a:solidFill>
              </a:rPr>
              <a:t>4M x 8</a:t>
            </a:r>
            <a:r>
              <a:rPr lang="en-US" sz="2800" dirty="0" smtClean="0">
                <a:solidFill>
                  <a:schemeClr val="accent1"/>
                </a:solidFill>
              </a:rPr>
              <a:t> SRAM Module?</a:t>
            </a:r>
          </a:p>
          <a:p>
            <a:endParaRPr lang="en-US" sz="2800" dirty="0">
              <a:solidFill>
                <a:schemeClr val="accent1"/>
              </a:solidFill>
            </a:endParaRPr>
          </a:p>
        </p:txBody>
      </p:sp>
    </p:spTree>
    <p:extLst>
      <p:ext uri="{BB962C8B-B14F-4D97-AF65-F5344CB8AC3E}">
        <p14:creationId xmlns:p14="http://schemas.microsoft.com/office/powerpoint/2010/main" val="130082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0602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0602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060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100"/>
                                  </p:stCondLst>
                                  <p:childTnLst>
                                    <p:set>
                                      <p:cBhvr>
                                        <p:cTn id="46" dur="1" fill="hold">
                                          <p:stCondLst>
                                            <p:cond delay="0"/>
                                          </p:stCondLst>
                                        </p:cTn>
                                        <p:tgtEl>
                                          <p:spTgt spid="16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6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6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0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0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7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0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0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7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5"/>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6"/>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7"/>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9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91"/>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95"/>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96"/>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97"/>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10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102"/>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03"/>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107"/>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108"/>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09"/>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113"/>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114"/>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15"/>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119"/>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120"/>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210"/>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211"/>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212"/>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213"/>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214"/>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215"/>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219"/>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220"/>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221"/>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222"/>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223"/>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224"/>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225"/>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226"/>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126"/>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121"/>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127"/>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58"/>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57"/>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125"/>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12"/>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11"/>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94"/>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93"/>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100"/>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99"/>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106"/>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105"/>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112"/>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111"/>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118"/>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117"/>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124"/>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123"/>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134"/>
                                        </p:tgtEl>
                                        <p:attrNameLst>
                                          <p:attrName>style.visibility</p:attrName>
                                        </p:attrNameLst>
                                      </p:cBhvr>
                                      <p:to>
                                        <p:strVal val="visible"/>
                                      </p:to>
                                    </p:set>
                                  </p:childTnLst>
                                </p:cTn>
                              </p:par>
                              <p:par>
                                <p:cTn id="197" presetID="1" presetClass="entr" presetSubtype="0" fill="hold" nodeType="withEffect">
                                  <p:stCondLst>
                                    <p:cond delay="0"/>
                                  </p:stCondLst>
                                  <p:childTnLst>
                                    <p:set>
                                      <p:cBhvr>
                                        <p:cTn id="198" dur="1" fill="hold">
                                          <p:stCondLst>
                                            <p:cond delay="0"/>
                                          </p:stCondLst>
                                        </p:cTn>
                                        <p:tgtEl>
                                          <p:spTgt spid="135"/>
                                        </p:tgtEl>
                                        <p:attrNameLst>
                                          <p:attrName>style.visibility</p:attrName>
                                        </p:attrNameLst>
                                      </p:cBhvr>
                                      <p:to>
                                        <p:strVal val="visible"/>
                                      </p:to>
                                    </p:set>
                                  </p:childTnLst>
                                </p:cTn>
                              </p:par>
                              <p:par>
                                <p:cTn id="199" presetID="1" presetClass="entr" presetSubtype="0" fill="hold" nodeType="withEffect">
                                  <p:stCondLst>
                                    <p:cond delay="0"/>
                                  </p:stCondLst>
                                  <p:childTnLst>
                                    <p:set>
                                      <p:cBhvr>
                                        <p:cTn id="200" dur="1" fill="hold">
                                          <p:stCondLst>
                                            <p:cond delay="0"/>
                                          </p:stCondLst>
                                        </p:cTn>
                                        <p:tgtEl>
                                          <p:spTgt spid="136"/>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137"/>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138"/>
                                        </p:tgtEl>
                                        <p:attrNameLst>
                                          <p:attrName>style.visibility</p:attrName>
                                        </p:attrNameLst>
                                      </p:cBhvr>
                                      <p:to>
                                        <p:strVal val="visible"/>
                                      </p:to>
                                    </p:set>
                                  </p:childTnLst>
                                </p:cTn>
                              </p:par>
                              <p:par>
                                <p:cTn id="205" presetID="1" presetClass="entr" presetSubtype="0" fill="hold" nodeType="withEffect">
                                  <p:stCondLst>
                                    <p:cond delay="0"/>
                                  </p:stCondLst>
                                  <p:childTnLst>
                                    <p:set>
                                      <p:cBhvr>
                                        <p:cTn id="206" dur="1" fill="hold">
                                          <p:stCondLst>
                                            <p:cond delay="0"/>
                                          </p:stCondLst>
                                        </p:cTn>
                                        <p:tgtEl>
                                          <p:spTgt spid="139"/>
                                        </p:tgtEl>
                                        <p:attrNameLst>
                                          <p:attrName>style.visibility</p:attrName>
                                        </p:attrNameLst>
                                      </p:cBhvr>
                                      <p:to>
                                        <p:strVal val="visible"/>
                                      </p:to>
                                    </p:set>
                                  </p:childTnLst>
                                </p:cTn>
                              </p:par>
                              <p:par>
                                <p:cTn id="207" presetID="1" presetClass="entr" presetSubtype="0" fill="hold" nodeType="withEffect">
                                  <p:stCondLst>
                                    <p:cond delay="0"/>
                                  </p:stCondLst>
                                  <p:childTnLst>
                                    <p:set>
                                      <p:cBhvr>
                                        <p:cTn id="208" dur="1" fill="hold">
                                          <p:stCondLst>
                                            <p:cond delay="0"/>
                                          </p:stCondLst>
                                        </p:cTn>
                                        <p:tgtEl>
                                          <p:spTgt spid="140"/>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141"/>
                                        </p:tgtEl>
                                        <p:attrNameLst>
                                          <p:attrName>style.visibility</p:attrName>
                                        </p:attrNameLst>
                                      </p:cBhvr>
                                      <p:to>
                                        <p:strVal val="visible"/>
                                      </p:to>
                                    </p:set>
                                  </p:childTnLst>
                                </p:cTn>
                              </p:par>
                              <p:par>
                                <p:cTn id="211" presetID="1" presetClass="entr" presetSubtype="0" fill="hold" grpId="0" nodeType="withEffect">
                                  <p:stCondLst>
                                    <p:cond delay="0"/>
                                  </p:stCondLst>
                                  <p:childTnLst>
                                    <p:set>
                                      <p:cBhvr>
                                        <p:cTn id="212" dur="1" fill="hold">
                                          <p:stCondLst>
                                            <p:cond delay="0"/>
                                          </p:stCondLst>
                                        </p:cTn>
                                        <p:tgtEl>
                                          <p:spTgt spid="142"/>
                                        </p:tgtEl>
                                        <p:attrNameLst>
                                          <p:attrName>style.visibility</p:attrName>
                                        </p:attrNameLst>
                                      </p:cBhvr>
                                      <p:to>
                                        <p:strVal val="visible"/>
                                      </p:to>
                                    </p:set>
                                  </p:childTnLst>
                                </p:cTn>
                              </p:par>
                              <p:par>
                                <p:cTn id="213" presetID="1" presetClass="entr" presetSubtype="0" fill="hold" nodeType="withEffect">
                                  <p:stCondLst>
                                    <p:cond delay="0"/>
                                  </p:stCondLst>
                                  <p:childTnLst>
                                    <p:set>
                                      <p:cBhvr>
                                        <p:cTn id="214" dur="1" fill="hold">
                                          <p:stCondLst>
                                            <p:cond delay="0"/>
                                          </p:stCondLst>
                                        </p:cTn>
                                        <p:tgtEl>
                                          <p:spTgt spid="143"/>
                                        </p:tgtEl>
                                        <p:attrNameLst>
                                          <p:attrName>style.visibility</p:attrName>
                                        </p:attrNameLst>
                                      </p:cBhvr>
                                      <p:to>
                                        <p:strVal val="visible"/>
                                      </p:to>
                                    </p:set>
                                  </p:childTnLst>
                                </p:cTn>
                              </p:par>
                              <p:par>
                                <p:cTn id="215" presetID="1" presetClass="entr" presetSubtype="0" fill="hold" nodeType="withEffect">
                                  <p:stCondLst>
                                    <p:cond delay="0"/>
                                  </p:stCondLst>
                                  <p:childTnLst>
                                    <p:set>
                                      <p:cBhvr>
                                        <p:cTn id="216" dur="1" fill="hold">
                                          <p:stCondLst>
                                            <p:cond delay="0"/>
                                          </p:stCondLst>
                                        </p:cTn>
                                        <p:tgtEl>
                                          <p:spTgt spid="144"/>
                                        </p:tgtEl>
                                        <p:attrNameLst>
                                          <p:attrName>style.visibility</p:attrName>
                                        </p:attrNameLst>
                                      </p:cBhvr>
                                      <p:to>
                                        <p:strVal val="visible"/>
                                      </p:to>
                                    </p:set>
                                  </p:childTnLst>
                                </p:cTn>
                              </p:par>
                              <p:par>
                                <p:cTn id="217" presetID="1" presetClass="entr" presetSubtype="0" fill="hold" grpId="0" nodeType="withEffect">
                                  <p:stCondLst>
                                    <p:cond delay="0"/>
                                  </p:stCondLst>
                                  <p:childTnLst>
                                    <p:set>
                                      <p:cBhvr>
                                        <p:cTn id="218" dur="1" fill="hold">
                                          <p:stCondLst>
                                            <p:cond delay="0"/>
                                          </p:stCondLst>
                                        </p:cTn>
                                        <p:tgtEl>
                                          <p:spTgt spid="145"/>
                                        </p:tgtEl>
                                        <p:attrNameLst>
                                          <p:attrName>style.visibility</p:attrName>
                                        </p:attrNameLst>
                                      </p:cBhvr>
                                      <p:to>
                                        <p:strVal val="visible"/>
                                      </p:to>
                                    </p:set>
                                  </p:childTnLst>
                                </p:cTn>
                              </p:par>
                              <p:par>
                                <p:cTn id="219" presetID="1" presetClass="entr" presetSubtype="0" fill="hold" grpId="0" nodeType="withEffect">
                                  <p:stCondLst>
                                    <p:cond delay="0"/>
                                  </p:stCondLst>
                                  <p:childTnLst>
                                    <p:set>
                                      <p:cBhvr>
                                        <p:cTn id="220" dur="1" fill="hold">
                                          <p:stCondLst>
                                            <p:cond delay="0"/>
                                          </p:stCondLst>
                                        </p:cTn>
                                        <p:tgtEl>
                                          <p:spTgt spid="146"/>
                                        </p:tgtEl>
                                        <p:attrNameLst>
                                          <p:attrName>style.visibility</p:attrName>
                                        </p:attrNameLst>
                                      </p:cBhvr>
                                      <p:to>
                                        <p:strVal val="visible"/>
                                      </p:to>
                                    </p:set>
                                  </p:childTnLst>
                                </p:cTn>
                              </p:par>
                              <p:par>
                                <p:cTn id="221" presetID="1" presetClass="entr" presetSubtype="0" fill="hold" nodeType="withEffect">
                                  <p:stCondLst>
                                    <p:cond delay="0"/>
                                  </p:stCondLst>
                                  <p:childTnLst>
                                    <p:set>
                                      <p:cBhvr>
                                        <p:cTn id="222" dur="1" fill="hold">
                                          <p:stCondLst>
                                            <p:cond delay="0"/>
                                          </p:stCondLst>
                                        </p:cTn>
                                        <p:tgtEl>
                                          <p:spTgt spid="147"/>
                                        </p:tgtEl>
                                        <p:attrNameLst>
                                          <p:attrName>style.visibility</p:attrName>
                                        </p:attrNameLst>
                                      </p:cBhvr>
                                      <p:to>
                                        <p:strVal val="visible"/>
                                      </p:to>
                                    </p:set>
                                  </p:childTnLst>
                                </p:cTn>
                              </p:par>
                              <p:par>
                                <p:cTn id="223" presetID="1" presetClass="entr" presetSubtype="0" fill="hold" nodeType="withEffect">
                                  <p:stCondLst>
                                    <p:cond delay="0"/>
                                  </p:stCondLst>
                                  <p:childTnLst>
                                    <p:set>
                                      <p:cBhvr>
                                        <p:cTn id="224" dur="1" fill="hold">
                                          <p:stCondLst>
                                            <p:cond delay="0"/>
                                          </p:stCondLst>
                                        </p:cTn>
                                        <p:tgtEl>
                                          <p:spTgt spid="148"/>
                                        </p:tgtEl>
                                        <p:attrNameLst>
                                          <p:attrName>style.visibility</p:attrName>
                                        </p:attrNameLst>
                                      </p:cBhvr>
                                      <p:to>
                                        <p:strVal val="visible"/>
                                      </p:to>
                                    </p:set>
                                  </p:childTnLst>
                                </p:cTn>
                              </p:par>
                              <p:par>
                                <p:cTn id="225" presetID="1" presetClass="entr" presetSubtype="0" fill="hold" grpId="0" nodeType="withEffect">
                                  <p:stCondLst>
                                    <p:cond delay="0"/>
                                  </p:stCondLst>
                                  <p:childTnLst>
                                    <p:set>
                                      <p:cBhvr>
                                        <p:cTn id="226" dur="1" fill="hold">
                                          <p:stCondLst>
                                            <p:cond delay="0"/>
                                          </p:stCondLst>
                                        </p:cTn>
                                        <p:tgtEl>
                                          <p:spTgt spid="149"/>
                                        </p:tgtEl>
                                        <p:attrNameLst>
                                          <p:attrName>style.visibility</p:attrName>
                                        </p:attrNameLst>
                                      </p:cBhvr>
                                      <p:to>
                                        <p:strVal val="visible"/>
                                      </p:to>
                                    </p:set>
                                  </p:childTnLst>
                                </p:cTn>
                              </p:par>
                              <p:par>
                                <p:cTn id="227" presetID="1" presetClass="entr" presetSubtype="0" fill="hold" grpId="0" nodeType="withEffect">
                                  <p:stCondLst>
                                    <p:cond delay="0"/>
                                  </p:stCondLst>
                                  <p:childTnLst>
                                    <p:set>
                                      <p:cBhvr>
                                        <p:cTn id="228" dur="1" fill="hold">
                                          <p:stCondLst>
                                            <p:cond delay="0"/>
                                          </p:stCondLst>
                                        </p:cTn>
                                        <p:tgtEl>
                                          <p:spTgt spid="150"/>
                                        </p:tgtEl>
                                        <p:attrNameLst>
                                          <p:attrName>style.visibility</p:attrName>
                                        </p:attrNameLst>
                                      </p:cBhvr>
                                      <p:to>
                                        <p:strVal val="visible"/>
                                      </p:to>
                                    </p:set>
                                  </p:childTnLst>
                                </p:cTn>
                              </p:par>
                              <p:par>
                                <p:cTn id="229" presetID="1" presetClass="entr" presetSubtype="0" fill="hold" nodeType="withEffect">
                                  <p:stCondLst>
                                    <p:cond delay="0"/>
                                  </p:stCondLst>
                                  <p:childTnLst>
                                    <p:set>
                                      <p:cBhvr>
                                        <p:cTn id="230" dur="1" fill="hold">
                                          <p:stCondLst>
                                            <p:cond delay="0"/>
                                          </p:stCondLst>
                                        </p:cTn>
                                        <p:tgtEl>
                                          <p:spTgt spid="151"/>
                                        </p:tgtEl>
                                        <p:attrNameLst>
                                          <p:attrName>style.visibility</p:attrName>
                                        </p:attrNameLst>
                                      </p:cBhvr>
                                      <p:to>
                                        <p:strVal val="visible"/>
                                      </p:to>
                                    </p:set>
                                  </p:childTnLst>
                                </p:cTn>
                              </p:par>
                              <p:par>
                                <p:cTn id="231" presetID="1" presetClass="entr" presetSubtype="0" fill="hold" nodeType="withEffect">
                                  <p:stCondLst>
                                    <p:cond delay="0"/>
                                  </p:stCondLst>
                                  <p:childTnLst>
                                    <p:set>
                                      <p:cBhvr>
                                        <p:cTn id="232" dur="1" fill="hold">
                                          <p:stCondLst>
                                            <p:cond delay="0"/>
                                          </p:stCondLst>
                                        </p:cTn>
                                        <p:tgtEl>
                                          <p:spTgt spid="153"/>
                                        </p:tgtEl>
                                        <p:attrNameLst>
                                          <p:attrName>style.visibility</p:attrName>
                                        </p:attrNameLst>
                                      </p:cBhvr>
                                      <p:to>
                                        <p:strVal val="visible"/>
                                      </p:to>
                                    </p:set>
                                  </p:childTnLst>
                                </p:cTn>
                              </p:par>
                              <p:par>
                                <p:cTn id="233" presetID="1" presetClass="entr" presetSubtype="0" fill="hold" grpId="0" nodeType="withEffect">
                                  <p:stCondLst>
                                    <p:cond delay="0"/>
                                  </p:stCondLst>
                                  <p:childTnLst>
                                    <p:set>
                                      <p:cBhvr>
                                        <p:cTn id="234" dur="1" fill="hold">
                                          <p:stCondLst>
                                            <p:cond delay="0"/>
                                          </p:stCondLst>
                                        </p:cTn>
                                        <p:tgtEl>
                                          <p:spTgt spid="154"/>
                                        </p:tgtEl>
                                        <p:attrNameLst>
                                          <p:attrName>style.visibility</p:attrName>
                                        </p:attrNameLst>
                                      </p:cBhvr>
                                      <p:to>
                                        <p:strVal val="visible"/>
                                      </p:to>
                                    </p:set>
                                  </p:childTnLst>
                                </p:cTn>
                              </p:par>
                              <p:par>
                                <p:cTn id="235" presetID="1" presetClass="entr" presetSubtype="0" fill="hold" grpId="0" nodeType="withEffect">
                                  <p:stCondLst>
                                    <p:cond delay="0"/>
                                  </p:stCondLst>
                                  <p:childTnLst>
                                    <p:set>
                                      <p:cBhvr>
                                        <p:cTn id="236" dur="1" fill="hold">
                                          <p:stCondLst>
                                            <p:cond delay="0"/>
                                          </p:stCondLst>
                                        </p:cTn>
                                        <p:tgtEl>
                                          <p:spTgt spid="155"/>
                                        </p:tgtEl>
                                        <p:attrNameLst>
                                          <p:attrName>style.visibility</p:attrName>
                                        </p:attrNameLst>
                                      </p:cBhvr>
                                      <p:to>
                                        <p:strVal val="visible"/>
                                      </p:to>
                                    </p:set>
                                  </p:childTnLst>
                                </p:cTn>
                              </p:par>
                              <p:par>
                                <p:cTn id="237" presetID="1" presetClass="entr" presetSubtype="0" fill="hold" nodeType="withEffect">
                                  <p:stCondLst>
                                    <p:cond delay="0"/>
                                  </p:stCondLst>
                                  <p:childTnLst>
                                    <p:set>
                                      <p:cBhvr>
                                        <p:cTn id="238" dur="1" fill="hold">
                                          <p:stCondLst>
                                            <p:cond delay="0"/>
                                          </p:stCondLst>
                                        </p:cTn>
                                        <p:tgtEl>
                                          <p:spTgt spid="156"/>
                                        </p:tgtEl>
                                        <p:attrNameLst>
                                          <p:attrName>style.visibility</p:attrName>
                                        </p:attrNameLst>
                                      </p:cBhvr>
                                      <p:to>
                                        <p:strVal val="visible"/>
                                      </p:to>
                                    </p:set>
                                  </p:childTnLst>
                                </p:cTn>
                              </p:par>
                              <p:par>
                                <p:cTn id="239" presetID="1" presetClass="entr" presetSubtype="0" fill="hold" nodeType="withEffect">
                                  <p:stCondLst>
                                    <p:cond delay="0"/>
                                  </p:stCondLst>
                                  <p:childTnLst>
                                    <p:set>
                                      <p:cBhvr>
                                        <p:cTn id="240" dur="1" fill="hold">
                                          <p:stCondLst>
                                            <p:cond delay="0"/>
                                          </p:stCondLst>
                                        </p:cTn>
                                        <p:tgtEl>
                                          <p:spTgt spid="157"/>
                                        </p:tgtEl>
                                        <p:attrNameLst>
                                          <p:attrName>style.visibility</p:attrName>
                                        </p:attrNameLst>
                                      </p:cBhvr>
                                      <p:to>
                                        <p:strVal val="visible"/>
                                      </p:to>
                                    </p:set>
                                  </p:childTnLst>
                                </p:cTn>
                              </p:par>
                              <p:par>
                                <p:cTn id="241" presetID="1" presetClass="entr" presetSubtype="0" fill="hold" grpId="0" nodeType="withEffect">
                                  <p:stCondLst>
                                    <p:cond delay="0"/>
                                  </p:stCondLst>
                                  <p:childTnLst>
                                    <p:set>
                                      <p:cBhvr>
                                        <p:cTn id="242" dur="1" fill="hold">
                                          <p:stCondLst>
                                            <p:cond delay="0"/>
                                          </p:stCondLst>
                                        </p:cTn>
                                        <p:tgtEl>
                                          <p:spTgt spid="158"/>
                                        </p:tgtEl>
                                        <p:attrNameLst>
                                          <p:attrName>style.visibility</p:attrName>
                                        </p:attrNameLst>
                                      </p:cBhvr>
                                      <p:to>
                                        <p:strVal val="visible"/>
                                      </p:to>
                                    </p:set>
                                  </p:childTnLst>
                                </p:cTn>
                              </p:par>
                              <p:par>
                                <p:cTn id="243" presetID="1" presetClass="entr" presetSubtype="0" fill="hold" nodeType="withEffect">
                                  <p:stCondLst>
                                    <p:cond delay="0"/>
                                  </p:stCondLst>
                                  <p:childTnLst>
                                    <p:set>
                                      <p:cBhvr>
                                        <p:cTn id="244" dur="1" fill="hold">
                                          <p:stCondLst>
                                            <p:cond delay="0"/>
                                          </p:stCondLst>
                                        </p:cTn>
                                        <p:tgtEl>
                                          <p:spTgt spid="160"/>
                                        </p:tgtEl>
                                        <p:attrNameLst>
                                          <p:attrName>style.visibility</p:attrName>
                                        </p:attrNameLst>
                                      </p:cBhvr>
                                      <p:to>
                                        <p:strVal val="visible"/>
                                      </p:to>
                                    </p:set>
                                  </p:childTnLst>
                                </p:cTn>
                              </p:par>
                              <p:par>
                                <p:cTn id="245" presetID="1" presetClass="entr" presetSubtype="0" fill="hold" nodeType="withEffect">
                                  <p:stCondLst>
                                    <p:cond delay="0"/>
                                  </p:stCondLst>
                                  <p:childTnLst>
                                    <p:set>
                                      <p:cBhvr>
                                        <p:cTn id="246" dur="1" fill="hold">
                                          <p:stCondLst>
                                            <p:cond delay="0"/>
                                          </p:stCondLst>
                                        </p:cTn>
                                        <p:tgtEl>
                                          <p:spTgt spid="161"/>
                                        </p:tgtEl>
                                        <p:attrNameLst>
                                          <p:attrName>style.visibility</p:attrName>
                                        </p:attrNameLst>
                                      </p:cBhvr>
                                      <p:to>
                                        <p:strVal val="visible"/>
                                      </p:to>
                                    </p:set>
                                  </p:childTnLst>
                                </p:cTn>
                              </p:par>
                              <p:par>
                                <p:cTn id="247" presetID="1" presetClass="entr" presetSubtype="0" fill="hold" grpId="0" nodeType="withEffect">
                                  <p:stCondLst>
                                    <p:cond delay="0"/>
                                  </p:stCondLst>
                                  <p:childTnLst>
                                    <p:set>
                                      <p:cBhvr>
                                        <p:cTn id="248" dur="1" fill="hold">
                                          <p:stCondLst>
                                            <p:cond delay="0"/>
                                          </p:stCondLst>
                                        </p:cTn>
                                        <p:tgtEl>
                                          <p:spTgt spid="162"/>
                                        </p:tgtEl>
                                        <p:attrNameLst>
                                          <p:attrName>style.visibility</p:attrName>
                                        </p:attrNameLst>
                                      </p:cBhvr>
                                      <p:to>
                                        <p:strVal val="visible"/>
                                      </p:to>
                                    </p:set>
                                  </p:childTnLst>
                                </p:cTn>
                              </p:par>
                              <p:par>
                                <p:cTn id="249" presetID="1" presetClass="entr" presetSubtype="0" fill="hold" nodeType="withEffect">
                                  <p:stCondLst>
                                    <p:cond delay="0"/>
                                  </p:stCondLst>
                                  <p:childTnLst>
                                    <p:set>
                                      <p:cBhvr>
                                        <p:cTn id="250" dur="1" fill="hold">
                                          <p:stCondLst>
                                            <p:cond delay="0"/>
                                          </p:stCondLst>
                                        </p:cTn>
                                        <p:tgtEl>
                                          <p:spTgt spid="89"/>
                                        </p:tgtEl>
                                        <p:attrNameLst>
                                          <p:attrName>style.visibility</p:attrName>
                                        </p:attrNameLst>
                                      </p:cBhvr>
                                      <p:to>
                                        <p:strVal val="visible"/>
                                      </p:to>
                                    </p:set>
                                  </p:childTnLst>
                                </p:cTn>
                              </p:par>
                              <p:par>
                                <p:cTn id="251" presetID="1" presetClass="entr" presetSubtype="0" fill="hold" nodeType="withEffect">
                                  <p:stCondLst>
                                    <p:cond delay="0"/>
                                  </p:stCondLst>
                                  <p:childTnLst>
                                    <p:set>
                                      <p:cBhvr>
                                        <p:cTn id="252" dur="1" fill="hold">
                                          <p:stCondLst>
                                            <p:cond delay="0"/>
                                          </p:stCondLst>
                                        </p:cTn>
                                        <p:tgtEl>
                                          <p:spTgt spid="2006017"/>
                                        </p:tgtEl>
                                        <p:attrNameLst>
                                          <p:attrName>style.visibility</p:attrName>
                                        </p:attrNameLst>
                                      </p:cBhvr>
                                      <p:to>
                                        <p:strVal val="visible"/>
                                      </p:to>
                                    </p:set>
                                  </p:childTnLst>
                                </p:cTn>
                              </p:par>
                              <p:par>
                                <p:cTn id="253" presetID="1" presetClass="entr" presetSubtype="0" fill="hold" nodeType="withEffect">
                                  <p:stCondLst>
                                    <p:cond delay="0"/>
                                  </p:stCondLst>
                                  <p:childTnLst>
                                    <p:set>
                                      <p:cBhvr>
                                        <p:cTn id="254" dur="1" fill="hold">
                                          <p:stCondLst>
                                            <p:cond delay="0"/>
                                          </p:stCondLst>
                                        </p:cTn>
                                        <p:tgtEl>
                                          <p:spTgt spid="189"/>
                                        </p:tgtEl>
                                        <p:attrNameLst>
                                          <p:attrName>style.visibility</p:attrName>
                                        </p:attrNameLst>
                                      </p:cBhvr>
                                      <p:to>
                                        <p:strVal val="visible"/>
                                      </p:to>
                                    </p:set>
                                  </p:childTnLst>
                                </p:cTn>
                              </p:par>
                              <p:par>
                                <p:cTn id="255" presetID="1" presetClass="entr" presetSubtype="0" fill="hold" nodeType="withEffect">
                                  <p:stCondLst>
                                    <p:cond delay="0"/>
                                  </p:stCondLst>
                                  <p:childTnLst>
                                    <p:set>
                                      <p:cBhvr>
                                        <p:cTn id="256" dur="1" fill="hold">
                                          <p:stCondLst>
                                            <p:cond delay="0"/>
                                          </p:stCondLst>
                                        </p:cTn>
                                        <p:tgtEl>
                                          <p:spTgt spid="191"/>
                                        </p:tgtEl>
                                        <p:attrNameLst>
                                          <p:attrName>style.visibility</p:attrName>
                                        </p:attrNameLst>
                                      </p:cBhvr>
                                      <p:to>
                                        <p:strVal val="visible"/>
                                      </p:to>
                                    </p:set>
                                  </p:childTnLst>
                                </p:cTn>
                              </p:par>
                              <p:par>
                                <p:cTn id="257" presetID="1" presetClass="entr" presetSubtype="0" fill="hold" nodeType="withEffect">
                                  <p:stCondLst>
                                    <p:cond delay="0"/>
                                  </p:stCondLst>
                                  <p:childTnLst>
                                    <p:set>
                                      <p:cBhvr>
                                        <p:cTn id="258" dur="1" fill="hold">
                                          <p:stCondLst>
                                            <p:cond delay="0"/>
                                          </p:stCondLst>
                                        </p:cTn>
                                        <p:tgtEl>
                                          <p:spTgt spid="192"/>
                                        </p:tgtEl>
                                        <p:attrNameLst>
                                          <p:attrName>style.visibility</p:attrName>
                                        </p:attrNameLst>
                                      </p:cBhvr>
                                      <p:to>
                                        <p:strVal val="visible"/>
                                      </p:to>
                                    </p:set>
                                  </p:childTnLst>
                                </p:cTn>
                              </p:par>
                              <p:par>
                                <p:cTn id="259" presetID="1" presetClass="entr" presetSubtype="0" fill="hold" nodeType="withEffect">
                                  <p:stCondLst>
                                    <p:cond delay="0"/>
                                  </p:stCondLst>
                                  <p:childTnLst>
                                    <p:set>
                                      <p:cBhvr>
                                        <p:cTn id="260" dur="1" fill="hold">
                                          <p:stCondLst>
                                            <p:cond delay="0"/>
                                          </p:stCondLst>
                                        </p:cTn>
                                        <p:tgtEl>
                                          <p:spTgt spid="193"/>
                                        </p:tgtEl>
                                        <p:attrNameLst>
                                          <p:attrName>style.visibility</p:attrName>
                                        </p:attrNameLst>
                                      </p:cBhvr>
                                      <p:to>
                                        <p:strVal val="visible"/>
                                      </p:to>
                                    </p:set>
                                  </p:childTnLst>
                                </p:cTn>
                              </p:par>
                              <p:par>
                                <p:cTn id="261" presetID="1" presetClass="entr" presetSubtype="0" fill="hold" nodeType="withEffect">
                                  <p:stCondLst>
                                    <p:cond delay="0"/>
                                  </p:stCondLst>
                                  <p:childTnLst>
                                    <p:set>
                                      <p:cBhvr>
                                        <p:cTn id="262" dur="1" fill="hold">
                                          <p:stCondLst>
                                            <p:cond delay="0"/>
                                          </p:stCondLst>
                                        </p:cTn>
                                        <p:tgtEl>
                                          <p:spTgt spid="194"/>
                                        </p:tgtEl>
                                        <p:attrNameLst>
                                          <p:attrName>style.visibility</p:attrName>
                                        </p:attrNameLst>
                                      </p:cBhvr>
                                      <p:to>
                                        <p:strVal val="visible"/>
                                      </p:to>
                                    </p:set>
                                  </p:childTnLst>
                                </p:cTn>
                              </p:par>
                              <p:par>
                                <p:cTn id="263" presetID="1" presetClass="entr" presetSubtype="0" fill="hold" nodeType="withEffect">
                                  <p:stCondLst>
                                    <p:cond delay="0"/>
                                  </p:stCondLst>
                                  <p:childTnLst>
                                    <p:set>
                                      <p:cBhvr>
                                        <p:cTn id="264" dur="1" fill="hold">
                                          <p:stCondLst>
                                            <p:cond delay="0"/>
                                          </p:stCondLst>
                                        </p:cTn>
                                        <p:tgtEl>
                                          <p:spTgt spid="195"/>
                                        </p:tgtEl>
                                        <p:attrNameLst>
                                          <p:attrName>style.visibility</p:attrName>
                                        </p:attrNameLst>
                                      </p:cBhvr>
                                      <p:to>
                                        <p:strVal val="visible"/>
                                      </p:to>
                                    </p:set>
                                  </p:childTnLst>
                                </p:cTn>
                              </p:par>
                              <p:par>
                                <p:cTn id="265" presetID="1" presetClass="entr" presetSubtype="0" fill="hold" nodeType="withEffect">
                                  <p:stCondLst>
                                    <p:cond delay="0"/>
                                  </p:stCondLst>
                                  <p:childTnLst>
                                    <p:set>
                                      <p:cBhvr>
                                        <p:cTn id="266" dur="1" fill="hold">
                                          <p:stCondLst>
                                            <p:cond delay="0"/>
                                          </p:stCondLst>
                                        </p:cTn>
                                        <p:tgtEl>
                                          <p:spTgt spid="196"/>
                                        </p:tgtEl>
                                        <p:attrNameLst>
                                          <p:attrName>style.visibility</p:attrName>
                                        </p:attrNameLst>
                                      </p:cBhvr>
                                      <p:to>
                                        <p:strVal val="visible"/>
                                      </p:to>
                                    </p:set>
                                  </p:childTnLst>
                                </p:cTn>
                              </p:par>
                              <p:par>
                                <p:cTn id="267" presetID="1" presetClass="entr" presetSubtype="0" fill="hold" nodeType="withEffect">
                                  <p:stCondLst>
                                    <p:cond delay="0"/>
                                  </p:stCondLst>
                                  <p:childTnLst>
                                    <p:set>
                                      <p:cBhvr>
                                        <p:cTn id="268" dur="1" fill="hold">
                                          <p:stCondLst>
                                            <p:cond delay="0"/>
                                          </p:stCondLst>
                                        </p:cTn>
                                        <p:tgtEl>
                                          <p:spTgt spid="197"/>
                                        </p:tgtEl>
                                        <p:attrNameLst>
                                          <p:attrName>style.visibility</p:attrName>
                                        </p:attrNameLst>
                                      </p:cBhvr>
                                      <p:to>
                                        <p:strVal val="visible"/>
                                      </p:to>
                                    </p:set>
                                  </p:childTnLst>
                                </p:cTn>
                              </p:par>
                              <p:par>
                                <p:cTn id="269" presetID="1" presetClass="entr" presetSubtype="0" fill="hold" nodeType="withEffect">
                                  <p:stCondLst>
                                    <p:cond delay="0"/>
                                  </p:stCondLst>
                                  <p:childTnLst>
                                    <p:set>
                                      <p:cBhvr>
                                        <p:cTn id="270" dur="1" fill="hold">
                                          <p:stCondLst>
                                            <p:cond delay="0"/>
                                          </p:stCondLst>
                                        </p:cTn>
                                        <p:tgtEl>
                                          <p:spTgt spid="198"/>
                                        </p:tgtEl>
                                        <p:attrNameLst>
                                          <p:attrName>style.visibility</p:attrName>
                                        </p:attrNameLst>
                                      </p:cBhvr>
                                      <p:to>
                                        <p:strVal val="visible"/>
                                      </p:to>
                                    </p:set>
                                  </p:childTnLst>
                                </p:cTn>
                              </p:par>
                              <p:par>
                                <p:cTn id="271" presetID="1" presetClass="entr" presetSubtype="0" fill="hold" nodeType="withEffect">
                                  <p:stCondLst>
                                    <p:cond delay="0"/>
                                  </p:stCondLst>
                                  <p:childTnLst>
                                    <p:set>
                                      <p:cBhvr>
                                        <p:cTn id="272" dur="1" fill="hold">
                                          <p:stCondLst>
                                            <p:cond delay="0"/>
                                          </p:stCondLst>
                                        </p:cTn>
                                        <p:tgtEl>
                                          <p:spTgt spid="199"/>
                                        </p:tgtEl>
                                        <p:attrNameLst>
                                          <p:attrName>style.visibility</p:attrName>
                                        </p:attrNameLst>
                                      </p:cBhvr>
                                      <p:to>
                                        <p:strVal val="visible"/>
                                      </p:to>
                                    </p:set>
                                  </p:childTnLst>
                                </p:cTn>
                              </p:par>
                              <p:par>
                                <p:cTn id="273" presetID="1" presetClass="entr" presetSubtype="0" fill="hold" nodeType="withEffect">
                                  <p:stCondLst>
                                    <p:cond delay="0"/>
                                  </p:stCondLst>
                                  <p:childTnLst>
                                    <p:set>
                                      <p:cBhvr>
                                        <p:cTn id="274" dur="1" fill="hold">
                                          <p:stCondLst>
                                            <p:cond delay="0"/>
                                          </p:stCondLst>
                                        </p:cTn>
                                        <p:tgtEl>
                                          <p:spTgt spid="200"/>
                                        </p:tgtEl>
                                        <p:attrNameLst>
                                          <p:attrName>style.visibility</p:attrName>
                                        </p:attrNameLst>
                                      </p:cBhvr>
                                      <p:to>
                                        <p:strVal val="visible"/>
                                      </p:to>
                                    </p:set>
                                  </p:childTnLst>
                                </p:cTn>
                              </p:par>
                              <p:par>
                                <p:cTn id="275" presetID="1" presetClass="entr" presetSubtype="0" fill="hold" nodeType="withEffect">
                                  <p:stCondLst>
                                    <p:cond delay="0"/>
                                  </p:stCondLst>
                                  <p:childTnLst>
                                    <p:set>
                                      <p:cBhvr>
                                        <p:cTn id="276" dur="1" fill="hold">
                                          <p:stCondLst>
                                            <p:cond delay="0"/>
                                          </p:stCondLst>
                                        </p:cTn>
                                        <p:tgtEl>
                                          <p:spTgt spid="201"/>
                                        </p:tgtEl>
                                        <p:attrNameLst>
                                          <p:attrName>style.visibility</p:attrName>
                                        </p:attrNameLst>
                                      </p:cBhvr>
                                      <p:to>
                                        <p:strVal val="visible"/>
                                      </p:to>
                                    </p:set>
                                  </p:childTnLst>
                                </p:cTn>
                              </p:par>
                              <p:par>
                                <p:cTn id="277" presetID="1" presetClass="entr" presetSubtype="0" fill="hold" grpId="0" nodeType="withEffect">
                                  <p:stCondLst>
                                    <p:cond delay="0"/>
                                  </p:stCondLst>
                                  <p:childTnLst>
                                    <p:set>
                                      <p:cBhvr>
                                        <p:cTn id="278" dur="1" fill="hold">
                                          <p:stCondLst>
                                            <p:cond delay="0"/>
                                          </p:stCondLst>
                                        </p:cTn>
                                        <p:tgtEl>
                                          <p:spTgt spid="1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39" grpId="0" animBg="1"/>
      <p:bldP spid="40" grpId="0"/>
      <p:bldP spid="47" grpId="0" animBg="1"/>
      <p:bldP spid="48" grpId="0"/>
      <p:bldP spid="49" grpId="0" animBg="1"/>
      <p:bldP spid="50" grpId="0"/>
      <p:bldP spid="51" grpId="0" animBg="1"/>
      <p:bldP spid="52" grpId="0"/>
      <p:bldP spid="53" grpId="0" animBg="1"/>
      <p:bldP spid="54" grpId="0"/>
      <p:bldP spid="55" grpId="0" animBg="1"/>
      <p:bldP spid="56" grpId="0"/>
      <p:bldP spid="57" grpId="0" animBg="1"/>
      <p:bldP spid="58" grpId="0"/>
      <p:bldP spid="59" grpId="0" animBg="1"/>
      <p:bldP spid="60" grpId="0"/>
      <p:bldP spid="61" grpId="0" animBg="1"/>
      <p:bldP spid="62" grpId="0"/>
      <p:bldP spid="12" grpId="0"/>
      <p:bldP spid="11" grpId="0" animBg="1"/>
      <p:bldP spid="91" grpId="0"/>
      <p:bldP spid="94" grpId="0"/>
      <p:bldP spid="93" grpId="0" animBg="1"/>
      <p:bldP spid="97" grpId="0"/>
      <p:bldP spid="100" grpId="0"/>
      <p:bldP spid="99" grpId="0" animBg="1"/>
      <p:bldP spid="103" grpId="0"/>
      <p:bldP spid="106" grpId="0"/>
      <p:bldP spid="105" grpId="0" animBg="1"/>
      <p:bldP spid="109" grpId="0"/>
      <p:bldP spid="112" grpId="0"/>
      <p:bldP spid="111" grpId="0" animBg="1"/>
      <p:bldP spid="118" grpId="0"/>
      <p:bldP spid="115" grpId="0"/>
      <p:bldP spid="117" grpId="0" animBg="1"/>
      <p:bldP spid="121" grpId="0"/>
      <p:bldP spid="124" grpId="0"/>
      <p:bldP spid="123" grpId="0" animBg="1"/>
      <p:bldP spid="127" grpId="0"/>
      <p:bldP spid="129" grpId="0" animBg="1"/>
      <p:bldP spid="130" grpId="0"/>
      <p:bldP spid="133" grpId="0"/>
      <p:bldP spid="134" grpId="0"/>
      <p:bldP spid="137" grpId="0"/>
      <p:bldP spid="138" grpId="0"/>
      <p:bldP spid="141" grpId="0"/>
      <p:bldP spid="142" grpId="0"/>
      <p:bldP spid="145" grpId="0"/>
      <p:bldP spid="146" grpId="0"/>
      <p:bldP spid="149" grpId="0"/>
      <p:bldP spid="150" grpId="0"/>
      <p:bldP spid="154" grpId="0"/>
      <p:bldP spid="155" grpId="0"/>
      <p:bldP spid="158" grpId="0"/>
      <p:bldP spid="159" grpId="0"/>
      <p:bldP spid="162" grpId="0"/>
      <p:bldP spid="163" grpId="0"/>
      <p:bldP spid="166" grpId="0"/>
      <p:bldP spid="175" grpId="0"/>
      <p:bldP spid="20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152400" y="762000"/>
            <a:ext cx="9144000" cy="5943600"/>
          </a:xfrm>
        </p:spPr>
        <p:txBody>
          <a:bodyPr>
            <a:normAutofit fontScale="92500" lnSpcReduction="20000"/>
          </a:bodyPr>
          <a:lstStyle/>
          <a:p>
            <a:pPr marL="0" indent="0"/>
            <a:r>
              <a:rPr lang="en-US" sz="2800" dirty="0" smtClean="0">
                <a:solidFill>
                  <a:srgbClr val="FFFF00"/>
                </a:solidFill>
              </a:rPr>
              <a:t>Make sure partner in same </a:t>
            </a:r>
            <a:r>
              <a:rPr lang="en-US" sz="2800" dirty="0">
                <a:solidFill>
                  <a:srgbClr val="FFFF00"/>
                </a:solidFill>
              </a:rPr>
              <a:t>Lab Section </a:t>
            </a:r>
            <a:r>
              <a:rPr lang="en-US" sz="2800" b="1" i="1" dirty="0" smtClean="0">
                <a:solidFill>
                  <a:srgbClr val="FFFF00"/>
                </a:solidFill>
              </a:rPr>
              <a:t>this week</a:t>
            </a:r>
            <a:endParaRPr lang="en-US" sz="2800" dirty="0" smtClean="0">
              <a:solidFill>
                <a:srgbClr val="FFFF00"/>
              </a:solidFill>
            </a:endParaRPr>
          </a:p>
          <a:p>
            <a:pPr marL="0" indent="0">
              <a:buNone/>
            </a:pPr>
            <a:endParaRPr lang="en-US" dirty="0"/>
          </a:p>
          <a:p>
            <a:pPr marL="0" indent="0">
              <a:buNone/>
            </a:pPr>
            <a:r>
              <a:rPr lang="en-US" sz="2800" dirty="0" smtClean="0">
                <a:solidFill>
                  <a:srgbClr val="FFFF00"/>
                </a:solidFill>
              </a:rPr>
              <a:t>Lab2 is out</a:t>
            </a:r>
            <a:endParaRPr lang="en-US" sz="2800" dirty="0"/>
          </a:p>
          <a:p>
            <a:r>
              <a:rPr lang="en-US" sz="2800" dirty="0"/>
              <a:t>D</a:t>
            </a:r>
            <a:r>
              <a:rPr lang="en-US" sz="2800" dirty="0" smtClean="0"/>
              <a:t>ue in one week, next Monday, start early</a:t>
            </a:r>
          </a:p>
          <a:p>
            <a:r>
              <a:rPr lang="en-US" sz="2800" dirty="0" smtClean="0"/>
              <a:t>Work </a:t>
            </a:r>
            <a:r>
              <a:rPr lang="en-US" sz="2800" dirty="0" smtClean="0">
                <a:solidFill>
                  <a:srgbClr val="FFFF00"/>
                </a:solidFill>
              </a:rPr>
              <a:t>alone</a:t>
            </a:r>
          </a:p>
          <a:p>
            <a:r>
              <a:rPr lang="en-US" sz="2800" dirty="0" smtClean="0">
                <a:solidFill>
                  <a:srgbClr val="FFFF00"/>
                </a:solidFill>
              </a:rPr>
              <a:t>Save your work!</a:t>
            </a:r>
          </a:p>
          <a:p>
            <a:pPr lvl="1"/>
            <a:r>
              <a:rPr lang="en-US" sz="2400" b="1" i="1" dirty="0" smtClean="0"/>
              <a:t>Save often</a:t>
            </a:r>
            <a:r>
              <a:rPr lang="en-US" sz="2400" dirty="0" smtClean="0"/>
              <a:t>.  Verify file is non-zero.  Periodically save to </a:t>
            </a:r>
            <a:r>
              <a:rPr lang="en-US" sz="2400" dirty="0" err="1"/>
              <a:t>D</a:t>
            </a:r>
            <a:r>
              <a:rPr lang="en-US" sz="2400" dirty="0" err="1" smtClean="0"/>
              <a:t>ropbox</a:t>
            </a:r>
            <a:r>
              <a:rPr lang="en-US" sz="2400" dirty="0" smtClean="0"/>
              <a:t>, email.</a:t>
            </a:r>
            <a:endParaRPr lang="en-US" sz="2400" dirty="0"/>
          </a:p>
          <a:p>
            <a:pPr lvl="1"/>
            <a:r>
              <a:rPr lang="en-US" sz="2400" dirty="0" smtClean="0">
                <a:solidFill>
                  <a:schemeClr val="accent1"/>
                </a:solidFill>
              </a:rPr>
              <a:t>Beware of </a:t>
            </a:r>
            <a:r>
              <a:rPr lang="en-US" sz="2400" dirty="0" err="1" smtClean="0">
                <a:solidFill>
                  <a:schemeClr val="accent1"/>
                </a:solidFill>
              </a:rPr>
              <a:t>MacOSX</a:t>
            </a:r>
            <a:r>
              <a:rPr lang="en-US" sz="2400" dirty="0" smtClean="0">
                <a:solidFill>
                  <a:schemeClr val="accent1"/>
                </a:solidFill>
              </a:rPr>
              <a:t> 10.5 (leopard) and 10.6 (snow-leopard)</a:t>
            </a:r>
            <a:endParaRPr lang="en-US" sz="2400" dirty="0">
              <a:solidFill>
                <a:schemeClr val="accent1"/>
              </a:solidFill>
            </a:endParaRPr>
          </a:p>
          <a:p>
            <a:endParaRPr lang="en-US" sz="2800" dirty="0" smtClean="0">
              <a:solidFill>
                <a:schemeClr val="accent1"/>
              </a:solidFill>
            </a:endParaRPr>
          </a:p>
          <a:p>
            <a:r>
              <a:rPr lang="en-US" sz="2800" dirty="0" smtClean="0"/>
              <a:t>Use your resources</a:t>
            </a:r>
          </a:p>
          <a:p>
            <a:pPr lvl="1"/>
            <a:r>
              <a:rPr lang="en-US" sz="2400" dirty="0" smtClean="0"/>
              <a:t>Lab Section, Piazza.com, Office Hours,  Homework Help Session,</a:t>
            </a:r>
          </a:p>
          <a:p>
            <a:pPr lvl="1"/>
            <a:r>
              <a:rPr lang="en-US" sz="2400" dirty="0" smtClean="0"/>
              <a:t>Class notes, book, Sections, </a:t>
            </a:r>
            <a:r>
              <a:rPr lang="en-US" sz="2400" dirty="0" err="1" smtClean="0"/>
              <a:t>CSUGLab</a:t>
            </a:r>
            <a:endParaRPr lang="en-US" sz="2400" dirty="0" smtClean="0"/>
          </a:p>
          <a:p>
            <a:pPr marL="0" indent="0">
              <a:buNone/>
            </a:pPr>
            <a:endParaRPr lang="en-US" sz="3300" dirty="0" smtClean="0"/>
          </a:p>
          <a:p>
            <a:pPr marL="0" indent="0">
              <a:buNone/>
            </a:pPr>
            <a:r>
              <a:rPr lang="en-US" sz="2800" dirty="0" smtClean="0"/>
              <a:t>No Homework this week</a:t>
            </a:r>
            <a:endParaRPr lang="en-US" sz="2800" dirty="0"/>
          </a:p>
        </p:txBody>
      </p:sp>
    </p:spTree>
    <p:extLst>
      <p:ext uri="{BB962C8B-B14F-4D97-AF65-F5344CB8AC3E}">
        <p14:creationId xmlns:p14="http://schemas.microsoft.com/office/powerpoint/2010/main" val="24536917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SRAM</a:t>
            </a:r>
            <a:endParaRPr lang="en-US" dirty="0"/>
          </a:p>
        </p:txBody>
      </p:sp>
      <p:sp>
        <p:nvSpPr>
          <p:cNvPr id="74" name="Text Box 108"/>
          <p:cNvSpPr txBox="1">
            <a:spLocks noChangeArrowheads="1"/>
          </p:cNvSpPr>
          <p:nvPr>
            <p:custDataLst>
              <p:tags r:id="rId2"/>
            </p:custDataLst>
          </p:nvPr>
        </p:nvSpPr>
        <p:spPr bwMode="auto">
          <a:xfrm>
            <a:off x="1790350" y="3174747"/>
            <a:ext cx="495650"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12</a:t>
            </a:r>
            <a:endParaRPr lang="en-US" sz="2400" dirty="0">
              <a:solidFill>
                <a:srgbClr val="FFFFFF"/>
              </a:solidFill>
              <a:latin typeface="Calibri"/>
            </a:endParaRPr>
          </a:p>
        </p:txBody>
      </p:sp>
      <p:sp>
        <p:nvSpPr>
          <p:cNvPr id="75" name="Text Box 108"/>
          <p:cNvSpPr txBox="1">
            <a:spLocks noChangeArrowheads="1"/>
          </p:cNvSpPr>
          <p:nvPr>
            <p:custDataLst>
              <p:tags r:id="rId3"/>
            </p:custDataLst>
          </p:nvPr>
        </p:nvSpPr>
        <p:spPr bwMode="auto">
          <a:xfrm>
            <a:off x="-15629" y="3403296"/>
            <a:ext cx="1996829"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r>
              <a:rPr lang="en-US" sz="2000" dirty="0" smtClean="0">
                <a:solidFill>
                  <a:srgbClr val="FFFFFF"/>
                </a:solidFill>
                <a:latin typeface="Calibri"/>
              </a:rPr>
              <a:t> [21-10]</a:t>
            </a:r>
            <a:endParaRPr lang="en-US" sz="2000" baseline="-25000" dirty="0">
              <a:solidFill>
                <a:srgbClr val="FFFFFF"/>
              </a:solidFill>
              <a:latin typeface="Calibri"/>
            </a:endParaRPr>
          </a:p>
        </p:txBody>
      </p:sp>
      <p:cxnSp>
        <p:nvCxnSpPr>
          <p:cNvPr id="4" name="Straight Connector 3"/>
          <p:cNvCxnSpPr/>
          <p:nvPr/>
        </p:nvCxnSpPr>
        <p:spPr>
          <a:xfrm flipV="1">
            <a:off x="1905000" y="3677735"/>
            <a:ext cx="609600" cy="24290"/>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61975" y="358140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3899458" y="2516446"/>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810000" y="2590800"/>
            <a:ext cx="811441" cy="1015663"/>
          </a:xfrm>
          <a:prstGeom prst="rect">
            <a:avLst/>
          </a:prstGeom>
          <a:noFill/>
        </p:spPr>
        <p:txBody>
          <a:bodyPr wrap="none" rtlCol="0">
            <a:spAutoFit/>
          </a:bodyPr>
          <a:lstStyle/>
          <a:p>
            <a:r>
              <a:rPr lang="en-US" sz="2000" dirty="0" smtClean="0">
                <a:solidFill>
                  <a:schemeClr val="bg1"/>
                </a:solidFill>
              </a:rPr>
              <a:t>4k</a:t>
            </a:r>
            <a:r>
              <a:rPr lang="en-US" sz="2000" dirty="0" smtClean="0">
                <a:solidFill>
                  <a:schemeClr val="bg1"/>
                </a:solidFill>
              </a:rPr>
              <a:t> </a:t>
            </a:r>
            <a:r>
              <a:rPr lang="en-US" sz="2000" dirty="0" smtClean="0">
                <a:solidFill>
                  <a:schemeClr val="bg1"/>
                </a:solidFill>
              </a:rPr>
              <a:t>x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endParaRPr lang="en-US" sz="2000" dirty="0" smtClean="0">
              <a:solidFill>
                <a:schemeClr val="bg1"/>
              </a:solidFill>
            </a:endParaRPr>
          </a:p>
        </p:txBody>
      </p:sp>
      <p:sp>
        <p:nvSpPr>
          <p:cNvPr id="47" name="Rectangle 46"/>
          <p:cNvSpPr/>
          <p:nvPr/>
        </p:nvSpPr>
        <p:spPr>
          <a:xfrm>
            <a:off x="4542983" y="2514600"/>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4453525" y="2588954"/>
            <a:ext cx="811441" cy="1015663"/>
          </a:xfrm>
          <a:prstGeom prst="rect">
            <a:avLst/>
          </a:prstGeom>
          <a:noFill/>
        </p:spPr>
        <p:txBody>
          <a:bodyPr wrap="none" rtlCol="0">
            <a:spAutoFit/>
          </a:bodyPr>
          <a:lstStyle/>
          <a:p>
            <a:r>
              <a:rPr lang="en-US" sz="2000" dirty="0" smtClean="0">
                <a:solidFill>
                  <a:schemeClr val="bg1"/>
                </a:solidFill>
              </a:rPr>
              <a:t>4k</a:t>
            </a:r>
            <a:r>
              <a:rPr lang="en-US" sz="2000" dirty="0" smtClean="0">
                <a:solidFill>
                  <a:schemeClr val="bg1"/>
                </a:solidFill>
              </a:rPr>
              <a:t> </a:t>
            </a:r>
            <a:r>
              <a:rPr lang="en-US" sz="2000" dirty="0" smtClean="0">
                <a:solidFill>
                  <a:schemeClr val="bg1"/>
                </a:solidFill>
              </a:rPr>
              <a:t>x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endParaRPr lang="en-US" sz="2000" dirty="0" smtClean="0">
              <a:solidFill>
                <a:schemeClr val="bg1"/>
              </a:solidFill>
            </a:endParaRPr>
          </a:p>
        </p:txBody>
      </p:sp>
      <p:sp>
        <p:nvSpPr>
          <p:cNvPr id="49" name="Rectangle 48"/>
          <p:cNvSpPr/>
          <p:nvPr/>
        </p:nvSpPr>
        <p:spPr>
          <a:xfrm>
            <a:off x="5145417" y="2516446"/>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5055959" y="2590800"/>
            <a:ext cx="811441" cy="1015663"/>
          </a:xfrm>
          <a:prstGeom prst="rect">
            <a:avLst/>
          </a:prstGeom>
          <a:noFill/>
        </p:spPr>
        <p:txBody>
          <a:bodyPr wrap="none" rtlCol="0">
            <a:spAutoFit/>
          </a:bodyPr>
          <a:lstStyle/>
          <a:p>
            <a:r>
              <a:rPr lang="en-US" sz="2000" dirty="0" smtClean="0">
                <a:solidFill>
                  <a:schemeClr val="bg1"/>
                </a:solidFill>
              </a:rPr>
              <a:t>4k</a:t>
            </a:r>
            <a:r>
              <a:rPr lang="en-US" sz="2000" dirty="0" smtClean="0">
                <a:solidFill>
                  <a:schemeClr val="bg1"/>
                </a:solidFill>
              </a:rPr>
              <a:t> </a:t>
            </a:r>
            <a:r>
              <a:rPr lang="en-US" sz="2000" dirty="0" smtClean="0">
                <a:solidFill>
                  <a:schemeClr val="bg1"/>
                </a:solidFill>
              </a:rPr>
              <a:t>x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endParaRPr lang="en-US" sz="2000" dirty="0" smtClean="0">
              <a:solidFill>
                <a:schemeClr val="bg1"/>
              </a:solidFill>
            </a:endParaRPr>
          </a:p>
        </p:txBody>
      </p:sp>
      <p:sp>
        <p:nvSpPr>
          <p:cNvPr id="51" name="Rectangle 50"/>
          <p:cNvSpPr/>
          <p:nvPr/>
        </p:nvSpPr>
        <p:spPr>
          <a:xfrm>
            <a:off x="5788942" y="2514600"/>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5699484" y="2588954"/>
            <a:ext cx="811441" cy="1015663"/>
          </a:xfrm>
          <a:prstGeom prst="rect">
            <a:avLst/>
          </a:prstGeom>
          <a:noFill/>
        </p:spPr>
        <p:txBody>
          <a:bodyPr wrap="none" rtlCol="0">
            <a:spAutoFit/>
          </a:bodyPr>
          <a:lstStyle/>
          <a:p>
            <a:r>
              <a:rPr lang="en-US" sz="2000" dirty="0" smtClean="0">
                <a:solidFill>
                  <a:schemeClr val="bg1"/>
                </a:solidFill>
              </a:rPr>
              <a:t>4k</a:t>
            </a:r>
            <a:r>
              <a:rPr lang="en-US" sz="2000" dirty="0" smtClean="0">
                <a:solidFill>
                  <a:schemeClr val="bg1"/>
                </a:solidFill>
              </a:rPr>
              <a:t> </a:t>
            </a:r>
            <a:r>
              <a:rPr lang="en-US" sz="2000" dirty="0" smtClean="0">
                <a:solidFill>
                  <a:schemeClr val="bg1"/>
                </a:solidFill>
              </a:rPr>
              <a:t>x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endParaRPr lang="en-US" sz="2000" dirty="0" smtClean="0">
              <a:solidFill>
                <a:schemeClr val="bg1"/>
              </a:solidFill>
            </a:endParaRPr>
          </a:p>
        </p:txBody>
      </p:sp>
      <p:sp>
        <p:nvSpPr>
          <p:cNvPr id="53" name="Rectangle 52"/>
          <p:cNvSpPr/>
          <p:nvPr/>
        </p:nvSpPr>
        <p:spPr>
          <a:xfrm>
            <a:off x="6414058" y="2516446"/>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6324600" y="2590800"/>
            <a:ext cx="811441" cy="1015663"/>
          </a:xfrm>
          <a:prstGeom prst="rect">
            <a:avLst/>
          </a:prstGeom>
          <a:noFill/>
        </p:spPr>
        <p:txBody>
          <a:bodyPr wrap="none" rtlCol="0">
            <a:spAutoFit/>
          </a:bodyPr>
          <a:lstStyle/>
          <a:p>
            <a:r>
              <a:rPr lang="en-US" sz="2000" dirty="0" smtClean="0">
                <a:solidFill>
                  <a:schemeClr val="bg1"/>
                </a:solidFill>
              </a:rPr>
              <a:t>4k</a:t>
            </a:r>
            <a:r>
              <a:rPr lang="en-US" sz="2000" dirty="0" smtClean="0">
                <a:solidFill>
                  <a:schemeClr val="bg1"/>
                </a:solidFill>
              </a:rPr>
              <a:t> </a:t>
            </a:r>
            <a:r>
              <a:rPr lang="en-US" sz="2000" dirty="0" smtClean="0">
                <a:solidFill>
                  <a:schemeClr val="bg1"/>
                </a:solidFill>
              </a:rPr>
              <a:t>x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endParaRPr lang="en-US" sz="2000" dirty="0" smtClean="0">
              <a:solidFill>
                <a:schemeClr val="bg1"/>
              </a:solidFill>
            </a:endParaRPr>
          </a:p>
        </p:txBody>
      </p:sp>
      <p:sp>
        <p:nvSpPr>
          <p:cNvPr id="55" name="Rectangle 54"/>
          <p:cNvSpPr/>
          <p:nvPr/>
        </p:nvSpPr>
        <p:spPr>
          <a:xfrm>
            <a:off x="7057583" y="2514600"/>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6968125" y="2588954"/>
            <a:ext cx="811441" cy="1015663"/>
          </a:xfrm>
          <a:prstGeom prst="rect">
            <a:avLst/>
          </a:prstGeom>
          <a:noFill/>
        </p:spPr>
        <p:txBody>
          <a:bodyPr wrap="none" rtlCol="0">
            <a:spAutoFit/>
          </a:bodyPr>
          <a:lstStyle/>
          <a:p>
            <a:r>
              <a:rPr lang="en-US" sz="2000" dirty="0" smtClean="0">
                <a:solidFill>
                  <a:schemeClr val="bg1"/>
                </a:solidFill>
              </a:rPr>
              <a:t>4k</a:t>
            </a:r>
            <a:r>
              <a:rPr lang="en-US" sz="2000" dirty="0" smtClean="0">
                <a:solidFill>
                  <a:schemeClr val="bg1"/>
                </a:solidFill>
              </a:rPr>
              <a:t> </a:t>
            </a:r>
            <a:r>
              <a:rPr lang="en-US" sz="2000" dirty="0" smtClean="0">
                <a:solidFill>
                  <a:schemeClr val="bg1"/>
                </a:solidFill>
              </a:rPr>
              <a:t>x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endParaRPr lang="en-US" sz="2000" dirty="0" smtClean="0">
              <a:solidFill>
                <a:schemeClr val="bg1"/>
              </a:solidFill>
            </a:endParaRPr>
          </a:p>
        </p:txBody>
      </p:sp>
      <p:sp>
        <p:nvSpPr>
          <p:cNvPr id="57" name="Rectangle 56"/>
          <p:cNvSpPr/>
          <p:nvPr/>
        </p:nvSpPr>
        <p:spPr>
          <a:xfrm>
            <a:off x="7660017" y="2516446"/>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7570559" y="2590800"/>
            <a:ext cx="811441" cy="1015663"/>
          </a:xfrm>
          <a:prstGeom prst="rect">
            <a:avLst/>
          </a:prstGeom>
          <a:noFill/>
        </p:spPr>
        <p:txBody>
          <a:bodyPr wrap="none" rtlCol="0">
            <a:spAutoFit/>
          </a:bodyPr>
          <a:lstStyle/>
          <a:p>
            <a:r>
              <a:rPr lang="en-US" sz="2000" dirty="0" smtClean="0">
                <a:solidFill>
                  <a:schemeClr val="bg1"/>
                </a:solidFill>
              </a:rPr>
              <a:t>4k</a:t>
            </a:r>
            <a:r>
              <a:rPr lang="en-US" sz="2000" dirty="0" smtClean="0">
                <a:solidFill>
                  <a:schemeClr val="bg1"/>
                </a:solidFill>
              </a:rPr>
              <a:t> </a:t>
            </a:r>
            <a:r>
              <a:rPr lang="en-US" sz="2000" dirty="0" smtClean="0">
                <a:solidFill>
                  <a:schemeClr val="bg1"/>
                </a:solidFill>
              </a:rPr>
              <a:t>x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endParaRPr lang="en-US" sz="2000" dirty="0" smtClean="0">
              <a:solidFill>
                <a:schemeClr val="bg1"/>
              </a:solidFill>
            </a:endParaRPr>
          </a:p>
        </p:txBody>
      </p:sp>
      <p:sp>
        <p:nvSpPr>
          <p:cNvPr id="59" name="Rectangle 58"/>
          <p:cNvSpPr/>
          <p:nvPr/>
        </p:nvSpPr>
        <p:spPr>
          <a:xfrm>
            <a:off x="8303542" y="2514600"/>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8214084" y="2588954"/>
            <a:ext cx="811441" cy="1015663"/>
          </a:xfrm>
          <a:prstGeom prst="rect">
            <a:avLst/>
          </a:prstGeom>
          <a:noFill/>
        </p:spPr>
        <p:txBody>
          <a:bodyPr wrap="none" rtlCol="0">
            <a:spAutoFit/>
          </a:bodyPr>
          <a:lstStyle/>
          <a:p>
            <a:r>
              <a:rPr lang="en-US" sz="2000" dirty="0" smtClean="0">
                <a:solidFill>
                  <a:schemeClr val="bg1"/>
                </a:solidFill>
              </a:rPr>
              <a:t>4k</a:t>
            </a:r>
            <a:r>
              <a:rPr lang="en-US" sz="2000" dirty="0" smtClean="0">
                <a:solidFill>
                  <a:schemeClr val="bg1"/>
                </a:solidFill>
              </a:rPr>
              <a:t> </a:t>
            </a:r>
            <a:r>
              <a:rPr lang="en-US" sz="2000" dirty="0" smtClean="0">
                <a:solidFill>
                  <a:schemeClr val="bg1"/>
                </a:solidFill>
              </a:rPr>
              <a:t>x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endParaRPr lang="en-US" sz="2000" dirty="0" smtClean="0">
              <a:solidFill>
                <a:schemeClr val="bg1"/>
              </a:solidFill>
            </a:endParaRPr>
          </a:p>
        </p:txBody>
      </p:sp>
      <p:sp>
        <p:nvSpPr>
          <p:cNvPr id="61" name="Rectangle 60"/>
          <p:cNvSpPr/>
          <p:nvPr/>
        </p:nvSpPr>
        <p:spPr>
          <a:xfrm>
            <a:off x="2493933" y="2514600"/>
            <a:ext cx="901460" cy="182695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2438400" y="2590800"/>
            <a:ext cx="956993" cy="646331"/>
          </a:xfrm>
          <a:prstGeom prst="rect">
            <a:avLst/>
          </a:prstGeom>
          <a:noFill/>
        </p:spPr>
        <p:txBody>
          <a:bodyPr wrap="none" rtlCol="0">
            <a:spAutoFit/>
          </a:bodyPr>
          <a:lstStyle/>
          <a:p>
            <a:r>
              <a:rPr lang="en-US" dirty="0" smtClean="0">
                <a:solidFill>
                  <a:schemeClr val="bg1"/>
                </a:solidFill>
              </a:rPr>
              <a:t>Row </a:t>
            </a:r>
          </a:p>
          <a:p>
            <a:r>
              <a:rPr lang="en-US" dirty="0" smtClean="0">
                <a:solidFill>
                  <a:schemeClr val="bg1"/>
                </a:solidFill>
              </a:rPr>
              <a:t>decoder</a:t>
            </a:r>
          </a:p>
        </p:txBody>
      </p:sp>
      <p:cxnSp>
        <p:nvCxnSpPr>
          <p:cNvPr id="17" name="Straight Connector 16"/>
          <p:cNvCxnSpPr>
            <a:stCxn id="39" idx="2"/>
          </p:cNvCxnSpPr>
          <p:nvPr/>
        </p:nvCxnSpPr>
        <p:spPr>
          <a:xfrm flipH="1">
            <a:off x="4189959"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4138118"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91" name="Text Box 108"/>
          <p:cNvSpPr txBox="1">
            <a:spLocks noChangeArrowheads="1"/>
          </p:cNvSpPr>
          <p:nvPr>
            <p:custDataLst>
              <p:tags r:id="rId4"/>
            </p:custDataLst>
          </p:nvPr>
        </p:nvSpPr>
        <p:spPr bwMode="auto">
          <a:xfrm>
            <a:off x="4191000"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cxnSp>
        <p:nvCxnSpPr>
          <p:cNvPr id="95" name="Straight Connector 94"/>
          <p:cNvCxnSpPr/>
          <p:nvPr/>
        </p:nvCxnSpPr>
        <p:spPr>
          <a:xfrm flipH="1">
            <a:off x="4825716" y="4343400"/>
            <a:ext cx="6629" cy="62089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7558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97" name="Text Box 108"/>
          <p:cNvSpPr txBox="1">
            <a:spLocks noChangeArrowheads="1"/>
          </p:cNvSpPr>
          <p:nvPr>
            <p:custDataLst>
              <p:tags r:id="rId5"/>
            </p:custDataLst>
          </p:nvPr>
        </p:nvSpPr>
        <p:spPr bwMode="auto">
          <a:xfrm>
            <a:off x="48087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cxnSp>
        <p:nvCxnSpPr>
          <p:cNvPr id="101" name="Straight Connector 100"/>
          <p:cNvCxnSpPr/>
          <p:nvPr/>
        </p:nvCxnSpPr>
        <p:spPr>
          <a:xfrm flipH="1">
            <a:off x="5427163" y="4343400"/>
            <a:ext cx="6629" cy="62089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5357318"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3" name="Text Box 108"/>
          <p:cNvSpPr txBox="1">
            <a:spLocks noChangeArrowheads="1"/>
          </p:cNvSpPr>
          <p:nvPr>
            <p:custDataLst>
              <p:tags r:id="rId6"/>
            </p:custDataLst>
          </p:nvPr>
        </p:nvSpPr>
        <p:spPr bwMode="auto">
          <a:xfrm>
            <a:off x="5410200"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cxnSp>
        <p:nvCxnSpPr>
          <p:cNvPr id="107" name="Straight Connector 106"/>
          <p:cNvCxnSpPr/>
          <p:nvPr/>
        </p:nvCxnSpPr>
        <p:spPr>
          <a:xfrm flipH="1">
            <a:off x="6103112"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60512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Text Box 108"/>
          <p:cNvSpPr txBox="1">
            <a:spLocks noChangeArrowheads="1"/>
          </p:cNvSpPr>
          <p:nvPr>
            <p:custDataLst>
              <p:tags r:id="rId7"/>
            </p:custDataLst>
          </p:nvPr>
        </p:nvSpPr>
        <p:spPr bwMode="auto">
          <a:xfrm>
            <a:off x="61041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cxnSp>
        <p:nvCxnSpPr>
          <p:cNvPr id="113" name="Straight Connector 112"/>
          <p:cNvCxnSpPr/>
          <p:nvPr/>
        </p:nvCxnSpPr>
        <p:spPr>
          <a:xfrm flipH="1">
            <a:off x="6722563" y="4343400"/>
            <a:ext cx="6629" cy="62089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6652718"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15" name="Text Box 108"/>
          <p:cNvSpPr txBox="1">
            <a:spLocks noChangeArrowheads="1"/>
          </p:cNvSpPr>
          <p:nvPr>
            <p:custDataLst>
              <p:tags r:id="rId8"/>
            </p:custDataLst>
          </p:nvPr>
        </p:nvSpPr>
        <p:spPr bwMode="auto">
          <a:xfrm>
            <a:off x="6705600"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cxnSp>
        <p:nvCxnSpPr>
          <p:cNvPr id="119" name="Straight Connector 118"/>
          <p:cNvCxnSpPr/>
          <p:nvPr/>
        </p:nvCxnSpPr>
        <p:spPr>
          <a:xfrm flipH="1">
            <a:off x="7322312"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72704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21" name="Text Box 108"/>
          <p:cNvSpPr txBox="1">
            <a:spLocks noChangeArrowheads="1"/>
          </p:cNvSpPr>
          <p:nvPr>
            <p:custDataLst>
              <p:tags r:id="rId9"/>
            </p:custDataLst>
          </p:nvPr>
        </p:nvSpPr>
        <p:spPr bwMode="auto">
          <a:xfrm>
            <a:off x="73233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cxnSp>
        <p:nvCxnSpPr>
          <p:cNvPr id="125" name="Straight Connector 124"/>
          <p:cNvCxnSpPr/>
          <p:nvPr/>
        </p:nvCxnSpPr>
        <p:spPr>
          <a:xfrm flipH="1">
            <a:off x="7931912"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78800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27" name="Text Box 108"/>
          <p:cNvSpPr txBox="1">
            <a:spLocks noChangeArrowheads="1"/>
          </p:cNvSpPr>
          <p:nvPr>
            <p:custDataLst>
              <p:tags r:id="rId10"/>
            </p:custDataLst>
          </p:nvPr>
        </p:nvSpPr>
        <p:spPr bwMode="auto">
          <a:xfrm>
            <a:off x="79329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cxnSp>
        <p:nvCxnSpPr>
          <p:cNvPr id="131" name="Straight Connector 130"/>
          <p:cNvCxnSpPr/>
          <p:nvPr/>
        </p:nvCxnSpPr>
        <p:spPr>
          <a:xfrm flipH="1">
            <a:off x="8617712"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85658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3" name="Text Box 108"/>
          <p:cNvSpPr txBox="1">
            <a:spLocks noChangeArrowheads="1"/>
          </p:cNvSpPr>
          <p:nvPr>
            <p:custDataLst>
              <p:tags r:id="rId11"/>
            </p:custDataLst>
          </p:nvPr>
        </p:nvSpPr>
        <p:spPr bwMode="auto">
          <a:xfrm>
            <a:off x="86187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175" name="Text Box 108"/>
          <p:cNvSpPr txBox="1">
            <a:spLocks noChangeArrowheads="1"/>
          </p:cNvSpPr>
          <p:nvPr>
            <p:custDataLst>
              <p:tags r:id="rId12"/>
            </p:custDataLst>
          </p:nvPr>
        </p:nvSpPr>
        <p:spPr bwMode="auto">
          <a:xfrm>
            <a:off x="129842" y="4508416"/>
            <a:ext cx="1737143"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r>
              <a:rPr lang="en-US" sz="2000" dirty="0" smtClean="0">
                <a:solidFill>
                  <a:srgbClr val="FFFFFF"/>
                </a:solidFill>
                <a:latin typeface="Calibri"/>
              </a:rPr>
              <a:t> [9-0]</a:t>
            </a:r>
            <a:endParaRPr lang="en-US" sz="2000" baseline="-25000" dirty="0">
              <a:solidFill>
                <a:srgbClr val="FFFFFF"/>
              </a:solidFill>
              <a:latin typeface="Calibri"/>
            </a:endParaRPr>
          </a:p>
        </p:txBody>
      </p:sp>
      <p:cxnSp>
        <p:nvCxnSpPr>
          <p:cNvPr id="177" name="Straight Connector 176"/>
          <p:cNvCxnSpPr/>
          <p:nvPr/>
        </p:nvCxnSpPr>
        <p:spPr>
          <a:xfrm>
            <a:off x="1920629" y="4807145"/>
            <a:ext cx="1604580" cy="0"/>
          </a:xfrm>
          <a:prstGeom prst="line">
            <a:avLst/>
          </a:prstGeom>
          <a:ln w="2540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204" name="Text Box 108"/>
          <p:cNvSpPr txBox="1">
            <a:spLocks noChangeArrowheads="1"/>
          </p:cNvSpPr>
          <p:nvPr>
            <p:custDataLst>
              <p:tags r:id="rId13"/>
            </p:custDataLst>
          </p:nvPr>
        </p:nvSpPr>
        <p:spPr bwMode="auto">
          <a:xfrm>
            <a:off x="1752600" y="4337077"/>
            <a:ext cx="49565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10</a:t>
            </a:r>
            <a:endParaRPr lang="en-US" sz="2400" dirty="0">
              <a:solidFill>
                <a:srgbClr val="FFFFFF"/>
              </a:solidFill>
              <a:latin typeface="Calibri"/>
            </a:endParaRPr>
          </a:p>
        </p:txBody>
      </p:sp>
      <p:cxnSp>
        <p:nvCxnSpPr>
          <p:cNvPr id="205" name="Straight Connector 204"/>
          <p:cNvCxnSpPr/>
          <p:nvPr/>
        </p:nvCxnSpPr>
        <p:spPr>
          <a:xfrm>
            <a:off x="2076625" y="474373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06025" name="Straight Connector 2006024"/>
          <p:cNvCxnSpPr/>
          <p:nvPr/>
        </p:nvCxnSpPr>
        <p:spPr>
          <a:xfrm>
            <a:off x="3395393" y="3790670"/>
            <a:ext cx="460560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06027" name="Straight Connector 2006026"/>
          <p:cNvCxnSpPr/>
          <p:nvPr/>
        </p:nvCxnSpPr>
        <p:spPr>
          <a:xfrm>
            <a:off x="8003193" y="3790670"/>
            <a:ext cx="0" cy="133410"/>
          </a:xfrm>
          <a:prstGeom prst="line">
            <a:avLst/>
          </a:prstGeom>
          <a:ln w="25400">
            <a:solidFill>
              <a:schemeClr val="bg1"/>
            </a:solidFill>
            <a:headEnd type="none"/>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73914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a:off x="67056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60960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54102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48006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41910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006029" name="Straight Arrow Connector 2006028"/>
          <p:cNvCxnSpPr/>
          <p:nvPr/>
        </p:nvCxnSpPr>
        <p:spPr>
          <a:xfrm>
            <a:off x="7983184" y="392408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9" name="Straight Arrow Connector 218"/>
          <p:cNvCxnSpPr/>
          <p:nvPr/>
        </p:nvCxnSpPr>
        <p:spPr>
          <a:xfrm>
            <a:off x="73914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0" name="Straight Arrow Connector 219"/>
          <p:cNvCxnSpPr/>
          <p:nvPr/>
        </p:nvCxnSpPr>
        <p:spPr>
          <a:xfrm>
            <a:off x="6721906"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1" name="Straight Arrow Connector 220"/>
          <p:cNvCxnSpPr/>
          <p:nvPr/>
        </p:nvCxnSpPr>
        <p:spPr>
          <a:xfrm>
            <a:off x="60960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2" name="Straight Arrow Connector 221"/>
          <p:cNvCxnSpPr/>
          <p:nvPr/>
        </p:nvCxnSpPr>
        <p:spPr>
          <a:xfrm>
            <a:off x="54102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3" name="Straight Arrow Connector 222"/>
          <p:cNvCxnSpPr/>
          <p:nvPr/>
        </p:nvCxnSpPr>
        <p:spPr>
          <a:xfrm>
            <a:off x="48006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4" name="Straight Arrow Connector 223"/>
          <p:cNvCxnSpPr/>
          <p:nvPr/>
        </p:nvCxnSpPr>
        <p:spPr>
          <a:xfrm>
            <a:off x="41910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677609"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26" name="Straight Arrow Connector 225"/>
          <p:cNvCxnSpPr/>
          <p:nvPr/>
        </p:nvCxnSpPr>
        <p:spPr>
          <a:xfrm>
            <a:off x="3657600" y="394341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27" name="TextBox 226"/>
          <p:cNvSpPr txBox="1"/>
          <p:nvPr/>
        </p:nvSpPr>
        <p:spPr>
          <a:xfrm>
            <a:off x="5665640" y="1915180"/>
            <a:ext cx="2135521" cy="523220"/>
          </a:xfrm>
          <a:prstGeom prst="rect">
            <a:avLst/>
          </a:prstGeom>
          <a:noFill/>
        </p:spPr>
        <p:txBody>
          <a:bodyPr wrap="none" rtlCol="0">
            <a:spAutoFit/>
          </a:bodyPr>
          <a:lstStyle/>
          <a:p>
            <a:r>
              <a:rPr lang="en-US" sz="2800" dirty="0" smtClean="0">
                <a:solidFill>
                  <a:schemeClr val="bg1"/>
                </a:solidFill>
              </a:rPr>
              <a:t>4M</a:t>
            </a:r>
            <a:r>
              <a:rPr lang="en-US" sz="2800" dirty="0" smtClean="0">
                <a:solidFill>
                  <a:schemeClr val="bg1"/>
                </a:solidFill>
              </a:rPr>
              <a:t> </a:t>
            </a:r>
            <a:r>
              <a:rPr lang="en-US" sz="2800" dirty="0" smtClean="0">
                <a:solidFill>
                  <a:schemeClr val="bg1"/>
                </a:solidFill>
              </a:rPr>
              <a:t>x </a:t>
            </a:r>
            <a:r>
              <a:rPr lang="en-US" sz="2800" dirty="0">
                <a:solidFill>
                  <a:schemeClr val="bg1"/>
                </a:solidFill>
              </a:rPr>
              <a:t>8</a:t>
            </a:r>
            <a:r>
              <a:rPr lang="en-US" sz="2800" dirty="0" smtClean="0">
                <a:solidFill>
                  <a:schemeClr val="bg1"/>
                </a:solidFill>
              </a:rPr>
              <a:t> </a:t>
            </a:r>
            <a:r>
              <a:rPr lang="en-US" sz="2800" dirty="0" smtClean="0">
                <a:solidFill>
                  <a:schemeClr val="bg1"/>
                </a:solidFill>
              </a:rPr>
              <a:t>SRAM</a:t>
            </a:r>
          </a:p>
        </p:txBody>
      </p:sp>
      <p:sp>
        <p:nvSpPr>
          <p:cNvPr id="167" name="Rectangle 166"/>
          <p:cNvSpPr/>
          <p:nvPr>
            <p:custDataLst>
              <p:tags r:id="rId14"/>
            </p:custDataLst>
          </p:nvPr>
        </p:nvSpPr>
        <p:spPr>
          <a:xfrm>
            <a:off x="3810000" y="4876800"/>
            <a:ext cx="4953000" cy="685800"/>
          </a:xfrm>
          <a:prstGeom prst="rect">
            <a:avLst/>
          </a:prstGeom>
          <a:solidFill>
            <a:schemeClr val="bg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column selector, sense amp, and I/O circuits</a:t>
            </a:r>
            <a:endParaRPr lang="en-US" sz="2000" dirty="0"/>
          </a:p>
        </p:txBody>
      </p:sp>
      <p:cxnSp>
        <p:nvCxnSpPr>
          <p:cNvPr id="168" name="Straight Connector 167"/>
          <p:cNvCxnSpPr/>
          <p:nvPr/>
        </p:nvCxnSpPr>
        <p:spPr>
          <a:xfrm>
            <a:off x="3525209" y="4819590"/>
            <a:ext cx="0" cy="133410"/>
          </a:xfrm>
          <a:prstGeom prst="line">
            <a:avLst/>
          </a:prstGeom>
          <a:ln w="25400">
            <a:solidFill>
              <a:schemeClr val="bg1"/>
            </a:solidFill>
            <a:headEnd type="none"/>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nvCxnSpPr>
        <p:spPr>
          <a:xfrm>
            <a:off x="3505200" y="49530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70" name="TextBox 169"/>
          <p:cNvSpPr txBox="1"/>
          <p:nvPr>
            <p:custDataLst>
              <p:tags r:id="rId15"/>
            </p:custDataLst>
          </p:nvPr>
        </p:nvSpPr>
        <p:spPr>
          <a:xfrm>
            <a:off x="4495800" y="6106180"/>
            <a:ext cx="3200400" cy="523220"/>
          </a:xfrm>
          <a:prstGeom prst="rect">
            <a:avLst/>
          </a:prstGeom>
          <a:noFill/>
        </p:spPr>
        <p:txBody>
          <a:bodyPr wrap="square" rtlCol="0">
            <a:spAutoFit/>
          </a:bodyPr>
          <a:lstStyle/>
          <a:p>
            <a:pPr algn="ctr"/>
            <a:r>
              <a:rPr lang="en-US" sz="2800" dirty="0" smtClean="0">
                <a:solidFill>
                  <a:schemeClr val="bg1"/>
                </a:solidFill>
              </a:rPr>
              <a:t>Shared Data Bus</a:t>
            </a:r>
          </a:p>
        </p:txBody>
      </p:sp>
      <p:cxnSp>
        <p:nvCxnSpPr>
          <p:cNvPr id="171" name="Straight Arrow Connector 170"/>
          <p:cNvCxnSpPr/>
          <p:nvPr>
            <p:custDataLst>
              <p:tags r:id="rId16"/>
            </p:custDataLst>
          </p:nvPr>
        </p:nvCxnSpPr>
        <p:spPr>
          <a:xfrm flipV="1">
            <a:off x="6096000" y="5562600"/>
            <a:ext cx="795" cy="6858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286000" y="1915180"/>
            <a:ext cx="6858000" cy="38760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1981200" y="5334000"/>
            <a:ext cx="3048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p:nvPr/>
        </p:nvCxnSpPr>
        <p:spPr>
          <a:xfrm>
            <a:off x="1981200" y="5638800"/>
            <a:ext cx="3048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73" name="Text Box 108"/>
          <p:cNvSpPr txBox="1">
            <a:spLocks noChangeArrowheads="1"/>
          </p:cNvSpPr>
          <p:nvPr>
            <p:custDataLst>
              <p:tags r:id="rId17"/>
            </p:custDataLst>
          </p:nvPr>
        </p:nvSpPr>
        <p:spPr bwMode="auto">
          <a:xfrm>
            <a:off x="-76200" y="5029200"/>
            <a:ext cx="212269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Chip Select (CS)</a:t>
            </a:r>
            <a:endParaRPr lang="en-US" sz="2000" baseline="-25000" dirty="0">
              <a:solidFill>
                <a:srgbClr val="FFFFFF"/>
              </a:solidFill>
              <a:latin typeface="Calibri"/>
            </a:endParaRPr>
          </a:p>
        </p:txBody>
      </p:sp>
      <p:sp>
        <p:nvSpPr>
          <p:cNvPr id="174" name="Text Box 108"/>
          <p:cNvSpPr txBox="1">
            <a:spLocks noChangeArrowheads="1"/>
          </p:cNvSpPr>
          <p:nvPr>
            <p:custDataLst>
              <p:tags r:id="rId18"/>
            </p:custDataLst>
          </p:nvPr>
        </p:nvSpPr>
        <p:spPr bwMode="auto">
          <a:xfrm>
            <a:off x="231630" y="5372456"/>
            <a:ext cx="165943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R/W Enable</a:t>
            </a:r>
            <a:endParaRPr lang="en-US" sz="2000" baseline="-25000" dirty="0">
              <a:solidFill>
                <a:srgbClr val="FFFFFF"/>
              </a:solidFill>
              <a:latin typeface="Calibri"/>
            </a:endParaRPr>
          </a:p>
        </p:txBody>
      </p:sp>
      <p:cxnSp>
        <p:nvCxnSpPr>
          <p:cNvPr id="176" name="Straight Connector 175"/>
          <p:cNvCxnSpPr/>
          <p:nvPr/>
        </p:nvCxnSpPr>
        <p:spPr>
          <a:xfrm>
            <a:off x="6019800" y="586740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8" name="Text Box 108"/>
          <p:cNvSpPr txBox="1">
            <a:spLocks noChangeArrowheads="1"/>
          </p:cNvSpPr>
          <p:nvPr>
            <p:custDataLst>
              <p:tags r:id="rId19"/>
            </p:custDataLst>
          </p:nvPr>
        </p:nvSpPr>
        <p:spPr bwMode="auto">
          <a:xfrm>
            <a:off x="6096000" y="5715000"/>
            <a:ext cx="340158"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endParaRPr lang="en-US" sz="2400" dirty="0">
              <a:solidFill>
                <a:srgbClr val="FFFFFF"/>
              </a:solidFill>
              <a:latin typeface="Calibri"/>
            </a:endParaRPr>
          </a:p>
        </p:txBody>
      </p:sp>
      <p:sp>
        <p:nvSpPr>
          <p:cNvPr id="179" name="TextBox 178"/>
          <p:cNvSpPr txBox="1"/>
          <p:nvPr/>
        </p:nvSpPr>
        <p:spPr>
          <a:xfrm>
            <a:off x="186131" y="888321"/>
            <a:ext cx="3788217" cy="1384995"/>
          </a:xfrm>
          <a:prstGeom prst="rect">
            <a:avLst/>
          </a:prstGeom>
          <a:noFill/>
        </p:spPr>
        <p:txBody>
          <a:bodyPr wrap="none" rtlCol="0">
            <a:spAutoFit/>
          </a:bodyPr>
          <a:lstStyle/>
          <a:p>
            <a:r>
              <a:rPr lang="en-US" sz="2800" dirty="0" smtClean="0">
                <a:solidFill>
                  <a:schemeClr val="accent1"/>
                </a:solidFill>
              </a:rPr>
              <a:t>E.g. How do we design </a:t>
            </a:r>
          </a:p>
          <a:p>
            <a:r>
              <a:rPr lang="en-US" sz="2800" dirty="0" smtClean="0">
                <a:solidFill>
                  <a:schemeClr val="accent1"/>
                </a:solidFill>
              </a:rPr>
              <a:t>a </a:t>
            </a:r>
            <a:r>
              <a:rPr lang="en-US" sz="2800" b="1" i="1" dirty="0" smtClean="0">
                <a:solidFill>
                  <a:schemeClr val="accent1"/>
                </a:solidFill>
              </a:rPr>
              <a:t>4M x 8</a:t>
            </a:r>
            <a:r>
              <a:rPr lang="en-US" sz="2800" dirty="0" smtClean="0">
                <a:solidFill>
                  <a:schemeClr val="accent1"/>
                </a:solidFill>
              </a:rPr>
              <a:t> SRAM Module?</a:t>
            </a:r>
          </a:p>
          <a:p>
            <a:endParaRPr lang="en-US" sz="2800" dirty="0">
              <a:solidFill>
                <a:schemeClr val="accent1"/>
              </a:solidFill>
            </a:endParaRPr>
          </a:p>
        </p:txBody>
      </p:sp>
    </p:spTree>
    <p:extLst>
      <p:ext uri="{BB962C8B-B14F-4D97-AF65-F5344CB8AC3E}">
        <p14:creationId xmlns:p14="http://schemas.microsoft.com/office/powerpoint/2010/main" val="153283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0"/>
      <p:bldP spid="6" grpId="0" animBg="1"/>
      <p:bldP spid="173" grpId="0"/>
      <p:bldP spid="174" grpId="0"/>
      <p:bldP spid="17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p:cNvSpPr/>
          <p:nvPr>
            <p:custDataLst>
              <p:tags r:id="rId1"/>
            </p:custDataLst>
          </p:nvPr>
        </p:nvSpPr>
        <p:spPr>
          <a:xfrm>
            <a:off x="914400" y="914400"/>
            <a:ext cx="838200" cy="914400"/>
          </a:xfrm>
          <a:prstGeom prst="rect">
            <a:avLst/>
          </a:prstGeom>
          <a:solidFill>
            <a:schemeClr val="bg2">
              <a:lumMod val="65000"/>
              <a:lumOff val="3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custDataLst>
              <p:tags r:id="rId2"/>
            </p:custDataLst>
          </p:nvPr>
        </p:nvSpPr>
        <p:spPr/>
        <p:txBody>
          <a:bodyPr>
            <a:normAutofit fontScale="90000"/>
          </a:bodyPr>
          <a:lstStyle/>
          <a:p>
            <a:r>
              <a:rPr lang="en-US" dirty="0" smtClean="0"/>
              <a:t>SRAM Modules and Arrays</a:t>
            </a:r>
            <a:endParaRPr lang="en-US" dirty="0"/>
          </a:p>
        </p:txBody>
      </p:sp>
      <p:sp>
        <p:nvSpPr>
          <p:cNvPr id="57" name="Rectangle 56"/>
          <p:cNvSpPr/>
          <p:nvPr>
            <p:custDataLst>
              <p:tags r:id="rId3"/>
            </p:custDataLst>
          </p:nvPr>
        </p:nvSpPr>
        <p:spPr>
          <a:xfrm>
            <a:off x="609600" y="838200"/>
            <a:ext cx="1219200" cy="1295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p:cNvSpPr/>
          <p:nvPr>
            <p:custDataLst>
              <p:tags r:id="rId4"/>
            </p:custDataLst>
          </p:nvPr>
        </p:nvSpPr>
        <p:spPr>
          <a:xfrm>
            <a:off x="4648200" y="1295400"/>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custDataLst>
              <p:tags r:id="rId5"/>
            </p:custDataLst>
          </p:nvPr>
        </p:nvSpPr>
        <p:spPr>
          <a:xfrm>
            <a:off x="4800600" y="1295400"/>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custDataLst>
              <p:tags r:id="rId6"/>
            </p:custDataLst>
          </p:nvPr>
        </p:nvSpPr>
        <p:spPr>
          <a:xfrm>
            <a:off x="4953000" y="1295400"/>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custDataLst>
              <p:tags r:id="rId7"/>
            </p:custDataLst>
          </p:nvPr>
        </p:nvSpPr>
        <p:spPr>
          <a:xfrm>
            <a:off x="6400800" y="990600"/>
            <a:ext cx="675185" cy="461665"/>
          </a:xfrm>
          <a:prstGeom prst="rect">
            <a:avLst/>
          </a:prstGeom>
          <a:noFill/>
        </p:spPr>
        <p:txBody>
          <a:bodyPr wrap="none" rtlCol="0">
            <a:spAutoFit/>
          </a:bodyPr>
          <a:lstStyle/>
          <a:p>
            <a:r>
              <a:rPr lang="en-US" sz="2400" dirty="0" smtClean="0">
                <a:solidFill>
                  <a:schemeClr val="bg1"/>
                </a:solidFill>
              </a:rPr>
              <a:t>A</a:t>
            </a:r>
            <a:r>
              <a:rPr lang="en-US" sz="2000" baseline="-25000" dirty="0" smtClean="0">
                <a:solidFill>
                  <a:schemeClr val="bg1"/>
                </a:solidFill>
              </a:rPr>
              <a:t>21-0</a:t>
            </a:r>
            <a:endParaRPr lang="en-US" sz="2400" baseline="-25000" dirty="0" smtClean="0">
              <a:solidFill>
                <a:schemeClr val="bg1"/>
              </a:solidFill>
            </a:endParaRPr>
          </a:p>
        </p:txBody>
      </p:sp>
      <p:sp>
        <p:nvSpPr>
          <p:cNvPr id="138" name="Rectangle 137"/>
          <p:cNvSpPr/>
          <p:nvPr>
            <p:custDataLst>
              <p:tags r:id="rId8"/>
            </p:custDataLst>
          </p:nvPr>
        </p:nvSpPr>
        <p:spPr>
          <a:xfrm>
            <a:off x="457200" y="685800"/>
            <a:ext cx="6629400" cy="2133600"/>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Connector 143"/>
          <p:cNvCxnSpPr/>
          <p:nvPr>
            <p:custDataLst>
              <p:tags r:id="rId9"/>
            </p:custDataLst>
          </p:nvPr>
        </p:nvCxnSpPr>
        <p:spPr>
          <a:xfrm rot="5400000">
            <a:off x="1295400" y="21336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custDataLst>
              <p:tags r:id="rId10"/>
            </p:custDataLst>
          </p:nvPr>
        </p:nvCxnSpPr>
        <p:spPr>
          <a:xfrm rot="16200000" flipH="1">
            <a:off x="1371600" y="2209800"/>
            <a:ext cx="152400" cy="1524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custDataLst>
              <p:tags r:id="rId11"/>
            </p:custDataLst>
          </p:nvPr>
        </p:nvCxnSpPr>
        <p:spPr>
          <a:xfrm>
            <a:off x="1524000" y="2362200"/>
            <a:ext cx="5562600"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custDataLst>
              <p:tags r:id="rId12"/>
            </p:custDataLst>
          </p:nvPr>
        </p:nvCxnSpPr>
        <p:spPr>
          <a:xfrm rot="5400000">
            <a:off x="2590800" y="21336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custDataLst>
              <p:tags r:id="rId13"/>
            </p:custDataLst>
          </p:nvPr>
        </p:nvCxnSpPr>
        <p:spPr>
          <a:xfrm rot="16200000" flipH="1">
            <a:off x="2667000" y="2209800"/>
            <a:ext cx="152400" cy="1524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custDataLst>
              <p:tags r:id="rId14"/>
            </p:custDataLst>
          </p:nvPr>
        </p:nvCxnSpPr>
        <p:spPr>
          <a:xfrm rot="5400000">
            <a:off x="4038600" y="21336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15"/>
            </p:custDataLst>
          </p:nvPr>
        </p:nvCxnSpPr>
        <p:spPr>
          <a:xfrm rot="16200000" flipH="1">
            <a:off x="4114800" y="2209800"/>
            <a:ext cx="152400" cy="1524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custDataLst>
              <p:tags r:id="rId16"/>
            </p:custDataLst>
          </p:nvPr>
        </p:nvCxnSpPr>
        <p:spPr>
          <a:xfrm rot="5400000">
            <a:off x="5791200" y="21336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custDataLst>
              <p:tags r:id="rId17"/>
            </p:custDataLst>
          </p:nvPr>
        </p:nvCxnSpPr>
        <p:spPr>
          <a:xfrm rot="16200000" flipH="1">
            <a:off x="5867400" y="2209800"/>
            <a:ext cx="152400" cy="1524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60" name="Rectangle 159"/>
          <p:cNvSpPr/>
          <p:nvPr>
            <p:custDataLst>
              <p:tags r:id="rId18"/>
            </p:custDataLst>
          </p:nvPr>
        </p:nvSpPr>
        <p:spPr>
          <a:xfrm>
            <a:off x="457200" y="3048000"/>
            <a:ext cx="6629400" cy="762000"/>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Bank 2</a:t>
            </a:r>
            <a:endParaRPr lang="en-US" sz="3200" dirty="0"/>
          </a:p>
        </p:txBody>
      </p:sp>
      <p:sp>
        <p:nvSpPr>
          <p:cNvPr id="161" name="Rectangle 160"/>
          <p:cNvSpPr/>
          <p:nvPr>
            <p:custDataLst>
              <p:tags r:id="rId19"/>
            </p:custDataLst>
          </p:nvPr>
        </p:nvSpPr>
        <p:spPr>
          <a:xfrm>
            <a:off x="457200" y="4114800"/>
            <a:ext cx="6629400" cy="762000"/>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Bank 3</a:t>
            </a:r>
            <a:endParaRPr lang="en-US" sz="3200" dirty="0"/>
          </a:p>
        </p:txBody>
      </p:sp>
      <p:sp>
        <p:nvSpPr>
          <p:cNvPr id="162" name="Rectangle 161"/>
          <p:cNvSpPr/>
          <p:nvPr>
            <p:custDataLst>
              <p:tags r:id="rId20"/>
            </p:custDataLst>
          </p:nvPr>
        </p:nvSpPr>
        <p:spPr>
          <a:xfrm>
            <a:off x="457200" y="5181600"/>
            <a:ext cx="6629400" cy="762000"/>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Bank 4</a:t>
            </a:r>
            <a:endParaRPr lang="en-US" sz="3200" dirty="0"/>
          </a:p>
        </p:txBody>
      </p:sp>
      <p:sp>
        <p:nvSpPr>
          <p:cNvPr id="90" name="Rectangle 89"/>
          <p:cNvSpPr/>
          <p:nvPr>
            <p:custDataLst>
              <p:tags r:id="rId21"/>
            </p:custDataLst>
          </p:nvPr>
        </p:nvSpPr>
        <p:spPr>
          <a:xfrm>
            <a:off x="914400" y="1905000"/>
            <a:ext cx="838200" cy="152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custDataLst>
              <p:tags r:id="rId22"/>
            </p:custDataLst>
          </p:nvPr>
        </p:nvSpPr>
        <p:spPr>
          <a:xfrm>
            <a:off x="685800" y="914400"/>
            <a:ext cx="152400" cy="914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custDataLst>
              <p:tags r:id="rId23"/>
            </p:custDataLst>
          </p:nvPr>
        </p:nvSpPr>
        <p:spPr>
          <a:xfrm>
            <a:off x="914400" y="953869"/>
            <a:ext cx="838200" cy="646331"/>
          </a:xfrm>
          <a:prstGeom prst="rect">
            <a:avLst/>
          </a:prstGeom>
        </p:spPr>
        <p:txBody>
          <a:bodyPr wrap="none" lIns="0" tIns="0" rIns="0" bIns="0">
            <a:noAutofit/>
          </a:bodyPr>
          <a:lstStyle/>
          <a:p>
            <a:pPr algn="ctr"/>
            <a:r>
              <a:rPr lang="en-US" sz="2000" b="1" dirty="0">
                <a:solidFill>
                  <a:schemeClr val="bg1"/>
                </a:solidFill>
              </a:rPr>
              <a:t>4</a:t>
            </a:r>
            <a:r>
              <a:rPr lang="en-US" sz="2000" b="1" dirty="0" smtClean="0">
                <a:solidFill>
                  <a:schemeClr val="bg1"/>
                </a:solidFill>
              </a:rPr>
              <a:t>M </a:t>
            </a:r>
            <a:r>
              <a:rPr lang="en-US" sz="2000" b="1" dirty="0" smtClean="0">
                <a:solidFill>
                  <a:schemeClr val="bg1"/>
                </a:solidFill>
              </a:rPr>
              <a:t>x </a:t>
            </a:r>
            <a:r>
              <a:rPr lang="en-US" sz="2000" b="1" dirty="0" smtClean="0">
                <a:solidFill>
                  <a:schemeClr val="bg1"/>
                </a:solidFill>
              </a:rPr>
              <a:t>8</a:t>
            </a: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SRAM</a:t>
            </a:r>
            <a:endParaRPr lang="en-US" sz="2000" b="1" dirty="0">
              <a:solidFill>
                <a:schemeClr val="bg1"/>
              </a:solidFill>
            </a:endParaRPr>
          </a:p>
        </p:txBody>
      </p:sp>
      <p:sp>
        <p:nvSpPr>
          <p:cNvPr id="77" name="Rectangle 76"/>
          <p:cNvSpPr/>
          <p:nvPr>
            <p:custDataLst>
              <p:tags r:id="rId24"/>
            </p:custDataLst>
          </p:nvPr>
        </p:nvSpPr>
        <p:spPr>
          <a:xfrm>
            <a:off x="2286000" y="914400"/>
            <a:ext cx="838200" cy="914400"/>
          </a:xfrm>
          <a:prstGeom prst="rect">
            <a:avLst/>
          </a:prstGeom>
          <a:solidFill>
            <a:schemeClr val="bg2">
              <a:lumMod val="65000"/>
              <a:lumOff val="3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custDataLst>
              <p:tags r:id="rId25"/>
            </p:custDataLst>
          </p:nvPr>
        </p:nvSpPr>
        <p:spPr>
          <a:xfrm>
            <a:off x="1981200" y="838200"/>
            <a:ext cx="1219200" cy="1295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p:cNvSpPr/>
          <p:nvPr>
            <p:custDataLst>
              <p:tags r:id="rId26"/>
            </p:custDataLst>
          </p:nvPr>
        </p:nvSpPr>
        <p:spPr>
          <a:xfrm>
            <a:off x="2286000" y="1905000"/>
            <a:ext cx="838200" cy="152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custDataLst>
              <p:tags r:id="rId27"/>
            </p:custDataLst>
          </p:nvPr>
        </p:nvSpPr>
        <p:spPr>
          <a:xfrm>
            <a:off x="2057400" y="914400"/>
            <a:ext cx="152400" cy="914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custDataLst>
              <p:tags r:id="rId28"/>
            </p:custDataLst>
          </p:nvPr>
        </p:nvSpPr>
        <p:spPr>
          <a:xfrm>
            <a:off x="2286000" y="953869"/>
            <a:ext cx="838200" cy="646331"/>
          </a:xfrm>
          <a:prstGeom prst="rect">
            <a:avLst/>
          </a:prstGeom>
        </p:spPr>
        <p:txBody>
          <a:bodyPr wrap="none" lIns="0" tIns="0" rIns="0" bIns="0">
            <a:noAutofit/>
          </a:bodyPr>
          <a:lstStyle/>
          <a:p>
            <a:pPr algn="ctr"/>
            <a:r>
              <a:rPr lang="en-US" sz="2000" b="1" dirty="0">
                <a:solidFill>
                  <a:schemeClr val="bg1"/>
                </a:solidFill>
              </a:rPr>
              <a:t>4</a:t>
            </a:r>
            <a:r>
              <a:rPr lang="en-US" sz="2000" b="1" dirty="0" smtClean="0">
                <a:solidFill>
                  <a:schemeClr val="bg1"/>
                </a:solidFill>
              </a:rPr>
              <a:t>M </a:t>
            </a:r>
            <a:r>
              <a:rPr lang="en-US" sz="2000" b="1" dirty="0" smtClean="0">
                <a:solidFill>
                  <a:schemeClr val="bg1"/>
                </a:solidFill>
              </a:rPr>
              <a:t>x </a:t>
            </a:r>
            <a:r>
              <a:rPr lang="en-US" sz="2000" b="1" dirty="0" smtClean="0">
                <a:solidFill>
                  <a:schemeClr val="bg1"/>
                </a:solidFill>
              </a:rPr>
              <a:t>8</a:t>
            </a: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SRAM</a:t>
            </a:r>
            <a:endParaRPr lang="en-US" sz="2000" b="1" dirty="0">
              <a:solidFill>
                <a:schemeClr val="bg1"/>
              </a:solidFill>
            </a:endParaRPr>
          </a:p>
        </p:txBody>
      </p:sp>
      <p:sp>
        <p:nvSpPr>
          <p:cNvPr id="116" name="Rectangle 115"/>
          <p:cNvSpPr/>
          <p:nvPr>
            <p:custDataLst>
              <p:tags r:id="rId29"/>
            </p:custDataLst>
          </p:nvPr>
        </p:nvSpPr>
        <p:spPr>
          <a:xfrm>
            <a:off x="3657600" y="914400"/>
            <a:ext cx="838200" cy="914400"/>
          </a:xfrm>
          <a:prstGeom prst="rect">
            <a:avLst/>
          </a:prstGeom>
          <a:solidFill>
            <a:schemeClr val="bg2">
              <a:lumMod val="65000"/>
              <a:lumOff val="3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custDataLst>
              <p:tags r:id="rId30"/>
            </p:custDataLst>
          </p:nvPr>
        </p:nvSpPr>
        <p:spPr>
          <a:xfrm>
            <a:off x="3352800" y="838200"/>
            <a:ext cx="1219200" cy="1295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p:cNvSpPr/>
          <p:nvPr>
            <p:custDataLst>
              <p:tags r:id="rId31"/>
            </p:custDataLst>
          </p:nvPr>
        </p:nvSpPr>
        <p:spPr>
          <a:xfrm>
            <a:off x="3657600" y="1905000"/>
            <a:ext cx="838200" cy="152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custDataLst>
              <p:tags r:id="rId32"/>
            </p:custDataLst>
          </p:nvPr>
        </p:nvSpPr>
        <p:spPr>
          <a:xfrm>
            <a:off x="3429000" y="914400"/>
            <a:ext cx="152400" cy="914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custDataLst>
              <p:tags r:id="rId33"/>
            </p:custDataLst>
          </p:nvPr>
        </p:nvSpPr>
        <p:spPr>
          <a:xfrm>
            <a:off x="3657600" y="953869"/>
            <a:ext cx="838200" cy="646331"/>
          </a:xfrm>
          <a:prstGeom prst="rect">
            <a:avLst/>
          </a:prstGeom>
        </p:spPr>
        <p:txBody>
          <a:bodyPr wrap="none" lIns="0" tIns="0" rIns="0" bIns="0">
            <a:noAutofit/>
          </a:bodyPr>
          <a:lstStyle/>
          <a:p>
            <a:pPr algn="ctr"/>
            <a:r>
              <a:rPr lang="en-US" sz="2000" b="1" dirty="0">
                <a:solidFill>
                  <a:schemeClr val="bg1"/>
                </a:solidFill>
              </a:rPr>
              <a:t>4</a:t>
            </a:r>
            <a:r>
              <a:rPr lang="en-US" sz="2000" b="1" dirty="0" smtClean="0">
                <a:solidFill>
                  <a:schemeClr val="bg1"/>
                </a:solidFill>
              </a:rPr>
              <a:t>M </a:t>
            </a:r>
            <a:r>
              <a:rPr lang="en-US" sz="2000" b="1" dirty="0" smtClean="0">
                <a:solidFill>
                  <a:schemeClr val="bg1"/>
                </a:solidFill>
              </a:rPr>
              <a:t>x </a:t>
            </a:r>
            <a:r>
              <a:rPr lang="en-US" sz="2000" b="1" dirty="0" smtClean="0">
                <a:solidFill>
                  <a:schemeClr val="bg1"/>
                </a:solidFill>
              </a:rPr>
              <a:t>8</a:t>
            </a: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SRAM</a:t>
            </a:r>
            <a:endParaRPr lang="en-US" sz="2000" b="1" dirty="0">
              <a:solidFill>
                <a:schemeClr val="bg1"/>
              </a:solidFill>
            </a:endParaRPr>
          </a:p>
        </p:txBody>
      </p:sp>
      <p:sp>
        <p:nvSpPr>
          <p:cNvPr id="125" name="Rectangle 124"/>
          <p:cNvSpPr/>
          <p:nvPr>
            <p:custDataLst>
              <p:tags r:id="rId34"/>
            </p:custDataLst>
          </p:nvPr>
        </p:nvSpPr>
        <p:spPr>
          <a:xfrm>
            <a:off x="5410200" y="914400"/>
            <a:ext cx="838200" cy="914400"/>
          </a:xfrm>
          <a:prstGeom prst="rect">
            <a:avLst/>
          </a:prstGeom>
          <a:solidFill>
            <a:schemeClr val="bg2">
              <a:lumMod val="65000"/>
              <a:lumOff val="3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custDataLst>
              <p:tags r:id="rId35"/>
            </p:custDataLst>
          </p:nvPr>
        </p:nvSpPr>
        <p:spPr>
          <a:xfrm>
            <a:off x="5105400" y="838200"/>
            <a:ext cx="1219200" cy="1295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126"/>
          <p:cNvSpPr/>
          <p:nvPr>
            <p:custDataLst>
              <p:tags r:id="rId36"/>
            </p:custDataLst>
          </p:nvPr>
        </p:nvSpPr>
        <p:spPr>
          <a:xfrm>
            <a:off x="5410200" y="1905000"/>
            <a:ext cx="838200" cy="152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custDataLst>
              <p:tags r:id="rId37"/>
            </p:custDataLst>
          </p:nvPr>
        </p:nvSpPr>
        <p:spPr>
          <a:xfrm>
            <a:off x="5181600" y="914400"/>
            <a:ext cx="152400" cy="914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custDataLst>
              <p:tags r:id="rId38"/>
            </p:custDataLst>
          </p:nvPr>
        </p:nvSpPr>
        <p:spPr>
          <a:xfrm>
            <a:off x="5410200" y="953869"/>
            <a:ext cx="838200" cy="646331"/>
          </a:xfrm>
          <a:prstGeom prst="rect">
            <a:avLst/>
          </a:prstGeom>
        </p:spPr>
        <p:txBody>
          <a:bodyPr wrap="none" lIns="0" tIns="0" rIns="0" bIns="0">
            <a:noAutofit/>
          </a:bodyPr>
          <a:lstStyle/>
          <a:p>
            <a:pPr algn="ctr"/>
            <a:r>
              <a:rPr lang="en-US" sz="2000" b="1" dirty="0">
                <a:solidFill>
                  <a:schemeClr val="bg1"/>
                </a:solidFill>
              </a:rPr>
              <a:t>4</a:t>
            </a:r>
            <a:r>
              <a:rPr lang="en-US" sz="2000" b="1" dirty="0" smtClean="0">
                <a:solidFill>
                  <a:schemeClr val="bg1"/>
                </a:solidFill>
              </a:rPr>
              <a:t>M </a:t>
            </a:r>
            <a:r>
              <a:rPr lang="en-US" sz="2000" b="1" dirty="0" smtClean="0">
                <a:solidFill>
                  <a:schemeClr val="bg1"/>
                </a:solidFill>
              </a:rPr>
              <a:t>x </a:t>
            </a:r>
            <a:r>
              <a:rPr lang="en-US" sz="2000" b="1" dirty="0" smtClean="0">
                <a:solidFill>
                  <a:schemeClr val="bg1"/>
                </a:solidFill>
              </a:rPr>
              <a:t>8</a:t>
            </a: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SRAM</a:t>
            </a:r>
            <a:endParaRPr lang="en-US" sz="2000" b="1" dirty="0">
              <a:solidFill>
                <a:schemeClr val="bg1"/>
              </a:solidFill>
            </a:endParaRPr>
          </a:p>
        </p:txBody>
      </p:sp>
      <p:sp>
        <p:nvSpPr>
          <p:cNvPr id="189" name="TextBox 188"/>
          <p:cNvSpPr txBox="1"/>
          <p:nvPr>
            <p:custDataLst>
              <p:tags r:id="rId39"/>
            </p:custDataLst>
          </p:nvPr>
        </p:nvSpPr>
        <p:spPr>
          <a:xfrm>
            <a:off x="6435460" y="762000"/>
            <a:ext cx="651140" cy="400110"/>
          </a:xfrm>
          <a:prstGeom prst="rect">
            <a:avLst/>
          </a:prstGeom>
          <a:noFill/>
        </p:spPr>
        <p:txBody>
          <a:bodyPr wrap="none" rtlCol="0">
            <a:spAutoFit/>
          </a:bodyPr>
          <a:lstStyle/>
          <a:p>
            <a:r>
              <a:rPr lang="en-US" sz="2000" dirty="0" smtClean="0">
                <a:solidFill>
                  <a:schemeClr val="bg1"/>
                </a:solidFill>
              </a:rPr>
              <a:t>R/W</a:t>
            </a:r>
          </a:p>
        </p:txBody>
      </p:sp>
      <p:cxnSp>
        <p:nvCxnSpPr>
          <p:cNvPr id="198" name="Straight Arrow Connector 197"/>
          <p:cNvCxnSpPr/>
          <p:nvPr>
            <p:custDataLst>
              <p:tags r:id="rId40"/>
            </p:custDataLst>
          </p:nvPr>
        </p:nvCxnSpPr>
        <p:spPr>
          <a:xfrm>
            <a:off x="7924800" y="1293812"/>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202" name="TextBox 201"/>
          <p:cNvSpPr txBox="1"/>
          <p:nvPr>
            <p:custDataLst>
              <p:tags r:id="rId41"/>
            </p:custDataLst>
          </p:nvPr>
        </p:nvSpPr>
        <p:spPr>
          <a:xfrm>
            <a:off x="1127108" y="2343090"/>
            <a:ext cx="712054" cy="461665"/>
          </a:xfrm>
          <a:prstGeom prst="rect">
            <a:avLst/>
          </a:prstGeom>
          <a:noFill/>
        </p:spPr>
        <p:txBody>
          <a:bodyPr wrap="none" rtlCol="0">
            <a:spAutoFit/>
          </a:bodyPr>
          <a:lstStyle/>
          <a:p>
            <a:r>
              <a:rPr lang="en-US" sz="2400" dirty="0" err="1" smtClean="0">
                <a:solidFill>
                  <a:schemeClr val="bg1"/>
                </a:solidFill>
              </a:rPr>
              <a:t>msb</a:t>
            </a:r>
            <a:endParaRPr lang="en-US" sz="2400" dirty="0" smtClean="0">
              <a:solidFill>
                <a:schemeClr val="bg1"/>
              </a:solidFill>
            </a:endParaRPr>
          </a:p>
        </p:txBody>
      </p:sp>
      <p:sp>
        <p:nvSpPr>
          <p:cNvPr id="203" name="TextBox 202"/>
          <p:cNvSpPr txBox="1"/>
          <p:nvPr>
            <p:custDataLst>
              <p:tags r:id="rId42"/>
            </p:custDataLst>
          </p:nvPr>
        </p:nvSpPr>
        <p:spPr>
          <a:xfrm>
            <a:off x="5715000" y="2362200"/>
            <a:ext cx="537327" cy="461665"/>
          </a:xfrm>
          <a:prstGeom prst="rect">
            <a:avLst/>
          </a:prstGeom>
          <a:noFill/>
        </p:spPr>
        <p:txBody>
          <a:bodyPr wrap="none" rtlCol="0">
            <a:spAutoFit/>
          </a:bodyPr>
          <a:lstStyle/>
          <a:p>
            <a:r>
              <a:rPr lang="en-US" sz="2400" dirty="0" err="1" smtClean="0">
                <a:solidFill>
                  <a:schemeClr val="bg1"/>
                </a:solidFill>
              </a:rPr>
              <a:t>lsb</a:t>
            </a:r>
            <a:endParaRPr lang="en-US" sz="2400" dirty="0" smtClean="0">
              <a:solidFill>
                <a:schemeClr val="bg1"/>
              </a:solidFill>
            </a:endParaRPr>
          </a:p>
        </p:txBody>
      </p:sp>
      <p:cxnSp>
        <p:nvCxnSpPr>
          <p:cNvPr id="211" name="Straight Connector 210"/>
          <p:cNvCxnSpPr/>
          <p:nvPr>
            <p:custDataLst>
              <p:tags r:id="rId43"/>
            </p:custDataLst>
          </p:nvPr>
        </p:nvCxnSpPr>
        <p:spPr>
          <a:xfrm rot="5400000">
            <a:off x="5638800" y="3657600"/>
            <a:ext cx="5638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custDataLst>
              <p:tags r:id="rId44"/>
            </p:custDataLst>
          </p:nvPr>
        </p:nvCxnSpPr>
        <p:spPr>
          <a:xfrm rot="5400000">
            <a:off x="6019800" y="3657600"/>
            <a:ext cx="5638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custDataLst>
              <p:tags r:id="rId45"/>
            </p:custDataLst>
          </p:nvPr>
        </p:nvCxnSpPr>
        <p:spPr>
          <a:xfrm rot="5400000">
            <a:off x="5257800" y="3657600"/>
            <a:ext cx="5638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0" name="Straight Arrow Connector 219"/>
          <p:cNvCxnSpPr/>
          <p:nvPr>
            <p:custDataLst>
              <p:tags r:id="rId46"/>
            </p:custDataLst>
          </p:nvPr>
        </p:nvCxnSpPr>
        <p:spPr>
          <a:xfrm rot="5400000">
            <a:off x="8838406" y="2362200"/>
            <a:ext cx="1588" cy="1588"/>
          </a:xfrm>
          <a:prstGeom prst="straightConnector1">
            <a:avLst/>
          </a:prstGeom>
          <a:ln w="28575">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8" name="Straight Arrow Connector 237"/>
          <p:cNvCxnSpPr/>
          <p:nvPr>
            <p:custDataLst>
              <p:tags r:id="rId47"/>
            </p:custDataLst>
          </p:nvPr>
        </p:nvCxnSpPr>
        <p:spPr>
          <a:xfrm>
            <a:off x="7086600" y="1295400"/>
            <a:ext cx="838200" cy="1588"/>
          </a:xfrm>
          <a:prstGeom prst="straightConnector1">
            <a:avLst/>
          </a:prstGeom>
          <a:ln w="28575" cap="sq">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2" name="Straight Arrow Connector 261"/>
          <p:cNvCxnSpPr/>
          <p:nvPr>
            <p:custDataLst>
              <p:tags r:id="rId48"/>
            </p:custDataLst>
          </p:nvPr>
        </p:nvCxnSpPr>
        <p:spPr>
          <a:xfrm rot="5400000">
            <a:off x="8838406" y="4799012"/>
            <a:ext cx="1588" cy="1588"/>
          </a:xfrm>
          <a:prstGeom prst="straightConnector1">
            <a:avLst/>
          </a:prstGeom>
          <a:ln w="28575">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76" name="Straight Arrow Connector 275"/>
          <p:cNvCxnSpPr/>
          <p:nvPr>
            <p:custDataLst>
              <p:tags r:id="rId49"/>
            </p:custDataLst>
          </p:nvPr>
        </p:nvCxnSpPr>
        <p:spPr>
          <a:xfrm rot="5400000">
            <a:off x="8838406" y="3714690"/>
            <a:ext cx="1588" cy="1588"/>
          </a:xfrm>
          <a:prstGeom prst="straightConnector1">
            <a:avLst/>
          </a:prstGeom>
          <a:ln w="28575">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90" name="Straight Arrow Connector 289"/>
          <p:cNvCxnSpPr/>
          <p:nvPr>
            <p:custDataLst>
              <p:tags r:id="rId50"/>
            </p:custDataLst>
          </p:nvPr>
        </p:nvCxnSpPr>
        <p:spPr>
          <a:xfrm rot="5400000">
            <a:off x="8838406" y="5865812"/>
            <a:ext cx="1588" cy="1588"/>
          </a:xfrm>
          <a:prstGeom prst="straightConnector1">
            <a:avLst/>
          </a:prstGeom>
          <a:ln w="28575">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26" name="Straight Connector 325"/>
          <p:cNvCxnSpPr/>
          <p:nvPr>
            <p:custDataLst>
              <p:tags r:id="rId51"/>
            </p:custDataLst>
          </p:nvPr>
        </p:nvCxnSpPr>
        <p:spPr>
          <a:xfrm>
            <a:off x="7924800" y="5867400"/>
            <a:ext cx="685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27" name="Straight Connector 326"/>
          <p:cNvCxnSpPr/>
          <p:nvPr>
            <p:custDataLst>
              <p:tags r:id="rId52"/>
            </p:custDataLst>
          </p:nvPr>
        </p:nvCxnSpPr>
        <p:spPr>
          <a:xfrm>
            <a:off x="7924800" y="4800600"/>
            <a:ext cx="685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28" name="Straight Connector 327"/>
          <p:cNvCxnSpPr/>
          <p:nvPr>
            <p:custDataLst>
              <p:tags r:id="rId53"/>
            </p:custDataLst>
          </p:nvPr>
        </p:nvCxnSpPr>
        <p:spPr>
          <a:xfrm>
            <a:off x="7924800" y="3733800"/>
            <a:ext cx="685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29" name="Straight Connector 328"/>
          <p:cNvCxnSpPr/>
          <p:nvPr>
            <p:custDataLst>
              <p:tags r:id="rId54"/>
            </p:custDataLst>
          </p:nvPr>
        </p:nvCxnSpPr>
        <p:spPr>
          <a:xfrm>
            <a:off x="7924800" y="2362200"/>
            <a:ext cx="685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30" name="Straight Arrow Connector 329"/>
          <p:cNvCxnSpPr/>
          <p:nvPr>
            <p:custDataLst>
              <p:tags r:id="rId55"/>
            </p:custDataLst>
          </p:nvPr>
        </p:nvCxnSpPr>
        <p:spPr>
          <a:xfrm>
            <a:off x="7086600" y="2362200"/>
            <a:ext cx="17526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1" name="Straight Arrow Connector 330"/>
          <p:cNvCxnSpPr/>
          <p:nvPr>
            <p:custDataLst>
              <p:tags r:id="rId56"/>
            </p:custDataLst>
          </p:nvPr>
        </p:nvCxnSpPr>
        <p:spPr>
          <a:xfrm>
            <a:off x="7086600" y="4799012"/>
            <a:ext cx="17526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2" name="Straight Arrow Connector 331"/>
          <p:cNvCxnSpPr/>
          <p:nvPr>
            <p:custDataLst>
              <p:tags r:id="rId57"/>
            </p:custDataLst>
          </p:nvPr>
        </p:nvCxnSpPr>
        <p:spPr>
          <a:xfrm>
            <a:off x="7086600" y="3714690"/>
            <a:ext cx="17526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3" name="Straight Arrow Connector 332"/>
          <p:cNvCxnSpPr/>
          <p:nvPr>
            <p:custDataLst>
              <p:tags r:id="rId58"/>
            </p:custDataLst>
          </p:nvPr>
        </p:nvCxnSpPr>
        <p:spPr>
          <a:xfrm>
            <a:off x="7086600" y="5865812"/>
            <a:ext cx="17526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8" name="Straight Connector 337"/>
          <p:cNvCxnSpPr/>
          <p:nvPr>
            <p:custDataLst>
              <p:tags r:id="rId59"/>
            </p:custDataLst>
          </p:nvPr>
        </p:nvCxnSpPr>
        <p:spPr>
          <a:xfrm>
            <a:off x="7620000" y="990600"/>
            <a:ext cx="685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39" name="Straight Arrow Connector 338"/>
          <p:cNvCxnSpPr/>
          <p:nvPr>
            <p:custDataLst>
              <p:tags r:id="rId60"/>
            </p:custDataLst>
          </p:nvPr>
        </p:nvCxnSpPr>
        <p:spPr>
          <a:xfrm>
            <a:off x="7086600" y="990600"/>
            <a:ext cx="1371600" cy="1588"/>
          </a:xfrm>
          <a:prstGeom prst="straightConnector1">
            <a:avLst/>
          </a:prstGeom>
          <a:ln w="28575">
            <a:solidFill>
              <a:schemeClr val="bg1"/>
            </a:solidFill>
            <a:headEnd type="arrow" w="med" len="med"/>
            <a:tailEnd type="oval" w="med" len="med"/>
          </a:ln>
        </p:spPr>
        <p:style>
          <a:lnRef idx="1">
            <a:schemeClr val="accent1"/>
          </a:lnRef>
          <a:fillRef idx="0">
            <a:schemeClr val="accent1"/>
          </a:fillRef>
          <a:effectRef idx="0">
            <a:schemeClr val="accent1"/>
          </a:effectRef>
          <a:fontRef idx="minor">
            <a:schemeClr val="tx1"/>
          </a:fontRef>
        </p:style>
      </p:cxnSp>
      <p:sp>
        <p:nvSpPr>
          <p:cNvPr id="352" name="TextBox 351"/>
          <p:cNvSpPr txBox="1"/>
          <p:nvPr>
            <p:custDataLst>
              <p:tags r:id="rId61"/>
            </p:custDataLst>
          </p:nvPr>
        </p:nvSpPr>
        <p:spPr>
          <a:xfrm>
            <a:off x="6629400" y="4094102"/>
            <a:ext cx="489236" cy="461665"/>
          </a:xfrm>
          <a:prstGeom prst="rect">
            <a:avLst/>
          </a:prstGeom>
          <a:noFill/>
        </p:spPr>
        <p:txBody>
          <a:bodyPr wrap="none" rtlCol="0">
            <a:spAutoFit/>
          </a:bodyPr>
          <a:lstStyle/>
          <a:p>
            <a:r>
              <a:rPr lang="en-US" sz="2400" dirty="0" smtClean="0">
                <a:solidFill>
                  <a:schemeClr val="bg1"/>
                </a:solidFill>
              </a:rPr>
              <a:t>CS</a:t>
            </a:r>
          </a:p>
        </p:txBody>
      </p:sp>
      <p:cxnSp>
        <p:nvCxnSpPr>
          <p:cNvPr id="353" name="Straight Arrow Connector 352"/>
          <p:cNvCxnSpPr/>
          <p:nvPr>
            <p:custDataLst>
              <p:tags r:id="rId62"/>
            </p:custDataLst>
          </p:nvPr>
        </p:nvCxnSpPr>
        <p:spPr>
          <a:xfrm>
            <a:off x="7086600" y="4341812"/>
            <a:ext cx="228600" cy="1588"/>
          </a:xfrm>
          <a:prstGeom prst="straightConnector1">
            <a:avLst/>
          </a:prstGeom>
          <a:ln w="28575">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54" name="Flowchart: Delay 353"/>
          <p:cNvSpPr/>
          <p:nvPr>
            <p:custDataLst>
              <p:tags r:id="rId63"/>
            </p:custDataLst>
          </p:nvPr>
        </p:nvSpPr>
        <p:spPr>
          <a:xfrm rot="10800000">
            <a:off x="7315200" y="4056122"/>
            <a:ext cx="304800" cy="609600"/>
          </a:xfrm>
          <a:prstGeom prst="flowChartDelay">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5" name="Straight Arrow Connector 354"/>
          <p:cNvCxnSpPr/>
          <p:nvPr>
            <p:custDataLst>
              <p:tags r:id="rId64"/>
            </p:custDataLst>
          </p:nvPr>
        </p:nvCxnSpPr>
        <p:spPr>
          <a:xfrm>
            <a:off x="7924800" y="4132322"/>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56" name="Straight Arrow Connector 355"/>
          <p:cNvCxnSpPr/>
          <p:nvPr>
            <p:custDataLst>
              <p:tags r:id="rId65"/>
            </p:custDataLst>
          </p:nvPr>
        </p:nvCxnSpPr>
        <p:spPr>
          <a:xfrm>
            <a:off x="7924800" y="4359334"/>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57" name="Straight Arrow Connector 356"/>
          <p:cNvCxnSpPr/>
          <p:nvPr>
            <p:custDataLst>
              <p:tags r:id="rId66"/>
            </p:custDataLst>
          </p:nvPr>
        </p:nvCxnSpPr>
        <p:spPr>
          <a:xfrm>
            <a:off x="7924800" y="4587934"/>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58" name="Flowchart: Connector 357"/>
          <p:cNvSpPr/>
          <p:nvPr>
            <p:custDataLst>
              <p:tags r:id="rId67"/>
            </p:custDataLst>
          </p:nvPr>
        </p:nvSpPr>
        <p:spPr>
          <a:xfrm>
            <a:off x="7620000" y="4056122"/>
            <a:ext cx="152400" cy="152400"/>
          </a:xfrm>
          <a:prstGeom prst="flowChartConnector">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9" name="Flowchart: Connector 358"/>
          <p:cNvSpPr/>
          <p:nvPr>
            <p:custDataLst>
              <p:tags r:id="rId68"/>
            </p:custDataLst>
          </p:nvPr>
        </p:nvSpPr>
        <p:spPr>
          <a:xfrm>
            <a:off x="7620000" y="4513322"/>
            <a:ext cx="152400" cy="152400"/>
          </a:xfrm>
          <a:prstGeom prst="flowChartConnector">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0" name="Straight Connector 359"/>
          <p:cNvCxnSpPr/>
          <p:nvPr>
            <p:custDataLst>
              <p:tags r:id="rId69"/>
            </p:custDataLst>
          </p:nvPr>
        </p:nvCxnSpPr>
        <p:spPr>
          <a:xfrm>
            <a:off x="7772400" y="4132322"/>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1" name="Straight Connector 360"/>
          <p:cNvCxnSpPr>
            <a:stCxn id="354" idx="1"/>
          </p:cNvCxnSpPr>
          <p:nvPr>
            <p:custDataLst>
              <p:tags r:id="rId70"/>
            </p:custDataLst>
          </p:nvPr>
        </p:nvCxnSpPr>
        <p:spPr>
          <a:xfrm flipV="1">
            <a:off x="7620000" y="4359334"/>
            <a:ext cx="304800" cy="158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2" name="Straight Connector 361"/>
          <p:cNvCxnSpPr/>
          <p:nvPr>
            <p:custDataLst>
              <p:tags r:id="rId71"/>
            </p:custDataLst>
          </p:nvPr>
        </p:nvCxnSpPr>
        <p:spPr>
          <a:xfrm>
            <a:off x="7772400" y="4587934"/>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63" name="TextBox 362"/>
          <p:cNvSpPr txBox="1"/>
          <p:nvPr>
            <p:custDataLst>
              <p:tags r:id="rId72"/>
            </p:custDataLst>
          </p:nvPr>
        </p:nvSpPr>
        <p:spPr>
          <a:xfrm>
            <a:off x="6629400" y="3009780"/>
            <a:ext cx="489236" cy="461665"/>
          </a:xfrm>
          <a:prstGeom prst="rect">
            <a:avLst/>
          </a:prstGeom>
          <a:noFill/>
        </p:spPr>
        <p:txBody>
          <a:bodyPr wrap="none" rtlCol="0">
            <a:spAutoFit/>
          </a:bodyPr>
          <a:lstStyle/>
          <a:p>
            <a:r>
              <a:rPr lang="en-US" sz="2400" dirty="0" smtClean="0">
                <a:solidFill>
                  <a:schemeClr val="bg1"/>
                </a:solidFill>
              </a:rPr>
              <a:t>CS</a:t>
            </a:r>
          </a:p>
        </p:txBody>
      </p:sp>
      <p:cxnSp>
        <p:nvCxnSpPr>
          <p:cNvPr id="364" name="Straight Arrow Connector 363"/>
          <p:cNvCxnSpPr/>
          <p:nvPr>
            <p:custDataLst>
              <p:tags r:id="rId73"/>
            </p:custDataLst>
          </p:nvPr>
        </p:nvCxnSpPr>
        <p:spPr>
          <a:xfrm>
            <a:off x="7086600" y="3257490"/>
            <a:ext cx="228600" cy="1588"/>
          </a:xfrm>
          <a:prstGeom prst="straightConnector1">
            <a:avLst/>
          </a:prstGeom>
          <a:ln w="28575">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65" name="Flowchart: Delay 364"/>
          <p:cNvSpPr/>
          <p:nvPr>
            <p:custDataLst>
              <p:tags r:id="rId74"/>
            </p:custDataLst>
          </p:nvPr>
        </p:nvSpPr>
        <p:spPr>
          <a:xfrm rot="10800000">
            <a:off x="7315200" y="2971800"/>
            <a:ext cx="304800" cy="609600"/>
          </a:xfrm>
          <a:prstGeom prst="flowChartDelay">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6" name="Straight Arrow Connector 365"/>
          <p:cNvCxnSpPr/>
          <p:nvPr>
            <p:custDataLst>
              <p:tags r:id="rId75"/>
            </p:custDataLst>
          </p:nvPr>
        </p:nvCxnSpPr>
        <p:spPr>
          <a:xfrm>
            <a:off x="7924800" y="3048000"/>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67" name="Straight Arrow Connector 366"/>
          <p:cNvCxnSpPr/>
          <p:nvPr>
            <p:custDataLst>
              <p:tags r:id="rId76"/>
            </p:custDataLst>
          </p:nvPr>
        </p:nvCxnSpPr>
        <p:spPr>
          <a:xfrm>
            <a:off x="7924800" y="3275012"/>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68" name="Straight Arrow Connector 367"/>
          <p:cNvCxnSpPr/>
          <p:nvPr>
            <p:custDataLst>
              <p:tags r:id="rId77"/>
            </p:custDataLst>
          </p:nvPr>
        </p:nvCxnSpPr>
        <p:spPr>
          <a:xfrm>
            <a:off x="7924800" y="3503612"/>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69" name="Flowchart: Connector 368"/>
          <p:cNvSpPr/>
          <p:nvPr>
            <p:custDataLst>
              <p:tags r:id="rId78"/>
            </p:custDataLst>
          </p:nvPr>
        </p:nvSpPr>
        <p:spPr>
          <a:xfrm>
            <a:off x="7620000" y="3200400"/>
            <a:ext cx="152400" cy="152400"/>
          </a:xfrm>
          <a:prstGeom prst="flowChartConnector">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0" name="Flowchart: Connector 369"/>
          <p:cNvSpPr/>
          <p:nvPr>
            <p:custDataLst>
              <p:tags r:id="rId79"/>
            </p:custDataLst>
          </p:nvPr>
        </p:nvSpPr>
        <p:spPr>
          <a:xfrm>
            <a:off x="7620000" y="3429000"/>
            <a:ext cx="152400" cy="152400"/>
          </a:xfrm>
          <a:prstGeom prst="flowChartConnector">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1" name="Straight Connector 370"/>
          <p:cNvCxnSpPr/>
          <p:nvPr>
            <p:custDataLst>
              <p:tags r:id="rId80"/>
            </p:custDataLst>
          </p:nvPr>
        </p:nvCxnSpPr>
        <p:spPr>
          <a:xfrm>
            <a:off x="7620000" y="3048000"/>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2" name="Straight Connector 371"/>
          <p:cNvCxnSpPr/>
          <p:nvPr>
            <p:custDataLst>
              <p:tags r:id="rId81"/>
            </p:custDataLst>
          </p:nvPr>
        </p:nvCxnSpPr>
        <p:spPr>
          <a:xfrm>
            <a:off x="7772400" y="3275012"/>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3" name="Straight Connector 372"/>
          <p:cNvCxnSpPr/>
          <p:nvPr>
            <p:custDataLst>
              <p:tags r:id="rId82"/>
            </p:custDataLst>
          </p:nvPr>
        </p:nvCxnSpPr>
        <p:spPr>
          <a:xfrm>
            <a:off x="7772400" y="3503612"/>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74" name="TextBox 373"/>
          <p:cNvSpPr txBox="1"/>
          <p:nvPr>
            <p:custDataLst>
              <p:tags r:id="rId83"/>
            </p:custDataLst>
          </p:nvPr>
        </p:nvSpPr>
        <p:spPr>
          <a:xfrm>
            <a:off x="6629400" y="5160902"/>
            <a:ext cx="489236" cy="461665"/>
          </a:xfrm>
          <a:prstGeom prst="rect">
            <a:avLst/>
          </a:prstGeom>
          <a:noFill/>
        </p:spPr>
        <p:txBody>
          <a:bodyPr wrap="none" rtlCol="0">
            <a:spAutoFit/>
          </a:bodyPr>
          <a:lstStyle/>
          <a:p>
            <a:r>
              <a:rPr lang="en-US" sz="2400" dirty="0" smtClean="0">
                <a:solidFill>
                  <a:schemeClr val="bg1"/>
                </a:solidFill>
              </a:rPr>
              <a:t>CS</a:t>
            </a:r>
          </a:p>
        </p:txBody>
      </p:sp>
      <p:cxnSp>
        <p:nvCxnSpPr>
          <p:cNvPr id="375" name="Straight Arrow Connector 374"/>
          <p:cNvCxnSpPr/>
          <p:nvPr>
            <p:custDataLst>
              <p:tags r:id="rId84"/>
            </p:custDataLst>
          </p:nvPr>
        </p:nvCxnSpPr>
        <p:spPr>
          <a:xfrm>
            <a:off x="7086600" y="5408612"/>
            <a:ext cx="228600" cy="1588"/>
          </a:xfrm>
          <a:prstGeom prst="straightConnector1">
            <a:avLst/>
          </a:prstGeom>
          <a:ln w="28575">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76" name="Flowchart: Delay 375"/>
          <p:cNvSpPr/>
          <p:nvPr>
            <p:custDataLst>
              <p:tags r:id="rId85"/>
            </p:custDataLst>
          </p:nvPr>
        </p:nvSpPr>
        <p:spPr>
          <a:xfrm rot="10800000">
            <a:off x="7315200" y="5122922"/>
            <a:ext cx="304800" cy="609600"/>
          </a:xfrm>
          <a:prstGeom prst="flowChartDelay">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7" name="Straight Arrow Connector 376"/>
          <p:cNvCxnSpPr/>
          <p:nvPr>
            <p:custDataLst>
              <p:tags r:id="rId86"/>
            </p:custDataLst>
          </p:nvPr>
        </p:nvCxnSpPr>
        <p:spPr>
          <a:xfrm>
            <a:off x="7924800" y="5199122"/>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78" name="Straight Arrow Connector 377"/>
          <p:cNvCxnSpPr/>
          <p:nvPr>
            <p:custDataLst>
              <p:tags r:id="rId87"/>
            </p:custDataLst>
          </p:nvPr>
        </p:nvCxnSpPr>
        <p:spPr>
          <a:xfrm>
            <a:off x="7924800" y="5426134"/>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79" name="Straight Arrow Connector 378"/>
          <p:cNvCxnSpPr/>
          <p:nvPr>
            <p:custDataLst>
              <p:tags r:id="rId88"/>
            </p:custDataLst>
          </p:nvPr>
        </p:nvCxnSpPr>
        <p:spPr>
          <a:xfrm>
            <a:off x="7924800" y="5654734"/>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80" name="Flowchart: Connector 379"/>
          <p:cNvSpPr/>
          <p:nvPr>
            <p:custDataLst>
              <p:tags r:id="rId89"/>
            </p:custDataLst>
          </p:nvPr>
        </p:nvSpPr>
        <p:spPr>
          <a:xfrm>
            <a:off x="7620000" y="5580122"/>
            <a:ext cx="152400" cy="152400"/>
          </a:xfrm>
          <a:prstGeom prst="flowChartConnector">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1" name="Straight Connector 380"/>
          <p:cNvCxnSpPr/>
          <p:nvPr>
            <p:custDataLst>
              <p:tags r:id="rId90"/>
            </p:custDataLst>
          </p:nvPr>
        </p:nvCxnSpPr>
        <p:spPr>
          <a:xfrm>
            <a:off x="7620000" y="5181600"/>
            <a:ext cx="304800" cy="1752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2" name="Straight Connector 381"/>
          <p:cNvCxnSpPr>
            <a:stCxn id="376" idx="1"/>
          </p:cNvCxnSpPr>
          <p:nvPr>
            <p:custDataLst>
              <p:tags r:id="rId91"/>
            </p:custDataLst>
          </p:nvPr>
        </p:nvCxnSpPr>
        <p:spPr>
          <a:xfrm flipV="1">
            <a:off x="7620000" y="5426134"/>
            <a:ext cx="304800" cy="158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3" name="Straight Connector 382"/>
          <p:cNvCxnSpPr/>
          <p:nvPr>
            <p:custDataLst>
              <p:tags r:id="rId92"/>
            </p:custDataLst>
          </p:nvPr>
        </p:nvCxnSpPr>
        <p:spPr>
          <a:xfrm>
            <a:off x="7772400" y="5654734"/>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84" name="TextBox 383"/>
          <p:cNvSpPr txBox="1"/>
          <p:nvPr>
            <p:custDataLst>
              <p:tags r:id="rId93"/>
            </p:custDataLst>
          </p:nvPr>
        </p:nvSpPr>
        <p:spPr>
          <a:xfrm>
            <a:off x="6629400" y="1581090"/>
            <a:ext cx="489236" cy="461665"/>
          </a:xfrm>
          <a:prstGeom prst="rect">
            <a:avLst/>
          </a:prstGeom>
          <a:noFill/>
        </p:spPr>
        <p:txBody>
          <a:bodyPr wrap="none" rtlCol="0">
            <a:spAutoFit/>
          </a:bodyPr>
          <a:lstStyle/>
          <a:p>
            <a:r>
              <a:rPr lang="en-US" sz="2400" dirty="0" smtClean="0">
                <a:solidFill>
                  <a:schemeClr val="bg1"/>
                </a:solidFill>
              </a:rPr>
              <a:t>CS</a:t>
            </a:r>
          </a:p>
        </p:txBody>
      </p:sp>
      <p:cxnSp>
        <p:nvCxnSpPr>
          <p:cNvPr id="385" name="Straight Arrow Connector 384"/>
          <p:cNvCxnSpPr/>
          <p:nvPr>
            <p:custDataLst>
              <p:tags r:id="rId94"/>
            </p:custDataLst>
          </p:nvPr>
        </p:nvCxnSpPr>
        <p:spPr>
          <a:xfrm>
            <a:off x="7086600" y="1827212"/>
            <a:ext cx="228600" cy="1588"/>
          </a:xfrm>
          <a:prstGeom prst="straightConnector1">
            <a:avLst/>
          </a:prstGeom>
          <a:ln w="28575">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86" name="Flowchart: Delay 385"/>
          <p:cNvSpPr/>
          <p:nvPr>
            <p:custDataLst>
              <p:tags r:id="rId95"/>
            </p:custDataLst>
          </p:nvPr>
        </p:nvSpPr>
        <p:spPr>
          <a:xfrm rot="10800000">
            <a:off x="7315200" y="1524000"/>
            <a:ext cx="304800" cy="609600"/>
          </a:xfrm>
          <a:prstGeom prst="flowChartDelay">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7" name="Straight Arrow Connector 386"/>
          <p:cNvCxnSpPr/>
          <p:nvPr>
            <p:custDataLst>
              <p:tags r:id="rId96"/>
            </p:custDataLst>
          </p:nvPr>
        </p:nvCxnSpPr>
        <p:spPr>
          <a:xfrm>
            <a:off x="7924800" y="1600200"/>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88" name="Straight Arrow Connector 387"/>
          <p:cNvCxnSpPr/>
          <p:nvPr>
            <p:custDataLst>
              <p:tags r:id="rId97"/>
            </p:custDataLst>
          </p:nvPr>
        </p:nvCxnSpPr>
        <p:spPr>
          <a:xfrm>
            <a:off x="7924800" y="1827212"/>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89" name="Straight Arrow Connector 388"/>
          <p:cNvCxnSpPr/>
          <p:nvPr>
            <p:custDataLst>
              <p:tags r:id="rId98"/>
            </p:custDataLst>
          </p:nvPr>
        </p:nvCxnSpPr>
        <p:spPr>
          <a:xfrm>
            <a:off x="7924800" y="2055812"/>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90" name="Flowchart: Connector 389"/>
          <p:cNvSpPr/>
          <p:nvPr>
            <p:custDataLst>
              <p:tags r:id="rId99"/>
            </p:custDataLst>
          </p:nvPr>
        </p:nvSpPr>
        <p:spPr>
          <a:xfrm>
            <a:off x="7620000" y="1524000"/>
            <a:ext cx="152400" cy="152400"/>
          </a:xfrm>
          <a:prstGeom prst="flowChartConnector">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1" name="Flowchart: Connector 390"/>
          <p:cNvSpPr/>
          <p:nvPr>
            <p:custDataLst>
              <p:tags r:id="rId100"/>
            </p:custDataLst>
          </p:nvPr>
        </p:nvSpPr>
        <p:spPr>
          <a:xfrm>
            <a:off x="7620000" y="1752600"/>
            <a:ext cx="152400" cy="152400"/>
          </a:xfrm>
          <a:prstGeom prst="flowChartConnector">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2" name="Flowchart: Connector 391"/>
          <p:cNvSpPr/>
          <p:nvPr>
            <p:custDataLst>
              <p:tags r:id="rId101"/>
            </p:custDataLst>
          </p:nvPr>
        </p:nvSpPr>
        <p:spPr>
          <a:xfrm>
            <a:off x="7620000" y="1981200"/>
            <a:ext cx="152400" cy="152400"/>
          </a:xfrm>
          <a:prstGeom prst="flowChartConnector">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3" name="Straight Connector 392"/>
          <p:cNvCxnSpPr/>
          <p:nvPr>
            <p:custDataLst>
              <p:tags r:id="rId102"/>
            </p:custDataLst>
          </p:nvPr>
        </p:nvCxnSpPr>
        <p:spPr>
          <a:xfrm>
            <a:off x="7772400" y="16002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4" name="Straight Connector 393"/>
          <p:cNvCxnSpPr/>
          <p:nvPr>
            <p:custDataLst>
              <p:tags r:id="rId103"/>
            </p:custDataLst>
          </p:nvPr>
        </p:nvCxnSpPr>
        <p:spPr>
          <a:xfrm>
            <a:off x="7772400" y="1827212"/>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5" name="Straight Connector 394"/>
          <p:cNvCxnSpPr/>
          <p:nvPr>
            <p:custDataLst>
              <p:tags r:id="rId104"/>
            </p:custDataLst>
          </p:nvPr>
        </p:nvCxnSpPr>
        <p:spPr>
          <a:xfrm>
            <a:off x="7772400" y="2055812"/>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46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2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3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0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4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89"/>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9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2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3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2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3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38"/>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3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38"/>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1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21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21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6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61"/>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62"/>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262"/>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276"/>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290"/>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326"/>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327"/>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328"/>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331"/>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332"/>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33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352"/>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35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354"/>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355"/>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356"/>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357"/>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358"/>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359"/>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360"/>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361"/>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362"/>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363"/>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364"/>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366"/>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367"/>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368"/>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369"/>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370"/>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371"/>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372"/>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373"/>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374"/>
                                        </p:tgtEl>
                                        <p:attrNameLst>
                                          <p:attrName>style.visibility</p:attrName>
                                        </p:attrNameLst>
                                      </p:cBhvr>
                                      <p:to>
                                        <p:strVal val="visible"/>
                                      </p:to>
                                    </p:set>
                                  </p:childTnLst>
                                </p:cTn>
                              </p:par>
                              <p:par>
                                <p:cTn id="161" presetID="1" presetClass="entr" presetSubtype="0" fill="hold" nodeType="withEffect">
                                  <p:stCondLst>
                                    <p:cond delay="0"/>
                                  </p:stCondLst>
                                  <p:childTnLst>
                                    <p:set>
                                      <p:cBhvr>
                                        <p:cTn id="162" dur="1" fill="hold">
                                          <p:stCondLst>
                                            <p:cond delay="0"/>
                                          </p:stCondLst>
                                        </p:cTn>
                                        <p:tgtEl>
                                          <p:spTgt spid="375"/>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376"/>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377"/>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378"/>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379"/>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380"/>
                                        </p:tgtEl>
                                        <p:attrNameLst>
                                          <p:attrName>style.visibility</p:attrName>
                                        </p:attrNameLst>
                                      </p:cBhvr>
                                      <p:to>
                                        <p:strVal val="visible"/>
                                      </p:to>
                                    </p:set>
                                  </p:childTnLst>
                                </p:cTn>
                              </p:par>
                              <p:par>
                                <p:cTn id="173" presetID="1" presetClass="entr" presetSubtype="0" fill="hold" nodeType="withEffect">
                                  <p:stCondLst>
                                    <p:cond delay="0"/>
                                  </p:stCondLst>
                                  <p:childTnLst>
                                    <p:set>
                                      <p:cBhvr>
                                        <p:cTn id="174" dur="1" fill="hold">
                                          <p:stCondLst>
                                            <p:cond delay="0"/>
                                          </p:stCondLst>
                                        </p:cTn>
                                        <p:tgtEl>
                                          <p:spTgt spid="381"/>
                                        </p:tgtEl>
                                        <p:attrNameLst>
                                          <p:attrName>style.visibility</p:attrName>
                                        </p:attrNameLst>
                                      </p:cBhvr>
                                      <p:to>
                                        <p:strVal val="visible"/>
                                      </p:to>
                                    </p:set>
                                  </p:childTnLst>
                                </p:cTn>
                              </p:par>
                              <p:par>
                                <p:cTn id="175" presetID="1" presetClass="entr" presetSubtype="0" fill="hold" nodeType="withEffect">
                                  <p:stCondLst>
                                    <p:cond delay="0"/>
                                  </p:stCondLst>
                                  <p:childTnLst>
                                    <p:set>
                                      <p:cBhvr>
                                        <p:cTn id="176" dur="1" fill="hold">
                                          <p:stCondLst>
                                            <p:cond delay="0"/>
                                          </p:stCondLst>
                                        </p:cTn>
                                        <p:tgtEl>
                                          <p:spTgt spid="382"/>
                                        </p:tgtEl>
                                        <p:attrNameLst>
                                          <p:attrName>style.visibility</p:attrName>
                                        </p:attrNameLst>
                                      </p:cBhvr>
                                      <p:to>
                                        <p:strVal val="visible"/>
                                      </p:to>
                                    </p:set>
                                  </p:childTnLst>
                                </p:cTn>
                              </p:par>
                              <p:par>
                                <p:cTn id="177" presetID="1" presetClass="entr" presetSubtype="0" fill="hold" nodeType="withEffect">
                                  <p:stCondLst>
                                    <p:cond delay="0"/>
                                  </p:stCondLst>
                                  <p:childTnLst>
                                    <p:set>
                                      <p:cBhvr>
                                        <p:cTn id="178" dur="1" fill="hold">
                                          <p:stCondLst>
                                            <p:cond delay="0"/>
                                          </p:stCondLst>
                                        </p:cTn>
                                        <p:tgtEl>
                                          <p:spTgt spid="383"/>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365"/>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384"/>
                                        </p:tgtEl>
                                        <p:attrNameLst>
                                          <p:attrName>style.visibility</p:attrName>
                                        </p:attrNameLst>
                                      </p:cBhvr>
                                      <p:to>
                                        <p:strVal val="visible"/>
                                      </p:to>
                                    </p:set>
                                  </p:childTnLst>
                                </p:cTn>
                              </p:par>
                              <p:par>
                                <p:cTn id="183" presetID="1" presetClass="entr" presetSubtype="0" fill="hold" nodeType="withEffect">
                                  <p:stCondLst>
                                    <p:cond delay="0"/>
                                  </p:stCondLst>
                                  <p:childTnLst>
                                    <p:set>
                                      <p:cBhvr>
                                        <p:cTn id="184" dur="1" fill="hold">
                                          <p:stCondLst>
                                            <p:cond delay="0"/>
                                          </p:stCondLst>
                                        </p:cTn>
                                        <p:tgtEl>
                                          <p:spTgt spid="385"/>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386"/>
                                        </p:tgtEl>
                                        <p:attrNameLst>
                                          <p:attrName>style.visibility</p:attrName>
                                        </p:attrNameLst>
                                      </p:cBhvr>
                                      <p:to>
                                        <p:strVal val="visible"/>
                                      </p:to>
                                    </p:set>
                                  </p:childTnLst>
                                </p:cTn>
                              </p:par>
                              <p:par>
                                <p:cTn id="187" presetID="1" presetClass="entr" presetSubtype="0" fill="hold" nodeType="withEffect">
                                  <p:stCondLst>
                                    <p:cond delay="0"/>
                                  </p:stCondLst>
                                  <p:childTnLst>
                                    <p:set>
                                      <p:cBhvr>
                                        <p:cTn id="188" dur="1" fill="hold">
                                          <p:stCondLst>
                                            <p:cond delay="0"/>
                                          </p:stCondLst>
                                        </p:cTn>
                                        <p:tgtEl>
                                          <p:spTgt spid="387"/>
                                        </p:tgtEl>
                                        <p:attrNameLst>
                                          <p:attrName>style.visibility</p:attrName>
                                        </p:attrNameLst>
                                      </p:cBhvr>
                                      <p:to>
                                        <p:strVal val="visible"/>
                                      </p:to>
                                    </p:set>
                                  </p:childTnLst>
                                </p:cTn>
                              </p:par>
                              <p:par>
                                <p:cTn id="189" presetID="1" presetClass="entr" presetSubtype="0" fill="hold" nodeType="withEffect">
                                  <p:stCondLst>
                                    <p:cond delay="0"/>
                                  </p:stCondLst>
                                  <p:childTnLst>
                                    <p:set>
                                      <p:cBhvr>
                                        <p:cTn id="190" dur="1" fill="hold">
                                          <p:stCondLst>
                                            <p:cond delay="0"/>
                                          </p:stCondLst>
                                        </p:cTn>
                                        <p:tgtEl>
                                          <p:spTgt spid="388"/>
                                        </p:tgtEl>
                                        <p:attrNameLst>
                                          <p:attrName>style.visibility</p:attrName>
                                        </p:attrNameLst>
                                      </p:cBhvr>
                                      <p:to>
                                        <p:strVal val="visible"/>
                                      </p:to>
                                    </p:set>
                                  </p:childTnLst>
                                </p:cTn>
                              </p:par>
                              <p:par>
                                <p:cTn id="191" presetID="1" presetClass="entr" presetSubtype="0" fill="hold" nodeType="withEffect">
                                  <p:stCondLst>
                                    <p:cond delay="0"/>
                                  </p:stCondLst>
                                  <p:childTnLst>
                                    <p:set>
                                      <p:cBhvr>
                                        <p:cTn id="192" dur="1" fill="hold">
                                          <p:stCondLst>
                                            <p:cond delay="0"/>
                                          </p:stCondLst>
                                        </p:cTn>
                                        <p:tgtEl>
                                          <p:spTgt spid="389"/>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390"/>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391"/>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392"/>
                                        </p:tgtEl>
                                        <p:attrNameLst>
                                          <p:attrName>style.visibility</p:attrName>
                                        </p:attrNameLst>
                                      </p:cBhvr>
                                      <p:to>
                                        <p:strVal val="visible"/>
                                      </p:to>
                                    </p:set>
                                  </p:childTnLst>
                                </p:cTn>
                              </p:par>
                              <p:par>
                                <p:cTn id="199" presetID="1" presetClass="entr" presetSubtype="0" fill="hold" nodeType="withEffect">
                                  <p:stCondLst>
                                    <p:cond delay="0"/>
                                  </p:stCondLst>
                                  <p:childTnLst>
                                    <p:set>
                                      <p:cBhvr>
                                        <p:cTn id="200" dur="1" fill="hold">
                                          <p:stCondLst>
                                            <p:cond delay="0"/>
                                          </p:stCondLst>
                                        </p:cTn>
                                        <p:tgtEl>
                                          <p:spTgt spid="393"/>
                                        </p:tgtEl>
                                        <p:attrNameLst>
                                          <p:attrName>style.visibility</p:attrName>
                                        </p:attrNameLst>
                                      </p:cBhvr>
                                      <p:to>
                                        <p:strVal val="visible"/>
                                      </p:to>
                                    </p:set>
                                  </p:childTnLst>
                                </p:cTn>
                              </p:par>
                              <p:par>
                                <p:cTn id="201" presetID="1" presetClass="entr" presetSubtype="0" fill="hold" nodeType="withEffect">
                                  <p:stCondLst>
                                    <p:cond delay="0"/>
                                  </p:stCondLst>
                                  <p:childTnLst>
                                    <p:set>
                                      <p:cBhvr>
                                        <p:cTn id="202" dur="1" fill="hold">
                                          <p:stCondLst>
                                            <p:cond delay="0"/>
                                          </p:stCondLst>
                                        </p:cTn>
                                        <p:tgtEl>
                                          <p:spTgt spid="394"/>
                                        </p:tgtEl>
                                        <p:attrNameLst>
                                          <p:attrName>style.visibility</p:attrName>
                                        </p:attrNameLst>
                                      </p:cBhvr>
                                      <p:to>
                                        <p:strVal val="visible"/>
                                      </p:to>
                                    </p:set>
                                  </p:childTnLst>
                                </p:cTn>
                              </p:par>
                              <p:par>
                                <p:cTn id="203" presetID="1" presetClass="entr" presetSubtype="0" fill="hold" nodeType="withEffect">
                                  <p:stCondLst>
                                    <p:cond delay="0"/>
                                  </p:stCondLst>
                                  <p:childTnLst>
                                    <p:set>
                                      <p:cBhvr>
                                        <p:cTn id="204" dur="1" fill="hold">
                                          <p:stCondLst>
                                            <p:cond delay="0"/>
                                          </p:stCondLst>
                                        </p:cTn>
                                        <p:tgtEl>
                                          <p:spTgt spid="3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57" grpId="0" animBg="1"/>
      <p:bldP spid="61" grpId="0" animBg="1"/>
      <p:bldP spid="62" grpId="0" animBg="1"/>
      <p:bldP spid="63" grpId="0" animBg="1"/>
      <p:bldP spid="64" grpId="0"/>
      <p:bldP spid="138" grpId="0" animBg="1"/>
      <p:bldP spid="160" grpId="0" animBg="1"/>
      <p:bldP spid="161" grpId="0" animBg="1"/>
      <p:bldP spid="162" grpId="0" animBg="1"/>
      <p:bldP spid="90" grpId="0" animBg="1"/>
      <p:bldP spid="74" grpId="0" animBg="1"/>
      <p:bldP spid="76" grpId="0"/>
      <p:bldP spid="77" grpId="0" animBg="1"/>
      <p:bldP spid="79" grpId="0" animBg="1"/>
      <p:bldP spid="92" grpId="0" animBg="1"/>
      <p:bldP spid="94" grpId="0" animBg="1"/>
      <p:bldP spid="106" grpId="0"/>
      <p:bldP spid="125" grpId="0" animBg="1"/>
      <p:bldP spid="126" grpId="0" animBg="1"/>
      <p:bldP spid="127" grpId="0" animBg="1"/>
      <p:bldP spid="128" grpId="0" animBg="1"/>
      <p:bldP spid="131" grpId="0"/>
      <p:bldP spid="189" grpId="0"/>
      <p:bldP spid="202" grpId="0"/>
      <p:bldP spid="203" grpId="0"/>
      <p:bldP spid="352" grpId="0"/>
      <p:bldP spid="354" grpId="0" animBg="1"/>
      <p:bldP spid="358" grpId="0" animBg="1"/>
      <p:bldP spid="359" grpId="0" animBg="1"/>
      <p:bldP spid="363" grpId="0"/>
      <p:bldP spid="365" grpId="0" animBg="1"/>
      <p:bldP spid="369" grpId="0" animBg="1"/>
      <p:bldP spid="370" grpId="0" animBg="1"/>
      <p:bldP spid="374" grpId="0"/>
      <p:bldP spid="376" grpId="0" animBg="1"/>
      <p:bldP spid="380" grpId="0" animBg="1"/>
      <p:bldP spid="384" grpId="0"/>
      <p:bldP spid="386" grpId="0" animBg="1"/>
      <p:bldP spid="390" grpId="0" animBg="1"/>
      <p:bldP spid="391" grpId="0" animBg="1"/>
      <p:bldP spid="39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8307" name="Rectangle 3"/>
          <p:cNvSpPr>
            <a:spLocks noGrp="1" noChangeArrowheads="1"/>
          </p:cNvSpPr>
          <p:nvPr>
            <p:ph idx="1"/>
            <p:custDataLst>
              <p:tags r:id="rId1"/>
            </p:custDataLst>
          </p:nvPr>
        </p:nvSpPr>
        <p:spPr/>
        <p:txBody>
          <a:bodyPr/>
          <a:lstStyle/>
          <a:p>
            <a:r>
              <a:rPr lang="en-US" dirty="0" smtClean="0">
                <a:solidFill>
                  <a:schemeClr val="accent1"/>
                </a:solidFill>
              </a:rPr>
              <a:t>SRAM</a:t>
            </a:r>
          </a:p>
          <a:p>
            <a:pPr>
              <a:buClr>
                <a:schemeClr val="accent1"/>
              </a:buClr>
              <a:buFont typeface="Arial" pitchFamily="34" charset="0"/>
              <a:buChar char="•"/>
            </a:pPr>
            <a:r>
              <a:rPr lang="en-US" dirty="0" smtClean="0"/>
              <a:t>A </a:t>
            </a:r>
            <a:r>
              <a:rPr lang="en-US" dirty="0"/>
              <a:t>few </a:t>
            </a:r>
            <a:r>
              <a:rPr lang="en-US" dirty="0" smtClean="0"/>
              <a:t>transistors (~6) per cell</a:t>
            </a:r>
            <a:endParaRPr lang="en-US" dirty="0"/>
          </a:p>
          <a:p>
            <a:pPr>
              <a:buClr>
                <a:schemeClr val="accent1"/>
              </a:buClr>
              <a:buFont typeface="Arial" pitchFamily="34" charset="0"/>
              <a:buChar char="•"/>
            </a:pPr>
            <a:r>
              <a:rPr lang="en-US" dirty="0"/>
              <a:t>Used for </a:t>
            </a:r>
            <a:r>
              <a:rPr lang="en-US" dirty="0" smtClean="0"/>
              <a:t>working memory</a:t>
            </a:r>
            <a:r>
              <a:rPr lang="en-US" dirty="0"/>
              <a:t> </a:t>
            </a:r>
            <a:r>
              <a:rPr lang="en-US" dirty="0" smtClean="0"/>
              <a:t>(caches)</a:t>
            </a:r>
            <a:endParaRPr lang="en-US" dirty="0"/>
          </a:p>
          <a:p>
            <a:pPr>
              <a:buClr>
                <a:schemeClr val="accent1"/>
              </a:buClr>
              <a:buFont typeface="Arial" pitchFamily="34" charset="0"/>
              <a:buChar char="•"/>
            </a:pPr>
            <a:r>
              <a:rPr lang="en-US" dirty="0" smtClean="0"/>
              <a:t>But for even higher density…</a:t>
            </a:r>
            <a:endParaRPr lang="en-US" dirty="0"/>
          </a:p>
        </p:txBody>
      </p:sp>
      <p:sp>
        <p:nvSpPr>
          <p:cNvPr id="4" name="Title 3"/>
          <p:cNvSpPr>
            <a:spLocks noGrp="1"/>
          </p:cNvSpPr>
          <p:nvPr>
            <p:ph type="title"/>
            <p:custDataLst>
              <p:tags r:id="rId2"/>
            </p:custDataLst>
          </p:nvPr>
        </p:nvSpPr>
        <p:spPr/>
        <p:txBody>
          <a:bodyPr>
            <a:normAutofit fontScale="90000"/>
          </a:bodyPr>
          <a:lstStyle/>
          <a:p>
            <a:r>
              <a:rPr lang="en-US" dirty="0" smtClean="0"/>
              <a:t>SRAM Summary</a:t>
            </a:r>
            <a:endParaRPr lang="en-US" dirty="0"/>
          </a:p>
        </p:txBody>
      </p:sp>
    </p:spTree>
    <p:extLst>
      <p:ext uri="{BB962C8B-B14F-4D97-AF65-F5344CB8AC3E}">
        <p14:creationId xmlns:p14="http://schemas.microsoft.com/office/powerpoint/2010/main" val="32327218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Dynamic RAM: DRAM</a:t>
            </a:r>
            <a:endParaRPr lang="en-US" dirty="0"/>
          </a:p>
        </p:txBody>
      </p:sp>
      <p:sp>
        <p:nvSpPr>
          <p:cNvPr id="2020355" name="Rectangle 3"/>
          <p:cNvSpPr>
            <a:spLocks noGrp="1" noChangeArrowheads="1"/>
          </p:cNvSpPr>
          <p:nvPr>
            <p:ph idx="1"/>
            <p:custDataLst>
              <p:tags r:id="rId2"/>
            </p:custDataLst>
          </p:nvPr>
        </p:nvSpPr>
        <p:spPr>
          <a:xfrm>
            <a:off x="228600" y="990600"/>
            <a:ext cx="8686800" cy="5791200"/>
          </a:xfrm>
        </p:spPr>
        <p:txBody>
          <a:bodyPr/>
          <a:lstStyle/>
          <a:p>
            <a:pPr>
              <a:lnSpc>
                <a:spcPct val="82000"/>
              </a:lnSpc>
            </a:pPr>
            <a:r>
              <a:rPr lang="en-US" dirty="0" smtClean="0">
                <a:solidFill>
                  <a:schemeClr val="accent1"/>
                </a:solidFill>
              </a:rPr>
              <a:t>Dynamic-RAM (DRAM)</a:t>
            </a:r>
            <a:endParaRPr lang="en-US" dirty="0">
              <a:solidFill>
                <a:schemeClr val="accent1"/>
              </a:solidFill>
            </a:endParaRPr>
          </a:p>
          <a:p>
            <a:pPr lvl="1">
              <a:lnSpc>
                <a:spcPct val="82000"/>
              </a:lnSpc>
            </a:pPr>
            <a:r>
              <a:rPr lang="en-US" dirty="0"/>
              <a:t>Data values require constant </a:t>
            </a:r>
            <a:r>
              <a:rPr lang="en-US" dirty="0" smtClean="0"/>
              <a:t>refresh</a:t>
            </a:r>
          </a:p>
          <a:p>
            <a:endParaRPr lang="en-US" dirty="0"/>
          </a:p>
        </p:txBody>
      </p:sp>
      <p:cxnSp>
        <p:nvCxnSpPr>
          <p:cNvPr id="15" name="Straight Connector 14"/>
          <p:cNvCxnSpPr/>
          <p:nvPr>
            <p:custDataLst>
              <p:tags r:id="rId3"/>
            </p:custDataLst>
          </p:nvPr>
        </p:nvCxnSpPr>
        <p:spPr>
          <a:xfrm rot="5400000">
            <a:off x="4572000" y="2895600"/>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custDataLst>
              <p:tags r:id="rId4"/>
            </p:custDataLst>
          </p:nvPr>
        </p:nvCxnSpPr>
        <p:spPr>
          <a:xfrm rot="10800000">
            <a:off x="4724401" y="2743200"/>
            <a:ext cx="737435"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custDataLst>
              <p:tags r:id="rId5"/>
            </p:custDataLst>
          </p:nvPr>
        </p:nvCxnSpPr>
        <p:spPr>
          <a:xfrm rot="5400000" flipH="1" flipV="1">
            <a:off x="5385635" y="26670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custDataLst>
              <p:tags r:id="rId6"/>
            </p:custDataLst>
          </p:nvPr>
        </p:nvCxnSpPr>
        <p:spPr>
          <a:xfrm>
            <a:off x="5461835" y="259080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custDataLst>
              <p:tags r:id="rId7"/>
            </p:custDataLst>
          </p:nvPr>
        </p:nvCxnSpPr>
        <p:spPr>
          <a:xfrm rot="5400000">
            <a:off x="5766635" y="26670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custDataLst>
              <p:tags r:id="rId8"/>
            </p:custDataLst>
          </p:nvPr>
        </p:nvCxnSpPr>
        <p:spPr>
          <a:xfrm>
            <a:off x="5842835" y="2743200"/>
            <a:ext cx="381000"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custDataLst>
              <p:tags r:id="rId9"/>
            </p:custDataLst>
          </p:nvPr>
        </p:nvCxnSpPr>
        <p:spPr>
          <a:xfrm>
            <a:off x="5461835" y="251460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custDataLst>
              <p:tags r:id="rId10"/>
            </p:custDataLst>
          </p:nvPr>
        </p:nvCxnSpPr>
        <p:spPr>
          <a:xfrm rot="5400000" flipH="1" flipV="1">
            <a:off x="5306847" y="2171700"/>
            <a:ext cx="685800" cy="0"/>
          </a:xfrm>
          <a:prstGeom prst="line">
            <a:avLst/>
          </a:prstGeom>
          <a:ln w="28575">
            <a:solidFill>
              <a:schemeClr val="accent1"/>
            </a:solidFill>
            <a:tailEnd type="ova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custDataLst>
              <p:tags r:id="rId11"/>
            </p:custDataLst>
          </p:nvPr>
        </p:nvCxnSpPr>
        <p:spPr>
          <a:xfrm>
            <a:off x="990600" y="1828800"/>
            <a:ext cx="515703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custDataLst>
              <p:tags r:id="rId12"/>
            </p:custDataLst>
          </p:nvPr>
        </p:nvCxnSpPr>
        <p:spPr>
          <a:xfrm rot="5400000">
            <a:off x="4661735" y="2781300"/>
            <a:ext cx="3124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custDataLst>
              <p:tags r:id="rId13"/>
            </p:custDataLst>
          </p:nvPr>
        </p:nvCxnSpPr>
        <p:spPr>
          <a:xfrm>
            <a:off x="6300035" y="1828800"/>
            <a:ext cx="2057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custDataLst>
              <p:tags r:id="rId14"/>
            </p:custDataLst>
          </p:nvPr>
        </p:nvSpPr>
        <p:spPr>
          <a:xfrm>
            <a:off x="3581400" y="3581400"/>
            <a:ext cx="938965" cy="523221"/>
          </a:xfrm>
          <a:prstGeom prst="rect">
            <a:avLst/>
          </a:prstGeom>
          <a:noFill/>
        </p:spPr>
        <p:txBody>
          <a:bodyPr wrap="square" rtlCol="0">
            <a:spAutoFit/>
          </a:bodyPr>
          <a:lstStyle/>
          <a:p>
            <a:r>
              <a:rPr lang="en-US" sz="2800" dirty="0" err="1" smtClean="0">
                <a:solidFill>
                  <a:schemeClr val="bg1"/>
                </a:solidFill>
              </a:rPr>
              <a:t>Gnd</a:t>
            </a:r>
            <a:endParaRPr lang="en-US" sz="2800" dirty="0" smtClean="0">
              <a:solidFill>
                <a:schemeClr val="bg1"/>
              </a:solidFill>
            </a:endParaRPr>
          </a:p>
        </p:txBody>
      </p:sp>
      <p:sp>
        <p:nvSpPr>
          <p:cNvPr id="39" name="TextBox 38"/>
          <p:cNvSpPr txBox="1"/>
          <p:nvPr>
            <p:custDataLst>
              <p:tags r:id="rId15"/>
            </p:custDataLst>
          </p:nvPr>
        </p:nvSpPr>
        <p:spPr>
          <a:xfrm>
            <a:off x="6909635" y="1381780"/>
            <a:ext cx="1548565" cy="523221"/>
          </a:xfrm>
          <a:prstGeom prst="rect">
            <a:avLst/>
          </a:prstGeom>
          <a:noFill/>
          <a:ln>
            <a:noFill/>
          </a:ln>
        </p:spPr>
        <p:txBody>
          <a:bodyPr wrap="none" rtlCol="0">
            <a:spAutoFit/>
          </a:bodyPr>
          <a:lstStyle/>
          <a:p>
            <a:r>
              <a:rPr lang="en-US" sz="2800" dirty="0" smtClean="0">
                <a:solidFill>
                  <a:schemeClr val="bg1"/>
                </a:solidFill>
              </a:rPr>
              <a:t>word line</a:t>
            </a:r>
          </a:p>
        </p:txBody>
      </p:sp>
      <p:sp>
        <p:nvSpPr>
          <p:cNvPr id="40" name="TextBox 39"/>
          <p:cNvSpPr txBox="1"/>
          <p:nvPr>
            <p:custDataLst>
              <p:tags r:id="rId16"/>
            </p:custDataLst>
          </p:nvPr>
        </p:nvSpPr>
        <p:spPr>
          <a:xfrm>
            <a:off x="6166247" y="609600"/>
            <a:ext cx="615553" cy="1095813"/>
          </a:xfrm>
          <a:prstGeom prst="rect">
            <a:avLst/>
          </a:prstGeom>
          <a:noFill/>
        </p:spPr>
        <p:txBody>
          <a:bodyPr vert="vert270" wrap="none" rtlCol="0">
            <a:spAutoFit/>
          </a:bodyPr>
          <a:lstStyle/>
          <a:p>
            <a:r>
              <a:rPr lang="en-US" sz="2800" dirty="0" smtClean="0">
                <a:solidFill>
                  <a:schemeClr val="bg1"/>
                </a:solidFill>
              </a:rPr>
              <a:t>bit line</a:t>
            </a:r>
          </a:p>
        </p:txBody>
      </p:sp>
      <p:cxnSp>
        <p:nvCxnSpPr>
          <p:cNvPr id="44" name="Straight Connector 43"/>
          <p:cNvCxnSpPr/>
          <p:nvPr>
            <p:custDataLst>
              <p:tags r:id="rId17"/>
            </p:custDataLst>
          </p:nvPr>
        </p:nvCxnSpPr>
        <p:spPr>
          <a:xfrm>
            <a:off x="4419600" y="30480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custDataLst>
              <p:tags r:id="rId18"/>
            </p:custDataLst>
          </p:nvPr>
        </p:nvCxnSpPr>
        <p:spPr>
          <a:xfrm>
            <a:off x="4419600" y="32004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custDataLst>
              <p:tags r:id="rId19"/>
            </p:custDataLst>
          </p:nvPr>
        </p:nvCxnSpPr>
        <p:spPr>
          <a:xfrm rot="5400000">
            <a:off x="4419600" y="35052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custDataLst>
              <p:tags r:id="rId20"/>
            </p:custDataLst>
          </p:nvPr>
        </p:nvCxnSpPr>
        <p:spPr>
          <a:xfrm>
            <a:off x="4495800" y="3810000"/>
            <a:ext cx="45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custDataLst>
              <p:tags r:id="rId21"/>
            </p:custDataLst>
          </p:nvPr>
        </p:nvCxnSpPr>
        <p:spPr>
          <a:xfrm>
            <a:off x="4572000" y="3886200"/>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custDataLst>
              <p:tags r:id="rId22"/>
            </p:custDataLst>
          </p:nvPr>
        </p:nvCxnSpPr>
        <p:spPr>
          <a:xfrm>
            <a:off x="4648200" y="39624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custDataLst>
              <p:tags r:id="rId23"/>
            </p:custDataLst>
          </p:nvPr>
        </p:nvSpPr>
        <p:spPr>
          <a:xfrm>
            <a:off x="2794835" y="2819400"/>
            <a:ext cx="1777165" cy="523221"/>
          </a:xfrm>
          <a:prstGeom prst="rect">
            <a:avLst/>
          </a:prstGeom>
          <a:noFill/>
        </p:spPr>
        <p:txBody>
          <a:bodyPr wrap="square" rtlCol="0">
            <a:spAutoFit/>
          </a:bodyPr>
          <a:lstStyle/>
          <a:p>
            <a:r>
              <a:rPr lang="en-US" sz="2800" dirty="0" smtClean="0">
                <a:solidFill>
                  <a:schemeClr val="bg1"/>
                </a:solidFill>
              </a:rPr>
              <a:t>Capacitor</a:t>
            </a:r>
          </a:p>
        </p:txBody>
      </p:sp>
    </p:spTree>
    <p:extLst>
      <p:ext uri="{BB962C8B-B14F-4D97-AF65-F5344CB8AC3E}">
        <p14:creationId xmlns:p14="http://schemas.microsoft.com/office/powerpoint/2010/main" val="126765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203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2403" name="Rectangle 3"/>
          <p:cNvSpPr>
            <a:spLocks noGrp="1" noChangeArrowheads="1"/>
          </p:cNvSpPr>
          <p:nvPr>
            <p:ph idx="1"/>
            <p:custDataLst>
              <p:tags r:id="rId1"/>
            </p:custDataLst>
          </p:nvPr>
        </p:nvSpPr>
        <p:spPr/>
        <p:txBody>
          <a:bodyPr/>
          <a:lstStyle/>
          <a:p>
            <a:pPr>
              <a:lnSpc>
                <a:spcPct val="90000"/>
              </a:lnSpc>
            </a:pPr>
            <a:r>
              <a:rPr lang="en-US" dirty="0"/>
              <a:t>Single transistor vs. many gates</a:t>
            </a:r>
          </a:p>
          <a:p>
            <a:pPr lvl="1">
              <a:lnSpc>
                <a:spcPct val="90000"/>
              </a:lnSpc>
            </a:pPr>
            <a:r>
              <a:rPr lang="en-US" dirty="0" smtClean="0"/>
              <a:t>Denser, cheaper ($30/1GB vs. $30/2MB)</a:t>
            </a:r>
          </a:p>
          <a:p>
            <a:pPr lvl="1">
              <a:lnSpc>
                <a:spcPct val="90000"/>
              </a:lnSpc>
            </a:pPr>
            <a:r>
              <a:rPr lang="en-US" dirty="0" smtClean="0"/>
              <a:t>But more complicated, and has analog sensing</a:t>
            </a:r>
            <a:endParaRPr lang="en-US" dirty="0"/>
          </a:p>
          <a:p>
            <a:pPr lvl="1">
              <a:lnSpc>
                <a:spcPct val="90000"/>
              </a:lnSpc>
            </a:pPr>
            <a:endParaRPr lang="en-US" dirty="0"/>
          </a:p>
          <a:p>
            <a:pPr>
              <a:lnSpc>
                <a:spcPct val="90000"/>
              </a:lnSpc>
            </a:pPr>
            <a:r>
              <a:rPr lang="en-US" dirty="0" smtClean="0"/>
              <a:t>Also needs </a:t>
            </a:r>
            <a:r>
              <a:rPr lang="en-US" dirty="0"/>
              <a:t>refresh</a:t>
            </a:r>
          </a:p>
          <a:p>
            <a:pPr lvl="1">
              <a:lnSpc>
                <a:spcPct val="90000"/>
              </a:lnSpc>
            </a:pPr>
            <a:r>
              <a:rPr lang="en-US" dirty="0" smtClean="0"/>
              <a:t>Read </a:t>
            </a:r>
            <a:r>
              <a:rPr lang="en-US" dirty="0"/>
              <a:t>and write </a:t>
            </a:r>
            <a:r>
              <a:rPr lang="en-US" dirty="0" smtClean="0"/>
              <a:t>back…</a:t>
            </a:r>
            <a:endParaRPr lang="en-US" dirty="0"/>
          </a:p>
          <a:p>
            <a:pPr lvl="1">
              <a:lnSpc>
                <a:spcPct val="90000"/>
              </a:lnSpc>
            </a:pPr>
            <a:r>
              <a:rPr lang="en-US" dirty="0" smtClean="0"/>
              <a:t>…every </a:t>
            </a:r>
            <a:r>
              <a:rPr lang="en-US" dirty="0"/>
              <a:t>few </a:t>
            </a:r>
            <a:r>
              <a:rPr lang="en-US" dirty="0" smtClean="0"/>
              <a:t>milliseconds</a:t>
            </a:r>
            <a:endParaRPr lang="en-US" dirty="0"/>
          </a:p>
          <a:p>
            <a:pPr lvl="1">
              <a:lnSpc>
                <a:spcPct val="90000"/>
              </a:lnSpc>
            </a:pPr>
            <a:r>
              <a:rPr lang="en-US" dirty="0" smtClean="0"/>
              <a:t>Organized </a:t>
            </a:r>
            <a:r>
              <a:rPr lang="en-US" dirty="0"/>
              <a:t>in 2D grid, so can do rows at a time</a:t>
            </a:r>
          </a:p>
          <a:p>
            <a:pPr lvl="1">
              <a:lnSpc>
                <a:spcPct val="90000"/>
              </a:lnSpc>
            </a:pPr>
            <a:r>
              <a:rPr lang="en-US" dirty="0" smtClean="0"/>
              <a:t>Chip can do refresh internally</a:t>
            </a:r>
            <a:endParaRPr lang="en-US" dirty="0"/>
          </a:p>
          <a:p>
            <a:pPr>
              <a:lnSpc>
                <a:spcPct val="90000"/>
              </a:lnSpc>
            </a:pPr>
            <a:endParaRPr lang="en-US" dirty="0" smtClean="0"/>
          </a:p>
          <a:p>
            <a:pPr>
              <a:lnSpc>
                <a:spcPct val="90000"/>
              </a:lnSpc>
            </a:pPr>
            <a:r>
              <a:rPr lang="en-US" dirty="0" smtClean="0"/>
              <a:t>Hence… slower and energy inefficient</a:t>
            </a:r>
            <a:endParaRPr lang="en-US" dirty="0"/>
          </a:p>
        </p:txBody>
      </p:sp>
      <p:sp>
        <p:nvSpPr>
          <p:cNvPr id="4" name="Title 3"/>
          <p:cNvSpPr>
            <a:spLocks noGrp="1"/>
          </p:cNvSpPr>
          <p:nvPr>
            <p:ph type="title"/>
            <p:custDataLst>
              <p:tags r:id="rId2"/>
            </p:custDataLst>
          </p:nvPr>
        </p:nvSpPr>
        <p:spPr/>
        <p:txBody>
          <a:bodyPr>
            <a:normAutofit fontScale="90000"/>
          </a:bodyPr>
          <a:lstStyle/>
          <a:p>
            <a:r>
              <a:rPr lang="en-US" dirty="0" smtClean="0"/>
              <a:t>DRAM vs. SRAM</a:t>
            </a:r>
            <a:endParaRPr lang="en-US" dirty="0"/>
          </a:p>
        </p:txBody>
      </p:sp>
    </p:spTree>
    <p:extLst>
      <p:ext uri="{BB962C8B-B14F-4D97-AF65-F5344CB8AC3E}">
        <p14:creationId xmlns:p14="http://schemas.microsoft.com/office/powerpoint/2010/main" val="40100484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3970" name="Rectangle 2"/>
          <p:cNvSpPr>
            <a:spLocks noGrp="1" noChangeArrowheads="1"/>
          </p:cNvSpPr>
          <p:nvPr>
            <p:ph type="title"/>
            <p:custDataLst>
              <p:tags r:id="rId1"/>
            </p:custDataLst>
          </p:nvPr>
        </p:nvSpPr>
        <p:spPr/>
        <p:txBody>
          <a:bodyPr>
            <a:noAutofit/>
          </a:bodyPr>
          <a:lstStyle/>
          <a:p>
            <a:r>
              <a:rPr lang="en-US"/>
              <a:t>Memory</a:t>
            </a:r>
          </a:p>
        </p:txBody>
      </p:sp>
      <p:sp>
        <p:nvSpPr>
          <p:cNvPr id="2003971" name="Rectangle 3"/>
          <p:cNvSpPr>
            <a:spLocks noGrp="1" noChangeArrowheads="1"/>
          </p:cNvSpPr>
          <p:nvPr>
            <p:ph idx="1"/>
            <p:custDataLst>
              <p:tags r:id="rId2"/>
            </p:custDataLst>
          </p:nvPr>
        </p:nvSpPr>
        <p:spPr/>
        <p:txBody>
          <a:bodyPr>
            <a:noAutofit/>
          </a:bodyPr>
          <a:lstStyle/>
          <a:p>
            <a:pPr>
              <a:lnSpc>
                <a:spcPct val="82000"/>
              </a:lnSpc>
            </a:pPr>
            <a:r>
              <a:rPr lang="en-US" sz="2800" dirty="0" smtClean="0">
                <a:solidFill>
                  <a:schemeClr val="accent1"/>
                </a:solidFill>
              </a:rPr>
              <a:t>Register File </a:t>
            </a:r>
            <a:r>
              <a:rPr lang="en-US" sz="2800" dirty="0" smtClean="0"/>
              <a:t>tradeoffs</a:t>
            </a:r>
          </a:p>
          <a:p>
            <a:pPr lvl="1">
              <a:lnSpc>
                <a:spcPct val="82000"/>
              </a:lnSpc>
              <a:buNone/>
            </a:pPr>
            <a:r>
              <a:rPr lang="en-US" sz="2400" dirty="0" smtClean="0">
                <a:solidFill>
                  <a:schemeClr val="accent1"/>
                </a:solidFill>
              </a:rPr>
              <a:t>+</a:t>
            </a:r>
            <a:r>
              <a:rPr lang="en-US" sz="2400" dirty="0" smtClean="0"/>
              <a:t>	Very fast (a few gate delays for both read and write)</a:t>
            </a:r>
          </a:p>
          <a:p>
            <a:pPr lvl="1">
              <a:lnSpc>
                <a:spcPct val="82000"/>
              </a:lnSpc>
              <a:buNone/>
            </a:pPr>
            <a:r>
              <a:rPr lang="en-US" sz="2400" dirty="0" smtClean="0">
                <a:solidFill>
                  <a:schemeClr val="accent1"/>
                </a:solidFill>
              </a:rPr>
              <a:t>+</a:t>
            </a:r>
            <a:r>
              <a:rPr lang="en-US" sz="2400" dirty="0" smtClean="0"/>
              <a:t>	Adding extra ports is straightforward</a:t>
            </a:r>
          </a:p>
          <a:p>
            <a:pPr lvl="1">
              <a:lnSpc>
                <a:spcPct val="82000"/>
              </a:lnSpc>
              <a:buNone/>
            </a:pPr>
            <a:r>
              <a:rPr lang="en-US" sz="2400" dirty="0" smtClean="0">
                <a:solidFill>
                  <a:schemeClr val="accent1"/>
                </a:solidFill>
              </a:rPr>
              <a:t>–</a:t>
            </a:r>
            <a:r>
              <a:rPr lang="en-US" sz="2400" dirty="0" smtClean="0"/>
              <a:t> 	Expensive, doesn’t scale</a:t>
            </a:r>
          </a:p>
          <a:p>
            <a:pPr lvl="1">
              <a:lnSpc>
                <a:spcPct val="82000"/>
              </a:lnSpc>
              <a:buNone/>
            </a:pPr>
            <a:r>
              <a:rPr lang="en-US" sz="2400" dirty="0" smtClean="0">
                <a:solidFill>
                  <a:schemeClr val="accent1"/>
                </a:solidFill>
              </a:rPr>
              <a:t>–</a:t>
            </a:r>
            <a:r>
              <a:rPr lang="en-US" sz="2400" dirty="0" smtClean="0"/>
              <a:t> 	Volatile</a:t>
            </a:r>
          </a:p>
          <a:p>
            <a:pPr>
              <a:lnSpc>
                <a:spcPct val="82000"/>
              </a:lnSpc>
            </a:pPr>
            <a:endParaRPr lang="en-US" sz="2800" dirty="0" smtClean="0"/>
          </a:p>
          <a:p>
            <a:pPr>
              <a:lnSpc>
                <a:spcPct val="82000"/>
              </a:lnSpc>
            </a:pPr>
            <a:r>
              <a:rPr lang="en-US" sz="2800" dirty="0" smtClean="0">
                <a:solidFill>
                  <a:schemeClr val="accent1"/>
                </a:solidFill>
              </a:rPr>
              <a:t>Volatile Memory </a:t>
            </a:r>
            <a:r>
              <a:rPr lang="en-US" sz="2800" dirty="0" smtClean="0"/>
              <a:t>alternatives: SRAM, DRAM, …</a:t>
            </a:r>
          </a:p>
          <a:p>
            <a:pPr lvl="1">
              <a:lnSpc>
                <a:spcPct val="82000"/>
              </a:lnSpc>
              <a:buNone/>
            </a:pPr>
            <a:r>
              <a:rPr lang="en-US" sz="2400" dirty="0" smtClean="0">
                <a:solidFill>
                  <a:schemeClr val="accent1"/>
                </a:solidFill>
              </a:rPr>
              <a:t>–</a:t>
            </a:r>
            <a:r>
              <a:rPr lang="en-US" sz="2400" dirty="0" smtClean="0"/>
              <a:t> 	Slower</a:t>
            </a:r>
          </a:p>
          <a:p>
            <a:pPr lvl="1">
              <a:lnSpc>
                <a:spcPct val="82000"/>
              </a:lnSpc>
              <a:buNone/>
            </a:pPr>
            <a:r>
              <a:rPr lang="en-US" sz="2400" dirty="0" smtClean="0">
                <a:solidFill>
                  <a:schemeClr val="accent1"/>
                </a:solidFill>
              </a:rPr>
              <a:t>+</a:t>
            </a:r>
            <a:r>
              <a:rPr lang="en-US" sz="2400" dirty="0" smtClean="0"/>
              <a:t>	Cheaper, and scales well</a:t>
            </a:r>
          </a:p>
          <a:p>
            <a:pPr lvl="1">
              <a:lnSpc>
                <a:spcPct val="82000"/>
              </a:lnSpc>
              <a:buNone/>
            </a:pPr>
            <a:r>
              <a:rPr lang="en-US" sz="2400" dirty="0" smtClean="0">
                <a:solidFill>
                  <a:schemeClr val="accent1"/>
                </a:solidFill>
              </a:rPr>
              <a:t>–</a:t>
            </a:r>
            <a:r>
              <a:rPr lang="en-US" sz="2400" dirty="0" smtClean="0"/>
              <a:t> 	Volatile</a:t>
            </a:r>
          </a:p>
          <a:p>
            <a:pPr>
              <a:lnSpc>
                <a:spcPct val="82000"/>
              </a:lnSpc>
            </a:pPr>
            <a:endParaRPr lang="en-US" sz="2800" dirty="0" smtClean="0"/>
          </a:p>
          <a:p>
            <a:pPr marL="342900" lvl="1" indent="-342900">
              <a:lnSpc>
                <a:spcPct val="82000"/>
              </a:lnSpc>
              <a:buClrTx/>
              <a:buSzPct val="80000"/>
              <a:buNone/>
            </a:pPr>
            <a:r>
              <a:rPr lang="en-US" sz="2800" dirty="0" smtClean="0">
                <a:solidFill>
                  <a:schemeClr val="accent1"/>
                </a:solidFill>
              </a:rPr>
              <a:t>Non-Volatile Memory (NV-RAM): </a:t>
            </a:r>
            <a:r>
              <a:rPr lang="en-US" sz="2400" dirty="0" smtClean="0"/>
              <a:t>Flash, EEPROM, …</a:t>
            </a:r>
          </a:p>
          <a:p>
            <a:pPr lvl="1">
              <a:lnSpc>
                <a:spcPct val="82000"/>
              </a:lnSpc>
              <a:buNone/>
            </a:pPr>
            <a:r>
              <a:rPr lang="en-US" sz="2400" dirty="0" smtClean="0">
                <a:solidFill>
                  <a:schemeClr val="accent1"/>
                </a:solidFill>
              </a:rPr>
              <a:t>+</a:t>
            </a:r>
            <a:r>
              <a:rPr lang="en-US" sz="2400" dirty="0" smtClean="0"/>
              <a:t>	Scales well</a:t>
            </a:r>
            <a:endParaRPr lang="en-US" sz="2400" dirty="0"/>
          </a:p>
          <a:p>
            <a:pPr lvl="1">
              <a:lnSpc>
                <a:spcPct val="82000"/>
              </a:lnSpc>
              <a:buNone/>
            </a:pPr>
            <a:r>
              <a:rPr lang="en-US" sz="2400" dirty="0" smtClean="0">
                <a:solidFill>
                  <a:schemeClr val="accent1"/>
                </a:solidFill>
              </a:rPr>
              <a:t>–</a:t>
            </a:r>
            <a:r>
              <a:rPr lang="en-US" sz="2400" dirty="0" smtClean="0"/>
              <a:t> 	Limited </a:t>
            </a:r>
            <a:r>
              <a:rPr lang="en-US" sz="2400" dirty="0"/>
              <a:t>lifetime; </a:t>
            </a:r>
            <a:r>
              <a:rPr lang="en-US" sz="2400" dirty="0" smtClean="0"/>
              <a:t>degrades after </a:t>
            </a:r>
            <a:r>
              <a:rPr lang="en-US" sz="2400" dirty="0"/>
              <a:t>100000 to 1M </a:t>
            </a:r>
            <a:r>
              <a:rPr lang="en-US" sz="2400" dirty="0" smtClean="0"/>
              <a:t>writes</a:t>
            </a:r>
            <a:endParaRPr lang="en-US" sz="2400" dirty="0"/>
          </a:p>
        </p:txBody>
      </p:sp>
    </p:spTree>
    <p:extLst>
      <p:ext uri="{BB962C8B-B14F-4D97-AF65-F5344CB8AC3E}">
        <p14:creationId xmlns:p14="http://schemas.microsoft.com/office/powerpoint/2010/main" val="297751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03971">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03971">
                                            <p:txEl>
                                              <p:pRg st="12" end="1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03971">
                                            <p:txEl>
                                              <p:pRg st="13" end="1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03971">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039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498" name="Rectangle 2"/>
          <p:cNvSpPr>
            <a:spLocks noGrp="1" noChangeArrowheads="1"/>
          </p:cNvSpPr>
          <p:nvPr>
            <p:ph type="title"/>
            <p:custDataLst>
              <p:tags r:id="rId1"/>
            </p:custDataLst>
          </p:nvPr>
        </p:nvSpPr>
        <p:spPr/>
        <p:txBody>
          <a:bodyPr>
            <a:normAutofit fontScale="90000"/>
          </a:bodyPr>
          <a:lstStyle/>
          <a:p>
            <a:r>
              <a:rPr lang="en-US"/>
              <a:t>Summary</a:t>
            </a:r>
          </a:p>
        </p:txBody>
      </p:sp>
      <p:sp>
        <p:nvSpPr>
          <p:cNvPr id="2026499" name="Rectangle 3"/>
          <p:cNvSpPr>
            <a:spLocks noGrp="1" noChangeArrowheads="1"/>
          </p:cNvSpPr>
          <p:nvPr>
            <p:ph idx="1"/>
            <p:custDataLst>
              <p:tags r:id="rId2"/>
            </p:custDataLst>
          </p:nvPr>
        </p:nvSpPr>
        <p:spPr/>
        <p:txBody>
          <a:bodyPr>
            <a:normAutofit lnSpcReduction="10000"/>
          </a:bodyPr>
          <a:lstStyle/>
          <a:p>
            <a:r>
              <a:rPr lang="en-US" dirty="0"/>
              <a:t>We now have enough building blocks to build machines that can perform non-trivial computational tasks</a:t>
            </a:r>
          </a:p>
          <a:p>
            <a:endParaRPr lang="en-US" dirty="0" smtClean="0"/>
          </a:p>
          <a:p>
            <a:r>
              <a:rPr lang="en-US" dirty="0" smtClean="0"/>
              <a:t>Register File: Tens of words of working memory</a:t>
            </a:r>
            <a:endParaRPr lang="en-US" dirty="0"/>
          </a:p>
          <a:p>
            <a:r>
              <a:rPr lang="en-US" dirty="0"/>
              <a:t>SRAM: </a:t>
            </a:r>
            <a:r>
              <a:rPr lang="en-US" dirty="0" smtClean="0"/>
              <a:t>Millions of words of working memory</a:t>
            </a:r>
            <a:endParaRPr lang="en-US" dirty="0"/>
          </a:p>
          <a:p>
            <a:r>
              <a:rPr lang="en-US" dirty="0"/>
              <a:t>DRAM: </a:t>
            </a:r>
            <a:r>
              <a:rPr lang="en-US" dirty="0" smtClean="0"/>
              <a:t>Billions of words of working memory</a:t>
            </a:r>
          </a:p>
          <a:p>
            <a:r>
              <a:rPr lang="en-US" dirty="0" smtClean="0"/>
              <a:t>NVRAM: long term storage </a:t>
            </a:r>
            <a:br>
              <a:rPr lang="en-US" dirty="0" smtClean="0"/>
            </a:br>
            <a:r>
              <a:rPr lang="en-US" dirty="0" smtClean="0"/>
              <a:t>	(</a:t>
            </a:r>
            <a:r>
              <a:rPr lang="en-US" dirty="0" err="1" smtClean="0"/>
              <a:t>usb</a:t>
            </a:r>
            <a:r>
              <a:rPr lang="en-US" dirty="0" smtClean="0"/>
              <a:t> fob, solid state disks, BIOS, …)</a:t>
            </a:r>
          </a:p>
          <a:p>
            <a:endParaRPr lang="en-US" dirty="0"/>
          </a:p>
          <a:p>
            <a:r>
              <a:rPr lang="en-US" dirty="0" smtClean="0">
                <a:solidFill>
                  <a:schemeClr val="accent1"/>
                </a:solidFill>
              </a:rPr>
              <a:t>Next time we will build a simple processor!</a:t>
            </a:r>
          </a:p>
          <a:p>
            <a:endParaRPr lang="en-US" dirty="0"/>
          </a:p>
        </p:txBody>
      </p:sp>
    </p:spTree>
    <p:extLst>
      <p:ext uri="{BB962C8B-B14F-4D97-AF65-F5344CB8AC3E}">
        <p14:creationId xmlns:p14="http://schemas.microsoft.com/office/powerpoint/2010/main" val="1232946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152400" y="609600"/>
            <a:ext cx="9144000" cy="6096000"/>
          </a:xfrm>
        </p:spPr>
        <p:txBody>
          <a:bodyPr>
            <a:normAutofit fontScale="92500" lnSpcReduction="10000"/>
          </a:bodyPr>
          <a:lstStyle/>
          <a:p>
            <a:pPr marL="0" indent="0"/>
            <a:r>
              <a:rPr lang="en-US" sz="2800" dirty="0" smtClean="0">
                <a:solidFill>
                  <a:srgbClr val="FFFF00"/>
                </a:solidFill>
              </a:rPr>
              <a:t>Make sure to go to your </a:t>
            </a:r>
            <a:r>
              <a:rPr lang="en-US" sz="2800" dirty="0">
                <a:solidFill>
                  <a:srgbClr val="FFFF00"/>
                </a:solidFill>
              </a:rPr>
              <a:t>Lab Section </a:t>
            </a:r>
            <a:r>
              <a:rPr lang="en-US" sz="2800" b="1" i="1" dirty="0" smtClean="0">
                <a:solidFill>
                  <a:srgbClr val="FFFF00"/>
                </a:solidFill>
              </a:rPr>
              <a:t>this </a:t>
            </a:r>
            <a:r>
              <a:rPr lang="en-US" sz="2800" b="1" i="1" dirty="0" smtClean="0">
                <a:solidFill>
                  <a:srgbClr val="FFFF00"/>
                </a:solidFill>
              </a:rPr>
              <a:t>week</a:t>
            </a:r>
          </a:p>
          <a:p>
            <a:pPr lvl="1"/>
            <a:r>
              <a:rPr lang="en-US" sz="2400" dirty="0" smtClean="0">
                <a:solidFill>
                  <a:schemeClr val="accent1"/>
                </a:solidFill>
              </a:rPr>
              <a:t>Find project partners this week </a:t>
            </a:r>
            <a:r>
              <a:rPr lang="en-US" sz="2400" dirty="0" smtClean="0">
                <a:solidFill>
                  <a:schemeClr val="bg1"/>
                </a:solidFill>
              </a:rPr>
              <a:t>(for upcoming project1 next week)</a:t>
            </a:r>
          </a:p>
          <a:p>
            <a:pPr lvl="1"/>
            <a:r>
              <a:rPr lang="en-US" sz="2400" dirty="0" smtClean="0">
                <a:solidFill>
                  <a:schemeClr val="accent1"/>
                </a:solidFill>
              </a:rPr>
              <a:t>Lab2</a:t>
            </a:r>
            <a:r>
              <a:rPr lang="en-US" sz="2400" dirty="0" smtClean="0">
                <a:solidFill>
                  <a:schemeClr val="bg1"/>
                </a:solidFill>
              </a:rPr>
              <a:t> </a:t>
            </a:r>
            <a:r>
              <a:rPr lang="en-US" sz="2400" dirty="0">
                <a:solidFill>
                  <a:schemeClr val="bg1"/>
                </a:solidFill>
              </a:rPr>
              <a:t>due in class </a:t>
            </a:r>
            <a:r>
              <a:rPr lang="en-US" sz="2400" dirty="0" smtClean="0">
                <a:solidFill>
                  <a:schemeClr val="bg1"/>
                </a:solidFill>
              </a:rPr>
              <a:t>this week (it </a:t>
            </a:r>
            <a:r>
              <a:rPr lang="en-US" sz="2400" dirty="0">
                <a:solidFill>
                  <a:schemeClr val="bg1"/>
                </a:solidFill>
              </a:rPr>
              <a:t>is </a:t>
            </a:r>
            <a:r>
              <a:rPr lang="en-US" sz="2400" b="1" i="1" dirty="0">
                <a:solidFill>
                  <a:schemeClr val="bg1"/>
                </a:solidFill>
              </a:rPr>
              <a:t>not</a:t>
            </a:r>
            <a:r>
              <a:rPr lang="en-US" sz="2400" dirty="0">
                <a:solidFill>
                  <a:schemeClr val="bg1"/>
                </a:solidFill>
              </a:rPr>
              <a:t> homework)</a:t>
            </a:r>
          </a:p>
          <a:p>
            <a:pPr lvl="1"/>
            <a:r>
              <a:rPr lang="en-US" sz="2400" dirty="0" smtClean="0"/>
              <a:t>Design </a:t>
            </a:r>
            <a:r>
              <a:rPr lang="en-US" sz="2400" dirty="0" smtClean="0"/>
              <a:t>Doc for </a:t>
            </a:r>
            <a:r>
              <a:rPr lang="en-US" sz="2400" dirty="0" smtClean="0">
                <a:solidFill>
                  <a:schemeClr val="accent1"/>
                </a:solidFill>
              </a:rPr>
              <a:t>Lab1</a:t>
            </a:r>
            <a:r>
              <a:rPr lang="en-US" sz="2400" dirty="0" smtClean="0"/>
              <a:t> due </a:t>
            </a:r>
            <a:r>
              <a:rPr lang="en-US" sz="2400" i="1" dirty="0" smtClean="0"/>
              <a:t>yesterday</a:t>
            </a:r>
            <a:r>
              <a:rPr lang="en-US" sz="2400" dirty="0" smtClean="0"/>
              <a:t>, Monday</a:t>
            </a:r>
            <a:r>
              <a:rPr lang="en-US" sz="2400" dirty="0" smtClean="0"/>
              <a:t>, Feb 4th </a:t>
            </a:r>
          </a:p>
          <a:p>
            <a:pPr lvl="1"/>
            <a:r>
              <a:rPr lang="en-US" sz="2400" dirty="0" smtClean="0"/>
              <a:t>Completed </a:t>
            </a:r>
            <a:r>
              <a:rPr lang="en-US" sz="2400" dirty="0" smtClean="0">
                <a:solidFill>
                  <a:schemeClr val="accent1"/>
                </a:solidFill>
              </a:rPr>
              <a:t>Lab1</a:t>
            </a:r>
            <a:r>
              <a:rPr lang="en-US" sz="2400" dirty="0" smtClean="0"/>
              <a:t> due </a:t>
            </a:r>
            <a:r>
              <a:rPr lang="en-US" sz="2400" dirty="0" smtClean="0"/>
              <a:t>next </a:t>
            </a:r>
            <a:r>
              <a:rPr lang="en-US" sz="2400" dirty="0" smtClean="0"/>
              <a:t>week, </a:t>
            </a:r>
            <a:r>
              <a:rPr lang="en-US" sz="2400" dirty="0" smtClean="0"/>
              <a:t>Monday, Feb 11th</a:t>
            </a:r>
            <a:endParaRPr lang="en-US" sz="2400" dirty="0"/>
          </a:p>
          <a:p>
            <a:pPr lvl="1"/>
            <a:r>
              <a:rPr lang="en-US" sz="2400" b="1" i="1" dirty="0"/>
              <a:t>Work </a:t>
            </a:r>
            <a:r>
              <a:rPr lang="en-US" sz="2400" b="1" i="1" dirty="0" smtClean="0">
                <a:solidFill>
                  <a:srgbClr val="FFFF00"/>
                </a:solidFill>
              </a:rPr>
              <a:t>alone</a:t>
            </a:r>
            <a:endParaRPr lang="en-US" sz="2400" b="1" i="1" dirty="0">
              <a:solidFill>
                <a:srgbClr val="FFFF00"/>
              </a:solidFill>
            </a:endParaRPr>
          </a:p>
          <a:p>
            <a:pPr marL="0" indent="0">
              <a:buNone/>
            </a:pPr>
            <a:endParaRPr lang="en-US" dirty="0"/>
          </a:p>
          <a:p>
            <a:pPr marL="0" indent="0">
              <a:buNone/>
            </a:pPr>
            <a:r>
              <a:rPr lang="en-US" sz="2800" dirty="0" smtClean="0">
                <a:solidFill>
                  <a:srgbClr val="FFFF00"/>
                </a:solidFill>
              </a:rPr>
              <a:t>Homework1 is </a:t>
            </a:r>
            <a:r>
              <a:rPr lang="en-US" sz="2800" dirty="0" smtClean="0">
                <a:solidFill>
                  <a:srgbClr val="FFFF00"/>
                </a:solidFill>
              </a:rPr>
              <a:t>due Wednesday</a:t>
            </a:r>
            <a:endParaRPr lang="en-US" sz="2800" dirty="0"/>
          </a:p>
          <a:p>
            <a:pPr lvl="1"/>
            <a:r>
              <a:rPr lang="en-US" sz="2400" b="1" i="1" dirty="0"/>
              <a:t>Work </a:t>
            </a:r>
            <a:r>
              <a:rPr lang="en-US" sz="2400" b="1" i="1" dirty="0">
                <a:solidFill>
                  <a:srgbClr val="FFFF00"/>
                </a:solidFill>
              </a:rPr>
              <a:t>alone</a:t>
            </a:r>
          </a:p>
          <a:p>
            <a:endParaRPr lang="en-US" sz="2800" dirty="0" smtClean="0"/>
          </a:p>
          <a:p>
            <a:r>
              <a:rPr lang="en-US" sz="2800" dirty="0">
                <a:solidFill>
                  <a:srgbClr val="FFFF00"/>
                </a:solidFill>
              </a:rPr>
              <a:t>BUT</a:t>
            </a:r>
            <a:r>
              <a:rPr lang="en-US" sz="2800" dirty="0"/>
              <a:t>, use your resources</a:t>
            </a:r>
          </a:p>
          <a:p>
            <a:pPr lvl="1"/>
            <a:r>
              <a:rPr lang="en-US" sz="2400" dirty="0"/>
              <a:t>Lab Section, Piazza.com, Office Hours,  Homework Help Session,</a:t>
            </a:r>
          </a:p>
          <a:p>
            <a:pPr lvl="1"/>
            <a:r>
              <a:rPr lang="en-US" sz="2400" dirty="0"/>
              <a:t>Class notes, book, Sections, </a:t>
            </a:r>
            <a:r>
              <a:rPr lang="en-US" sz="2400" dirty="0" err="1"/>
              <a:t>CSUGLab</a:t>
            </a:r>
            <a:endParaRPr lang="en-US" sz="2400" dirty="0"/>
          </a:p>
          <a:p>
            <a:endParaRPr lang="en-US" sz="2800" dirty="0" smtClean="0"/>
          </a:p>
          <a:p>
            <a:r>
              <a:rPr lang="en-US" sz="2800" dirty="0" smtClean="0">
                <a:solidFill>
                  <a:schemeClr val="accent1"/>
                </a:solidFill>
              </a:rPr>
              <a:t>Second C Primer</a:t>
            </a:r>
            <a:r>
              <a:rPr lang="en-US" sz="2800" dirty="0" smtClean="0">
                <a:solidFill>
                  <a:schemeClr val="accent1"/>
                </a:solidFill>
              </a:rPr>
              <a:t>: Thursday, </a:t>
            </a:r>
            <a:r>
              <a:rPr lang="en-US" sz="2800" dirty="0" smtClean="0">
                <a:solidFill>
                  <a:schemeClr val="accent1"/>
                </a:solidFill>
              </a:rPr>
              <a:t>B14 </a:t>
            </a:r>
            <a:r>
              <a:rPr lang="en-US" sz="2800" dirty="0" smtClean="0">
                <a:solidFill>
                  <a:schemeClr val="accent1"/>
                </a:solidFill>
              </a:rPr>
              <a:t>Hollister, </a:t>
            </a:r>
            <a:r>
              <a:rPr lang="en-US" sz="2800" dirty="0" smtClean="0">
                <a:solidFill>
                  <a:schemeClr val="accent1"/>
                </a:solidFill>
              </a:rPr>
              <a:t>6-8pm</a:t>
            </a:r>
          </a:p>
          <a:p>
            <a:endParaRPr lang="en-US" sz="2800" dirty="0">
              <a:solidFill>
                <a:srgbClr val="FFFF00"/>
              </a:solidFill>
            </a:endParaRPr>
          </a:p>
        </p:txBody>
      </p:sp>
    </p:spTree>
    <p:extLst>
      <p:ext uri="{BB962C8B-B14F-4D97-AF65-F5344CB8AC3E}">
        <p14:creationId xmlns:p14="http://schemas.microsoft.com/office/powerpoint/2010/main" val="4033603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228600" y="762000"/>
            <a:ext cx="9144000" cy="5943600"/>
          </a:xfrm>
        </p:spPr>
        <p:txBody>
          <a:bodyPr>
            <a:normAutofit/>
          </a:bodyPr>
          <a:lstStyle/>
          <a:p>
            <a:pPr marL="0" indent="0">
              <a:buNone/>
            </a:pPr>
            <a:r>
              <a:rPr lang="en-US" sz="2800" dirty="0" smtClean="0"/>
              <a:t>Check online syllabus/schedule </a:t>
            </a:r>
            <a:endParaRPr lang="en-US" sz="2800" dirty="0"/>
          </a:p>
          <a:p>
            <a:pPr marL="91440" lvl="1" indent="-274320">
              <a:buSzPct val="85000"/>
              <a:buFont typeface="Arial"/>
              <a:buChar char="•"/>
            </a:pPr>
            <a:r>
              <a:rPr lang="en-US" sz="2400" dirty="0" smtClean="0">
                <a:solidFill>
                  <a:srgbClr val="FFFF00"/>
                </a:solidFill>
              </a:rPr>
              <a:t>http</a:t>
            </a:r>
            <a:r>
              <a:rPr lang="en-US" sz="2400" dirty="0">
                <a:solidFill>
                  <a:srgbClr val="FFFF00"/>
                </a:solidFill>
              </a:rPr>
              <a:t>://</a:t>
            </a:r>
            <a:r>
              <a:rPr lang="en-US" sz="2400" dirty="0" smtClean="0">
                <a:solidFill>
                  <a:srgbClr val="FFFF00"/>
                </a:solidFill>
              </a:rPr>
              <a:t>www.cs.cornell.edu/Courses/CS3410/2013sp/schedule.html</a:t>
            </a:r>
            <a:endParaRPr lang="en-US" sz="2400" dirty="0"/>
          </a:p>
          <a:p>
            <a:r>
              <a:rPr lang="en-US" sz="2400" dirty="0" smtClean="0"/>
              <a:t>Slides and Reading for lectures</a:t>
            </a:r>
          </a:p>
          <a:p>
            <a:r>
              <a:rPr lang="en-US" sz="2400" dirty="0" smtClean="0"/>
              <a:t>Office Hours</a:t>
            </a:r>
          </a:p>
          <a:p>
            <a:r>
              <a:rPr lang="en-US" sz="2400" dirty="0" smtClean="0"/>
              <a:t>Homework and Programming Assignments</a:t>
            </a:r>
          </a:p>
          <a:p>
            <a:r>
              <a:rPr lang="en-US" sz="2400" dirty="0" smtClean="0"/>
              <a:t>Prelims (in evenings): </a:t>
            </a:r>
          </a:p>
          <a:p>
            <a:pPr lvl="1"/>
            <a:r>
              <a:rPr lang="en-US" sz="2000" dirty="0" smtClean="0">
                <a:solidFill>
                  <a:srgbClr val="FFFF00"/>
                </a:solidFill>
              </a:rPr>
              <a:t>Tuesday, February </a:t>
            </a:r>
            <a:r>
              <a:rPr lang="en-US" sz="2000" dirty="0" smtClean="0">
                <a:solidFill>
                  <a:srgbClr val="FFFF00"/>
                </a:solidFill>
              </a:rPr>
              <a:t>26</a:t>
            </a:r>
            <a:r>
              <a:rPr lang="en-US" sz="2000" baseline="30000" dirty="0" smtClean="0">
                <a:solidFill>
                  <a:srgbClr val="FFFF00"/>
                </a:solidFill>
              </a:rPr>
              <a:t>th</a:t>
            </a:r>
            <a:r>
              <a:rPr lang="en-US" sz="2000" dirty="0" smtClean="0">
                <a:solidFill>
                  <a:srgbClr val="FFFF00"/>
                </a:solidFill>
              </a:rPr>
              <a:t> </a:t>
            </a:r>
            <a:endParaRPr lang="en-US" sz="2000" dirty="0" smtClean="0">
              <a:solidFill>
                <a:srgbClr val="FFFF00"/>
              </a:solidFill>
            </a:endParaRPr>
          </a:p>
          <a:p>
            <a:pPr lvl="1"/>
            <a:r>
              <a:rPr lang="en-US" sz="2000" dirty="0" smtClean="0">
                <a:solidFill>
                  <a:srgbClr val="FFFF00"/>
                </a:solidFill>
              </a:rPr>
              <a:t>Thursday, March </a:t>
            </a:r>
            <a:r>
              <a:rPr lang="en-US" sz="2000" dirty="0" smtClean="0">
                <a:solidFill>
                  <a:srgbClr val="FFFF00"/>
                </a:solidFill>
              </a:rPr>
              <a:t>28</a:t>
            </a:r>
            <a:r>
              <a:rPr lang="en-US" sz="2000" baseline="30000" dirty="0" smtClean="0">
                <a:solidFill>
                  <a:srgbClr val="FFFF00"/>
                </a:solidFill>
              </a:rPr>
              <a:t>th</a:t>
            </a:r>
            <a:r>
              <a:rPr lang="en-US" sz="2000" dirty="0" smtClean="0">
                <a:solidFill>
                  <a:srgbClr val="FFFF00"/>
                </a:solidFill>
              </a:rPr>
              <a:t> </a:t>
            </a:r>
            <a:endParaRPr lang="en-US" sz="2000" dirty="0" smtClean="0">
              <a:solidFill>
                <a:srgbClr val="FFFF00"/>
              </a:solidFill>
            </a:endParaRPr>
          </a:p>
          <a:p>
            <a:pPr lvl="1"/>
            <a:r>
              <a:rPr lang="en-US" sz="2000" dirty="0" smtClean="0">
                <a:solidFill>
                  <a:srgbClr val="FFFF00"/>
                </a:solidFill>
              </a:rPr>
              <a:t>Thursday, April </a:t>
            </a:r>
            <a:r>
              <a:rPr lang="en-US" sz="2000" dirty="0" smtClean="0">
                <a:solidFill>
                  <a:srgbClr val="FFFF00"/>
                </a:solidFill>
              </a:rPr>
              <a:t>25</a:t>
            </a:r>
            <a:r>
              <a:rPr lang="en-US" sz="2000" baseline="30000" dirty="0" smtClean="0">
                <a:solidFill>
                  <a:srgbClr val="FFFF00"/>
                </a:solidFill>
              </a:rPr>
              <a:t>th</a:t>
            </a:r>
            <a:r>
              <a:rPr lang="en-US" sz="2000" dirty="0" smtClean="0">
                <a:solidFill>
                  <a:srgbClr val="FFFF00"/>
                </a:solidFill>
              </a:rPr>
              <a:t> </a:t>
            </a:r>
            <a:endParaRPr lang="en-US" dirty="0"/>
          </a:p>
          <a:p>
            <a:endParaRPr lang="en-US" dirty="0"/>
          </a:p>
          <a:p>
            <a:pPr marL="0" indent="0">
              <a:buNone/>
            </a:pPr>
            <a:r>
              <a:rPr lang="en-US" sz="2800" dirty="0" smtClean="0"/>
              <a:t>Schedule is subject to change</a:t>
            </a:r>
            <a:endParaRPr lang="en-US" sz="2800" dirty="0"/>
          </a:p>
        </p:txBody>
      </p:sp>
    </p:spTree>
    <p:extLst>
      <p:ext uri="{BB962C8B-B14F-4D97-AF65-F5344CB8AC3E}">
        <p14:creationId xmlns:p14="http://schemas.microsoft.com/office/powerpoint/2010/main" val="1664768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Collaboration, Late, Re-grading Policies</a:t>
            </a:r>
            <a:endParaRPr lang="en-US" dirty="0"/>
          </a:p>
        </p:txBody>
      </p:sp>
      <p:sp>
        <p:nvSpPr>
          <p:cNvPr id="3" name="Content Placeholder 2"/>
          <p:cNvSpPr>
            <a:spLocks noGrp="1"/>
          </p:cNvSpPr>
          <p:nvPr>
            <p:ph idx="1"/>
          </p:nvPr>
        </p:nvSpPr>
        <p:spPr>
          <a:xfrm>
            <a:off x="228600" y="762000"/>
            <a:ext cx="8686800" cy="6096000"/>
          </a:xfrm>
        </p:spPr>
        <p:txBody>
          <a:bodyPr>
            <a:normAutofit fontScale="85000" lnSpcReduction="20000"/>
          </a:bodyPr>
          <a:lstStyle/>
          <a:p>
            <a:pPr marL="0" indent="0"/>
            <a:r>
              <a:rPr lang="en-US" sz="2800" dirty="0" smtClean="0"/>
              <a:t>“Black Board” Collaboration Policy</a:t>
            </a:r>
            <a:endParaRPr lang="en-US" sz="2800" dirty="0"/>
          </a:p>
          <a:p>
            <a:pPr marL="91440" lvl="1" indent="-274320">
              <a:buSzPct val="85000"/>
              <a:buFont typeface="Arial"/>
              <a:buChar char="•"/>
            </a:pPr>
            <a:r>
              <a:rPr lang="en-US" sz="2400" dirty="0" smtClean="0"/>
              <a:t>Can discuss approach together on a “black board”</a:t>
            </a:r>
          </a:p>
          <a:p>
            <a:pPr marL="91440" lvl="1" indent="-274320">
              <a:buSzPct val="85000"/>
              <a:buFont typeface="Arial"/>
              <a:buChar char="•"/>
            </a:pPr>
            <a:r>
              <a:rPr lang="en-US" sz="2400" dirty="0" smtClean="0">
                <a:solidFill>
                  <a:schemeClr val="accent1"/>
                </a:solidFill>
              </a:rPr>
              <a:t>Leave and write up solution independently</a:t>
            </a:r>
          </a:p>
          <a:p>
            <a:pPr marL="91440" lvl="1" indent="-274320">
              <a:buSzPct val="85000"/>
              <a:buFont typeface="Arial"/>
              <a:buChar char="•"/>
            </a:pPr>
            <a:r>
              <a:rPr lang="en-US" sz="2400" dirty="0" smtClean="0"/>
              <a:t>Do not copy solutions</a:t>
            </a:r>
          </a:p>
          <a:p>
            <a:pPr marL="91440" lvl="1" indent="-274320">
              <a:buSzPct val="85000"/>
              <a:buFont typeface="Arial"/>
              <a:buChar char="•"/>
            </a:pPr>
            <a:endParaRPr lang="en-US" sz="2400" dirty="0" smtClean="0"/>
          </a:p>
          <a:p>
            <a:pPr marL="0" lvl="1" indent="0">
              <a:buSzPct val="85000"/>
              <a:buNone/>
            </a:pPr>
            <a:r>
              <a:rPr lang="en-US" dirty="0"/>
              <a:t>Late Policy</a:t>
            </a:r>
          </a:p>
          <a:p>
            <a:pPr marL="91440" lvl="1" indent="-274320">
              <a:buSzPct val="85000"/>
              <a:buFont typeface="Arial"/>
              <a:buChar char="•"/>
            </a:pPr>
            <a:r>
              <a:rPr lang="en-US" sz="2400" dirty="0"/>
              <a:t>Each person has a </a:t>
            </a:r>
            <a:r>
              <a:rPr lang="en-US" sz="2400" dirty="0">
                <a:solidFill>
                  <a:schemeClr val="accent1"/>
                </a:solidFill>
              </a:rPr>
              <a:t>total of </a:t>
            </a:r>
            <a:r>
              <a:rPr lang="en-US" sz="2400" b="1" i="1" dirty="0">
                <a:solidFill>
                  <a:schemeClr val="accent1"/>
                </a:solidFill>
              </a:rPr>
              <a:t>four</a:t>
            </a:r>
            <a:r>
              <a:rPr lang="en-US" sz="2400" dirty="0">
                <a:solidFill>
                  <a:schemeClr val="accent1"/>
                </a:solidFill>
              </a:rPr>
              <a:t> “slip days”</a:t>
            </a:r>
          </a:p>
          <a:p>
            <a:pPr marL="91440" lvl="1" indent="-274320">
              <a:buSzPct val="85000"/>
              <a:buFont typeface="Arial"/>
              <a:buChar char="•"/>
            </a:pPr>
            <a:r>
              <a:rPr lang="en-US" sz="2400" dirty="0">
                <a:solidFill>
                  <a:schemeClr val="accent1"/>
                </a:solidFill>
              </a:rPr>
              <a:t>Max of </a:t>
            </a:r>
            <a:r>
              <a:rPr lang="en-US" sz="2400" b="1" i="1" dirty="0">
                <a:solidFill>
                  <a:schemeClr val="accent1"/>
                </a:solidFill>
              </a:rPr>
              <a:t>two</a:t>
            </a:r>
            <a:r>
              <a:rPr lang="en-US" sz="2400" dirty="0">
                <a:solidFill>
                  <a:schemeClr val="accent1"/>
                </a:solidFill>
              </a:rPr>
              <a:t> slip days </a:t>
            </a:r>
            <a:r>
              <a:rPr lang="en-US" sz="2400" dirty="0"/>
              <a:t>for any individual </a:t>
            </a:r>
            <a:r>
              <a:rPr lang="en-US" sz="2400" dirty="0" smtClean="0"/>
              <a:t>assignment</a:t>
            </a:r>
          </a:p>
          <a:p>
            <a:pPr marL="91440" lvl="1" indent="-274320">
              <a:buSzPct val="85000"/>
              <a:buFont typeface="Arial"/>
              <a:buChar char="•"/>
            </a:pPr>
            <a:r>
              <a:rPr lang="en-US" sz="2400" dirty="0" smtClean="0">
                <a:solidFill>
                  <a:schemeClr val="accent1"/>
                </a:solidFill>
              </a:rPr>
              <a:t>Slip days deducted first </a:t>
            </a:r>
            <a:r>
              <a:rPr lang="en-US" sz="2400" dirty="0" smtClean="0"/>
              <a:t>for </a:t>
            </a:r>
            <a:r>
              <a:rPr lang="en-US" sz="2400" i="1" dirty="0" smtClean="0"/>
              <a:t>any</a:t>
            </a:r>
            <a:r>
              <a:rPr lang="en-US" sz="2400" dirty="0" smtClean="0"/>
              <a:t> late assignment, </a:t>
            </a:r>
          </a:p>
          <a:p>
            <a:pPr marL="0" lvl="1" indent="0">
              <a:buSzPct val="85000"/>
              <a:buNone/>
            </a:pPr>
            <a:r>
              <a:rPr lang="en-US" sz="2400" dirty="0"/>
              <a:t> </a:t>
            </a:r>
            <a:r>
              <a:rPr lang="en-US" sz="2400" dirty="0" smtClean="0"/>
              <a:t>   cannot selectively apply slip days</a:t>
            </a:r>
            <a:endParaRPr lang="en-US" sz="2400" dirty="0"/>
          </a:p>
          <a:p>
            <a:pPr marL="91440" lvl="1" indent="-274320">
              <a:buSzPct val="85000"/>
              <a:buFont typeface="Arial"/>
              <a:buChar char="•"/>
            </a:pPr>
            <a:r>
              <a:rPr lang="en-US" sz="2400" dirty="0"/>
              <a:t>For projects, slip days are deducted from all partners </a:t>
            </a:r>
          </a:p>
          <a:p>
            <a:pPr marL="91440" lvl="1" indent="-274320">
              <a:buSzPct val="85000"/>
              <a:buFont typeface="Arial"/>
              <a:buChar char="•"/>
            </a:pPr>
            <a:r>
              <a:rPr lang="en-US" sz="2400" dirty="0" smtClean="0">
                <a:solidFill>
                  <a:schemeClr val="accent1"/>
                </a:solidFill>
              </a:rPr>
              <a:t>25%</a:t>
            </a:r>
            <a:r>
              <a:rPr lang="en-US" sz="2400" dirty="0" smtClean="0"/>
              <a:t> </a:t>
            </a:r>
            <a:r>
              <a:rPr lang="en-US" sz="2400" dirty="0"/>
              <a:t>deducted per day late after slip days are </a:t>
            </a:r>
            <a:r>
              <a:rPr lang="en-US" sz="2400" dirty="0" smtClean="0"/>
              <a:t>exhausted</a:t>
            </a:r>
          </a:p>
          <a:p>
            <a:pPr marL="91440" lvl="1" indent="-274320">
              <a:buSzPct val="85000"/>
              <a:buFont typeface="Arial"/>
              <a:buChar char="•"/>
            </a:pPr>
            <a:endParaRPr lang="en-US" sz="2400" dirty="0"/>
          </a:p>
          <a:p>
            <a:pPr marL="0" lvl="1" indent="0">
              <a:buSzPct val="85000"/>
              <a:buNone/>
            </a:pPr>
            <a:r>
              <a:rPr lang="en-US" dirty="0" err="1"/>
              <a:t>Regrade</a:t>
            </a:r>
            <a:r>
              <a:rPr lang="en-US" dirty="0"/>
              <a:t> policy</a:t>
            </a:r>
          </a:p>
          <a:p>
            <a:pPr marL="91440" lvl="1" indent="-274320">
              <a:buSzPct val="85000"/>
              <a:buFont typeface="Arial"/>
              <a:buChar char="•"/>
            </a:pPr>
            <a:r>
              <a:rPr lang="en-US" sz="2400" dirty="0"/>
              <a:t>Submit written request to lead TA, </a:t>
            </a:r>
          </a:p>
          <a:p>
            <a:pPr marL="0" lvl="1" indent="0">
              <a:buSzPct val="85000"/>
              <a:buNone/>
            </a:pPr>
            <a:r>
              <a:rPr lang="en-US" sz="2400" dirty="0"/>
              <a:t>	and lead TA will pick a different grader </a:t>
            </a:r>
          </a:p>
          <a:p>
            <a:pPr marL="91440" lvl="1" indent="-274320">
              <a:buSzPct val="85000"/>
              <a:buFont typeface="Arial"/>
              <a:buChar char="•"/>
            </a:pPr>
            <a:r>
              <a:rPr lang="en-US" sz="2400" dirty="0"/>
              <a:t>Submit another written request, </a:t>
            </a:r>
          </a:p>
          <a:p>
            <a:pPr marL="0" lvl="1" indent="0">
              <a:buSzPct val="85000"/>
              <a:buNone/>
            </a:pPr>
            <a:r>
              <a:rPr lang="en-US" sz="2400" dirty="0"/>
              <a:t>	lead TA will </a:t>
            </a:r>
            <a:r>
              <a:rPr lang="en-US" sz="2400" dirty="0" err="1"/>
              <a:t>regrade</a:t>
            </a:r>
            <a:r>
              <a:rPr lang="en-US" sz="2400" dirty="0"/>
              <a:t> directly </a:t>
            </a:r>
          </a:p>
          <a:p>
            <a:pPr marL="91440" lvl="1" indent="-274320">
              <a:buSzPct val="85000"/>
              <a:buFont typeface="Arial"/>
              <a:buChar char="•"/>
            </a:pPr>
            <a:r>
              <a:rPr lang="en-US" sz="2400" dirty="0"/>
              <a:t>Submit yet another written request for professor to </a:t>
            </a:r>
            <a:r>
              <a:rPr lang="en-US" sz="2400" dirty="0" err="1"/>
              <a:t>regrade</a:t>
            </a:r>
            <a:r>
              <a:rPr lang="en-US" sz="2400" dirty="0"/>
              <a:t>.</a:t>
            </a:r>
          </a:p>
          <a:p>
            <a:pPr marL="91440" lvl="1" indent="-274320">
              <a:buSzPct val="85000"/>
              <a:buFont typeface="Arial"/>
              <a:buChar char="•"/>
            </a:pPr>
            <a:endParaRPr lang="en-US" sz="2400" dirty="0">
              <a:solidFill>
                <a:srgbClr val="FFFF00"/>
              </a:solidFill>
            </a:endParaRPr>
          </a:p>
          <a:p>
            <a:endParaRPr lang="en-US" dirty="0"/>
          </a:p>
        </p:txBody>
      </p:sp>
    </p:spTree>
    <p:extLst>
      <p:ext uri="{BB962C8B-B14F-4D97-AF65-F5344CB8AC3E}">
        <p14:creationId xmlns:p14="http://schemas.microsoft.com/office/powerpoint/2010/main" val="1223402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p:txBody>
          <a:bodyPr/>
          <a:lstStyle/>
          <a:p>
            <a:pPr marL="0" indent="0">
              <a:buNone/>
            </a:pPr>
            <a:r>
              <a:rPr lang="en-US" dirty="0" smtClean="0"/>
              <a:t>Memory</a:t>
            </a:r>
          </a:p>
          <a:p>
            <a:pPr lvl="1"/>
            <a:r>
              <a:rPr lang="en-US" dirty="0" smtClean="0"/>
              <a:t>CPU: Register Files (i.e. Memory w/in the CPU)</a:t>
            </a:r>
          </a:p>
          <a:p>
            <a:pPr lvl="1"/>
            <a:r>
              <a:rPr lang="en-US" dirty="0" smtClean="0"/>
              <a:t>Scaling Memory: Tri-state devices</a:t>
            </a:r>
          </a:p>
          <a:p>
            <a:pPr lvl="1"/>
            <a:r>
              <a:rPr lang="en-US" dirty="0" smtClean="0"/>
              <a:t>Cache: SRAM (Static RAM—random access memory)</a:t>
            </a:r>
          </a:p>
          <a:p>
            <a:pPr lvl="1"/>
            <a:r>
              <a:rPr lang="en-US" dirty="0" smtClean="0"/>
              <a:t>Memory: DRAM (Dynamic RAM)</a:t>
            </a:r>
            <a:endParaRPr lang="en-US" dirty="0"/>
          </a:p>
        </p:txBody>
      </p:sp>
    </p:spTree>
    <p:extLst>
      <p:ext uri="{BB962C8B-B14F-4D97-AF65-F5344CB8AC3E}">
        <p14:creationId xmlns:p14="http://schemas.microsoft.com/office/powerpoint/2010/main" val="1417195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a:t>
            </a:r>
            <a:endParaRPr lang="en-US" dirty="0"/>
          </a:p>
        </p:txBody>
      </p:sp>
      <p:sp>
        <p:nvSpPr>
          <p:cNvPr id="3" name="Content Placeholder 2"/>
          <p:cNvSpPr>
            <a:spLocks noGrp="1"/>
          </p:cNvSpPr>
          <p:nvPr>
            <p:ph idx="1"/>
          </p:nvPr>
        </p:nvSpPr>
        <p:spPr>
          <a:xfrm>
            <a:off x="152400" y="685800"/>
            <a:ext cx="9144000" cy="5638800"/>
          </a:xfrm>
        </p:spPr>
        <p:txBody>
          <a:bodyPr/>
          <a:lstStyle/>
          <a:p>
            <a:r>
              <a:rPr lang="en-US" dirty="0" smtClean="0"/>
              <a:t>How do we store results from ALU computations?</a:t>
            </a:r>
          </a:p>
          <a:p>
            <a:endParaRPr lang="en-US" sz="1200" dirty="0" smtClean="0"/>
          </a:p>
          <a:p>
            <a:r>
              <a:rPr lang="en-US" dirty="0" smtClean="0"/>
              <a:t>How do we use stored results in subsequent operations?</a:t>
            </a:r>
          </a:p>
          <a:p>
            <a:r>
              <a:rPr lang="en-US" dirty="0"/>
              <a:t>	</a:t>
            </a:r>
            <a:endParaRPr lang="en-US" dirty="0" smtClean="0"/>
          </a:p>
          <a:p>
            <a:r>
              <a:rPr lang="en-US" dirty="0"/>
              <a:t>	</a:t>
            </a:r>
            <a:r>
              <a:rPr lang="en-US" dirty="0" smtClean="0">
                <a:solidFill>
                  <a:schemeClr val="accent1"/>
                </a:solidFill>
              </a:rPr>
              <a:t>Register File</a:t>
            </a:r>
            <a:endParaRPr lang="en-US" dirty="0" smtClean="0"/>
          </a:p>
          <a:p>
            <a:endParaRPr lang="en-US" dirty="0">
              <a:solidFill>
                <a:schemeClr val="accent1"/>
              </a:solidFill>
            </a:endParaRPr>
          </a:p>
          <a:p>
            <a:r>
              <a:rPr lang="en-US" dirty="0" smtClean="0"/>
              <a:t>How does a Register File work? How do we design it?</a:t>
            </a:r>
            <a:endParaRPr lang="en-US" dirty="0"/>
          </a:p>
        </p:txBody>
      </p:sp>
    </p:spTree>
    <p:extLst>
      <p:ext uri="{BB962C8B-B14F-4D97-AF65-F5344CB8AC3E}">
        <p14:creationId xmlns:p14="http://schemas.microsoft.com/office/powerpoint/2010/main" val="364115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Big Picture:  Building a Processor</a:t>
            </a:r>
            <a:endParaRPr lang="en-US" dirty="0"/>
          </a:p>
        </p:txBody>
      </p:sp>
      <p:sp>
        <p:nvSpPr>
          <p:cNvPr id="2249762" name="Line 34"/>
          <p:cNvSpPr>
            <a:spLocks noChangeShapeType="1"/>
          </p:cNvSpPr>
          <p:nvPr>
            <p:custDataLst>
              <p:tags r:id="rId2"/>
            </p:custDataLst>
          </p:nvPr>
        </p:nvSpPr>
        <p:spPr bwMode="auto">
          <a:xfrm flipV="1">
            <a:off x="2286000" y="39624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2249771" name="Line 43"/>
          <p:cNvSpPr>
            <a:spLocks noChangeShapeType="1"/>
          </p:cNvSpPr>
          <p:nvPr>
            <p:custDataLst>
              <p:tags r:id="rId3"/>
            </p:custDataLst>
          </p:nvPr>
        </p:nvSpPr>
        <p:spPr bwMode="auto">
          <a:xfrm>
            <a:off x="3733800" y="1981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4"/>
            </p:custDataLst>
          </p:nvPr>
        </p:nvSpPr>
        <p:spPr bwMode="auto">
          <a:xfrm>
            <a:off x="3733800" y="2819400"/>
            <a:ext cx="1905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5" name="Line 47"/>
          <p:cNvSpPr>
            <a:spLocks noChangeShapeType="1"/>
          </p:cNvSpPr>
          <p:nvPr>
            <p:custDataLst>
              <p:tags r:id="rId5"/>
            </p:custDataLst>
          </p:nvPr>
        </p:nvSpPr>
        <p:spPr bwMode="auto">
          <a:xfrm flipV="1">
            <a:off x="8686800" y="91440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6" name="Line 48"/>
          <p:cNvSpPr>
            <a:spLocks noChangeShapeType="1"/>
          </p:cNvSpPr>
          <p:nvPr>
            <p:custDataLst>
              <p:tags r:id="rId6"/>
            </p:custDataLst>
          </p:nvPr>
        </p:nvSpPr>
        <p:spPr bwMode="auto">
          <a:xfrm flipH="1">
            <a:off x="6629400" y="2362200"/>
            <a:ext cx="1676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
            </p:custDataLst>
          </p:nvPr>
        </p:nvSpPr>
        <p:spPr bwMode="auto">
          <a:xfrm flipV="1">
            <a:off x="1981200" y="914400"/>
            <a:ext cx="67056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8"/>
            </p:custDataLst>
          </p:nvPr>
        </p:nvSpPr>
        <p:spPr bwMode="auto">
          <a:xfrm flipV="1">
            <a:off x="1981200" y="2667000"/>
            <a:ext cx="228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56" name="Line 8"/>
          <p:cNvSpPr>
            <a:spLocks noChangeShapeType="1"/>
          </p:cNvSpPr>
          <p:nvPr>
            <p:custDataLst>
              <p:tags r:id="rId9"/>
            </p:custDataLst>
          </p:nvPr>
        </p:nvSpPr>
        <p:spPr bwMode="auto">
          <a:xfrm>
            <a:off x="761998" y="274320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10"/>
            </p:custDataLst>
          </p:nvPr>
        </p:nvSpPr>
        <p:spPr bwMode="auto">
          <a:xfrm>
            <a:off x="381000" y="35052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11"/>
            </p:custDataLst>
          </p:nvPr>
        </p:nvSpPr>
        <p:spPr bwMode="auto">
          <a:xfrm flipH="1">
            <a:off x="1295400" y="3124200"/>
            <a:ext cx="0" cy="114300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12"/>
            </p:custDataLst>
          </p:nvPr>
        </p:nvSpPr>
        <p:spPr bwMode="auto">
          <a:xfrm>
            <a:off x="761998" y="380999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1" name="Line 49"/>
          <p:cNvSpPr>
            <a:spLocks noChangeShapeType="1"/>
          </p:cNvSpPr>
          <p:nvPr>
            <p:custDataLst>
              <p:tags r:id="rId13"/>
            </p:custDataLst>
          </p:nvPr>
        </p:nvSpPr>
        <p:spPr bwMode="auto">
          <a:xfrm flipH="1">
            <a:off x="1981200" y="91440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3" name="Line 49"/>
          <p:cNvSpPr>
            <a:spLocks noChangeShapeType="1"/>
          </p:cNvSpPr>
          <p:nvPr>
            <p:custDataLst>
              <p:tags r:id="rId14"/>
            </p:custDataLst>
          </p:nvPr>
        </p:nvSpPr>
        <p:spPr bwMode="auto">
          <a:xfrm flipH="1" flipV="1">
            <a:off x="1295400" y="2209800"/>
            <a:ext cx="228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50" name="Line 44"/>
          <p:cNvSpPr>
            <a:spLocks noChangeShapeType="1"/>
          </p:cNvSpPr>
          <p:nvPr>
            <p:custDataLst>
              <p:tags r:id="rId15"/>
            </p:custDataLst>
          </p:nvPr>
        </p:nvSpPr>
        <p:spPr bwMode="auto">
          <a:xfrm>
            <a:off x="5257800" y="32766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16"/>
            </p:custDataLst>
          </p:nvPr>
        </p:nvSpPr>
        <p:spPr bwMode="auto">
          <a:xfrm>
            <a:off x="2286000" y="46482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2" name="Text Box 29"/>
          <p:cNvSpPr txBox="1">
            <a:spLocks noChangeArrowheads="1"/>
          </p:cNvSpPr>
          <p:nvPr>
            <p:custDataLst>
              <p:tags r:id="rId17"/>
            </p:custDataLst>
          </p:nvPr>
        </p:nvSpPr>
        <p:spPr bwMode="auto">
          <a:xfrm>
            <a:off x="2343960" y="44958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latin typeface="Calibri"/>
              </a:rPr>
              <a:t>imm</a:t>
            </a:r>
            <a:endParaRPr lang="en-US" sz="1600" dirty="0">
              <a:solidFill>
                <a:srgbClr val="FFFFFF"/>
              </a:solidFill>
              <a:latin typeface="Calibri"/>
            </a:endParaRPr>
          </a:p>
        </p:txBody>
      </p:sp>
      <p:sp>
        <p:nvSpPr>
          <p:cNvPr id="75" name="Rectangle 4"/>
          <p:cNvSpPr>
            <a:spLocks noChangeArrowheads="1"/>
          </p:cNvSpPr>
          <p:nvPr>
            <p:custDataLst>
              <p:tags r:id="rId18"/>
            </p:custDataLst>
          </p:nvPr>
        </p:nvSpPr>
        <p:spPr bwMode="auto">
          <a:xfrm>
            <a:off x="304800" y="16764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80" name="Line 49"/>
          <p:cNvSpPr>
            <a:spLocks noChangeShapeType="1"/>
          </p:cNvSpPr>
          <p:nvPr>
            <p:custDataLst>
              <p:tags r:id="rId19"/>
            </p:custDataLst>
          </p:nvPr>
        </p:nvSpPr>
        <p:spPr bwMode="auto">
          <a:xfrm flipV="1">
            <a:off x="5029200" y="281940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1" name="Line 44"/>
          <p:cNvSpPr>
            <a:spLocks noChangeShapeType="1"/>
          </p:cNvSpPr>
          <p:nvPr>
            <p:custDataLst>
              <p:tags r:id="rId20"/>
            </p:custDataLst>
          </p:nvPr>
        </p:nvSpPr>
        <p:spPr bwMode="auto">
          <a:xfrm>
            <a:off x="5029200" y="3733800"/>
            <a:ext cx="1752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84" name="Line 45"/>
          <p:cNvSpPr>
            <a:spLocks noChangeShapeType="1"/>
          </p:cNvSpPr>
          <p:nvPr>
            <p:custDataLst>
              <p:tags r:id="rId21"/>
            </p:custDataLst>
          </p:nvPr>
        </p:nvSpPr>
        <p:spPr bwMode="auto">
          <a:xfrm flipV="1">
            <a:off x="7239000" y="42672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6" name="Line 44"/>
          <p:cNvSpPr>
            <a:spLocks noChangeShapeType="1"/>
          </p:cNvSpPr>
          <p:nvPr>
            <p:custDataLst>
              <p:tags r:id="rId22"/>
            </p:custDataLst>
          </p:nvPr>
        </p:nvSpPr>
        <p:spPr bwMode="auto">
          <a:xfrm>
            <a:off x="7239000" y="236220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23"/>
            </p:custDataLst>
          </p:nvPr>
        </p:nvSpPr>
        <p:spPr bwMode="auto">
          <a:xfrm flipH="1">
            <a:off x="8458200" y="25908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24"/>
            </p:custDataLst>
          </p:nvPr>
        </p:nvSpPr>
        <p:spPr bwMode="auto">
          <a:xfrm>
            <a:off x="8077200" y="28194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25"/>
            </p:custDataLst>
          </p:nvPr>
        </p:nvSpPr>
        <p:spPr bwMode="auto">
          <a:xfrm>
            <a:off x="8077200" y="28194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91" name="Line 49"/>
          <p:cNvSpPr>
            <a:spLocks noChangeShapeType="1"/>
          </p:cNvSpPr>
          <p:nvPr>
            <p:custDataLst>
              <p:tags r:id="rId26"/>
            </p:custDataLst>
          </p:nvPr>
        </p:nvSpPr>
        <p:spPr bwMode="auto">
          <a:xfrm flipV="1">
            <a:off x="7924800" y="3733800"/>
            <a:ext cx="152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7" name="Line 49"/>
          <p:cNvSpPr>
            <a:spLocks noChangeShapeType="1"/>
          </p:cNvSpPr>
          <p:nvPr>
            <p:custDataLst>
              <p:tags r:id="rId27"/>
            </p:custDataLst>
          </p:nvPr>
        </p:nvSpPr>
        <p:spPr bwMode="auto">
          <a:xfrm flipV="1">
            <a:off x="2123844" y="4419600"/>
            <a:ext cx="152400" cy="1524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93" name="Text Box 29"/>
          <p:cNvSpPr txBox="1">
            <a:spLocks noChangeArrowheads="1"/>
          </p:cNvSpPr>
          <p:nvPr>
            <p:custDataLst>
              <p:tags r:id="rId28"/>
            </p:custDataLst>
          </p:nvPr>
        </p:nvSpPr>
        <p:spPr bwMode="auto">
          <a:xfrm>
            <a:off x="1676400" y="4267200"/>
            <a:ext cx="4572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target</a:t>
            </a:r>
            <a:endParaRPr lang="en-US" sz="1600" dirty="0">
              <a:solidFill>
                <a:srgbClr val="FFFFFF"/>
              </a:solidFill>
              <a:latin typeface="Calibri"/>
            </a:endParaRPr>
          </a:p>
        </p:txBody>
      </p:sp>
      <p:sp>
        <p:nvSpPr>
          <p:cNvPr id="94" name="Line 34"/>
          <p:cNvSpPr>
            <a:spLocks noChangeShapeType="1"/>
          </p:cNvSpPr>
          <p:nvPr>
            <p:custDataLst>
              <p:tags r:id="rId29"/>
            </p:custDataLst>
          </p:nvPr>
        </p:nvSpPr>
        <p:spPr bwMode="auto">
          <a:xfrm flipH="1" flipV="1">
            <a:off x="1742844" y="4572000"/>
            <a:ext cx="381000" cy="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97" name="Line 45"/>
          <p:cNvSpPr>
            <a:spLocks noChangeShapeType="1"/>
          </p:cNvSpPr>
          <p:nvPr>
            <p:custDataLst>
              <p:tags r:id="rId30"/>
            </p:custDataLst>
          </p:nvPr>
        </p:nvSpPr>
        <p:spPr bwMode="auto">
          <a:xfrm flipH="1" flipV="1">
            <a:off x="1752600" y="4953000"/>
            <a:ext cx="457200" cy="4572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98" name="Line 49"/>
          <p:cNvSpPr>
            <a:spLocks noChangeShapeType="1"/>
          </p:cNvSpPr>
          <p:nvPr>
            <p:custDataLst>
              <p:tags r:id="rId31"/>
            </p:custDataLst>
          </p:nvPr>
        </p:nvSpPr>
        <p:spPr bwMode="auto">
          <a:xfrm flipV="1">
            <a:off x="4800600" y="3962400"/>
            <a:ext cx="0" cy="14478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04" name="Line 49"/>
          <p:cNvSpPr>
            <a:spLocks noChangeShapeType="1"/>
          </p:cNvSpPr>
          <p:nvPr>
            <p:custDataLst>
              <p:tags r:id="rId32"/>
            </p:custDataLst>
          </p:nvPr>
        </p:nvSpPr>
        <p:spPr bwMode="auto">
          <a:xfrm flipV="1">
            <a:off x="2123844" y="4038600"/>
            <a:ext cx="152400" cy="1524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05" name="Line 34"/>
          <p:cNvSpPr>
            <a:spLocks noChangeShapeType="1"/>
          </p:cNvSpPr>
          <p:nvPr>
            <p:custDataLst>
              <p:tags r:id="rId33"/>
            </p:custDataLst>
          </p:nvPr>
        </p:nvSpPr>
        <p:spPr bwMode="auto">
          <a:xfrm flipH="1" flipV="1">
            <a:off x="1742844" y="4191000"/>
            <a:ext cx="381000" cy="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106" name="Text Box 29"/>
          <p:cNvSpPr txBox="1">
            <a:spLocks noChangeArrowheads="1"/>
          </p:cNvSpPr>
          <p:nvPr>
            <p:custDataLst>
              <p:tags r:id="rId34"/>
            </p:custDataLst>
          </p:nvPr>
        </p:nvSpPr>
        <p:spPr bwMode="auto">
          <a:xfrm>
            <a:off x="1676400" y="3886200"/>
            <a:ext cx="5334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offset</a:t>
            </a:r>
            <a:endParaRPr lang="en-US" sz="1600" dirty="0">
              <a:solidFill>
                <a:srgbClr val="FFFFFF"/>
              </a:solidFill>
              <a:latin typeface="Calibri"/>
            </a:endParaRPr>
          </a:p>
        </p:txBody>
      </p:sp>
      <p:sp>
        <p:nvSpPr>
          <p:cNvPr id="108" name="Line 44"/>
          <p:cNvSpPr>
            <a:spLocks noChangeShapeType="1"/>
          </p:cNvSpPr>
          <p:nvPr>
            <p:custDataLst>
              <p:tags r:id="rId35"/>
            </p:custDataLst>
          </p:nvPr>
        </p:nvSpPr>
        <p:spPr bwMode="auto">
          <a:xfrm flipH="1">
            <a:off x="4419600" y="3429000"/>
            <a:ext cx="6096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96" name="Line 45"/>
          <p:cNvSpPr>
            <a:spLocks noChangeShapeType="1"/>
          </p:cNvSpPr>
          <p:nvPr>
            <p:custDataLst>
              <p:tags r:id="rId36"/>
            </p:custDataLst>
          </p:nvPr>
        </p:nvSpPr>
        <p:spPr bwMode="auto">
          <a:xfrm flipH="1">
            <a:off x="3810000" y="3962400"/>
            <a:ext cx="2286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3" name="Line 45"/>
          <p:cNvSpPr>
            <a:spLocks noChangeShapeType="1"/>
          </p:cNvSpPr>
          <p:nvPr>
            <p:custDataLst>
              <p:tags r:id="rId37"/>
            </p:custDataLst>
          </p:nvPr>
        </p:nvSpPr>
        <p:spPr bwMode="auto">
          <a:xfrm flipH="1">
            <a:off x="3733800" y="3505200"/>
            <a:ext cx="76200" cy="3048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10" name="Line 49"/>
          <p:cNvSpPr>
            <a:spLocks noChangeShapeType="1"/>
          </p:cNvSpPr>
          <p:nvPr>
            <p:custDataLst>
              <p:tags r:id="rId38"/>
            </p:custDataLst>
          </p:nvPr>
        </p:nvSpPr>
        <p:spPr bwMode="auto">
          <a:xfrm flipV="1">
            <a:off x="3810000" y="3505200"/>
            <a:ext cx="228600" cy="0"/>
          </a:xfrm>
          <a:prstGeom prst="line">
            <a:avLst/>
          </a:prstGeom>
          <a:noFill/>
          <a:ln w="25400" cap="sq">
            <a:solidFill>
              <a:schemeClr val="accent2"/>
            </a:solidFill>
            <a:round/>
            <a:headEnd/>
            <a:tailEnd/>
          </a:ln>
          <a:effectLst/>
        </p:spPr>
        <p:txBody>
          <a:bodyPr wrap="square" anchor="ctr" anchorCtr="1">
            <a:noAutofit/>
          </a:bodyPr>
          <a:lstStyle/>
          <a:p>
            <a:endParaRPr lang="en-US" dirty="0"/>
          </a:p>
        </p:txBody>
      </p:sp>
      <p:sp>
        <p:nvSpPr>
          <p:cNvPr id="111" name="Text Box 11"/>
          <p:cNvSpPr txBox="1">
            <a:spLocks noChangeArrowheads="1"/>
          </p:cNvSpPr>
          <p:nvPr>
            <p:custDataLst>
              <p:tags r:id="rId39"/>
            </p:custDataLst>
          </p:nvPr>
        </p:nvSpPr>
        <p:spPr bwMode="auto">
          <a:xfrm>
            <a:off x="4038600" y="3810000"/>
            <a:ext cx="3810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rPr>
              <a:t>cmp</a:t>
            </a:r>
            <a:endParaRPr lang="en-US" sz="1600" dirty="0">
              <a:solidFill>
                <a:srgbClr val="FFFFFF"/>
              </a:solidFill>
            </a:endParaRPr>
          </a:p>
        </p:txBody>
      </p:sp>
      <p:sp>
        <p:nvSpPr>
          <p:cNvPr id="112" name="Line 45"/>
          <p:cNvSpPr>
            <a:spLocks noChangeShapeType="1"/>
          </p:cNvSpPr>
          <p:nvPr>
            <p:custDataLst>
              <p:tags r:id="rId40"/>
            </p:custDataLst>
          </p:nvPr>
        </p:nvSpPr>
        <p:spPr bwMode="auto">
          <a:xfrm flipV="1">
            <a:off x="4191000" y="4114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9" name="Line 49"/>
          <p:cNvSpPr>
            <a:spLocks noChangeShapeType="1"/>
          </p:cNvSpPr>
          <p:nvPr>
            <p:custDataLst>
              <p:tags r:id="rId41"/>
            </p:custDataLst>
          </p:nvPr>
        </p:nvSpPr>
        <p:spPr bwMode="auto">
          <a:xfrm>
            <a:off x="2286000" y="3733800"/>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17" name="Oval 24"/>
          <p:cNvSpPr>
            <a:spLocks noChangeArrowheads="1"/>
          </p:cNvSpPr>
          <p:nvPr>
            <p:custDataLst>
              <p:tags r:id="rId42"/>
            </p:custDataLst>
          </p:nvPr>
        </p:nvSpPr>
        <p:spPr bwMode="auto">
          <a:xfrm>
            <a:off x="2590800" y="3733801"/>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a:solidFill>
                  <a:srgbClr val="FFFFFF"/>
                </a:solidFill>
                <a:latin typeface="Calibri"/>
              </a:rPr>
              <a:t>control</a:t>
            </a:r>
          </a:p>
        </p:txBody>
      </p:sp>
      <p:sp>
        <p:nvSpPr>
          <p:cNvPr id="118" name="Text Box 11"/>
          <p:cNvSpPr txBox="1">
            <a:spLocks noChangeArrowheads="1"/>
          </p:cNvSpPr>
          <p:nvPr>
            <p:custDataLst>
              <p:tags r:id="rId43"/>
            </p:custDataLst>
          </p:nvPr>
        </p:nvSpPr>
        <p:spPr bwMode="auto">
          <a:xfrm>
            <a:off x="4038600" y="3352800"/>
            <a:ext cx="3810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rPr>
              <a:t>=?</a:t>
            </a:r>
            <a:endParaRPr lang="en-US" dirty="0">
              <a:solidFill>
                <a:srgbClr val="FFFFFF"/>
              </a:solidFill>
            </a:endParaRPr>
          </a:p>
        </p:txBody>
      </p:sp>
      <p:sp>
        <p:nvSpPr>
          <p:cNvPr id="120" name="Line 44"/>
          <p:cNvSpPr>
            <a:spLocks noChangeShapeType="1"/>
          </p:cNvSpPr>
          <p:nvPr>
            <p:custDataLst>
              <p:tags r:id="rId44"/>
            </p:custDataLst>
          </p:nvPr>
        </p:nvSpPr>
        <p:spPr bwMode="auto">
          <a:xfrm flipH="1">
            <a:off x="4419600" y="3581400"/>
            <a:ext cx="3810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123" name="Line 44"/>
          <p:cNvSpPr>
            <a:spLocks noChangeShapeType="1"/>
          </p:cNvSpPr>
          <p:nvPr>
            <p:custDataLst>
              <p:tags r:id="rId45"/>
            </p:custDataLst>
          </p:nvPr>
        </p:nvSpPr>
        <p:spPr bwMode="auto">
          <a:xfrm flipH="1">
            <a:off x="4419600" y="39624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6" name="Line 44"/>
          <p:cNvSpPr>
            <a:spLocks noChangeShapeType="1"/>
          </p:cNvSpPr>
          <p:nvPr>
            <p:custDataLst>
              <p:tags r:id="rId46"/>
            </p:custDataLst>
          </p:nvPr>
        </p:nvSpPr>
        <p:spPr bwMode="auto">
          <a:xfrm>
            <a:off x="2438400" y="4800600"/>
            <a:ext cx="533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9" name="Line 45"/>
          <p:cNvSpPr>
            <a:spLocks noChangeShapeType="1"/>
          </p:cNvSpPr>
          <p:nvPr>
            <p:custDataLst>
              <p:tags r:id="rId47"/>
            </p:custDataLst>
          </p:nvPr>
        </p:nvSpPr>
        <p:spPr bwMode="auto">
          <a:xfrm flipV="1">
            <a:off x="83820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8"/>
            </p:custDataLst>
          </p:nvPr>
        </p:nvSpPr>
        <p:spPr bwMode="auto">
          <a:xfrm flipV="1">
            <a:off x="64008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9"/>
            </p:custDataLst>
          </p:nvPr>
        </p:nvSpPr>
        <p:spPr bwMode="auto">
          <a:xfrm flipV="1">
            <a:off x="5715000" y="3429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50"/>
            </p:custDataLst>
          </p:nvPr>
        </p:nvSpPr>
        <p:spPr bwMode="auto">
          <a:xfrm flipV="1">
            <a:off x="32004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3" name="Line 45"/>
          <p:cNvSpPr>
            <a:spLocks noChangeShapeType="1"/>
          </p:cNvSpPr>
          <p:nvPr>
            <p:custDataLst>
              <p:tags r:id="rId51"/>
            </p:custDataLst>
          </p:nvPr>
        </p:nvSpPr>
        <p:spPr bwMode="auto">
          <a:xfrm flipV="1">
            <a:off x="10668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63" name="Oval 17"/>
          <p:cNvSpPr>
            <a:spLocks noChangeArrowheads="1"/>
          </p:cNvSpPr>
          <p:nvPr>
            <p:custDataLst>
              <p:tags r:id="rId52"/>
            </p:custDataLst>
          </p:nvPr>
        </p:nvSpPr>
        <p:spPr bwMode="auto">
          <a:xfrm>
            <a:off x="457200" y="4267200"/>
            <a:ext cx="1143000" cy="685800"/>
          </a:xfrm>
          <a:prstGeom prst="ellipse">
            <a:avLst/>
          </a:prstGeom>
          <a:no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new </a:t>
            </a:r>
            <a:r>
              <a:rPr lang="en-US" dirty="0" smtClean="0">
                <a:solidFill>
                  <a:srgbClr val="FFFFFF"/>
                </a:solidFill>
                <a:latin typeface="Calibri"/>
              </a:rPr>
              <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4" name="Line 49"/>
          <p:cNvSpPr>
            <a:spLocks noChangeShapeType="1"/>
          </p:cNvSpPr>
          <p:nvPr>
            <p:custDataLst>
              <p:tags r:id="rId53"/>
            </p:custDataLst>
          </p:nvPr>
        </p:nvSpPr>
        <p:spPr bwMode="auto">
          <a:xfrm flipH="1" flipV="1">
            <a:off x="2209800" y="5410200"/>
            <a:ext cx="2590800" cy="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65" name="Rectangle 19"/>
          <p:cNvSpPr>
            <a:spLocks noChangeArrowheads="1"/>
          </p:cNvSpPr>
          <p:nvPr>
            <p:custDataLst>
              <p:tags r:id="rId54"/>
            </p:custDataLst>
          </p:nvPr>
        </p:nvSpPr>
        <p:spPr bwMode="auto">
          <a:xfrm>
            <a:off x="8305800" y="22098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166" name="Line 49"/>
          <p:cNvSpPr>
            <a:spLocks noChangeShapeType="1"/>
          </p:cNvSpPr>
          <p:nvPr>
            <p:custDataLst>
              <p:tags r:id="rId55"/>
            </p:custDataLst>
          </p:nvPr>
        </p:nvSpPr>
        <p:spPr bwMode="auto">
          <a:xfrm flipH="1" flipV="1">
            <a:off x="1524000" y="220980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67" name="Line 49"/>
          <p:cNvSpPr>
            <a:spLocks noChangeShapeType="1"/>
          </p:cNvSpPr>
          <p:nvPr>
            <p:custDataLst>
              <p:tags r:id="rId56"/>
            </p:custDataLst>
          </p:nvPr>
        </p:nvSpPr>
        <p:spPr bwMode="auto">
          <a:xfrm flipV="1">
            <a:off x="1524000" y="3733800"/>
            <a:ext cx="7620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68" name="Rectangle 19"/>
          <p:cNvSpPr>
            <a:spLocks noChangeArrowheads="1"/>
          </p:cNvSpPr>
          <p:nvPr>
            <p:custDataLst>
              <p:tags r:id="rId57"/>
            </p:custDataLst>
          </p:nvPr>
        </p:nvSpPr>
        <p:spPr bwMode="auto">
          <a:xfrm>
            <a:off x="5638800" y="26670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grpSp>
        <p:nvGrpSpPr>
          <p:cNvPr id="4" name="Group 3"/>
          <p:cNvGrpSpPr/>
          <p:nvPr/>
        </p:nvGrpSpPr>
        <p:grpSpPr>
          <a:xfrm>
            <a:off x="6705600" y="3124200"/>
            <a:ext cx="1219200" cy="1175639"/>
            <a:chOff x="6705600" y="3124200"/>
            <a:chExt cx="1219200" cy="1175639"/>
          </a:xfrm>
        </p:grpSpPr>
        <p:sp>
          <p:nvSpPr>
            <p:cNvPr id="78" name="Text Box 5"/>
            <p:cNvSpPr txBox="1">
              <a:spLocks noChangeArrowheads="1"/>
            </p:cNvSpPr>
            <p:nvPr>
              <p:custDataLst>
                <p:tags r:id="rId89"/>
              </p:custDataLst>
            </p:nvPr>
          </p:nvSpPr>
          <p:spPr bwMode="auto">
            <a:xfrm>
              <a:off x="6858000" y="388620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2" name="Text Box 5"/>
            <p:cNvSpPr txBox="1">
              <a:spLocks noChangeArrowheads="1"/>
            </p:cNvSpPr>
            <p:nvPr>
              <p:custDataLst>
                <p:tags r:id="rId90"/>
              </p:custDataLst>
            </p:nvPr>
          </p:nvSpPr>
          <p:spPr bwMode="auto">
            <a:xfrm>
              <a:off x="67056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91"/>
              </p:custDataLst>
            </p:nvPr>
          </p:nvSpPr>
          <p:spPr bwMode="auto">
            <a:xfrm>
              <a:off x="73914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5" name="Text Box 5"/>
            <p:cNvSpPr txBox="1">
              <a:spLocks noChangeArrowheads="1"/>
            </p:cNvSpPr>
            <p:nvPr>
              <p:custDataLst>
                <p:tags r:id="rId92"/>
              </p:custDataLst>
            </p:nvPr>
          </p:nvSpPr>
          <p:spPr bwMode="auto">
            <a:xfrm>
              <a:off x="6781800" y="312420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170" name="Rectangle 4"/>
            <p:cNvSpPr>
              <a:spLocks noChangeArrowheads="1"/>
            </p:cNvSpPr>
            <p:nvPr>
              <p:custDataLst>
                <p:tags r:id="rId93"/>
              </p:custDataLst>
            </p:nvPr>
          </p:nvSpPr>
          <p:spPr bwMode="auto">
            <a:xfrm>
              <a:off x="6781800" y="3200400"/>
              <a:ext cx="1143000" cy="1066800"/>
            </a:xfrm>
            <a:prstGeom prst="rect">
              <a:avLst/>
            </a:prstGeom>
            <a:noFill/>
            <a:ln w="25400" cap="sq" algn="ctr">
              <a:solidFill>
                <a:srgbClr val="FFFFFF"/>
              </a:solidFill>
              <a:miter lim="800000"/>
              <a:headEnd/>
              <a:tailEnd/>
            </a:ln>
            <a:effectLst/>
          </p:spPr>
          <p:txBody>
            <a:bodyPr wrap="square" anchor="ctr" anchorCtr="1">
              <a:noAutofit/>
            </a:bodyPr>
            <a:lstStyle/>
            <a:p>
              <a:endParaRPr lang="en-US"/>
            </a:p>
          </p:txBody>
        </p:sp>
      </p:grpSp>
      <p:sp>
        <p:nvSpPr>
          <p:cNvPr id="172" name="Line 48"/>
          <p:cNvSpPr>
            <a:spLocks noChangeShapeType="1"/>
          </p:cNvSpPr>
          <p:nvPr>
            <p:custDataLst>
              <p:tags r:id="rId58"/>
            </p:custDataLst>
          </p:nvPr>
        </p:nvSpPr>
        <p:spPr bwMode="auto">
          <a:xfrm flipH="1">
            <a:off x="2362200" y="28956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74" name="Line 45"/>
          <p:cNvSpPr>
            <a:spLocks noChangeShapeType="1"/>
          </p:cNvSpPr>
          <p:nvPr>
            <p:custDataLst>
              <p:tags r:id="rId59"/>
            </p:custDataLst>
          </p:nvPr>
        </p:nvSpPr>
        <p:spPr bwMode="auto">
          <a:xfrm flipV="1">
            <a:off x="2286000" y="32766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75" name="Rectangle 19"/>
          <p:cNvSpPr>
            <a:spLocks noChangeArrowheads="1"/>
          </p:cNvSpPr>
          <p:nvPr>
            <p:custDataLst>
              <p:tags r:id="rId60"/>
            </p:custDataLst>
          </p:nvPr>
        </p:nvSpPr>
        <p:spPr bwMode="auto">
          <a:xfrm>
            <a:off x="2209800" y="25146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61"/>
            </p:custDataLst>
          </p:nvPr>
        </p:nvSpPr>
        <p:spPr bwMode="auto">
          <a:xfrm>
            <a:off x="2590799" y="17526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78" name="Text Box 29"/>
          <p:cNvSpPr txBox="1">
            <a:spLocks noChangeArrowheads="1"/>
          </p:cNvSpPr>
          <p:nvPr>
            <p:custDataLst>
              <p:tags r:id="rId62"/>
            </p:custDataLst>
          </p:nvPr>
        </p:nvSpPr>
        <p:spPr bwMode="auto">
          <a:xfrm>
            <a:off x="1295400" y="19842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inst</a:t>
            </a:r>
            <a:endParaRPr lang="en-US" sz="1600" dirty="0">
              <a:solidFill>
                <a:srgbClr val="FFFFFF"/>
              </a:solidFill>
              <a:latin typeface="Calibri"/>
            </a:endParaRPr>
          </a:p>
        </p:txBody>
      </p:sp>
      <p:sp>
        <p:nvSpPr>
          <p:cNvPr id="102" name="Line 25"/>
          <p:cNvSpPr>
            <a:spLocks noChangeShapeType="1"/>
          </p:cNvSpPr>
          <p:nvPr>
            <p:custDataLst>
              <p:tags r:id="rId63"/>
            </p:custDataLst>
          </p:nvPr>
        </p:nvSpPr>
        <p:spPr bwMode="auto">
          <a:xfrm flipV="1">
            <a:off x="2743200"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7" name="Line 25"/>
          <p:cNvSpPr>
            <a:spLocks noChangeShapeType="1"/>
          </p:cNvSpPr>
          <p:nvPr>
            <p:custDataLst>
              <p:tags r:id="rId64"/>
            </p:custDataLst>
          </p:nvPr>
        </p:nvSpPr>
        <p:spPr bwMode="auto">
          <a:xfrm flipV="1">
            <a:off x="31241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19" name="Line 25"/>
          <p:cNvSpPr>
            <a:spLocks noChangeShapeType="1"/>
          </p:cNvSpPr>
          <p:nvPr>
            <p:custDataLst>
              <p:tags r:id="rId65"/>
            </p:custDataLst>
          </p:nvPr>
        </p:nvSpPr>
        <p:spPr bwMode="auto">
          <a:xfrm flipV="1">
            <a:off x="33527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21" name="Line 25"/>
          <p:cNvSpPr>
            <a:spLocks noChangeShapeType="1"/>
          </p:cNvSpPr>
          <p:nvPr>
            <p:custDataLst>
              <p:tags r:id="rId66"/>
            </p:custDataLst>
          </p:nvPr>
        </p:nvSpPr>
        <p:spPr bwMode="auto">
          <a:xfrm flipV="1">
            <a:off x="35813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cxnSp>
        <p:nvCxnSpPr>
          <p:cNvPr id="95" name="Straight Connector 94"/>
          <p:cNvCxnSpPr/>
          <p:nvPr>
            <p:custDataLst>
              <p:tags r:id="rId67"/>
            </p:custDataLst>
          </p:nvPr>
        </p:nvCxnSpPr>
        <p:spPr>
          <a:xfrm>
            <a:off x="1447800" y="31242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99" name="Line 44"/>
          <p:cNvSpPr>
            <a:spLocks noChangeShapeType="1"/>
          </p:cNvSpPr>
          <p:nvPr>
            <p:custDataLst>
              <p:tags r:id="rId68"/>
            </p:custDataLst>
          </p:nvPr>
        </p:nvSpPr>
        <p:spPr bwMode="auto">
          <a:xfrm>
            <a:off x="762000" y="3124200"/>
            <a:ext cx="1447800" cy="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cxnSp>
        <p:nvCxnSpPr>
          <p:cNvPr id="100" name="Straight Connector 99"/>
          <p:cNvCxnSpPr/>
          <p:nvPr>
            <p:custDataLst>
              <p:tags r:id="rId69"/>
            </p:custDataLst>
          </p:nvPr>
        </p:nvCxnSpPr>
        <p:spPr>
          <a:xfrm>
            <a:off x="4724400" y="48006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01" name="Line 49"/>
          <p:cNvSpPr>
            <a:spLocks noChangeShapeType="1"/>
          </p:cNvSpPr>
          <p:nvPr>
            <p:custDataLst>
              <p:tags r:id="rId70"/>
            </p:custDataLst>
          </p:nvPr>
        </p:nvSpPr>
        <p:spPr bwMode="auto">
          <a:xfrm flipV="1">
            <a:off x="3657600" y="4800600"/>
            <a:ext cx="16002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13" name="Text Box 11"/>
          <p:cNvSpPr txBox="1">
            <a:spLocks noChangeArrowheads="1"/>
          </p:cNvSpPr>
          <p:nvPr>
            <p:custDataLst>
              <p:tags r:id="rId71"/>
            </p:custDataLst>
          </p:nvPr>
        </p:nvSpPr>
        <p:spPr bwMode="auto">
          <a:xfrm>
            <a:off x="2971800" y="4648200"/>
            <a:ext cx="6858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cxnSp>
        <p:nvCxnSpPr>
          <p:cNvPr id="114" name="Straight Connector 113"/>
          <p:cNvCxnSpPr/>
          <p:nvPr>
            <p:custDataLst>
              <p:tags r:id="rId72"/>
            </p:custDataLst>
          </p:nvPr>
        </p:nvCxnSpPr>
        <p:spPr>
          <a:xfrm rot="5400000">
            <a:off x="4724400" y="28194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custDataLst>
              <p:tags r:id="rId73"/>
            </p:custDataLst>
          </p:nvPr>
        </p:nvCxnSpPr>
        <p:spPr>
          <a:xfrm rot="5400000">
            <a:off x="4724400" y="34290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25" name="Line 49"/>
          <p:cNvSpPr>
            <a:spLocks noChangeShapeType="1"/>
          </p:cNvSpPr>
          <p:nvPr>
            <p:custDataLst>
              <p:tags r:id="rId74"/>
            </p:custDataLst>
          </p:nvPr>
        </p:nvSpPr>
        <p:spPr bwMode="auto">
          <a:xfrm flipV="1">
            <a:off x="4800600" y="1981200"/>
            <a:ext cx="0" cy="1981200"/>
          </a:xfrm>
          <a:prstGeom prst="line">
            <a:avLst/>
          </a:prstGeom>
          <a:noFill/>
          <a:ln w="25400" cap="sq">
            <a:solidFill>
              <a:srgbClr val="66FF33"/>
            </a:solidFill>
            <a:round/>
            <a:headEnd type="oval" w="med" len="med"/>
            <a:tailEnd type="oval" w="med" len="med"/>
          </a:ln>
          <a:effectLst/>
        </p:spPr>
        <p:txBody>
          <a:bodyPr wrap="square" anchor="ctr" anchorCtr="1">
            <a:noAutofit/>
          </a:bodyPr>
          <a:lstStyle/>
          <a:p>
            <a:endParaRPr lang="en-US"/>
          </a:p>
        </p:txBody>
      </p:sp>
      <p:cxnSp>
        <p:nvCxnSpPr>
          <p:cNvPr id="127" name="Straight Connector 126"/>
          <p:cNvCxnSpPr/>
          <p:nvPr>
            <p:custDataLst>
              <p:tags r:id="rId75"/>
            </p:custDataLst>
          </p:nvPr>
        </p:nvCxnSpPr>
        <p:spPr>
          <a:xfrm rot="5400000">
            <a:off x="5181600" y="37338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34" name="Line 49"/>
          <p:cNvSpPr>
            <a:spLocks noChangeShapeType="1"/>
          </p:cNvSpPr>
          <p:nvPr>
            <p:custDataLst>
              <p:tags r:id="rId76"/>
            </p:custDataLst>
          </p:nvPr>
        </p:nvSpPr>
        <p:spPr bwMode="auto">
          <a:xfrm>
            <a:off x="5257800" y="3276600"/>
            <a:ext cx="0" cy="1523999"/>
          </a:xfrm>
          <a:prstGeom prst="line">
            <a:avLst/>
          </a:prstGeom>
          <a:noFill/>
          <a:ln w="25400" cap="sq">
            <a:solidFill>
              <a:srgbClr val="66FF33"/>
            </a:solidFill>
            <a:round/>
            <a:headEnd/>
            <a:tailEnd/>
          </a:ln>
          <a:effectLst/>
        </p:spPr>
        <p:txBody>
          <a:bodyPr wrap="square" anchor="ctr" anchorCtr="1">
            <a:noAutofit/>
          </a:bodyPr>
          <a:lstStyle/>
          <a:p>
            <a:endParaRPr lang="en-US"/>
          </a:p>
        </p:txBody>
      </p:sp>
      <p:grpSp>
        <p:nvGrpSpPr>
          <p:cNvPr id="136" name="Group 135"/>
          <p:cNvGrpSpPr/>
          <p:nvPr>
            <p:custDataLst>
              <p:tags r:id="rId77"/>
            </p:custDataLst>
          </p:nvPr>
        </p:nvGrpSpPr>
        <p:grpSpPr>
          <a:xfrm>
            <a:off x="914400" y="2971800"/>
            <a:ext cx="304800" cy="304800"/>
            <a:chOff x="990600" y="2971800"/>
            <a:chExt cx="304800" cy="304800"/>
          </a:xfrm>
          <a:solidFill>
            <a:schemeClr val="tx1"/>
          </a:solidFill>
        </p:grpSpPr>
        <p:sp>
          <p:nvSpPr>
            <p:cNvPr id="137" name="Freeform 136"/>
            <p:cNvSpPr/>
            <p:nvPr>
              <p:custDataLst>
                <p:tags r:id="rId87"/>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 Box 11"/>
            <p:cNvSpPr txBox="1">
              <a:spLocks noChangeArrowheads="1"/>
            </p:cNvSpPr>
            <p:nvPr>
              <p:custDataLst>
                <p:tags r:id="rId88"/>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grpSp>
        <p:nvGrpSpPr>
          <p:cNvPr id="139" name="Group 138"/>
          <p:cNvGrpSpPr/>
          <p:nvPr>
            <p:custDataLst>
              <p:tags r:id="rId78"/>
            </p:custDataLst>
          </p:nvPr>
        </p:nvGrpSpPr>
        <p:grpSpPr>
          <a:xfrm>
            <a:off x="1676400" y="2971800"/>
            <a:ext cx="304800" cy="304800"/>
            <a:chOff x="990600" y="2971800"/>
            <a:chExt cx="304800" cy="304800"/>
          </a:xfrm>
          <a:solidFill>
            <a:schemeClr val="tx1"/>
          </a:solidFill>
        </p:grpSpPr>
        <p:sp>
          <p:nvSpPr>
            <p:cNvPr id="140" name="Freeform 139"/>
            <p:cNvSpPr/>
            <p:nvPr>
              <p:custDataLst>
                <p:tags r:id="rId85"/>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 Box 11"/>
            <p:cNvSpPr txBox="1">
              <a:spLocks noChangeArrowheads="1"/>
            </p:cNvSpPr>
            <p:nvPr>
              <p:custDataLst>
                <p:tags r:id="rId86"/>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15" name="TextBox 114"/>
          <p:cNvSpPr txBox="1"/>
          <p:nvPr/>
        </p:nvSpPr>
        <p:spPr>
          <a:xfrm>
            <a:off x="1843086" y="5943600"/>
            <a:ext cx="3648050" cy="523220"/>
          </a:xfrm>
          <a:prstGeom prst="rect">
            <a:avLst/>
          </a:prstGeom>
          <a:noFill/>
        </p:spPr>
        <p:txBody>
          <a:bodyPr wrap="none" rtlCol="0">
            <a:spAutoFit/>
          </a:bodyPr>
          <a:lstStyle/>
          <a:p>
            <a:r>
              <a:rPr lang="en-US" sz="2800" dirty="0" smtClean="0">
                <a:solidFill>
                  <a:schemeClr val="accent1"/>
                </a:solidFill>
              </a:rPr>
              <a:t>A Single cycle processor</a:t>
            </a:r>
          </a:p>
        </p:txBody>
      </p:sp>
      <p:grpSp>
        <p:nvGrpSpPr>
          <p:cNvPr id="2" name="Group 1"/>
          <p:cNvGrpSpPr/>
          <p:nvPr/>
        </p:nvGrpSpPr>
        <p:grpSpPr>
          <a:xfrm>
            <a:off x="5715000" y="1676400"/>
            <a:ext cx="1143000" cy="1524000"/>
            <a:chOff x="5715000" y="1676400"/>
            <a:chExt cx="1143000" cy="1524000"/>
          </a:xfrm>
        </p:grpSpPr>
        <p:sp>
          <p:nvSpPr>
            <p:cNvPr id="2249780" name="Text Box 52"/>
            <p:cNvSpPr txBox="1">
              <a:spLocks noChangeArrowheads="1"/>
            </p:cNvSpPr>
            <p:nvPr>
              <p:custDataLst>
                <p:tags r:id="rId79"/>
              </p:custDataLst>
            </p:nvPr>
          </p:nvSpPr>
          <p:spPr bwMode="auto">
            <a:xfrm>
              <a:off x="6172200" y="22098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48" name="Line 44"/>
            <p:cNvSpPr>
              <a:spLocks noChangeShapeType="1"/>
            </p:cNvSpPr>
            <p:nvPr>
              <p:custDataLst>
                <p:tags r:id="rId80"/>
              </p:custDataLst>
            </p:nvPr>
          </p:nvSpPr>
          <p:spPr bwMode="auto">
            <a:xfrm>
              <a:off x="5791200" y="29718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51" name="Freeform 150"/>
            <p:cNvSpPr/>
            <p:nvPr>
              <p:custDataLst>
                <p:tags r:id="rId81"/>
              </p:custDataLst>
            </p:nvPr>
          </p:nvSpPr>
          <p:spPr>
            <a:xfrm>
              <a:off x="6019800" y="16764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Line 45"/>
            <p:cNvSpPr>
              <a:spLocks noChangeShapeType="1"/>
            </p:cNvSpPr>
            <p:nvPr>
              <p:custDataLst>
                <p:tags r:id="rId82"/>
              </p:custDataLst>
            </p:nvPr>
          </p:nvSpPr>
          <p:spPr bwMode="auto">
            <a:xfrm flipV="1">
              <a:off x="6553200" y="289560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22" name="Line 43"/>
            <p:cNvSpPr>
              <a:spLocks noChangeShapeType="1"/>
            </p:cNvSpPr>
            <p:nvPr>
              <p:custDataLst>
                <p:tags r:id="rId83"/>
              </p:custDataLst>
            </p:nvPr>
          </p:nvSpPr>
          <p:spPr bwMode="auto">
            <a:xfrm flipV="1">
              <a:off x="5715000" y="1981200"/>
              <a:ext cx="304800" cy="3076"/>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4" name="Line 48"/>
            <p:cNvSpPr>
              <a:spLocks noChangeShapeType="1"/>
            </p:cNvSpPr>
            <p:nvPr>
              <p:custDataLst>
                <p:tags r:id="rId84"/>
              </p:custDataLst>
            </p:nvPr>
          </p:nvSpPr>
          <p:spPr bwMode="auto">
            <a:xfrm flipH="1">
              <a:off x="6629400" y="23622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grpSp>
      <p:sp>
        <p:nvSpPr>
          <p:cNvPr id="3" name="Oval 2"/>
          <p:cNvSpPr/>
          <p:nvPr/>
        </p:nvSpPr>
        <p:spPr>
          <a:xfrm>
            <a:off x="2057400" y="1295400"/>
            <a:ext cx="2380440" cy="2254537"/>
          </a:xfrm>
          <a:prstGeom prst="ellipse">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668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4797</TotalTime>
  <Words>2257</Words>
  <Application>Microsoft Office PowerPoint</Application>
  <PresentationFormat>On-screen Show (4:3)</PresentationFormat>
  <Paragraphs>722</Paragraphs>
  <Slides>36</Slides>
  <Notes>20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Memory</vt:lpstr>
      <vt:lpstr>Big Picture:  Building a Processor</vt:lpstr>
      <vt:lpstr>Administrivia</vt:lpstr>
      <vt:lpstr>Administrivia</vt:lpstr>
      <vt:lpstr>Administrivia</vt:lpstr>
      <vt:lpstr>Collaboration, Late, Re-grading Policies</vt:lpstr>
      <vt:lpstr>Goals for today</vt:lpstr>
      <vt:lpstr>Goal:</vt:lpstr>
      <vt:lpstr>Big Picture:  Building a Processor</vt:lpstr>
      <vt:lpstr>Register File</vt:lpstr>
      <vt:lpstr>Tradeoffs</vt:lpstr>
      <vt:lpstr>Takeway</vt:lpstr>
      <vt:lpstr>Goals for today</vt:lpstr>
      <vt:lpstr>Next Goal</vt:lpstr>
      <vt:lpstr>Building Large Memories</vt:lpstr>
      <vt:lpstr>Tri-State Devices</vt:lpstr>
      <vt:lpstr>Tri-State Devices</vt:lpstr>
      <vt:lpstr>Shared Bus</vt:lpstr>
      <vt:lpstr>Takeway</vt:lpstr>
      <vt:lpstr>Goals for today</vt:lpstr>
      <vt:lpstr>Next Goal</vt:lpstr>
      <vt:lpstr>SRAM</vt:lpstr>
      <vt:lpstr>SRAM</vt:lpstr>
      <vt:lpstr>SRAM</vt:lpstr>
      <vt:lpstr>SRAM</vt:lpstr>
      <vt:lpstr>SRAM</vt:lpstr>
      <vt:lpstr>SRAM</vt:lpstr>
      <vt:lpstr>SRAM</vt:lpstr>
      <vt:lpstr>SRAM</vt:lpstr>
      <vt:lpstr>SRAM</vt:lpstr>
      <vt:lpstr>SRAM Modules and Arrays</vt:lpstr>
      <vt:lpstr>SRAM Summary</vt:lpstr>
      <vt:lpstr>Dynamic RAM: DRAM</vt:lpstr>
      <vt:lpstr>DRAM vs. SRAM</vt:lpstr>
      <vt:lpstr>Memory</vt:lpstr>
      <vt:lpstr>Summary</vt:lpstr>
    </vt:vector>
  </TitlesOfParts>
  <Company>Cornell University Computing and Information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77</cp:revision>
  <dcterms:created xsi:type="dcterms:W3CDTF">2012-11-28T14:27:55Z</dcterms:created>
  <dcterms:modified xsi:type="dcterms:W3CDTF">2013-02-05T02:44:54Z</dcterms:modified>
</cp:coreProperties>
</file>