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3.xml" ContentType="application/vnd.openxmlformats-officedocument.presentationml.notesSlide+xml"/>
  <Override PartName="/ppt/tags/tag98.xml" ContentType="application/vnd.openxmlformats-officedocument.presentationml.tags+xml"/>
  <Override PartName="/ppt/notesSlides/notesSlide4.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5.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notesSlides/notesSlide6.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notesSlides/notesSlide7.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notesSlides/notesSlide8.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notesSlides/notesSlide9.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notesSlides/notesSlide12.xml" ContentType="application/vnd.openxmlformats-officedocument.presentationml.notesSlide+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notesSlides/notesSlide13.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14.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5.xml" ContentType="application/vnd.openxmlformats-officedocument.presentationml.notesSlide+xml"/>
  <Override PartName="/ppt/ink/ink1.xml" ContentType="application/inkml+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notesSlides/notesSlide16.xml" ContentType="application/vnd.openxmlformats-officedocument.presentationml.notesSlide+xml"/>
  <Override PartName="/ppt/tags/tag189.xml" ContentType="application/vnd.openxmlformats-officedocument.presentationml.tags+xml"/>
  <Override PartName="/ppt/tags/tag190.xml" ContentType="application/vnd.openxmlformats-officedocument.presentationml.tags+xml"/>
  <Override PartName="/ppt/notesSlides/notesSlide17.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notesSlides/notesSlide18.xml" ContentType="application/vnd.openxmlformats-officedocument.presentationml.notesSlide+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notesSlides/notesSlide19.xml" ContentType="application/vnd.openxmlformats-officedocument.presentationml.notesSlide+xml"/>
  <Override PartName="/ppt/tags/tag196.xml" ContentType="application/vnd.openxmlformats-officedocument.presentationml.tags+xml"/>
  <Override PartName="/ppt/tags/tag197.xml" ContentType="application/vnd.openxmlformats-officedocument.presentationml.tags+xml"/>
  <Override PartName="/ppt/notesSlides/notesSlide20.xml" ContentType="application/vnd.openxmlformats-officedocument.presentationml.notesSlide+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notesSlides/notesSlide21.xml" ContentType="application/vnd.openxmlformats-officedocument.presentationml.notesSlide+xml"/>
  <Override PartName="/ppt/tags/tag201.xml" ContentType="application/vnd.openxmlformats-officedocument.presentationml.tags+xml"/>
  <Override PartName="/ppt/tags/tag202.xml" ContentType="application/vnd.openxmlformats-officedocument.presentationml.tags+xml"/>
  <Override PartName="/ppt/notesSlides/notesSlide22.xml" ContentType="application/vnd.openxmlformats-officedocument.presentationml.notesSlide+xml"/>
  <Override PartName="/ppt/tags/tag203.xml" ContentType="application/vnd.openxmlformats-officedocument.presentationml.tags+xml"/>
  <Override PartName="/ppt/tags/tag204.xml" ContentType="application/vnd.openxmlformats-officedocument.presentationml.tags+xml"/>
  <Override PartName="/ppt/notesSlides/notesSlide23.xml" ContentType="application/vnd.openxmlformats-officedocument.presentationml.notesSlide+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notesSlides/notesSlide24.xml" ContentType="application/vnd.openxmlformats-officedocument.presentationml.notesSlide+xml"/>
  <Override PartName="/ppt/tags/tag264.xml" ContentType="application/vnd.openxmlformats-officedocument.presentationml.tags+xml"/>
  <Override PartName="/ppt/tags/tag265.xml" ContentType="application/vnd.openxmlformats-officedocument.presentationml.tags+xml"/>
  <Override PartName="/ppt/notesSlides/notesSlide25.xml" ContentType="application/vnd.openxmlformats-officedocument.presentationml.notesSlide+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notesSlides/notesSlide26.xml" ContentType="application/vnd.openxmlformats-officedocument.presentationml.notesSlide+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notesSlides/notesSlide27.xml" ContentType="application/vnd.openxmlformats-officedocument.presentationml.notesSlide+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notesSlides/notesSlide28.xml" ContentType="application/vnd.openxmlformats-officedocument.presentationml.notesSlide+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notesSlides/notesSlide32.xml" ContentType="application/vnd.openxmlformats-officedocument.presentationml.notesSlide+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tags/tag519.xml" ContentType="application/vnd.openxmlformats-officedocument.presentationml.tags+xml"/>
  <Override PartName="/ppt/tags/tag520.xml" ContentType="application/vnd.openxmlformats-officedocument.presentationml.tags+xml"/>
  <Override PartName="/ppt/tags/tag521.xml" ContentType="application/vnd.openxmlformats-officedocument.presentationml.tags+xml"/>
  <Override PartName="/ppt/tags/tag522.xml" ContentType="application/vnd.openxmlformats-officedocument.presentationml.tags+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notesSlides/notesSlide33.xml" ContentType="application/vnd.openxmlformats-officedocument.presentationml.notesSlide+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ags/tag554.xml" ContentType="application/vnd.openxmlformats-officedocument.presentationml.tags+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tags/tag598.xml" ContentType="application/vnd.openxmlformats-officedocument.presentationml.tags+xml"/>
  <Override PartName="/ppt/tags/tag599.xml" ContentType="application/vnd.openxmlformats-officedocument.presentationml.tags+xml"/>
  <Override PartName="/ppt/tags/tag600.xml" ContentType="application/vnd.openxmlformats-officedocument.presentationml.tags+xml"/>
  <Override PartName="/ppt/tags/tag601.xml" ContentType="application/vnd.openxmlformats-officedocument.presentationml.tags+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tags/tag602.xml" ContentType="application/vnd.openxmlformats-officedocument.presentationml.tags+xml"/>
  <Override PartName="/ppt/tags/tag603.xml" ContentType="application/vnd.openxmlformats-officedocument.presentationml.tags+xml"/>
  <Override PartName="/ppt/tags/tag604.xml" ContentType="application/vnd.openxmlformats-officedocument.presentationml.tags+xml"/>
  <Override PartName="/ppt/tags/tag605.xml" ContentType="application/vnd.openxmlformats-officedocument.presentationml.tags+xml"/>
  <Override PartName="/ppt/tags/tag606.xml" ContentType="application/vnd.openxmlformats-officedocument.presentationml.tags+xml"/>
  <Override PartName="/ppt/tags/tag607.xml" ContentType="application/vnd.openxmlformats-officedocument.presentationml.tags+xml"/>
  <Override PartName="/ppt/tags/tag608.xml" ContentType="application/vnd.openxmlformats-officedocument.presentationml.tags+xml"/>
  <Override PartName="/ppt/tags/tag609.xml" ContentType="application/vnd.openxmlformats-officedocument.presentationml.tags+xml"/>
  <Override PartName="/ppt/tags/tag610.xml" ContentType="application/vnd.openxmlformats-officedocument.presentationml.tags+xml"/>
  <Override PartName="/ppt/tags/tag611.xml" ContentType="application/vnd.openxmlformats-officedocument.presentationml.tags+xml"/>
  <Override PartName="/ppt/tags/tag612.xml" ContentType="application/vnd.openxmlformats-officedocument.presentationml.tags+xml"/>
  <Override PartName="/ppt/tags/tag613.xml" ContentType="application/vnd.openxmlformats-officedocument.presentationml.tags+xml"/>
  <Override PartName="/ppt/tags/tag614.xml" ContentType="application/vnd.openxmlformats-officedocument.presentationml.tags+xml"/>
  <Override PartName="/ppt/tags/tag615.xml" ContentType="application/vnd.openxmlformats-officedocument.presentationml.tags+xml"/>
  <Override PartName="/ppt/tags/tag616.xml" ContentType="application/vnd.openxmlformats-officedocument.presentationml.tags+xml"/>
  <Override PartName="/ppt/notesSlides/notesSlide39.xml" ContentType="application/vnd.openxmlformats-officedocument.presentationml.notesSlide+xml"/>
  <Override PartName="/ppt/tags/tag617.xml" ContentType="application/vnd.openxmlformats-officedocument.presentationml.tags+xml"/>
  <Override PartName="/ppt/tags/tag618.xml" ContentType="application/vnd.openxmlformats-officedocument.presentationml.tags+xml"/>
  <Override PartName="/ppt/tags/tag619.xml" ContentType="application/vnd.openxmlformats-officedocument.presentationml.tags+xml"/>
  <Override PartName="/ppt/tags/tag620.xml" ContentType="application/vnd.openxmlformats-officedocument.presentationml.tags+xml"/>
  <Override PartName="/ppt/tags/tag621.xml" ContentType="application/vnd.openxmlformats-officedocument.presentationml.tags+xml"/>
  <Override PartName="/ppt/tags/tag622.xml" ContentType="application/vnd.openxmlformats-officedocument.presentationml.tags+xml"/>
  <Override PartName="/ppt/tags/tag623.xml" ContentType="application/vnd.openxmlformats-officedocument.presentationml.tags+xml"/>
  <Override PartName="/ppt/tags/tag624.xml" ContentType="application/vnd.openxmlformats-officedocument.presentationml.tags+xml"/>
  <Override PartName="/ppt/tags/tag625.xml" ContentType="application/vnd.openxmlformats-officedocument.presentationml.tags+xml"/>
  <Override PartName="/ppt/tags/tag626.xml" ContentType="application/vnd.openxmlformats-officedocument.presentationml.tags+xml"/>
  <Override PartName="/ppt/notesSlides/notesSlide40.xml" ContentType="application/vnd.openxmlformats-officedocument.presentationml.notesSlide+xml"/>
  <Override PartName="/ppt/tags/tag627.xml" ContentType="application/vnd.openxmlformats-officedocument.presentationml.tags+xml"/>
  <Override PartName="/ppt/tags/tag628.xml" ContentType="application/vnd.openxmlformats-officedocument.presentationml.tags+xml"/>
  <Override PartName="/ppt/tags/tag629.xml" ContentType="application/vnd.openxmlformats-officedocument.presentationml.tags+xml"/>
  <Override PartName="/ppt/tags/tag630.xml" ContentType="application/vnd.openxmlformats-officedocument.presentationml.tags+xml"/>
  <Override PartName="/ppt/tags/tag631.xml" ContentType="application/vnd.openxmlformats-officedocument.presentationml.tags+xml"/>
  <Override PartName="/ppt/tags/tag632.xml" ContentType="application/vnd.openxmlformats-officedocument.presentationml.tags+xml"/>
  <Override PartName="/ppt/tags/tag633.xml" ContentType="application/vnd.openxmlformats-officedocument.presentationml.tags+xml"/>
  <Override PartName="/ppt/tags/tag634.xml" ContentType="application/vnd.openxmlformats-officedocument.presentationml.tags+xml"/>
  <Override PartName="/ppt/tags/tag635.xml" ContentType="application/vnd.openxmlformats-officedocument.presentationml.tags+xml"/>
  <Override PartName="/ppt/tags/tag636.xml" ContentType="application/vnd.openxmlformats-officedocument.presentationml.tags+xml"/>
  <Override PartName="/ppt/tags/tag637.xml" ContentType="application/vnd.openxmlformats-officedocument.presentationml.tags+xml"/>
  <Override PartName="/ppt/notesSlides/notesSlide41.xml" ContentType="application/vnd.openxmlformats-officedocument.presentationml.notesSlide+xml"/>
  <Override PartName="/ppt/tags/tag638.xml" ContentType="application/vnd.openxmlformats-officedocument.presentationml.tags+xml"/>
  <Override PartName="/ppt/tags/tag639.xml" ContentType="application/vnd.openxmlformats-officedocument.presentationml.tags+xml"/>
  <Override PartName="/ppt/tags/tag640.xml" ContentType="application/vnd.openxmlformats-officedocument.presentationml.tags+xml"/>
  <Override PartName="/ppt/tags/tag641.xml" ContentType="application/vnd.openxmlformats-officedocument.presentationml.tags+xml"/>
  <Override PartName="/ppt/tags/tag642.xml" ContentType="application/vnd.openxmlformats-officedocument.presentationml.tags+xml"/>
  <Override PartName="/ppt/tags/tag643.xml" ContentType="application/vnd.openxmlformats-officedocument.presentationml.tags+xml"/>
  <Override PartName="/ppt/tags/tag644.xml" ContentType="application/vnd.openxmlformats-officedocument.presentationml.tags+xml"/>
  <Override PartName="/ppt/tags/tag645.xml" ContentType="application/vnd.openxmlformats-officedocument.presentationml.tags+xml"/>
  <Override PartName="/ppt/tags/tag646.xml" ContentType="application/vnd.openxmlformats-officedocument.presentationml.tags+xml"/>
  <Override PartName="/ppt/tags/tag647.xml" ContentType="application/vnd.openxmlformats-officedocument.presentationml.tags+xml"/>
  <Override PartName="/ppt/tags/tag648.xml" ContentType="application/vnd.openxmlformats-officedocument.presentationml.tags+xml"/>
  <Override PartName="/ppt/tags/tag649.xml" ContentType="application/vnd.openxmlformats-officedocument.presentationml.tags+xml"/>
  <Override PartName="/ppt/tags/tag650.xml" ContentType="application/vnd.openxmlformats-officedocument.presentationml.tags+xml"/>
  <Override PartName="/ppt/tags/tag651.xml" ContentType="application/vnd.openxmlformats-officedocument.presentationml.tags+xml"/>
  <Override PartName="/ppt/tags/tag652.xml" ContentType="application/vnd.openxmlformats-officedocument.presentationml.tags+xml"/>
  <Override PartName="/ppt/tags/tag653.xml" ContentType="application/vnd.openxmlformats-officedocument.presentationml.tags+xml"/>
  <Override PartName="/ppt/tags/tag654.xml" ContentType="application/vnd.openxmlformats-officedocument.presentationml.tags+xml"/>
  <Override PartName="/ppt/tags/tag655.xml" ContentType="application/vnd.openxmlformats-officedocument.presentationml.tags+xml"/>
  <Override PartName="/ppt/tags/tag656.xml" ContentType="application/vnd.openxmlformats-officedocument.presentationml.tags+xml"/>
  <Override PartName="/ppt/tags/tag657.xml" ContentType="application/vnd.openxmlformats-officedocument.presentationml.tags+xml"/>
  <Override PartName="/ppt/tags/tag658.xml" ContentType="application/vnd.openxmlformats-officedocument.presentationml.tags+xml"/>
  <Override PartName="/ppt/tags/tag659.xml" ContentType="application/vnd.openxmlformats-officedocument.presentationml.tags+xml"/>
  <Override PartName="/ppt/tags/tag660.xml" ContentType="application/vnd.openxmlformats-officedocument.presentationml.tags+xml"/>
  <Override PartName="/ppt/tags/tag661.xml" ContentType="application/vnd.openxmlformats-officedocument.presentationml.tags+xml"/>
  <Override PartName="/ppt/tags/tag662.xml" ContentType="application/vnd.openxmlformats-officedocument.presentationml.tags+xml"/>
  <Override PartName="/ppt/tags/tag663.xml" ContentType="application/vnd.openxmlformats-officedocument.presentationml.tags+xml"/>
  <Override PartName="/ppt/tags/tag664.xml" ContentType="application/vnd.openxmlformats-officedocument.presentationml.tags+xml"/>
  <Override PartName="/ppt/tags/tag665.xml" ContentType="application/vnd.openxmlformats-officedocument.presentationml.tags+xml"/>
  <Override PartName="/ppt/tags/tag666.xml" ContentType="application/vnd.openxmlformats-officedocument.presentationml.tags+xml"/>
  <Override PartName="/ppt/tags/tag667.xml" ContentType="application/vnd.openxmlformats-officedocument.presentationml.tags+xml"/>
  <Override PartName="/ppt/tags/tag668.xml" ContentType="application/vnd.openxmlformats-officedocument.presentationml.tags+xml"/>
  <Override PartName="/ppt/tags/tag669.xml" ContentType="application/vnd.openxmlformats-officedocument.presentationml.tags+xml"/>
  <Override PartName="/ppt/tags/tag670.xml" ContentType="application/vnd.openxmlformats-officedocument.presentationml.tags+xml"/>
  <Override PartName="/ppt/tags/tag671.xml" ContentType="application/vnd.openxmlformats-officedocument.presentationml.tags+xml"/>
  <Override PartName="/ppt/tags/tag672.xml" ContentType="application/vnd.openxmlformats-officedocument.presentationml.tags+xml"/>
  <Override PartName="/ppt/tags/tag673.xml" ContentType="application/vnd.openxmlformats-officedocument.presentationml.tags+xml"/>
  <Override PartName="/ppt/tags/tag674.xml" ContentType="application/vnd.openxmlformats-officedocument.presentationml.tags+xml"/>
  <Override PartName="/ppt/tags/tag675.xml" ContentType="application/vnd.openxmlformats-officedocument.presentationml.tags+xml"/>
  <Override PartName="/ppt/tags/tag676.xml" ContentType="application/vnd.openxmlformats-officedocument.presentationml.tags+xml"/>
  <Override PartName="/ppt/tags/tag677.xml" ContentType="application/vnd.openxmlformats-officedocument.presentationml.tags+xml"/>
  <Override PartName="/ppt/tags/tag678.xml" ContentType="application/vnd.openxmlformats-officedocument.presentationml.tags+xml"/>
  <Override PartName="/ppt/tags/tag679.xml" ContentType="application/vnd.openxmlformats-officedocument.presentationml.tags+xml"/>
  <Override PartName="/ppt/tags/tag680.xml" ContentType="application/vnd.openxmlformats-officedocument.presentationml.tags+xml"/>
  <Override PartName="/ppt/tags/tag681.xml" ContentType="application/vnd.openxmlformats-officedocument.presentationml.tags+xml"/>
  <Override PartName="/ppt/tags/tag682.xml" ContentType="application/vnd.openxmlformats-officedocument.presentationml.tags+xml"/>
  <Override PartName="/ppt/tags/tag683.xml" ContentType="application/vnd.openxmlformats-officedocument.presentationml.tags+xml"/>
  <Override PartName="/ppt/tags/tag684.xml" ContentType="application/vnd.openxmlformats-officedocument.presentationml.tags+xml"/>
  <Override PartName="/ppt/tags/tag685.xml" ContentType="application/vnd.openxmlformats-officedocument.presentationml.tags+xml"/>
  <Override PartName="/ppt/tags/tag686.xml" ContentType="application/vnd.openxmlformats-officedocument.presentationml.tags+xml"/>
  <Override PartName="/ppt/tags/tag687.xml" ContentType="application/vnd.openxmlformats-officedocument.presentationml.tags+xml"/>
  <Override PartName="/ppt/tags/tag688.xml" ContentType="application/vnd.openxmlformats-officedocument.presentationml.tags+xml"/>
  <Override PartName="/ppt/tags/tag689.xml" ContentType="application/vnd.openxmlformats-officedocument.presentationml.tags+xml"/>
  <Override PartName="/ppt/notesSlides/notesSlide42.xml" ContentType="application/vnd.openxmlformats-officedocument.presentationml.notesSlide+xml"/>
  <Override PartName="/ppt/tags/tag690.xml" ContentType="application/vnd.openxmlformats-officedocument.presentationml.tags+xml"/>
  <Override PartName="/ppt/tags/tag691.xml" ContentType="application/vnd.openxmlformats-officedocument.presentationml.tags+xml"/>
  <Override PartName="/ppt/tags/tag692.xml" ContentType="application/vnd.openxmlformats-officedocument.presentationml.tags+xml"/>
  <Override PartName="/ppt/tags/tag693.xml" ContentType="application/vnd.openxmlformats-officedocument.presentationml.tags+xml"/>
  <Override PartName="/ppt/tags/tag694.xml" ContentType="application/vnd.openxmlformats-officedocument.presentationml.tags+xml"/>
  <Override PartName="/ppt/tags/tag695.xml" ContentType="application/vnd.openxmlformats-officedocument.presentationml.tags+xml"/>
  <Override PartName="/ppt/tags/tag696.xml" ContentType="application/vnd.openxmlformats-officedocument.presentationml.tags+xml"/>
  <Override PartName="/ppt/tags/tag697.xml" ContentType="application/vnd.openxmlformats-officedocument.presentationml.tags+xml"/>
  <Override PartName="/ppt/tags/tag698.xml" ContentType="application/vnd.openxmlformats-officedocument.presentationml.tags+xml"/>
  <Override PartName="/ppt/tags/tag699.xml" ContentType="application/vnd.openxmlformats-officedocument.presentationml.tags+xml"/>
  <Override PartName="/ppt/tags/tag700.xml" ContentType="application/vnd.openxmlformats-officedocument.presentationml.tags+xml"/>
  <Override PartName="/ppt/tags/tag701.xml" ContentType="application/vnd.openxmlformats-officedocument.presentationml.tags+xml"/>
  <Override PartName="/ppt/tags/tag702.xml" ContentType="application/vnd.openxmlformats-officedocument.presentationml.tags+xml"/>
  <Override PartName="/ppt/tags/tag703.xml" ContentType="application/vnd.openxmlformats-officedocument.presentationml.tags+xml"/>
  <Override PartName="/ppt/tags/tag704.xml" ContentType="application/vnd.openxmlformats-officedocument.presentationml.tags+xml"/>
  <Override PartName="/ppt/tags/tag705.xml" ContentType="application/vnd.openxmlformats-officedocument.presentationml.tags+xml"/>
  <Override PartName="/ppt/tags/tag706.xml" ContentType="application/vnd.openxmlformats-officedocument.presentationml.tags+xml"/>
  <Override PartName="/ppt/tags/tag707.xml" ContentType="application/vnd.openxmlformats-officedocument.presentationml.tags+xml"/>
  <Override PartName="/ppt/tags/tag708.xml" ContentType="application/vnd.openxmlformats-officedocument.presentationml.tags+xml"/>
  <Override PartName="/ppt/tags/tag709.xml" ContentType="application/vnd.openxmlformats-officedocument.presentationml.tags+xml"/>
  <Override PartName="/ppt/tags/tag710.xml" ContentType="application/vnd.openxmlformats-officedocument.presentationml.tags+xml"/>
  <Override PartName="/ppt/tags/tag711.xml" ContentType="application/vnd.openxmlformats-officedocument.presentationml.tags+xml"/>
  <Override PartName="/ppt/tags/tag712.xml" ContentType="application/vnd.openxmlformats-officedocument.presentationml.tags+xml"/>
  <Override PartName="/ppt/tags/tag713.xml" ContentType="application/vnd.openxmlformats-officedocument.presentationml.tags+xml"/>
  <Override PartName="/ppt/tags/tag714.xml" ContentType="application/vnd.openxmlformats-officedocument.presentationml.tags+xml"/>
  <Override PartName="/ppt/tags/tag715.xml" ContentType="application/vnd.openxmlformats-officedocument.presentationml.tags+xml"/>
  <Override PartName="/ppt/tags/tag716.xml" ContentType="application/vnd.openxmlformats-officedocument.presentationml.tags+xml"/>
  <Override PartName="/ppt/tags/tag717.xml" ContentType="application/vnd.openxmlformats-officedocument.presentationml.tags+xml"/>
  <Override PartName="/ppt/tags/tag718.xml" ContentType="application/vnd.openxmlformats-officedocument.presentationml.tags+xml"/>
  <Override PartName="/ppt/tags/tag719.xml" ContentType="application/vnd.openxmlformats-officedocument.presentationml.tags+xml"/>
  <Override PartName="/ppt/tags/tag720.xml" ContentType="application/vnd.openxmlformats-officedocument.presentationml.tags+xml"/>
  <Override PartName="/ppt/tags/tag721.xml" ContentType="application/vnd.openxmlformats-officedocument.presentationml.tags+xml"/>
  <Override PartName="/ppt/tags/tag722.xml" ContentType="application/vnd.openxmlformats-officedocument.presentationml.tags+xml"/>
  <Override PartName="/ppt/tags/tag723.xml" ContentType="application/vnd.openxmlformats-officedocument.presentationml.tags+xml"/>
  <Override PartName="/ppt/tags/tag724.xml" ContentType="application/vnd.openxmlformats-officedocument.presentationml.tags+xml"/>
  <Override PartName="/ppt/tags/tag725.xml" ContentType="application/vnd.openxmlformats-officedocument.presentationml.tags+xml"/>
  <Override PartName="/ppt/tags/tag726.xml" ContentType="application/vnd.openxmlformats-officedocument.presentationml.tags+xml"/>
  <Override PartName="/ppt/tags/tag727.xml" ContentType="application/vnd.openxmlformats-officedocument.presentationml.tags+xml"/>
  <Override PartName="/ppt/tags/tag728.xml" ContentType="application/vnd.openxmlformats-officedocument.presentationml.tags+xml"/>
  <Override PartName="/ppt/tags/tag729.xml" ContentType="application/vnd.openxmlformats-officedocument.presentationml.tags+xml"/>
  <Override PartName="/ppt/tags/tag730.xml" ContentType="application/vnd.openxmlformats-officedocument.presentationml.tags+xml"/>
  <Override PartName="/ppt/tags/tag731.xml" ContentType="application/vnd.openxmlformats-officedocument.presentationml.tags+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tags/tag49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389" r:id="rId3"/>
    <p:sldId id="388" r:id="rId4"/>
    <p:sldId id="363" r:id="rId5"/>
    <p:sldId id="364" r:id="rId6"/>
    <p:sldId id="394" r:id="rId7"/>
    <p:sldId id="371" r:id="rId8"/>
    <p:sldId id="359" r:id="rId9"/>
    <p:sldId id="365" r:id="rId10"/>
    <p:sldId id="367" r:id="rId11"/>
    <p:sldId id="390" r:id="rId12"/>
    <p:sldId id="368" r:id="rId13"/>
    <p:sldId id="369" r:id="rId14"/>
    <p:sldId id="375" r:id="rId15"/>
    <p:sldId id="370" r:id="rId16"/>
    <p:sldId id="329" r:id="rId17"/>
    <p:sldId id="330" r:id="rId18"/>
    <p:sldId id="331" r:id="rId19"/>
    <p:sldId id="332" r:id="rId20"/>
    <p:sldId id="391" r:id="rId21"/>
    <p:sldId id="392" r:id="rId22"/>
    <p:sldId id="335" r:id="rId23"/>
    <p:sldId id="336" r:id="rId24"/>
    <p:sldId id="338" r:id="rId25"/>
    <p:sldId id="339" r:id="rId26"/>
    <p:sldId id="382" r:id="rId27"/>
    <p:sldId id="341" r:id="rId28"/>
    <p:sldId id="395" r:id="rId29"/>
    <p:sldId id="396" r:id="rId30"/>
    <p:sldId id="397" r:id="rId31"/>
    <p:sldId id="398" r:id="rId32"/>
    <p:sldId id="343" r:id="rId33"/>
    <p:sldId id="399" r:id="rId34"/>
    <p:sldId id="349" r:id="rId35"/>
    <p:sldId id="387" r:id="rId36"/>
    <p:sldId id="350" r:id="rId37"/>
    <p:sldId id="351" r:id="rId38"/>
    <p:sldId id="352" r:id="rId39"/>
    <p:sldId id="258" r:id="rId40"/>
    <p:sldId id="282" r:id="rId41"/>
    <p:sldId id="283" r:id="rId42"/>
    <p:sldId id="284" r:id="rId43"/>
    <p:sldId id="285" r:id="rId44"/>
    <p:sldId id="286" r:id="rId45"/>
    <p:sldId id="287" r:id="rId46"/>
    <p:sldId id="294" r:id="rId47"/>
    <p:sldId id="295" r:id="rId48"/>
    <p:sldId id="296" r:id="rId49"/>
    <p:sldId id="297" r:id="rId50"/>
    <p:sldId id="298" r:id="rId51"/>
    <p:sldId id="299" r:id="rId52"/>
    <p:sldId id="300" r:id="rId53"/>
    <p:sldId id="301" r:id="rId54"/>
    <p:sldId id="302" r:id="rId55"/>
    <p:sldId id="303" r:id="rId56"/>
    <p:sldId id="304" r:id="rId57"/>
    <p:sldId id="327"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14" autoAdjust="0"/>
  </p:normalViewPr>
  <p:slideViewPr>
    <p:cSldViewPr>
      <p:cViewPr varScale="1">
        <p:scale>
          <a:sx n="71" d="100"/>
          <a:sy n="71" d="100"/>
        </p:scale>
        <p:origin x="-5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2-02-02T11:34:27.261"/>
    </inkml:context>
    <inkml:brush xml:id="br0">
      <inkml:brushProperty name="width" value="0.06667" units="cm"/>
      <inkml:brushProperty name="height" value="0.06667" units="cm"/>
      <inkml:brushProperty name="fitToCurve" value="1"/>
    </inkml:brush>
  </inkml:definitions>
  <inkml:trace contextRef="#ctx0" brushRef="#br0">4180 310 14,'-6'27'18,"6"-27"-6,0 0 0,-32 7-5,32-7-2,-20 2-3,20-2-1,-23-9-1,23 9 0,-27-13 0,27 13 0,-31-20 0,31 20 0,-34-25 0,34 25 0,-31-22 0,31 22 1,-27-14 0,27 14 0,-20-9 1,20 9-1,-21-6 1,21 6 0,-29-7 0,9 3 0,-7-3-1,0 0 0,-7 0-1,1 3 0,-5-1 1,2 1-1,-3 2 0,-3 0 1,-1-3-1,-6 1 0,-3-1 0,-6-4 1,-3-2-1,-9-2 0,1 1 0,-3-3 0,-7-1 0,3 0 1,-5 5-1,0 0 0,-4 2 0,4 5 1,-2-3-1,2 2 0,-5-1 0,3 3 0,5-1 0,-1 2 1,3-3-1,1 5 0,1 0 1,0 7-1,4 0 0,3 4 1,-5 5-1,0 1 1,0 6-1,0 1 1,1-1-1,-4 4 1,1-1-1,2 6 1,-4-3-1,6 0 1,-1 4-1,8-1 2,-5 4-1,8 4 0,-1-7 0,9 8-1,-2-3 1,5 2 0,-3-4 0,3 6-2,-1-2 1,5 1 0,3 3 0,-1 3 1,5 5-1,2-1 0,2 7 0,5 1 1,4 3-1,3 1 0,6 4 0,5 4 0,9 3 0,4 2 0,7 0 0,4 3 0,3 3 1,4 1-1,3-5 0,1-2 1,1-6-1,2-3 1,2-5-1,7-1 0,5-3 0,4-2 0,13 11 0,12 2 1,11 10-1,13 1 1,12 10-1,17 6 1,19 0-1,15 4 1,2-1-1,12-1 0,7-8 0,1-5 0,-1-16 0,-1-4 0,-4-16 1,3-6-2,-1-19 1,0-6 0,2-9 0,5-4 1,7-5-1,4-3 0,1 1 0,-1-2 0,5 1 0,-3 1 0,-9 2 1,-8 0-1,-14 0 0,-11 2 0,-21-4 0,-10 2 0,-17-2 0,-10 2 0,-6-2 0,-8 2 0,-4 0 0,-3 2 0,0 2 0,-4 1 0,-5-1 0,-5 3 0,-8 0 0,-5-1 0,-9-1 0,-4 2 1,-7-3-1,-4 1 0,-23-5 0,33 6 0,-33-6 0,27 9 0,-27-9 0,27 7 0,-27-7 0,29 9 0,-29-9 0,36 7 0,-15-7 0,1 0-1,5 2 0,0-7-1,9 8-2,-7-10-2,14 9-1,-12-11-1,21 14-1,-18-14-2,22 11-15,-2 5-3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BF0611-E645-4A69-B4DB-1686C179E1BF}" type="datetimeFigureOut">
              <a:rPr lang="en-US" smtClean="0"/>
              <a:t>1/28/2013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19CCA-ADF8-4579-8445-1A18296D9BCC}" type="slidenum">
              <a:rPr lang="en-US" smtClean="0"/>
              <a:t>‹#›</a:t>
            </a:fld>
            <a:endParaRPr lang="en-US"/>
          </a:p>
        </p:txBody>
      </p:sp>
    </p:spTree>
    <p:extLst>
      <p:ext uri="{BB962C8B-B14F-4D97-AF65-F5344CB8AC3E}">
        <p14:creationId xmlns:p14="http://schemas.microsoft.com/office/powerpoint/2010/main" val="2005181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686100" y="4343705"/>
            <a:ext cx="5485805" cy="4113893"/>
          </a:xfrm>
          <a:prstGeom prst="rect">
            <a:avLst/>
          </a:prstGeom>
          <a:noFill/>
          <a:ln>
            <a:miter lim="800000"/>
            <a:headEnd/>
            <a:tailEnd/>
          </a:ln>
        </p:spPr>
        <p:txBody>
          <a:bodyPr lIns="91417" tIns="45708" rIns="91417" bIns="4570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637 has a 1’s place , 10’s place and 100’s place</a:t>
            </a:r>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12</a:t>
            </a:fld>
            <a:endParaRPr lang="en-US"/>
          </a:p>
        </p:txBody>
      </p:sp>
    </p:spTree>
    <p:extLst>
      <p:ext uri="{BB962C8B-B14F-4D97-AF65-F5344CB8AC3E}">
        <p14:creationId xmlns:p14="http://schemas.microsoft.com/office/powerpoint/2010/main" val="2601908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write any number in</a:t>
            </a:r>
            <a:r>
              <a:rPr lang="en-US" baseline="0" dirty="0" smtClean="0"/>
              <a:t> any base we like. The most natural base for computers is binary, which is hard to read, which is the reason we use hex and octal.  Decimal..</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13</a:t>
            </a:fld>
            <a:endParaRPr lang="en-US"/>
          </a:p>
        </p:txBody>
      </p:sp>
    </p:spTree>
    <p:extLst>
      <p:ext uri="{BB962C8B-B14F-4D97-AF65-F5344CB8AC3E}">
        <p14:creationId xmlns:p14="http://schemas.microsoft.com/office/powerpoint/2010/main" val="2546429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Animate this better</a:t>
            </a:r>
          </a:p>
          <a:p>
            <a:r>
              <a:rPr lang="en-US" baseline="0" dirty="0" smtClean="0"/>
              <a:t>Add another slide</a:t>
            </a:r>
          </a:p>
          <a:p>
            <a:r>
              <a:rPr lang="en-US" baseline="0" dirty="0" smtClean="0"/>
              <a:t>So we need two numbers, the sum, carry in, and carry out</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2227"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r>
              <a:rPr lang="en-US" dirty="0" smtClean="0"/>
              <a:t>Adds two 1-bit numbers, </a:t>
            </a:r>
            <a:br>
              <a:rPr lang="en-US" dirty="0" smtClean="0"/>
            </a:br>
            <a:r>
              <a:rPr lang="en-US" dirty="0" smtClean="0"/>
              <a:t>computes 1-bit result and carry out</a:t>
            </a:r>
          </a:p>
          <a:p>
            <a:r>
              <a:rPr lang="en-US" dirty="0" smtClean="0"/>
              <a:t>Useful for the rightmost binary digit, not much else</a:t>
            </a:r>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r>
              <a:rPr lang="en-US" dirty="0" smtClean="0"/>
              <a:t>Adds two 1-bit numbers, along with carry-in, computes 1-bit result and carry out</a:t>
            </a:r>
          </a:p>
          <a:p>
            <a:r>
              <a:rPr lang="en-US" dirty="0" smtClean="0"/>
              <a:t>Can be cascaded to add N-bit numbers</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76323"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r>
              <a:rPr lang="en-US" dirty="0" smtClean="0"/>
              <a:t>Transition: to do subtraction, just add,</a:t>
            </a:r>
            <a:r>
              <a:rPr lang="en-US" baseline="0" dirty="0" smtClean="0"/>
              <a:t> but negate one number</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lIns="91424" tIns="45712" rIns="91424" bIns="45712">
            <a:normAutofit/>
          </a:bodyPr>
          <a:lstStyle/>
          <a:p>
            <a:r>
              <a:rPr lang="en-US" dirty="0" smtClean="0"/>
              <a:t>problems?</a:t>
            </a:r>
            <a:r>
              <a:rPr lang="en-US" baseline="0" dirty="0" smtClean="0"/>
              <a:t> </a:t>
            </a:r>
            <a:r>
              <a:rPr lang="en-US" dirty="0" smtClean="0"/>
              <a:t>two zeros, circuit still complicated</a:t>
            </a:r>
          </a:p>
          <a:p>
            <a:r>
              <a:rPr lang="en-US" dirty="0" smtClean="0"/>
              <a:t>e.g. the existence of two forms of the same value (-0 and +0) necessitates two rather than a single comparison when checking for equality with zero.</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CDC 6000 series and UNIVAC 1100 series computers were based on ones' complement.</a:t>
            </a:r>
          </a:p>
          <a:p>
            <a:endParaRPr lang="en-US" dirty="0" smtClean="0"/>
          </a:p>
          <a:p>
            <a:r>
              <a:rPr lang="en-US" dirty="0" smtClean="0"/>
              <a:t>Also, in addition to two zero’s, there is a crazy phenomenon called "end-around carry“:</a:t>
            </a:r>
            <a:r>
              <a:rPr lang="en-US" baseline="0" dirty="0" smtClean="0"/>
              <a:t>  If the carry extends past the end of the word it is said to have "wrapped" around, a condition called an "end-around carry". When this occurs, the bit must be added back in at the right-most bit. This phenomenon does not occur in two's complement arithmetic.</a:t>
            </a:r>
          </a:p>
          <a:p>
            <a:r>
              <a:rPr lang="en-US" dirty="0" smtClean="0"/>
              <a:t>Subtraction is similar, except that borrows are propagated to the left instead of carries. If the borrow extends past the end of the word it is said to have "wrapped" around, a condition called an "end-around borrow". When this occurs, the bit must be subtracted back in at the right-most bit. </a:t>
            </a:r>
            <a:r>
              <a:rPr lang="en-US" smtClean="0"/>
              <a:t>This phenomenon does not occur in two's complement arithmetic.</a:t>
            </a:r>
            <a:endParaRPr lang="en-US" dirty="0" smtClean="0"/>
          </a:p>
          <a:p>
            <a:endParaRPr lang="en-US" dirty="0" smtClean="0"/>
          </a:p>
          <a:p>
            <a:r>
              <a:rPr lang="en-US" dirty="0" smtClean="0"/>
              <a:t>The CDC 6000 series and UNIVAC 1100 series computers were based on ones' complement.</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lIns="91424" tIns="45712" rIns="91424" bIns="45712"/>
          <a:lstStyle/>
          <a:p>
            <a:fld id="{F138EA58-C6FB-42EB-AD9F-48A3EC3E5963}"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lIns="91424" tIns="45712" rIns="91424" bIns="45712">
            <a:normAutofit/>
          </a:bodyPr>
          <a:lstStyle/>
          <a:p>
            <a:r>
              <a:rPr lang="en-US" dirty="0" smtClean="0"/>
              <a:t>add 1 and *discard carry*</a:t>
            </a:r>
          </a:p>
          <a:p>
            <a:r>
              <a:rPr lang="en-US" dirty="0" smtClean="0"/>
              <a:t>Add a “Did you know box”</a:t>
            </a:r>
          </a:p>
          <a:p>
            <a:r>
              <a:rPr lang="en-US" dirty="0" smtClean="0"/>
              <a:t>The two's complement of an N-bit number is defined as the *complement* with respect to 2^N, in other words the result of subtracting the number from 2^N. This is also equivalent to taking the *ones' complement* and then adding one, since the sum of a number and its ones' complement is all 1 bits. The two's complement of a number behaves like the negative of the original number in most arithmetic, and positive and negative numbers can coexist in a natural way.</a:t>
            </a:r>
          </a:p>
          <a:p>
            <a:endParaRPr lang="en-US" dirty="0" smtClean="0"/>
          </a:p>
          <a:p>
            <a:r>
              <a:rPr lang="en-US" dirty="0" smtClean="0"/>
              <a:t>Two's complement is the easiest to implement in hardware, which may be the ultimate reason for its widespread popularity[citation needed]. Remember that processors on the early mainframes often consisted of thousands of transistors – eliminating a significant number of transistors was a significant cost savings. The architects of the early integrated circuit based CPUs (Intel 8080, etc.) chose to use two's complement math. As IC technology advanced, virtually all adopted two's complement technology. Intel, AMD, and IBM POWER chips are all two's complement.[</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lIns="91424" tIns="45712" rIns="91424" bIns="45712"/>
          <a:lstStyle/>
          <a:p>
            <a:fld id="{F138EA58-C6FB-42EB-AD9F-48A3EC3E5963}"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585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85859"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r>
              <a:rPr lang="en-US" dirty="0" smtClean="0"/>
              <a:t>choose -8</a:t>
            </a:r>
            <a:r>
              <a:rPr lang="en-US" baseline="0" dirty="0" smtClean="0"/>
              <a:t> so we have a sign bit</a:t>
            </a:r>
            <a:endParaRPr lang="en-US" dirty="0" smtClean="0"/>
          </a:p>
          <a:p>
            <a:r>
              <a:rPr lang="en-US" dirty="0" smtClean="0"/>
              <a:t>+0 = -0</a:t>
            </a:r>
          </a:p>
          <a:p>
            <a:r>
              <a:rPr lang="en-US" dirty="0" smtClean="0"/>
              <a:t>wraps from +7 to -8</a:t>
            </a:r>
          </a:p>
          <a:p>
            <a:r>
              <a:rPr lang="en-US" dirty="0" smtClean="0"/>
              <a:t>asymmetric: no</a:t>
            </a:r>
            <a:r>
              <a:rPr lang="en-US" baseline="0" dirty="0" smtClean="0"/>
              <a:t> +8</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t>
            </a:r>
            <a:r>
              <a:rPr lang="en-US" dirty="0" err="1" smtClean="0"/>
              <a:t>takeway</a:t>
            </a:r>
            <a:r>
              <a:rPr lang="en-US" baseline="0" dirty="0" err="1" smtClean="0"/>
              <a:t>s</a:t>
            </a:r>
            <a:r>
              <a:rPr lang="en-US" baseline="0" dirty="0" smtClean="0"/>
              <a:t> at end of a block.  Possibly build on takeaways throughout lecture</a:t>
            </a:r>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4</a:t>
            </a:fld>
            <a:endParaRPr lang="en-US"/>
          </a:p>
        </p:txBody>
      </p:sp>
    </p:spTree>
    <p:extLst>
      <p:ext uri="{BB962C8B-B14F-4D97-AF65-F5344CB8AC3E}">
        <p14:creationId xmlns:p14="http://schemas.microsoft.com/office/powerpoint/2010/main" val="2601908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790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87907"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r>
              <a:rPr lang="en-US" dirty="0" smtClean="0"/>
              <a:t>Why two’s complement works:</a:t>
            </a:r>
          </a:p>
          <a:p>
            <a:r>
              <a:rPr lang="en-US" dirty="0" smtClean="0"/>
              <a:t>Given a set of all possible N-bit values, we can assign the lower (by binary value) half to be the integers from 0 to (2^[N−1]−1) inclusive and the upper half to be −2^[N−1] to −1 inclusive. The upper half can be used to represent negative integers from −2^[N−1] to −1 because, under addition modulo 2^N they behave the same way as those negative integers. That is to say that because </a:t>
            </a:r>
            <a:r>
              <a:rPr lang="en-US" dirty="0" err="1" smtClean="0"/>
              <a:t>i</a:t>
            </a:r>
            <a:r>
              <a:rPr lang="en-US" dirty="0" smtClean="0"/>
              <a:t> + j mod 2^N = </a:t>
            </a:r>
            <a:r>
              <a:rPr lang="en-US" dirty="0" err="1" smtClean="0"/>
              <a:t>i</a:t>
            </a:r>
            <a:r>
              <a:rPr lang="en-US" dirty="0" smtClean="0"/>
              <a:t> + (j + 2^N) mod 2^N any value in the set { j + k2^N | k is an integer }  can be used in place of j.</a:t>
            </a:r>
          </a:p>
          <a:p>
            <a:endParaRPr lang="en-US" dirty="0" smtClean="0"/>
          </a:p>
          <a:p>
            <a:r>
              <a:rPr lang="en-US" dirty="0" smtClean="0"/>
              <a:t>For example, with eight bits, the unsigned bytes are 0 to 255. Subtracting 256 from the top half (128 to 255) yields the signed bytes −128 to −1.</a:t>
            </a:r>
          </a:p>
          <a:p>
            <a:endParaRPr lang="en-US" dirty="0" smtClean="0"/>
          </a:p>
          <a:p>
            <a:r>
              <a:rPr lang="en-US" b="1" dirty="0" smtClean="0"/>
              <a:t>The relationship to two's complement is </a:t>
            </a:r>
            <a:r>
              <a:rPr lang="en-US" b="1" dirty="0" err="1" smtClean="0"/>
              <a:t>realised</a:t>
            </a:r>
            <a:r>
              <a:rPr lang="en-US" b="1" dirty="0" smtClean="0"/>
              <a:t> by noting that 256 = 255 + 1, and (255 − x) is the ones' complement of x.</a:t>
            </a:r>
            <a:endParaRPr lang="en-US" b="0" dirty="0" smtClean="0"/>
          </a:p>
          <a:p>
            <a:endParaRPr lang="en-US" b="0" dirty="0" smtClean="0"/>
          </a:p>
          <a:p>
            <a:r>
              <a:rPr lang="en-US" b="0" dirty="0" smtClean="0"/>
              <a:t>http://en.wikipedia.org/wiki/Two%27s_complement</a:t>
            </a:r>
            <a:endParaRPr lang="en-US" b="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9954"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789955"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59939"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r>
              <a:rPr lang="en-US" dirty="0" smtClean="0"/>
              <a:t>1 + (-1)</a:t>
            </a:r>
          </a:p>
          <a:p>
            <a:r>
              <a:rPr lang="en-US" dirty="0" smtClean="0"/>
              <a:t>(-3) + (-1)</a:t>
            </a:r>
          </a:p>
          <a:p>
            <a:r>
              <a:rPr lang="en-US" dirty="0" smtClean="0"/>
              <a:t>(-7)</a:t>
            </a:r>
            <a:r>
              <a:rPr lang="en-US" baseline="0" dirty="0" smtClean="0"/>
              <a:t> + 3</a:t>
            </a:r>
          </a:p>
          <a:p>
            <a:r>
              <a:rPr lang="en-US" baseline="0" dirty="0" smtClean="0"/>
              <a:t>7 + (-3)</a:t>
            </a:r>
          </a:p>
          <a:p>
            <a:r>
              <a:rPr lang="en-US" baseline="0" dirty="0" smtClean="0"/>
              <a:t>7 + 1 : overflow</a:t>
            </a:r>
          </a:p>
          <a:p>
            <a:r>
              <a:rPr lang="en-US" baseline="0" dirty="0" smtClean="0"/>
              <a:t>(-7) + (-3) : overflow</a:t>
            </a:r>
          </a:p>
          <a:p>
            <a:r>
              <a:rPr lang="en-US" baseline="0" dirty="0" smtClean="0"/>
              <a:t>(-7) + (-1)</a:t>
            </a:r>
          </a:p>
          <a:p>
            <a:endParaRPr lang="en-US" baseline="0" dirty="0" smtClean="0"/>
          </a:p>
          <a:p>
            <a:r>
              <a:rPr lang="en-US" dirty="0" smtClean="0"/>
              <a:t>7 + 1 = 0111+0001 = 1000 = -8 (OVERFLOW)!  (Had a carry in to the MSB!) Sign of out != sign of in</a:t>
            </a:r>
          </a:p>
          <a:p>
            <a:r>
              <a:rPr lang="en-US" dirty="0" smtClean="0"/>
              <a:t>7 + (-3)  0111+ 1101 =    1100 = -4</a:t>
            </a:r>
          </a:p>
          <a:p>
            <a:r>
              <a:rPr lang="en-US" dirty="0" smtClean="0"/>
              <a:t>-7+-3 = 1001 + 1101 =    0110 (</a:t>
            </a:r>
            <a:r>
              <a:rPr lang="en-US" dirty="0" err="1" smtClean="0"/>
              <a:t>cout</a:t>
            </a:r>
            <a:r>
              <a:rPr lang="en-US" dirty="0" smtClean="0"/>
              <a:t> = 1) (Did not have a carry in to the MSB)</a:t>
            </a:r>
          </a:p>
          <a:p>
            <a:r>
              <a:rPr lang="en-US" dirty="0" smtClean="0"/>
              <a:t>-7+-1 = 1001 + 1111 =    1000 (</a:t>
            </a:r>
            <a:r>
              <a:rPr lang="en-US" dirty="0" err="1" smtClean="0"/>
              <a:t>cout</a:t>
            </a:r>
            <a:r>
              <a:rPr lang="en-US" dirty="0" smtClean="0"/>
              <a:t> = 1)</a:t>
            </a:r>
          </a:p>
          <a:p>
            <a:endParaRPr lang="en-US" dirty="0" smtClean="0"/>
          </a:p>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24" tIns="45712" rIns="91424" bIns="45712"/>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24" tIns="45712" rIns="91424" bIns="45712"/>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1987"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8130"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1968131"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r>
              <a:rPr lang="en-US" dirty="0" smtClean="0"/>
              <a:t>red herring? constants into </a:t>
            </a:r>
            <a:r>
              <a:rPr lang="en-US" dirty="0" err="1" smtClean="0"/>
              <a:t>mux</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42"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058243"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24" tIns="45712" rIns="91424" bIns="45712"/>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3778" name="Rectangle 2"/>
          <p:cNvSpPr>
            <a:spLocks noGrp="1" noRot="1" noChangeAspect="1" noChangeArrowheads="1" noTextEdit="1"/>
          </p:cNvSpPr>
          <p:nvPr>
            <p:ph type="sldImg"/>
          </p:nvPr>
        </p:nvSpPr>
        <p:spPr bwMode="auto">
          <a:xfrm>
            <a:off x="1144588" y="685800"/>
            <a:ext cx="4570412" cy="3429000"/>
          </a:xfrm>
          <a:prstGeom prst="rect">
            <a:avLst/>
          </a:prstGeom>
          <a:noFill/>
          <a:ln>
            <a:solidFill>
              <a:srgbClr val="000000"/>
            </a:solidFill>
            <a:miter lim="800000"/>
            <a:headEnd/>
            <a:tailEnd/>
          </a:ln>
        </p:spPr>
      </p:sp>
      <p:sp>
        <p:nvSpPr>
          <p:cNvPr id="2123779" name="Rectangle 3"/>
          <p:cNvSpPr>
            <a:spLocks noGrp="1" noChangeArrowheads="1"/>
          </p:cNvSpPr>
          <p:nvPr>
            <p:ph type="body" idx="1"/>
          </p:nvPr>
        </p:nvSpPr>
        <p:spPr bwMode="auto">
          <a:xfrm>
            <a:off x="686114" y="4343715"/>
            <a:ext cx="5485778" cy="4113862"/>
          </a:xfrm>
          <a:prstGeom prst="rect">
            <a:avLst/>
          </a:prstGeom>
          <a:noFill/>
          <a:ln>
            <a:miter lim="800000"/>
            <a:headEnd/>
            <a:tailEnd/>
          </a:ln>
        </p:spPr>
        <p:txBody>
          <a:bodyPr lIns="91415" tIns="45708" rIns="91415" bIns="45708"/>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5826" name="Rectangle 2"/>
          <p:cNvSpPr>
            <a:spLocks noGrp="1" noRot="1" noChangeAspect="1" noChangeArrowheads="1" noTextEdit="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p:spPr>
      </p:sp>
      <p:sp>
        <p:nvSpPr>
          <p:cNvPr id="2125827" name="Rectangle 3"/>
          <p:cNvSpPr>
            <a:spLocks noGrp="1" noChangeArrowheads="1"/>
          </p:cNvSpPr>
          <p:nvPr>
            <p:ph type="body" idx="1"/>
          </p:nvPr>
        </p:nvSpPr>
        <p:spPr bwMode="auto">
          <a:xfrm>
            <a:off x="686114" y="4343715"/>
            <a:ext cx="5485778" cy="4113862"/>
          </a:xfrm>
          <a:prstGeom prst="rect">
            <a:avLst/>
          </a:prstGeom>
          <a:solidFill>
            <a:srgbClr val="FFFFFF"/>
          </a:solidFill>
          <a:ln>
            <a:solidFill>
              <a:srgbClr val="000000"/>
            </a:solidFill>
            <a:miter lim="800000"/>
            <a:headEnd/>
            <a:tailEnd/>
          </a:ln>
        </p:spPr>
        <p:txBody>
          <a:bodyPr lIns="91415" tIns="45708" rIns="91415" bIns="45708"/>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637 has a 1’s place , 10’s place and 100’s place</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Show</a:t>
            </a:r>
            <a:r>
              <a:rPr lang="en-US" baseline="0" dirty="0" smtClean="0"/>
              <a:t> how to go from </a:t>
            </a:r>
            <a:endParaRPr lang="en-US" dirty="0" smtClean="0"/>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5</a:t>
            </a:fld>
            <a:endParaRPr lang="en-US"/>
          </a:p>
        </p:txBody>
      </p:sp>
    </p:spTree>
    <p:extLst>
      <p:ext uri="{BB962C8B-B14F-4D97-AF65-F5344CB8AC3E}">
        <p14:creationId xmlns:p14="http://schemas.microsoft.com/office/powerpoint/2010/main" val="26019086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7650" name="Rectangle 2"/>
          <p:cNvSpPr>
            <a:spLocks noGrp="1" noRot="1" noChangeAspect="1" noChangeArrowheads="1" noTextEdit="1"/>
          </p:cNvSpPr>
          <p:nvPr>
            <p:ph type="sldImg"/>
          </p:nvPr>
        </p:nvSpPr>
        <p:spPr bwMode="auto">
          <a:xfrm>
            <a:off x="1178719" y="687917"/>
            <a:ext cx="4499075" cy="3427488"/>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307651" name="Rectangle 3"/>
          <p:cNvSpPr>
            <a:spLocks noGrp="1" noChangeArrowheads="1"/>
          </p:cNvSpPr>
          <p:nvPr>
            <p:ph type="body" idx="1"/>
          </p:nvPr>
        </p:nvSpPr>
        <p:spPr bwMode="auto">
          <a:xfrm>
            <a:off x="915293" y="4343703"/>
            <a:ext cx="5024438" cy="410935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90406" tIns="45204" rIns="90406" bIns="45204"/>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9698" name="Rectangle 2"/>
          <p:cNvSpPr>
            <a:spLocks noGrp="1" noRot="1" noChangeAspect="1" noChangeArrowheads="1" noTextEdit="1"/>
          </p:cNvSpPr>
          <p:nvPr>
            <p:ph type="sldImg"/>
          </p:nvPr>
        </p:nvSpPr>
        <p:spPr bwMode="auto">
          <a:xfrm>
            <a:off x="1178719" y="687917"/>
            <a:ext cx="4499075" cy="3427488"/>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309699" name="Rectangle 3"/>
          <p:cNvSpPr>
            <a:spLocks noGrp="1" noChangeArrowheads="1"/>
          </p:cNvSpPr>
          <p:nvPr>
            <p:ph type="body" idx="1"/>
          </p:nvPr>
        </p:nvSpPr>
        <p:spPr bwMode="auto">
          <a:xfrm>
            <a:off x="915293" y="4343703"/>
            <a:ext cx="5024438" cy="410935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90406" tIns="45204" rIns="90406" bIns="45204"/>
          <a:lstStyle/>
          <a:p>
            <a:r>
              <a:rPr lang="en-US" dirty="0" smtClean="0"/>
              <a:t>Input: paper with at exactly one mark</a:t>
            </a:r>
          </a:p>
          <a:p>
            <a:r>
              <a:rPr lang="en-US" dirty="0" err="1" smtClean="0"/>
              <a:t>Datapath</a:t>
            </a:r>
            <a:r>
              <a:rPr lang="en-US" dirty="0" smtClean="0"/>
              <a:t>: process current ballot</a:t>
            </a:r>
          </a:p>
          <a:p>
            <a:r>
              <a:rPr lang="en-US" dirty="0" smtClean="0"/>
              <a:t>Output: a number the supervisor can record</a:t>
            </a:r>
          </a:p>
          <a:p>
            <a:r>
              <a:rPr lang="en-US" dirty="0" smtClean="0"/>
              <a:t>Memory &amp; control: none for now</a:t>
            </a:r>
          </a:p>
          <a:p>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65538"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a:noFill/>
          <a:ln w="12700">
            <a:solidFill>
              <a:prstClr val="black"/>
            </a:solidFill>
          </a:ln>
        </p:spPr>
      </p:sp>
      <p:sp>
        <p:nvSpPr>
          <p:cNvPr id="3" name="Notes Placeholder 2"/>
          <p:cNvSpPr>
            <a:spLocks noGrp="1"/>
          </p:cNvSpPr>
          <p:nvPr>
            <p:ph type="body" idx="1"/>
          </p:nvPr>
        </p:nvSpPr>
        <p:spPr>
          <a:xfrm>
            <a:off x="686098" y="4343704"/>
            <a:ext cx="5485805" cy="4113892"/>
          </a:xfrm>
          <a:prstGeom prst="rect">
            <a:avLst/>
          </a:prstGeom>
        </p:spPr>
        <p:txBody>
          <a:bodyPr>
            <a:normAutofit/>
          </a:bodyPr>
          <a:lstStyle/>
          <a:p>
            <a:r>
              <a:rPr lang="en-US" dirty="0" smtClean="0"/>
              <a:t>could do big combinatorial circuit</a:t>
            </a:r>
          </a:p>
          <a:p>
            <a:r>
              <a:rPr lang="en-US" dirty="0" smtClean="0"/>
              <a:t>truth table too large: 2^N rows</a:t>
            </a:r>
          </a:p>
          <a:p>
            <a:r>
              <a:rPr lang="en-US" dirty="0" smtClean="0"/>
              <a:t>no</a:t>
            </a:r>
            <a:r>
              <a:rPr lang="en-US" baseline="0" dirty="0" smtClean="0"/>
              <a:t> possibility for re-use of components</a:t>
            </a:r>
          </a:p>
          <a:p>
            <a:r>
              <a:rPr lang="en-US" baseline="0" dirty="0" smtClean="0"/>
              <a:t>routing N wires is expensive</a:t>
            </a:r>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5"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67586"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N possible</a:t>
            </a:r>
            <a:r>
              <a:rPr lang="en-US" baseline="0" dirty="0" smtClean="0">
                <a:latin typeface="Calibri" pitchFamily="34" charset="0"/>
              </a:rPr>
              <a:t> inputs -&gt; </a:t>
            </a:r>
            <a:r>
              <a:rPr lang="en-US" dirty="0" smtClean="0">
                <a:latin typeface="Calibri" pitchFamily="34" charset="0"/>
              </a:rPr>
              <a:t>log2(N) wires</a:t>
            </a:r>
            <a:r>
              <a:rPr lang="en-US" baseline="0" dirty="0" smtClean="0">
                <a:latin typeface="Calibri" pitchFamily="34" charset="0"/>
              </a:rPr>
              <a:t> </a:t>
            </a:r>
            <a:r>
              <a:rPr lang="en-US" baseline="0" smtClean="0">
                <a:latin typeface="Calibri" pitchFamily="34" charset="0"/>
              </a:rPr>
              <a:t>to encode</a:t>
            </a:r>
            <a:endParaRPr lang="en-US" dirty="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986"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321987" name="Rectangle 3"/>
          <p:cNvSpPr>
            <a:spLocks noGrp="1" noChangeArrowheads="1"/>
          </p:cNvSpPr>
          <p:nvPr>
            <p:ph type="body" idx="1"/>
          </p:nvPr>
        </p:nvSpPr>
        <p:spPr bwMode="auto">
          <a:xfrm>
            <a:off x="915293" y="4343703"/>
            <a:ext cx="5024438" cy="410935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90406" tIns="45204" rIns="90406" bIns="45204"/>
          <a:lstStyle/>
          <a:p>
            <a:r>
              <a:rPr lang="en-US" dirty="0" smtClean="0"/>
              <a:t>Implementation . . .</a:t>
            </a:r>
          </a:p>
          <a:p>
            <a:r>
              <a:rPr lang="en-US" dirty="0" smtClean="0"/>
              <a:t>assume 8 choices, exactly one mark detected</a:t>
            </a:r>
          </a:p>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986" name="Rectangle 2"/>
          <p:cNvSpPr>
            <a:spLocks noGrp="1" noRot="1" noChangeAspect="1" noChangeArrowheads="1" noTextEdit="1"/>
          </p:cNvSpPr>
          <p:nvPr>
            <p:ph type="sldImg"/>
          </p:nvPr>
        </p:nvSpPr>
        <p:spPr bwMode="auto">
          <a:xfrm>
            <a:off x="1144588" y="687388"/>
            <a:ext cx="4568825" cy="3427412"/>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321987" name="Rectangle 3"/>
          <p:cNvSpPr>
            <a:spLocks noGrp="1" noChangeArrowheads="1"/>
          </p:cNvSpPr>
          <p:nvPr>
            <p:ph type="body" idx="1"/>
          </p:nvPr>
        </p:nvSpPr>
        <p:spPr bwMode="auto">
          <a:xfrm>
            <a:off x="915293" y="4343703"/>
            <a:ext cx="5024438" cy="410935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90406" tIns="45204" rIns="90406" bIns="45204"/>
          <a:lstStyle/>
          <a:p>
            <a:r>
              <a:rPr lang="en-US" dirty="0" smtClean="0"/>
              <a:t>Implementation . . .</a:t>
            </a:r>
          </a:p>
          <a:p>
            <a:r>
              <a:rPr lang="en-US" dirty="0" smtClean="0"/>
              <a:t>assume 8 choices, exactly one mark detected</a:t>
            </a:r>
          </a:p>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29"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73730"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4034" name="Rectangle 2"/>
          <p:cNvSpPr>
            <a:spLocks noGrp="1" noRot="1" noChangeAspect="1" noChangeArrowheads="1" noTextEdit="1"/>
          </p:cNvSpPr>
          <p:nvPr>
            <p:ph type="sldImg"/>
          </p:nvPr>
        </p:nvSpPr>
        <p:spPr bwMode="auto">
          <a:xfrm>
            <a:off x="1178719" y="687917"/>
            <a:ext cx="4499075" cy="3427488"/>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324035" name="Rectangle 3"/>
          <p:cNvSpPr>
            <a:spLocks noGrp="1" noChangeArrowheads="1"/>
          </p:cNvSpPr>
          <p:nvPr>
            <p:ph type="body" idx="1"/>
          </p:nvPr>
        </p:nvSpPr>
        <p:spPr bwMode="auto">
          <a:xfrm>
            <a:off x="915293" y="4343703"/>
            <a:ext cx="5024438" cy="410935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90406" tIns="45204" rIns="90406" bIns="45204"/>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3"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74754"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637 has a 1’s place , 10’s place and 100’s place</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Show</a:t>
            </a:r>
            <a:r>
              <a:rPr lang="en-US" baseline="0" dirty="0" smtClean="0"/>
              <a:t> how to go from </a:t>
            </a:r>
            <a:endParaRPr lang="en-US" dirty="0" smtClean="0"/>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6</a:t>
            </a:fld>
            <a:endParaRPr lang="en-US"/>
          </a:p>
        </p:txBody>
      </p:sp>
    </p:spTree>
    <p:extLst>
      <p:ext uri="{BB962C8B-B14F-4D97-AF65-F5344CB8AC3E}">
        <p14:creationId xmlns:p14="http://schemas.microsoft.com/office/powerpoint/2010/main" val="26019086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a:noFill/>
          <a:ln w="12700">
            <a:solidFill>
              <a:prstClr val="black"/>
            </a:solidFill>
          </a:ln>
        </p:spPr>
      </p:sp>
      <p:sp>
        <p:nvSpPr>
          <p:cNvPr id="3" name="Notes Placeholder 2"/>
          <p:cNvSpPr>
            <a:spLocks noGrp="1"/>
          </p:cNvSpPr>
          <p:nvPr>
            <p:ph type="body" idx="1"/>
          </p:nvPr>
        </p:nvSpPr>
        <p:spPr>
          <a:xfrm>
            <a:off x="686098" y="4343704"/>
            <a:ext cx="5485805" cy="4113892"/>
          </a:xfrm>
          <a:prstGeom prst="rect">
            <a:avLst/>
          </a:prstGeom>
        </p:spPr>
        <p:txBody>
          <a:bodyPr>
            <a:normAutofit/>
          </a:bodyPr>
          <a:lstStyle/>
          <a:p>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a:noFill/>
          <a:ln w="12700">
            <a:solidFill>
              <a:prstClr val="black"/>
            </a:solidFill>
          </a:ln>
        </p:spPr>
      </p:sp>
      <p:sp>
        <p:nvSpPr>
          <p:cNvPr id="3" name="Notes Placeholder 2"/>
          <p:cNvSpPr>
            <a:spLocks noGrp="1"/>
          </p:cNvSpPr>
          <p:nvPr>
            <p:ph type="body" idx="1"/>
          </p:nvPr>
        </p:nvSpPr>
        <p:spPr>
          <a:xfrm>
            <a:off x="686098" y="4343704"/>
            <a:ext cx="5485805" cy="4113892"/>
          </a:xfrm>
          <a:prstGeom prst="rect">
            <a:avLst/>
          </a:prstGeom>
        </p:spPr>
        <p:txBody>
          <a:bodyPr>
            <a:normAutofit/>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29"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73730"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80898"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Place location of question better in</a:t>
            </a:r>
            <a:r>
              <a:rPr lang="en-US" baseline="0" dirty="0" smtClean="0"/>
              <a:t> slide</a:t>
            </a:r>
          </a:p>
          <a:p>
            <a:endParaRPr lang="en-US" dirty="0" smtClean="0"/>
          </a:p>
          <a:p>
            <a:r>
              <a:rPr lang="en-US" dirty="0" smtClean="0"/>
              <a:t>The</a:t>
            </a:r>
            <a:r>
              <a:rPr lang="en-US" baseline="0" dirty="0" smtClean="0"/>
              <a:t> base represents the number of </a:t>
            </a:r>
            <a:r>
              <a:rPr lang="en-US" i="1" baseline="0" dirty="0" smtClean="0"/>
              <a:t>unique</a:t>
            </a:r>
            <a:r>
              <a:rPr lang="en-US" i="0" baseline="0" dirty="0" smtClean="0"/>
              <a:t> symbols (decimal has 10, octal has 8, hexadecimal has 16, and binary has 2 unique symbols)</a:t>
            </a:r>
            <a:endParaRPr lang="en-US" dirty="0" smtClean="0"/>
          </a:p>
          <a:p>
            <a:r>
              <a:rPr lang="en-US" dirty="0" smtClean="0"/>
              <a:t>Every group of four bits is called a nibble, every group of 8</a:t>
            </a:r>
            <a:r>
              <a:rPr lang="en-US" baseline="0" dirty="0" smtClean="0"/>
              <a:t> bits is a byte</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7</a:t>
            </a:fld>
            <a:endParaRPr lang="en-US"/>
          </a:p>
        </p:txBody>
      </p:sp>
    </p:spTree>
    <p:extLst>
      <p:ext uri="{BB962C8B-B14F-4D97-AF65-F5344CB8AC3E}">
        <p14:creationId xmlns:p14="http://schemas.microsoft.com/office/powerpoint/2010/main" val="1480557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**Convert</a:t>
            </a:r>
            <a:r>
              <a:rPr lang="en-US" baseline="0" dirty="0" smtClean="0">
                <a:latin typeface="Calibri" pitchFamily="34" charset="0"/>
              </a:rPr>
              <a:t> to a different base instead of same base**</a:t>
            </a:r>
          </a:p>
          <a:p>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0b1001111101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Ask students to write down binary number after we</a:t>
            </a:r>
            <a:r>
              <a:rPr lang="en-US" baseline="0" dirty="0" smtClean="0">
                <a:latin typeface="Calibri" pitchFamily="34" charset="0"/>
              </a:rPr>
              <a:t> figure it out.  The question is did they writ the MSB on the left?</a:t>
            </a:r>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Is 637 same as 0x 637 ?</a:t>
            </a:r>
          </a:p>
          <a:p>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178719" y="687917"/>
            <a:ext cx="4499075" cy="3427488"/>
          </a:xfrm>
          <a:prstGeom prst="rect">
            <a:avLst/>
          </a:prstGeom>
          <a:solidFill>
            <a:srgbClr val="FFFFFF"/>
          </a:solidFill>
          <a:ln w="9525">
            <a:solidFill>
              <a:srgbClr val="000000"/>
            </a:solidFill>
            <a:miter lim="800000"/>
            <a:headEnd/>
            <a:tailEnd/>
          </a:ln>
          <a:effectLst/>
        </p:spPr>
        <p:txBody>
          <a:bodyPr wrap="none" lIns="86493" tIns="43247" rIns="86493" bIns="43247"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686098" y="4343703"/>
            <a:ext cx="5485805" cy="4122964"/>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Ask class to convert from binary to octal</a:t>
            </a: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2013</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6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000" y="274638"/>
            <a:ext cx="9906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28600" y="274638"/>
            <a:ext cx="7620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7924800" y="228600"/>
            <a:ext cx="0" cy="5943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464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61988" y="0"/>
            <a:ext cx="7772400" cy="381000"/>
          </a:xfrm>
        </p:spPr>
        <p:txBody>
          <a:bodyPr/>
          <a:lstStyle>
            <a:lvl1pPr>
              <a:defRPr>
                <a:solidFill>
                  <a:schemeClr val="accent1"/>
                </a:solidFill>
              </a:defRPr>
            </a:lvl1pPr>
          </a:lstStyle>
          <a:p>
            <a:r>
              <a:rPr lang="en-US" dirty="0" smtClean="0"/>
              <a:t>Click to edit Master title style</a:t>
            </a:r>
            <a:endParaRPr lang="en-US" dirty="0"/>
          </a:p>
        </p:txBody>
      </p:sp>
      <p:sp>
        <p:nvSpPr>
          <p:cNvPr id="3" name="Table Placeholder 2"/>
          <p:cNvSpPr>
            <a:spLocks noGrp="1"/>
          </p:cNvSpPr>
          <p:nvPr>
            <p:ph type="tbl" idx="1"/>
          </p:nvPr>
        </p:nvSpPr>
        <p:spPr>
          <a:xfrm>
            <a:off x="479425" y="1011238"/>
            <a:ext cx="8283575" cy="5054600"/>
          </a:xfrm>
        </p:spPr>
        <p:txBody>
          <a:bodyPr/>
          <a:lstStyle/>
          <a:p>
            <a:endParaRPr lang="en-US"/>
          </a:p>
        </p:txBody>
      </p:sp>
      <p:cxnSp>
        <p:nvCxnSpPr>
          <p:cNvPr id="4" name="Straight Connector 3"/>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3094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6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68580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371600"/>
            <a:ext cx="4268788"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685800"/>
            <a:ext cx="4346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71600"/>
            <a:ext cx="4346575"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1F04E-0558-49D7-83D7-0EA3FDD97FD3}"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A56F-BD0F-4BDF-9912-D1E89E9626C0}" type="slidenum">
              <a:rPr lang="en-US" smtClean="0"/>
              <a:t>‹#›</a:t>
            </a:fld>
            <a:endParaRPr lang="en-US"/>
          </a:p>
        </p:txBody>
      </p:sp>
      <p:cxnSp>
        <p:nvCxnSpPr>
          <p:cNvPr id="10" name="Straight Connector 9"/>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30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cxnSp>
        <p:nvCxnSpPr>
          <p:cNvPr id="6" name="Straight Connector 5"/>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16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7156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37424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428020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0"/>
            <a:ext cx="8686800"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6858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1/28/2013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000" kern="1200">
          <a:solidFill>
            <a:srgbClr val="FFFF00"/>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6.xml"/><Relationship Id="rId1" Type="http://schemas.openxmlformats.org/officeDocument/2006/relationships/tags" Target="../tags/tag105.xml"/><Relationship Id="rId4"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8.xml"/><Relationship Id="rId1" Type="http://schemas.openxmlformats.org/officeDocument/2006/relationships/tags" Target="../tags/tag107.xml"/><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1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115.xml"/><Relationship Id="rId7" Type="http://schemas.openxmlformats.org/officeDocument/2006/relationships/slideLayout" Target="../slideLayouts/slideLayout2.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s>
</file>

<file path=ppt/slides/_rels/slide16.xml.rels><?xml version="1.0" encoding="UTF-8" standalone="yes"?>
<Relationships xmlns="http://schemas.openxmlformats.org/package/2006/relationships"><Relationship Id="rId8" Type="http://schemas.openxmlformats.org/officeDocument/2006/relationships/tags" Target="../tags/tag126.xml"/><Relationship Id="rId13" Type="http://schemas.openxmlformats.org/officeDocument/2006/relationships/notesSlide" Target="../notesSlides/notesSlide13.xml"/><Relationship Id="rId3" Type="http://schemas.openxmlformats.org/officeDocument/2006/relationships/tags" Target="../tags/tag121.xml"/><Relationship Id="rId7" Type="http://schemas.openxmlformats.org/officeDocument/2006/relationships/tags" Target="../tags/tag125.xml"/><Relationship Id="rId12" Type="http://schemas.openxmlformats.org/officeDocument/2006/relationships/slideLayout" Target="../slideLayouts/slideLayout6.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11" Type="http://schemas.openxmlformats.org/officeDocument/2006/relationships/tags" Target="../tags/tag129.xml"/><Relationship Id="rId5" Type="http://schemas.openxmlformats.org/officeDocument/2006/relationships/tags" Target="../tags/tag123.xml"/><Relationship Id="rId10" Type="http://schemas.openxmlformats.org/officeDocument/2006/relationships/tags" Target="../tags/tag128.xml"/><Relationship Id="rId4" Type="http://schemas.openxmlformats.org/officeDocument/2006/relationships/tags" Target="../tags/tag122.xml"/><Relationship Id="rId9" Type="http://schemas.openxmlformats.org/officeDocument/2006/relationships/tags" Target="../tags/tag127.xml"/></Relationships>
</file>

<file path=ppt/slides/_rels/slide17.xml.rels><?xml version="1.0" encoding="UTF-8" standalone="yes"?>
<Relationships xmlns="http://schemas.openxmlformats.org/package/2006/relationships"><Relationship Id="rId8" Type="http://schemas.openxmlformats.org/officeDocument/2006/relationships/tags" Target="../tags/tag137.xml"/><Relationship Id="rId13" Type="http://schemas.openxmlformats.org/officeDocument/2006/relationships/tags" Target="../tags/tag142.xml"/><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tags" Target="../tags/tag141.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tags" Target="../tags/tag140.xml"/><Relationship Id="rId5" Type="http://schemas.openxmlformats.org/officeDocument/2006/relationships/tags" Target="../tags/tag134.xml"/><Relationship Id="rId15" Type="http://schemas.openxmlformats.org/officeDocument/2006/relationships/notesSlide" Target="../notesSlides/notesSlide14.xml"/><Relationship Id="rId10" Type="http://schemas.openxmlformats.org/officeDocument/2006/relationships/tags" Target="../tags/tag139.xml"/><Relationship Id="rId4" Type="http://schemas.openxmlformats.org/officeDocument/2006/relationships/tags" Target="../tags/tag133.xml"/><Relationship Id="rId9" Type="http://schemas.openxmlformats.org/officeDocument/2006/relationships/tags" Target="../tags/tag138.xml"/><Relationship Id="rId14"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tags" Target="../tags/tag150.xml"/><Relationship Id="rId13" Type="http://schemas.openxmlformats.org/officeDocument/2006/relationships/tags" Target="../tags/tag155.xml"/><Relationship Id="rId3" Type="http://schemas.openxmlformats.org/officeDocument/2006/relationships/tags" Target="../tags/tag145.xml"/><Relationship Id="rId7" Type="http://schemas.openxmlformats.org/officeDocument/2006/relationships/tags" Target="../tags/tag149.xml"/><Relationship Id="rId12" Type="http://schemas.openxmlformats.org/officeDocument/2006/relationships/tags" Target="../tags/tag154.xml"/><Relationship Id="rId17" Type="http://schemas.openxmlformats.org/officeDocument/2006/relationships/image" Target="../media/image140.emf"/><Relationship Id="rId2" Type="http://schemas.openxmlformats.org/officeDocument/2006/relationships/tags" Target="../tags/tag144.xml"/><Relationship Id="rId16" Type="http://schemas.openxmlformats.org/officeDocument/2006/relationships/customXml" Target="../ink/ink1.xml"/><Relationship Id="rId1" Type="http://schemas.openxmlformats.org/officeDocument/2006/relationships/tags" Target="../tags/tag143.xml"/><Relationship Id="rId6" Type="http://schemas.openxmlformats.org/officeDocument/2006/relationships/tags" Target="../tags/tag148.xml"/><Relationship Id="rId11" Type="http://schemas.openxmlformats.org/officeDocument/2006/relationships/tags" Target="../tags/tag153.xml"/><Relationship Id="rId5" Type="http://schemas.openxmlformats.org/officeDocument/2006/relationships/tags" Target="../tags/tag147.xml"/><Relationship Id="rId15" Type="http://schemas.openxmlformats.org/officeDocument/2006/relationships/notesSlide" Target="../notesSlides/notesSlide15.xml"/><Relationship Id="rId10" Type="http://schemas.openxmlformats.org/officeDocument/2006/relationships/tags" Target="../tags/tag152.xml"/><Relationship Id="rId4" Type="http://schemas.openxmlformats.org/officeDocument/2006/relationships/tags" Target="../tags/tag146.xml"/><Relationship Id="rId9" Type="http://schemas.openxmlformats.org/officeDocument/2006/relationships/tags" Target="../tags/tag151.xml"/><Relationship Id="rId14"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tags" Target="../tags/tag163.xml"/><Relationship Id="rId13" Type="http://schemas.openxmlformats.org/officeDocument/2006/relationships/tags" Target="../tags/tag168.xml"/><Relationship Id="rId18" Type="http://schemas.openxmlformats.org/officeDocument/2006/relationships/tags" Target="../tags/tag173.xml"/><Relationship Id="rId26" Type="http://schemas.openxmlformats.org/officeDocument/2006/relationships/tags" Target="../tags/tag181.xml"/><Relationship Id="rId3" Type="http://schemas.openxmlformats.org/officeDocument/2006/relationships/tags" Target="../tags/tag158.xml"/><Relationship Id="rId21" Type="http://schemas.openxmlformats.org/officeDocument/2006/relationships/tags" Target="../tags/tag176.xml"/><Relationship Id="rId34" Type="http://schemas.openxmlformats.org/officeDocument/2006/relationships/slideLayout" Target="../slideLayouts/slideLayout6.xml"/><Relationship Id="rId7" Type="http://schemas.openxmlformats.org/officeDocument/2006/relationships/tags" Target="../tags/tag162.xml"/><Relationship Id="rId12" Type="http://schemas.openxmlformats.org/officeDocument/2006/relationships/tags" Target="../tags/tag167.xml"/><Relationship Id="rId17" Type="http://schemas.openxmlformats.org/officeDocument/2006/relationships/tags" Target="../tags/tag172.xml"/><Relationship Id="rId25" Type="http://schemas.openxmlformats.org/officeDocument/2006/relationships/tags" Target="../tags/tag180.xml"/><Relationship Id="rId33" Type="http://schemas.openxmlformats.org/officeDocument/2006/relationships/tags" Target="../tags/tag188.xml"/><Relationship Id="rId2" Type="http://schemas.openxmlformats.org/officeDocument/2006/relationships/tags" Target="../tags/tag157.xml"/><Relationship Id="rId16" Type="http://schemas.openxmlformats.org/officeDocument/2006/relationships/tags" Target="../tags/tag171.xml"/><Relationship Id="rId20" Type="http://schemas.openxmlformats.org/officeDocument/2006/relationships/tags" Target="../tags/tag175.xml"/><Relationship Id="rId29" Type="http://schemas.openxmlformats.org/officeDocument/2006/relationships/tags" Target="../tags/tag184.xml"/><Relationship Id="rId1" Type="http://schemas.openxmlformats.org/officeDocument/2006/relationships/tags" Target="../tags/tag156.xml"/><Relationship Id="rId6" Type="http://schemas.openxmlformats.org/officeDocument/2006/relationships/tags" Target="../tags/tag161.xml"/><Relationship Id="rId11" Type="http://schemas.openxmlformats.org/officeDocument/2006/relationships/tags" Target="../tags/tag166.xml"/><Relationship Id="rId24" Type="http://schemas.openxmlformats.org/officeDocument/2006/relationships/tags" Target="../tags/tag179.xml"/><Relationship Id="rId32" Type="http://schemas.openxmlformats.org/officeDocument/2006/relationships/tags" Target="../tags/tag187.xml"/><Relationship Id="rId5" Type="http://schemas.openxmlformats.org/officeDocument/2006/relationships/tags" Target="../tags/tag160.xml"/><Relationship Id="rId15" Type="http://schemas.openxmlformats.org/officeDocument/2006/relationships/tags" Target="../tags/tag170.xml"/><Relationship Id="rId23" Type="http://schemas.openxmlformats.org/officeDocument/2006/relationships/tags" Target="../tags/tag178.xml"/><Relationship Id="rId28" Type="http://schemas.openxmlformats.org/officeDocument/2006/relationships/tags" Target="../tags/tag183.xml"/><Relationship Id="rId10" Type="http://schemas.openxmlformats.org/officeDocument/2006/relationships/tags" Target="../tags/tag165.xml"/><Relationship Id="rId19" Type="http://schemas.openxmlformats.org/officeDocument/2006/relationships/tags" Target="../tags/tag174.xml"/><Relationship Id="rId31" Type="http://schemas.openxmlformats.org/officeDocument/2006/relationships/tags" Target="../tags/tag186.xml"/><Relationship Id="rId4" Type="http://schemas.openxmlformats.org/officeDocument/2006/relationships/tags" Target="../tags/tag159.xml"/><Relationship Id="rId9" Type="http://schemas.openxmlformats.org/officeDocument/2006/relationships/tags" Target="../tags/tag164.xml"/><Relationship Id="rId14" Type="http://schemas.openxmlformats.org/officeDocument/2006/relationships/tags" Target="../tags/tag169.xml"/><Relationship Id="rId22" Type="http://schemas.openxmlformats.org/officeDocument/2006/relationships/tags" Target="../tags/tag177.xml"/><Relationship Id="rId27" Type="http://schemas.openxmlformats.org/officeDocument/2006/relationships/tags" Target="../tags/tag182.xml"/><Relationship Id="rId30" Type="http://schemas.openxmlformats.org/officeDocument/2006/relationships/tags" Target="../tags/tag185.xml"/><Relationship Id="rId35"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68" Type="http://schemas.openxmlformats.org/officeDocument/2006/relationships/tags" Target="../tags/tag68.xml"/><Relationship Id="rId76" Type="http://schemas.openxmlformats.org/officeDocument/2006/relationships/tags" Target="../tags/tag76.xml"/><Relationship Id="rId84" Type="http://schemas.openxmlformats.org/officeDocument/2006/relationships/tags" Target="../tags/tag84.xml"/><Relationship Id="rId89" Type="http://schemas.openxmlformats.org/officeDocument/2006/relationships/tags" Target="../tags/tag89.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tags" Target="../tags/tag66.xml"/><Relationship Id="rId74" Type="http://schemas.openxmlformats.org/officeDocument/2006/relationships/tags" Target="../tags/tag74.xml"/><Relationship Id="rId79" Type="http://schemas.openxmlformats.org/officeDocument/2006/relationships/tags" Target="../tags/tag79.xml"/><Relationship Id="rId87" Type="http://schemas.openxmlformats.org/officeDocument/2006/relationships/tags" Target="../tags/tag87.xml"/><Relationship Id="rId5" Type="http://schemas.openxmlformats.org/officeDocument/2006/relationships/tags" Target="../tags/tag5.xml"/><Relationship Id="rId61" Type="http://schemas.openxmlformats.org/officeDocument/2006/relationships/tags" Target="../tags/tag61.xml"/><Relationship Id="rId82" Type="http://schemas.openxmlformats.org/officeDocument/2006/relationships/tags" Target="../tags/tag82.xml"/><Relationship Id="rId90" Type="http://schemas.openxmlformats.org/officeDocument/2006/relationships/tags" Target="../tags/tag90.xml"/><Relationship Id="rId95" Type="http://schemas.openxmlformats.org/officeDocument/2006/relationships/notesSlide" Target="../notesSlides/notesSlide1.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69" Type="http://schemas.openxmlformats.org/officeDocument/2006/relationships/tags" Target="../tags/tag69.xml"/><Relationship Id="rId77" Type="http://schemas.openxmlformats.org/officeDocument/2006/relationships/tags" Target="../tags/tag7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80" Type="http://schemas.openxmlformats.org/officeDocument/2006/relationships/tags" Target="../tags/tag80.xml"/><Relationship Id="rId85" Type="http://schemas.openxmlformats.org/officeDocument/2006/relationships/tags" Target="../tags/tag85.xml"/><Relationship Id="rId93" Type="http://schemas.openxmlformats.org/officeDocument/2006/relationships/tags" Target="../tags/tag93.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0.xml"/><Relationship Id="rId1" Type="http://schemas.openxmlformats.org/officeDocument/2006/relationships/tags" Target="../tags/tag189.xml"/><Relationship Id="rId5" Type="http://schemas.openxmlformats.org/officeDocument/2006/relationships/image" Target="../media/image1.jpeg"/><Relationship Id="rId4"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2.xml"/><Relationship Id="rId1" Type="http://schemas.openxmlformats.org/officeDocument/2006/relationships/tags" Target="../tags/tag191.xml"/><Relationship Id="rId4"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3" Type="http://schemas.openxmlformats.org/officeDocument/2006/relationships/tags" Target="../tags/tag195.xml"/><Relationship Id="rId2" Type="http://schemas.openxmlformats.org/officeDocument/2006/relationships/tags" Target="../tags/tag194.xml"/><Relationship Id="rId1" Type="http://schemas.openxmlformats.org/officeDocument/2006/relationships/tags" Target="../tags/tag193.xml"/><Relationship Id="rId5" Type="http://schemas.openxmlformats.org/officeDocument/2006/relationships/notesSlide" Target="../notesSlides/notesSlide19.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7.xml"/><Relationship Id="rId1" Type="http://schemas.openxmlformats.org/officeDocument/2006/relationships/tags" Target="../tags/tag196.xml"/><Relationship Id="rId4"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3" Type="http://schemas.openxmlformats.org/officeDocument/2006/relationships/tags" Target="../tags/tag200.xml"/><Relationship Id="rId2" Type="http://schemas.openxmlformats.org/officeDocument/2006/relationships/tags" Target="../tags/tag199.xml"/><Relationship Id="rId1" Type="http://schemas.openxmlformats.org/officeDocument/2006/relationships/tags" Target="../tags/tag198.xml"/><Relationship Id="rId5" Type="http://schemas.openxmlformats.org/officeDocument/2006/relationships/notesSlide" Target="../notesSlides/notesSlide21.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2.xml"/><Relationship Id="rId1" Type="http://schemas.openxmlformats.org/officeDocument/2006/relationships/tags" Target="../tags/tag201.xml"/><Relationship Id="rId4"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4.xml"/><Relationship Id="rId1" Type="http://schemas.openxmlformats.org/officeDocument/2006/relationships/tags" Target="../tags/tag203.xml"/><Relationship Id="rId4"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3" Type="http://schemas.openxmlformats.org/officeDocument/2006/relationships/tags" Target="../tags/tag217.xml"/><Relationship Id="rId18" Type="http://schemas.openxmlformats.org/officeDocument/2006/relationships/tags" Target="../tags/tag222.xml"/><Relationship Id="rId26" Type="http://schemas.openxmlformats.org/officeDocument/2006/relationships/tags" Target="../tags/tag230.xml"/><Relationship Id="rId39" Type="http://schemas.openxmlformats.org/officeDocument/2006/relationships/tags" Target="../tags/tag243.xml"/><Relationship Id="rId21" Type="http://schemas.openxmlformats.org/officeDocument/2006/relationships/tags" Target="../tags/tag225.xml"/><Relationship Id="rId34" Type="http://schemas.openxmlformats.org/officeDocument/2006/relationships/tags" Target="../tags/tag238.xml"/><Relationship Id="rId42" Type="http://schemas.openxmlformats.org/officeDocument/2006/relationships/tags" Target="../tags/tag246.xml"/><Relationship Id="rId47" Type="http://schemas.openxmlformats.org/officeDocument/2006/relationships/tags" Target="../tags/tag251.xml"/><Relationship Id="rId50" Type="http://schemas.openxmlformats.org/officeDocument/2006/relationships/tags" Target="../tags/tag254.xml"/><Relationship Id="rId55" Type="http://schemas.openxmlformats.org/officeDocument/2006/relationships/tags" Target="../tags/tag259.xml"/><Relationship Id="rId68" Type="http://schemas.openxmlformats.org/officeDocument/2006/relationships/tags" Target="../tags/tag490.xml"/><Relationship Id="rId7" Type="http://schemas.openxmlformats.org/officeDocument/2006/relationships/tags" Target="../tags/tag211.xml"/><Relationship Id="rId2" Type="http://schemas.openxmlformats.org/officeDocument/2006/relationships/tags" Target="../tags/tag206.xml"/><Relationship Id="rId16" Type="http://schemas.openxmlformats.org/officeDocument/2006/relationships/tags" Target="../tags/tag220.xml"/><Relationship Id="rId20" Type="http://schemas.openxmlformats.org/officeDocument/2006/relationships/tags" Target="../tags/tag224.xml"/><Relationship Id="rId29" Type="http://schemas.openxmlformats.org/officeDocument/2006/relationships/tags" Target="../tags/tag233.xml"/><Relationship Id="rId41" Type="http://schemas.openxmlformats.org/officeDocument/2006/relationships/tags" Target="../tags/tag245.xml"/><Relationship Id="rId54" Type="http://schemas.openxmlformats.org/officeDocument/2006/relationships/tags" Target="../tags/tag258.xml"/><Relationship Id="rId1" Type="http://schemas.openxmlformats.org/officeDocument/2006/relationships/tags" Target="../tags/tag205.xml"/><Relationship Id="rId6" Type="http://schemas.openxmlformats.org/officeDocument/2006/relationships/tags" Target="../tags/tag210.xml"/><Relationship Id="rId11" Type="http://schemas.openxmlformats.org/officeDocument/2006/relationships/tags" Target="../tags/tag215.xml"/><Relationship Id="rId24" Type="http://schemas.openxmlformats.org/officeDocument/2006/relationships/tags" Target="../tags/tag228.xml"/><Relationship Id="rId32" Type="http://schemas.openxmlformats.org/officeDocument/2006/relationships/tags" Target="../tags/tag236.xml"/><Relationship Id="rId37" Type="http://schemas.openxmlformats.org/officeDocument/2006/relationships/tags" Target="../tags/tag241.xml"/><Relationship Id="rId40" Type="http://schemas.openxmlformats.org/officeDocument/2006/relationships/tags" Target="../tags/tag244.xml"/><Relationship Id="rId45" Type="http://schemas.openxmlformats.org/officeDocument/2006/relationships/tags" Target="../tags/tag249.xml"/><Relationship Id="rId53" Type="http://schemas.openxmlformats.org/officeDocument/2006/relationships/tags" Target="../tags/tag257.xml"/><Relationship Id="rId58" Type="http://schemas.openxmlformats.org/officeDocument/2006/relationships/tags" Target="../tags/tag262.xml"/><Relationship Id="rId5" Type="http://schemas.openxmlformats.org/officeDocument/2006/relationships/tags" Target="../tags/tag209.xml"/><Relationship Id="rId15" Type="http://schemas.openxmlformats.org/officeDocument/2006/relationships/tags" Target="../tags/tag219.xml"/><Relationship Id="rId23" Type="http://schemas.openxmlformats.org/officeDocument/2006/relationships/tags" Target="../tags/tag227.xml"/><Relationship Id="rId28" Type="http://schemas.openxmlformats.org/officeDocument/2006/relationships/tags" Target="../tags/tag232.xml"/><Relationship Id="rId36" Type="http://schemas.openxmlformats.org/officeDocument/2006/relationships/tags" Target="../tags/tag240.xml"/><Relationship Id="rId49" Type="http://schemas.openxmlformats.org/officeDocument/2006/relationships/tags" Target="../tags/tag253.xml"/><Relationship Id="rId57" Type="http://schemas.openxmlformats.org/officeDocument/2006/relationships/tags" Target="../tags/tag261.xml"/><Relationship Id="rId61" Type="http://schemas.openxmlformats.org/officeDocument/2006/relationships/notesSlide" Target="../notesSlides/notesSlide24.xml"/><Relationship Id="rId10" Type="http://schemas.openxmlformats.org/officeDocument/2006/relationships/tags" Target="../tags/tag214.xml"/><Relationship Id="rId19" Type="http://schemas.openxmlformats.org/officeDocument/2006/relationships/tags" Target="../tags/tag223.xml"/><Relationship Id="rId31" Type="http://schemas.openxmlformats.org/officeDocument/2006/relationships/tags" Target="../tags/tag235.xml"/><Relationship Id="rId44" Type="http://schemas.openxmlformats.org/officeDocument/2006/relationships/tags" Target="../tags/tag248.xml"/><Relationship Id="rId52" Type="http://schemas.openxmlformats.org/officeDocument/2006/relationships/tags" Target="../tags/tag256.xml"/><Relationship Id="rId60" Type="http://schemas.openxmlformats.org/officeDocument/2006/relationships/slideLayout" Target="../slideLayouts/slideLayout2.xml"/><Relationship Id="rId4" Type="http://schemas.openxmlformats.org/officeDocument/2006/relationships/tags" Target="../tags/tag208.xml"/><Relationship Id="rId9" Type="http://schemas.openxmlformats.org/officeDocument/2006/relationships/tags" Target="../tags/tag213.xml"/><Relationship Id="rId14" Type="http://schemas.openxmlformats.org/officeDocument/2006/relationships/tags" Target="../tags/tag218.xml"/><Relationship Id="rId22" Type="http://schemas.openxmlformats.org/officeDocument/2006/relationships/tags" Target="../tags/tag226.xml"/><Relationship Id="rId27" Type="http://schemas.openxmlformats.org/officeDocument/2006/relationships/tags" Target="../tags/tag231.xml"/><Relationship Id="rId30" Type="http://schemas.openxmlformats.org/officeDocument/2006/relationships/tags" Target="../tags/tag234.xml"/><Relationship Id="rId35" Type="http://schemas.openxmlformats.org/officeDocument/2006/relationships/tags" Target="../tags/tag239.xml"/><Relationship Id="rId43" Type="http://schemas.openxmlformats.org/officeDocument/2006/relationships/tags" Target="../tags/tag247.xml"/><Relationship Id="rId48" Type="http://schemas.openxmlformats.org/officeDocument/2006/relationships/tags" Target="../tags/tag252.xml"/><Relationship Id="rId56" Type="http://schemas.openxmlformats.org/officeDocument/2006/relationships/tags" Target="../tags/tag260.xml"/><Relationship Id="rId69" Type="http://schemas.openxmlformats.org/officeDocument/2006/relationships/image" Target="../media/image16.png"/><Relationship Id="rId8" Type="http://schemas.openxmlformats.org/officeDocument/2006/relationships/tags" Target="../tags/tag212.xml"/><Relationship Id="rId51" Type="http://schemas.openxmlformats.org/officeDocument/2006/relationships/tags" Target="../tags/tag255.xml"/><Relationship Id="rId3" Type="http://schemas.openxmlformats.org/officeDocument/2006/relationships/tags" Target="../tags/tag207.xml"/><Relationship Id="rId12" Type="http://schemas.openxmlformats.org/officeDocument/2006/relationships/tags" Target="../tags/tag216.xml"/><Relationship Id="rId17" Type="http://schemas.openxmlformats.org/officeDocument/2006/relationships/tags" Target="../tags/tag221.xml"/><Relationship Id="rId25" Type="http://schemas.openxmlformats.org/officeDocument/2006/relationships/tags" Target="../tags/tag229.xml"/><Relationship Id="rId33" Type="http://schemas.openxmlformats.org/officeDocument/2006/relationships/tags" Target="../tags/tag237.xml"/><Relationship Id="rId38" Type="http://schemas.openxmlformats.org/officeDocument/2006/relationships/tags" Target="../tags/tag242.xml"/><Relationship Id="rId46" Type="http://schemas.openxmlformats.org/officeDocument/2006/relationships/tags" Target="../tags/tag250.xml"/><Relationship Id="rId59" Type="http://schemas.openxmlformats.org/officeDocument/2006/relationships/tags" Target="../tags/tag26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5.xml"/><Relationship Id="rId1" Type="http://schemas.openxmlformats.org/officeDocument/2006/relationships/tags" Target="../tags/tag264.xml"/><Relationship Id="rId4" Type="http://schemas.openxmlformats.org/officeDocument/2006/relationships/notesSlide" Target="../notesSlides/notesSlide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3" Type="http://schemas.openxmlformats.org/officeDocument/2006/relationships/tags" Target="../tags/tag278.xml"/><Relationship Id="rId18" Type="http://schemas.openxmlformats.org/officeDocument/2006/relationships/tags" Target="../tags/tag283.xml"/><Relationship Id="rId26" Type="http://schemas.openxmlformats.org/officeDocument/2006/relationships/tags" Target="../tags/tag291.xml"/><Relationship Id="rId39" Type="http://schemas.openxmlformats.org/officeDocument/2006/relationships/tags" Target="../tags/tag304.xml"/><Relationship Id="rId3" Type="http://schemas.openxmlformats.org/officeDocument/2006/relationships/tags" Target="../tags/tag268.xml"/><Relationship Id="rId21" Type="http://schemas.openxmlformats.org/officeDocument/2006/relationships/tags" Target="../tags/tag286.xml"/><Relationship Id="rId34" Type="http://schemas.openxmlformats.org/officeDocument/2006/relationships/tags" Target="../tags/tag299.xml"/><Relationship Id="rId42" Type="http://schemas.openxmlformats.org/officeDocument/2006/relationships/tags" Target="../tags/tag307.xml"/><Relationship Id="rId47" Type="http://schemas.openxmlformats.org/officeDocument/2006/relationships/tags" Target="../tags/tag312.xml"/><Relationship Id="rId50" Type="http://schemas.openxmlformats.org/officeDocument/2006/relationships/image" Target="../media/image2.jpeg"/><Relationship Id="rId7" Type="http://schemas.openxmlformats.org/officeDocument/2006/relationships/tags" Target="../tags/tag272.xml"/><Relationship Id="rId12" Type="http://schemas.openxmlformats.org/officeDocument/2006/relationships/tags" Target="../tags/tag277.xml"/><Relationship Id="rId17" Type="http://schemas.openxmlformats.org/officeDocument/2006/relationships/tags" Target="../tags/tag282.xml"/><Relationship Id="rId25" Type="http://schemas.openxmlformats.org/officeDocument/2006/relationships/tags" Target="../tags/tag290.xml"/><Relationship Id="rId33" Type="http://schemas.openxmlformats.org/officeDocument/2006/relationships/tags" Target="../tags/tag298.xml"/><Relationship Id="rId38" Type="http://schemas.openxmlformats.org/officeDocument/2006/relationships/tags" Target="../tags/tag303.xml"/><Relationship Id="rId46" Type="http://schemas.openxmlformats.org/officeDocument/2006/relationships/tags" Target="../tags/tag311.xml"/><Relationship Id="rId2" Type="http://schemas.openxmlformats.org/officeDocument/2006/relationships/tags" Target="../tags/tag267.xml"/><Relationship Id="rId16" Type="http://schemas.openxmlformats.org/officeDocument/2006/relationships/tags" Target="../tags/tag281.xml"/><Relationship Id="rId20" Type="http://schemas.openxmlformats.org/officeDocument/2006/relationships/tags" Target="../tags/tag285.xml"/><Relationship Id="rId29" Type="http://schemas.openxmlformats.org/officeDocument/2006/relationships/tags" Target="../tags/tag294.xml"/><Relationship Id="rId41" Type="http://schemas.openxmlformats.org/officeDocument/2006/relationships/tags" Target="../tags/tag306.xml"/><Relationship Id="rId1" Type="http://schemas.openxmlformats.org/officeDocument/2006/relationships/tags" Target="../tags/tag266.xml"/><Relationship Id="rId6" Type="http://schemas.openxmlformats.org/officeDocument/2006/relationships/tags" Target="../tags/tag271.xml"/><Relationship Id="rId11" Type="http://schemas.openxmlformats.org/officeDocument/2006/relationships/tags" Target="../tags/tag276.xml"/><Relationship Id="rId24" Type="http://schemas.openxmlformats.org/officeDocument/2006/relationships/tags" Target="../tags/tag289.xml"/><Relationship Id="rId32" Type="http://schemas.openxmlformats.org/officeDocument/2006/relationships/tags" Target="../tags/tag297.xml"/><Relationship Id="rId37" Type="http://schemas.openxmlformats.org/officeDocument/2006/relationships/tags" Target="../tags/tag302.xml"/><Relationship Id="rId40" Type="http://schemas.openxmlformats.org/officeDocument/2006/relationships/tags" Target="../tags/tag305.xml"/><Relationship Id="rId45" Type="http://schemas.openxmlformats.org/officeDocument/2006/relationships/tags" Target="../tags/tag310.xml"/><Relationship Id="rId5" Type="http://schemas.openxmlformats.org/officeDocument/2006/relationships/tags" Target="../tags/tag270.xml"/><Relationship Id="rId15" Type="http://schemas.openxmlformats.org/officeDocument/2006/relationships/tags" Target="../tags/tag280.xml"/><Relationship Id="rId23" Type="http://schemas.openxmlformats.org/officeDocument/2006/relationships/tags" Target="../tags/tag288.xml"/><Relationship Id="rId28" Type="http://schemas.openxmlformats.org/officeDocument/2006/relationships/tags" Target="../tags/tag293.xml"/><Relationship Id="rId36" Type="http://schemas.openxmlformats.org/officeDocument/2006/relationships/tags" Target="../tags/tag301.xml"/><Relationship Id="rId49" Type="http://schemas.openxmlformats.org/officeDocument/2006/relationships/notesSlide" Target="../notesSlides/notesSlide26.xml"/><Relationship Id="rId10" Type="http://schemas.openxmlformats.org/officeDocument/2006/relationships/tags" Target="../tags/tag275.xml"/><Relationship Id="rId19" Type="http://schemas.openxmlformats.org/officeDocument/2006/relationships/tags" Target="../tags/tag284.xml"/><Relationship Id="rId31" Type="http://schemas.openxmlformats.org/officeDocument/2006/relationships/tags" Target="../tags/tag296.xml"/><Relationship Id="rId44" Type="http://schemas.openxmlformats.org/officeDocument/2006/relationships/tags" Target="../tags/tag309.xml"/><Relationship Id="rId4" Type="http://schemas.openxmlformats.org/officeDocument/2006/relationships/tags" Target="../tags/tag269.xml"/><Relationship Id="rId9" Type="http://schemas.openxmlformats.org/officeDocument/2006/relationships/tags" Target="../tags/tag274.xml"/><Relationship Id="rId14" Type="http://schemas.openxmlformats.org/officeDocument/2006/relationships/tags" Target="../tags/tag279.xml"/><Relationship Id="rId22" Type="http://schemas.openxmlformats.org/officeDocument/2006/relationships/tags" Target="../tags/tag287.xml"/><Relationship Id="rId27" Type="http://schemas.openxmlformats.org/officeDocument/2006/relationships/tags" Target="../tags/tag292.xml"/><Relationship Id="rId30" Type="http://schemas.openxmlformats.org/officeDocument/2006/relationships/tags" Target="../tags/tag295.xml"/><Relationship Id="rId35" Type="http://schemas.openxmlformats.org/officeDocument/2006/relationships/tags" Target="../tags/tag300.xml"/><Relationship Id="rId43" Type="http://schemas.openxmlformats.org/officeDocument/2006/relationships/tags" Target="../tags/tag308.xml"/><Relationship Id="rId48" Type="http://schemas.openxmlformats.org/officeDocument/2006/relationships/slideLayout" Target="../slideLayouts/slideLayout6.xml"/><Relationship Id="rId8" Type="http://schemas.openxmlformats.org/officeDocument/2006/relationships/tags" Target="../tags/tag27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tags" Target="../tags/tag320.xml"/><Relationship Id="rId13" Type="http://schemas.openxmlformats.org/officeDocument/2006/relationships/tags" Target="../tags/tag325.xml"/><Relationship Id="rId18" Type="http://schemas.openxmlformats.org/officeDocument/2006/relationships/tags" Target="../tags/tag330.xml"/><Relationship Id="rId26" Type="http://schemas.openxmlformats.org/officeDocument/2006/relationships/tags" Target="../tags/tag338.xml"/><Relationship Id="rId3" Type="http://schemas.openxmlformats.org/officeDocument/2006/relationships/tags" Target="../tags/tag315.xml"/><Relationship Id="rId21" Type="http://schemas.openxmlformats.org/officeDocument/2006/relationships/tags" Target="../tags/tag333.xml"/><Relationship Id="rId34" Type="http://schemas.openxmlformats.org/officeDocument/2006/relationships/notesSlide" Target="../notesSlides/notesSlide27.xml"/><Relationship Id="rId7" Type="http://schemas.openxmlformats.org/officeDocument/2006/relationships/tags" Target="../tags/tag319.xml"/><Relationship Id="rId12" Type="http://schemas.openxmlformats.org/officeDocument/2006/relationships/tags" Target="../tags/tag324.xml"/><Relationship Id="rId17" Type="http://schemas.openxmlformats.org/officeDocument/2006/relationships/tags" Target="../tags/tag329.xml"/><Relationship Id="rId25" Type="http://schemas.openxmlformats.org/officeDocument/2006/relationships/tags" Target="../tags/tag337.xml"/><Relationship Id="rId33" Type="http://schemas.openxmlformats.org/officeDocument/2006/relationships/slideLayout" Target="../slideLayouts/slideLayout2.xml"/><Relationship Id="rId2" Type="http://schemas.openxmlformats.org/officeDocument/2006/relationships/tags" Target="../tags/tag314.xml"/><Relationship Id="rId16" Type="http://schemas.openxmlformats.org/officeDocument/2006/relationships/tags" Target="../tags/tag328.xml"/><Relationship Id="rId20" Type="http://schemas.openxmlformats.org/officeDocument/2006/relationships/tags" Target="../tags/tag332.xml"/><Relationship Id="rId29" Type="http://schemas.openxmlformats.org/officeDocument/2006/relationships/tags" Target="../tags/tag341.xml"/><Relationship Id="rId1" Type="http://schemas.openxmlformats.org/officeDocument/2006/relationships/tags" Target="../tags/tag313.xml"/><Relationship Id="rId6" Type="http://schemas.openxmlformats.org/officeDocument/2006/relationships/tags" Target="../tags/tag318.xml"/><Relationship Id="rId11" Type="http://schemas.openxmlformats.org/officeDocument/2006/relationships/tags" Target="../tags/tag323.xml"/><Relationship Id="rId24" Type="http://schemas.openxmlformats.org/officeDocument/2006/relationships/tags" Target="../tags/tag336.xml"/><Relationship Id="rId32" Type="http://schemas.openxmlformats.org/officeDocument/2006/relationships/tags" Target="../tags/tag344.xml"/><Relationship Id="rId5" Type="http://schemas.openxmlformats.org/officeDocument/2006/relationships/tags" Target="../tags/tag317.xml"/><Relationship Id="rId15" Type="http://schemas.openxmlformats.org/officeDocument/2006/relationships/tags" Target="../tags/tag327.xml"/><Relationship Id="rId23" Type="http://schemas.openxmlformats.org/officeDocument/2006/relationships/tags" Target="../tags/tag335.xml"/><Relationship Id="rId28" Type="http://schemas.openxmlformats.org/officeDocument/2006/relationships/tags" Target="../tags/tag340.xml"/><Relationship Id="rId10" Type="http://schemas.openxmlformats.org/officeDocument/2006/relationships/tags" Target="../tags/tag322.xml"/><Relationship Id="rId19" Type="http://schemas.openxmlformats.org/officeDocument/2006/relationships/tags" Target="../tags/tag331.xml"/><Relationship Id="rId31" Type="http://schemas.openxmlformats.org/officeDocument/2006/relationships/tags" Target="../tags/tag343.xml"/><Relationship Id="rId4" Type="http://schemas.openxmlformats.org/officeDocument/2006/relationships/tags" Target="../tags/tag316.xml"/><Relationship Id="rId9" Type="http://schemas.openxmlformats.org/officeDocument/2006/relationships/tags" Target="../tags/tag321.xml"/><Relationship Id="rId14" Type="http://schemas.openxmlformats.org/officeDocument/2006/relationships/tags" Target="../tags/tag326.xml"/><Relationship Id="rId22" Type="http://schemas.openxmlformats.org/officeDocument/2006/relationships/tags" Target="../tags/tag334.xml"/><Relationship Id="rId27" Type="http://schemas.openxmlformats.org/officeDocument/2006/relationships/tags" Target="../tags/tag339.xml"/><Relationship Id="rId30" Type="http://schemas.openxmlformats.org/officeDocument/2006/relationships/tags" Target="../tags/tag342.xml"/></Relationships>
</file>

<file path=ppt/slides/_rels/slide37.xml.rels><?xml version="1.0" encoding="UTF-8" standalone="yes"?>
<Relationships xmlns="http://schemas.openxmlformats.org/package/2006/relationships"><Relationship Id="rId8" Type="http://schemas.openxmlformats.org/officeDocument/2006/relationships/tags" Target="../tags/tag352.xml"/><Relationship Id="rId3" Type="http://schemas.openxmlformats.org/officeDocument/2006/relationships/tags" Target="../tags/tag347.xml"/><Relationship Id="rId7" Type="http://schemas.openxmlformats.org/officeDocument/2006/relationships/tags" Target="../tags/tag351.xml"/><Relationship Id="rId2" Type="http://schemas.openxmlformats.org/officeDocument/2006/relationships/tags" Target="../tags/tag346.xml"/><Relationship Id="rId1" Type="http://schemas.openxmlformats.org/officeDocument/2006/relationships/tags" Target="../tags/tag345.xml"/><Relationship Id="rId6" Type="http://schemas.openxmlformats.org/officeDocument/2006/relationships/tags" Target="../tags/tag350.xml"/><Relationship Id="rId11" Type="http://schemas.openxmlformats.org/officeDocument/2006/relationships/notesSlide" Target="../notesSlides/notesSlide28.xml"/><Relationship Id="rId5" Type="http://schemas.openxmlformats.org/officeDocument/2006/relationships/tags" Target="../tags/tag349.xml"/><Relationship Id="rId10" Type="http://schemas.openxmlformats.org/officeDocument/2006/relationships/slideLayout" Target="../slideLayouts/slideLayout2.xml"/><Relationship Id="rId4" Type="http://schemas.openxmlformats.org/officeDocument/2006/relationships/tags" Target="../tags/tag348.xml"/><Relationship Id="rId9" Type="http://schemas.openxmlformats.org/officeDocument/2006/relationships/tags" Target="../tags/tag353.xml"/></Relationships>
</file>

<file path=ppt/slides/_rels/slide38.xml.rels><?xml version="1.0" encoding="UTF-8" standalone="yes"?>
<Relationships xmlns="http://schemas.openxmlformats.org/package/2006/relationships"><Relationship Id="rId8" Type="http://schemas.openxmlformats.org/officeDocument/2006/relationships/tags" Target="../tags/tag361.xml"/><Relationship Id="rId13" Type="http://schemas.openxmlformats.org/officeDocument/2006/relationships/tags" Target="../tags/tag366.xml"/><Relationship Id="rId18" Type="http://schemas.openxmlformats.org/officeDocument/2006/relationships/tags" Target="../tags/tag371.xml"/><Relationship Id="rId26" Type="http://schemas.openxmlformats.org/officeDocument/2006/relationships/tags" Target="../tags/tag379.xml"/><Relationship Id="rId39" Type="http://schemas.openxmlformats.org/officeDocument/2006/relationships/tags" Target="../tags/tag392.xml"/><Relationship Id="rId3" Type="http://schemas.openxmlformats.org/officeDocument/2006/relationships/tags" Target="../tags/tag356.xml"/><Relationship Id="rId21" Type="http://schemas.openxmlformats.org/officeDocument/2006/relationships/tags" Target="../tags/tag374.xml"/><Relationship Id="rId34" Type="http://schemas.openxmlformats.org/officeDocument/2006/relationships/tags" Target="../tags/tag387.xml"/><Relationship Id="rId42" Type="http://schemas.openxmlformats.org/officeDocument/2006/relationships/tags" Target="../tags/tag395.xml"/><Relationship Id="rId7" Type="http://schemas.openxmlformats.org/officeDocument/2006/relationships/tags" Target="../tags/tag360.xml"/><Relationship Id="rId12" Type="http://schemas.openxmlformats.org/officeDocument/2006/relationships/tags" Target="../tags/tag365.xml"/><Relationship Id="rId17" Type="http://schemas.openxmlformats.org/officeDocument/2006/relationships/tags" Target="../tags/tag370.xml"/><Relationship Id="rId25" Type="http://schemas.openxmlformats.org/officeDocument/2006/relationships/tags" Target="../tags/tag378.xml"/><Relationship Id="rId33" Type="http://schemas.openxmlformats.org/officeDocument/2006/relationships/tags" Target="../tags/tag386.xml"/><Relationship Id="rId38" Type="http://schemas.openxmlformats.org/officeDocument/2006/relationships/tags" Target="../tags/tag391.xml"/><Relationship Id="rId2" Type="http://schemas.openxmlformats.org/officeDocument/2006/relationships/tags" Target="../tags/tag355.xml"/><Relationship Id="rId16" Type="http://schemas.openxmlformats.org/officeDocument/2006/relationships/tags" Target="../tags/tag369.xml"/><Relationship Id="rId20" Type="http://schemas.openxmlformats.org/officeDocument/2006/relationships/tags" Target="../tags/tag373.xml"/><Relationship Id="rId29" Type="http://schemas.openxmlformats.org/officeDocument/2006/relationships/tags" Target="../tags/tag382.xml"/><Relationship Id="rId41" Type="http://schemas.openxmlformats.org/officeDocument/2006/relationships/tags" Target="../tags/tag394.xml"/><Relationship Id="rId1" Type="http://schemas.openxmlformats.org/officeDocument/2006/relationships/tags" Target="../tags/tag354.xml"/><Relationship Id="rId6" Type="http://schemas.openxmlformats.org/officeDocument/2006/relationships/tags" Target="../tags/tag359.xml"/><Relationship Id="rId11" Type="http://schemas.openxmlformats.org/officeDocument/2006/relationships/tags" Target="../tags/tag364.xml"/><Relationship Id="rId24" Type="http://schemas.openxmlformats.org/officeDocument/2006/relationships/tags" Target="../tags/tag377.xml"/><Relationship Id="rId32" Type="http://schemas.openxmlformats.org/officeDocument/2006/relationships/tags" Target="../tags/tag385.xml"/><Relationship Id="rId37" Type="http://schemas.openxmlformats.org/officeDocument/2006/relationships/tags" Target="../tags/tag390.xml"/><Relationship Id="rId40" Type="http://schemas.openxmlformats.org/officeDocument/2006/relationships/tags" Target="../tags/tag393.xml"/><Relationship Id="rId45" Type="http://schemas.openxmlformats.org/officeDocument/2006/relationships/notesSlide" Target="../notesSlides/notesSlide29.xml"/><Relationship Id="rId5" Type="http://schemas.openxmlformats.org/officeDocument/2006/relationships/tags" Target="../tags/tag358.xml"/><Relationship Id="rId15" Type="http://schemas.openxmlformats.org/officeDocument/2006/relationships/tags" Target="../tags/tag368.xml"/><Relationship Id="rId23" Type="http://schemas.openxmlformats.org/officeDocument/2006/relationships/tags" Target="../tags/tag376.xml"/><Relationship Id="rId28" Type="http://schemas.openxmlformats.org/officeDocument/2006/relationships/tags" Target="../tags/tag381.xml"/><Relationship Id="rId36" Type="http://schemas.openxmlformats.org/officeDocument/2006/relationships/tags" Target="../tags/tag389.xml"/><Relationship Id="rId10" Type="http://schemas.openxmlformats.org/officeDocument/2006/relationships/tags" Target="../tags/tag363.xml"/><Relationship Id="rId19" Type="http://schemas.openxmlformats.org/officeDocument/2006/relationships/tags" Target="../tags/tag372.xml"/><Relationship Id="rId31" Type="http://schemas.openxmlformats.org/officeDocument/2006/relationships/tags" Target="../tags/tag384.xml"/><Relationship Id="rId44" Type="http://schemas.openxmlformats.org/officeDocument/2006/relationships/slideLayout" Target="../slideLayouts/slideLayout2.xml"/><Relationship Id="rId4" Type="http://schemas.openxmlformats.org/officeDocument/2006/relationships/tags" Target="../tags/tag357.xml"/><Relationship Id="rId9" Type="http://schemas.openxmlformats.org/officeDocument/2006/relationships/tags" Target="../tags/tag362.xml"/><Relationship Id="rId14" Type="http://schemas.openxmlformats.org/officeDocument/2006/relationships/tags" Target="../tags/tag367.xml"/><Relationship Id="rId22" Type="http://schemas.openxmlformats.org/officeDocument/2006/relationships/tags" Target="../tags/tag375.xml"/><Relationship Id="rId27" Type="http://schemas.openxmlformats.org/officeDocument/2006/relationships/tags" Target="../tags/tag380.xml"/><Relationship Id="rId30" Type="http://schemas.openxmlformats.org/officeDocument/2006/relationships/tags" Target="../tags/tag383.xml"/><Relationship Id="rId35" Type="http://schemas.openxmlformats.org/officeDocument/2006/relationships/tags" Target="../tags/tag388.xml"/><Relationship Id="rId43" Type="http://schemas.openxmlformats.org/officeDocument/2006/relationships/tags" Target="../tags/tag39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3" Type="http://schemas.openxmlformats.org/officeDocument/2006/relationships/tags" Target="../tags/tag409.xml"/><Relationship Id="rId18" Type="http://schemas.openxmlformats.org/officeDocument/2006/relationships/tags" Target="../tags/tag414.xml"/><Relationship Id="rId26" Type="http://schemas.openxmlformats.org/officeDocument/2006/relationships/tags" Target="../tags/tag422.xml"/><Relationship Id="rId39" Type="http://schemas.openxmlformats.org/officeDocument/2006/relationships/tags" Target="../tags/tag435.xml"/><Relationship Id="rId21" Type="http://schemas.openxmlformats.org/officeDocument/2006/relationships/tags" Target="../tags/tag417.xml"/><Relationship Id="rId34" Type="http://schemas.openxmlformats.org/officeDocument/2006/relationships/tags" Target="../tags/tag430.xml"/><Relationship Id="rId42" Type="http://schemas.openxmlformats.org/officeDocument/2006/relationships/tags" Target="../tags/tag438.xml"/><Relationship Id="rId47" Type="http://schemas.openxmlformats.org/officeDocument/2006/relationships/tags" Target="../tags/tag443.xml"/><Relationship Id="rId50" Type="http://schemas.openxmlformats.org/officeDocument/2006/relationships/tags" Target="../tags/tag446.xml"/><Relationship Id="rId55" Type="http://schemas.openxmlformats.org/officeDocument/2006/relationships/tags" Target="../tags/tag451.xml"/><Relationship Id="rId63" Type="http://schemas.openxmlformats.org/officeDocument/2006/relationships/tags" Target="../tags/tag459.xml"/><Relationship Id="rId68" Type="http://schemas.openxmlformats.org/officeDocument/2006/relationships/tags" Target="../tags/tag464.xml"/><Relationship Id="rId76" Type="http://schemas.openxmlformats.org/officeDocument/2006/relationships/tags" Target="../tags/tag472.xml"/><Relationship Id="rId84" Type="http://schemas.openxmlformats.org/officeDocument/2006/relationships/tags" Target="../tags/tag480.xml"/><Relationship Id="rId7" Type="http://schemas.openxmlformats.org/officeDocument/2006/relationships/tags" Target="../tags/tag403.xml"/><Relationship Id="rId71" Type="http://schemas.openxmlformats.org/officeDocument/2006/relationships/tags" Target="../tags/tag467.xml"/><Relationship Id="rId2" Type="http://schemas.openxmlformats.org/officeDocument/2006/relationships/tags" Target="../tags/tag398.xml"/><Relationship Id="rId16" Type="http://schemas.openxmlformats.org/officeDocument/2006/relationships/tags" Target="../tags/tag412.xml"/><Relationship Id="rId29" Type="http://schemas.openxmlformats.org/officeDocument/2006/relationships/tags" Target="../tags/tag425.xml"/><Relationship Id="rId11" Type="http://schemas.openxmlformats.org/officeDocument/2006/relationships/tags" Target="../tags/tag407.xml"/><Relationship Id="rId24" Type="http://schemas.openxmlformats.org/officeDocument/2006/relationships/tags" Target="../tags/tag420.xml"/><Relationship Id="rId32" Type="http://schemas.openxmlformats.org/officeDocument/2006/relationships/tags" Target="../tags/tag428.xml"/><Relationship Id="rId37" Type="http://schemas.openxmlformats.org/officeDocument/2006/relationships/tags" Target="../tags/tag433.xml"/><Relationship Id="rId40" Type="http://schemas.openxmlformats.org/officeDocument/2006/relationships/tags" Target="../tags/tag436.xml"/><Relationship Id="rId45" Type="http://schemas.openxmlformats.org/officeDocument/2006/relationships/tags" Target="../tags/tag441.xml"/><Relationship Id="rId53" Type="http://schemas.openxmlformats.org/officeDocument/2006/relationships/tags" Target="../tags/tag449.xml"/><Relationship Id="rId58" Type="http://schemas.openxmlformats.org/officeDocument/2006/relationships/tags" Target="../tags/tag454.xml"/><Relationship Id="rId66" Type="http://schemas.openxmlformats.org/officeDocument/2006/relationships/tags" Target="../tags/tag462.xml"/><Relationship Id="rId74" Type="http://schemas.openxmlformats.org/officeDocument/2006/relationships/tags" Target="../tags/tag470.xml"/><Relationship Id="rId79" Type="http://schemas.openxmlformats.org/officeDocument/2006/relationships/tags" Target="../tags/tag475.xml"/><Relationship Id="rId87" Type="http://schemas.openxmlformats.org/officeDocument/2006/relationships/notesSlide" Target="../notesSlides/notesSlide32.xml"/><Relationship Id="rId5" Type="http://schemas.openxmlformats.org/officeDocument/2006/relationships/tags" Target="../tags/tag401.xml"/><Relationship Id="rId61" Type="http://schemas.openxmlformats.org/officeDocument/2006/relationships/tags" Target="../tags/tag457.xml"/><Relationship Id="rId82" Type="http://schemas.openxmlformats.org/officeDocument/2006/relationships/tags" Target="../tags/tag478.xml"/><Relationship Id="rId19" Type="http://schemas.openxmlformats.org/officeDocument/2006/relationships/tags" Target="../tags/tag415.xml"/><Relationship Id="rId4" Type="http://schemas.openxmlformats.org/officeDocument/2006/relationships/tags" Target="../tags/tag400.xml"/><Relationship Id="rId9" Type="http://schemas.openxmlformats.org/officeDocument/2006/relationships/tags" Target="../tags/tag405.xml"/><Relationship Id="rId14" Type="http://schemas.openxmlformats.org/officeDocument/2006/relationships/tags" Target="../tags/tag410.xml"/><Relationship Id="rId22" Type="http://schemas.openxmlformats.org/officeDocument/2006/relationships/tags" Target="../tags/tag418.xml"/><Relationship Id="rId27" Type="http://schemas.openxmlformats.org/officeDocument/2006/relationships/tags" Target="../tags/tag423.xml"/><Relationship Id="rId30" Type="http://schemas.openxmlformats.org/officeDocument/2006/relationships/tags" Target="../tags/tag426.xml"/><Relationship Id="rId35" Type="http://schemas.openxmlformats.org/officeDocument/2006/relationships/tags" Target="../tags/tag431.xml"/><Relationship Id="rId43" Type="http://schemas.openxmlformats.org/officeDocument/2006/relationships/tags" Target="../tags/tag439.xml"/><Relationship Id="rId48" Type="http://schemas.openxmlformats.org/officeDocument/2006/relationships/tags" Target="../tags/tag444.xml"/><Relationship Id="rId56" Type="http://schemas.openxmlformats.org/officeDocument/2006/relationships/tags" Target="../tags/tag452.xml"/><Relationship Id="rId64" Type="http://schemas.openxmlformats.org/officeDocument/2006/relationships/tags" Target="../tags/tag460.xml"/><Relationship Id="rId69" Type="http://schemas.openxmlformats.org/officeDocument/2006/relationships/tags" Target="../tags/tag465.xml"/><Relationship Id="rId77" Type="http://schemas.openxmlformats.org/officeDocument/2006/relationships/tags" Target="../tags/tag473.xml"/><Relationship Id="rId8" Type="http://schemas.openxmlformats.org/officeDocument/2006/relationships/tags" Target="../tags/tag404.xml"/><Relationship Id="rId51" Type="http://schemas.openxmlformats.org/officeDocument/2006/relationships/tags" Target="../tags/tag447.xml"/><Relationship Id="rId72" Type="http://schemas.openxmlformats.org/officeDocument/2006/relationships/tags" Target="../tags/tag468.xml"/><Relationship Id="rId80" Type="http://schemas.openxmlformats.org/officeDocument/2006/relationships/tags" Target="../tags/tag476.xml"/><Relationship Id="rId85" Type="http://schemas.openxmlformats.org/officeDocument/2006/relationships/tags" Target="../tags/tag481.xml"/><Relationship Id="rId3" Type="http://schemas.openxmlformats.org/officeDocument/2006/relationships/tags" Target="../tags/tag399.xml"/><Relationship Id="rId12" Type="http://schemas.openxmlformats.org/officeDocument/2006/relationships/tags" Target="../tags/tag408.xml"/><Relationship Id="rId17" Type="http://schemas.openxmlformats.org/officeDocument/2006/relationships/tags" Target="../tags/tag413.xml"/><Relationship Id="rId25" Type="http://schemas.openxmlformats.org/officeDocument/2006/relationships/tags" Target="../tags/tag421.xml"/><Relationship Id="rId33" Type="http://schemas.openxmlformats.org/officeDocument/2006/relationships/tags" Target="../tags/tag429.xml"/><Relationship Id="rId38" Type="http://schemas.openxmlformats.org/officeDocument/2006/relationships/tags" Target="../tags/tag434.xml"/><Relationship Id="rId46" Type="http://schemas.openxmlformats.org/officeDocument/2006/relationships/tags" Target="../tags/tag442.xml"/><Relationship Id="rId59" Type="http://schemas.openxmlformats.org/officeDocument/2006/relationships/tags" Target="../tags/tag455.xml"/><Relationship Id="rId67" Type="http://schemas.openxmlformats.org/officeDocument/2006/relationships/tags" Target="../tags/tag463.xml"/><Relationship Id="rId20" Type="http://schemas.openxmlformats.org/officeDocument/2006/relationships/tags" Target="../tags/tag416.xml"/><Relationship Id="rId41" Type="http://schemas.openxmlformats.org/officeDocument/2006/relationships/tags" Target="../tags/tag437.xml"/><Relationship Id="rId54" Type="http://schemas.openxmlformats.org/officeDocument/2006/relationships/tags" Target="../tags/tag450.xml"/><Relationship Id="rId62" Type="http://schemas.openxmlformats.org/officeDocument/2006/relationships/tags" Target="../tags/tag458.xml"/><Relationship Id="rId70" Type="http://schemas.openxmlformats.org/officeDocument/2006/relationships/tags" Target="../tags/tag466.xml"/><Relationship Id="rId75" Type="http://schemas.openxmlformats.org/officeDocument/2006/relationships/tags" Target="../tags/tag471.xml"/><Relationship Id="rId83" Type="http://schemas.openxmlformats.org/officeDocument/2006/relationships/tags" Target="../tags/tag479.xml"/><Relationship Id="rId88" Type="http://schemas.openxmlformats.org/officeDocument/2006/relationships/image" Target="../media/image5.jpeg"/><Relationship Id="rId1" Type="http://schemas.openxmlformats.org/officeDocument/2006/relationships/tags" Target="../tags/tag397.xml"/><Relationship Id="rId6" Type="http://schemas.openxmlformats.org/officeDocument/2006/relationships/tags" Target="../tags/tag402.xml"/><Relationship Id="rId15" Type="http://schemas.openxmlformats.org/officeDocument/2006/relationships/tags" Target="../tags/tag411.xml"/><Relationship Id="rId23" Type="http://schemas.openxmlformats.org/officeDocument/2006/relationships/tags" Target="../tags/tag419.xml"/><Relationship Id="rId28" Type="http://schemas.openxmlformats.org/officeDocument/2006/relationships/tags" Target="../tags/tag424.xml"/><Relationship Id="rId36" Type="http://schemas.openxmlformats.org/officeDocument/2006/relationships/tags" Target="../tags/tag432.xml"/><Relationship Id="rId49" Type="http://schemas.openxmlformats.org/officeDocument/2006/relationships/tags" Target="../tags/tag445.xml"/><Relationship Id="rId57" Type="http://schemas.openxmlformats.org/officeDocument/2006/relationships/tags" Target="../tags/tag453.xml"/><Relationship Id="rId10" Type="http://schemas.openxmlformats.org/officeDocument/2006/relationships/tags" Target="../tags/tag406.xml"/><Relationship Id="rId31" Type="http://schemas.openxmlformats.org/officeDocument/2006/relationships/tags" Target="../tags/tag427.xml"/><Relationship Id="rId44" Type="http://schemas.openxmlformats.org/officeDocument/2006/relationships/tags" Target="../tags/tag440.xml"/><Relationship Id="rId52" Type="http://schemas.openxmlformats.org/officeDocument/2006/relationships/tags" Target="../tags/tag448.xml"/><Relationship Id="rId60" Type="http://schemas.openxmlformats.org/officeDocument/2006/relationships/tags" Target="../tags/tag456.xml"/><Relationship Id="rId65" Type="http://schemas.openxmlformats.org/officeDocument/2006/relationships/tags" Target="../tags/tag461.xml"/><Relationship Id="rId73" Type="http://schemas.openxmlformats.org/officeDocument/2006/relationships/tags" Target="../tags/tag469.xml"/><Relationship Id="rId78" Type="http://schemas.openxmlformats.org/officeDocument/2006/relationships/tags" Target="../tags/tag474.xml"/><Relationship Id="rId81" Type="http://schemas.openxmlformats.org/officeDocument/2006/relationships/tags" Target="../tags/tag477.xml"/><Relationship Id="rId86"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tags" Target="../tags/tag489.xml"/><Relationship Id="rId13" Type="http://schemas.openxmlformats.org/officeDocument/2006/relationships/tags" Target="../tags/tag495.xml"/><Relationship Id="rId18" Type="http://schemas.openxmlformats.org/officeDocument/2006/relationships/tags" Target="../tags/tag500.xml"/><Relationship Id="rId26" Type="http://schemas.openxmlformats.org/officeDocument/2006/relationships/tags" Target="../tags/tag508.xml"/><Relationship Id="rId3" Type="http://schemas.openxmlformats.org/officeDocument/2006/relationships/tags" Target="../tags/tag484.xml"/><Relationship Id="rId21" Type="http://schemas.openxmlformats.org/officeDocument/2006/relationships/tags" Target="../tags/tag503.xml"/><Relationship Id="rId7" Type="http://schemas.openxmlformats.org/officeDocument/2006/relationships/tags" Target="../tags/tag488.xml"/><Relationship Id="rId12" Type="http://schemas.openxmlformats.org/officeDocument/2006/relationships/tags" Target="../tags/tag494.xml"/><Relationship Id="rId17" Type="http://schemas.openxmlformats.org/officeDocument/2006/relationships/tags" Target="../tags/tag499.xml"/><Relationship Id="rId25" Type="http://schemas.openxmlformats.org/officeDocument/2006/relationships/tags" Target="../tags/tag507.xml"/><Relationship Id="rId2" Type="http://schemas.openxmlformats.org/officeDocument/2006/relationships/tags" Target="../tags/tag483.xml"/><Relationship Id="rId16" Type="http://schemas.openxmlformats.org/officeDocument/2006/relationships/tags" Target="../tags/tag498.xml"/><Relationship Id="rId20" Type="http://schemas.openxmlformats.org/officeDocument/2006/relationships/tags" Target="../tags/tag502.xml"/><Relationship Id="rId29" Type="http://schemas.openxmlformats.org/officeDocument/2006/relationships/image" Target="../media/image6.jpeg"/><Relationship Id="rId1" Type="http://schemas.openxmlformats.org/officeDocument/2006/relationships/tags" Target="../tags/tag482.xml"/><Relationship Id="rId6" Type="http://schemas.openxmlformats.org/officeDocument/2006/relationships/tags" Target="../tags/tag487.xml"/><Relationship Id="rId11" Type="http://schemas.openxmlformats.org/officeDocument/2006/relationships/tags" Target="../tags/tag493.xml"/><Relationship Id="rId24" Type="http://schemas.openxmlformats.org/officeDocument/2006/relationships/tags" Target="../tags/tag506.xml"/><Relationship Id="rId5" Type="http://schemas.openxmlformats.org/officeDocument/2006/relationships/tags" Target="../tags/tag486.xml"/><Relationship Id="rId15" Type="http://schemas.openxmlformats.org/officeDocument/2006/relationships/tags" Target="../tags/tag497.xml"/><Relationship Id="rId23" Type="http://schemas.openxmlformats.org/officeDocument/2006/relationships/tags" Target="../tags/tag505.xml"/><Relationship Id="rId28" Type="http://schemas.openxmlformats.org/officeDocument/2006/relationships/slideLayout" Target="../slideLayouts/slideLayout2.xml"/><Relationship Id="rId10" Type="http://schemas.openxmlformats.org/officeDocument/2006/relationships/tags" Target="../tags/tag492.xml"/><Relationship Id="rId19" Type="http://schemas.openxmlformats.org/officeDocument/2006/relationships/tags" Target="../tags/tag501.xml"/><Relationship Id="rId4" Type="http://schemas.openxmlformats.org/officeDocument/2006/relationships/tags" Target="../tags/tag485.xml"/><Relationship Id="rId9" Type="http://schemas.openxmlformats.org/officeDocument/2006/relationships/tags" Target="../tags/tag491.xml"/><Relationship Id="rId14" Type="http://schemas.openxmlformats.org/officeDocument/2006/relationships/tags" Target="../tags/tag496.xml"/><Relationship Id="rId22" Type="http://schemas.openxmlformats.org/officeDocument/2006/relationships/tags" Target="../tags/tag504.xml"/><Relationship Id="rId27" Type="http://schemas.openxmlformats.org/officeDocument/2006/relationships/tags" Target="../tags/tag509.xml"/></Relationships>
</file>

<file path=ppt/slides/_rels/slide44.xml.rels><?xml version="1.0" encoding="UTF-8" standalone="yes"?>
<Relationships xmlns="http://schemas.openxmlformats.org/package/2006/relationships"><Relationship Id="rId8" Type="http://schemas.openxmlformats.org/officeDocument/2006/relationships/tags" Target="../tags/tag517.xml"/><Relationship Id="rId13" Type="http://schemas.openxmlformats.org/officeDocument/2006/relationships/tags" Target="../tags/tag522.xml"/><Relationship Id="rId18" Type="http://schemas.openxmlformats.org/officeDocument/2006/relationships/notesSlide" Target="../notesSlides/notesSlide33.xml"/><Relationship Id="rId3" Type="http://schemas.openxmlformats.org/officeDocument/2006/relationships/tags" Target="../tags/tag512.xml"/><Relationship Id="rId7" Type="http://schemas.openxmlformats.org/officeDocument/2006/relationships/tags" Target="../tags/tag516.xml"/><Relationship Id="rId12" Type="http://schemas.openxmlformats.org/officeDocument/2006/relationships/tags" Target="../tags/tag521.xml"/><Relationship Id="rId17" Type="http://schemas.openxmlformats.org/officeDocument/2006/relationships/slideLayout" Target="../slideLayouts/slideLayout6.xml"/><Relationship Id="rId2" Type="http://schemas.openxmlformats.org/officeDocument/2006/relationships/tags" Target="../tags/tag511.xml"/><Relationship Id="rId16" Type="http://schemas.openxmlformats.org/officeDocument/2006/relationships/tags" Target="../tags/tag525.xml"/><Relationship Id="rId1" Type="http://schemas.openxmlformats.org/officeDocument/2006/relationships/tags" Target="../tags/tag510.xml"/><Relationship Id="rId6" Type="http://schemas.openxmlformats.org/officeDocument/2006/relationships/tags" Target="../tags/tag515.xml"/><Relationship Id="rId11" Type="http://schemas.openxmlformats.org/officeDocument/2006/relationships/tags" Target="../tags/tag520.xml"/><Relationship Id="rId5" Type="http://schemas.openxmlformats.org/officeDocument/2006/relationships/tags" Target="../tags/tag514.xml"/><Relationship Id="rId15" Type="http://schemas.openxmlformats.org/officeDocument/2006/relationships/tags" Target="../tags/tag524.xml"/><Relationship Id="rId10" Type="http://schemas.openxmlformats.org/officeDocument/2006/relationships/tags" Target="../tags/tag519.xml"/><Relationship Id="rId19" Type="http://schemas.openxmlformats.org/officeDocument/2006/relationships/image" Target="../media/image6.jpeg"/><Relationship Id="rId4" Type="http://schemas.openxmlformats.org/officeDocument/2006/relationships/tags" Target="../tags/tag513.xml"/><Relationship Id="rId9" Type="http://schemas.openxmlformats.org/officeDocument/2006/relationships/tags" Target="../tags/tag518.xml"/><Relationship Id="rId14" Type="http://schemas.openxmlformats.org/officeDocument/2006/relationships/tags" Target="../tags/tag523.xml"/></Relationships>
</file>

<file path=ppt/slides/_rels/slide45.xml.rels><?xml version="1.0" encoding="UTF-8" standalone="yes"?>
<Relationships xmlns="http://schemas.openxmlformats.org/package/2006/relationships"><Relationship Id="rId8" Type="http://schemas.openxmlformats.org/officeDocument/2006/relationships/tags" Target="../tags/tag533.xml"/><Relationship Id="rId13" Type="http://schemas.openxmlformats.org/officeDocument/2006/relationships/tags" Target="../tags/tag538.xml"/><Relationship Id="rId18" Type="http://schemas.openxmlformats.org/officeDocument/2006/relationships/tags" Target="../tags/tag543.xml"/><Relationship Id="rId26" Type="http://schemas.openxmlformats.org/officeDocument/2006/relationships/tags" Target="../tags/tag551.xml"/><Relationship Id="rId3" Type="http://schemas.openxmlformats.org/officeDocument/2006/relationships/tags" Target="../tags/tag528.xml"/><Relationship Id="rId21" Type="http://schemas.openxmlformats.org/officeDocument/2006/relationships/tags" Target="../tags/tag546.xml"/><Relationship Id="rId7" Type="http://schemas.openxmlformats.org/officeDocument/2006/relationships/tags" Target="../tags/tag532.xml"/><Relationship Id="rId12" Type="http://schemas.openxmlformats.org/officeDocument/2006/relationships/tags" Target="../tags/tag537.xml"/><Relationship Id="rId17" Type="http://schemas.openxmlformats.org/officeDocument/2006/relationships/tags" Target="../tags/tag542.xml"/><Relationship Id="rId25" Type="http://schemas.openxmlformats.org/officeDocument/2006/relationships/tags" Target="../tags/tag550.xml"/><Relationship Id="rId2" Type="http://schemas.openxmlformats.org/officeDocument/2006/relationships/tags" Target="../tags/tag527.xml"/><Relationship Id="rId16" Type="http://schemas.openxmlformats.org/officeDocument/2006/relationships/tags" Target="../tags/tag541.xml"/><Relationship Id="rId20" Type="http://schemas.openxmlformats.org/officeDocument/2006/relationships/tags" Target="../tags/tag545.xml"/><Relationship Id="rId29" Type="http://schemas.openxmlformats.org/officeDocument/2006/relationships/slideLayout" Target="../slideLayouts/slideLayout2.xml"/><Relationship Id="rId1" Type="http://schemas.openxmlformats.org/officeDocument/2006/relationships/tags" Target="../tags/tag526.xml"/><Relationship Id="rId6" Type="http://schemas.openxmlformats.org/officeDocument/2006/relationships/tags" Target="../tags/tag531.xml"/><Relationship Id="rId11" Type="http://schemas.openxmlformats.org/officeDocument/2006/relationships/tags" Target="../tags/tag536.xml"/><Relationship Id="rId24" Type="http://schemas.openxmlformats.org/officeDocument/2006/relationships/tags" Target="../tags/tag549.xml"/><Relationship Id="rId5" Type="http://schemas.openxmlformats.org/officeDocument/2006/relationships/tags" Target="../tags/tag530.xml"/><Relationship Id="rId15" Type="http://schemas.openxmlformats.org/officeDocument/2006/relationships/tags" Target="../tags/tag540.xml"/><Relationship Id="rId23" Type="http://schemas.openxmlformats.org/officeDocument/2006/relationships/tags" Target="../tags/tag548.xml"/><Relationship Id="rId28" Type="http://schemas.openxmlformats.org/officeDocument/2006/relationships/tags" Target="../tags/tag553.xml"/><Relationship Id="rId10" Type="http://schemas.openxmlformats.org/officeDocument/2006/relationships/tags" Target="../tags/tag535.xml"/><Relationship Id="rId19" Type="http://schemas.openxmlformats.org/officeDocument/2006/relationships/tags" Target="../tags/tag544.xml"/><Relationship Id="rId4" Type="http://schemas.openxmlformats.org/officeDocument/2006/relationships/tags" Target="../tags/tag529.xml"/><Relationship Id="rId9" Type="http://schemas.openxmlformats.org/officeDocument/2006/relationships/tags" Target="../tags/tag534.xml"/><Relationship Id="rId14" Type="http://schemas.openxmlformats.org/officeDocument/2006/relationships/tags" Target="../tags/tag539.xml"/><Relationship Id="rId22" Type="http://schemas.openxmlformats.org/officeDocument/2006/relationships/tags" Target="../tags/tag547.xml"/><Relationship Id="rId27" Type="http://schemas.openxmlformats.org/officeDocument/2006/relationships/tags" Target="../tags/tag552.xml"/><Relationship Id="rId30" Type="http://schemas.openxmlformats.org/officeDocument/2006/relationships/notesSlide" Target="../notesSlides/notesSlide3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3" Type="http://schemas.openxmlformats.org/officeDocument/2006/relationships/tags" Target="../tags/tag566.xml"/><Relationship Id="rId18" Type="http://schemas.openxmlformats.org/officeDocument/2006/relationships/tags" Target="../tags/tag571.xml"/><Relationship Id="rId26" Type="http://schemas.openxmlformats.org/officeDocument/2006/relationships/tags" Target="../tags/tag579.xml"/><Relationship Id="rId39" Type="http://schemas.openxmlformats.org/officeDocument/2006/relationships/tags" Target="../tags/tag592.xml"/><Relationship Id="rId3" Type="http://schemas.openxmlformats.org/officeDocument/2006/relationships/tags" Target="../tags/tag556.xml"/><Relationship Id="rId21" Type="http://schemas.openxmlformats.org/officeDocument/2006/relationships/tags" Target="../tags/tag574.xml"/><Relationship Id="rId34" Type="http://schemas.openxmlformats.org/officeDocument/2006/relationships/tags" Target="../tags/tag587.xml"/><Relationship Id="rId42" Type="http://schemas.openxmlformats.org/officeDocument/2006/relationships/tags" Target="../tags/tag595.xml"/><Relationship Id="rId47" Type="http://schemas.openxmlformats.org/officeDocument/2006/relationships/tags" Target="../tags/tag600.xml"/><Relationship Id="rId50" Type="http://schemas.openxmlformats.org/officeDocument/2006/relationships/notesSlide" Target="../notesSlides/notesSlide37.xml"/><Relationship Id="rId7" Type="http://schemas.openxmlformats.org/officeDocument/2006/relationships/tags" Target="../tags/tag560.xml"/><Relationship Id="rId12" Type="http://schemas.openxmlformats.org/officeDocument/2006/relationships/tags" Target="../tags/tag565.xml"/><Relationship Id="rId17" Type="http://schemas.openxmlformats.org/officeDocument/2006/relationships/tags" Target="../tags/tag570.xml"/><Relationship Id="rId25" Type="http://schemas.openxmlformats.org/officeDocument/2006/relationships/tags" Target="../tags/tag578.xml"/><Relationship Id="rId33" Type="http://schemas.openxmlformats.org/officeDocument/2006/relationships/tags" Target="../tags/tag586.xml"/><Relationship Id="rId38" Type="http://schemas.openxmlformats.org/officeDocument/2006/relationships/tags" Target="../tags/tag591.xml"/><Relationship Id="rId46" Type="http://schemas.openxmlformats.org/officeDocument/2006/relationships/tags" Target="../tags/tag599.xml"/><Relationship Id="rId2" Type="http://schemas.openxmlformats.org/officeDocument/2006/relationships/tags" Target="../tags/tag555.xml"/><Relationship Id="rId16" Type="http://schemas.openxmlformats.org/officeDocument/2006/relationships/tags" Target="../tags/tag569.xml"/><Relationship Id="rId20" Type="http://schemas.openxmlformats.org/officeDocument/2006/relationships/tags" Target="../tags/tag573.xml"/><Relationship Id="rId29" Type="http://schemas.openxmlformats.org/officeDocument/2006/relationships/tags" Target="../tags/tag582.xml"/><Relationship Id="rId41" Type="http://schemas.openxmlformats.org/officeDocument/2006/relationships/tags" Target="../tags/tag594.xml"/><Relationship Id="rId1" Type="http://schemas.openxmlformats.org/officeDocument/2006/relationships/tags" Target="../tags/tag554.xml"/><Relationship Id="rId6" Type="http://schemas.openxmlformats.org/officeDocument/2006/relationships/tags" Target="../tags/tag559.xml"/><Relationship Id="rId11" Type="http://schemas.openxmlformats.org/officeDocument/2006/relationships/tags" Target="../tags/tag564.xml"/><Relationship Id="rId24" Type="http://schemas.openxmlformats.org/officeDocument/2006/relationships/tags" Target="../tags/tag577.xml"/><Relationship Id="rId32" Type="http://schemas.openxmlformats.org/officeDocument/2006/relationships/tags" Target="../tags/tag585.xml"/><Relationship Id="rId37" Type="http://schemas.openxmlformats.org/officeDocument/2006/relationships/tags" Target="../tags/tag590.xml"/><Relationship Id="rId40" Type="http://schemas.openxmlformats.org/officeDocument/2006/relationships/tags" Target="../tags/tag593.xml"/><Relationship Id="rId45" Type="http://schemas.openxmlformats.org/officeDocument/2006/relationships/tags" Target="../tags/tag598.xml"/><Relationship Id="rId5" Type="http://schemas.openxmlformats.org/officeDocument/2006/relationships/tags" Target="../tags/tag558.xml"/><Relationship Id="rId15" Type="http://schemas.openxmlformats.org/officeDocument/2006/relationships/tags" Target="../tags/tag568.xml"/><Relationship Id="rId23" Type="http://schemas.openxmlformats.org/officeDocument/2006/relationships/tags" Target="../tags/tag576.xml"/><Relationship Id="rId28" Type="http://schemas.openxmlformats.org/officeDocument/2006/relationships/tags" Target="../tags/tag581.xml"/><Relationship Id="rId36" Type="http://schemas.openxmlformats.org/officeDocument/2006/relationships/tags" Target="../tags/tag589.xml"/><Relationship Id="rId49" Type="http://schemas.openxmlformats.org/officeDocument/2006/relationships/slideLayout" Target="../slideLayouts/slideLayout6.xml"/><Relationship Id="rId10" Type="http://schemas.openxmlformats.org/officeDocument/2006/relationships/tags" Target="../tags/tag563.xml"/><Relationship Id="rId19" Type="http://schemas.openxmlformats.org/officeDocument/2006/relationships/tags" Target="../tags/tag572.xml"/><Relationship Id="rId31" Type="http://schemas.openxmlformats.org/officeDocument/2006/relationships/tags" Target="../tags/tag584.xml"/><Relationship Id="rId44" Type="http://schemas.openxmlformats.org/officeDocument/2006/relationships/tags" Target="../tags/tag597.xml"/><Relationship Id="rId52" Type="http://schemas.openxmlformats.org/officeDocument/2006/relationships/image" Target="../media/image6.jpeg"/><Relationship Id="rId4" Type="http://schemas.openxmlformats.org/officeDocument/2006/relationships/tags" Target="../tags/tag557.xml"/><Relationship Id="rId9" Type="http://schemas.openxmlformats.org/officeDocument/2006/relationships/tags" Target="../tags/tag562.xml"/><Relationship Id="rId14" Type="http://schemas.openxmlformats.org/officeDocument/2006/relationships/tags" Target="../tags/tag567.xml"/><Relationship Id="rId22" Type="http://schemas.openxmlformats.org/officeDocument/2006/relationships/tags" Target="../tags/tag575.xml"/><Relationship Id="rId27" Type="http://schemas.openxmlformats.org/officeDocument/2006/relationships/tags" Target="../tags/tag580.xml"/><Relationship Id="rId30" Type="http://schemas.openxmlformats.org/officeDocument/2006/relationships/tags" Target="../tags/tag583.xml"/><Relationship Id="rId35" Type="http://schemas.openxmlformats.org/officeDocument/2006/relationships/tags" Target="../tags/tag588.xml"/><Relationship Id="rId43" Type="http://schemas.openxmlformats.org/officeDocument/2006/relationships/tags" Target="../tags/tag596.xml"/><Relationship Id="rId48" Type="http://schemas.openxmlformats.org/officeDocument/2006/relationships/tags" Target="../tags/tag601.xml"/><Relationship Id="rId8" Type="http://schemas.openxmlformats.org/officeDocument/2006/relationships/tags" Target="../tags/tag561.xml"/><Relationship Id="rId51" Type="http://schemas.openxmlformats.org/officeDocument/2006/relationships/image" Target="../media/image7.jpeg"/></Relationships>
</file>

<file path=ppt/slides/_rels/slide4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97.xml"/></Relationships>
</file>

<file path=ppt/slides/_rels/slide50.xml.rels><?xml version="1.0" encoding="UTF-8" standalone="yes"?>
<Relationships xmlns="http://schemas.openxmlformats.org/package/2006/relationships"><Relationship Id="rId8" Type="http://schemas.openxmlformats.org/officeDocument/2006/relationships/tags" Target="../tags/tag609.xml"/><Relationship Id="rId13" Type="http://schemas.openxmlformats.org/officeDocument/2006/relationships/tags" Target="../tags/tag614.xml"/><Relationship Id="rId18" Type="http://schemas.openxmlformats.org/officeDocument/2006/relationships/image" Target="../media/image6.jpeg"/><Relationship Id="rId3" Type="http://schemas.openxmlformats.org/officeDocument/2006/relationships/tags" Target="../tags/tag604.xml"/><Relationship Id="rId7" Type="http://schemas.openxmlformats.org/officeDocument/2006/relationships/tags" Target="../tags/tag608.xml"/><Relationship Id="rId12" Type="http://schemas.openxmlformats.org/officeDocument/2006/relationships/tags" Target="../tags/tag613.xml"/><Relationship Id="rId17" Type="http://schemas.openxmlformats.org/officeDocument/2006/relationships/notesSlide" Target="../notesSlides/notesSlide39.xml"/><Relationship Id="rId2" Type="http://schemas.openxmlformats.org/officeDocument/2006/relationships/tags" Target="../tags/tag603.xml"/><Relationship Id="rId16" Type="http://schemas.openxmlformats.org/officeDocument/2006/relationships/slideLayout" Target="../slideLayouts/slideLayout2.xml"/><Relationship Id="rId1" Type="http://schemas.openxmlformats.org/officeDocument/2006/relationships/tags" Target="../tags/tag602.xml"/><Relationship Id="rId6" Type="http://schemas.openxmlformats.org/officeDocument/2006/relationships/tags" Target="../tags/tag607.xml"/><Relationship Id="rId11" Type="http://schemas.openxmlformats.org/officeDocument/2006/relationships/tags" Target="../tags/tag612.xml"/><Relationship Id="rId5" Type="http://schemas.openxmlformats.org/officeDocument/2006/relationships/tags" Target="../tags/tag606.xml"/><Relationship Id="rId15" Type="http://schemas.openxmlformats.org/officeDocument/2006/relationships/tags" Target="../tags/tag616.xml"/><Relationship Id="rId10" Type="http://schemas.openxmlformats.org/officeDocument/2006/relationships/tags" Target="../tags/tag611.xml"/><Relationship Id="rId4" Type="http://schemas.openxmlformats.org/officeDocument/2006/relationships/tags" Target="../tags/tag605.xml"/><Relationship Id="rId9" Type="http://schemas.openxmlformats.org/officeDocument/2006/relationships/tags" Target="../tags/tag610.xml"/><Relationship Id="rId14" Type="http://schemas.openxmlformats.org/officeDocument/2006/relationships/tags" Target="../tags/tag615.xml"/></Relationships>
</file>

<file path=ppt/slides/_rels/slide51.xml.rels><?xml version="1.0" encoding="UTF-8" standalone="yes"?>
<Relationships xmlns="http://schemas.openxmlformats.org/package/2006/relationships"><Relationship Id="rId8" Type="http://schemas.openxmlformats.org/officeDocument/2006/relationships/tags" Target="../tags/tag624.xml"/><Relationship Id="rId13" Type="http://schemas.openxmlformats.org/officeDocument/2006/relationships/image" Target="../media/image6.jpeg"/><Relationship Id="rId3" Type="http://schemas.openxmlformats.org/officeDocument/2006/relationships/tags" Target="../tags/tag619.xml"/><Relationship Id="rId7" Type="http://schemas.openxmlformats.org/officeDocument/2006/relationships/tags" Target="../tags/tag623.xml"/><Relationship Id="rId12" Type="http://schemas.openxmlformats.org/officeDocument/2006/relationships/notesSlide" Target="../notesSlides/notesSlide40.xml"/><Relationship Id="rId2" Type="http://schemas.openxmlformats.org/officeDocument/2006/relationships/tags" Target="../tags/tag618.xml"/><Relationship Id="rId1" Type="http://schemas.openxmlformats.org/officeDocument/2006/relationships/tags" Target="../tags/tag617.xml"/><Relationship Id="rId6" Type="http://schemas.openxmlformats.org/officeDocument/2006/relationships/tags" Target="../tags/tag622.xml"/><Relationship Id="rId11" Type="http://schemas.openxmlformats.org/officeDocument/2006/relationships/slideLayout" Target="../slideLayouts/slideLayout6.xml"/><Relationship Id="rId5" Type="http://schemas.openxmlformats.org/officeDocument/2006/relationships/tags" Target="../tags/tag621.xml"/><Relationship Id="rId10" Type="http://schemas.openxmlformats.org/officeDocument/2006/relationships/tags" Target="../tags/tag626.xml"/><Relationship Id="rId4" Type="http://schemas.openxmlformats.org/officeDocument/2006/relationships/tags" Target="../tags/tag620.xml"/><Relationship Id="rId9" Type="http://schemas.openxmlformats.org/officeDocument/2006/relationships/tags" Target="../tags/tag625.xml"/></Relationships>
</file>

<file path=ppt/slides/_rels/slide52.xml.rels><?xml version="1.0" encoding="UTF-8" standalone="yes"?>
<Relationships xmlns="http://schemas.openxmlformats.org/package/2006/relationships"><Relationship Id="rId8" Type="http://schemas.openxmlformats.org/officeDocument/2006/relationships/tags" Target="../tags/tag634.xml"/><Relationship Id="rId13" Type="http://schemas.openxmlformats.org/officeDocument/2006/relationships/notesSlide" Target="../notesSlides/notesSlide41.xml"/><Relationship Id="rId3" Type="http://schemas.openxmlformats.org/officeDocument/2006/relationships/tags" Target="../tags/tag629.xml"/><Relationship Id="rId7" Type="http://schemas.openxmlformats.org/officeDocument/2006/relationships/tags" Target="../tags/tag633.xml"/><Relationship Id="rId12" Type="http://schemas.openxmlformats.org/officeDocument/2006/relationships/slideLayout" Target="../slideLayouts/slideLayout6.xml"/><Relationship Id="rId2" Type="http://schemas.openxmlformats.org/officeDocument/2006/relationships/tags" Target="../tags/tag628.xml"/><Relationship Id="rId1" Type="http://schemas.openxmlformats.org/officeDocument/2006/relationships/tags" Target="../tags/tag627.xml"/><Relationship Id="rId6" Type="http://schemas.openxmlformats.org/officeDocument/2006/relationships/tags" Target="../tags/tag632.xml"/><Relationship Id="rId11" Type="http://schemas.openxmlformats.org/officeDocument/2006/relationships/tags" Target="../tags/tag637.xml"/><Relationship Id="rId5" Type="http://schemas.openxmlformats.org/officeDocument/2006/relationships/tags" Target="../tags/tag631.xml"/><Relationship Id="rId10" Type="http://schemas.openxmlformats.org/officeDocument/2006/relationships/tags" Target="../tags/tag636.xml"/><Relationship Id="rId4" Type="http://schemas.openxmlformats.org/officeDocument/2006/relationships/tags" Target="../tags/tag630.xml"/><Relationship Id="rId9" Type="http://schemas.openxmlformats.org/officeDocument/2006/relationships/tags" Target="../tags/tag635.xml"/><Relationship Id="rId14" Type="http://schemas.openxmlformats.org/officeDocument/2006/relationships/image" Target="../media/image6.jpeg"/></Relationships>
</file>

<file path=ppt/slides/_rels/slide53.xml.rels><?xml version="1.0" encoding="UTF-8" standalone="yes"?>
<Relationships xmlns="http://schemas.openxmlformats.org/package/2006/relationships"><Relationship Id="rId13" Type="http://schemas.openxmlformats.org/officeDocument/2006/relationships/tags" Target="../tags/tag650.xml"/><Relationship Id="rId18" Type="http://schemas.openxmlformats.org/officeDocument/2006/relationships/tags" Target="../tags/tag655.xml"/><Relationship Id="rId26" Type="http://schemas.openxmlformats.org/officeDocument/2006/relationships/tags" Target="../tags/tag663.xml"/><Relationship Id="rId39" Type="http://schemas.openxmlformats.org/officeDocument/2006/relationships/tags" Target="../tags/tag676.xml"/><Relationship Id="rId21" Type="http://schemas.openxmlformats.org/officeDocument/2006/relationships/tags" Target="../tags/tag658.xml"/><Relationship Id="rId34" Type="http://schemas.openxmlformats.org/officeDocument/2006/relationships/tags" Target="../tags/tag671.xml"/><Relationship Id="rId42" Type="http://schemas.openxmlformats.org/officeDocument/2006/relationships/tags" Target="../tags/tag679.xml"/><Relationship Id="rId47" Type="http://schemas.openxmlformats.org/officeDocument/2006/relationships/tags" Target="../tags/tag684.xml"/><Relationship Id="rId50" Type="http://schemas.openxmlformats.org/officeDocument/2006/relationships/tags" Target="../tags/tag687.xml"/><Relationship Id="rId55" Type="http://schemas.openxmlformats.org/officeDocument/2006/relationships/image" Target="../media/image7.jpeg"/><Relationship Id="rId7" Type="http://schemas.openxmlformats.org/officeDocument/2006/relationships/tags" Target="../tags/tag644.xml"/><Relationship Id="rId12" Type="http://schemas.openxmlformats.org/officeDocument/2006/relationships/tags" Target="../tags/tag649.xml"/><Relationship Id="rId17" Type="http://schemas.openxmlformats.org/officeDocument/2006/relationships/tags" Target="../tags/tag654.xml"/><Relationship Id="rId25" Type="http://schemas.openxmlformats.org/officeDocument/2006/relationships/tags" Target="../tags/tag662.xml"/><Relationship Id="rId33" Type="http://schemas.openxmlformats.org/officeDocument/2006/relationships/tags" Target="../tags/tag670.xml"/><Relationship Id="rId38" Type="http://schemas.openxmlformats.org/officeDocument/2006/relationships/tags" Target="../tags/tag675.xml"/><Relationship Id="rId46" Type="http://schemas.openxmlformats.org/officeDocument/2006/relationships/tags" Target="../tags/tag683.xml"/><Relationship Id="rId2" Type="http://schemas.openxmlformats.org/officeDocument/2006/relationships/tags" Target="../tags/tag639.xml"/><Relationship Id="rId16" Type="http://schemas.openxmlformats.org/officeDocument/2006/relationships/tags" Target="../tags/tag653.xml"/><Relationship Id="rId20" Type="http://schemas.openxmlformats.org/officeDocument/2006/relationships/tags" Target="../tags/tag657.xml"/><Relationship Id="rId29" Type="http://schemas.openxmlformats.org/officeDocument/2006/relationships/tags" Target="../tags/tag666.xml"/><Relationship Id="rId41" Type="http://schemas.openxmlformats.org/officeDocument/2006/relationships/tags" Target="../tags/tag678.xml"/><Relationship Id="rId54" Type="http://schemas.openxmlformats.org/officeDocument/2006/relationships/notesSlide" Target="../notesSlides/notesSlide42.xml"/><Relationship Id="rId1" Type="http://schemas.openxmlformats.org/officeDocument/2006/relationships/tags" Target="../tags/tag638.xml"/><Relationship Id="rId6" Type="http://schemas.openxmlformats.org/officeDocument/2006/relationships/tags" Target="../tags/tag643.xml"/><Relationship Id="rId11" Type="http://schemas.openxmlformats.org/officeDocument/2006/relationships/tags" Target="../tags/tag648.xml"/><Relationship Id="rId24" Type="http://schemas.openxmlformats.org/officeDocument/2006/relationships/tags" Target="../tags/tag661.xml"/><Relationship Id="rId32" Type="http://schemas.openxmlformats.org/officeDocument/2006/relationships/tags" Target="../tags/tag669.xml"/><Relationship Id="rId37" Type="http://schemas.openxmlformats.org/officeDocument/2006/relationships/tags" Target="../tags/tag674.xml"/><Relationship Id="rId40" Type="http://schemas.openxmlformats.org/officeDocument/2006/relationships/tags" Target="../tags/tag677.xml"/><Relationship Id="rId45" Type="http://schemas.openxmlformats.org/officeDocument/2006/relationships/tags" Target="../tags/tag682.xml"/><Relationship Id="rId53" Type="http://schemas.openxmlformats.org/officeDocument/2006/relationships/slideLayout" Target="../slideLayouts/slideLayout6.xml"/><Relationship Id="rId5" Type="http://schemas.openxmlformats.org/officeDocument/2006/relationships/tags" Target="../tags/tag642.xml"/><Relationship Id="rId15" Type="http://schemas.openxmlformats.org/officeDocument/2006/relationships/tags" Target="../tags/tag652.xml"/><Relationship Id="rId23" Type="http://schemas.openxmlformats.org/officeDocument/2006/relationships/tags" Target="../tags/tag660.xml"/><Relationship Id="rId28" Type="http://schemas.openxmlformats.org/officeDocument/2006/relationships/tags" Target="../tags/tag665.xml"/><Relationship Id="rId36" Type="http://schemas.openxmlformats.org/officeDocument/2006/relationships/tags" Target="../tags/tag673.xml"/><Relationship Id="rId49" Type="http://schemas.openxmlformats.org/officeDocument/2006/relationships/tags" Target="../tags/tag686.xml"/><Relationship Id="rId10" Type="http://schemas.openxmlformats.org/officeDocument/2006/relationships/tags" Target="../tags/tag647.xml"/><Relationship Id="rId19" Type="http://schemas.openxmlformats.org/officeDocument/2006/relationships/tags" Target="../tags/tag656.xml"/><Relationship Id="rId31" Type="http://schemas.openxmlformats.org/officeDocument/2006/relationships/tags" Target="../tags/tag668.xml"/><Relationship Id="rId44" Type="http://schemas.openxmlformats.org/officeDocument/2006/relationships/tags" Target="../tags/tag681.xml"/><Relationship Id="rId52" Type="http://schemas.openxmlformats.org/officeDocument/2006/relationships/tags" Target="../tags/tag689.xml"/><Relationship Id="rId4" Type="http://schemas.openxmlformats.org/officeDocument/2006/relationships/tags" Target="../tags/tag641.xml"/><Relationship Id="rId9" Type="http://schemas.openxmlformats.org/officeDocument/2006/relationships/tags" Target="../tags/tag646.xml"/><Relationship Id="rId14" Type="http://schemas.openxmlformats.org/officeDocument/2006/relationships/tags" Target="../tags/tag651.xml"/><Relationship Id="rId22" Type="http://schemas.openxmlformats.org/officeDocument/2006/relationships/tags" Target="../tags/tag659.xml"/><Relationship Id="rId27" Type="http://schemas.openxmlformats.org/officeDocument/2006/relationships/tags" Target="../tags/tag664.xml"/><Relationship Id="rId30" Type="http://schemas.openxmlformats.org/officeDocument/2006/relationships/tags" Target="../tags/tag667.xml"/><Relationship Id="rId35" Type="http://schemas.openxmlformats.org/officeDocument/2006/relationships/tags" Target="../tags/tag672.xml"/><Relationship Id="rId43" Type="http://schemas.openxmlformats.org/officeDocument/2006/relationships/tags" Target="../tags/tag680.xml"/><Relationship Id="rId48" Type="http://schemas.openxmlformats.org/officeDocument/2006/relationships/tags" Target="../tags/tag685.xml"/><Relationship Id="rId56" Type="http://schemas.openxmlformats.org/officeDocument/2006/relationships/image" Target="../media/image6.jpeg"/><Relationship Id="rId8" Type="http://schemas.openxmlformats.org/officeDocument/2006/relationships/tags" Target="../tags/tag645.xml"/><Relationship Id="rId51" Type="http://schemas.openxmlformats.org/officeDocument/2006/relationships/tags" Target="../tags/tag688.xml"/><Relationship Id="rId3" Type="http://schemas.openxmlformats.org/officeDocument/2006/relationships/tags" Target="../tags/tag640.xml"/></Relationships>
</file>

<file path=ppt/slides/_rels/slide54.xml.rels><?xml version="1.0" encoding="UTF-8" standalone="yes"?>
<Relationships xmlns="http://schemas.openxmlformats.org/package/2006/relationships"><Relationship Id="rId8" Type="http://schemas.openxmlformats.org/officeDocument/2006/relationships/tags" Target="../tags/tag697.xml"/><Relationship Id="rId13" Type="http://schemas.openxmlformats.org/officeDocument/2006/relationships/tags" Target="../tags/tag702.xml"/><Relationship Id="rId18" Type="http://schemas.openxmlformats.org/officeDocument/2006/relationships/tags" Target="../tags/tag707.xml"/><Relationship Id="rId26" Type="http://schemas.openxmlformats.org/officeDocument/2006/relationships/tags" Target="../tags/tag715.xml"/><Relationship Id="rId39" Type="http://schemas.openxmlformats.org/officeDocument/2006/relationships/tags" Target="../tags/tag728.xml"/><Relationship Id="rId3" Type="http://schemas.openxmlformats.org/officeDocument/2006/relationships/tags" Target="../tags/tag692.xml"/><Relationship Id="rId21" Type="http://schemas.openxmlformats.org/officeDocument/2006/relationships/tags" Target="../tags/tag710.xml"/><Relationship Id="rId34" Type="http://schemas.openxmlformats.org/officeDocument/2006/relationships/tags" Target="../tags/tag723.xml"/><Relationship Id="rId7" Type="http://schemas.openxmlformats.org/officeDocument/2006/relationships/tags" Target="../tags/tag696.xml"/><Relationship Id="rId12" Type="http://schemas.openxmlformats.org/officeDocument/2006/relationships/tags" Target="../tags/tag701.xml"/><Relationship Id="rId17" Type="http://schemas.openxmlformats.org/officeDocument/2006/relationships/tags" Target="../tags/tag706.xml"/><Relationship Id="rId25" Type="http://schemas.openxmlformats.org/officeDocument/2006/relationships/tags" Target="../tags/tag714.xml"/><Relationship Id="rId33" Type="http://schemas.openxmlformats.org/officeDocument/2006/relationships/tags" Target="../tags/tag722.xml"/><Relationship Id="rId38" Type="http://schemas.openxmlformats.org/officeDocument/2006/relationships/tags" Target="../tags/tag727.xml"/><Relationship Id="rId2" Type="http://schemas.openxmlformats.org/officeDocument/2006/relationships/tags" Target="../tags/tag691.xml"/><Relationship Id="rId16" Type="http://schemas.openxmlformats.org/officeDocument/2006/relationships/tags" Target="../tags/tag705.xml"/><Relationship Id="rId20" Type="http://schemas.openxmlformats.org/officeDocument/2006/relationships/tags" Target="../tags/tag709.xml"/><Relationship Id="rId29" Type="http://schemas.openxmlformats.org/officeDocument/2006/relationships/tags" Target="../tags/tag718.xml"/><Relationship Id="rId1" Type="http://schemas.openxmlformats.org/officeDocument/2006/relationships/tags" Target="../tags/tag690.xml"/><Relationship Id="rId6" Type="http://schemas.openxmlformats.org/officeDocument/2006/relationships/tags" Target="../tags/tag695.xml"/><Relationship Id="rId11" Type="http://schemas.openxmlformats.org/officeDocument/2006/relationships/tags" Target="../tags/tag700.xml"/><Relationship Id="rId24" Type="http://schemas.openxmlformats.org/officeDocument/2006/relationships/tags" Target="../tags/tag713.xml"/><Relationship Id="rId32" Type="http://schemas.openxmlformats.org/officeDocument/2006/relationships/tags" Target="../tags/tag721.xml"/><Relationship Id="rId37" Type="http://schemas.openxmlformats.org/officeDocument/2006/relationships/tags" Target="../tags/tag726.xml"/><Relationship Id="rId40" Type="http://schemas.openxmlformats.org/officeDocument/2006/relationships/slideLayout" Target="../slideLayouts/slideLayout6.xml"/><Relationship Id="rId5" Type="http://schemas.openxmlformats.org/officeDocument/2006/relationships/tags" Target="../tags/tag694.xml"/><Relationship Id="rId15" Type="http://schemas.openxmlformats.org/officeDocument/2006/relationships/tags" Target="../tags/tag704.xml"/><Relationship Id="rId23" Type="http://schemas.openxmlformats.org/officeDocument/2006/relationships/tags" Target="../tags/tag712.xml"/><Relationship Id="rId28" Type="http://schemas.openxmlformats.org/officeDocument/2006/relationships/tags" Target="../tags/tag717.xml"/><Relationship Id="rId36" Type="http://schemas.openxmlformats.org/officeDocument/2006/relationships/tags" Target="../tags/tag725.xml"/><Relationship Id="rId10" Type="http://schemas.openxmlformats.org/officeDocument/2006/relationships/tags" Target="../tags/tag699.xml"/><Relationship Id="rId19" Type="http://schemas.openxmlformats.org/officeDocument/2006/relationships/tags" Target="../tags/tag708.xml"/><Relationship Id="rId31" Type="http://schemas.openxmlformats.org/officeDocument/2006/relationships/tags" Target="../tags/tag720.xml"/><Relationship Id="rId4" Type="http://schemas.openxmlformats.org/officeDocument/2006/relationships/tags" Target="../tags/tag693.xml"/><Relationship Id="rId9" Type="http://schemas.openxmlformats.org/officeDocument/2006/relationships/tags" Target="../tags/tag698.xml"/><Relationship Id="rId14" Type="http://schemas.openxmlformats.org/officeDocument/2006/relationships/tags" Target="../tags/tag703.xml"/><Relationship Id="rId22" Type="http://schemas.openxmlformats.org/officeDocument/2006/relationships/tags" Target="../tags/tag711.xml"/><Relationship Id="rId27" Type="http://schemas.openxmlformats.org/officeDocument/2006/relationships/tags" Target="../tags/tag716.xml"/><Relationship Id="rId30" Type="http://schemas.openxmlformats.org/officeDocument/2006/relationships/tags" Target="../tags/tag719.xml"/><Relationship Id="rId35" Type="http://schemas.openxmlformats.org/officeDocument/2006/relationships/tags" Target="../tags/tag72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tags" Target="../tags/tag731.xml"/><Relationship Id="rId2" Type="http://schemas.openxmlformats.org/officeDocument/2006/relationships/tags" Target="../tags/tag730.xml"/><Relationship Id="rId1" Type="http://schemas.openxmlformats.org/officeDocument/2006/relationships/tags" Target="../tags/tag729.xml"/><Relationship Id="rId6" Type="http://schemas.openxmlformats.org/officeDocument/2006/relationships/image" Target="../media/image8.emf"/><Relationship Id="rId5" Type="http://schemas.openxmlformats.org/officeDocument/2006/relationships/notesSlide" Target="../notesSlides/notesSlide43.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Numbers and Arithmetic</a:t>
            </a:r>
            <a:endParaRPr lang="en-US" dirty="0"/>
          </a:p>
        </p:txBody>
      </p:sp>
      <p:sp>
        <p:nvSpPr>
          <p:cNvPr id="3" name="Subtitle 2"/>
          <p:cNvSpPr>
            <a:spLocks noGrp="1"/>
          </p:cNvSpPr>
          <p:nvPr>
            <p:ph type="subTitle" idx="1"/>
          </p:nvPr>
        </p:nvSpPr>
        <p:spPr/>
        <p:txBody>
          <a:bodyPr/>
          <a:lstStyle/>
          <a:p>
            <a:r>
              <a:rPr lang="en-US" b="1" dirty="0" smtClean="0"/>
              <a:t>Hakim Weatherspoon</a:t>
            </a:r>
          </a:p>
          <a:p>
            <a:r>
              <a:rPr lang="en-US" b="1" dirty="0" smtClean="0"/>
              <a:t>CS 3410, Spring 2013</a:t>
            </a:r>
          </a:p>
          <a:p>
            <a:r>
              <a:rPr lang="en-US" dirty="0" smtClean="0"/>
              <a:t>Computer Science</a:t>
            </a:r>
          </a:p>
          <a:p>
            <a:r>
              <a:rPr lang="en-US" dirty="0" smtClean="0"/>
              <a:t>Cornell University</a:t>
            </a:r>
            <a:endParaRPr lang="en-US" dirty="0"/>
          </a:p>
        </p:txBody>
      </p:sp>
      <p:sp>
        <p:nvSpPr>
          <p:cNvPr id="4" name="TextBox 3"/>
          <p:cNvSpPr txBox="1"/>
          <p:nvPr/>
        </p:nvSpPr>
        <p:spPr>
          <a:xfrm>
            <a:off x="501069" y="6107668"/>
            <a:ext cx="4147131" cy="369332"/>
          </a:xfrm>
          <a:prstGeom prst="rect">
            <a:avLst/>
          </a:prstGeom>
          <a:noFill/>
        </p:spPr>
        <p:txBody>
          <a:bodyPr wrap="square" rtlCol="0">
            <a:spAutoFit/>
          </a:bodyPr>
          <a:lstStyle/>
          <a:p>
            <a:r>
              <a:rPr lang="en-US" dirty="0">
                <a:solidFill>
                  <a:schemeClr val="accent1"/>
                </a:solidFill>
              </a:rPr>
              <a:t>See: P&amp;H Chapter 2.4 - 2.6, 3.2, C.5 – C.6</a:t>
            </a: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372600" cy="63246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t>
            </a:r>
            <a:r>
              <a:rPr lang="en-US" dirty="0" smtClean="0"/>
              <a:t>onvert a base 10 number to a base 16 number</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Base conversion</a:t>
            </a:r>
            <a:r>
              <a:rPr lang="en-US" dirty="0" smtClean="0"/>
              <a:t> via repetitive division</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Divide by base, write remainder, move left with quotient</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637</a:t>
            </a:r>
            <a:r>
              <a:rPr lang="en-US" dirty="0" smtClean="0"/>
              <a:t> </a:t>
            </a:r>
            <a:r>
              <a:rPr lang="en-US" dirty="0" smtClean="0">
                <a:sym typeface="Symbol"/>
              </a:rPr>
              <a:t> 16 = 39	     remainder  </a:t>
            </a:r>
            <a:r>
              <a:rPr lang="en-US" dirty="0" smtClean="0">
                <a:solidFill>
                  <a:schemeClr val="accent1"/>
                </a:solidFill>
                <a:sym typeface="Symbol"/>
              </a:rPr>
              <a:t>13</a:t>
            </a:r>
            <a:r>
              <a:rPr lang="en-US" dirty="0" smtClean="0">
                <a:sym typeface="Symbol"/>
              </a:rPr>
              <a:t>   </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39  16 = 2        remainder   </a:t>
            </a:r>
            <a:r>
              <a:rPr lang="en-US" dirty="0">
                <a:solidFill>
                  <a:schemeClr val="accent1"/>
                </a:solidFill>
                <a:sym typeface="Symbol"/>
              </a:rPr>
              <a:t>7</a:t>
            </a:r>
            <a:endParaRPr lang="en-US" dirty="0" smtClean="0">
              <a:solidFill>
                <a:schemeClr val="accent1"/>
              </a:solidFill>
              <a:sym typeface="Symbo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2  16 = 0       remainder   </a:t>
            </a:r>
            <a:r>
              <a:rPr lang="en-US" dirty="0">
                <a:solidFill>
                  <a:schemeClr val="accent1"/>
                </a:solidFill>
                <a:sym typeface="Symbol"/>
              </a:rPr>
              <a:t> </a:t>
            </a:r>
            <a:r>
              <a:rPr lang="en-US" dirty="0" smtClean="0">
                <a:solidFill>
                  <a:schemeClr val="accent1"/>
                </a:solidFill>
                <a:sym typeface="Symbol"/>
              </a:rPr>
              <a:t>2</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chemeClr val="accent1"/>
              </a:solidFill>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1"/>
                </a:solidFill>
                <a:sym typeface="Symbol"/>
              </a:rPr>
              <a:t>637 </a:t>
            </a:r>
            <a:r>
              <a:rPr lang="en-US" sz="2800" dirty="0" smtClean="0">
                <a:sym typeface="Symbol"/>
              </a:rPr>
              <a:t>= 0x 2 7 13 = </a:t>
            </a:r>
            <a:r>
              <a:rPr lang="en-US" sz="2800" dirty="0" smtClean="0">
                <a:sym typeface="Symbol"/>
              </a:rPr>
              <a:t>0x 2 </a:t>
            </a:r>
            <a:r>
              <a:rPr lang="en-US" sz="2800" dirty="0" smtClean="0">
                <a:sym typeface="Symbol"/>
              </a:rPr>
              <a:t>7 d</a:t>
            </a:r>
            <a:r>
              <a:rPr lang="en-US" sz="2800" dirty="0" smtClean="0">
                <a:solidFill>
                  <a:schemeClr val="accent1"/>
                </a:solidFill>
                <a:sym typeface="Symbol"/>
              </a:rPr>
              <a:t> </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ym typeface="Symbol"/>
              </a:rPr>
              <a:t>Thus,</a:t>
            </a:r>
            <a:r>
              <a:rPr lang="en-US" sz="2800" dirty="0" smtClean="0">
                <a:solidFill>
                  <a:schemeClr val="accent1"/>
                </a:solidFill>
                <a:sym typeface="Symbol"/>
              </a:rPr>
              <a:t> 637 </a:t>
            </a:r>
            <a:r>
              <a:rPr lang="en-US" sz="2800" dirty="0" smtClean="0">
                <a:sym typeface="Symbol"/>
              </a:rPr>
              <a:t>=</a:t>
            </a:r>
            <a:r>
              <a:rPr lang="en-US" sz="2800" dirty="0" smtClean="0">
                <a:solidFill>
                  <a:schemeClr val="accent1"/>
                </a:solidFill>
                <a:sym typeface="Symbol"/>
              </a:rPr>
              <a:t> 0x27d</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chemeClr val="accent1"/>
              </a:solidFill>
              <a:sym typeface="Symbol"/>
            </a:endParaRPr>
          </a:p>
        </p:txBody>
      </p:sp>
      <p:sp>
        <p:nvSpPr>
          <p:cNvPr id="2" name="Rectangle 1"/>
          <p:cNvSpPr/>
          <p:nvPr/>
        </p:nvSpPr>
        <p:spPr>
          <a:xfrm>
            <a:off x="4804619" y="2089666"/>
            <a:ext cx="529381" cy="1263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19504" y="1905000"/>
            <a:ext cx="449162" cy="369332"/>
          </a:xfrm>
          <a:prstGeom prst="rect">
            <a:avLst/>
          </a:prstGeom>
          <a:noFill/>
        </p:spPr>
        <p:txBody>
          <a:bodyPr wrap="none" rtlCol="0">
            <a:spAutoFit/>
          </a:bodyPr>
          <a:lstStyle/>
          <a:p>
            <a:r>
              <a:rPr lang="en-US" dirty="0" err="1" smtClean="0"/>
              <a:t>lsb</a:t>
            </a:r>
            <a:endParaRPr lang="en-US" dirty="0"/>
          </a:p>
        </p:txBody>
      </p:sp>
      <p:sp>
        <p:nvSpPr>
          <p:cNvPr id="7" name="TextBox 6"/>
          <p:cNvSpPr txBox="1"/>
          <p:nvPr/>
        </p:nvSpPr>
        <p:spPr>
          <a:xfrm>
            <a:off x="5350295" y="3168134"/>
            <a:ext cx="580608" cy="369332"/>
          </a:xfrm>
          <a:prstGeom prst="rect">
            <a:avLst/>
          </a:prstGeom>
          <a:noFill/>
        </p:spPr>
        <p:txBody>
          <a:bodyPr wrap="none" rtlCol="0">
            <a:spAutoFit/>
          </a:bodyPr>
          <a:lstStyle/>
          <a:p>
            <a:r>
              <a:rPr lang="en-US" dirty="0" err="1"/>
              <a:t>m</a:t>
            </a:r>
            <a:r>
              <a:rPr lang="en-US" dirty="0" err="1" smtClean="0"/>
              <a:t>sb</a:t>
            </a:r>
            <a:endParaRPr lang="en-US" dirty="0"/>
          </a:p>
        </p:txBody>
      </p:sp>
      <p:sp>
        <p:nvSpPr>
          <p:cNvPr id="4" name="TextBox 3"/>
          <p:cNvSpPr txBox="1"/>
          <p:nvPr/>
        </p:nvSpPr>
        <p:spPr>
          <a:xfrm>
            <a:off x="6622123" y="2895600"/>
            <a:ext cx="1136850" cy="2031325"/>
          </a:xfrm>
          <a:prstGeom prst="rect">
            <a:avLst/>
          </a:prstGeom>
          <a:noFill/>
        </p:spPr>
        <p:txBody>
          <a:bodyPr wrap="none" rtlCol="0">
            <a:spAutoFit/>
          </a:bodyPr>
          <a:lstStyle/>
          <a:p>
            <a:r>
              <a:rPr lang="en-US" u="sng" dirty="0" err="1"/>
              <a:t>d</a:t>
            </a:r>
            <a:r>
              <a:rPr lang="en-US" u="sng" dirty="0" err="1" smtClean="0"/>
              <a:t>ec</a:t>
            </a:r>
            <a:r>
              <a:rPr lang="en-US" dirty="0" smtClean="0"/>
              <a:t> = </a:t>
            </a:r>
            <a:r>
              <a:rPr lang="en-US" u="sng" dirty="0" smtClean="0"/>
              <a:t>hex</a:t>
            </a:r>
          </a:p>
          <a:p>
            <a:r>
              <a:rPr lang="en-US" dirty="0" smtClean="0"/>
              <a:t>10   =  0xa</a:t>
            </a:r>
          </a:p>
          <a:p>
            <a:r>
              <a:rPr lang="en-US" dirty="0" smtClean="0"/>
              <a:t>11   =  0xb</a:t>
            </a:r>
          </a:p>
          <a:p>
            <a:r>
              <a:rPr lang="en-US" dirty="0" smtClean="0"/>
              <a:t>12   =  0xc</a:t>
            </a:r>
          </a:p>
          <a:p>
            <a:r>
              <a:rPr lang="en-US" dirty="0" smtClean="0"/>
              <a:t>13   =  0xd</a:t>
            </a:r>
          </a:p>
          <a:p>
            <a:r>
              <a:rPr lang="en-US" dirty="0" smtClean="0"/>
              <a:t>14   =  0xe</a:t>
            </a:r>
          </a:p>
          <a:p>
            <a:r>
              <a:rPr lang="en-US" dirty="0" smtClean="0"/>
              <a:t>15   =  0xf</a:t>
            </a:r>
          </a:p>
        </p:txBody>
      </p:sp>
      <p:sp>
        <p:nvSpPr>
          <p:cNvPr id="10" name="TextBox 9"/>
          <p:cNvSpPr txBox="1"/>
          <p:nvPr/>
        </p:nvSpPr>
        <p:spPr>
          <a:xfrm>
            <a:off x="7637141" y="2895600"/>
            <a:ext cx="821059" cy="2031325"/>
          </a:xfrm>
          <a:prstGeom prst="rect">
            <a:avLst/>
          </a:prstGeom>
          <a:noFill/>
        </p:spPr>
        <p:txBody>
          <a:bodyPr wrap="none" rtlCol="0">
            <a:spAutoFit/>
          </a:bodyPr>
          <a:lstStyle/>
          <a:p>
            <a:r>
              <a:rPr lang="en-US" dirty="0" smtClean="0"/>
              <a:t>= </a:t>
            </a:r>
            <a:r>
              <a:rPr lang="en-US" u="sng" dirty="0" smtClean="0"/>
              <a:t>bin</a:t>
            </a:r>
          </a:p>
          <a:p>
            <a:r>
              <a:rPr lang="en-US" dirty="0" smtClean="0"/>
              <a:t>= 1010</a:t>
            </a:r>
          </a:p>
          <a:p>
            <a:r>
              <a:rPr lang="en-US" dirty="0" smtClean="0"/>
              <a:t>= 1011</a:t>
            </a:r>
          </a:p>
          <a:p>
            <a:r>
              <a:rPr lang="en-US" dirty="0" smtClean="0"/>
              <a:t>= 1100</a:t>
            </a:r>
          </a:p>
          <a:p>
            <a:r>
              <a:rPr lang="en-US" dirty="0" smtClean="0"/>
              <a:t>= 1101</a:t>
            </a:r>
          </a:p>
          <a:p>
            <a:r>
              <a:rPr lang="en-US" dirty="0" smtClean="0"/>
              <a:t>= 1110</a:t>
            </a:r>
          </a:p>
          <a:p>
            <a:r>
              <a:rPr lang="en-US" dirty="0" smtClean="0"/>
              <a:t>= 1111</a:t>
            </a:r>
          </a:p>
        </p:txBody>
      </p:sp>
      <p:sp>
        <p:nvSpPr>
          <p:cNvPr id="5" name="Oval 4"/>
          <p:cNvSpPr/>
          <p:nvPr/>
        </p:nvSpPr>
        <p:spPr>
          <a:xfrm>
            <a:off x="1966397" y="3733800"/>
            <a:ext cx="457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652197" y="3733800"/>
            <a:ext cx="1386403" cy="523220"/>
          </a:xfrm>
          <a:prstGeom prst="rect">
            <a:avLst/>
          </a:prstGeom>
          <a:solidFill>
            <a:schemeClr val="bg1"/>
          </a:solidFill>
        </p:spPr>
        <p:txBody>
          <a:bodyPr wrap="square" rtlCol="0">
            <a:spAutoFit/>
          </a:bodyPr>
          <a:lstStyle/>
          <a:p>
            <a:r>
              <a:rPr lang="en-US" sz="2800" dirty="0" smtClean="0"/>
              <a:t>    ?    </a:t>
            </a:r>
            <a:endParaRPr lang="en-US" sz="2800" dirty="0"/>
          </a:p>
        </p:txBody>
      </p:sp>
    </p:spTree>
    <p:extLst>
      <p:ext uri="{BB962C8B-B14F-4D97-AF65-F5344CB8AC3E}">
        <p14:creationId xmlns:p14="http://schemas.microsoft.com/office/powerpoint/2010/main" val="336318406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2">
                                            <p:txEl>
                                              <p:pRg st="7" end="7"/>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4" grpId="0"/>
      <p:bldP spid="10" grpId="0"/>
      <p:bldP spid="5" grpId="0" animBg="1"/>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372600" cy="6324600"/>
          </a:xfrm>
          <a:ln/>
        </p:spPr>
        <p:txBody>
          <a:bodyPr>
            <a:normAutofit fontScale="85000" lnSpcReduction="20000"/>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t>
            </a:r>
            <a:r>
              <a:rPr lang="en-US" dirty="0" smtClean="0"/>
              <a:t>onvert a base 2 number to base 8 (</a:t>
            </a:r>
            <a:r>
              <a:rPr lang="en-US" dirty="0" err="1" smtClean="0"/>
              <a:t>oct</a:t>
            </a:r>
            <a:r>
              <a:rPr lang="en-US" dirty="0" smtClean="0"/>
              <a:t>) or 16 (hex)</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1"/>
                </a:solidFill>
                <a:sym typeface="Symbol"/>
              </a:rPr>
              <a:t>Binary </a:t>
            </a:r>
            <a:r>
              <a:rPr lang="en-US" sz="2800" dirty="0" smtClean="0">
                <a:sym typeface="Symbol"/>
              </a:rPr>
              <a:t>to</a:t>
            </a:r>
            <a:r>
              <a:rPr lang="en-US" sz="2800" dirty="0" smtClean="0">
                <a:solidFill>
                  <a:schemeClr val="accent1"/>
                </a:solidFill>
                <a:sym typeface="Symbol"/>
              </a:rPr>
              <a:t> Hexadecimal</a:t>
            </a:r>
            <a:endParaRPr lang="en-US" sz="2800" dirty="0" smtClean="0">
              <a:sym typeface="Symbo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C</a:t>
            </a:r>
            <a:r>
              <a:rPr lang="en-US" sz="2400" dirty="0" smtClean="0">
                <a:sym typeface="Symbol"/>
              </a:rPr>
              <a:t>onvert each </a:t>
            </a:r>
            <a:r>
              <a:rPr lang="en-US" sz="2400" dirty="0" smtClean="0">
                <a:solidFill>
                  <a:schemeClr val="accent1"/>
                </a:solidFill>
                <a:sym typeface="Symbol"/>
              </a:rPr>
              <a:t>nibble</a:t>
            </a:r>
            <a:r>
              <a:rPr lang="en-US" sz="2400" dirty="0" smtClean="0">
                <a:sym typeface="Symbol"/>
              </a:rPr>
              <a:t> (group of four bits) from binary to hex</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A nibble (four bits) ranges in value from 0…15, which is one hex digit</a:t>
            </a: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ym typeface="Symbol"/>
              </a:rPr>
              <a:t>Range: 0000…1111 (binary) =&gt; 0x0 …0xF (hex) =&gt; 0…15 (decimal)</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E.g. </a:t>
            </a:r>
            <a:r>
              <a:rPr lang="en-US" sz="2400" dirty="0">
                <a:solidFill>
                  <a:schemeClr val="accent1"/>
                </a:solidFill>
                <a:sym typeface="Symbol"/>
              </a:rPr>
              <a:t>0b10  </a:t>
            </a:r>
            <a:r>
              <a:rPr lang="en-US" sz="2400" dirty="0" smtClean="0">
                <a:solidFill>
                  <a:schemeClr val="accent1"/>
                </a:solidFill>
                <a:sym typeface="Symbol"/>
              </a:rPr>
              <a:t> 0111   1101</a:t>
            </a:r>
            <a:endParaRPr lang="en-US" sz="2400" dirty="0">
              <a:sym typeface="Symbol"/>
            </a:endParaRP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1"/>
                </a:solidFill>
                <a:sym typeface="Symbol"/>
              </a:rPr>
              <a:t>0b10 </a:t>
            </a:r>
            <a:r>
              <a:rPr lang="en-US" sz="2000" dirty="0" smtClean="0">
                <a:sym typeface="Symbol"/>
              </a:rPr>
              <a:t>=</a:t>
            </a:r>
            <a:r>
              <a:rPr lang="en-US" sz="2000" dirty="0" smtClean="0">
                <a:solidFill>
                  <a:schemeClr val="accent1"/>
                </a:solidFill>
                <a:sym typeface="Symbol"/>
              </a:rPr>
              <a:t> 0x2</a:t>
            </a: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1"/>
                </a:solidFill>
                <a:sym typeface="Symbol"/>
              </a:rPr>
              <a:t>0b0111</a:t>
            </a:r>
            <a:r>
              <a:rPr lang="en-US" sz="2000" dirty="0" smtClean="0">
                <a:sym typeface="Symbol"/>
              </a:rPr>
              <a:t> = </a:t>
            </a:r>
            <a:r>
              <a:rPr lang="en-US" sz="2000" dirty="0" smtClean="0">
                <a:solidFill>
                  <a:schemeClr val="accent1"/>
                </a:solidFill>
                <a:sym typeface="Symbol"/>
              </a:rPr>
              <a:t>0x7</a:t>
            </a:r>
            <a:endParaRPr lang="en-US" sz="2000" dirty="0" smtClean="0">
              <a:sym typeface="Symbol"/>
            </a:endParaRP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1"/>
                </a:solidFill>
                <a:sym typeface="Symbol"/>
              </a:rPr>
              <a:t>0b1101</a:t>
            </a:r>
            <a:r>
              <a:rPr lang="en-US" sz="2000" dirty="0" smtClean="0">
                <a:sym typeface="Symbol"/>
              </a:rPr>
              <a:t> = </a:t>
            </a:r>
            <a:r>
              <a:rPr lang="en-US" sz="2000" dirty="0" smtClean="0">
                <a:solidFill>
                  <a:schemeClr val="accent1"/>
                </a:solidFill>
                <a:sym typeface="Symbol"/>
              </a:rPr>
              <a:t>0xd  </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200" dirty="0" smtClean="0">
              <a:solidFill>
                <a:schemeClr val="accent1"/>
              </a:solidFill>
              <a:sym typeface="Symbol"/>
            </a:endParaRP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ym typeface="Symbol"/>
              </a:rPr>
              <a:t>Thus,</a:t>
            </a:r>
            <a:r>
              <a:rPr lang="en-US" sz="2000" dirty="0" smtClean="0">
                <a:solidFill>
                  <a:schemeClr val="accent1"/>
                </a:solidFill>
                <a:sym typeface="Symbol"/>
              </a:rPr>
              <a:t> 637 </a:t>
            </a:r>
            <a:r>
              <a:rPr lang="en-US" sz="2000" dirty="0" smtClean="0">
                <a:sym typeface="Symbol"/>
              </a:rPr>
              <a:t>=</a:t>
            </a:r>
            <a:r>
              <a:rPr lang="en-US" sz="2000" dirty="0" smtClean="0">
                <a:solidFill>
                  <a:schemeClr val="accent1"/>
                </a:solidFill>
                <a:sym typeface="Symbol"/>
              </a:rPr>
              <a:t> 0x27d </a:t>
            </a:r>
            <a:r>
              <a:rPr lang="en-US" sz="2000" dirty="0" smtClean="0">
                <a:sym typeface="Symbol"/>
              </a:rPr>
              <a:t>=</a:t>
            </a:r>
            <a:r>
              <a:rPr lang="en-US" sz="2000" dirty="0" smtClean="0">
                <a:solidFill>
                  <a:schemeClr val="accent1"/>
                </a:solidFill>
                <a:sym typeface="Symbol"/>
              </a:rPr>
              <a:t> 0b10 0111 1101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1"/>
                </a:solidFill>
                <a:sym typeface="Symbol"/>
              </a:rPr>
              <a:t>Binary </a:t>
            </a:r>
            <a:r>
              <a:rPr lang="en-US" sz="2800" dirty="0">
                <a:sym typeface="Symbol"/>
              </a:rPr>
              <a:t>to</a:t>
            </a:r>
            <a:r>
              <a:rPr lang="en-US" sz="2800" dirty="0">
                <a:solidFill>
                  <a:schemeClr val="accent1"/>
                </a:solidFill>
                <a:sym typeface="Symbol"/>
              </a:rPr>
              <a:t> </a:t>
            </a:r>
            <a:r>
              <a:rPr lang="en-US" sz="2800" dirty="0" smtClean="0">
                <a:solidFill>
                  <a:schemeClr val="accent1"/>
                </a:solidFill>
                <a:sym typeface="Symbol"/>
              </a:rPr>
              <a:t>Octal</a:t>
            </a:r>
            <a:endParaRPr lang="en-US" sz="2800" dirty="0">
              <a:sym typeface="Symbo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Convert each </a:t>
            </a:r>
            <a:r>
              <a:rPr lang="en-US" sz="2400" dirty="0" smtClean="0">
                <a:solidFill>
                  <a:schemeClr val="accent1"/>
                </a:solidFill>
                <a:sym typeface="Symbol"/>
              </a:rPr>
              <a:t>group </a:t>
            </a:r>
            <a:r>
              <a:rPr lang="en-US" sz="2400" dirty="0">
                <a:solidFill>
                  <a:schemeClr val="accent1"/>
                </a:solidFill>
                <a:sym typeface="Symbol"/>
              </a:rPr>
              <a:t>of </a:t>
            </a:r>
            <a:r>
              <a:rPr lang="en-US" sz="2400" dirty="0" smtClean="0">
                <a:solidFill>
                  <a:schemeClr val="accent1"/>
                </a:solidFill>
                <a:sym typeface="Symbol"/>
              </a:rPr>
              <a:t>three bits</a:t>
            </a:r>
            <a:r>
              <a:rPr lang="en-US" sz="2400" dirty="0" smtClean="0">
                <a:sym typeface="Symbol"/>
              </a:rPr>
              <a:t> </a:t>
            </a:r>
            <a:r>
              <a:rPr lang="en-US" sz="2400" dirty="0">
                <a:sym typeface="Symbol"/>
              </a:rPr>
              <a:t>from binary to </a:t>
            </a:r>
            <a:r>
              <a:rPr lang="en-US" sz="2400" dirty="0" err="1" smtClean="0">
                <a:sym typeface="Symbol"/>
              </a:rPr>
              <a:t>oct</a:t>
            </a:r>
            <a:endParaRPr lang="en-US" sz="2400" dirty="0">
              <a:sym typeface="Symbo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Three bits range </a:t>
            </a:r>
            <a:r>
              <a:rPr lang="en-US" sz="2400" dirty="0">
                <a:sym typeface="Symbol"/>
              </a:rPr>
              <a:t>in value from </a:t>
            </a:r>
            <a:r>
              <a:rPr lang="en-US" sz="2400" dirty="0" smtClean="0">
                <a:sym typeface="Symbol"/>
              </a:rPr>
              <a:t>0…7, </a:t>
            </a:r>
            <a:r>
              <a:rPr lang="en-US" sz="2400" dirty="0">
                <a:sym typeface="Symbol"/>
              </a:rPr>
              <a:t>which is one </a:t>
            </a:r>
            <a:r>
              <a:rPr lang="en-US" sz="2400" dirty="0" smtClean="0">
                <a:sym typeface="Symbol"/>
              </a:rPr>
              <a:t>octal </a:t>
            </a:r>
            <a:r>
              <a:rPr lang="en-US" sz="2400" dirty="0">
                <a:sym typeface="Symbol"/>
              </a:rPr>
              <a:t>digit</a:t>
            </a: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ym typeface="Symbol"/>
              </a:rPr>
              <a:t>Range: 0000…1111 (binary) =&gt; 0x0 …0xF (hex) =&gt; 0…15 (decimal)</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E.g. </a:t>
            </a:r>
            <a:r>
              <a:rPr lang="en-US" sz="2400" dirty="0" smtClean="0">
                <a:solidFill>
                  <a:schemeClr val="accent1"/>
                </a:solidFill>
                <a:sym typeface="Symbol"/>
              </a:rPr>
              <a:t>0b1  001   111   101</a:t>
            </a:r>
            <a:endParaRPr lang="en-US" sz="2400" dirty="0">
              <a:sym typeface="Symbol"/>
            </a:endParaRP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1"/>
                </a:solidFill>
                <a:sym typeface="Symbol"/>
              </a:rPr>
              <a:t>0b1 </a:t>
            </a:r>
            <a:r>
              <a:rPr lang="en-US" sz="2000" dirty="0">
                <a:sym typeface="Symbol"/>
              </a:rPr>
              <a:t>=</a:t>
            </a:r>
            <a:r>
              <a:rPr lang="en-US" sz="2000" dirty="0">
                <a:solidFill>
                  <a:schemeClr val="accent1"/>
                </a:solidFill>
                <a:sym typeface="Symbol"/>
              </a:rPr>
              <a:t> </a:t>
            </a:r>
            <a:r>
              <a:rPr lang="en-US" sz="2000" dirty="0" smtClean="0">
                <a:solidFill>
                  <a:schemeClr val="accent1"/>
                </a:solidFill>
                <a:sym typeface="Symbol"/>
              </a:rPr>
              <a:t>0x1</a:t>
            </a:r>
            <a:endParaRPr lang="en-US" sz="2000" dirty="0">
              <a:solidFill>
                <a:schemeClr val="accent1"/>
              </a:solidFill>
              <a:sym typeface="Symbol"/>
            </a:endParaRP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1"/>
                </a:solidFill>
                <a:sym typeface="Symbol"/>
              </a:rPr>
              <a:t>0b001</a:t>
            </a:r>
            <a:r>
              <a:rPr lang="en-US" sz="2000" dirty="0" smtClean="0">
                <a:sym typeface="Symbol"/>
              </a:rPr>
              <a:t> </a:t>
            </a:r>
            <a:r>
              <a:rPr lang="en-US" sz="2000" dirty="0">
                <a:sym typeface="Symbol"/>
              </a:rPr>
              <a:t>= </a:t>
            </a:r>
            <a:r>
              <a:rPr lang="en-US" sz="2000" dirty="0" smtClean="0">
                <a:solidFill>
                  <a:schemeClr val="accent1"/>
                </a:solidFill>
                <a:sym typeface="Symbol"/>
              </a:rPr>
              <a:t>0x1</a:t>
            </a:r>
            <a:endParaRPr lang="en-US" sz="2000" dirty="0">
              <a:sym typeface="Symbol"/>
            </a:endParaRP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1"/>
                </a:solidFill>
                <a:sym typeface="Symbol"/>
              </a:rPr>
              <a:t>0b111</a:t>
            </a:r>
            <a:r>
              <a:rPr lang="en-US" sz="2000" dirty="0" smtClean="0">
                <a:sym typeface="Symbol"/>
              </a:rPr>
              <a:t> </a:t>
            </a:r>
            <a:r>
              <a:rPr lang="en-US" sz="2000" dirty="0">
                <a:sym typeface="Symbol"/>
              </a:rPr>
              <a:t>= </a:t>
            </a:r>
            <a:r>
              <a:rPr lang="en-US" sz="2000" dirty="0" smtClean="0">
                <a:solidFill>
                  <a:schemeClr val="accent1"/>
                </a:solidFill>
                <a:sym typeface="Symbol"/>
              </a:rPr>
              <a:t>0x7  </a:t>
            </a: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olidFill>
                  <a:schemeClr val="accent1"/>
                </a:solidFill>
                <a:sym typeface="Symbol"/>
              </a:rPr>
              <a:t>0b101 = 0x5</a:t>
            </a:r>
            <a:endParaRPr lang="en-US" sz="1200" dirty="0">
              <a:solidFill>
                <a:schemeClr val="accent1"/>
              </a:solidFill>
              <a:sym typeface="Symbol"/>
            </a:endParaRPr>
          </a:p>
          <a:p>
            <a:pPr lvl="2">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ym typeface="Symbol"/>
              </a:rPr>
              <a:t>Thus,</a:t>
            </a:r>
            <a:r>
              <a:rPr lang="en-US" sz="2000" dirty="0">
                <a:solidFill>
                  <a:schemeClr val="accent1"/>
                </a:solidFill>
                <a:sym typeface="Symbol"/>
              </a:rPr>
              <a:t> 637 </a:t>
            </a:r>
            <a:r>
              <a:rPr lang="en-US" sz="2000" dirty="0">
                <a:sym typeface="Symbol"/>
              </a:rPr>
              <a:t>=</a:t>
            </a:r>
            <a:r>
              <a:rPr lang="en-US" sz="2000" dirty="0">
                <a:solidFill>
                  <a:schemeClr val="accent1"/>
                </a:solidFill>
                <a:sym typeface="Symbol"/>
              </a:rPr>
              <a:t> </a:t>
            </a:r>
            <a:r>
              <a:rPr lang="en-US" sz="2000" dirty="0" smtClean="0">
                <a:solidFill>
                  <a:schemeClr val="accent1"/>
                </a:solidFill>
                <a:sym typeface="Symbol"/>
              </a:rPr>
              <a:t>0o1175 </a:t>
            </a:r>
            <a:r>
              <a:rPr lang="en-US" sz="2000" dirty="0">
                <a:sym typeface="Symbol"/>
              </a:rPr>
              <a:t>=</a:t>
            </a:r>
            <a:r>
              <a:rPr lang="en-US" sz="2000" dirty="0">
                <a:solidFill>
                  <a:schemeClr val="accent1"/>
                </a:solidFill>
                <a:sym typeface="Symbol"/>
              </a:rPr>
              <a:t> 0b10 0111 </a:t>
            </a:r>
            <a:r>
              <a:rPr lang="en-US" sz="2000" dirty="0" smtClean="0">
                <a:solidFill>
                  <a:schemeClr val="accent1"/>
                </a:solidFill>
                <a:sym typeface="Symbol"/>
              </a:rPr>
              <a:t>1101</a:t>
            </a:r>
            <a:endParaRPr lang="en-US" sz="2000" dirty="0">
              <a:solidFill>
                <a:schemeClr val="accent1"/>
              </a:solidFill>
              <a:sym typeface="Symbol"/>
            </a:endParaRPr>
          </a:p>
        </p:txBody>
      </p:sp>
    </p:spTree>
    <p:extLst>
      <p:ext uri="{BB962C8B-B14F-4D97-AF65-F5344CB8AC3E}">
        <p14:creationId xmlns:p14="http://schemas.microsoft.com/office/powerpoint/2010/main" val="34719167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22">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2">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722">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722">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0722">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0722">
                                            <p:txEl>
                                              <p:pRg st="18" end="18"/>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722">
                                            <p:txEl>
                                              <p:pRg st="19" end="19"/>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0722">
                                            <p:txEl>
                                              <p:pRg st="20" end="20"/>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30722">
                                            <p:txEl>
                                              <p:pRg st="21" end="21"/>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0722">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Recall: </a:t>
            </a:r>
            <a:r>
              <a:rPr lang="en-US" dirty="0" smtClean="0">
                <a:solidFill>
                  <a:schemeClr val="accent1"/>
                </a:solidFill>
              </a:rPr>
              <a:t>Binary</a:t>
            </a:r>
            <a:endParaRPr lang="en-US" dirty="0"/>
          </a:p>
          <a:p>
            <a:pPr lvl="1"/>
            <a:r>
              <a:rPr lang="en-US" dirty="0"/>
              <a:t>T</a:t>
            </a:r>
            <a:r>
              <a:rPr lang="en-US" dirty="0" smtClean="0"/>
              <a:t>wo symbols (base 2): </a:t>
            </a:r>
            <a:r>
              <a:rPr lang="en-US" dirty="0" smtClean="0">
                <a:solidFill>
                  <a:schemeClr val="accent1"/>
                </a:solidFill>
              </a:rPr>
              <a:t>true</a:t>
            </a:r>
            <a:r>
              <a:rPr lang="en-US" dirty="0" smtClean="0"/>
              <a:t> and </a:t>
            </a:r>
            <a:r>
              <a:rPr lang="en-US" dirty="0" smtClean="0">
                <a:solidFill>
                  <a:schemeClr val="accent1"/>
                </a:solidFill>
              </a:rPr>
              <a:t>false</a:t>
            </a:r>
            <a:r>
              <a:rPr lang="en-US" dirty="0" smtClean="0"/>
              <a:t>; </a:t>
            </a:r>
            <a:r>
              <a:rPr lang="en-US" dirty="0" smtClean="0">
                <a:solidFill>
                  <a:schemeClr val="accent1"/>
                </a:solidFill>
              </a:rPr>
              <a:t>0</a:t>
            </a:r>
            <a:r>
              <a:rPr lang="en-US" dirty="0" smtClean="0"/>
              <a:t> and </a:t>
            </a:r>
            <a:r>
              <a:rPr lang="en-US" dirty="0" smtClean="0">
                <a:solidFill>
                  <a:schemeClr val="accent1"/>
                </a:solidFill>
              </a:rPr>
              <a:t>1</a:t>
            </a:r>
            <a:r>
              <a:rPr lang="en-US" dirty="0" smtClean="0"/>
              <a:t> </a:t>
            </a:r>
          </a:p>
          <a:p>
            <a:pPr lvl="1"/>
            <a:r>
              <a:rPr lang="en-US" dirty="0"/>
              <a:t>B</a:t>
            </a:r>
            <a:r>
              <a:rPr lang="en-US" dirty="0" smtClean="0"/>
              <a:t>asis of Logic Circuits and all digital computers</a:t>
            </a:r>
          </a:p>
          <a:p>
            <a:endParaRPr lang="en-US" dirty="0"/>
          </a:p>
          <a:p>
            <a:r>
              <a:rPr lang="en-US" dirty="0" smtClean="0"/>
              <a:t>So, how do we represent numbers in</a:t>
            </a:r>
            <a:r>
              <a:rPr lang="en-US" i="1" dirty="0" smtClean="0"/>
              <a:t> </a:t>
            </a:r>
            <a:r>
              <a:rPr lang="en-US" i="1" dirty="0" smtClean="0">
                <a:solidFill>
                  <a:schemeClr val="accent1"/>
                </a:solidFill>
              </a:rPr>
              <a:t>Binary</a:t>
            </a:r>
            <a:r>
              <a:rPr lang="en-US" dirty="0" smtClean="0">
                <a:solidFill>
                  <a:schemeClr val="accent1"/>
                </a:solidFill>
              </a:rPr>
              <a:t> </a:t>
            </a:r>
            <a:r>
              <a:rPr lang="en-US" dirty="0" smtClean="0"/>
              <a:t>(base 2)?</a:t>
            </a:r>
          </a:p>
          <a:p>
            <a:pPr lvl="1"/>
            <a:r>
              <a:rPr lang="en-US" dirty="0" smtClean="0"/>
              <a:t>We know represent numbers in </a:t>
            </a:r>
            <a:r>
              <a:rPr lang="en-US" dirty="0" smtClean="0">
                <a:solidFill>
                  <a:schemeClr val="accent1"/>
                </a:solidFill>
              </a:rPr>
              <a:t>Decimal</a:t>
            </a:r>
            <a:r>
              <a:rPr lang="en-US" dirty="0" smtClean="0"/>
              <a:t> (base 10).</a:t>
            </a:r>
          </a:p>
          <a:p>
            <a:pPr lvl="2"/>
            <a:r>
              <a:rPr lang="en-US" dirty="0" smtClean="0"/>
              <a:t>E.g. </a:t>
            </a:r>
            <a:r>
              <a:rPr lang="en-US" sz="3200" dirty="0" smtClean="0"/>
              <a:t>6 3 7</a:t>
            </a:r>
          </a:p>
          <a:p>
            <a:pPr marL="914400" lvl="2" indent="0">
              <a:buNone/>
            </a:pPr>
            <a:endParaRPr lang="en-US" dirty="0" smtClean="0"/>
          </a:p>
          <a:p>
            <a:pPr lvl="1"/>
            <a:r>
              <a:rPr lang="en-US" dirty="0" smtClean="0"/>
              <a:t>Can just as easily use other bases</a:t>
            </a:r>
          </a:p>
          <a:p>
            <a:pPr lvl="2"/>
            <a:r>
              <a:rPr lang="en-US" dirty="0" smtClean="0"/>
              <a:t>Base 2 — </a:t>
            </a:r>
            <a:r>
              <a:rPr lang="en-US" dirty="0" smtClean="0">
                <a:solidFill>
                  <a:schemeClr val="accent1"/>
                </a:solidFill>
              </a:rPr>
              <a:t>Binary  </a:t>
            </a:r>
          </a:p>
          <a:p>
            <a:pPr lvl="2"/>
            <a:r>
              <a:rPr lang="en-US" dirty="0" smtClean="0"/>
              <a:t>Base 8 — </a:t>
            </a:r>
            <a:r>
              <a:rPr lang="en-US" dirty="0" smtClean="0">
                <a:solidFill>
                  <a:schemeClr val="accent1"/>
                </a:solidFill>
              </a:rPr>
              <a:t>Octal</a:t>
            </a:r>
          </a:p>
          <a:p>
            <a:pPr lvl="2"/>
            <a:r>
              <a:rPr lang="en-US" dirty="0" smtClean="0"/>
              <a:t>Base 16 — </a:t>
            </a:r>
            <a:r>
              <a:rPr lang="en-US" dirty="0" smtClean="0">
                <a:solidFill>
                  <a:schemeClr val="accent1"/>
                </a:solidFill>
              </a:rPr>
              <a:t>Hexadecimal</a:t>
            </a:r>
            <a:endParaRPr lang="en-US" dirty="0">
              <a:solidFill>
                <a:schemeClr val="accent1"/>
              </a:solidFill>
            </a:endParaRPr>
          </a:p>
        </p:txBody>
      </p:sp>
      <p:sp>
        <p:nvSpPr>
          <p:cNvPr id="4" name="Text Box 6"/>
          <p:cNvSpPr txBox="1">
            <a:spLocks noChangeArrowheads="1"/>
          </p:cNvSpPr>
          <p:nvPr>
            <p:custDataLst>
              <p:tags r:id="rId1"/>
            </p:custDataLst>
          </p:nvPr>
        </p:nvSpPr>
        <p:spPr bwMode="auto">
          <a:xfrm>
            <a:off x="1676400" y="4403094"/>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grpSp>
        <p:nvGrpSpPr>
          <p:cNvPr id="25" name="Group 24"/>
          <p:cNvGrpSpPr/>
          <p:nvPr/>
        </p:nvGrpSpPr>
        <p:grpSpPr>
          <a:xfrm>
            <a:off x="1828800" y="4419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3325906" y="5257800"/>
            <a:ext cx="3291286" cy="584775"/>
          </a:xfrm>
          <a:prstGeom prst="rect">
            <a:avLst/>
          </a:prstGeom>
          <a:noFill/>
        </p:spPr>
        <p:txBody>
          <a:bodyPr wrap="none" rtlCol="0">
            <a:spAutoFit/>
          </a:bodyPr>
          <a:lstStyle/>
          <a:p>
            <a:r>
              <a:rPr lang="en-US" sz="3200" dirty="0" smtClean="0"/>
              <a:t>1 0  0 1 1 1  1 1 0 1</a:t>
            </a:r>
            <a:endParaRPr lang="en-US" sz="3200" dirty="0"/>
          </a:p>
        </p:txBody>
      </p:sp>
      <p:sp>
        <p:nvSpPr>
          <p:cNvPr id="14" name="Text Box 6"/>
          <p:cNvSpPr txBox="1">
            <a:spLocks noChangeArrowheads="1"/>
          </p:cNvSpPr>
          <p:nvPr>
            <p:custDataLst>
              <p:tags r:id="rId2"/>
            </p:custDataLst>
          </p:nvPr>
        </p:nvSpPr>
        <p:spPr bwMode="auto">
          <a:xfrm>
            <a:off x="3402106" y="5717858"/>
            <a:ext cx="4017427" cy="30194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2</a:t>
            </a:r>
            <a:r>
              <a:rPr lang="en-US" baseline="30000" dirty="0">
                <a:solidFill>
                  <a:srgbClr val="FFFFFF"/>
                </a:solidFill>
                <a:latin typeface="Calibri" pitchFamily="34" charset="0"/>
              </a:rPr>
              <a:t>9</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8</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7 </a:t>
            </a:r>
            <a:r>
              <a:rPr lang="en-US" dirty="0" smtClean="0">
                <a:solidFill>
                  <a:srgbClr val="FFFFFF"/>
                </a:solidFill>
                <a:latin typeface="Calibri" pitchFamily="34" charset="0"/>
              </a:rPr>
              <a:t>  2</a:t>
            </a:r>
            <a:r>
              <a:rPr lang="en-US" baseline="30000" dirty="0">
                <a:solidFill>
                  <a:srgbClr val="FFFFFF"/>
                </a:solidFill>
                <a:latin typeface="Calibri" pitchFamily="34" charset="0"/>
              </a:rPr>
              <a:t>6</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a:solidFill>
                  <a:srgbClr val="FFFFFF"/>
                </a:solidFill>
                <a:latin typeface="Calibri" pitchFamily="34" charset="0"/>
              </a:rPr>
              <a:t>5</a:t>
            </a:r>
            <a:r>
              <a:rPr lang="en-US" dirty="0" smtClean="0">
                <a:solidFill>
                  <a:srgbClr val="FFFFFF"/>
                </a:solidFill>
                <a:latin typeface="Calibri" pitchFamily="34" charset="0"/>
              </a:rPr>
              <a:t>  2</a:t>
            </a:r>
            <a:r>
              <a:rPr lang="en-US" baseline="30000" dirty="0">
                <a:solidFill>
                  <a:srgbClr val="FFFFFF"/>
                </a:solidFill>
                <a:latin typeface="Calibri" pitchFamily="34" charset="0"/>
              </a:rPr>
              <a:t>4</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26" name="Group 25"/>
          <p:cNvGrpSpPr/>
          <p:nvPr/>
        </p:nvGrpSpPr>
        <p:grpSpPr>
          <a:xfrm>
            <a:off x="3402106" y="5715000"/>
            <a:ext cx="3124200" cy="0"/>
            <a:chOff x="4953000" y="4724400"/>
            <a:chExt cx="3124200" cy="0"/>
          </a:xfrm>
        </p:grpSpPr>
        <p:cxnSp>
          <p:nvCxnSpPr>
            <p:cNvPr id="15" name="Straight Connector 14"/>
            <p:cNvCxnSpPr/>
            <p:nvPr/>
          </p:nvCxnSpPr>
          <p:spPr>
            <a:xfrm>
              <a:off x="4953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197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53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5298702" y="6096000"/>
            <a:ext cx="1483098" cy="584775"/>
          </a:xfrm>
          <a:prstGeom prst="rect">
            <a:avLst/>
          </a:prstGeom>
          <a:noFill/>
        </p:spPr>
        <p:txBody>
          <a:bodyPr wrap="none" rtlCol="0">
            <a:spAutoFit/>
          </a:bodyPr>
          <a:lstStyle/>
          <a:p>
            <a:r>
              <a:rPr lang="en-US" sz="3200" dirty="0" smtClean="0"/>
              <a:t>0x 2 7 d</a:t>
            </a:r>
            <a:endParaRPr lang="en-US" sz="3200" dirty="0"/>
          </a:p>
        </p:txBody>
      </p:sp>
      <p:sp>
        <p:nvSpPr>
          <p:cNvPr id="28" name="Text Box 6"/>
          <p:cNvSpPr txBox="1">
            <a:spLocks noChangeArrowheads="1"/>
          </p:cNvSpPr>
          <p:nvPr>
            <p:custDataLst>
              <p:tags r:id="rId3"/>
            </p:custDataLst>
          </p:nvPr>
        </p:nvSpPr>
        <p:spPr bwMode="auto">
          <a:xfrm>
            <a:off x="5763067" y="6536694"/>
            <a:ext cx="1094933"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2</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29" name="Group 28"/>
          <p:cNvGrpSpPr/>
          <p:nvPr/>
        </p:nvGrpSpPr>
        <p:grpSpPr>
          <a:xfrm>
            <a:off x="5839267" y="6553200"/>
            <a:ext cx="838200" cy="0"/>
            <a:chOff x="5638800" y="4724400"/>
            <a:chExt cx="838200" cy="0"/>
          </a:xfrm>
        </p:grpSpPr>
        <p:cxnSp>
          <p:nvCxnSpPr>
            <p:cNvPr id="32" name="Straight Connector 31"/>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3138080" y="5867400"/>
            <a:ext cx="1814920" cy="584775"/>
          </a:xfrm>
          <a:prstGeom prst="rect">
            <a:avLst/>
          </a:prstGeom>
          <a:noFill/>
        </p:spPr>
        <p:txBody>
          <a:bodyPr wrap="none" rtlCol="0">
            <a:spAutoFit/>
          </a:bodyPr>
          <a:lstStyle/>
          <a:p>
            <a:r>
              <a:rPr lang="en-US" sz="3200" dirty="0" smtClean="0"/>
              <a:t>0o 1 1 7 5</a:t>
            </a:r>
            <a:endParaRPr lang="en-US" sz="3200" dirty="0"/>
          </a:p>
        </p:txBody>
      </p:sp>
      <p:sp>
        <p:nvSpPr>
          <p:cNvPr id="41" name="Text Box 6"/>
          <p:cNvSpPr txBox="1">
            <a:spLocks noChangeArrowheads="1"/>
          </p:cNvSpPr>
          <p:nvPr>
            <p:custDataLst>
              <p:tags r:id="rId4"/>
            </p:custDataLst>
          </p:nvPr>
        </p:nvSpPr>
        <p:spPr bwMode="auto">
          <a:xfrm>
            <a:off x="3726507" y="6308094"/>
            <a:ext cx="1121827"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8</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8</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42" name="Group 41"/>
          <p:cNvGrpSpPr/>
          <p:nvPr/>
        </p:nvGrpSpPr>
        <p:grpSpPr>
          <a:xfrm>
            <a:off x="3726507" y="6324600"/>
            <a:ext cx="1143000" cy="0"/>
            <a:chOff x="6934200" y="4724400"/>
            <a:chExt cx="1143000" cy="0"/>
          </a:xfrm>
        </p:grpSpPr>
        <p:cxnSp>
          <p:nvCxnSpPr>
            <p:cNvPr id="49" name="Straight Connector 48"/>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4324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4" grpId="0"/>
      <p:bldP spid="27" grpId="0"/>
      <p:bldP spid="28" grpId="0"/>
      <p:bldP spid="40" grpId="0"/>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296400" cy="5638800"/>
          </a:xfrm>
        </p:spPr>
        <p:txBody>
          <a:bodyPr>
            <a:normAutofit/>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p>
          <a:p>
            <a:r>
              <a:rPr lang="en-US" sz="2800" dirty="0" smtClean="0"/>
              <a:t>We (humans) often write numbers as decimal and hexadecimal for convenience, so need to be able to convert to binary and back (to understand what computer is doing!).</a:t>
            </a:r>
            <a:endParaRPr lang="en-US" sz="2800" dirty="0"/>
          </a:p>
        </p:txBody>
      </p:sp>
    </p:spTree>
    <p:extLst>
      <p:ext uri="{BB962C8B-B14F-4D97-AF65-F5344CB8AC3E}">
        <p14:creationId xmlns:p14="http://schemas.microsoft.com/office/powerpoint/2010/main" val="3987315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0" y="685800"/>
            <a:ext cx="9296400" cy="5638800"/>
          </a:xfrm>
        </p:spPr>
        <p:txBody>
          <a:bodyPr>
            <a:normAutofit/>
          </a:bodyPr>
          <a:lstStyle/>
          <a:p>
            <a:r>
              <a:rPr lang="en-US" sz="2800" dirty="0" smtClean="0"/>
              <a:t>Binary Arithmetic: Add and Subtract two binary numbers</a:t>
            </a:r>
            <a:endParaRPr lang="en-US" sz="2800" dirty="0"/>
          </a:p>
        </p:txBody>
      </p:sp>
    </p:spTree>
    <p:extLst>
      <p:ext uri="{BB962C8B-B14F-4D97-AF65-F5344CB8AC3E}">
        <p14:creationId xmlns:p14="http://schemas.microsoft.com/office/powerpoint/2010/main" val="4290291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a:t>Binary </a:t>
            </a:r>
            <a:r>
              <a:rPr lang="en-US" dirty="0" smtClean="0"/>
              <a:t>Addition</a:t>
            </a:r>
            <a:endParaRPr lang="en-US" dirty="0"/>
          </a:p>
        </p:txBody>
      </p:sp>
      <p:sp>
        <p:nvSpPr>
          <p:cNvPr id="1758211" name="Rectangle 3"/>
          <p:cNvSpPr>
            <a:spLocks noGrp="1" noChangeArrowheads="1"/>
          </p:cNvSpPr>
          <p:nvPr>
            <p:ph idx="1"/>
            <p:custDataLst>
              <p:tags r:id="rId2"/>
            </p:custDataLst>
          </p:nvPr>
        </p:nvSpPr>
        <p:spPr>
          <a:xfrm>
            <a:off x="3200400" y="1730578"/>
            <a:ext cx="6019800" cy="4283461"/>
          </a:xfrm>
        </p:spPr>
        <p:txBody>
          <a:bodyPr>
            <a:noAutofit/>
          </a:bodyPr>
          <a:lstStyle/>
          <a:p>
            <a:r>
              <a:rPr lang="en-US" dirty="0" smtClean="0"/>
              <a:t>Addition works </a:t>
            </a:r>
            <a:r>
              <a:rPr lang="en-US" dirty="0"/>
              <a:t>the same way regardless of base</a:t>
            </a:r>
          </a:p>
          <a:p>
            <a:pPr lvl="1"/>
            <a:r>
              <a:rPr lang="en-US" dirty="0"/>
              <a:t>Add the digits in each position</a:t>
            </a:r>
          </a:p>
          <a:p>
            <a:pPr lvl="1"/>
            <a:r>
              <a:rPr lang="en-US" dirty="0"/>
              <a:t>Propagate the </a:t>
            </a:r>
            <a:r>
              <a:rPr lang="en-US" dirty="0" smtClean="0"/>
              <a:t>carry</a:t>
            </a:r>
          </a:p>
          <a:p>
            <a:pPr marL="173038" lvl="1" indent="0">
              <a:buNone/>
            </a:pPr>
            <a:endParaRPr lang="en-US" dirty="0" smtClean="0"/>
          </a:p>
          <a:p>
            <a:pPr marL="173038" lvl="1" indent="0">
              <a:buNone/>
            </a:pPr>
            <a:r>
              <a:rPr lang="en-US" dirty="0"/>
              <a:t>Unsigned binary addition is pretty </a:t>
            </a:r>
            <a:r>
              <a:rPr lang="en-US" dirty="0" smtClean="0"/>
              <a:t>easy</a:t>
            </a:r>
            <a:endParaRPr lang="en-US" dirty="0"/>
          </a:p>
          <a:p>
            <a:pPr lvl="1"/>
            <a:r>
              <a:rPr lang="en-US" dirty="0"/>
              <a:t>Combine two bits at a time</a:t>
            </a:r>
          </a:p>
          <a:p>
            <a:pPr lvl="1"/>
            <a:r>
              <a:rPr lang="en-US" dirty="0"/>
              <a:t>Along with a carry</a:t>
            </a:r>
          </a:p>
          <a:p>
            <a:pPr lvl="1"/>
            <a:endParaRPr lang="en-US" dirty="0"/>
          </a:p>
        </p:txBody>
      </p:sp>
      <p:sp>
        <p:nvSpPr>
          <p:cNvPr id="1758212" name="Text Box 4"/>
          <p:cNvSpPr txBox="1">
            <a:spLocks noChangeArrowheads="1"/>
          </p:cNvSpPr>
          <p:nvPr>
            <p:custDataLst>
              <p:tags r:id="rId3"/>
            </p:custDataLst>
          </p:nvPr>
        </p:nvSpPr>
        <p:spPr bwMode="auto">
          <a:xfrm>
            <a:off x="193675" y="2111579"/>
            <a:ext cx="2514600" cy="1938992"/>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4000" dirty="0">
                <a:solidFill>
                  <a:srgbClr val="FFFFFF"/>
                </a:solidFill>
                <a:latin typeface="Calibri"/>
              </a:rPr>
              <a:t>   </a:t>
            </a:r>
            <a:r>
              <a:rPr lang="en-US" sz="4000" dirty="0" smtClean="0">
                <a:solidFill>
                  <a:srgbClr val="FFFFFF"/>
                </a:solidFill>
                <a:latin typeface="Calibri"/>
              </a:rPr>
              <a:t>183</a:t>
            </a:r>
            <a:r>
              <a:rPr lang="en-US" sz="4000" dirty="0">
                <a:solidFill>
                  <a:srgbClr val="FFFFFF"/>
                </a:solidFill>
                <a:latin typeface="Calibri"/>
              </a:rPr>
              <a:t/>
            </a:r>
            <a:br>
              <a:rPr lang="en-US" sz="4000" dirty="0">
                <a:solidFill>
                  <a:srgbClr val="FFFFFF"/>
                </a:solidFill>
                <a:latin typeface="Calibri"/>
              </a:rPr>
            </a:br>
            <a:r>
              <a:rPr lang="en-US" sz="4000" dirty="0" smtClean="0">
                <a:solidFill>
                  <a:srgbClr val="FFFFFF"/>
                </a:solidFill>
                <a:latin typeface="Calibri"/>
              </a:rPr>
              <a:t>+ 254</a:t>
            </a:r>
          </a:p>
          <a:p>
            <a:pPr algn="ctr" eaLnBrk="1" hangingPunct="1">
              <a:buClr>
                <a:srgbClr val="40458C"/>
              </a:buClr>
              <a:buSzPct val="100000"/>
              <a:buFont typeface="Times New Roman" pitchFamily="18" charset="0"/>
              <a:buNone/>
            </a:pPr>
            <a:r>
              <a:rPr lang="en-US" sz="4000" dirty="0" smtClean="0">
                <a:solidFill>
                  <a:srgbClr val="FFFFFF"/>
                </a:solidFill>
                <a:latin typeface="Calibri"/>
              </a:rPr>
              <a:t>   437</a:t>
            </a:r>
          </a:p>
        </p:txBody>
      </p:sp>
      <p:sp>
        <p:nvSpPr>
          <p:cNvPr id="1758213" name="Line 5"/>
          <p:cNvSpPr>
            <a:spLocks noChangeShapeType="1"/>
          </p:cNvSpPr>
          <p:nvPr>
            <p:custDataLst>
              <p:tags r:id="rId4"/>
            </p:custDataLst>
          </p:nvPr>
        </p:nvSpPr>
        <p:spPr bwMode="auto">
          <a:xfrm>
            <a:off x="1301750" y="5540579"/>
            <a:ext cx="1828800" cy="0"/>
          </a:xfrm>
          <a:prstGeom prst="line">
            <a:avLst/>
          </a:prstGeom>
          <a:noFill/>
          <a:ln w="25400">
            <a:solidFill>
              <a:srgbClr val="FFFFFF"/>
            </a:solidFill>
            <a:round/>
            <a:headEnd/>
            <a:tailEnd/>
          </a:ln>
          <a:effectLst/>
        </p:spPr>
        <p:txBody>
          <a:bodyPr wrap="none" anchor="ctr">
            <a:spAutoFit/>
          </a:bodyPr>
          <a:lstStyle/>
          <a:p>
            <a:endParaRPr lang="en-US"/>
          </a:p>
        </p:txBody>
      </p:sp>
      <p:sp>
        <p:nvSpPr>
          <p:cNvPr id="1758214" name="Line 6"/>
          <p:cNvSpPr>
            <a:spLocks noChangeShapeType="1"/>
          </p:cNvSpPr>
          <p:nvPr>
            <p:custDataLst>
              <p:tags r:id="rId5"/>
            </p:custDataLst>
          </p:nvPr>
        </p:nvSpPr>
        <p:spPr bwMode="auto">
          <a:xfrm>
            <a:off x="955675" y="3381579"/>
            <a:ext cx="1066800" cy="0"/>
          </a:xfrm>
          <a:prstGeom prst="line">
            <a:avLst/>
          </a:prstGeom>
          <a:noFill/>
          <a:ln w="25400">
            <a:solidFill>
              <a:srgbClr val="FFFFFF"/>
            </a:solidFill>
            <a:round/>
            <a:headEnd/>
            <a:tailEnd/>
          </a:ln>
          <a:effectLst/>
        </p:spPr>
        <p:txBody>
          <a:bodyPr anchor="ctr">
            <a:spAutoFit/>
          </a:bodyPr>
          <a:lstStyle/>
          <a:p>
            <a:endParaRPr lang="en-US"/>
          </a:p>
        </p:txBody>
      </p:sp>
      <p:sp>
        <p:nvSpPr>
          <p:cNvPr id="7" name="Text Box 4"/>
          <p:cNvSpPr txBox="1">
            <a:spLocks noChangeArrowheads="1"/>
          </p:cNvSpPr>
          <p:nvPr>
            <p:custDataLst>
              <p:tags r:id="rId6"/>
            </p:custDataLst>
          </p:nvPr>
        </p:nvSpPr>
        <p:spPr bwMode="auto">
          <a:xfrm>
            <a:off x="955675" y="4321379"/>
            <a:ext cx="2514600" cy="1931554"/>
          </a:xfrm>
          <a:prstGeom prst="rect">
            <a:avLst/>
          </a:prstGeom>
          <a:noFill/>
          <a:ln w="25400" algn="ctr">
            <a:noFill/>
            <a:miter lim="800000"/>
            <a:headEnd/>
            <a:tailEnd/>
          </a:ln>
          <a:effectLst/>
        </p:spPr>
        <p:txBody>
          <a:bodyPr wrap="square">
            <a:spAutoFit/>
          </a:bodyPr>
          <a:lstStyle/>
          <a:p>
            <a:pPr algn="ctr" eaLnBrk="1" hangingPunct="1">
              <a:buClr>
                <a:srgbClr val="40458C"/>
              </a:buClr>
              <a:buSzPct val="100000"/>
              <a:buFont typeface="Times New Roman" pitchFamily="18" charset="0"/>
              <a:buNone/>
            </a:pPr>
            <a:r>
              <a:rPr lang="en-US" dirty="0" smtClean="0">
                <a:solidFill>
                  <a:srgbClr val="FFFFFF"/>
                </a:solidFill>
                <a:latin typeface="Calibri"/>
              </a:rPr>
              <a:t>     </a:t>
            </a:r>
            <a:r>
              <a:rPr lang="en-US" sz="3600" dirty="0" smtClean="0">
                <a:solidFill>
                  <a:srgbClr val="FFFFFF"/>
                </a:solidFill>
                <a:latin typeface="Calibri"/>
              </a:rPr>
              <a:t>001110</a:t>
            </a:r>
          </a:p>
          <a:p>
            <a:pPr algn="ctr" eaLnBrk="1" hangingPunct="1">
              <a:lnSpc>
                <a:spcPct val="116000"/>
              </a:lnSpc>
              <a:buClr>
                <a:srgbClr val="40458C"/>
              </a:buClr>
              <a:buSzPct val="100000"/>
              <a:buFont typeface="Times New Roman" pitchFamily="18" charset="0"/>
              <a:buNone/>
            </a:pPr>
            <a:r>
              <a:rPr lang="en-US" sz="3600" dirty="0" smtClean="0">
                <a:solidFill>
                  <a:srgbClr val="FFFFFF"/>
                </a:solidFill>
                <a:latin typeface="Calibri"/>
              </a:rPr>
              <a:t>+ 011100</a:t>
            </a:r>
          </a:p>
          <a:p>
            <a:pPr algn="ctr" eaLnBrk="1" hangingPunct="1">
              <a:lnSpc>
                <a:spcPct val="116000"/>
              </a:lnSpc>
              <a:buClr>
                <a:srgbClr val="40458C"/>
              </a:buClr>
              <a:buSzPct val="100000"/>
              <a:buFont typeface="Times New Roman" pitchFamily="18" charset="0"/>
              <a:buNone/>
            </a:pPr>
            <a:r>
              <a:rPr lang="en-US" sz="3600" dirty="0" smtClean="0">
                <a:solidFill>
                  <a:srgbClr val="FFFFFF"/>
                </a:solidFill>
                <a:latin typeface="Calibri"/>
              </a:rPr>
              <a:t>   101010   </a:t>
            </a:r>
            <a:endParaRPr lang="en-US" sz="3600" dirty="0">
              <a:solidFill>
                <a:srgbClr val="FFFFFF"/>
              </a:solidFill>
              <a:latin typeface="Calibri"/>
            </a:endParaRPr>
          </a:p>
        </p:txBody>
      </p:sp>
      <p:sp>
        <p:nvSpPr>
          <p:cNvPr id="2" name="TextBox 1"/>
          <p:cNvSpPr txBox="1"/>
          <p:nvPr/>
        </p:nvSpPr>
        <p:spPr>
          <a:xfrm>
            <a:off x="228600" y="685800"/>
            <a:ext cx="6147260" cy="584775"/>
          </a:xfrm>
          <a:prstGeom prst="rect">
            <a:avLst/>
          </a:prstGeom>
          <a:noFill/>
        </p:spPr>
        <p:txBody>
          <a:bodyPr wrap="none" rtlCol="0">
            <a:spAutoFit/>
          </a:bodyPr>
          <a:lstStyle/>
          <a:p>
            <a:r>
              <a:rPr lang="en-US" sz="3200" dirty="0" smtClean="0"/>
              <a:t>How do we do arithmetic in binary?</a:t>
            </a:r>
            <a:endParaRPr lang="en-US" sz="3200" dirty="0"/>
          </a:p>
        </p:txBody>
      </p:sp>
      <p:sp>
        <p:nvSpPr>
          <p:cNvPr id="3" name="Rectangle 2"/>
          <p:cNvSpPr/>
          <p:nvPr/>
        </p:nvSpPr>
        <p:spPr>
          <a:xfrm>
            <a:off x="2355850" y="4321378"/>
            <a:ext cx="311150" cy="18011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9508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p:custDataLst>
              <p:tags r:id="rId1"/>
            </p:custDataLst>
          </p:nvPr>
        </p:nvSpPr>
        <p:spPr/>
        <p:txBody>
          <a:bodyPr>
            <a:noAutofit/>
          </a:bodyPr>
          <a:lstStyle/>
          <a:p>
            <a:r>
              <a:rPr lang="en-US" dirty="0" smtClean="0"/>
              <a:t>1-bit  Adder</a:t>
            </a:r>
            <a:endParaRPr lang="en-US" dirty="0"/>
          </a:p>
        </p:txBody>
      </p:sp>
      <p:sp>
        <p:nvSpPr>
          <p:cNvPr id="1971243" name="Rectangle 43"/>
          <p:cNvSpPr>
            <a:spLocks noChangeArrowheads="1"/>
          </p:cNvSpPr>
          <p:nvPr>
            <p:custDataLst>
              <p:tags r:id="rId2"/>
            </p:custDataLst>
          </p:nvPr>
        </p:nvSpPr>
        <p:spPr bwMode="auto">
          <a:xfrm>
            <a:off x="4114800" y="685800"/>
            <a:ext cx="460375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1"/>
                </a:solidFill>
                <a:latin typeface="Calibri"/>
              </a:rPr>
              <a:t>Half Adder</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Adds </a:t>
            </a:r>
            <a:r>
              <a:rPr lang="en-US" sz="2800" dirty="0">
                <a:solidFill>
                  <a:srgbClr val="FFFFFF"/>
                </a:solidFill>
                <a:latin typeface="Calibri"/>
              </a:rPr>
              <a:t>two 1-bit </a:t>
            </a:r>
            <a:r>
              <a:rPr lang="en-US" sz="2800" dirty="0" smtClean="0">
                <a:solidFill>
                  <a:srgbClr val="FFFFFF"/>
                </a:solidFill>
                <a:latin typeface="Calibri"/>
              </a:rPr>
              <a:t>numbers</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Computes 1-bit result and   1-bit carry</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No carry-in </a:t>
            </a:r>
          </a:p>
          <a:p>
            <a:pPr marL="342900" indent="-342900">
              <a:spcBef>
                <a:spcPct val="20000"/>
              </a:spcBef>
              <a:buClr>
                <a:schemeClr val="accent1"/>
              </a:buClr>
              <a:buFont typeface="Arial" pitchFamily="34" charset="0"/>
              <a:buChar char="•"/>
            </a:pPr>
            <a:endParaRPr lang="en-US" sz="3200" dirty="0">
              <a:solidFill>
                <a:srgbClr val="FFFFFF"/>
              </a:solidFill>
              <a:latin typeface="Calibri"/>
            </a:endParaRPr>
          </a:p>
        </p:txBody>
      </p:sp>
      <p:sp>
        <p:nvSpPr>
          <p:cNvPr id="14" name="Rectangle 3"/>
          <p:cNvSpPr>
            <a:spLocks noChangeArrowheads="1"/>
          </p:cNvSpPr>
          <p:nvPr>
            <p:custDataLst>
              <p:tags r:id="rId3"/>
            </p:custDataLst>
          </p:nvPr>
        </p:nvSpPr>
        <p:spPr bwMode="auto">
          <a:xfrm>
            <a:off x="1219200" y="1447800"/>
            <a:ext cx="1219200" cy="990600"/>
          </a:xfrm>
          <a:prstGeom prst="rect">
            <a:avLst/>
          </a:prstGeom>
          <a:noFill/>
          <a:ln w="28575" algn="ctr">
            <a:solidFill>
              <a:schemeClr val="accent4">
                <a:lumMod val="60000"/>
                <a:lumOff val="40000"/>
              </a:schemeClr>
            </a:solidFill>
            <a:miter lim="800000"/>
            <a:headEnd/>
            <a:tailEnd/>
          </a:ln>
          <a:effectLst/>
        </p:spPr>
        <p:txBody>
          <a:bodyPr anchor="ctr">
            <a:spAutoFit/>
          </a:bodyPr>
          <a:lstStyle/>
          <a:p>
            <a:endParaRPr lang="en-US"/>
          </a:p>
        </p:txBody>
      </p:sp>
      <p:sp>
        <p:nvSpPr>
          <p:cNvPr id="17" name="Line 6"/>
          <p:cNvSpPr>
            <a:spLocks noChangeShapeType="1"/>
          </p:cNvSpPr>
          <p:nvPr>
            <p:custDataLst>
              <p:tags r:id="rId4"/>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8" name="Line 7"/>
          <p:cNvSpPr>
            <a:spLocks noChangeShapeType="1"/>
          </p:cNvSpPr>
          <p:nvPr>
            <p:custDataLst>
              <p:tags r:id="rId5"/>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1" name="Line 10"/>
          <p:cNvSpPr>
            <a:spLocks noChangeShapeType="1"/>
          </p:cNvSpPr>
          <p:nvPr>
            <p:custDataLst>
              <p:tags r:id="rId6"/>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2" name="Line 11"/>
          <p:cNvSpPr>
            <a:spLocks noChangeShapeType="1"/>
          </p:cNvSpPr>
          <p:nvPr>
            <p:custDataLst>
              <p:tags r:id="rId7"/>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19" name="TextBox 18"/>
          <p:cNvSpPr txBox="1"/>
          <p:nvPr>
            <p:custDataLst>
              <p:tags r:id="rId8"/>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5" name="TextBox 24"/>
          <p:cNvSpPr txBox="1"/>
          <p:nvPr>
            <p:custDataLst>
              <p:tags r:id="rId9"/>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6" name="TextBox 25"/>
          <p:cNvSpPr txBox="1"/>
          <p:nvPr>
            <p:custDataLst>
              <p:tags r:id="rId10"/>
            </p:custDataLst>
          </p:nvPr>
        </p:nvSpPr>
        <p:spPr bwMode="auto">
          <a:xfrm>
            <a:off x="1676400" y="27976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7" name="TextBox 26"/>
          <p:cNvSpPr txBox="1"/>
          <p:nvPr>
            <p:custDataLst>
              <p:tags r:id="rId11"/>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89925913"/>
              </p:ext>
            </p:extLst>
          </p:nvPr>
        </p:nvGraphicFramePr>
        <p:xfrm>
          <a:off x="533400" y="3962400"/>
          <a:ext cx="1752600" cy="1854200"/>
        </p:xfrm>
        <a:graphic>
          <a:graphicData uri="http://schemas.openxmlformats.org/drawingml/2006/table">
            <a:tbl>
              <a:tblPr firstRow="1" bandRow="1">
                <a:tableStyleId>{5C22544A-7EE6-4342-B048-85BDC9FD1C3A}</a:tableStyleId>
              </a:tblPr>
              <a:tblGrid>
                <a:gridCol w="375557"/>
                <a:gridCol w="310243"/>
                <a:gridCol w="533400"/>
                <a:gridCol w="533400"/>
              </a:tblGrid>
              <a:tr h="370840">
                <a:tc>
                  <a:txBody>
                    <a:bodyPr/>
                    <a:lstStyle/>
                    <a:p>
                      <a:r>
                        <a:rPr lang="en-US" dirty="0" smtClean="0">
                          <a:solidFill>
                            <a:schemeClr val="tx1"/>
                          </a:solidFill>
                        </a:rPr>
                        <a:t>A</a:t>
                      </a:r>
                      <a:endParaRPr lang="en-US" dirty="0">
                        <a:solidFill>
                          <a:schemeClr val="tx1"/>
                        </a:solidFill>
                      </a:endParaRPr>
                    </a:p>
                  </a:txBody>
                  <a:tcPr>
                    <a:noFill/>
                  </a:tcPr>
                </a:tc>
                <a:tc>
                  <a:txBody>
                    <a:bodyPr/>
                    <a:lstStyle/>
                    <a:p>
                      <a:r>
                        <a:rPr lang="en-US" dirty="0" smtClean="0">
                          <a:solidFill>
                            <a:schemeClr val="tx1"/>
                          </a:solidFill>
                        </a:rPr>
                        <a:t>B</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err="1" smtClean="0">
                          <a:solidFill>
                            <a:schemeClr val="tx1"/>
                          </a:solidFill>
                        </a:rPr>
                        <a:t>C</a:t>
                      </a:r>
                      <a:r>
                        <a:rPr lang="en-US" baseline="-25000" dirty="0" err="1" smtClean="0">
                          <a:solidFill>
                            <a:schemeClr val="tx1"/>
                          </a:solidFill>
                        </a:rPr>
                        <a:t>out</a:t>
                      </a:r>
                      <a:endParaRPr lang="en-US" baseline="-25000"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S</a:t>
                      </a:r>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bl>
          </a:graphicData>
        </a:graphic>
      </p:graphicFrame>
    </p:spTree>
    <p:extLst>
      <p:ext uri="{BB962C8B-B14F-4D97-AF65-F5344CB8AC3E}">
        <p14:creationId xmlns:p14="http://schemas.microsoft.com/office/powerpoint/2010/main" val="766054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1-bit </a:t>
            </a:r>
            <a:r>
              <a:rPr lang="en-US" dirty="0"/>
              <a:t>Adder with Carry</a:t>
            </a:r>
          </a:p>
        </p:txBody>
      </p:sp>
      <p:sp>
        <p:nvSpPr>
          <p:cNvPr id="17" name="Rectangle 3"/>
          <p:cNvSpPr>
            <a:spLocks noChangeArrowheads="1"/>
          </p:cNvSpPr>
          <p:nvPr>
            <p:custDataLst>
              <p:tags r:id="rId2"/>
            </p:custDataLst>
          </p:nvPr>
        </p:nvSpPr>
        <p:spPr bwMode="auto">
          <a:xfrm>
            <a:off x="1219200" y="1447800"/>
            <a:ext cx="1219200" cy="990600"/>
          </a:xfrm>
          <a:prstGeom prst="rect">
            <a:avLst/>
          </a:prstGeom>
          <a:noFill/>
          <a:ln w="28575" algn="ctr">
            <a:solidFill>
              <a:schemeClr val="accent1"/>
            </a:solidFill>
            <a:miter lim="800000"/>
            <a:headEnd/>
            <a:tailEnd/>
          </a:ln>
          <a:effectLst/>
        </p:spPr>
        <p:txBody>
          <a:bodyPr anchor="ctr">
            <a:spAutoFit/>
          </a:bodyPr>
          <a:lstStyle/>
          <a:p>
            <a:endParaRPr lang="en-US"/>
          </a:p>
        </p:txBody>
      </p:sp>
      <p:sp>
        <p:nvSpPr>
          <p:cNvPr id="18" name="Line 6"/>
          <p:cNvSpPr>
            <a:spLocks noChangeShapeType="1"/>
          </p:cNvSpPr>
          <p:nvPr>
            <p:custDataLst>
              <p:tags r:id="rId3"/>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4"/>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5"/>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6"/>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7"/>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3" name="TextBox 22"/>
          <p:cNvSpPr txBox="1"/>
          <p:nvPr>
            <p:custDataLst>
              <p:tags r:id="rId8"/>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4" name="TextBox 23"/>
          <p:cNvSpPr txBox="1"/>
          <p:nvPr>
            <p:custDataLst>
              <p:tags r:id="rId9"/>
            </p:custDataLst>
          </p:nvPr>
        </p:nvSpPr>
        <p:spPr bwMode="auto">
          <a:xfrm>
            <a:off x="1676400" y="27976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6" name="Line 10"/>
          <p:cNvSpPr>
            <a:spLocks noChangeShapeType="1"/>
          </p:cNvSpPr>
          <p:nvPr>
            <p:custDataLst>
              <p:tags r:id="rId10"/>
            </p:custDataLst>
          </p:nvPr>
        </p:nvSpPr>
        <p:spPr bwMode="auto">
          <a:xfrm flipH="1">
            <a:off x="24384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7" name="TextBox 26"/>
          <p:cNvSpPr txBox="1"/>
          <p:nvPr>
            <p:custDataLst>
              <p:tags r:id="rId11"/>
            </p:custDataLst>
          </p:nvPr>
        </p:nvSpPr>
        <p:spPr bwMode="auto">
          <a:xfrm>
            <a:off x="2743200" y="16002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558285"/>
              </p:ext>
            </p:extLst>
          </p:nvPr>
        </p:nvGraphicFramePr>
        <p:xfrm>
          <a:off x="397622" y="3476102"/>
          <a:ext cx="2878979" cy="3337560"/>
        </p:xfrm>
        <a:graphic>
          <a:graphicData uri="http://schemas.openxmlformats.org/drawingml/2006/table">
            <a:tbl>
              <a:tblPr firstRow="1" bandRow="1">
                <a:tableStyleId>{5C22544A-7EE6-4342-B048-85BDC9FD1C3A}</a:tableStyleId>
              </a:tblPr>
              <a:tblGrid>
                <a:gridCol w="516778"/>
                <a:gridCol w="457200"/>
                <a:gridCol w="533400"/>
                <a:gridCol w="685800"/>
                <a:gridCol w="685801"/>
              </a:tblGrid>
              <a:tr h="370840">
                <a:tc>
                  <a:txBody>
                    <a:bodyPr/>
                    <a:lstStyle/>
                    <a:p>
                      <a:r>
                        <a:rPr lang="en-US" dirty="0" smtClean="0">
                          <a:solidFill>
                            <a:schemeClr val="tx1"/>
                          </a:solidFill>
                        </a:rPr>
                        <a:t>A</a:t>
                      </a:r>
                      <a:endParaRPr lang="en-US" dirty="0">
                        <a:solidFill>
                          <a:schemeClr val="tx1"/>
                        </a:solidFill>
                      </a:endParaRPr>
                    </a:p>
                  </a:txBody>
                  <a:tcPr>
                    <a:noFill/>
                  </a:tcPr>
                </a:tc>
                <a:tc>
                  <a:txBody>
                    <a:bodyPr/>
                    <a:lstStyle/>
                    <a:p>
                      <a:r>
                        <a:rPr lang="en-US" dirty="0" smtClean="0">
                          <a:solidFill>
                            <a:schemeClr val="tx1"/>
                          </a:solidFill>
                        </a:rPr>
                        <a:t>B</a:t>
                      </a:r>
                      <a:endParaRPr lang="en-US" dirty="0">
                        <a:solidFill>
                          <a:schemeClr val="tx1"/>
                        </a:solidFill>
                      </a:endParaRPr>
                    </a:p>
                  </a:txBody>
                  <a:tcPr>
                    <a:noFill/>
                  </a:tcPr>
                </a:tc>
                <a:tc>
                  <a:txBody>
                    <a:bodyPr/>
                    <a:lstStyle/>
                    <a:p>
                      <a:r>
                        <a:rPr lang="en-US" dirty="0" err="1" smtClean="0">
                          <a:solidFill>
                            <a:schemeClr val="tx1"/>
                          </a:solidFill>
                        </a:rPr>
                        <a:t>C</a:t>
                      </a:r>
                      <a:r>
                        <a:rPr lang="en-US" baseline="-25000" dirty="0" err="1" smtClean="0">
                          <a:solidFill>
                            <a:schemeClr val="tx1"/>
                          </a:solidFill>
                        </a:rPr>
                        <a:t>in</a:t>
                      </a:r>
                      <a:endParaRPr lang="en-US" baseline="-25000"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err="1" smtClean="0">
                          <a:solidFill>
                            <a:schemeClr val="tx1"/>
                          </a:solidFill>
                        </a:rPr>
                        <a:t>C</a:t>
                      </a:r>
                      <a:r>
                        <a:rPr lang="en-US" baseline="-25000" dirty="0" err="1" smtClean="0">
                          <a:solidFill>
                            <a:schemeClr val="tx1"/>
                          </a:solidFill>
                        </a:rPr>
                        <a:t>out</a:t>
                      </a:r>
                      <a:endParaRPr lang="en-US" baseline="-25000"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S</a:t>
                      </a:r>
                      <a:endParaRPr lang="en-US" dirty="0">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tr>
            </a:tbl>
          </a:graphicData>
        </a:graphic>
      </p:graphicFrame>
      <p:sp>
        <p:nvSpPr>
          <p:cNvPr id="29" name="TextBox 28"/>
          <p:cNvSpPr txBox="1"/>
          <p:nvPr>
            <p:custDataLst>
              <p:tags r:id="rId12"/>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85" name="Rectangle 43"/>
          <p:cNvSpPr>
            <a:spLocks noChangeArrowheads="1"/>
          </p:cNvSpPr>
          <p:nvPr>
            <p:custDataLst>
              <p:tags r:id="rId13"/>
            </p:custDataLst>
          </p:nvPr>
        </p:nvSpPr>
        <p:spPr bwMode="auto">
          <a:xfrm>
            <a:off x="3581400" y="685800"/>
            <a:ext cx="579120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1"/>
                </a:solidFill>
                <a:latin typeface="Calibri"/>
              </a:rPr>
              <a:t>Full Adder</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Adds three 1-bit numbers</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Computes 1-bit result and 1-bit carry</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Can be cascaded</a:t>
            </a:r>
          </a:p>
          <a:p>
            <a:pPr marL="342900" indent="-342900">
              <a:spcBef>
                <a:spcPct val="20000"/>
              </a:spcBef>
              <a:buClr>
                <a:schemeClr val="accent1"/>
              </a:buClr>
              <a:buFont typeface="Arial" pitchFamily="34" charset="0"/>
              <a:buChar char="•"/>
            </a:pPr>
            <a:endParaRPr lang="en-US" sz="2800" dirty="0" smtClean="0">
              <a:solidFill>
                <a:srgbClr val="FFFFFF"/>
              </a:solidFill>
              <a:latin typeface="Calibri"/>
            </a:endParaRPr>
          </a:p>
          <a:p>
            <a:pPr>
              <a:spcBef>
                <a:spcPct val="20000"/>
              </a:spcBef>
              <a:buClr>
                <a:schemeClr val="accent1"/>
              </a:buClr>
            </a:pPr>
            <a:r>
              <a:rPr lang="en-US" sz="2400" dirty="0" smtClean="0">
                <a:solidFill>
                  <a:schemeClr val="accent1"/>
                </a:solidFill>
                <a:latin typeface="Calibri"/>
              </a:rPr>
              <a:t>Activity: Truth Table and  Sum-of-Product.</a:t>
            </a:r>
          </a:p>
          <a:p>
            <a:pPr>
              <a:spcBef>
                <a:spcPct val="20000"/>
              </a:spcBef>
              <a:buClr>
                <a:schemeClr val="accent1"/>
              </a:buClr>
            </a:pPr>
            <a:r>
              <a:rPr lang="en-US" sz="2400" dirty="0">
                <a:solidFill>
                  <a:schemeClr val="accent1"/>
                </a:solidFill>
                <a:latin typeface="Calibri"/>
              </a:rPr>
              <a:t>L</a:t>
            </a:r>
            <a:r>
              <a:rPr lang="en-US" sz="2400" dirty="0" smtClean="0">
                <a:solidFill>
                  <a:schemeClr val="accent1"/>
                </a:solidFill>
                <a:latin typeface="Calibri"/>
              </a:rPr>
              <a:t>ogic minimization via </a:t>
            </a:r>
            <a:r>
              <a:rPr lang="en-US" sz="2400" dirty="0" err="1" smtClean="0">
                <a:solidFill>
                  <a:schemeClr val="accent1"/>
                </a:solidFill>
                <a:latin typeface="Calibri"/>
              </a:rPr>
              <a:t>Karnaugh</a:t>
            </a:r>
            <a:r>
              <a:rPr lang="en-US" sz="2400" dirty="0" smtClean="0">
                <a:solidFill>
                  <a:schemeClr val="accent1"/>
                </a:solidFill>
                <a:latin typeface="Calibri"/>
              </a:rPr>
              <a:t> Maps and algebraic minimization.</a:t>
            </a:r>
          </a:p>
          <a:p>
            <a:pPr>
              <a:spcBef>
                <a:spcPct val="20000"/>
              </a:spcBef>
              <a:buClr>
                <a:schemeClr val="accent1"/>
              </a:buClr>
            </a:pPr>
            <a:r>
              <a:rPr lang="en-US" sz="2400" dirty="0" smtClean="0">
                <a:solidFill>
                  <a:schemeClr val="accent1"/>
                </a:solidFill>
                <a:latin typeface="Calibri"/>
              </a:rPr>
              <a:t>Draw Logic Circuits</a:t>
            </a:r>
            <a:endParaRPr lang="en-US" sz="2400" dirty="0">
              <a:solidFill>
                <a:schemeClr val="accent1"/>
              </a:solidFill>
              <a:latin typeface="Calibri"/>
            </a:endParaRPr>
          </a:p>
          <a:p>
            <a:pPr marL="342900" indent="-342900">
              <a:spcBef>
                <a:spcPct val="20000"/>
              </a:spcBef>
              <a:buClr>
                <a:schemeClr val="accent1"/>
              </a:buClr>
              <a:buFont typeface="Arial" pitchFamily="34" charset="0"/>
              <a:buChar char="•"/>
            </a:pPr>
            <a:endParaRPr lang="en-US" sz="3200" dirty="0" smtClean="0">
              <a:solidFill>
                <a:srgbClr val="FFFFFF"/>
              </a:solidFill>
              <a:latin typeface="Calibri"/>
            </a:endParaRPr>
          </a:p>
        </p:txBody>
      </p:sp>
    </p:spTree>
    <p:extLst>
      <p:ext uri="{BB962C8B-B14F-4D97-AF65-F5344CB8AC3E}">
        <p14:creationId xmlns:p14="http://schemas.microsoft.com/office/powerpoint/2010/main" val="24637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4-bit Adder</a:t>
            </a:r>
            <a:endParaRPr lang="en-US" dirty="0"/>
          </a:p>
        </p:txBody>
      </p:sp>
      <p:sp>
        <p:nvSpPr>
          <p:cNvPr id="15" name="Rectangle 43"/>
          <p:cNvSpPr>
            <a:spLocks noChangeArrowheads="1"/>
          </p:cNvSpPr>
          <p:nvPr>
            <p:custDataLst>
              <p:tags r:id="rId2"/>
            </p:custDataLst>
          </p:nvPr>
        </p:nvSpPr>
        <p:spPr bwMode="auto">
          <a:xfrm>
            <a:off x="3505200" y="685800"/>
            <a:ext cx="563880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1"/>
                </a:solidFill>
                <a:latin typeface="Calibri"/>
              </a:rPr>
              <a:t>4-Bit Full Adder</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Adds two 4-bit numbers and carry in</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Computes 4-bit result and carry out</a:t>
            </a:r>
          </a:p>
          <a:p>
            <a:pPr marL="342900" indent="-342900">
              <a:spcBef>
                <a:spcPct val="20000"/>
              </a:spcBef>
              <a:buClr>
                <a:schemeClr val="accent1"/>
              </a:buClr>
              <a:buFont typeface="Arial" pitchFamily="34" charset="0"/>
              <a:buChar char="•"/>
            </a:pPr>
            <a:r>
              <a:rPr lang="en-US" sz="2800" dirty="0" smtClean="0">
                <a:solidFill>
                  <a:srgbClr val="FFFFFF"/>
                </a:solidFill>
                <a:latin typeface="Calibri"/>
              </a:rPr>
              <a:t>Can be cascaded</a:t>
            </a:r>
          </a:p>
        </p:txBody>
      </p:sp>
      <p:sp>
        <p:nvSpPr>
          <p:cNvPr id="17" name="Rectangle 3"/>
          <p:cNvSpPr>
            <a:spLocks noChangeArrowheads="1"/>
          </p:cNvSpPr>
          <p:nvPr>
            <p:custDataLst>
              <p:tags r:id="rId3"/>
            </p:custDataLst>
          </p:nvPr>
        </p:nvSpPr>
        <p:spPr bwMode="auto">
          <a:xfrm>
            <a:off x="1219200" y="1447800"/>
            <a:ext cx="1219200" cy="990600"/>
          </a:xfrm>
          <a:prstGeom prst="rect">
            <a:avLst/>
          </a:prstGeom>
          <a:noFill/>
          <a:ln w="28575" algn="ctr">
            <a:solidFill>
              <a:schemeClr val="accent2">
                <a:lumMod val="60000"/>
                <a:lumOff val="40000"/>
              </a:schemeClr>
            </a:solidFill>
            <a:miter lim="800000"/>
            <a:headEnd/>
            <a:tailEnd/>
          </a:ln>
          <a:effectLst/>
        </p:spPr>
        <p:txBody>
          <a:bodyPr anchor="ctr">
            <a:spAutoFit/>
          </a:bodyPr>
          <a:lstStyle/>
          <a:p>
            <a:endParaRPr lang="en-US"/>
          </a:p>
        </p:txBody>
      </p:sp>
      <p:sp>
        <p:nvSpPr>
          <p:cNvPr id="18" name="Line 6"/>
          <p:cNvSpPr>
            <a:spLocks noChangeShapeType="1"/>
          </p:cNvSpPr>
          <p:nvPr>
            <p:custDataLst>
              <p:tags r:id="rId4"/>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5"/>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6"/>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7"/>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8"/>
            </p:custDataLst>
          </p:nvPr>
        </p:nvSpPr>
        <p:spPr bwMode="auto">
          <a:xfrm>
            <a:off x="1066800" y="435472"/>
            <a:ext cx="990600"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A[4]</a:t>
            </a:r>
          </a:p>
        </p:txBody>
      </p:sp>
      <p:sp>
        <p:nvSpPr>
          <p:cNvPr id="23" name="TextBox 22"/>
          <p:cNvSpPr txBox="1"/>
          <p:nvPr>
            <p:custDataLst>
              <p:tags r:id="rId9"/>
            </p:custDataLst>
          </p:nvPr>
        </p:nvSpPr>
        <p:spPr bwMode="auto">
          <a:xfrm>
            <a:off x="1676400" y="457200"/>
            <a:ext cx="1435913"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B[4]</a:t>
            </a:r>
          </a:p>
        </p:txBody>
      </p:sp>
      <p:sp>
        <p:nvSpPr>
          <p:cNvPr id="24" name="TextBox 23"/>
          <p:cNvSpPr txBox="1"/>
          <p:nvPr>
            <p:custDataLst>
              <p:tags r:id="rId10"/>
            </p:custDataLst>
          </p:nvPr>
        </p:nvSpPr>
        <p:spPr bwMode="auto">
          <a:xfrm>
            <a:off x="1219200" y="2797672"/>
            <a:ext cx="1447800"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r>
              <a:rPr lang="en-US" sz="3200" dirty="0" smtClean="0">
                <a:solidFill>
                  <a:srgbClr val="FFFFFF"/>
                </a:solidFill>
                <a:latin typeface="Calibri" pitchFamily="34" charset="0"/>
              </a:rPr>
              <a:t>[4]</a:t>
            </a:r>
          </a:p>
        </p:txBody>
      </p:sp>
      <p:sp>
        <p:nvSpPr>
          <p:cNvPr id="26" name="Line 10"/>
          <p:cNvSpPr>
            <a:spLocks noChangeShapeType="1"/>
          </p:cNvSpPr>
          <p:nvPr>
            <p:custDataLst>
              <p:tags r:id="rId11"/>
            </p:custDataLst>
          </p:nvPr>
        </p:nvSpPr>
        <p:spPr bwMode="auto">
          <a:xfrm flipH="1">
            <a:off x="24384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mc:AlternateContent xmlns:mc="http://schemas.openxmlformats.org/markup-compatibility/2006" xmlns:p14="http://schemas.microsoft.com/office/powerpoint/2010/main">
        <mc:Choice Requires="p14">
          <p:contentPart p14:bwMode="auto" r:id="rId16">
            <p14:nvContentPartPr>
              <p14:cNvPr id="2" name="Ink 1"/>
              <p14:cNvContentPartPr/>
              <p14:nvPr/>
            </p14:nvContentPartPr>
            <p14:xfrm>
              <a:off x="3977542" y="3273349"/>
              <a:ext cx="2496960" cy="1335600"/>
            </p14:xfrm>
          </p:contentPart>
        </mc:Choice>
        <mc:Fallback xmlns="">
          <p:pic>
            <p:nvPicPr>
              <p:cNvPr id="2" name="Ink 1"/>
              <p:cNvPicPr/>
              <p:nvPr/>
            </p:nvPicPr>
            <p:blipFill>
              <a:blip r:embed="rId17"/>
              <a:stretch>
                <a:fillRect/>
              </a:stretch>
            </p:blipFill>
            <p:spPr>
              <a:xfrm>
                <a:off x="3966742" y="3263629"/>
                <a:ext cx="2511720" cy="1356480"/>
              </a:xfrm>
              <a:prstGeom prst="rect">
                <a:avLst/>
              </a:prstGeom>
            </p:spPr>
          </p:pic>
        </mc:Fallback>
      </mc:AlternateContent>
      <p:sp>
        <p:nvSpPr>
          <p:cNvPr id="16" name="TextBox 15"/>
          <p:cNvSpPr txBox="1"/>
          <p:nvPr>
            <p:custDataLst>
              <p:tags r:id="rId12"/>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28" name="TextBox 27"/>
          <p:cNvSpPr txBox="1"/>
          <p:nvPr>
            <p:custDataLst>
              <p:tags r:id="rId13"/>
            </p:custDataLst>
          </p:nvPr>
        </p:nvSpPr>
        <p:spPr bwMode="auto">
          <a:xfrm>
            <a:off x="2743200" y="16002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Tree>
    <p:extLst>
      <p:ext uri="{BB962C8B-B14F-4D97-AF65-F5344CB8AC3E}">
        <p14:creationId xmlns:p14="http://schemas.microsoft.com/office/powerpoint/2010/main" val="783823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5298" name="Rectangle 2"/>
          <p:cNvSpPr>
            <a:spLocks noGrp="1" noChangeArrowheads="1"/>
          </p:cNvSpPr>
          <p:nvPr>
            <p:ph type="title"/>
            <p:custDataLst>
              <p:tags r:id="rId1"/>
            </p:custDataLst>
          </p:nvPr>
        </p:nvSpPr>
        <p:spPr/>
        <p:txBody>
          <a:bodyPr>
            <a:noAutofit/>
          </a:bodyPr>
          <a:lstStyle/>
          <a:p>
            <a:r>
              <a:rPr lang="en-US"/>
              <a:t>4-bit Adder</a:t>
            </a:r>
          </a:p>
        </p:txBody>
      </p:sp>
      <p:sp>
        <p:nvSpPr>
          <p:cNvPr id="1975307" name="Rectangle 11"/>
          <p:cNvSpPr>
            <a:spLocks noChangeArrowheads="1"/>
          </p:cNvSpPr>
          <p:nvPr>
            <p:custDataLst>
              <p:tags r:id="rId2"/>
            </p:custDataLst>
          </p:nvPr>
        </p:nvSpPr>
        <p:spPr bwMode="auto">
          <a:xfrm>
            <a:off x="466725" y="4035425"/>
            <a:ext cx="8075613" cy="3051175"/>
          </a:xfrm>
          <a:prstGeom prst="rect">
            <a:avLst/>
          </a:prstGeom>
          <a:noFill/>
          <a:ln w="9525">
            <a:noFill/>
            <a:round/>
            <a:headEnd/>
            <a:tailEnd/>
          </a:ln>
          <a:effectLst/>
        </p:spPr>
        <p:txBody>
          <a:bodyPr lIns="0" tIns="0" rIns="0" bIns="0">
            <a:noAutofit/>
          </a:bodyPr>
          <a:lstStyle/>
          <a:p>
            <a:pPr marL="514350" indent="-514350">
              <a:spcBef>
                <a:spcPct val="20000"/>
              </a:spcBef>
              <a:buClr>
                <a:schemeClr val="accent1"/>
              </a:buClr>
              <a:buFont typeface="Arial" pitchFamily="34" charset="0"/>
              <a:buChar char="•"/>
            </a:pPr>
            <a:r>
              <a:rPr lang="en-US" sz="3200" dirty="0">
                <a:solidFill>
                  <a:srgbClr val="FFFFFF"/>
                </a:solidFill>
                <a:latin typeface="Calibri"/>
              </a:rPr>
              <a:t>Adds two 4-bit numbers, along with </a:t>
            </a:r>
            <a:r>
              <a:rPr lang="en-US" sz="3200" dirty="0" smtClean="0">
                <a:solidFill>
                  <a:srgbClr val="FFFFFF"/>
                </a:solidFill>
                <a:latin typeface="Calibri"/>
              </a:rPr>
              <a:t>carry-in</a:t>
            </a:r>
          </a:p>
          <a:p>
            <a:pPr marL="514350" indent="-514350">
              <a:spcBef>
                <a:spcPct val="20000"/>
              </a:spcBef>
              <a:buClr>
                <a:schemeClr val="accent1"/>
              </a:buClr>
              <a:buFont typeface="Arial" pitchFamily="34" charset="0"/>
              <a:buChar char="•"/>
            </a:pPr>
            <a:r>
              <a:rPr lang="en-US" sz="3200" dirty="0">
                <a:solidFill>
                  <a:srgbClr val="FFFFFF"/>
                </a:solidFill>
                <a:latin typeface="Calibri"/>
              </a:rPr>
              <a:t>C</a:t>
            </a:r>
            <a:r>
              <a:rPr lang="en-US" sz="3200" dirty="0" smtClean="0">
                <a:solidFill>
                  <a:srgbClr val="FFFFFF"/>
                </a:solidFill>
                <a:latin typeface="Calibri"/>
              </a:rPr>
              <a:t>omputes </a:t>
            </a:r>
            <a:r>
              <a:rPr lang="en-US" sz="3200" dirty="0">
                <a:solidFill>
                  <a:srgbClr val="FFFFFF"/>
                </a:solidFill>
                <a:latin typeface="Calibri"/>
              </a:rPr>
              <a:t>4-bit result and </a:t>
            </a:r>
            <a:r>
              <a:rPr lang="en-US" sz="3200" dirty="0" smtClean="0">
                <a:solidFill>
                  <a:srgbClr val="FFFFFF"/>
                </a:solidFill>
                <a:latin typeface="Calibri"/>
              </a:rPr>
              <a:t>carry out</a:t>
            </a:r>
          </a:p>
          <a:p>
            <a:pPr marL="514350" indent="-514350">
              <a:spcBef>
                <a:spcPct val="20000"/>
              </a:spcBef>
              <a:buClr>
                <a:schemeClr val="accent1"/>
              </a:buClr>
              <a:buFont typeface="Arial" pitchFamily="34" charset="0"/>
              <a:buChar char="•"/>
            </a:pPr>
            <a:endParaRPr lang="en-US" sz="3200" dirty="0">
              <a:solidFill>
                <a:srgbClr val="FFFFFF"/>
              </a:solidFill>
              <a:latin typeface="Calibri"/>
            </a:endParaRPr>
          </a:p>
          <a:p>
            <a:pPr marL="514350" indent="-514350">
              <a:spcBef>
                <a:spcPct val="20000"/>
              </a:spcBef>
              <a:buClr>
                <a:schemeClr val="accent1"/>
              </a:buClr>
              <a:buFont typeface="Arial" pitchFamily="34" charset="0"/>
              <a:buChar char="•"/>
            </a:pPr>
            <a:r>
              <a:rPr lang="en-US" sz="3200" dirty="0" smtClean="0">
                <a:solidFill>
                  <a:srgbClr val="FFFFFF"/>
                </a:solidFill>
              </a:rPr>
              <a:t>Carry-out </a:t>
            </a:r>
            <a:r>
              <a:rPr lang="en-US" sz="3200" dirty="0">
                <a:solidFill>
                  <a:srgbClr val="FFFFFF"/>
                </a:solidFill>
              </a:rPr>
              <a:t>= overflow indicates result does not fit in 4 bits</a:t>
            </a:r>
          </a:p>
          <a:p>
            <a:pPr marL="514350" indent="-514350">
              <a:spcBef>
                <a:spcPct val="20000"/>
              </a:spcBef>
              <a:buClr>
                <a:schemeClr val="accent1"/>
              </a:buClr>
              <a:buFont typeface="Arial" pitchFamily="34" charset="0"/>
              <a:buChar char="•"/>
            </a:pPr>
            <a:endParaRPr lang="en-US" sz="3200" dirty="0" smtClean="0">
              <a:solidFill>
                <a:srgbClr val="FFFFFF"/>
              </a:solidFill>
              <a:latin typeface="Calibri"/>
            </a:endParaRPr>
          </a:p>
        </p:txBody>
      </p:sp>
      <p:sp>
        <p:nvSpPr>
          <p:cNvPr id="41" name="Rectangle 3"/>
          <p:cNvSpPr>
            <a:spLocks noChangeArrowheads="1"/>
          </p:cNvSpPr>
          <p:nvPr>
            <p:custDataLst>
              <p:tags r:id="rId3"/>
            </p:custDataLst>
          </p:nvPr>
        </p:nvSpPr>
        <p:spPr bwMode="auto">
          <a:xfrm>
            <a:off x="6553200" y="1838325"/>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42" name="Text Box 4"/>
          <p:cNvSpPr txBox="1">
            <a:spLocks noChangeArrowheads="1"/>
          </p:cNvSpPr>
          <p:nvPr>
            <p:custDataLst>
              <p:tags r:id="rId4"/>
            </p:custDataLst>
          </p:nvPr>
        </p:nvSpPr>
        <p:spPr bwMode="auto">
          <a:xfrm>
            <a:off x="60198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r>
              <a:rPr lang="en-US" sz="2800">
                <a:solidFill>
                  <a:srgbClr val="FFFFFF"/>
                </a:solidFill>
                <a:latin typeface="Calibri"/>
              </a:rPr>
              <a:t>   B</a:t>
            </a:r>
            <a:r>
              <a:rPr lang="en-US" sz="2800" baseline="-25000">
                <a:solidFill>
                  <a:srgbClr val="FFFFFF"/>
                </a:solidFill>
                <a:latin typeface="Calibri"/>
              </a:rPr>
              <a:t>0</a:t>
            </a:r>
          </a:p>
        </p:txBody>
      </p:sp>
      <p:sp>
        <p:nvSpPr>
          <p:cNvPr id="43" name="Line 5"/>
          <p:cNvSpPr>
            <a:spLocks noChangeShapeType="1"/>
          </p:cNvSpPr>
          <p:nvPr>
            <p:custDataLst>
              <p:tags r:id="rId5"/>
            </p:custDataLst>
          </p:nvPr>
        </p:nvSpPr>
        <p:spPr bwMode="auto">
          <a:xfrm>
            <a:off x="68580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4" name="Line 6"/>
          <p:cNvSpPr>
            <a:spLocks noChangeShapeType="1"/>
          </p:cNvSpPr>
          <p:nvPr>
            <p:custDataLst>
              <p:tags r:id="rId6"/>
            </p:custDataLst>
          </p:nvPr>
        </p:nvSpPr>
        <p:spPr bwMode="auto">
          <a:xfrm>
            <a:off x="75438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5" name="Line 7"/>
          <p:cNvSpPr>
            <a:spLocks noChangeShapeType="1"/>
          </p:cNvSpPr>
          <p:nvPr>
            <p:custDataLst>
              <p:tags r:id="rId7"/>
            </p:custDataLst>
          </p:nvPr>
        </p:nvSpPr>
        <p:spPr bwMode="auto">
          <a:xfrm flipH="1">
            <a:off x="77724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46" name="Line 8"/>
          <p:cNvSpPr>
            <a:spLocks noChangeShapeType="1"/>
          </p:cNvSpPr>
          <p:nvPr>
            <p:custDataLst>
              <p:tags r:id="rId8"/>
            </p:custDataLst>
          </p:nvPr>
        </p:nvSpPr>
        <p:spPr bwMode="auto">
          <a:xfrm flipH="1">
            <a:off x="60960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47" name="Line 9"/>
          <p:cNvSpPr>
            <a:spLocks noChangeShapeType="1"/>
          </p:cNvSpPr>
          <p:nvPr>
            <p:custDataLst>
              <p:tags r:id="rId9"/>
            </p:custDataLst>
          </p:nvPr>
        </p:nvSpPr>
        <p:spPr bwMode="auto">
          <a:xfrm>
            <a:off x="71628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8" name="Text Box 10"/>
          <p:cNvSpPr txBox="1">
            <a:spLocks noChangeArrowheads="1"/>
          </p:cNvSpPr>
          <p:nvPr>
            <p:custDataLst>
              <p:tags r:id="rId10"/>
            </p:custDataLst>
          </p:nvPr>
        </p:nvSpPr>
        <p:spPr bwMode="auto">
          <a:xfrm>
            <a:off x="6781800" y="3209925"/>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49" name="Rectangle 12"/>
          <p:cNvSpPr>
            <a:spLocks noChangeArrowheads="1"/>
          </p:cNvSpPr>
          <p:nvPr>
            <p:custDataLst>
              <p:tags r:id="rId11"/>
            </p:custDataLst>
          </p:nvPr>
        </p:nvSpPr>
        <p:spPr bwMode="auto">
          <a:xfrm>
            <a:off x="4876800" y="1838325"/>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50" name="Text Box 13"/>
          <p:cNvSpPr txBox="1">
            <a:spLocks noChangeArrowheads="1"/>
          </p:cNvSpPr>
          <p:nvPr>
            <p:custDataLst>
              <p:tags r:id="rId12"/>
            </p:custDataLst>
          </p:nvPr>
        </p:nvSpPr>
        <p:spPr bwMode="auto">
          <a:xfrm>
            <a:off x="43434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r>
              <a:rPr lang="en-US" sz="2800">
                <a:solidFill>
                  <a:srgbClr val="FFFFFF"/>
                </a:solidFill>
                <a:latin typeface="Calibri"/>
              </a:rPr>
              <a:t>   B</a:t>
            </a:r>
            <a:r>
              <a:rPr lang="en-US" sz="2800" baseline="-25000">
                <a:solidFill>
                  <a:srgbClr val="FFFFFF"/>
                </a:solidFill>
                <a:latin typeface="Calibri"/>
              </a:rPr>
              <a:t>1</a:t>
            </a:r>
          </a:p>
        </p:txBody>
      </p:sp>
      <p:sp>
        <p:nvSpPr>
          <p:cNvPr id="51" name="Line 14"/>
          <p:cNvSpPr>
            <a:spLocks noChangeShapeType="1"/>
          </p:cNvSpPr>
          <p:nvPr>
            <p:custDataLst>
              <p:tags r:id="rId13"/>
            </p:custDataLst>
          </p:nvPr>
        </p:nvSpPr>
        <p:spPr bwMode="auto">
          <a:xfrm>
            <a:off x="51816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2" name="Line 15"/>
          <p:cNvSpPr>
            <a:spLocks noChangeShapeType="1"/>
          </p:cNvSpPr>
          <p:nvPr>
            <p:custDataLst>
              <p:tags r:id="rId14"/>
            </p:custDataLst>
          </p:nvPr>
        </p:nvSpPr>
        <p:spPr bwMode="auto">
          <a:xfrm>
            <a:off x="58674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3" name="Line 16"/>
          <p:cNvSpPr>
            <a:spLocks noChangeShapeType="1"/>
          </p:cNvSpPr>
          <p:nvPr>
            <p:custDataLst>
              <p:tags r:id="rId15"/>
            </p:custDataLst>
          </p:nvPr>
        </p:nvSpPr>
        <p:spPr bwMode="auto">
          <a:xfrm flipH="1">
            <a:off x="44196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54" name="Line 17"/>
          <p:cNvSpPr>
            <a:spLocks noChangeShapeType="1"/>
          </p:cNvSpPr>
          <p:nvPr>
            <p:custDataLst>
              <p:tags r:id="rId16"/>
            </p:custDataLst>
          </p:nvPr>
        </p:nvSpPr>
        <p:spPr bwMode="auto">
          <a:xfrm>
            <a:off x="54864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5" name="Text Box 18"/>
          <p:cNvSpPr txBox="1">
            <a:spLocks noChangeArrowheads="1"/>
          </p:cNvSpPr>
          <p:nvPr>
            <p:custDataLst>
              <p:tags r:id="rId17"/>
            </p:custDataLst>
          </p:nvPr>
        </p:nvSpPr>
        <p:spPr bwMode="auto">
          <a:xfrm>
            <a:off x="51054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56" name="Rectangle 19"/>
          <p:cNvSpPr>
            <a:spLocks noChangeArrowheads="1"/>
          </p:cNvSpPr>
          <p:nvPr>
            <p:custDataLst>
              <p:tags r:id="rId18"/>
            </p:custDataLst>
          </p:nvPr>
        </p:nvSpPr>
        <p:spPr bwMode="auto">
          <a:xfrm>
            <a:off x="3200400" y="1838325"/>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57" name="Text Box 20"/>
          <p:cNvSpPr txBox="1">
            <a:spLocks noChangeArrowheads="1"/>
          </p:cNvSpPr>
          <p:nvPr>
            <p:custDataLst>
              <p:tags r:id="rId19"/>
            </p:custDataLst>
          </p:nvPr>
        </p:nvSpPr>
        <p:spPr bwMode="auto">
          <a:xfrm>
            <a:off x="26670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r>
              <a:rPr lang="en-US" sz="2800">
                <a:solidFill>
                  <a:srgbClr val="FFFFFF"/>
                </a:solidFill>
                <a:latin typeface="Calibri"/>
              </a:rPr>
              <a:t>   B</a:t>
            </a:r>
            <a:r>
              <a:rPr lang="en-US" sz="2800" baseline="-25000">
                <a:solidFill>
                  <a:srgbClr val="FFFFFF"/>
                </a:solidFill>
                <a:latin typeface="Calibri"/>
              </a:rPr>
              <a:t>2</a:t>
            </a:r>
          </a:p>
        </p:txBody>
      </p:sp>
      <p:sp>
        <p:nvSpPr>
          <p:cNvPr id="58" name="Line 21"/>
          <p:cNvSpPr>
            <a:spLocks noChangeShapeType="1"/>
          </p:cNvSpPr>
          <p:nvPr>
            <p:custDataLst>
              <p:tags r:id="rId20"/>
            </p:custDataLst>
          </p:nvPr>
        </p:nvSpPr>
        <p:spPr bwMode="auto">
          <a:xfrm>
            <a:off x="35052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9" name="Line 22"/>
          <p:cNvSpPr>
            <a:spLocks noChangeShapeType="1"/>
          </p:cNvSpPr>
          <p:nvPr>
            <p:custDataLst>
              <p:tags r:id="rId21"/>
            </p:custDataLst>
          </p:nvPr>
        </p:nvSpPr>
        <p:spPr bwMode="auto">
          <a:xfrm>
            <a:off x="41910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0" name="Line 23"/>
          <p:cNvSpPr>
            <a:spLocks noChangeShapeType="1"/>
          </p:cNvSpPr>
          <p:nvPr>
            <p:custDataLst>
              <p:tags r:id="rId22"/>
            </p:custDataLst>
          </p:nvPr>
        </p:nvSpPr>
        <p:spPr bwMode="auto">
          <a:xfrm flipH="1">
            <a:off x="27432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61" name="Line 24"/>
          <p:cNvSpPr>
            <a:spLocks noChangeShapeType="1"/>
          </p:cNvSpPr>
          <p:nvPr>
            <p:custDataLst>
              <p:tags r:id="rId23"/>
            </p:custDataLst>
          </p:nvPr>
        </p:nvSpPr>
        <p:spPr bwMode="auto">
          <a:xfrm>
            <a:off x="38100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2" name="Text Box 25"/>
          <p:cNvSpPr txBox="1">
            <a:spLocks noChangeArrowheads="1"/>
          </p:cNvSpPr>
          <p:nvPr>
            <p:custDataLst>
              <p:tags r:id="rId24"/>
            </p:custDataLst>
          </p:nvPr>
        </p:nvSpPr>
        <p:spPr bwMode="auto">
          <a:xfrm>
            <a:off x="34290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63" name="Rectangle 26"/>
          <p:cNvSpPr>
            <a:spLocks noChangeArrowheads="1"/>
          </p:cNvSpPr>
          <p:nvPr>
            <p:custDataLst>
              <p:tags r:id="rId25"/>
            </p:custDataLst>
          </p:nvPr>
        </p:nvSpPr>
        <p:spPr bwMode="auto">
          <a:xfrm>
            <a:off x="1524000" y="1838325"/>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64" name="Text Box 27"/>
          <p:cNvSpPr txBox="1">
            <a:spLocks noChangeArrowheads="1"/>
          </p:cNvSpPr>
          <p:nvPr>
            <p:custDataLst>
              <p:tags r:id="rId26"/>
            </p:custDataLst>
          </p:nvPr>
        </p:nvSpPr>
        <p:spPr bwMode="auto">
          <a:xfrm>
            <a:off x="9906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3</a:t>
            </a:r>
            <a:r>
              <a:rPr lang="en-US" sz="2800" dirty="0">
                <a:solidFill>
                  <a:srgbClr val="FFFFFF"/>
                </a:solidFill>
                <a:latin typeface="Calibri"/>
              </a:rPr>
              <a:t>   B</a:t>
            </a:r>
            <a:r>
              <a:rPr lang="en-US" sz="2800" baseline="-25000" dirty="0">
                <a:solidFill>
                  <a:srgbClr val="FFFFFF"/>
                </a:solidFill>
                <a:latin typeface="Calibri"/>
              </a:rPr>
              <a:t>3</a:t>
            </a:r>
          </a:p>
        </p:txBody>
      </p:sp>
      <p:sp>
        <p:nvSpPr>
          <p:cNvPr id="65" name="Line 28"/>
          <p:cNvSpPr>
            <a:spLocks noChangeShapeType="1"/>
          </p:cNvSpPr>
          <p:nvPr>
            <p:custDataLst>
              <p:tags r:id="rId27"/>
            </p:custDataLst>
          </p:nvPr>
        </p:nvSpPr>
        <p:spPr bwMode="auto">
          <a:xfrm>
            <a:off x="18288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6" name="Line 29"/>
          <p:cNvSpPr>
            <a:spLocks noChangeShapeType="1"/>
          </p:cNvSpPr>
          <p:nvPr>
            <p:custDataLst>
              <p:tags r:id="rId28"/>
            </p:custDataLst>
          </p:nvPr>
        </p:nvSpPr>
        <p:spPr bwMode="auto">
          <a:xfrm>
            <a:off x="25146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7" name="Line 30"/>
          <p:cNvSpPr>
            <a:spLocks noChangeShapeType="1"/>
          </p:cNvSpPr>
          <p:nvPr>
            <p:custDataLst>
              <p:tags r:id="rId29"/>
            </p:custDataLst>
          </p:nvPr>
        </p:nvSpPr>
        <p:spPr bwMode="auto">
          <a:xfrm flipH="1">
            <a:off x="10668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68" name="Line 31"/>
          <p:cNvSpPr>
            <a:spLocks noChangeShapeType="1"/>
          </p:cNvSpPr>
          <p:nvPr>
            <p:custDataLst>
              <p:tags r:id="rId30"/>
            </p:custDataLst>
          </p:nvPr>
        </p:nvSpPr>
        <p:spPr bwMode="auto">
          <a:xfrm>
            <a:off x="21336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9" name="Text Box 32"/>
          <p:cNvSpPr txBox="1">
            <a:spLocks noChangeArrowheads="1"/>
          </p:cNvSpPr>
          <p:nvPr>
            <p:custDataLst>
              <p:tags r:id="rId31"/>
            </p:custDataLst>
          </p:nvPr>
        </p:nvSpPr>
        <p:spPr bwMode="auto">
          <a:xfrm>
            <a:off x="17526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70" name="Text Box 33"/>
          <p:cNvSpPr txBox="1">
            <a:spLocks noChangeArrowheads="1"/>
          </p:cNvSpPr>
          <p:nvPr>
            <p:custDataLst>
              <p:tags r:id="rId32"/>
            </p:custDataLst>
          </p:nvPr>
        </p:nvSpPr>
        <p:spPr bwMode="auto">
          <a:xfrm>
            <a:off x="76200" y="20675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sp>
        <p:nvSpPr>
          <p:cNvPr id="71" name="Text Box 38"/>
          <p:cNvSpPr txBox="1">
            <a:spLocks noChangeArrowheads="1"/>
          </p:cNvSpPr>
          <p:nvPr>
            <p:custDataLst>
              <p:tags r:id="rId33"/>
            </p:custDataLst>
          </p:nvPr>
        </p:nvSpPr>
        <p:spPr bwMode="auto">
          <a:xfrm>
            <a:off x="8001000" y="2028787"/>
            <a:ext cx="11430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in</a:t>
            </a:r>
            <a:endParaRPr lang="en-US" sz="2800" baseline="-25000" dirty="0">
              <a:solidFill>
                <a:srgbClr val="FFFFFF"/>
              </a:solidFill>
              <a:latin typeface="Calibri"/>
            </a:endParaRPr>
          </a:p>
        </p:txBody>
      </p:sp>
    </p:spTree>
    <p:extLst>
      <p:ext uri="{BB962C8B-B14F-4D97-AF65-F5344CB8AC3E}">
        <p14:creationId xmlns:p14="http://schemas.microsoft.com/office/powerpoint/2010/main" val="257513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75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Building a Processor</a:t>
            </a:r>
            <a:endParaRPr lang="en-US" dirty="0"/>
          </a:p>
        </p:txBody>
      </p:sp>
      <p:sp>
        <p:nvSpPr>
          <p:cNvPr id="2249762" name="Line 34"/>
          <p:cNvSpPr>
            <a:spLocks noChangeShapeType="1"/>
          </p:cNvSpPr>
          <p:nvPr>
            <p:custDataLst>
              <p:tags r:id="rId2"/>
            </p:custDataLst>
          </p:nvPr>
        </p:nvSpPr>
        <p:spPr bwMode="auto">
          <a:xfrm flipV="1">
            <a:off x="2286000" y="39624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2249771" name="Line 43"/>
          <p:cNvSpPr>
            <a:spLocks noChangeShapeType="1"/>
          </p:cNvSpPr>
          <p:nvPr>
            <p:custDataLst>
              <p:tags r:id="rId3"/>
            </p:custDataLst>
          </p:nvPr>
        </p:nvSpPr>
        <p:spPr bwMode="auto">
          <a:xfrm>
            <a:off x="3733800" y="1981200"/>
            <a:ext cx="2286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4"/>
            </p:custDataLst>
          </p:nvPr>
        </p:nvSpPr>
        <p:spPr bwMode="auto">
          <a:xfrm>
            <a:off x="3733800" y="2819400"/>
            <a:ext cx="1905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5" name="Line 47"/>
          <p:cNvSpPr>
            <a:spLocks noChangeShapeType="1"/>
          </p:cNvSpPr>
          <p:nvPr>
            <p:custDataLst>
              <p:tags r:id="rId5"/>
            </p:custDataLst>
          </p:nvPr>
        </p:nvSpPr>
        <p:spPr bwMode="auto">
          <a:xfrm flipV="1">
            <a:off x="8686800" y="91440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6" name="Line 48"/>
          <p:cNvSpPr>
            <a:spLocks noChangeShapeType="1"/>
          </p:cNvSpPr>
          <p:nvPr>
            <p:custDataLst>
              <p:tags r:id="rId6"/>
            </p:custDataLst>
          </p:nvPr>
        </p:nvSpPr>
        <p:spPr bwMode="auto">
          <a:xfrm flipH="1">
            <a:off x="6629400" y="2362200"/>
            <a:ext cx="1676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
            </p:custDataLst>
          </p:nvPr>
        </p:nvSpPr>
        <p:spPr bwMode="auto">
          <a:xfrm flipV="1">
            <a:off x="1981200" y="914400"/>
            <a:ext cx="67056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8"/>
            </p:custDataLst>
          </p:nvPr>
        </p:nvSpPr>
        <p:spPr bwMode="auto">
          <a:xfrm flipV="1">
            <a:off x="1981200" y="2667000"/>
            <a:ext cx="2286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56" name="Line 8"/>
          <p:cNvSpPr>
            <a:spLocks noChangeShapeType="1"/>
          </p:cNvSpPr>
          <p:nvPr>
            <p:custDataLst>
              <p:tags r:id="rId9"/>
            </p:custDataLst>
          </p:nvPr>
        </p:nvSpPr>
        <p:spPr bwMode="auto">
          <a:xfrm>
            <a:off x="761998" y="274320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10"/>
            </p:custDataLst>
          </p:nvPr>
        </p:nvSpPr>
        <p:spPr bwMode="auto">
          <a:xfrm>
            <a:off x="381000" y="3505200"/>
            <a:ext cx="762000" cy="304799"/>
          </a:xfrm>
          <a:prstGeom prst="rect">
            <a:avLst/>
          </a:prstGeom>
          <a:noFill/>
          <a:ln w="25400" cap="sq" algn="ctr">
            <a:solidFill>
              <a:schemeClr val="tx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11"/>
            </p:custDataLst>
          </p:nvPr>
        </p:nvSpPr>
        <p:spPr bwMode="auto">
          <a:xfrm flipH="1">
            <a:off x="1295400" y="3124200"/>
            <a:ext cx="0" cy="114300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12"/>
            </p:custDataLst>
          </p:nvPr>
        </p:nvSpPr>
        <p:spPr bwMode="auto">
          <a:xfrm>
            <a:off x="761998" y="380999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1" name="Line 49"/>
          <p:cNvSpPr>
            <a:spLocks noChangeShapeType="1"/>
          </p:cNvSpPr>
          <p:nvPr>
            <p:custDataLst>
              <p:tags r:id="rId13"/>
            </p:custDataLst>
          </p:nvPr>
        </p:nvSpPr>
        <p:spPr bwMode="auto">
          <a:xfrm flipH="1">
            <a:off x="1981200" y="91440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3" name="Line 49"/>
          <p:cNvSpPr>
            <a:spLocks noChangeShapeType="1"/>
          </p:cNvSpPr>
          <p:nvPr>
            <p:custDataLst>
              <p:tags r:id="rId14"/>
            </p:custDataLst>
          </p:nvPr>
        </p:nvSpPr>
        <p:spPr bwMode="auto">
          <a:xfrm flipH="1" flipV="1">
            <a:off x="1295400" y="2209800"/>
            <a:ext cx="228600" cy="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50" name="Line 44"/>
          <p:cNvSpPr>
            <a:spLocks noChangeShapeType="1"/>
          </p:cNvSpPr>
          <p:nvPr>
            <p:custDataLst>
              <p:tags r:id="rId15"/>
            </p:custDataLst>
          </p:nvPr>
        </p:nvSpPr>
        <p:spPr bwMode="auto">
          <a:xfrm>
            <a:off x="5257800" y="32766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16"/>
            </p:custDataLst>
          </p:nvPr>
        </p:nvSpPr>
        <p:spPr bwMode="auto">
          <a:xfrm>
            <a:off x="2286000" y="46482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62" name="Text Box 29"/>
          <p:cNvSpPr txBox="1">
            <a:spLocks noChangeArrowheads="1"/>
          </p:cNvSpPr>
          <p:nvPr>
            <p:custDataLst>
              <p:tags r:id="rId17"/>
            </p:custDataLst>
          </p:nvPr>
        </p:nvSpPr>
        <p:spPr bwMode="auto">
          <a:xfrm>
            <a:off x="2343960" y="4495800"/>
            <a:ext cx="5516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latin typeface="Calibri"/>
              </a:rPr>
              <a:t>imm</a:t>
            </a:r>
            <a:endParaRPr lang="en-US" sz="1600" dirty="0">
              <a:solidFill>
                <a:srgbClr val="FFFFFF"/>
              </a:solidFill>
              <a:latin typeface="Calibri"/>
            </a:endParaRPr>
          </a:p>
        </p:txBody>
      </p:sp>
      <p:sp>
        <p:nvSpPr>
          <p:cNvPr id="75" name="Rectangle 4"/>
          <p:cNvSpPr>
            <a:spLocks noChangeArrowheads="1"/>
          </p:cNvSpPr>
          <p:nvPr>
            <p:custDataLst>
              <p:tags r:id="rId18"/>
            </p:custDataLst>
          </p:nvPr>
        </p:nvSpPr>
        <p:spPr bwMode="auto">
          <a:xfrm>
            <a:off x="304800" y="1676400"/>
            <a:ext cx="990600" cy="1066800"/>
          </a:xfrm>
          <a:prstGeom prst="rect">
            <a:avLst/>
          </a:prstGeom>
          <a:noFill/>
          <a:ln w="25400" cap="sq" algn="ctr">
            <a:solidFill>
              <a:srgbClr val="FFFFFF"/>
            </a:solidFill>
            <a:miter lim="800000"/>
            <a:headEnd/>
            <a:tailEnd/>
          </a:ln>
          <a:effectLst/>
        </p:spPr>
        <p:txBody>
          <a:bodyPr wrap="square" anchor="ctr" anchorCtr="1">
            <a:noAutofit/>
          </a:bodyPr>
          <a:lstStyle/>
          <a:p>
            <a:pPr algn="ctr"/>
            <a:r>
              <a:rPr lang="en-US" dirty="0" smtClean="0"/>
              <a:t>memory</a:t>
            </a:r>
            <a:endParaRPr lang="en-US" dirty="0"/>
          </a:p>
        </p:txBody>
      </p:sp>
      <p:sp>
        <p:nvSpPr>
          <p:cNvPr id="80" name="Line 49"/>
          <p:cNvSpPr>
            <a:spLocks noChangeShapeType="1"/>
          </p:cNvSpPr>
          <p:nvPr>
            <p:custDataLst>
              <p:tags r:id="rId19"/>
            </p:custDataLst>
          </p:nvPr>
        </p:nvSpPr>
        <p:spPr bwMode="auto">
          <a:xfrm flipV="1">
            <a:off x="5029200" y="281940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1" name="Line 44"/>
          <p:cNvSpPr>
            <a:spLocks noChangeShapeType="1"/>
          </p:cNvSpPr>
          <p:nvPr>
            <p:custDataLst>
              <p:tags r:id="rId20"/>
            </p:custDataLst>
          </p:nvPr>
        </p:nvSpPr>
        <p:spPr bwMode="auto">
          <a:xfrm>
            <a:off x="5029200" y="3733800"/>
            <a:ext cx="1752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84" name="Line 45"/>
          <p:cNvSpPr>
            <a:spLocks noChangeShapeType="1"/>
          </p:cNvSpPr>
          <p:nvPr>
            <p:custDataLst>
              <p:tags r:id="rId21"/>
            </p:custDataLst>
          </p:nvPr>
        </p:nvSpPr>
        <p:spPr bwMode="auto">
          <a:xfrm flipV="1">
            <a:off x="7239000" y="42672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6" name="Line 44"/>
          <p:cNvSpPr>
            <a:spLocks noChangeShapeType="1"/>
          </p:cNvSpPr>
          <p:nvPr>
            <p:custDataLst>
              <p:tags r:id="rId22"/>
            </p:custDataLst>
          </p:nvPr>
        </p:nvSpPr>
        <p:spPr bwMode="auto">
          <a:xfrm>
            <a:off x="7239000" y="236220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23"/>
            </p:custDataLst>
          </p:nvPr>
        </p:nvSpPr>
        <p:spPr bwMode="auto">
          <a:xfrm flipH="1">
            <a:off x="8458200" y="25908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24"/>
            </p:custDataLst>
          </p:nvPr>
        </p:nvSpPr>
        <p:spPr bwMode="auto">
          <a:xfrm>
            <a:off x="8077200" y="2819400"/>
            <a:ext cx="2286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25"/>
            </p:custDataLst>
          </p:nvPr>
        </p:nvSpPr>
        <p:spPr bwMode="auto">
          <a:xfrm>
            <a:off x="8077200" y="281940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91" name="Line 49"/>
          <p:cNvSpPr>
            <a:spLocks noChangeShapeType="1"/>
          </p:cNvSpPr>
          <p:nvPr>
            <p:custDataLst>
              <p:tags r:id="rId26"/>
            </p:custDataLst>
          </p:nvPr>
        </p:nvSpPr>
        <p:spPr bwMode="auto">
          <a:xfrm flipV="1">
            <a:off x="7924800" y="3733800"/>
            <a:ext cx="1524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7" name="Line 49"/>
          <p:cNvSpPr>
            <a:spLocks noChangeShapeType="1"/>
          </p:cNvSpPr>
          <p:nvPr>
            <p:custDataLst>
              <p:tags r:id="rId27"/>
            </p:custDataLst>
          </p:nvPr>
        </p:nvSpPr>
        <p:spPr bwMode="auto">
          <a:xfrm flipV="1">
            <a:off x="2123844" y="4419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93" name="Text Box 29"/>
          <p:cNvSpPr txBox="1">
            <a:spLocks noChangeArrowheads="1"/>
          </p:cNvSpPr>
          <p:nvPr>
            <p:custDataLst>
              <p:tags r:id="rId28"/>
            </p:custDataLst>
          </p:nvPr>
        </p:nvSpPr>
        <p:spPr bwMode="auto">
          <a:xfrm>
            <a:off x="1676400" y="4267200"/>
            <a:ext cx="4572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target</a:t>
            </a:r>
            <a:endParaRPr lang="en-US" sz="1600" dirty="0">
              <a:solidFill>
                <a:srgbClr val="FFFFFF"/>
              </a:solidFill>
              <a:latin typeface="Calibri"/>
            </a:endParaRPr>
          </a:p>
        </p:txBody>
      </p:sp>
      <p:sp>
        <p:nvSpPr>
          <p:cNvPr id="94" name="Line 34"/>
          <p:cNvSpPr>
            <a:spLocks noChangeShapeType="1"/>
          </p:cNvSpPr>
          <p:nvPr>
            <p:custDataLst>
              <p:tags r:id="rId29"/>
            </p:custDataLst>
          </p:nvPr>
        </p:nvSpPr>
        <p:spPr bwMode="auto">
          <a:xfrm flipH="1" flipV="1">
            <a:off x="1742844" y="4572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7" name="Line 45"/>
          <p:cNvSpPr>
            <a:spLocks noChangeShapeType="1"/>
          </p:cNvSpPr>
          <p:nvPr>
            <p:custDataLst>
              <p:tags r:id="rId30"/>
            </p:custDataLst>
          </p:nvPr>
        </p:nvSpPr>
        <p:spPr bwMode="auto">
          <a:xfrm flipH="1" flipV="1">
            <a:off x="1752600" y="4953000"/>
            <a:ext cx="457200" cy="4572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98" name="Line 49"/>
          <p:cNvSpPr>
            <a:spLocks noChangeShapeType="1"/>
          </p:cNvSpPr>
          <p:nvPr>
            <p:custDataLst>
              <p:tags r:id="rId31"/>
            </p:custDataLst>
          </p:nvPr>
        </p:nvSpPr>
        <p:spPr bwMode="auto">
          <a:xfrm flipV="1">
            <a:off x="4800600" y="3962400"/>
            <a:ext cx="0" cy="14478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4" name="Line 49"/>
          <p:cNvSpPr>
            <a:spLocks noChangeShapeType="1"/>
          </p:cNvSpPr>
          <p:nvPr>
            <p:custDataLst>
              <p:tags r:id="rId32"/>
            </p:custDataLst>
          </p:nvPr>
        </p:nvSpPr>
        <p:spPr bwMode="auto">
          <a:xfrm flipV="1">
            <a:off x="2123844" y="4038600"/>
            <a:ext cx="152400" cy="15240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05" name="Line 34"/>
          <p:cNvSpPr>
            <a:spLocks noChangeShapeType="1"/>
          </p:cNvSpPr>
          <p:nvPr>
            <p:custDataLst>
              <p:tags r:id="rId33"/>
            </p:custDataLst>
          </p:nvPr>
        </p:nvSpPr>
        <p:spPr bwMode="auto">
          <a:xfrm flipH="1" flipV="1">
            <a:off x="1742844" y="4191000"/>
            <a:ext cx="381000" cy="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106" name="Text Box 29"/>
          <p:cNvSpPr txBox="1">
            <a:spLocks noChangeArrowheads="1"/>
          </p:cNvSpPr>
          <p:nvPr>
            <p:custDataLst>
              <p:tags r:id="rId34"/>
            </p:custDataLst>
          </p:nvPr>
        </p:nvSpPr>
        <p:spPr bwMode="auto">
          <a:xfrm>
            <a:off x="1676400" y="3886200"/>
            <a:ext cx="53340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offset</a:t>
            </a:r>
            <a:endParaRPr lang="en-US" sz="1600" dirty="0">
              <a:solidFill>
                <a:srgbClr val="FFFFFF"/>
              </a:solidFill>
              <a:latin typeface="Calibri"/>
            </a:endParaRPr>
          </a:p>
        </p:txBody>
      </p:sp>
      <p:sp>
        <p:nvSpPr>
          <p:cNvPr id="108" name="Line 44"/>
          <p:cNvSpPr>
            <a:spLocks noChangeShapeType="1"/>
          </p:cNvSpPr>
          <p:nvPr>
            <p:custDataLst>
              <p:tags r:id="rId35"/>
            </p:custDataLst>
          </p:nvPr>
        </p:nvSpPr>
        <p:spPr bwMode="auto">
          <a:xfrm flipH="1">
            <a:off x="4419600" y="3429000"/>
            <a:ext cx="6096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96" name="Line 45"/>
          <p:cNvSpPr>
            <a:spLocks noChangeShapeType="1"/>
          </p:cNvSpPr>
          <p:nvPr>
            <p:custDataLst>
              <p:tags r:id="rId36"/>
            </p:custDataLst>
          </p:nvPr>
        </p:nvSpPr>
        <p:spPr bwMode="auto">
          <a:xfrm flipH="1">
            <a:off x="3810000" y="3962400"/>
            <a:ext cx="2286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3" name="Line 45"/>
          <p:cNvSpPr>
            <a:spLocks noChangeShapeType="1"/>
          </p:cNvSpPr>
          <p:nvPr>
            <p:custDataLst>
              <p:tags r:id="rId37"/>
            </p:custDataLst>
          </p:nvPr>
        </p:nvSpPr>
        <p:spPr bwMode="auto">
          <a:xfrm flipH="1">
            <a:off x="3733800" y="3505200"/>
            <a:ext cx="76200" cy="3048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10" name="Line 49"/>
          <p:cNvSpPr>
            <a:spLocks noChangeShapeType="1"/>
          </p:cNvSpPr>
          <p:nvPr>
            <p:custDataLst>
              <p:tags r:id="rId38"/>
            </p:custDataLst>
          </p:nvPr>
        </p:nvSpPr>
        <p:spPr bwMode="auto">
          <a:xfrm flipV="1">
            <a:off x="3810000" y="3505200"/>
            <a:ext cx="228600" cy="0"/>
          </a:xfrm>
          <a:prstGeom prst="line">
            <a:avLst/>
          </a:prstGeom>
          <a:noFill/>
          <a:ln w="25400" cap="sq">
            <a:solidFill>
              <a:schemeClr val="accent2"/>
            </a:solidFill>
            <a:round/>
            <a:headEnd/>
            <a:tailEnd/>
          </a:ln>
          <a:effectLst/>
        </p:spPr>
        <p:txBody>
          <a:bodyPr wrap="square" anchor="ctr" anchorCtr="1">
            <a:noAutofit/>
          </a:bodyPr>
          <a:lstStyle/>
          <a:p>
            <a:endParaRPr lang="en-US" dirty="0"/>
          </a:p>
        </p:txBody>
      </p:sp>
      <p:sp>
        <p:nvSpPr>
          <p:cNvPr id="111" name="Text Box 11"/>
          <p:cNvSpPr txBox="1">
            <a:spLocks noChangeArrowheads="1"/>
          </p:cNvSpPr>
          <p:nvPr>
            <p:custDataLst>
              <p:tags r:id="rId39"/>
            </p:custDataLst>
          </p:nvPr>
        </p:nvSpPr>
        <p:spPr bwMode="auto">
          <a:xfrm>
            <a:off x="4038600" y="3810000"/>
            <a:ext cx="3810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err="1" smtClean="0">
                <a:solidFill>
                  <a:srgbClr val="FFFFFF"/>
                </a:solidFill>
              </a:rPr>
              <a:t>cmp</a:t>
            </a:r>
            <a:endParaRPr lang="en-US" sz="1600" dirty="0">
              <a:solidFill>
                <a:srgbClr val="FFFFFF"/>
              </a:solidFill>
            </a:endParaRPr>
          </a:p>
        </p:txBody>
      </p:sp>
      <p:sp>
        <p:nvSpPr>
          <p:cNvPr id="112" name="Line 45"/>
          <p:cNvSpPr>
            <a:spLocks noChangeShapeType="1"/>
          </p:cNvSpPr>
          <p:nvPr>
            <p:custDataLst>
              <p:tags r:id="rId40"/>
            </p:custDataLst>
          </p:nvPr>
        </p:nvSpPr>
        <p:spPr bwMode="auto">
          <a:xfrm flipV="1">
            <a:off x="4191000" y="4114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09" name="Line 49"/>
          <p:cNvSpPr>
            <a:spLocks noChangeShapeType="1"/>
          </p:cNvSpPr>
          <p:nvPr>
            <p:custDataLst>
              <p:tags r:id="rId41"/>
            </p:custDataLst>
          </p:nvPr>
        </p:nvSpPr>
        <p:spPr bwMode="auto">
          <a:xfrm>
            <a:off x="2286000" y="3733800"/>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117" name="Oval 24"/>
          <p:cNvSpPr>
            <a:spLocks noChangeArrowheads="1"/>
          </p:cNvSpPr>
          <p:nvPr>
            <p:custDataLst>
              <p:tags r:id="rId42"/>
            </p:custDataLst>
          </p:nvPr>
        </p:nvSpPr>
        <p:spPr bwMode="auto">
          <a:xfrm>
            <a:off x="2590800" y="3733801"/>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a:solidFill>
                  <a:srgbClr val="FFFFFF"/>
                </a:solidFill>
                <a:latin typeface="Calibri"/>
              </a:rPr>
              <a:t>control</a:t>
            </a:r>
          </a:p>
        </p:txBody>
      </p:sp>
      <p:sp>
        <p:nvSpPr>
          <p:cNvPr id="118" name="Text Box 11"/>
          <p:cNvSpPr txBox="1">
            <a:spLocks noChangeArrowheads="1"/>
          </p:cNvSpPr>
          <p:nvPr>
            <p:custDataLst>
              <p:tags r:id="rId43"/>
            </p:custDataLst>
          </p:nvPr>
        </p:nvSpPr>
        <p:spPr bwMode="auto">
          <a:xfrm>
            <a:off x="4038600" y="3352800"/>
            <a:ext cx="3810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rPr>
              <a:t>=?</a:t>
            </a:r>
            <a:endParaRPr lang="en-US" dirty="0">
              <a:solidFill>
                <a:srgbClr val="FFFFFF"/>
              </a:solidFill>
            </a:endParaRPr>
          </a:p>
        </p:txBody>
      </p:sp>
      <p:sp>
        <p:nvSpPr>
          <p:cNvPr id="120" name="Line 44"/>
          <p:cNvSpPr>
            <a:spLocks noChangeShapeType="1"/>
          </p:cNvSpPr>
          <p:nvPr>
            <p:custDataLst>
              <p:tags r:id="rId44"/>
            </p:custDataLst>
          </p:nvPr>
        </p:nvSpPr>
        <p:spPr bwMode="auto">
          <a:xfrm flipH="1">
            <a:off x="4419600" y="3581400"/>
            <a:ext cx="381000" cy="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123" name="Line 44"/>
          <p:cNvSpPr>
            <a:spLocks noChangeShapeType="1"/>
          </p:cNvSpPr>
          <p:nvPr>
            <p:custDataLst>
              <p:tags r:id="rId45"/>
            </p:custDataLst>
          </p:nvPr>
        </p:nvSpPr>
        <p:spPr bwMode="auto">
          <a:xfrm flipH="1">
            <a:off x="4419600" y="3962400"/>
            <a:ext cx="3810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6" name="Line 44"/>
          <p:cNvSpPr>
            <a:spLocks noChangeShapeType="1"/>
          </p:cNvSpPr>
          <p:nvPr>
            <p:custDataLst>
              <p:tags r:id="rId46"/>
            </p:custDataLst>
          </p:nvPr>
        </p:nvSpPr>
        <p:spPr bwMode="auto">
          <a:xfrm>
            <a:off x="2438400" y="4800600"/>
            <a:ext cx="533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29" name="Line 45"/>
          <p:cNvSpPr>
            <a:spLocks noChangeShapeType="1"/>
          </p:cNvSpPr>
          <p:nvPr>
            <p:custDataLst>
              <p:tags r:id="rId47"/>
            </p:custDataLst>
          </p:nvPr>
        </p:nvSpPr>
        <p:spPr bwMode="auto">
          <a:xfrm flipV="1">
            <a:off x="83820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8"/>
            </p:custDataLst>
          </p:nvPr>
        </p:nvSpPr>
        <p:spPr bwMode="auto">
          <a:xfrm flipV="1">
            <a:off x="6400800" y="29718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9"/>
            </p:custDataLst>
          </p:nvPr>
        </p:nvSpPr>
        <p:spPr bwMode="auto">
          <a:xfrm flipV="1">
            <a:off x="57150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50"/>
            </p:custDataLst>
          </p:nvPr>
        </p:nvSpPr>
        <p:spPr bwMode="auto">
          <a:xfrm flipV="1">
            <a:off x="32004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3" name="Line 45"/>
          <p:cNvSpPr>
            <a:spLocks noChangeShapeType="1"/>
          </p:cNvSpPr>
          <p:nvPr>
            <p:custDataLst>
              <p:tags r:id="rId51"/>
            </p:custDataLst>
          </p:nvPr>
        </p:nvSpPr>
        <p:spPr bwMode="auto">
          <a:xfrm flipV="1">
            <a:off x="1066800" y="4953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63" name="Oval 17"/>
          <p:cNvSpPr>
            <a:spLocks noChangeArrowheads="1"/>
          </p:cNvSpPr>
          <p:nvPr>
            <p:custDataLst>
              <p:tags r:id="rId52"/>
            </p:custDataLst>
          </p:nvPr>
        </p:nvSpPr>
        <p:spPr bwMode="auto">
          <a:xfrm>
            <a:off x="457200" y="4267200"/>
            <a:ext cx="1143000" cy="685800"/>
          </a:xfrm>
          <a:prstGeom prst="ellipse">
            <a:avLst/>
          </a:prstGeom>
          <a:no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new </a:t>
            </a:r>
            <a:r>
              <a:rPr lang="en-US" dirty="0" smtClean="0">
                <a:solidFill>
                  <a:srgbClr val="FFFFFF"/>
                </a:solidFill>
                <a:latin typeface="Calibri"/>
              </a:rPr>
              <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4" name="Line 49"/>
          <p:cNvSpPr>
            <a:spLocks noChangeShapeType="1"/>
          </p:cNvSpPr>
          <p:nvPr>
            <p:custDataLst>
              <p:tags r:id="rId53"/>
            </p:custDataLst>
          </p:nvPr>
        </p:nvSpPr>
        <p:spPr bwMode="auto">
          <a:xfrm flipH="1" flipV="1">
            <a:off x="2209800" y="5410200"/>
            <a:ext cx="2590800" cy="0"/>
          </a:xfrm>
          <a:prstGeom prst="line">
            <a:avLst/>
          </a:prstGeom>
          <a:noFill/>
          <a:ln w="25400" cap="sq">
            <a:solidFill>
              <a:schemeClr val="accent1"/>
            </a:solidFill>
            <a:round/>
            <a:headEnd/>
            <a:tailEnd/>
          </a:ln>
          <a:effectLst/>
        </p:spPr>
        <p:txBody>
          <a:bodyPr wrap="square" anchor="ctr" anchorCtr="1">
            <a:noAutofit/>
          </a:bodyPr>
          <a:lstStyle/>
          <a:p>
            <a:endParaRPr lang="en-US"/>
          </a:p>
        </p:txBody>
      </p:sp>
      <p:sp>
        <p:nvSpPr>
          <p:cNvPr id="165" name="Rectangle 19"/>
          <p:cNvSpPr>
            <a:spLocks noChangeArrowheads="1"/>
          </p:cNvSpPr>
          <p:nvPr>
            <p:custDataLst>
              <p:tags r:id="rId54"/>
            </p:custDataLst>
          </p:nvPr>
        </p:nvSpPr>
        <p:spPr bwMode="auto">
          <a:xfrm>
            <a:off x="8305800" y="22098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sp>
        <p:nvSpPr>
          <p:cNvPr id="166" name="Line 49"/>
          <p:cNvSpPr>
            <a:spLocks noChangeShapeType="1"/>
          </p:cNvSpPr>
          <p:nvPr>
            <p:custDataLst>
              <p:tags r:id="rId55"/>
            </p:custDataLst>
          </p:nvPr>
        </p:nvSpPr>
        <p:spPr bwMode="auto">
          <a:xfrm flipH="1" flipV="1">
            <a:off x="1524000" y="2209800"/>
            <a:ext cx="0" cy="152400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167" name="Line 49"/>
          <p:cNvSpPr>
            <a:spLocks noChangeShapeType="1"/>
          </p:cNvSpPr>
          <p:nvPr>
            <p:custDataLst>
              <p:tags r:id="rId56"/>
            </p:custDataLst>
          </p:nvPr>
        </p:nvSpPr>
        <p:spPr bwMode="auto">
          <a:xfrm flipV="1">
            <a:off x="1524000" y="3733800"/>
            <a:ext cx="762000" cy="0"/>
          </a:xfrm>
          <a:prstGeom prst="line">
            <a:avLst/>
          </a:prstGeom>
          <a:noFill/>
          <a:ln w="25400" cap="sq">
            <a:solidFill>
              <a:srgbClr val="00B050"/>
            </a:solidFill>
            <a:round/>
            <a:headEnd/>
            <a:tailEnd/>
          </a:ln>
          <a:effectLst/>
        </p:spPr>
        <p:txBody>
          <a:bodyPr wrap="square" anchor="ctr" anchorCtr="1">
            <a:noAutofit/>
          </a:bodyPr>
          <a:lstStyle/>
          <a:p>
            <a:endParaRPr lang="en-US"/>
          </a:p>
        </p:txBody>
      </p:sp>
      <p:sp>
        <p:nvSpPr>
          <p:cNvPr id="168" name="Rectangle 19"/>
          <p:cNvSpPr>
            <a:spLocks noChangeArrowheads="1"/>
          </p:cNvSpPr>
          <p:nvPr>
            <p:custDataLst>
              <p:tags r:id="rId57"/>
            </p:custDataLst>
          </p:nvPr>
        </p:nvSpPr>
        <p:spPr bwMode="auto">
          <a:xfrm>
            <a:off x="56388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grpSp>
        <p:nvGrpSpPr>
          <p:cNvPr id="4" name="Group 3"/>
          <p:cNvGrpSpPr/>
          <p:nvPr/>
        </p:nvGrpSpPr>
        <p:grpSpPr>
          <a:xfrm>
            <a:off x="6705600" y="3124200"/>
            <a:ext cx="1219200" cy="1175639"/>
            <a:chOff x="6705600" y="3124200"/>
            <a:chExt cx="1219200" cy="1175639"/>
          </a:xfrm>
        </p:grpSpPr>
        <p:sp>
          <p:nvSpPr>
            <p:cNvPr id="78" name="Text Box 5"/>
            <p:cNvSpPr txBox="1">
              <a:spLocks noChangeArrowheads="1"/>
            </p:cNvSpPr>
            <p:nvPr>
              <p:custDataLst>
                <p:tags r:id="rId89"/>
              </p:custDataLst>
            </p:nvPr>
          </p:nvSpPr>
          <p:spPr bwMode="auto">
            <a:xfrm>
              <a:off x="6858000" y="388620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2" name="Text Box 5"/>
            <p:cNvSpPr txBox="1">
              <a:spLocks noChangeArrowheads="1"/>
            </p:cNvSpPr>
            <p:nvPr>
              <p:custDataLst>
                <p:tags r:id="rId90"/>
              </p:custDataLst>
            </p:nvPr>
          </p:nvSpPr>
          <p:spPr bwMode="auto">
            <a:xfrm>
              <a:off x="67056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91"/>
              </p:custDataLst>
            </p:nvPr>
          </p:nvSpPr>
          <p:spPr bwMode="auto">
            <a:xfrm>
              <a:off x="7391400" y="350520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5" name="Text Box 5"/>
            <p:cNvSpPr txBox="1">
              <a:spLocks noChangeArrowheads="1"/>
            </p:cNvSpPr>
            <p:nvPr>
              <p:custDataLst>
                <p:tags r:id="rId92"/>
              </p:custDataLst>
            </p:nvPr>
          </p:nvSpPr>
          <p:spPr bwMode="auto">
            <a:xfrm>
              <a:off x="6781800" y="312420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170" name="Rectangle 4"/>
            <p:cNvSpPr>
              <a:spLocks noChangeArrowheads="1"/>
            </p:cNvSpPr>
            <p:nvPr>
              <p:custDataLst>
                <p:tags r:id="rId93"/>
              </p:custDataLst>
            </p:nvPr>
          </p:nvSpPr>
          <p:spPr bwMode="auto">
            <a:xfrm>
              <a:off x="6781800" y="3200400"/>
              <a:ext cx="1143000" cy="1066800"/>
            </a:xfrm>
            <a:prstGeom prst="rect">
              <a:avLst/>
            </a:prstGeom>
            <a:noFill/>
            <a:ln w="25400" cap="sq" algn="ctr">
              <a:solidFill>
                <a:srgbClr val="FFFFFF"/>
              </a:solidFill>
              <a:miter lim="800000"/>
              <a:headEnd/>
              <a:tailEnd/>
            </a:ln>
            <a:effectLst/>
          </p:spPr>
          <p:txBody>
            <a:bodyPr wrap="square" anchor="ctr" anchorCtr="1">
              <a:noAutofit/>
            </a:bodyPr>
            <a:lstStyle/>
            <a:p>
              <a:endParaRPr lang="en-US"/>
            </a:p>
          </p:txBody>
        </p:sp>
      </p:grpSp>
      <p:sp>
        <p:nvSpPr>
          <p:cNvPr id="172" name="Line 48"/>
          <p:cNvSpPr>
            <a:spLocks noChangeShapeType="1"/>
          </p:cNvSpPr>
          <p:nvPr>
            <p:custDataLst>
              <p:tags r:id="rId58"/>
            </p:custDataLst>
          </p:nvPr>
        </p:nvSpPr>
        <p:spPr bwMode="auto">
          <a:xfrm flipH="1">
            <a:off x="2362200" y="2895600"/>
            <a:ext cx="2286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74" name="Line 45"/>
          <p:cNvSpPr>
            <a:spLocks noChangeShapeType="1"/>
          </p:cNvSpPr>
          <p:nvPr>
            <p:custDataLst>
              <p:tags r:id="rId59"/>
            </p:custDataLst>
          </p:nvPr>
        </p:nvSpPr>
        <p:spPr bwMode="auto">
          <a:xfrm flipV="1">
            <a:off x="2286000" y="32766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75" name="Rectangle 19"/>
          <p:cNvSpPr>
            <a:spLocks noChangeArrowheads="1"/>
          </p:cNvSpPr>
          <p:nvPr>
            <p:custDataLst>
              <p:tags r:id="rId60"/>
            </p:custDataLst>
          </p:nvPr>
        </p:nvSpPr>
        <p:spPr bwMode="auto">
          <a:xfrm>
            <a:off x="2209800" y="25146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61"/>
            </p:custDataLst>
          </p:nvPr>
        </p:nvSpPr>
        <p:spPr bwMode="auto">
          <a:xfrm>
            <a:off x="2590799" y="1752600"/>
            <a:ext cx="1143001" cy="1363663"/>
          </a:xfrm>
          <a:prstGeom prst="rect">
            <a:avLst/>
          </a:prstGeom>
          <a:noFill/>
          <a:ln w="25400" cap="sq" algn="ctr">
            <a:solidFill>
              <a:srgbClr val="FFFFFF"/>
            </a:solidFill>
            <a:miter lim="800000"/>
            <a:headEnd/>
            <a:tailEnd/>
          </a:ln>
          <a:effectLst/>
        </p:spPr>
        <p:txBody>
          <a:bodyPr anchor="ctr" anchorCtr="1">
            <a:noAutofit/>
          </a:bodyPr>
          <a:lstStyle/>
          <a:p>
            <a:pPr algn="ctr"/>
            <a:r>
              <a:rPr lang="en-US" dirty="0" smtClean="0"/>
              <a:t>register</a:t>
            </a:r>
            <a:br>
              <a:rPr lang="en-US" dirty="0" smtClean="0"/>
            </a:br>
            <a:r>
              <a:rPr lang="en-US" dirty="0" smtClean="0"/>
              <a:t>file</a:t>
            </a:r>
            <a:endParaRPr lang="en-US" dirty="0"/>
          </a:p>
        </p:txBody>
      </p:sp>
      <p:sp>
        <p:nvSpPr>
          <p:cNvPr id="178" name="Text Box 29"/>
          <p:cNvSpPr txBox="1">
            <a:spLocks noChangeArrowheads="1"/>
          </p:cNvSpPr>
          <p:nvPr>
            <p:custDataLst>
              <p:tags r:id="rId62"/>
            </p:custDataLst>
          </p:nvPr>
        </p:nvSpPr>
        <p:spPr bwMode="auto">
          <a:xfrm>
            <a:off x="1295400" y="1984276"/>
            <a:ext cx="399240" cy="225524"/>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alibri"/>
              </a:rPr>
              <a:t>inst</a:t>
            </a:r>
            <a:endParaRPr lang="en-US" sz="1600" dirty="0">
              <a:solidFill>
                <a:srgbClr val="FFFFFF"/>
              </a:solidFill>
              <a:latin typeface="Calibri"/>
            </a:endParaRPr>
          </a:p>
        </p:txBody>
      </p:sp>
      <p:sp>
        <p:nvSpPr>
          <p:cNvPr id="102" name="Line 25"/>
          <p:cNvSpPr>
            <a:spLocks noChangeShapeType="1"/>
          </p:cNvSpPr>
          <p:nvPr>
            <p:custDataLst>
              <p:tags r:id="rId63"/>
            </p:custDataLst>
          </p:nvPr>
        </p:nvSpPr>
        <p:spPr bwMode="auto">
          <a:xfrm flipV="1">
            <a:off x="2743200"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7" name="Line 25"/>
          <p:cNvSpPr>
            <a:spLocks noChangeShapeType="1"/>
          </p:cNvSpPr>
          <p:nvPr>
            <p:custDataLst>
              <p:tags r:id="rId64"/>
            </p:custDataLst>
          </p:nvPr>
        </p:nvSpPr>
        <p:spPr bwMode="auto">
          <a:xfrm flipV="1">
            <a:off x="31241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19" name="Line 25"/>
          <p:cNvSpPr>
            <a:spLocks noChangeShapeType="1"/>
          </p:cNvSpPr>
          <p:nvPr>
            <p:custDataLst>
              <p:tags r:id="rId65"/>
            </p:custDataLst>
          </p:nvPr>
        </p:nvSpPr>
        <p:spPr bwMode="auto">
          <a:xfrm flipV="1">
            <a:off x="33527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21" name="Line 25"/>
          <p:cNvSpPr>
            <a:spLocks noChangeShapeType="1"/>
          </p:cNvSpPr>
          <p:nvPr>
            <p:custDataLst>
              <p:tags r:id="rId66"/>
            </p:custDataLst>
          </p:nvPr>
        </p:nvSpPr>
        <p:spPr bwMode="auto">
          <a:xfrm flipV="1">
            <a:off x="3581399" y="312420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cxnSp>
        <p:nvCxnSpPr>
          <p:cNvPr id="95" name="Straight Connector 94"/>
          <p:cNvCxnSpPr/>
          <p:nvPr>
            <p:custDataLst>
              <p:tags r:id="rId67"/>
            </p:custDataLst>
          </p:nvPr>
        </p:nvCxnSpPr>
        <p:spPr>
          <a:xfrm>
            <a:off x="1447800" y="31242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99" name="Line 44"/>
          <p:cNvSpPr>
            <a:spLocks noChangeShapeType="1"/>
          </p:cNvSpPr>
          <p:nvPr>
            <p:custDataLst>
              <p:tags r:id="rId68"/>
            </p:custDataLst>
          </p:nvPr>
        </p:nvSpPr>
        <p:spPr bwMode="auto">
          <a:xfrm>
            <a:off x="762000" y="3124200"/>
            <a:ext cx="1447800" cy="0"/>
          </a:xfrm>
          <a:prstGeom prst="line">
            <a:avLst/>
          </a:prstGeom>
          <a:noFill/>
          <a:ln w="25400" cap="sq">
            <a:solidFill>
              <a:schemeClr val="accent1"/>
            </a:solidFill>
            <a:round/>
            <a:headEnd type="oval" w="med" len="med"/>
            <a:tailEnd type="arrow" w="med" len="med"/>
          </a:ln>
          <a:effectLst/>
        </p:spPr>
        <p:txBody>
          <a:bodyPr wrap="square" anchor="ctr" anchorCtr="1">
            <a:noAutofit/>
          </a:bodyPr>
          <a:lstStyle/>
          <a:p>
            <a:endParaRPr lang="en-US"/>
          </a:p>
        </p:txBody>
      </p:sp>
      <p:cxnSp>
        <p:nvCxnSpPr>
          <p:cNvPr id="100" name="Straight Connector 99"/>
          <p:cNvCxnSpPr/>
          <p:nvPr>
            <p:custDataLst>
              <p:tags r:id="rId69"/>
            </p:custDataLst>
          </p:nvPr>
        </p:nvCxnSpPr>
        <p:spPr>
          <a:xfrm>
            <a:off x="4724400" y="4800600"/>
            <a:ext cx="2286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01" name="Line 49"/>
          <p:cNvSpPr>
            <a:spLocks noChangeShapeType="1"/>
          </p:cNvSpPr>
          <p:nvPr>
            <p:custDataLst>
              <p:tags r:id="rId70"/>
            </p:custDataLst>
          </p:nvPr>
        </p:nvSpPr>
        <p:spPr bwMode="auto">
          <a:xfrm flipV="1">
            <a:off x="3657600" y="4800600"/>
            <a:ext cx="16002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113" name="Text Box 11"/>
          <p:cNvSpPr txBox="1">
            <a:spLocks noChangeArrowheads="1"/>
          </p:cNvSpPr>
          <p:nvPr>
            <p:custDataLst>
              <p:tags r:id="rId71"/>
            </p:custDataLst>
          </p:nvPr>
        </p:nvSpPr>
        <p:spPr bwMode="auto">
          <a:xfrm>
            <a:off x="2971800" y="4648200"/>
            <a:ext cx="685800" cy="304800"/>
          </a:xfrm>
          <a:prstGeom prst="rect">
            <a:avLst/>
          </a:prstGeom>
          <a:noFill/>
          <a:ln w="25400" cap="sq" algn="ctr">
            <a:solidFill>
              <a:schemeClr val="tx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cxnSp>
        <p:nvCxnSpPr>
          <p:cNvPr id="114" name="Straight Connector 113"/>
          <p:cNvCxnSpPr/>
          <p:nvPr>
            <p:custDataLst>
              <p:tags r:id="rId72"/>
            </p:custDataLst>
          </p:nvPr>
        </p:nvCxnSpPr>
        <p:spPr>
          <a:xfrm rot="5400000">
            <a:off x="4724400" y="28194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custDataLst>
              <p:tags r:id="rId73"/>
            </p:custDataLst>
          </p:nvPr>
        </p:nvCxnSpPr>
        <p:spPr>
          <a:xfrm rot="5400000">
            <a:off x="4724400" y="34290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25" name="Line 49"/>
          <p:cNvSpPr>
            <a:spLocks noChangeShapeType="1"/>
          </p:cNvSpPr>
          <p:nvPr>
            <p:custDataLst>
              <p:tags r:id="rId74"/>
            </p:custDataLst>
          </p:nvPr>
        </p:nvSpPr>
        <p:spPr bwMode="auto">
          <a:xfrm flipV="1">
            <a:off x="4800600" y="1981200"/>
            <a:ext cx="0" cy="1981200"/>
          </a:xfrm>
          <a:prstGeom prst="line">
            <a:avLst/>
          </a:prstGeom>
          <a:noFill/>
          <a:ln w="25400" cap="sq">
            <a:solidFill>
              <a:srgbClr val="66FF33"/>
            </a:solidFill>
            <a:round/>
            <a:headEnd type="oval" w="med" len="med"/>
            <a:tailEnd type="oval" w="med" len="med"/>
          </a:ln>
          <a:effectLst/>
        </p:spPr>
        <p:txBody>
          <a:bodyPr wrap="square" anchor="ctr" anchorCtr="1">
            <a:noAutofit/>
          </a:bodyPr>
          <a:lstStyle/>
          <a:p>
            <a:endParaRPr lang="en-US"/>
          </a:p>
        </p:txBody>
      </p:sp>
      <p:cxnSp>
        <p:nvCxnSpPr>
          <p:cNvPr id="127" name="Straight Connector 126"/>
          <p:cNvCxnSpPr/>
          <p:nvPr>
            <p:custDataLst>
              <p:tags r:id="rId75"/>
            </p:custDataLst>
          </p:nvPr>
        </p:nvCxnSpPr>
        <p:spPr>
          <a:xfrm rot="5400000">
            <a:off x="5181600" y="3733800"/>
            <a:ext cx="152400" cy="0"/>
          </a:xfrm>
          <a:prstGeom prst="line">
            <a:avLst/>
          </a:prstGeom>
          <a:ln w="88900">
            <a:solidFill>
              <a:schemeClr val="bg2"/>
            </a:solidFill>
          </a:ln>
        </p:spPr>
        <p:style>
          <a:lnRef idx="1">
            <a:schemeClr val="accent1"/>
          </a:lnRef>
          <a:fillRef idx="0">
            <a:schemeClr val="accent1"/>
          </a:fillRef>
          <a:effectRef idx="0">
            <a:schemeClr val="accent1"/>
          </a:effectRef>
          <a:fontRef idx="minor">
            <a:schemeClr val="tx1"/>
          </a:fontRef>
        </p:style>
      </p:cxnSp>
      <p:sp>
        <p:nvSpPr>
          <p:cNvPr id="134" name="Line 49"/>
          <p:cNvSpPr>
            <a:spLocks noChangeShapeType="1"/>
          </p:cNvSpPr>
          <p:nvPr>
            <p:custDataLst>
              <p:tags r:id="rId76"/>
            </p:custDataLst>
          </p:nvPr>
        </p:nvSpPr>
        <p:spPr bwMode="auto">
          <a:xfrm>
            <a:off x="5257800" y="3276600"/>
            <a:ext cx="0" cy="1523999"/>
          </a:xfrm>
          <a:prstGeom prst="line">
            <a:avLst/>
          </a:prstGeom>
          <a:noFill/>
          <a:ln w="25400" cap="sq">
            <a:solidFill>
              <a:srgbClr val="66FF33"/>
            </a:solidFill>
            <a:round/>
            <a:headEnd/>
            <a:tailEnd/>
          </a:ln>
          <a:effectLst/>
        </p:spPr>
        <p:txBody>
          <a:bodyPr wrap="square" anchor="ctr" anchorCtr="1">
            <a:noAutofit/>
          </a:bodyPr>
          <a:lstStyle/>
          <a:p>
            <a:endParaRPr lang="en-US"/>
          </a:p>
        </p:txBody>
      </p:sp>
      <p:grpSp>
        <p:nvGrpSpPr>
          <p:cNvPr id="136" name="Group 135"/>
          <p:cNvGrpSpPr/>
          <p:nvPr>
            <p:custDataLst>
              <p:tags r:id="rId77"/>
            </p:custDataLst>
          </p:nvPr>
        </p:nvGrpSpPr>
        <p:grpSpPr>
          <a:xfrm>
            <a:off x="914400" y="2971800"/>
            <a:ext cx="304800" cy="304800"/>
            <a:chOff x="990600" y="2971800"/>
            <a:chExt cx="304800" cy="304800"/>
          </a:xfrm>
          <a:solidFill>
            <a:schemeClr val="tx1"/>
          </a:solidFill>
        </p:grpSpPr>
        <p:sp>
          <p:nvSpPr>
            <p:cNvPr id="137" name="Freeform 136"/>
            <p:cNvSpPr/>
            <p:nvPr>
              <p:custDataLst>
                <p:tags r:id="rId87"/>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 Box 11"/>
            <p:cNvSpPr txBox="1">
              <a:spLocks noChangeArrowheads="1"/>
            </p:cNvSpPr>
            <p:nvPr>
              <p:custDataLst>
                <p:tags r:id="rId88"/>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grpSp>
        <p:nvGrpSpPr>
          <p:cNvPr id="139" name="Group 138"/>
          <p:cNvGrpSpPr/>
          <p:nvPr>
            <p:custDataLst>
              <p:tags r:id="rId78"/>
            </p:custDataLst>
          </p:nvPr>
        </p:nvGrpSpPr>
        <p:grpSpPr>
          <a:xfrm>
            <a:off x="1676400" y="2971800"/>
            <a:ext cx="304800" cy="304800"/>
            <a:chOff x="990600" y="2971800"/>
            <a:chExt cx="304800" cy="304800"/>
          </a:xfrm>
          <a:solidFill>
            <a:schemeClr val="tx1"/>
          </a:solidFill>
        </p:grpSpPr>
        <p:sp>
          <p:nvSpPr>
            <p:cNvPr id="140" name="Freeform 139"/>
            <p:cNvSpPr/>
            <p:nvPr>
              <p:custDataLst>
                <p:tags r:id="rId85"/>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 Box 11"/>
            <p:cNvSpPr txBox="1">
              <a:spLocks noChangeArrowheads="1"/>
            </p:cNvSpPr>
            <p:nvPr>
              <p:custDataLst>
                <p:tags r:id="rId86"/>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15" name="TextBox 114"/>
          <p:cNvSpPr txBox="1"/>
          <p:nvPr/>
        </p:nvSpPr>
        <p:spPr>
          <a:xfrm>
            <a:off x="1843086" y="5943600"/>
            <a:ext cx="3648050" cy="523220"/>
          </a:xfrm>
          <a:prstGeom prst="rect">
            <a:avLst/>
          </a:prstGeom>
          <a:noFill/>
        </p:spPr>
        <p:txBody>
          <a:bodyPr wrap="none" rtlCol="0">
            <a:spAutoFit/>
          </a:bodyPr>
          <a:lstStyle/>
          <a:p>
            <a:r>
              <a:rPr lang="en-US" sz="2800" dirty="0" smtClean="0">
                <a:solidFill>
                  <a:schemeClr val="accent1"/>
                </a:solidFill>
              </a:rPr>
              <a:t>A Single cycle processor</a:t>
            </a:r>
          </a:p>
        </p:txBody>
      </p:sp>
      <p:grpSp>
        <p:nvGrpSpPr>
          <p:cNvPr id="2" name="Group 1"/>
          <p:cNvGrpSpPr/>
          <p:nvPr/>
        </p:nvGrpSpPr>
        <p:grpSpPr>
          <a:xfrm>
            <a:off x="5715000" y="1676400"/>
            <a:ext cx="1143000" cy="1524000"/>
            <a:chOff x="5715000" y="1676400"/>
            <a:chExt cx="1143000" cy="1524000"/>
          </a:xfrm>
        </p:grpSpPr>
        <p:sp>
          <p:nvSpPr>
            <p:cNvPr id="2249780" name="Text Box 52"/>
            <p:cNvSpPr txBox="1">
              <a:spLocks noChangeArrowheads="1"/>
            </p:cNvSpPr>
            <p:nvPr>
              <p:custDataLst>
                <p:tags r:id="rId79"/>
              </p:custDataLst>
            </p:nvPr>
          </p:nvSpPr>
          <p:spPr bwMode="auto">
            <a:xfrm>
              <a:off x="6172200" y="220980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48" name="Line 44"/>
            <p:cNvSpPr>
              <a:spLocks noChangeShapeType="1"/>
            </p:cNvSpPr>
            <p:nvPr>
              <p:custDataLst>
                <p:tags r:id="rId80"/>
              </p:custDataLst>
            </p:nvPr>
          </p:nvSpPr>
          <p:spPr bwMode="auto">
            <a:xfrm>
              <a:off x="5791200" y="2971800"/>
              <a:ext cx="228600" cy="0"/>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51" name="Freeform 150"/>
            <p:cNvSpPr/>
            <p:nvPr>
              <p:custDataLst>
                <p:tags r:id="rId81"/>
              </p:custDataLst>
            </p:nvPr>
          </p:nvSpPr>
          <p:spPr>
            <a:xfrm>
              <a:off x="6019800" y="167640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ine 45"/>
            <p:cNvSpPr>
              <a:spLocks noChangeShapeType="1"/>
            </p:cNvSpPr>
            <p:nvPr>
              <p:custDataLst>
                <p:tags r:id="rId82"/>
              </p:custDataLst>
            </p:nvPr>
          </p:nvSpPr>
          <p:spPr bwMode="auto">
            <a:xfrm flipV="1">
              <a:off x="6553200" y="2895600"/>
              <a:ext cx="0" cy="228600"/>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22" name="Line 43"/>
            <p:cNvSpPr>
              <a:spLocks noChangeShapeType="1"/>
            </p:cNvSpPr>
            <p:nvPr>
              <p:custDataLst>
                <p:tags r:id="rId83"/>
              </p:custDataLst>
            </p:nvPr>
          </p:nvSpPr>
          <p:spPr bwMode="auto">
            <a:xfrm flipV="1">
              <a:off x="5715000" y="1981200"/>
              <a:ext cx="304800" cy="3076"/>
            </a:xfrm>
            <a:prstGeom prst="line">
              <a:avLst/>
            </a:prstGeom>
            <a:noFill/>
            <a:ln w="25400" cap="sq">
              <a:solidFill>
                <a:schemeClr val="tx1"/>
              </a:solidFill>
              <a:round/>
              <a:headEnd type="none" w="med" len="med"/>
              <a:tailEnd type="arrow" w="med" len="med"/>
            </a:ln>
            <a:effectLst/>
          </p:spPr>
          <p:txBody>
            <a:bodyPr wrap="square" anchor="ctr" anchorCtr="1">
              <a:noAutofit/>
            </a:bodyPr>
            <a:lstStyle/>
            <a:p>
              <a:endParaRPr lang="en-US"/>
            </a:p>
          </p:txBody>
        </p:sp>
        <p:sp>
          <p:nvSpPr>
            <p:cNvPr id="124" name="Line 48"/>
            <p:cNvSpPr>
              <a:spLocks noChangeShapeType="1"/>
            </p:cNvSpPr>
            <p:nvPr>
              <p:custDataLst>
                <p:tags r:id="rId84"/>
              </p:custDataLst>
            </p:nvPr>
          </p:nvSpPr>
          <p:spPr bwMode="auto">
            <a:xfrm flipH="1">
              <a:off x="6629400" y="2362200"/>
              <a:ext cx="228600" cy="0"/>
            </a:xfrm>
            <a:prstGeom prst="line">
              <a:avLst/>
            </a:prstGeom>
            <a:noFill/>
            <a:ln w="25400" cap="sq">
              <a:solidFill>
                <a:schemeClr val="tx1"/>
              </a:solidFill>
              <a:round/>
              <a:headEnd/>
              <a:tailEnd/>
            </a:ln>
            <a:effectLst/>
          </p:spPr>
          <p:txBody>
            <a:bodyPr wrap="square" anchor="ctr" anchorCtr="1">
              <a:noAutofit/>
            </a:bodyPr>
            <a:lstStyle/>
            <a:p>
              <a:endParaRPr lang="en-US" dirty="0"/>
            </a:p>
          </p:txBody>
        </p:sp>
      </p:grpSp>
    </p:spTree>
    <p:extLst>
      <p:ext uri="{BB962C8B-B14F-4D97-AF65-F5344CB8AC3E}">
        <p14:creationId xmlns:p14="http://schemas.microsoft.com/office/powerpoint/2010/main" val="413029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497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497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497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497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4977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4977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4977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9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94"/>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9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9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04"/>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0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0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0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1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12"/>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09"/>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17"/>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18"/>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2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23"/>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26"/>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29"/>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3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3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132"/>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13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6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164"/>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16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166"/>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167"/>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168"/>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172"/>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174"/>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75"/>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78"/>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0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107"/>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119"/>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121"/>
                                        </p:tgtEl>
                                        <p:attrNameLst>
                                          <p:attrName>style.visibility</p:attrName>
                                        </p:attrNameLst>
                                      </p:cBhvr>
                                      <p:to>
                                        <p:strVal val="visible"/>
                                      </p:to>
                                    </p:set>
                                  </p:childTnLst>
                                </p:cTn>
                              </p:par>
                              <p:par>
                                <p:cTn id="147" presetID="1" presetClass="entr" presetSubtype="0" fill="hold" nodeType="withEffect">
                                  <p:stCondLst>
                                    <p:cond delay="0"/>
                                  </p:stCondLst>
                                  <p:childTnLst>
                                    <p:set>
                                      <p:cBhvr>
                                        <p:cTn id="148" dur="1" fill="hold">
                                          <p:stCondLst>
                                            <p:cond delay="0"/>
                                          </p:stCondLst>
                                        </p:cTn>
                                        <p:tgtEl>
                                          <p:spTgt spid="9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99"/>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0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01"/>
                                        </p:tgtEl>
                                        <p:attrNameLst>
                                          <p:attrName>style.visibility</p:attrName>
                                        </p:attrNameLst>
                                      </p:cBhvr>
                                      <p:to>
                                        <p:strVal val="visible"/>
                                      </p:to>
                                    </p:set>
                                  </p:childTnLst>
                                </p:cTn>
                              </p:par>
                              <p:par>
                                <p:cTn id="155" presetID="1" presetClass="entr" presetSubtype="0" fill="hold" grpId="0" nodeType="withEffect">
                                  <p:stCondLst>
                                    <p:cond delay="0"/>
                                  </p:stCondLst>
                                  <p:childTnLst>
                                    <p:set>
                                      <p:cBhvr>
                                        <p:cTn id="156" dur="1" fill="hold">
                                          <p:stCondLst>
                                            <p:cond delay="0"/>
                                          </p:stCondLst>
                                        </p:cTn>
                                        <p:tgtEl>
                                          <p:spTgt spid="113"/>
                                        </p:tgtEl>
                                        <p:attrNameLst>
                                          <p:attrName>style.visibility</p:attrName>
                                        </p:attrNameLst>
                                      </p:cBhvr>
                                      <p:to>
                                        <p:strVal val="visible"/>
                                      </p:to>
                                    </p:set>
                                  </p:childTnLst>
                                </p:cTn>
                              </p:par>
                              <p:par>
                                <p:cTn id="157" presetID="1" presetClass="entr" presetSubtype="0" fill="hold" nodeType="withEffect">
                                  <p:stCondLst>
                                    <p:cond delay="0"/>
                                  </p:stCondLst>
                                  <p:childTnLst>
                                    <p:set>
                                      <p:cBhvr>
                                        <p:cTn id="158" dur="1" fill="hold">
                                          <p:stCondLst>
                                            <p:cond delay="0"/>
                                          </p:stCondLst>
                                        </p:cTn>
                                        <p:tgtEl>
                                          <p:spTgt spid="114"/>
                                        </p:tgtEl>
                                        <p:attrNameLst>
                                          <p:attrName>style.visibility</p:attrName>
                                        </p:attrNameLst>
                                      </p:cBhvr>
                                      <p:to>
                                        <p:strVal val="visible"/>
                                      </p:to>
                                    </p:set>
                                  </p:childTnLst>
                                </p:cTn>
                              </p:par>
                              <p:par>
                                <p:cTn id="159" presetID="1" presetClass="entr" presetSubtype="0" fill="hold" nodeType="withEffect">
                                  <p:stCondLst>
                                    <p:cond delay="0"/>
                                  </p:stCondLst>
                                  <p:childTnLst>
                                    <p:set>
                                      <p:cBhvr>
                                        <p:cTn id="160" dur="1" fill="hold">
                                          <p:stCondLst>
                                            <p:cond delay="0"/>
                                          </p:stCondLst>
                                        </p:cTn>
                                        <p:tgtEl>
                                          <p:spTgt spid="116"/>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125"/>
                                        </p:tgtEl>
                                        <p:attrNameLst>
                                          <p:attrName>style.visibility</p:attrName>
                                        </p:attrNameLst>
                                      </p:cBhvr>
                                      <p:to>
                                        <p:strVal val="visible"/>
                                      </p:to>
                                    </p:set>
                                  </p:childTnLst>
                                </p:cTn>
                              </p:par>
                              <p:par>
                                <p:cTn id="163" presetID="1" presetClass="entr" presetSubtype="0" fill="hold" nodeType="withEffect">
                                  <p:stCondLst>
                                    <p:cond delay="0"/>
                                  </p:stCondLst>
                                  <p:childTnLst>
                                    <p:set>
                                      <p:cBhvr>
                                        <p:cTn id="164" dur="1" fill="hold">
                                          <p:stCondLst>
                                            <p:cond delay="0"/>
                                          </p:stCondLst>
                                        </p:cTn>
                                        <p:tgtEl>
                                          <p:spTgt spid="127"/>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134"/>
                                        </p:tgtEl>
                                        <p:attrNameLst>
                                          <p:attrName>style.visibility</p:attrName>
                                        </p:attrNameLst>
                                      </p:cBhvr>
                                      <p:to>
                                        <p:strVal val="visible"/>
                                      </p:to>
                                    </p:set>
                                  </p:childTnLst>
                                </p:cTn>
                              </p:par>
                              <p:par>
                                <p:cTn id="167" presetID="1" presetClass="entr" presetSubtype="0" fill="hold" nodeType="withEffect">
                                  <p:stCondLst>
                                    <p:cond delay="0"/>
                                  </p:stCondLst>
                                  <p:childTnLst>
                                    <p:set>
                                      <p:cBhvr>
                                        <p:cTn id="168" dur="1" fill="hold">
                                          <p:stCondLst>
                                            <p:cond delay="0"/>
                                          </p:stCondLst>
                                        </p:cTn>
                                        <p:tgtEl>
                                          <p:spTgt spid="136"/>
                                        </p:tgtEl>
                                        <p:attrNameLst>
                                          <p:attrName>style.visibility</p:attrName>
                                        </p:attrNameLst>
                                      </p:cBhvr>
                                      <p:to>
                                        <p:strVal val="visible"/>
                                      </p:to>
                                    </p:set>
                                  </p:childTnLst>
                                </p:cTn>
                              </p:par>
                              <p:par>
                                <p:cTn id="169" presetID="1" presetClass="entr" presetSubtype="0" fill="hold" nodeType="withEffect">
                                  <p:stCondLst>
                                    <p:cond delay="0"/>
                                  </p:stCondLst>
                                  <p:childTnLst>
                                    <p:set>
                                      <p:cBhvr>
                                        <p:cTn id="170" dur="1" fill="hold">
                                          <p:stCondLst>
                                            <p:cond delay="0"/>
                                          </p:stCondLst>
                                        </p:cTn>
                                        <p:tgtEl>
                                          <p:spTgt spid="139"/>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9762" grpId="0" animBg="1"/>
      <p:bldP spid="2249771" grpId="0" animBg="1"/>
      <p:bldP spid="2249772" grpId="0" animBg="1"/>
      <p:bldP spid="2249775" grpId="0" animBg="1"/>
      <p:bldP spid="2249776" grpId="0" animBg="1"/>
      <p:bldP spid="2249777" grpId="0" animBg="1"/>
      <p:bldP spid="2249779" grpId="0" animBg="1"/>
      <p:bldP spid="56" grpId="0" animBg="1"/>
      <p:bldP spid="59" grpId="0" animBg="1"/>
      <p:bldP spid="66" grpId="0" animBg="1"/>
      <p:bldP spid="69" grpId="0" animBg="1"/>
      <p:bldP spid="71" grpId="0" animBg="1"/>
      <p:bldP spid="73" grpId="0" animBg="1"/>
      <p:bldP spid="50" grpId="0" animBg="1"/>
      <p:bldP spid="54" grpId="0" animBg="1"/>
      <p:bldP spid="62" grpId="0"/>
      <p:bldP spid="75" grpId="0" animBg="1"/>
      <p:bldP spid="80" grpId="0" animBg="1"/>
      <p:bldP spid="81" grpId="0" animBg="1"/>
      <p:bldP spid="84" grpId="0" animBg="1"/>
      <p:bldP spid="86" grpId="0" animBg="1"/>
      <p:bldP spid="88" grpId="0" animBg="1"/>
      <p:bldP spid="89" grpId="0" animBg="1"/>
      <p:bldP spid="90" grpId="0" animBg="1"/>
      <p:bldP spid="91" grpId="0" animBg="1"/>
      <p:bldP spid="77" grpId="0" animBg="1"/>
      <p:bldP spid="93" grpId="0"/>
      <p:bldP spid="94" grpId="0" animBg="1"/>
      <p:bldP spid="97" grpId="0" animBg="1"/>
      <p:bldP spid="98" grpId="0" animBg="1"/>
      <p:bldP spid="104" grpId="0" animBg="1"/>
      <p:bldP spid="105" grpId="0" animBg="1"/>
      <p:bldP spid="106" grpId="0"/>
      <p:bldP spid="108" grpId="0" animBg="1"/>
      <p:bldP spid="96" grpId="0" animBg="1"/>
      <p:bldP spid="103" grpId="0" animBg="1"/>
      <p:bldP spid="110" grpId="0" animBg="1"/>
      <p:bldP spid="111" grpId="0" animBg="1"/>
      <p:bldP spid="112" grpId="0" animBg="1"/>
      <p:bldP spid="109" grpId="0" animBg="1"/>
      <p:bldP spid="117" grpId="0" animBg="1"/>
      <p:bldP spid="118" grpId="0" animBg="1"/>
      <p:bldP spid="120" grpId="0" animBg="1"/>
      <p:bldP spid="123" grpId="0" animBg="1"/>
      <p:bldP spid="126" grpId="0" animBg="1"/>
      <p:bldP spid="129" grpId="0" animBg="1"/>
      <p:bldP spid="130" grpId="0" animBg="1"/>
      <p:bldP spid="131" grpId="0" animBg="1"/>
      <p:bldP spid="132" grpId="0" animBg="1"/>
      <p:bldP spid="133" grpId="0" animBg="1"/>
      <p:bldP spid="163" grpId="0" animBg="1"/>
      <p:bldP spid="164" grpId="0" animBg="1"/>
      <p:bldP spid="165" grpId="0" animBg="1"/>
      <p:bldP spid="166" grpId="0" animBg="1"/>
      <p:bldP spid="167" grpId="0" animBg="1"/>
      <p:bldP spid="168" grpId="0" animBg="1"/>
      <p:bldP spid="172" grpId="0" animBg="1"/>
      <p:bldP spid="174" grpId="0" animBg="1"/>
      <p:bldP spid="175" grpId="0" animBg="1"/>
      <p:bldP spid="176" grpId="0" animBg="1"/>
      <p:bldP spid="178" grpId="0"/>
      <p:bldP spid="102" grpId="0" animBg="1"/>
      <p:bldP spid="107" grpId="0" animBg="1"/>
      <p:bldP spid="119" grpId="0" animBg="1"/>
      <p:bldP spid="121" grpId="0" animBg="1"/>
      <p:bldP spid="99" grpId="0" animBg="1"/>
      <p:bldP spid="101" grpId="0" animBg="1"/>
      <p:bldP spid="113" grpId="0" animBg="1"/>
      <p:bldP spid="125" grpId="0" animBg="1"/>
      <p:bldP spid="134" grpId="0" animBg="1"/>
      <p:bldP spid="1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296400" cy="5943600"/>
          </a:xfrm>
        </p:spPr>
        <p:txBody>
          <a:bodyPr>
            <a:normAutofit/>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p>
          <a:p>
            <a:r>
              <a:rPr lang="en-US" sz="2800" dirty="0" smtClean="0"/>
              <a:t>We (humans) often write numbers as decimal and hexadecimal for convenience, so need to be able to convert to binary and back (to understand what computer is doing!).</a:t>
            </a:r>
          </a:p>
          <a:p>
            <a:endParaRPr lang="en-US" sz="2800" dirty="0"/>
          </a:p>
          <a:p>
            <a:r>
              <a:rPr lang="en-US" sz="2800" dirty="0" smtClean="0">
                <a:solidFill>
                  <a:schemeClr val="accent1"/>
                </a:solidFill>
              </a:rPr>
              <a:t>Adding two 1-bit numbers generalizes to adding two numbers of any size since 1-bit full adders can be cascaded. </a:t>
            </a:r>
          </a:p>
          <a:p>
            <a:endParaRPr lang="en-US" sz="2800" dirty="0"/>
          </a:p>
        </p:txBody>
      </p:sp>
    </p:spTree>
    <p:extLst>
      <p:ext uri="{BB962C8B-B14F-4D97-AF65-F5344CB8AC3E}">
        <p14:creationId xmlns:p14="http://schemas.microsoft.com/office/powerpoint/2010/main" val="267601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subtract two binary numbers?</a:t>
            </a:r>
          </a:p>
          <a:p>
            <a:r>
              <a:rPr lang="en-US" dirty="0" smtClean="0"/>
              <a:t>Equivalent to adding with a negative number</a:t>
            </a:r>
          </a:p>
          <a:p>
            <a:endParaRPr lang="en-US" dirty="0" smtClean="0"/>
          </a:p>
          <a:p>
            <a:r>
              <a:rPr lang="en-US" dirty="0" smtClean="0"/>
              <a:t>How do we represent negative numbers?</a:t>
            </a:r>
            <a:endParaRPr lang="en-US" dirty="0"/>
          </a:p>
        </p:txBody>
      </p:sp>
    </p:spTree>
    <p:extLst>
      <p:ext uri="{BB962C8B-B14F-4D97-AF65-F5344CB8AC3E}">
        <p14:creationId xmlns:p14="http://schemas.microsoft.com/office/powerpoint/2010/main" val="155952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76200"/>
            <a:ext cx="10896600" cy="508000"/>
          </a:xfrm>
        </p:spPr>
        <p:txBody>
          <a:bodyPr>
            <a:normAutofit fontScale="90000"/>
          </a:bodyPr>
          <a:lstStyle/>
          <a:p>
            <a:r>
              <a:rPr lang="en-US" dirty="0" smtClean="0"/>
              <a:t>First Attempt: Sign/Magnitude Representation</a:t>
            </a:r>
            <a:endParaRPr lang="en-US" dirty="0"/>
          </a:p>
        </p:txBody>
      </p:sp>
      <p:sp>
        <p:nvSpPr>
          <p:cNvPr id="3" name="Content Placeholder 2"/>
          <p:cNvSpPr>
            <a:spLocks noGrp="1"/>
          </p:cNvSpPr>
          <p:nvPr>
            <p:ph idx="1"/>
            <p:custDataLst>
              <p:tags r:id="rId2"/>
            </p:custDataLst>
          </p:nvPr>
        </p:nvSpPr>
        <p:spPr>
          <a:xfrm>
            <a:off x="228600" y="685800"/>
            <a:ext cx="8686800" cy="5791200"/>
          </a:xfrm>
        </p:spPr>
        <p:txBody>
          <a:bodyPr/>
          <a:lstStyle/>
          <a:p>
            <a:r>
              <a:rPr lang="en-US" dirty="0" smtClean="0"/>
              <a:t>First Attempt: </a:t>
            </a:r>
            <a:r>
              <a:rPr lang="en-US" dirty="0" smtClean="0">
                <a:solidFill>
                  <a:schemeClr val="accent1"/>
                </a:solidFill>
              </a:rPr>
              <a:t>Sign/Magnitude Representation</a:t>
            </a:r>
          </a:p>
          <a:p>
            <a:pPr lvl="1"/>
            <a:r>
              <a:rPr lang="en-US" dirty="0" smtClean="0"/>
              <a:t>1 bit for sign (0=positive, 1=negative)</a:t>
            </a:r>
          </a:p>
          <a:p>
            <a:pPr lvl="1"/>
            <a:r>
              <a:rPr lang="en-US" dirty="0" smtClean="0"/>
              <a:t>N-1 bits for magnitude</a:t>
            </a:r>
          </a:p>
          <a:p>
            <a:pPr lvl="1"/>
            <a:endParaRPr lang="en-US" dirty="0"/>
          </a:p>
          <a:p>
            <a:r>
              <a:rPr lang="en-US" dirty="0" smtClean="0"/>
              <a:t>Problem?</a:t>
            </a:r>
          </a:p>
          <a:p>
            <a:pPr lvl="1"/>
            <a:r>
              <a:rPr lang="en-US" dirty="0" smtClean="0"/>
              <a:t>Two zero’s: +0 different than -0 </a:t>
            </a:r>
          </a:p>
          <a:p>
            <a:pPr lvl="1"/>
            <a:r>
              <a:rPr lang="en-US" dirty="0" smtClean="0"/>
              <a:t>Complicated circuits</a:t>
            </a:r>
          </a:p>
        </p:txBody>
      </p:sp>
      <p:pic>
        <p:nvPicPr>
          <p:cNvPr id="1026" name="Picture 2" descr="IBM 7090 Data Processing Syste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3886200"/>
            <a:ext cx="4219575" cy="25431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291410" y="6417609"/>
            <a:ext cx="1085554" cy="369332"/>
          </a:xfrm>
          <a:prstGeom prst="rect">
            <a:avLst/>
          </a:prstGeom>
          <a:noFill/>
        </p:spPr>
        <p:txBody>
          <a:bodyPr wrap="none" rtlCol="0">
            <a:spAutoFit/>
          </a:bodyPr>
          <a:lstStyle/>
          <a:p>
            <a:r>
              <a:rPr lang="en-US" dirty="0" smtClean="0"/>
              <a:t>IBM 7090</a:t>
            </a:r>
            <a:endParaRPr lang="en-US" dirty="0"/>
          </a:p>
        </p:txBody>
      </p:sp>
    </p:spTree>
    <p:extLst>
      <p:ext uri="{BB962C8B-B14F-4D97-AF65-F5344CB8AC3E}">
        <p14:creationId xmlns:p14="http://schemas.microsoft.com/office/powerpoint/2010/main" val="332547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Two’s Complement Representation</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fontScale="85000" lnSpcReduction="20000"/>
          </a:bodyPr>
          <a:lstStyle/>
          <a:p>
            <a:r>
              <a:rPr lang="en-US" dirty="0" smtClean="0"/>
              <a:t>Better: </a:t>
            </a:r>
            <a:r>
              <a:rPr lang="en-US" dirty="0" smtClean="0">
                <a:solidFill>
                  <a:schemeClr val="accent1"/>
                </a:solidFill>
              </a:rPr>
              <a:t>Two’s Complement Representation</a:t>
            </a:r>
          </a:p>
          <a:p>
            <a:pPr>
              <a:buClr>
                <a:schemeClr val="accent1"/>
              </a:buClr>
            </a:pPr>
            <a:r>
              <a:rPr lang="en-US" dirty="0"/>
              <a:t>Nonnegative numbers are represented as usual</a:t>
            </a:r>
          </a:p>
          <a:p>
            <a:pPr lvl="1"/>
            <a:r>
              <a:rPr lang="en-US" dirty="0"/>
              <a:t> 0 = 0000</a:t>
            </a:r>
          </a:p>
          <a:p>
            <a:pPr lvl="1"/>
            <a:r>
              <a:rPr lang="en-US" dirty="0"/>
              <a:t> 1 = 0001</a:t>
            </a:r>
          </a:p>
          <a:p>
            <a:pPr lvl="1"/>
            <a:r>
              <a:rPr lang="en-US" dirty="0"/>
              <a:t> 3 = 0011</a:t>
            </a:r>
          </a:p>
          <a:p>
            <a:pPr lvl="1"/>
            <a:r>
              <a:rPr lang="en-US" dirty="0"/>
              <a:t> 7 = </a:t>
            </a:r>
            <a:r>
              <a:rPr lang="en-US" dirty="0" smtClean="0"/>
              <a:t>0111</a:t>
            </a:r>
          </a:p>
          <a:p>
            <a:pPr>
              <a:buClr>
                <a:schemeClr val="accent1"/>
              </a:buClr>
            </a:pPr>
            <a:r>
              <a:rPr lang="en-US" dirty="0" smtClean="0"/>
              <a:t>Leading 1’s for negative numbers</a:t>
            </a:r>
          </a:p>
          <a:p>
            <a:pPr>
              <a:buClr>
                <a:schemeClr val="accent1"/>
              </a:buClr>
            </a:pPr>
            <a:r>
              <a:rPr lang="en-US" dirty="0" smtClean="0"/>
              <a:t>To negate </a:t>
            </a:r>
            <a:r>
              <a:rPr lang="en-US" dirty="0" smtClean="0">
                <a:solidFill>
                  <a:schemeClr val="accent1"/>
                </a:solidFill>
              </a:rPr>
              <a:t>any</a:t>
            </a:r>
            <a:r>
              <a:rPr lang="en-US" dirty="0" smtClean="0"/>
              <a:t> number:</a:t>
            </a:r>
          </a:p>
          <a:p>
            <a:pPr lvl="1"/>
            <a:r>
              <a:rPr lang="en-US" dirty="0" smtClean="0"/>
              <a:t>complement </a:t>
            </a:r>
            <a:r>
              <a:rPr lang="en-US" i="1" dirty="0" smtClean="0"/>
              <a:t>all</a:t>
            </a:r>
            <a:r>
              <a:rPr lang="en-US" dirty="0" smtClean="0"/>
              <a:t> the bits (i.e. flip all the bits)</a:t>
            </a:r>
          </a:p>
          <a:p>
            <a:pPr lvl="1"/>
            <a:r>
              <a:rPr lang="en-US" dirty="0" smtClean="0"/>
              <a:t>then add 1</a:t>
            </a:r>
          </a:p>
          <a:p>
            <a:pPr marL="457200" lvl="1" indent="0">
              <a:buNone/>
            </a:pPr>
            <a:endParaRPr lang="en-US" dirty="0"/>
          </a:p>
          <a:p>
            <a:pPr lvl="1"/>
            <a:r>
              <a:rPr lang="en-US" dirty="0"/>
              <a:t>-1: 1 </a:t>
            </a:r>
            <a:r>
              <a:rPr lang="en-US" dirty="0">
                <a:sym typeface="Symbol" pitchFamily="18" charset="2"/>
              </a:rPr>
              <a:t></a:t>
            </a:r>
            <a:r>
              <a:rPr lang="en-US" dirty="0" smtClean="0"/>
              <a:t> </a:t>
            </a:r>
            <a:r>
              <a:rPr lang="en-US" dirty="0"/>
              <a:t>0001 </a:t>
            </a:r>
            <a:r>
              <a:rPr lang="en-US" dirty="0">
                <a:sym typeface="Symbol" pitchFamily="18" charset="2"/>
              </a:rPr>
              <a:t></a:t>
            </a:r>
            <a:r>
              <a:rPr lang="en-US" dirty="0" smtClean="0"/>
              <a:t> </a:t>
            </a:r>
            <a:r>
              <a:rPr lang="en-US" dirty="0"/>
              <a:t>1110 </a:t>
            </a:r>
            <a:r>
              <a:rPr lang="en-US" dirty="0">
                <a:sym typeface="Symbol" pitchFamily="18" charset="2"/>
              </a:rPr>
              <a:t></a:t>
            </a:r>
            <a:r>
              <a:rPr lang="en-US" dirty="0" smtClean="0"/>
              <a:t> </a:t>
            </a:r>
            <a:r>
              <a:rPr lang="en-US" dirty="0"/>
              <a:t>1111</a:t>
            </a:r>
          </a:p>
          <a:p>
            <a:pPr lvl="1"/>
            <a:r>
              <a:rPr lang="en-US" dirty="0"/>
              <a:t>-3: 3 </a:t>
            </a:r>
            <a:r>
              <a:rPr lang="en-US" dirty="0">
                <a:sym typeface="Symbol" pitchFamily="18" charset="2"/>
              </a:rPr>
              <a:t></a:t>
            </a:r>
            <a:r>
              <a:rPr lang="en-US" dirty="0" smtClean="0"/>
              <a:t> </a:t>
            </a:r>
            <a:r>
              <a:rPr lang="en-US" dirty="0"/>
              <a:t>0011 </a:t>
            </a:r>
            <a:r>
              <a:rPr lang="en-US" dirty="0">
                <a:sym typeface="Symbol" pitchFamily="18" charset="2"/>
              </a:rPr>
              <a:t></a:t>
            </a:r>
            <a:r>
              <a:rPr lang="en-US" dirty="0" smtClean="0"/>
              <a:t> </a:t>
            </a:r>
            <a:r>
              <a:rPr lang="en-US" dirty="0"/>
              <a:t>1100 </a:t>
            </a:r>
            <a:r>
              <a:rPr lang="en-US" dirty="0">
                <a:sym typeface="Symbol" pitchFamily="18" charset="2"/>
              </a:rPr>
              <a:t></a:t>
            </a:r>
            <a:r>
              <a:rPr lang="en-US" dirty="0" smtClean="0"/>
              <a:t> </a:t>
            </a:r>
            <a:r>
              <a:rPr lang="en-US" dirty="0"/>
              <a:t>1101</a:t>
            </a:r>
          </a:p>
          <a:p>
            <a:pPr lvl="1"/>
            <a:r>
              <a:rPr lang="en-US" dirty="0"/>
              <a:t>-7: 7 </a:t>
            </a:r>
            <a:r>
              <a:rPr lang="en-US" dirty="0">
                <a:sym typeface="Symbol" pitchFamily="18" charset="2"/>
              </a:rPr>
              <a:t></a:t>
            </a:r>
            <a:r>
              <a:rPr lang="en-US" dirty="0" smtClean="0"/>
              <a:t> </a:t>
            </a:r>
            <a:r>
              <a:rPr lang="en-US" dirty="0"/>
              <a:t>0111 </a:t>
            </a:r>
            <a:r>
              <a:rPr lang="en-US" dirty="0">
                <a:sym typeface="Symbol" pitchFamily="18" charset="2"/>
              </a:rPr>
              <a:t></a:t>
            </a:r>
            <a:r>
              <a:rPr lang="en-US" dirty="0" smtClean="0"/>
              <a:t> </a:t>
            </a:r>
            <a:r>
              <a:rPr lang="en-US" dirty="0"/>
              <a:t>1000 </a:t>
            </a:r>
            <a:r>
              <a:rPr lang="en-US" dirty="0">
                <a:sym typeface="Symbol" pitchFamily="18" charset="2"/>
              </a:rPr>
              <a:t></a:t>
            </a:r>
            <a:r>
              <a:rPr lang="en-US" dirty="0" smtClean="0"/>
              <a:t> </a:t>
            </a:r>
            <a:r>
              <a:rPr lang="en-US" dirty="0"/>
              <a:t>1001</a:t>
            </a:r>
          </a:p>
          <a:p>
            <a:pPr lvl="1"/>
            <a:r>
              <a:rPr lang="en-US" dirty="0"/>
              <a:t>-8: 8 </a:t>
            </a:r>
            <a:r>
              <a:rPr lang="en-US" dirty="0">
                <a:sym typeface="Symbol" pitchFamily="18" charset="2"/>
              </a:rPr>
              <a:t></a:t>
            </a:r>
            <a:r>
              <a:rPr lang="en-US" dirty="0" smtClean="0"/>
              <a:t> </a:t>
            </a:r>
            <a:r>
              <a:rPr lang="en-US" dirty="0"/>
              <a:t>1000 </a:t>
            </a:r>
            <a:r>
              <a:rPr lang="en-US" dirty="0">
                <a:sym typeface="Symbol" pitchFamily="18" charset="2"/>
              </a:rPr>
              <a:t></a:t>
            </a:r>
            <a:r>
              <a:rPr lang="en-US" dirty="0" smtClean="0"/>
              <a:t> </a:t>
            </a:r>
            <a:r>
              <a:rPr lang="en-US" dirty="0"/>
              <a:t>0111 </a:t>
            </a:r>
            <a:r>
              <a:rPr lang="en-US" dirty="0">
                <a:sym typeface="Symbol" pitchFamily="18" charset="2"/>
              </a:rPr>
              <a:t></a:t>
            </a:r>
            <a:r>
              <a:rPr lang="en-US" dirty="0" smtClean="0"/>
              <a:t> </a:t>
            </a:r>
            <a:r>
              <a:rPr lang="en-US" dirty="0"/>
              <a:t>1000</a:t>
            </a:r>
          </a:p>
          <a:p>
            <a:pPr lvl="1"/>
            <a:r>
              <a:rPr lang="en-US" dirty="0"/>
              <a:t>-0: 0 </a:t>
            </a:r>
            <a:r>
              <a:rPr lang="en-US" dirty="0">
                <a:sym typeface="Symbol" pitchFamily="18" charset="2"/>
              </a:rPr>
              <a:t></a:t>
            </a:r>
            <a:r>
              <a:rPr lang="en-US" dirty="0" smtClean="0"/>
              <a:t> </a:t>
            </a:r>
            <a:r>
              <a:rPr lang="en-US" dirty="0"/>
              <a:t>0000 </a:t>
            </a:r>
            <a:r>
              <a:rPr lang="en-US" dirty="0">
                <a:sym typeface="Symbol" pitchFamily="18" charset="2"/>
              </a:rPr>
              <a:t></a:t>
            </a:r>
            <a:r>
              <a:rPr lang="en-US" dirty="0" smtClean="0"/>
              <a:t> </a:t>
            </a:r>
            <a:r>
              <a:rPr lang="en-US" dirty="0"/>
              <a:t>1111 </a:t>
            </a:r>
            <a:r>
              <a:rPr lang="en-US" dirty="0">
                <a:sym typeface="Symbol" pitchFamily="18" charset="2"/>
              </a:rPr>
              <a:t></a:t>
            </a:r>
            <a:r>
              <a:rPr lang="en-US" dirty="0" smtClean="0"/>
              <a:t> </a:t>
            </a:r>
            <a:r>
              <a:rPr lang="en-US" dirty="0"/>
              <a:t>0000 (this is good, -0 = +0)</a:t>
            </a:r>
          </a:p>
          <a:p>
            <a:pPr lvl="1"/>
            <a:endParaRPr lang="en-US" dirty="0" smtClean="0"/>
          </a:p>
          <a:p>
            <a:pPr lvl="2"/>
            <a:endParaRPr lang="en-US" sz="2800" dirty="0"/>
          </a:p>
          <a:p>
            <a:pPr lvl="2"/>
            <a:endParaRPr lang="en-US" sz="2800" dirty="0" smtClean="0"/>
          </a:p>
          <a:p>
            <a:endParaRPr lang="en-US" dirty="0"/>
          </a:p>
        </p:txBody>
      </p:sp>
    </p:spTree>
    <p:extLst>
      <p:ext uri="{BB962C8B-B14F-4D97-AF65-F5344CB8AC3E}">
        <p14:creationId xmlns:p14="http://schemas.microsoft.com/office/powerpoint/2010/main" val="821619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4834" name="Rectangle 2"/>
          <p:cNvSpPr>
            <a:spLocks noGrp="1" noChangeArrowheads="1"/>
          </p:cNvSpPr>
          <p:nvPr>
            <p:ph type="title"/>
            <p:custDataLst>
              <p:tags r:id="rId1"/>
            </p:custDataLst>
          </p:nvPr>
        </p:nvSpPr>
        <p:spPr/>
        <p:txBody>
          <a:bodyPr>
            <a:noAutofit/>
          </a:bodyPr>
          <a:lstStyle/>
          <a:p>
            <a:r>
              <a:rPr lang="en-US"/>
              <a:t>Two’s Complement</a:t>
            </a:r>
          </a:p>
        </p:txBody>
      </p:sp>
      <p:sp>
        <p:nvSpPr>
          <p:cNvPr id="1784835" name="Rectangle 3"/>
          <p:cNvSpPr>
            <a:spLocks noGrp="1" noChangeArrowheads="1"/>
          </p:cNvSpPr>
          <p:nvPr>
            <p:ph idx="1"/>
            <p:custDataLst>
              <p:tags r:id="rId2"/>
            </p:custDataLst>
          </p:nvPr>
        </p:nvSpPr>
        <p:spPr>
          <a:xfrm>
            <a:off x="228600" y="736777"/>
            <a:ext cx="3505200" cy="5486400"/>
          </a:xfrm>
        </p:spPr>
        <p:txBody>
          <a:bodyPr>
            <a:noAutofit/>
          </a:bodyPr>
          <a:lstStyle/>
          <a:p>
            <a:pPr>
              <a:spcBef>
                <a:spcPts val="0"/>
              </a:spcBef>
            </a:pPr>
            <a:r>
              <a:rPr lang="en-US" dirty="0" smtClean="0">
                <a:solidFill>
                  <a:schemeClr val="accent1"/>
                </a:solidFill>
              </a:rPr>
              <a:t>Non-negatives</a:t>
            </a:r>
          </a:p>
          <a:p>
            <a:pPr>
              <a:spcBef>
                <a:spcPts val="0"/>
              </a:spcBef>
            </a:pPr>
            <a:r>
              <a:rPr lang="en-US" sz="2800" dirty="0" smtClean="0"/>
              <a:t>(as usual):</a:t>
            </a:r>
          </a:p>
          <a:p>
            <a:pPr>
              <a:spcBef>
                <a:spcPts val="0"/>
              </a:spcBef>
            </a:pPr>
            <a:r>
              <a:rPr lang="en-US" dirty="0" smtClean="0"/>
              <a:t>	+0 </a:t>
            </a:r>
            <a:r>
              <a:rPr lang="en-US" dirty="0"/>
              <a:t>= </a:t>
            </a:r>
            <a:r>
              <a:rPr lang="en-US" dirty="0" smtClean="0"/>
              <a:t>0000</a:t>
            </a:r>
          </a:p>
          <a:p>
            <a:pPr>
              <a:spcBef>
                <a:spcPts val="0"/>
              </a:spcBef>
            </a:pPr>
            <a:r>
              <a:rPr lang="en-US" dirty="0" smtClean="0"/>
              <a:t>	+1 </a:t>
            </a:r>
            <a:r>
              <a:rPr lang="en-US" dirty="0"/>
              <a:t>= </a:t>
            </a:r>
            <a:r>
              <a:rPr lang="en-US" dirty="0" smtClean="0"/>
              <a:t>0001</a:t>
            </a:r>
          </a:p>
          <a:p>
            <a:pPr>
              <a:spcBef>
                <a:spcPts val="0"/>
              </a:spcBef>
            </a:pPr>
            <a:r>
              <a:rPr lang="en-US" dirty="0" smtClean="0"/>
              <a:t>	+2 = 0010</a:t>
            </a:r>
            <a:endParaRPr lang="en-US" dirty="0"/>
          </a:p>
          <a:p>
            <a:pPr>
              <a:spcBef>
                <a:spcPts val="0"/>
              </a:spcBef>
            </a:pPr>
            <a:r>
              <a:rPr lang="en-US" dirty="0" smtClean="0"/>
              <a:t>	+3 </a:t>
            </a:r>
            <a:r>
              <a:rPr lang="en-US" dirty="0"/>
              <a:t>= </a:t>
            </a:r>
            <a:r>
              <a:rPr lang="en-US" dirty="0" smtClean="0"/>
              <a:t>0011</a:t>
            </a:r>
          </a:p>
          <a:p>
            <a:pPr>
              <a:spcBef>
                <a:spcPts val="0"/>
              </a:spcBef>
            </a:pPr>
            <a:r>
              <a:rPr lang="en-US" dirty="0" smtClean="0"/>
              <a:t>	+4 = 0100</a:t>
            </a:r>
          </a:p>
          <a:p>
            <a:pPr>
              <a:spcBef>
                <a:spcPts val="0"/>
              </a:spcBef>
            </a:pPr>
            <a:r>
              <a:rPr lang="en-US" dirty="0" smtClean="0"/>
              <a:t>	+5 = 0101</a:t>
            </a:r>
          </a:p>
          <a:p>
            <a:pPr>
              <a:spcBef>
                <a:spcPts val="0"/>
              </a:spcBef>
            </a:pPr>
            <a:r>
              <a:rPr lang="en-US" dirty="0" smtClean="0"/>
              <a:t>	+6 = 0110</a:t>
            </a:r>
          </a:p>
          <a:p>
            <a:pPr>
              <a:spcBef>
                <a:spcPts val="0"/>
              </a:spcBef>
            </a:pPr>
            <a:r>
              <a:rPr lang="en-US" dirty="0" smtClean="0"/>
              <a:t>	+7 = 0111</a:t>
            </a:r>
          </a:p>
          <a:p>
            <a:pPr>
              <a:spcBef>
                <a:spcPts val="0"/>
              </a:spcBef>
            </a:pPr>
            <a:r>
              <a:rPr lang="en-US" dirty="0" smtClean="0"/>
              <a:t>	+8 = 1000</a:t>
            </a:r>
            <a:endParaRPr lang="en-US" dirty="0"/>
          </a:p>
        </p:txBody>
      </p:sp>
      <p:sp>
        <p:nvSpPr>
          <p:cNvPr id="5" name="Rectangle 3"/>
          <p:cNvSpPr txBox="1">
            <a:spLocks noChangeArrowheads="1"/>
          </p:cNvSpPr>
          <p:nvPr>
            <p:custDataLst>
              <p:tags r:id="rId3"/>
            </p:custDataLst>
          </p:nvPr>
        </p:nvSpPr>
        <p:spPr>
          <a:xfrm>
            <a:off x="2971800" y="736777"/>
            <a:ext cx="6019800" cy="5638800"/>
          </a:xfrm>
          <a:prstGeom prst="rect">
            <a:avLst/>
          </a:prstGeom>
        </p:spPr>
        <p:txBody>
          <a:bodyPr vert="horz" lIns="91440" tIns="45720" rIns="91440" bIns="45720" rtlCol="0">
            <a:noAutofit/>
          </a:bodyPr>
          <a:lstStyle/>
          <a:p>
            <a:pPr marL="342900" marR="0" lvl="0" indent="-342900" algn="l" defTabSz="914400" rtl="0" eaLnBrk="1" fontAlgn="auto" latinLnBrk="0" hangingPunct="1">
              <a:spcAft>
                <a:spcPts val="0"/>
              </a:spcAft>
              <a:buClrTx/>
              <a:buSzPct val="80000"/>
              <a:buFontTx/>
              <a:buNone/>
              <a:tabLst/>
              <a:defRPr/>
            </a:pPr>
            <a:r>
              <a:rPr kumimoji="0" lang="en-US" sz="3200" b="0" i="0" u="none" strike="noStrike" kern="1200" cap="none" spc="0" normalizeH="0" baseline="0" noProof="0" dirty="0" smtClean="0">
                <a:ln>
                  <a:noFill/>
                </a:ln>
                <a:solidFill>
                  <a:schemeClr val="accent1"/>
                </a:solidFill>
                <a:effectLst/>
                <a:uLnTx/>
                <a:uFillTx/>
                <a:latin typeface="+mj-lt"/>
                <a:ea typeface="+mn-ea"/>
                <a:cs typeface="Arial" pitchFamily="34" charset="0"/>
              </a:rPr>
              <a:t>Negatives</a:t>
            </a:r>
          </a:p>
          <a:p>
            <a:pPr marL="342900" marR="0" lvl="0" indent="-342900" algn="l" defTabSz="914400" rtl="0" eaLnBrk="1" fontAlgn="auto" latinLnBrk="0" hangingPunct="1">
              <a:spcAft>
                <a:spcPts val="0"/>
              </a:spcAft>
              <a:buClrTx/>
              <a:buSzPct val="80000"/>
              <a:buFontTx/>
              <a:buNone/>
              <a:tabLst/>
              <a:defRPr/>
            </a:pPr>
            <a:r>
              <a:rPr kumimoji="0" lang="en-US" sz="2800" b="0" i="0" u="none" strike="noStrike" kern="1200" cap="none" spc="0" normalizeH="0" baseline="0" noProof="0" dirty="0" smtClean="0">
                <a:ln>
                  <a:noFill/>
                </a:ln>
                <a:effectLst/>
                <a:uLnTx/>
                <a:uFillTx/>
                <a:latin typeface="+mj-lt"/>
                <a:ea typeface="+mn-ea"/>
                <a:cs typeface="Arial" pitchFamily="34" charset="0"/>
              </a:rPr>
              <a:t>(two’s complement: flip then add 1):</a:t>
            </a:r>
          </a:p>
          <a:p>
            <a:pPr marL="342900" indent="-342900">
              <a:buSzPct val="80000"/>
            </a:pPr>
            <a:r>
              <a:rPr lang="en-US" sz="3200" dirty="0" smtClean="0">
                <a:latin typeface="+mj-lt"/>
                <a:cs typeface="Arial" pitchFamily="34" charset="0"/>
              </a:rPr>
              <a:t>	</a:t>
            </a:r>
            <a:r>
              <a:rPr lang="en-US" sz="3200" dirty="0" smtClean="0"/>
              <a:t>~0 = 1111 	 -0 = 0000</a:t>
            </a:r>
          </a:p>
          <a:p>
            <a:pPr marL="342900" indent="-342900">
              <a:buSzPct val="80000"/>
            </a:pPr>
            <a:r>
              <a:rPr lang="en-US" sz="3200" dirty="0" smtClean="0"/>
              <a:t>	~1 =</a:t>
            </a:r>
            <a:r>
              <a:rPr lang="en-US" sz="3200" dirty="0" smtClean="0">
                <a:latin typeface="+mj-lt"/>
              </a:rPr>
              <a:t> 1110 	 -1 = 1111</a:t>
            </a:r>
          </a:p>
          <a:p>
            <a:pPr marL="342900" indent="-342900">
              <a:buSzPct val="80000"/>
            </a:pPr>
            <a:r>
              <a:rPr lang="en-US" sz="3200" dirty="0" smtClean="0">
                <a:latin typeface="+mj-lt"/>
              </a:rPr>
              <a:t>	~2 =</a:t>
            </a:r>
            <a:r>
              <a:rPr lang="en-US" sz="3200" dirty="0" smtClean="0"/>
              <a:t> 1101 	 -2 = 1110</a:t>
            </a:r>
            <a:endParaRPr lang="en-US" sz="3200" dirty="0" smtClean="0">
              <a:latin typeface="+mj-lt"/>
            </a:endParaRPr>
          </a:p>
          <a:p>
            <a:pPr marL="342900" marR="0" lvl="0" indent="-342900" algn="l" defTabSz="914400" rtl="0" eaLnBrk="1" fontAlgn="auto" latinLnBrk="0" hangingPunct="1">
              <a:spcAft>
                <a:spcPts val="0"/>
              </a:spcAft>
              <a:buClrTx/>
              <a:buSzPct val="80000"/>
              <a:buFontTx/>
              <a:buNone/>
              <a:tabLst/>
              <a:defRPr/>
            </a:pPr>
            <a:r>
              <a:rPr lang="en-US" sz="3200" dirty="0" smtClean="0">
                <a:latin typeface="+mj-lt"/>
              </a:rPr>
              <a:t>	~3 = 1100 	 -3 = 1101</a:t>
            </a:r>
          </a:p>
          <a:p>
            <a:pPr marL="342900" indent="-342900">
              <a:buSzPct val="80000"/>
            </a:pPr>
            <a:r>
              <a:rPr lang="en-US" sz="3200" dirty="0" smtClean="0"/>
              <a:t>	~4 = 1011 	 -4 = 1100</a:t>
            </a:r>
          </a:p>
          <a:p>
            <a:pPr marL="342900" indent="-342900">
              <a:buSzPct val="80000"/>
            </a:pPr>
            <a:r>
              <a:rPr lang="en-US" sz="3200" dirty="0" smtClean="0"/>
              <a:t>	~5 = 1010 	 -5 = 1011</a:t>
            </a:r>
            <a:endParaRPr lang="en-US" sz="3200" dirty="0" smtClean="0">
              <a:latin typeface="+mj-lt"/>
            </a:endParaRPr>
          </a:p>
          <a:p>
            <a:pPr marL="342900" indent="-342900">
              <a:buSzPct val="80000"/>
            </a:pPr>
            <a:r>
              <a:rPr lang="en-US" sz="3200" dirty="0" smtClean="0"/>
              <a:t>	~3 = 1001 	 -6 = 1010</a:t>
            </a:r>
            <a:endParaRPr lang="en-US" sz="3200" dirty="0" smtClean="0">
              <a:latin typeface="+mj-lt"/>
            </a:endParaRPr>
          </a:p>
          <a:p>
            <a:pPr marL="342900" marR="0" lvl="0" indent="-342900" algn="l" defTabSz="914400" rtl="0" eaLnBrk="1" fontAlgn="auto" latinLnBrk="0" hangingPunct="1">
              <a:spcAft>
                <a:spcPts val="0"/>
              </a:spcAft>
              <a:buClrTx/>
              <a:buSzPct val="80000"/>
              <a:buFontTx/>
              <a:buNone/>
              <a:tabLst/>
              <a:defRPr/>
            </a:pPr>
            <a:r>
              <a:rPr lang="en-US" sz="3200" dirty="0" smtClean="0">
                <a:latin typeface="+mj-lt"/>
              </a:rPr>
              <a:t>	~7 = 1000 	 -7 = 1001</a:t>
            </a:r>
          </a:p>
          <a:p>
            <a:pPr marL="342900" marR="0" lvl="0" indent="-342900" algn="l" defTabSz="914400" rtl="0" eaLnBrk="1" fontAlgn="auto" latinLnBrk="0" hangingPunct="1">
              <a:spcAft>
                <a:spcPts val="0"/>
              </a:spcAft>
              <a:buClrTx/>
              <a:buSzPct val="80000"/>
              <a:buFontTx/>
              <a:buNone/>
              <a:tabLst/>
              <a:defRPr/>
            </a:pPr>
            <a:r>
              <a:rPr lang="en-US" sz="3200" dirty="0" smtClean="0">
                <a:latin typeface="+mj-lt"/>
              </a:rPr>
              <a:t>	~8 =</a:t>
            </a:r>
            <a:r>
              <a:rPr lang="en-US" sz="3200" dirty="0" smtClean="0">
                <a:latin typeface="+mj-lt"/>
                <a:sym typeface="Symbol" pitchFamily="18" charset="2"/>
              </a:rPr>
              <a:t> 0111	 -8 = 1000</a:t>
            </a:r>
          </a:p>
        </p:txBody>
      </p:sp>
    </p:spTree>
    <p:extLst>
      <p:ext uri="{BB962C8B-B14F-4D97-AF65-F5344CB8AC3E}">
        <p14:creationId xmlns:p14="http://schemas.microsoft.com/office/powerpoint/2010/main" val="1881903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6882" name="Rectangle 2"/>
          <p:cNvSpPr>
            <a:spLocks noGrp="1" noChangeArrowheads="1"/>
          </p:cNvSpPr>
          <p:nvPr>
            <p:ph type="title"/>
            <p:custDataLst>
              <p:tags r:id="rId1"/>
            </p:custDataLst>
          </p:nvPr>
        </p:nvSpPr>
        <p:spPr/>
        <p:txBody>
          <a:bodyPr>
            <a:noAutofit/>
          </a:bodyPr>
          <a:lstStyle/>
          <a:p>
            <a:r>
              <a:rPr lang="en-US"/>
              <a:t>Two’s Complement Facts</a:t>
            </a:r>
          </a:p>
        </p:txBody>
      </p:sp>
      <p:sp>
        <p:nvSpPr>
          <p:cNvPr id="1786883" name="Rectangle 3"/>
          <p:cNvSpPr>
            <a:spLocks noGrp="1" noChangeArrowheads="1"/>
          </p:cNvSpPr>
          <p:nvPr>
            <p:ph idx="1"/>
            <p:custDataLst>
              <p:tags r:id="rId2"/>
            </p:custDataLst>
          </p:nvPr>
        </p:nvSpPr>
        <p:spPr/>
        <p:txBody>
          <a:bodyPr>
            <a:noAutofit/>
          </a:bodyPr>
          <a:lstStyle/>
          <a:p>
            <a:pPr>
              <a:lnSpc>
                <a:spcPct val="92000"/>
              </a:lnSpc>
            </a:pPr>
            <a:r>
              <a:rPr lang="en-US" dirty="0" smtClean="0"/>
              <a:t>Signed two’s complement</a:t>
            </a:r>
          </a:p>
          <a:p>
            <a:pPr lvl="1">
              <a:lnSpc>
                <a:spcPct val="92000"/>
              </a:lnSpc>
            </a:pPr>
            <a:r>
              <a:rPr lang="en-US" dirty="0" smtClean="0"/>
              <a:t>Negative </a:t>
            </a:r>
            <a:r>
              <a:rPr lang="en-US" dirty="0"/>
              <a:t>numbers </a:t>
            </a:r>
            <a:r>
              <a:rPr lang="en-US" dirty="0" smtClean="0"/>
              <a:t>have </a:t>
            </a:r>
            <a:r>
              <a:rPr lang="en-US" dirty="0"/>
              <a:t>leading </a:t>
            </a:r>
            <a:r>
              <a:rPr lang="en-US" dirty="0" smtClean="0"/>
              <a:t>1’s</a:t>
            </a:r>
            <a:endParaRPr lang="en-US" dirty="0"/>
          </a:p>
          <a:p>
            <a:pPr lvl="1">
              <a:lnSpc>
                <a:spcPct val="92000"/>
              </a:lnSpc>
            </a:pPr>
            <a:r>
              <a:rPr lang="en-US" dirty="0" smtClean="0"/>
              <a:t>zero is unique: +0 = - 0</a:t>
            </a:r>
          </a:p>
          <a:p>
            <a:pPr lvl="1">
              <a:lnSpc>
                <a:spcPct val="92000"/>
              </a:lnSpc>
            </a:pPr>
            <a:r>
              <a:rPr lang="en-US" dirty="0" smtClean="0"/>
              <a:t>wraps from largest positive to largest negative</a:t>
            </a:r>
            <a:endParaRPr lang="en-US" dirty="0"/>
          </a:p>
          <a:p>
            <a:pPr>
              <a:lnSpc>
                <a:spcPct val="92000"/>
              </a:lnSpc>
            </a:pPr>
            <a:r>
              <a:rPr lang="en-US" dirty="0" smtClean="0"/>
              <a:t>N </a:t>
            </a:r>
            <a:r>
              <a:rPr lang="en-US" dirty="0"/>
              <a:t>bits can be used to represent </a:t>
            </a:r>
          </a:p>
          <a:p>
            <a:pPr lvl="1">
              <a:lnSpc>
                <a:spcPct val="92000"/>
              </a:lnSpc>
            </a:pPr>
            <a:r>
              <a:rPr lang="en-US" dirty="0"/>
              <a:t>unsigned</a:t>
            </a:r>
            <a:r>
              <a:rPr lang="en-US" dirty="0" smtClean="0"/>
              <a:t>: </a:t>
            </a:r>
            <a:r>
              <a:rPr lang="en-US" dirty="0" smtClean="0">
                <a:solidFill>
                  <a:schemeClr val="accent1"/>
                </a:solidFill>
              </a:rPr>
              <a:t>range 0…2</a:t>
            </a:r>
            <a:r>
              <a:rPr lang="en-US" baseline="30000" dirty="0" smtClean="0">
                <a:solidFill>
                  <a:schemeClr val="accent1"/>
                </a:solidFill>
              </a:rPr>
              <a:t>N</a:t>
            </a:r>
            <a:r>
              <a:rPr lang="en-US" dirty="0" smtClean="0">
                <a:solidFill>
                  <a:schemeClr val="accent1"/>
                </a:solidFill>
              </a:rPr>
              <a:t>-1</a:t>
            </a:r>
            <a:endParaRPr lang="en-US" dirty="0">
              <a:solidFill>
                <a:schemeClr val="accent1"/>
              </a:solidFill>
            </a:endParaRPr>
          </a:p>
          <a:p>
            <a:pPr lvl="2">
              <a:lnSpc>
                <a:spcPct val="92000"/>
              </a:lnSpc>
            </a:pPr>
            <a:r>
              <a:rPr lang="en-US" dirty="0" err="1" smtClean="0"/>
              <a:t>eg</a:t>
            </a:r>
            <a:r>
              <a:rPr lang="en-US" dirty="0" smtClean="0"/>
              <a:t>: </a:t>
            </a:r>
            <a:r>
              <a:rPr lang="en-US" dirty="0"/>
              <a:t>8 bits </a:t>
            </a:r>
            <a:r>
              <a:rPr lang="en-US" dirty="0" smtClean="0">
                <a:sym typeface="Symbol" pitchFamily="18" charset="2"/>
              </a:rPr>
              <a:t> </a:t>
            </a:r>
            <a:r>
              <a:rPr lang="en-US" dirty="0" smtClean="0">
                <a:solidFill>
                  <a:schemeClr val="accent1"/>
                </a:solidFill>
                <a:sym typeface="Symbol" pitchFamily="18" charset="2"/>
              </a:rPr>
              <a:t>0…255</a:t>
            </a:r>
            <a:r>
              <a:rPr lang="en-US" dirty="0" smtClean="0">
                <a:sym typeface="Symbol" pitchFamily="18" charset="2"/>
              </a:rPr>
              <a:t> </a:t>
            </a:r>
            <a:endParaRPr lang="en-US" baseline="30000" dirty="0"/>
          </a:p>
          <a:p>
            <a:pPr lvl="1">
              <a:lnSpc>
                <a:spcPct val="92000"/>
              </a:lnSpc>
            </a:pPr>
            <a:r>
              <a:rPr lang="en-US" dirty="0" smtClean="0"/>
              <a:t>signed (two’s complement): </a:t>
            </a:r>
            <a:r>
              <a:rPr lang="en-US" dirty="0" smtClean="0">
                <a:solidFill>
                  <a:schemeClr val="accent1"/>
                </a:solidFill>
              </a:rPr>
              <a:t>-(2</a:t>
            </a:r>
            <a:r>
              <a:rPr lang="en-US" baseline="30000" dirty="0" smtClean="0">
                <a:solidFill>
                  <a:schemeClr val="accent1"/>
                </a:solidFill>
              </a:rPr>
              <a:t>N-1</a:t>
            </a:r>
            <a:r>
              <a:rPr lang="en-US" dirty="0" smtClean="0">
                <a:solidFill>
                  <a:schemeClr val="accent1"/>
                </a:solidFill>
              </a:rPr>
              <a:t>)…(2</a:t>
            </a:r>
            <a:r>
              <a:rPr lang="en-US" baseline="30000" dirty="0" smtClean="0">
                <a:solidFill>
                  <a:schemeClr val="accent1"/>
                </a:solidFill>
              </a:rPr>
              <a:t>N-1</a:t>
            </a:r>
            <a:r>
              <a:rPr lang="en-US" dirty="0">
                <a:solidFill>
                  <a:schemeClr val="accent1"/>
                </a:solidFill>
              </a:rPr>
              <a:t> </a:t>
            </a:r>
            <a:r>
              <a:rPr lang="en-US" dirty="0" smtClean="0">
                <a:solidFill>
                  <a:schemeClr val="accent1"/>
                </a:solidFill>
              </a:rPr>
              <a:t>- 1)</a:t>
            </a:r>
            <a:r>
              <a:rPr lang="en-US" dirty="0" smtClean="0"/>
              <a:t> </a:t>
            </a:r>
            <a:endParaRPr lang="en-US" dirty="0"/>
          </a:p>
          <a:p>
            <a:pPr lvl="2">
              <a:lnSpc>
                <a:spcPct val="92000"/>
              </a:lnSpc>
            </a:pPr>
            <a:r>
              <a:rPr lang="en-US" dirty="0"/>
              <a:t>ex: 8 bits </a:t>
            </a:r>
            <a:r>
              <a:rPr lang="en-US" dirty="0" smtClean="0">
                <a:sym typeface="Symbol" pitchFamily="18" charset="2"/>
              </a:rPr>
              <a:t> </a:t>
            </a:r>
            <a:r>
              <a:rPr lang="en-US" dirty="0" smtClean="0">
                <a:solidFill>
                  <a:schemeClr val="accent1"/>
                </a:solidFill>
                <a:sym typeface="Symbol" pitchFamily="18" charset="2"/>
              </a:rPr>
              <a:t>(1000 000) … (0111 1111)</a:t>
            </a:r>
          </a:p>
          <a:p>
            <a:pPr lvl="2">
              <a:lnSpc>
                <a:spcPct val="92000"/>
              </a:lnSpc>
            </a:pPr>
            <a:r>
              <a:rPr lang="en-US" dirty="0" smtClean="0">
                <a:solidFill>
                  <a:schemeClr val="accent1"/>
                </a:solidFill>
                <a:sym typeface="Symbol" pitchFamily="18" charset="2"/>
              </a:rPr>
              <a:t>-127 … 128</a:t>
            </a:r>
            <a:endParaRPr lang="en-US" dirty="0">
              <a:solidFill>
                <a:schemeClr val="accent1"/>
              </a:solidFill>
            </a:endParaRPr>
          </a:p>
        </p:txBody>
      </p:sp>
    </p:spTree>
    <p:extLst>
      <p:ext uri="{BB962C8B-B14F-4D97-AF65-F5344CB8AC3E}">
        <p14:creationId xmlns:p14="http://schemas.microsoft.com/office/powerpoint/2010/main" val="15507058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Sign Extension &amp; Truncation</a:t>
            </a:r>
            <a:endParaRPr lang="en-US" dirty="0"/>
          </a:p>
        </p:txBody>
      </p:sp>
      <p:sp>
        <p:nvSpPr>
          <p:cNvPr id="1788931" name="Rectangle 3"/>
          <p:cNvSpPr>
            <a:spLocks noGrp="1" noChangeArrowheads="1"/>
          </p:cNvSpPr>
          <p:nvPr>
            <p:ph idx="1"/>
            <p:custDataLst>
              <p:tags r:id="rId2"/>
            </p:custDataLst>
          </p:nvPr>
        </p:nvSpPr>
        <p:spPr/>
        <p:txBody>
          <a:bodyPr>
            <a:noAutofit/>
          </a:bodyPr>
          <a:lstStyle/>
          <a:p>
            <a:r>
              <a:rPr lang="en-US" dirty="0" smtClean="0">
                <a:solidFill>
                  <a:schemeClr val="accent1"/>
                </a:solidFill>
              </a:rPr>
              <a:t>Extending</a:t>
            </a:r>
            <a:r>
              <a:rPr lang="en-US" dirty="0" smtClean="0"/>
              <a:t> to larger size</a:t>
            </a:r>
          </a:p>
          <a:p>
            <a:pPr lvl="1"/>
            <a:r>
              <a:rPr lang="en-US" dirty="0" smtClean="0"/>
              <a:t>1111 = -1</a:t>
            </a:r>
          </a:p>
          <a:p>
            <a:pPr lvl="1"/>
            <a:r>
              <a:rPr lang="en-US" dirty="0" smtClean="0"/>
              <a:t>1111 1111 = -1</a:t>
            </a:r>
          </a:p>
          <a:p>
            <a:pPr lvl="1"/>
            <a:r>
              <a:rPr lang="en-US" dirty="0" smtClean="0"/>
              <a:t>0111 = 7</a:t>
            </a:r>
          </a:p>
          <a:p>
            <a:pPr lvl="1"/>
            <a:r>
              <a:rPr lang="en-US" dirty="0" smtClean="0"/>
              <a:t>0000 0111 = 7</a:t>
            </a:r>
          </a:p>
          <a:p>
            <a:r>
              <a:rPr lang="en-US" sz="3200" dirty="0" smtClean="0">
                <a:solidFill>
                  <a:schemeClr val="accent1"/>
                </a:solidFill>
              </a:rPr>
              <a:t>Truncate</a:t>
            </a:r>
            <a:r>
              <a:rPr lang="en-US" sz="3200" dirty="0" smtClean="0"/>
              <a:t> to smaller </a:t>
            </a:r>
            <a:r>
              <a:rPr lang="en-US" dirty="0" smtClean="0"/>
              <a:t>size</a:t>
            </a:r>
          </a:p>
          <a:p>
            <a:pPr lvl="1"/>
            <a:r>
              <a:rPr lang="en-US" dirty="0" smtClean="0"/>
              <a:t>0000 1111 = 15</a:t>
            </a:r>
          </a:p>
          <a:p>
            <a:pPr lvl="1"/>
            <a:r>
              <a:rPr lang="en-US" dirty="0" smtClean="0">
                <a:solidFill>
                  <a:schemeClr val="accent1"/>
                </a:solidFill>
              </a:rPr>
              <a:t>BUT</a:t>
            </a:r>
            <a:r>
              <a:rPr lang="en-US" dirty="0" smtClean="0"/>
              <a:t>,</a:t>
            </a:r>
            <a:r>
              <a:rPr lang="en-US" dirty="0" smtClean="0">
                <a:solidFill>
                  <a:schemeClr val="accent1"/>
                </a:solidFill>
              </a:rPr>
              <a:t> </a:t>
            </a:r>
            <a:r>
              <a:rPr lang="en-US" strike="sngStrike" dirty="0" smtClean="0"/>
              <a:t>0000</a:t>
            </a:r>
            <a:r>
              <a:rPr lang="en-US" dirty="0" smtClean="0"/>
              <a:t> 1111 = </a:t>
            </a:r>
            <a:r>
              <a:rPr lang="en-US" dirty="0" smtClean="0">
                <a:solidFill>
                  <a:schemeClr val="accent1"/>
                </a:solidFill>
              </a:rPr>
              <a:t>1111 = -1</a:t>
            </a:r>
          </a:p>
        </p:txBody>
      </p:sp>
      <p:sp>
        <p:nvSpPr>
          <p:cNvPr id="6" name="Rectangle 3" hidden="1"/>
          <p:cNvSpPr txBox="1">
            <a:spLocks noChangeArrowheads="1"/>
          </p:cNvSpPr>
          <p:nvPr>
            <p:custDataLst>
              <p:tags r:id="rId3"/>
            </p:custDataLst>
          </p:nvPr>
        </p:nvSpPr>
        <p:spPr>
          <a:xfrm>
            <a:off x="228600" y="304800"/>
            <a:ext cx="8686800" cy="3352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8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Copy the leftmost bit into new leading bits</a:t>
            </a:r>
          </a:p>
          <a:p>
            <a:pPr marL="917575" marR="0" lvl="2" indent="-228600" algn="l" defTabSz="914400" rtl="0" eaLnBrk="1" fontAlgn="auto" latinLnBrk="0" hangingPunct="1">
              <a:lnSpc>
                <a:spcPct val="100000"/>
              </a:lnSpc>
              <a:spcBef>
                <a:spcPct val="20000"/>
              </a:spcBef>
              <a:spcAft>
                <a:spcPts val="0"/>
              </a:spcAft>
              <a:buClr>
                <a:schemeClr val="accent1"/>
              </a:buClr>
              <a:buSzTx/>
              <a:buFont typeface="Calibri" pitchFamily="34" charset="0"/>
              <a:buChar char="–"/>
              <a:tabLst/>
              <a:defRPr/>
            </a:pPr>
            <a:r>
              <a:rPr kumimoji="0" lang="en-US" sz="24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For positive number, put 0’s in new leading bits</a:t>
            </a:r>
          </a:p>
          <a:p>
            <a:pPr marL="917575" marR="0" lvl="2" indent="-228600" algn="l" defTabSz="914400" rtl="0" eaLnBrk="1" fontAlgn="auto" latinLnBrk="0" hangingPunct="1">
              <a:lnSpc>
                <a:spcPct val="100000"/>
              </a:lnSpc>
              <a:spcBef>
                <a:spcPct val="20000"/>
              </a:spcBef>
              <a:spcAft>
                <a:spcPts val="0"/>
              </a:spcAft>
              <a:buClr>
                <a:schemeClr val="accent1"/>
              </a:buClr>
              <a:buSzTx/>
              <a:buFont typeface="Calibri" pitchFamily="34" charset="0"/>
              <a:buChar char="–"/>
              <a:tabLst/>
              <a:defRPr/>
            </a:pPr>
            <a:r>
              <a:rPr kumimoji="0" lang="en-US" sz="24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For negative number, put 1’s in new leading bits</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8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Drop leading bits so long as sign doesn’t change</a:t>
            </a:r>
          </a:p>
        </p:txBody>
      </p:sp>
    </p:spTree>
    <p:extLst>
      <p:ext uri="{BB962C8B-B14F-4D97-AF65-F5344CB8AC3E}">
        <p14:creationId xmlns:p14="http://schemas.microsoft.com/office/powerpoint/2010/main" val="2354689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4" name="Rectangle 2"/>
          <p:cNvSpPr>
            <a:spLocks noGrp="1" noChangeArrowheads="1"/>
          </p:cNvSpPr>
          <p:nvPr>
            <p:ph type="title"/>
            <p:custDataLst>
              <p:tags r:id="rId1"/>
            </p:custDataLst>
          </p:nvPr>
        </p:nvSpPr>
        <p:spPr/>
        <p:txBody>
          <a:bodyPr>
            <a:noAutofit/>
          </a:bodyPr>
          <a:lstStyle/>
          <a:p>
            <a:r>
              <a:rPr lang="en-US"/>
              <a:t>Two’s Complement Addition</a:t>
            </a:r>
          </a:p>
        </p:txBody>
      </p:sp>
      <p:sp>
        <p:nvSpPr>
          <p:cNvPr id="1958915" name="Rectangle 3"/>
          <p:cNvSpPr>
            <a:spLocks noGrp="1" noChangeArrowheads="1"/>
          </p:cNvSpPr>
          <p:nvPr>
            <p:ph idx="1"/>
            <p:custDataLst>
              <p:tags r:id="rId2"/>
            </p:custDataLst>
          </p:nvPr>
        </p:nvSpPr>
        <p:spPr/>
        <p:txBody>
          <a:bodyPr>
            <a:noAutofit/>
          </a:bodyPr>
          <a:lstStyle/>
          <a:p>
            <a:pPr>
              <a:lnSpc>
                <a:spcPct val="90000"/>
              </a:lnSpc>
            </a:pPr>
            <a:r>
              <a:rPr lang="en-US" dirty="0" smtClean="0">
                <a:solidFill>
                  <a:schemeClr val="accent1"/>
                </a:solidFill>
              </a:rPr>
              <a:t>Addition with two’s complement signed numbers</a:t>
            </a:r>
          </a:p>
          <a:p>
            <a:pPr>
              <a:lnSpc>
                <a:spcPct val="90000"/>
              </a:lnSpc>
              <a:buClr>
                <a:schemeClr val="accent1"/>
              </a:buClr>
            </a:pPr>
            <a:r>
              <a:rPr lang="en-US" dirty="0" smtClean="0"/>
              <a:t>Perform </a:t>
            </a:r>
            <a:r>
              <a:rPr lang="en-US" dirty="0"/>
              <a:t>addition as usual, regardless of </a:t>
            </a:r>
            <a:r>
              <a:rPr lang="en-US" dirty="0" smtClean="0"/>
              <a:t>sign</a:t>
            </a:r>
            <a:br>
              <a:rPr lang="en-US" dirty="0" smtClean="0"/>
            </a:br>
            <a:r>
              <a:rPr lang="en-US" dirty="0" smtClean="0"/>
              <a:t>(it just works)</a:t>
            </a:r>
          </a:p>
          <a:p>
            <a:pPr>
              <a:lnSpc>
                <a:spcPct val="90000"/>
              </a:lnSpc>
              <a:buClr>
                <a:schemeClr val="accent1"/>
              </a:buClr>
            </a:pPr>
            <a:endParaRPr lang="en-US" dirty="0" smtClean="0"/>
          </a:p>
          <a:p>
            <a:pPr>
              <a:lnSpc>
                <a:spcPct val="90000"/>
              </a:lnSpc>
              <a:buClr>
                <a:schemeClr val="accent1"/>
              </a:buClr>
            </a:pPr>
            <a:r>
              <a:rPr lang="en-US" dirty="0"/>
              <a:t>Examples</a:t>
            </a:r>
          </a:p>
          <a:p>
            <a:pPr lvl="1">
              <a:lnSpc>
                <a:spcPct val="90000"/>
              </a:lnSpc>
            </a:pPr>
            <a:r>
              <a:rPr lang="en-US" dirty="0"/>
              <a:t> 1 + -1 = 0001 + 1111 = 0000 (0)</a:t>
            </a:r>
          </a:p>
          <a:p>
            <a:pPr lvl="1">
              <a:lnSpc>
                <a:spcPct val="90000"/>
              </a:lnSpc>
            </a:pPr>
            <a:r>
              <a:rPr lang="en-US" dirty="0"/>
              <a:t>-3 + -1 = 1101 + 1111 = 1100 (-4)</a:t>
            </a:r>
          </a:p>
          <a:p>
            <a:pPr lvl="1">
              <a:lnSpc>
                <a:spcPct val="90000"/>
              </a:lnSpc>
            </a:pPr>
            <a:r>
              <a:rPr lang="en-US" dirty="0"/>
              <a:t>-7 +  3 = 1001 + 0011 = 1100 (-4)</a:t>
            </a:r>
          </a:p>
          <a:p>
            <a:pPr lvl="1">
              <a:lnSpc>
                <a:spcPct val="90000"/>
              </a:lnSpc>
            </a:pPr>
            <a:r>
              <a:rPr lang="en-US" dirty="0"/>
              <a:t> 7 + (-3) = 0111 + 1101 = </a:t>
            </a:r>
            <a:r>
              <a:rPr lang="en-US" dirty="0" smtClean="0"/>
              <a:t>0100 </a:t>
            </a:r>
            <a:r>
              <a:rPr lang="en-US" dirty="0"/>
              <a:t>(4)</a:t>
            </a:r>
          </a:p>
          <a:p>
            <a:pPr lvl="1">
              <a:lnSpc>
                <a:spcPct val="90000"/>
              </a:lnSpc>
            </a:pPr>
            <a:endParaRPr lang="en-US" dirty="0" smtClean="0"/>
          </a:p>
          <a:p>
            <a:pPr lvl="1">
              <a:lnSpc>
                <a:spcPct val="90000"/>
              </a:lnSpc>
            </a:pPr>
            <a:r>
              <a:rPr lang="en-US" dirty="0" smtClean="0"/>
              <a:t>What is wrong with the following additions?</a:t>
            </a:r>
          </a:p>
          <a:p>
            <a:pPr lvl="1">
              <a:lnSpc>
                <a:spcPct val="90000"/>
              </a:lnSpc>
            </a:pPr>
            <a:r>
              <a:rPr lang="en-US" dirty="0" smtClean="0"/>
              <a:t>7 </a:t>
            </a:r>
            <a:r>
              <a:rPr lang="en-US" dirty="0"/>
              <a:t>+ 1, -7 + -3, -7 + -</a:t>
            </a:r>
            <a:r>
              <a:rPr lang="en-US" dirty="0" smtClean="0"/>
              <a:t>1 </a:t>
            </a:r>
            <a:endParaRPr lang="en-US" dirty="0"/>
          </a:p>
          <a:p>
            <a:pPr>
              <a:lnSpc>
                <a:spcPct val="90000"/>
              </a:lnSpc>
              <a:buClr>
                <a:schemeClr val="accent1"/>
              </a:buClr>
            </a:pPr>
            <a:endParaRPr lang="en-US" dirty="0" smtClean="0"/>
          </a:p>
        </p:txBody>
      </p:sp>
    </p:spTree>
    <p:extLst>
      <p:ext uri="{BB962C8B-B14F-4D97-AF65-F5344CB8AC3E}">
        <p14:creationId xmlns:p14="http://schemas.microsoft.com/office/powerpoint/2010/main" val="345244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589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5891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589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5891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5891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5891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5891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5891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p:sp>
        <p:nvSpPr>
          <p:cNvPr id="2077699" name="Rectangle 3"/>
          <p:cNvSpPr>
            <a:spLocks noGrp="1" noChangeArrowheads="1"/>
          </p:cNvSpPr>
          <p:nvPr>
            <p:ph idx="1"/>
            <p:custDataLst>
              <p:tags r:id="rId2"/>
            </p:custDataLst>
          </p:nvPr>
        </p:nvSpPr>
        <p:spPr>
          <a:xfrm>
            <a:off x="228600" y="685800"/>
            <a:ext cx="8686800" cy="5715000"/>
          </a:xfrm>
          <a:ln>
            <a:noFill/>
          </a:ln>
        </p:spPr>
        <p:txBody>
          <a:bodyPr>
            <a:noAutofit/>
          </a:bodyPr>
          <a:lstStyle/>
          <a:p>
            <a:r>
              <a:rPr lang="en-US" dirty="0" smtClean="0">
                <a:solidFill>
                  <a:schemeClr val="accent1"/>
                </a:solidFill>
              </a:rPr>
              <a:t>Two’s Complement Subtraction</a:t>
            </a:r>
          </a:p>
          <a:p>
            <a:r>
              <a:rPr lang="en-US" dirty="0" smtClean="0"/>
              <a:t>Why create a new circuit?</a:t>
            </a:r>
          </a:p>
          <a:p>
            <a:r>
              <a:rPr lang="en-US" dirty="0" smtClean="0"/>
              <a:t>Just use addition</a:t>
            </a:r>
          </a:p>
          <a:p>
            <a:pPr lvl="1"/>
            <a:r>
              <a:rPr lang="en-US" dirty="0" smtClean="0">
                <a:solidFill>
                  <a:schemeClr val="accent1"/>
                </a:solidFill>
              </a:rPr>
              <a:t>How?</a:t>
            </a:r>
            <a:endParaRPr lang="en-US" dirty="0" smtClean="0"/>
          </a:p>
        </p:txBody>
      </p:sp>
    </p:spTree>
    <p:extLst>
      <p:ext uri="{BB962C8B-B14F-4D97-AF65-F5344CB8AC3E}">
        <p14:creationId xmlns:p14="http://schemas.microsoft.com/office/powerpoint/2010/main" val="1212893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mc:AlternateContent xmlns:mc="http://schemas.openxmlformats.org/markup-compatibility/2006" xmlns:a14="http://schemas.microsoft.com/office/drawing/2010/main">
        <mc:Choice Requires="a14">
          <p:sp>
            <p:nvSpPr>
              <p:cNvPr id="2077699" name="Rectangle 3"/>
              <p:cNvSpPr>
                <a:spLocks noGrp="1" noChangeArrowheads="1"/>
              </p:cNvSpPr>
              <p:nvPr>
                <p:ph idx="1"/>
                <p:custDataLst>
                  <p:tags r:id="rId2"/>
                </p:custDataLst>
              </p:nvPr>
            </p:nvSpPr>
            <p:spPr/>
            <p:txBody>
              <a:bodyPr>
                <a:noAutofit/>
              </a:bodyPr>
              <a:lstStyle/>
              <a:p>
                <a:r>
                  <a:rPr lang="en-US" dirty="0" smtClean="0">
                    <a:solidFill>
                      <a:schemeClr val="accent1"/>
                    </a:solidFill>
                  </a:rPr>
                  <a:t>Two’s Complement Subtraction</a:t>
                </a:r>
              </a:p>
              <a:p>
                <a:pPr lvl="1"/>
                <a:r>
                  <a:rPr lang="en-US" dirty="0"/>
                  <a:t>Subtraction is simply addition, </a:t>
                </a:r>
                <a:endParaRPr lang="en-US" dirty="0" smtClean="0"/>
              </a:p>
              <a:p>
                <a:pPr marL="457200" lvl="1" indent="0">
                  <a:buNone/>
                </a:pPr>
                <a:r>
                  <a:rPr lang="en-US" dirty="0" smtClean="0"/>
                  <a:t>    where </a:t>
                </a:r>
                <a:r>
                  <a:rPr lang="en-US" dirty="0"/>
                  <a:t>one of the operands has been </a:t>
                </a:r>
                <a:r>
                  <a:rPr lang="en-US" dirty="0" smtClean="0"/>
                  <a:t>negated</a:t>
                </a:r>
              </a:p>
              <a:p>
                <a:pPr lvl="2"/>
                <a:r>
                  <a:rPr lang="en-US" dirty="0" smtClean="0"/>
                  <a:t>Negation is done by inverting all bits and adding one</a:t>
                </a:r>
                <a:endParaRPr lang="en-US" dirty="0"/>
              </a:p>
              <a:p>
                <a:pPr marL="914400" lvl="2" indent="0">
                  <a:buNone/>
                </a:pPr>
                <a:r>
                  <a:rPr lang="en-US" dirty="0" smtClean="0">
                    <a:solidFill>
                      <a:schemeClr val="accent1"/>
                    </a:solidFill>
                  </a:rPr>
                  <a:t>   A – B = A + (-B) = A + (</a:t>
                </a:r>
                <a14:m>
                  <m:oMath xmlns:m="http://schemas.openxmlformats.org/officeDocument/2006/math">
                    <m:acc>
                      <m:accPr>
                        <m:chr m:val="̅"/>
                        <m:ctrlPr>
                          <a:rPr lang="en-US" i="1" smtClean="0">
                            <a:solidFill>
                              <a:schemeClr val="accent1"/>
                            </a:solidFill>
                            <a:latin typeface="Cambria Math"/>
                          </a:rPr>
                        </m:ctrlPr>
                      </m:accPr>
                      <m:e>
                        <m:r>
                          <m:rPr>
                            <m:sty m:val="p"/>
                          </m:rPr>
                          <a:rPr lang="en-US" b="0" i="0" smtClean="0">
                            <a:solidFill>
                              <a:schemeClr val="accent1"/>
                            </a:solidFill>
                            <a:latin typeface="Cambria Math"/>
                          </a:rPr>
                          <m:t>B</m:t>
                        </m:r>
                      </m:e>
                    </m:acc>
                  </m:oMath>
                </a14:m>
                <a:r>
                  <a:rPr lang="en-US" dirty="0" smtClean="0">
                    <a:solidFill>
                      <a:schemeClr val="accent1"/>
                    </a:solidFill>
                  </a:rPr>
                  <a:t> + 1)</a:t>
                </a:r>
                <a:endParaRPr lang="en-US" dirty="0">
                  <a:solidFill>
                    <a:schemeClr val="accent1"/>
                  </a:solidFill>
                </a:endParaRPr>
              </a:p>
            </p:txBody>
          </p:sp>
        </mc:Choice>
        <mc:Fallback xmlns="">
          <p:sp>
            <p:nvSpPr>
              <p:cNvPr id="2077699" name="Rectangle 3"/>
              <p:cNvSpPr>
                <a:spLocks noGrp="1" noRot="1" noChangeAspect="1" noMove="1" noResize="1" noEditPoints="1" noAdjustHandles="1" noChangeArrowheads="1" noChangeShapeType="1" noTextEdit="1"/>
              </p:cNvSpPr>
              <p:nvPr>
                <p:ph idx="1"/>
                <p:custDataLst>
                  <p:tags r:id="rId68"/>
                </p:custDataLst>
              </p:nvPr>
            </p:nvSpPr>
            <p:spPr>
              <a:blipFill rotWithShape="1">
                <a:blip r:embed="rId69"/>
                <a:stretch>
                  <a:fillRect l="-1825" t="-1405"/>
                </a:stretch>
              </a:blipFill>
            </p:spPr>
            <p:txBody>
              <a:bodyPr/>
              <a:lstStyle/>
              <a:p>
                <a:r>
                  <a:rPr lang="en-US">
                    <a:noFill/>
                  </a:rPr>
                  <a:t> </a:t>
                </a:r>
              </a:p>
            </p:txBody>
          </p:sp>
        </mc:Fallback>
      </mc:AlternateContent>
      <p:sp>
        <p:nvSpPr>
          <p:cNvPr id="81" name="TextBox 80"/>
          <p:cNvSpPr txBox="1"/>
          <p:nvPr>
            <p:custDataLst>
              <p:tags r:id="rId3"/>
            </p:custDataLst>
          </p:nvPr>
        </p:nvSpPr>
        <p:spPr>
          <a:xfrm>
            <a:off x="995012" y="6488668"/>
            <a:ext cx="2662588" cy="369332"/>
          </a:xfrm>
          <a:prstGeom prst="rect">
            <a:avLst/>
          </a:prstGeom>
          <a:noFill/>
        </p:spPr>
        <p:txBody>
          <a:bodyPr wrap="none" rtlCol="0">
            <a:spAutoFit/>
          </a:bodyPr>
          <a:lstStyle/>
          <a:p>
            <a:r>
              <a:rPr lang="en-US" dirty="0" smtClean="0">
                <a:solidFill>
                  <a:schemeClr val="accent1"/>
                </a:solidFill>
              </a:rPr>
              <a:t>Q:  What if (-B) overflows?</a:t>
            </a:r>
            <a:endParaRPr lang="en-US" dirty="0">
              <a:solidFill>
                <a:schemeClr val="accent1"/>
              </a:solidFill>
            </a:endParaRPr>
          </a:p>
        </p:txBody>
      </p:sp>
      <p:sp>
        <p:nvSpPr>
          <p:cNvPr id="82" name="Rectangle 3"/>
          <p:cNvSpPr>
            <a:spLocks noChangeArrowheads="1"/>
          </p:cNvSpPr>
          <p:nvPr>
            <p:custDataLst>
              <p:tags r:id="rId4"/>
            </p:custDataLst>
          </p:nvPr>
        </p:nvSpPr>
        <p:spPr bwMode="auto">
          <a:xfrm>
            <a:off x="7010400" y="4467187"/>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83" name="Line 5"/>
          <p:cNvSpPr>
            <a:spLocks noChangeShapeType="1"/>
          </p:cNvSpPr>
          <p:nvPr>
            <p:custDataLst>
              <p:tags r:id="rId5"/>
            </p:custDataLst>
          </p:nvPr>
        </p:nvSpPr>
        <p:spPr bwMode="auto">
          <a:xfrm>
            <a:off x="7315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4" name="Line 6"/>
          <p:cNvSpPr>
            <a:spLocks noChangeShapeType="1"/>
          </p:cNvSpPr>
          <p:nvPr>
            <p:custDataLst>
              <p:tags r:id="rId6"/>
            </p:custDataLst>
          </p:nvPr>
        </p:nvSpPr>
        <p:spPr bwMode="auto">
          <a:xfrm>
            <a:off x="8001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5" name="Line 7"/>
          <p:cNvSpPr>
            <a:spLocks noChangeShapeType="1"/>
          </p:cNvSpPr>
          <p:nvPr>
            <p:custDataLst>
              <p:tags r:id="rId7"/>
            </p:custDataLst>
          </p:nvPr>
        </p:nvSpPr>
        <p:spPr bwMode="auto">
          <a:xfrm flipH="1">
            <a:off x="82296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6" name="Line 8"/>
          <p:cNvSpPr>
            <a:spLocks noChangeShapeType="1"/>
          </p:cNvSpPr>
          <p:nvPr>
            <p:custDataLst>
              <p:tags r:id="rId8"/>
            </p:custDataLst>
          </p:nvPr>
        </p:nvSpPr>
        <p:spPr bwMode="auto">
          <a:xfrm flipH="1">
            <a:off x="65532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7" name="Line 9"/>
          <p:cNvSpPr>
            <a:spLocks noChangeShapeType="1"/>
          </p:cNvSpPr>
          <p:nvPr>
            <p:custDataLst>
              <p:tags r:id="rId9"/>
            </p:custDataLst>
          </p:nvPr>
        </p:nvSpPr>
        <p:spPr bwMode="auto">
          <a:xfrm>
            <a:off x="76200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8" name="Text Box 10"/>
          <p:cNvSpPr txBox="1">
            <a:spLocks noChangeArrowheads="1"/>
          </p:cNvSpPr>
          <p:nvPr>
            <p:custDataLst>
              <p:tags r:id="rId10"/>
            </p:custDataLst>
          </p:nvPr>
        </p:nvSpPr>
        <p:spPr bwMode="auto">
          <a:xfrm>
            <a:off x="72390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89" name="Rectangle 12"/>
          <p:cNvSpPr>
            <a:spLocks noChangeArrowheads="1"/>
          </p:cNvSpPr>
          <p:nvPr>
            <p:custDataLst>
              <p:tags r:id="rId11"/>
            </p:custDataLst>
          </p:nvPr>
        </p:nvSpPr>
        <p:spPr bwMode="auto">
          <a:xfrm>
            <a:off x="5334000" y="4467187"/>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90" name="Line 14"/>
          <p:cNvSpPr>
            <a:spLocks noChangeShapeType="1"/>
          </p:cNvSpPr>
          <p:nvPr>
            <p:custDataLst>
              <p:tags r:id="rId12"/>
            </p:custDataLst>
          </p:nvPr>
        </p:nvSpPr>
        <p:spPr bwMode="auto">
          <a:xfrm>
            <a:off x="5638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1" name="Line 15"/>
          <p:cNvSpPr>
            <a:spLocks noChangeShapeType="1"/>
          </p:cNvSpPr>
          <p:nvPr>
            <p:custDataLst>
              <p:tags r:id="rId13"/>
            </p:custDataLst>
          </p:nvPr>
        </p:nvSpPr>
        <p:spPr bwMode="auto">
          <a:xfrm>
            <a:off x="63246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2" name="Line 16"/>
          <p:cNvSpPr>
            <a:spLocks noChangeShapeType="1"/>
          </p:cNvSpPr>
          <p:nvPr>
            <p:custDataLst>
              <p:tags r:id="rId14"/>
            </p:custDataLst>
          </p:nvPr>
        </p:nvSpPr>
        <p:spPr bwMode="auto">
          <a:xfrm flipH="1">
            <a:off x="48768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3" name="Line 17"/>
          <p:cNvSpPr>
            <a:spLocks noChangeShapeType="1"/>
          </p:cNvSpPr>
          <p:nvPr>
            <p:custDataLst>
              <p:tags r:id="rId15"/>
            </p:custDataLst>
          </p:nvPr>
        </p:nvSpPr>
        <p:spPr bwMode="auto">
          <a:xfrm>
            <a:off x="59436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4" name="Text Box 18"/>
          <p:cNvSpPr txBox="1">
            <a:spLocks noChangeArrowheads="1"/>
          </p:cNvSpPr>
          <p:nvPr>
            <p:custDataLst>
              <p:tags r:id="rId16"/>
            </p:custDataLst>
          </p:nvPr>
        </p:nvSpPr>
        <p:spPr bwMode="auto">
          <a:xfrm>
            <a:off x="55626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95" name="Rectangle 19"/>
          <p:cNvSpPr>
            <a:spLocks noChangeArrowheads="1"/>
          </p:cNvSpPr>
          <p:nvPr>
            <p:custDataLst>
              <p:tags r:id="rId17"/>
            </p:custDataLst>
          </p:nvPr>
        </p:nvSpPr>
        <p:spPr bwMode="auto">
          <a:xfrm>
            <a:off x="3657600" y="4467187"/>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96" name="Line 21"/>
          <p:cNvSpPr>
            <a:spLocks noChangeShapeType="1"/>
          </p:cNvSpPr>
          <p:nvPr>
            <p:custDataLst>
              <p:tags r:id="rId18"/>
            </p:custDataLst>
          </p:nvPr>
        </p:nvSpPr>
        <p:spPr bwMode="auto">
          <a:xfrm>
            <a:off x="39624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7" name="Line 22"/>
          <p:cNvSpPr>
            <a:spLocks noChangeShapeType="1"/>
          </p:cNvSpPr>
          <p:nvPr>
            <p:custDataLst>
              <p:tags r:id="rId19"/>
            </p:custDataLst>
          </p:nvPr>
        </p:nvSpPr>
        <p:spPr bwMode="auto">
          <a:xfrm>
            <a:off x="4648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8" name="Line 23"/>
          <p:cNvSpPr>
            <a:spLocks noChangeShapeType="1"/>
          </p:cNvSpPr>
          <p:nvPr>
            <p:custDataLst>
              <p:tags r:id="rId20"/>
            </p:custDataLst>
          </p:nvPr>
        </p:nvSpPr>
        <p:spPr bwMode="auto">
          <a:xfrm flipH="1">
            <a:off x="32004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9" name="Line 24"/>
          <p:cNvSpPr>
            <a:spLocks noChangeShapeType="1"/>
          </p:cNvSpPr>
          <p:nvPr>
            <p:custDataLst>
              <p:tags r:id="rId21"/>
            </p:custDataLst>
          </p:nvPr>
        </p:nvSpPr>
        <p:spPr bwMode="auto">
          <a:xfrm>
            <a:off x="42672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0" name="Text Box 25"/>
          <p:cNvSpPr txBox="1">
            <a:spLocks noChangeArrowheads="1"/>
          </p:cNvSpPr>
          <p:nvPr>
            <p:custDataLst>
              <p:tags r:id="rId22"/>
            </p:custDataLst>
          </p:nvPr>
        </p:nvSpPr>
        <p:spPr bwMode="auto">
          <a:xfrm>
            <a:off x="38862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101" name="Rectangle 26"/>
          <p:cNvSpPr>
            <a:spLocks noChangeArrowheads="1"/>
          </p:cNvSpPr>
          <p:nvPr>
            <p:custDataLst>
              <p:tags r:id="rId23"/>
            </p:custDataLst>
          </p:nvPr>
        </p:nvSpPr>
        <p:spPr bwMode="auto">
          <a:xfrm>
            <a:off x="1981200" y="4467187"/>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102" name="Line 28"/>
          <p:cNvSpPr>
            <a:spLocks noChangeShapeType="1"/>
          </p:cNvSpPr>
          <p:nvPr>
            <p:custDataLst>
              <p:tags r:id="rId24"/>
            </p:custDataLst>
          </p:nvPr>
        </p:nvSpPr>
        <p:spPr bwMode="auto">
          <a:xfrm>
            <a:off x="2286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3" name="Line 29"/>
          <p:cNvSpPr>
            <a:spLocks noChangeShapeType="1"/>
          </p:cNvSpPr>
          <p:nvPr>
            <p:custDataLst>
              <p:tags r:id="rId25"/>
            </p:custDataLst>
          </p:nvPr>
        </p:nvSpPr>
        <p:spPr bwMode="auto">
          <a:xfrm>
            <a:off x="2971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4" name="Line 30"/>
          <p:cNvSpPr>
            <a:spLocks noChangeShapeType="1"/>
          </p:cNvSpPr>
          <p:nvPr>
            <p:custDataLst>
              <p:tags r:id="rId26"/>
            </p:custDataLst>
          </p:nvPr>
        </p:nvSpPr>
        <p:spPr bwMode="auto">
          <a:xfrm flipH="1">
            <a:off x="1371600" y="5000587"/>
            <a:ext cx="609600" cy="0"/>
          </a:xfrm>
          <a:prstGeom prst="line">
            <a:avLst/>
          </a:prstGeom>
          <a:noFill/>
          <a:ln w="25400">
            <a:solidFill>
              <a:srgbClr val="FFFFFF"/>
            </a:solidFill>
            <a:round/>
            <a:headEnd/>
            <a:tailEnd type="arrow"/>
          </a:ln>
          <a:effectLst/>
        </p:spPr>
        <p:txBody>
          <a:bodyPr wrap="square" anchor="ctr">
            <a:spAutoFit/>
          </a:bodyPr>
          <a:lstStyle/>
          <a:p>
            <a:endParaRPr lang="en-US"/>
          </a:p>
        </p:txBody>
      </p:sp>
      <p:sp>
        <p:nvSpPr>
          <p:cNvPr id="105" name="Line 31"/>
          <p:cNvSpPr>
            <a:spLocks noChangeShapeType="1"/>
          </p:cNvSpPr>
          <p:nvPr>
            <p:custDataLst>
              <p:tags r:id="rId27"/>
            </p:custDataLst>
          </p:nvPr>
        </p:nvSpPr>
        <p:spPr bwMode="auto">
          <a:xfrm>
            <a:off x="25908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6" name="Text Box 32"/>
          <p:cNvSpPr txBox="1">
            <a:spLocks noChangeArrowheads="1"/>
          </p:cNvSpPr>
          <p:nvPr>
            <p:custDataLst>
              <p:tags r:id="rId28"/>
            </p:custDataLst>
          </p:nvPr>
        </p:nvSpPr>
        <p:spPr bwMode="auto">
          <a:xfrm>
            <a:off x="22098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08" name="Text Box 38"/>
          <p:cNvSpPr txBox="1">
            <a:spLocks noChangeArrowheads="1"/>
          </p:cNvSpPr>
          <p:nvPr>
            <p:custDataLst>
              <p:tags r:id="rId29"/>
            </p:custDataLst>
          </p:nvPr>
        </p:nvSpPr>
        <p:spPr bwMode="auto">
          <a:xfrm>
            <a:off x="8382000" y="4467187"/>
            <a:ext cx="609600" cy="562013"/>
          </a:xfrm>
          <a:prstGeom prst="rect">
            <a:avLst/>
          </a:prstGeom>
          <a:noFill/>
          <a:ln w="25400" algn="ctr">
            <a:noFill/>
            <a:miter lim="800000"/>
            <a:headEnd/>
            <a:tailEnd/>
          </a:ln>
          <a:effectLst/>
        </p:spPr>
        <p:txBody>
          <a:bodyPr wrap="square">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1</a:t>
            </a:r>
            <a:endParaRPr lang="en-US" sz="2800" dirty="0">
              <a:solidFill>
                <a:srgbClr val="FFFFFF"/>
              </a:solidFill>
              <a:latin typeface="Calibri"/>
            </a:endParaRPr>
          </a:p>
        </p:txBody>
      </p:sp>
      <p:sp>
        <p:nvSpPr>
          <p:cNvPr id="116" name="Text Box 31"/>
          <p:cNvSpPr txBox="1">
            <a:spLocks noChangeArrowheads="1"/>
          </p:cNvSpPr>
          <p:nvPr>
            <p:custDataLst>
              <p:tags r:id="rId30"/>
            </p:custDataLst>
          </p:nvPr>
        </p:nvSpPr>
        <p:spPr bwMode="auto">
          <a:xfrm>
            <a:off x="70104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p>
        </p:txBody>
      </p:sp>
      <p:sp>
        <p:nvSpPr>
          <p:cNvPr id="117" name="Text Box 32"/>
          <p:cNvSpPr txBox="1">
            <a:spLocks noChangeArrowheads="1"/>
          </p:cNvSpPr>
          <p:nvPr>
            <p:custDataLst>
              <p:tags r:id="rId31"/>
            </p:custDataLst>
          </p:nvPr>
        </p:nvSpPr>
        <p:spPr bwMode="auto">
          <a:xfrm>
            <a:off x="76200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0</a:t>
            </a:r>
          </a:p>
        </p:txBody>
      </p:sp>
      <p:grpSp>
        <p:nvGrpSpPr>
          <p:cNvPr id="118" name="Group 33"/>
          <p:cNvGrpSpPr>
            <a:grpSpLocks/>
          </p:cNvGrpSpPr>
          <p:nvPr>
            <p:custDataLst>
              <p:tags r:id="rId32"/>
            </p:custDataLst>
          </p:nvPr>
        </p:nvGrpSpPr>
        <p:grpSpPr bwMode="auto">
          <a:xfrm rot="5400000">
            <a:off x="7648575" y="3635375"/>
            <a:ext cx="703263" cy="246063"/>
            <a:chOff x="3654" y="1680"/>
            <a:chExt cx="934" cy="336"/>
          </a:xfrm>
        </p:grpSpPr>
        <p:sp>
          <p:nvSpPr>
            <p:cNvPr id="119" name="AutoShape 34"/>
            <p:cNvSpPr>
              <a:spLocks noChangeArrowheads="1"/>
            </p:cNvSpPr>
            <p:nvPr>
              <p:custDataLst>
                <p:tags r:id="rId56"/>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0" name="Oval 35"/>
            <p:cNvSpPr>
              <a:spLocks noChangeArrowheads="1"/>
            </p:cNvSpPr>
            <p:nvPr>
              <p:custDataLst>
                <p:tags r:id="rId57"/>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1" name="Line 36"/>
            <p:cNvSpPr>
              <a:spLocks noChangeShapeType="1"/>
            </p:cNvSpPr>
            <p:nvPr>
              <p:custDataLst>
                <p:tags r:id="rId58"/>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2" name="Line 37"/>
            <p:cNvSpPr>
              <a:spLocks noChangeShapeType="1"/>
            </p:cNvSpPr>
            <p:nvPr>
              <p:custDataLst>
                <p:tags r:id="rId59"/>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23" name="Text Box 38"/>
          <p:cNvSpPr txBox="1">
            <a:spLocks noChangeArrowheads="1"/>
          </p:cNvSpPr>
          <p:nvPr>
            <p:custDataLst>
              <p:tags r:id="rId33"/>
            </p:custDataLst>
          </p:nvPr>
        </p:nvSpPr>
        <p:spPr bwMode="auto">
          <a:xfrm>
            <a:off x="53340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p>
        </p:txBody>
      </p:sp>
      <p:sp>
        <p:nvSpPr>
          <p:cNvPr id="124" name="Text Box 39"/>
          <p:cNvSpPr txBox="1">
            <a:spLocks noChangeArrowheads="1"/>
          </p:cNvSpPr>
          <p:nvPr>
            <p:custDataLst>
              <p:tags r:id="rId34"/>
            </p:custDataLst>
          </p:nvPr>
        </p:nvSpPr>
        <p:spPr bwMode="auto">
          <a:xfrm>
            <a:off x="59436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1</a:t>
            </a:r>
          </a:p>
        </p:txBody>
      </p:sp>
      <p:grpSp>
        <p:nvGrpSpPr>
          <p:cNvPr id="125" name="Group 40"/>
          <p:cNvGrpSpPr>
            <a:grpSpLocks/>
          </p:cNvGrpSpPr>
          <p:nvPr>
            <p:custDataLst>
              <p:tags r:id="rId35"/>
            </p:custDataLst>
          </p:nvPr>
        </p:nvGrpSpPr>
        <p:grpSpPr bwMode="auto">
          <a:xfrm rot="5400000">
            <a:off x="5972175" y="3635375"/>
            <a:ext cx="703263" cy="246063"/>
            <a:chOff x="3654" y="1680"/>
            <a:chExt cx="934" cy="336"/>
          </a:xfrm>
        </p:grpSpPr>
        <p:sp>
          <p:nvSpPr>
            <p:cNvPr id="126" name="AutoShape 41"/>
            <p:cNvSpPr>
              <a:spLocks noChangeArrowheads="1"/>
            </p:cNvSpPr>
            <p:nvPr>
              <p:custDataLst>
                <p:tags r:id="rId52"/>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7" name="Oval 42"/>
            <p:cNvSpPr>
              <a:spLocks noChangeArrowheads="1"/>
            </p:cNvSpPr>
            <p:nvPr>
              <p:custDataLst>
                <p:tags r:id="rId53"/>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8" name="Line 43"/>
            <p:cNvSpPr>
              <a:spLocks noChangeShapeType="1"/>
            </p:cNvSpPr>
            <p:nvPr>
              <p:custDataLst>
                <p:tags r:id="rId54"/>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9" name="Line 44"/>
            <p:cNvSpPr>
              <a:spLocks noChangeShapeType="1"/>
            </p:cNvSpPr>
            <p:nvPr>
              <p:custDataLst>
                <p:tags r:id="rId55"/>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0" name="Text Box 45"/>
          <p:cNvSpPr txBox="1">
            <a:spLocks noChangeArrowheads="1"/>
          </p:cNvSpPr>
          <p:nvPr>
            <p:custDataLst>
              <p:tags r:id="rId36"/>
            </p:custDataLst>
          </p:nvPr>
        </p:nvSpPr>
        <p:spPr bwMode="auto">
          <a:xfrm>
            <a:off x="36576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p>
        </p:txBody>
      </p:sp>
      <p:sp>
        <p:nvSpPr>
          <p:cNvPr id="131" name="Text Box 46"/>
          <p:cNvSpPr txBox="1">
            <a:spLocks noChangeArrowheads="1"/>
          </p:cNvSpPr>
          <p:nvPr>
            <p:custDataLst>
              <p:tags r:id="rId37"/>
            </p:custDataLst>
          </p:nvPr>
        </p:nvSpPr>
        <p:spPr bwMode="auto">
          <a:xfrm>
            <a:off x="42672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2</a:t>
            </a:r>
          </a:p>
        </p:txBody>
      </p:sp>
      <p:grpSp>
        <p:nvGrpSpPr>
          <p:cNvPr id="132" name="Group 47"/>
          <p:cNvGrpSpPr>
            <a:grpSpLocks/>
          </p:cNvGrpSpPr>
          <p:nvPr>
            <p:custDataLst>
              <p:tags r:id="rId38"/>
            </p:custDataLst>
          </p:nvPr>
        </p:nvGrpSpPr>
        <p:grpSpPr bwMode="auto">
          <a:xfrm rot="5400000">
            <a:off x="4295775" y="3635375"/>
            <a:ext cx="703263" cy="246063"/>
            <a:chOff x="3654" y="1680"/>
            <a:chExt cx="934" cy="336"/>
          </a:xfrm>
        </p:grpSpPr>
        <p:sp>
          <p:nvSpPr>
            <p:cNvPr id="133" name="AutoShape 48"/>
            <p:cNvSpPr>
              <a:spLocks noChangeArrowheads="1"/>
            </p:cNvSpPr>
            <p:nvPr>
              <p:custDataLst>
                <p:tags r:id="rId48"/>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34" name="Oval 49"/>
            <p:cNvSpPr>
              <a:spLocks noChangeArrowheads="1"/>
            </p:cNvSpPr>
            <p:nvPr>
              <p:custDataLst>
                <p:tags r:id="rId49"/>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35" name="Line 50"/>
            <p:cNvSpPr>
              <a:spLocks noChangeShapeType="1"/>
            </p:cNvSpPr>
            <p:nvPr>
              <p:custDataLst>
                <p:tags r:id="rId50"/>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36" name="Line 51"/>
            <p:cNvSpPr>
              <a:spLocks noChangeShapeType="1"/>
            </p:cNvSpPr>
            <p:nvPr>
              <p:custDataLst>
                <p:tags r:id="rId51"/>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7" name="Text Box 52"/>
          <p:cNvSpPr txBox="1">
            <a:spLocks noChangeArrowheads="1"/>
          </p:cNvSpPr>
          <p:nvPr>
            <p:custDataLst>
              <p:tags r:id="rId39"/>
            </p:custDataLst>
          </p:nvPr>
        </p:nvSpPr>
        <p:spPr bwMode="auto">
          <a:xfrm>
            <a:off x="19812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3</a:t>
            </a:r>
          </a:p>
        </p:txBody>
      </p:sp>
      <p:sp>
        <p:nvSpPr>
          <p:cNvPr id="138" name="Text Box 53"/>
          <p:cNvSpPr txBox="1">
            <a:spLocks noChangeArrowheads="1"/>
          </p:cNvSpPr>
          <p:nvPr>
            <p:custDataLst>
              <p:tags r:id="rId40"/>
            </p:custDataLst>
          </p:nvPr>
        </p:nvSpPr>
        <p:spPr bwMode="auto">
          <a:xfrm>
            <a:off x="25908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3</a:t>
            </a:r>
          </a:p>
        </p:txBody>
      </p:sp>
      <p:grpSp>
        <p:nvGrpSpPr>
          <p:cNvPr id="139" name="Group 54"/>
          <p:cNvGrpSpPr>
            <a:grpSpLocks/>
          </p:cNvGrpSpPr>
          <p:nvPr>
            <p:custDataLst>
              <p:tags r:id="rId41"/>
            </p:custDataLst>
          </p:nvPr>
        </p:nvGrpSpPr>
        <p:grpSpPr bwMode="auto">
          <a:xfrm rot="5400000">
            <a:off x="2619375" y="3635375"/>
            <a:ext cx="703263" cy="246063"/>
            <a:chOff x="3654" y="1680"/>
            <a:chExt cx="934" cy="336"/>
          </a:xfrm>
        </p:grpSpPr>
        <p:sp>
          <p:nvSpPr>
            <p:cNvPr id="140" name="AutoShape 55"/>
            <p:cNvSpPr>
              <a:spLocks noChangeArrowheads="1"/>
            </p:cNvSpPr>
            <p:nvPr>
              <p:custDataLst>
                <p:tags r:id="rId44"/>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41" name="Oval 56"/>
            <p:cNvSpPr>
              <a:spLocks noChangeArrowheads="1"/>
            </p:cNvSpPr>
            <p:nvPr>
              <p:custDataLst>
                <p:tags r:id="rId45"/>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42" name="Line 57"/>
            <p:cNvSpPr>
              <a:spLocks noChangeShapeType="1"/>
            </p:cNvSpPr>
            <p:nvPr>
              <p:custDataLst>
                <p:tags r:id="rId46"/>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43" name="Line 58"/>
            <p:cNvSpPr>
              <a:spLocks noChangeShapeType="1"/>
            </p:cNvSpPr>
            <p:nvPr>
              <p:custDataLst>
                <p:tags r:id="rId47"/>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67" name="TextBox 66"/>
          <p:cNvSpPr txBox="1"/>
          <p:nvPr>
            <p:custDataLst>
              <p:tags r:id="rId42"/>
            </p:custDataLst>
          </p:nvPr>
        </p:nvSpPr>
        <p:spPr>
          <a:xfrm>
            <a:off x="995012" y="6246271"/>
            <a:ext cx="4400500" cy="369332"/>
          </a:xfrm>
          <a:prstGeom prst="rect">
            <a:avLst/>
          </a:prstGeom>
          <a:noFill/>
        </p:spPr>
        <p:txBody>
          <a:bodyPr wrap="none" rtlCol="0">
            <a:spAutoFit/>
          </a:bodyPr>
          <a:lstStyle/>
          <a:p>
            <a:r>
              <a:rPr lang="en-US" dirty="0" smtClean="0">
                <a:solidFill>
                  <a:schemeClr val="accent1"/>
                </a:solidFill>
              </a:rPr>
              <a:t>Q:  How do we detect and handle overflows?</a:t>
            </a:r>
            <a:endParaRPr lang="en-US" dirty="0">
              <a:solidFill>
                <a:schemeClr val="accent1"/>
              </a:solidFill>
            </a:endParaRPr>
          </a:p>
        </p:txBody>
      </p:sp>
      <p:sp>
        <p:nvSpPr>
          <p:cNvPr id="68" name="Text Box 33"/>
          <p:cNvSpPr txBox="1">
            <a:spLocks noChangeArrowheads="1"/>
          </p:cNvSpPr>
          <p:nvPr>
            <p:custDataLst>
              <p:tags r:id="rId43"/>
            </p:custDataLst>
          </p:nvPr>
        </p:nvSpPr>
        <p:spPr bwMode="auto">
          <a:xfrm>
            <a:off x="533400" y="45059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spTree>
    <p:extLst>
      <p:ext uri="{BB962C8B-B14F-4D97-AF65-F5344CB8AC3E}">
        <p14:creationId xmlns:p14="http://schemas.microsoft.com/office/powerpoint/2010/main" val="3528463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normAutofit/>
          </a:bodyPr>
          <a:lstStyle/>
          <a:p>
            <a:r>
              <a:rPr lang="en-US" sz="2800" dirty="0"/>
              <a:t>Binary Operations</a:t>
            </a:r>
          </a:p>
          <a:p>
            <a:pPr lvl="1"/>
            <a:r>
              <a:rPr lang="en-US" sz="2400" dirty="0"/>
              <a:t>Number </a:t>
            </a:r>
            <a:r>
              <a:rPr lang="en-US" sz="2400" dirty="0" smtClean="0"/>
              <a:t>representations</a:t>
            </a:r>
          </a:p>
          <a:p>
            <a:pPr lvl="1"/>
            <a:r>
              <a:rPr lang="en-US" sz="2400" dirty="0" smtClean="0"/>
              <a:t>One-bit </a:t>
            </a:r>
            <a:r>
              <a:rPr lang="en-US" sz="2400" dirty="0"/>
              <a:t>and four-bit adders</a:t>
            </a:r>
          </a:p>
          <a:p>
            <a:pPr lvl="1"/>
            <a:r>
              <a:rPr lang="en-US" sz="2400" dirty="0"/>
              <a:t>Negative numbers and two’s compliment</a:t>
            </a:r>
          </a:p>
          <a:p>
            <a:pPr lvl="1"/>
            <a:r>
              <a:rPr lang="en-US" sz="2400" dirty="0"/>
              <a:t>Addition (two’s compliment)</a:t>
            </a:r>
          </a:p>
          <a:p>
            <a:pPr lvl="1"/>
            <a:r>
              <a:rPr lang="en-US" sz="2400" dirty="0"/>
              <a:t>Subtraction (two’s compliment) </a:t>
            </a:r>
          </a:p>
          <a:p>
            <a:pPr lvl="1"/>
            <a:r>
              <a:rPr lang="en-US" sz="2400" dirty="0"/>
              <a:t>Performance</a:t>
            </a:r>
          </a:p>
          <a:p>
            <a:pPr marL="0" indent="0">
              <a:buNone/>
            </a:pPr>
            <a:endParaRPr lang="en-US" sz="2800" dirty="0" smtClean="0"/>
          </a:p>
          <a:p>
            <a:pPr marL="0" indent="0">
              <a:buNone/>
            </a:pPr>
            <a:r>
              <a:rPr lang="en-US" sz="2800" dirty="0" smtClean="0"/>
              <a:t>Example</a:t>
            </a:r>
          </a:p>
          <a:p>
            <a:pPr lvl="1"/>
            <a:r>
              <a:rPr lang="en-US" sz="2400" dirty="0" smtClean="0"/>
              <a:t>Build a </a:t>
            </a:r>
            <a:r>
              <a:rPr lang="en-US" sz="2400" dirty="0"/>
              <a:t>c</a:t>
            </a:r>
            <a:r>
              <a:rPr lang="en-US" sz="2400" dirty="0" smtClean="0"/>
              <a:t>ircuit (e.g. voting machine)</a:t>
            </a:r>
          </a:p>
          <a:p>
            <a:pPr lvl="1"/>
            <a:r>
              <a:rPr lang="en-US" sz="2400" dirty="0" smtClean="0"/>
              <a:t>Building blocks (encoders, decoders, multiplexors)</a:t>
            </a:r>
          </a:p>
          <a:p>
            <a:pPr lvl="1"/>
            <a:endParaRPr lang="en-US" dirty="0" smtClean="0"/>
          </a:p>
        </p:txBody>
      </p:sp>
    </p:spTree>
    <p:extLst>
      <p:ext uri="{BB962C8B-B14F-4D97-AF65-F5344CB8AC3E}">
        <p14:creationId xmlns:p14="http://schemas.microsoft.com/office/powerpoint/2010/main" val="1091738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296400" cy="6172200"/>
          </a:xfrm>
        </p:spPr>
        <p:txBody>
          <a:bodyPr>
            <a:normAutofit lnSpcReduction="10000"/>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p>
          <a:p>
            <a:r>
              <a:rPr lang="en-US" sz="2800" dirty="0" smtClean="0"/>
              <a:t>We (humans) often write numbers as decimal and hexadecimal for convenience, so need to be able to convert to binary and back (to understand what computer is doing!).</a:t>
            </a:r>
          </a:p>
          <a:p>
            <a:endParaRPr lang="en-US" sz="2800" dirty="0"/>
          </a:p>
          <a:p>
            <a:r>
              <a:rPr lang="en-US" sz="2800" dirty="0" smtClean="0"/>
              <a:t>Adding two 1-bit numbers generalizes to adding two numbers of any size since 1-bit full adders can be cascaded. </a:t>
            </a:r>
          </a:p>
          <a:p>
            <a:endParaRPr lang="en-US" sz="2800" dirty="0"/>
          </a:p>
          <a:p>
            <a:r>
              <a:rPr lang="en-US" sz="2800" dirty="0" smtClean="0">
                <a:solidFill>
                  <a:schemeClr val="accent1"/>
                </a:solidFill>
              </a:rPr>
              <a:t>Using Two’s complement number representation simplifies adder Logic circuit design (0 is unique, easy to negate). Subtraction is simply adding, where one operand is negated (two’s complement; to negate just flip the bits and add 1).</a:t>
            </a:r>
          </a:p>
          <a:p>
            <a:r>
              <a:rPr lang="en-US" sz="2800" dirty="0">
                <a:solidFill>
                  <a:schemeClr val="bg1"/>
                </a:solidFill>
              </a:rPr>
              <a:t>.</a:t>
            </a:r>
          </a:p>
        </p:txBody>
      </p:sp>
    </p:spTree>
    <p:extLst>
      <p:ext uri="{BB962C8B-B14F-4D97-AF65-F5344CB8AC3E}">
        <p14:creationId xmlns:p14="http://schemas.microsoft.com/office/powerpoint/2010/main" val="1454266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detect and handle overflow?</a:t>
            </a:r>
          </a:p>
        </p:txBody>
      </p:sp>
    </p:spTree>
    <p:extLst>
      <p:ext uri="{BB962C8B-B14F-4D97-AF65-F5344CB8AC3E}">
        <p14:creationId xmlns:p14="http://schemas.microsoft.com/office/powerpoint/2010/main" val="19940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noChangeArrowheads="1"/>
          </p:cNvSpPr>
          <p:nvPr>
            <p:ph type="title"/>
            <p:custDataLst>
              <p:tags r:id="rId1"/>
            </p:custDataLst>
          </p:nvPr>
        </p:nvSpPr>
        <p:spPr/>
        <p:txBody>
          <a:bodyPr>
            <a:noAutofit/>
          </a:bodyPr>
          <a:lstStyle/>
          <a:p>
            <a:r>
              <a:rPr lang="en-US"/>
              <a:t>Overflow</a:t>
            </a:r>
          </a:p>
        </p:txBody>
      </p:sp>
      <p:sp>
        <p:nvSpPr>
          <p:cNvPr id="1960963" name="Rectangle 3"/>
          <p:cNvSpPr>
            <a:spLocks noGrp="1" noChangeArrowheads="1"/>
          </p:cNvSpPr>
          <p:nvPr>
            <p:ph idx="1"/>
            <p:custDataLst>
              <p:tags r:id="rId2"/>
            </p:custDataLst>
          </p:nvPr>
        </p:nvSpPr>
        <p:spPr/>
        <p:txBody>
          <a:bodyPr>
            <a:noAutofit/>
          </a:bodyPr>
          <a:lstStyle/>
          <a:p>
            <a:pPr>
              <a:lnSpc>
                <a:spcPct val="92000"/>
              </a:lnSpc>
            </a:pPr>
            <a:r>
              <a:rPr lang="en-US" dirty="0" smtClean="0"/>
              <a:t>When can </a:t>
            </a:r>
            <a:r>
              <a:rPr lang="en-US" dirty="0" smtClean="0">
                <a:solidFill>
                  <a:schemeClr val="accent1"/>
                </a:solidFill>
              </a:rPr>
              <a:t>overflow</a:t>
            </a:r>
            <a:r>
              <a:rPr lang="en-US" dirty="0" smtClean="0"/>
              <a:t> occur?</a:t>
            </a:r>
          </a:p>
          <a:p>
            <a:pPr lvl="1">
              <a:lnSpc>
                <a:spcPct val="92000"/>
              </a:lnSpc>
            </a:pPr>
            <a:r>
              <a:rPr lang="en-US" dirty="0" smtClean="0"/>
              <a:t>adding a negative and a positive?</a:t>
            </a:r>
            <a:endParaRPr lang="en-US" dirty="0"/>
          </a:p>
          <a:p>
            <a:pPr lvl="2">
              <a:lnSpc>
                <a:spcPct val="92000"/>
              </a:lnSpc>
            </a:pPr>
            <a:endParaRPr lang="en-US" dirty="0" smtClean="0"/>
          </a:p>
          <a:p>
            <a:pPr lvl="2">
              <a:lnSpc>
                <a:spcPct val="92000"/>
              </a:lnSpc>
            </a:pPr>
            <a:endParaRPr lang="en-US" dirty="0" smtClean="0"/>
          </a:p>
          <a:p>
            <a:pPr lvl="1">
              <a:lnSpc>
                <a:spcPct val="92000"/>
              </a:lnSpc>
            </a:pPr>
            <a:r>
              <a:rPr lang="en-US" dirty="0" smtClean="0"/>
              <a:t>adding two positives?</a:t>
            </a:r>
            <a:endParaRPr lang="en-US" dirty="0"/>
          </a:p>
          <a:p>
            <a:pPr lvl="2">
              <a:lnSpc>
                <a:spcPct val="92000"/>
              </a:lnSpc>
            </a:pPr>
            <a:endParaRPr lang="en-US" dirty="0" smtClean="0"/>
          </a:p>
          <a:p>
            <a:pPr lvl="2">
              <a:lnSpc>
                <a:spcPct val="92000"/>
              </a:lnSpc>
            </a:pPr>
            <a:endParaRPr lang="en-US" dirty="0"/>
          </a:p>
          <a:p>
            <a:pPr lvl="1">
              <a:lnSpc>
                <a:spcPct val="92000"/>
              </a:lnSpc>
            </a:pPr>
            <a:r>
              <a:rPr lang="en-US" dirty="0" smtClean="0"/>
              <a:t>adding two negatives?</a:t>
            </a:r>
          </a:p>
          <a:p>
            <a:pPr lvl="2">
              <a:lnSpc>
                <a:spcPct val="92000"/>
              </a:lnSpc>
            </a:pPr>
            <a:endParaRPr lang="en-US" dirty="0"/>
          </a:p>
          <a:p>
            <a:pPr lvl="2">
              <a:lnSpc>
                <a:spcPct val="92000"/>
              </a:lnSpc>
            </a:pPr>
            <a:endParaRPr lang="en-US" dirty="0" smtClean="0"/>
          </a:p>
          <a:p>
            <a:pPr lvl="1">
              <a:lnSpc>
                <a:spcPct val="92000"/>
              </a:lnSpc>
              <a:buNone/>
            </a:pPr>
            <a:endParaRPr lang="en-US" dirty="0" smtClean="0"/>
          </a:p>
        </p:txBody>
      </p:sp>
    </p:spTree>
    <p:extLst>
      <p:ext uri="{BB962C8B-B14F-4D97-AF65-F5344CB8AC3E}">
        <p14:creationId xmlns:p14="http://schemas.microsoft.com/office/powerpoint/2010/main" val="35832170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296400" cy="6172200"/>
          </a:xfrm>
        </p:spPr>
        <p:txBody>
          <a:bodyPr>
            <a:normAutofit fontScale="92500" lnSpcReduction="20000"/>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p>
          <a:p>
            <a:r>
              <a:rPr lang="en-US" sz="2800" dirty="0" smtClean="0"/>
              <a:t>We (humans) often write numbers as decimal and hexadecimal for convenience, so need to be able to convert to binary and back (to understand what computer is doing!).</a:t>
            </a:r>
          </a:p>
          <a:p>
            <a:endParaRPr lang="en-US" sz="2800" dirty="0"/>
          </a:p>
          <a:p>
            <a:r>
              <a:rPr lang="en-US" sz="2800" dirty="0" smtClean="0"/>
              <a:t>Adding two 1-bit numbers generalizes to adding two numbers of any size since 1-bit full adders can be cascaded. </a:t>
            </a:r>
          </a:p>
          <a:p>
            <a:endParaRPr lang="en-US" sz="2800" dirty="0"/>
          </a:p>
          <a:p>
            <a:r>
              <a:rPr lang="en-US" sz="2800" dirty="0" smtClean="0"/>
              <a:t>Using Two’s complement number representation simplifies adder Logic circuit design (0 is unique, easy to negate). Subtraction is simply adding, where one operand is negated (two’s complement; to negate just flip the bits and add 1).</a:t>
            </a:r>
          </a:p>
          <a:p>
            <a:r>
              <a:rPr lang="en-US" sz="2800" dirty="0" smtClean="0">
                <a:solidFill>
                  <a:schemeClr val="accent1"/>
                </a:solidFill>
              </a:rPr>
              <a:t>Overflow if sign of operands A and B != sign of result S. Can detect overflow by testing  </a:t>
            </a:r>
            <a:r>
              <a:rPr lang="en-US" sz="2800" dirty="0" err="1" smtClean="0">
                <a:solidFill>
                  <a:schemeClr val="accent1"/>
                </a:solidFill>
              </a:rPr>
              <a:t>C</a:t>
            </a:r>
            <a:r>
              <a:rPr lang="en-US" sz="2800" baseline="-25000" dirty="0" err="1" smtClean="0">
                <a:solidFill>
                  <a:schemeClr val="accent1"/>
                </a:solidFill>
              </a:rPr>
              <a:t>in</a:t>
            </a:r>
            <a:r>
              <a:rPr lang="en-US" sz="2800" dirty="0" smtClean="0">
                <a:solidFill>
                  <a:schemeClr val="accent1"/>
                </a:solidFill>
              </a:rPr>
              <a:t> != </a:t>
            </a:r>
            <a:r>
              <a:rPr lang="en-US" sz="2800" dirty="0" err="1" smtClean="0">
                <a:solidFill>
                  <a:schemeClr val="accent1"/>
                </a:solidFill>
              </a:rPr>
              <a:t>C</a:t>
            </a:r>
            <a:r>
              <a:rPr lang="en-US" sz="2800" baseline="-25000" dirty="0" err="1" smtClean="0">
                <a:solidFill>
                  <a:schemeClr val="accent1"/>
                </a:solidFill>
              </a:rPr>
              <a:t>out</a:t>
            </a:r>
            <a:r>
              <a:rPr lang="en-US" sz="2800" dirty="0">
                <a:solidFill>
                  <a:schemeClr val="accent1"/>
                </a:solidFill>
              </a:rPr>
              <a:t> </a:t>
            </a:r>
            <a:r>
              <a:rPr lang="en-US" sz="2800" dirty="0" smtClean="0">
                <a:solidFill>
                  <a:schemeClr val="accent1"/>
                </a:solidFill>
              </a:rPr>
              <a:t>of </a:t>
            </a:r>
            <a:r>
              <a:rPr lang="en-US" sz="2800" dirty="0">
                <a:solidFill>
                  <a:schemeClr val="accent1"/>
                </a:solidFill>
              </a:rPr>
              <a:t>the most significant bit (</a:t>
            </a:r>
            <a:r>
              <a:rPr lang="en-US" sz="2800" dirty="0" err="1">
                <a:solidFill>
                  <a:schemeClr val="accent1"/>
                </a:solidFill>
              </a:rPr>
              <a:t>msb</a:t>
            </a:r>
            <a:r>
              <a:rPr lang="en-US" sz="2800" dirty="0" smtClean="0">
                <a:solidFill>
                  <a:schemeClr val="accent1"/>
                </a:solidFill>
              </a:rPr>
              <a:t>), which only occurs when previous statement is true. </a:t>
            </a:r>
            <a:endParaRPr lang="en-US" sz="2800" dirty="0">
              <a:solidFill>
                <a:schemeClr val="accent1"/>
              </a:solidFill>
            </a:endParaRPr>
          </a:p>
        </p:txBody>
      </p:sp>
    </p:spTree>
    <p:extLst>
      <p:ext uri="{BB962C8B-B14F-4D97-AF65-F5344CB8AC3E}">
        <p14:creationId xmlns:p14="http://schemas.microsoft.com/office/powerpoint/2010/main" val="2743674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7107" name="Rectangle 3"/>
          <p:cNvSpPr>
            <a:spLocks noGrp="1" noChangeArrowheads="1"/>
          </p:cNvSpPr>
          <p:nvPr>
            <p:ph type="title"/>
            <p:custDataLst>
              <p:tags r:id="rId1"/>
            </p:custDataLst>
          </p:nvPr>
        </p:nvSpPr>
        <p:spPr/>
        <p:txBody>
          <a:bodyPr>
            <a:noAutofit/>
          </a:bodyPr>
          <a:lstStyle/>
          <a:p>
            <a:r>
              <a:rPr lang="en-US"/>
              <a:t>A Calculator</a:t>
            </a:r>
          </a:p>
        </p:txBody>
      </p:sp>
      <p:sp>
        <p:nvSpPr>
          <p:cNvPr id="1967111" name="Line 7"/>
          <p:cNvSpPr>
            <a:spLocks noChangeShapeType="1"/>
          </p:cNvSpPr>
          <p:nvPr>
            <p:custDataLst>
              <p:tags r:id="rId2"/>
            </p:custDataLst>
          </p:nvPr>
        </p:nvSpPr>
        <p:spPr bwMode="auto">
          <a:xfrm>
            <a:off x="1963737" y="2286000"/>
            <a:ext cx="2133600"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12" name="Line 8"/>
          <p:cNvSpPr>
            <a:spLocks noChangeShapeType="1"/>
          </p:cNvSpPr>
          <p:nvPr>
            <p:custDataLst>
              <p:tags r:id="rId3"/>
            </p:custDataLst>
          </p:nvPr>
        </p:nvSpPr>
        <p:spPr bwMode="auto">
          <a:xfrm>
            <a:off x="1887537" y="3505200"/>
            <a:ext cx="762000" cy="0"/>
          </a:xfrm>
          <a:prstGeom prst="line">
            <a:avLst/>
          </a:prstGeom>
          <a:noFill/>
          <a:ln w="25400">
            <a:solidFill>
              <a:srgbClr val="FFFFFF"/>
            </a:solidFill>
            <a:round/>
            <a:headEnd/>
            <a:tailEnd/>
          </a:ln>
          <a:effectLst/>
        </p:spPr>
        <p:txBody>
          <a:bodyPr wrap="square" anchor="ctr">
            <a:spAutoFit/>
          </a:bodyPr>
          <a:lstStyle/>
          <a:p>
            <a:endParaRPr lang="en-US"/>
          </a:p>
        </p:txBody>
      </p:sp>
      <p:grpSp>
        <p:nvGrpSpPr>
          <p:cNvPr id="2" name="Group 9"/>
          <p:cNvGrpSpPr>
            <a:grpSpLocks/>
          </p:cNvGrpSpPr>
          <p:nvPr>
            <p:custDataLst>
              <p:tags r:id="rId4"/>
            </p:custDataLst>
          </p:nvPr>
        </p:nvGrpSpPr>
        <p:grpSpPr bwMode="auto">
          <a:xfrm>
            <a:off x="2649537" y="3581400"/>
            <a:ext cx="762000" cy="304800"/>
            <a:chOff x="3654" y="1680"/>
            <a:chExt cx="934" cy="336"/>
          </a:xfrm>
        </p:grpSpPr>
        <p:sp>
          <p:nvSpPr>
            <p:cNvPr id="1967114" name="AutoShape 10"/>
            <p:cNvSpPr>
              <a:spLocks noChangeArrowheads="1"/>
            </p:cNvSpPr>
            <p:nvPr>
              <p:custDataLst>
                <p:tags r:id="rId44"/>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967115" name="Oval 11"/>
            <p:cNvSpPr>
              <a:spLocks noChangeArrowheads="1"/>
            </p:cNvSpPr>
            <p:nvPr>
              <p:custDataLst>
                <p:tags r:id="rId45"/>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967116" name="Line 12"/>
            <p:cNvSpPr>
              <a:spLocks noChangeShapeType="1"/>
            </p:cNvSpPr>
            <p:nvPr>
              <p:custDataLst>
                <p:tags r:id="rId46"/>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967117" name="Line 13"/>
            <p:cNvSpPr>
              <a:spLocks noChangeShapeType="1"/>
            </p:cNvSpPr>
            <p:nvPr>
              <p:custDataLst>
                <p:tags r:id="rId47"/>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967118" name="Rectangle 14"/>
          <p:cNvSpPr>
            <a:spLocks noChangeArrowheads="1"/>
          </p:cNvSpPr>
          <p:nvPr>
            <p:custDataLst>
              <p:tags r:id="rId5"/>
            </p:custDataLst>
          </p:nvPr>
        </p:nvSpPr>
        <p:spPr bwMode="auto">
          <a:xfrm>
            <a:off x="3411537" y="3124200"/>
            <a:ext cx="381000" cy="762000"/>
          </a:xfrm>
          <a:custGeom>
            <a:avLst/>
            <a:gdLst>
              <a:gd name="connsiteX0" fmla="*/ 0 w 381000"/>
              <a:gd name="connsiteY0" fmla="*/ 0 h 762000"/>
              <a:gd name="connsiteX1" fmla="*/ 381000 w 381000"/>
              <a:gd name="connsiteY1" fmla="*/ 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762000 h 762000"/>
              <a:gd name="connsiteX3" fmla="*/ 0 w 381000"/>
              <a:gd name="connsiteY3" fmla="*/ 762000 h 762000"/>
              <a:gd name="connsiteX4" fmla="*/ 0 w 381000"/>
              <a:gd name="connsiteY4" fmla="*/ 0 h 762000"/>
              <a:gd name="connsiteX0" fmla="*/ 0 w 381000"/>
              <a:gd name="connsiteY0" fmla="*/ 0 h 762000"/>
              <a:gd name="connsiteX1" fmla="*/ 381000 w 381000"/>
              <a:gd name="connsiteY1" fmla="*/ 76200 h 762000"/>
              <a:gd name="connsiteX2" fmla="*/ 381000 w 381000"/>
              <a:gd name="connsiteY2" fmla="*/ 685800 h 762000"/>
              <a:gd name="connsiteX3" fmla="*/ 0 w 381000"/>
              <a:gd name="connsiteY3" fmla="*/ 762000 h 762000"/>
              <a:gd name="connsiteX4" fmla="*/ 0 w 381000"/>
              <a:gd name="connsiteY4" fmla="*/ 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000" h="762000">
                <a:moveTo>
                  <a:pt x="0" y="0"/>
                </a:moveTo>
                <a:lnTo>
                  <a:pt x="381000" y="76200"/>
                </a:lnTo>
                <a:lnTo>
                  <a:pt x="381000" y="685800"/>
                </a:lnTo>
                <a:lnTo>
                  <a:pt x="0" y="762000"/>
                </a:lnTo>
                <a:lnTo>
                  <a:pt x="0" y="0"/>
                </a:lnTo>
                <a:close/>
              </a:path>
            </a:pathLst>
          </a:custGeom>
          <a:noFill/>
          <a:ln w="25400" algn="ctr">
            <a:solidFill>
              <a:schemeClr val="accent4"/>
            </a:solidFill>
            <a:miter lim="800000"/>
            <a:headEnd/>
            <a:tailEnd/>
          </a:ln>
          <a:effectLst/>
        </p:spPr>
        <p:txBody>
          <a:bodyPr anchor="ctr">
            <a:spAutoFit/>
          </a:bodyPr>
          <a:lstStyle/>
          <a:p>
            <a:endParaRPr lang="en-US"/>
          </a:p>
        </p:txBody>
      </p:sp>
      <p:sp>
        <p:nvSpPr>
          <p:cNvPr id="1967119" name="Line 15"/>
          <p:cNvSpPr>
            <a:spLocks noChangeShapeType="1"/>
          </p:cNvSpPr>
          <p:nvPr>
            <p:custDataLst>
              <p:tags r:id="rId6"/>
            </p:custDataLst>
          </p:nvPr>
        </p:nvSpPr>
        <p:spPr bwMode="auto">
          <a:xfrm>
            <a:off x="2649537" y="3200400"/>
            <a:ext cx="762000" cy="0"/>
          </a:xfrm>
          <a:prstGeom prst="line">
            <a:avLst/>
          </a:prstGeom>
          <a:noFill/>
          <a:ln w="25400">
            <a:solidFill>
              <a:srgbClr val="FFFFFF"/>
            </a:solidFill>
            <a:round/>
            <a:headEnd/>
            <a:tailEnd/>
          </a:ln>
          <a:effectLst/>
        </p:spPr>
        <p:txBody>
          <a:bodyPr anchor="ctr">
            <a:spAutoFit/>
          </a:bodyPr>
          <a:lstStyle/>
          <a:p>
            <a:endParaRPr lang="en-US"/>
          </a:p>
        </p:txBody>
      </p:sp>
      <p:sp>
        <p:nvSpPr>
          <p:cNvPr id="1967120" name="Line 16"/>
          <p:cNvSpPr>
            <a:spLocks noChangeShapeType="1"/>
          </p:cNvSpPr>
          <p:nvPr>
            <p:custDataLst>
              <p:tags r:id="rId7"/>
            </p:custDataLst>
          </p:nvPr>
        </p:nvSpPr>
        <p:spPr bwMode="auto">
          <a:xfrm>
            <a:off x="2649537" y="3200400"/>
            <a:ext cx="0" cy="533400"/>
          </a:xfrm>
          <a:prstGeom prst="line">
            <a:avLst/>
          </a:prstGeom>
          <a:noFill/>
          <a:ln w="25400">
            <a:solidFill>
              <a:srgbClr val="FFFFFF"/>
            </a:solidFill>
            <a:round/>
            <a:headEnd/>
            <a:tailEnd/>
          </a:ln>
          <a:effectLst/>
        </p:spPr>
        <p:txBody>
          <a:bodyPr anchor="ctr">
            <a:spAutoFit/>
          </a:bodyPr>
          <a:lstStyle/>
          <a:p>
            <a:endParaRPr lang="en-US"/>
          </a:p>
        </p:txBody>
      </p:sp>
      <p:sp>
        <p:nvSpPr>
          <p:cNvPr id="1967121" name="Line 17"/>
          <p:cNvSpPr>
            <a:spLocks noChangeShapeType="1"/>
          </p:cNvSpPr>
          <p:nvPr>
            <p:custDataLst>
              <p:tags r:id="rId8"/>
            </p:custDataLst>
          </p:nvPr>
        </p:nvSpPr>
        <p:spPr bwMode="auto">
          <a:xfrm>
            <a:off x="3792537" y="3505200"/>
            <a:ext cx="304800" cy="0"/>
          </a:xfrm>
          <a:prstGeom prst="line">
            <a:avLst/>
          </a:prstGeom>
          <a:noFill/>
          <a:ln w="25400">
            <a:solidFill>
              <a:srgbClr val="FFFFFF"/>
            </a:solidFill>
            <a:round/>
            <a:headEnd/>
            <a:tailEnd/>
          </a:ln>
          <a:effectLst/>
        </p:spPr>
        <p:txBody>
          <a:bodyPr anchor="ctr">
            <a:spAutoFit/>
          </a:bodyPr>
          <a:lstStyle/>
          <a:p>
            <a:endParaRPr lang="en-US"/>
          </a:p>
        </p:txBody>
      </p:sp>
      <p:sp>
        <p:nvSpPr>
          <p:cNvPr id="1967122" name="Line 18"/>
          <p:cNvSpPr>
            <a:spLocks noChangeShapeType="1"/>
          </p:cNvSpPr>
          <p:nvPr>
            <p:custDataLst>
              <p:tags r:id="rId9"/>
            </p:custDataLst>
          </p:nvPr>
        </p:nvSpPr>
        <p:spPr bwMode="auto">
          <a:xfrm>
            <a:off x="4097337" y="2971800"/>
            <a:ext cx="228600" cy="0"/>
          </a:xfrm>
          <a:prstGeom prst="line">
            <a:avLst/>
          </a:prstGeom>
          <a:noFill/>
          <a:ln w="25400">
            <a:solidFill>
              <a:srgbClr val="FFFFFF"/>
            </a:solidFill>
            <a:round/>
            <a:headEnd/>
            <a:tailEnd/>
          </a:ln>
          <a:effectLst/>
        </p:spPr>
        <p:txBody>
          <a:bodyPr anchor="ctr">
            <a:spAutoFit/>
          </a:bodyPr>
          <a:lstStyle/>
          <a:p>
            <a:endParaRPr lang="en-US"/>
          </a:p>
        </p:txBody>
      </p:sp>
      <p:sp>
        <p:nvSpPr>
          <p:cNvPr id="1967123" name="Line 19"/>
          <p:cNvSpPr>
            <a:spLocks noChangeShapeType="1"/>
          </p:cNvSpPr>
          <p:nvPr>
            <p:custDataLst>
              <p:tags r:id="rId10"/>
            </p:custDataLst>
          </p:nvPr>
        </p:nvSpPr>
        <p:spPr bwMode="auto">
          <a:xfrm>
            <a:off x="4097337" y="2971800"/>
            <a:ext cx="0" cy="533400"/>
          </a:xfrm>
          <a:prstGeom prst="line">
            <a:avLst/>
          </a:prstGeom>
          <a:noFill/>
          <a:ln w="25400">
            <a:solidFill>
              <a:srgbClr val="FFFFFF"/>
            </a:solidFill>
            <a:round/>
            <a:headEnd/>
            <a:tailEnd/>
          </a:ln>
          <a:effectLst/>
        </p:spPr>
        <p:txBody>
          <a:bodyPr anchor="ctr">
            <a:spAutoFit/>
          </a:bodyPr>
          <a:lstStyle/>
          <a:p>
            <a:endParaRPr lang="en-US"/>
          </a:p>
        </p:txBody>
      </p:sp>
      <p:sp>
        <p:nvSpPr>
          <p:cNvPr id="1967124" name="Line 20"/>
          <p:cNvSpPr>
            <a:spLocks noChangeShapeType="1"/>
          </p:cNvSpPr>
          <p:nvPr>
            <p:custDataLst>
              <p:tags r:id="rId11"/>
            </p:custDataLst>
          </p:nvPr>
        </p:nvSpPr>
        <p:spPr bwMode="auto">
          <a:xfrm>
            <a:off x="4097337" y="2819400"/>
            <a:ext cx="228600" cy="0"/>
          </a:xfrm>
          <a:prstGeom prst="line">
            <a:avLst/>
          </a:prstGeom>
          <a:noFill/>
          <a:ln w="25400">
            <a:solidFill>
              <a:srgbClr val="FFFFFF"/>
            </a:solidFill>
            <a:round/>
            <a:headEnd/>
            <a:tailEnd/>
          </a:ln>
          <a:effectLst/>
        </p:spPr>
        <p:txBody>
          <a:bodyPr anchor="ctr">
            <a:spAutoFit/>
          </a:bodyPr>
          <a:lstStyle/>
          <a:p>
            <a:endParaRPr lang="en-US"/>
          </a:p>
        </p:txBody>
      </p:sp>
      <p:sp>
        <p:nvSpPr>
          <p:cNvPr id="1967125" name="Line 21"/>
          <p:cNvSpPr>
            <a:spLocks noChangeShapeType="1"/>
          </p:cNvSpPr>
          <p:nvPr>
            <p:custDataLst>
              <p:tags r:id="rId12"/>
            </p:custDataLst>
          </p:nvPr>
        </p:nvSpPr>
        <p:spPr bwMode="auto">
          <a:xfrm>
            <a:off x="4097337" y="2286000"/>
            <a:ext cx="0" cy="533400"/>
          </a:xfrm>
          <a:prstGeom prst="line">
            <a:avLst/>
          </a:prstGeom>
          <a:noFill/>
          <a:ln w="25400">
            <a:solidFill>
              <a:srgbClr val="FFFFFF"/>
            </a:solidFill>
            <a:round/>
            <a:headEnd/>
            <a:tailEnd/>
          </a:ln>
          <a:effectLst/>
        </p:spPr>
        <p:txBody>
          <a:bodyPr anchor="ctr">
            <a:spAutoFit/>
          </a:bodyPr>
          <a:lstStyle/>
          <a:p>
            <a:endParaRPr lang="en-US"/>
          </a:p>
        </p:txBody>
      </p:sp>
      <p:sp>
        <p:nvSpPr>
          <p:cNvPr id="1967126" name="Rectangle 22"/>
          <p:cNvSpPr>
            <a:spLocks noChangeArrowheads="1"/>
          </p:cNvSpPr>
          <p:nvPr>
            <p:custDataLst>
              <p:tags r:id="rId13"/>
            </p:custDataLst>
          </p:nvPr>
        </p:nvSpPr>
        <p:spPr bwMode="auto">
          <a:xfrm>
            <a:off x="4325937" y="2438400"/>
            <a:ext cx="457200" cy="914400"/>
          </a:xfrm>
          <a:prstGeom prst="rect">
            <a:avLst/>
          </a:prstGeom>
          <a:noFill/>
          <a:ln w="25400" algn="ctr">
            <a:solidFill>
              <a:srgbClr val="FF9900"/>
            </a:solidFill>
            <a:miter lim="800000"/>
            <a:headEnd/>
            <a:tailEnd/>
          </a:ln>
          <a:effectLst/>
        </p:spPr>
        <p:txBody>
          <a:bodyPr anchor="ctr">
            <a:spAutoFit/>
          </a:bodyPr>
          <a:lstStyle/>
          <a:p>
            <a:endParaRPr lang="en-US"/>
          </a:p>
        </p:txBody>
      </p:sp>
      <p:sp>
        <p:nvSpPr>
          <p:cNvPr id="1967129" name="Line 25"/>
          <p:cNvSpPr>
            <a:spLocks noChangeShapeType="1"/>
          </p:cNvSpPr>
          <p:nvPr>
            <p:custDataLst>
              <p:tags r:id="rId14"/>
            </p:custDataLst>
          </p:nvPr>
        </p:nvSpPr>
        <p:spPr bwMode="auto">
          <a:xfrm>
            <a:off x="3640137" y="3810000"/>
            <a:ext cx="0" cy="106680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30" name="Line 26"/>
          <p:cNvSpPr>
            <a:spLocks noChangeShapeType="1"/>
          </p:cNvSpPr>
          <p:nvPr>
            <p:custDataLst>
              <p:tags r:id="rId15"/>
            </p:custDataLst>
          </p:nvPr>
        </p:nvSpPr>
        <p:spPr bwMode="auto">
          <a:xfrm>
            <a:off x="4487465" y="3366075"/>
            <a:ext cx="9128" cy="1510725"/>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31" name="Line 27"/>
          <p:cNvSpPr>
            <a:spLocks noChangeShapeType="1"/>
          </p:cNvSpPr>
          <p:nvPr>
            <p:custDataLst>
              <p:tags r:id="rId16"/>
            </p:custDataLst>
          </p:nvPr>
        </p:nvSpPr>
        <p:spPr bwMode="auto">
          <a:xfrm flipH="1">
            <a:off x="1887537" y="4876800"/>
            <a:ext cx="2609056" cy="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36" name="Text Box 32"/>
          <p:cNvSpPr txBox="1">
            <a:spLocks noChangeArrowheads="1"/>
          </p:cNvSpPr>
          <p:nvPr>
            <p:custDataLst>
              <p:tags r:id="rId17"/>
            </p:custDataLst>
          </p:nvPr>
        </p:nvSpPr>
        <p:spPr bwMode="auto">
          <a:xfrm rot="16200000">
            <a:off x="3939381" y="2703225"/>
            <a:ext cx="1114425"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a:solidFill>
                  <a:srgbClr val="FFFFFF"/>
                </a:solidFill>
                <a:latin typeface="Calibri"/>
              </a:rPr>
              <a:t>adder</a:t>
            </a:r>
          </a:p>
        </p:txBody>
      </p:sp>
      <p:sp>
        <p:nvSpPr>
          <p:cNvPr id="1967138" name="Text Box 34"/>
          <p:cNvSpPr txBox="1">
            <a:spLocks noChangeArrowheads="1"/>
          </p:cNvSpPr>
          <p:nvPr>
            <p:custDataLst>
              <p:tags r:id="rId18"/>
            </p:custDataLst>
          </p:nvPr>
        </p:nvSpPr>
        <p:spPr bwMode="auto">
          <a:xfrm rot="16200000">
            <a:off x="3055937" y="3283456"/>
            <a:ext cx="960438"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a:solidFill>
                  <a:srgbClr val="FFFFFF"/>
                </a:solidFill>
                <a:latin typeface="Calibri"/>
              </a:rPr>
              <a:t>mux</a:t>
            </a:r>
          </a:p>
        </p:txBody>
      </p:sp>
      <p:sp>
        <p:nvSpPr>
          <p:cNvPr id="1967141" name="Rectangle 37"/>
          <p:cNvSpPr>
            <a:spLocks noChangeArrowheads="1"/>
          </p:cNvSpPr>
          <p:nvPr>
            <p:custDataLst>
              <p:tags r:id="rId19"/>
            </p:custDataLst>
          </p:nvPr>
        </p:nvSpPr>
        <p:spPr bwMode="auto">
          <a:xfrm>
            <a:off x="5773737" y="2362200"/>
            <a:ext cx="381000" cy="1143000"/>
          </a:xfrm>
          <a:prstGeom prst="rect">
            <a:avLst/>
          </a:prstGeom>
          <a:noFill/>
          <a:ln w="25400" algn="ctr">
            <a:solidFill>
              <a:srgbClr val="CC0099"/>
            </a:solidFill>
            <a:miter lim="800000"/>
            <a:headEnd/>
            <a:tailEnd/>
          </a:ln>
          <a:effectLst/>
        </p:spPr>
        <p:txBody>
          <a:bodyPr wrap="none" anchor="ctr">
            <a:spAutoFit/>
          </a:bodyPr>
          <a:lstStyle/>
          <a:p>
            <a:endParaRPr lang="en-US"/>
          </a:p>
        </p:txBody>
      </p:sp>
      <p:sp>
        <p:nvSpPr>
          <p:cNvPr id="1967142" name="Text Box 38"/>
          <p:cNvSpPr txBox="1">
            <a:spLocks noChangeArrowheads="1"/>
          </p:cNvSpPr>
          <p:nvPr>
            <p:custDataLst>
              <p:tags r:id="rId20"/>
            </p:custDataLst>
          </p:nvPr>
        </p:nvSpPr>
        <p:spPr bwMode="auto">
          <a:xfrm rot="16200000">
            <a:off x="5345112" y="2699256"/>
            <a:ext cx="1220788" cy="394275"/>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decoder</a:t>
            </a:r>
            <a:endParaRPr lang="en-US" dirty="0">
              <a:solidFill>
                <a:srgbClr val="FFFFFF"/>
              </a:solidFill>
              <a:latin typeface="Calibri"/>
            </a:endParaRPr>
          </a:p>
        </p:txBody>
      </p:sp>
      <p:sp>
        <p:nvSpPr>
          <p:cNvPr id="1967143" name="Line 39"/>
          <p:cNvSpPr>
            <a:spLocks noChangeShapeType="1"/>
          </p:cNvSpPr>
          <p:nvPr>
            <p:custDataLst>
              <p:tags r:id="rId21"/>
            </p:custDataLst>
          </p:nvPr>
        </p:nvSpPr>
        <p:spPr bwMode="auto">
          <a:xfrm flipH="1">
            <a:off x="2133600" y="2146875"/>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44" name="Text Box 40"/>
          <p:cNvSpPr txBox="1">
            <a:spLocks noChangeArrowheads="1"/>
          </p:cNvSpPr>
          <p:nvPr>
            <p:custDataLst>
              <p:tags r:id="rId22"/>
            </p:custDataLst>
          </p:nvPr>
        </p:nvSpPr>
        <p:spPr bwMode="auto">
          <a:xfrm>
            <a:off x="2038164" y="1714856"/>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
        <p:nvSpPr>
          <p:cNvPr id="1967145" name="Line 41"/>
          <p:cNvSpPr>
            <a:spLocks noChangeShapeType="1"/>
          </p:cNvSpPr>
          <p:nvPr>
            <p:custDataLst>
              <p:tags r:id="rId23"/>
            </p:custDataLst>
          </p:nvPr>
        </p:nvSpPr>
        <p:spPr bwMode="auto">
          <a:xfrm flipH="1">
            <a:off x="2978150" y="3132138"/>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46" name="Text Box 42"/>
          <p:cNvSpPr txBox="1">
            <a:spLocks noChangeArrowheads="1"/>
          </p:cNvSpPr>
          <p:nvPr>
            <p:custDataLst>
              <p:tags r:id="rId24"/>
            </p:custDataLst>
          </p:nvPr>
        </p:nvSpPr>
        <p:spPr bwMode="auto">
          <a:xfrm>
            <a:off x="2878137" y="2806125"/>
            <a:ext cx="301686"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8</a:t>
            </a:r>
          </a:p>
        </p:txBody>
      </p:sp>
      <p:sp>
        <p:nvSpPr>
          <p:cNvPr id="1967147" name="Line 43"/>
          <p:cNvSpPr>
            <a:spLocks noChangeShapeType="1"/>
          </p:cNvSpPr>
          <p:nvPr>
            <p:custDataLst>
              <p:tags r:id="rId25"/>
            </p:custDataLst>
          </p:nvPr>
        </p:nvSpPr>
        <p:spPr bwMode="auto">
          <a:xfrm flipH="1">
            <a:off x="3892550" y="3360738"/>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48" name="Text Box 44"/>
          <p:cNvSpPr txBox="1">
            <a:spLocks noChangeArrowheads="1"/>
          </p:cNvSpPr>
          <p:nvPr>
            <p:custDataLst>
              <p:tags r:id="rId26"/>
            </p:custDataLst>
          </p:nvPr>
        </p:nvSpPr>
        <p:spPr bwMode="auto">
          <a:xfrm>
            <a:off x="3742500" y="2971800"/>
            <a:ext cx="301686"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a:solidFill>
                  <a:srgbClr val="FFFFFF"/>
                </a:solidFill>
                <a:latin typeface="Calibri"/>
              </a:rPr>
              <a:t>8</a:t>
            </a:r>
          </a:p>
        </p:txBody>
      </p:sp>
      <p:sp>
        <p:nvSpPr>
          <p:cNvPr id="1967149" name="Line 45"/>
          <p:cNvSpPr>
            <a:spLocks noChangeShapeType="1"/>
          </p:cNvSpPr>
          <p:nvPr>
            <p:custDataLst>
              <p:tags r:id="rId27"/>
            </p:custDataLst>
          </p:nvPr>
        </p:nvSpPr>
        <p:spPr bwMode="auto">
          <a:xfrm flipH="1">
            <a:off x="2673350" y="3665538"/>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50" name="Text Box 46"/>
          <p:cNvSpPr txBox="1">
            <a:spLocks noChangeArrowheads="1"/>
          </p:cNvSpPr>
          <p:nvPr>
            <p:custDataLst>
              <p:tags r:id="rId28"/>
            </p:custDataLst>
          </p:nvPr>
        </p:nvSpPr>
        <p:spPr bwMode="auto">
          <a:xfrm>
            <a:off x="2523300" y="3810000"/>
            <a:ext cx="301686"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a:solidFill>
                  <a:srgbClr val="FFFFFF"/>
                </a:solidFill>
                <a:latin typeface="Calibri"/>
              </a:rPr>
              <a:t>8</a:t>
            </a:r>
          </a:p>
        </p:txBody>
      </p:sp>
      <p:sp>
        <p:nvSpPr>
          <p:cNvPr id="1967151" name="Line 47"/>
          <p:cNvSpPr>
            <a:spLocks noChangeShapeType="1"/>
          </p:cNvSpPr>
          <p:nvPr>
            <p:custDataLst>
              <p:tags r:id="rId29"/>
            </p:custDataLst>
          </p:nvPr>
        </p:nvSpPr>
        <p:spPr bwMode="auto">
          <a:xfrm flipH="1">
            <a:off x="5164137" y="2751138"/>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1967152" name="Text Box 48"/>
          <p:cNvSpPr txBox="1">
            <a:spLocks noChangeArrowheads="1"/>
          </p:cNvSpPr>
          <p:nvPr>
            <p:custDataLst>
              <p:tags r:id="rId30"/>
            </p:custDataLst>
          </p:nvPr>
        </p:nvSpPr>
        <p:spPr bwMode="auto">
          <a:xfrm>
            <a:off x="5091051" y="2425125"/>
            <a:ext cx="301686" cy="394275"/>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8</a:t>
            </a:r>
          </a:p>
        </p:txBody>
      </p:sp>
      <p:sp>
        <p:nvSpPr>
          <p:cNvPr id="1967153" name="Line 49"/>
          <p:cNvSpPr>
            <a:spLocks noChangeShapeType="1"/>
          </p:cNvSpPr>
          <p:nvPr>
            <p:custDataLst>
              <p:tags r:id="rId31"/>
            </p:custDataLst>
          </p:nvPr>
        </p:nvSpPr>
        <p:spPr bwMode="auto">
          <a:xfrm>
            <a:off x="4859337" y="2895600"/>
            <a:ext cx="914400" cy="0"/>
          </a:xfrm>
          <a:prstGeom prst="line">
            <a:avLst/>
          </a:prstGeom>
          <a:noFill/>
          <a:ln w="25400">
            <a:solidFill>
              <a:srgbClr val="FFFFFF"/>
            </a:solidFill>
            <a:round/>
            <a:headEnd/>
            <a:tailEnd/>
          </a:ln>
          <a:effectLst/>
        </p:spPr>
        <p:txBody>
          <a:bodyPr wrap="square" anchor="ctr">
            <a:spAutoFit/>
          </a:bodyPr>
          <a:lstStyle/>
          <a:p>
            <a:endParaRPr lang="en-US"/>
          </a:p>
        </p:txBody>
      </p:sp>
      <p:pic>
        <p:nvPicPr>
          <p:cNvPr id="1967154" name="Picture 50" descr="8-segment"/>
          <p:cNvPicPr>
            <a:picLocks noChangeAspect="1" noChangeArrowheads="1"/>
          </p:cNvPicPr>
          <p:nvPr>
            <p:custDataLst>
              <p:tags r:id="rId32"/>
            </p:custDataLst>
          </p:nvPr>
        </p:nvPicPr>
        <p:blipFill>
          <a:blip r:embed="rId50" cstate="print"/>
          <a:srcRect/>
          <a:stretch>
            <a:fillRect/>
          </a:stretch>
        </p:blipFill>
        <p:spPr bwMode="auto">
          <a:xfrm>
            <a:off x="5697537" y="1066800"/>
            <a:ext cx="703263" cy="914400"/>
          </a:xfrm>
          <a:prstGeom prst="rect">
            <a:avLst/>
          </a:prstGeom>
          <a:noFill/>
        </p:spPr>
      </p:pic>
      <p:pic>
        <p:nvPicPr>
          <p:cNvPr id="1967155" name="Picture 51" descr="8-segment"/>
          <p:cNvPicPr>
            <a:picLocks noChangeAspect="1" noChangeArrowheads="1"/>
          </p:cNvPicPr>
          <p:nvPr>
            <p:custDataLst>
              <p:tags r:id="rId33"/>
            </p:custDataLst>
          </p:nvPr>
        </p:nvPicPr>
        <p:blipFill>
          <a:blip r:embed="rId50" cstate="print"/>
          <a:srcRect/>
          <a:stretch>
            <a:fillRect/>
          </a:stretch>
        </p:blipFill>
        <p:spPr bwMode="auto">
          <a:xfrm>
            <a:off x="6383337" y="1066800"/>
            <a:ext cx="703263" cy="914400"/>
          </a:xfrm>
          <a:prstGeom prst="rect">
            <a:avLst/>
          </a:prstGeom>
          <a:noFill/>
        </p:spPr>
      </p:pic>
      <p:pic>
        <p:nvPicPr>
          <p:cNvPr id="1967156" name="Picture 52" descr="8-segment"/>
          <p:cNvPicPr>
            <a:picLocks noChangeAspect="1" noChangeArrowheads="1"/>
          </p:cNvPicPr>
          <p:nvPr>
            <p:custDataLst>
              <p:tags r:id="rId34"/>
            </p:custDataLst>
          </p:nvPr>
        </p:nvPicPr>
        <p:blipFill>
          <a:blip r:embed="rId50" cstate="print"/>
          <a:srcRect/>
          <a:stretch>
            <a:fillRect/>
          </a:stretch>
        </p:blipFill>
        <p:spPr bwMode="auto">
          <a:xfrm>
            <a:off x="5011737" y="1066800"/>
            <a:ext cx="703263" cy="914400"/>
          </a:xfrm>
          <a:prstGeom prst="rect">
            <a:avLst/>
          </a:prstGeom>
          <a:noFill/>
        </p:spPr>
      </p:pic>
      <p:sp>
        <p:nvSpPr>
          <p:cNvPr id="1967158" name="Line 54"/>
          <p:cNvSpPr>
            <a:spLocks noChangeShapeType="1"/>
          </p:cNvSpPr>
          <p:nvPr>
            <p:custDataLst>
              <p:tags r:id="rId35"/>
            </p:custDataLst>
          </p:nvPr>
        </p:nvSpPr>
        <p:spPr bwMode="auto">
          <a:xfrm>
            <a:off x="6002337" y="1981200"/>
            <a:ext cx="0" cy="381000"/>
          </a:xfrm>
          <a:prstGeom prst="line">
            <a:avLst/>
          </a:prstGeom>
          <a:noFill/>
          <a:ln w="25400">
            <a:solidFill>
              <a:srgbClr val="FFFFFF"/>
            </a:solidFill>
            <a:round/>
            <a:headEnd/>
            <a:tailEnd/>
          </a:ln>
          <a:effectLst/>
        </p:spPr>
        <p:txBody>
          <a:bodyPr wrap="square" anchor="ctr">
            <a:spAutoFit/>
          </a:bodyPr>
          <a:lstStyle/>
          <a:p>
            <a:endParaRPr lang="en-US"/>
          </a:p>
        </p:txBody>
      </p:sp>
      <p:sp>
        <p:nvSpPr>
          <p:cNvPr id="1967160" name="Text Box 56"/>
          <p:cNvSpPr txBox="1">
            <a:spLocks noChangeArrowheads="1"/>
          </p:cNvSpPr>
          <p:nvPr>
            <p:custDataLst>
              <p:tags r:id="rId36"/>
            </p:custDataLst>
          </p:nvPr>
        </p:nvSpPr>
        <p:spPr bwMode="auto">
          <a:xfrm>
            <a:off x="1524000" y="4526340"/>
            <a:ext cx="373820" cy="584775"/>
          </a:xfrm>
          <a:prstGeom prst="rect">
            <a:avLst/>
          </a:prstGeom>
          <a:noFill/>
          <a:ln w="25400" algn="ctr">
            <a:noFill/>
            <a:miter lim="800000"/>
            <a:headEnd/>
            <a:tailEnd/>
          </a:ln>
          <a:effectLst/>
        </p:spPr>
        <p:txBody>
          <a:bodyPr wrap="none">
            <a:spAutoFit/>
          </a:bodyPr>
          <a:lstStyle/>
          <a:p>
            <a:pPr eaLnBrk="1" hangingPunct="1">
              <a:buClr>
                <a:srgbClr val="40458C"/>
              </a:buClr>
              <a:buSzPct val="100000"/>
              <a:buFont typeface="Times New Roman" pitchFamily="18" charset="0"/>
              <a:buNone/>
            </a:pPr>
            <a:r>
              <a:rPr lang="en-US" sz="3200" dirty="0" smtClean="0">
                <a:solidFill>
                  <a:srgbClr val="FFFFFF"/>
                </a:solidFill>
                <a:latin typeface="Calibri"/>
              </a:rPr>
              <a:t>S</a:t>
            </a:r>
            <a:endParaRPr lang="en-US" sz="3200" dirty="0">
              <a:solidFill>
                <a:srgbClr val="FFFFFF"/>
              </a:solidFill>
              <a:latin typeface="Calibri"/>
            </a:endParaRPr>
          </a:p>
        </p:txBody>
      </p:sp>
      <p:sp>
        <p:nvSpPr>
          <p:cNvPr id="93" name="Line 54"/>
          <p:cNvSpPr>
            <a:spLocks noChangeShapeType="1"/>
          </p:cNvSpPr>
          <p:nvPr>
            <p:custDataLst>
              <p:tags r:id="rId37"/>
            </p:custDataLst>
          </p:nvPr>
        </p:nvSpPr>
        <p:spPr bwMode="auto">
          <a:xfrm>
            <a:off x="4554537" y="1981200"/>
            <a:ext cx="0" cy="457200"/>
          </a:xfrm>
          <a:prstGeom prst="line">
            <a:avLst/>
          </a:prstGeom>
          <a:noFill/>
          <a:ln w="25400">
            <a:solidFill>
              <a:srgbClr val="FFFFFF"/>
            </a:solidFill>
            <a:round/>
            <a:headEnd/>
            <a:tailEnd/>
          </a:ln>
          <a:effectLst/>
        </p:spPr>
        <p:txBody>
          <a:bodyPr wrap="square" anchor="ctr">
            <a:spAutoFit/>
          </a:bodyPr>
          <a:lstStyle/>
          <a:p>
            <a:endParaRPr lang="en-US"/>
          </a:p>
        </p:txBody>
      </p:sp>
      <p:pic>
        <p:nvPicPr>
          <p:cNvPr id="94" name="Picture 51" descr="8-segment"/>
          <p:cNvPicPr>
            <a:picLocks noChangeAspect="1" noChangeArrowheads="1"/>
          </p:cNvPicPr>
          <p:nvPr>
            <p:custDataLst>
              <p:tags r:id="rId38"/>
            </p:custDataLst>
          </p:nvPr>
        </p:nvPicPr>
        <p:blipFill>
          <a:blip r:embed="rId50" cstate="print"/>
          <a:srcRect/>
          <a:stretch>
            <a:fillRect/>
          </a:stretch>
        </p:blipFill>
        <p:spPr bwMode="auto">
          <a:xfrm>
            <a:off x="4173537" y="1066800"/>
            <a:ext cx="703263" cy="914400"/>
          </a:xfrm>
          <a:prstGeom prst="rect">
            <a:avLst/>
          </a:prstGeom>
          <a:noFill/>
        </p:spPr>
      </p:pic>
      <p:sp>
        <p:nvSpPr>
          <p:cNvPr id="57" name="TextBox 56"/>
          <p:cNvSpPr txBox="1"/>
          <p:nvPr>
            <p:custDataLst>
              <p:tags r:id="rId39"/>
            </p:custDataLst>
          </p:nvPr>
        </p:nvSpPr>
        <p:spPr>
          <a:xfrm>
            <a:off x="1506537" y="1981200"/>
            <a:ext cx="421910" cy="584775"/>
          </a:xfrm>
          <a:prstGeom prst="rect">
            <a:avLst/>
          </a:prstGeom>
          <a:noFill/>
        </p:spPr>
        <p:txBody>
          <a:bodyPr wrap="none" rtlCol="0">
            <a:spAutoFit/>
          </a:bodyPr>
          <a:lstStyle/>
          <a:p>
            <a:r>
              <a:rPr lang="en-US" sz="3200" dirty="0" smtClean="0"/>
              <a:t>A</a:t>
            </a:r>
          </a:p>
        </p:txBody>
      </p:sp>
      <p:sp>
        <p:nvSpPr>
          <p:cNvPr id="58" name="TextBox 57"/>
          <p:cNvSpPr txBox="1"/>
          <p:nvPr>
            <p:custDataLst>
              <p:tags r:id="rId40"/>
            </p:custDataLst>
          </p:nvPr>
        </p:nvSpPr>
        <p:spPr>
          <a:xfrm>
            <a:off x="1506537" y="3225225"/>
            <a:ext cx="421910" cy="584775"/>
          </a:xfrm>
          <a:prstGeom prst="rect">
            <a:avLst/>
          </a:prstGeom>
          <a:noFill/>
        </p:spPr>
        <p:txBody>
          <a:bodyPr wrap="none" rtlCol="0">
            <a:spAutoFit/>
          </a:bodyPr>
          <a:lstStyle/>
          <a:p>
            <a:r>
              <a:rPr lang="en-US" sz="3200" dirty="0" smtClean="0"/>
              <a:t>B</a:t>
            </a:r>
          </a:p>
        </p:txBody>
      </p:sp>
      <p:sp>
        <p:nvSpPr>
          <p:cNvPr id="60" name="Line 39"/>
          <p:cNvSpPr>
            <a:spLocks noChangeShapeType="1"/>
          </p:cNvSpPr>
          <p:nvPr>
            <p:custDataLst>
              <p:tags r:id="rId41"/>
            </p:custDataLst>
          </p:nvPr>
        </p:nvSpPr>
        <p:spPr bwMode="auto">
          <a:xfrm flipH="1">
            <a:off x="2152836" y="3352800"/>
            <a:ext cx="76200" cy="228600"/>
          </a:xfrm>
          <a:prstGeom prst="line">
            <a:avLst/>
          </a:prstGeom>
          <a:noFill/>
          <a:ln w="25400">
            <a:solidFill>
              <a:srgbClr val="FFFFFF"/>
            </a:solidFill>
            <a:round/>
            <a:headEnd/>
            <a:tailEnd/>
          </a:ln>
          <a:effectLst/>
        </p:spPr>
        <p:txBody>
          <a:bodyPr wrap="none" anchor="ctr">
            <a:spAutoFit/>
          </a:bodyPr>
          <a:lstStyle/>
          <a:p>
            <a:endParaRPr lang="en-US"/>
          </a:p>
        </p:txBody>
      </p:sp>
      <p:sp>
        <p:nvSpPr>
          <p:cNvPr id="61" name="Text Box 40"/>
          <p:cNvSpPr txBox="1">
            <a:spLocks noChangeArrowheads="1"/>
          </p:cNvSpPr>
          <p:nvPr>
            <p:custDataLst>
              <p:tags r:id="rId42"/>
            </p:custDataLst>
          </p:nvPr>
        </p:nvSpPr>
        <p:spPr bwMode="auto">
          <a:xfrm>
            <a:off x="2057400" y="2920781"/>
            <a:ext cx="340158" cy="494944"/>
          </a:xfrm>
          <a:prstGeom prst="rect">
            <a:avLst/>
          </a:prstGeom>
          <a:noFill/>
          <a:ln w="25400" algn="ctr">
            <a:noFill/>
            <a:miter lim="800000"/>
            <a:headEnd/>
            <a:tailEnd/>
          </a:ln>
          <a:effectLst/>
        </p:spPr>
        <p:txBody>
          <a:bodyPr wrap="none">
            <a:spAutoFit/>
          </a:bodyPr>
          <a:lstStyle/>
          <a:p>
            <a:pPr algn="ctr" eaLnBrk="1" hangingPunct="1">
              <a:lnSpc>
                <a:spcPct val="116000"/>
              </a:lnSpc>
              <a:buClr>
                <a:srgbClr val="40458C"/>
              </a:buClr>
              <a:buSzPct val="100000"/>
              <a:buFont typeface="Times New Roman" pitchFamily="18" charset="0"/>
              <a:buNone/>
            </a:pPr>
            <a:r>
              <a:rPr lang="en-US" sz="2400" dirty="0">
                <a:solidFill>
                  <a:srgbClr val="FFFFFF"/>
                </a:solidFill>
                <a:latin typeface="Calibri"/>
              </a:rPr>
              <a:t>8</a:t>
            </a:r>
          </a:p>
        </p:txBody>
      </p:sp>
      <p:sp>
        <p:nvSpPr>
          <p:cNvPr id="59" name="Text Box 56"/>
          <p:cNvSpPr txBox="1">
            <a:spLocks noChangeArrowheads="1"/>
          </p:cNvSpPr>
          <p:nvPr>
            <p:custDataLst>
              <p:tags r:id="rId43"/>
            </p:custDataLst>
          </p:nvPr>
        </p:nvSpPr>
        <p:spPr bwMode="auto">
          <a:xfrm>
            <a:off x="1349626" y="5111115"/>
            <a:ext cx="1228221" cy="1077218"/>
          </a:xfrm>
          <a:prstGeom prst="rect">
            <a:avLst/>
          </a:prstGeom>
          <a:noFill/>
          <a:ln w="25400" algn="ctr">
            <a:noFill/>
            <a:miter lim="800000"/>
            <a:headEnd/>
            <a:tailEnd/>
          </a:ln>
          <a:effectLst/>
        </p:spPr>
        <p:txBody>
          <a:bodyPr wrap="none">
            <a:spAutoFit/>
          </a:bodyPr>
          <a:lstStyle/>
          <a:p>
            <a:pPr eaLnBrk="1" hangingPunct="1">
              <a:buClr>
                <a:srgbClr val="40458C"/>
              </a:buClr>
              <a:buSzPct val="100000"/>
              <a:buFont typeface="Times New Roman" pitchFamily="18" charset="0"/>
              <a:buNone/>
            </a:pPr>
            <a:r>
              <a:rPr lang="en-US" sz="3200" dirty="0" smtClean="0">
                <a:solidFill>
                  <a:srgbClr val="FFFFFF"/>
                </a:solidFill>
                <a:latin typeface="Calibri"/>
              </a:rPr>
              <a:t>0=add</a:t>
            </a:r>
          </a:p>
          <a:p>
            <a:pPr eaLnBrk="1" hangingPunct="1">
              <a:buClr>
                <a:srgbClr val="40458C"/>
              </a:buClr>
              <a:buSzPct val="100000"/>
              <a:buFont typeface="Times New Roman" pitchFamily="18" charset="0"/>
              <a:buNone/>
            </a:pPr>
            <a:r>
              <a:rPr lang="en-US" sz="3200" dirty="0" smtClean="0">
                <a:solidFill>
                  <a:srgbClr val="FFFFFF"/>
                </a:solidFill>
                <a:latin typeface="Calibri"/>
              </a:rPr>
              <a:t>1=sub</a:t>
            </a:r>
            <a:endParaRPr lang="en-US" sz="3200" dirty="0">
              <a:solidFill>
                <a:srgbClr val="FFFFFF"/>
              </a:solidFill>
              <a:latin typeface="Calibri"/>
            </a:endParaRPr>
          </a:p>
        </p:txBody>
      </p:sp>
    </p:spTree>
    <p:extLst>
      <p:ext uri="{BB962C8B-B14F-4D97-AF65-F5344CB8AC3E}">
        <p14:creationId xmlns:p14="http://schemas.microsoft.com/office/powerpoint/2010/main" val="35103963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Performance</a:t>
            </a:r>
            <a:endParaRPr lang="en-US" dirty="0"/>
          </a:p>
        </p:txBody>
      </p:sp>
    </p:spTree>
    <p:extLst>
      <p:ext uri="{BB962C8B-B14F-4D97-AF65-F5344CB8AC3E}">
        <p14:creationId xmlns:p14="http://schemas.microsoft.com/office/powerpoint/2010/main" val="37687707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219" name="Rectangle 3"/>
          <p:cNvSpPr>
            <a:spLocks noGrp="1" noChangeArrowheads="1"/>
          </p:cNvSpPr>
          <p:nvPr>
            <p:ph idx="1"/>
            <p:custDataLst>
              <p:tags r:id="rId1"/>
            </p:custDataLst>
          </p:nvPr>
        </p:nvSpPr>
        <p:spPr/>
        <p:txBody>
          <a:bodyPr>
            <a:noAutofit/>
          </a:bodyPr>
          <a:lstStyle/>
          <a:p>
            <a:pPr lvl="1"/>
            <a:r>
              <a:rPr lang="en-US" dirty="0" smtClean="0"/>
              <a:t>Is </a:t>
            </a:r>
            <a:r>
              <a:rPr lang="en-US" dirty="0"/>
              <a:t>this design fast enough?</a:t>
            </a:r>
          </a:p>
          <a:p>
            <a:pPr lvl="1"/>
            <a:r>
              <a:rPr lang="en-US" dirty="0" smtClean="0"/>
              <a:t>Can we generalize to 32 bits? 64? more?</a:t>
            </a:r>
          </a:p>
        </p:txBody>
      </p:sp>
      <p:sp>
        <p:nvSpPr>
          <p:cNvPr id="4" name="Title 3"/>
          <p:cNvSpPr>
            <a:spLocks noGrp="1"/>
          </p:cNvSpPr>
          <p:nvPr>
            <p:ph type="title"/>
            <p:custDataLst>
              <p:tags r:id="rId2"/>
            </p:custDataLst>
          </p:nvPr>
        </p:nvSpPr>
        <p:spPr/>
        <p:txBody>
          <a:bodyPr>
            <a:normAutofit fontScale="90000"/>
          </a:bodyPr>
          <a:lstStyle/>
          <a:p>
            <a:r>
              <a:rPr lang="en-US" dirty="0" smtClean="0"/>
              <a:t>Efficiency and Generality</a:t>
            </a:r>
            <a:endParaRPr lang="en-US" dirty="0"/>
          </a:p>
        </p:txBody>
      </p:sp>
      <p:sp>
        <p:nvSpPr>
          <p:cNvPr id="5" name="Rectangle 3"/>
          <p:cNvSpPr>
            <a:spLocks noChangeArrowheads="1"/>
          </p:cNvSpPr>
          <p:nvPr>
            <p:custDataLst>
              <p:tags r:id="rId3"/>
            </p:custDataLst>
          </p:nvPr>
        </p:nvSpPr>
        <p:spPr bwMode="auto">
          <a:xfrm>
            <a:off x="6400800" y="3171787"/>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6" name="Text Box 4"/>
          <p:cNvSpPr txBox="1">
            <a:spLocks noChangeArrowheads="1"/>
          </p:cNvSpPr>
          <p:nvPr>
            <p:custDataLst>
              <p:tags r:id="rId4"/>
            </p:custDataLst>
          </p:nvPr>
        </p:nvSpPr>
        <p:spPr bwMode="auto">
          <a:xfrm>
            <a:off x="5867400" y="2257387"/>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0</a:t>
            </a:r>
            <a:r>
              <a:rPr lang="en-US" sz="2800" dirty="0">
                <a:solidFill>
                  <a:srgbClr val="FFFFFF"/>
                </a:solidFill>
                <a:latin typeface="Calibri"/>
              </a:rPr>
              <a:t>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0</a:t>
            </a:r>
          </a:p>
        </p:txBody>
      </p:sp>
      <p:sp>
        <p:nvSpPr>
          <p:cNvPr id="7" name="Line 5"/>
          <p:cNvSpPr>
            <a:spLocks noChangeShapeType="1"/>
          </p:cNvSpPr>
          <p:nvPr>
            <p:custDataLst>
              <p:tags r:id="rId5"/>
            </p:custDataLst>
          </p:nvPr>
        </p:nvSpPr>
        <p:spPr bwMode="auto">
          <a:xfrm>
            <a:off x="67056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8" name="Line 6"/>
          <p:cNvSpPr>
            <a:spLocks noChangeShapeType="1"/>
          </p:cNvSpPr>
          <p:nvPr>
            <p:custDataLst>
              <p:tags r:id="rId6"/>
            </p:custDataLst>
          </p:nvPr>
        </p:nvSpPr>
        <p:spPr bwMode="auto">
          <a:xfrm>
            <a:off x="73914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9" name="Line 7"/>
          <p:cNvSpPr>
            <a:spLocks noChangeShapeType="1"/>
          </p:cNvSpPr>
          <p:nvPr>
            <p:custDataLst>
              <p:tags r:id="rId7"/>
            </p:custDataLst>
          </p:nvPr>
        </p:nvSpPr>
        <p:spPr bwMode="auto">
          <a:xfrm flipH="1">
            <a:off x="7620000" y="3705187"/>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0" name="Line 8"/>
          <p:cNvSpPr>
            <a:spLocks noChangeShapeType="1"/>
          </p:cNvSpPr>
          <p:nvPr>
            <p:custDataLst>
              <p:tags r:id="rId8"/>
            </p:custDataLst>
          </p:nvPr>
        </p:nvSpPr>
        <p:spPr bwMode="auto">
          <a:xfrm flipH="1">
            <a:off x="5943600" y="3705187"/>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1" name="Line 9"/>
          <p:cNvSpPr>
            <a:spLocks noChangeShapeType="1"/>
          </p:cNvSpPr>
          <p:nvPr>
            <p:custDataLst>
              <p:tags r:id="rId9"/>
            </p:custDataLst>
          </p:nvPr>
        </p:nvSpPr>
        <p:spPr bwMode="auto">
          <a:xfrm>
            <a:off x="7010400" y="41623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2" name="Text Box 10"/>
          <p:cNvSpPr txBox="1">
            <a:spLocks noChangeArrowheads="1"/>
          </p:cNvSpPr>
          <p:nvPr>
            <p:custDataLst>
              <p:tags r:id="rId10"/>
            </p:custDataLst>
          </p:nvPr>
        </p:nvSpPr>
        <p:spPr bwMode="auto">
          <a:xfrm>
            <a:off x="6629400" y="4543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R</a:t>
            </a:r>
            <a:r>
              <a:rPr lang="en-US" sz="2800" baseline="-25000" dirty="0">
                <a:solidFill>
                  <a:srgbClr val="FFFFFF"/>
                </a:solidFill>
                <a:latin typeface="Calibri"/>
              </a:rPr>
              <a:t>0</a:t>
            </a:r>
          </a:p>
        </p:txBody>
      </p:sp>
      <p:sp>
        <p:nvSpPr>
          <p:cNvPr id="13" name="Rectangle 12"/>
          <p:cNvSpPr>
            <a:spLocks noChangeArrowheads="1"/>
          </p:cNvSpPr>
          <p:nvPr>
            <p:custDataLst>
              <p:tags r:id="rId11"/>
            </p:custDataLst>
          </p:nvPr>
        </p:nvSpPr>
        <p:spPr bwMode="auto">
          <a:xfrm>
            <a:off x="4724400" y="3171787"/>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14" name="Text Box 13"/>
          <p:cNvSpPr txBox="1">
            <a:spLocks noChangeArrowheads="1"/>
          </p:cNvSpPr>
          <p:nvPr>
            <p:custDataLst>
              <p:tags r:id="rId12"/>
            </p:custDataLst>
          </p:nvPr>
        </p:nvSpPr>
        <p:spPr bwMode="auto">
          <a:xfrm>
            <a:off x="4191000" y="2257387"/>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A</a:t>
            </a:r>
            <a:r>
              <a:rPr lang="en-US" sz="2800" baseline="-25000" dirty="0" smtClean="0">
                <a:solidFill>
                  <a:srgbClr val="FFFFFF"/>
                </a:solidFill>
                <a:latin typeface="Calibri"/>
              </a:rPr>
              <a:t>1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1</a:t>
            </a:r>
          </a:p>
        </p:txBody>
      </p:sp>
      <p:sp>
        <p:nvSpPr>
          <p:cNvPr id="15" name="Line 14"/>
          <p:cNvSpPr>
            <a:spLocks noChangeShapeType="1"/>
          </p:cNvSpPr>
          <p:nvPr>
            <p:custDataLst>
              <p:tags r:id="rId13"/>
            </p:custDataLst>
          </p:nvPr>
        </p:nvSpPr>
        <p:spPr bwMode="auto">
          <a:xfrm>
            <a:off x="50292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6" name="Line 15"/>
          <p:cNvSpPr>
            <a:spLocks noChangeShapeType="1"/>
          </p:cNvSpPr>
          <p:nvPr>
            <p:custDataLst>
              <p:tags r:id="rId14"/>
            </p:custDataLst>
          </p:nvPr>
        </p:nvSpPr>
        <p:spPr bwMode="auto">
          <a:xfrm>
            <a:off x="57150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7" name="Line 16"/>
          <p:cNvSpPr>
            <a:spLocks noChangeShapeType="1"/>
          </p:cNvSpPr>
          <p:nvPr>
            <p:custDataLst>
              <p:tags r:id="rId15"/>
            </p:custDataLst>
          </p:nvPr>
        </p:nvSpPr>
        <p:spPr bwMode="auto">
          <a:xfrm flipH="1">
            <a:off x="4267200" y="3705187"/>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18" name="Line 17"/>
          <p:cNvSpPr>
            <a:spLocks noChangeShapeType="1"/>
          </p:cNvSpPr>
          <p:nvPr>
            <p:custDataLst>
              <p:tags r:id="rId16"/>
            </p:custDataLst>
          </p:nvPr>
        </p:nvSpPr>
        <p:spPr bwMode="auto">
          <a:xfrm>
            <a:off x="5334000" y="41623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19" name="Text Box 18"/>
          <p:cNvSpPr txBox="1">
            <a:spLocks noChangeArrowheads="1"/>
          </p:cNvSpPr>
          <p:nvPr>
            <p:custDataLst>
              <p:tags r:id="rId17"/>
            </p:custDataLst>
          </p:nvPr>
        </p:nvSpPr>
        <p:spPr bwMode="auto">
          <a:xfrm>
            <a:off x="4953000" y="4543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R</a:t>
            </a:r>
            <a:r>
              <a:rPr lang="en-US" sz="2800" baseline="-25000">
                <a:solidFill>
                  <a:srgbClr val="FFFFFF"/>
                </a:solidFill>
                <a:latin typeface="Calibri"/>
              </a:rPr>
              <a:t>1</a:t>
            </a:r>
          </a:p>
        </p:txBody>
      </p:sp>
      <p:sp>
        <p:nvSpPr>
          <p:cNvPr id="20" name="Rectangle 19"/>
          <p:cNvSpPr>
            <a:spLocks noChangeArrowheads="1"/>
          </p:cNvSpPr>
          <p:nvPr>
            <p:custDataLst>
              <p:tags r:id="rId18"/>
            </p:custDataLst>
          </p:nvPr>
        </p:nvSpPr>
        <p:spPr bwMode="auto">
          <a:xfrm>
            <a:off x="3048000" y="3171787"/>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21" name="Text Box 20"/>
          <p:cNvSpPr txBox="1">
            <a:spLocks noChangeArrowheads="1"/>
          </p:cNvSpPr>
          <p:nvPr>
            <p:custDataLst>
              <p:tags r:id="rId19"/>
            </p:custDataLst>
          </p:nvPr>
        </p:nvSpPr>
        <p:spPr bwMode="auto">
          <a:xfrm>
            <a:off x="2514600" y="2257387"/>
            <a:ext cx="25146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2</a:t>
            </a:r>
            <a:r>
              <a:rPr lang="en-US" sz="2800" dirty="0">
                <a:solidFill>
                  <a:srgbClr val="FFFFFF"/>
                </a:solidFill>
                <a:latin typeface="Calibri"/>
              </a:rPr>
              <a:t> </a:t>
            </a:r>
            <a:r>
              <a:rPr lang="en-US" sz="2800" dirty="0" smtClean="0">
                <a:solidFill>
                  <a:srgbClr val="FFFFFF"/>
                </a:solidFill>
                <a:latin typeface="Calibri"/>
              </a:rPr>
              <a:t>    </a:t>
            </a:r>
            <a:r>
              <a:rPr lang="en-US" sz="2800" dirty="0">
                <a:solidFill>
                  <a:srgbClr val="FFFFFF"/>
                </a:solidFill>
                <a:latin typeface="Calibri"/>
              </a:rPr>
              <a:t>B</a:t>
            </a:r>
            <a:r>
              <a:rPr lang="en-US" sz="2800" baseline="-25000" dirty="0">
                <a:solidFill>
                  <a:srgbClr val="FFFFFF"/>
                </a:solidFill>
                <a:latin typeface="Calibri"/>
              </a:rPr>
              <a:t>2</a:t>
            </a:r>
          </a:p>
        </p:txBody>
      </p:sp>
      <p:sp>
        <p:nvSpPr>
          <p:cNvPr id="22" name="Line 21"/>
          <p:cNvSpPr>
            <a:spLocks noChangeShapeType="1"/>
          </p:cNvSpPr>
          <p:nvPr>
            <p:custDataLst>
              <p:tags r:id="rId20"/>
            </p:custDataLst>
          </p:nvPr>
        </p:nvSpPr>
        <p:spPr bwMode="auto">
          <a:xfrm>
            <a:off x="33528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3" name="Line 22"/>
          <p:cNvSpPr>
            <a:spLocks noChangeShapeType="1"/>
          </p:cNvSpPr>
          <p:nvPr>
            <p:custDataLst>
              <p:tags r:id="rId21"/>
            </p:custDataLst>
          </p:nvPr>
        </p:nvSpPr>
        <p:spPr bwMode="auto">
          <a:xfrm>
            <a:off x="40386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4" name="Line 23"/>
          <p:cNvSpPr>
            <a:spLocks noChangeShapeType="1"/>
          </p:cNvSpPr>
          <p:nvPr>
            <p:custDataLst>
              <p:tags r:id="rId22"/>
            </p:custDataLst>
          </p:nvPr>
        </p:nvSpPr>
        <p:spPr bwMode="auto">
          <a:xfrm flipH="1">
            <a:off x="2590800" y="3705187"/>
            <a:ext cx="457200" cy="0"/>
          </a:xfrm>
          <a:prstGeom prst="line">
            <a:avLst/>
          </a:prstGeom>
          <a:noFill/>
          <a:ln w="25400">
            <a:solidFill>
              <a:srgbClr val="FFFFFF"/>
            </a:solidFill>
            <a:round/>
            <a:headEnd type="none" w="med" len="med"/>
            <a:tailEnd type="arrow" w="med" len="med"/>
          </a:ln>
          <a:effectLst/>
        </p:spPr>
        <p:txBody>
          <a:bodyPr anchor="ctr">
            <a:spAutoFit/>
          </a:bodyPr>
          <a:lstStyle/>
          <a:p>
            <a:endParaRPr lang="en-US"/>
          </a:p>
        </p:txBody>
      </p:sp>
      <p:sp>
        <p:nvSpPr>
          <p:cNvPr id="25" name="Line 24"/>
          <p:cNvSpPr>
            <a:spLocks noChangeShapeType="1"/>
          </p:cNvSpPr>
          <p:nvPr>
            <p:custDataLst>
              <p:tags r:id="rId23"/>
            </p:custDataLst>
          </p:nvPr>
        </p:nvSpPr>
        <p:spPr bwMode="auto">
          <a:xfrm>
            <a:off x="3657600" y="41623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26" name="Text Box 25"/>
          <p:cNvSpPr txBox="1">
            <a:spLocks noChangeArrowheads="1"/>
          </p:cNvSpPr>
          <p:nvPr>
            <p:custDataLst>
              <p:tags r:id="rId24"/>
            </p:custDataLst>
          </p:nvPr>
        </p:nvSpPr>
        <p:spPr bwMode="auto">
          <a:xfrm>
            <a:off x="3276600" y="4543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R</a:t>
            </a:r>
            <a:r>
              <a:rPr lang="en-US" sz="2800" baseline="-25000">
                <a:solidFill>
                  <a:srgbClr val="FFFFFF"/>
                </a:solidFill>
                <a:latin typeface="Calibri"/>
              </a:rPr>
              <a:t>2</a:t>
            </a:r>
          </a:p>
        </p:txBody>
      </p:sp>
      <p:sp>
        <p:nvSpPr>
          <p:cNvPr id="27" name="Rectangle 26"/>
          <p:cNvSpPr>
            <a:spLocks noChangeArrowheads="1"/>
          </p:cNvSpPr>
          <p:nvPr>
            <p:custDataLst>
              <p:tags r:id="rId25"/>
            </p:custDataLst>
          </p:nvPr>
        </p:nvSpPr>
        <p:spPr bwMode="auto">
          <a:xfrm>
            <a:off x="1371600" y="3171787"/>
            <a:ext cx="1219200" cy="990600"/>
          </a:xfrm>
          <a:prstGeom prst="rect">
            <a:avLst/>
          </a:prstGeom>
          <a:noFill/>
          <a:ln w="25400" algn="ctr">
            <a:solidFill>
              <a:schemeClr val="accent1"/>
            </a:solidFill>
            <a:miter lim="800000"/>
            <a:headEnd/>
            <a:tailEnd/>
          </a:ln>
          <a:effectLst/>
        </p:spPr>
        <p:txBody>
          <a:bodyPr anchor="ctr">
            <a:spAutoFit/>
          </a:bodyPr>
          <a:lstStyle/>
          <a:p>
            <a:endParaRPr lang="en-US"/>
          </a:p>
        </p:txBody>
      </p:sp>
      <p:sp>
        <p:nvSpPr>
          <p:cNvPr id="28" name="Text Box 27"/>
          <p:cNvSpPr txBox="1">
            <a:spLocks noChangeArrowheads="1"/>
          </p:cNvSpPr>
          <p:nvPr>
            <p:custDataLst>
              <p:tags r:id="rId26"/>
            </p:custDataLst>
          </p:nvPr>
        </p:nvSpPr>
        <p:spPr bwMode="auto">
          <a:xfrm>
            <a:off x="838200" y="2257387"/>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3</a:t>
            </a:r>
            <a:r>
              <a:rPr lang="en-US" sz="2800" dirty="0">
                <a:solidFill>
                  <a:srgbClr val="FFFFFF"/>
                </a:solidFill>
                <a:latin typeface="Calibri"/>
              </a:rPr>
              <a:t>   </a:t>
            </a:r>
            <a:r>
              <a:rPr lang="en-US" sz="2800" dirty="0" smtClean="0">
                <a:solidFill>
                  <a:srgbClr val="FFFFFF"/>
                </a:solidFill>
                <a:latin typeface="Calibri"/>
              </a:rPr>
              <a:t>  B</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29" name="Line 28"/>
          <p:cNvSpPr>
            <a:spLocks noChangeShapeType="1"/>
          </p:cNvSpPr>
          <p:nvPr>
            <p:custDataLst>
              <p:tags r:id="rId27"/>
            </p:custDataLst>
          </p:nvPr>
        </p:nvSpPr>
        <p:spPr bwMode="auto">
          <a:xfrm>
            <a:off x="16764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30" name="Line 29"/>
          <p:cNvSpPr>
            <a:spLocks noChangeShapeType="1"/>
          </p:cNvSpPr>
          <p:nvPr>
            <p:custDataLst>
              <p:tags r:id="rId28"/>
            </p:custDataLst>
          </p:nvPr>
        </p:nvSpPr>
        <p:spPr bwMode="auto">
          <a:xfrm>
            <a:off x="2362200" y="27907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31" name="Line 30"/>
          <p:cNvSpPr>
            <a:spLocks noChangeShapeType="1"/>
          </p:cNvSpPr>
          <p:nvPr>
            <p:custDataLst>
              <p:tags r:id="rId29"/>
            </p:custDataLst>
          </p:nvPr>
        </p:nvSpPr>
        <p:spPr bwMode="auto">
          <a:xfrm flipH="1">
            <a:off x="762000" y="3705187"/>
            <a:ext cx="609600" cy="0"/>
          </a:xfrm>
          <a:prstGeom prst="line">
            <a:avLst/>
          </a:prstGeom>
          <a:noFill/>
          <a:ln w="25400">
            <a:solidFill>
              <a:srgbClr val="FFFFFF"/>
            </a:solidFill>
            <a:round/>
            <a:headEnd type="none" w="med" len="med"/>
            <a:tailEnd type="arrow" w="med" len="med"/>
          </a:ln>
          <a:effectLst/>
        </p:spPr>
        <p:txBody>
          <a:bodyPr wrap="square" anchor="ctr">
            <a:spAutoFit/>
          </a:bodyPr>
          <a:lstStyle/>
          <a:p>
            <a:endParaRPr lang="en-US"/>
          </a:p>
        </p:txBody>
      </p:sp>
      <p:sp>
        <p:nvSpPr>
          <p:cNvPr id="32" name="Line 31"/>
          <p:cNvSpPr>
            <a:spLocks noChangeShapeType="1"/>
          </p:cNvSpPr>
          <p:nvPr>
            <p:custDataLst>
              <p:tags r:id="rId30"/>
            </p:custDataLst>
          </p:nvPr>
        </p:nvSpPr>
        <p:spPr bwMode="auto">
          <a:xfrm>
            <a:off x="1981200" y="4162387"/>
            <a:ext cx="0" cy="381000"/>
          </a:xfrm>
          <a:prstGeom prst="line">
            <a:avLst/>
          </a:prstGeom>
          <a:noFill/>
          <a:ln w="25400">
            <a:solidFill>
              <a:srgbClr val="FFFFFF"/>
            </a:solidFill>
            <a:round/>
            <a:headEnd type="none" w="med" len="med"/>
            <a:tailEnd type="arrow" w="med" len="med"/>
          </a:ln>
          <a:effectLst/>
        </p:spPr>
        <p:txBody>
          <a:bodyPr wrap="none" anchor="ctr">
            <a:spAutoFit/>
          </a:bodyPr>
          <a:lstStyle/>
          <a:p>
            <a:endParaRPr lang="en-US"/>
          </a:p>
        </p:txBody>
      </p:sp>
      <p:sp>
        <p:nvSpPr>
          <p:cNvPr id="33" name="Text Box 32"/>
          <p:cNvSpPr txBox="1">
            <a:spLocks noChangeArrowheads="1"/>
          </p:cNvSpPr>
          <p:nvPr>
            <p:custDataLst>
              <p:tags r:id="rId31"/>
            </p:custDataLst>
          </p:nvPr>
        </p:nvSpPr>
        <p:spPr bwMode="auto">
          <a:xfrm>
            <a:off x="1600200" y="4543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R</a:t>
            </a:r>
            <a:r>
              <a:rPr lang="en-US" sz="2800" baseline="-25000">
                <a:solidFill>
                  <a:srgbClr val="FFFFFF"/>
                </a:solidFill>
                <a:latin typeface="Calibri"/>
              </a:rPr>
              <a:t>3</a:t>
            </a:r>
          </a:p>
        </p:txBody>
      </p:sp>
      <p:sp>
        <p:nvSpPr>
          <p:cNvPr id="48" name="Text Box 10"/>
          <p:cNvSpPr txBox="1">
            <a:spLocks noChangeArrowheads="1"/>
          </p:cNvSpPr>
          <p:nvPr>
            <p:custDataLst>
              <p:tags r:id="rId32"/>
            </p:custDataLst>
          </p:nvPr>
        </p:nvSpPr>
        <p:spPr bwMode="auto">
          <a:xfrm>
            <a:off x="7924800" y="3400387"/>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C</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Tree>
    <p:extLst>
      <p:ext uri="{BB962C8B-B14F-4D97-AF65-F5344CB8AC3E}">
        <p14:creationId xmlns:p14="http://schemas.microsoft.com/office/powerpoint/2010/main" val="3950894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2754" name="Rectangle 2"/>
          <p:cNvSpPr>
            <a:spLocks noGrp="1" noChangeArrowheads="1"/>
          </p:cNvSpPr>
          <p:nvPr>
            <p:ph type="title"/>
            <p:custDataLst>
              <p:tags r:id="rId1"/>
            </p:custDataLst>
          </p:nvPr>
        </p:nvSpPr>
        <p:spPr/>
        <p:txBody>
          <a:bodyPr>
            <a:normAutofit fontScale="90000"/>
          </a:bodyPr>
          <a:lstStyle/>
          <a:p>
            <a:r>
              <a:rPr lang="en-US"/>
              <a:t>Performance</a:t>
            </a:r>
          </a:p>
        </p:txBody>
      </p:sp>
      <p:sp>
        <p:nvSpPr>
          <p:cNvPr id="2122755" name="Rectangle 3"/>
          <p:cNvSpPr>
            <a:spLocks noGrp="1" noChangeArrowheads="1"/>
          </p:cNvSpPr>
          <p:nvPr>
            <p:ph type="body" idx="1"/>
            <p:custDataLst>
              <p:tags r:id="rId2"/>
            </p:custDataLst>
          </p:nvPr>
        </p:nvSpPr>
        <p:spPr>
          <a:xfrm>
            <a:off x="457200" y="777875"/>
            <a:ext cx="8283575" cy="6003925"/>
          </a:xfrm>
        </p:spPr>
        <p:txBody>
          <a:bodyPr/>
          <a:lstStyle/>
          <a:p>
            <a:r>
              <a:rPr lang="en-US" dirty="0"/>
              <a:t>Speed of a circuit is affected by the number of gates in series (on the </a:t>
            </a:r>
            <a:r>
              <a:rPr lang="en-US" i="1" dirty="0">
                <a:solidFill>
                  <a:schemeClr val="accent1"/>
                </a:solidFill>
              </a:rPr>
              <a:t>critical path</a:t>
            </a:r>
            <a:r>
              <a:rPr lang="en-US" dirty="0">
                <a:solidFill>
                  <a:schemeClr val="accent1"/>
                </a:solidFill>
              </a:rPr>
              <a:t> </a:t>
            </a:r>
            <a:r>
              <a:rPr lang="en-US" dirty="0"/>
              <a:t>or the </a:t>
            </a:r>
            <a:r>
              <a:rPr lang="en-US" i="1" dirty="0"/>
              <a:t>deepest level of logic</a:t>
            </a:r>
            <a:r>
              <a:rPr lang="en-US" dirty="0"/>
              <a:t>)</a:t>
            </a:r>
          </a:p>
          <a:p>
            <a:endParaRPr lang="en-US" dirty="0"/>
          </a:p>
          <a:p>
            <a:endParaRPr lang="en-US" dirty="0"/>
          </a:p>
          <a:p>
            <a:endParaRPr lang="en-US" dirty="0"/>
          </a:p>
          <a:p>
            <a:endParaRPr lang="en-US" dirty="0" smtClean="0"/>
          </a:p>
        </p:txBody>
      </p:sp>
      <p:cxnSp>
        <p:nvCxnSpPr>
          <p:cNvPr id="11" name="Straight Connector 10"/>
          <p:cNvCxnSpPr/>
          <p:nvPr>
            <p:custDataLst>
              <p:tags r:id="rId3"/>
            </p:custDataLst>
          </p:nvPr>
        </p:nvCxnSpPr>
        <p:spPr>
          <a:xfrm rot="10800000">
            <a:off x="2971800" y="3216275"/>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p:nvPr>
            <p:custDataLst>
              <p:tags r:id="rId4"/>
            </p:custDataLst>
          </p:nvPr>
        </p:nvSpPr>
        <p:spPr>
          <a:xfrm>
            <a:off x="3352800" y="2759075"/>
            <a:ext cx="2514600" cy="9144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Combinational</a:t>
            </a:r>
          </a:p>
          <a:p>
            <a:pPr algn="ctr"/>
            <a:r>
              <a:rPr lang="en-US" dirty="0" smtClean="0"/>
              <a:t>Logic</a:t>
            </a:r>
            <a:endParaRPr lang="en-US" dirty="0"/>
          </a:p>
        </p:txBody>
      </p:sp>
      <p:cxnSp>
        <p:nvCxnSpPr>
          <p:cNvPr id="17" name="Straight Connector 16"/>
          <p:cNvCxnSpPr/>
          <p:nvPr>
            <p:custDataLst>
              <p:tags r:id="rId5"/>
            </p:custDataLst>
          </p:nvPr>
        </p:nvCxnSpPr>
        <p:spPr>
          <a:xfrm rot="10800000">
            <a:off x="5867400" y="3216275"/>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custDataLst>
              <p:tags r:id="rId6"/>
            </p:custDataLst>
          </p:nvPr>
        </p:nvCxnSpPr>
        <p:spPr>
          <a:xfrm flipV="1">
            <a:off x="2971800" y="4202410"/>
            <a:ext cx="3276600" cy="4466"/>
          </a:xfrm>
          <a:prstGeom prst="line">
            <a:avLst/>
          </a:prstGeom>
          <a:ln w="57150">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custDataLst>
              <p:tags r:id="rId7"/>
            </p:custDataLst>
          </p:nvPr>
        </p:nvSpPr>
        <p:spPr>
          <a:xfrm>
            <a:off x="3581400" y="4202410"/>
            <a:ext cx="1981200" cy="584775"/>
          </a:xfrm>
          <a:prstGeom prst="rect">
            <a:avLst/>
          </a:prstGeom>
          <a:ln>
            <a:noFill/>
          </a:ln>
        </p:spPr>
        <p:txBody>
          <a:bodyPr wrap="square">
            <a:spAutoFit/>
          </a:bodyPr>
          <a:lstStyle/>
          <a:p>
            <a:r>
              <a:rPr lang="en-US" sz="3200" dirty="0" err="1" smtClean="0"/>
              <a:t>t</a:t>
            </a:r>
            <a:r>
              <a:rPr lang="en-US" sz="3200" baseline="-25000" dirty="0" err="1" smtClean="0"/>
              <a:t>combinational</a:t>
            </a:r>
            <a:endParaRPr lang="en-US" sz="3200" baseline="-25000" dirty="0" smtClean="0"/>
          </a:p>
        </p:txBody>
      </p:sp>
      <p:sp>
        <p:nvSpPr>
          <p:cNvPr id="48" name="TextBox 47"/>
          <p:cNvSpPr txBox="1"/>
          <p:nvPr>
            <p:custDataLst>
              <p:tags r:id="rId8"/>
            </p:custDataLst>
          </p:nvPr>
        </p:nvSpPr>
        <p:spPr>
          <a:xfrm rot="16200000">
            <a:off x="1866901" y="2720974"/>
            <a:ext cx="1219200" cy="990602"/>
          </a:xfrm>
          <a:prstGeom prst="rect">
            <a:avLst/>
          </a:prstGeom>
          <a:noFill/>
          <a:ln w="28575">
            <a:solidFill>
              <a:schemeClr val="tx1"/>
            </a:solidFill>
          </a:ln>
        </p:spPr>
        <p:txBody>
          <a:bodyPr wrap="none" lIns="0" tIns="0" rIns="0" bIns="0" rtlCol="0" anchor="ctr" anchorCtr="0">
            <a:noAutofit/>
          </a:bodyPr>
          <a:lstStyle/>
          <a:p>
            <a:pPr algn="ctr"/>
            <a:r>
              <a:rPr lang="en-US" sz="2800" dirty="0" smtClean="0"/>
              <a:t>inputs</a:t>
            </a:r>
            <a:br>
              <a:rPr lang="en-US" sz="2800" dirty="0" smtClean="0"/>
            </a:br>
            <a:r>
              <a:rPr lang="en-US" sz="2800" dirty="0" smtClean="0"/>
              <a:t>arrive</a:t>
            </a:r>
          </a:p>
        </p:txBody>
      </p:sp>
      <p:sp>
        <p:nvSpPr>
          <p:cNvPr id="54" name="TextBox 53"/>
          <p:cNvSpPr txBox="1"/>
          <p:nvPr>
            <p:custDataLst>
              <p:tags r:id="rId9"/>
            </p:custDataLst>
          </p:nvPr>
        </p:nvSpPr>
        <p:spPr>
          <a:xfrm rot="16200000">
            <a:off x="5981701" y="2720974"/>
            <a:ext cx="1524000" cy="990602"/>
          </a:xfrm>
          <a:prstGeom prst="rect">
            <a:avLst/>
          </a:prstGeom>
          <a:noFill/>
          <a:ln w="28575">
            <a:solidFill>
              <a:schemeClr val="tx1"/>
            </a:solidFill>
          </a:ln>
        </p:spPr>
        <p:txBody>
          <a:bodyPr wrap="none" lIns="0" tIns="0" rIns="0" bIns="0" rtlCol="0" anchor="ctr" anchorCtr="0">
            <a:noAutofit/>
          </a:bodyPr>
          <a:lstStyle/>
          <a:p>
            <a:pPr algn="ctr"/>
            <a:r>
              <a:rPr lang="en-US" sz="2800" dirty="0" smtClean="0"/>
              <a:t>outputs</a:t>
            </a:r>
            <a:br>
              <a:rPr lang="en-US" sz="2800" dirty="0" smtClean="0"/>
            </a:br>
            <a:r>
              <a:rPr lang="en-US" sz="2800" dirty="0" smtClean="0"/>
              <a:t>expected</a:t>
            </a:r>
          </a:p>
        </p:txBody>
      </p:sp>
    </p:spTree>
    <p:extLst>
      <p:ext uri="{BB962C8B-B14F-4D97-AF65-F5344CB8AC3E}">
        <p14:creationId xmlns:p14="http://schemas.microsoft.com/office/powerpoint/2010/main" val="10411657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4802" name="Rectangle 2"/>
          <p:cNvSpPr>
            <a:spLocks noChangeArrowheads="1"/>
          </p:cNvSpPr>
          <p:nvPr>
            <p:custDataLst>
              <p:tags r:id="rId1"/>
            </p:custDataLst>
          </p:nvPr>
        </p:nvSpPr>
        <p:spPr bwMode="auto">
          <a:xfrm>
            <a:off x="3378994" y="1735667"/>
            <a:ext cx="936625" cy="1152525"/>
          </a:xfrm>
          <a:prstGeom prst="rect">
            <a:avLst/>
          </a:prstGeom>
          <a:noFill/>
          <a:ln w="28575">
            <a:solidFill>
              <a:schemeClr val="accent1"/>
            </a:solidFill>
            <a:miter lim="800000"/>
            <a:headEnd/>
            <a:tailEnd/>
          </a:ln>
          <a:effectLst/>
        </p:spPr>
        <p:txBody>
          <a:bodyPr wrap="none" anchor="ctr"/>
          <a:lstStyle/>
          <a:p>
            <a:pPr algn="ctr" eaLnBrk="1" hangingPunct="1"/>
            <a:endParaRPr kumimoji="1" lang="en-US" altLang="zh-TW" sz="2000">
              <a:latin typeface="Arial" charset="0"/>
              <a:ea typeface="新細明體" charset="-120"/>
            </a:endParaRPr>
          </a:p>
        </p:txBody>
      </p:sp>
      <p:sp>
        <p:nvSpPr>
          <p:cNvPr id="2124803" name="Rectangle 3"/>
          <p:cNvSpPr>
            <a:spLocks noGrp="1" noChangeArrowheads="1"/>
          </p:cNvSpPr>
          <p:nvPr>
            <p:ph type="title"/>
            <p:custDataLst>
              <p:tags r:id="rId2"/>
            </p:custDataLst>
          </p:nvPr>
        </p:nvSpPr>
        <p:spPr/>
        <p:txBody>
          <a:bodyPr>
            <a:noAutofit/>
          </a:bodyPr>
          <a:lstStyle/>
          <a:p>
            <a:r>
              <a:rPr lang="en-US" altLang="zh-TW">
                <a:ea typeface="新細明體" charset="-120"/>
              </a:rPr>
              <a:t>4-bit Ripple Carry Adder</a:t>
            </a:r>
          </a:p>
        </p:txBody>
      </p:sp>
      <p:sp>
        <p:nvSpPr>
          <p:cNvPr id="2124804" name="Rectangle 4"/>
          <p:cNvSpPr>
            <a:spLocks noChangeArrowheads="1"/>
          </p:cNvSpPr>
          <p:nvPr>
            <p:custDataLst>
              <p:tags r:id="rId3"/>
            </p:custDataLst>
          </p:nvPr>
        </p:nvSpPr>
        <p:spPr bwMode="auto">
          <a:xfrm>
            <a:off x="1851733" y="1735667"/>
            <a:ext cx="936625" cy="1152525"/>
          </a:xfrm>
          <a:prstGeom prst="rect">
            <a:avLst/>
          </a:prstGeom>
          <a:noFill/>
          <a:ln w="28575">
            <a:solidFill>
              <a:schemeClr val="accent1"/>
            </a:solidFill>
            <a:miter lim="800000"/>
            <a:headEnd/>
            <a:tailEnd/>
          </a:ln>
          <a:effectLst/>
        </p:spPr>
        <p:txBody>
          <a:bodyPr wrap="none" anchor="ctr"/>
          <a:lstStyle/>
          <a:p>
            <a:pPr algn="ctr" eaLnBrk="1" hangingPunct="1"/>
            <a:endParaRPr kumimoji="1" lang="en-US" altLang="zh-TW" sz="2000">
              <a:latin typeface="Arial" charset="0"/>
              <a:ea typeface="新細明體" charset="-120"/>
            </a:endParaRPr>
          </a:p>
        </p:txBody>
      </p:sp>
      <p:sp>
        <p:nvSpPr>
          <p:cNvPr id="2124805" name="Line 5"/>
          <p:cNvSpPr>
            <a:spLocks noChangeShapeType="1"/>
          </p:cNvSpPr>
          <p:nvPr>
            <p:custDataLst>
              <p:tags r:id="rId4"/>
            </p:custDataLst>
          </p:nvPr>
        </p:nvSpPr>
        <p:spPr bwMode="auto">
          <a:xfrm>
            <a:off x="2158120" y="1303867"/>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06" name="Line 6"/>
          <p:cNvSpPr>
            <a:spLocks noChangeShapeType="1"/>
          </p:cNvSpPr>
          <p:nvPr>
            <p:custDataLst>
              <p:tags r:id="rId5"/>
            </p:custDataLst>
          </p:nvPr>
        </p:nvSpPr>
        <p:spPr bwMode="auto">
          <a:xfrm>
            <a:off x="2570870" y="1303867"/>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07" name="Line 7"/>
          <p:cNvSpPr>
            <a:spLocks noChangeShapeType="1"/>
          </p:cNvSpPr>
          <p:nvPr>
            <p:custDataLst>
              <p:tags r:id="rId6"/>
            </p:custDataLst>
          </p:nvPr>
        </p:nvSpPr>
        <p:spPr bwMode="auto">
          <a:xfrm>
            <a:off x="2354970" y="2888192"/>
            <a:ext cx="0" cy="504825"/>
          </a:xfrm>
          <a:prstGeom prst="line">
            <a:avLst/>
          </a:prstGeom>
          <a:noFill/>
          <a:ln w="28575">
            <a:solidFill>
              <a:srgbClr val="FFFFFF"/>
            </a:solidFill>
            <a:round/>
            <a:headEnd/>
            <a:tailEnd type="arrow" w="lg" len="lg"/>
          </a:ln>
          <a:effectLst/>
        </p:spPr>
        <p:txBody>
          <a:bodyPr/>
          <a:lstStyle/>
          <a:p>
            <a:endParaRPr lang="en-US" sz="2800"/>
          </a:p>
        </p:txBody>
      </p:sp>
      <p:sp>
        <p:nvSpPr>
          <p:cNvPr id="2124808" name="Line 8"/>
          <p:cNvSpPr>
            <a:spLocks noChangeShapeType="1"/>
          </p:cNvSpPr>
          <p:nvPr>
            <p:custDataLst>
              <p:tags r:id="rId7"/>
            </p:custDataLst>
          </p:nvPr>
        </p:nvSpPr>
        <p:spPr bwMode="auto">
          <a:xfrm flipH="1">
            <a:off x="1419933" y="2384955"/>
            <a:ext cx="431800" cy="0"/>
          </a:xfrm>
          <a:prstGeom prst="line">
            <a:avLst/>
          </a:prstGeom>
          <a:noFill/>
          <a:ln w="28575">
            <a:solidFill>
              <a:srgbClr val="FFFFFF"/>
            </a:solidFill>
            <a:round/>
            <a:headEnd/>
            <a:tailEnd type="arrow" w="lg" len="lg"/>
          </a:ln>
          <a:effectLst/>
        </p:spPr>
        <p:txBody>
          <a:bodyPr/>
          <a:lstStyle/>
          <a:p>
            <a:endParaRPr lang="en-US" sz="2800"/>
          </a:p>
        </p:txBody>
      </p:sp>
      <p:sp>
        <p:nvSpPr>
          <p:cNvPr id="2124809" name="Text Box 9"/>
          <p:cNvSpPr txBox="1">
            <a:spLocks noChangeArrowheads="1"/>
          </p:cNvSpPr>
          <p:nvPr>
            <p:custDataLst>
              <p:tags r:id="rId8"/>
            </p:custDataLst>
          </p:nvPr>
        </p:nvSpPr>
        <p:spPr bwMode="auto">
          <a:xfrm>
            <a:off x="1853320" y="891117"/>
            <a:ext cx="514885"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A</a:t>
            </a:r>
            <a:r>
              <a:rPr kumimoji="1" lang="en-US" altLang="zh-TW" sz="2800" baseline="-25000" dirty="0">
                <a:solidFill>
                  <a:srgbClr val="FFFFFF"/>
                </a:solidFill>
                <a:latin typeface="Calibri"/>
                <a:ea typeface="新細明體" charset="-120"/>
              </a:rPr>
              <a:t>3</a:t>
            </a:r>
          </a:p>
        </p:txBody>
      </p:sp>
      <p:sp>
        <p:nvSpPr>
          <p:cNvPr id="2124810" name="Text Box 10"/>
          <p:cNvSpPr txBox="1">
            <a:spLocks noChangeArrowheads="1"/>
          </p:cNvSpPr>
          <p:nvPr>
            <p:custDataLst>
              <p:tags r:id="rId9"/>
            </p:custDataLst>
          </p:nvPr>
        </p:nvSpPr>
        <p:spPr bwMode="auto">
          <a:xfrm>
            <a:off x="2393156" y="891117"/>
            <a:ext cx="502061"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B</a:t>
            </a:r>
            <a:r>
              <a:rPr kumimoji="1" lang="en-US" altLang="zh-TW" sz="2800" baseline="-25000" dirty="0">
                <a:solidFill>
                  <a:srgbClr val="FFFFFF"/>
                </a:solidFill>
                <a:latin typeface="Calibri"/>
                <a:ea typeface="新細明體" charset="-120"/>
              </a:rPr>
              <a:t>3</a:t>
            </a:r>
          </a:p>
        </p:txBody>
      </p:sp>
      <p:sp>
        <p:nvSpPr>
          <p:cNvPr id="2124811" name="Text Box 11"/>
          <p:cNvSpPr txBox="1">
            <a:spLocks noChangeArrowheads="1"/>
          </p:cNvSpPr>
          <p:nvPr>
            <p:custDataLst>
              <p:tags r:id="rId10"/>
            </p:custDataLst>
          </p:nvPr>
        </p:nvSpPr>
        <p:spPr bwMode="auto">
          <a:xfrm>
            <a:off x="2158120" y="3340630"/>
            <a:ext cx="471604"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S</a:t>
            </a:r>
            <a:r>
              <a:rPr kumimoji="1" lang="en-US" altLang="zh-TW" sz="2800" baseline="-25000" dirty="0" smtClean="0">
                <a:solidFill>
                  <a:srgbClr val="FFFFFF"/>
                </a:solidFill>
                <a:latin typeface="Calibri"/>
                <a:ea typeface="新細明體" charset="-120"/>
              </a:rPr>
              <a:t>3</a:t>
            </a:r>
            <a:endParaRPr kumimoji="1" lang="en-US" altLang="zh-TW" sz="2800" baseline="-25000" dirty="0">
              <a:solidFill>
                <a:srgbClr val="FFFFFF"/>
              </a:solidFill>
              <a:latin typeface="Calibri"/>
              <a:ea typeface="新細明體" charset="-120"/>
            </a:endParaRPr>
          </a:p>
        </p:txBody>
      </p:sp>
      <p:sp>
        <p:nvSpPr>
          <p:cNvPr id="2124812" name="Text Box 12"/>
          <p:cNvSpPr txBox="1">
            <a:spLocks noChangeArrowheads="1"/>
          </p:cNvSpPr>
          <p:nvPr>
            <p:custDataLst>
              <p:tags r:id="rId11"/>
            </p:custDataLst>
          </p:nvPr>
        </p:nvSpPr>
        <p:spPr bwMode="auto">
          <a:xfrm>
            <a:off x="869156" y="2110317"/>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4</a:t>
            </a:r>
          </a:p>
        </p:txBody>
      </p:sp>
      <p:sp>
        <p:nvSpPr>
          <p:cNvPr id="2124813" name="Rectangle 13"/>
          <p:cNvSpPr>
            <a:spLocks noChangeArrowheads="1"/>
          </p:cNvSpPr>
          <p:nvPr>
            <p:custDataLst>
              <p:tags r:id="rId12"/>
            </p:custDataLst>
          </p:nvPr>
        </p:nvSpPr>
        <p:spPr bwMode="auto">
          <a:xfrm>
            <a:off x="4914740" y="1735667"/>
            <a:ext cx="936625" cy="1152525"/>
          </a:xfrm>
          <a:prstGeom prst="rect">
            <a:avLst/>
          </a:prstGeom>
          <a:noFill/>
          <a:ln w="28575">
            <a:solidFill>
              <a:schemeClr val="accent1"/>
            </a:solidFill>
            <a:miter lim="800000"/>
            <a:headEnd/>
            <a:tailEnd/>
          </a:ln>
          <a:effectLst/>
        </p:spPr>
        <p:txBody>
          <a:bodyPr wrap="none" anchor="ctr"/>
          <a:lstStyle/>
          <a:p>
            <a:pPr algn="ctr" eaLnBrk="1" hangingPunct="1"/>
            <a:endParaRPr kumimoji="1" lang="en-US" altLang="zh-TW" sz="2000">
              <a:latin typeface="Arial" charset="0"/>
              <a:ea typeface="新細明體" charset="-120"/>
            </a:endParaRPr>
          </a:p>
        </p:txBody>
      </p:sp>
      <p:sp>
        <p:nvSpPr>
          <p:cNvPr id="2124814" name="Line 14"/>
          <p:cNvSpPr>
            <a:spLocks noChangeShapeType="1"/>
          </p:cNvSpPr>
          <p:nvPr>
            <p:custDataLst>
              <p:tags r:id="rId13"/>
            </p:custDataLst>
          </p:nvPr>
        </p:nvSpPr>
        <p:spPr bwMode="auto">
          <a:xfrm>
            <a:off x="5231906" y="1303867"/>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15" name="Line 15"/>
          <p:cNvSpPr>
            <a:spLocks noChangeShapeType="1"/>
          </p:cNvSpPr>
          <p:nvPr>
            <p:custDataLst>
              <p:tags r:id="rId14"/>
            </p:custDataLst>
          </p:nvPr>
        </p:nvSpPr>
        <p:spPr bwMode="auto">
          <a:xfrm>
            <a:off x="5633877" y="1303867"/>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16" name="Line 16"/>
          <p:cNvSpPr>
            <a:spLocks noChangeShapeType="1"/>
          </p:cNvSpPr>
          <p:nvPr>
            <p:custDataLst>
              <p:tags r:id="rId15"/>
            </p:custDataLst>
          </p:nvPr>
        </p:nvSpPr>
        <p:spPr bwMode="auto">
          <a:xfrm>
            <a:off x="5417977" y="2888192"/>
            <a:ext cx="0" cy="504825"/>
          </a:xfrm>
          <a:prstGeom prst="line">
            <a:avLst/>
          </a:prstGeom>
          <a:noFill/>
          <a:ln w="28575">
            <a:solidFill>
              <a:srgbClr val="FFFFFF"/>
            </a:solidFill>
            <a:round/>
            <a:headEnd/>
            <a:tailEnd type="arrow" w="lg" len="lg"/>
          </a:ln>
          <a:effectLst/>
        </p:spPr>
        <p:txBody>
          <a:bodyPr/>
          <a:lstStyle/>
          <a:p>
            <a:endParaRPr lang="en-US" sz="2800"/>
          </a:p>
        </p:txBody>
      </p:sp>
      <p:sp>
        <p:nvSpPr>
          <p:cNvPr id="2124817" name="Line 17"/>
          <p:cNvSpPr>
            <a:spLocks noChangeShapeType="1"/>
          </p:cNvSpPr>
          <p:nvPr>
            <p:custDataLst>
              <p:tags r:id="rId16"/>
            </p:custDataLst>
          </p:nvPr>
        </p:nvSpPr>
        <p:spPr bwMode="auto">
          <a:xfrm flipH="1">
            <a:off x="4315619" y="2384955"/>
            <a:ext cx="431800" cy="0"/>
          </a:xfrm>
          <a:prstGeom prst="line">
            <a:avLst/>
          </a:prstGeom>
          <a:noFill/>
          <a:ln w="28575">
            <a:solidFill>
              <a:srgbClr val="FFFFFF"/>
            </a:solidFill>
            <a:round/>
            <a:headEnd/>
            <a:tailEnd type="arrow" w="lg" len="lg"/>
          </a:ln>
          <a:effectLst/>
        </p:spPr>
        <p:txBody>
          <a:bodyPr/>
          <a:lstStyle/>
          <a:p>
            <a:endParaRPr lang="en-US" sz="2800"/>
          </a:p>
        </p:txBody>
      </p:sp>
      <p:sp>
        <p:nvSpPr>
          <p:cNvPr id="2124818" name="Text Box 18"/>
          <p:cNvSpPr txBox="1">
            <a:spLocks noChangeArrowheads="1"/>
          </p:cNvSpPr>
          <p:nvPr>
            <p:custDataLst>
              <p:tags r:id="rId17"/>
            </p:custDataLst>
          </p:nvPr>
        </p:nvSpPr>
        <p:spPr bwMode="auto">
          <a:xfrm>
            <a:off x="4927106" y="891117"/>
            <a:ext cx="514885"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A</a:t>
            </a:r>
            <a:r>
              <a:rPr kumimoji="1" lang="en-US" altLang="zh-TW" sz="2800" baseline="-25000" dirty="0">
                <a:solidFill>
                  <a:srgbClr val="FFFFFF"/>
                </a:solidFill>
                <a:latin typeface="Calibri"/>
                <a:ea typeface="新細明體" charset="-120"/>
              </a:rPr>
              <a:t>1</a:t>
            </a:r>
          </a:p>
        </p:txBody>
      </p:sp>
      <p:sp>
        <p:nvSpPr>
          <p:cNvPr id="2124819" name="Text Box 19"/>
          <p:cNvSpPr txBox="1">
            <a:spLocks noChangeArrowheads="1"/>
          </p:cNvSpPr>
          <p:nvPr>
            <p:custDataLst>
              <p:tags r:id="rId18"/>
            </p:custDataLst>
          </p:nvPr>
        </p:nvSpPr>
        <p:spPr bwMode="auto">
          <a:xfrm>
            <a:off x="5489415" y="891117"/>
            <a:ext cx="502061"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B</a:t>
            </a:r>
            <a:r>
              <a:rPr kumimoji="1" lang="en-US" altLang="zh-TW" sz="2800" baseline="-25000" dirty="0">
                <a:solidFill>
                  <a:srgbClr val="FFFFFF"/>
                </a:solidFill>
                <a:latin typeface="Calibri"/>
                <a:ea typeface="新細明體" charset="-120"/>
              </a:rPr>
              <a:t>1</a:t>
            </a:r>
          </a:p>
        </p:txBody>
      </p:sp>
      <p:sp>
        <p:nvSpPr>
          <p:cNvPr id="2124820" name="Text Box 20"/>
          <p:cNvSpPr txBox="1">
            <a:spLocks noChangeArrowheads="1"/>
          </p:cNvSpPr>
          <p:nvPr>
            <p:custDataLst>
              <p:tags r:id="rId19"/>
            </p:custDataLst>
          </p:nvPr>
        </p:nvSpPr>
        <p:spPr bwMode="auto">
          <a:xfrm>
            <a:off x="5182694" y="3340630"/>
            <a:ext cx="471604"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S</a:t>
            </a:r>
            <a:r>
              <a:rPr kumimoji="1" lang="en-US" altLang="zh-TW" sz="2800" baseline="-25000" dirty="0" smtClean="0">
                <a:solidFill>
                  <a:srgbClr val="FFFFFF"/>
                </a:solidFill>
                <a:latin typeface="Calibri"/>
                <a:ea typeface="新細明體" charset="-120"/>
              </a:rPr>
              <a:t>1</a:t>
            </a:r>
            <a:endParaRPr kumimoji="1" lang="en-US" altLang="zh-TW" sz="2800" baseline="-25000" dirty="0">
              <a:solidFill>
                <a:srgbClr val="FFFFFF"/>
              </a:solidFill>
              <a:latin typeface="Calibri"/>
              <a:ea typeface="新細明體" charset="-120"/>
            </a:endParaRPr>
          </a:p>
        </p:txBody>
      </p:sp>
      <p:sp>
        <p:nvSpPr>
          <p:cNvPr id="2124821" name="Line 21"/>
          <p:cNvSpPr>
            <a:spLocks noChangeShapeType="1"/>
          </p:cNvSpPr>
          <p:nvPr>
            <p:custDataLst>
              <p:tags r:id="rId20"/>
            </p:custDataLst>
          </p:nvPr>
        </p:nvSpPr>
        <p:spPr bwMode="auto">
          <a:xfrm>
            <a:off x="3688556" y="1303867"/>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22" name="Line 22"/>
          <p:cNvSpPr>
            <a:spLocks noChangeShapeType="1"/>
          </p:cNvSpPr>
          <p:nvPr>
            <p:custDataLst>
              <p:tags r:id="rId21"/>
            </p:custDataLst>
          </p:nvPr>
        </p:nvSpPr>
        <p:spPr bwMode="auto">
          <a:xfrm>
            <a:off x="4098131" y="1303867"/>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23" name="Line 23"/>
          <p:cNvSpPr>
            <a:spLocks noChangeShapeType="1"/>
          </p:cNvSpPr>
          <p:nvPr>
            <p:custDataLst>
              <p:tags r:id="rId22"/>
            </p:custDataLst>
          </p:nvPr>
        </p:nvSpPr>
        <p:spPr bwMode="auto">
          <a:xfrm>
            <a:off x="3882231" y="2888192"/>
            <a:ext cx="0" cy="504825"/>
          </a:xfrm>
          <a:prstGeom prst="line">
            <a:avLst/>
          </a:prstGeom>
          <a:noFill/>
          <a:ln w="28575">
            <a:solidFill>
              <a:srgbClr val="FFFFFF"/>
            </a:solidFill>
            <a:round/>
            <a:headEnd/>
            <a:tailEnd type="arrow" w="lg" len="lg"/>
          </a:ln>
          <a:effectLst/>
        </p:spPr>
        <p:txBody>
          <a:bodyPr/>
          <a:lstStyle/>
          <a:p>
            <a:endParaRPr lang="en-US" sz="2800"/>
          </a:p>
        </p:txBody>
      </p:sp>
      <p:sp>
        <p:nvSpPr>
          <p:cNvPr id="2124824" name="Line 24"/>
          <p:cNvSpPr>
            <a:spLocks noChangeShapeType="1"/>
          </p:cNvSpPr>
          <p:nvPr>
            <p:custDataLst>
              <p:tags r:id="rId23"/>
            </p:custDataLst>
          </p:nvPr>
        </p:nvSpPr>
        <p:spPr bwMode="auto">
          <a:xfrm flipH="1">
            <a:off x="4315618" y="2384955"/>
            <a:ext cx="592137" cy="0"/>
          </a:xfrm>
          <a:prstGeom prst="line">
            <a:avLst/>
          </a:prstGeom>
          <a:noFill/>
          <a:ln w="28575">
            <a:solidFill>
              <a:srgbClr val="FFFFFF"/>
            </a:solidFill>
            <a:round/>
            <a:headEnd/>
            <a:tailEnd type="arrow" w="lg" len="lg"/>
          </a:ln>
          <a:effectLst/>
        </p:spPr>
        <p:txBody>
          <a:bodyPr/>
          <a:lstStyle/>
          <a:p>
            <a:endParaRPr lang="en-US" sz="2800"/>
          </a:p>
        </p:txBody>
      </p:sp>
      <p:sp>
        <p:nvSpPr>
          <p:cNvPr id="2124825" name="Line 25"/>
          <p:cNvSpPr>
            <a:spLocks noChangeShapeType="1"/>
          </p:cNvSpPr>
          <p:nvPr>
            <p:custDataLst>
              <p:tags r:id="rId24"/>
            </p:custDataLst>
          </p:nvPr>
        </p:nvSpPr>
        <p:spPr bwMode="auto">
          <a:xfrm flipH="1">
            <a:off x="2788358" y="2384955"/>
            <a:ext cx="590636" cy="0"/>
          </a:xfrm>
          <a:prstGeom prst="line">
            <a:avLst/>
          </a:prstGeom>
          <a:noFill/>
          <a:ln w="28575">
            <a:solidFill>
              <a:srgbClr val="FFFFFF"/>
            </a:solidFill>
            <a:round/>
            <a:headEnd/>
            <a:tailEnd type="arrow" w="lg" len="lg"/>
          </a:ln>
          <a:effectLst/>
        </p:spPr>
        <p:txBody>
          <a:bodyPr/>
          <a:lstStyle/>
          <a:p>
            <a:endParaRPr lang="en-US" sz="2800"/>
          </a:p>
        </p:txBody>
      </p:sp>
      <p:sp>
        <p:nvSpPr>
          <p:cNvPr id="2124826" name="Text Box 26"/>
          <p:cNvSpPr txBox="1">
            <a:spLocks noChangeArrowheads="1"/>
          </p:cNvSpPr>
          <p:nvPr>
            <p:custDataLst>
              <p:tags r:id="rId25"/>
            </p:custDataLst>
          </p:nvPr>
        </p:nvSpPr>
        <p:spPr bwMode="auto">
          <a:xfrm>
            <a:off x="3383756" y="891117"/>
            <a:ext cx="514885"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A</a:t>
            </a:r>
            <a:r>
              <a:rPr kumimoji="1" lang="en-US" altLang="zh-TW" sz="2800" baseline="-25000" dirty="0">
                <a:solidFill>
                  <a:srgbClr val="FFFFFF"/>
                </a:solidFill>
                <a:latin typeface="Calibri"/>
                <a:ea typeface="新細明體" charset="-120"/>
              </a:rPr>
              <a:t>2</a:t>
            </a:r>
          </a:p>
        </p:txBody>
      </p:sp>
      <p:sp>
        <p:nvSpPr>
          <p:cNvPr id="2124827" name="Text Box 27"/>
          <p:cNvSpPr txBox="1">
            <a:spLocks noChangeArrowheads="1"/>
          </p:cNvSpPr>
          <p:nvPr>
            <p:custDataLst>
              <p:tags r:id="rId26"/>
            </p:custDataLst>
          </p:nvPr>
        </p:nvSpPr>
        <p:spPr bwMode="auto">
          <a:xfrm>
            <a:off x="3953669" y="891117"/>
            <a:ext cx="502061"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B</a:t>
            </a:r>
            <a:r>
              <a:rPr kumimoji="1" lang="en-US" altLang="zh-TW" sz="2800" baseline="-25000" dirty="0">
                <a:solidFill>
                  <a:srgbClr val="FFFFFF"/>
                </a:solidFill>
                <a:latin typeface="Calibri"/>
                <a:ea typeface="新細明體" charset="-120"/>
              </a:rPr>
              <a:t>2</a:t>
            </a:r>
          </a:p>
        </p:txBody>
      </p:sp>
      <p:sp>
        <p:nvSpPr>
          <p:cNvPr id="2124828" name="Text Box 28"/>
          <p:cNvSpPr txBox="1">
            <a:spLocks noChangeArrowheads="1"/>
          </p:cNvSpPr>
          <p:nvPr>
            <p:custDataLst>
              <p:tags r:id="rId27"/>
            </p:custDataLst>
          </p:nvPr>
        </p:nvSpPr>
        <p:spPr bwMode="auto">
          <a:xfrm>
            <a:off x="3688556" y="3340630"/>
            <a:ext cx="471604"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S</a:t>
            </a:r>
            <a:r>
              <a:rPr kumimoji="1" lang="en-US" altLang="zh-TW" sz="2800" baseline="-25000" dirty="0" smtClean="0">
                <a:solidFill>
                  <a:srgbClr val="FFFFFF"/>
                </a:solidFill>
                <a:latin typeface="Calibri"/>
                <a:ea typeface="新細明體" charset="-120"/>
              </a:rPr>
              <a:t>2</a:t>
            </a:r>
            <a:endParaRPr kumimoji="1" lang="en-US" altLang="zh-TW" sz="2800" baseline="-25000" dirty="0">
              <a:solidFill>
                <a:srgbClr val="FFFFFF"/>
              </a:solidFill>
              <a:latin typeface="Calibri"/>
              <a:ea typeface="新細明體" charset="-120"/>
            </a:endParaRPr>
          </a:p>
        </p:txBody>
      </p:sp>
      <p:sp>
        <p:nvSpPr>
          <p:cNvPr id="2124829" name="Rectangle 29"/>
          <p:cNvSpPr>
            <a:spLocks noChangeArrowheads="1"/>
          </p:cNvSpPr>
          <p:nvPr>
            <p:custDataLst>
              <p:tags r:id="rId28"/>
            </p:custDataLst>
          </p:nvPr>
        </p:nvSpPr>
        <p:spPr bwMode="auto">
          <a:xfrm>
            <a:off x="6435565" y="1735667"/>
            <a:ext cx="936625" cy="1152525"/>
          </a:xfrm>
          <a:prstGeom prst="rect">
            <a:avLst/>
          </a:prstGeom>
          <a:noFill/>
          <a:ln w="28575">
            <a:solidFill>
              <a:schemeClr val="accent1"/>
            </a:solidFill>
            <a:miter lim="800000"/>
            <a:headEnd/>
            <a:tailEnd/>
          </a:ln>
          <a:effectLst/>
        </p:spPr>
        <p:txBody>
          <a:bodyPr wrap="none" anchor="ctr"/>
          <a:lstStyle/>
          <a:p>
            <a:pPr algn="ctr" eaLnBrk="1" hangingPunct="1"/>
            <a:endParaRPr kumimoji="1" lang="en-US" altLang="zh-TW" sz="2000">
              <a:latin typeface="Arial" charset="0"/>
              <a:ea typeface="新細明體" charset="-120"/>
            </a:endParaRPr>
          </a:p>
        </p:txBody>
      </p:sp>
      <p:sp>
        <p:nvSpPr>
          <p:cNvPr id="2124830" name="Line 30"/>
          <p:cNvSpPr>
            <a:spLocks noChangeShapeType="1"/>
          </p:cNvSpPr>
          <p:nvPr>
            <p:custDataLst>
              <p:tags r:id="rId29"/>
            </p:custDataLst>
          </p:nvPr>
        </p:nvSpPr>
        <p:spPr bwMode="auto">
          <a:xfrm>
            <a:off x="6755906" y="1303867"/>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31" name="Line 31"/>
          <p:cNvSpPr>
            <a:spLocks noChangeShapeType="1"/>
          </p:cNvSpPr>
          <p:nvPr>
            <p:custDataLst>
              <p:tags r:id="rId30"/>
            </p:custDataLst>
          </p:nvPr>
        </p:nvSpPr>
        <p:spPr bwMode="auto">
          <a:xfrm>
            <a:off x="7154702" y="1303867"/>
            <a:ext cx="0" cy="431800"/>
          </a:xfrm>
          <a:prstGeom prst="line">
            <a:avLst/>
          </a:prstGeom>
          <a:noFill/>
          <a:ln w="28575">
            <a:solidFill>
              <a:srgbClr val="FFFFFF"/>
            </a:solidFill>
            <a:round/>
            <a:headEnd/>
            <a:tailEnd type="arrow" w="lg" len="lg"/>
          </a:ln>
          <a:effectLst/>
        </p:spPr>
        <p:txBody>
          <a:bodyPr/>
          <a:lstStyle/>
          <a:p>
            <a:endParaRPr lang="en-US" sz="2000"/>
          </a:p>
        </p:txBody>
      </p:sp>
      <p:sp>
        <p:nvSpPr>
          <p:cNvPr id="2124832" name="Line 32"/>
          <p:cNvSpPr>
            <a:spLocks noChangeShapeType="1"/>
          </p:cNvSpPr>
          <p:nvPr>
            <p:custDataLst>
              <p:tags r:id="rId31"/>
            </p:custDataLst>
          </p:nvPr>
        </p:nvSpPr>
        <p:spPr bwMode="auto">
          <a:xfrm>
            <a:off x="6938802" y="2888192"/>
            <a:ext cx="0" cy="504825"/>
          </a:xfrm>
          <a:prstGeom prst="line">
            <a:avLst/>
          </a:prstGeom>
          <a:noFill/>
          <a:ln w="28575">
            <a:solidFill>
              <a:srgbClr val="FFFFFF"/>
            </a:solidFill>
            <a:round/>
            <a:headEnd/>
            <a:tailEnd type="arrow" w="lg" len="lg"/>
          </a:ln>
          <a:effectLst/>
        </p:spPr>
        <p:txBody>
          <a:bodyPr/>
          <a:lstStyle/>
          <a:p>
            <a:endParaRPr lang="en-US" sz="2800"/>
          </a:p>
        </p:txBody>
      </p:sp>
      <p:sp>
        <p:nvSpPr>
          <p:cNvPr id="2124833" name="Line 33"/>
          <p:cNvSpPr>
            <a:spLocks noChangeShapeType="1"/>
          </p:cNvSpPr>
          <p:nvPr>
            <p:custDataLst>
              <p:tags r:id="rId32"/>
            </p:custDataLst>
          </p:nvPr>
        </p:nvSpPr>
        <p:spPr bwMode="auto">
          <a:xfrm flipH="1">
            <a:off x="7372190" y="2384955"/>
            <a:ext cx="503237" cy="0"/>
          </a:xfrm>
          <a:prstGeom prst="line">
            <a:avLst/>
          </a:prstGeom>
          <a:noFill/>
          <a:ln w="28575">
            <a:solidFill>
              <a:srgbClr val="FFFFFF"/>
            </a:solidFill>
            <a:round/>
            <a:headEnd/>
            <a:tailEnd type="arrow" w="lg" len="lg"/>
          </a:ln>
          <a:effectLst/>
        </p:spPr>
        <p:txBody>
          <a:bodyPr/>
          <a:lstStyle/>
          <a:p>
            <a:endParaRPr lang="en-US" sz="2800"/>
          </a:p>
        </p:txBody>
      </p:sp>
      <p:sp>
        <p:nvSpPr>
          <p:cNvPr id="2124834" name="Line 34"/>
          <p:cNvSpPr>
            <a:spLocks noChangeShapeType="1"/>
          </p:cNvSpPr>
          <p:nvPr>
            <p:custDataLst>
              <p:tags r:id="rId33"/>
            </p:custDataLst>
          </p:nvPr>
        </p:nvSpPr>
        <p:spPr bwMode="auto">
          <a:xfrm flipH="1">
            <a:off x="5898356" y="2384955"/>
            <a:ext cx="537209" cy="0"/>
          </a:xfrm>
          <a:prstGeom prst="line">
            <a:avLst/>
          </a:prstGeom>
          <a:noFill/>
          <a:ln w="28575">
            <a:solidFill>
              <a:srgbClr val="FFFFFF"/>
            </a:solidFill>
            <a:round/>
            <a:headEnd/>
            <a:tailEnd type="arrow" w="lg" len="lg"/>
          </a:ln>
          <a:effectLst/>
        </p:spPr>
        <p:txBody>
          <a:bodyPr/>
          <a:lstStyle/>
          <a:p>
            <a:endParaRPr lang="en-US" sz="2800"/>
          </a:p>
        </p:txBody>
      </p:sp>
      <p:sp>
        <p:nvSpPr>
          <p:cNvPr id="2124835" name="Text Box 35"/>
          <p:cNvSpPr txBox="1">
            <a:spLocks noChangeArrowheads="1"/>
          </p:cNvSpPr>
          <p:nvPr>
            <p:custDataLst>
              <p:tags r:id="rId34"/>
            </p:custDataLst>
          </p:nvPr>
        </p:nvSpPr>
        <p:spPr bwMode="auto">
          <a:xfrm>
            <a:off x="6451106" y="891117"/>
            <a:ext cx="514885"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A</a:t>
            </a:r>
            <a:r>
              <a:rPr kumimoji="1" lang="en-US" altLang="zh-TW" sz="2800" baseline="-25000" dirty="0">
                <a:solidFill>
                  <a:srgbClr val="FFFFFF"/>
                </a:solidFill>
                <a:latin typeface="Calibri"/>
                <a:ea typeface="新細明體" charset="-120"/>
              </a:rPr>
              <a:t>0</a:t>
            </a:r>
          </a:p>
        </p:txBody>
      </p:sp>
      <p:sp>
        <p:nvSpPr>
          <p:cNvPr id="2124836" name="Text Box 36"/>
          <p:cNvSpPr txBox="1">
            <a:spLocks noChangeArrowheads="1"/>
          </p:cNvSpPr>
          <p:nvPr>
            <p:custDataLst>
              <p:tags r:id="rId35"/>
            </p:custDataLst>
          </p:nvPr>
        </p:nvSpPr>
        <p:spPr bwMode="auto">
          <a:xfrm>
            <a:off x="7010240" y="891117"/>
            <a:ext cx="502061"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B</a:t>
            </a:r>
            <a:r>
              <a:rPr kumimoji="1" lang="en-US" altLang="zh-TW" sz="2800" baseline="-25000" dirty="0">
                <a:solidFill>
                  <a:srgbClr val="FFFFFF"/>
                </a:solidFill>
                <a:latin typeface="Calibri"/>
                <a:ea typeface="新細明體" charset="-120"/>
              </a:rPr>
              <a:t>0</a:t>
            </a:r>
          </a:p>
        </p:txBody>
      </p:sp>
      <p:sp>
        <p:nvSpPr>
          <p:cNvPr id="2124837" name="Text Box 37"/>
          <p:cNvSpPr txBox="1">
            <a:spLocks noChangeArrowheads="1"/>
          </p:cNvSpPr>
          <p:nvPr>
            <p:custDataLst>
              <p:tags r:id="rId36"/>
            </p:custDataLst>
          </p:nvPr>
        </p:nvSpPr>
        <p:spPr bwMode="auto">
          <a:xfrm>
            <a:off x="7854790" y="2110317"/>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0</a:t>
            </a:r>
          </a:p>
        </p:txBody>
      </p:sp>
      <p:sp>
        <p:nvSpPr>
          <p:cNvPr id="2124838" name="Text Box 38"/>
          <p:cNvSpPr txBox="1">
            <a:spLocks noChangeArrowheads="1"/>
          </p:cNvSpPr>
          <p:nvPr>
            <p:custDataLst>
              <p:tags r:id="rId37"/>
            </p:custDataLst>
          </p:nvPr>
        </p:nvSpPr>
        <p:spPr bwMode="auto">
          <a:xfrm>
            <a:off x="6703519" y="3340630"/>
            <a:ext cx="471604"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S</a:t>
            </a:r>
            <a:r>
              <a:rPr kumimoji="1" lang="en-US" altLang="zh-TW" sz="2800" baseline="-25000" dirty="0" smtClean="0">
                <a:solidFill>
                  <a:srgbClr val="FFFFFF"/>
                </a:solidFill>
                <a:latin typeface="Calibri"/>
                <a:ea typeface="新細明體" charset="-120"/>
              </a:rPr>
              <a:t>0</a:t>
            </a:r>
            <a:endParaRPr kumimoji="1" lang="en-US" altLang="zh-TW" sz="2800" baseline="-25000" dirty="0">
              <a:solidFill>
                <a:srgbClr val="FFFFFF"/>
              </a:solidFill>
              <a:latin typeface="Calibri"/>
              <a:ea typeface="新細明體" charset="-120"/>
            </a:endParaRPr>
          </a:p>
        </p:txBody>
      </p:sp>
      <p:sp>
        <p:nvSpPr>
          <p:cNvPr id="2124839" name="Text Box 39"/>
          <p:cNvSpPr txBox="1">
            <a:spLocks noChangeArrowheads="1"/>
          </p:cNvSpPr>
          <p:nvPr>
            <p:custDataLst>
              <p:tags r:id="rId38"/>
            </p:custDataLst>
          </p:nvPr>
        </p:nvSpPr>
        <p:spPr bwMode="auto">
          <a:xfrm>
            <a:off x="5898356" y="1881717"/>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1</a:t>
            </a:r>
          </a:p>
        </p:txBody>
      </p:sp>
      <p:sp>
        <p:nvSpPr>
          <p:cNvPr id="2124840" name="Text Box 40"/>
          <p:cNvSpPr txBox="1">
            <a:spLocks noChangeArrowheads="1"/>
          </p:cNvSpPr>
          <p:nvPr>
            <p:custDataLst>
              <p:tags r:id="rId39"/>
            </p:custDataLst>
          </p:nvPr>
        </p:nvSpPr>
        <p:spPr bwMode="auto">
          <a:xfrm>
            <a:off x="4366419" y="1881717"/>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2</a:t>
            </a:r>
          </a:p>
        </p:txBody>
      </p:sp>
      <p:sp>
        <p:nvSpPr>
          <p:cNvPr id="2124841" name="Text Box 41"/>
          <p:cNvSpPr txBox="1">
            <a:spLocks noChangeArrowheads="1"/>
          </p:cNvSpPr>
          <p:nvPr>
            <p:custDataLst>
              <p:tags r:id="rId40"/>
            </p:custDataLst>
          </p:nvPr>
        </p:nvSpPr>
        <p:spPr bwMode="auto">
          <a:xfrm>
            <a:off x="2850356" y="1881717"/>
            <a:ext cx="497252" cy="523220"/>
          </a:xfrm>
          <a:prstGeom prst="rect">
            <a:avLst/>
          </a:prstGeom>
          <a:noFill/>
          <a:ln w="28575">
            <a:noFill/>
            <a:miter lim="800000"/>
            <a:headEnd/>
            <a:tailEnd/>
          </a:ln>
          <a:effectLst/>
        </p:spPr>
        <p:txBody>
          <a:bodyPr wrap="none">
            <a:spAutoFit/>
          </a:bodyPr>
          <a:lstStyle/>
          <a:p>
            <a:pPr eaLnBrk="1" hangingPunct="1"/>
            <a:r>
              <a:rPr kumimoji="1" lang="en-US" altLang="zh-TW" sz="2800" dirty="0">
                <a:solidFill>
                  <a:srgbClr val="FFFFFF"/>
                </a:solidFill>
                <a:latin typeface="Calibri"/>
                <a:ea typeface="新細明體" charset="-120"/>
              </a:rPr>
              <a:t>C</a:t>
            </a:r>
            <a:r>
              <a:rPr kumimoji="1" lang="en-US" altLang="zh-TW" sz="2800" baseline="-25000" dirty="0">
                <a:solidFill>
                  <a:srgbClr val="FFFFFF"/>
                </a:solidFill>
                <a:latin typeface="Calibri"/>
                <a:ea typeface="新細明體" charset="-120"/>
              </a:rPr>
              <a:t>3</a:t>
            </a:r>
          </a:p>
        </p:txBody>
      </p:sp>
      <p:sp>
        <p:nvSpPr>
          <p:cNvPr id="2124842" name="Text Box 42"/>
          <p:cNvSpPr txBox="1">
            <a:spLocks noChangeArrowheads="1"/>
          </p:cNvSpPr>
          <p:nvPr>
            <p:custDataLst>
              <p:tags r:id="rId41"/>
            </p:custDataLst>
          </p:nvPr>
        </p:nvSpPr>
        <p:spPr bwMode="auto">
          <a:xfrm>
            <a:off x="550069" y="4942417"/>
            <a:ext cx="7570787" cy="1384995"/>
          </a:xfrm>
          <a:prstGeom prst="rect">
            <a:avLst/>
          </a:prstGeom>
          <a:noFill/>
          <a:ln w="9525">
            <a:noFill/>
            <a:miter lim="800000"/>
            <a:headEnd/>
            <a:tailEnd/>
          </a:ln>
          <a:effectLst/>
        </p:spPr>
        <p:txBody>
          <a:bodyPr>
            <a:spAutoFit/>
          </a:bodyPr>
          <a:lstStyle/>
          <a:p>
            <a:pPr marL="285750" indent="-285750" eaLnBrk="1" hangingPunct="1">
              <a:buClr>
                <a:schemeClr val="accent1"/>
              </a:buClr>
              <a:buSzPct val="80000"/>
              <a:buFontTx/>
              <a:buChar char="•"/>
            </a:pPr>
            <a:r>
              <a:rPr lang="en-US" altLang="zh-TW" sz="2800" dirty="0" smtClean="0">
                <a:solidFill>
                  <a:srgbClr val="FFFFFF"/>
                </a:solidFill>
                <a:latin typeface="Calibri"/>
                <a:ea typeface="新細明體" charset="-120"/>
              </a:rPr>
              <a:t>First full adder</a:t>
            </a:r>
            <a:r>
              <a:rPr lang="en-US" altLang="zh-TW" sz="2800" dirty="0">
                <a:solidFill>
                  <a:srgbClr val="FFFFFF"/>
                </a:solidFill>
                <a:latin typeface="Calibri"/>
                <a:ea typeface="新細明體" charset="-120"/>
              </a:rPr>
              <a:t>, </a:t>
            </a:r>
            <a:r>
              <a:rPr lang="en-US" altLang="zh-TW" sz="2800" dirty="0" smtClean="0">
                <a:solidFill>
                  <a:srgbClr val="FFFFFF"/>
                </a:solidFill>
                <a:latin typeface="Calibri"/>
                <a:ea typeface="新細明體" charset="-120"/>
              </a:rPr>
              <a:t>2 </a:t>
            </a:r>
            <a:r>
              <a:rPr lang="en-US" altLang="zh-TW" sz="2800" dirty="0">
                <a:solidFill>
                  <a:srgbClr val="FFFFFF"/>
                </a:solidFill>
                <a:latin typeface="Calibri"/>
                <a:ea typeface="新細明體" charset="-120"/>
              </a:rPr>
              <a:t>gate </a:t>
            </a:r>
            <a:r>
              <a:rPr lang="en-US" altLang="zh-TW" sz="2800" dirty="0" smtClean="0">
                <a:solidFill>
                  <a:srgbClr val="FFFFFF"/>
                </a:solidFill>
                <a:latin typeface="Calibri"/>
                <a:ea typeface="新細明體" charset="-120"/>
              </a:rPr>
              <a:t>delay</a:t>
            </a:r>
          </a:p>
          <a:p>
            <a:pPr marL="285750" indent="-285750" eaLnBrk="1" hangingPunct="1">
              <a:buClr>
                <a:schemeClr val="accent1"/>
              </a:buClr>
              <a:buSzPct val="80000"/>
              <a:buFontTx/>
              <a:buChar char="•"/>
            </a:pPr>
            <a:r>
              <a:rPr lang="en-US" altLang="zh-TW" sz="2800" dirty="0" smtClean="0">
                <a:solidFill>
                  <a:srgbClr val="FFFFFF"/>
                </a:solidFill>
                <a:latin typeface="Calibri"/>
                <a:ea typeface="新細明體" charset="-120"/>
              </a:rPr>
              <a:t>Second full adder</a:t>
            </a:r>
            <a:r>
              <a:rPr lang="en-US" altLang="zh-TW" sz="2800" dirty="0">
                <a:solidFill>
                  <a:srgbClr val="FFFFFF"/>
                </a:solidFill>
                <a:latin typeface="Calibri"/>
                <a:ea typeface="新細明體" charset="-120"/>
              </a:rPr>
              <a:t>, 2 gate </a:t>
            </a:r>
            <a:r>
              <a:rPr lang="en-US" altLang="zh-TW" sz="2800" dirty="0" smtClean="0">
                <a:solidFill>
                  <a:srgbClr val="FFFFFF"/>
                </a:solidFill>
                <a:latin typeface="Calibri"/>
                <a:ea typeface="新細明體" charset="-120"/>
              </a:rPr>
              <a:t>delay</a:t>
            </a:r>
          </a:p>
          <a:p>
            <a:pPr marL="285750" indent="-285750" eaLnBrk="1" hangingPunct="1">
              <a:buClr>
                <a:schemeClr val="accent1"/>
              </a:buClr>
              <a:buSzPct val="80000"/>
              <a:buFontTx/>
              <a:buChar char="•"/>
            </a:pPr>
            <a:r>
              <a:rPr lang="en-US" altLang="zh-TW" sz="2800" dirty="0" smtClean="0">
                <a:solidFill>
                  <a:srgbClr val="FFFFFF"/>
                </a:solidFill>
                <a:latin typeface="Calibri"/>
                <a:ea typeface="新細明體" charset="-120"/>
              </a:rPr>
              <a:t>…</a:t>
            </a:r>
            <a:endParaRPr lang="en-US" altLang="zh-TW" sz="2800" dirty="0">
              <a:solidFill>
                <a:srgbClr val="FFFFFF"/>
              </a:solidFill>
              <a:latin typeface="Calibri"/>
              <a:ea typeface="新細明體" charset="-120"/>
            </a:endParaRPr>
          </a:p>
        </p:txBody>
      </p:sp>
      <p:sp>
        <p:nvSpPr>
          <p:cNvPr id="2124843" name="Line 43"/>
          <p:cNvSpPr>
            <a:spLocks noChangeShapeType="1"/>
          </p:cNvSpPr>
          <p:nvPr>
            <p:custDataLst>
              <p:tags r:id="rId42"/>
            </p:custDataLst>
          </p:nvPr>
        </p:nvSpPr>
        <p:spPr bwMode="auto">
          <a:xfrm flipH="1">
            <a:off x="1631155" y="3939117"/>
            <a:ext cx="5751513" cy="0"/>
          </a:xfrm>
          <a:prstGeom prst="line">
            <a:avLst/>
          </a:prstGeom>
          <a:noFill/>
          <a:ln w="76200">
            <a:solidFill>
              <a:srgbClr val="FF6600"/>
            </a:solidFill>
            <a:round/>
            <a:headEnd/>
            <a:tailEnd type="arrow" w="lg" len="lg"/>
          </a:ln>
          <a:effectLst/>
        </p:spPr>
        <p:txBody>
          <a:bodyPr/>
          <a:lstStyle/>
          <a:p>
            <a:endParaRPr lang="en-US" sz="2800"/>
          </a:p>
        </p:txBody>
      </p:sp>
      <p:sp>
        <p:nvSpPr>
          <p:cNvPr id="2124844" name="Text Box 44"/>
          <p:cNvSpPr txBox="1">
            <a:spLocks noChangeArrowheads="1"/>
          </p:cNvSpPr>
          <p:nvPr>
            <p:custDataLst>
              <p:tags r:id="rId43"/>
            </p:custDataLst>
          </p:nvPr>
        </p:nvSpPr>
        <p:spPr bwMode="auto">
          <a:xfrm>
            <a:off x="2834481" y="3932767"/>
            <a:ext cx="3788153" cy="461665"/>
          </a:xfrm>
          <a:prstGeom prst="rect">
            <a:avLst/>
          </a:prstGeom>
          <a:noFill/>
          <a:ln w="12700">
            <a:noFill/>
            <a:miter lim="800000"/>
            <a:headEnd type="none" w="sm" len="sm"/>
            <a:tailEnd type="none" w="lg" len="lg"/>
          </a:ln>
          <a:effectLst/>
        </p:spPr>
        <p:txBody>
          <a:bodyPr wrap="none">
            <a:spAutoFit/>
          </a:bodyPr>
          <a:lstStyle/>
          <a:p>
            <a:r>
              <a:rPr lang="en-US" sz="2400" dirty="0">
                <a:solidFill>
                  <a:srgbClr val="FFFFFF"/>
                </a:solidFill>
              </a:rPr>
              <a:t>Carry ripples from </a:t>
            </a:r>
            <a:r>
              <a:rPr lang="en-US" sz="2400" dirty="0" err="1" smtClean="0">
                <a:solidFill>
                  <a:srgbClr val="FFFFFF"/>
                </a:solidFill>
              </a:rPr>
              <a:t>lsb</a:t>
            </a:r>
            <a:r>
              <a:rPr lang="en-US" sz="2400" dirty="0" smtClean="0">
                <a:solidFill>
                  <a:srgbClr val="FFFFFF"/>
                </a:solidFill>
              </a:rPr>
              <a:t> to </a:t>
            </a:r>
            <a:r>
              <a:rPr lang="en-US" sz="2400" dirty="0" err="1" smtClean="0">
                <a:solidFill>
                  <a:srgbClr val="FFFFFF"/>
                </a:solidFill>
              </a:rPr>
              <a:t>msb</a:t>
            </a:r>
            <a:endParaRPr lang="en-US" sz="2400" dirty="0">
              <a:solidFill>
                <a:srgbClr val="FFFFFF"/>
              </a:solidFill>
            </a:endParaRPr>
          </a:p>
        </p:txBody>
      </p:sp>
    </p:spTree>
    <p:extLst>
      <p:ext uri="{BB962C8B-B14F-4D97-AF65-F5344CB8AC3E}">
        <p14:creationId xmlns:p14="http://schemas.microsoft.com/office/powerpoint/2010/main" val="24802318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a:t>
            </a:r>
            <a:r>
              <a:rPr lang="en-US" smtClean="0"/>
              <a:t>for Today</a:t>
            </a:r>
            <a:endParaRPr lang="en-US" dirty="0"/>
          </a:p>
        </p:txBody>
      </p:sp>
      <p:sp>
        <p:nvSpPr>
          <p:cNvPr id="3" name="Content Placeholder 2"/>
          <p:cNvSpPr>
            <a:spLocks noGrp="1"/>
          </p:cNvSpPr>
          <p:nvPr>
            <p:ph idx="1"/>
          </p:nvPr>
        </p:nvSpPr>
        <p:spPr/>
        <p:txBody>
          <a:bodyPr>
            <a:normAutofit/>
          </a:bodyPr>
          <a:lstStyle/>
          <a:p>
            <a:r>
              <a:rPr lang="en-US" sz="2800" dirty="0"/>
              <a:t>Binary Operations</a:t>
            </a:r>
          </a:p>
          <a:p>
            <a:pPr lvl="1"/>
            <a:r>
              <a:rPr lang="en-US" sz="2400" dirty="0"/>
              <a:t>Number </a:t>
            </a:r>
            <a:r>
              <a:rPr lang="en-US" sz="2400" dirty="0" smtClean="0"/>
              <a:t>representations</a:t>
            </a:r>
          </a:p>
          <a:p>
            <a:pPr lvl="1"/>
            <a:r>
              <a:rPr lang="en-US" sz="2400" dirty="0" smtClean="0"/>
              <a:t>One-bit </a:t>
            </a:r>
            <a:r>
              <a:rPr lang="en-US" sz="2400" dirty="0"/>
              <a:t>and four-bit adders</a:t>
            </a:r>
          </a:p>
          <a:p>
            <a:pPr lvl="1"/>
            <a:r>
              <a:rPr lang="en-US" sz="2400" dirty="0"/>
              <a:t>Negative numbers and two’s compliment</a:t>
            </a:r>
          </a:p>
          <a:p>
            <a:pPr lvl="1"/>
            <a:r>
              <a:rPr lang="en-US" sz="2400" dirty="0"/>
              <a:t>Addition (two’s compliment)</a:t>
            </a:r>
          </a:p>
          <a:p>
            <a:pPr lvl="1"/>
            <a:r>
              <a:rPr lang="en-US" sz="2400" dirty="0"/>
              <a:t>Subtraction (two’s compliment) </a:t>
            </a:r>
          </a:p>
          <a:p>
            <a:pPr lvl="1"/>
            <a:r>
              <a:rPr lang="en-US" sz="2400" dirty="0"/>
              <a:t>Performance</a:t>
            </a:r>
          </a:p>
          <a:p>
            <a:pPr marL="0" indent="0">
              <a:buNone/>
            </a:pPr>
            <a:endParaRPr lang="en-US" sz="2800" dirty="0" smtClean="0"/>
          </a:p>
          <a:p>
            <a:pPr marL="0" indent="0">
              <a:buNone/>
            </a:pPr>
            <a:r>
              <a:rPr lang="en-US" sz="2800" dirty="0" smtClean="0"/>
              <a:t>Example</a:t>
            </a:r>
          </a:p>
          <a:p>
            <a:pPr lvl="1"/>
            <a:r>
              <a:rPr lang="en-US" sz="2400" dirty="0" smtClean="0"/>
              <a:t>Build a </a:t>
            </a:r>
            <a:r>
              <a:rPr lang="en-US" sz="2400" dirty="0"/>
              <a:t>c</a:t>
            </a:r>
            <a:r>
              <a:rPr lang="en-US" sz="2400" dirty="0" smtClean="0"/>
              <a:t>ircuit (e.g. voting machine)</a:t>
            </a:r>
          </a:p>
          <a:p>
            <a:pPr lvl="1"/>
            <a:r>
              <a:rPr lang="en-US" sz="2400" dirty="0" smtClean="0"/>
              <a:t>Building blocks (encoders, decoders, multiplexors)</a:t>
            </a:r>
          </a:p>
          <a:p>
            <a:pPr lvl="1"/>
            <a:endParaRPr lang="en-US" dirty="0" smtClean="0"/>
          </a:p>
        </p:txBody>
      </p:sp>
    </p:spTree>
    <p:extLst>
      <p:ext uri="{BB962C8B-B14F-4D97-AF65-F5344CB8AC3E}">
        <p14:creationId xmlns:p14="http://schemas.microsoft.com/office/powerpoint/2010/main" val="2918773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sp>
        <p:nvSpPr>
          <p:cNvPr id="3" name="Content Placeholder 2"/>
          <p:cNvSpPr>
            <a:spLocks noGrp="1"/>
          </p:cNvSpPr>
          <p:nvPr>
            <p:ph idx="1"/>
          </p:nvPr>
        </p:nvSpPr>
        <p:spPr>
          <a:xfrm>
            <a:off x="76200" y="685800"/>
            <a:ext cx="9144000" cy="5638800"/>
          </a:xfrm>
        </p:spPr>
        <p:txBody>
          <a:bodyPr/>
          <a:lstStyle/>
          <a:p>
            <a:r>
              <a:rPr lang="en-US" dirty="0" smtClean="0"/>
              <a:t>Recall: </a:t>
            </a:r>
            <a:r>
              <a:rPr lang="en-US" dirty="0" smtClean="0">
                <a:solidFill>
                  <a:schemeClr val="accent1"/>
                </a:solidFill>
              </a:rPr>
              <a:t>Binary</a:t>
            </a:r>
          </a:p>
          <a:p>
            <a:pPr lvl="1"/>
            <a:r>
              <a:rPr lang="en-US" dirty="0"/>
              <a:t>Two symbols (base 2): </a:t>
            </a:r>
            <a:r>
              <a:rPr lang="en-US" dirty="0">
                <a:solidFill>
                  <a:schemeClr val="accent1"/>
                </a:solidFill>
              </a:rPr>
              <a:t>true</a:t>
            </a:r>
            <a:r>
              <a:rPr lang="en-US" dirty="0"/>
              <a:t> and </a:t>
            </a:r>
            <a:r>
              <a:rPr lang="en-US" dirty="0">
                <a:solidFill>
                  <a:schemeClr val="accent1"/>
                </a:solidFill>
              </a:rPr>
              <a:t>false</a:t>
            </a:r>
            <a:r>
              <a:rPr lang="en-US" dirty="0"/>
              <a:t>; </a:t>
            </a:r>
            <a:r>
              <a:rPr lang="en-US" dirty="0">
                <a:solidFill>
                  <a:schemeClr val="accent1"/>
                </a:solidFill>
              </a:rPr>
              <a:t>0</a:t>
            </a:r>
            <a:r>
              <a:rPr lang="en-US" dirty="0"/>
              <a:t> and </a:t>
            </a:r>
            <a:r>
              <a:rPr lang="en-US" dirty="0" smtClean="0">
                <a:solidFill>
                  <a:schemeClr val="accent1"/>
                </a:solidFill>
              </a:rPr>
              <a:t>1</a:t>
            </a:r>
            <a:endParaRPr lang="en-US" dirty="0">
              <a:solidFill>
                <a:schemeClr val="accent1"/>
              </a:solidFill>
            </a:endParaRPr>
          </a:p>
          <a:p>
            <a:pPr lvl="1"/>
            <a:r>
              <a:rPr lang="en-US" dirty="0"/>
              <a:t>Basis of Logic </a:t>
            </a:r>
            <a:r>
              <a:rPr lang="en-US" dirty="0" smtClean="0"/>
              <a:t>Circuits </a:t>
            </a:r>
            <a:r>
              <a:rPr lang="en-US" dirty="0"/>
              <a:t>and all digital computers</a:t>
            </a:r>
          </a:p>
          <a:p>
            <a:endParaRPr lang="en-US" dirty="0"/>
          </a:p>
          <a:p>
            <a:r>
              <a:rPr lang="en-US" dirty="0" smtClean="0"/>
              <a:t>So, how do we represent numbers in</a:t>
            </a:r>
            <a:r>
              <a:rPr lang="en-US" i="1" dirty="0" smtClean="0"/>
              <a:t> </a:t>
            </a:r>
            <a:r>
              <a:rPr lang="en-US" i="1" dirty="0" smtClean="0">
                <a:solidFill>
                  <a:schemeClr val="accent1"/>
                </a:solidFill>
              </a:rPr>
              <a:t>Binary</a:t>
            </a:r>
            <a:r>
              <a:rPr lang="en-US" dirty="0" smtClean="0"/>
              <a:t> (base 2)?</a:t>
            </a:r>
          </a:p>
          <a:p>
            <a:endParaRPr lang="en-US" dirty="0"/>
          </a:p>
        </p:txBody>
      </p:sp>
    </p:spTree>
    <p:extLst>
      <p:ext uri="{BB962C8B-B14F-4D97-AF65-F5344CB8AC3E}">
        <p14:creationId xmlns:p14="http://schemas.microsoft.com/office/powerpoint/2010/main" val="173206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6626" name="Rectangle 2"/>
          <p:cNvSpPr>
            <a:spLocks noGrp="1" noChangeArrowheads="1"/>
          </p:cNvSpPr>
          <p:nvPr>
            <p:ph type="title"/>
          </p:nvPr>
        </p:nvSpPr>
        <p:spPr/>
        <p:txBody>
          <a:bodyPr>
            <a:normAutofit fontScale="90000"/>
          </a:bodyPr>
          <a:lstStyle/>
          <a:p>
            <a:r>
              <a:rPr lang="en-US" sz="3600"/>
              <a:t>Voting machine</a:t>
            </a:r>
          </a:p>
        </p:txBody>
      </p:sp>
      <p:sp>
        <p:nvSpPr>
          <p:cNvPr id="1306627" name="Rectangle 3"/>
          <p:cNvSpPr>
            <a:spLocks noGrp="1" noChangeArrowheads="1"/>
          </p:cNvSpPr>
          <p:nvPr>
            <p:ph type="body" idx="1"/>
          </p:nvPr>
        </p:nvSpPr>
        <p:spPr>
          <a:xfrm>
            <a:off x="300038" y="1055688"/>
            <a:ext cx="8613775" cy="5646737"/>
          </a:xfrm>
        </p:spPr>
        <p:txBody>
          <a:bodyPr/>
          <a:lstStyle/>
          <a:p>
            <a:pPr>
              <a:lnSpc>
                <a:spcPct val="82000"/>
              </a:lnSpc>
            </a:pPr>
            <a:r>
              <a:rPr lang="en-US" sz="2800"/>
              <a:t>For now, let</a:t>
            </a:r>
            <a:r>
              <a:rPr lang="ja-JP" altLang="en-US" sz="2800">
                <a:latin typeface="Arial"/>
              </a:rPr>
              <a:t>’</a:t>
            </a:r>
            <a:r>
              <a:rPr lang="en-US" sz="2800"/>
              <a:t>s just display the numerical identifier to the ballot supervisor</a:t>
            </a:r>
          </a:p>
          <a:p>
            <a:pPr lvl="1">
              <a:lnSpc>
                <a:spcPct val="82000"/>
              </a:lnSpc>
            </a:pPr>
            <a:r>
              <a:rPr lang="en-US"/>
              <a:t>we won</a:t>
            </a:r>
            <a:r>
              <a:rPr lang="ja-JP" altLang="en-US">
                <a:latin typeface="Arial"/>
              </a:rPr>
              <a:t>’</a:t>
            </a:r>
            <a:r>
              <a:rPr lang="en-US"/>
              <a:t>t do counting yet, just decoding</a:t>
            </a:r>
          </a:p>
          <a:p>
            <a:pPr lvl="1">
              <a:lnSpc>
                <a:spcPct val="82000"/>
              </a:lnSpc>
            </a:pPr>
            <a:r>
              <a:rPr lang="en-US"/>
              <a:t>we can use four photo-sensitive transistors to find out which hole is punched out</a:t>
            </a:r>
          </a:p>
        </p:txBody>
      </p:sp>
      <p:pic>
        <p:nvPicPr>
          <p:cNvPr id="1306628" name="Picture 4" descr="The image “http://www.eng.cam.ac.uk/DesignOffice/idp/components/seg_32/SFH313FA/images/imagel.jpg” cannot be displayed, because it contains err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463" y="3522663"/>
            <a:ext cx="2619375" cy="2286000"/>
          </a:xfrm>
          <a:prstGeom prst="rect">
            <a:avLst/>
          </a:prstGeom>
          <a:noFill/>
          <a:extLst>
            <a:ext uri="{909E8E84-426E-40DD-AFC4-6F175D3DCCD1}">
              <a14:hiddenFill xmlns:a14="http://schemas.microsoft.com/office/drawing/2010/main">
                <a:solidFill>
                  <a:srgbClr val="FFFFFF"/>
                </a:solidFill>
              </a14:hiddenFill>
            </a:ext>
          </a:extLst>
        </p:spPr>
      </p:pic>
      <p:sp>
        <p:nvSpPr>
          <p:cNvPr id="1306629" name="Rectangle 5"/>
          <p:cNvSpPr>
            <a:spLocks noChangeArrowheads="1"/>
          </p:cNvSpPr>
          <p:nvPr/>
        </p:nvSpPr>
        <p:spPr bwMode="auto">
          <a:xfrm>
            <a:off x="3740150" y="3586163"/>
            <a:ext cx="4425950" cy="30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buClr>
                <a:srgbClr val="FFFF66"/>
              </a:buClr>
              <a:buFontTx/>
              <a:buChar char="•"/>
            </a:pPr>
            <a:r>
              <a:rPr lang="en-US" sz="2800" smtClean="0">
                <a:solidFill>
                  <a:srgbClr val="FFFFFF"/>
                </a:solidFill>
                <a:latin typeface="Helvetica" charset="0"/>
              </a:rPr>
              <a:t>A photo-sensitive transistor detects the presence of light</a:t>
            </a:r>
          </a:p>
          <a:p>
            <a:pPr marL="342900" indent="-342900">
              <a:spcBef>
                <a:spcPct val="20000"/>
              </a:spcBef>
              <a:buClr>
                <a:srgbClr val="FFFF66"/>
              </a:buClr>
              <a:buFontTx/>
              <a:buChar char="•"/>
            </a:pPr>
            <a:r>
              <a:rPr lang="en-US" sz="2800" smtClean="0">
                <a:solidFill>
                  <a:srgbClr val="FFFFFF"/>
                </a:solidFill>
                <a:latin typeface="Helvetica" charset="0"/>
              </a:rPr>
              <a:t>Photo-sensitive material triggers the gate</a:t>
            </a:r>
          </a:p>
        </p:txBody>
      </p:sp>
    </p:spTree>
    <p:extLst>
      <p:ext uri="{BB962C8B-B14F-4D97-AF65-F5344CB8AC3E}">
        <p14:creationId xmlns:p14="http://schemas.microsoft.com/office/powerpoint/2010/main" val="41703403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8674" name="Rectangle 2"/>
          <p:cNvSpPr>
            <a:spLocks noGrp="1" noChangeArrowheads="1"/>
          </p:cNvSpPr>
          <p:nvPr>
            <p:ph type="title"/>
          </p:nvPr>
        </p:nvSpPr>
        <p:spPr/>
        <p:txBody>
          <a:bodyPr>
            <a:normAutofit fontScale="90000"/>
          </a:bodyPr>
          <a:lstStyle/>
          <a:p>
            <a:r>
              <a:rPr lang="en-US"/>
              <a:t>Ballot Reading</a:t>
            </a:r>
          </a:p>
        </p:txBody>
      </p:sp>
      <p:sp>
        <p:nvSpPr>
          <p:cNvPr id="1308675" name="Rectangle 3"/>
          <p:cNvSpPr>
            <a:spLocks noGrp="1" noChangeArrowheads="1"/>
          </p:cNvSpPr>
          <p:nvPr>
            <p:ph type="body" idx="1"/>
          </p:nvPr>
        </p:nvSpPr>
        <p:spPr>
          <a:xfrm>
            <a:off x="4413250" y="1011238"/>
            <a:ext cx="4349750" cy="5054600"/>
          </a:xfrm>
        </p:spPr>
        <p:txBody>
          <a:bodyPr/>
          <a:lstStyle/>
          <a:p>
            <a:pPr lvl="1"/>
            <a:r>
              <a:rPr lang="en-US" dirty="0">
                <a:solidFill>
                  <a:schemeClr val="tx2">
                    <a:lumMod val="75000"/>
                  </a:schemeClr>
                </a:solidFill>
              </a:rPr>
              <a:t>Input:</a:t>
            </a:r>
            <a:r>
              <a:rPr lang="en-US" dirty="0"/>
              <a:t> paper with a hole in it</a:t>
            </a:r>
          </a:p>
          <a:p>
            <a:pPr lvl="1"/>
            <a:endParaRPr lang="en-US" dirty="0"/>
          </a:p>
          <a:p>
            <a:pPr lvl="1"/>
            <a:r>
              <a:rPr lang="en-US" dirty="0" smtClean="0">
                <a:solidFill>
                  <a:schemeClr val="tx2">
                    <a:lumMod val="75000"/>
                  </a:schemeClr>
                </a:solidFill>
              </a:rPr>
              <a:t>Output:</a:t>
            </a:r>
            <a:r>
              <a:rPr lang="en-US" dirty="0" smtClean="0"/>
              <a:t> </a:t>
            </a:r>
            <a:r>
              <a:rPr lang="en-US" dirty="0"/>
              <a:t>number the ballot supervisor can record</a:t>
            </a:r>
          </a:p>
        </p:txBody>
      </p:sp>
      <p:sp>
        <p:nvSpPr>
          <p:cNvPr id="1308676" name="Rectangle 4"/>
          <p:cNvSpPr>
            <a:spLocks noChangeArrowheads="1"/>
          </p:cNvSpPr>
          <p:nvPr/>
        </p:nvSpPr>
        <p:spPr bwMode="auto">
          <a:xfrm>
            <a:off x="914400" y="1981200"/>
            <a:ext cx="1676400" cy="18288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08677" name="Oval 5"/>
          <p:cNvSpPr>
            <a:spLocks noChangeArrowheads="1"/>
          </p:cNvSpPr>
          <p:nvPr/>
        </p:nvSpPr>
        <p:spPr bwMode="auto">
          <a:xfrm>
            <a:off x="2133600" y="22098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78" name="Oval 6"/>
          <p:cNvSpPr>
            <a:spLocks noChangeArrowheads="1"/>
          </p:cNvSpPr>
          <p:nvPr/>
        </p:nvSpPr>
        <p:spPr bwMode="auto">
          <a:xfrm>
            <a:off x="2133600" y="25908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79" name="Oval 7"/>
          <p:cNvSpPr>
            <a:spLocks noChangeArrowheads="1"/>
          </p:cNvSpPr>
          <p:nvPr/>
        </p:nvSpPr>
        <p:spPr bwMode="auto">
          <a:xfrm>
            <a:off x="2133600" y="2971800"/>
            <a:ext cx="228600" cy="228600"/>
          </a:xfrm>
          <a:prstGeom prst="ellipse">
            <a:avLst/>
          </a:prstGeom>
          <a:solidFill>
            <a:schemeClr val="tx2"/>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80" name="Oval 8"/>
          <p:cNvSpPr>
            <a:spLocks noChangeArrowheads="1"/>
          </p:cNvSpPr>
          <p:nvPr/>
        </p:nvSpPr>
        <p:spPr bwMode="auto">
          <a:xfrm>
            <a:off x="2133600" y="33528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81" name="Rectangle 9"/>
          <p:cNvSpPr>
            <a:spLocks noChangeArrowheads="1"/>
          </p:cNvSpPr>
          <p:nvPr/>
        </p:nvSpPr>
        <p:spPr bwMode="auto">
          <a:xfrm>
            <a:off x="457200" y="1676400"/>
            <a:ext cx="1676400" cy="18288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08682" name="Oval 10"/>
          <p:cNvSpPr>
            <a:spLocks noChangeArrowheads="1"/>
          </p:cNvSpPr>
          <p:nvPr/>
        </p:nvSpPr>
        <p:spPr bwMode="auto">
          <a:xfrm>
            <a:off x="1676400" y="19050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83" name="Oval 11"/>
          <p:cNvSpPr>
            <a:spLocks noChangeArrowheads="1"/>
          </p:cNvSpPr>
          <p:nvPr/>
        </p:nvSpPr>
        <p:spPr bwMode="auto">
          <a:xfrm>
            <a:off x="1676400" y="2286000"/>
            <a:ext cx="228600" cy="228600"/>
          </a:xfrm>
          <a:prstGeom prst="ellipse">
            <a:avLst/>
          </a:prstGeom>
          <a:solidFill>
            <a:schemeClr val="tx2"/>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84" name="Oval 12"/>
          <p:cNvSpPr>
            <a:spLocks noChangeArrowheads="1"/>
          </p:cNvSpPr>
          <p:nvPr/>
        </p:nvSpPr>
        <p:spPr bwMode="auto">
          <a:xfrm>
            <a:off x="1676400" y="26670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85" name="Oval 13"/>
          <p:cNvSpPr>
            <a:spLocks noChangeArrowheads="1"/>
          </p:cNvSpPr>
          <p:nvPr/>
        </p:nvSpPr>
        <p:spPr bwMode="auto">
          <a:xfrm>
            <a:off x="1676400" y="30480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86" name="Rectangle 14"/>
          <p:cNvSpPr>
            <a:spLocks noChangeArrowheads="1"/>
          </p:cNvSpPr>
          <p:nvPr/>
        </p:nvSpPr>
        <p:spPr bwMode="auto">
          <a:xfrm>
            <a:off x="0" y="1447800"/>
            <a:ext cx="1676400" cy="18288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08687" name="Oval 15"/>
          <p:cNvSpPr>
            <a:spLocks noChangeArrowheads="1"/>
          </p:cNvSpPr>
          <p:nvPr/>
        </p:nvSpPr>
        <p:spPr bwMode="auto">
          <a:xfrm>
            <a:off x="1219200" y="1676400"/>
            <a:ext cx="228600" cy="2286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88" name="Oval 16"/>
          <p:cNvSpPr>
            <a:spLocks noChangeArrowheads="1"/>
          </p:cNvSpPr>
          <p:nvPr/>
        </p:nvSpPr>
        <p:spPr bwMode="auto">
          <a:xfrm>
            <a:off x="1219200" y="20574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89" name="Oval 17"/>
          <p:cNvSpPr>
            <a:spLocks noChangeArrowheads="1"/>
          </p:cNvSpPr>
          <p:nvPr/>
        </p:nvSpPr>
        <p:spPr bwMode="auto">
          <a:xfrm>
            <a:off x="1219200" y="24384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08690" name="Oval 18"/>
          <p:cNvSpPr>
            <a:spLocks noChangeArrowheads="1"/>
          </p:cNvSpPr>
          <p:nvPr/>
        </p:nvSpPr>
        <p:spPr bwMode="auto">
          <a:xfrm>
            <a:off x="1219200" y="28194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pic>
        <p:nvPicPr>
          <p:cNvPr id="1308691" name="Picture 19" descr="MPj040051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1600200"/>
            <a:ext cx="1612900" cy="3132138"/>
          </a:xfrm>
          <a:prstGeom prst="rect">
            <a:avLst/>
          </a:prstGeom>
          <a:noFill/>
          <a:extLst>
            <a:ext uri="{909E8E84-426E-40DD-AFC4-6F175D3DCCD1}">
              <a14:hiddenFill xmlns:a14="http://schemas.microsoft.com/office/drawing/2010/main">
                <a:solidFill>
                  <a:srgbClr val="FFFFFF"/>
                </a:solidFill>
              </a14:hiddenFill>
            </a:ext>
          </a:extLst>
        </p:spPr>
      </p:pic>
      <p:sp>
        <p:nvSpPr>
          <p:cNvPr id="1308692" name="Text Box 20"/>
          <p:cNvSpPr txBox="1">
            <a:spLocks noChangeArrowheads="1"/>
          </p:cNvSpPr>
          <p:nvPr/>
        </p:nvSpPr>
        <p:spPr bwMode="auto">
          <a:xfrm>
            <a:off x="685800" y="4876800"/>
            <a:ext cx="1100138"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Ballots</a:t>
            </a:r>
          </a:p>
        </p:txBody>
      </p:sp>
      <p:sp>
        <p:nvSpPr>
          <p:cNvPr id="1308693" name="Text Box 21"/>
          <p:cNvSpPr txBox="1">
            <a:spLocks noChangeArrowheads="1"/>
          </p:cNvSpPr>
          <p:nvPr/>
        </p:nvSpPr>
        <p:spPr bwMode="auto">
          <a:xfrm>
            <a:off x="2157418" y="5029200"/>
            <a:ext cx="3249608" cy="137768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dirty="0" smtClean="0">
                <a:solidFill>
                  <a:srgbClr val="FFFFFF"/>
                </a:solidFill>
                <a:latin typeface="Arial" charset="0"/>
              </a:rPr>
              <a:t>The 3410 optical scan</a:t>
            </a:r>
          </a:p>
          <a:p>
            <a:pPr algn="ctr" eaLnBrk="1" hangingPunct="1">
              <a:lnSpc>
                <a:spcPct val="116000"/>
              </a:lnSpc>
              <a:buClr>
                <a:srgbClr val="40458C"/>
              </a:buClr>
              <a:buSzPct val="100000"/>
              <a:buFont typeface="Times New Roman" charset="0"/>
              <a:buNone/>
            </a:pPr>
            <a:r>
              <a:rPr lang="en-US" dirty="0" smtClean="0">
                <a:solidFill>
                  <a:srgbClr val="FFFFFF"/>
                </a:solidFill>
                <a:latin typeface="Arial" charset="0"/>
              </a:rPr>
              <a:t>vote </a:t>
            </a:r>
            <a:r>
              <a:rPr lang="en-US" strike="sngStrike" dirty="0" smtClean="0">
                <a:solidFill>
                  <a:srgbClr val="FFFFFF"/>
                </a:solidFill>
                <a:latin typeface="Arial" charset="0"/>
              </a:rPr>
              <a:t>counter</a:t>
            </a:r>
            <a:r>
              <a:rPr lang="en-US" dirty="0" smtClean="0">
                <a:solidFill>
                  <a:srgbClr val="FFFFFF"/>
                </a:solidFill>
                <a:latin typeface="Arial" charset="0"/>
              </a:rPr>
              <a:t> reader</a:t>
            </a:r>
          </a:p>
          <a:p>
            <a:pPr algn="ctr" eaLnBrk="1" hangingPunct="1">
              <a:lnSpc>
                <a:spcPct val="116000"/>
              </a:lnSpc>
              <a:buClr>
                <a:srgbClr val="40458C"/>
              </a:buClr>
              <a:buSzPct val="100000"/>
              <a:buFont typeface="Times New Roman" charset="0"/>
              <a:buNone/>
            </a:pPr>
            <a:r>
              <a:rPr lang="en-US" dirty="0" smtClean="0">
                <a:solidFill>
                  <a:srgbClr val="FFFFFF"/>
                </a:solidFill>
                <a:latin typeface="Arial" charset="0"/>
              </a:rPr>
              <a:t>machine</a:t>
            </a:r>
          </a:p>
        </p:txBody>
      </p:sp>
      <p:sp>
        <p:nvSpPr>
          <p:cNvPr id="1308694" name="AutoShape 22"/>
          <p:cNvSpPr>
            <a:spLocks noChangeArrowheads="1"/>
          </p:cNvSpPr>
          <p:nvPr/>
        </p:nvSpPr>
        <p:spPr bwMode="auto">
          <a:xfrm>
            <a:off x="2667000" y="2819400"/>
            <a:ext cx="381000" cy="609600"/>
          </a:xfrm>
          <a:prstGeom prst="rightArrow">
            <a:avLst>
              <a:gd name="adj1" fmla="val 50000"/>
              <a:gd name="adj2" fmla="val 25000"/>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Tree>
    <p:extLst>
      <p:ext uri="{BB962C8B-B14F-4D97-AF65-F5344CB8AC3E}">
        <p14:creationId xmlns:p14="http://schemas.microsoft.com/office/powerpoint/2010/main" val="32813088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custDataLst>
              <p:tags r:id="rId1"/>
            </p:custDataLst>
          </p:nvPr>
        </p:nvSpPr>
        <p:spPr/>
        <p:txBody>
          <a:bodyPr>
            <a:normAutofit fontScale="90000"/>
          </a:bodyPr>
          <a:lstStyle/>
          <a:p>
            <a:r>
              <a:rPr lang="en-US" dirty="0" smtClean="0"/>
              <a:t>Input</a:t>
            </a:r>
            <a:endParaRPr lang="en-US" dirty="0"/>
          </a:p>
        </p:txBody>
      </p:sp>
      <p:sp>
        <p:nvSpPr>
          <p:cNvPr id="26626" name="Rectangle 2"/>
          <p:cNvSpPr>
            <a:spLocks noGrp="1" noChangeArrowheads="1"/>
          </p:cNvSpPr>
          <p:nvPr>
            <p:ph idx="1"/>
            <p:custDataLst>
              <p:tags r:id="rId2"/>
            </p:custDataLst>
          </p:nvPr>
        </p:nvSpPr>
        <p:spPr>
          <a:xfrm>
            <a:off x="3962400" y="762000"/>
            <a:ext cx="4953000" cy="5715000"/>
          </a:xfrm>
          <a:ln/>
        </p:spPr>
        <p:txBody>
          <a:bodyPr/>
          <a:lstStyle/>
          <a:p>
            <a:pPr marL="284163" indent="-284163">
              <a:lnSpc>
                <a:spcPct val="82000"/>
              </a:lnSpc>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Photo-sensitive transistor</a:t>
            </a:r>
          </a:p>
          <a:p>
            <a:pPr marL="514350" lvl="1" indent="-284163">
              <a:lnSpc>
                <a:spcPct val="82000"/>
              </a:lnSpc>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photons replenish gate depletion region </a:t>
            </a:r>
          </a:p>
          <a:p>
            <a:pPr marL="514350" lvl="1" indent="-284163">
              <a:lnSpc>
                <a:spcPct val="82000"/>
              </a:lnSpc>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can distinguish dark and light spots on paper</a:t>
            </a:r>
          </a:p>
          <a:p>
            <a:pPr marL="284163" indent="-284163">
              <a:lnSpc>
                <a:spcPct val="82000"/>
              </a:lnSpc>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marL="284163" indent="-284163">
              <a:lnSpc>
                <a:spcPct val="82000"/>
              </a:lnSpc>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marL="284163" indent="-284163">
              <a:lnSpc>
                <a:spcPct val="82000"/>
              </a:lnSpc>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marL="284163" indent="-284163">
              <a:lnSpc>
                <a:spcPct val="82000"/>
              </a:lnSpc>
              <a:buClr>
                <a:srgbClr val="FFFF66"/>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Use array of N sensors for voting machine input</a:t>
            </a:r>
            <a:endParaRPr lang="en-US" dirty="0"/>
          </a:p>
        </p:txBody>
      </p:sp>
      <p:pic>
        <p:nvPicPr>
          <p:cNvPr id="26627" name="Picture 3"/>
          <p:cNvPicPr>
            <a:picLocks noChangeAspect="1" noChangeArrowheads="1"/>
          </p:cNvPicPr>
          <p:nvPr>
            <p:custDataLst>
              <p:tags r:id="rId3"/>
            </p:custDataLst>
          </p:nvPr>
        </p:nvPicPr>
        <p:blipFill>
          <a:blip r:embed="rId88" cstate="print"/>
          <a:srcRect/>
          <a:stretch>
            <a:fillRect/>
          </a:stretch>
        </p:blipFill>
        <p:spPr bwMode="auto">
          <a:xfrm>
            <a:off x="779463" y="762000"/>
            <a:ext cx="2619375" cy="2286000"/>
          </a:xfrm>
          <a:prstGeom prst="rect">
            <a:avLst/>
          </a:prstGeom>
          <a:noFill/>
          <a:ln w="18360">
            <a:noFill/>
            <a:round/>
            <a:headEnd/>
            <a:tailEnd/>
          </a:ln>
          <a:effectLst/>
        </p:spPr>
      </p:pic>
      <p:grpSp>
        <p:nvGrpSpPr>
          <p:cNvPr id="2" name="Group 27"/>
          <p:cNvGrpSpPr/>
          <p:nvPr>
            <p:custDataLst>
              <p:tags r:id="rId4"/>
            </p:custDataLst>
          </p:nvPr>
        </p:nvGrpSpPr>
        <p:grpSpPr>
          <a:xfrm>
            <a:off x="228600" y="3712396"/>
            <a:ext cx="1682266" cy="2451831"/>
            <a:chOff x="304800" y="1371600"/>
            <a:chExt cx="1447800" cy="2247900"/>
          </a:xfrm>
        </p:grpSpPr>
        <p:sp>
          <p:nvSpPr>
            <p:cNvPr id="29" name="Rectangle 13"/>
            <p:cNvSpPr>
              <a:spLocks noChangeArrowheads="1"/>
            </p:cNvSpPr>
            <p:nvPr>
              <p:custDataLst>
                <p:tags r:id="rId78"/>
              </p:custDataLst>
            </p:nvPr>
          </p:nvSpPr>
          <p:spPr bwMode="auto">
            <a:xfrm>
              <a:off x="304800" y="1371600"/>
              <a:ext cx="1447800" cy="2247900"/>
            </a:xfrm>
            <a:custGeom>
              <a:avLst/>
              <a:gdLst>
                <a:gd name="connsiteX0" fmla="*/ 0 w 1447800"/>
                <a:gd name="connsiteY0" fmla="*/ 0 h 2209800"/>
                <a:gd name="connsiteX1" fmla="*/ 1447800 w 1447800"/>
                <a:gd name="connsiteY1" fmla="*/ 0 h 2209800"/>
                <a:gd name="connsiteX2" fmla="*/ 1447800 w 1447800"/>
                <a:gd name="connsiteY2" fmla="*/ 2209800 h 2209800"/>
                <a:gd name="connsiteX3" fmla="*/ 0 w 1447800"/>
                <a:gd name="connsiteY3" fmla="*/ 2209800 h 2209800"/>
                <a:gd name="connsiteX4" fmla="*/ 0 w 1447800"/>
                <a:gd name="connsiteY4" fmla="*/ 0 h 2209800"/>
                <a:gd name="connsiteX0" fmla="*/ 0 w 1447800"/>
                <a:gd name="connsiteY0" fmla="*/ 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0 h 2209800"/>
                <a:gd name="connsiteX0" fmla="*/ 0 w 1447800"/>
                <a:gd name="connsiteY0" fmla="*/ 1524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152400 h 2209800"/>
                <a:gd name="connsiteX0" fmla="*/ 0 w 1447800"/>
                <a:gd name="connsiteY0" fmla="*/ 2286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228600 h 2209800"/>
                <a:gd name="connsiteX0" fmla="*/ 0 w 1447800"/>
                <a:gd name="connsiteY0" fmla="*/ 3048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30480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800" h="2209800">
                  <a:moveTo>
                    <a:pt x="0" y="304800"/>
                  </a:moveTo>
                  <a:lnTo>
                    <a:pt x="247650" y="0"/>
                  </a:lnTo>
                  <a:lnTo>
                    <a:pt x="1447800" y="0"/>
                  </a:lnTo>
                  <a:lnTo>
                    <a:pt x="1447800" y="2209800"/>
                  </a:lnTo>
                  <a:lnTo>
                    <a:pt x="0" y="2209800"/>
                  </a:lnTo>
                  <a:lnTo>
                    <a:pt x="0" y="304800"/>
                  </a:lnTo>
                  <a:close/>
                </a:path>
              </a:pathLst>
            </a:custGeom>
            <a:solidFill>
              <a:schemeClr val="bg2">
                <a:lumMod val="40000"/>
                <a:lumOff val="60000"/>
              </a:schemeClr>
            </a:solidFill>
            <a:ln w="28575" cmpd="sng">
              <a:solidFill>
                <a:schemeClr val="bg2">
                  <a:lumMod val="75000"/>
                </a:schemeClr>
              </a:solidFill>
              <a:miter lim="800000"/>
              <a:headEnd/>
              <a:tailEnd/>
            </a:ln>
            <a:effectLst/>
          </p:spPr>
          <p:txBody>
            <a:bodyPr wrap="none" anchor="ctr"/>
            <a:lstStyle/>
            <a:p>
              <a:endParaRPr lang="en-US" dirty="0">
                <a:latin typeface="Calibri" pitchFamily="34" charset="0"/>
              </a:endParaRPr>
            </a:p>
          </p:txBody>
        </p:sp>
        <p:sp>
          <p:nvSpPr>
            <p:cNvPr id="30" name="Oval 14"/>
            <p:cNvSpPr>
              <a:spLocks noChangeArrowheads="1"/>
            </p:cNvSpPr>
            <p:nvPr>
              <p:custDataLst>
                <p:tags r:id="rId79"/>
              </p:custDataLst>
            </p:nvPr>
          </p:nvSpPr>
          <p:spPr bwMode="auto">
            <a:xfrm>
              <a:off x="1441934" y="2095500"/>
              <a:ext cx="228600" cy="228600"/>
            </a:xfrm>
            <a:prstGeom prst="ellipse">
              <a:avLst/>
            </a:prstGeom>
            <a:solidFill>
              <a:schemeClr val="tx1"/>
            </a:solid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1" name="Oval 15"/>
            <p:cNvSpPr>
              <a:spLocks noChangeArrowheads="1"/>
            </p:cNvSpPr>
            <p:nvPr>
              <p:custDataLst>
                <p:tags r:id="rId80"/>
              </p:custDataLst>
            </p:nvPr>
          </p:nvSpPr>
          <p:spPr bwMode="auto">
            <a:xfrm>
              <a:off x="1441934" y="1790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2" name="Oval 16"/>
            <p:cNvSpPr>
              <a:spLocks noChangeArrowheads="1"/>
            </p:cNvSpPr>
            <p:nvPr>
              <p:custDataLst>
                <p:tags r:id="rId81"/>
              </p:custDataLst>
            </p:nvPr>
          </p:nvSpPr>
          <p:spPr bwMode="auto">
            <a:xfrm>
              <a:off x="1441934" y="1485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3" name="Oval 17"/>
            <p:cNvSpPr>
              <a:spLocks noChangeArrowheads="1"/>
            </p:cNvSpPr>
            <p:nvPr>
              <p:custDataLst>
                <p:tags r:id="rId82"/>
              </p:custDataLst>
            </p:nvPr>
          </p:nvSpPr>
          <p:spPr bwMode="auto">
            <a:xfrm>
              <a:off x="1441934" y="24003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4" name="Oval 15"/>
            <p:cNvSpPr>
              <a:spLocks noChangeArrowheads="1"/>
            </p:cNvSpPr>
            <p:nvPr>
              <p:custDataLst>
                <p:tags r:id="rId83"/>
              </p:custDataLst>
            </p:nvPr>
          </p:nvSpPr>
          <p:spPr bwMode="auto">
            <a:xfrm>
              <a:off x="1441934" y="27051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5" name="Oval 16"/>
            <p:cNvSpPr>
              <a:spLocks noChangeArrowheads="1"/>
            </p:cNvSpPr>
            <p:nvPr>
              <p:custDataLst>
                <p:tags r:id="rId84"/>
              </p:custDataLst>
            </p:nvPr>
          </p:nvSpPr>
          <p:spPr bwMode="auto">
            <a:xfrm>
              <a:off x="1441934" y="3009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6" name="Oval 17"/>
            <p:cNvSpPr>
              <a:spLocks noChangeArrowheads="1"/>
            </p:cNvSpPr>
            <p:nvPr>
              <p:custDataLst>
                <p:tags r:id="rId85"/>
              </p:custDataLst>
            </p:nvPr>
          </p:nvSpPr>
          <p:spPr bwMode="auto">
            <a:xfrm>
              <a:off x="1441934" y="3314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grpSp>
      <p:grpSp>
        <p:nvGrpSpPr>
          <p:cNvPr id="3" name="Group 94"/>
          <p:cNvGrpSpPr/>
          <p:nvPr>
            <p:custDataLst>
              <p:tags r:id="rId5"/>
            </p:custDataLst>
          </p:nvPr>
        </p:nvGrpSpPr>
        <p:grpSpPr>
          <a:xfrm>
            <a:off x="2200588" y="3597432"/>
            <a:ext cx="1558173" cy="461665"/>
            <a:chOff x="2301240" y="3675986"/>
            <a:chExt cx="1558173" cy="461665"/>
          </a:xfrm>
        </p:grpSpPr>
        <p:sp>
          <p:nvSpPr>
            <p:cNvPr id="39" name="Arc 38"/>
            <p:cNvSpPr/>
            <p:nvPr>
              <p:custDataLst>
                <p:tags r:id="rId69"/>
              </p:custDataLst>
            </p:nvPr>
          </p:nvSpPr>
          <p:spPr>
            <a:xfrm>
              <a:off x="2499319" y="3790950"/>
              <a:ext cx="182961" cy="190500"/>
            </a:xfrm>
            <a:prstGeom prst="arc">
              <a:avLst>
                <a:gd name="adj1" fmla="val 4782261"/>
                <a:gd name="adj2" fmla="val 16659054"/>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3" name="Straight Connector 42"/>
            <p:cNvCxnSpPr/>
            <p:nvPr>
              <p:custDataLst>
                <p:tags r:id="rId70"/>
              </p:custDataLst>
            </p:nvPr>
          </p:nvCxnSpPr>
          <p:spPr>
            <a:xfrm>
              <a:off x="2590800" y="37909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custDataLst>
                <p:tags r:id="rId71"/>
              </p:custDataLst>
            </p:nvPr>
          </p:nvCxnSpPr>
          <p:spPr>
            <a:xfrm>
              <a:off x="2590800" y="39814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custDataLst>
                <p:tags r:id="rId72"/>
              </p:custDataLst>
            </p:nvPr>
          </p:nvCxnSpPr>
          <p:spPr>
            <a:xfrm rot="5400000">
              <a:off x="2560638" y="3886200"/>
              <a:ext cx="30480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custDataLst>
                <p:tags r:id="rId73"/>
              </p:custDataLst>
            </p:nvPr>
          </p:nvCxnSpPr>
          <p:spPr>
            <a:xfrm>
              <a:off x="2709134" y="3833981"/>
              <a:ext cx="182562" cy="0"/>
            </a:xfrm>
            <a:prstGeom prst="line">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custDataLst>
                <p:tags r:id="rId74"/>
              </p:custDataLst>
            </p:nvPr>
          </p:nvCxnSpPr>
          <p:spPr>
            <a:xfrm>
              <a:off x="2717203" y="3934835"/>
              <a:ext cx="73152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custDataLst>
                <p:tags r:id="rId75"/>
              </p:custDataLst>
            </p:nvPr>
          </p:nvCxnSpPr>
          <p:spPr>
            <a:xfrm flipV="1">
              <a:off x="2309786" y="3831593"/>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custDataLst>
                <p:tags r:id="rId76"/>
              </p:custDataLst>
            </p:nvPr>
          </p:nvCxnSpPr>
          <p:spPr>
            <a:xfrm flipV="1">
              <a:off x="2301240" y="3925869"/>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custDataLst>
                <p:tags r:id="rId77"/>
              </p:custDataLst>
            </p:nvPr>
          </p:nvSpPr>
          <p:spPr>
            <a:xfrm>
              <a:off x="3448723" y="3675986"/>
              <a:ext cx="410690" cy="461665"/>
            </a:xfrm>
            <a:prstGeom prst="rect">
              <a:avLst/>
            </a:prstGeom>
            <a:noFill/>
          </p:spPr>
          <p:txBody>
            <a:bodyPr wrap="none" rtlCol="0">
              <a:spAutoFit/>
            </a:bodyPr>
            <a:lstStyle/>
            <a:p>
              <a:r>
                <a:rPr lang="en-US" dirty="0" smtClean="0">
                  <a:solidFill>
                    <a:schemeClr val="bg1"/>
                  </a:solidFill>
                  <a:latin typeface="+mn-lt"/>
                </a:rPr>
                <a:t>i0</a:t>
              </a:r>
              <a:endParaRPr lang="en-US" dirty="0">
                <a:solidFill>
                  <a:schemeClr val="bg1"/>
                </a:solidFill>
                <a:latin typeface="+mn-lt"/>
              </a:endParaRPr>
            </a:p>
          </p:txBody>
        </p:sp>
      </p:grpSp>
      <p:grpSp>
        <p:nvGrpSpPr>
          <p:cNvPr id="4" name="Group 131"/>
          <p:cNvGrpSpPr/>
          <p:nvPr>
            <p:custDataLst>
              <p:tags r:id="rId6"/>
            </p:custDataLst>
          </p:nvPr>
        </p:nvGrpSpPr>
        <p:grpSpPr>
          <a:xfrm>
            <a:off x="2200588" y="3955009"/>
            <a:ext cx="1558173" cy="461665"/>
            <a:chOff x="2301240" y="3675986"/>
            <a:chExt cx="1558173" cy="461665"/>
          </a:xfrm>
        </p:grpSpPr>
        <p:sp>
          <p:nvSpPr>
            <p:cNvPr id="133" name="Arc 132"/>
            <p:cNvSpPr/>
            <p:nvPr>
              <p:custDataLst>
                <p:tags r:id="rId60"/>
              </p:custDataLst>
            </p:nvPr>
          </p:nvSpPr>
          <p:spPr>
            <a:xfrm>
              <a:off x="2499319" y="3790950"/>
              <a:ext cx="182961" cy="190500"/>
            </a:xfrm>
            <a:prstGeom prst="arc">
              <a:avLst>
                <a:gd name="adj1" fmla="val 4782261"/>
                <a:gd name="adj2" fmla="val 16659054"/>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p:nvPr>
              <p:custDataLst>
                <p:tags r:id="rId61"/>
              </p:custDataLst>
            </p:nvPr>
          </p:nvCxnSpPr>
          <p:spPr>
            <a:xfrm>
              <a:off x="2590800" y="37909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custDataLst>
                <p:tags r:id="rId62"/>
              </p:custDataLst>
            </p:nvPr>
          </p:nvCxnSpPr>
          <p:spPr>
            <a:xfrm>
              <a:off x="2590800" y="39814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custDataLst>
                <p:tags r:id="rId63"/>
              </p:custDataLst>
            </p:nvPr>
          </p:nvCxnSpPr>
          <p:spPr>
            <a:xfrm rot="5400000">
              <a:off x="2560638" y="3886200"/>
              <a:ext cx="30480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custDataLst>
                <p:tags r:id="rId64"/>
              </p:custDataLst>
            </p:nvPr>
          </p:nvCxnSpPr>
          <p:spPr>
            <a:xfrm>
              <a:off x="2709134" y="3833981"/>
              <a:ext cx="182562" cy="0"/>
            </a:xfrm>
            <a:prstGeom prst="line">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custDataLst>
                <p:tags r:id="rId65"/>
              </p:custDataLst>
            </p:nvPr>
          </p:nvCxnSpPr>
          <p:spPr>
            <a:xfrm>
              <a:off x="2717203" y="3934835"/>
              <a:ext cx="73152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custDataLst>
                <p:tags r:id="rId66"/>
              </p:custDataLst>
            </p:nvPr>
          </p:nvCxnSpPr>
          <p:spPr>
            <a:xfrm flipV="1">
              <a:off x="2309786" y="3831593"/>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custDataLst>
                <p:tags r:id="rId67"/>
              </p:custDataLst>
            </p:nvPr>
          </p:nvCxnSpPr>
          <p:spPr>
            <a:xfrm flipV="1">
              <a:off x="2301240" y="3925869"/>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sp>
          <p:nvSpPr>
            <p:cNvPr id="141" name="TextBox 140"/>
            <p:cNvSpPr txBox="1"/>
            <p:nvPr>
              <p:custDataLst>
                <p:tags r:id="rId68"/>
              </p:custDataLst>
            </p:nvPr>
          </p:nvSpPr>
          <p:spPr>
            <a:xfrm>
              <a:off x="3448723" y="3675986"/>
              <a:ext cx="410690" cy="461665"/>
            </a:xfrm>
            <a:prstGeom prst="rect">
              <a:avLst/>
            </a:prstGeom>
            <a:noFill/>
          </p:spPr>
          <p:txBody>
            <a:bodyPr wrap="none" rtlCol="0">
              <a:spAutoFit/>
            </a:bodyPr>
            <a:lstStyle/>
            <a:p>
              <a:r>
                <a:rPr lang="en-US" dirty="0" smtClean="0">
                  <a:solidFill>
                    <a:schemeClr val="bg1"/>
                  </a:solidFill>
                  <a:latin typeface="+mn-lt"/>
                </a:rPr>
                <a:t>i1</a:t>
              </a:r>
              <a:endParaRPr lang="en-US" dirty="0">
                <a:solidFill>
                  <a:schemeClr val="bg1"/>
                </a:solidFill>
                <a:latin typeface="+mn-lt"/>
              </a:endParaRPr>
            </a:p>
          </p:txBody>
        </p:sp>
      </p:grpSp>
      <p:grpSp>
        <p:nvGrpSpPr>
          <p:cNvPr id="5" name="Group 141"/>
          <p:cNvGrpSpPr/>
          <p:nvPr>
            <p:custDataLst>
              <p:tags r:id="rId7"/>
            </p:custDataLst>
          </p:nvPr>
        </p:nvGrpSpPr>
        <p:grpSpPr>
          <a:xfrm>
            <a:off x="2192042" y="4312586"/>
            <a:ext cx="1558173" cy="461665"/>
            <a:chOff x="2301240" y="3675986"/>
            <a:chExt cx="1558173" cy="461665"/>
          </a:xfrm>
        </p:grpSpPr>
        <p:sp>
          <p:nvSpPr>
            <p:cNvPr id="143" name="Arc 142"/>
            <p:cNvSpPr/>
            <p:nvPr>
              <p:custDataLst>
                <p:tags r:id="rId51"/>
              </p:custDataLst>
            </p:nvPr>
          </p:nvSpPr>
          <p:spPr>
            <a:xfrm>
              <a:off x="2499319" y="3790950"/>
              <a:ext cx="182961" cy="190500"/>
            </a:xfrm>
            <a:prstGeom prst="arc">
              <a:avLst>
                <a:gd name="adj1" fmla="val 4782261"/>
                <a:gd name="adj2" fmla="val 16659054"/>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52"/>
              </p:custDataLst>
            </p:nvPr>
          </p:nvCxnSpPr>
          <p:spPr>
            <a:xfrm>
              <a:off x="2590800" y="37909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custDataLst>
                <p:tags r:id="rId53"/>
              </p:custDataLst>
            </p:nvPr>
          </p:nvCxnSpPr>
          <p:spPr>
            <a:xfrm>
              <a:off x="2590800" y="39814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custDataLst>
                <p:tags r:id="rId54"/>
              </p:custDataLst>
            </p:nvPr>
          </p:nvCxnSpPr>
          <p:spPr>
            <a:xfrm rot="5400000">
              <a:off x="2560638" y="3886200"/>
              <a:ext cx="30480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custDataLst>
                <p:tags r:id="rId55"/>
              </p:custDataLst>
            </p:nvPr>
          </p:nvCxnSpPr>
          <p:spPr>
            <a:xfrm>
              <a:off x="2709134" y="3833981"/>
              <a:ext cx="182562" cy="0"/>
            </a:xfrm>
            <a:prstGeom prst="line">
              <a:avLst/>
            </a:prstGeom>
            <a:ln w="28575">
              <a:solidFill>
                <a:schemeClr val="accent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custDataLst>
                <p:tags r:id="rId56"/>
              </p:custDataLst>
            </p:nvPr>
          </p:nvCxnSpPr>
          <p:spPr>
            <a:xfrm>
              <a:off x="2717203" y="3934835"/>
              <a:ext cx="731520" cy="0"/>
            </a:xfrm>
            <a:prstGeom prst="line">
              <a:avLst/>
            </a:prstGeom>
            <a:ln w="28575">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custDataLst>
                <p:tags r:id="rId57"/>
              </p:custDataLst>
            </p:nvPr>
          </p:nvCxnSpPr>
          <p:spPr>
            <a:xfrm flipV="1">
              <a:off x="2309786" y="3831593"/>
              <a:ext cx="152400" cy="100853"/>
            </a:xfrm>
            <a:prstGeom prst="straightConnector1">
              <a:avLst/>
            </a:prstGeom>
            <a:ln w="19050">
              <a:solidFill>
                <a:schemeClr val="accent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custDataLst>
                <p:tags r:id="rId58"/>
              </p:custDataLst>
            </p:nvPr>
          </p:nvCxnSpPr>
          <p:spPr>
            <a:xfrm flipV="1">
              <a:off x="2301240" y="3925869"/>
              <a:ext cx="152400" cy="100853"/>
            </a:xfrm>
            <a:prstGeom prst="straightConnector1">
              <a:avLst/>
            </a:prstGeom>
            <a:ln w="19050">
              <a:solidFill>
                <a:schemeClr val="accent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sp>
          <p:nvSpPr>
            <p:cNvPr id="151" name="TextBox 150"/>
            <p:cNvSpPr txBox="1"/>
            <p:nvPr>
              <p:custDataLst>
                <p:tags r:id="rId59"/>
              </p:custDataLst>
            </p:nvPr>
          </p:nvSpPr>
          <p:spPr>
            <a:xfrm>
              <a:off x="3448723" y="3675986"/>
              <a:ext cx="410690" cy="461665"/>
            </a:xfrm>
            <a:prstGeom prst="rect">
              <a:avLst/>
            </a:prstGeom>
            <a:noFill/>
          </p:spPr>
          <p:txBody>
            <a:bodyPr wrap="none" rtlCol="0">
              <a:spAutoFit/>
            </a:bodyPr>
            <a:lstStyle/>
            <a:p>
              <a:r>
                <a:rPr lang="en-US" dirty="0" smtClean="0">
                  <a:solidFill>
                    <a:schemeClr val="bg1"/>
                  </a:solidFill>
                  <a:latin typeface="+mn-lt"/>
                </a:rPr>
                <a:t>i2</a:t>
              </a:r>
              <a:endParaRPr lang="en-US" dirty="0">
                <a:solidFill>
                  <a:schemeClr val="bg1"/>
                </a:solidFill>
                <a:latin typeface="+mn-lt"/>
              </a:endParaRPr>
            </a:p>
          </p:txBody>
        </p:sp>
      </p:grpSp>
      <p:grpSp>
        <p:nvGrpSpPr>
          <p:cNvPr id="6" name="Group 151"/>
          <p:cNvGrpSpPr/>
          <p:nvPr>
            <p:custDataLst>
              <p:tags r:id="rId8"/>
            </p:custDataLst>
          </p:nvPr>
        </p:nvGrpSpPr>
        <p:grpSpPr>
          <a:xfrm>
            <a:off x="2192042" y="4670163"/>
            <a:ext cx="1558173" cy="461665"/>
            <a:chOff x="2301240" y="3675986"/>
            <a:chExt cx="1558173" cy="461665"/>
          </a:xfrm>
        </p:grpSpPr>
        <p:sp>
          <p:nvSpPr>
            <p:cNvPr id="153" name="Arc 152"/>
            <p:cNvSpPr/>
            <p:nvPr>
              <p:custDataLst>
                <p:tags r:id="rId42"/>
              </p:custDataLst>
            </p:nvPr>
          </p:nvSpPr>
          <p:spPr>
            <a:xfrm>
              <a:off x="2499319" y="3790950"/>
              <a:ext cx="182961" cy="190500"/>
            </a:xfrm>
            <a:prstGeom prst="arc">
              <a:avLst>
                <a:gd name="adj1" fmla="val 4782261"/>
                <a:gd name="adj2" fmla="val 16659054"/>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4" name="Straight Connector 153"/>
            <p:cNvCxnSpPr/>
            <p:nvPr>
              <p:custDataLst>
                <p:tags r:id="rId43"/>
              </p:custDataLst>
            </p:nvPr>
          </p:nvCxnSpPr>
          <p:spPr>
            <a:xfrm>
              <a:off x="2590800" y="37909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custDataLst>
                <p:tags r:id="rId44"/>
              </p:custDataLst>
            </p:nvPr>
          </p:nvCxnSpPr>
          <p:spPr>
            <a:xfrm>
              <a:off x="2590800" y="39814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45"/>
              </p:custDataLst>
            </p:nvPr>
          </p:nvCxnSpPr>
          <p:spPr>
            <a:xfrm rot="5400000">
              <a:off x="2560638" y="3886200"/>
              <a:ext cx="30480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custDataLst>
                <p:tags r:id="rId46"/>
              </p:custDataLst>
            </p:nvPr>
          </p:nvCxnSpPr>
          <p:spPr>
            <a:xfrm>
              <a:off x="2709134" y="3833981"/>
              <a:ext cx="182562" cy="0"/>
            </a:xfrm>
            <a:prstGeom prst="line">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custDataLst>
                <p:tags r:id="rId47"/>
              </p:custDataLst>
            </p:nvPr>
          </p:nvCxnSpPr>
          <p:spPr>
            <a:xfrm>
              <a:off x="2717203" y="3934835"/>
              <a:ext cx="73152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custDataLst>
                <p:tags r:id="rId48"/>
              </p:custDataLst>
            </p:nvPr>
          </p:nvCxnSpPr>
          <p:spPr>
            <a:xfrm flipV="1">
              <a:off x="2309786" y="3831593"/>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custDataLst>
                <p:tags r:id="rId49"/>
              </p:custDataLst>
            </p:nvPr>
          </p:nvCxnSpPr>
          <p:spPr>
            <a:xfrm flipV="1">
              <a:off x="2301240" y="3925869"/>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sp>
          <p:nvSpPr>
            <p:cNvPr id="161" name="TextBox 160"/>
            <p:cNvSpPr txBox="1"/>
            <p:nvPr>
              <p:custDataLst>
                <p:tags r:id="rId50"/>
              </p:custDataLst>
            </p:nvPr>
          </p:nvSpPr>
          <p:spPr>
            <a:xfrm>
              <a:off x="3448723" y="3675986"/>
              <a:ext cx="410690" cy="461665"/>
            </a:xfrm>
            <a:prstGeom prst="rect">
              <a:avLst/>
            </a:prstGeom>
            <a:noFill/>
          </p:spPr>
          <p:txBody>
            <a:bodyPr wrap="none" rtlCol="0">
              <a:spAutoFit/>
            </a:bodyPr>
            <a:lstStyle/>
            <a:p>
              <a:r>
                <a:rPr lang="en-US" dirty="0" smtClean="0">
                  <a:solidFill>
                    <a:schemeClr val="bg1"/>
                  </a:solidFill>
                  <a:latin typeface="+mn-lt"/>
                </a:rPr>
                <a:t>i3</a:t>
              </a:r>
              <a:endParaRPr lang="en-US" dirty="0">
                <a:solidFill>
                  <a:schemeClr val="bg1"/>
                </a:solidFill>
                <a:latin typeface="+mn-lt"/>
              </a:endParaRPr>
            </a:p>
          </p:txBody>
        </p:sp>
      </p:grpSp>
      <p:grpSp>
        <p:nvGrpSpPr>
          <p:cNvPr id="7" name="Group 161"/>
          <p:cNvGrpSpPr/>
          <p:nvPr>
            <p:custDataLst>
              <p:tags r:id="rId9"/>
            </p:custDataLst>
          </p:nvPr>
        </p:nvGrpSpPr>
        <p:grpSpPr>
          <a:xfrm>
            <a:off x="2192042" y="5385317"/>
            <a:ext cx="1558173" cy="461665"/>
            <a:chOff x="2301240" y="3675986"/>
            <a:chExt cx="1558173" cy="461665"/>
          </a:xfrm>
        </p:grpSpPr>
        <p:sp>
          <p:nvSpPr>
            <p:cNvPr id="163" name="Arc 162"/>
            <p:cNvSpPr/>
            <p:nvPr>
              <p:custDataLst>
                <p:tags r:id="rId33"/>
              </p:custDataLst>
            </p:nvPr>
          </p:nvSpPr>
          <p:spPr>
            <a:xfrm>
              <a:off x="2499319" y="3790950"/>
              <a:ext cx="182961" cy="190500"/>
            </a:xfrm>
            <a:prstGeom prst="arc">
              <a:avLst>
                <a:gd name="adj1" fmla="val 4782261"/>
                <a:gd name="adj2" fmla="val 16659054"/>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4" name="Straight Connector 163"/>
            <p:cNvCxnSpPr/>
            <p:nvPr>
              <p:custDataLst>
                <p:tags r:id="rId34"/>
              </p:custDataLst>
            </p:nvPr>
          </p:nvCxnSpPr>
          <p:spPr>
            <a:xfrm>
              <a:off x="2590800" y="37909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custDataLst>
                <p:tags r:id="rId35"/>
              </p:custDataLst>
            </p:nvPr>
          </p:nvCxnSpPr>
          <p:spPr>
            <a:xfrm>
              <a:off x="2590800" y="39814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custDataLst>
                <p:tags r:id="rId36"/>
              </p:custDataLst>
            </p:nvPr>
          </p:nvCxnSpPr>
          <p:spPr>
            <a:xfrm rot="5400000">
              <a:off x="2560638" y="3886200"/>
              <a:ext cx="30480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custDataLst>
                <p:tags r:id="rId37"/>
              </p:custDataLst>
            </p:nvPr>
          </p:nvCxnSpPr>
          <p:spPr>
            <a:xfrm>
              <a:off x="2709134" y="3833981"/>
              <a:ext cx="182562" cy="0"/>
            </a:xfrm>
            <a:prstGeom prst="line">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custDataLst>
                <p:tags r:id="rId38"/>
              </p:custDataLst>
            </p:nvPr>
          </p:nvCxnSpPr>
          <p:spPr>
            <a:xfrm>
              <a:off x="2717203" y="3934835"/>
              <a:ext cx="73152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custDataLst>
                <p:tags r:id="rId39"/>
              </p:custDataLst>
            </p:nvPr>
          </p:nvCxnSpPr>
          <p:spPr>
            <a:xfrm flipV="1">
              <a:off x="2309786" y="3831593"/>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custDataLst>
                <p:tags r:id="rId40"/>
              </p:custDataLst>
            </p:nvPr>
          </p:nvCxnSpPr>
          <p:spPr>
            <a:xfrm flipV="1">
              <a:off x="2301240" y="3925869"/>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sp>
          <p:nvSpPr>
            <p:cNvPr id="171" name="TextBox 170"/>
            <p:cNvSpPr txBox="1"/>
            <p:nvPr>
              <p:custDataLst>
                <p:tags r:id="rId41"/>
              </p:custDataLst>
            </p:nvPr>
          </p:nvSpPr>
          <p:spPr>
            <a:xfrm>
              <a:off x="3448723" y="3675986"/>
              <a:ext cx="410690" cy="461665"/>
            </a:xfrm>
            <a:prstGeom prst="rect">
              <a:avLst/>
            </a:prstGeom>
            <a:noFill/>
          </p:spPr>
          <p:txBody>
            <a:bodyPr wrap="none" rtlCol="0">
              <a:spAutoFit/>
            </a:bodyPr>
            <a:lstStyle/>
            <a:p>
              <a:r>
                <a:rPr lang="en-US" dirty="0" smtClean="0">
                  <a:solidFill>
                    <a:schemeClr val="bg1"/>
                  </a:solidFill>
                  <a:latin typeface="+mn-lt"/>
                </a:rPr>
                <a:t>i5</a:t>
              </a:r>
              <a:endParaRPr lang="en-US" dirty="0">
                <a:solidFill>
                  <a:schemeClr val="bg1"/>
                </a:solidFill>
                <a:latin typeface="+mn-lt"/>
              </a:endParaRPr>
            </a:p>
          </p:txBody>
        </p:sp>
      </p:grpSp>
      <p:grpSp>
        <p:nvGrpSpPr>
          <p:cNvPr id="9" name="Group 171"/>
          <p:cNvGrpSpPr/>
          <p:nvPr>
            <p:custDataLst>
              <p:tags r:id="rId10"/>
            </p:custDataLst>
          </p:nvPr>
        </p:nvGrpSpPr>
        <p:grpSpPr>
          <a:xfrm>
            <a:off x="2192042" y="5027740"/>
            <a:ext cx="1558173" cy="461665"/>
            <a:chOff x="2301240" y="3675986"/>
            <a:chExt cx="1558173" cy="461665"/>
          </a:xfrm>
        </p:grpSpPr>
        <p:sp>
          <p:nvSpPr>
            <p:cNvPr id="173" name="Arc 172"/>
            <p:cNvSpPr/>
            <p:nvPr>
              <p:custDataLst>
                <p:tags r:id="rId24"/>
              </p:custDataLst>
            </p:nvPr>
          </p:nvSpPr>
          <p:spPr>
            <a:xfrm>
              <a:off x="2499319" y="3790950"/>
              <a:ext cx="182961" cy="190500"/>
            </a:xfrm>
            <a:prstGeom prst="arc">
              <a:avLst>
                <a:gd name="adj1" fmla="val 4782261"/>
                <a:gd name="adj2" fmla="val 16659054"/>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4" name="Straight Connector 173"/>
            <p:cNvCxnSpPr/>
            <p:nvPr>
              <p:custDataLst>
                <p:tags r:id="rId25"/>
              </p:custDataLst>
            </p:nvPr>
          </p:nvCxnSpPr>
          <p:spPr>
            <a:xfrm>
              <a:off x="2590800" y="37909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custDataLst>
                <p:tags r:id="rId26"/>
              </p:custDataLst>
            </p:nvPr>
          </p:nvCxnSpPr>
          <p:spPr>
            <a:xfrm>
              <a:off x="2590800" y="39814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custDataLst>
                <p:tags r:id="rId27"/>
              </p:custDataLst>
            </p:nvPr>
          </p:nvCxnSpPr>
          <p:spPr>
            <a:xfrm rot="5400000">
              <a:off x="2560638" y="3886200"/>
              <a:ext cx="30480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28"/>
              </p:custDataLst>
            </p:nvPr>
          </p:nvCxnSpPr>
          <p:spPr>
            <a:xfrm>
              <a:off x="2709134" y="3833981"/>
              <a:ext cx="182562" cy="0"/>
            </a:xfrm>
            <a:prstGeom prst="line">
              <a:avLst/>
            </a:prstGeom>
            <a:ln w="28575">
              <a:solidFill>
                <a:schemeClr val="bg1"/>
              </a:solidFill>
              <a:headEnd type="none"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custDataLst>
                <p:tags r:id="rId29"/>
              </p:custDataLst>
            </p:nvPr>
          </p:nvCxnSpPr>
          <p:spPr>
            <a:xfrm>
              <a:off x="2717203" y="3934835"/>
              <a:ext cx="73152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9" name="Straight Arrow Connector 178"/>
            <p:cNvCxnSpPr/>
            <p:nvPr>
              <p:custDataLst>
                <p:tags r:id="rId30"/>
              </p:custDataLst>
            </p:nvPr>
          </p:nvCxnSpPr>
          <p:spPr>
            <a:xfrm flipV="1">
              <a:off x="2309786" y="3831593"/>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p:nvPr>
              <p:custDataLst>
                <p:tags r:id="rId31"/>
              </p:custDataLst>
            </p:nvPr>
          </p:nvCxnSpPr>
          <p:spPr>
            <a:xfrm flipV="1">
              <a:off x="2301240" y="3925869"/>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sp>
          <p:nvSpPr>
            <p:cNvPr id="181" name="TextBox 180"/>
            <p:cNvSpPr txBox="1"/>
            <p:nvPr>
              <p:custDataLst>
                <p:tags r:id="rId32"/>
              </p:custDataLst>
            </p:nvPr>
          </p:nvSpPr>
          <p:spPr>
            <a:xfrm>
              <a:off x="3448723" y="3675986"/>
              <a:ext cx="410690" cy="461665"/>
            </a:xfrm>
            <a:prstGeom prst="rect">
              <a:avLst/>
            </a:prstGeom>
            <a:noFill/>
          </p:spPr>
          <p:txBody>
            <a:bodyPr wrap="none" rtlCol="0">
              <a:spAutoFit/>
            </a:bodyPr>
            <a:lstStyle/>
            <a:p>
              <a:r>
                <a:rPr lang="en-US" dirty="0" smtClean="0">
                  <a:solidFill>
                    <a:schemeClr val="bg1"/>
                  </a:solidFill>
                  <a:latin typeface="+mn-lt"/>
                </a:rPr>
                <a:t>i4</a:t>
              </a:r>
              <a:endParaRPr lang="en-US" dirty="0">
                <a:solidFill>
                  <a:schemeClr val="bg1"/>
                </a:solidFill>
                <a:latin typeface="+mn-lt"/>
              </a:endParaRPr>
            </a:p>
          </p:txBody>
        </p:sp>
      </p:grpSp>
      <p:grpSp>
        <p:nvGrpSpPr>
          <p:cNvPr id="10" name="Group 181"/>
          <p:cNvGrpSpPr/>
          <p:nvPr>
            <p:custDataLst>
              <p:tags r:id="rId11"/>
            </p:custDataLst>
          </p:nvPr>
        </p:nvGrpSpPr>
        <p:grpSpPr>
          <a:xfrm>
            <a:off x="2192042" y="5742895"/>
            <a:ext cx="1558173" cy="461665"/>
            <a:chOff x="2301240" y="3675986"/>
            <a:chExt cx="1558173" cy="461665"/>
          </a:xfrm>
        </p:grpSpPr>
        <p:sp>
          <p:nvSpPr>
            <p:cNvPr id="183" name="Arc 182"/>
            <p:cNvSpPr/>
            <p:nvPr>
              <p:custDataLst>
                <p:tags r:id="rId15"/>
              </p:custDataLst>
            </p:nvPr>
          </p:nvSpPr>
          <p:spPr>
            <a:xfrm>
              <a:off x="2499319" y="3790950"/>
              <a:ext cx="182961" cy="190500"/>
            </a:xfrm>
            <a:prstGeom prst="arc">
              <a:avLst>
                <a:gd name="adj1" fmla="val 4782261"/>
                <a:gd name="adj2" fmla="val 16659054"/>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4" name="Straight Connector 183"/>
            <p:cNvCxnSpPr/>
            <p:nvPr>
              <p:custDataLst>
                <p:tags r:id="rId16"/>
              </p:custDataLst>
            </p:nvPr>
          </p:nvCxnSpPr>
          <p:spPr>
            <a:xfrm>
              <a:off x="2590800" y="37909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custDataLst>
                <p:tags r:id="rId17"/>
              </p:custDataLst>
            </p:nvPr>
          </p:nvCxnSpPr>
          <p:spPr>
            <a:xfrm>
              <a:off x="2590800" y="3981450"/>
              <a:ext cx="122238"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custDataLst>
                <p:tags r:id="rId18"/>
              </p:custDataLst>
            </p:nvPr>
          </p:nvCxnSpPr>
          <p:spPr>
            <a:xfrm rot="5400000">
              <a:off x="2560638" y="3886200"/>
              <a:ext cx="30480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custDataLst>
                <p:tags r:id="rId19"/>
              </p:custDataLst>
            </p:nvPr>
          </p:nvCxnSpPr>
          <p:spPr>
            <a:xfrm>
              <a:off x="2709134" y="3833981"/>
              <a:ext cx="182562"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custDataLst>
                <p:tags r:id="rId20"/>
              </p:custDataLst>
            </p:nvPr>
          </p:nvCxnSpPr>
          <p:spPr>
            <a:xfrm>
              <a:off x="2717203" y="3934835"/>
              <a:ext cx="731520" cy="0"/>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custDataLst>
                <p:tags r:id="rId21"/>
              </p:custDataLst>
            </p:nvPr>
          </p:nvCxnSpPr>
          <p:spPr>
            <a:xfrm flipV="1">
              <a:off x="2309786" y="3831593"/>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custDataLst>
                <p:tags r:id="rId22"/>
              </p:custDataLst>
            </p:nvPr>
          </p:nvCxnSpPr>
          <p:spPr>
            <a:xfrm flipV="1">
              <a:off x="2301240" y="3925869"/>
              <a:ext cx="152400" cy="100853"/>
            </a:xfrm>
            <a:prstGeom prst="straightConnector1">
              <a:avLst/>
            </a:prstGeom>
            <a:ln w="19050">
              <a:solidFill>
                <a:schemeClr val="bg1"/>
              </a:solidFill>
              <a:headEnd type="none" w="med" len="med"/>
              <a:tailEnd type="stealth" w="sm" len="med"/>
            </a:ln>
          </p:spPr>
          <p:style>
            <a:lnRef idx="1">
              <a:schemeClr val="accent1"/>
            </a:lnRef>
            <a:fillRef idx="0">
              <a:schemeClr val="accent1"/>
            </a:fillRef>
            <a:effectRef idx="0">
              <a:schemeClr val="accent1"/>
            </a:effectRef>
            <a:fontRef idx="minor">
              <a:schemeClr val="tx1"/>
            </a:fontRef>
          </p:style>
        </p:cxnSp>
        <p:sp>
          <p:nvSpPr>
            <p:cNvPr id="191" name="TextBox 190"/>
            <p:cNvSpPr txBox="1"/>
            <p:nvPr>
              <p:custDataLst>
                <p:tags r:id="rId23"/>
              </p:custDataLst>
            </p:nvPr>
          </p:nvSpPr>
          <p:spPr>
            <a:xfrm>
              <a:off x="3448723" y="3675986"/>
              <a:ext cx="410690" cy="461665"/>
            </a:xfrm>
            <a:prstGeom prst="rect">
              <a:avLst/>
            </a:prstGeom>
            <a:noFill/>
          </p:spPr>
          <p:txBody>
            <a:bodyPr wrap="none" rtlCol="0">
              <a:spAutoFit/>
            </a:bodyPr>
            <a:lstStyle/>
            <a:p>
              <a:r>
                <a:rPr lang="en-US" dirty="0" smtClean="0">
                  <a:solidFill>
                    <a:schemeClr val="bg1"/>
                  </a:solidFill>
                  <a:latin typeface="+mn-lt"/>
                </a:rPr>
                <a:t>i6</a:t>
              </a:r>
              <a:endParaRPr lang="en-US" dirty="0">
                <a:solidFill>
                  <a:schemeClr val="bg1"/>
                </a:solidFill>
                <a:latin typeface="+mn-lt"/>
              </a:endParaRPr>
            </a:p>
          </p:txBody>
        </p:sp>
      </p:grpSp>
      <p:cxnSp>
        <p:nvCxnSpPr>
          <p:cNvPr id="193" name="Straight Connector 192"/>
          <p:cNvCxnSpPr/>
          <p:nvPr>
            <p:custDataLst>
              <p:tags r:id="rId12"/>
            </p:custDataLst>
          </p:nvPr>
        </p:nvCxnSpPr>
        <p:spPr>
          <a:xfrm rot="5400000">
            <a:off x="2271448" y="3948596"/>
            <a:ext cx="1039193" cy="0"/>
          </a:xfrm>
          <a:prstGeom prst="line">
            <a:avLst/>
          </a:prstGeom>
          <a:ln w="28575">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4" name="TextBox 193"/>
          <p:cNvSpPr txBox="1"/>
          <p:nvPr>
            <p:custDataLst>
              <p:tags r:id="rId13"/>
            </p:custDataLst>
          </p:nvPr>
        </p:nvSpPr>
        <p:spPr>
          <a:xfrm>
            <a:off x="2490148" y="3048000"/>
            <a:ext cx="670120" cy="461665"/>
          </a:xfrm>
          <a:prstGeom prst="rect">
            <a:avLst/>
          </a:prstGeom>
          <a:noFill/>
        </p:spPr>
        <p:txBody>
          <a:bodyPr wrap="none" rtlCol="0">
            <a:spAutoFit/>
          </a:bodyPr>
          <a:lstStyle/>
          <a:p>
            <a:r>
              <a:rPr lang="en-US" dirty="0" err="1" smtClean="0">
                <a:solidFill>
                  <a:schemeClr val="bg1"/>
                </a:solidFill>
                <a:latin typeface="+mn-lt"/>
              </a:rPr>
              <a:t>Vdd</a:t>
            </a:r>
            <a:endParaRPr lang="en-US" dirty="0" smtClean="0">
              <a:solidFill>
                <a:schemeClr val="bg1"/>
              </a:solidFill>
              <a:latin typeface="+mn-lt"/>
            </a:endParaRPr>
          </a:p>
        </p:txBody>
      </p:sp>
      <p:cxnSp>
        <p:nvCxnSpPr>
          <p:cNvPr id="195" name="Straight Connector 194"/>
          <p:cNvCxnSpPr/>
          <p:nvPr>
            <p:custDataLst>
              <p:tags r:id="rId14"/>
            </p:custDataLst>
          </p:nvPr>
        </p:nvCxnSpPr>
        <p:spPr>
          <a:xfrm rot="16200000" flipH="1">
            <a:off x="2079696" y="5198602"/>
            <a:ext cx="1414151" cy="8546"/>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7611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Output</a:t>
            </a:r>
            <a:endParaRPr lang="en-US" dirty="0"/>
          </a:p>
        </p:txBody>
      </p:sp>
      <p:sp>
        <p:nvSpPr>
          <p:cNvPr id="3" name="Content Placeholder 2"/>
          <p:cNvSpPr>
            <a:spLocks noGrp="1"/>
          </p:cNvSpPr>
          <p:nvPr>
            <p:ph idx="1"/>
            <p:custDataLst>
              <p:tags r:id="rId2"/>
            </p:custDataLst>
          </p:nvPr>
        </p:nvSpPr>
        <p:spPr>
          <a:xfrm>
            <a:off x="228600" y="685800"/>
            <a:ext cx="4267200" cy="5791200"/>
          </a:xfrm>
        </p:spPr>
        <p:txBody>
          <a:bodyPr/>
          <a:lstStyle/>
          <a:p>
            <a:r>
              <a:rPr lang="en-US" dirty="0" smtClean="0">
                <a:solidFill>
                  <a:schemeClr val="accent1"/>
                </a:solidFill>
              </a:rPr>
              <a:t>7-Segment LED</a:t>
            </a:r>
          </a:p>
          <a:p>
            <a:pPr lvl="1"/>
            <a:r>
              <a:rPr lang="en-US" dirty="0" smtClean="0"/>
              <a:t>photons emitted when electrons fall into holes</a:t>
            </a:r>
            <a:endParaRPr lang="en-US" dirty="0"/>
          </a:p>
        </p:txBody>
      </p:sp>
      <p:pic>
        <p:nvPicPr>
          <p:cNvPr id="4" name="Picture 3"/>
          <p:cNvPicPr>
            <a:picLocks noChangeAspect="1" noChangeArrowheads="1"/>
          </p:cNvPicPr>
          <p:nvPr>
            <p:custDataLst>
              <p:tags r:id="rId3"/>
            </p:custDataLst>
          </p:nvPr>
        </p:nvPicPr>
        <p:blipFill>
          <a:blip r:embed="rId29" cstate="print"/>
          <a:srcRect/>
          <a:stretch>
            <a:fillRect/>
          </a:stretch>
        </p:blipFill>
        <p:spPr bwMode="auto">
          <a:xfrm>
            <a:off x="6019800" y="1447800"/>
            <a:ext cx="2227263" cy="2895600"/>
          </a:xfrm>
          <a:prstGeom prst="rect">
            <a:avLst/>
          </a:prstGeom>
          <a:noFill/>
          <a:ln w="18360">
            <a:noFill/>
            <a:round/>
            <a:headEnd/>
            <a:tailEnd/>
          </a:ln>
          <a:effectLst/>
        </p:spPr>
      </p:pic>
      <p:cxnSp>
        <p:nvCxnSpPr>
          <p:cNvPr id="6" name="Straight Connector 5"/>
          <p:cNvCxnSpPr/>
          <p:nvPr>
            <p:custDataLst>
              <p:tags r:id="rId4"/>
            </p:custDataLst>
          </p:nvPr>
        </p:nvCxnSpPr>
        <p:spPr>
          <a:xfrm rot="5400000" flipH="1" flipV="1">
            <a:off x="6057900" y="12573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5"/>
            </p:custDataLst>
          </p:nvPr>
        </p:nvCxnSpPr>
        <p:spPr>
          <a:xfrm rot="5400000" flipH="1" flipV="1">
            <a:off x="6515100" y="12573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custDataLst>
              <p:tags r:id="rId6"/>
            </p:custDataLst>
          </p:nvPr>
        </p:nvCxnSpPr>
        <p:spPr>
          <a:xfrm rot="5400000" flipH="1" flipV="1">
            <a:off x="7886700" y="12573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custDataLst>
              <p:tags r:id="rId7"/>
            </p:custDataLst>
          </p:nvPr>
        </p:nvCxnSpPr>
        <p:spPr>
          <a:xfrm rot="5400000" flipH="1" flipV="1">
            <a:off x="7429500" y="12573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8"/>
            </p:custDataLst>
          </p:nvPr>
        </p:nvCxnSpPr>
        <p:spPr>
          <a:xfrm rot="5400000" flipH="1" flipV="1">
            <a:off x="6057900" y="45339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custDataLst>
              <p:tags r:id="rId9"/>
            </p:custDataLst>
          </p:nvPr>
        </p:nvCxnSpPr>
        <p:spPr>
          <a:xfrm rot="5400000" flipH="1" flipV="1">
            <a:off x="6515100" y="45339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custDataLst>
              <p:tags r:id="rId10"/>
            </p:custDataLst>
          </p:nvPr>
        </p:nvCxnSpPr>
        <p:spPr>
          <a:xfrm rot="5400000" flipH="1" flipV="1">
            <a:off x="7886699" y="45339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custDataLst>
              <p:tags r:id="rId11"/>
            </p:custDataLst>
          </p:nvPr>
        </p:nvCxnSpPr>
        <p:spPr>
          <a:xfrm rot="5400000" flipH="1" flipV="1">
            <a:off x="7429499" y="45339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custDataLst>
              <p:tags r:id="rId12"/>
            </p:custDataLst>
          </p:nvPr>
        </p:nvCxnSpPr>
        <p:spPr>
          <a:xfrm rot="5400000" flipH="1" flipV="1">
            <a:off x="6972300" y="45339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custDataLst>
              <p:tags r:id="rId13"/>
            </p:custDataLst>
          </p:nvPr>
        </p:nvCxnSpPr>
        <p:spPr>
          <a:xfrm rot="5400000" flipH="1" flipV="1">
            <a:off x="6972300" y="1257300"/>
            <a:ext cx="381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custDataLst>
              <p:tags r:id="rId14"/>
            </p:custDataLst>
          </p:nvPr>
        </p:nvCxnSpPr>
        <p:spPr>
          <a:xfrm rot="10800000">
            <a:off x="7010400" y="1066800"/>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custDataLst>
              <p:tags r:id="rId15"/>
            </p:custDataLst>
          </p:nvPr>
        </p:nvCxnSpPr>
        <p:spPr>
          <a:xfrm rot="10800000" flipV="1">
            <a:off x="7050384" y="990591"/>
            <a:ext cx="228600" cy="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custDataLst>
              <p:tags r:id="rId16"/>
            </p:custDataLst>
          </p:nvPr>
        </p:nvCxnSpPr>
        <p:spPr>
          <a:xfrm rot="10800000">
            <a:off x="7086600" y="9144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custDataLst>
              <p:tags r:id="rId17"/>
            </p:custDataLst>
          </p:nvPr>
        </p:nvCxnSpPr>
        <p:spPr>
          <a:xfrm rot="10800000">
            <a:off x="7010400" y="4724400"/>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custDataLst>
              <p:tags r:id="rId18"/>
            </p:custDataLst>
          </p:nvPr>
        </p:nvCxnSpPr>
        <p:spPr>
          <a:xfrm rot="10800000" flipV="1">
            <a:off x="7050384" y="4800591"/>
            <a:ext cx="228600" cy="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custDataLst>
              <p:tags r:id="rId19"/>
            </p:custDataLst>
          </p:nvPr>
        </p:nvCxnSpPr>
        <p:spPr>
          <a:xfrm rot="10800000">
            <a:off x="7086600" y="48768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custDataLst>
              <p:tags r:id="rId20"/>
            </p:custDataLst>
          </p:nvPr>
        </p:nvSpPr>
        <p:spPr bwMode="auto">
          <a:xfrm>
            <a:off x="5867400" y="511672"/>
            <a:ext cx="6096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d7</a:t>
            </a:r>
          </a:p>
        </p:txBody>
      </p:sp>
      <p:sp>
        <p:nvSpPr>
          <p:cNvPr id="25" name="TextBox 24"/>
          <p:cNvSpPr txBox="1"/>
          <p:nvPr>
            <p:custDataLst>
              <p:tags r:id="rId21"/>
            </p:custDataLst>
          </p:nvPr>
        </p:nvSpPr>
        <p:spPr bwMode="auto">
          <a:xfrm>
            <a:off x="6400800" y="511672"/>
            <a:ext cx="6096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d6</a:t>
            </a:r>
          </a:p>
        </p:txBody>
      </p:sp>
      <p:sp>
        <p:nvSpPr>
          <p:cNvPr id="26" name="TextBox 25"/>
          <p:cNvSpPr txBox="1"/>
          <p:nvPr>
            <p:custDataLst>
              <p:tags r:id="rId22"/>
            </p:custDataLst>
          </p:nvPr>
        </p:nvSpPr>
        <p:spPr bwMode="auto">
          <a:xfrm>
            <a:off x="7315200" y="533400"/>
            <a:ext cx="6096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d5</a:t>
            </a:r>
          </a:p>
        </p:txBody>
      </p:sp>
      <p:sp>
        <p:nvSpPr>
          <p:cNvPr id="28" name="TextBox 27"/>
          <p:cNvSpPr txBox="1"/>
          <p:nvPr>
            <p:custDataLst>
              <p:tags r:id="rId23"/>
            </p:custDataLst>
          </p:nvPr>
        </p:nvSpPr>
        <p:spPr bwMode="auto">
          <a:xfrm>
            <a:off x="7848600" y="533400"/>
            <a:ext cx="6096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d4</a:t>
            </a:r>
          </a:p>
        </p:txBody>
      </p:sp>
      <p:sp>
        <p:nvSpPr>
          <p:cNvPr id="29" name="TextBox 28"/>
          <p:cNvSpPr txBox="1"/>
          <p:nvPr>
            <p:custDataLst>
              <p:tags r:id="rId24"/>
            </p:custDataLst>
          </p:nvPr>
        </p:nvSpPr>
        <p:spPr bwMode="auto">
          <a:xfrm>
            <a:off x="5867400" y="4604744"/>
            <a:ext cx="6096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d3</a:t>
            </a:r>
          </a:p>
        </p:txBody>
      </p:sp>
      <p:sp>
        <p:nvSpPr>
          <p:cNvPr id="30" name="TextBox 29"/>
          <p:cNvSpPr txBox="1"/>
          <p:nvPr>
            <p:custDataLst>
              <p:tags r:id="rId25"/>
            </p:custDataLst>
          </p:nvPr>
        </p:nvSpPr>
        <p:spPr bwMode="auto">
          <a:xfrm>
            <a:off x="6400800" y="4604744"/>
            <a:ext cx="6096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d2</a:t>
            </a:r>
          </a:p>
        </p:txBody>
      </p:sp>
      <p:sp>
        <p:nvSpPr>
          <p:cNvPr id="31" name="TextBox 30"/>
          <p:cNvSpPr txBox="1"/>
          <p:nvPr>
            <p:custDataLst>
              <p:tags r:id="rId26"/>
            </p:custDataLst>
          </p:nvPr>
        </p:nvSpPr>
        <p:spPr bwMode="auto">
          <a:xfrm>
            <a:off x="7315200" y="4626472"/>
            <a:ext cx="6096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d1</a:t>
            </a:r>
          </a:p>
        </p:txBody>
      </p:sp>
      <p:sp>
        <p:nvSpPr>
          <p:cNvPr id="32" name="TextBox 31"/>
          <p:cNvSpPr txBox="1"/>
          <p:nvPr>
            <p:custDataLst>
              <p:tags r:id="rId27"/>
            </p:custDataLst>
          </p:nvPr>
        </p:nvSpPr>
        <p:spPr bwMode="auto">
          <a:xfrm>
            <a:off x="7848600" y="4626472"/>
            <a:ext cx="6096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d0</a:t>
            </a:r>
          </a:p>
        </p:txBody>
      </p:sp>
    </p:spTree>
    <p:extLst>
      <p:ext uri="{BB962C8B-B14F-4D97-AF65-F5344CB8AC3E}">
        <p14:creationId xmlns:p14="http://schemas.microsoft.com/office/powerpoint/2010/main" val="1148449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Block Diagram</a:t>
            </a:r>
            <a:endParaRPr lang="en-US" dirty="0"/>
          </a:p>
        </p:txBody>
      </p:sp>
      <p:sp>
        <p:nvSpPr>
          <p:cNvPr id="4" name="Rectangle 3"/>
          <p:cNvSpPr/>
          <p:nvPr>
            <p:custDataLst>
              <p:tags r:id="rId2"/>
            </p:custDataLst>
          </p:nvPr>
        </p:nvSpPr>
        <p:spPr>
          <a:xfrm rot="16200000">
            <a:off x="228600" y="2514600"/>
            <a:ext cx="2133600" cy="457200"/>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detect</a:t>
            </a:r>
            <a:endParaRPr lang="en-US" dirty="0">
              <a:solidFill>
                <a:schemeClr val="bg1"/>
              </a:solidFill>
            </a:endParaRPr>
          </a:p>
        </p:txBody>
      </p:sp>
      <p:sp>
        <p:nvSpPr>
          <p:cNvPr id="5" name="Arc 4"/>
          <p:cNvSpPr/>
          <p:nvPr>
            <p:custDataLst>
              <p:tags r:id="rId3"/>
            </p:custDataLst>
          </p:nvPr>
        </p:nvSpPr>
        <p:spPr>
          <a:xfrm>
            <a:off x="914400" y="26289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Arc 5"/>
          <p:cNvSpPr/>
          <p:nvPr>
            <p:custDataLst>
              <p:tags r:id="rId4"/>
            </p:custDataLst>
          </p:nvPr>
        </p:nvSpPr>
        <p:spPr>
          <a:xfrm>
            <a:off x="914400" y="29337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Arc 6"/>
          <p:cNvSpPr/>
          <p:nvPr>
            <p:custDataLst>
              <p:tags r:id="rId5"/>
            </p:custDataLst>
          </p:nvPr>
        </p:nvSpPr>
        <p:spPr>
          <a:xfrm>
            <a:off x="914400" y="32385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p:cNvSpPr/>
          <p:nvPr>
            <p:custDataLst>
              <p:tags r:id="rId6"/>
            </p:custDataLst>
          </p:nvPr>
        </p:nvSpPr>
        <p:spPr>
          <a:xfrm>
            <a:off x="914400" y="35433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custDataLst>
              <p:tags r:id="rId7"/>
            </p:custDataLst>
          </p:nvPr>
        </p:nvSpPr>
        <p:spPr>
          <a:xfrm>
            <a:off x="914400" y="17145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p:cNvSpPr/>
          <p:nvPr>
            <p:custDataLst>
              <p:tags r:id="rId8"/>
            </p:custDataLst>
          </p:nvPr>
        </p:nvSpPr>
        <p:spPr>
          <a:xfrm>
            <a:off x="914400" y="20193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c 10"/>
          <p:cNvSpPr/>
          <p:nvPr>
            <p:custDataLst>
              <p:tags r:id="rId9"/>
            </p:custDataLst>
          </p:nvPr>
        </p:nvSpPr>
        <p:spPr>
          <a:xfrm>
            <a:off x="914400" y="23241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3" name="Picture 32"/>
          <p:cNvPicPr>
            <a:picLocks noChangeAspect="1" noChangeArrowheads="1"/>
          </p:cNvPicPr>
          <p:nvPr>
            <p:custDataLst>
              <p:tags r:id="rId10"/>
            </p:custDataLst>
          </p:nvPr>
        </p:nvPicPr>
        <p:blipFill>
          <a:blip r:embed="rId19" cstate="print"/>
          <a:srcRect/>
          <a:stretch>
            <a:fillRect/>
          </a:stretch>
        </p:blipFill>
        <p:spPr bwMode="auto">
          <a:xfrm>
            <a:off x="7467600" y="2247900"/>
            <a:ext cx="996408" cy="1295400"/>
          </a:xfrm>
          <a:prstGeom prst="rect">
            <a:avLst/>
          </a:prstGeom>
          <a:noFill/>
          <a:ln w="18360">
            <a:noFill/>
            <a:round/>
            <a:headEnd/>
            <a:tailEnd/>
          </a:ln>
          <a:effectLst/>
        </p:spPr>
      </p:pic>
      <p:cxnSp>
        <p:nvCxnSpPr>
          <p:cNvPr id="35" name="Straight Connector 34"/>
          <p:cNvCxnSpPr>
            <a:stCxn id="33" idx="1"/>
          </p:cNvCxnSpPr>
          <p:nvPr>
            <p:custDataLst>
              <p:tags r:id="rId11"/>
            </p:custDataLst>
          </p:nvPr>
        </p:nvCxnSpPr>
        <p:spPr>
          <a:xfrm rot="10800000">
            <a:off x="6858000" y="28956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custDataLst>
              <p:tags r:id="rId12"/>
            </p:custDataLst>
          </p:nvPr>
        </p:nvCxnSpPr>
        <p:spPr>
          <a:xfrm rot="5400000" flipH="1" flipV="1">
            <a:off x="7067550" y="2819400"/>
            <a:ext cx="1905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custDataLst>
              <p:tags r:id="rId13"/>
            </p:custDataLst>
          </p:nvPr>
        </p:nvSpPr>
        <p:spPr bwMode="auto">
          <a:xfrm>
            <a:off x="6951501" y="2286000"/>
            <a:ext cx="390149" cy="631328"/>
          </a:xfrm>
          <a:prstGeom prst="rect">
            <a:avLst/>
          </a:prstGeom>
          <a:noFill/>
          <a:ln w="9525">
            <a:noFill/>
            <a:round/>
            <a:headEnd/>
            <a:tailEnd/>
          </a:ln>
          <a:effectLst/>
        </p:spPr>
        <p:txBody>
          <a:bodyPr wrap="non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8</a:t>
            </a:r>
          </a:p>
        </p:txBody>
      </p:sp>
      <p:cxnSp>
        <p:nvCxnSpPr>
          <p:cNvPr id="41" name="Straight Connector 40"/>
          <p:cNvCxnSpPr/>
          <p:nvPr>
            <p:custDataLst>
              <p:tags r:id="rId14"/>
            </p:custDataLst>
          </p:nvPr>
        </p:nvCxnSpPr>
        <p:spPr>
          <a:xfrm rot="10800000">
            <a:off x="1524000" y="28956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custDataLst>
              <p:tags r:id="rId15"/>
            </p:custDataLst>
          </p:nvPr>
        </p:nvCxnSpPr>
        <p:spPr>
          <a:xfrm rot="5400000" flipH="1" flipV="1">
            <a:off x="1733550" y="2819400"/>
            <a:ext cx="1905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custDataLst>
              <p:tags r:id="rId16"/>
            </p:custDataLst>
          </p:nvPr>
        </p:nvSpPr>
        <p:spPr bwMode="auto">
          <a:xfrm>
            <a:off x="1589448" y="2286000"/>
            <a:ext cx="446254" cy="631328"/>
          </a:xfrm>
          <a:prstGeom prst="rect">
            <a:avLst/>
          </a:prstGeom>
          <a:noFill/>
          <a:ln w="9525">
            <a:noFill/>
            <a:round/>
            <a:headEnd/>
            <a:tailEnd/>
          </a:ln>
          <a:effectLst/>
        </p:spPr>
        <p:txBody>
          <a:bodyPr wrap="non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N</a:t>
            </a:r>
          </a:p>
        </p:txBody>
      </p:sp>
    </p:spTree>
    <p:extLst>
      <p:ext uri="{BB962C8B-B14F-4D97-AF65-F5344CB8AC3E}">
        <p14:creationId xmlns:p14="http://schemas.microsoft.com/office/powerpoint/2010/main" val="5684683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Encoders</a:t>
            </a:r>
          </a:p>
        </p:txBody>
      </p:sp>
      <p:sp>
        <p:nvSpPr>
          <p:cNvPr id="28674" name="Rectangle 2"/>
          <p:cNvSpPr>
            <a:spLocks noGrp="1" noChangeArrowheads="1"/>
          </p:cNvSpPr>
          <p:nvPr>
            <p:ph idx="1"/>
            <p:custDataLst>
              <p:tags r:id="rId2"/>
            </p:custDataLst>
          </p:nvPr>
        </p:nvSpPr>
        <p:spPr>
          <a:xfrm>
            <a:off x="4191000" y="685800"/>
            <a:ext cx="4724399" cy="5791200"/>
          </a:xfrm>
          <a:ln/>
        </p:spPr>
        <p:txBody>
          <a:bodyPr>
            <a:normAutofit/>
          </a:bodyPr>
          <a:lstStyle/>
          <a:p>
            <a:pPr marL="341313" indent="-341313">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N might be large</a:t>
            </a:r>
          </a:p>
          <a:p>
            <a:pPr marL="341313" indent="-341313">
              <a:lnSpc>
                <a:spcPct val="82000"/>
              </a:lnSpc>
              <a:spcBef>
                <a:spcPts val="700"/>
              </a:spcBef>
              <a:buClr>
                <a:srgbClr val="FFFF66"/>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t>Routing wires is expensive</a:t>
            </a:r>
          </a:p>
          <a:p>
            <a:pPr marL="341313" indent="-341313">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p>
          <a:p>
            <a:pPr marL="341313" indent="-341313">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More efficient encoding?</a:t>
            </a:r>
          </a:p>
        </p:txBody>
      </p:sp>
      <p:sp>
        <p:nvSpPr>
          <p:cNvPr id="28675" name="Rectangle 3"/>
          <p:cNvSpPr>
            <a:spLocks noChangeArrowheads="1"/>
          </p:cNvSpPr>
          <p:nvPr>
            <p:custDataLst>
              <p:tags r:id="rId3"/>
            </p:custDataLst>
          </p:nvPr>
        </p:nvSpPr>
        <p:spPr bwMode="auto">
          <a:xfrm>
            <a:off x="1357313" y="1187450"/>
            <a:ext cx="1498600" cy="4832350"/>
          </a:xfrm>
          <a:prstGeom prst="rect">
            <a:avLst/>
          </a:prstGeom>
          <a:noFill/>
          <a:ln w="25560">
            <a:solidFill>
              <a:srgbClr val="FF0000"/>
            </a:solidFill>
            <a:miter lim="800000"/>
            <a:headEnd/>
            <a:tailEnd/>
          </a:ln>
          <a:effectLst/>
        </p:spPr>
        <p:txBody>
          <a:bodyPr wrap="none" anchor="ctr"/>
          <a:lstStyle/>
          <a:p>
            <a:endParaRPr lang="en-US" dirty="0">
              <a:latin typeface="Calibri" pitchFamily="34" charset="0"/>
            </a:endParaRPr>
          </a:p>
        </p:txBody>
      </p:sp>
      <p:sp>
        <p:nvSpPr>
          <p:cNvPr id="28676" name="Line 4"/>
          <p:cNvSpPr>
            <a:spLocks noChangeShapeType="1"/>
          </p:cNvSpPr>
          <p:nvPr>
            <p:custDataLst>
              <p:tags r:id="rId4"/>
            </p:custDataLst>
          </p:nvPr>
        </p:nvSpPr>
        <p:spPr bwMode="auto">
          <a:xfrm flipH="1">
            <a:off x="1042272" y="1492250"/>
            <a:ext cx="307975" cy="1588"/>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28677" name="Line 5"/>
          <p:cNvSpPr>
            <a:spLocks noChangeShapeType="1"/>
          </p:cNvSpPr>
          <p:nvPr>
            <p:custDataLst>
              <p:tags r:id="rId5"/>
            </p:custDataLst>
          </p:nvPr>
        </p:nvSpPr>
        <p:spPr bwMode="auto">
          <a:xfrm flipH="1">
            <a:off x="1042272" y="1963965"/>
            <a:ext cx="307975" cy="1588"/>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28678" name="Line 6"/>
          <p:cNvSpPr>
            <a:spLocks noChangeShapeType="1"/>
          </p:cNvSpPr>
          <p:nvPr>
            <p:custDataLst>
              <p:tags r:id="rId6"/>
            </p:custDataLst>
          </p:nvPr>
        </p:nvSpPr>
        <p:spPr bwMode="auto">
          <a:xfrm flipH="1">
            <a:off x="2859088" y="2817812"/>
            <a:ext cx="307975" cy="1588"/>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28682" name="Text Box 10"/>
          <p:cNvSpPr txBox="1">
            <a:spLocks noChangeArrowheads="1"/>
          </p:cNvSpPr>
          <p:nvPr>
            <p:custDataLst>
              <p:tags r:id="rId7"/>
            </p:custDataLst>
          </p:nvPr>
        </p:nvSpPr>
        <p:spPr bwMode="auto">
          <a:xfrm>
            <a:off x="1411732" y="1704069"/>
            <a:ext cx="335663" cy="52296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a:solidFill>
                  <a:srgbClr val="FFFFFF"/>
                </a:solidFill>
                <a:latin typeface="Calibri" pitchFamily="34" charset="0"/>
              </a:rPr>
              <a:t>1</a:t>
            </a:r>
          </a:p>
        </p:txBody>
      </p:sp>
      <p:sp>
        <p:nvSpPr>
          <p:cNvPr id="28683" name="Line 11"/>
          <p:cNvSpPr>
            <a:spLocks noChangeShapeType="1"/>
          </p:cNvSpPr>
          <p:nvPr>
            <p:custDataLst>
              <p:tags r:id="rId8"/>
            </p:custDataLst>
          </p:nvPr>
        </p:nvSpPr>
        <p:spPr bwMode="auto">
          <a:xfrm flipH="1">
            <a:off x="1042272" y="2435680"/>
            <a:ext cx="307975" cy="1587"/>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28685" name="Line 13"/>
          <p:cNvSpPr>
            <a:spLocks noChangeShapeType="1"/>
          </p:cNvSpPr>
          <p:nvPr>
            <p:custDataLst>
              <p:tags r:id="rId9"/>
            </p:custDataLst>
          </p:nvPr>
        </p:nvSpPr>
        <p:spPr bwMode="auto">
          <a:xfrm flipH="1">
            <a:off x="1042272" y="2907394"/>
            <a:ext cx="307975" cy="1587"/>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28687" name="Text Box 15"/>
          <p:cNvSpPr txBox="1">
            <a:spLocks noChangeArrowheads="1"/>
          </p:cNvSpPr>
          <p:nvPr>
            <p:custDataLst>
              <p:tags r:id="rId10"/>
            </p:custDataLst>
          </p:nvPr>
        </p:nvSpPr>
        <p:spPr bwMode="auto">
          <a:xfrm>
            <a:off x="1411732" y="2175783"/>
            <a:ext cx="335663" cy="52296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a:solidFill>
                  <a:srgbClr val="FFFFFF"/>
                </a:solidFill>
                <a:latin typeface="Calibri" pitchFamily="34" charset="0"/>
              </a:rPr>
              <a:t>2</a:t>
            </a:r>
          </a:p>
        </p:txBody>
      </p:sp>
      <p:sp>
        <p:nvSpPr>
          <p:cNvPr id="28688" name="Text Box 16"/>
          <p:cNvSpPr txBox="1">
            <a:spLocks noChangeArrowheads="1"/>
          </p:cNvSpPr>
          <p:nvPr>
            <p:custDataLst>
              <p:tags r:id="rId11"/>
            </p:custDataLst>
          </p:nvPr>
        </p:nvSpPr>
        <p:spPr bwMode="auto">
          <a:xfrm>
            <a:off x="1411732" y="2647497"/>
            <a:ext cx="335663" cy="52296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a:solidFill>
                  <a:srgbClr val="FFFFFF"/>
                </a:solidFill>
                <a:latin typeface="Calibri" pitchFamily="34" charset="0"/>
              </a:rPr>
              <a:t>3</a:t>
            </a:r>
          </a:p>
        </p:txBody>
      </p:sp>
      <p:sp>
        <p:nvSpPr>
          <p:cNvPr id="28689" name="Text Box 17"/>
          <p:cNvSpPr txBox="1">
            <a:spLocks noChangeArrowheads="1"/>
          </p:cNvSpPr>
          <p:nvPr>
            <p:custDataLst>
              <p:tags r:id="rId12"/>
            </p:custDataLst>
          </p:nvPr>
        </p:nvSpPr>
        <p:spPr bwMode="auto">
          <a:xfrm>
            <a:off x="1411732" y="3119211"/>
            <a:ext cx="335663" cy="52296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a:solidFill>
                  <a:srgbClr val="FFFFFF"/>
                </a:solidFill>
                <a:latin typeface="Calibri" pitchFamily="34" charset="0"/>
              </a:rPr>
              <a:t>4</a:t>
            </a:r>
          </a:p>
        </p:txBody>
      </p:sp>
      <p:sp>
        <p:nvSpPr>
          <p:cNvPr id="28690" name="Line 18"/>
          <p:cNvSpPr>
            <a:spLocks noChangeShapeType="1"/>
          </p:cNvSpPr>
          <p:nvPr>
            <p:custDataLst>
              <p:tags r:id="rId13"/>
            </p:custDataLst>
          </p:nvPr>
        </p:nvSpPr>
        <p:spPr bwMode="auto">
          <a:xfrm flipH="1">
            <a:off x="2855913" y="3200400"/>
            <a:ext cx="307975" cy="1587"/>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28693" name="Line 21"/>
          <p:cNvSpPr>
            <a:spLocks noChangeShapeType="1"/>
          </p:cNvSpPr>
          <p:nvPr>
            <p:custDataLst>
              <p:tags r:id="rId14"/>
            </p:custDataLst>
          </p:nvPr>
        </p:nvSpPr>
        <p:spPr bwMode="auto">
          <a:xfrm flipH="1">
            <a:off x="2865438" y="4341813"/>
            <a:ext cx="307975" cy="1587"/>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28695" name="Line 23"/>
          <p:cNvSpPr>
            <a:spLocks noChangeShapeType="1"/>
          </p:cNvSpPr>
          <p:nvPr>
            <p:custDataLst>
              <p:tags r:id="rId15"/>
            </p:custDataLst>
          </p:nvPr>
        </p:nvSpPr>
        <p:spPr bwMode="auto">
          <a:xfrm flipH="1">
            <a:off x="1042272" y="3379108"/>
            <a:ext cx="307975" cy="1587"/>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28697" name="Text Box 25"/>
          <p:cNvSpPr txBox="1">
            <a:spLocks noChangeArrowheads="1"/>
          </p:cNvSpPr>
          <p:nvPr>
            <p:custDataLst>
              <p:tags r:id="rId16"/>
            </p:custDataLst>
          </p:nvPr>
        </p:nvSpPr>
        <p:spPr bwMode="auto">
          <a:xfrm>
            <a:off x="1411732" y="3590925"/>
            <a:ext cx="335663" cy="52296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a:solidFill>
                  <a:srgbClr val="FFFFFF"/>
                </a:solidFill>
                <a:latin typeface="Calibri" pitchFamily="34" charset="0"/>
              </a:rPr>
              <a:t>5</a:t>
            </a:r>
          </a:p>
        </p:txBody>
      </p:sp>
      <p:sp>
        <p:nvSpPr>
          <p:cNvPr id="30" name="Line 11"/>
          <p:cNvSpPr>
            <a:spLocks noChangeShapeType="1"/>
          </p:cNvSpPr>
          <p:nvPr>
            <p:custDataLst>
              <p:tags r:id="rId17"/>
            </p:custDataLst>
          </p:nvPr>
        </p:nvSpPr>
        <p:spPr bwMode="auto">
          <a:xfrm flipH="1">
            <a:off x="1042272" y="3850822"/>
            <a:ext cx="307975" cy="1587"/>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32" name="Line 13"/>
          <p:cNvSpPr>
            <a:spLocks noChangeShapeType="1"/>
          </p:cNvSpPr>
          <p:nvPr>
            <p:custDataLst>
              <p:tags r:id="rId18"/>
            </p:custDataLst>
          </p:nvPr>
        </p:nvSpPr>
        <p:spPr bwMode="auto">
          <a:xfrm flipH="1">
            <a:off x="1042272" y="4322536"/>
            <a:ext cx="307975" cy="1587"/>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34" name="Line 23"/>
          <p:cNvSpPr>
            <a:spLocks noChangeShapeType="1"/>
          </p:cNvSpPr>
          <p:nvPr>
            <p:custDataLst>
              <p:tags r:id="rId19"/>
            </p:custDataLst>
          </p:nvPr>
        </p:nvSpPr>
        <p:spPr bwMode="auto">
          <a:xfrm flipH="1">
            <a:off x="1042271" y="4794252"/>
            <a:ext cx="307975" cy="0"/>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36" name="Text Box 17"/>
          <p:cNvSpPr txBox="1">
            <a:spLocks noChangeArrowheads="1"/>
          </p:cNvSpPr>
          <p:nvPr>
            <p:custDataLst>
              <p:tags r:id="rId20"/>
            </p:custDataLst>
          </p:nvPr>
        </p:nvSpPr>
        <p:spPr bwMode="auto">
          <a:xfrm>
            <a:off x="1411732" y="4062639"/>
            <a:ext cx="335663" cy="52296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smtClean="0">
                <a:solidFill>
                  <a:srgbClr val="FFFFFF"/>
                </a:solidFill>
                <a:latin typeface="Calibri" pitchFamily="34" charset="0"/>
              </a:rPr>
              <a:t>6</a:t>
            </a:r>
            <a:endParaRPr lang="en-US" dirty="0">
              <a:solidFill>
                <a:srgbClr val="FFFFFF"/>
              </a:solidFill>
              <a:latin typeface="Calibri" pitchFamily="34" charset="0"/>
            </a:endParaRPr>
          </a:p>
        </p:txBody>
      </p:sp>
      <p:sp>
        <p:nvSpPr>
          <p:cNvPr id="37" name="Text Box 25"/>
          <p:cNvSpPr txBox="1">
            <a:spLocks noChangeArrowheads="1"/>
          </p:cNvSpPr>
          <p:nvPr>
            <p:custDataLst>
              <p:tags r:id="rId21"/>
            </p:custDataLst>
          </p:nvPr>
        </p:nvSpPr>
        <p:spPr bwMode="auto">
          <a:xfrm>
            <a:off x="1411732" y="4534355"/>
            <a:ext cx="335663" cy="52296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smtClean="0">
                <a:solidFill>
                  <a:srgbClr val="FFFFFF"/>
                </a:solidFill>
                <a:latin typeface="Calibri" pitchFamily="34" charset="0"/>
              </a:rPr>
              <a:t>7</a:t>
            </a:r>
            <a:endParaRPr lang="en-US" dirty="0">
              <a:solidFill>
                <a:srgbClr val="FFFFFF"/>
              </a:solidFill>
              <a:latin typeface="Calibri" pitchFamily="34" charset="0"/>
            </a:endParaRPr>
          </a:p>
        </p:txBody>
      </p:sp>
      <p:sp>
        <p:nvSpPr>
          <p:cNvPr id="38" name="Text Box 10"/>
          <p:cNvSpPr txBox="1">
            <a:spLocks noChangeArrowheads="1"/>
          </p:cNvSpPr>
          <p:nvPr>
            <p:custDataLst>
              <p:tags r:id="rId22"/>
            </p:custDataLst>
          </p:nvPr>
        </p:nvSpPr>
        <p:spPr bwMode="auto">
          <a:xfrm>
            <a:off x="1411732" y="1232355"/>
            <a:ext cx="335663" cy="52296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a:solidFill>
                  <a:srgbClr val="FFFFFF"/>
                </a:solidFill>
                <a:latin typeface="Calibri" pitchFamily="34" charset="0"/>
              </a:rPr>
              <a:t>0</a:t>
            </a:r>
          </a:p>
        </p:txBody>
      </p:sp>
      <p:sp>
        <p:nvSpPr>
          <p:cNvPr id="40" name="TextBox 39"/>
          <p:cNvSpPr txBox="1"/>
          <p:nvPr>
            <p:custDataLst>
              <p:tags r:id="rId23"/>
            </p:custDataLst>
          </p:nvPr>
        </p:nvSpPr>
        <p:spPr bwMode="auto">
          <a:xfrm rot="16200000">
            <a:off x="1378300" y="3279002"/>
            <a:ext cx="1550530" cy="631328"/>
          </a:xfrm>
          <a:prstGeom prst="rect">
            <a:avLst/>
          </a:prstGeom>
          <a:noFill/>
          <a:ln w="9525">
            <a:noFill/>
            <a:round/>
            <a:headEnd/>
            <a:tailEnd/>
          </a:ln>
          <a:effectLst/>
        </p:spPr>
        <p:txBody>
          <a:bodyPr wrap="non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encoder</a:t>
            </a:r>
            <a:endParaRPr lang="en-US" dirty="0" smtClean="0">
              <a:solidFill>
                <a:srgbClr val="FFFFFF"/>
              </a:solidFill>
              <a:latin typeface="Calibri" pitchFamily="34" charset="0"/>
            </a:endParaRPr>
          </a:p>
        </p:txBody>
      </p:sp>
      <p:sp>
        <p:nvSpPr>
          <p:cNvPr id="44" name="Text Box 17"/>
          <p:cNvSpPr txBox="1">
            <a:spLocks noChangeArrowheads="1"/>
          </p:cNvSpPr>
          <p:nvPr>
            <p:custDataLst>
              <p:tags r:id="rId24"/>
            </p:custDataLst>
          </p:nvPr>
        </p:nvSpPr>
        <p:spPr bwMode="auto">
          <a:xfrm>
            <a:off x="1436260" y="5406119"/>
            <a:ext cx="335663" cy="497125"/>
          </a:xfrm>
          <a:prstGeom prst="rect">
            <a:avLst/>
          </a:prstGeom>
          <a:noFill/>
          <a:ln w="9525">
            <a:noFill/>
            <a:round/>
            <a:headEnd/>
            <a:tailEnd/>
          </a:ln>
          <a:effectLst/>
        </p:spPr>
        <p:txBody>
          <a:bodyPr wrap="square" lIns="90000" tIns="46800" rIns="90000" bIns="46800">
            <a:spAutoFit/>
          </a:bodyPr>
          <a:lstStyle/>
          <a:p>
            <a:pPr algn="ctr" eaLnBrk="1" hangingPunct="1">
              <a:lnSpc>
                <a:spcPct val="116000"/>
              </a:lnSpc>
            </a:pPr>
            <a:r>
              <a:rPr lang="en-US" dirty="0" smtClean="0">
                <a:solidFill>
                  <a:srgbClr val="FFFFFF"/>
                </a:solidFill>
                <a:latin typeface="Calibri" pitchFamily="34" charset="0"/>
              </a:rPr>
              <a:t>N</a:t>
            </a:r>
            <a:endParaRPr lang="en-US" dirty="0">
              <a:solidFill>
                <a:srgbClr val="FFFFFF"/>
              </a:solidFill>
              <a:latin typeface="Calibri" pitchFamily="34" charset="0"/>
            </a:endParaRPr>
          </a:p>
        </p:txBody>
      </p:sp>
      <p:sp>
        <p:nvSpPr>
          <p:cNvPr id="47" name="TextBox 46"/>
          <p:cNvSpPr txBox="1"/>
          <p:nvPr>
            <p:custDataLst>
              <p:tags r:id="rId25"/>
            </p:custDataLst>
          </p:nvPr>
        </p:nvSpPr>
        <p:spPr bwMode="auto">
          <a:xfrm rot="5400000">
            <a:off x="2719839" y="3467143"/>
            <a:ext cx="894446"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b="1" dirty="0" smtClean="0">
                <a:solidFill>
                  <a:srgbClr val="FFFFFF"/>
                </a:solidFill>
                <a:latin typeface="Calibri" pitchFamily="34" charset="0"/>
              </a:rPr>
              <a:t>. . .</a:t>
            </a:r>
          </a:p>
        </p:txBody>
      </p:sp>
      <p:sp>
        <p:nvSpPr>
          <p:cNvPr id="31" name="Line 23"/>
          <p:cNvSpPr>
            <a:spLocks noChangeShapeType="1"/>
          </p:cNvSpPr>
          <p:nvPr>
            <p:custDataLst>
              <p:tags r:id="rId26"/>
            </p:custDataLst>
          </p:nvPr>
        </p:nvSpPr>
        <p:spPr bwMode="auto">
          <a:xfrm flipH="1">
            <a:off x="1044575" y="5715000"/>
            <a:ext cx="307975" cy="0"/>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33" name="TextBox 32"/>
          <p:cNvSpPr txBox="1"/>
          <p:nvPr>
            <p:custDataLst>
              <p:tags r:id="rId27"/>
            </p:custDataLst>
          </p:nvPr>
        </p:nvSpPr>
        <p:spPr bwMode="auto">
          <a:xfrm rot="5400000">
            <a:off x="800058" y="4934896"/>
            <a:ext cx="894446"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b="1" dirty="0" smtClean="0">
                <a:solidFill>
                  <a:srgbClr val="FFFFFF"/>
                </a:solidFill>
                <a:latin typeface="Calibri" pitchFamily="34" charset="0"/>
              </a:rPr>
              <a:t>. . .</a:t>
            </a:r>
          </a:p>
        </p:txBody>
      </p:sp>
      <p:sp>
        <p:nvSpPr>
          <p:cNvPr id="35" name="Line 6"/>
          <p:cNvSpPr>
            <a:spLocks noChangeShapeType="1"/>
          </p:cNvSpPr>
          <p:nvPr>
            <p:custDataLst>
              <p:tags r:id="rId28"/>
            </p:custDataLst>
          </p:nvPr>
        </p:nvSpPr>
        <p:spPr bwMode="auto">
          <a:xfrm flipH="1">
            <a:off x="2867025" y="2438400"/>
            <a:ext cx="307975" cy="1588"/>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Tree>
    <p:extLst>
      <p:ext uri="{BB962C8B-B14F-4D97-AF65-F5344CB8AC3E}">
        <p14:creationId xmlns:p14="http://schemas.microsoft.com/office/powerpoint/2010/main" val="31820025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62" name="Rectangle 2"/>
          <p:cNvSpPr>
            <a:spLocks noGrp="1" noChangeArrowheads="1"/>
          </p:cNvSpPr>
          <p:nvPr>
            <p:ph type="title"/>
          </p:nvPr>
        </p:nvSpPr>
        <p:spPr/>
        <p:txBody>
          <a:bodyPr>
            <a:normAutofit fontScale="90000"/>
          </a:bodyPr>
          <a:lstStyle/>
          <a:p>
            <a:r>
              <a:rPr lang="en-US"/>
              <a:t>Encoder Truth Table</a:t>
            </a:r>
          </a:p>
        </p:txBody>
      </p:sp>
      <p:sp>
        <p:nvSpPr>
          <p:cNvPr id="1320963" name="Rectangle 3"/>
          <p:cNvSpPr>
            <a:spLocks noChangeArrowheads="1"/>
          </p:cNvSpPr>
          <p:nvPr/>
        </p:nvSpPr>
        <p:spPr bwMode="auto">
          <a:xfrm>
            <a:off x="1547813" y="1760538"/>
            <a:ext cx="1524000" cy="342106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20964" name="Line 4"/>
          <p:cNvSpPr>
            <a:spLocks noChangeShapeType="1"/>
          </p:cNvSpPr>
          <p:nvPr/>
        </p:nvSpPr>
        <p:spPr bwMode="auto">
          <a:xfrm flipH="1">
            <a:off x="1243013" y="2065338"/>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65" name="Line 5"/>
          <p:cNvSpPr>
            <a:spLocks noChangeShapeType="1"/>
          </p:cNvSpPr>
          <p:nvPr/>
        </p:nvSpPr>
        <p:spPr bwMode="auto">
          <a:xfrm flipH="1">
            <a:off x="1243013" y="2979738"/>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66" name="Text Box 6"/>
          <p:cNvSpPr txBox="1">
            <a:spLocks noChangeArrowheads="1"/>
          </p:cNvSpPr>
          <p:nvPr/>
        </p:nvSpPr>
        <p:spPr bwMode="auto">
          <a:xfrm>
            <a:off x="838200" y="17526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a</a:t>
            </a:r>
          </a:p>
        </p:txBody>
      </p:sp>
      <p:sp>
        <p:nvSpPr>
          <p:cNvPr id="1320967" name="Text Box 7"/>
          <p:cNvSpPr txBox="1">
            <a:spLocks noChangeArrowheads="1"/>
          </p:cNvSpPr>
          <p:nvPr/>
        </p:nvSpPr>
        <p:spPr bwMode="auto">
          <a:xfrm>
            <a:off x="838200" y="26670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b</a:t>
            </a:r>
          </a:p>
        </p:txBody>
      </p:sp>
      <p:sp>
        <p:nvSpPr>
          <p:cNvPr id="1320968" name="Text Box 8"/>
          <p:cNvSpPr txBox="1">
            <a:spLocks noChangeArrowheads="1"/>
          </p:cNvSpPr>
          <p:nvPr/>
        </p:nvSpPr>
        <p:spPr bwMode="auto">
          <a:xfrm>
            <a:off x="1600200" y="17526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1</a:t>
            </a:r>
          </a:p>
        </p:txBody>
      </p:sp>
      <p:sp>
        <p:nvSpPr>
          <p:cNvPr id="1320969" name="Line 9"/>
          <p:cNvSpPr>
            <a:spLocks noChangeShapeType="1"/>
          </p:cNvSpPr>
          <p:nvPr/>
        </p:nvSpPr>
        <p:spPr bwMode="auto">
          <a:xfrm flipH="1">
            <a:off x="1219200" y="39624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70" name="Text Box 10"/>
          <p:cNvSpPr txBox="1">
            <a:spLocks noChangeArrowheads="1"/>
          </p:cNvSpPr>
          <p:nvPr/>
        </p:nvSpPr>
        <p:spPr bwMode="auto">
          <a:xfrm>
            <a:off x="822325" y="3649663"/>
            <a:ext cx="336550" cy="5159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c</a:t>
            </a:r>
          </a:p>
        </p:txBody>
      </p:sp>
      <p:sp>
        <p:nvSpPr>
          <p:cNvPr id="1320971" name="Line 11"/>
          <p:cNvSpPr>
            <a:spLocks noChangeShapeType="1"/>
          </p:cNvSpPr>
          <p:nvPr/>
        </p:nvSpPr>
        <p:spPr bwMode="auto">
          <a:xfrm flipH="1">
            <a:off x="1219200" y="48768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72" name="Text Box 12"/>
          <p:cNvSpPr txBox="1">
            <a:spLocks noChangeArrowheads="1"/>
          </p:cNvSpPr>
          <p:nvPr/>
        </p:nvSpPr>
        <p:spPr bwMode="auto">
          <a:xfrm>
            <a:off x="814388" y="4564063"/>
            <a:ext cx="354012" cy="5159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d</a:t>
            </a:r>
          </a:p>
        </p:txBody>
      </p:sp>
      <p:sp>
        <p:nvSpPr>
          <p:cNvPr id="1320973" name="Text Box 13"/>
          <p:cNvSpPr txBox="1">
            <a:spLocks noChangeArrowheads="1"/>
          </p:cNvSpPr>
          <p:nvPr/>
        </p:nvSpPr>
        <p:spPr bwMode="auto">
          <a:xfrm>
            <a:off x="1600200" y="27432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2</a:t>
            </a:r>
          </a:p>
        </p:txBody>
      </p:sp>
      <p:sp>
        <p:nvSpPr>
          <p:cNvPr id="1320974" name="Text Box 14"/>
          <p:cNvSpPr txBox="1">
            <a:spLocks noChangeArrowheads="1"/>
          </p:cNvSpPr>
          <p:nvPr/>
        </p:nvSpPr>
        <p:spPr bwMode="auto">
          <a:xfrm>
            <a:off x="1600200" y="37338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3</a:t>
            </a:r>
          </a:p>
        </p:txBody>
      </p:sp>
      <p:sp>
        <p:nvSpPr>
          <p:cNvPr id="1320975" name="Text Box 15"/>
          <p:cNvSpPr txBox="1">
            <a:spLocks noChangeArrowheads="1"/>
          </p:cNvSpPr>
          <p:nvPr/>
        </p:nvSpPr>
        <p:spPr bwMode="auto">
          <a:xfrm>
            <a:off x="1600200" y="45720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4</a:t>
            </a:r>
          </a:p>
        </p:txBody>
      </p:sp>
      <p:sp>
        <p:nvSpPr>
          <p:cNvPr id="1320976" name="Line 16"/>
          <p:cNvSpPr>
            <a:spLocks noChangeShapeType="1"/>
          </p:cNvSpPr>
          <p:nvPr/>
        </p:nvSpPr>
        <p:spPr bwMode="auto">
          <a:xfrm flipH="1">
            <a:off x="3048000" y="33528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77" name="Text Box 17"/>
          <p:cNvSpPr txBox="1">
            <a:spLocks noChangeArrowheads="1"/>
          </p:cNvSpPr>
          <p:nvPr/>
        </p:nvSpPr>
        <p:spPr bwMode="auto">
          <a:xfrm>
            <a:off x="3429000" y="3124200"/>
            <a:ext cx="46672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o</a:t>
            </a:r>
            <a:r>
              <a:rPr lang="en-US" baseline="-25000" smtClean="0">
                <a:solidFill>
                  <a:srgbClr val="FFFFFF"/>
                </a:solidFill>
                <a:latin typeface="Arial" charset="0"/>
              </a:rPr>
              <a:t>1</a:t>
            </a:r>
          </a:p>
        </p:txBody>
      </p:sp>
      <p:sp>
        <p:nvSpPr>
          <p:cNvPr id="1320978" name="Text Box 18"/>
          <p:cNvSpPr txBox="1">
            <a:spLocks noChangeArrowheads="1"/>
          </p:cNvSpPr>
          <p:nvPr/>
        </p:nvSpPr>
        <p:spPr bwMode="auto">
          <a:xfrm>
            <a:off x="1228725" y="5257800"/>
            <a:ext cx="2276475" cy="18557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A 3-bit</a:t>
            </a:r>
          </a:p>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encoder</a:t>
            </a:r>
          </a:p>
          <a:p>
            <a:pPr algn="ctr" eaLnBrk="1" hangingPunct="1">
              <a:lnSpc>
                <a:spcPct val="116000"/>
              </a:lnSpc>
              <a:buClr>
                <a:srgbClr val="40458C"/>
              </a:buClr>
              <a:buSzPct val="100000"/>
              <a:buFont typeface="Times New Roman" charset="0"/>
              <a:buNone/>
            </a:pPr>
            <a:r>
              <a:rPr lang="en-US" sz="1400" smtClean="0">
                <a:solidFill>
                  <a:srgbClr val="FFFFFF"/>
                </a:solidFill>
                <a:latin typeface="Arial" charset="0"/>
              </a:rPr>
              <a:t>with 4 inputs</a:t>
            </a:r>
            <a:br>
              <a:rPr lang="en-US" sz="1400" smtClean="0">
                <a:solidFill>
                  <a:srgbClr val="FFFFFF"/>
                </a:solidFill>
                <a:latin typeface="Arial" charset="0"/>
              </a:rPr>
            </a:br>
            <a:r>
              <a:rPr lang="en-US" sz="1400" smtClean="0">
                <a:solidFill>
                  <a:srgbClr val="FFFFFF"/>
                </a:solidFill>
                <a:latin typeface="Arial" charset="0"/>
              </a:rPr>
              <a:t>for simplicity</a:t>
            </a:r>
          </a:p>
          <a:p>
            <a:pPr algn="ctr" eaLnBrk="1" hangingPunct="1">
              <a:lnSpc>
                <a:spcPct val="116000"/>
              </a:lnSpc>
              <a:buClr>
                <a:srgbClr val="40458C"/>
              </a:buClr>
              <a:buSzPct val="100000"/>
              <a:buFont typeface="Times New Roman" charset="0"/>
              <a:buNone/>
            </a:pPr>
            <a:endParaRPr lang="en-US" smtClean="0">
              <a:solidFill>
                <a:srgbClr val="FFFFFF"/>
              </a:solidFill>
              <a:latin typeface="Arial" charset="0"/>
            </a:endParaRPr>
          </a:p>
        </p:txBody>
      </p:sp>
      <p:sp>
        <p:nvSpPr>
          <p:cNvPr id="1321044" name="Line 84"/>
          <p:cNvSpPr>
            <a:spLocks noChangeShapeType="1"/>
          </p:cNvSpPr>
          <p:nvPr/>
        </p:nvSpPr>
        <p:spPr bwMode="auto">
          <a:xfrm flipH="1">
            <a:off x="3051175" y="2751138"/>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1045" name="Text Box 85"/>
          <p:cNvSpPr txBox="1">
            <a:spLocks noChangeArrowheads="1"/>
          </p:cNvSpPr>
          <p:nvPr/>
        </p:nvSpPr>
        <p:spPr bwMode="auto">
          <a:xfrm>
            <a:off x="3429000" y="2438400"/>
            <a:ext cx="46672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o</a:t>
            </a:r>
            <a:r>
              <a:rPr lang="en-US" baseline="-25000" smtClean="0">
                <a:solidFill>
                  <a:srgbClr val="FFFFFF"/>
                </a:solidFill>
                <a:latin typeface="Arial" charset="0"/>
              </a:rPr>
              <a:t>0</a:t>
            </a:r>
          </a:p>
        </p:txBody>
      </p:sp>
      <p:sp>
        <p:nvSpPr>
          <p:cNvPr id="1321046" name="Line 86"/>
          <p:cNvSpPr>
            <a:spLocks noChangeShapeType="1"/>
          </p:cNvSpPr>
          <p:nvPr/>
        </p:nvSpPr>
        <p:spPr bwMode="auto">
          <a:xfrm flipH="1">
            <a:off x="3048000" y="33528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1047" name="Text Box 87"/>
          <p:cNvSpPr txBox="1">
            <a:spLocks noChangeArrowheads="1"/>
          </p:cNvSpPr>
          <p:nvPr/>
        </p:nvSpPr>
        <p:spPr bwMode="auto">
          <a:xfrm>
            <a:off x="3429000" y="3124200"/>
            <a:ext cx="46672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o</a:t>
            </a:r>
            <a:r>
              <a:rPr lang="en-US" baseline="-25000" smtClean="0">
                <a:solidFill>
                  <a:srgbClr val="FFFFFF"/>
                </a:solidFill>
                <a:latin typeface="Arial" charset="0"/>
              </a:rPr>
              <a:t>1</a:t>
            </a:r>
          </a:p>
        </p:txBody>
      </p:sp>
      <p:sp>
        <p:nvSpPr>
          <p:cNvPr id="1321048" name="Line 88"/>
          <p:cNvSpPr>
            <a:spLocks noChangeShapeType="1"/>
          </p:cNvSpPr>
          <p:nvPr/>
        </p:nvSpPr>
        <p:spPr bwMode="auto">
          <a:xfrm flipH="1">
            <a:off x="3048000" y="39624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1049" name="Text Box 89"/>
          <p:cNvSpPr txBox="1">
            <a:spLocks noChangeArrowheads="1"/>
          </p:cNvSpPr>
          <p:nvPr/>
        </p:nvSpPr>
        <p:spPr bwMode="auto">
          <a:xfrm>
            <a:off x="3429000" y="3733800"/>
            <a:ext cx="46672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o</a:t>
            </a:r>
            <a:r>
              <a:rPr lang="en-US" baseline="-25000" smtClean="0">
                <a:solidFill>
                  <a:srgbClr val="FFFFFF"/>
                </a:solidFill>
                <a:latin typeface="Arial" charset="0"/>
              </a:rPr>
              <a:t>2</a:t>
            </a:r>
          </a:p>
        </p:txBody>
      </p:sp>
      <p:sp>
        <p:nvSpPr>
          <p:cNvPr id="2" name="Table Placeholder 1"/>
          <p:cNvSpPr>
            <a:spLocks noGrp="1"/>
          </p:cNvSpPr>
          <p:nvPr>
            <p:ph type="tbl" idx="1"/>
          </p:nvPr>
        </p:nvSpPr>
        <p:spPr/>
      </p:sp>
    </p:spTree>
    <p:extLst>
      <p:ext uri="{BB962C8B-B14F-4D97-AF65-F5344CB8AC3E}">
        <p14:creationId xmlns:p14="http://schemas.microsoft.com/office/powerpoint/2010/main" val="42461709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62" name="Rectangle 2"/>
          <p:cNvSpPr>
            <a:spLocks noGrp="1" noChangeArrowheads="1"/>
          </p:cNvSpPr>
          <p:nvPr>
            <p:ph type="title"/>
          </p:nvPr>
        </p:nvSpPr>
        <p:spPr/>
        <p:txBody>
          <a:bodyPr>
            <a:normAutofit fontScale="90000"/>
          </a:bodyPr>
          <a:lstStyle/>
          <a:p>
            <a:r>
              <a:rPr lang="en-US"/>
              <a:t>Encoder Truth Table</a:t>
            </a:r>
          </a:p>
        </p:txBody>
      </p:sp>
      <p:sp>
        <p:nvSpPr>
          <p:cNvPr id="1320963" name="Rectangle 3"/>
          <p:cNvSpPr>
            <a:spLocks noChangeArrowheads="1"/>
          </p:cNvSpPr>
          <p:nvPr/>
        </p:nvSpPr>
        <p:spPr bwMode="auto">
          <a:xfrm>
            <a:off x="1547813" y="1760538"/>
            <a:ext cx="1524000" cy="342106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20964" name="Line 4"/>
          <p:cNvSpPr>
            <a:spLocks noChangeShapeType="1"/>
          </p:cNvSpPr>
          <p:nvPr/>
        </p:nvSpPr>
        <p:spPr bwMode="auto">
          <a:xfrm flipH="1">
            <a:off x="1243013" y="2065338"/>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65" name="Line 5"/>
          <p:cNvSpPr>
            <a:spLocks noChangeShapeType="1"/>
          </p:cNvSpPr>
          <p:nvPr/>
        </p:nvSpPr>
        <p:spPr bwMode="auto">
          <a:xfrm flipH="1">
            <a:off x="1243013" y="2979738"/>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66" name="Text Box 6"/>
          <p:cNvSpPr txBox="1">
            <a:spLocks noChangeArrowheads="1"/>
          </p:cNvSpPr>
          <p:nvPr/>
        </p:nvSpPr>
        <p:spPr bwMode="auto">
          <a:xfrm>
            <a:off x="838200" y="17526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a</a:t>
            </a:r>
          </a:p>
        </p:txBody>
      </p:sp>
      <p:sp>
        <p:nvSpPr>
          <p:cNvPr id="1320967" name="Text Box 7"/>
          <p:cNvSpPr txBox="1">
            <a:spLocks noChangeArrowheads="1"/>
          </p:cNvSpPr>
          <p:nvPr/>
        </p:nvSpPr>
        <p:spPr bwMode="auto">
          <a:xfrm>
            <a:off x="838200" y="26670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b</a:t>
            </a:r>
          </a:p>
        </p:txBody>
      </p:sp>
      <p:sp>
        <p:nvSpPr>
          <p:cNvPr id="1320968" name="Text Box 8"/>
          <p:cNvSpPr txBox="1">
            <a:spLocks noChangeArrowheads="1"/>
          </p:cNvSpPr>
          <p:nvPr/>
        </p:nvSpPr>
        <p:spPr bwMode="auto">
          <a:xfrm>
            <a:off x="1600200" y="17526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1</a:t>
            </a:r>
          </a:p>
        </p:txBody>
      </p:sp>
      <p:sp>
        <p:nvSpPr>
          <p:cNvPr id="1320969" name="Line 9"/>
          <p:cNvSpPr>
            <a:spLocks noChangeShapeType="1"/>
          </p:cNvSpPr>
          <p:nvPr/>
        </p:nvSpPr>
        <p:spPr bwMode="auto">
          <a:xfrm flipH="1">
            <a:off x="1219200" y="39624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70" name="Text Box 10"/>
          <p:cNvSpPr txBox="1">
            <a:spLocks noChangeArrowheads="1"/>
          </p:cNvSpPr>
          <p:nvPr/>
        </p:nvSpPr>
        <p:spPr bwMode="auto">
          <a:xfrm>
            <a:off x="822325" y="3649663"/>
            <a:ext cx="336550" cy="5159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c</a:t>
            </a:r>
          </a:p>
        </p:txBody>
      </p:sp>
      <p:sp>
        <p:nvSpPr>
          <p:cNvPr id="1320971" name="Line 11"/>
          <p:cNvSpPr>
            <a:spLocks noChangeShapeType="1"/>
          </p:cNvSpPr>
          <p:nvPr/>
        </p:nvSpPr>
        <p:spPr bwMode="auto">
          <a:xfrm flipH="1">
            <a:off x="1219200" y="48768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72" name="Text Box 12"/>
          <p:cNvSpPr txBox="1">
            <a:spLocks noChangeArrowheads="1"/>
          </p:cNvSpPr>
          <p:nvPr/>
        </p:nvSpPr>
        <p:spPr bwMode="auto">
          <a:xfrm>
            <a:off x="814388" y="4564063"/>
            <a:ext cx="354012" cy="5159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d</a:t>
            </a:r>
          </a:p>
        </p:txBody>
      </p:sp>
      <p:sp>
        <p:nvSpPr>
          <p:cNvPr id="1320973" name="Text Box 13"/>
          <p:cNvSpPr txBox="1">
            <a:spLocks noChangeArrowheads="1"/>
          </p:cNvSpPr>
          <p:nvPr/>
        </p:nvSpPr>
        <p:spPr bwMode="auto">
          <a:xfrm>
            <a:off x="1600200" y="27432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2</a:t>
            </a:r>
          </a:p>
        </p:txBody>
      </p:sp>
      <p:sp>
        <p:nvSpPr>
          <p:cNvPr id="1320974" name="Text Box 14"/>
          <p:cNvSpPr txBox="1">
            <a:spLocks noChangeArrowheads="1"/>
          </p:cNvSpPr>
          <p:nvPr/>
        </p:nvSpPr>
        <p:spPr bwMode="auto">
          <a:xfrm>
            <a:off x="1600200" y="37338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3</a:t>
            </a:r>
          </a:p>
        </p:txBody>
      </p:sp>
      <p:sp>
        <p:nvSpPr>
          <p:cNvPr id="1320975" name="Text Box 15"/>
          <p:cNvSpPr txBox="1">
            <a:spLocks noChangeArrowheads="1"/>
          </p:cNvSpPr>
          <p:nvPr/>
        </p:nvSpPr>
        <p:spPr bwMode="auto">
          <a:xfrm>
            <a:off x="1600200" y="4572000"/>
            <a:ext cx="354013"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4</a:t>
            </a:r>
          </a:p>
        </p:txBody>
      </p:sp>
      <p:sp>
        <p:nvSpPr>
          <p:cNvPr id="1320976" name="Line 16"/>
          <p:cNvSpPr>
            <a:spLocks noChangeShapeType="1"/>
          </p:cNvSpPr>
          <p:nvPr/>
        </p:nvSpPr>
        <p:spPr bwMode="auto">
          <a:xfrm flipH="1">
            <a:off x="3048000" y="33528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0977" name="Text Box 17"/>
          <p:cNvSpPr txBox="1">
            <a:spLocks noChangeArrowheads="1"/>
          </p:cNvSpPr>
          <p:nvPr/>
        </p:nvSpPr>
        <p:spPr bwMode="auto">
          <a:xfrm>
            <a:off x="3429000" y="3124200"/>
            <a:ext cx="46672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o</a:t>
            </a:r>
            <a:r>
              <a:rPr lang="en-US" baseline="-25000" smtClean="0">
                <a:solidFill>
                  <a:srgbClr val="FFFFFF"/>
                </a:solidFill>
                <a:latin typeface="Arial" charset="0"/>
              </a:rPr>
              <a:t>1</a:t>
            </a:r>
          </a:p>
        </p:txBody>
      </p:sp>
      <p:sp>
        <p:nvSpPr>
          <p:cNvPr id="1320978" name="Text Box 18"/>
          <p:cNvSpPr txBox="1">
            <a:spLocks noChangeArrowheads="1"/>
          </p:cNvSpPr>
          <p:nvPr/>
        </p:nvSpPr>
        <p:spPr bwMode="auto">
          <a:xfrm>
            <a:off x="1228725" y="5257800"/>
            <a:ext cx="2276475" cy="185578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A 3-bit</a:t>
            </a:r>
          </a:p>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encoder</a:t>
            </a:r>
          </a:p>
          <a:p>
            <a:pPr algn="ctr" eaLnBrk="1" hangingPunct="1">
              <a:lnSpc>
                <a:spcPct val="116000"/>
              </a:lnSpc>
              <a:buClr>
                <a:srgbClr val="40458C"/>
              </a:buClr>
              <a:buSzPct val="100000"/>
              <a:buFont typeface="Times New Roman" charset="0"/>
              <a:buNone/>
            </a:pPr>
            <a:r>
              <a:rPr lang="en-US" sz="1400" smtClean="0">
                <a:solidFill>
                  <a:srgbClr val="FFFFFF"/>
                </a:solidFill>
                <a:latin typeface="Arial" charset="0"/>
              </a:rPr>
              <a:t>with 4 inputs</a:t>
            </a:r>
            <a:br>
              <a:rPr lang="en-US" sz="1400" smtClean="0">
                <a:solidFill>
                  <a:srgbClr val="FFFFFF"/>
                </a:solidFill>
                <a:latin typeface="Arial" charset="0"/>
              </a:rPr>
            </a:br>
            <a:r>
              <a:rPr lang="en-US" sz="1400" smtClean="0">
                <a:solidFill>
                  <a:srgbClr val="FFFFFF"/>
                </a:solidFill>
                <a:latin typeface="Arial" charset="0"/>
              </a:rPr>
              <a:t>for simplicity</a:t>
            </a:r>
          </a:p>
          <a:p>
            <a:pPr algn="ctr" eaLnBrk="1" hangingPunct="1">
              <a:lnSpc>
                <a:spcPct val="116000"/>
              </a:lnSpc>
              <a:buClr>
                <a:srgbClr val="40458C"/>
              </a:buClr>
              <a:buSzPct val="100000"/>
              <a:buFont typeface="Times New Roman" charset="0"/>
              <a:buNone/>
            </a:pPr>
            <a:endParaRPr lang="en-US" smtClean="0">
              <a:solidFill>
                <a:srgbClr val="FFFFFF"/>
              </a:solidFill>
              <a:latin typeface="Arial" charset="0"/>
            </a:endParaRPr>
          </a:p>
        </p:txBody>
      </p:sp>
      <p:graphicFrame>
        <p:nvGraphicFramePr>
          <p:cNvPr id="1320979" name="Group 19"/>
          <p:cNvGraphicFramePr>
            <a:graphicFrameLocks noGrp="1"/>
          </p:cNvGraphicFramePr>
          <p:nvPr>
            <p:ph idx="1"/>
          </p:nvPr>
        </p:nvGraphicFramePr>
        <p:xfrm>
          <a:off x="4135438" y="1011238"/>
          <a:ext cx="4627562" cy="2819401"/>
        </p:xfrm>
        <a:graphic>
          <a:graphicData uri="http://schemas.openxmlformats.org/drawingml/2006/table">
            <a:tbl>
              <a:tblPr/>
              <a:tblGrid>
                <a:gridCol w="406400"/>
                <a:gridCol w="406400"/>
                <a:gridCol w="404812"/>
                <a:gridCol w="568325"/>
                <a:gridCol w="1057275"/>
                <a:gridCol w="649288"/>
                <a:gridCol w="568325"/>
                <a:gridCol w="566737"/>
              </a:tblGrid>
              <a:tr h="457200">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1600" b="0" i="0" u="none" strike="noStrike" cap="none" normalizeH="0" baseline="0">
                        <a:ln>
                          <a:noFill/>
                        </a:ln>
                        <a:solidFill>
                          <a:schemeClr val="tx1"/>
                        </a:solidFill>
                        <a:effectLst/>
                        <a:latin typeface="Helvetic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o2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o1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o0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1600" b="0" i="0" u="none" strike="noStrike" cap="none" normalizeH="0" baseline="0">
                        <a:ln>
                          <a:noFill/>
                        </a:ln>
                        <a:solidFill>
                          <a:schemeClr val="tx1"/>
                        </a:solidFill>
                        <a:effectLst/>
                        <a:latin typeface="Helvetic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1600" b="0" i="0" u="none" strike="noStrike" cap="none" normalizeH="0" baseline="0">
                        <a:ln>
                          <a:noFill/>
                        </a:ln>
                        <a:solidFill>
                          <a:schemeClr val="tx1"/>
                        </a:solidFill>
                        <a:effectLst/>
                        <a:latin typeface="Helvetic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1600" b="0" i="0" u="none" strike="noStrike" cap="none" normalizeH="0" baseline="0">
                        <a:ln>
                          <a:noFill/>
                        </a:ln>
                        <a:solidFill>
                          <a:schemeClr val="tx1"/>
                        </a:solidFill>
                        <a:effectLst/>
                        <a:latin typeface="Helvetic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1600" b="0" i="0" u="none" strike="noStrike" cap="none" normalizeH="0" baseline="0">
                        <a:ln>
                          <a:noFill/>
                        </a:ln>
                        <a:solidFill>
                          <a:schemeClr val="tx1"/>
                        </a:solidFill>
                        <a:effectLst/>
                        <a:latin typeface="Helvetic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88">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endParaRPr kumimoji="0" lang="en-US" sz="1600" b="0" i="0" u="none" strike="noStrike" cap="none" normalizeH="0" baseline="0">
                        <a:ln>
                          <a:noFill/>
                        </a:ln>
                        <a:solidFill>
                          <a:schemeClr val="tx1"/>
                        </a:solidFill>
                        <a:effectLst/>
                        <a:latin typeface="Helvetica" charset="0"/>
                        <a:ea typeface="ＭＳ Ｐゴシック"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100000"/>
                        </a:lnSpc>
                        <a:spcBef>
                          <a:spcPct val="20000"/>
                        </a:spcBef>
                        <a:spcAft>
                          <a:spcPct val="0"/>
                        </a:spcAft>
                        <a:buClr>
                          <a:schemeClr val="tx2"/>
                        </a:buClr>
                        <a:buSzTx/>
                        <a:buFontTx/>
                        <a:buNone/>
                        <a:tabLst/>
                      </a:pPr>
                      <a:r>
                        <a:rPr kumimoji="0" lang="en-US" sz="1600" b="0" i="0" u="none" strike="noStrike" cap="none" normalizeH="0" baseline="0" dirty="0">
                          <a:ln>
                            <a:noFill/>
                          </a:ln>
                          <a:solidFill>
                            <a:schemeClr val="tx1"/>
                          </a:solidFill>
                          <a:effectLst/>
                          <a:latin typeface="Helvetica" charset="0"/>
                          <a:ea typeface="ＭＳ Ｐゴシック"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21044" name="Line 84"/>
          <p:cNvSpPr>
            <a:spLocks noChangeShapeType="1"/>
          </p:cNvSpPr>
          <p:nvPr/>
        </p:nvSpPr>
        <p:spPr bwMode="auto">
          <a:xfrm flipH="1">
            <a:off x="3051175" y="2751138"/>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1045" name="Text Box 85"/>
          <p:cNvSpPr txBox="1">
            <a:spLocks noChangeArrowheads="1"/>
          </p:cNvSpPr>
          <p:nvPr/>
        </p:nvSpPr>
        <p:spPr bwMode="auto">
          <a:xfrm>
            <a:off x="3429000" y="2438400"/>
            <a:ext cx="46672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o</a:t>
            </a:r>
            <a:r>
              <a:rPr lang="en-US" baseline="-25000" smtClean="0">
                <a:solidFill>
                  <a:srgbClr val="FFFFFF"/>
                </a:solidFill>
                <a:latin typeface="Arial" charset="0"/>
              </a:rPr>
              <a:t>0</a:t>
            </a:r>
          </a:p>
        </p:txBody>
      </p:sp>
      <p:sp>
        <p:nvSpPr>
          <p:cNvPr id="1321046" name="Line 86"/>
          <p:cNvSpPr>
            <a:spLocks noChangeShapeType="1"/>
          </p:cNvSpPr>
          <p:nvPr/>
        </p:nvSpPr>
        <p:spPr bwMode="auto">
          <a:xfrm flipH="1">
            <a:off x="3048000" y="33528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1047" name="Text Box 87"/>
          <p:cNvSpPr txBox="1">
            <a:spLocks noChangeArrowheads="1"/>
          </p:cNvSpPr>
          <p:nvPr/>
        </p:nvSpPr>
        <p:spPr bwMode="auto">
          <a:xfrm>
            <a:off x="3429000" y="3124200"/>
            <a:ext cx="46672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o</a:t>
            </a:r>
            <a:r>
              <a:rPr lang="en-US" baseline="-25000" smtClean="0">
                <a:solidFill>
                  <a:srgbClr val="FFFFFF"/>
                </a:solidFill>
                <a:latin typeface="Arial" charset="0"/>
              </a:rPr>
              <a:t>1</a:t>
            </a:r>
          </a:p>
        </p:txBody>
      </p:sp>
      <p:sp>
        <p:nvSpPr>
          <p:cNvPr id="1321048" name="Line 88"/>
          <p:cNvSpPr>
            <a:spLocks noChangeShapeType="1"/>
          </p:cNvSpPr>
          <p:nvPr/>
        </p:nvSpPr>
        <p:spPr bwMode="auto">
          <a:xfrm flipH="1">
            <a:off x="3048000" y="39624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1049" name="Text Box 89"/>
          <p:cNvSpPr txBox="1">
            <a:spLocks noChangeArrowheads="1"/>
          </p:cNvSpPr>
          <p:nvPr/>
        </p:nvSpPr>
        <p:spPr bwMode="auto">
          <a:xfrm>
            <a:off x="3429000" y="3733800"/>
            <a:ext cx="466725"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rPr>
              <a:t>o</a:t>
            </a:r>
            <a:r>
              <a:rPr lang="en-US" baseline="-25000" smtClean="0">
                <a:solidFill>
                  <a:srgbClr val="FFFFFF"/>
                </a:solidFill>
                <a:latin typeface="Arial" charset="0"/>
              </a:rPr>
              <a:t>2</a:t>
            </a:r>
          </a:p>
        </p:txBody>
      </p:sp>
      <p:sp>
        <p:nvSpPr>
          <p:cNvPr id="1321050" name="Text Box 90"/>
          <p:cNvSpPr txBox="1">
            <a:spLocks noChangeArrowheads="1"/>
          </p:cNvSpPr>
          <p:nvPr/>
        </p:nvSpPr>
        <p:spPr bwMode="auto">
          <a:xfrm>
            <a:off x="4800600" y="5029200"/>
            <a:ext cx="184150"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endParaRPr lang="en-US" smtClean="0">
              <a:solidFill>
                <a:srgbClr val="FFFFFF"/>
              </a:solidFill>
              <a:latin typeface="Arial" charset="0"/>
            </a:endParaRPr>
          </a:p>
        </p:txBody>
      </p:sp>
      <p:sp>
        <p:nvSpPr>
          <p:cNvPr id="1321051" name="Rectangle 91"/>
          <p:cNvSpPr>
            <a:spLocks noChangeArrowheads="1"/>
          </p:cNvSpPr>
          <p:nvPr/>
        </p:nvSpPr>
        <p:spPr bwMode="auto">
          <a:xfrm>
            <a:off x="4343400" y="4876800"/>
            <a:ext cx="4265613"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marL="342900" indent="-342900">
              <a:spcBef>
                <a:spcPct val="20000"/>
              </a:spcBef>
              <a:buClr>
                <a:srgbClr val="FFFF66"/>
              </a:buClr>
              <a:buFontTx/>
              <a:buChar char="•"/>
            </a:pPr>
            <a:r>
              <a:rPr lang="en-US" sz="2800" smtClean="0">
                <a:solidFill>
                  <a:srgbClr val="FFFFFF"/>
                </a:solidFill>
                <a:latin typeface="Helvetica" charset="0"/>
              </a:rPr>
              <a:t>o2 = abcd</a:t>
            </a:r>
          </a:p>
          <a:p>
            <a:pPr marL="342900" indent="-342900">
              <a:spcBef>
                <a:spcPct val="20000"/>
              </a:spcBef>
              <a:buClr>
                <a:srgbClr val="FFFF66"/>
              </a:buClr>
              <a:buFontTx/>
              <a:buChar char="•"/>
            </a:pPr>
            <a:r>
              <a:rPr lang="en-US" sz="2800" smtClean="0">
                <a:solidFill>
                  <a:srgbClr val="FFFFFF"/>
                </a:solidFill>
                <a:latin typeface="Helvetica" charset="0"/>
              </a:rPr>
              <a:t>o1 = abcd + abcd</a:t>
            </a:r>
          </a:p>
          <a:p>
            <a:pPr marL="342900" indent="-342900">
              <a:spcBef>
                <a:spcPct val="20000"/>
              </a:spcBef>
              <a:buClr>
                <a:srgbClr val="FFFF66"/>
              </a:buClr>
              <a:buFontTx/>
              <a:buChar char="•"/>
            </a:pPr>
            <a:r>
              <a:rPr lang="en-US" sz="2800" smtClean="0">
                <a:solidFill>
                  <a:srgbClr val="FFFFFF"/>
                </a:solidFill>
                <a:latin typeface="Helvetica" charset="0"/>
              </a:rPr>
              <a:t>o0 = abcd + abcd</a:t>
            </a:r>
          </a:p>
          <a:p>
            <a:pPr marL="1600200" lvl="3" indent="-228600">
              <a:spcBef>
                <a:spcPct val="20000"/>
              </a:spcBef>
              <a:buClr>
                <a:srgbClr val="FFFF66"/>
              </a:buClr>
              <a:buFontTx/>
              <a:buChar char="•"/>
            </a:pPr>
            <a:endParaRPr lang="en-US" sz="1800" smtClean="0">
              <a:solidFill>
                <a:srgbClr val="FFFFFF"/>
              </a:solidFill>
              <a:latin typeface="Helvetica" charset="0"/>
            </a:endParaRPr>
          </a:p>
          <a:p>
            <a:pPr marL="342900" indent="-342900">
              <a:spcBef>
                <a:spcPct val="20000"/>
              </a:spcBef>
              <a:buClr>
                <a:srgbClr val="FFFF66"/>
              </a:buClr>
              <a:buFontTx/>
              <a:buChar char="•"/>
            </a:pPr>
            <a:endParaRPr lang="en-US" sz="2800" smtClean="0">
              <a:solidFill>
                <a:srgbClr val="FFFFFF"/>
              </a:solidFill>
              <a:latin typeface="Helvetica" charset="0"/>
            </a:endParaRPr>
          </a:p>
        </p:txBody>
      </p:sp>
      <p:sp>
        <p:nvSpPr>
          <p:cNvPr id="1321052" name="Line 92"/>
          <p:cNvSpPr>
            <a:spLocks noChangeShapeType="1"/>
          </p:cNvSpPr>
          <p:nvPr/>
        </p:nvSpPr>
        <p:spPr bwMode="auto">
          <a:xfrm flipH="1">
            <a:off x="5491163" y="4919663"/>
            <a:ext cx="533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1053" name="Line 93"/>
          <p:cNvSpPr>
            <a:spLocks noChangeShapeType="1"/>
          </p:cNvSpPr>
          <p:nvPr/>
        </p:nvSpPr>
        <p:spPr bwMode="auto">
          <a:xfrm flipH="1">
            <a:off x="5495925" y="5381625"/>
            <a:ext cx="152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21054" name="Line 94"/>
          <p:cNvSpPr>
            <a:spLocks noChangeShapeType="1"/>
          </p:cNvSpPr>
          <p:nvPr/>
        </p:nvSpPr>
        <p:spPr bwMode="auto">
          <a:xfrm flipH="1">
            <a:off x="5905500" y="5376863"/>
            <a:ext cx="228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21055" name="Line 95"/>
          <p:cNvSpPr>
            <a:spLocks noChangeShapeType="1"/>
          </p:cNvSpPr>
          <p:nvPr/>
        </p:nvSpPr>
        <p:spPr bwMode="auto">
          <a:xfrm flipH="1">
            <a:off x="6738938" y="5376863"/>
            <a:ext cx="228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21056" name="Line 96"/>
          <p:cNvSpPr>
            <a:spLocks noChangeShapeType="1"/>
          </p:cNvSpPr>
          <p:nvPr/>
        </p:nvSpPr>
        <p:spPr bwMode="auto">
          <a:xfrm flipH="1">
            <a:off x="7262813" y="5376863"/>
            <a:ext cx="152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21057" name="Line 97"/>
          <p:cNvSpPr>
            <a:spLocks noChangeShapeType="1"/>
          </p:cNvSpPr>
          <p:nvPr/>
        </p:nvSpPr>
        <p:spPr bwMode="auto">
          <a:xfrm flipH="1">
            <a:off x="5718175" y="5945188"/>
            <a:ext cx="533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ndParaRPr>
          </a:p>
        </p:txBody>
      </p:sp>
      <p:sp>
        <p:nvSpPr>
          <p:cNvPr id="1321058" name="Line 98"/>
          <p:cNvSpPr>
            <a:spLocks noChangeShapeType="1"/>
          </p:cNvSpPr>
          <p:nvPr/>
        </p:nvSpPr>
        <p:spPr bwMode="auto">
          <a:xfrm flipH="1">
            <a:off x="6707188" y="5926138"/>
            <a:ext cx="228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
        <p:nvSpPr>
          <p:cNvPr id="1321059" name="Line 99"/>
          <p:cNvSpPr>
            <a:spLocks noChangeShapeType="1"/>
          </p:cNvSpPr>
          <p:nvPr/>
        </p:nvSpPr>
        <p:spPr bwMode="auto">
          <a:xfrm flipH="1">
            <a:off x="7291388" y="5919788"/>
            <a:ext cx="1524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ndParaRPr>
          </a:p>
        </p:txBody>
      </p:sp>
    </p:spTree>
    <p:extLst>
      <p:ext uri="{BB962C8B-B14F-4D97-AF65-F5344CB8AC3E}">
        <p14:creationId xmlns:p14="http://schemas.microsoft.com/office/powerpoint/2010/main" val="31645105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Ballot Reading</a:t>
            </a:r>
          </a:p>
        </p:txBody>
      </p:sp>
      <p:pic>
        <p:nvPicPr>
          <p:cNvPr id="25" name="Picture 18"/>
          <p:cNvPicPr>
            <a:picLocks noChangeAspect="1" noChangeArrowheads="1"/>
          </p:cNvPicPr>
          <p:nvPr>
            <p:custDataLst>
              <p:tags r:id="rId2"/>
            </p:custDataLst>
          </p:nvPr>
        </p:nvPicPr>
        <p:blipFill>
          <a:blip r:embed="rId51" cstate="print">
            <a:lum bright="-66000"/>
          </a:blip>
          <a:srcRect/>
          <a:stretch>
            <a:fillRect/>
          </a:stretch>
        </p:blipFill>
        <p:spPr bwMode="auto">
          <a:xfrm>
            <a:off x="2546350" y="1973262"/>
            <a:ext cx="4356100" cy="3132138"/>
          </a:xfrm>
          <a:prstGeom prst="rect">
            <a:avLst/>
          </a:prstGeom>
          <a:noFill/>
          <a:ln w="18360">
            <a:noFill/>
            <a:round/>
            <a:headEnd/>
            <a:tailEnd/>
          </a:ln>
          <a:effectLst/>
        </p:spPr>
      </p:pic>
      <p:grpSp>
        <p:nvGrpSpPr>
          <p:cNvPr id="29" name="Group 28"/>
          <p:cNvGrpSpPr/>
          <p:nvPr>
            <p:custDataLst>
              <p:tags r:id="rId3"/>
            </p:custDataLst>
          </p:nvPr>
        </p:nvGrpSpPr>
        <p:grpSpPr>
          <a:xfrm>
            <a:off x="304800" y="2053431"/>
            <a:ext cx="1447800" cy="2247900"/>
            <a:chOff x="304800" y="1371600"/>
            <a:chExt cx="1447800" cy="2247900"/>
          </a:xfrm>
        </p:grpSpPr>
        <p:sp>
          <p:nvSpPr>
            <p:cNvPr id="30" name="Rectangle 13"/>
            <p:cNvSpPr>
              <a:spLocks noChangeArrowheads="1"/>
            </p:cNvSpPr>
            <p:nvPr>
              <p:custDataLst>
                <p:tags r:id="rId41"/>
              </p:custDataLst>
            </p:nvPr>
          </p:nvSpPr>
          <p:spPr bwMode="auto">
            <a:xfrm>
              <a:off x="304800" y="1371600"/>
              <a:ext cx="1447800" cy="2247900"/>
            </a:xfrm>
            <a:custGeom>
              <a:avLst/>
              <a:gdLst>
                <a:gd name="connsiteX0" fmla="*/ 0 w 1447800"/>
                <a:gd name="connsiteY0" fmla="*/ 0 h 2209800"/>
                <a:gd name="connsiteX1" fmla="*/ 1447800 w 1447800"/>
                <a:gd name="connsiteY1" fmla="*/ 0 h 2209800"/>
                <a:gd name="connsiteX2" fmla="*/ 1447800 w 1447800"/>
                <a:gd name="connsiteY2" fmla="*/ 2209800 h 2209800"/>
                <a:gd name="connsiteX3" fmla="*/ 0 w 1447800"/>
                <a:gd name="connsiteY3" fmla="*/ 2209800 h 2209800"/>
                <a:gd name="connsiteX4" fmla="*/ 0 w 1447800"/>
                <a:gd name="connsiteY4" fmla="*/ 0 h 2209800"/>
                <a:gd name="connsiteX0" fmla="*/ 0 w 1447800"/>
                <a:gd name="connsiteY0" fmla="*/ 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0 h 2209800"/>
                <a:gd name="connsiteX0" fmla="*/ 0 w 1447800"/>
                <a:gd name="connsiteY0" fmla="*/ 1524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152400 h 2209800"/>
                <a:gd name="connsiteX0" fmla="*/ 0 w 1447800"/>
                <a:gd name="connsiteY0" fmla="*/ 2286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228600 h 2209800"/>
                <a:gd name="connsiteX0" fmla="*/ 0 w 1447800"/>
                <a:gd name="connsiteY0" fmla="*/ 3048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30480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800" h="2209800">
                  <a:moveTo>
                    <a:pt x="0" y="304800"/>
                  </a:moveTo>
                  <a:lnTo>
                    <a:pt x="247650" y="0"/>
                  </a:lnTo>
                  <a:lnTo>
                    <a:pt x="1447800" y="0"/>
                  </a:lnTo>
                  <a:lnTo>
                    <a:pt x="1447800" y="2209800"/>
                  </a:lnTo>
                  <a:lnTo>
                    <a:pt x="0" y="2209800"/>
                  </a:lnTo>
                  <a:lnTo>
                    <a:pt x="0" y="304800"/>
                  </a:lnTo>
                  <a:close/>
                </a:path>
              </a:pathLst>
            </a:custGeom>
            <a:solidFill>
              <a:schemeClr val="bg2">
                <a:lumMod val="40000"/>
                <a:lumOff val="60000"/>
              </a:schemeClr>
            </a:solidFill>
            <a:ln w="28575" cmpd="sng">
              <a:solidFill>
                <a:schemeClr val="bg2">
                  <a:lumMod val="75000"/>
                </a:schemeClr>
              </a:solidFill>
              <a:miter lim="800000"/>
              <a:headEnd/>
              <a:tailEnd/>
            </a:ln>
            <a:effectLst/>
          </p:spPr>
          <p:txBody>
            <a:bodyPr wrap="none" anchor="ctr"/>
            <a:lstStyle/>
            <a:p>
              <a:endParaRPr lang="en-US" dirty="0">
                <a:latin typeface="Calibri" pitchFamily="34" charset="0"/>
              </a:endParaRPr>
            </a:p>
          </p:txBody>
        </p:sp>
        <p:sp>
          <p:nvSpPr>
            <p:cNvPr id="31" name="Oval 14"/>
            <p:cNvSpPr>
              <a:spLocks noChangeArrowheads="1"/>
            </p:cNvSpPr>
            <p:nvPr>
              <p:custDataLst>
                <p:tags r:id="rId42"/>
              </p:custDataLst>
            </p:nvPr>
          </p:nvSpPr>
          <p:spPr bwMode="auto">
            <a:xfrm>
              <a:off x="1441934" y="2095500"/>
              <a:ext cx="228600" cy="228600"/>
            </a:xfrm>
            <a:prstGeom prst="ellipse">
              <a:avLst/>
            </a:prstGeom>
            <a:solidFill>
              <a:schemeClr val="tx1"/>
            </a:solid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2" name="Oval 15"/>
            <p:cNvSpPr>
              <a:spLocks noChangeArrowheads="1"/>
            </p:cNvSpPr>
            <p:nvPr>
              <p:custDataLst>
                <p:tags r:id="rId43"/>
              </p:custDataLst>
            </p:nvPr>
          </p:nvSpPr>
          <p:spPr bwMode="auto">
            <a:xfrm>
              <a:off x="1441934" y="1790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3" name="Oval 16"/>
            <p:cNvSpPr>
              <a:spLocks noChangeArrowheads="1"/>
            </p:cNvSpPr>
            <p:nvPr>
              <p:custDataLst>
                <p:tags r:id="rId44"/>
              </p:custDataLst>
            </p:nvPr>
          </p:nvSpPr>
          <p:spPr bwMode="auto">
            <a:xfrm>
              <a:off x="1441934" y="1485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4" name="Oval 17"/>
            <p:cNvSpPr>
              <a:spLocks noChangeArrowheads="1"/>
            </p:cNvSpPr>
            <p:nvPr>
              <p:custDataLst>
                <p:tags r:id="rId45"/>
              </p:custDataLst>
            </p:nvPr>
          </p:nvSpPr>
          <p:spPr bwMode="auto">
            <a:xfrm>
              <a:off x="1441934" y="24003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5" name="Oval 15"/>
            <p:cNvSpPr>
              <a:spLocks noChangeArrowheads="1"/>
            </p:cNvSpPr>
            <p:nvPr>
              <p:custDataLst>
                <p:tags r:id="rId46"/>
              </p:custDataLst>
            </p:nvPr>
          </p:nvSpPr>
          <p:spPr bwMode="auto">
            <a:xfrm>
              <a:off x="1441934" y="27051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6" name="Oval 16"/>
            <p:cNvSpPr>
              <a:spLocks noChangeArrowheads="1"/>
            </p:cNvSpPr>
            <p:nvPr>
              <p:custDataLst>
                <p:tags r:id="rId47"/>
              </p:custDataLst>
            </p:nvPr>
          </p:nvSpPr>
          <p:spPr bwMode="auto">
            <a:xfrm>
              <a:off x="1441934" y="3009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37" name="Oval 17"/>
            <p:cNvSpPr>
              <a:spLocks noChangeArrowheads="1"/>
            </p:cNvSpPr>
            <p:nvPr>
              <p:custDataLst>
                <p:tags r:id="rId48"/>
              </p:custDataLst>
            </p:nvPr>
          </p:nvSpPr>
          <p:spPr bwMode="auto">
            <a:xfrm>
              <a:off x="1441934" y="3314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grpSp>
      <p:grpSp>
        <p:nvGrpSpPr>
          <p:cNvPr id="38" name="Group 37"/>
          <p:cNvGrpSpPr/>
          <p:nvPr>
            <p:custDataLst>
              <p:tags r:id="rId4"/>
            </p:custDataLst>
          </p:nvPr>
        </p:nvGrpSpPr>
        <p:grpSpPr>
          <a:xfrm>
            <a:off x="457200" y="2205831"/>
            <a:ext cx="1447800" cy="2247900"/>
            <a:chOff x="304800" y="1371600"/>
            <a:chExt cx="1447800" cy="2247900"/>
          </a:xfrm>
        </p:grpSpPr>
        <p:sp>
          <p:nvSpPr>
            <p:cNvPr id="39" name="Rectangle 13"/>
            <p:cNvSpPr>
              <a:spLocks noChangeArrowheads="1"/>
            </p:cNvSpPr>
            <p:nvPr>
              <p:custDataLst>
                <p:tags r:id="rId33"/>
              </p:custDataLst>
            </p:nvPr>
          </p:nvSpPr>
          <p:spPr bwMode="auto">
            <a:xfrm>
              <a:off x="304800" y="1371600"/>
              <a:ext cx="1447800" cy="2247900"/>
            </a:xfrm>
            <a:custGeom>
              <a:avLst/>
              <a:gdLst>
                <a:gd name="connsiteX0" fmla="*/ 0 w 1447800"/>
                <a:gd name="connsiteY0" fmla="*/ 0 h 2209800"/>
                <a:gd name="connsiteX1" fmla="*/ 1447800 w 1447800"/>
                <a:gd name="connsiteY1" fmla="*/ 0 h 2209800"/>
                <a:gd name="connsiteX2" fmla="*/ 1447800 w 1447800"/>
                <a:gd name="connsiteY2" fmla="*/ 2209800 h 2209800"/>
                <a:gd name="connsiteX3" fmla="*/ 0 w 1447800"/>
                <a:gd name="connsiteY3" fmla="*/ 2209800 h 2209800"/>
                <a:gd name="connsiteX4" fmla="*/ 0 w 1447800"/>
                <a:gd name="connsiteY4" fmla="*/ 0 h 2209800"/>
                <a:gd name="connsiteX0" fmla="*/ 0 w 1447800"/>
                <a:gd name="connsiteY0" fmla="*/ 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0 h 2209800"/>
                <a:gd name="connsiteX0" fmla="*/ 0 w 1447800"/>
                <a:gd name="connsiteY0" fmla="*/ 1524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152400 h 2209800"/>
                <a:gd name="connsiteX0" fmla="*/ 0 w 1447800"/>
                <a:gd name="connsiteY0" fmla="*/ 2286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228600 h 2209800"/>
                <a:gd name="connsiteX0" fmla="*/ 0 w 1447800"/>
                <a:gd name="connsiteY0" fmla="*/ 3048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30480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800" h="2209800">
                  <a:moveTo>
                    <a:pt x="0" y="304800"/>
                  </a:moveTo>
                  <a:lnTo>
                    <a:pt x="247650" y="0"/>
                  </a:lnTo>
                  <a:lnTo>
                    <a:pt x="1447800" y="0"/>
                  </a:lnTo>
                  <a:lnTo>
                    <a:pt x="1447800" y="2209800"/>
                  </a:lnTo>
                  <a:lnTo>
                    <a:pt x="0" y="2209800"/>
                  </a:lnTo>
                  <a:lnTo>
                    <a:pt x="0" y="304800"/>
                  </a:lnTo>
                  <a:close/>
                </a:path>
              </a:pathLst>
            </a:custGeom>
            <a:solidFill>
              <a:schemeClr val="bg2">
                <a:lumMod val="40000"/>
                <a:lumOff val="60000"/>
              </a:schemeClr>
            </a:solidFill>
            <a:ln w="28575" cmpd="sng">
              <a:solidFill>
                <a:schemeClr val="bg2">
                  <a:lumMod val="75000"/>
                </a:schemeClr>
              </a:solidFill>
              <a:miter lim="800000"/>
              <a:headEnd/>
              <a:tailEnd/>
            </a:ln>
            <a:effectLst/>
          </p:spPr>
          <p:txBody>
            <a:bodyPr wrap="none" anchor="ctr"/>
            <a:lstStyle/>
            <a:p>
              <a:endParaRPr lang="en-US" dirty="0">
                <a:latin typeface="Calibri" pitchFamily="34" charset="0"/>
              </a:endParaRPr>
            </a:p>
          </p:txBody>
        </p:sp>
        <p:sp>
          <p:nvSpPr>
            <p:cNvPr id="40" name="Oval 14"/>
            <p:cNvSpPr>
              <a:spLocks noChangeArrowheads="1"/>
            </p:cNvSpPr>
            <p:nvPr>
              <p:custDataLst>
                <p:tags r:id="rId34"/>
              </p:custDataLst>
            </p:nvPr>
          </p:nvSpPr>
          <p:spPr bwMode="auto">
            <a:xfrm>
              <a:off x="1441934" y="2095500"/>
              <a:ext cx="228600" cy="228600"/>
            </a:xfrm>
            <a:prstGeom prst="ellipse">
              <a:avLst/>
            </a:prstGeom>
            <a:solidFill>
              <a:schemeClr val="tx1"/>
            </a:solid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41" name="Oval 15"/>
            <p:cNvSpPr>
              <a:spLocks noChangeArrowheads="1"/>
            </p:cNvSpPr>
            <p:nvPr>
              <p:custDataLst>
                <p:tags r:id="rId35"/>
              </p:custDataLst>
            </p:nvPr>
          </p:nvSpPr>
          <p:spPr bwMode="auto">
            <a:xfrm>
              <a:off x="1441934" y="1790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42" name="Oval 16"/>
            <p:cNvSpPr>
              <a:spLocks noChangeArrowheads="1"/>
            </p:cNvSpPr>
            <p:nvPr>
              <p:custDataLst>
                <p:tags r:id="rId36"/>
              </p:custDataLst>
            </p:nvPr>
          </p:nvSpPr>
          <p:spPr bwMode="auto">
            <a:xfrm>
              <a:off x="1441934" y="1485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43" name="Oval 17"/>
            <p:cNvSpPr>
              <a:spLocks noChangeArrowheads="1"/>
            </p:cNvSpPr>
            <p:nvPr>
              <p:custDataLst>
                <p:tags r:id="rId37"/>
              </p:custDataLst>
            </p:nvPr>
          </p:nvSpPr>
          <p:spPr bwMode="auto">
            <a:xfrm>
              <a:off x="1441934" y="24003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44" name="Oval 15"/>
            <p:cNvSpPr>
              <a:spLocks noChangeArrowheads="1"/>
            </p:cNvSpPr>
            <p:nvPr>
              <p:custDataLst>
                <p:tags r:id="rId38"/>
              </p:custDataLst>
            </p:nvPr>
          </p:nvSpPr>
          <p:spPr bwMode="auto">
            <a:xfrm>
              <a:off x="1441934" y="27051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45" name="Oval 16"/>
            <p:cNvSpPr>
              <a:spLocks noChangeArrowheads="1"/>
            </p:cNvSpPr>
            <p:nvPr>
              <p:custDataLst>
                <p:tags r:id="rId39"/>
              </p:custDataLst>
            </p:nvPr>
          </p:nvSpPr>
          <p:spPr bwMode="auto">
            <a:xfrm>
              <a:off x="1441934" y="3009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46" name="Oval 17"/>
            <p:cNvSpPr>
              <a:spLocks noChangeArrowheads="1"/>
            </p:cNvSpPr>
            <p:nvPr>
              <p:custDataLst>
                <p:tags r:id="rId40"/>
              </p:custDataLst>
            </p:nvPr>
          </p:nvSpPr>
          <p:spPr bwMode="auto">
            <a:xfrm>
              <a:off x="1441934" y="3314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grpSp>
      <p:grpSp>
        <p:nvGrpSpPr>
          <p:cNvPr id="47" name="Group 46"/>
          <p:cNvGrpSpPr/>
          <p:nvPr>
            <p:custDataLst>
              <p:tags r:id="rId5"/>
            </p:custDataLst>
          </p:nvPr>
        </p:nvGrpSpPr>
        <p:grpSpPr>
          <a:xfrm>
            <a:off x="609600" y="2358231"/>
            <a:ext cx="1447800" cy="2247900"/>
            <a:chOff x="304800" y="1371600"/>
            <a:chExt cx="1447800" cy="2247900"/>
          </a:xfrm>
        </p:grpSpPr>
        <p:sp>
          <p:nvSpPr>
            <p:cNvPr id="48" name="Rectangle 13"/>
            <p:cNvSpPr>
              <a:spLocks noChangeArrowheads="1"/>
            </p:cNvSpPr>
            <p:nvPr>
              <p:custDataLst>
                <p:tags r:id="rId25"/>
              </p:custDataLst>
            </p:nvPr>
          </p:nvSpPr>
          <p:spPr bwMode="auto">
            <a:xfrm>
              <a:off x="304800" y="1371600"/>
              <a:ext cx="1447800" cy="2247900"/>
            </a:xfrm>
            <a:custGeom>
              <a:avLst/>
              <a:gdLst>
                <a:gd name="connsiteX0" fmla="*/ 0 w 1447800"/>
                <a:gd name="connsiteY0" fmla="*/ 0 h 2209800"/>
                <a:gd name="connsiteX1" fmla="*/ 1447800 w 1447800"/>
                <a:gd name="connsiteY1" fmla="*/ 0 h 2209800"/>
                <a:gd name="connsiteX2" fmla="*/ 1447800 w 1447800"/>
                <a:gd name="connsiteY2" fmla="*/ 2209800 h 2209800"/>
                <a:gd name="connsiteX3" fmla="*/ 0 w 1447800"/>
                <a:gd name="connsiteY3" fmla="*/ 2209800 h 2209800"/>
                <a:gd name="connsiteX4" fmla="*/ 0 w 1447800"/>
                <a:gd name="connsiteY4" fmla="*/ 0 h 2209800"/>
                <a:gd name="connsiteX0" fmla="*/ 0 w 1447800"/>
                <a:gd name="connsiteY0" fmla="*/ 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0 h 2209800"/>
                <a:gd name="connsiteX0" fmla="*/ 0 w 1447800"/>
                <a:gd name="connsiteY0" fmla="*/ 1524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152400 h 2209800"/>
                <a:gd name="connsiteX0" fmla="*/ 0 w 1447800"/>
                <a:gd name="connsiteY0" fmla="*/ 2286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228600 h 2209800"/>
                <a:gd name="connsiteX0" fmla="*/ 0 w 1447800"/>
                <a:gd name="connsiteY0" fmla="*/ 3048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30480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800" h="2209800">
                  <a:moveTo>
                    <a:pt x="0" y="304800"/>
                  </a:moveTo>
                  <a:lnTo>
                    <a:pt x="247650" y="0"/>
                  </a:lnTo>
                  <a:lnTo>
                    <a:pt x="1447800" y="0"/>
                  </a:lnTo>
                  <a:lnTo>
                    <a:pt x="1447800" y="2209800"/>
                  </a:lnTo>
                  <a:lnTo>
                    <a:pt x="0" y="2209800"/>
                  </a:lnTo>
                  <a:lnTo>
                    <a:pt x="0" y="304800"/>
                  </a:lnTo>
                  <a:close/>
                </a:path>
              </a:pathLst>
            </a:custGeom>
            <a:solidFill>
              <a:schemeClr val="bg2">
                <a:lumMod val="40000"/>
                <a:lumOff val="60000"/>
              </a:schemeClr>
            </a:solidFill>
            <a:ln w="28575" cmpd="sng">
              <a:solidFill>
                <a:schemeClr val="bg2">
                  <a:lumMod val="75000"/>
                </a:schemeClr>
              </a:solidFill>
              <a:miter lim="800000"/>
              <a:headEnd/>
              <a:tailEnd/>
            </a:ln>
            <a:effectLst/>
          </p:spPr>
          <p:txBody>
            <a:bodyPr wrap="none" anchor="ctr"/>
            <a:lstStyle/>
            <a:p>
              <a:endParaRPr lang="en-US" dirty="0">
                <a:latin typeface="Calibri" pitchFamily="34" charset="0"/>
              </a:endParaRPr>
            </a:p>
          </p:txBody>
        </p:sp>
        <p:sp>
          <p:nvSpPr>
            <p:cNvPr id="49" name="Oval 14"/>
            <p:cNvSpPr>
              <a:spLocks noChangeArrowheads="1"/>
            </p:cNvSpPr>
            <p:nvPr>
              <p:custDataLst>
                <p:tags r:id="rId26"/>
              </p:custDataLst>
            </p:nvPr>
          </p:nvSpPr>
          <p:spPr bwMode="auto">
            <a:xfrm>
              <a:off x="1441934" y="2095500"/>
              <a:ext cx="228600" cy="228600"/>
            </a:xfrm>
            <a:prstGeom prst="ellipse">
              <a:avLst/>
            </a:prstGeom>
            <a:solidFill>
              <a:schemeClr val="tx1"/>
            </a:solid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50" name="Oval 15"/>
            <p:cNvSpPr>
              <a:spLocks noChangeArrowheads="1"/>
            </p:cNvSpPr>
            <p:nvPr>
              <p:custDataLst>
                <p:tags r:id="rId27"/>
              </p:custDataLst>
            </p:nvPr>
          </p:nvSpPr>
          <p:spPr bwMode="auto">
            <a:xfrm>
              <a:off x="1441934" y="1790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51" name="Oval 16"/>
            <p:cNvSpPr>
              <a:spLocks noChangeArrowheads="1"/>
            </p:cNvSpPr>
            <p:nvPr>
              <p:custDataLst>
                <p:tags r:id="rId28"/>
              </p:custDataLst>
            </p:nvPr>
          </p:nvSpPr>
          <p:spPr bwMode="auto">
            <a:xfrm>
              <a:off x="1441934" y="1485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52" name="Oval 17"/>
            <p:cNvSpPr>
              <a:spLocks noChangeArrowheads="1"/>
            </p:cNvSpPr>
            <p:nvPr>
              <p:custDataLst>
                <p:tags r:id="rId29"/>
              </p:custDataLst>
            </p:nvPr>
          </p:nvSpPr>
          <p:spPr bwMode="auto">
            <a:xfrm>
              <a:off x="1441934" y="24003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53" name="Oval 15"/>
            <p:cNvSpPr>
              <a:spLocks noChangeArrowheads="1"/>
            </p:cNvSpPr>
            <p:nvPr>
              <p:custDataLst>
                <p:tags r:id="rId30"/>
              </p:custDataLst>
            </p:nvPr>
          </p:nvSpPr>
          <p:spPr bwMode="auto">
            <a:xfrm>
              <a:off x="1441934" y="27051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54" name="Oval 16"/>
            <p:cNvSpPr>
              <a:spLocks noChangeArrowheads="1"/>
            </p:cNvSpPr>
            <p:nvPr>
              <p:custDataLst>
                <p:tags r:id="rId31"/>
              </p:custDataLst>
            </p:nvPr>
          </p:nvSpPr>
          <p:spPr bwMode="auto">
            <a:xfrm>
              <a:off x="1441934" y="3009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55" name="Oval 17"/>
            <p:cNvSpPr>
              <a:spLocks noChangeArrowheads="1"/>
            </p:cNvSpPr>
            <p:nvPr>
              <p:custDataLst>
                <p:tags r:id="rId32"/>
              </p:custDataLst>
            </p:nvPr>
          </p:nvSpPr>
          <p:spPr bwMode="auto">
            <a:xfrm>
              <a:off x="1441934" y="3314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grpSp>
      <p:sp>
        <p:nvSpPr>
          <p:cNvPr id="56" name="Rectangle 55"/>
          <p:cNvSpPr/>
          <p:nvPr>
            <p:custDataLst>
              <p:tags r:id="rId6"/>
            </p:custDataLst>
          </p:nvPr>
        </p:nvSpPr>
        <p:spPr>
          <a:xfrm rot="16200000">
            <a:off x="1524000" y="3234531"/>
            <a:ext cx="2133600" cy="457200"/>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detect</a:t>
            </a:r>
            <a:endParaRPr lang="en-US" dirty="0">
              <a:solidFill>
                <a:schemeClr val="bg1"/>
              </a:solidFill>
            </a:endParaRPr>
          </a:p>
        </p:txBody>
      </p:sp>
      <p:sp>
        <p:nvSpPr>
          <p:cNvPr id="57" name="Arc 56"/>
          <p:cNvSpPr/>
          <p:nvPr>
            <p:custDataLst>
              <p:tags r:id="rId7"/>
            </p:custDataLst>
          </p:nvPr>
        </p:nvSpPr>
        <p:spPr>
          <a:xfrm>
            <a:off x="2209800" y="3348831"/>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Arc 57"/>
          <p:cNvSpPr/>
          <p:nvPr>
            <p:custDataLst>
              <p:tags r:id="rId8"/>
            </p:custDataLst>
          </p:nvPr>
        </p:nvSpPr>
        <p:spPr>
          <a:xfrm>
            <a:off x="2209800" y="3653631"/>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Arc 58"/>
          <p:cNvSpPr/>
          <p:nvPr>
            <p:custDataLst>
              <p:tags r:id="rId9"/>
            </p:custDataLst>
          </p:nvPr>
        </p:nvSpPr>
        <p:spPr>
          <a:xfrm>
            <a:off x="2209800" y="3958431"/>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Arc 59"/>
          <p:cNvSpPr/>
          <p:nvPr>
            <p:custDataLst>
              <p:tags r:id="rId10"/>
            </p:custDataLst>
          </p:nvPr>
        </p:nvSpPr>
        <p:spPr>
          <a:xfrm>
            <a:off x="2209800" y="4263231"/>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Arc 61"/>
          <p:cNvSpPr/>
          <p:nvPr>
            <p:custDataLst>
              <p:tags r:id="rId11"/>
            </p:custDataLst>
          </p:nvPr>
        </p:nvSpPr>
        <p:spPr>
          <a:xfrm>
            <a:off x="2209800" y="2434431"/>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Arc 62"/>
          <p:cNvSpPr/>
          <p:nvPr>
            <p:custDataLst>
              <p:tags r:id="rId12"/>
            </p:custDataLst>
          </p:nvPr>
        </p:nvSpPr>
        <p:spPr>
          <a:xfrm>
            <a:off x="2209800" y="2739231"/>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Arc 63"/>
          <p:cNvSpPr/>
          <p:nvPr>
            <p:custDataLst>
              <p:tags r:id="rId13"/>
            </p:custDataLst>
          </p:nvPr>
        </p:nvSpPr>
        <p:spPr>
          <a:xfrm>
            <a:off x="2209800" y="3044031"/>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6" name="Straight Connector 65"/>
          <p:cNvCxnSpPr>
            <a:stCxn id="56" idx="2"/>
          </p:cNvCxnSpPr>
          <p:nvPr>
            <p:custDataLst>
              <p:tags r:id="rId14"/>
            </p:custDataLst>
          </p:nvPr>
        </p:nvCxnSpPr>
        <p:spPr>
          <a:xfrm>
            <a:off x="2819400" y="3463131"/>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Rectangle 66"/>
          <p:cNvSpPr/>
          <p:nvPr>
            <p:custDataLst>
              <p:tags r:id="rId15"/>
            </p:custDataLst>
          </p:nvPr>
        </p:nvSpPr>
        <p:spPr>
          <a:xfrm>
            <a:off x="3429000" y="2853531"/>
            <a:ext cx="990600" cy="12573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enc</a:t>
            </a:r>
            <a:endParaRPr lang="en-US" dirty="0"/>
          </a:p>
        </p:txBody>
      </p:sp>
      <p:cxnSp>
        <p:nvCxnSpPr>
          <p:cNvPr id="69" name="Straight Connector 68"/>
          <p:cNvCxnSpPr/>
          <p:nvPr>
            <p:custDataLst>
              <p:tags r:id="rId16"/>
            </p:custDataLst>
          </p:nvPr>
        </p:nvCxnSpPr>
        <p:spPr>
          <a:xfrm rot="5400000">
            <a:off x="3105150" y="3367881"/>
            <a:ext cx="1905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custDataLst>
              <p:tags r:id="rId17"/>
            </p:custDataLst>
          </p:nvPr>
        </p:nvSpPr>
        <p:spPr bwMode="auto">
          <a:xfrm>
            <a:off x="2971800" y="3435466"/>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8</a:t>
            </a:r>
          </a:p>
        </p:txBody>
      </p:sp>
      <p:cxnSp>
        <p:nvCxnSpPr>
          <p:cNvPr id="75" name="Straight Connector 74"/>
          <p:cNvCxnSpPr/>
          <p:nvPr>
            <p:custDataLst>
              <p:tags r:id="rId18"/>
            </p:custDataLst>
          </p:nvPr>
        </p:nvCxnSpPr>
        <p:spPr>
          <a:xfrm>
            <a:off x="4419600" y="3463131"/>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custDataLst>
              <p:tags r:id="rId19"/>
            </p:custDataLst>
          </p:nvPr>
        </p:nvCxnSpPr>
        <p:spPr>
          <a:xfrm rot="5400000">
            <a:off x="4705350" y="3367881"/>
            <a:ext cx="1905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custDataLst>
              <p:tags r:id="rId20"/>
            </p:custDataLst>
          </p:nvPr>
        </p:nvSpPr>
        <p:spPr bwMode="auto">
          <a:xfrm>
            <a:off x="4572000" y="3435466"/>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3</a:t>
            </a:r>
          </a:p>
        </p:txBody>
      </p:sp>
      <p:pic>
        <p:nvPicPr>
          <p:cNvPr id="65" name="Picture 64"/>
          <p:cNvPicPr>
            <a:picLocks noChangeAspect="1" noChangeArrowheads="1"/>
          </p:cNvPicPr>
          <p:nvPr>
            <p:custDataLst>
              <p:tags r:id="rId21"/>
            </p:custDataLst>
          </p:nvPr>
        </p:nvPicPr>
        <p:blipFill>
          <a:blip r:embed="rId52" cstate="print"/>
          <a:srcRect/>
          <a:stretch>
            <a:fillRect/>
          </a:stretch>
        </p:blipFill>
        <p:spPr bwMode="auto">
          <a:xfrm>
            <a:off x="7537992" y="2815431"/>
            <a:ext cx="996408" cy="1295400"/>
          </a:xfrm>
          <a:prstGeom prst="rect">
            <a:avLst/>
          </a:prstGeom>
          <a:noFill/>
          <a:ln w="18360">
            <a:noFill/>
            <a:round/>
            <a:headEnd/>
            <a:tailEnd/>
          </a:ln>
          <a:effectLst/>
        </p:spPr>
      </p:pic>
      <p:cxnSp>
        <p:nvCxnSpPr>
          <p:cNvPr id="68" name="Straight Connector 67"/>
          <p:cNvCxnSpPr>
            <a:stCxn id="65" idx="1"/>
          </p:cNvCxnSpPr>
          <p:nvPr>
            <p:custDataLst>
              <p:tags r:id="rId22"/>
            </p:custDataLst>
          </p:nvPr>
        </p:nvCxnSpPr>
        <p:spPr>
          <a:xfrm rot="10800000">
            <a:off x="6928392" y="3463131"/>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custDataLst>
              <p:tags r:id="rId23"/>
            </p:custDataLst>
          </p:nvPr>
        </p:nvCxnSpPr>
        <p:spPr>
          <a:xfrm rot="5400000" flipH="1" flipV="1">
            <a:off x="7137942" y="3386931"/>
            <a:ext cx="1905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custDataLst>
              <p:tags r:id="rId24"/>
            </p:custDataLst>
          </p:nvPr>
        </p:nvSpPr>
        <p:spPr bwMode="auto">
          <a:xfrm>
            <a:off x="7021893" y="3441403"/>
            <a:ext cx="390149" cy="631328"/>
          </a:xfrm>
          <a:prstGeom prst="rect">
            <a:avLst/>
          </a:prstGeom>
          <a:noFill/>
          <a:ln w="9525">
            <a:noFill/>
            <a:round/>
            <a:headEnd/>
            <a:tailEnd/>
          </a:ln>
          <a:effectLst/>
        </p:spPr>
        <p:txBody>
          <a:bodyPr wrap="non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8</a:t>
            </a:r>
          </a:p>
        </p:txBody>
      </p:sp>
    </p:spTree>
    <p:extLst>
      <p:ext uri="{BB962C8B-B14F-4D97-AF65-F5344CB8AC3E}">
        <p14:creationId xmlns:p14="http://schemas.microsoft.com/office/powerpoint/2010/main" val="666569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3010" name="Rectangle 2"/>
          <p:cNvSpPr>
            <a:spLocks noGrp="1" noChangeArrowheads="1"/>
          </p:cNvSpPr>
          <p:nvPr>
            <p:ph type="title"/>
          </p:nvPr>
        </p:nvSpPr>
        <p:spPr/>
        <p:txBody>
          <a:bodyPr>
            <a:normAutofit fontScale="90000"/>
          </a:bodyPr>
          <a:lstStyle/>
          <a:p>
            <a:r>
              <a:rPr lang="en-US"/>
              <a:t>Ballot Reading</a:t>
            </a:r>
          </a:p>
        </p:txBody>
      </p:sp>
      <p:sp>
        <p:nvSpPr>
          <p:cNvPr id="1323011" name="Rectangle 3"/>
          <p:cNvSpPr>
            <a:spLocks noGrp="1" noChangeArrowheads="1"/>
          </p:cNvSpPr>
          <p:nvPr>
            <p:ph type="body" idx="1"/>
          </p:nvPr>
        </p:nvSpPr>
        <p:spPr>
          <a:xfrm>
            <a:off x="5272088" y="1011238"/>
            <a:ext cx="3490912" cy="5054600"/>
          </a:xfrm>
        </p:spPr>
        <p:txBody>
          <a:bodyPr/>
          <a:lstStyle/>
          <a:p>
            <a:r>
              <a:rPr lang="en-US" dirty="0"/>
              <a:t>Ok, we built</a:t>
            </a:r>
            <a:br>
              <a:rPr lang="en-US" dirty="0"/>
            </a:br>
            <a:r>
              <a:rPr lang="en-US" dirty="0"/>
              <a:t>first half of the machine</a:t>
            </a:r>
          </a:p>
          <a:p>
            <a:endParaRPr lang="en-US" dirty="0"/>
          </a:p>
          <a:p>
            <a:r>
              <a:rPr lang="en-US" dirty="0"/>
              <a:t>Need to display the result</a:t>
            </a:r>
          </a:p>
        </p:txBody>
      </p:sp>
      <p:sp>
        <p:nvSpPr>
          <p:cNvPr id="1323012" name="Rectangle 4"/>
          <p:cNvSpPr>
            <a:spLocks noChangeArrowheads="1"/>
          </p:cNvSpPr>
          <p:nvPr/>
        </p:nvSpPr>
        <p:spPr bwMode="auto">
          <a:xfrm>
            <a:off x="914400" y="1981200"/>
            <a:ext cx="1676400" cy="18288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a typeface="ＭＳ Ｐゴシック" charset="0"/>
            </a:endParaRPr>
          </a:p>
        </p:txBody>
      </p:sp>
      <p:sp>
        <p:nvSpPr>
          <p:cNvPr id="1323013" name="Oval 5"/>
          <p:cNvSpPr>
            <a:spLocks noChangeArrowheads="1"/>
          </p:cNvSpPr>
          <p:nvPr/>
        </p:nvSpPr>
        <p:spPr bwMode="auto">
          <a:xfrm>
            <a:off x="2133600" y="22098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14" name="Oval 6"/>
          <p:cNvSpPr>
            <a:spLocks noChangeArrowheads="1"/>
          </p:cNvSpPr>
          <p:nvPr/>
        </p:nvSpPr>
        <p:spPr bwMode="auto">
          <a:xfrm>
            <a:off x="2133600" y="25908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15" name="Oval 7"/>
          <p:cNvSpPr>
            <a:spLocks noChangeArrowheads="1"/>
          </p:cNvSpPr>
          <p:nvPr/>
        </p:nvSpPr>
        <p:spPr bwMode="auto">
          <a:xfrm>
            <a:off x="2133600" y="2971800"/>
            <a:ext cx="228600" cy="228600"/>
          </a:xfrm>
          <a:prstGeom prst="ellipse">
            <a:avLst/>
          </a:prstGeom>
          <a:solidFill>
            <a:schemeClr val="tx2"/>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16" name="Oval 8"/>
          <p:cNvSpPr>
            <a:spLocks noChangeArrowheads="1"/>
          </p:cNvSpPr>
          <p:nvPr/>
        </p:nvSpPr>
        <p:spPr bwMode="auto">
          <a:xfrm>
            <a:off x="2133600" y="33528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17" name="Rectangle 9"/>
          <p:cNvSpPr>
            <a:spLocks noChangeArrowheads="1"/>
          </p:cNvSpPr>
          <p:nvPr/>
        </p:nvSpPr>
        <p:spPr bwMode="auto">
          <a:xfrm>
            <a:off x="457200" y="1676400"/>
            <a:ext cx="1676400" cy="18288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a typeface="ＭＳ Ｐゴシック" charset="0"/>
            </a:endParaRPr>
          </a:p>
        </p:txBody>
      </p:sp>
      <p:sp>
        <p:nvSpPr>
          <p:cNvPr id="1323018" name="Oval 10"/>
          <p:cNvSpPr>
            <a:spLocks noChangeArrowheads="1"/>
          </p:cNvSpPr>
          <p:nvPr/>
        </p:nvSpPr>
        <p:spPr bwMode="auto">
          <a:xfrm>
            <a:off x="1676400" y="19050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19" name="Oval 11"/>
          <p:cNvSpPr>
            <a:spLocks noChangeArrowheads="1"/>
          </p:cNvSpPr>
          <p:nvPr/>
        </p:nvSpPr>
        <p:spPr bwMode="auto">
          <a:xfrm>
            <a:off x="1676400" y="2286000"/>
            <a:ext cx="228600" cy="228600"/>
          </a:xfrm>
          <a:prstGeom prst="ellipse">
            <a:avLst/>
          </a:prstGeom>
          <a:solidFill>
            <a:schemeClr val="tx2"/>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20" name="Oval 12"/>
          <p:cNvSpPr>
            <a:spLocks noChangeArrowheads="1"/>
          </p:cNvSpPr>
          <p:nvPr/>
        </p:nvSpPr>
        <p:spPr bwMode="auto">
          <a:xfrm>
            <a:off x="1676400" y="26670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21" name="Oval 13"/>
          <p:cNvSpPr>
            <a:spLocks noChangeArrowheads="1"/>
          </p:cNvSpPr>
          <p:nvPr/>
        </p:nvSpPr>
        <p:spPr bwMode="auto">
          <a:xfrm>
            <a:off x="1676400" y="30480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22" name="Rectangle 14"/>
          <p:cNvSpPr>
            <a:spLocks noChangeArrowheads="1"/>
          </p:cNvSpPr>
          <p:nvPr/>
        </p:nvSpPr>
        <p:spPr bwMode="auto">
          <a:xfrm>
            <a:off x="0" y="1447800"/>
            <a:ext cx="1676400" cy="1828800"/>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smtClean="0">
              <a:solidFill>
                <a:srgbClr val="FFFFFF"/>
              </a:solidFill>
              <a:latin typeface="Times New Roman" charset="0"/>
              <a:ea typeface="ＭＳ Ｐゴシック" charset="0"/>
            </a:endParaRPr>
          </a:p>
        </p:txBody>
      </p:sp>
      <p:sp>
        <p:nvSpPr>
          <p:cNvPr id="1323023" name="Oval 15"/>
          <p:cNvSpPr>
            <a:spLocks noChangeArrowheads="1"/>
          </p:cNvSpPr>
          <p:nvPr/>
        </p:nvSpPr>
        <p:spPr bwMode="auto">
          <a:xfrm>
            <a:off x="1219200" y="1676400"/>
            <a:ext cx="228600" cy="228600"/>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24" name="Oval 16"/>
          <p:cNvSpPr>
            <a:spLocks noChangeArrowheads="1"/>
          </p:cNvSpPr>
          <p:nvPr/>
        </p:nvSpPr>
        <p:spPr bwMode="auto">
          <a:xfrm>
            <a:off x="1219200" y="20574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25" name="Oval 17"/>
          <p:cNvSpPr>
            <a:spLocks noChangeArrowheads="1"/>
          </p:cNvSpPr>
          <p:nvPr/>
        </p:nvSpPr>
        <p:spPr bwMode="auto">
          <a:xfrm>
            <a:off x="1219200" y="24384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
        <p:nvSpPr>
          <p:cNvPr id="1323026" name="Oval 18"/>
          <p:cNvSpPr>
            <a:spLocks noChangeArrowheads="1"/>
          </p:cNvSpPr>
          <p:nvPr/>
        </p:nvSpPr>
        <p:spPr bwMode="auto">
          <a:xfrm>
            <a:off x="1219200" y="2819400"/>
            <a:ext cx="228600" cy="228600"/>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pic>
        <p:nvPicPr>
          <p:cNvPr id="1323027" name="Picture 19" descr="MPj040051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1600200"/>
            <a:ext cx="1612900" cy="3132138"/>
          </a:xfrm>
          <a:prstGeom prst="rect">
            <a:avLst/>
          </a:prstGeom>
          <a:noFill/>
          <a:extLst>
            <a:ext uri="{909E8E84-426E-40DD-AFC4-6F175D3DCCD1}">
              <a14:hiddenFill xmlns:a14="http://schemas.microsoft.com/office/drawing/2010/main">
                <a:solidFill>
                  <a:srgbClr val="FFFFFF"/>
                </a:solidFill>
              </a14:hiddenFill>
            </a:ext>
          </a:extLst>
        </p:spPr>
      </p:pic>
      <p:sp>
        <p:nvSpPr>
          <p:cNvPr id="1323028" name="Text Box 20"/>
          <p:cNvSpPr txBox="1">
            <a:spLocks noChangeArrowheads="1"/>
          </p:cNvSpPr>
          <p:nvPr/>
        </p:nvSpPr>
        <p:spPr bwMode="auto">
          <a:xfrm>
            <a:off x="685800" y="4876800"/>
            <a:ext cx="1100138" cy="5159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mtClean="0">
                <a:solidFill>
                  <a:srgbClr val="FFFFFF"/>
                </a:solidFill>
                <a:latin typeface="Arial" charset="0"/>
                <a:ea typeface="ＭＳ Ｐゴシック" charset="0"/>
              </a:rPr>
              <a:t>Ballots</a:t>
            </a:r>
          </a:p>
        </p:txBody>
      </p:sp>
      <p:sp>
        <p:nvSpPr>
          <p:cNvPr id="1323029" name="Text Box 21"/>
          <p:cNvSpPr txBox="1">
            <a:spLocks noChangeArrowheads="1"/>
          </p:cNvSpPr>
          <p:nvPr/>
        </p:nvSpPr>
        <p:spPr bwMode="auto">
          <a:xfrm>
            <a:off x="1728627" y="5029200"/>
            <a:ext cx="4105611" cy="94923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dirty="0" smtClean="0">
                <a:solidFill>
                  <a:srgbClr val="FFFFFF"/>
                </a:solidFill>
                <a:latin typeface="Arial" charset="0"/>
                <a:ea typeface="ＭＳ Ｐゴシック" charset="0"/>
              </a:rPr>
              <a:t>The 3410 optical scan</a:t>
            </a:r>
          </a:p>
          <a:p>
            <a:pPr algn="ctr" eaLnBrk="1" hangingPunct="1">
              <a:lnSpc>
                <a:spcPct val="116000"/>
              </a:lnSpc>
              <a:buClr>
                <a:srgbClr val="40458C"/>
              </a:buClr>
              <a:buSzPct val="100000"/>
              <a:buFont typeface="Times New Roman" charset="0"/>
              <a:buNone/>
            </a:pPr>
            <a:r>
              <a:rPr lang="en-US" dirty="0" smtClean="0">
                <a:solidFill>
                  <a:srgbClr val="FFFFFF"/>
                </a:solidFill>
                <a:latin typeface="Arial" charset="0"/>
                <a:ea typeface="ＭＳ Ｐゴシック" charset="0"/>
              </a:rPr>
              <a:t>vote </a:t>
            </a:r>
            <a:r>
              <a:rPr lang="en-US" strike="sngStrike" dirty="0" smtClean="0">
                <a:solidFill>
                  <a:srgbClr val="FFFFFF"/>
                </a:solidFill>
                <a:latin typeface="Arial" charset="0"/>
                <a:ea typeface="ＭＳ Ｐゴシック" charset="0"/>
              </a:rPr>
              <a:t>counter</a:t>
            </a:r>
            <a:r>
              <a:rPr lang="en-US" dirty="0" smtClean="0">
                <a:solidFill>
                  <a:srgbClr val="FFFFFF"/>
                </a:solidFill>
                <a:latin typeface="Arial" charset="0"/>
                <a:ea typeface="ＭＳ Ｐゴシック" charset="0"/>
              </a:rPr>
              <a:t> reader machine</a:t>
            </a:r>
          </a:p>
        </p:txBody>
      </p:sp>
      <p:sp>
        <p:nvSpPr>
          <p:cNvPr id="1323030" name="AutoShape 22"/>
          <p:cNvSpPr>
            <a:spLocks noChangeArrowheads="1"/>
          </p:cNvSpPr>
          <p:nvPr/>
        </p:nvSpPr>
        <p:spPr bwMode="auto">
          <a:xfrm>
            <a:off x="2667000" y="2819400"/>
            <a:ext cx="381000" cy="609600"/>
          </a:xfrm>
          <a:prstGeom prst="rightArrow">
            <a:avLst>
              <a:gd name="adj1" fmla="val 50000"/>
              <a:gd name="adj2" fmla="val 25000"/>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mtClean="0">
              <a:solidFill>
                <a:srgbClr val="FFFFFF"/>
              </a:solidFill>
              <a:latin typeface="Times New Roman" charset="0"/>
              <a:ea typeface="ＭＳ Ｐゴシック" charset="0"/>
            </a:endParaRPr>
          </a:p>
        </p:txBody>
      </p:sp>
    </p:spTree>
    <p:extLst>
      <p:ext uri="{BB962C8B-B14F-4D97-AF65-F5344CB8AC3E}">
        <p14:creationId xmlns:p14="http://schemas.microsoft.com/office/powerpoint/2010/main" val="1595409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Recall: </a:t>
            </a:r>
            <a:r>
              <a:rPr lang="en-US" dirty="0" smtClean="0">
                <a:solidFill>
                  <a:schemeClr val="accent1"/>
                </a:solidFill>
              </a:rPr>
              <a:t>Binary</a:t>
            </a:r>
            <a:endParaRPr lang="en-US" dirty="0"/>
          </a:p>
          <a:p>
            <a:pPr lvl="1"/>
            <a:r>
              <a:rPr lang="en-US" dirty="0"/>
              <a:t>T</a:t>
            </a:r>
            <a:r>
              <a:rPr lang="en-US" dirty="0" smtClean="0"/>
              <a:t>wo symbols (base 2): </a:t>
            </a:r>
            <a:r>
              <a:rPr lang="en-US" dirty="0" smtClean="0">
                <a:solidFill>
                  <a:schemeClr val="accent1"/>
                </a:solidFill>
              </a:rPr>
              <a:t>true</a:t>
            </a:r>
            <a:r>
              <a:rPr lang="en-US" dirty="0" smtClean="0"/>
              <a:t> and </a:t>
            </a:r>
            <a:r>
              <a:rPr lang="en-US" dirty="0" smtClean="0">
                <a:solidFill>
                  <a:schemeClr val="accent1"/>
                </a:solidFill>
              </a:rPr>
              <a:t>false</a:t>
            </a:r>
            <a:r>
              <a:rPr lang="en-US" dirty="0" smtClean="0"/>
              <a:t>; </a:t>
            </a:r>
            <a:r>
              <a:rPr lang="en-US" dirty="0">
                <a:solidFill>
                  <a:schemeClr val="accent1"/>
                </a:solidFill>
              </a:rPr>
              <a:t>1</a:t>
            </a:r>
            <a:r>
              <a:rPr lang="en-US" dirty="0" smtClean="0"/>
              <a:t> and </a:t>
            </a:r>
            <a:r>
              <a:rPr lang="en-US" dirty="0">
                <a:solidFill>
                  <a:schemeClr val="accent1"/>
                </a:solidFill>
              </a:rPr>
              <a:t>0</a:t>
            </a:r>
            <a:r>
              <a:rPr lang="en-US" dirty="0" smtClean="0"/>
              <a:t> </a:t>
            </a:r>
          </a:p>
          <a:p>
            <a:pPr lvl="1"/>
            <a:r>
              <a:rPr lang="en-US" dirty="0"/>
              <a:t>B</a:t>
            </a:r>
            <a:r>
              <a:rPr lang="en-US" dirty="0" smtClean="0"/>
              <a:t>asis of Logic Circuits and all digital computers</a:t>
            </a:r>
          </a:p>
          <a:p>
            <a:endParaRPr lang="en-US" dirty="0"/>
          </a:p>
          <a:p>
            <a:r>
              <a:rPr lang="en-US" dirty="0" smtClean="0"/>
              <a:t>So, how do we represent numbers in</a:t>
            </a:r>
            <a:r>
              <a:rPr lang="en-US" i="1" dirty="0" smtClean="0"/>
              <a:t> </a:t>
            </a:r>
            <a:r>
              <a:rPr lang="en-US" i="1" dirty="0" smtClean="0">
                <a:solidFill>
                  <a:schemeClr val="accent1"/>
                </a:solidFill>
              </a:rPr>
              <a:t>Binary</a:t>
            </a:r>
            <a:r>
              <a:rPr lang="en-US" dirty="0" smtClean="0">
                <a:solidFill>
                  <a:schemeClr val="accent1"/>
                </a:solidFill>
              </a:rPr>
              <a:t> </a:t>
            </a:r>
            <a:r>
              <a:rPr lang="en-US" dirty="0" smtClean="0"/>
              <a:t>(base 2)?</a:t>
            </a:r>
          </a:p>
          <a:p>
            <a:pPr lvl="1"/>
            <a:r>
              <a:rPr lang="en-US" dirty="0" smtClean="0"/>
              <a:t>We know represent numbers in </a:t>
            </a:r>
            <a:r>
              <a:rPr lang="en-US" dirty="0" smtClean="0">
                <a:solidFill>
                  <a:schemeClr val="accent1"/>
                </a:solidFill>
              </a:rPr>
              <a:t>Decimal</a:t>
            </a:r>
            <a:r>
              <a:rPr lang="en-US" dirty="0" smtClean="0"/>
              <a:t> (base 10).</a:t>
            </a:r>
          </a:p>
          <a:p>
            <a:pPr lvl="2"/>
            <a:r>
              <a:rPr lang="en-US" dirty="0" smtClean="0"/>
              <a:t>E.g. </a:t>
            </a:r>
            <a:r>
              <a:rPr lang="en-US" sz="3200" dirty="0" smtClean="0"/>
              <a:t>6 3 7</a:t>
            </a:r>
          </a:p>
          <a:p>
            <a:pPr marL="914400" lvl="2" indent="0">
              <a:buNone/>
            </a:pPr>
            <a:endParaRPr lang="en-US" dirty="0" smtClean="0"/>
          </a:p>
          <a:p>
            <a:pPr lvl="1"/>
            <a:r>
              <a:rPr lang="en-US" dirty="0" smtClean="0"/>
              <a:t>Can just as easily use other bases</a:t>
            </a:r>
          </a:p>
          <a:p>
            <a:pPr lvl="2"/>
            <a:r>
              <a:rPr lang="en-US" dirty="0" smtClean="0"/>
              <a:t>Base 2 — </a:t>
            </a:r>
            <a:r>
              <a:rPr lang="en-US" dirty="0" smtClean="0">
                <a:solidFill>
                  <a:schemeClr val="accent1"/>
                </a:solidFill>
              </a:rPr>
              <a:t>Binary  </a:t>
            </a:r>
          </a:p>
          <a:p>
            <a:pPr lvl="2"/>
            <a:r>
              <a:rPr lang="en-US" dirty="0" smtClean="0"/>
              <a:t>Base 8 — </a:t>
            </a:r>
            <a:r>
              <a:rPr lang="en-US" dirty="0" smtClean="0">
                <a:solidFill>
                  <a:schemeClr val="accent1"/>
                </a:solidFill>
              </a:rPr>
              <a:t>Octal</a:t>
            </a:r>
          </a:p>
          <a:p>
            <a:pPr lvl="2"/>
            <a:r>
              <a:rPr lang="en-US" dirty="0" smtClean="0"/>
              <a:t>Base 16 — </a:t>
            </a:r>
            <a:r>
              <a:rPr lang="en-US" dirty="0" smtClean="0">
                <a:solidFill>
                  <a:schemeClr val="accent1"/>
                </a:solidFill>
              </a:rPr>
              <a:t>Hexadecimal</a:t>
            </a:r>
            <a:endParaRPr lang="en-US" dirty="0">
              <a:solidFill>
                <a:schemeClr val="accent1"/>
              </a:solidFill>
            </a:endParaRPr>
          </a:p>
        </p:txBody>
      </p:sp>
      <p:sp>
        <p:nvSpPr>
          <p:cNvPr id="4" name="Text Box 6"/>
          <p:cNvSpPr txBox="1">
            <a:spLocks noChangeArrowheads="1"/>
          </p:cNvSpPr>
          <p:nvPr>
            <p:custDataLst>
              <p:tags r:id="rId1"/>
            </p:custDataLst>
          </p:nvPr>
        </p:nvSpPr>
        <p:spPr bwMode="auto">
          <a:xfrm>
            <a:off x="1676400" y="4403094"/>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grpSp>
        <p:nvGrpSpPr>
          <p:cNvPr id="25" name="Group 24"/>
          <p:cNvGrpSpPr/>
          <p:nvPr/>
        </p:nvGrpSpPr>
        <p:grpSpPr>
          <a:xfrm>
            <a:off x="1828800" y="4419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p:cNvSpPr txBox="1"/>
          <p:nvPr/>
        </p:nvSpPr>
        <p:spPr>
          <a:xfrm>
            <a:off x="3325906" y="5257800"/>
            <a:ext cx="3291286" cy="584775"/>
          </a:xfrm>
          <a:prstGeom prst="rect">
            <a:avLst/>
          </a:prstGeom>
          <a:noFill/>
        </p:spPr>
        <p:txBody>
          <a:bodyPr wrap="none" rtlCol="0">
            <a:spAutoFit/>
          </a:bodyPr>
          <a:lstStyle/>
          <a:p>
            <a:r>
              <a:rPr lang="en-US" sz="3200" dirty="0" smtClean="0"/>
              <a:t>1 0  0 1 1 1  1 1 0 1</a:t>
            </a:r>
            <a:endParaRPr lang="en-US" sz="3200" dirty="0"/>
          </a:p>
        </p:txBody>
      </p:sp>
      <p:sp>
        <p:nvSpPr>
          <p:cNvPr id="54" name="Text Box 6"/>
          <p:cNvSpPr txBox="1">
            <a:spLocks noChangeArrowheads="1"/>
          </p:cNvSpPr>
          <p:nvPr>
            <p:custDataLst>
              <p:tags r:id="rId2"/>
            </p:custDataLst>
          </p:nvPr>
        </p:nvSpPr>
        <p:spPr bwMode="auto">
          <a:xfrm>
            <a:off x="3402106" y="5717858"/>
            <a:ext cx="4017427" cy="30194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2</a:t>
            </a:r>
            <a:r>
              <a:rPr lang="en-US" baseline="30000" dirty="0">
                <a:solidFill>
                  <a:srgbClr val="FFFFFF"/>
                </a:solidFill>
                <a:latin typeface="Calibri" pitchFamily="34" charset="0"/>
              </a:rPr>
              <a:t>9</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8</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7 </a:t>
            </a:r>
            <a:r>
              <a:rPr lang="en-US" dirty="0" smtClean="0">
                <a:solidFill>
                  <a:srgbClr val="FFFFFF"/>
                </a:solidFill>
                <a:latin typeface="Calibri" pitchFamily="34" charset="0"/>
              </a:rPr>
              <a:t>  2</a:t>
            </a:r>
            <a:r>
              <a:rPr lang="en-US" baseline="30000" dirty="0">
                <a:solidFill>
                  <a:srgbClr val="FFFFFF"/>
                </a:solidFill>
                <a:latin typeface="Calibri" pitchFamily="34" charset="0"/>
              </a:rPr>
              <a:t>6</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a:solidFill>
                  <a:srgbClr val="FFFFFF"/>
                </a:solidFill>
                <a:latin typeface="Calibri" pitchFamily="34" charset="0"/>
              </a:rPr>
              <a:t>5</a:t>
            </a:r>
            <a:r>
              <a:rPr lang="en-US" dirty="0" smtClean="0">
                <a:solidFill>
                  <a:srgbClr val="FFFFFF"/>
                </a:solidFill>
                <a:latin typeface="Calibri" pitchFamily="34" charset="0"/>
              </a:rPr>
              <a:t>  2</a:t>
            </a:r>
            <a:r>
              <a:rPr lang="en-US" baseline="30000" dirty="0">
                <a:solidFill>
                  <a:srgbClr val="FFFFFF"/>
                </a:solidFill>
                <a:latin typeface="Calibri" pitchFamily="34" charset="0"/>
              </a:rPr>
              <a:t>4</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55" name="Group 54"/>
          <p:cNvGrpSpPr/>
          <p:nvPr/>
        </p:nvGrpSpPr>
        <p:grpSpPr>
          <a:xfrm>
            <a:off x="3402106" y="5715000"/>
            <a:ext cx="3124200" cy="0"/>
            <a:chOff x="4953000" y="4724400"/>
            <a:chExt cx="3124200" cy="0"/>
          </a:xfrm>
        </p:grpSpPr>
        <p:cxnSp>
          <p:nvCxnSpPr>
            <p:cNvPr id="56" name="Straight Connector 55"/>
            <p:cNvCxnSpPr/>
            <p:nvPr/>
          </p:nvCxnSpPr>
          <p:spPr>
            <a:xfrm>
              <a:off x="4953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2197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553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TextBox 65"/>
          <p:cNvSpPr txBox="1"/>
          <p:nvPr/>
        </p:nvSpPr>
        <p:spPr>
          <a:xfrm>
            <a:off x="5298702" y="6096000"/>
            <a:ext cx="1483098" cy="584775"/>
          </a:xfrm>
          <a:prstGeom prst="rect">
            <a:avLst/>
          </a:prstGeom>
          <a:noFill/>
        </p:spPr>
        <p:txBody>
          <a:bodyPr wrap="none" rtlCol="0">
            <a:spAutoFit/>
          </a:bodyPr>
          <a:lstStyle/>
          <a:p>
            <a:r>
              <a:rPr lang="en-US" sz="3200" dirty="0" smtClean="0"/>
              <a:t>0x 2 7 d</a:t>
            </a:r>
            <a:endParaRPr lang="en-US" sz="3200" dirty="0"/>
          </a:p>
        </p:txBody>
      </p:sp>
      <p:sp>
        <p:nvSpPr>
          <p:cNvPr id="67" name="Text Box 6"/>
          <p:cNvSpPr txBox="1">
            <a:spLocks noChangeArrowheads="1"/>
          </p:cNvSpPr>
          <p:nvPr>
            <p:custDataLst>
              <p:tags r:id="rId3"/>
            </p:custDataLst>
          </p:nvPr>
        </p:nvSpPr>
        <p:spPr bwMode="auto">
          <a:xfrm>
            <a:off x="5763067" y="6536694"/>
            <a:ext cx="1094933"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2</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68" name="Group 67"/>
          <p:cNvGrpSpPr/>
          <p:nvPr/>
        </p:nvGrpSpPr>
        <p:grpSpPr>
          <a:xfrm>
            <a:off x="5839267" y="6553200"/>
            <a:ext cx="838200" cy="0"/>
            <a:chOff x="5638800" y="4724400"/>
            <a:chExt cx="838200" cy="0"/>
          </a:xfrm>
        </p:grpSpPr>
        <p:cxnSp>
          <p:nvCxnSpPr>
            <p:cNvPr id="69" name="Straight Connector 68"/>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3138080" y="5867400"/>
            <a:ext cx="1814920" cy="584775"/>
          </a:xfrm>
          <a:prstGeom prst="rect">
            <a:avLst/>
          </a:prstGeom>
          <a:noFill/>
        </p:spPr>
        <p:txBody>
          <a:bodyPr wrap="none" rtlCol="0">
            <a:spAutoFit/>
          </a:bodyPr>
          <a:lstStyle/>
          <a:p>
            <a:r>
              <a:rPr lang="en-US" sz="3200" dirty="0" smtClean="0"/>
              <a:t>0o 1 1 7 5</a:t>
            </a:r>
            <a:endParaRPr lang="en-US" sz="3200" dirty="0"/>
          </a:p>
        </p:txBody>
      </p:sp>
      <p:sp>
        <p:nvSpPr>
          <p:cNvPr id="73" name="Text Box 6"/>
          <p:cNvSpPr txBox="1">
            <a:spLocks noChangeArrowheads="1"/>
          </p:cNvSpPr>
          <p:nvPr>
            <p:custDataLst>
              <p:tags r:id="rId4"/>
            </p:custDataLst>
          </p:nvPr>
        </p:nvSpPr>
        <p:spPr bwMode="auto">
          <a:xfrm>
            <a:off x="3726507" y="6308094"/>
            <a:ext cx="1121827"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8</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8</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74" name="Group 73"/>
          <p:cNvGrpSpPr/>
          <p:nvPr/>
        </p:nvGrpSpPr>
        <p:grpSpPr>
          <a:xfrm>
            <a:off x="3726507" y="6324600"/>
            <a:ext cx="1143000" cy="0"/>
            <a:chOff x="6934200" y="4724400"/>
            <a:chExt cx="1143000" cy="0"/>
          </a:xfrm>
        </p:grpSpPr>
        <p:cxnSp>
          <p:nvCxnSpPr>
            <p:cNvPr id="75" name="Straight Connector 74"/>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3716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3" grpId="0"/>
      <p:bldP spid="54" grpId="0"/>
      <p:bldP spid="66" grpId="0"/>
      <p:bldP spid="67" grpId="0"/>
      <p:bldP spid="72" grpId="0"/>
      <p:bldP spid="7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7-Segment LED Decoder</a:t>
            </a:r>
          </a:p>
        </p:txBody>
      </p:sp>
      <p:sp>
        <p:nvSpPr>
          <p:cNvPr id="35842" name="Rectangle 2"/>
          <p:cNvSpPr>
            <a:spLocks noGrp="1" noChangeArrowheads="1"/>
          </p:cNvSpPr>
          <p:nvPr>
            <p:ph idx="1"/>
            <p:custDataLst>
              <p:tags r:id="rId2"/>
            </p:custDataLst>
          </p:nvPr>
        </p:nvSpPr>
        <p:spPr>
          <a:xfrm>
            <a:off x="4926012" y="1600200"/>
            <a:ext cx="3989387" cy="4876800"/>
          </a:xfrm>
          <a:ln/>
        </p:spPr>
        <p:txBody>
          <a:bodyPr/>
          <a:lstStyle/>
          <a:p>
            <a:pPr marL="341313" indent="-341313">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3 inputs </a:t>
            </a:r>
          </a:p>
          <a:p>
            <a:pPr marL="341313" indent="-341313">
              <a:buClr>
                <a:srgbClr val="FFFF66"/>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encode 0 – 7 in binary</a:t>
            </a:r>
          </a:p>
          <a:p>
            <a:pPr marL="341313" indent="-341313">
              <a:buClr>
                <a:srgbClr val="FFFF66"/>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7</a:t>
            </a:r>
            <a:r>
              <a:rPr lang="en-US" dirty="0" smtClean="0"/>
              <a:t> outputs</a:t>
            </a:r>
          </a:p>
          <a:p>
            <a:pPr marL="341313" indent="-341313">
              <a:buClr>
                <a:srgbClr val="FFFF66"/>
              </a:buClr>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one for each LED</a:t>
            </a:r>
            <a:endParaRPr lang="en-US" dirty="0"/>
          </a:p>
          <a:p>
            <a:pPr marL="341313" indent="-341313">
              <a:buClr>
                <a:srgbClr val="FFFF66"/>
              </a:buClr>
              <a:buFont typeface="Arial"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pic>
        <p:nvPicPr>
          <p:cNvPr id="35843" name="Picture 3"/>
          <p:cNvPicPr>
            <a:picLocks noChangeAspect="1" noChangeArrowheads="1"/>
          </p:cNvPicPr>
          <p:nvPr>
            <p:custDataLst>
              <p:tags r:id="rId3"/>
            </p:custDataLst>
          </p:nvPr>
        </p:nvPicPr>
        <p:blipFill>
          <a:blip r:embed="rId18" cstate="print"/>
          <a:srcRect/>
          <a:stretch>
            <a:fillRect/>
          </a:stretch>
        </p:blipFill>
        <p:spPr bwMode="auto">
          <a:xfrm>
            <a:off x="2438400" y="1752600"/>
            <a:ext cx="2227263" cy="2895600"/>
          </a:xfrm>
          <a:prstGeom prst="rect">
            <a:avLst/>
          </a:prstGeom>
          <a:noFill/>
          <a:ln w="18360">
            <a:noFill/>
            <a:round/>
            <a:headEnd/>
            <a:tailEnd/>
          </a:ln>
          <a:effectLst/>
        </p:spPr>
      </p:pic>
      <p:sp>
        <p:nvSpPr>
          <p:cNvPr id="35845" name="Line 5"/>
          <p:cNvSpPr>
            <a:spLocks noChangeShapeType="1"/>
          </p:cNvSpPr>
          <p:nvPr>
            <p:custDataLst>
              <p:tags r:id="rId4"/>
            </p:custDataLst>
          </p:nvPr>
        </p:nvSpPr>
        <p:spPr bwMode="auto">
          <a:xfrm flipH="1">
            <a:off x="225425" y="2743200"/>
            <a:ext cx="384175" cy="1588"/>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35846" name="Line 6"/>
          <p:cNvSpPr>
            <a:spLocks noChangeShapeType="1"/>
          </p:cNvSpPr>
          <p:nvPr>
            <p:custDataLst>
              <p:tags r:id="rId5"/>
            </p:custDataLst>
          </p:nvPr>
        </p:nvSpPr>
        <p:spPr bwMode="auto">
          <a:xfrm flipH="1">
            <a:off x="225425" y="3048000"/>
            <a:ext cx="384175" cy="1588"/>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35847" name="Line 7"/>
          <p:cNvSpPr>
            <a:spLocks noChangeShapeType="1"/>
          </p:cNvSpPr>
          <p:nvPr>
            <p:custDataLst>
              <p:tags r:id="rId6"/>
            </p:custDataLst>
          </p:nvPr>
        </p:nvSpPr>
        <p:spPr bwMode="auto">
          <a:xfrm flipH="1">
            <a:off x="225425" y="3352800"/>
            <a:ext cx="384175" cy="1588"/>
          </a:xfrm>
          <a:prstGeom prst="line">
            <a:avLst/>
          </a:prstGeom>
          <a:noFill/>
          <a:ln w="25560">
            <a:solidFill>
              <a:srgbClr val="FFFFFF"/>
            </a:solidFill>
            <a:miter lim="800000"/>
            <a:headEnd/>
            <a:tailEnd/>
          </a:ln>
          <a:effectLst/>
        </p:spPr>
        <p:txBody>
          <a:bodyPr/>
          <a:lstStyle/>
          <a:p>
            <a:endParaRPr lang="en-US" dirty="0">
              <a:latin typeface="Calibri" pitchFamily="34" charset="0"/>
            </a:endParaRPr>
          </a:p>
        </p:txBody>
      </p:sp>
      <p:sp>
        <p:nvSpPr>
          <p:cNvPr id="35849" name="Freeform 9"/>
          <p:cNvSpPr>
            <a:spLocks noChangeArrowheads="1"/>
          </p:cNvSpPr>
          <p:nvPr>
            <p:custDataLst>
              <p:tags r:id="rId7"/>
            </p:custDataLst>
          </p:nvPr>
        </p:nvSpPr>
        <p:spPr bwMode="auto">
          <a:xfrm>
            <a:off x="1371600" y="1289757"/>
            <a:ext cx="3420872" cy="1485193"/>
          </a:xfrm>
          <a:custGeom>
            <a:avLst/>
            <a:gdLst>
              <a:gd name="connsiteX0" fmla="*/ 0 w 9472"/>
              <a:gd name="connsiteY0" fmla="*/ 8022 h 10372"/>
              <a:gd name="connsiteX1" fmla="*/ 1222 w 9472"/>
              <a:gd name="connsiteY1" fmla="*/ 1813 h 10372"/>
              <a:gd name="connsiteX2" fmla="*/ 5727 w 9472"/>
              <a:gd name="connsiteY2" fmla="*/ 516 h 10372"/>
              <a:gd name="connsiteX3" fmla="*/ 9107 w 9472"/>
              <a:gd name="connsiteY3" fmla="*/ 4910 h 10372"/>
              <a:gd name="connsiteX4" fmla="*/ 7916 w 9472"/>
              <a:gd name="connsiteY4" fmla="*/ 10372 h 10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72" h="10372">
                <a:moveTo>
                  <a:pt x="0" y="8022"/>
                </a:moveTo>
                <a:cubicBezTo>
                  <a:pt x="202" y="6991"/>
                  <a:pt x="268" y="3066"/>
                  <a:pt x="1222" y="1813"/>
                </a:cubicBezTo>
                <a:cubicBezTo>
                  <a:pt x="2176" y="560"/>
                  <a:pt x="4413" y="0"/>
                  <a:pt x="5727" y="516"/>
                </a:cubicBezTo>
                <a:cubicBezTo>
                  <a:pt x="7041" y="1032"/>
                  <a:pt x="8742" y="3269"/>
                  <a:pt x="9107" y="4910"/>
                </a:cubicBezTo>
                <a:cubicBezTo>
                  <a:pt x="9472" y="6551"/>
                  <a:pt x="8273" y="8776"/>
                  <a:pt x="7916" y="10372"/>
                </a:cubicBezTo>
              </a:path>
            </a:pathLst>
          </a:custGeom>
          <a:noFill/>
          <a:ln w="25560">
            <a:solidFill>
              <a:srgbClr val="FFFFFF"/>
            </a:solidFill>
            <a:round/>
            <a:headEnd/>
            <a:tailEnd/>
          </a:ln>
          <a:effectLst/>
        </p:spPr>
        <p:txBody>
          <a:bodyPr wrap="none" anchor="ctr"/>
          <a:lstStyle/>
          <a:p>
            <a:endParaRPr lang="en-US" dirty="0">
              <a:latin typeface="Calibri" pitchFamily="34" charset="0"/>
            </a:endParaRPr>
          </a:p>
        </p:txBody>
      </p:sp>
      <p:sp>
        <p:nvSpPr>
          <p:cNvPr id="35850" name="Freeform 10"/>
          <p:cNvSpPr>
            <a:spLocks noChangeArrowheads="1"/>
          </p:cNvSpPr>
          <p:nvPr>
            <p:custDataLst>
              <p:tags r:id="rId8"/>
            </p:custDataLst>
          </p:nvPr>
        </p:nvSpPr>
        <p:spPr bwMode="auto">
          <a:xfrm>
            <a:off x="1363663" y="1463675"/>
            <a:ext cx="2262187" cy="1263650"/>
          </a:xfrm>
          <a:custGeom>
            <a:avLst/>
            <a:gdLst/>
            <a:ahLst/>
            <a:cxnLst>
              <a:cxn ang="0">
                <a:pos x="0" y="796"/>
              </a:cxn>
              <a:cxn ang="0">
                <a:pos x="400" y="123"/>
              </a:cxn>
              <a:cxn ang="0">
                <a:pos x="1200" y="59"/>
              </a:cxn>
              <a:cxn ang="0">
                <a:pos x="1425" y="435"/>
              </a:cxn>
            </a:cxnLst>
            <a:rect l="0" t="0" r="r" b="b"/>
            <a:pathLst>
              <a:path w="1425" h="796">
                <a:moveTo>
                  <a:pt x="0" y="796"/>
                </a:moveTo>
                <a:cubicBezTo>
                  <a:pt x="68" y="684"/>
                  <a:pt x="200" y="246"/>
                  <a:pt x="400" y="123"/>
                </a:cubicBezTo>
                <a:cubicBezTo>
                  <a:pt x="600" y="0"/>
                  <a:pt x="1029" y="7"/>
                  <a:pt x="1200" y="59"/>
                </a:cubicBezTo>
                <a:cubicBezTo>
                  <a:pt x="1371" y="111"/>
                  <a:pt x="1378" y="357"/>
                  <a:pt x="1425" y="435"/>
                </a:cubicBezTo>
              </a:path>
            </a:pathLst>
          </a:custGeom>
          <a:noFill/>
          <a:ln w="25560">
            <a:solidFill>
              <a:srgbClr val="FFFFFF"/>
            </a:solidFill>
            <a:round/>
            <a:headEnd/>
            <a:tailEnd/>
          </a:ln>
          <a:effectLst/>
        </p:spPr>
        <p:txBody>
          <a:bodyPr wrap="none" anchor="ctr"/>
          <a:lstStyle/>
          <a:p>
            <a:endParaRPr lang="en-US" dirty="0">
              <a:latin typeface="Calibri" pitchFamily="34" charset="0"/>
            </a:endParaRPr>
          </a:p>
        </p:txBody>
      </p:sp>
      <p:sp>
        <p:nvSpPr>
          <p:cNvPr id="35851" name="Freeform 11"/>
          <p:cNvSpPr>
            <a:spLocks noChangeArrowheads="1"/>
          </p:cNvSpPr>
          <p:nvPr>
            <p:custDataLst>
              <p:tags r:id="rId9"/>
            </p:custDataLst>
          </p:nvPr>
        </p:nvSpPr>
        <p:spPr bwMode="auto">
          <a:xfrm>
            <a:off x="1363663" y="1922463"/>
            <a:ext cx="1736725" cy="960437"/>
          </a:xfrm>
          <a:custGeom>
            <a:avLst/>
            <a:gdLst/>
            <a:ahLst/>
            <a:cxnLst>
              <a:cxn ang="0">
                <a:pos x="0" y="605"/>
              </a:cxn>
              <a:cxn ang="0">
                <a:pos x="459" y="29"/>
              </a:cxn>
              <a:cxn ang="0">
                <a:pos x="1094" y="429"/>
              </a:cxn>
            </a:cxnLst>
            <a:rect l="0" t="0" r="r" b="b"/>
            <a:pathLst>
              <a:path w="1094" h="605">
                <a:moveTo>
                  <a:pt x="0" y="605"/>
                </a:moveTo>
                <a:cubicBezTo>
                  <a:pt x="76" y="509"/>
                  <a:pt x="277" y="58"/>
                  <a:pt x="459" y="29"/>
                </a:cubicBezTo>
                <a:cubicBezTo>
                  <a:pt x="641" y="0"/>
                  <a:pt x="962" y="346"/>
                  <a:pt x="1094" y="429"/>
                </a:cubicBezTo>
              </a:path>
            </a:pathLst>
          </a:custGeom>
          <a:noFill/>
          <a:ln w="25560">
            <a:solidFill>
              <a:srgbClr val="FFFFFF"/>
            </a:solidFill>
            <a:round/>
            <a:headEnd/>
            <a:tailEnd/>
          </a:ln>
          <a:effectLst/>
        </p:spPr>
        <p:txBody>
          <a:bodyPr wrap="none" anchor="ctr"/>
          <a:lstStyle/>
          <a:p>
            <a:endParaRPr lang="en-US" dirty="0">
              <a:latin typeface="Calibri" pitchFamily="34" charset="0"/>
            </a:endParaRPr>
          </a:p>
        </p:txBody>
      </p:sp>
      <p:sp>
        <p:nvSpPr>
          <p:cNvPr id="19" name="Freeform 18"/>
          <p:cNvSpPr/>
          <p:nvPr>
            <p:custDataLst>
              <p:tags r:id="rId10"/>
            </p:custDataLst>
          </p:nvPr>
        </p:nvSpPr>
        <p:spPr>
          <a:xfrm>
            <a:off x="1391234" y="2860463"/>
            <a:ext cx="2234616" cy="341525"/>
          </a:xfrm>
          <a:custGeom>
            <a:avLst/>
            <a:gdLst>
              <a:gd name="connsiteX0" fmla="*/ 2378562 w 2378562"/>
              <a:gd name="connsiteY0" fmla="*/ 524517 h 524517"/>
              <a:gd name="connsiteX1" fmla="*/ 1503431 w 2378562"/>
              <a:gd name="connsiteY1" fmla="*/ 25244 h 524517"/>
              <a:gd name="connsiteX2" fmla="*/ 0 w 2378562"/>
              <a:gd name="connsiteY2" fmla="*/ 373052 h 524517"/>
              <a:gd name="connsiteX0" fmla="*/ 2378562 w 2378562"/>
              <a:gd name="connsiteY0" fmla="*/ 300670 h 300670"/>
              <a:gd name="connsiteX1" fmla="*/ 1709154 w 2378562"/>
              <a:gd name="connsiteY1" fmla="*/ 25244 h 300670"/>
              <a:gd name="connsiteX2" fmla="*/ 0 w 2378562"/>
              <a:gd name="connsiteY2" fmla="*/ 149205 h 300670"/>
              <a:gd name="connsiteX0" fmla="*/ 2378562 w 2378562"/>
              <a:gd name="connsiteY0" fmla="*/ 297865 h 326939"/>
              <a:gd name="connsiteX1" fmla="*/ 2234616 w 2378562"/>
              <a:gd name="connsiteY1" fmla="*/ 281035 h 326939"/>
              <a:gd name="connsiteX2" fmla="*/ 1709154 w 2378562"/>
              <a:gd name="connsiteY2" fmla="*/ 22439 h 326939"/>
              <a:gd name="connsiteX3" fmla="*/ 0 w 2378562"/>
              <a:gd name="connsiteY3" fmla="*/ 146400 h 326939"/>
              <a:gd name="connsiteX0" fmla="*/ 2378562 w 2378562"/>
              <a:gd name="connsiteY0" fmla="*/ 297865 h 297865"/>
              <a:gd name="connsiteX1" fmla="*/ 1709154 w 2378562"/>
              <a:gd name="connsiteY1" fmla="*/ 22439 h 297865"/>
              <a:gd name="connsiteX2" fmla="*/ 0 w 2378562"/>
              <a:gd name="connsiteY2" fmla="*/ 146400 h 297865"/>
              <a:gd name="connsiteX0" fmla="*/ 2378562 w 2378562"/>
              <a:gd name="connsiteY0" fmla="*/ 297865 h 343769"/>
              <a:gd name="connsiteX1" fmla="*/ 2234616 w 2378562"/>
              <a:gd name="connsiteY1" fmla="*/ 297865 h 343769"/>
              <a:gd name="connsiteX2" fmla="*/ 1709154 w 2378562"/>
              <a:gd name="connsiteY2" fmla="*/ 22439 h 343769"/>
              <a:gd name="connsiteX3" fmla="*/ 0 w 2378562"/>
              <a:gd name="connsiteY3" fmla="*/ 146400 h 343769"/>
              <a:gd name="connsiteX0" fmla="*/ 2378562 w 2378562"/>
              <a:gd name="connsiteY0" fmla="*/ 297865 h 297865"/>
              <a:gd name="connsiteX1" fmla="*/ 1709154 w 2378562"/>
              <a:gd name="connsiteY1" fmla="*/ 22439 h 297865"/>
              <a:gd name="connsiteX2" fmla="*/ 0 w 2378562"/>
              <a:gd name="connsiteY2" fmla="*/ 146400 h 297865"/>
              <a:gd name="connsiteX0" fmla="*/ 2378562 w 2378562"/>
              <a:gd name="connsiteY0" fmla="*/ 297865 h 297865"/>
              <a:gd name="connsiteX1" fmla="*/ 2378562 w 2378562"/>
              <a:gd name="connsiteY1" fmla="*/ 297865 h 297865"/>
              <a:gd name="connsiteX2" fmla="*/ 1709154 w 2378562"/>
              <a:gd name="connsiteY2" fmla="*/ 22439 h 297865"/>
              <a:gd name="connsiteX3" fmla="*/ 0 w 2378562"/>
              <a:gd name="connsiteY3" fmla="*/ 146400 h 297865"/>
              <a:gd name="connsiteX0" fmla="*/ 2378562 w 2378562"/>
              <a:gd name="connsiteY0" fmla="*/ 297865 h 297865"/>
              <a:gd name="connsiteX1" fmla="*/ 2378562 w 2378562"/>
              <a:gd name="connsiteY1" fmla="*/ 297865 h 297865"/>
              <a:gd name="connsiteX2" fmla="*/ 1709154 w 2378562"/>
              <a:gd name="connsiteY2" fmla="*/ 22439 h 297865"/>
              <a:gd name="connsiteX3" fmla="*/ 0 w 2378562"/>
              <a:gd name="connsiteY3" fmla="*/ 146400 h 297865"/>
              <a:gd name="connsiteX0" fmla="*/ 2378562 w 2378562"/>
              <a:gd name="connsiteY0" fmla="*/ 297865 h 339938"/>
              <a:gd name="connsiteX1" fmla="*/ 2037766 w 2378562"/>
              <a:gd name="connsiteY1" fmla="*/ 339938 h 339938"/>
              <a:gd name="connsiteX2" fmla="*/ 1709154 w 2378562"/>
              <a:gd name="connsiteY2" fmla="*/ 22439 h 339938"/>
              <a:gd name="connsiteX3" fmla="*/ 0 w 2378562"/>
              <a:gd name="connsiteY3" fmla="*/ 146400 h 339938"/>
              <a:gd name="connsiteX0" fmla="*/ 2234616 w 2234616"/>
              <a:gd name="connsiteY0" fmla="*/ 341525 h 341525"/>
              <a:gd name="connsiteX1" fmla="*/ 2037766 w 2234616"/>
              <a:gd name="connsiteY1" fmla="*/ 339938 h 341525"/>
              <a:gd name="connsiteX2" fmla="*/ 1709154 w 2234616"/>
              <a:gd name="connsiteY2" fmla="*/ 22439 h 341525"/>
              <a:gd name="connsiteX3" fmla="*/ 0 w 2234616"/>
              <a:gd name="connsiteY3" fmla="*/ 146400 h 341525"/>
              <a:gd name="connsiteX0" fmla="*/ 2234616 w 2234616"/>
              <a:gd name="connsiteY0" fmla="*/ 341525 h 341525"/>
              <a:gd name="connsiteX1" fmla="*/ 1709154 w 2234616"/>
              <a:gd name="connsiteY1" fmla="*/ 22439 h 341525"/>
              <a:gd name="connsiteX2" fmla="*/ 0 w 2234616"/>
              <a:gd name="connsiteY2" fmla="*/ 146400 h 341525"/>
              <a:gd name="connsiteX0" fmla="*/ 2234616 w 2234616"/>
              <a:gd name="connsiteY0" fmla="*/ 341525 h 341525"/>
              <a:gd name="connsiteX1" fmla="*/ 1709154 w 2234616"/>
              <a:gd name="connsiteY1" fmla="*/ 22439 h 341525"/>
              <a:gd name="connsiteX2" fmla="*/ 0 w 2234616"/>
              <a:gd name="connsiteY2" fmla="*/ 146400 h 341525"/>
            </a:gdLst>
            <a:ahLst/>
            <a:cxnLst>
              <a:cxn ang="0">
                <a:pos x="connsiteX0" y="connsiteY0"/>
              </a:cxn>
              <a:cxn ang="0">
                <a:pos x="connsiteX1" y="connsiteY1"/>
              </a:cxn>
              <a:cxn ang="0">
                <a:pos x="connsiteX2" y="connsiteY2"/>
              </a:cxn>
            </a:cxnLst>
            <a:rect l="l" t="t" r="r" b="b"/>
            <a:pathLst>
              <a:path w="2234616" h="341525">
                <a:moveTo>
                  <a:pt x="2234616" y="341525"/>
                </a:moveTo>
                <a:cubicBezTo>
                  <a:pt x="2059462" y="235163"/>
                  <a:pt x="1920429" y="46056"/>
                  <a:pt x="1709154" y="22439"/>
                </a:cubicBezTo>
                <a:cubicBezTo>
                  <a:pt x="1336718" y="0"/>
                  <a:pt x="248702" y="88432"/>
                  <a:pt x="0" y="146400"/>
                </a:cubicBezTo>
              </a:path>
            </a:pathLst>
          </a:cu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custDataLst>
              <p:tags r:id="rId11"/>
            </p:custDataLst>
          </p:nvPr>
        </p:nvSpPr>
        <p:spPr>
          <a:xfrm>
            <a:off x="1391234" y="3141497"/>
            <a:ext cx="1475382" cy="482444"/>
          </a:xfrm>
          <a:custGeom>
            <a:avLst/>
            <a:gdLst>
              <a:gd name="connsiteX0" fmla="*/ 1475382 w 1475382"/>
              <a:gd name="connsiteY0" fmla="*/ 482444 h 482444"/>
              <a:gd name="connsiteX1" fmla="*/ 645129 w 1475382"/>
              <a:gd name="connsiteY1" fmla="*/ 61708 h 482444"/>
              <a:gd name="connsiteX2" fmla="*/ 129026 w 1475382"/>
              <a:gd name="connsiteY2" fmla="*/ 112196 h 482444"/>
              <a:gd name="connsiteX3" fmla="*/ 0 w 1475382"/>
              <a:gd name="connsiteY3" fmla="*/ 168294 h 482444"/>
            </a:gdLst>
            <a:ahLst/>
            <a:cxnLst>
              <a:cxn ang="0">
                <a:pos x="connsiteX0" y="connsiteY0"/>
              </a:cxn>
              <a:cxn ang="0">
                <a:pos x="connsiteX1" y="connsiteY1"/>
              </a:cxn>
              <a:cxn ang="0">
                <a:pos x="connsiteX2" y="connsiteY2"/>
              </a:cxn>
              <a:cxn ang="0">
                <a:pos x="connsiteX3" y="connsiteY3"/>
              </a:cxn>
            </a:cxnLst>
            <a:rect l="l" t="t" r="r" b="b"/>
            <a:pathLst>
              <a:path w="1475382" h="482444">
                <a:moveTo>
                  <a:pt x="1475382" y="482444"/>
                </a:moveTo>
                <a:cubicBezTo>
                  <a:pt x="1172452" y="302930"/>
                  <a:pt x="869522" y="123416"/>
                  <a:pt x="645129" y="61708"/>
                </a:cubicBezTo>
                <a:cubicBezTo>
                  <a:pt x="420736" y="0"/>
                  <a:pt x="236548" y="94432"/>
                  <a:pt x="129026" y="112196"/>
                </a:cubicBezTo>
                <a:cubicBezTo>
                  <a:pt x="21505" y="129960"/>
                  <a:pt x="0" y="168294"/>
                  <a:pt x="0" y="168294"/>
                </a:cubicBezTo>
              </a:path>
            </a:pathLst>
          </a:cu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custDataLst>
              <p:tags r:id="rId12"/>
            </p:custDataLst>
          </p:nvPr>
        </p:nvSpPr>
        <p:spPr>
          <a:xfrm>
            <a:off x="1357108" y="3447077"/>
            <a:ext cx="2025611" cy="1243664"/>
          </a:xfrm>
          <a:custGeom>
            <a:avLst/>
            <a:gdLst>
              <a:gd name="connsiteX0" fmla="*/ 2023273 w 2023273"/>
              <a:gd name="connsiteY0" fmla="*/ 747040 h 1224809"/>
              <a:gd name="connsiteX1" fmla="*/ 1394974 w 2023273"/>
              <a:gd name="connsiteY1" fmla="*/ 1128507 h 1224809"/>
              <a:gd name="connsiteX2" fmla="*/ 228132 w 2023273"/>
              <a:gd name="connsiteY2" fmla="*/ 169229 h 1224809"/>
              <a:gd name="connsiteX3" fmla="*/ 26179 w 2023273"/>
              <a:gd name="connsiteY3" fmla="*/ 113131 h 1224809"/>
              <a:gd name="connsiteX0" fmla="*/ 2025611 w 2025611"/>
              <a:gd name="connsiteY0" fmla="*/ 765895 h 1243664"/>
              <a:gd name="connsiteX1" fmla="*/ 1397312 w 2025611"/>
              <a:gd name="connsiteY1" fmla="*/ 1147362 h 1243664"/>
              <a:gd name="connsiteX2" fmla="*/ 230470 w 2025611"/>
              <a:gd name="connsiteY2" fmla="*/ 188084 h 1243664"/>
              <a:gd name="connsiteX3" fmla="*/ 14492 w 2025611"/>
              <a:gd name="connsiteY3" fmla="*/ 18855 h 1243664"/>
            </a:gdLst>
            <a:ahLst/>
            <a:cxnLst>
              <a:cxn ang="0">
                <a:pos x="connsiteX0" y="connsiteY0"/>
              </a:cxn>
              <a:cxn ang="0">
                <a:pos x="connsiteX1" y="connsiteY1"/>
              </a:cxn>
              <a:cxn ang="0">
                <a:pos x="connsiteX2" y="connsiteY2"/>
              </a:cxn>
              <a:cxn ang="0">
                <a:pos x="connsiteX3" y="connsiteY3"/>
              </a:cxn>
            </a:cxnLst>
            <a:rect l="l" t="t" r="r" b="b"/>
            <a:pathLst>
              <a:path w="2025611" h="1243664">
                <a:moveTo>
                  <a:pt x="2025611" y="765895"/>
                </a:moveTo>
                <a:cubicBezTo>
                  <a:pt x="1861056" y="1004779"/>
                  <a:pt x="1696502" y="1243664"/>
                  <a:pt x="1397312" y="1147362"/>
                </a:cubicBezTo>
                <a:cubicBezTo>
                  <a:pt x="1098122" y="1051060"/>
                  <a:pt x="460940" y="376168"/>
                  <a:pt x="230470" y="188084"/>
                </a:cubicBezTo>
                <a:cubicBezTo>
                  <a:pt x="0" y="0"/>
                  <a:pt x="47216" y="27270"/>
                  <a:pt x="14492" y="18855"/>
                </a:cubicBezTo>
              </a:path>
            </a:pathLst>
          </a:cu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Freeform 22"/>
          <p:cNvSpPr/>
          <p:nvPr>
            <p:custDataLst>
              <p:tags r:id="rId13"/>
            </p:custDataLst>
          </p:nvPr>
        </p:nvSpPr>
        <p:spPr>
          <a:xfrm>
            <a:off x="1396844" y="3724918"/>
            <a:ext cx="3263978" cy="1413674"/>
          </a:xfrm>
          <a:custGeom>
            <a:avLst/>
            <a:gdLst>
              <a:gd name="connsiteX0" fmla="*/ 2625394 w 3263978"/>
              <a:gd name="connsiteY0" fmla="*/ 0 h 1413674"/>
              <a:gd name="connsiteX1" fmla="*/ 3231254 w 3263978"/>
              <a:gd name="connsiteY1" fmla="*/ 319759 h 1413674"/>
              <a:gd name="connsiteX2" fmla="*/ 2429050 w 3263978"/>
              <a:gd name="connsiteY2" fmla="*/ 1234159 h 1413674"/>
              <a:gd name="connsiteX3" fmla="*/ 1312697 w 3263978"/>
              <a:gd name="connsiteY3" fmla="*/ 1222940 h 1413674"/>
              <a:gd name="connsiteX4" fmla="*/ 0 w 3263978"/>
              <a:gd name="connsiteY4" fmla="*/ 89757 h 1413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63978" h="1413674">
                <a:moveTo>
                  <a:pt x="2625394" y="0"/>
                </a:moveTo>
                <a:cubicBezTo>
                  <a:pt x="2944686" y="57033"/>
                  <a:pt x="3263978" y="114066"/>
                  <a:pt x="3231254" y="319759"/>
                </a:cubicBezTo>
                <a:cubicBezTo>
                  <a:pt x="3198530" y="525452"/>
                  <a:pt x="2748809" y="1083629"/>
                  <a:pt x="2429050" y="1234159"/>
                </a:cubicBezTo>
                <a:cubicBezTo>
                  <a:pt x="2109291" y="1384689"/>
                  <a:pt x="1717539" y="1413674"/>
                  <a:pt x="1312697" y="1222940"/>
                </a:cubicBezTo>
                <a:cubicBezTo>
                  <a:pt x="907855" y="1032206"/>
                  <a:pt x="218783" y="278621"/>
                  <a:pt x="0" y="89757"/>
                </a:cubicBezTo>
              </a:path>
            </a:pathLst>
          </a:cu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custDataLst>
              <p:tags r:id="rId14"/>
            </p:custDataLst>
          </p:nvPr>
        </p:nvSpPr>
        <p:spPr bwMode="auto">
          <a:xfrm rot="16200000">
            <a:off x="72326" y="2815526"/>
            <a:ext cx="1796623" cy="497125"/>
          </a:xfrm>
          <a:prstGeom prst="rect">
            <a:avLst/>
          </a:prstGeom>
          <a:noFill/>
          <a:ln w="9525">
            <a:noFill/>
            <a:round/>
            <a:headEnd/>
            <a:tailEnd/>
          </a:ln>
          <a:effectLst/>
        </p:spPr>
        <p:txBody>
          <a:bodyPr wrap="none" lIns="90000" tIns="46800" rIns="90000" bIns="46800" rtlCol="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7LED decode</a:t>
            </a:r>
          </a:p>
        </p:txBody>
      </p:sp>
      <p:sp>
        <p:nvSpPr>
          <p:cNvPr id="24" name="Rectangle 4"/>
          <p:cNvSpPr>
            <a:spLocks noChangeArrowheads="1"/>
          </p:cNvSpPr>
          <p:nvPr>
            <p:custDataLst>
              <p:tags r:id="rId15"/>
            </p:custDataLst>
          </p:nvPr>
        </p:nvSpPr>
        <p:spPr bwMode="auto">
          <a:xfrm>
            <a:off x="609600" y="2133600"/>
            <a:ext cx="762000" cy="1905000"/>
          </a:xfrm>
          <a:prstGeom prst="rect">
            <a:avLst/>
          </a:prstGeom>
          <a:noFill/>
          <a:ln w="25560">
            <a:solidFill>
              <a:srgbClr val="92D050"/>
            </a:solidFill>
            <a:miter lim="800000"/>
            <a:headEnd/>
            <a:tailEnd/>
          </a:ln>
          <a:effectLst/>
        </p:spPr>
        <p:txBody>
          <a:bodyPr wrap="none" anchor="ctr"/>
          <a:lstStyle/>
          <a:p>
            <a:endParaRPr lang="en-US" dirty="0">
              <a:latin typeface="Calibri" pitchFamily="34" charset="0"/>
            </a:endParaRPr>
          </a:p>
        </p:txBody>
      </p:sp>
    </p:spTree>
    <p:extLst>
      <p:ext uri="{BB962C8B-B14F-4D97-AF65-F5344CB8AC3E}">
        <p14:creationId xmlns:p14="http://schemas.microsoft.com/office/powerpoint/2010/main" val="4029098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0" y="76200"/>
            <a:ext cx="9144000" cy="508000"/>
          </a:xfrm>
        </p:spPr>
        <p:txBody>
          <a:bodyPr>
            <a:normAutofit fontScale="90000"/>
          </a:bodyPr>
          <a:lstStyle/>
          <a:p>
            <a:r>
              <a:rPr lang="en-US" dirty="0" smtClean="0"/>
              <a:t>7  Segment  LED  Decoder Implementation</a:t>
            </a:r>
            <a:endParaRPr lang="en-US" dirty="0"/>
          </a:p>
        </p:txBody>
      </p:sp>
      <p:pic>
        <p:nvPicPr>
          <p:cNvPr id="5" name="Picture 422"/>
          <p:cNvPicPr>
            <a:picLocks noChangeAspect="1" noChangeArrowheads="1"/>
          </p:cNvPicPr>
          <p:nvPr>
            <p:custDataLst>
              <p:tags r:id="rId2"/>
            </p:custDataLst>
          </p:nvPr>
        </p:nvPicPr>
        <p:blipFill>
          <a:blip r:embed="rId13" cstate="print">
            <a:lum bright="18000"/>
          </a:blip>
          <a:srcRect/>
          <a:stretch>
            <a:fillRect/>
          </a:stretch>
        </p:blipFill>
        <p:spPr bwMode="auto">
          <a:xfrm>
            <a:off x="6781800" y="2169195"/>
            <a:ext cx="2227263" cy="2895600"/>
          </a:xfrm>
          <a:prstGeom prst="rect">
            <a:avLst/>
          </a:prstGeom>
          <a:noFill/>
          <a:ln w="18360">
            <a:noFill/>
            <a:round/>
            <a:headEnd/>
            <a:tailEnd/>
          </a:ln>
          <a:effectLst/>
        </p:spPr>
      </p:pic>
      <p:sp>
        <p:nvSpPr>
          <p:cNvPr id="6" name="Text Box 423"/>
          <p:cNvSpPr txBox="1">
            <a:spLocks noChangeArrowheads="1"/>
          </p:cNvSpPr>
          <p:nvPr>
            <p:custDataLst>
              <p:tags r:id="rId3"/>
            </p:custDataLst>
          </p:nvPr>
        </p:nvSpPr>
        <p:spPr bwMode="auto">
          <a:xfrm>
            <a:off x="8235077" y="27025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d0</a:t>
            </a:r>
            <a:endParaRPr lang="en-US" sz="3200" b="1" baseline="-25000" dirty="0">
              <a:solidFill>
                <a:srgbClr val="C00000"/>
              </a:solidFill>
              <a:latin typeface="Calibri" pitchFamily="34" charset="0"/>
            </a:endParaRPr>
          </a:p>
        </p:txBody>
      </p:sp>
      <p:sp>
        <p:nvSpPr>
          <p:cNvPr id="7" name="Text Box 424"/>
          <p:cNvSpPr txBox="1">
            <a:spLocks noChangeArrowheads="1"/>
          </p:cNvSpPr>
          <p:nvPr>
            <p:custDataLst>
              <p:tags r:id="rId4"/>
            </p:custDataLst>
          </p:nvPr>
        </p:nvSpPr>
        <p:spPr bwMode="auto">
          <a:xfrm>
            <a:off x="7700090" y="23215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d1</a:t>
            </a:r>
            <a:endParaRPr lang="en-US" sz="3200" b="1" baseline="-25000" dirty="0">
              <a:solidFill>
                <a:srgbClr val="C00000"/>
              </a:solidFill>
              <a:latin typeface="Calibri" pitchFamily="34" charset="0"/>
            </a:endParaRPr>
          </a:p>
        </p:txBody>
      </p:sp>
      <p:sp>
        <p:nvSpPr>
          <p:cNvPr id="8" name="Text Box 425"/>
          <p:cNvSpPr txBox="1">
            <a:spLocks noChangeArrowheads="1"/>
          </p:cNvSpPr>
          <p:nvPr>
            <p:custDataLst>
              <p:tags r:id="rId5"/>
            </p:custDataLst>
          </p:nvPr>
        </p:nvSpPr>
        <p:spPr bwMode="auto">
          <a:xfrm>
            <a:off x="7086600" y="27025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d2</a:t>
            </a:r>
            <a:endParaRPr lang="en-US" sz="3200" b="1" baseline="-25000" dirty="0">
              <a:solidFill>
                <a:srgbClr val="C00000"/>
              </a:solidFill>
              <a:latin typeface="Calibri" pitchFamily="34" charset="0"/>
            </a:endParaRPr>
          </a:p>
        </p:txBody>
      </p:sp>
      <p:sp>
        <p:nvSpPr>
          <p:cNvPr id="9" name="Text Box 426"/>
          <p:cNvSpPr txBox="1">
            <a:spLocks noChangeArrowheads="1"/>
          </p:cNvSpPr>
          <p:nvPr>
            <p:custDataLst>
              <p:tags r:id="rId6"/>
            </p:custDataLst>
          </p:nvPr>
        </p:nvSpPr>
        <p:spPr bwMode="auto">
          <a:xfrm>
            <a:off x="7549277" y="33121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d3</a:t>
            </a:r>
            <a:endParaRPr lang="en-US" sz="3200" b="1" baseline="-25000" dirty="0">
              <a:solidFill>
                <a:srgbClr val="C00000"/>
              </a:solidFill>
              <a:latin typeface="Calibri" pitchFamily="34" charset="0"/>
            </a:endParaRPr>
          </a:p>
        </p:txBody>
      </p:sp>
      <p:sp>
        <p:nvSpPr>
          <p:cNvPr id="10" name="Text Box 427"/>
          <p:cNvSpPr txBox="1">
            <a:spLocks noChangeArrowheads="1"/>
          </p:cNvSpPr>
          <p:nvPr>
            <p:custDataLst>
              <p:tags r:id="rId7"/>
            </p:custDataLst>
          </p:nvPr>
        </p:nvSpPr>
        <p:spPr bwMode="auto">
          <a:xfrm>
            <a:off x="6934200" y="37693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d4</a:t>
            </a:r>
            <a:endParaRPr lang="en-US" sz="3200" b="1" baseline="-25000" dirty="0">
              <a:solidFill>
                <a:srgbClr val="C00000"/>
              </a:solidFill>
              <a:latin typeface="Calibri" pitchFamily="34" charset="0"/>
            </a:endParaRPr>
          </a:p>
        </p:txBody>
      </p:sp>
      <p:sp>
        <p:nvSpPr>
          <p:cNvPr id="11" name="Text Box 428"/>
          <p:cNvSpPr txBox="1">
            <a:spLocks noChangeArrowheads="1"/>
          </p:cNvSpPr>
          <p:nvPr>
            <p:custDataLst>
              <p:tags r:id="rId8"/>
            </p:custDataLst>
          </p:nvPr>
        </p:nvSpPr>
        <p:spPr bwMode="auto">
          <a:xfrm>
            <a:off x="7471490" y="43027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d5</a:t>
            </a:r>
            <a:endParaRPr lang="en-US" sz="3200" b="1" baseline="-25000" dirty="0">
              <a:solidFill>
                <a:srgbClr val="C00000"/>
              </a:solidFill>
              <a:latin typeface="Calibri" pitchFamily="34" charset="0"/>
            </a:endParaRPr>
          </a:p>
        </p:txBody>
      </p:sp>
      <p:sp>
        <p:nvSpPr>
          <p:cNvPr id="12" name="Text Box 429"/>
          <p:cNvSpPr txBox="1">
            <a:spLocks noChangeArrowheads="1"/>
          </p:cNvSpPr>
          <p:nvPr>
            <p:custDataLst>
              <p:tags r:id="rId9"/>
            </p:custDataLst>
          </p:nvPr>
        </p:nvSpPr>
        <p:spPr bwMode="auto">
          <a:xfrm>
            <a:off x="8082675" y="38455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d6</a:t>
            </a:r>
            <a:endParaRPr lang="en-US" sz="3200" b="1" baseline="-25000" dirty="0">
              <a:solidFill>
                <a:srgbClr val="C00000"/>
              </a:solidFill>
              <a:latin typeface="Calibri" pitchFamily="34" charset="0"/>
            </a:endParaRPr>
          </a:p>
        </p:txBody>
      </p:sp>
      <p:graphicFrame>
        <p:nvGraphicFramePr>
          <p:cNvPr id="13" name="Group 2"/>
          <p:cNvGraphicFramePr>
            <a:graphicFrameLocks noGrp="1"/>
          </p:cNvGraphicFramePr>
          <p:nvPr>
            <p:custDataLst>
              <p:tags r:id="rId10"/>
            </p:custDataLst>
            <p:extLst>
              <p:ext uri="{D42A27DB-BD31-4B8C-83A1-F6EECF244321}">
                <p14:modId xmlns:p14="http://schemas.microsoft.com/office/powerpoint/2010/main" val="1203258511"/>
              </p:ext>
            </p:extLst>
          </p:nvPr>
        </p:nvGraphicFramePr>
        <p:xfrm>
          <a:off x="304800" y="1262553"/>
          <a:ext cx="6019804" cy="5214447"/>
        </p:xfrm>
        <a:graphic>
          <a:graphicData uri="http://schemas.openxmlformats.org/drawingml/2006/table">
            <a:tbl>
              <a:tblPr/>
              <a:tblGrid>
                <a:gridCol w="533400"/>
                <a:gridCol w="533400"/>
                <a:gridCol w="533400"/>
                <a:gridCol w="631372"/>
                <a:gridCol w="631372"/>
                <a:gridCol w="631372"/>
                <a:gridCol w="631372"/>
                <a:gridCol w="631372"/>
                <a:gridCol w="631372"/>
                <a:gridCol w="631372"/>
              </a:tblGrid>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b2</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b1</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b0</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d6</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d5</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d4</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d3</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d2</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d1</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d0</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383129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a:xfrm>
            <a:off x="0" y="76200"/>
            <a:ext cx="9144000" cy="508000"/>
          </a:xfrm>
        </p:spPr>
        <p:txBody>
          <a:bodyPr>
            <a:normAutofit fontScale="90000"/>
          </a:bodyPr>
          <a:lstStyle/>
          <a:p>
            <a:r>
              <a:rPr lang="en-US" dirty="0" smtClean="0"/>
              <a:t>7  Segment  LED  Decoder Implementation</a:t>
            </a:r>
            <a:endParaRPr lang="en-US" dirty="0"/>
          </a:p>
        </p:txBody>
      </p:sp>
      <p:pic>
        <p:nvPicPr>
          <p:cNvPr id="5" name="Picture 422"/>
          <p:cNvPicPr>
            <a:picLocks noChangeAspect="1" noChangeArrowheads="1"/>
          </p:cNvPicPr>
          <p:nvPr>
            <p:custDataLst>
              <p:tags r:id="rId2"/>
            </p:custDataLst>
          </p:nvPr>
        </p:nvPicPr>
        <p:blipFill>
          <a:blip r:embed="rId14" cstate="print">
            <a:lum bright="18000"/>
          </a:blip>
          <a:srcRect/>
          <a:stretch>
            <a:fillRect/>
          </a:stretch>
        </p:blipFill>
        <p:spPr bwMode="auto">
          <a:xfrm>
            <a:off x="6781800" y="2169195"/>
            <a:ext cx="2227263" cy="2895600"/>
          </a:xfrm>
          <a:prstGeom prst="rect">
            <a:avLst/>
          </a:prstGeom>
          <a:noFill/>
          <a:ln w="18360">
            <a:noFill/>
            <a:round/>
            <a:headEnd/>
            <a:tailEnd/>
          </a:ln>
          <a:effectLst/>
        </p:spPr>
      </p:pic>
      <p:sp>
        <p:nvSpPr>
          <p:cNvPr id="6" name="Text Box 423"/>
          <p:cNvSpPr txBox="1">
            <a:spLocks noChangeArrowheads="1"/>
          </p:cNvSpPr>
          <p:nvPr>
            <p:custDataLst>
              <p:tags r:id="rId3"/>
            </p:custDataLst>
          </p:nvPr>
        </p:nvSpPr>
        <p:spPr bwMode="auto">
          <a:xfrm>
            <a:off x="8235077" y="27025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d0</a:t>
            </a:r>
            <a:endParaRPr lang="en-US" sz="3200" b="1" baseline="-25000" dirty="0">
              <a:solidFill>
                <a:srgbClr val="C00000"/>
              </a:solidFill>
              <a:latin typeface="Calibri" pitchFamily="34" charset="0"/>
            </a:endParaRPr>
          </a:p>
        </p:txBody>
      </p:sp>
      <p:sp>
        <p:nvSpPr>
          <p:cNvPr id="7" name="Text Box 424"/>
          <p:cNvSpPr txBox="1">
            <a:spLocks noChangeArrowheads="1"/>
          </p:cNvSpPr>
          <p:nvPr>
            <p:custDataLst>
              <p:tags r:id="rId4"/>
            </p:custDataLst>
          </p:nvPr>
        </p:nvSpPr>
        <p:spPr bwMode="auto">
          <a:xfrm>
            <a:off x="7700090" y="23215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d1</a:t>
            </a:r>
            <a:endParaRPr lang="en-US" sz="3200" b="1" baseline="-25000" dirty="0">
              <a:solidFill>
                <a:srgbClr val="C00000"/>
              </a:solidFill>
              <a:latin typeface="Calibri" pitchFamily="34" charset="0"/>
            </a:endParaRPr>
          </a:p>
        </p:txBody>
      </p:sp>
      <p:sp>
        <p:nvSpPr>
          <p:cNvPr id="8" name="Text Box 425"/>
          <p:cNvSpPr txBox="1">
            <a:spLocks noChangeArrowheads="1"/>
          </p:cNvSpPr>
          <p:nvPr>
            <p:custDataLst>
              <p:tags r:id="rId5"/>
            </p:custDataLst>
          </p:nvPr>
        </p:nvSpPr>
        <p:spPr bwMode="auto">
          <a:xfrm>
            <a:off x="7086600" y="27025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d2</a:t>
            </a:r>
            <a:endParaRPr lang="en-US" sz="3200" b="1" baseline="-25000" dirty="0">
              <a:solidFill>
                <a:srgbClr val="C00000"/>
              </a:solidFill>
              <a:latin typeface="Calibri" pitchFamily="34" charset="0"/>
            </a:endParaRPr>
          </a:p>
        </p:txBody>
      </p:sp>
      <p:sp>
        <p:nvSpPr>
          <p:cNvPr id="9" name="Text Box 426"/>
          <p:cNvSpPr txBox="1">
            <a:spLocks noChangeArrowheads="1"/>
          </p:cNvSpPr>
          <p:nvPr>
            <p:custDataLst>
              <p:tags r:id="rId6"/>
            </p:custDataLst>
          </p:nvPr>
        </p:nvSpPr>
        <p:spPr bwMode="auto">
          <a:xfrm>
            <a:off x="7549277" y="33121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d3</a:t>
            </a:r>
            <a:endParaRPr lang="en-US" sz="3200" b="1" baseline="-25000" dirty="0">
              <a:solidFill>
                <a:srgbClr val="C00000"/>
              </a:solidFill>
              <a:latin typeface="Calibri" pitchFamily="34" charset="0"/>
            </a:endParaRPr>
          </a:p>
        </p:txBody>
      </p:sp>
      <p:sp>
        <p:nvSpPr>
          <p:cNvPr id="10" name="Text Box 427"/>
          <p:cNvSpPr txBox="1">
            <a:spLocks noChangeArrowheads="1"/>
          </p:cNvSpPr>
          <p:nvPr>
            <p:custDataLst>
              <p:tags r:id="rId7"/>
            </p:custDataLst>
          </p:nvPr>
        </p:nvSpPr>
        <p:spPr bwMode="auto">
          <a:xfrm>
            <a:off x="6934200" y="37693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d4</a:t>
            </a:r>
            <a:endParaRPr lang="en-US" sz="3200" b="1" baseline="-25000" dirty="0">
              <a:solidFill>
                <a:srgbClr val="C00000"/>
              </a:solidFill>
              <a:latin typeface="Calibri" pitchFamily="34" charset="0"/>
            </a:endParaRPr>
          </a:p>
        </p:txBody>
      </p:sp>
      <p:sp>
        <p:nvSpPr>
          <p:cNvPr id="11" name="Text Box 428"/>
          <p:cNvSpPr txBox="1">
            <a:spLocks noChangeArrowheads="1"/>
          </p:cNvSpPr>
          <p:nvPr>
            <p:custDataLst>
              <p:tags r:id="rId8"/>
            </p:custDataLst>
          </p:nvPr>
        </p:nvSpPr>
        <p:spPr bwMode="auto">
          <a:xfrm>
            <a:off x="7471490" y="43027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d5</a:t>
            </a:r>
            <a:endParaRPr lang="en-US" sz="3200" b="1" baseline="-25000" dirty="0">
              <a:solidFill>
                <a:srgbClr val="C00000"/>
              </a:solidFill>
              <a:latin typeface="Calibri" pitchFamily="34" charset="0"/>
            </a:endParaRPr>
          </a:p>
        </p:txBody>
      </p:sp>
      <p:sp>
        <p:nvSpPr>
          <p:cNvPr id="12" name="Text Box 429"/>
          <p:cNvSpPr txBox="1">
            <a:spLocks noChangeArrowheads="1"/>
          </p:cNvSpPr>
          <p:nvPr>
            <p:custDataLst>
              <p:tags r:id="rId9"/>
            </p:custDataLst>
          </p:nvPr>
        </p:nvSpPr>
        <p:spPr bwMode="auto">
          <a:xfrm>
            <a:off x="8082675" y="3845595"/>
            <a:ext cx="609760" cy="631328"/>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pPr>
            <a:r>
              <a:rPr lang="en-US" sz="3200" b="1" dirty="0" smtClean="0">
                <a:solidFill>
                  <a:srgbClr val="C00000"/>
                </a:solidFill>
                <a:latin typeface="Calibri" pitchFamily="34" charset="0"/>
              </a:rPr>
              <a:t>d6</a:t>
            </a:r>
            <a:endParaRPr lang="en-US" sz="3200" b="1" baseline="-25000" dirty="0">
              <a:solidFill>
                <a:srgbClr val="C00000"/>
              </a:solidFill>
              <a:latin typeface="Calibri" pitchFamily="34" charset="0"/>
            </a:endParaRPr>
          </a:p>
        </p:txBody>
      </p:sp>
      <p:graphicFrame>
        <p:nvGraphicFramePr>
          <p:cNvPr id="13" name="Group 2"/>
          <p:cNvGraphicFramePr>
            <a:graphicFrameLocks noGrp="1"/>
          </p:cNvGraphicFramePr>
          <p:nvPr>
            <p:custDataLst>
              <p:tags r:id="rId10"/>
            </p:custDataLst>
            <p:extLst>
              <p:ext uri="{D42A27DB-BD31-4B8C-83A1-F6EECF244321}">
                <p14:modId xmlns:p14="http://schemas.microsoft.com/office/powerpoint/2010/main" val="2972817885"/>
              </p:ext>
            </p:extLst>
          </p:nvPr>
        </p:nvGraphicFramePr>
        <p:xfrm>
          <a:off x="304800" y="1262553"/>
          <a:ext cx="6019804" cy="5214447"/>
        </p:xfrm>
        <a:graphic>
          <a:graphicData uri="http://schemas.openxmlformats.org/drawingml/2006/table">
            <a:tbl>
              <a:tblPr/>
              <a:tblGrid>
                <a:gridCol w="533400"/>
                <a:gridCol w="533400"/>
                <a:gridCol w="533400"/>
                <a:gridCol w="631372"/>
                <a:gridCol w="631372"/>
                <a:gridCol w="631372"/>
                <a:gridCol w="631372"/>
                <a:gridCol w="631372"/>
                <a:gridCol w="631372"/>
                <a:gridCol w="631372"/>
              </a:tblGrid>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b2</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b1</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b0</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d6</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d5</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d4</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d3</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d2</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d1</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d0</a:t>
                      </a:r>
                      <a:endParaRPr kumimoji="0" lang="en-US" sz="2800" b="1" i="0" u="none" strike="noStrike" cap="none" normalizeH="0" baseline="-2500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0</a:t>
                      </a: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12600" cap="flat" cmpd="sng" algn="ctr">
                      <a:solidFill>
                        <a:srgbClr val="FFFFFF"/>
                      </a:solidFill>
                      <a:prstDash val="solid"/>
                      <a:round/>
                      <a:headEnd type="none" w="med" len="med"/>
                      <a:tailEnd type="none" w="med" len="med"/>
                    </a:lnB>
                    <a:lnTlToBr>
                      <a:noFill/>
                    </a:lnTlToBr>
                    <a:lnBlToTr>
                      <a:noFill/>
                    </a:lnBlToTr>
                    <a:noFill/>
                  </a:tcPr>
                </a:tc>
              </a:tr>
              <a:tr h="579383">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rPr>
                        <a:t>1</a:t>
                      </a: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28575" cap="flat" cmpd="sng" algn="ctr">
                      <a:solidFill>
                        <a:schemeClr val="tx1"/>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12600" cap="flat" cmpd="sng" algn="ctr">
                      <a:solidFill>
                        <a:srgbClr val="FFFFFF"/>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endParaRPr kumimoji="0" lang="en-US" sz="2800" b="1" i="0" u="none" strike="noStrike" cap="none" normalizeH="0" baseline="0" dirty="0" smtClean="0">
                        <a:ln>
                          <a:noFill/>
                        </a:ln>
                        <a:solidFill>
                          <a:srgbClr val="FFFFFF"/>
                        </a:solidFill>
                        <a:effectLst/>
                        <a:latin typeface="Calibri" pitchFamily="34" charset="0"/>
                        <a:ea typeface="Arial Unicode MS" pitchFamily="34" charset="-128"/>
                        <a:cs typeface="Arial Unicode MS" pitchFamily="34" charset="-128"/>
                      </a:endParaRPr>
                    </a:p>
                  </a:txBody>
                  <a:tcPr marL="0" marR="0" marT="0" marB="0" anchor="ctr" horzOverflow="overflow">
                    <a:lnL w="12600" cap="flat" cmpd="sng" algn="ctr">
                      <a:solidFill>
                        <a:srgbClr val="FFFFFF"/>
                      </a:solidFill>
                      <a:prstDash val="solid"/>
                      <a:round/>
                      <a:headEnd type="none" w="med" len="med"/>
                      <a:tailEnd type="none" w="med" len="med"/>
                    </a:lnL>
                    <a:lnR w="28575" cap="flat" cmpd="sng" algn="ctr">
                      <a:solidFill>
                        <a:schemeClr val="tx1"/>
                      </a:solidFill>
                      <a:prstDash val="solid"/>
                      <a:round/>
                      <a:headEnd type="none" w="med" len="med"/>
                      <a:tailEnd type="none" w="med" len="med"/>
                    </a:lnR>
                    <a:lnT w="12600" cap="flat" cmpd="sng" algn="ctr">
                      <a:solidFill>
                        <a:srgbClr val="FFFFFF"/>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 name="Group 2"/>
          <p:cNvGraphicFramePr>
            <a:graphicFrameLocks noGrp="1"/>
          </p:cNvGraphicFramePr>
          <p:nvPr>
            <p:custDataLst>
              <p:tags r:id="rId11"/>
            </p:custDataLst>
            <p:extLst>
              <p:ext uri="{D42A27DB-BD31-4B8C-83A1-F6EECF244321}">
                <p14:modId xmlns:p14="http://schemas.microsoft.com/office/powerpoint/2010/main" val="825911756"/>
              </p:ext>
            </p:extLst>
          </p:nvPr>
        </p:nvGraphicFramePr>
        <p:xfrm>
          <a:off x="1904999" y="1864391"/>
          <a:ext cx="4419604" cy="4612608"/>
        </p:xfrm>
        <a:graphic>
          <a:graphicData uri="http://schemas.openxmlformats.org/drawingml/2006/table">
            <a:tbl>
              <a:tblPr/>
              <a:tblGrid>
                <a:gridCol w="631372"/>
                <a:gridCol w="631372"/>
                <a:gridCol w="631372"/>
                <a:gridCol w="631372"/>
                <a:gridCol w="631372"/>
                <a:gridCol w="631372"/>
                <a:gridCol w="631372"/>
              </a:tblGrid>
              <a:tr h="576576">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76576">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76576">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76576">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76576">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76576">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76576">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r h="576576">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0</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0">
                        <a:lnSpc>
                          <a:spcPct val="93000"/>
                        </a:lnSpc>
                        <a:spcBef>
                          <a:spcPts val="400"/>
                        </a:spcBef>
                        <a:spcAft>
                          <a:spcPct val="0"/>
                        </a:spcAft>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Lst>
                      </a:pPr>
                      <a:r>
                        <a:rPr kumimoji="0" lang="en-US" sz="2800" b="1" i="0" u="none" strike="noStrike" cap="none" normalizeH="0" baseline="0" dirty="0" smtClean="0">
                          <a:ln>
                            <a:noFill/>
                          </a:ln>
                          <a:solidFill>
                            <a:schemeClr val="tx1"/>
                          </a:solidFill>
                          <a:effectLst/>
                          <a:latin typeface="Calibri" pitchFamily="34" charset="0"/>
                          <a:ea typeface="Arial Unicode MS" pitchFamily="34" charset="-128"/>
                          <a:cs typeface="Arial Unicode MS" pitchFamily="34" charset="-128"/>
                        </a:rPr>
                        <a:t>1</a:t>
                      </a:r>
                    </a:p>
                  </a:txBody>
                  <a:tcPr marL="0" marR="0" marT="0" marB="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15472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Ballot </a:t>
            </a:r>
            <a:r>
              <a:rPr lang="en-US" dirty="0" smtClean="0"/>
              <a:t>Reading and Display</a:t>
            </a:r>
            <a:endParaRPr lang="en-US" dirty="0"/>
          </a:p>
        </p:txBody>
      </p:sp>
      <p:sp>
        <p:nvSpPr>
          <p:cNvPr id="26" name="Text Box 19"/>
          <p:cNvSpPr txBox="1">
            <a:spLocks noChangeArrowheads="1"/>
          </p:cNvSpPr>
          <p:nvPr>
            <p:custDataLst>
              <p:tags r:id="rId2"/>
            </p:custDataLst>
          </p:nvPr>
        </p:nvSpPr>
        <p:spPr bwMode="auto">
          <a:xfrm>
            <a:off x="648803" y="4175006"/>
            <a:ext cx="1021731" cy="497125"/>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tabLst>
                <a:tab pos="723900" algn="l"/>
              </a:tabLst>
            </a:pPr>
            <a:r>
              <a:rPr lang="en-US" dirty="0">
                <a:solidFill>
                  <a:srgbClr val="FFFFFF"/>
                </a:solidFill>
                <a:latin typeface="Calibri" pitchFamily="34" charset="0"/>
              </a:rPr>
              <a:t>Ballots</a:t>
            </a:r>
          </a:p>
        </p:txBody>
      </p:sp>
      <p:sp>
        <p:nvSpPr>
          <p:cNvPr id="27" name="Text Box 20"/>
          <p:cNvSpPr txBox="1">
            <a:spLocks noChangeArrowheads="1"/>
          </p:cNvSpPr>
          <p:nvPr>
            <p:custDataLst>
              <p:tags r:id="rId3"/>
            </p:custDataLst>
          </p:nvPr>
        </p:nvSpPr>
        <p:spPr bwMode="auto">
          <a:xfrm>
            <a:off x="3678462" y="4423569"/>
            <a:ext cx="2874738" cy="1379866"/>
          </a:xfrm>
          <a:prstGeom prst="rect">
            <a:avLst/>
          </a:prstGeom>
          <a:noFill/>
          <a:ln w="9525">
            <a:noFill/>
            <a:round/>
            <a:headEnd/>
            <a:tailEnd/>
          </a:ln>
          <a:effectLst/>
        </p:spPr>
        <p:txBody>
          <a:bodyPr wrap="none" lIns="90000" tIns="46800" rIns="90000" bIns="46800">
            <a:spAutoFit/>
          </a:bodyPr>
          <a:lstStyle/>
          <a:p>
            <a:pPr algn="ctr" eaLnBrk="1" hangingPunct="1">
              <a:lnSpc>
                <a:spcPct val="116000"/>
              </a:lnSpc>
              <a:tabLst>
                <a:tab pos="723900" algn="l"/>
                <a:tab pos="1447800" algn="l"/>
                <a:tab pos="2171700" algn="l"/>
                <a:tab pos="2895600" algn="l"/>
              </a:tabLst>
            </a:pPr>
            <a:r>
              <a:rPr lang="en-US" dirty="0">
                <a:solidFill>
                  <a:srgbClr val="FFFFFF"/>
                </a:solidFill>
                <a:latin typeface="Calibri" pitchFamily="34" charset="0"/>
              </a:rPr>
              <a:t>The 3410 </a:t>
            </a:r>
            <a:r>
              <a:rPr lang="en-US" dirty="0" smtClean="0">
                <a:solidFill>
                  <a:srgbClr val="FFFFFF"/>
                </a:solidFill>
                <a:latin typeface="Calibri" pitchFamily="34" charset="0"/>
              </a:rPr>
              <a:t>optical scan</a:t>
            </a:r>
          </a:p>
          <a:p>
            <a:pPr algn="ctr" eaLnBrk="1" hangingPunct="1">
              <a:lnSpc>
                <a:spcPct val="116000"/>
              </a:lnSpc>
              <a:tabLst>
                <a:tab pos="723900" algn="l"/>
                <a:tab pos="1447800" algn="l"/>
                <a:tab pos="2171700" algn="l"/>
                <a:tab pos="2895600" algn="l"/>
              </a:tabLst>
            </a:pPr>
            <a:r>
              <a:rPr lang="en-US" dirty="0" smtClean="0">
                <a:solidFill>
                  <a:srgbClr val="FFFFFF"/>
                </a:solidFill>
                <a:latin typeface="Calibri" pitchFamily="34" charset="0"/>
              </a:rPr>
              <a:t> vote </a:t>
            </a:r>
            <a:r>
              <a:rPr lang="en-US" strike="sngStrike" dirty="0" smtClean="0">
                <a:solidFill>
                  <a:srgbClr val="FFFFFF"/>
                </a:solidFill>
                <a:latin typeface="Calibri" pitchFamily="34" charset="0"/>
              </a:rPr>
              <a:t>counter</a:t>
            </a:r>
            <a:r>
              <a:rPr lang="en-US" dirty="0" smtClean="0">
                <a:solidFill>
                  <a:srgbClr val="FFFFFF"/>
                </a:solidFill>
                <a:latin typeface="Calibri" pitchFamily="34" charset="0"/>
              </a:rPr>
              <a:t> reader</a:t>
            </a:r>
            <a:endParaRPr lang="en-US" dirty="0">
              <a:solidFill>
                <a:srgbClr val="FFFFFF"/>
              </a:solidFill>
              <a:latin typeface="Calibri" pitchFamily="34" charset="0"/>
            </a:endParaRPr>
          </a:p>
          <a:p>
            <a:pPr algn="ctr" eaLnBrk="1" hangingPunct="1">
              <a:lnSpc>
                <a:spcPct val="116000"/>
              </a:lnSpc>
              <a:tabLst>
                <a:tab pos="723900" algn="l"/>
                <a:tab pos="1447800" algn="l"/>
                <a:tab pos="2171700" algn="l"/>
                <a:tab pos="2895600" algn="l"/>
              </a:tabLst>
            </a:pPr>
            <a:r>
              <a:rPr lang="en-US" dirty="0">
                <a:solidFill>
                  <a:srgbClr val="FFFFFF"/>
                </a:solidFill>
                <a:latin typeface="Calibri" pitchFamily="34" charset="0"/>
              </a:rPr>
              <a:t>machine</a:t>
            </a:r>
          </a:p>
        </p:txBody>
      </p:sp>
      <p:pic>
        <p:nvPicPr>
          <p:cNvPr id="125" name="Picture 18"/>
          <p:cNvPicPr>
            <a:picLocks noChangeAspect="1" noChangeArrowheads="1"/>
          </p:cNvPicPr>
          <p:nvPr>
            <p:custDataLst>
              <p:tags r:id="rId4"/>
            </p:custDataLst>
          </p:nvPr>
        </p:nvPicPr>
        <p:blipFill>
          <a:blip r:embed="rId55" cstate="print">
            <a:lum bright="-66000"/>
          </a:blip>
          <a:srcRect/>
          <a:stretch>
            <a:fillRect/>
          </a:stretch>
        </p:blipFill>
        <p:spPr bwMode="auto">
          <a:xfrm>
            <a:off x="2546350" y="1291431"/>
            <a:ext cx="4356100" cy="3132138"/>
          </a:xfrm>
          <a:prstGeom prst="rect">
            <a:avLst/>
          </a:prstGeom>
          <a:noFill/>
          <a:ln w="18360">
            <a:noFill/>
            <a:round/>
            <a:headEnd/>
            <a:tailEnd/>
          </a:ln>
          <a:effectLst/>
        </p:spPr>
      </p:pic>
      <p:grpSp>
        <p:nvGrpSpPr>
          <p:cNvPr id="126" name="Group 125"/>
          <p:cNvGrpSpPr/>
          <p:nvPr>
            <p:custDataLst>
              <p:tags r:id="rId5"/>
            </p:custDataLst>
          </p:nvPr>
        </p:nvGrpSpPr>
        <p:grpSpPr>
          <a:xfrm>
            <a:off x="304800" y="1371600"/>
            <a:ext cx="1447800" cy="2247900"/>
            <a:chOff x="304800" y="1371600"/>
            <a:chExt cx="1447800" cy="2247900"/>
          </a:xfrm>
        </p:grpSpPr>
        <p:sp>
          <p:nvSpPr>
            <p:cNvPr id="127" name="Rectangle 13"/>
            <p:cNvSpPr>
              <a:spLocks noChangeArrowheads="1"/>
            </p:cNvSpPr>
            <p:nvPr>
              <p:custDataLst>
                <p:tags r:id="rId45"/>
              </p:custDataLst>
            </p:nvPr>
          </p:nvSpPr>
          <p:spPr bwMode="auto">
            <a:xfrm>
              <a:off x="304800" y="1371600"/>
              <a:ext cx="1447800" cy="2247900"/>
            </a:xfrm>
            <a:custGeom>
              <a:avLst/>
              <a:gdLst>
                <a:gd name="connsiteX0" fmla="*/ 0 w 1447800"/>
                <a:gd name="connsiteY0" fmla="*/ 0 h 2209800"/>
                <a:gd name="connsiteX1" fmla="*/ 1447800 w 1447800"/>
                <a:gd name="connsiteY1" fmla="*/ 0 h 2209800"/>
                <a:gd name="connsiteX2" fmla="*/ 1447800 w 1447800"/>
                <a:gd name="connsiteY2" fmla="*/ 2209800 h 2209800"/>
                <a:gd name="connsiteX3" fmla="*/ 0 w 1447800"/>
                <a:gd name="connsiteY3" fmla="*/ 2209800 h 2209800"/>
                <a:gd name="connsiteX4" fmla="*/ 0 w 1447800"/>
                <a:gd name="connsiteY4" fmla="*/ 0 h 2209800"/>
                <a:gd name="connsiteX0" fmla="*/ 0 w 1447800"/>
                <a:gd name="connsiteY0" fmla="*/ 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0 h 2209800"/>
                <a:gd name="connsiteX0" fmla="*/ 0 w 1447800"/>
                <a:gd name="connsiteY0" fmla="*/ 1524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152400 h 2209800"/>
                <a:gd name="connsiteX0" fmla="*/ 0 w 1447800"/>
                <a:gd name="connsiteY0" fmla="*/ 2286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228600 h 2209800"/>
                <a:gd name="connsiteX0" fmla="*/ 0 w 1447800"/>
                <a:gd name="connsiteY0" fmla="*/ 3048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30480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800" h="2209800">
                  <a:moveTo>
                    <a:pt x="0" y="304800"/>
                  </a:moveTo>
                  <a:lnTo>
                    <a:pt x="247650" y="0"/>
                  </a:lnTo>
                  <a:lnTo>
                    <a:pt x="1447800" y="0"/>
                  </a:lnTo>
                  <a:lnTo>
                    <a:pt x="1447800" y="2209800"/>
                  </a:lnTo>
                  <a:lnTo>
                    <a:pt x="0" y="2209800"/>
                  </a:lnTo>
                  <a:lnTo>
                    <a:pt x="0" y="304800"/>
                  </a:lnTo>
                  <a:close/>
                </a:path>
              </a:pathLst>
            </a:custGeom>
            <a:solidFill>
              <a:schemeClr val="bg2">
                <a:lumMod val="40000"/>
                <a:lumOff val="60000"/>
              </a:schemeClr>
            </a:solidFill>
            <a:ln w="28575" cmpd="sng">
              <a:solidFill>
                <a:schemeClr val="bg2">
                  <a:lumMod val="75000"/>
                </a:schemeClr>
              </a:solidFill>
              <a:miter lim="800000"/>
              <a:headEnd/>
              <a:tailEnd/>
            </a:ln>
            <a:effectLst/>
          </p:spPr>
          <p:txBody>
            <a:bodyPr wrap="none" anchor="ctr"/>
            <a:lstStyle/>
            <a:p>
              <a:endParaRPr lang="en-US" dirty="0">
                <a:latin typeface="Calibri" pitchFamily="34" charset="0"/>
              </a:endParaRPr>
            </a:p>
          </p:txBody>
        </p:sp>
        <p:sp>
          <p:nvSpPr>
            <p:cNvPr id="128" name="Oval 14"/>
            <p:cNvSpPr>
              <a:spLocks noChangeArrowheads="1"/>
            </p:cNvSpPr>
            <p:nvPr>
              <p:custDataLst>
                <p:tags r:id="rId46"/>
              </p:custDataLst>
            </p:nvPr>
          </p:nvSpPr>
          <p:spPr bwMode="auto">
            <a:xfrm>
              <a:off x="1441934" y="2095500"/>
              <a:ext cx="228600" cy="228600"/>
            </a:xfrm>
            <a:prstGeom prst="ellipse">
              <a:avLst/>
            </a:prstGeom>
            <a:solidFill>
              <a:schemeClr val="tx1"/>
            </a:solid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29" name="Oval 15"/>
            <p:cNvSpPr>
              <a:spLocks noChangeArrowheads="1"/>
            </p:cNvSpPr>
            <p:nvPr>
              <p:custDataLst>
                <p:tags r:id="rId47"/>
              </p:custDataLst>
            </p:nvPr>
          </p:nvSpPr>
          <p:spPr bwMode="auto">
            <a:xfrm>
              <a:off x="1441934" y="1790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30" name="Oval 16"/>
            <p:cNvSpPr>
              <a:spLocks noChangeArrowheads="1"/>
            </p:cNvSpPr>
            <p:nvPr>
              <p:custDataLst>
                <p:tags r:id="rId48"/>
              </p:custDataLst>
            </p:nvPr>
          </p:nvSpPr>
          <p:spPr bwMode="auto">
            <a:xfrm>
              <a:off x="1441934" y="1485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31" name="Oval 17"/>
            <p:cNvSpPr>
              <a:spLocks noChangeArrowheads="1"/>
            </p:cNvSpPr>
            <p:nvPr>
              <p:custDataLst>
                <p:tags r:id="rId49"/>
              </p:custDataLst>
            </p:nvPr>
          </p:nvSpPr>
          <p:spPr bwMode="auto">
            <a:xfrm>
              <a:off x="1441934" y="24003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32" name="Oval 15"/>
            <p:cNvSpPr>
              <a:spLocks noChangeArrowheads="1"/>
            </p:cNvSpPr>
            <p:nvPr>
              <p:custDataLst>
                <p:tags r:id="rId50"/>
              </p:custDataLst>
            </p:nvPr>
          </p:nvSpPr>
          <p:spPr bwMode="auto">
            <a:xfrm>
              <a:off x="1441934" y="27051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33" name="Oval 16"/>
            <p:cNvSpPr>
              <a:spLocks noChangeArrowheads="1"/>
            </p:cNvSpPr>
            <p:nvPr>
              <p:custDataLst>
                <p:tags r:id="rId51"/>
              </p:custDataLst>
            </p:nvPr>
          </p:nvSpPr>
          <p:spPr bwMode="auto">
            <a:xfrm>
              <a:off x="1441934" y="3009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34" name="Oval 17"/>
            <p:cNvSpPr>
              <a:spLocks noChangeArrowheads="1"/>
            </p:cNvSpPr>
            <p:nvPr>
              <p:custDataLst>
                <p:tags r:id="rId52"/>
              </p:custDataLst>
            </p:nvPr>
          </p:nvSpPr>
          <p:spPr bwMode="auto">
            <a:xfrm>
              <a:off x="1441934" y="3314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grpSp>
      <p:grpSp>
        <p:nvGrpSpPr>
          <p:cNvPr id="135" name="Group 134"/>
          <p:cNvGrpSpPr/>
          <p:nvPr>
            <p:custDataLst>
              <p:tags r:id="rId6"/>
            </p:custDataLst>
          </p:nvPr>
        </p:nvGrpSpPr>
        <p:grpSpPr>
          <a:xfrm>
            <a:off x="457200" y="1524000"/>
            <a:ext cx="1447800" cy="2247900"/>
            <a:chOff x="304800" y="1371600"/>
            <a:chExt cx="1447800" cy="2247900"/>
          </a:xfrm>
        </p:grpSpPr>
        <p:sp>
          <p:nvSpPr>
            <p:cNvPr id="136" name="Rectangle 13"/>
            <p:cNvSpPr>
              <a:spLocks noChangeArrowheads="1"/>
            </p:cNvSpPr>
            <p:nvPr>
              <p:custDataLst>
                <p:tags r:id="rId37"/>
              </p:custDataLst>
            </p:nvPr>
          </p:nvSpPr>
          <p:spPr bwMode="auto">
            <a:xfrm>
              <a:off x="304800" y="1371600"/>
              <a:ext cx="1447800" cy="2247900"/>
            </a:xfrm>
            <a:custGeom>
              <a:avLst/>
              <a:gdLst>
                <a:gd name="connsiteX0" fmla="*/ 0 w 1447800"/>
                <a:gd name="connsiteY0" fmla="*/ 0 h 2209800"/>
                <a:gd name="connsiteX1" fmla="*/ 1447800 w 1447800"/>
                <a:gd name="connsiteY1" fmla="*/ 0 h 2209800"/>
                <a:gd name="connsiteX2" fmla="*/ 1447800 w 1447800"/>
                <a:gd name="connsiteY2" fmla="*/ 2209800 h 2209800"/>
                <a:gd name="connsiteX3" fmla="*/ 0 w 1447800"/>
                <a:gd name="connsiteY3" fmla="*/ 2209800 h 2209800"/>
                <a:gd name="connsiteX4" fmla="*/ 0 w 1447800"/>
                <a:gd name="connsiteY4" fmla="*/ 0 h 2209800"/>
                <a:gd name="connsiteX0" fmla="*/ 0 w 1447800"/>
                <a:gd name="connsiteY0" fmla="*/ 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0 h 2209800"/>
                <a:gd name="connsiteX0" fmla="*/ 0 w 1447800"/>
                <a:gd name="connsiteY0" fmla="*/ 1524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152400 h 2209800"/>
                <a:gd name="connsiteX0" fmla="*/ 0 w 1447800"/>
                <a:gd name="connsiteY0" fmla="*/ 2286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228600 h 2209800"/>
                <a:gd name="connsiteX0" fmla="*/ 0 w 1447800"/>
                <a:gd name="connsiteY0" fmla="*/ 3048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30480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800" h="2209800">
                  <a:moveTo>
                    <a:pt x="0" y="304800"/>
                  </a:moveTo>
                  <a:lnTo>
                    <a:pt x="247650" y="0"/>
                  </a:lnTo>
                  <a:lnTo>
                    <a:pt x="1447800" y="0"/>
                  </a:lnTo>
                  <a:lnTo>
                    <a:pt x="1447800" y="2209800"/>
                  </a:lnTo>
                  <a:lnTo>
                    <a:pt x="0" y="2209800"/>
                  </a:lnTo>
                  <a:lnTo>
                    <a:pt x="0" y="304800"/>
                  </a:lnTo>
                  <a:close/>
                </a:path>
              </a:pathLst>
            </a:custGeom>
            <a:solidFill>
              <a:schemeClr val="bg2">
                <a:lumMod val="40000"/>
                <a:lumOff val="60000"/>
              </a:schemeClr>
            </a:solidFill>
            <a:ln w="28575" cmpd="sng">
              <a:solidFill>
                <a:schemeClr val="bg2">
                  <a:lumMod val="75000"/>
                </a:schemeClr>
              </a:solidFill>
              <a:miter lim="800000"/>
              <a:headEnd/>
              <a:tailEnd/>
            </a:ln>
            <a:effectLst/>
          </p:spPr>
          <p:txBody>
            <a:bodyPr wrap="none" anchor="ctr"/>
            <a:lstStyle/>
            <a:p>
              <a:endParaRPr lang="en-US" dirty="0">
                <a:latin typeface="Calibri" pitchFamily="34" charset="0"/>
              </a:endParaRPr>
            </a:p>
          </p:txBody>
        </p:sp>
        <p:sp>
          <p:nvSpPr>
            <p:cNvPr id="137" name="Oval 14"/>
            <p:cNvSpPr>
              <a:spLocks noChangeArrowheads="1"/>
            </p:cNvSpPr>
            <p:nvPr>
              <p:custDataLst>
                <p:tags r:id="rId38"/>
              </p:custDataLst>
            </p:nvPr>
          </p:nvSpPr>
          <p:spPr bwMode="auto">
            <a:xfrm>
              <a:off x="1441934" y="2095500"/>
              <a:ext cx="228600" cy="228600"/>
            </a:xfrm>
            <a:prstGeom prst="ellipse">
              <a:avLst/>
            </a:prstGeom>
            <a:solidFill>
              <a:schemeClr val="tx1"/>
            </a:solid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38" name="Oval 15"/>
            <p:cNvSpPr>
              <a:spLocks noChangeArrowheads="1"/>
            </p:cNvSpPr>
            <p:nvPr>
              <p:custDataLst>
                <p:tags r:id="rId39"/>
              </p:custDataLst>
            </p:nvPr>
          </p:nvSpPr>
          <p:spPr bwMode="auto">
            <a:xfrm>
              <a:off x="1441934" y="1790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39" name="Oval 16"/>
            <p:cNvSpPr>
              <a:spLocks noChangeArrowheads="1"/>
            </p:cNvSpPr>
            <p:nvPr>
              <p:custDataLst>
                <p:tags r:id="rId40"/>
              </p:custDataLst>
            </p:nvPr>
          </p:nvSpPr>
          <p:spPr bwMode="auto">
            <a:xfrm>
              <a:off x="1441934" y="1485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40" name="Oval 17"/>
            <p:cNvSpPr>
              <a:spLocks noChangeArrowheads="1"/>
            </p:cNvSpPr>
            <p:nvPr>
              <p:custDataLst>
                <p:tags r:id="rId41"/>
              </p:custDataLst>
            </p:nvPr>
          </p:nvSpPr>
          <p:spPr bwMode="auto">
            <a:xfrm>
              <a:off x="1441934" y="24003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41" name="Oval 15"/>
            <p:cNvSpPr>
              <a:spLocks noChangeArrowheads="1"/>
            </p:cNvSpPr>
            <p:nvPr>
              <p:custDataLst>
                <p:tags r:id="rId42"/>
              </p:custDataLst>
            </p:nvPr>
          </p:nvSpPr>
          <p:spPr bwMode="auto">
            <a:xfrm>
              <a:off x="1441934" y="27051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42" name="Oval 16"/>
            <p:cNvSpPr>
              <a:spLocks noChangeArrowheads="1"/>
            </p:cNvSpPr>
            <p:nvPr>
              <p:custDataLst>
                <p:tags r:id="rId43"/>
              </p:custDataLst>
            </p:nvPr>
          </p:nvSpPr>
          <p:spPr bwMode="auto">
            <a:xfrm>
              <a:off x="1441934" y="3009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43" name="Oval 17"/>
            <p:cNvSpPr>
              <a:spLocks noChangeArrowheads="1"/>
            </p:cNvSpPr>
            <p:nvPr>
              <p:custDataLst>
                <p:tags r:id="rId44"/>
              </p:custDataLst>
            </p:nvPr>
          </p:nvSpPr>
          <p:spPr bwMode="auto">
            <a:xfrm>
              <a:off x="1441934" y="3314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grpSp>
      <p:grpSp>
        <p:nvGrpSpPr>
          <p:cNvPr id="144" name="Group 143"/>
          <p:cNvGrpSpPr/>
          <p:nvPr>
            <p:custDataLst>
              <p:tags r:id="rId7"/>
            </p:custDataLst>
          </p:nvPr>
        </p:nvGrpSpPr>
        <p:grpSpPr>
          <a:xfrm>
            <a:off x="609600" y="1676400"/>
            <a:ext cx="1447800" cy="2247900"/>
            <a:chOff x="304800" y="1371600"/>
            <a:chExt cx="1447800" cy="2247900"/>
          </a:xfrm>
        </p:grpSpPr>
        <p:sp>
          <p:nvSpPr>
            <p:cNvPr id="145" name="Rectangle 13"/>
            <p:cNvSpPr>
              <a:spLocks noChangeArrowheads="1"/>
            </p:cNvSpPr>
            <p:nvPr>
              <p:custDataLst>
                <p:tags r:id="rId29"/>
              </p:custDataLst>
            </p:nvPr>
          </p:nvSpPr>
          <p:spPr bwMode="auto">
            <a:xfrm>
              <a:off x="304800" y="1371600"/>
              <a:ext cx="1447800" cy="2247900"/>
            </a:xfrm>
            <a:custGeom>
              <a:avLst/>
              <a:gdLst>
                <a:gd name="connsiteX0" fmla="*/ 0 w 1447800"/>
                <a:gd name="connsiteY0" fmla="*/ 0 h 2209800"/>
                <a:gd name="connsiteX1" fmla="*/ 1447800 w 1447800"/>
                <a:gd name="connsiteY1" fmla="*/ 0 h 2209800"/>
                <a:gd name="connsiteX2" fmla="*/ 1447800 w 1447800"/>
                <a:gd name="connsiteY2" fmla="*/ 2209800 h 2209800"/>
                <a:gd name="connsiteX3" fmla="*/ 0 w 1447800"/>
                <a:gd name="connsiteY3" fmla="*/ 2209800 h 2209800"/>
                <a:gd name="connsiteX4" fmla="*/ 0 w 1447800"/>
                <a:gd name="connsiteY4" fmla="*/ 0 h 2209800"/>
                <a:gd name="connsiteX0" fmla="*/ 0 w 1447800"/>
                <a:gd name="connsiteY0" fmla="*/ 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0 h 2209800"/>
                <a:gd name="connsiteX0" fmla="*/ 0 w 1447800"/>
                <a:gd name="connsiteY0" fmla="*/ 1524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152400 h 2209800"/>
                <a:gd name="connsiteX0" fmla="*/ 0 w 1447800"/>
                <a:gd name="connsiteY0" fmla="*/ 2286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228600 h 2209800"/>
                <a:gd name="connsiteX0" fmla="*/ 0 w 1447800"/>
                <a:gd name="connsiteY0" fmla="*/ 304800 h 2209800"/>
                <a:gd name="connsiteX1" fmla="*/ 247650 w 1447800"/>
                <a:gd name="connsiteY1" fmla="*/ 0 h 2209800"/>
                <a:gd name="connsiteX2" fmla="*/ 1447800 w 1447800"/>
                <a:gd name="connsiteY2" fmla="*/ 0 h 2209800"/>
                <a:gd name="connsiteX3" fmla="*/ 1447800 w 1447800"/>
                <a:gd name="connsiteY3" fmla="*/ 2209800 h 2209800"/>
                <a:gd name="connsiteX4" fmla="*/ 0 w 1447800"/>
                <a:gd name="connsiteY4" fmla="*/ 2209800 h 2209800"/>
                <a:gd name="connsiteX5" fmla="*/ 0 w 1447800"/>
                <a:gd name="connsiteY5" fmla="*/ 30480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7800" h="2209800">
                  <a:moveTo>
                    <a:pt x="0" y="304800"/>
                  </a:moveTo>
                  <a:lnTo>
                    <a:pt x="247650" y="0"/>
                  </a:lnTo>
                  <a:lnTo>
                    <a:pt x="1447800" y="0"/>
                  </a:lnTo>
                  <a:lnTo>
                    <a:pt x="1447800" y="2209800"/>
                  </a:lnTo>
                  <a:lnTo>
                    <a:pt x="0" y="2209800"/>
                  </a:lnTo>
                  <a:lnTo>
                    <a:pt x="0" y="304800"/>
                  </a:lnTo>
                  <a:close/>
                </a:path>
              </a:pathLst>
            </a:custGeom>
            <a:solidFill>
              <a:schemeClr val="bg2">
                <a:lumMod val="40000"/>
                <a:lumOff val="60000"/>
              </a:schemeClr>
            </a:solidFill>
            <a:ln w="28575" cmpd="sng">
              <a:solidFill>
                <a:schemeClr val="bg2">
                  <a:lumMod val="75000"/>
                </a:schemeClr>
              </a:solidFill>
              <a:miter lim="800000"/>
              <a:headEnd/>
              <a:tailEnd/>
            </a:ln>
            <a:effectLst/>
          </p:spPr>
          <p:txBody>
            <a:bodyPr wrap="none" anchor="ctr"/>
            <a:lstStyle/>
            <a:p>
              <a:endParaRPr lang="en-US" dirty="0">
                <a:latin typeface="Calibri" pitchFamily="34" charset="0"/>
              </a:endParaRPr>
            </a:p>
          </p:txBody>
        </p:sp>
        <p:sp>
          <p:nvSpPr>
            <p:cNvPr id="146" name="Oval 14"/>
            <p:cNvSpPr>
              <a:spLocks noChangeArrowheads="1"/>
            </p:cNvSpPr>
            <p:nvPr>
              <p:custDataLst>
                <p:tags r:id="rId30"/>
              </p:custDataLst>
            </p:nvPr>
          </p:nvSpPr>
          <p:spPr bwMode="auto">
            <a:xfrm>
              <a:off x="1441934" y="2095500"/>
              <a:ext cx="228600" cy="228600"/>
            </a:xfrm>
            <a:prstGeom prst="ellipse">
              <a:avLst/>
            </a:prstGeom>
            <a:solidFill>
              <a:schemeClr val="tx1"/>
            </a:solid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47" name="Oval 15"/>
            <p:cNvSpPr>
              <a:spLocks noChangeArrowheads="1"/>
            </p:cNvSpPr>
            <p:nvPr>
              <p:custDataLst>
                <p:tags r:id="rId31"/>
              </p:custDataLst>
            </p:nvPr>
          </p:nvSpPr>
          <p:spPr bwMode="auto">
            <a:xfrm>
              <a:off x="1441934" y="1790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48" name="Oval 16"/>
            <p:cNvSpPr>
              <a:spLocks noChangeArrowheads="1"/>
            </p:cNvSpPr>
            <p:nvPr>
              <p:custDataLst>
                <p:tags r:id="rId32"/>
              </p:custDataLst>
            </p:nvPr>
          </p:nvSpPr>
          <p:spPr bwMode="auto">
            <a:xfrm>
              <a:off x="1441934" y="1485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49" name="Oval 17"/>
            <p:cNvSpPr>
              <a:spLocks noChangeArrowheads="1"/>
            </p:cNvSpPr>
            <p:nvPr>
              <p:custDataLst>
                <p:tags r:id="rId33"/>
              </p:custDataLst>
            </p:nvPr>
          </p:nvSpPr>
          <p:spPr bwMode="auto">
            <a:xfrm>
              <a:off x="1441934" y="24003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50" name="Oval 15"/>
            <p:cNvSpPr>
              <a:spLocks noChangeArrowheads="1"/>
            </p:cNvSpPr>
            <p:nvPr>
              <p:custDataLst>
                <p:tags r:id="rId34"/>
              </p:custDataLst>
            </p:nvPr>
          </p:nvSpPr>
          <p:spPr bwMode="auto">
            <a:xfrm>
              <a:off x="1441934" y="27051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51" name="Oval 16"/>
            <p:cNvSpPr>
              <a:spLocks noChangeArrowheads="1"/>
            </p:cNvSpPr>
            <p:nvPr>
              <p:custDataLst>
                <p:tags r:id="rId35"/>
              </p:custDataLst>
            </p:nvPr>
          </p:nvSpPr>
          <p:spPr bwMode="auto">
            <a:xfrm>
              <a:off x="1441934" y="30099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sp>
          <p:nvSpPr>
            <p:cNvPr id="152" name="Oval 17"/>
            <p:cNvSpPr>
              <a:spLocks noChangeArrowheads="1"/>
            </p:cNvSpPr>
            <p:nvPr>
              <p:custDataLst>
                <p:tags r:id="rId36"/>
              </p:custDataLst>
            </p:nvPr>
          </p:nvSpPr>
          <p:spPr bwMode="auto">
            <a:xfrm>
              <a:off x="1441934" y="3314700"/>
              <a:ext cx="228600" cy="228600"/>
            </a:xfrm>
            <a:prstGeom prst="ellipse">
              <a:avLst/>
            </a:prstGeom>
            <a:noFill/>
            <a:ln w="25560">
              <a:solidFill>
                <a:schemeClr val="tx1"/>
              </a:solidFill>
              <a:miter lim="800000"/>
              <a:headEnd/>
              <a:tailEnd/>
            </a:ln>
            <a:effectLst/>
          </p:spPr>
          <p:txBody>
            <a:bodyPr wrap="none" anchor="ctr"/>
            <a:lstStyle/>
            <a:p>
              <a:endParaRPr lang="en-US" dirty="0">
                <a:latin typeface="Calibri" pitchFamily="34" charset="0"/>
              </a:endParaRPr>
            </a:p>
          </p:txBody>
        </p:sp>
      </p:grpSp>
      <p:sp>
        <p:nvSpPr>
          <p:cNvPr id="153" name="Rectangle 152"/>
          <p:cNvSpPr/>
          <p:nvPr>
            <p:custDataLst>
              <p:tags r:id="rId8"/>
            </p:custDataLst>
          </p:nvPr>
        </p:nvSpPr>
        <p:spPr>
          <a:xfrm rot="16200000">
            <a:off x="1524000" y="2552700"/>
            <a:ext cx="2133600" cy="457200"/>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detect</a:t>
            </a:r>
            <a:endParaRPr lang="en-US" dirty="0">
              <a:solidFill>
                <a:schemeClr val="bg1"/>
              </a:solidFill>
            </a:endParaRPr>
          </a:p>
        </p:txBody>
      </p:sp>
      <p:sp>
        <p:nvSpPr>
          <p:cNvPr id="154" name="Arc 153"/>
          <p:cNvSpPr/>
          <p:nvPr>
            <p:custDataLst>
              <p:tags r:id="rId9"/>
            </p:custDataLst>
          </p:nvPr>
        </p:nvSpPr>
        <p:spPr>
          <a:xfrm>
            <a:off x="2209800" y="26670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5" name="Arc 154"/>
          <p:cNvSpPr/>
          <p:nvPr>
            <p:custDataLst>
              <p:tags r:id="rId10"/>
            </p:custDataLst>
          </p:nvPr>
        </p:nvSpPr>
        <p:spPr>
          <a:xfrm>
            <a:off x="2209800" y="29718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6" name="Arc 155"/>
          <p:cNvSpPr/>
          <p:nvPr>
            <p:custDataLst>
              <p:tags r:id="rId11"/>
            </p:custDataLst>
          </p:nvPr>
        </p:nvSpPr>
        <p:spPr>
          <a:xfrm>
            <a:off x="2209800" y="32766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7" name="Arc 156"/>
          <p:cNvSpPr/>
          <p:nvPr>
            <p:custDataLst>
              <p:tags r:id="rId12"/>
            </p:custDataLst>
          </p:nvPr>
        </p:nvSpPr>
        <p:spPr>
          <a:xfrm>
            <a:off x="2209800" y="35814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8" name="Arc 157"/>
          <p:cNvSpPr/>
          <p:nvPr>
            <p:custDataLst>
              <p:tags r:id="rId13"/>
            </p:custDataLst>
          </p:nvPr>
        </p:nvSpPr>
        <p:spPr>
          <a:xfrm>
            <a:off x="2209800" y="17526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9" name="Arc 158"/>
          <p:cNvSpPr/>
          <p:nvPr>
            <p:custDataLst>
              <p:tags r:id="rId14"/>
            </p:custDataLst>
          </p:nvPr>
        </p:nvSpPr>
        <p:spPr>
          <a:xfrm>
            <a:off x="2209800" y="20574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0" name="Arc 159"/>
          <p:cNvSpPr/>
          <p:nvPr>
            <p:custDataLst>
              <p:tags r:id="rId15"/>
            </p:custDataLst>
          </p:nvPr>
        </p:nvSpPr>
        <p:spPr>
          <a:xfrm>
            <a:off x="2209800" y="2362200"/>
            <a:ext cx="304800" cy="228600"/>
          </a:xfrm>
          <a:prstGeom prst="arc">
            <a:avLst>
              <a:gd name="adj1" fmla="val 5400000"/>
              <a:gd name="adj2" fmla="val 15873599"/>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1" name="Straight Connector 160"/>
          <p:cNvCxnSpPr>
            <a:stCxn id="153" idx="2"/>
          </p:cNvCxnSpPr>
          <p:nvPr>
            <p:custDataLst>
              <p:tags r:id="rId16"/>
            </p:custDataLst>
          </p:nvPr>
        </p:nvCxnSpPr>
        <p:spPr>
          <a:xfrm>
            <a:off x="2819400" y="27813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Rectangle 161"/>
          <p:cNvSpPr/>
          <p:nvPr>
            <p:custDataLst>
              <p:tags r:id="rId17"/>
            </p:custDataLst>
          </p:nvPr>
        </p:nvSpPr>
        <p:spPr>
          <a:xfrm>
            <a:off x="3429000" y="2171700"/>
            <a:ext cx="990600" cy="12573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enc</a:t>
            </a:r>
            <a:endParaRPr lang="en-US" dirty="0"/>
          </a:p>
        </p:txBody>
      </p:sp>
      <p:cxnSp>
        <p:nvCxnSpPr>
          <p:cNvPr id="163" name="Straight Connector 162"/>
          <p:cNvCxnSpPr/>
          <p:nvPr>
            <p:custDataLst>
              <p:tags r:id="rId18"/>
            </p:custDataLst>
          </p:nvPr>
        </p:nvCxnSpPr>
        <p:spPr>
          <a:xfrm rot="5400000">
            <a:off x="3105150" y="2686050"/>
            <a:ext cx="1905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TextBox 163"/>
          <p:cNvSpPr txBox="1"/>
          <p:nvPr>
            <p:custDataLst>
              <p:tags r:id="rId19"/>
            </p:custDataLst>
          </p:nvPr>
        </p:nvSpPr>
        <p:spPr bwMode="auto">
          <a:xfrm>
            <a:off x="2971800" y="2753635"/>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8</a:t>
            </a:r>
          </a:p>
        </p:txBody>
      </p:sp>
      <p:cxnSp>
        <p:nvCxnSpPr>
          <p:cNvPr id="165" name="Straight Connector 164"/>
          <p:cNvCxnSpPr/>
          <p:nvPr>
            <p:custDataLst>
              <p:tags r:id="rId20"/>
            </p:custDataLst>
          </p:nvPr>
        </p:nvCxnSpPr>
        <p:spPr>
          <a:xfrm>
            <a:off x="4419600" y="27813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custDataLst>
              <p:tags r:id="rId21"/>
            </p:custDataLst>
          </p:nvPr>
        </p:nvCxnSpPr>
        <p:spPr>
          <a:xfrm rot="5400000">
            <a:off x="4705350" y="2686050"/>
            <a:ext cx="1905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7" name="TextBox 166"/>
          <p:cNvSpPr txBox="1"/>
          <p:nvPr>
            <p:custDataLst>
              <p:tags r:id="rId22"/>
            </p:custDataLst>
          </p:nvPr>
        </p:nvSpPr>
        <p:spPr bwMode="auto">
          <a:xfrm>
            <a:off x="4572000" y="2753635"/>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3</a:t>
            </a:r>
          </a:p>
        </p:txBody>
      </p:sp>
      <p:pic>
        <p:nvPicPr>
          <p:cNvPr id="168" name="Picture 167"/>
          <p:cNvPicPr>
            <a:picLocks noChangeAspect="1" noChangeArrowheads="1"/>
          </p:cNvPicPr>
          <p:nvPr>
            <p:custDataLst>
              <p:tags r:id="rId23"/>
            </p:custDataLst>
          </p:nvPr>
        </p:nvPicPr>
        <p:blipFill>
          <a:blip r:embed="rId56" cstate="print"/>
          <a:srcRect/>
          <a:stretch>
            <a:fillRect/>
          </a:stretch>
        </p:blipFill>
        <p:spPr bwMode="auto">
          <a:xfrm>
            <a:off x="7537992" y="2133600"/>
            <a:ext cx="996408" cy="1295400"/>
          </a:xfrm>
          <a:prstGeom prst="rect">
            <a:avLst/>
          </a:prstGeom>
          <a:noFill/>
          <a:ln w="18360">
            <a:noFill/>
            <a:round/>
            <a:headEnd/>
            <a:tailEnd/>
          </a:ln>
          <a:effectLst/>
        </p:spPr>
      </p:pic>
      <p:cxnSp>
        <p:nvCxnSpPr>
          <p:cNvPr id="169" name="Straight Connector 168"/>
          <p:cNvCxnSpPr>
            <a:stCxn id="168" idx="1"/>
          </p:cNvCxnSpPr>
          <p:nvPr>
            <p:custDataLst>
              <p:tags r:id="rId24"/>
            </p:custDataLst>
          </p:nvPr>
        </p:nvCxnSpPr>
        <p:spPr>
          <a:xfrm rot="10800000">
            <a:off x="6928392" y="2781300"/>
            <a:ext cx="609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custDataLst>
              <p:tags r:id="rId25"/>
            </p:custDataLst>
          </p:nvPr>
        </p:nvCxnSpPr>
        <p:spPr>
          <a:xfrm rot="5400000" flipH="1" flipV="1">
            <a:off x="7137942" y="2705100"/>
            <a:ext cx="1905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1" name="TextBox 170"/>
          <p:cNvSpPr txBox="1"/>
          <p:nvPr>
            <p:custDataLst>
              <p:tags r:id="rId26"/>
            </p:custDataLst>
          </p:nvPr>
        </p:nvSpPr>
        <p:spPr bwMode="auto">
          <a:xfrm>
            <a:off x="7021893" y="2759572"/>
            <a:ext cx="390148" cy="631328"/>
          </a:xfrm>
          <a:prstGeom prst="rect">
            <a:avLst/>
          </a:prstGeom>
          <a:noFill/>
          <a:ln w="9525">
            <a:noFill/>
            <a:round/>
            <a:headEnd/>
            <a:tailEnd/>
          </a:ln>
          <a:effectLst/>
        </p:spPr>
        <p:txBody>
          <a:bodyPr wrap="non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7</a:t>
            </a:r>
          </a:p>
        </p:txBody>
      </p:sp>
      <p:sp>
        <p:nvSpPr>
          <p:cNvPr id="172" name="TextBox 171"/>
          <p:cNvSpPr txBox="1"/>
          <p:nvPr>
            <p:custDataLst>
              <p:tags r:id="rId27"/>
            </p:custDataLst>
          </p:nvPr>
        </p:nvSpPr>
        <p:spPr bwMode="auto">
          <a:xfrm>
            <a:off x="5300377" y="2325185"/>
            <a:ext cx="1252823" cy="951415"/>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7LED </a:t>
            </a:r>
            <a:br>
              <a:rPr lang="en-US" dirty="0" smtClean="0">
                <a:solidFill>
                  <a:srgbClr val="FFFFFF"/>
                </a:solidFill>
                <a:latin typeface="Calibri" pitchFamily="34" charset="0"/>
              </a:rPr>
            </a:br>
            <a:r>
              <a:rPr lang="en-US" dirty="0" smtClean="0">
                <a:solidFill>
                  <a:srgbClr val="FFFFFF"/>
                </a:solidFill>
                <a:latin typeface="Calibri" pitchFamily="34" charset="0"/>
              </a:rPr>
              <a:t>decode</a:t>
            </a:r>
          </a:p>
        </p:txBody>
      </p:sp>
      <p:sp>
        <p:nvSpPr>
          <p:cNvPr id="173" name="Rectangle 4"/>
          <p:cNvSpPr>
            <a:spLocks noChangeArrowheads="1"/>
          </p:cNvSpPr>
          <p:nvPr>
            <p:custDataLst>
              <p:tags r:id="rId28"/>
            </p:custDataLst>
          </p:nvPr>
        </p:nvSpPr>
        <p:spPr bwMode="auto">
          <a:xfrm>
            <a:off x="5029200" y="2133600"/>
            <a:ext cx="1873250" cy="1295400"/>
          </a:xfrm>
          <a:prstGeom prst="rect">
            <a:avLst/>
          </a:prstGeom>
          <a:noFill/>
          <a:ln w="25560">
            <a:solidFill>
              <a:srgbClr val="92D050"/>
            </a:solidFill>
            <a:miter lim="800000"/>
            <a:headEnd/>
            <a:tailEnd/>
          </a:ln>
          <a:effectLst/>
        </p:spPr>
        <p:txBody>
          <a:bodyPr wrap="none" anchor="ctr"/>
          <a:lstStyle/>
          <a:p>
            <a:endParaRPr lang="en-US" dirty="0">
              <a:latin typeface="Calibri" pitchFamily="34" charset="0"/>
            </a:endParaRPr>
          </a:p>
        </p:txBody>
      </p:sp>
    </p:spTree>
    <p:extLst>
      <p:ext uri="{BB962C8B-B14F-4D97-AF65-F5344CB8AC3E}">
        <p14:creationId xmlns:p14="http://schemas.microsoft.com/office/powerpoint/2010/main" val="1679399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Building Blocks</a:t>
            </a:r>
            <a:endParaRPr lang="en-US" dirty="0"/>
          </a:p>
        </p:txBody>
      </p:sp>
      <p:sp>
        <p:nvSpPr>
          <p:cNvPr id="4" name="Rectangle 3"/>
          <p:cNvSpPr/>
          <p:nvPr>
            <p:custDataLst>
              <p:tags r:id="rId2"/>
            </p:custDataLst>
          </p:nvPr>
        </p:nvSpPr>
        <p:spPr>
          <a:xfrm>
            <a:off x="895350" y="1905000"/>
            <a:ext cx="184785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binary</a:t>
            </a:r>
          </a:p>
          <a:p>
            <a:pPr algn="ctr"/>
            <a:r>
              <a:rPr lang="en-US" sz="2800" dirty="0" smtClean="0"/>
              <a:t>encoder</a:t>
            </a:r>
            <a:endParaRPr lang="en-US" sz="2800" dirty="0"/>
          </a:p>
        </p:txBody>
      </p:sp>
      <p:cxnSp>
        <p:nvCxnSpPr>
          <p:cNvPr id="8" name="Straight Connector 7"/>
          <p:cNvCxnSpPr/>
          <p:nvPr>
            <p:custDataLst>
              <p:tags r:id="rId3"/>
            </p:custDataLst>
          </p:nvPr>
        </p:nvCxnSpPr>
        <p:spPr>
          <a:xfrm rot="16200000" flipH="1">
            <a:off x="1562097" y="1638300"/>
            <a:ext cx="533400" cy="1"/>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9" name="TextBox 8"/>
          <p:cNvSpPr txBox="1"/>
          <p:nvPr>
            <p:custDataLst>
              <p:tags r:id="rId4"/>
            </p:custDataLst>
          </p:nvPr>
        </p:nvSpPr>
        <p:spPr bwMode="auto">
          <a:xfrm>
            <a:off x="1905000" y="1273672"/>
            <a:ext cx="609599"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2</a:t>
            </a:r>
            <a:r>
              <a:rPr lang="en-US" sz="3200" baseline="30000" dirty="0" smtClean="0">
                <a:solidFill>
                  <a:srgbClr val="FFFFFF"/>
                </a:solidFill>
                <a:latin typeface="Calibri" pitchFamily="34" charset="0"/>
              </a:rPr>
              <a:t>N</a:t>
            </a:r>
          </a:p>
        </p:txBody>
      </p:sp>
      <p:cxnSp>
        <p:nvCxnSpPr>
          <p:cNvPr id="26" name="Straight Connector 25"/>
          <p:cNvCxnSpPr/>
          <p:nvPr>
            <p:custDataLst>
              <p:tags r:id="rId5"/>
            </p:custDataLst>
          </p:nvPr>
        </p:nvCxnSpPr>
        <p:spPr>
          <a:xfrm rot="10800000" flipV="1">
            <a:off x="1714493" y="1600200"/>
            <a:ext cx="228606"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custDataLst>
              <p:tags r:id="rId6"/>
            </p:custDataLst>
          </p:nvPr>
        </p:nvCxnSpPr>
        <p:spPr>
          <a:xfrm rot="16200000" flipH="1">
            <a:off x="1562098" y="3086100"/>
            <a:ext cx="533400" cy="1"/>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custDataLst>
              <p:tags r:id="rId7"/>
            </p:custDataLst>
          </p:nvPr>
        </p:nvSpPr>
        <p:spPr bwMode="auto">
          <a:xfrm>
            <a:off x="1905001" y="2819400"/>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N</a:t>
            </a:r>
            <a:endParaRPr lang="en-US" sz="3200" baseline="30000" dirty="0" smtClean="0">
              <a:solidFill>
                <a:srgbClr val="FFFFFF"/>
              </a:solidFill>
              <a:latin typeface="Calibri" pitchFamily="34" charset="0"/>
            </a:endParaRPr>
          </a:p>
        </p:txBody>
      </p:sp>
      <p:cxnSp>
        <p:nvCxnSpPr>
          <p:cNvPr id="34" name="Straight Connector 33"/>
          <p:cNvCxnSpPr/>
          <p:nvPr>
            <p:custDataLst>
              <p:tags r:id="rId8"/>
            </p:custDataLst>
          </p:nvPr>
        </p:nvCxnSpPr>
        <p:spPr>
          <a:xfrm rot="10800000" flipV="1">
            <a:off x="1714494" y="3048000"/>
            <a:ext cx="228606"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custDataLst>
              <p:tags r:id="rId9"/>
            </p:custDataLst>
          </p:nvPr>
        </p:nvSpPr>
        <p:spPr>
          <a:xfrm>
            <a:off x="3095618" y="2981200"/>
            <a:ext cx="1847850" cy="9144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binary</a:t>
            </a:r>
          </a:p>
          <a:p>
            <a:pPr algn="ctr"/>
            <a:r>
              <a:rPr lang="en-US" sz="2800" dirty="0" smtClean="0"/>
              <a:t>decoder</a:t>
            </a:r>
            <a:endParaRPr lang="en-US" sz="2800" dirty="0"/>
          </a:p>
        </p:txBody>
      </p:sp>
      <p:cxnSp>
        <p:nvCxnSpPr>
          <p:cNvPr id="36" name="Straight Connector 35"/>
          <p:cNvCxnSpPr/>
          <p:nvPr>
            <p:custDataLst>
              <p:tags r:id="rId10"/>
            </p:custDataLst>
          </p:nvPr>
        </p:nvCxnSpPr>
        <p:spPr>
          <a:xfrm rot="16200000" flipH="1">
            <a:off x="3762365" y="2714500"/>
            <a:ext cx="533400" cy="1"/>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custDataLst>
              <p:tags r:id="rId11"/>
            </p:custDataLst>
          </p:nvPr>
        </p:nvSpPr>
        <p:spPr bwMode="auto">
          <a:xfrm>
            <a:off x="4105268" y="2349872"/>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N</a:t>
            </a:r>
          </a:p>
        </p:txBody>
      </p:sp>
      <p:cxnSp>
        <p:nvCxnSpPr>
          <p:cNvPr id="38" name="Straight Connector 37"/>
          <p:cNvCxnSpPr/>
          <p:nvPr>
            <p:custDataLst>
              <p:tags r:id="rId12"/>
            </p:custDataLst>
          </p:nvPr>
        </p:nvCxnSpPr>
        <p:spPr>
          <a:xfrm rot="10800000" flipV="1">
            <a:off x="3914761" y="2676400"/>
            <a:ext cx="228606"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custDataLst>
              <p:tags r:id="rId13"/>
            </p:custDataLst>
          </p:nvPr>
        </p:nvCxnSpPr>
        <p:spPr>
          <a:xfrm rot="16200000" flipH="1">
            <a:off x="3762366" y="4162300"/>
            <a:ext cx="533400" cy="1"/>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custDataLst>
              <p:tags r:id="rId14"/>
            </p:custDataLst>
          </p:nvPr>
        </p:nvSpPr>
        <p:spPr bwMode="auto">
          <a:xfrm>
            <a:off x="4105269" y="3895600"/>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2</a:t>
            </a:r>
            <a:r>
              <a:rPr lang="en-US" sz="3200" baseline="30000" dirty="0" smtClean="0">
                <a:solidFill>
                  <a:srgbClr val="FFFFFF"/>
                </a:solidFill>
                <a:latin typeface="Calibri" pitchFamily="34" charset="0"/>
              </a:rPr>
              <a:t>N</a:t>
            </a:r>
          </a:p>
        </p:txBody>
      </p:sp>
      <p:cxnSp>
        <p:nvCxnSpPr>
          <p:cNvPr id="41" name="Straight Connector 40"/>
          <p:cNvCxnSpPr/>
          <p:nvPr>
            <p:custDataLst>
              <p:tags r:id="rId15"/>
            </p:custDataLst>
          </p:nvPr>
        </p:nvCxnSpPr>
        <p:spPr>
          <a:xfrm rot="10800000" flipV="1">
            <a:off x="3914762" y="4124200"/>
            <a:ext cx="228606"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Freeform 41"/>
          <p:cNvSpPr/>
          <p:nvPr>
            <p:custDataLst>
              <p:tags r:id="rId16"/>
            </p:custDataLst>
          </p:nvPr>
        </p:nvSpPr>
        <p:spPr>
          <a:xfrm rot="16200000">
            <a:off x="5170737" y="2732335"/>
            <a:ext cx="3831727" cy="914401"/>
          </a:xfrm>
          <a:custGeom>
            <a:avLst/>
            <a:gdLst>
              <a:gd name="connsiteX0" fmla="*/ 0 w 3831727"/>
              <a:gd name="connsiteY0" fmla="*/ 0 h 914400"/>
              <a:gd name="connsiteX1" fmla="*/ 3831727 w 3831727"/>
              <a:gd name="connsiteY1" fmla="*/ 0 h 914400"/>
              <a:gd name="connsiteX2" fmla="*/ 3831727 w 3831727"/>
              <a:gd name="connsiteY2" fmla="*/ 914400 h 914400"/>
              <a:gd name="connsiteX3" fmla="*/ 0 w 3831727"/>
              <a:gd name="connsiteY3" fmla="*/ 914400 h 914400"/>
              <a:gd name="connsiteX4" fmla="*/ 0 w 3831727"/>
              <a:gd name="connsiteY4" fmla="*/ 0 h 914400"/>
              <a:gd name="connsiteX0" fmla="*/ 0 w 3831727"/>
              <a:gd name="connsiteY0" fmla="*/ 0 h 914401"/>
              <a:gd name="connsiteX1" fmla="*/ 3831727 w 3831727"/>
              <a:gd name="connsiteY1" fmla="*/ 0 h 914401"/>
              <a:gd name="connsiteX2" fmla="*/ 3559671 w 3831727"/>
              <a:gd name="connsiteY2" fmla="*/ 914401 h 914401"/>
              <a:gd name="connsiteX3" fmla="*/ 0 w 3831727"/>
              <a:gd name="connsiteY3" fmla="*/ 914400 h 914401"/>
              <a:gd name="connsiteX4" fmla="*/ 0 w 3831727"/>
              <a:gd name="connsiteY4" fmla="*/ 0 h 914401"/>
              <a:gd name="connsiteX0" fmla="*/ 0 w 3831727"/>
              <a:gd name="connsiteY0" fmla="*/ 0 h 914401"/>
              <a:gd name="connsiteX1" fmla="*/ 3831727 w 3831727"/>
              <a:gd name="connsiteY1" fmla="*/ 0 h 914401"/>
              <a:gd name="connsiteX2" fmla="*/ 3559671 w 3831727"/>
              <a:gd name="connsiteY2" fmla="*/ 914401 h 914401"/>
              <a:gd name="connsiteX3" fmla="*/ 380999 w 3831727"/>
              <a:gd name="connsiteY3" fmla="*/ 914401 h 914401"/>
              <a:gd name="connsiteX4" fmla="*/ 0 w 3831727"/>
              <a:gd name="connsiteY4" fmla="*/ 0 h 914401"/>
              <a:gd name="connsiteX0" fmla="*/ 0 w 3831727"/>
              <a:gd name="connsiteY0" fmla="*/ 0 h 914401"/>
              <a:gd name="connsiteX1" fmla="*/ 3831727 w 3831727"/>
              <a:gd name="connsiteY1" fmla="*/ 0 h 914401"/>
              <a:gd name="connsiteX2" fmla="*/ 3505198 w 3831727"/>
              <a:gd name="connsiteY2" fmla="*/ 914401 h 914401"/>
              <a:gd name="connsiteX3" fmla="*/ 380999 w 3831727"/>
              <a:gd name="connsiteY3" fmla="*/ 914401 h 914401"/>
              <a:gd name="connsiteX4" fmla="*/ 0 w 3831727"/>
              <a:gd name="connsiteY4" fmla="*/ 0 h 914401"/>
              <a:gd name="connsiteX0" fmla="*/ 0 w 3831727"/>
              <a:gd name="connsiteY0" fmla="*/ 0 h 914401"/>
              <a:gd name="connsiteX1" fmla="*/ 3831727 w 3831727"/>
              <a:gd name="connsiteY1" fmla="*/ 0 h 914401"/>
              <a:gd name="connsiteX2" fmla="*/ 3428998 w 3831727"/>
              <a:gd name="connsiteY2" fmla="*/ 914401 h 914401"/>
              <a:gd name="connsiteX3" fmla="*/ 380999 w 3831727"/>
              <a:gd name="connsiteY3" fmla="*/ 914401 h 914401"/>
              <a:gd name="connsiteX4" fmla="*/ 0 w 3831727"/>
              <a:gd name="connsiteY4" fmla="*/ 0 h 914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31727" h="914401">
                <a:moveTo>
                  <a:pt x="0" y="0"/>
                </a:moveTo>
                <a:lnTo>
                  <a:pt x="3831727" y="0"/>
                </a:lnTo>
                <a:lnTo>
                  <a:pt x="3428998" y="914401"/>
                </a:lnTo>
                <a:lnTo>
                  <a:pt x="380999" y="914401"/>
                </a:lnTo>
                <a:lnTo>
                  <a:pt x="0" y="0"/>
                </a:lnTo>
                <a:close/>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
            </a:r>
            <a:br>
              <a:rPr lang="en-US" sz="2800" dirty="0" smtClean="0"/>
            </a:br>
            <a:r>
              <a:rPr lang="en-US" sz="2800" dirty="0" smtClean="0"/>
              <a:t>Multiplexor</a:t>
            </a:r>
            <a:endParaRPr lang="en-US" sz="2800" dirty="0"/>
          </a:p>
        </p:txBody>
      </p:sp>
      <p:cxnSp>
        <p:nvCxnSpPr>
          <p:cNvPr id="43" name="Straight Connector 42"/>
          <p:cNvCxnSpPr/>
          <p:nvPr>
            <p:custDataLst>
              <p:tags r:id="rId17"/>
            </p:custDataLst>
          </p:nvPr>
        </p:nvCxnSpPr>
        <p:spPr>
          <a:xfrm>
            <a:off x="7562848" y="3219450"/>
            <a:ext cx="838200" cy="0"/>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44" name="TextBox 43"/>
          <p:cNvSpPr txBox="1"/>
          <p:nvPr>
            <p:custDataLst>
              <p:tags r:id="rId18"/>
            </p:custDataLst>
          </p:nvPr>
        </p:nvSpPr>
        <p:spPr bwMode="auto">
          <a:xfrm>
            <a:off x="7562848" y="2588123"/>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N</a:t>
            </a:r>
          </a:p>
        </p:txBody>
      </p:sp>
      <p:cxnSp>
        <p:nvCxnSpPr>
          <p:cNvPr id="45" name="Straight Connector 44"/>
          <p:cNvCxnSpPr/>
          <p:nvPr>
            <p:custDataLst>
              <p:tags r:id="rId19"/>
            </p:custDataLst>
          </p:nvPr>
        </p:nvCxnSpPr>
        <p:spPr>
          <a:xfrm rot="5400000">
            <a:off x="7677147" y="3143251"/>
            <a:ext cx="266698"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custDataLst>
              <p:tags r:id="rId20"/>
            </p:custDataLst>
          </p:nvPr>
        </p:nvCxnSpPr>
        <p:spPr>
          <a:xfrm rot="16200000" flipV="1">
            <a:off x="6819900" y="5295899"/>
            <a:ext cx="685800" cy="3"/>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custDataLst>
              <p:tags r:id="rId21"/>
            </p:custDataLst>
          </p:nvPr>
        </p:nvSpPr>
        <p:spPr bwMode="auto">
          <a:xfrm>
            <a:off x="7239001" y="4953001"/>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M</a:t>
            </a:r>
            <a:endParaRPr lang="en-US" sz="3200" baseline="30000" dirty="0" smtClean="0">
              <a:solidFill>
                <a:srgbClr val="FFFFFF"/>
              </a:solidFill>
              <a:latin typeface="Calibri" pitchFamily="34" charset="0"/>
            </a:endParaRPr>
          </a:p>
        </p:txBody>
      </p:sp>
      <p:cxnSp>
        <p:nvCxnSpPr>
          <p:cNvPr id="48" name="Straight Connector 47"/>
          <p:cNvCxnSpPr/>
          <p:nvPr>
            <p:custDataLst>
              <p:tags r:id="rId22"/>
            </p:custDataLst>
          </p:nvPr>
        </p:nvCxnSpPr>
        <p:spPr>
          <a:xfrm rot="10800000" flipV="1">
            <a:off x="7048494" y="5181601"/>
            <a:ext cx="228606" cy="76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23"/>
            </p:custDataLst>
          </p:nvPr>
        </p:nvCxnSpPr>
        <p:spPr>
          <a:xfrm>
            <a:off x="5810248" y="1545727"/>
            <a:ext cx="838200" cy="0"/>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custDataLst>
              <p:tags r:id="rId24"/>
            </p:custDataLst>
          </p:nvPr>
        </p:nvSpPr>
        <p:spPr bwMode="auto">
          <a:xfrm>
            <a:off x="5810248" y="914400"/>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N</a:t>
            </a:r>
          </a:p>
        </p:txBody>
      </p:sp>
      <p:cxnSp>
        <p:nvCxnSpPr>
          <p:cNvPr id="60" name="Straight Connector 59"/>
          <p:cNvCxnSpPr/>
          <p:nvPr>
            <p:custDataLst>
              <p:tags r:id="rId25"/>
            </p:custDataLst>
          </p:nvPr>
        </p:nvCxnSpPr>
        <p:spPr>
          <a:xfrm rot="5400000">
            <a:off x="5924547" y="1469528"/>
            <a:ext cx="266698"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custDataLst>
              <p:tags r:id="rId26"/>
            </p:custDataLst>
          </p:nvPr>
        </p:nvCxnSpPr>
        <p:spPr>
          <a:xfrm>
            <a:off x="5791200" y="2174375"/>
            <a:ext cx="838200" cy="0"/>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custDataLst>
              <p:tags r:id="rId27"/>
            </p:custDataLst>
          </p:nvPr>
        </p:nvSpPr>
        <p:spPr bwMode="auto">
          <a:xfrm>
            <a:off x="5791200" y="1543048"/>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N</a:t>
            </a:r>
          </a:p>
        </p:txBody>
      </p:sp>
      <p:cxnSp>
        <p:nvCxnSpPr>
          <p:cNvPr id="63" name="Straight Connector 62"/>
          <p:cNvCxnSpPr/>
          <p:nvPr>
            <p:custDataLst>
              <p:tags r:id="rId28"/>
            </p:custDataLst>
          </p:nvPr>
        </p:nvCxnSpPr>
        <p:spPr>
          <a:xfrm rot="5400000">
            <a:off x="5905499" y="2098176"/>
            <a:ext cx="266698"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custDataLst>
              <p:tags r:id="rId29"/>
            </p:custDataLst>
          </p:nvPr>
        </p:nvCxnSpPr>
        <p:spPr>
          <a:xfrm>
            <a:off x="5791200" y="2860175"/>
            <a:ext cx="838200" cy="0"/>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custDataLst>
              <p:tags r:id="rId30"/>
            </p:custDataLst>
          </p:nvPr>
        </p:nvSpPr>
        <p:spPr bwMode="auto">
          <a:xfrm>
            <a:off x="5791200" y="2228848"/>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N</a:t>
            </a:r>
          </a:p>
        </p:txBody>
      </p:sp>
      <p:cxnSp>
        <p:nvCxnSpPr>
          <p:cNvPr id="66" name="Straight Connector 65"/>
          <p:cNvCxnSpPr/>
          <p:nvPr>
            <p:custDataLst>
              <p:tags r:id="rId31"/>
            </p:custDataLst>
          </p:nvPr>
        </p:nvCxnSpPr>
        <p:spPr>
          <a:xfrm rot="5400000">
            <a:off x="5905499" y="2783976"/>
            <a:ext cx="266698"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custDataLst>
              <p:tags r:id="rId32"/>
            </p:custDataLst>
          </p:nvPr>
        </p:nvCxnSpPr>
        <p:spPr>
          <a:xfrm>
            <a:off x="5791200" y="4591050"/>
            <a:ext cx="838200" cy="0"/>
          </a:xfrm>
          <a:prstGeom prst="line">
            <a:avLst/>
          </a:prstGeom>
          <a:ln w="28575">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68" name="TextBox 67"/>
          <p:cNvSpPr txBox="1"/>
          <p:nvPr>
            <p:custDataLst>
              <p:tags r:id="rId33"/>
            </p:custDataLst>
          </p:nvPr>
        </p:nvSpPr>
        <p:spPr bwMode="auto">
          <a:xfrm>
            <a:off x="5791200" y="3940672"/>
            <a:ext cx="609599"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N</a:t>
            </a:r>
          </a:p>
        </p:txBody>
      </p:sp>
      <p:cxnSp>
        <p:nvCxnSpPr>
          <p:cNvPr id="69" name="Straight Connector 68"/>
          <p:cNvCxnSpPr/>
          <p:nvPr>
            <p:custDataLst>
              <p:tags r:id="rId34"/>
            </p:custDataLst>
          </p:nvPr>
        </p:nvCxnSpPr>
        <p:spPr>
          <a:xfrm rot="5400000">
            <a:off x="5905499" y="4514851"/>
            <a:ext cx="266698"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custDataLst>
              <p:tags r:id="rId35"/>
            </p:custDataLst>
          </p:nvPr>
        </p:nvSpPr>
        <p:spPr bwMode="auto">
          <a:xfrm rot="16200000">
            <a:off x="5509725" y="3211128"/>
            <a:ext cx="804147" cy="698397"/>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600" b="1" dirty="0" smtClean="0">
                <a:solidFill>
                  <a:srgbClr val="FFFFFF"/>
                </a:solidFill>
                <a:latin typeface="Calibri" pitchFamily="34" charset="0"/>
              </a:rPr>
              <a:t>. . .</a:t>
            </a:r>
          </a:p>
        </p:txBody>
      </p:sp>
      <p:sp>
        <p:nvSpPr>
          <p:cNvPr id="50" name="TextBox 49"/>
          <p:cNvSpPr txBox="1"/>
          <p:nvPr>
            <p:custDataLst>
              <p:tags r:id="rId36"/>
            </p:custDataLst>
          </p:nvPr>
        </p:nvSpPr>
        <p:spPr bwMode="auto">
          <a:xfrm>
            <a:off x="6629400" y="1273672"/>
            <a:ext cx="1143000" cy="564194"/>
          </a:xfrm>
          <a:prstGeom prst="rect">
            <a:avLst/>
          </a:prstGeom>
          <a:noFill/>
          <a:ln w="9525">
            <a:noFill/>
            <a:round/>
            <a:headEnd/>
            <a:tailEnd/>
          </a:ln>
          <a:effectLst/>
        </p:spPr>
        <p:txBody>
          <a:bodyPr wrap="square" lIns="90000" tIns="46800" rIns="90000" bIns="46800" rtlCol="0">
            <a:spAutoFit/>
          </a:bodyPr>
          <a:lstStyle/>
          <a:p>
            <a:pPr eaLnBrk="1" hangingPunct="1">
              <a:lnSpc>
                <a:spcPct val="116000"/>
              </a:lnSpc>
              <a:tabLst>
                <a:tab pos="723900" algn="l"/>
                <a:tab pos="1447800" algn="l"/>
                <a:tab pos="2171700" algn="l"/>
              </a:tabLst>
            </a:pPr>
            <a:r>
              <a:rPr lang="en-US" sz="2800" dirty="0" smtClean="0">
                <a:solidFill>
                  <a:srgbClr val="FFFFFF"/>
                </a:solidFill>
                <a:latin typeface="Calibri" pitchFamily="34" charset="0"/>
              </a:rPr>
              <a:t>0</a:t>
            </a:r>
          </a:p>
        </p:txBody>
      </p:sp>
      <p:sp>
        <p:nvSpPr>
          <p:cNvPr id="51" name="TextBox 50"/>
          <p:cNvSpPr txBox="1"/>
          <p:nvPr>
            <p:custDataLst>
              <p:tags r:id="rId37"/>
            </p:custDataLst>
          </p:nvPr>
        </p:nvSpPr>
        <p:spPr bwMode="auto">
          <a:xfrm>
            <a:off x="6629400" y="1915435"/>
            <a:ext cx="1143000" cy="564194"/>
          </a:xfrm>
          <a:prstGeom prst="rect">
            <a:avLst/>
          </a:prstGeom>
          <a:noFill/>
          <a:ln w="9525">
            <a:noFill/>
            <a:round/>
            <a:headEnd/>
            <a:tailEnd/>
          </a:ln>
          <a:effectLst/>
        </p:spPr>
        <p:txBody>
          <a:bodyPr wrap="square" lIns="90000" tIns="46800" rIns="90000" bIns="46800" rtlCol="0">
            <a:spAutoFit/>
          </a:bodyPr>
          <a:lstStyle/>
          <a:p>
            <a:pPr eaLnBrk="1" hangingPunct="1">
              <a:lnSpc>
                <a:spcPct val="116000"/>
              </a:lnSpc>
              <a:tabLst>
                <a:tab pos="723900" algn="l"/>
                <a:tab pos="1447800" algn="l"/>
                <a:tab pos="2171700" algn="l"/>
              </a:tabLst>
            </a:pPr>
            <a:r>
              <a:rPr lang="en-US" sz="2800" dirty="0" smtClean="0">
                <a:solidFill>
                  <a:srgbClr val="FFFFFF"/>
                </a:solidFill>
                <a:latin typeface="Calibri" pitchFamily="34" charset="0"/>
              </a:rPr>
              <a:t>1</a:t>
            </a:r>
          </a:p>
        </p:txBody>
      </p:sp>
      <p:sp>
        <p:nvSpPr>
          <p:cNvPr id="52" name="TextBox 51"/>
          <p:cNvSpPr txBox="1"/>
          <p:nvPr>
            <p:custDataLst>
              <p:tags r:id="rId38"/>
            </p:custDataLst>
          </p:nvPr>
        </p:nvSpPr>
        <p:spPr bwMode="auto">
          <a:xfrm>
            <a:off x="6629400" y="2560006"/>
            <a:ext cx="1143000" cy="564194"/>
          </a:xfrm>
          <a:prstGeom prst="rect">
            <a:avLst/>
          </a:prstGeom>
          <a:noFill/>
          <a:ln w="9525">
            <a:noFill/>
            <a:round/>
            <a:headEnd/>
            <a:tailEnd/>
          </a:ln>
          <a:effectLst/>
        </p:spPr>
        <p:txBody>
          <a:bodyPr wrap="square" lIns="90000" tIns="46800" rIns="90000" bIns="46800" rtlCol="0">
            <a:spAutoFit/>
          </a:bodyPr>
          <a:lstStyle/>
          <a:p>
            <a:pPr eaLnBrk="1" hangingPunct="1">
              <a:lnSpc>
                <a:spcPct val="116000"/>
              </a:lnSpc>
              <a:tabLst>
                <a:tab pos="723900" algn="l"/>
                <a:tab pos="1447800" algn="l"/>
                <a:tab pos="2171700" algn="l"/>
              </a:tabLst>
            </a:pPr>
            <a:r>
              <a:rPr lang="en-US" sz="2800" dirty="0" smtClean="0">
                <a:solidFill>
                  <a:srgbClr val="FFFFFF"/>
                </a:solidFill>
                <a:latin typeface="Calibri" pitchFamily="34" charset="0"/>
              </a:rPr>
              <a:t>2</a:t>
            </a:r>
          </a:p>
        </p:txBody>
      </p:sp>
      <p:sp>
        <p:nvSpPr>
          <p:cNvPr id="53" name="TextBox 52"/>
          <p:cNvSpPr txBox="1"/>
          <p:nvPr>
            <p:custDataLst>
              <p:tags r:id="rId39"/>
            </p:custDataLst>
          </p:nvPr>
        </p:nvSpPr>
        <p:spPr bwMode="auto">
          <a:xfrm>
            <a:off x="6629400" y="4191000"/>
            <a:ext cx="1143000" cy="564194"/>
          </a:xfrm>
          <a:prstGeom prst="rect">
            <a:avLst/>
          </a:prstGeom>
          <a:noFill/>
          <a:ln w="9525">
            <a:noFill/>
            <a:round/>
            <a:headEnd/>
            <a:tailEnd/>
          </a:ln>
          <a:effectLst/>
        </p:spPr>
        <p:txBody>
          <a:bodyPr wrap="square" lIns="90000" tIns="46800" rIns="90000" bIns="46800" rtlCol="0">
            <a:spAutoFit/>
          </a:bodyPr>
          <a:lstStyle/>
          <a:p>
            <a:pPr eaLnBrk="1" hangingPunct="1">
              <a:lnSpc>
                <a:spcPct val="116000"/>
              </a:lnSpc>
              <a:tabLst>
                <a:tab pos="723900" algn="l"/>
                <a:tab pos="1447800" algn="l"/>
                <a:tab pos="2171700" algn="l"/>
              </a:tabLst>
            </a:pPr>
            <a:r>
              <a:rPr lang="en-US" sz="2800" dirty="0" smtClean="0">
                <a:solidFill>
                  <a:srgbClr val="FFFFFF"/>
                </a:solidFill>
                <a:latin typeface="Calibri" pitchFamily="34" charset="0"/>
              </a:rPr>
              <a:t>2</a:t>
            </a:r>
            <a:r>
              <a:rPr lang="en-US" sz="2800" baseline="30000" dirty="0" smtClean="0">
                <a:solidFill>
                  <a:srgbClr val="FFFFFF"/>
                </a:solidFill>
                <a:latin typeface="Calibri" pitchFamily="34" charset="0"/>
              </a:rPr>
              <a:t>M</a:t>
            </a:r>
            <a:r>
              <a:rPr lang="en-US" sz="2800" dirty="0" smtClean="0">
                <a:solidFill>
                  <a:srgbClr val="FFFFFF"/>
                </a:solidFill>
                <a:latin typeface="Calibri" pitchFamily="34" charset="0"/>
              </a:rPr>
              <a:t>-1</a:t>
            </a:r>
          </a:p>
        </p:txBody>
      </p:sp>
    </p:spTree>
    <p:extLst>
      <p:ext uri="{BB962C8B-B14F-4D97-AF65-F5344CB8AC3E}">
        <p14:creationId xmlns:p14="http://schemas.microsoft.com/office/powerpoint/2010/main" val="284905258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152400" y="762000"/>
            <a:ext cx="9144000" cy="6096000"/>
          </a:xfrm>
        </p:spPr>
        <p:txBody>
          <a:bodyPr>
            <a:normAutofit fontScale="85000" lnSpcReduction="20000"/>
          </a:bodyPr>
          <a:lstStyle/>
          <a:p>
            <a:pPr marL="0" indent="0">
              <a:buNone/>
            </a:pPr>
            <a:r>
              <a:rPr lang="en-US" sz="3300" dirty="0" smtClean="0"/>
              <a:t>Make sure you are</a:t>
            </a:r>
            <a:endParaRPr lang="en-US" sz="3300" dirty="0"/>
          </a:p>
          <a:p>
            <a:pPr marL="457200" indent="-457200">
              <a:buFont typeface="Arial" pitchFamily="34" charset="0"/>
              <a:buChar char="•"/>
            </a:pPr>
            <a:r>
              <a:rPr lang="en-US" sz="2800" dirty="0" smtClean="0">
                <a:solidFill>
                  <a:schemeClr val="accent1"/>
                </a:solidFill>
              </a:rPr>
              <a:t> </a:t>
            </a:r>
            <a:r>
              <a:rPr lang="en-US" sz="2800" dirty="0" smtClean="0"/>
              <a:t>Registered for class, can access CMS</a:t>
            </a:r>
            <a:endParaRPr lang="en-US" sz="2800" dirty="0"/>
          </a:p>
          <a:p>
            <a:pPr marL="457200" indent="-457200">
              <a:buFont typeface="Arial" pitchFamily="34" charset="0"/>
              <a:buChar char="•"/>
            </a:pPr>
            <a:r>
              <a:rPr lang="en-US" sz="2800" dirty="0">
                <a:solidFill>
                  <a:schemeClr val="accent1"/>
                </a:solidFill>
              </a:rPr>
              <a:t> </a:t>
            </a:r>
            <a:r>
              <a:rPr lang="en-US" sz="2800" dirty="0" smtClean="0"/>
              <a:t>Have a Section you can go to</a:t>
            </a:r>
          </a:p>
          <a:p>
            <a:pPr marL="457200" indent="-457200">
              <a:buFont typeface="Arial" pitchFamily="34" charset="0"/>
              <a:buChar char="•"/>
            </a:pPr>
            <a:r>
              <a:rPr lang="en-US" sz="2800" dirty="0" smtClean="0">
                <a:solidFill>
                  <a:srgbClr val="FFFF00"/>
                </a:solidFill>
              </a:rPr>
              <a:t>Have project partner in same Lab Section</a:t>
            </a:r>
          </a:p>
          <a:p>
            <a:pPr marL="0" indent="0">
              <a:buNone/>
            </a:pPr>
            <a:endParaRPr lang="en-US" dirty="0"/>
          </a:p>
          <a:p>
            <a:pPr marL="0" indent="0">
              <a:buNone/>
            </a:pPr>
            <a:r>
              <a:rPr lang="en-US" sz="3300" dirty="0" smtClean="0">
                <a:solidFill>
                  <a:srgbClr val="FFFF00"/>
                </a:solidFill>
              </a:rPr>
              <a:t>Lab1 and HW1 are out</a:t>
            </a:r>
            <a:endParaRPr lang="en-US" sz="3300" dirty="0"/>
          </a:p>
          <a:p>
            <a:pPr marL="457200" indent="-457200">
              <a:buClr>
                <a:schemeClr val="accent1"/>
              </a:buClr>
              <a:buFont typeface="Arial" pitchFamily="34" charset="0"/>
              <a:buChar char="•"/>
            </a:pPr>
            <a:r>
              <a:rPr lang="en-US" sz="2800" dirty="0" smtClean="0"/>
              <a:t>Lab1 Design Doc due next Mon and complete lab following week</a:t>
            </a:r>
          </a:p>
          <a:p>
            <a:pPr marL="457200" indent="-457200">
              <a:buClr>
                <a:schemeClr val="accent1"/>
              </a:buClr>
              <a:buFont typeface="Arial" pitchFamily="34" charset="0"/>
              <a:buChar char="•"/>
            </a:pPr>
            <a:r>
              <a:rPr lang="en-US" sz="2800" dirty="0" smtClean="0"/>
              <a:t>HW1 due next Wednesday</a:t>
            </a:r>
            <a:endParaRPr lang="en-US" sz="2800" dirty="0" smtClean="0"/>
          </a:p>
          <a:p>
            <a:pPr marL="457200" indent="-457200">
              <a:buClr>
                <a:schemeClr val="accent1"/>
              </a:buClr>
              <a:buFont typeface="Arial" pitchFamily="34" charset="0"/>
              <a:buChar char="•"/>
            </a:pPr>
            <a:r>
              <a:rPr lang="en-US" sz="2800" dirty="0" smtClean="0"/>
              <a:t>Work </a:t>
            </a:r>
            <a:r>
              <a:rPr lang="en-US" sz="2800" dirty="0" smtClean="0">
                <a:solidFill>
                  <a:srgbClr val="FFFF00"/>
                </a:solidFill>
              </a:rPr>
              <a:t>alone</a:t>
            </a:r>
            <a:endParaRPr lang="en-US" sz="2800" dirty="0">
              <a:solidFill>
                <a:srgbClr val="FFFF00"/>
              </a:solidFill>
            </a:endParaRPr>
          </a:p>
          <a:p>
            <a:pPr marL="457200" indent="-457200">
              <a:buFont typeface="Arial" pitchFamily="34" charset="0"/>
              <a:buChar char="•"/>
            </a:pPr>
            <a:r>
              <a:rPr lang="en-US" sz="2800" dirty="0" smtClean="0">
                <a:solidFill>
                  <a:srgbClr val="FFFF00"/>
                </a:solidFill>
              </a:rPr>
              <a:t>But</a:t>
            </a:r>
            <a:r>
              <a:rPr lang="en-US" sz="2800" dirty="0" smtClean="0"/>
              <a:t>, use your resources</a:t>
            </a:r>
          </a:p>
          <a:p>
            <a:pPr lvl="1">
              <a:buFont typeface="Calibri" pitchFamily="34" charset="0"/>
              <a:buChar char="₋"/>
            </a:pPr>
            <a:r>
              <a:rPr lang="en-US" sz="2400" dirty="0" smtClean="0"/>
              <a:t>Lab Section, Piazza.com, Office Hours,  Homework Help Session,</a:t>
            </a:r>
          </a:p>
          <a:p>
            <a:pPr lvl="1">
              <a:buFont typeface="Calibri" pitchFamily="34" charset="0"/>
              <a:buChar char="₋"/>
            </a:pPr>
            <a:r>
              <a:rPr lang="en-US" sz="2400" dirty="0" smtClean="0"/>
              <a:t>Class notes, book, Sections, </a:t>
            </a:r>
            <a:r>
              <a:rPr lang="en-US" sz="2400" dirty="0" err="1" smtClean="0"/>
              <a:t>CSUGLab</a:t>
            </a:r>
            <a:endParaRPr lang="en-US" sz="2400" dirty="0" smtClean="0"/>
          </a:p>
          <a:p>
            <a:pPr marL="0" indent="0">
              <a:buNone/>
            </a:pPr>
            <a:endParaRPr lang="en-US" sz="3300" dirty="0" smtClean="0"/>
          </a:p>
          <a:p>
            <a:pPr marL="0" indent="0">
              <a:buNone/>
            </a:pPr>
            <a:r>
              <a:rPr lang="en-US" sz="3300" dirty="0" smtClean="0"/>
              <a:t>Homework </a:t>
            </a:r>
            <a:r>
              <a:rPr lang="en-US" sz="3300" dirty="0"/>
              <a:t>Help Session </a:t>
            </a:r>
          </a:p>
          <a:p>
            <a:pPr marL="457200" indent="-457200">
              <a:buClr>
                <a:schemeClr val="accent1"/>
              </a:buClr>
              <a:buFont typeface="Arial" pitchFamily="34" charset="0"/>
              <a:buChar char="•"/>
            </a:pPr>
            <a:r>
              <a:rPr lang="en-US" sz="2800" dirty="0" smtClean="0"/>
              <a:t>Thursday</a:t>
            </a:r>
            <a:r>
              <a:rPr lang="en-US" sz="2800" dirty="0" smtClean="0"/>
              <a:t> </a:t>
            </a:r>
            <a:r>
              <a:rPr lang="en-US" sz="2800" dirty="0"/>
              <a:t>and </a:t>
            </a:r>
            <a:r>
              <a:rPr lang="en-US" sz="2800" dirty="0" smtClean="0"/>
              <a:t>Monday</a:t>
            </a:r>
            <a:r>
              <a:rPr lang="en-US" sz="2800" dirty="0" smtClean="0"/>
              <a:t> </a:t>
            </a:r>
            <a:r>
              <a:rPr lang="en-US" sz="2800" dirty="0"/>
              <a:t>from </a:t>
            </a:r>
            <a:r>
              <a:rPr lang="en-US" sz="2800" dirty="0" smtClean="0"/>
              <a:t>6</a:t>
            </a:r>
            <a:r>
              <a:rPr lang="en-US" sz="2800" dirty="0" smtClean="0"/>
              <a:t>-8pm</a:t>
            </a:r>
            <a:endParaRPr lang="en-US" sz="2800" dirty="0"/>
          </a:p>
          <a:p>
            <a:pPr marL="457200" indent="-457200">
              <a:buClr>
                <a:schemeClr val="accent1"/>
              </a:buClr>
              <a:buFont typeface="Arial" pitchFamily="34" charset="0"/>
              <a:buChar char="•"/>
            </a:pPr>
            <a:r>
              <a:rPr lang="en-US" sz="2800" dirty="0" smtClean="0"/>
              <a:t>Location</a:t>
            </a:r>
            <a:r>
              <a:rPr lang="en-US" sz="2800" dirty="0"/>
              <a:t>: </a:t>
            </a:r>
            <a:r>
              <a:rPr lang="en-US" sz="2800" dirty="0" smtClean="0"/>
              <a:t>B14</a:t>
            </a:r>
            <a:r>
              <a:rPr lang="en-US" sz="2800" dirty="0" smtClean="0"/>
              <a:t>  Hollister </a:t>
            </a:r>
            <a:endParaRPr lang="en-US" sz="2800" dirty="0"/>
          </a:p>
        </p:txBody>
      </p:sp>
    </p:spTree>
    <p:extLst>
      <p:ext uri="{BB962C8B-B14F-4D97-AF65-F5344CB8AC3E}">
        <p14:creationId xmlns:p14="http://schemas.microsoft.com/office/powerpoint/2010/main" val="12450030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228600" y="762000"/>
            <a:ext cx="9144000" cy="5943600"/>
          </a:xfrm>
        </p:spPr>
        <p:txBody>
          <a:bodyPr>
            <a:normAutofit/>
          </a:bodyPr>
          <a:lstStyle/>
          <a:p>
            <a:pPr marL="0" indent="0">
              <a:buNone/>
            </a:pPr>
            <a:r>
              <a:rPr lang="en-US" sz="2800" dirty="0" smtClean="0"/>
              <a:t>Check online syllabus/schedule </a:t>
            </a:r>
            <a:endParaRPr lang="en-US" sz="2800" dirty="0"/>
          </a:p>
          <a:p>
            <a:pPr marL="91440" lvl="1" indent="-274320">
              <a:buSzPct val="85000"/>
              <a:buFont typeface="Arial"/>
              <a:buChar char="•"/>
            </a:pPr>
            <a:r>
              <a:rPr lang="en-US" sz="2400" dirty="0" smtClean="0">
                <a:solidFill>
                  <a:srgbClr val="FFFF00"/>
                </a:solidFill>
              </a:rPr>
              <a:t>http</a:t>
            </a:r>
            <a:r>
              <a:rPr lang="en-US" sz="2400" dirty="0">
                <a:solidFill>
                  <a:srgbClr val="FFFF00"/>
                </a:solidFill>
              </a:rPr>
              <a:t>://</a:t>
            </a:r>
            <a:r>
              <a:rPr lang="en-US" sz="2400" dirty="0" smtClean="0">
                <a:solidFill>
                  <a:srgbClr val="FFFF00"/>
                </a:solidFill>
              </a:rPr>
              <a:t>www.cs.cornell.edu/Courses/CS3410/2013sp/schedule.html</a:t>
            </a:r>
            <a:endParaRPr lang="en-US" sz="2400" dirty="0"/>
          </a:p>
          <a:p>
            <a:pPr marL="342900" indent="-342900">
              <a:buClr>
                <a:schemeClr val="accent1"/>
              </a:buClr>
              <a:buFont typeface="Arial" pitchFamily="34" charset="0"/>
              <a:buChar char="•"/>
            </a:pPr>
            <a:r>
              <a:rPr lang="en-US" sz="2400" dirty="0" smtClean="0"/>
              <a:t>Slides and Reading for lectures</a:t>
            </a:r>
          </a:p>
          <a:p>
            <a:pPr marL="342900" indent="-342900">
              <a:buClr>
                <a:schemeClr val="accent1"/>
              </a:buClr>
              <a:buFont typeface="Arial" pitchFamily="34" charset="0"/>
              <a:buChar char="•"/>
            </a:pPr>
            <a:r>
              <a:rPr lang="en-US" sz="2400" dirty="0" smtClean="0"/>
              <a:t>Office Hours</a:t>
            </a:r>
          </a:p>
          <a:p>
            <a:pPr marL="342900" indent="-342900">
              <a:buClr>
                <a:schemeClr val="accent1"/>
              </a:buClr>
              <a:buFont typeface="Arial" pitchFamily="34" charset="0"/>
              <a:buChar char="•"/>
            </a:pPr>
            <a:r>
              <a:rPr lang="en-US" sz="2400" dirty="0" smtClean="0"/>
              <a:t>Homework and Programming Assignments</a:t>
            </a:r>
          </a:p>
          <a:p>
            <a:pPr marL="342900" indent="-342900">
              <a:buClr>
                <a:schemeClr val="accent1"/>
              </a:buClr>
              <a:buFont typeface="Arial" pitchFamily="34" charset="0"/>
              <a:buChar char="•"/>
            </a:pPr>
            <a:r>
              <a:rPr lang="en-US" sz="2400" dirty="0" smtClean="0"/>
              <a:t>Prelims (in evenings): </a:t>
            </a:r>
          </a:p>
          <a:p>
            <a:pPr lvl="1">
              <a:buFont typeface="Calibri" pitchFamily="34" charset="0"/>
              <a:buChar char="₋"/>
            </a:pPr>
            <a:r>
              <a:rPr lang="en-US" sz="2000" dirty="0" smtClean="0">
                <a:solidFill>
                  <a:srgbClr val="FFFF00"/>
                </a:solidFill>
              </a:rPr>
              <a:t>Tuesday, February </a:t>
            </a:r>
            <a:r>
              <a:rPr lang="en-US" sz="2000" dirty="0" smtClean="0">
                <a:solidFill>
                  <a:srgbClr val="FFFF00"/>
                </a:solidFill>
              </a:rPr>
              <a:t>26</a:t>
            </a:r>
            <a:r>
              <a:rPr lang="en-US" sz="2000" baseline="30000" dirty="0" smtClean="0">
                <a:solidFill>
                  <a:srgbClr val="FFFF00"/>
                </a:solidFill>
              </a:rPr>
              <a:t>th</a:t>
            </a:r>
            <a:r>
              <a:rPr lang="en-US" sz="2000" dirty="0" smtClean="0">
                <a:solidFill>
                  <a:srgbClr val="FFFF00"/>
                </a:solidFill>
              </a:rPr>
              <a:t> </a:t>
            </a:r>
            <a:endParaRPr lang="en-US" sz="2000" dirty="0" smtClean="0">
              <a:solidFill>
                <a:srgbClr val="FFFF00"/>
              </a:solidFill>
            </a:endParaRPr>
          </a:p>
          <a:p>
            <a:pPr lvl="1">
              <a:buFont typeface="Calibri" pitchFamily="34" charset="0"/>
              <a:buChar char="₋"/>
            </a:pPr>
            <a:r>
              <a:rPr lang="en-US" sz="2000" dirty="0" smtClean="0">
                <a:solidFill>
                  <a:srgbClr val="FFFF00"/>
                </a:solidFill>
              </a:rPr>
              <a:t>Thursday, March </a:t>
            </a:r>
            <a:r>
              <a:rPr lang="en-US" sz="2000" dirty="0" smtClean="0">
                <a:solidFill>
                  <a:srgbClr val="FFFF00"/>
                </a:solidFill>
              </a:rPr>
              <a:t>28</a:t>
            </a:r>
            <a:r>
              <a:rPr lang="en-US" sz="2000" baseline="30000" dirty="0" smtClean="0">
                <a:solidFill>
                  <a:srgbClr val="FFFF00"/>
                </a:solidFill>
              </a:rPr>
              <a:t>th</a:t>
            </a:r>
            <a:r>
              <a:rPr lang="en-US" sz="2000" dirty="0" smtClean="0">
                <a:solidFill>
                  <a:srgbClr val="FFFF00"/>
                </a:solidFill>
              </a:rPr>
              <a:t> </a:t>
            </a:r>
            <a:endParaRPr lang="en-US" sz="2000" dirty="0" smtClean="0">
              <a:solidFill>
                <a:srgbClr val="FFFF00"/>
              </a:solidFill>
            </a:endParaRPr>
          </a:p>
          <a:p>
            <a:pPr lvl="1">
              <a:buFont typeface="Calibri" pitchFamily="34" charset="0"/>
              <a:buChar char="₋"/>
            </a:pPr>
            <a:r>
              <a:rPr lang="en-US" sz="2000" dirty="0" smtClean="0">
                <a:solidFill>
                  <a:srgbClr val="FFFF00"/>
                </a:solidFill>
              </a:rPr>
              <a:t>April </a:t>
            </a:r>
            <a:r>
              <a:rPr lang="en-US" sz="2000" dirty="0" smtClean="0">
                <a:solidFill>
                  <a:srgbClr val="FFFF00"/>
                </a:solidFill>
              </a:rPr>
              <a:t>25</a:t>
            </a:r>
            <a:r>
              <a:rPr lang="en-US" sz="2000" baseline="30000" dirty="0" smtClean="0">
                <a:solidFill>
                  <a:srgbClr val="FFFF00"/>
                </a:solidFill>
              </a:rPr>
              <a:t>th</a:t>
            </a:r>
            <a:r>
              <a:rPr lang="en-US" sz="2000" dirty="0" smtClean="0">
                <a:solidFill>
                  <a:srgbClr val="FFFF00"/>
                </a:solidFill>
              </a:rPr>
              <a:t> </a:t>
            </a:r>
            <a:endParaRPr lang="en-US" sz="2000" dirty="0" smtClean="0"/>
          </a:p>
          <a:p>
            <a:endParaRPr lang="en-US" dirty="0"/>
          </a:p>
          <a:p>
            <a:pPr marL="0" indent="0">
              <a:buNone/>
            </a:pPr>
            <a:r>
              <a:rPr lang="en-US" sz="2800" dirty="0" smtClean="0"/>
              <a:t>Schedule is subject to change</a:t>
            </a:r>
            <a:endParaRPr lang="en-US" sz="2800" dirty="0"/>
          </a:p>
        </p:txBody>
      </p:sp>
    </p:spTree>
    <p:extLst>
      <p:ext uri="{BB962C8B-B14F-4D97-AF65-F5344CB8AC3E}">
        <p14:creationId xmlns:p14="http://schemas.microsoft.com/office/powerpoint/2010/main" val="31152108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custDataLst>
              <p:tags r:id="rId1"/>
            </p:custDataLst>
          </p:nvPr>
        </p:nvSpPr>
        <p:spPr/>
        <p:txBody>
          <a:bodyPr>
            <a:normAutofit fontScale="90000"/>
          </a:bodyPr>
          <a:lstStyle/>
          <a:p>
            <a:r>
              <a:rPr lang="en-US" smtClean="0"/>
              <a:t>Summary</a:t>
            </a:r>
            <a:endParaRPr lang="en-US" dirty="0"/>
          </a:p>
        </p:txBody>
      </p:sp>
      <p:sp>
        <p:nvSpPr>
          <p:cNvPr id="41986" name="Rectangle 2"/>
          <p:cNvSpPr>
            <a:spLocks noGrp="1" noChangeArrowheads="1"/>
          </p:cNvSpPr>
          <p:nvPr>
            <p:ph idx="1"/>
            <p:custDataLst>
              <p:tags r:id="rId2"/>
            </p:custDataLst>
          </p:nvPr>
        </p:nvSpPr>
        <p:spPr>
          <a:xfrm>
            <a:off x="0" y="762000"/>
            <a:ext cx="9144000" cy="5715000"/>
          </a:xfrm>
        </p:spPr>
        <p:txBody>
          <a:bodyPr/>
          <a:lstStyle/>
          <a:p>
            <a:r>
              <a:rPr lang="en-US" dirty="0" smtClean="0"/>
              <a:t>We can now implement any combinational (combinatorial) logic circuit</a:t>
            </a:r>
          </a:p>
          <a:p>
            <a:pPr lvl="1"/>
            <a:r>
              <a:rPr lang="en-US" dirty="0" smtClean="0"/>
              <a:t>Decompose large circuit into manageable blocks</a:t>
            </a:r>
          </a:p>
          <a:p>
            <a:pPr lvl="2"/>
            <a:r>
              <a:rPr lang="en-US" dirty="0" smtClean="0"/>
              <a:t>Encoders, Decoders, Multiplexors, Adders, ...</a:t>
            </a:r>
          </a:p>
          <a:p>
            <a:pPr lvl="1"/>
            <a:r>
              <a:rPr lang="en-US" dirty="0" smtClean="0"/>
              <a:t>Design each block</a:t>
            </a:r>
          </a:p>
          <a:p>
            <a:pPr lvl="2"/>
            <a:r>
              <a:rPr lang="en-US" dirty="0" smtClean="0"/>
              <a:t>Binary encoded numbers for compactness</a:t>
            </a:r>
          </a:p>
          <a:p>
            <a:pPr lvl="1"/>
            <a:r>
              <a:rPr lang="en-US" dirty="0" smtClean="0"/>
              <a:t>Can implement circuits using NAND or NOR gates</a:t>
            </a:r>
          </a:p>
          <a:p>
            <a:pPr lvl="1"/>
            <a:r>
              <a:rPr lang="en-US" dirty="0" smtClean="0"/>
              <a:t>Can implement gates using use P- and N-transistors</a:t>
            </a:r>
          </a:p>
          <a:p>
            <a:pPr lvl="1"/>
            <a:r>
              <a:rPr lang="en-US" dirty="0" smtClean="0">
                <a:solidFill>
                  <a:schemeClr val="accent1"/>
                </a:solidFill>
              </a:rPr>
              <a:t>And can add and subtract numbers (in two’s compliment)!</a:t>
            </a:r>
          </a:p>
          <a:p>
            <a:pPr lvl="1"/>
            <a:r>
              <a:rPr lang="en-US" dirty="0" smtClean="0">
                <a:solidFill>
                  <a:srgbClr val="FFFFFF"/>
                </a:solidFill>
              </a:rPr>
              <a:t>Next time, state and finite state machines…</a:t>
            </a:r>
            <a:endParaRPr lang="en-US" dirty="0">
              <a:solidFill>
                <a:srgbClr val="FFFFFF"/>
              </a:solidFill>
            </a:endParaRPr>
          </a:p>
        </p:txBody>
      </p:sp>
      <p:pic>
        <p:nvPicPr>
          <p:cNvPr id="23554" name="CP3 Ink c3a23903-b926-4318-8d7f-5af601c0eacc"/>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457954" y="5201580"/>
            <a:ext cx="118651" cy="11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1140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Recall: </a:t>
            </a:r>
            <a:r>
              <a:rPr lang="en-US" dirty="0" smtClean="0">
                <a:solidFill>
                  <a:schemeClr val="accent1"/>
                </a:solidFill>
              </a:rPr>
              <a:t>Binary</a:t>
            </a:r>
            <a:endParaRPr lang="en-US" dirty="0"/>
          </a:p>
          <a:p>
            <a:pPr lvl="1"/>
            <a:r>
              <a:rPr lang="en-US" dirty="0"/>
              <a:t>T</a:t>
            </a:r>
            <a:r>
              <a:rPr lang="en-US" dirty="0" smtClean="0"/>
              <a:t>wo symbols (base 2): </a:t>
            </a:r>
            <a:r>
              <a:rPr lang="en-US" dirty="0" smtClean="0">
                <a:solidFill>
                  <a:schemeClr val="accent1"/>
                </a:solidFill>
              </a:rPr>
              <a:t>true</a:t>
            </a:r>
            <a:r>
              <a:rPr lang="en-US" dirty="0" smtClean="0"/>
              <a:t> and </a:t>
            </a:r>
            <a:r>
              <a:rPr lang="en-US" dirty="0" smtClean="0">
                <a:solidFill>
                  <a:schemeClr val="accent1"/>
                </a:solidFill>
              </a:rPr>
              <a:t>false</a:t>
            </a:r>
            <a:r>
              <a:rPr lang="en-US" dirty="0" smtClean="0"/>
              <a:t>; </a:t>
            </a:r>
            <a:r>
              <a:rPr lang="en-US" dirty="0">
                <a:solidFill>
                  <a:schemeClr val="accent1"/>
                </a:solidFill>
              </a:rPr>
              <a:t>1</a:t>
            </a:r>
            <a:r>
              <a:rPr lang="en-US" dirty="0" smtClean="0"/>
              <a:t> </a:t>
            </a:r>
            <a:r>
              <a:rPr lang="en-US" dirty="0" smtClean="0"/>
              <a:t>and </a:t>
            </a:r>
            <a:r>
              <a:rPr lang="en-US" dirty="0">
                <a:solidFill>
                  <a:schemeClr val="accent1"/>
                </a:solidFill>
              </a:rPr>
              <a:t>0</a:t>
            </a:r>
            <a:r>
              <a:rPr lang="en-US" dirty="0" smtClean="0"/>
              <a:t> </a:t>
            </a:r>
            <a:endParaRPr lang="en-US" dirty="0" smtClean="0"/>
          </a:p>
          <a:p>
            <a:pPr lvl="1"/>
            <a:r>
              <a:rPr lang="en-US" dirty="0"/>
              <a:t>B</a:t>
            </a:r>
            <a:r>
              <a:rPr lang="en-US" dirty="0" smtClean="0"/>
              <a:t>asis of Logic Circuits and all digital computers</a:t>
            </a:r>
          </a:p>
          <a:p>
            <a:endParaRPr lang="en-US" dirty="0"/>
          </a:p>
          <a:p>
            <a:r>
              <a:rPr lang="en-US" dirty="0" smtClean="0"/>
              <a:t>So, how do we represent numbers in</a:t>
            </a:r>
            <a:r>
              <a:rPr lang="en-US" i="1" dirty="0" smtClean="0"/>
              <a:t> </a:t>
            </a:r>
            <a:r>
              <a:rPr lang="en-US" i="1" dirty="0" smtClean="0">
                <a:solidFill>
                  <a:schemeClr val="accent1"/>
                </a:solidFill>
              </a:rPr>
              <a:t>Binary</a:t>
            </a:r>
            <a:r>
              <a:rPr lang="en-US" dirty="0" smtClean="0">
                <a:solidFill>
                  <a:schemeClr val="accent1"/>
                </a:solidFill>
              </a:rPr>
              <a:t> </a:t>
            </a:r>
            <a:r>
              <a:rPr lang="en-US" dirty="0" smtClean="0"/>
              <a:t>(base 2)?</a:t>
            </a:r>
          </a:p>
          <a:p>
            <a:pPr lvl="1"/>
            <a:r>
              <a:rPr lang="en-US" dirty="0" smtClean="0"/>
              <a:t>We know represent numbers in </a:t>
            </a:r>
            <a:r>
              <a:rPr lang="en-US" dirty="0" smtClean="0">
                <a:solidFill>
                  <a:schemeClr val="accent1"/>
                </a:solidFill>
              </a:rPr>
              <a:t>Decimal</a:t>
            </a:r>
            <a:r>
              <a:rPr lang="en-US" dirty="0" smtClean="0"/>
              <a:t> (base 10).</a:t>
            </a:r>
          </a:p>
          <a:p>
            <a:pPr lvl="2"/>
            <a:r>
              <a:rPr lang="en-US" dirty="0" smtClean="0"/>
              <a:t>E.g. </a:t>
            </a:r>
            <a:r>
              <a:rPr lang="en-US" sz="3200" dirty="0" smtClean="0"/>
              <a:t>6 3 7</a:t>
            </a:r>
          </a:p>
          <a:p>
            <a:pPr marL="914400" lvl="2" indent="0">
              <a:buNone/>
            </a:pPr>
            <a:endParaRPr lang="en-US" dirty="0" smtClean="0"/>
          </a:p>
          <a:p>
            <a:pPr lvl="1"/>
            <a:r>
              <a:rPr lang="en-US" dirty="0" smtClean="0"/>
              <a:t>Can just as easily use other bases</a:t>
            </a:r>
          </a:p>
          <a:p>
            <a:pPr lvl="2"/>
            <a:r>
              <a:rPr lang="en-US" dirty="0" smtClean="0"/>
              <a:t>Base 2 — </a:t>
            </a:r>
            <a:r>
              <a:rPr lang="en-US" dirty="0" smtClean="0">
                <a:solidFill>
                  <a:schemeClr val="accent1"/>
                </a:solidFill>
              </a:rPr>
              <a:t>Binary  </a:t>
            </a:r>
          </a:p>
          <a:p>
            <a:pPr lvl="2"/>
            <a:r>
              <a:rPr lang="en-US" dirty="0" smtClean="0"/>
              <a:t>Base 8 — </a:t>
            </a:r>
            <a:r>
              <a:rPr lang="en-US" dirty="0" smtClean="0">
                <a:solidFill>
                  <a:schemeClr val="accent1"/>
                </a:solidFill>
              </a:rPr>
              <a:t>Octal</a:t>
            </a:r>
          </a:p>
          <a:p>
            <a:pPr lvl="2"/>
            <a:r>
              <a:rPr lang="en-US" dirty="0" smtClean="0"/>
              <a:t>Base 16 — </a:t>
            </a:r>
            <a:r>
              <a:rPr lang="en-US" dirty="0" smtClean="0">
                <a:solidFill>
                  <a:schemeClr val="accent1"/>
                </a:solidFill>
              </a:rPr>
              <a:t>Hexadecimal</a:t>
            </a:r>
            <a:endParaRPr lang="en-US" dirty="0">
              <a:solidFill>
                <a:schemeClr val="accent1"/>
              </a:solidFill>
            </a:endParaRPr>
          </a:p>
        </p:txBody>
      </p:sp>
      <p:sp>
        <p:nvSpPr>
          <p:cNvPr id="4" name="Text Box 6"/>
          <p:cNvSpPr txBox="1">
            <a:spLocks noChangeArrowheads="1"/>
          </p:cNvSpPr>
          <p:nvPr>
            <p:custDataLst>
              <p:tags r:id="rId1"/>
            </p:custDataLst>
          </p:nvPr>
        </p:nvSpPr>
        <p:spPr bwMode="auto">
          <a:xfrm>
            <a:off x="1676400" y="4403094"/>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grpSp>
        <p:nvGrpSpPr>
          <p:cNvPr id="25" name="Group 24"/>
          <p:cNvGrpSpPr/>
          <p:nvPr/>
        </p:nvGrpSpPr>
        <p:grpSpPr>
          <a:xfrm>
            <a:off x="1828800" y="4419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3202747" y="4010348"/>
            <a:ext cx="3469219" cy="461665"/>
          </a:xfrm>
          <a:prstGeom prst="rect">
            <a:avLst/>
          </a:prstGeom>
          <a:noFill/>
        </p:spPr>
        <p:txBody>
          <a:bodyPr wrap="none" rtlCol="0">
            <a:spAutoFit/>
          </a:bodyPr>
          <a:lstStyle/>
          <a:p>
            <a:r>
              <a:rPr lang="en-US" sz="2400" dirty="0" smtClean="0"/>
              <a:t>6∙10</a:t>
            </a:r>
            <a:r>
              <a:rPr lang="en-US" sz="2400" baseline="30000" dirty="0" smtClean="0"/>
              <a:t>2</a:t>
            </a:r>
            <a:r>
              <a:rPr lang="en-US" sz="2400" dirty="0" smtClean="0"/>
              <a:t> + 3∙10</a:t>
            </a:r>
            <a:r>
              <a:rPr lang="en-US" sz="2400" baseline="30000" dirty="0"/>
              <a:t>1</a:t>
            </a:r>
            <a:r>
              <a:rPr lang="en-US" sz="2400" dirty="0" smtClean="0"/>
              <a:t> + 7∙10</a:t>
            </a:r>
            <a:r>
              <a:rPr lang="en-US" sz="2400" baseline="30000" dirty="0"/>
              <a:t>0</a:t>
            </a:r>
            <a:r>
              <a:rPr lang="en-US" sz="2400" dirty="0" smtClean="0"/>
              <a:t> = 637</a:t>
            </a:r>
            <a:endParaRPr lang="en-US" sz="2400" dirty="0"/>
          </a:p>
        </p:txBody>
      </p:sp>
      <p:sp>
        <p:nvSpPr>
          <p:cNvPr id="36" name="TextBox 35"/>
          <p:cNvSpPr txBox="1"/>
          <p:nvPr/>
        </p:nvSpPr>
        <p:spPr>
          <a:xfrm>
            <a:off x="3253043" y="5481935"/>
            <a:ext cx="5357557" cy="461665"/>
          </a:xfrm>
          <a:prstGeom prst="rect">
            <a:avLst/>
          </a:prstGeom>
          <a:noFill/>
        </p:spPr>
        <p:txBody>
          <a:bodyPr wrap="none" rtlCol="0">
            <a:spAutoFit/>
          </a:bodyPr>
          <a:lstStyle/>
          <a:p>
            <a:r>
              <a:rPr lang="en-US" sz="2400" dirty="0" smtClean="0"/>
              <a:t>1∙2</a:t>
            </a:r>
            <a:r>
              <a:rPr lang="en-US" sz="2400" baseline="30000" dirty="0" smtClean="0"/>
              <a:t>9</a:t>
            </a:r>
            <a:r>
              <a:rPr lang="en-US" sz="2400" dirty="0" smtClean="0"/>
              <a:t>+1∙2</a:t>
            </a:r>
            <a:r>
              <a:rPr lang="en-US" sz="2400" baseline="30000" dirty="0" smtClean="0"/>
              <a:t>6</a:t>
            </a:r>
            <a:r>
              <a:rPr lang="en-US" sz="2400" dirty="0" smtClean="0"/>
              <a:t>+1∙2</a:t>
            </a:r>
            <a:r>
              <a:rPr lang="en-US" sz="2400" baseline="30000" dirty="0" smtClean="0"/>
              <a:t>5</a:t>
            </a:r>
            <a:r>
              <a:rPr lang="en-US" sz="2400" dirty="0" smtClean="0"/>
              <a:t>+1∙2</a:t>
            </a:r>
            <a:r>
              <a:rPr lang="en-US" sz="2400" baseline="30000" dirty="0" smtClean="0"/>
              <a:t>4</a:t>
            </a:r>
            <a:r>
              <a:rPr lang="en-US" sz="2400" dirty="0" smtClean="0"/>
              <a:t>+1∙2</a:t>
            </a:r>
            <a:r>
              <a:rPr lang="en-US" sz="2400" baseline="30000" dirty="0" smtClean="0"/>
              <a:t>3</a:t>
            </a:r>
            <a:r>
              <a:rPr lang="en-US" sz="2400" dirty="0" smtClean="0"/>
              <a:t>+1∙2</a:t>
            </a:r>
            <a:r>
              <a:rPr lang="en-US" sz="2400" baseline="30000" dirty="0" smtClean="0"/>
              <a:t>2</a:t>
            </a:r>
            <a:r>
              <a:rPr lang="en-US" sz="2400" dirty="0" smtClean="0"/>
              <a:t>+1∙2</a:t>
            </a:r>
            <a:r>
              <a:rPr lang="en-US" sz="2400" baseline="30000" dirty="0" smtClean="0"/>
              <a:t>0 </a:t>
            </a:r>
            <a:r>
              <a:rPr lang="en-US" sz="2400" dirty="0" smtClean="0"/>
              <a:t>= 637</a:t>
            </a:r>
            <a:endParaRPr lang="en-US" sz="2400" dirty="0"/>
          </a:p>
        </p:txBody>
      </p:sp>
      <p:sp>
        <p:nvSpPr>
          <p:cNvPr id="37" name="TextBox 36"/>
          <p:cNvSpPr txBox="1"/>
          <p:nvPr/>
        </p:nvSpPr>
        <p:spPr>
          <a:xfrm>
            <a:off x="3184570" y="5867400"/>
            <a:ext cx="3902030" cy="461665"/>
          </a:xfrm>
          <a:prstGeom prst="rect">
            <a:avLst/>
          </a:prstGeom>
          <a:noFill/>
        </p:spPr>
        <p:txBody>
          <a:bodyPr wrap="none" rtlCol="0">
            <a:spAutoFit/>
          </a:bodyPr>
          <a:lstStyle/>
          <a:p>
            <a:r>
              <a:rPr lang="en-US" sz="2400" dirty="0" smtClean="0"/>
              <a:t>1∙8</a:t>
            </a:r>
            <a:r>
              <a:rPr lang="en-US" sz="2400" baseline="30000" dirty="0" smtClean="0"/>
              <a:t>3</a:t>
            </a:r>
            <a:r>
              <a:rPr lang="en-US" sz="2400" dirty="0" smtClean="0"/>
              <a:t> + 1∙8</a:t>
            </a:r>
            <a:r>
              <a:rPr lang="en-US" sz="2400" baseline="30000" dirty="0"/>
              <a:t>2</a:t>
            </a:r>
            <a:r>
              <a:rPr lang="en-US" sz="2400" dirty="0" smtClean="0"/>
              <a:t> + 7∙8</a:t>
            </a:r>
            <a:r>
              <a:rPr lang="en-US" sz="2400" baseline="30000" dirty="0"/>
              <a:t>1</a:t>
            </a:r>
            <a:r>
              <a:rPr lang="en-US" sz="2400" dirty="0" smtClean="0"/>
              <a:t> </a:t>
            </a:r>
            <a:r>
              <a:rPr lang="en-US" sz="2400" dirty="0"/>
              <a:t>+ 5</a:t>
            </a:r>
            <a:r>
              <a:rPr lang="en-US" sz="2400" dirty="0" smtClean="0"/>
              <a:t>∙8</a:t>
            </a:r>
            <a:r>
              <a:rPr lang="en-US" sz="2400" baseline="30000" dirty="0"/>
              <a:t>0</a:t>
            </a:r>
            <a:r>
              <a:rPr lang="en-US" sz="2400" dirty="0" smtClean="0"/>
              <a:t> </a:t>
            </a:r>
            <a:r>
              <a:rPr lang="en-US" sz="2400" baseline="30000" dirty="0" smtClean="0"/>
              <a:t> </a:t>
            </a:r>
            <a:r>
              <a:rPr lang="en-US" sz="2400" dirty="0" smtClean="0"/>
              <a:t>= 637</a:t>
            </a:r>
            <a:endParaRPr lang="en-US" sz="2400" dirty="0"/>
          </a:p>
        </p:txBody>
      </p:sp>
      <p:sp>
        <p:nvSpPr>
          <p:cNvPr id="38" name="TextBox 37"/>
          <p:cNvSpPr txBox="1"/>
          <p:nvPr/>
        </p:nvSpPr>
        <p:spPr>
          <a:xfrm>
            <a:off x="4267200" y="6172200"/>
            <a:ext cx="3568606" cy="461665"/>
          </a:xfrm>
          <a:prstGeom prst="rect">
            <a:avLst/>
          </a:prstGeom>
          <a:noFill/>
        </p:spPr>
        <p:txBody>
          <a:bodyPr wrap="none" rtlCol="0">
            <a:spAutoFit/>
          </a:bodyPr>
          <a:lstStyle/>
          <a:p>
            <a:r>
              <a:rPr lang="en-US" sz="2400" dirty="0"/>
              <a:t>2</a:t>
            </a:r>
            <a:r>
              <a:rPr lang="en-US" sz="2400" dirty="0" smtClean="0"/>
              <a:t>∙16</a:t>
            </a:r>
            <a:r>
              <a:rPr lang="en-US" sz="2400" baseline="30000" dirty="0" smtClean="0"/>
              <a:t>2 </a:t>
            </a:r>
            <a:r>
              <a:rPr lang="en-US" sz="2400" dirty="0" smtClean="0"/>
              <a:t>+ 7∙16</a:t>
            </a:r>
            <a:r>
              <a:rPr lang="en-US" sz="2400" baseline="30000" dirty="0" smtClean="0"/>
              <a:t>1 </a:t>
            </a:r>
            <a:r>
              <a:rPr lang="en-US" sz="2400" dirty="0" smtClean="0"/>
              <a:t>+ d∙16</a:t>
            </a:r>
            <a:r>
              <a:rPr lang="en-US" sz="2400" baseline="30000" dirty="0" smtClean="0"/>
              <a:t>0</a:t>
            </a:r>
            <a:r>
              <a:rPr lang="en-US" sz="2400" dirty="0" smtClean="0"/>
              <a:t>   = 637</a:t>
            </a:r>
            <a:endParaRPr lang="en-US" sz="2400" dirty="0"/>
          </a:p>
        </p:txBody>
      </p:sp>
      <p:sp>
        <p:nvSpPr>
          <p:cNvPr id="91" name="TextBox 90"/>
          <p:cNvSpPr txBox="1"/>
          <p:nvPr/>
        </p:nvSpPr>
        <p:spPr>
          <a:xfrm>
            <a:off x="4267200" y="6472535"/>
            <a:ext cx="3579826" cy="461665"/>
          </a:xfrm>
          <a:prstGeom prst="rect">
            <a:avLst/>
          </a:prstGeom>
          <a:noFill/>
        </p:spPr>
        <p:txBody>
          <a:bodyPr wrap="none" rtlCol="0">
            <a:spAutoFit/>
          </a:bodyPr>
          <a:lstStyle/>
          <a:p>
            <a:r>
              <a:rPr lang="en-US" sz="2400" dirty="0"/>
              <a:t>2</a:t>
            </a:r>
            <a:r>
              <a:rPr lang="en-US" sz="2400" dirty="0" smtClean="0"/>
              <a:t>∙16</a:t>
            </a:r>
            <a:r>
              <a:rPr lang="en-US" sz="2400" baseline="30000" dirty="0" smtClean="0"/>
              <a:t>2 </a:t>
            </a:r>
            <a:r>
              <a:rPr lang="en-US" sz="2400" dirty="0" smtClean="0"/>
              <a:t>+ 7∙16</a:t>
            </a:r>
            <a:r>
              <a:rPr lang="en-US" sz="2400" baseline="30000" dirty="0" smtClean="0"/>
              <a:t>1 </a:t>
            </a:r>
            <a:r>
              <a:rPr lang="en-US" sz="2400" dirty="0" smtClean="0"/>
              <a:t>+ 13∙16</a:t>
            </a:r>
            <a:r>
              <a:rPr lang="en-US" sz="2400" baseline="30000" dirty="0" smtClean="0"/>
              <a:t>0</a:t>
            </a:r>
            <a:r>
              <a:rPr lang="en-US" sz="2400" dirty="0" smtClean="0"/>
              <a:t> = 637</a:t>
            </a:r>
            <a:endParaRPr lang="en-US" sz="2400" dirty="0"/>
          </a:p>
        </p:txBody>
      </p:sp>
      <p:sp>
        <p:nvSpPr>
          <p:cNvPr id="6" name="Oval 5"/>
          <p:cNvSpPr/>
          <p:nvPr/>
        </p:nvSpPr>
        <p:spPr>
          <a:xfrm>
            <a:off x="6133313" y="6172200"/>
            <a:ext cx="267487" cy="3854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133313" y="6553200"/>
            <a:ext cx="343687"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12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6" grpId="0"/>
      <p:bldP spid="37" grpId="0"/>
      <p:bldP spid="38" grpId="0"/>
      <p:bldP spid="91" grpId="0"/>
      <p:bldP spid="6" grpId="0" animBg="1"/>
      <p:bldP spid="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6044589" y="1447800"/>
            <a:ext cx="292067" cy="4031873"/>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solidFill>
                  <a:schemeClr val="accent1"/>
                </a:solidFill>
              </a:rPr>
              <a:t>a</a:t>
            </a:r>
            <a:endParaRPr lang="en-US" sz="1600" dirty="0" smtClean="0">
              <a:solidFill>
                <a:schemeClr val="accent1"/>
              </a:solidFill>
            </a:endParaRPr>
          </a:p>
          <a:p>
            <a:pPr algn="r"/>
            <a:r>
              <a:rPr lang="en-US" sz="1600" dirty="0">
                <a:solidFill>
                  <a:schemeClr val="accent1"/>
                </a:solidFill>
              </a:rPr>
              <a:t>b</a:t>
            </a:r>
            <a:endParaRPr lang="en-US" sz="1600" dirty="0" smtClean="0">
              <a:solidFill>
                <a:schemeClr val="accent1"/>
              </a:solidFill>
            </a:endParaRPr>
          </a:p>
          <a:p>
            <a:pPr algn="r"/>
            <a:r>
              <a:rPr lang="en-US" sz="1600" dirty="0">
                <a:solidFill>
                  <a:schemeClr val="accent1"/>
                </a:solidFill>
              </a:rPr>
              <a:t>c</a:t>
            </a:r>
            <a:endParaRPr lang="en-US" sz="1600" dirty="0" smtClean="0">
              <a:solidFill>
                <a:schemeClr val="accent1"/>
              </a:solidFill>
            </a:endParaRPr>
          </a:p>
          <a:p>
            <a:pPr algn="r"/>
            <a:r>
              <a:rPr lang="en-US" sz="1600" dirty="0" smtClean="0">
                <a:solidFill>
                  <a:schemeClr val="accent1"/>
                </a:solidFill>
              </a:rPr>
              <a:t>d</a:t>
            </a:r>
          </a:p>
          <a:p>
            <a:pPr algn="r"/>
            <a:r>
              <a:rPr lang="en-US" sz="1600" dirty="0">
                <a:solidFill>
                  <a:schemeClr val="accent1"/>
                </a:solidFill>
              </a:rPr>
              <a:t>e</a:t>
            </a:r>
            <a:endParaRPr lang="en-US" sz="1600" dirty="0" smtClean="0">
              <a:solidFill>
                <a:schemeClr val="accent1"/>
              </a:solidFill>
            </a:endParaRPr>
          </a:p>
          <a:p>
            <a:pPr algn="r"/>
            <a:r>
              <a:rPr lang="en-US" sz="1600" dirty="0" smtClean="0">
                <a:solidFill>
                  <a:schemeClr val="accent1"/>
                </a:solidFill>
              </a:rPr>
              <a:t>f</a:t>
            </a:r>
          </a:p>
        </p:txBody>
      </p:sp>
      <p:sp>
        <p:nvSpPr>
          <p:cNvPr id="2" name="Title 1"/>
          <p:cNvSpPr>
            <a:spLocks noGrp="1"/>
          </p:cNvSpPr>
          <p:nvPr>
            <p:ph type="title"/>
            <p:custDataLst>
              <p:tags r:id="rId1"/>
            </p:custDataLst>
          </p:nvPr>
        </p:nvSpPr>
        <p:spPr>
          <a:xfrm>
            <a:off x="228600" y="0"/>
            <a:ext cx="8915400" cy="533400"/>
          </a:xfrm>
        </p:spPr>
        <p:txBody>
          <a:bodyPr>
            <a:normAutofit fontScale="90000"/>
          </a:bodyPr>
          <a:lstStyle/>
          <a:p>
            <a:r>
              <a:rPr lang="en-US" dirty="0" smtClean="0"/>
              <a:t>Number Representations: Activity #1 Counting</a:t>
            </a:r>
            <a:endParaRPr lang="en-US" dirty="0"/>
          </a:p>
        </p:txBody>
      </p:sp>
      <p:sp>
        <p:nvSpPr>
          <p:cNvPr id="3" name="Content Placeholder 2"/>
          <p:cNvSpPr>
            <a:spLocks noGrp="1"/>
          </p:cNvSpPr>
          <p:nvPr>
            <p:ph idx="1"/>
            <p:custDataLst>
              <p:tags r:id="rId2"/>
            </p:custDataLst>
          </p:nvPr>
        </p:nvSpPr>
        <p:spPr>
          <a:xfrm>
            <a:off x="228600" y="533400"/>
            <a:ext cx="8686800" cy="5638800"/>
          </a:xfrm>
        </p:spPr>
        <p:txBody>
          <a:bodyPr/>
          <a:lstStyle/>
          <a:p>
            <a:r>
              <a:rPr lang="en-US" dirty="0" smtClean="0"/>
              <a:t>How do we count in different bases?</a:t>
            </a:r>
          </a:p>
          <a:p>
            <a:pPr lvl="1"/>
            <a:r>
              <a:rPr lang="en-US" u="sng" dirty="0" smtClean="0"/>
              <a:t>Dec</a:t>
            </a:r>
            <a:r>
              <a:rPr lang="en-US" sz="1800" u="sng" dirty="0" smtClean="0"/>
              <a:t> (base 10)</a:t>
            </a:r>
            <a:r>
              <a:rPr lang="en-US" dirty="0"/>
              <a:t> </a:t>
            </a:r>
            <a:r>
              <a:rPr lang="en-US" u="sng" dirty="0"/>
              <a:t>Bin </a:t>
            </a:r>
            <a:r>
              <a:rPr lang="en-US" sz="1800" u="sng" dirty="0"/>
              <a:t>(base 2) </a:t>
            </a:r>
            <a:r>
              <a:rPr lang="en-US" sz="1800" u="sng" dirty="0" smtClean="0"/>
              <a:t> </a:t>
            </a:r>
            <a:r>
              <a:rPr lang="en-US" u="sng" dirty="0" smtClean="0"/>
              <a:t>Oct</a:t>
            </a:r>
            <a:r>
              <a:rPr lang="en-US" sz="1800" u="sng" dirty="0" smtClean="0"/>
              <a:t> (base 8)</a:t>
            </a:r>
            <a:r>
              <a:rPr lang="en-US" dirty="0" smtClean="0"/>
              <a:t>  </a:t>
            </a:r>
            <a:r>
              <a:rPr lang="en-US" u="sng" dirty="0" smtClean="0"/>
              <a:t>Hex</a:t>
            </a:r>
            <a:r>
              <a:rPr lang="en-US" sz="1800" u="sng" dirty="0" smtClean="0"/>
              <a:t> (base 16)</a:t>
            </a:r>
            <a:endParaRPr lang="en-US" sz="1800" u="sng" dirty="0"/>
          </a:p>
        </p:txBody>
      </p:sp>
      <p:sp>
        <p:nvSpPr>
          <p:cNvPr id="4" name="TextBox 3"/>
          <p:cNvSpPr txBox="1"/>
          <p:nvPr/>
        </p:nvSpPr>
        <p:spPr>
          <a:xfrm>
            <a:off x="1102949" y="1447800"/>
            <a:ext cx="497251" cy="5509200"/>
          </a:xfrm>
          <a:prstGeom prst="rect">
            <a:avLst/>
          </a:prstGeom>
          <a:noFill/>
        </p:spPr>
        <p:txBody>
          <a:bodyPr wrap="none" rtlCol="0">
            <a:spAutoFit/>
          </a:bodyPr>
          <a:lstStyle/>
          <a:p>
            <a:pPr algn="r"/>
            <a:r>
              <a:rPr lang="en-US" sz="1600" dirty="0" smtClean="0">
                <a:solidFill>
                  <a:schemeClr val="accent1"/>
                </a:solidFill>
              </a:rPr>
              <a:t>0</a:t>
            </a:r>
          </a:p>
          <a:p>
            <a:pPr algn="r"/>
            <a:r>
              <a:rPr lang="en-US" sz="1600" dirty="0" smtClean="0">
                <a:solidFill>
                  <a:schemeClr val="accent1"/>
                </a:solidFill>
              </a:rPr>
              <a:t>1</a:t>
            </a:r>
          </a:p>
          <a:p>
            <a:pPr algn="r"/>
            <a:r>
              <a:rPr lang="en-US" sz="1600" dirty="0" smtClean="0">
                <a:solidFill>
                  <a:schemeClr val="accent1"/>
                </a:solidFill>
              </a:rPr>
              <a:t>2</a:t>
            </a:r>
          </a:p>
          <a:p>
            <a:pPr algn="r"/>
            <a:r>
              <a:rPr lang="en-US" sz="1600" dirty="0" smtClean="0">
                <a:solidFill>
                  <a:schemeClr val="accent1"/>
                </a:solidFill>
              </a:rPr>
              <a:t>3</a:t>
            </a:r>
          </a:p>
          <a:p>
            <a:pPr algn="r"/>
            <a:r>
              <a:rPr lang="en-US" sz="1600" dirty="0" smtClean="0">
                <a:solidFill>
                  <a:schemeClr val="accent1"/>
                </a:solidFill>
              </a:rPr>
              <a:t>4</a:t>
            </a:r>
          </a:p>
          <a:p>
            <a:pPr algn="r"/>
            <a:r>
              <a:rPr lang="en-US" sz="1600" dirty="0" smtClean="0">
                <a:solidFill>
                  <a:schemeClr val="accent1"/>
                </a:solidFill>
              </a:rPr>
              <a:t>5</a:t>
            </a:r>
          </a:p>
          <a:p>
            <a:pPr algn="r"/>
            <a:r>
              <a:rPr lang="en-US" sz="1600" dirty="0" smtClean="0">
                <a:solidFill>
                  <a:schemeClr val="accent1"/>
                </a:solidFill>
              </a:rPr>
              <a:t>6</a:t>
            </a:r>
          </a:p>
          <a:p>
            <a:pPr algn="r"/>
            <a:r>
              <a:rPr lang="en-US" sz="1600" dirty="0" smtClean="0">
                <a:solidFill>
                  <a:schemeClr val="accent1"/>
                </a:solidFill>
              </a:rPr>
              <a:t>7</a:t>
            </a:r>
          </a:p>
          <a:p>
            <a:pPr algn="r"/>
            <a:r>
              <a:rPr lang="en-US" sz="1600" dirty="0" smtClean="0">
                <a:solidFill>
                  <a:schemeClr val="accent1"/>
                </a:solidFill>
              </a:rPr>
              <a:t>8</a:t>
            </a:r>
          </a:p>
          <a:p>
            <a:pPr algn="r"/>
            <a:r>
              <a:rPr lang="en-US" sz="1600" dirty="0" smtClean="0">
                <a:solidFill>
                  <a:schemeClr val="accent1"/>
                </a:solidFill>
              </a:rPr>
              <a:t>9</a:t>
            </a:r>
          </a:p>
          <a:p>
            <a:pPr algn="r"/>
            <a:r>
              <a:rPr lang="en-US" sz="1600" dirty="0" smtClean="0">
                <a:solidFill>
                  <a:schemeClr val="accent1"/>
                </a:solidFill>
              </a:rPr>
              <a:t>10</a:t>
            </a:r>
          </a:p>
          <a:p>
            <a:pPr algn="r"/>
            <a:r>
              <a:rPr lang="en-US" sz="1600" dirty="0" smtClean="0">
                <a:solidFill>
                  <a:schemeClr val="accent1"/>
                </a:solidFill>
              </a:rPr>
              <a:t>11</a:t>
            </a:r>
          </a:p>
          <a:p>
            <a:pPr algn="r"/>
            <a:r>
              <a:rPr lang="en-US" sz="1600" dirty="0" smtClean="0">
                <a:solidFill>
                  <a:schemeClr val="accent1"/>
                </a:solidFill>
              </a:rPr>
              <a:t>12</a:t>
            </a:r>
          </a:p>
          <a:p>
            <a:pPr algn="r"/>
            <a:r>
              <a:rPr lang="en-US" sz="1600" dirty="0" smtClean="0">
                <a:solidFill>
                  <a:schemeClr val="accent1"/>
                </a:solidFill>
              </a:rPr>
              <a:t>13</a:t>
            </a:r>
          </a:p>
          <a:p>
            <a:pPr algn="r"/>
            <a:r>
              <a:rPr lang="en-US" sz="1600" dirty="0" smtClean="0">
                <a:solidFill>
                  <a:schemeClr val="accent1"/>
                </a:solidFill>
              </a:rPr>
              <a:t>14</a:t>
            </a:r>
          </a:p>
          <a:p>
            <a:pPr algn="r"/>
            <a:r>
              <a:rPr lang="en-US" sz="1600" dirty="0" smtClean="0">
                <a:solidFill>
                  <a:schemeClr val="accent1"/>
                </a:solidFill>
              </a:rPr>
              <a:t>15</a:t>
            </a:r>
          </a:p>
          <a:p>
            <a:pPr algn="r"/>
            <a:r>
              <a:rPr lang="en-US" sz="1600" dirty="0" smtClean="0">
                <a:solidFill>
                  <a:schemeClr val="accent1"/>
                </a:solidFill>
              </a:rPr>
              <a:t>16</a:t>
            </a:r>
          </a:p>
          <a:p>
            <a:pPr algn="r"/>
            <a:r>
              <a:rPr lang="en-US" sz="1600" dirty="0" smtClean="0">
                <a:solidFill>
                  <a:schemeClr val="accent1"/>
                </a:solidFill>
              </a:rPr>
              <a:t>17</a:t>
            </a:r>
          </a:p>
          <a:p>
            <a:pPr algn="r"/>
            <a:r>
              <a:rPr lang="en-US" sz="1600" dirty="0" smtClean="0">
                <a:solidFill>
                  <a:schemeClr val="accent1"/>
                </a:solidFill>
              </a:rPr>
              <a:t>18</a:t>
            </a:r>
            <a:endParaRPr lang="en-US" sz="800" dirty="0" smtClean="0">
              <a:solidFill>
                <a:schemeClr val="accent1"/>
              </a:solidFill>
            </a:endParaRPr>
          </a:p>
          <a:p>
            <a:pPr algn="r"/>
            <a:r>
              <a:rPr lang="en-US" sz="800" dirty="0" smtClean="0">
                <a:solidFill>
                  <a:schemeClr val="accent1"/>
                </a:solidFill>
              </a:rPr>
              <a:t>.</a:t>
            </a:r>
          </a:p>
          <a:p>
            <a:pPr algn="r"/>
            <a:r>
              <a:rPr lang="en-US" sz="800" dirty="0" smtClean="0">
                <a:solidFill>
                  <a:schemeClr val="accent1"/>
                </a:solidFill>
              </a:rPr>
              <a:t>.</a:t>
            </a:r>
          </a:p>
          <a:p>
            <a:pPr algn="r"/>
            <a:r>
              <a:rPr lang="en-US" sz="1600" dirty="0" smtClean="0">
                <a:solidFill>
                  <a:schemeClr val="accent1"/>
                </a:solidFill>
              </a:rPr>
              <a:t>99</a:t>
            </a:r>
          </a:p>
          <a:p>
            <a:pPr algn="r"/>
            <a:r>
              <a:rPr lang="en-US" sz="1600" dirty="0" smtClean="0">
                <a:solidFill>
                  <a:schemeClr val="accent1"/>
                </a:solidFill>
              </a:rPr>
              <a:t>100</a:t>
            </a:r>
            <a:endParaRPr lang="en-US" sz="1600" dirty="0">
              <a:solidFill>
                <a:schemeClr val="accent1"/>
              </a:solidFill>
            </a:endParaRPr>
          </a:p>
        </p:txBody>
      </p:sp>
      <p:sp>
        <p:nvSpPr>
          <p:cNvPr id="6" name="TextBox 5"/>
          <p:cNvSpPr txBox="1"/>
          <p:nvPr/>
        </p:nvSpPr>
        <p:spPr>
          <a:xfrm>
            <a:off x="4407544"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10</a:t>
            </a:r>
          </a:p>
          <a:p>
            <a:pPr algn="r"/>
            <a:r>
              <a:rPr lang="en-US" sz="1600" dirty="0" smtClean="0"/>
              <a:t>11</a:t>
            </a:r>
          </a:p>
          <a:p>
            <a:pPr algn="r"/>
            <a:r>
              <a:rPr lang="en-US" sz="1600" dirty="0" smtClean="0"/>
              <a:t>12</a:t>
            </a:r>
          </a:p>
          <a:p>
            <a:pPr algn="r"/>
            <a:r>
              <a:rPr lang="en-US" sz="1600" dirty="0" smtClean="0"/>
              <a:t>13</a:t>
            </a:r>
          </a:p>
          <a:p>
            <a:pPr algn="r"/>
            <a:r>
              <a:rPr lang="en-US" sz="1600" dirty="0" smtClean="0"/>
              <a:t>14</a:t>
            </a:r>
          </a:p>
          <a:p>
            <a:pPr algn="r"/>
            <a:r>
              <a:rPr lang="en-US" sz="1600" dirty="0" smtClean="0"/>
              <a:t>15</a:t>
            </a:r>
          </a:p>
          <a:p>
            <a:pPr algn="r"/>
            <a:r>
              <a:rPr lang="en-US" sz="1600" dirty="0" smtClean="0"/>
              <a:t>16</a:t>
            </a:r>
          </a:p>
          <a:p>
            <a:pPr algn="r"/>
            <a:r>
              <a:rPr lang="en-US" sz="1600" dirty="0" smtClean="0"/>
              <a:t>17</a:t>
            </a:r>
          </a:p>
          <a:p>
            <a:pPr algn="r"/>
            <a:r>
              <a:rPr lang="en-US" sz="1600" dirty="0" smtClean="0"/>
              <a:t>20</a:t>
            </a:r>
          </a:p>
          <a:p>
            <a:pPr algn="r"/>
            <a:r>
              <a:rPr lang="en-US" sz="1600" dirty="0" smtClean="0"/>
              <a:t>21</a:t>
            </a:r>
          </a:p>
          <a:p>
            <a:pPr algn="r"/>
            <a:r>
              <a:rPr lang="en-US" sz="1600" dirty="0" smtClean="0"/>
              <a:t>22</a:t>
            </a:r>
            <a:endParaRPr lang="en-US" sz="800" dirty="0" smtClean="0"/>
          </a:p>
          <a:p>
            <a:pPr algn="r"/>
            <a:r>
              <a:rPr lang="en-US" sz="800" dirty="0" smtClean="0"/>
              <a:t>.</a:t>
            </a:r>
          </a:p>
          <a:p>
            <a:pPr algn="r"/>
            <a:r>
              <a:rPr lang="en-US" sz="800" dirty="0" smtClean="0"/>
              <a:t>.</a:t>
            </a:r>
          </a:p>
        </p:txBody>
      </p:sp>
      <p:sp>
        <p:nvSpPr>
          <p:cNvPr id="7" name="TextBox 6"/>
          <p:cNvSpPr txBox="1"/>
          <p:nvPr/>
        </p:nvSpPr>
        <p:spPr>
          <a:xfrm>
            <a:off x="5933867"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t>a</a:t>
            </a:r>
            <a:endParaRPr lang="en-US" sz="1600" dirty="0" smtClean="0"/>
          </a:p>
          <a:p>
            <a:pPr algn="r"/>
            <a:r>
              <a:rPr lang="en-US" sz="1600" dirty="0"/>
              <a:t>b</a:t>
            </a:r>
            <a:endParaRPr lang="en-US" sz="1600" dirty="0" smtClean="0"/>
          </a:p>
          <a:p>
            <a:pPr algn="r"/>
            <a:r>
              <a:rPr lang="en-US" sz="1600" dirty="0"/>
              <a:t>c</a:t>
            </a:r>
            <a:endParaRPr lang="en-US" sz="1600" dirty="0" smtClean="0"/>
          </a:p>
          <a:p>
            <a:pPr algn="r"/>
            <a:r>
              <a:rPr lang="en-US" sz="1600" dirty="0" smtClean="0"/>
              <a:t>d</a:t>
            </a:r>
          </a:p>
          <a:p>
            <a:pPr algn="r"/>
            <a:r>
              <a:rPr lang="en-US" sz="1600" dirty="0"/>
              <a:t>e</a:t>
            </a:r>
            <a:endParaRPr lang="en-US" sz="1600" dirty="0" smtClean="0"/>
          </a:p>
          <a:p>
            <a:pPr algn="r"/>
            <a:r>
              <a:rPr lang="en-US" sz="1600" dirty="0"/>
              <a:t>f</a:t>
            </a:r>
            <a:endParaRPr lang="en-US" sz="1600" dirty="0" smtClean="0"/>
          </a:p>
          <a:p>
            <a:pPr algn="r"/>
            <a:r>
              <a:rPr lang="en-US" sz="1600" dirty="0" smtClean="0"/>
              <a:t>10</a:t>
            </a:r>
          </a:p>
          <a:p>
            <a:pPr algn="r"/>
            <a:r>
              <a:rPr lang="en-US" sz="1600" dirty="0" smtClean="0"/>
              <a:t>11</a:t>
            </a:r>
          </a:p>
          <a:p>
            <a:pPr algn="r"/>
            <a:r>
              <a:rPr lang="en-US" sz="1600" dirty="0" smtClean="0"/>
              <a:t>12</a:t>
            </a:r>
            <a:endParaRPr lang="en-US" sz="800" dirty="0" smtClean="0"/>
          </a:p>
          <a:p>
            <a:pPr algn="r"/>
            <a:r>
              <a:rPr lang="en-US" sz="800" dirty="0" smtClean="0"/>
              <a:t>.</a:t>
            </a:r>
          </a:p>
          <a:p>
            <a:pPr algn="r"/>
            <a:r>
              <a:rPr lang="en-US" sz="800" dirty="0" smtClean="0"/>
              <a:t>.</a:t>
            </a:r>
          </a:p>
        </p:txBody>
      </p:sp>
      <p:sp>
        <p:nvSpPr>
          <p:cNvPr id="8" name="TextBox 7"/>
          <p:cNvSpPr txBox="1"/>
          <p:nvPr/>
        </p:nvSpPr>
        <p:spPr>
          <a:xfrm>
            <a:off x="2524471" y="1447800"/>
            <a:ext cx="752129"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10</a:t>
            </a:r>
          </a:p>
          <a:p>
            <a:pPr algn="r"/>
            <a:r>
              <a:rPr lang="en-US" sz="1600" dirty="0" smtClean="0"/>
              <a:t>11</a:t>
            </a:r>
          </a:p>
          <a:p>
            <a:pPr algn="r"/>
            <a:r>
              <a:rPr lang="en-US" sz="1600" dirty="0" smtClean="0"/>
              <a:t>100</a:t>
            </a:r>
          </a:p>
          <a:p>
            <a:pPr algn="r"/>
            <a:r>
              <a:rPr lang="en-US" sz="1600" dirty="0" smtClean="0"/>
              <a:t>101</a:t>
            </a:r>
          </a:p>
          <a:p>
            <a:pPr algn="r"/>
            <a:r>
              <a:rPr lang="en-US" sz="1600" dirty="0" smtClean="0"/>
              <a:t>110</a:t>
            </a:r>
          </a:p>
          <a:p>
            <a:pPr algn="r"/>
            <a:r>
              <a:rPr lang="en-US" sz="1600" dirty="0" smtClean="0"/>
              <a:t>111</a:t>
            </a:r>
          </a:p>
          <a:p>
            <a:pPr algn="r"/>
            <a:r>
              <a:rPr lang="en-US" sz="1600" dirty="0" smtClean="0"/>
              <a:t>1000</a:t>
            </a:r>
          </a:p>
          <a:p>
            <a:pPr algn="r"/>
            <a:r>
              <a:rPr lang="en-US" sz="1600" dirty="0" smtClean="0"/>
              <a:t>1001</a:t>
            </a:r>
          </a:p>
          <a:p>
            <a:pPr algn="r"/>
            <a:r>
              <a:rPr lang="en-US" sz="1600" dirty="0" smtClean="0"/>
              <a:t>1010</a:t>
            </a:r>
          </a:p>
          <a:p>
            <a:pPr algn="r"/>
            <a:r>
              <a:rPr lang="en-US" sz="1600" dirty="0" smtClean="0"/>
              <a:t>1011</a:t>
            </a:r>
          </a:p>
          <a:p>
            <a:pPr algn="r"/>
            <a:r>
              <a:rPr lang="en-US" sz="1600" dirty="0" smtClean="0"/>
              <a:t>1100</a:t>
            </a:r>
          </a:p>
          <a:p>
            <a:pPr algn="r"/>
            <a:r>
              <a:rPr lang="en-US" sz="1600" dirty="0" smtClean="0"/>
              <a:t>1101</a:t>
            </a:r>
          </a:p>
          <a:p>
            <a:pPr algn="r"/>
            <a:r>
              <a:rPr lang="en-US" sz="1600" dirty="0" smtClean="0"/>
              <a:t>1110</a:t>
            </a:r>
          </a:p>
          <a:p>
            <a:pPr algn="r"/>
            <a:r>
              <a:rPr lang="en-US" sz="1600" dirty="0" smtClean="0"/>
              <a:t>1111</a:t>
            </a:r>
          </a:p>
          <a:p>
            <a:pPr algn="r"/>
            <a:r>
              <a:rPr lang="en-US" sz="1600" dirty="0" smtClean="0"/>
              <a:t>1 0000</a:t>
            </a:r>
          </a:p>
          <a:p>
            <a:pPr algn="r"/>
            <a:r>
              <a:rPr lang="en-US" sz="1600" dirty="0" smtClean="0"/>
              <a:t>1 0001</a:t>
            </a:r>
          </a:p>
          <a:p>
            <a:pPr algn="r"/>
            <a:r>
              <a:rPr lang="en-US" sz="1600" dirty="0" smtClean="0"/>
              <a:t>1 0010</a:t>
            </a:r>
            <a:endParaRPr lang="en-US" sz="800" dirty="0" smtClean="0"/>
          </a:p>
          <a:p>
            <a:pPr algn="r"/>
            <a:r>
              <a:rPr lang="en-US" sz="800" dirty="0" smtClean="0"/>
              <a:t>.</a:t>
            </a:r>
          </a:p>
          <a:p>
            <a:pPr algn="r"/>
            <a:r>
              <a:rPr lang="en-US" sz="800" dirty="0" smtClean="0"/>
              <a:t>.</a:t>
            </a:r>
          </a:p>
        </p:txBody>
      </p:sp>
      <p:sp>
        <p:nvSpPr>
          <p:cNvPr id="9" name="Rectangle 8"/>
          <p:cNvSpPr/>
          <p:nvPr/>
        </p:nvSpPr>
        <p:spPr>
          <a:xfrm>
            <a:off x="1102949" y="1524000"/>
            <a:ext cx="5223974" cy="3886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02949" y="1524000"/>
            <a:ext cx="3697651" cy="19431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02950" y="1524000"/>
            <a:ext cx="2173650" cy="457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961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6" grpId="0"/>
      <p:bldP spid="7" grpId="0"/>
      <p:bldP spid="8" grpId="0"/>
      <p:bldP spid="9"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525000" cy="56388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How to convert a number between different bases?</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Base conversion</a:t>
            </a:r>
            <a:r>
              <a:rPr lang="en-US" dirty="0" smtClean="0"/>
              <a:t> </a:t>
            </a:r>
            <a:r>
              <a:rPr lang="en-US" dirty="0"/>
              <a:t>via repetitive division</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Divide </a:t>
            </a:r>
            <a:r>
              <a:rPr lang="en-US" dirty="0"/>
              <a:t>by </a:t>
            </a:r>
            <a:r>
              <a:rPr lang="en-US" dirty="0" smtClean="0"/>
              <a:t>base, write remainder, move </a:t>
            </a:r>
            <a:r>
              <a:rPr lang="en-US" dirty="0"/>
              <a:t>left with </a:t>
            </a:r>
            <a:r>
              <a:rPr lang="en-US" dirty="0" smtClean="0"/>
              <a:t>quotient</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637</a:t>
            </a:r>
            <a:r>
              <a:rPr lang="en-US" dirty="0" smtClean="0"/>
              <a:t> </a:t>
            </a:r>
            <a:r>
              <a:rPr lang="en-US" dirty="0" smtClean="0">
                <a:sym typeface="Symbol"/>
              </a:rPr>
              <a:t> 10 = 63	</a:t>
            </a:r>
            <a:r>
              <a:rPr lang="en-US" dirty="0">
                <a:sym typeface="Symbol"/>
              </a:rPr>
              <a:t> </a:t>
            </a:r>
            <a:r>
              <a:rPr lang="en-US" dirty="0" smtClean="0">
                <a:sym typeface="Symbol"/>
              </a:rPr>
              <a:t> remainder  </a:t>
            </a:r>
            <a:r>
              <a:rPr lang="en-US" dirty="0" smtClean="0">
                <a:solidFill>
                  <a:schemeClr val="accent1"/>
                </a:solidFill>
                <a:sym typeface="Symbol"/>
              </a:rPr>
              <a:t>7</a:t>
            </a:r>
            <a:r>
              <a:rPr lang="en-US" dirty="0" smtClean="0">
                <a:sym typeface="Symbol"/>
              </a:rPr>
              <a:t>   </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63  </a:t>
            </a:r>
            <a:r>
              <a:rPr lang="en-US" dirty="0">
                <a:sym typeface="Symbol"/>
              </a:rPr>
              <a:t>10 </a:t>
            </a:r>
            <a:r>
              <a:rPr lang="en-US" dirty="0" smtClean="0">
                <a:sym typeface="Symbol"/>
              </a:rPr>
              <a:t>= 6    remainder   </a:t>
            </a:r>
            <a:r>
              <a:rPr lang="en-US" dirty="0" smtClean="0">
                <a:solidFill>
                  <a:schemeClr val="accent1"/>
                </a:solidFill>
                <a:sym typeface="Symbol"/>
              </a:rPr>
              <a:t>3</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6  </a:t>
            </a:r>
            <a:r>
              <a:rPr lang="en-US" dirty="0">
                <a:sym typeface="Symbol"/>
              </a:rPr>
              <a:t>10 </a:t>
            </a:r>
            <a:r>
              <a:rPr lang="en-US" dirty="0" smtClean="0">
                <a:sym typeface="Symbol"/>
              </a:rPr>
              <a:t>= 0    remainder   </a:t>
            </a:r>
            <a:r>
              <a:rPr lang="en-US" dirty="0" smtClean="0">
                <a:solidFill>
                  <a:schemeClr val="accent1"/>
                </a:solidFill>
                <a:sym typeface="Symbol"/>
              </a:rPr>
              <a:t>6</a:t>
            </a:r>
            <a:endParaRPr lang="en-US" dirty="0">
              <a:solidFill>
                <a:schemeClr val="accent1"/>
              </a:solidFill>
            </a:endParaRPr>
          </a:p>
        </p:txBody>
      </p:sp>
      <p:sp>
        <p:nvSpPr>
          <p:cNvPr id="2" name="Rectangle 1"/>
          <p:cNvSpPr/>
          <p:nvPr/>
        </p:nvSpPr>
        <p:spPr>
          <a:xfrm>
            <a:off x="4648200" y="2514600"/>
            <a:ext cx="3810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29200" y="2362200"/>
            <a:ext cx="2396618" cy="369332"/>
          </a:xfrm>
          <a:prstGeom prst="rect">
            <a:avLst/>
          </a:prstGeom>
          <a:noFill/>
        </p:spPr>
        <p:txBody>
          <a:bodyPr wrap="none" rtlCol="0">
            <a:spAutoFit/>
          </a:bodyPr>
          <a:lstStyle/>
          <a:p>
            <a:r>
              <a:rPr lang="en-US" dirty="0" err="1" smtClean="0">
                <a:solidFill>
                  <a:schemeClr val="accent1"/>
                </a:solidFill>
              </a:rPr>
              <a:t>lsb</a:t>
            </a:r>
            <a:r>
              <a:rPr lang="en-US" dirty="0" smtClean="0"/>
              <a:t> (least significant bit)</a:t>
            </a:r>
            <a:endParaRPr lang="en-US" dirty="0"/>
          </a:p>
        </p:txBody>
      </p:sp>
      <p:sp>
        <p:nvSpPr>
          <p:cNvPr id="7" name="TextBox 6"/>
          <p:cNvSpPr txBox="1"/>
          <p:nvPr/>
        </p:nvSpPr>
        <p:spPr>
          <a:xfrm>
            <a:off x="5029200" y="3505200"/>
            <a:ext cx="2555315" cy="369332"/>
          </a:xfrm>
          <a:prstGeom prst="rect">
            <a:avLst/>
          </a:prstGeom>
          <a:noFill/>
        </p:spPr>
        <p:txBody>
          <a:bodyPr wrap="none" rtlCol="0">
            <a:spAutoFit/>
          </a:bodyPr>
          <a:lstStyle/>
          <a:p>
            <a:r>
              <a:rPr lang="en-US" dirty="0" err="1" smtClean="0">
                <a:solidFill>
                  <a:schemeClr val="accent1"/>
                </a:solidFill>
              </a:rPr>
              <a:t>msb</a:t>
            </a:r>
            <a:r>
              <a:rPr lang="en-US" dirty="0" smtClean="0"/>
              <a:t> (most significant bit)</a:t>
            </a:r>
            <a:endParaRPr lang="en-US" dirty="0"/>
          </a:p>
        </p:txBody>
      </p:sp>
    </p:spTree>
    <p:extLst>
      <p:ext uri="{BB962C8B-B14F-4D97-AF65-F5344CB8AC3E}">
        <p14:creationId xmlns:p14="http://schemas.microsoft.com/office/powerpoint/2010/main" val="22547176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372600" cy="63246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t>
            </a:r>
            <a:r>
              <a:rPr lang="en-US" dirty="0" smtClean="0"/>
              <a:t>onvert a base 10 number to a base 2 number</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Base conversion</a:t>
            </a:r>
            <a:r>
              <a:rPr lang="en-US" dirty="0" smtClean="0"/>
              <a:t> via repetitive division</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rgbClr val="FF0000"/>
                </a:solidFill>
              </a:rPr>
              <a:t>Divide by base</a:t>
            </a:r>
            <a:r>
              <a:rPr lang="en-US" dirty="0" smtClean="0"/>
              <a:t>, write remainder, move left with quotient</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1"/>
                </a:solidFill>
              </a:rPr>
              <a:t>637</a:t>
            </a:r>
            <a:r>
              <a:rPr lang="en-US" dirty="0" smtClean="0"/>
              <a:t> </a:t>
            </a:r>
            <a:r>
              <a:rPr lang="en-US" dirty="0" smtClean="0">
                <a:sym typeface="Symbol"/>
              </a:rPr>
              <a:t> 2 = 318	     remainder  </a:t>
            </a:r>
            <a:r>
              <a:rPr lang="en-US" dirty="0" smtClean="0">
                <a:solidFill>
                  <a:schemeClr val="accent1"/>
                </a:solidFill>
                <a:sym typeface="Symbol"/>
              </a:rPr>
              <a:t>1</a:t>
            </a:r>
            <a:r>
              <a:rPr lang="en-US" dirty="0" smtClean="0">
                <a:sym typeface="Symbol"/>
              </a:rPr>
              <a:t>   </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ym typeface="Symbol"/>
              </a:rPr>
              <a:t>318  2 = 159     remainder   </a:t>
            </a:r>
            <a:r>
              <a:rPr lang="en-US" dirty="0" smtClean="0">
                <a:solidFill>
                  <a:schemeClr val="accent1"/>
                </a:solidFill>
                <a:sym typeface="Symbol"/>
              </a:rPr>
              <a:t>0</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ym typeface="Symbol"/>
              </a:rPr>
              <a:t>159  2 = 79       remainder   </a:t>
            </a:r>
            <a:r>
              <a:rPr lang="en-US" dirty="0" smtClean="0">
                <a:solidFill>
                  <a:schemeClr val="accent1"/>
                </a:solidFill>
                <a:sym typeface="Symbol"/>
              </a:rPr>
              <a:t>1</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79  2 = 39       remainder   </a:t>
            </a:r>
            <a:r>
              <a:rPr lang="en-US" dirty="0" smtClean="0">
                <a:solidFill>
                  <a:schemeClr val="accent1"/>
                </a:solidFill>
                <a:sym typeface="Symbol"/>
              </a:rPr>
              <a:t>1</a:t>
            </a:r>
            <a:endParaRPr lang="en-US" dirty="0" smtClean="0">
              <a:solidFill>
                <a:schemeClr val="accent1"/>
              </a:solidFil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39  2 = 19       remainder   </a:t>
            </a:r>
            <a:r>
              <a:rPr lang="en-US" dirty="0">
                <a:solidFill>
                  <a:schemeClr val="accent1"/>
                </a:solidFill>
                <a:sym typeface="Symbol"/>
              </a:rPr>
              <a:t>1</a:t>
            </a:r>
            <a:endParaRPr lang="en-US" dirty="0" smtClean="0">
              <a:solidFill>
                <a:schemeClr val="accent1"/>
              </a:solidFil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19  2 = 9         remainder   </a:t>
            </a:r>
            <a:r>
              <a:rPr lang="en-US" dirty="0">
                <a:solidFill>
                  <a:schemeClr val="accent1"/>
                </a:solidFill>
                <a:sym typeface="Symbol"/>
              </a:rPr>
              <a:t>1</a:t>
            </a:r>
            <a:endParaRPr lang="en-US" dirty="0" smtClean="0">
              <a:solidFill>
                <a:schemeClr val="accent1"/>
              </a:solidFil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9 </a:t>
            </a:r>
            <a:r>
              <a:rPr lang="en-US" dirty="0">
                <a:sym typeface="Symbol"/>
              </a:rPr>
              <a:t> 2 = 4</a:t>
            </a:r>
            <a:r>
              <a:rPr lang="en-US" dirty="0" smtClean="0">
                <a:sym typeface="Symbol"/>
              </a:rPr>
              <a:t>         remainder   </a:t>
            </a:r>
            <a:r>
              <a:rPr lang="en-US" dirty="0" smtClean="0">
                <a:solidFill>
                  <a:schemeClr val="accent1"/>
                </a:solidFill>
                <a:sym typeface="Symbol"/>
              </a:rPr>
              <a:t>1</a:t>
            </a:r>
            <a:endParaRPr lang="en-US" dirty="0">
              <a:solidFill>
                <a:schemeClr val="accent1"/>
              </a:solidFil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4 </a:t>
            </a:r>
            <a:r>
              <a:rPr lang="en-US" dirty="0">
                <a:sym typeface="Symbol"/>
              </a:rPr>
              <a:t> 2 = 2</a:t>
            </a:r>
            <a:r>
              <a:rPr lang="en-US" dirty="0" smtClean="0">
                <a:sym typeface="Symbol"/>
              </a:rPr>
              <a:t>         remainder   </a:t>
            </a:r>
            <a:r>
              <a:rPr lang="en-US" dirty="0" smtClean="0">
                <a:solidFill>
                  <a:schemeClr val="accent1"/>
                </a:solidFill>
                <a:sym typeface="Symbol"/>
              </a:rPr>
              <a:t>0</a:t>
            </a: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2 </a:t>
            </a:r>
            <a:r>
              <a:rPr lang="en-US" dirty="0">
                <a:sym typeface="Symbol"/>
              </a:rPr>
              <a:t> 2 = </a:t>
            </a:r>
            <a:r>
              <a:rPr lang="en-US" dirty="0" smtClean="0">
                <a:sym typeface="Symbol"/>
              </a:rPr>
              <a:t>1         remainder   </a:t>
            </a:r>
            <a:r>
              <a:rPr lang="en-US" dirty="0" smtClean="0">
                <a:solidFill>
                  <a:schemeClr val="accent1"/>
                </a:solidFill>
                <a:sym typeface="Symbol"/>
              </a:rPr>
              <a:t>0</a:t>
            </a:r>
            <a:endParaRPr lang="en-US" dirty="0" smtClean="0">
              <a:sym typeface="Symbol"/>
            </a:endParaRPr>
          </a:p>
          <a:p>
            <a:pPr lvl="1">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1 </a:t>
            </a:r>
            <a:r>
              <a:rPr lang="en-US" dirty="0">
                <a:sym typeface="Symbol"/>
              </a:rPr>
              <a:t> </a:t>
            </a:r>
            <a:r>
              <a:rPr lang="en-US" dirty="0" smtClean="0">
                <a:sym typeface="Symbol"/>
              </a:rPr>
              <a:t>2 = 0         remainder   </a:t>
            </a:r>
            <a:r>
              <a:rPr lang="en-US" dirty="0" smtClean="0">
                <a:solidFill>
                  <a:schemeClr val="accent1"/>
                </a:solidFill>
                <a:sym typeface="Symbol"/>
              </a:rPr>
              <a:t>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1"/>
                </a:solidFill>
                <a:sym typeface="Symbol"/>
              </a:rPr>
              <a:t>637 </a:t>
            </a:r>
            <a:r>
              <a:rPr lang="en-US" sz="2800" dirty="0" smtClean="0">
                <a:sym typeface="Symbol"/>
              </a:rPr>
              <a:t>=</a:t>
            </a:r>
            <a:r>
              <a:rPr lang="en-US" sz="2800" dirty="0" smtClean="0">
                <a:solidFill>
                  <a:schemeClr val="accent1"/>
                </a:solidFill>
                <a:sym typeface="Symbol"/>
              </a:rPr>
              <a:t> 10 0111 1101 </a:t>
            </a:r>
            <a:r>
              <a:rPr lang="en-US" sz="2800" dirty="0" smtClean="0">
                <a:sym typeface="Symbol"/>
              </a:rPr>
              <a:t>(can also be written as </a:t>
            </a:r>
            <a:r>
              <a:rPr lang="en-US" sz="2800" dirty="0" smtClean="0">
                <a:solidFill>
                  <a:schemeClr val="accent1"/>
                </a:solidFill>
                <a:sym typeface="Symbol"/>
              </a:rPr>
              <a:t>0b10 0111 1101</a:t>
            </a:r>
            <a:r>
              <a:rPr lang="en-US" sz="2800" dirty="0" smtClean="0">
                <a:sym typeface="Symbol"/>
              </a:rPr>
              <a:t>)</a:t>
            </a:r>
            <a:endParaRPr lang="en-US" sz="2800" dirty="0" smtClean="0">
              <a:solidFill>
                <a:schemeClr val="accent1"/>
              </a:solidFill>
              <a:sym typeface="Symbol"/>
            </a:endParaRPr>
          </a:p>
        </p:txBody>
      </p:sp>
      <p:sp>
        <p:nvSpPr>
          <p:cNvPr id="2" name="Rectangle 1"/>
          <p:cNvSpPr/>
          <p:nvPr/>
        </p:nvSpPr>
        <p:spPr>
          <a:xfrm>
            <a:off x="4804619" y="2089666"/>
            <a:ext cx="529381"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19504" y="1905000"/>
            <a:ext cx="2396618" cy="369332"/>
          </a:xfrm>
          <a:prstGeom prst="rect">
            <a:avLst/>
          </a:prstGeom>
          <a:noFill/>
        </p:spPr>
        <p:txBody>
          <a:bodyPr wrap="none" rtlCol="0">
            <a:spAutoFit/>
          </a:bodyPr>
          <a:lstStyle/>
          <a:p>
            <a:r>
              <a:rPr lang="en-US" dirty="0" err="1" smtClean="0">
                <a:solidFill>
                  <a:schemeClr val="accent1"/>
                </a:solidFill>
              </a:rPr>
              <a:t>lsb</a:t>
            </a:r>
            <a:r>
              <a:rPr lang="en-US" dirty="0" smtClean="0"/>
              <a:t> (least significant bit)</a:t>
            </a:r>
            <a:endParaRPr lang="en-US" dirty="0"/>
          </a:p>
        </p:txBody>
      </p:sp>
      <p:sp>
        <p:nvSpPr>
          <p:cNvPr id="7" name="TextBox 6"/>
          <p:cNvSpPr txBox="1"/>
          <p:nvPr/>
        </p:nvSpPr>
        <p:spPr>
          <a:xfrm>
            <a:off x="5359957" y="6049879"/>
            <a:ext cx="2555315" cy="369332"/>
          </a:xfrm>
          <a:prstGeom prst="rect">
            <a:avLst/>
          </a:prstGeom>
          <a:noFill/>
        </p:spPr>
        <p:txBody>
          <a:bodyPr wrap="none" rtlCol="0">
            <a:spAutoFit/>
          </a:bodyPr>
          <a:lstStyle/>
          <a:p>
            <a:r>
              <a:rPr lang="en-US" dirty="0" err="1" smtClean="0">
                <a:solidFill>
                  <a:schemeClr val="accent1"/>
                </a:solidFill>
              </a:rPr>
              <a:t>msb</a:t>
            </a:r>
            <a:r>
              <a:rPr lang="en-US" dirty="0" smtClean="0"/>
              <a:t> (most significant bit)</a:t>
            </a:r>
            <a:endParaRPr lang="en-US" dirty="0"/>
          </a:p>
        </p:txBody>
      </p:sp>
      <p:sp>
        <p:nvSpPr>
          <p:cNvPr id="8" name="Rectangle 7"/>
          <p:cNvSpPr/>
          <p:nvPr/>
        </p:nvSpPr>
        <p:spPr>
          <a:xfrm>
            <a:off x="4804619" y="3766066"/>
            <a:ext cx="529381"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00600" y="5442466"/>
            <a:ext cx="529381"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827438" y="6564868"/>
            <a:ext cx="449162" cy="369332"/>
          </a:xfrm>
          <a:prstGeom prst="rect">
            <a:avLst/>
          </a:prstGeom>
          <a:noFill/>
        </p:spPr>
        <p:txBody>
          <a:bodyPr wrap="none" rtlCol="0">
            <a:spAutoFit/>
          </a:bodyPr>
          <a:lstStyle/>
          <a:p>
            <a:r>
              <a:rPr lang="en-US" dirty="0" err="1" smtClean="0">
                <a:solidFill>
                  <a:schemeClr val="accent1"/>
                </a:solidFill>
              </a:rPr>
              <a:t>lsb</a:t>
            </a:r>
            <a:endParaRPr lang="en-US" dirty="0"/>
          </a:p>
        </p:txBody>
      </p:sp>
      <p:sp>
        <p:nvSpPr>
          <p:cNvPr id="11" name="TextBox 10"/>
          <p:cNvSpPr txBox="1"/>
          <p:nvPr/>
        </p:nvSpPr>
        <p:spPr>
          <a:xfrm>
            <a:off x="638592" y="6564868"/>
            <a:ext cx="580608" cy="369332"/>
          </a:xfrm>
          <a:prstGeom prst="rect">
            <a:avLst/>
          </a:prstGeom>
          <a:noFill/>
        </p:spPr>
        <p:txBody>
          <a:bodyPr wrap="none" rtlCol="0">
            <a:spAutoFit/>
          </a:bodyPr>
          <a:lstStyle/>
          <a:p>
            <a:r>
              <a:rPr lang="en-US" dirty="0" err="1" smtClean="0">
                <a:solidFill>
                  <a:schemeClr val="accent1"/>
                </a:solidFill>
              </a:rPr>
              <a:t>msb</a:t>
            </a:r>
            <a:endParaRPr lang="en-US" dirty="0"/>
          </a:p>
        </p:txBody>
      </p:sp>
    </p:spTree>
    <p:extLst>
      <p:ext uri="{BB962C8B-B14F-4D97-AF65-F5344CB8AC3E}">
        <p14:creationId xmlns:p14="http://schemas.microsoft.com/office/powerpoint/2010/main" val="324156569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2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722">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0722">
                                            <p:txEl>
                                              <p:pRg st="13" end="13"/>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animBg="1"/>
      <p:bldP spid="9" grpId="0" animBg="1"/>
      <p:bldP spid="10"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1.xml><?xml version="1.0" encoding="utf-8"?>
<p:tagLst xmlns:a="http://schemas.openxmlformats.org/drawingml/2006/main" xmlns:r="http://schemas.openxmlformats.org/officeDocument/2006/relationships" xmlns:p="http://schemas.openxmlformats.org/presentationml/2006/main">
  <p:tag name="CP3_INK_TAG" val="base64:AIgBHAOAgAQdAgQEARBBrrAVzk2nR58PaHizNrQ9AwhIEET//wNFNQUCC2QZFDIIAI4pAa0BfkMzCADoGQFeCX5DEoPDJEHLzURBCj4vgv4FK/gUsAAAAAAAAIL+F2v4XbAAAAAAAAAhNhDDGyaZGWHItytMjBa0cN2a1y3buVrTEyyZGrBlkYNnAA=="/>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ysClr val="windowText" lastClr="000000"/>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12411</TotalTime>
  <Words>4335</Words>
  <Application>Microsoft Office PowerPoint</Application>
  <PresentationFormat>On-screen Show (4:3)</PresentationFormat>
  <Paragraphs>1105</Paragraphs>
  <Slides>57</Slides>
  <Notes>43</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Numbers and Arithmetic</vt:lpstr>
      <vt:lpstr>Big Picture:  Building a Processor</vt:lpstr>
      <vt:lpstr>Goals for Today</vt:lpstr>
      <vt:lpstr>Number Representations</vt:lpstr>
      <vt:lpstr>Number Representations</vt:lpstr>
      <vt:lpstr>Number Representations</vt:lpstr>
      <vt:lpstr>Number Representations: Activity #1 Counting</vt:lpstr>
      <vt:lpstr>Number Representations</vt:lpstr>
      <vt:lpstr>Number Representations</vt:lpstr>
      <vt:lpstr>Number Representations</vt:lpstr>
      <vt:lpstr>Number Representations</vt:lpstr>
      <vt:lpstr>Number Representations</vt:lpstr>
      <vt:lpstr>Takeaway</vt:lpstr>
      <vt:lpstr>Next Goal</vt:lpstr>
      <vt:lpstr>Binary Addition</vt:lpstr>
      <vt:lpstr>1-bit  Adder</vt:lpstr>
      <vt:lpstr>1-bit Adder with Carry</vt:lpstr>
      <vt:lpstr>4-bit Adder</vt:lpstr>
      <vt:lpstr>4-bit Adder</vt:lpstr>
      <vt:lpstr>Takeaway</vt:lpstr>
      <vt:lpstr>Next Goal</vt:lpstr>
      <vt:lpstr>First Attempt: Sign/Magnitude Representation</vt:lpstr>
      <vt:lpstr>Two’s Complement Representation</vt:lpstr>
      <vt:lpstr>Two’s Complement</vt:lpstr>
      <vt:lpstr>Two’s Complement Facts</vt:lpstr>
      <vt:lpstr>Sign Extension &amp; Truncation</vt:lpstr>
      <vt:lpstr>Two’s Complement Addition</vt:lpstr>
      <vt:lpstr>Binary Subtraction</vt:lpstr>
      <vt:lpstr>Binary Subtraction</vt:lpstr>
      <vt:lpstr>Takeaway</vt:lpstr>
      <vt:lpstr>Next Goal</vt:lpstr>
      <vt:lpstr>Overflow</vt:lpstr>
      <vt:lpstr>Takeaway</vt:lpstr>
      <vt:lpstr>A Calculator</vt:lpstr>
      <vt:lpstr>Next Goal</vt:lpstr>
      <vt:lpstr>Efficiency and Generality</vt:lpstr>
      <vt:lpstr>Performance</vt:lpstr>
      <vt:lpstr>4-bit Ripple Carry Adder</vt:lpstr>
      <vt:lpstr>Goals for Today</vt:lpstr>
      <vt:lpstr>Voting machine</vt:lpstr>
      <vt:lpstr>Ballot Reading</vt:lpstr>
      <vt:lpstr>Input</vt:lpstr>
      <vt:lpstr>Output</vt:lpstr>
      <vt:lpstr>Block Diagram</vt:lpstr>
      <vt:lpstr>Encoders</vt:lpstr>
      <vt:lpstr>Encoder Truth Table</vt:lpstr>
      <vt:lpstr>Encoder Truth Table</vt:lpstr>
      <vt:lpstr>Ballot Reading</vt:lpstr>
      <vt:lpstr>Ballot Reading</vt:lpstr>
      <vt:lpstr>7-Segment LED Decoder</vt:lpstr>
      <vt:lpstr>7  Segment  LED  Decoder Implementation</vt:lpstr>
      <vt:lpstr>7  Segment  LED  Decoder Implementation</vt:lpstr>
      <vt:lpstr>Ballot Reading and Display</vt:lpstr>
      <vt:lpstr>Building Blocks</vt:lpstr>
      <vt:lpstr>Administrivia</vt:lpstr>
      <vt:lpstr>Administrivia</vt:lpstr>
      <vt:lpstr>Summary</vt:lpstr>
    </vt:vector>
  </TitlesOfParts>
  <Company>Cornell University Computing and Information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120</cp:revision>
  <dcterms:created xsi:type="dcterms:W3CDTF">2012-11-28T14:27:55Z</dcterms:created>
  <dcterms:modified xsi:type="dcterms:W3CDTF">2013-01-29T03:45:55Z</dcterms:modified>
</cp:coreProperties>
</file>