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3.xml" ContentType="application/vnd.openxmlformats-officedocument.presentationml.notesSlide+xml"/>
  <Override PartName="/ppt/tags/tag99.xml" ContentType="application/vnd.openxmlformats-officedocument.presentationml.tags+xml"/>
  <Override PartName="/ppt/notesSlides/notesSlide4.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notesSlides/notesSlide5.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notesSlides/notesSlide6.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notesSlides/notesSlide7.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notesSlides/notesSlide8.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notesSlides/notesSlide9.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notesSlides/notesSlide10.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notesSlides/notesSlide11.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14.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notesSlides/notesSlide15.xml" ContentType="application/vnd.openxmlformats-officedocument.presentationml.notesSlide+xml"/>
  <Override PartName="/ppt/tags/tag130.xml" ContentType="application/vnd.openxmlformats-officedocument.presentationml.tags+xml"/>
  <Override PartName="/ppt/notesSlides/notesSlide16.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notesSlides/notesSlide17.xml" ContentType="application/vnd.openxmlformats-officedocument.presentationml.notesSlid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notesSlides/notesSlide18.xml" ContentType="application/vnd.openxmlformats-officedocument.presentationml.notesSlide+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notesSlides/notesSlide19.xml" ContentType="application/vnd.openxmlformats-officedocument.presentationml.notesSlide+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notesSlides/notesSlide20.xml" ContentType="application/vnd.openxmlformats-officedocument.presentationml.notesSlide+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notesSlides/notesSlide21.xml" ContentType="application/vnd.openxmlformats-officedocument.presentationml.notesSlide+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notesSlides/notesSlide22.xml" ContentType="application/vnd.openxmlformats-officedocument.presentationml.notesSlide+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notesSlides/notesSlide23.xml" ContentType="application/vnd.openxmlformats-officedocument.presentationml.notesSlide+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notesSlides/notesSlide24.xml" ContentType="application/vnd.openxmlformats-officedocument.presentationml.notesSlide+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notesSlides/notesSlide25.xml" ContentType="application/vnd.openxmlformats-officedocument.presentationml.notesSlide+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notesSlides/notesSlide26.xml" ContentType="application/vnd.openxmlformats-officedocument.presentationml.notesSlide+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notesSlides/notesSlide27.xml" ContentType="application/vnd.openxmlformats-officedocument.presentationml.notesSlide+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notesSlides/notesSlide28.xml" ContentType="application/vnd.openxmlformats-officedocument.presentationml.notesSlide+xml"/>
  <Override PartName="/ppt/ink/ink1.xml" ContentType="application/inkml+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notesSlides/notesSlide29.xml" ContentType="application/vnd.openxmlformats-officedocument.presentationml.notesSlide+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notesSlides/notesSlide30.xml" ContentType="application/vnd.openxmlformats-officedocument.presentationml.notesSlide+xml"/>
  <Override PartName="/ppt/tags/tag716.xml" ContentType="application/vnd.openxmlformats-officedocument.presentationml.tags+xml"/>
  <Override PartName="/ppt/tags/tag717.xml" ContentType="application/vnd.openxmlformats-officedocument.presentationml.tags+xml"/>
  <Override PartName="/ppt/notesSlides/notesSlide31.xml" ContentType="application/vnd.openxmlformats-officedocument.presentationml.notesSlide+xml"/>
  <Override PartName="/ppt/tags/tag718.xml" ContentType="application/vnd.openxmlformats-officedocument.presentationml.tags+xml"/>
  <Override PartName="/ppt/tags/tag719.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notesSlides/notesSlide34.xml" ContentType="application/vnd.openxmlformats-officedocument.presentationml.notesSlide+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notesSlides/notesSlide35.xml" ContentType="application/vnd.openxmlformats-officedocument.presentationml.notesSlide+xml"/>
  <Override PartName="/ppt/tags/tag726.xml" ContentType="application/vnd.openxmlformats-officedocument.presentationml.tags+xml"/>
  <Override PartName="/ppt/tags/tag727.xml" ContentType="application/vnd.openxmlformats-officedocument.presentationml.tags+xml"/>
  <Override PartName="/ppt/notesSlides/notesSlide36.xml" ContentType="application/vnd.openxmlformats-officedocument.presentationml.notesSlide+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notesSlides/notesSlide37.xml" ContentType="application/vnd.openxmlformats-officedocument.presentationml.notesSlide+xml"/>
  <Override PartName="/ppt/tags/tag731.xml" ContentType="application/vnd.openxmlformats-officedocument.presentationml.tags+xml"/>
  <Override PartName="/ppt/tags/tag732.xml" ContentType="application/vnd.openxmlformats-officedocument.presentationml.tags+xml"/>
  <Override PartName="/ppt/notesSlides/notesSlide38.xml" ContentType="application/vnd.openxmlformats-officedocument.presentationml.notesSlide+xml"/>
  <Override PartName="/ppt/tags/tag733.xml" ContentType="application/vnd.openxmlformats-officedocument.presentationml.tags+xml"/>
  <Override PartName="/ppt/tags/tag734.xml" ContentType="application/vnd.openxmlformats-officedocument.presentationml.tags+xml"/>
  <Override PartName="/ppt/notesSlides/notesSlide39.xml" ContentType="application/vnd.openxmlformats-officedocument.presentationml.notesSlide+xml"/>
  <Override PartName="/ppt/tags/tag735.xml" ContentType="application/vnd.openxmlformats-officedocument.presentationml.tags+xml"/>
  <Override PartName="/ppt/tags/tag736.xml" ContentType="application/vnd.openxmlformats-officedocument.presentationml.tags+xml"/>
  <Override PartName="/ppt/notesSlides/notesSlide40.xml" ContentType="application/vnd.openxmlformats-officedocument.presentationml.notesSlide+xml"/>
  <Override PartName="/ppt/tags/tag737.xml" ContentType="application/vnd.openxmlformats-officedocument.presentationml.tags+xml"/>
  <Override PartName="/ppt/tags/tag738.xml" ContentType="application/vnd.openxmlformats-officedocument.presentationml.tags+xml"/>
  <Override PartName="/ppt/notesSlides/notesSlide41.xml" ContentType="application/vnd.openxmlformats-officedocument.presentationml.notesSlide+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notesSlides/notesSlide42.xml" ContentType="application/vnd.openxmlformats-officedocument.presentationml.notesSlide+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notesSlides/notesSlide43.xml" ContentType="application/vnd.openxmlformats-officedocument.presentationml.notesSlide+xml"/>
  <Override PartName="/ppt/tags/tag855.xml" ContentType="application/vnd.openxmlformats-officedocument.presentationml.tags+xml"/>
  <Override PartName="/ppt/tags/tag856.xml" ContentType="application/vnd.openxmlformats-officedocument.presentationml.tags+xml"/>
  <Override PartName="/ppt/notesSlides/notesSlide44.xml" ContentType="application/vnd.openxmlformats-officedocument.presentationml.notesSlide+xml"/>
  <Override PartName="/ppt/tags/tag857.xml" ContentType="application/vnd.openxmlformats-officedocument.presentationml.tags+xml"/>
  <Override PartName="/ppt/tags/tag858.xml" ContentType="application/vnd.openxmlformats-officedocument.presentationml.tags+xml"/>
  <Override PartName="/ppt/notesSlides/notesSlide45.xml" ContentType="application/vnd.openxmlformats-officedocument.presentationml.notesSlide+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notesSlides/notesSlide46.xml" ContentType="application/vnd.openxmlformats-officedocument.presentationml.notesSlide+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notesSlides/notesSlide47.xml" ContentType="application/vnd.openxmlformats-officedocument.presentationml.notesSlide+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notesSlides/notesSlide48.xml" ContentType="application/vnd.openxmlformats-officedocument.presentationml.notesSlide+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notesSlides/notesSlide49.xml" ContentType="application/vnd.openxmlformats-officedocument.presentationml.notesSlide+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notesSlides/notesSlide50.xml" ContentType="application/vnd.openxmlformats-officedocument.presentationml.notesSlide+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0.xml" ContentType="application/vnd.openxmlformats-officedocument.presentationml.tags+xml"/>
  <Override PartName="/ppt/notesSlides/notesSlide51.xml" ContentType="application/vnd.openxmlformats-officedocument.presentationml.notesSlide+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notesSlides/notesSlide52.xml" ContentType="application/vnd.openxmlformats-officedocument.presentationml.notesSlide+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notesSlides/notesSlide53.xml" ContentType="application/vnd.openxmlformats-officedocument.presentationml.notesSlide+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tags/tag1198.xml" ContentType="application/vnd.openxmlformats-officedocument.presentationml.tags+xml"/>
  <Override PartName="/ppt/tags/tag1199.xml" ContentType="application/vnd.openxmlformats-officedocument.presentationml.tags+xml"/>
  <Override PartName="/ppt/tags/tag1200.xml" ContentType="application/vnd.openxmlformats-officedocument.presentationml.tags+xml"/>
  <Override PartName="/ppt/tags/tag1201.xml" ContentType="application/vnd.openxmlformats-officedocument.presentationml.tags+xml"/>
  <Override PartName="/ppt/tags/tag1202.xml" ContentType="application/vnd.openxmlformats-officedocument.presentationml.tags+xml"/>
  <Override PartName="/ppt/tags/tag1203.xml" ContentType="application/vnd.openxmlformats-officedocument.presentationml.tags+xml"/>
  <Override PartName="/ppt/tags/tag1204.xml" ContentType="application/vnd.openxmlformats-officedocument.presentationml.tags+xml"/>
  <Override PartName="/ppt/tags/tag1205.xml" ContentType="application/vnd.openxmlformats-officedocument.presentationml.tags+xml"/>
  <Override PartName="/ppt/tags/tag1206.xml" ContentType="application/vnd.openxmlformats-officedocument.presentationml.tags+xml"/>
  <Override PartName="/ppt/tags/tag1207.xml" ContentType="application/vnd.openxmlformats-officedocument.presentationml.tags+xml"/>
  <Override PartName="/ppt/tags/tag1208.xml" ContentType="application/vnd.openxmlformats-officedocument.presentationml.tags+xml"/>
  <Override PartName="/ppt/tags/tag1209.xml" ContentType="application/vnd.openxmlformats-officedocument.presentationml.tags+xml"/>
  <Override PartName="/ppt/tags/tag1210.xml" ContentType="application/vnd.openxmlformats-officedocument.presentationml.tags+xml"/>
  <Override PartName="/ppt/tags/tag1211.xml" ContentType="application/vnd.openxmlformats-officedocument.presentationml.tags+xml"/>
  <Override PartName="/ppt/tags/tag1212.xml" ContentType="application/vnd.openxmlformats-officedocument.presentationml.tags+xml"/>
  <Override PartName="/ppt/tags/tag1213.xml" ContentType="application/vnd.openxmlformats-officedocument.presentationml.tags+xml"/>
  <Override PartName="/ppt/tags/tag1214.xml" ContentType="application/vnd.openxmlformats-officedocument.presentationml.tags+xml"/>
  <Override PartName="/ppt/tags/tag1215.xml" ContentType="application/vnd.openxmlformats-officedocument.presentationml.tags+xml"/>
  <Override PartName="/ppt/tags/tag1216.xml" ContentType="application/vnd.openxmlformats-officedocument.presentationml.tags+xml"/>
  <Override PartName="/ppt/notesSlides/notesSlide54.xml" ContentType="application/vnd.openxmlformats-officedocument.presentationml.notesSlide+xml"/>
  <Override PartName="/ppt/tags/tag1217.xml" ContentType="application/vnd.openxmlformats-officedocument.presentationml.tags+xml"/>
  <Override PartName="/ppt/tags/tag1218.xml" ContentType="application/vnd.openxmlformats-officedocument.presentationml.tags+xml"/>
  <Override PartName="/ppt/tags/tag1219.xml" ContentType="application/vnd.openxmlformats-officedocument.presentationml.tags+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tags/tag4900.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56" r:id="rId2"/>
    <p:sldId id="389" r:id="rId3"/>
    <p:sldId id="388" r:id="rId4"/>
    <p:sldId id="363" r:id="rId5"/>
    <p:sldId id="364" r:id="rId6"/>
    <p:sldId id="394" r:id="rId7"/>
    <p:sldId id="371" r:id="rId8"/>
    <p:sldId id="366" r:id="rId9"/>
    <p:sldId id="359" r:id="rId10"/>
    <p:sldId id="365" r:id="rId11"/>
    <p:sldId id="367" r:id="rId12"/>
    <p:sldId id="403" r:id="rId13"/>
    <p:sldId id="390" r:id="rId14"/>
    <p:sldId id="368" r:id="rId15"/>
    <p:sldId id="369" r:id="rId16"/>
    <p:sldId id="375" r:id="rId17"/>
    <p:sldId id="370" r:id="rId18"/>
    <p:sldId id="405" r:id="rId19"/>
    <p:sldId id="406" r:id="rId20"/>
    <p:sldId id="329" r:id="rId21"/>
    <p:sldId id="372" r:id="rId22"/>
    <p:sldId id="373" r:id="rId23"/>
    <p:sldId id="330" r:id="rId24"/>
    <p:sldId id="378" r:id="rId25"/>
    <p:sldId id="377" r:id="rId26"/>
    <p:sldId id="407" r:id="rId27"/>
    <p:sldId id="379" r:id="rId28"/>
    <p:sldId id="380" r:id="rId29"/>
    <p:sldId id="408" r:id="rId30"/>
    <p:sldId id="374" r:id="rId31"/>
    <p:sldId id="331" r:id="rId32"/>
    <p:sldId id="332" r:id="rId33"/>
    <p:sldId id="409" r:id="rId34"/>
    <p:sldId id="391" r:id="rId35"/>
    <p:sldId id="392" r:id="rId36"/>
    <p:sldId id="335" r:id="rId37"/>
    <p:sldId id="336" r:id="rId38"/>
    <p:sldId id="393" r:id="rId39"/>
    <p:sldId id="338" r:id="rId40"/>
    <p:sldId id="412" r:id="rId41"/>
    <p:sldId id="339" r:id="rId42"/>
    <p:sldId id="382" r:id="rId43"/>
    <p:sldId id="402" r:id="rId44"/>
    <p:sldId id="410" r:id="rId45"/>
    <p:sldId id="341" r:id="rId46"/>
    <p:sldId id="395" r:id="rId47"/>
    <p:sldId id="411" r:id="rId48"/>
    <p:sldId id="396" r:id="rId49"/>
    <p:sldId id="397" r:id="rId50"/>
    <p:sldId id="398" r:id="rId51"/>
    <p:sldId id="343" r:id="rId52"/>
    <p:sldId id="383" r:id="rId53"/>
    <p:sldId id="384" r:id="rId54"/>
    <p:sldId id="345" r:id="rId55"/>
    <p:sldId id="401" r:id="rId56"/>
    <p:sldId id="400" r:id="rId57"/>
    <p:sldId id="399" r:id="rId58"/>
    <p:sldId id="348" r:id="rId59"/>
    <p:sldId id="349" r:id="rId60"/>
    <p:sldId id="387" r:id="rId61"/>
    <p:sldId id="350" r:id="rId62"/>
    <p:sldId id="351" r:id="rId63"/>
    <p:sldId id="352" r:id="rId64"/>
    <p:sldId id="258" r:id="rId65"/>
    <p:sldId id="303" r:id="rId66"/>
    <p:sldId id="304" r:id="rId67"/>
    <p:sldId id="327" r:id="rId6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589" autoAdjust="0"/>
  </p:normalViewPr>
  <p:slideViewPr>
    <p:cSldViewPr>
      <p:cViewPr varScale="1">
        <p:scale>
          <a:sx n="58" d="100"/>
          <a:sy n="58" d="100"/>
        </p:scale>
        <p:origin x="-148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ink/ink1.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2-02-02T11:34:27.261"/>
    </inkml:context>
    <inkml:brush xml:id="br0">
      <inkml:brushProperty name="width" value="0.06667" units="cm"/>
      <inkml:brushProperty name="height" value="0.06667" units="cm"/>
      <inkml:brushProperty name="fitToCurve" value="1"/>
    </inkml:brush>
  </inkml:definitions>
  <inkml:trace contextRef="#ctx0" brushRef="#br0">4180 310 14,'-6'27'18,"6"-27"-6,0 0 0,-32 7-5,32-7-2,-20 2-3,20-2-1,-23-9-1,23 9 0,-27-13 0,27 13 0,-31-20 0,31 20 0,-34-25 0,34 25 0,-31-22 0,31 22 1,-27-14 0,27 14 0,-20-9 1,20 9-1,-21-6 1,21 6 0,-29-7 0,9 3 0,-7-3-1,0 0 0,-7 0-1,1 3 0,-5-1 1,2 1-1,-3 2 0,-3 0 1,-1-3-1,-6 1 0,-3-1 0,-6-4 1,-3-2-1,-9-2 0,1 1 0,-3-3 0,-7-1 0,3 0 1,-5 5-1,0 0 0,-4 2 0,4 5 1,-2-3-1,2 2 0,-5-1 0,3 3 0,5-1 0,-1 2 1,3-3-1,1 5 0,1 0 1,0 7-1,4 0 0,3 4 1,-5 5-1,0 1 1,0 6-1,0 1 1,1-1-1,-4 4 1,1-1-1,2 6 1,-4-3-1,6 0 1,-1 4-1,8-1 2,-5 4-1,8 4 0,-1-7 0,9 8-1,-2-3 1,5 2 0,-3-4 0,3 6-2,-1-2 1,5 1 0,3 3 0,-1 3 1,5 5-1,2-1 0,2 7 0,5 1 1,4 3-1,3 1 0,6 4 0,5 4 0,9 3 0,4 2 0,7 0 0,4 3 0,3 3 1,4 1-1,3-5 0,1-2 1,1-6-1,2-3 1,2-5-1,7-1 0,5-3 0,4-2 0,13 11 0,12 2 1,11 10-1,13 1 1,12 10-1,17 6 1,19 0-1,15 4 1,2-1-1,12-1 0,7-8 0,1-5 0,-1-16 0,-1-4 0,-4-16 1,3-6-2,-1-19 1,0-6 0,2-9 0,5-4 1,7-5-1,4-3 0,1 1 0,-1-2 0,5 1 0,-3 1 0,-9 2 1,-8 0-1,-14 0 0,-11 2 0,-21-4 0,-10 2 0,-17-2 0,-10 2 0,-6-2 0,-8 2 0,-4 0 0,-3 2 0,0 2 0,-4 1 0,-5-1 0,-5 3 0,-8 0 0,-5-1 0,-9-1 0,-4 2 1,-7-3-1,-4 1 0,-23-5 0,33 6 0,-33-6 0,27 9 0,-27-9 0,27 7 0,-27-7 0,29 9 0,-29-9 0,36 7 0,-15-7 0,1 0-1,5 2 0,0-7-1,9 8-2,-7-10-2,14 9-1,-12-11-1,21 14-1,-18-14-2,22 11-15,-2 5-3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59" tIns="48330" rIns="96659" bIns="48330" rtlCol="0"/>
          <a:lstStyle>
            <a:lvl1pPr algn="l">
              <a:defRPr sz="1400"/>
            </a:lvl1pPr>
          </a:lstStyle>
          <a:p>
            <a:endParaRPr lang="en-US"/>
          </a:p>
        </p:txBody>
      </p:sp>
      <p:sp>
        <p:nvSpPr>
          <p:cNvPr id="3" name="Date Placeholder 2"/>
          <p:cNvSpPr>
            <a:spLocks noGrp="1"/>
          </p:cNvSpPr>
          <p:nvPr>
            <p:ph type="dt" idx="1"/>
          </p:nvPr>
        </p:nvSpPr>
        <p:spPr>
          <a:xfrm>
            <a:off x="4143587" y="1"/>
            <a:ext cx="3169920" cy="480060"/>
          </a:xfrm>
          <a:prstGeom prst="rect">
            <a:avLst/>
          </a:prstGeom>
        </p:spPr>
        <p:txBody>
          <a:bodyPr vert="horz" lIns="96659" tIns="48330" rIns="96659" bIns="48330" rtlCol="0"/>
          <a:lstStyle>
            <a:lvl1pPr algn="r">
              <a:defRPr sz="1400"/>
            </a:lvl1pPr>
          </a:lstStyle>
          <a:p>
            <a:fld id="{8ABF0611-E645-4A69-B4DB-1686C179E1BF}" type="datetimeFigureOut">
              <a:rPr lang="en-US" smtClean="0"/>
              <a:t>1/30/2013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9" tIns="48330" rIns="96659" bIns="48330" rtlCol="0" anchor="ctr"/>
          <a:lstStyle/>
          <a:p>
            <a:endParaRPr lang="en-US"/>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59" tIns="48330" rIns="96659" bIns="4833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59" tIns="48330" rIns="96659" bIns="48330" rtlCol="0" anchor="b"/>
          <a:lstStyle>
            <a:lvl1pPr algn="l">
              <a:defRPr sz="14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9" tIns="48330" rIns="96659" bIns="48330" rtlCol="0" anchor="b"/>
          <a:lstStyle>
            <a:lvl1pPr algn="r">
              <a:defRPr sz="1400"/>
            </a:lvl1pPr>
          </a:lstStyle>
          <a:p>
            <a:fld id="{E3319CCA-ADF8-4579-8445-1A18296D9BCC}" type="slidenum">
              <a:rPr lang="en-US" smtClean="0"/>
              <a:t>‹#›</a:t>
            </a:fld>
            <a:endParaRPr lang="en-US"/>
          </a:p>
        </p:txBody>
      </p:sp>
    </p:spTree>
    <p:extLst>
      <p:ext uri="{BB962C8B-B14F-4D97-AF65-F5344CB8AC3E}">
        <p14:creationId xmlns:p14="http://schemas.microsoft.com/office/powerpoint/2010/main" val="2005181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731842" y="4560891"/>
            <a:ext cx="5851525" cy="4319588"/>
          </a:xfrm>
          <a:prstGeom prst="rect">
            <a:avLst/>
          </a:prstGeom>
          <a:noFill/>
          <a:ln>
            <a:miter lim="800000"/>
            <a:headEnd/>
            <a:tailEnd/>
          </a:ln>
        </p:spPr>
        <p:txBody>
          <a:bodyPr lIns="96635" tIns="48316" rIns="96635" bIns="48316"/>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3" name="Text Box 1"/>
          <p:cNvSpPr txBox="1">
            <a:spLocks noChangeArrowheads="1"/>
          </p:cNvSpPr>
          <p:nvPr/>
        </p:nvSpPr>
        <p:spPr bwMode="auto">
          <a:xfrm>
            <a:off x="1257302" y="722313"/>
            <a:ext cx="4799013" cy="3598862"/>
          </a:xfrm>
          <a:prstGeom prst="rect">
            <a:avLst/>
          </a:prstGeom>
          <a:solidFill>
            <a:srgbClr val="FFFFFF"/>
          </a:solidFill>
          <a:ln w="9525">
            <a:solidFill>
              <a:srgbClr val="000000"/>
            </a:solidFill>
            <a:miter lim="800000"/>
            <a:headEnd/>
            <a:tailEnd/>
          </a:ln>
          <a:effectLst/>
        </p:spPr>
        <p:txBody>
          <a:bodyPr wrap="none" lIns="91430" tIns="45715" rIns="91430" bIns="45715" anchor="ctr"/>
          <a:lstStyle/>
          <a:p>
            <a:endParaRPr lang="en-US" dirty="0">
              <a:latin typeface="Calibri" pitchFamily="34" charset="0"/>
            </a:endParaRPr>
          </a:p>
        </p:txBody>
      </p:sp>
      <p:sp>
        <p:nvSpPr>
          <p:cNvPr id="69634" name="Rectangle 2"/>
          <p:cNvSpPr txBox="1">
            <a:spLocks noGrp="1" noChangeArrowheads="1"/>
          </p:cNvSpPr>
          <p:nvPr>
            <p:ph type="body"/>
          </p:nvPr>
        </p:nvSpPr>
        <p:spPr bwMode="auto">
          <a:xfrm>
            <a:off x="731840" y="4560888"/>
            <a:ext cx="5851525" cy="4329112"/>
          </a:xfrm>
          <a:prstGeom prst="rect">
            <a:avLst/>
          </a:prstGeom>
          <a:solidFill>
            <a:srgbClr val="FFFFFF"/>
          </a:solidFill>
          <a:ln w="9360">
            <a:solidFill>
              <a:srgbClr val="000000"/>
            </a:solidFill>
            <a:miter lim="800000"/>
            <a:headEnd/>
            <a:tailEnd/>
          </a:ln>
        </p:spPr>
        <p:txBody>
          <a:bodyPr wrap="none" anchor="ctr"/>
          <a:lstStyle/>
          <a:p>
            <a:r>
              <a:rPr lang="en-US" dirty="0" smtClean="0">
                <a:latin typeface="Calibri" pitchFamily="34" charset="0"/>
              </a:rPr>
              <a:t>**Convert</a:t>
            </a:r>
            <a:r>
              <a:rPr lang="en-US" baseline="0" dirty="0" smtClean="0">
                <a:latin typeface="Calibri" pitchFamily="34" charset="0"/>
              </a:rPr>
              <a:t> to a different base instead of same base**</a:t>
            </a:r>
          </a:p>
          <a:p>
            <a:endParaRPr lang="en-US" dirty="0" smtClean="0">
              <a:latin typeface="Calibri" pitchFamily="34" charset="0"/>
            </a:endParaRPr>
          </a:p>
          <a:p>
            <a:r>
              <a:rPr lang="en-US" dirty="0" smtClean="0">
                <a:latin typeface="Calibri" pitchFamily="34" charset="0"/>
              </a:rPr>
              <a:t>637 =</a:t>
            </a:r>
            <a:r>
              <a:rPr lang="en-US" baseline="0" dirty="0" smtClean="0">
                <a:latin typeface="Calibri" pitchFamily="34" charset="0"/>
              </a:rPr>
              <a:t> 0o1175 = 0b1001111101 = 0x27D </a:t>
            </a:r>
          </a:p>
          <a:p>
            <a:r>
              <a:rPr lang="en-US" baseline="0" dirty="0" err="1" smtClean="0">
                <a:latin typeface="Calibri" pitchFamily="34" charset="0"/>
              </a:rPr>
              <a:t>oct</a:t>
            </a:r>
            <a:r>
              <a:rPr lang="en-US" baseline="0" dirty="0" smtClean="0">
                <a:latin typeface="Calibri" pitchFamily="34" charset="0"/>
              </a:rPr>
              <a:t>: 637 : 79 : 9 : 1 : 0</a:t>
            </a:r>
          </a:p>
          <a:p>
            <a:r>
              <a:rPr lang="en-US" baseline="0" dirty="0" smtClean="0">
                <a:latin typeface="Calibri" pitchFamily="34" charset="0"/>
              </a:rPr>
              <a:t>bin: 637 : 318 : 159 : 79 : 39 : 19 : 9 : 4 : 2 : 1 : 0</a:t>
            </a:r>
          </a:p>
          <a:p>
            <a:r>
              <a:rPr lang="en-US" baseline="0" dirty="0" smtClean="0">
                <a:latin typeface="Calibri" pitchFamily="34" charset="0"/>
              </a:rPr>
              <a:t>hex: 637 : 39 : 2 : 0</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3" name="Text Box 1"/>
          <p:cNvSpPr txBox="1">
            <a:spLocks noChangeArrowheads="1"/>
          </p:cNvSpPr>
          <p:nvPr/>
        </p:nvSpPr>
        <p:spPr bwMode="auto">
          <a:xfrm>
            <a:off x="1257302" y="722313"/>
            <a:ext cx="4799013" cy="3598862"/>
          </a:xfrm>
          <a:prstGeom prst="rect">
            <a:avLst/>
          </a:prstGeom>
          <a:solidFill>
            <a:srgbClr val="FFFFFF"/>
          </a:solidFill>
          <a:ln w="9525">
            <a:solidFill>
              <a:srgbClr val="000000"/>
            </a:solidFill>
            <a:miter lim="800000"/>
            <a:headEnd/>
            <a:tailEnd/>
          </a:ln>
          <a:effectLst/>
        </p:spPr>
        <p:txBody>
          <a:bodyPr wrap="none" lIns="91430" tIns="45715" rIns="91430" bIns="45715" anchor="ctr"/>
          <a:lstStyle/>
          <a:p>
            <a:endParaRPr lang="en-US" dirty="0">
              <a:latin typeface="Calibri" pitchFamily="34" charset="0"/>
            </a:endParaRPr>
          </a:p>
        </p:txBody>
      </p:sp>
      <p:sp>
        <p:nvSpPr>
          <p:cNvPr id="69634" name="Rectangle 2"/>
          <p:cNvSpPr txBox="1">
            <a:spLocks noGrp="1" noChangeArrowheads="1"/>
          </p:cNvSpPr>
          <p:nvPr>
            <p:ph type="body"/>
          </p:nvPr>
        </p:nvSpPr>
        <p:spPr bwMode="auto">
          <a:xfrm>
            <a:off x="731840" y="4560888"/>
            <a:ext cx="5851525" cy="4329112"/>
          </a:xfrm>
          <a:prstGeom prst="rect">
            <a:avLst/>
          </a:prstGeom>
          <a:solidFill>
            <a:srgbClr val="FFFFFF"/>
          </a:solidFill>
          <a:ln w="9360">
            <a:solidFill>
              <a:srgbClr val="000000"/>
            </a:solidFill>
            <a:miter lim="800000"/>
            <a:headEnd/>
            <a:tailEnd/>
          </a:ln>
        </p:spPr>
        <p:txBody>
          <a:bodyPr wrap="none" anchor="ctr"/>
          <a:lstStyle/>
          <a:p>
            <a:r>
              <a:rPr lang="en-US" dirty="0" smtClean="0">
                <a:latin typeface="Calibri" pitchFamily="34" charset="0"/>
              </a:rPr>
              <a:t>Ask class to convert from binary to octal</a:t>
            </a:r>
          </a:p>
          <a:p>
            <a:r>
              <a:rPr lang="en-US" dirty="0" smtClean="0">
                <a:latin typeface="Calibri" pitchFamily="34" charset="0"/>
              </a:rPr>
              <a:t>637 =</a:t>
            </a:r>
            <a:r>
              <a:rPr lang="en-US" baseline="0" dirty="0" smtClean="0">
                <a:latin typeface="Calibri" pitchFamily="34" charset="0"/>
              </a:rPr>
              <a:t> 0o1175 = 0b10 0111 1101 = 0x27D </a:t>
            </a:r>
          </a:p>
          <a:p>
            <a:r>
              <a:rPr lang="en-US" baseline="0" dirty="0" err="1" smtClean="0">
                <a:latin typeface="Calibri" pitchFamily="34" charset="0"/>
              </a:rPr>
              <a:t>oct</a:t>
            </a:r>
            <a:r>
              <a:rPr lang="en-US" baseline="0" dirty="0" smtClean="0">
                <a:latin typeface="Calibri" pitchFamily="34" charset="0"/>
              </a:rPr>
              <a:t>: 637 : 79 : 9 : 1 : 0</a:t>
            </a:r>
          </a:p>
          <a:p>
            <a:r>
              <a:rPr lang="en-US" baseline="0" dirty="0" smtClean="0">
                <a:latin typeface="Calibri" pitchFamily="34" charset="0"/>
              </a:rPr>
              <a:t>bin: 637 : 318 : 159 : 79 : 39 : 19 : 9 : 4 : 2 : 1 : 0</a:t>
            </a:r>
          </a:p>
          <a:p>
            <a:r>
              <a:rPr lang="en-US" baseline="0" dirty="0" smtClean="0">
                <a:latin typeface="Calibri" pitchFamily="34" charset="0"/>
              </a:rPr>
              <a:t>hex: 637 : 39 : 2 : 0</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defTabSz="966589">
              <a:defRPr/>
            </a:pPr>
            <a:r>
              <a:rPr lang="en-US" dirty="0" smtClean="0"/>
              <a:t>637 has a 1’s place , 10’s place and 100’s place</a:t>
            </a:r>
          </a:p>
          <a:p>
            <a:endParaRPr lang="en-US" dirty="0"/>
          </a:p>
        </p:txBody>
      </p:sp>
      <p:sp>
        <p:nvSpPr>
          <p:cNvPr id="4" name="Slide Number Placeholder 3"/>
          <p:cNvSpPr>
            <a:spLocks noGrp="1"/>
          </p:cNvSpPr>
          <p:nvPr>
            <p:ph type="sldNum" sz="quarter" idx="10"/>
          </p:nvPr>
        </p:nvSpPr>
        <p:spPr/>
        <p:txBody>
          <a:bodyPr/>
          <a:lstStyle/>
          <a:p>
            <a:fld id="{72A4D94F-AF2A-4900-812D-72EEE052D4BF}" type="slidenum">
              <a:rPr lang="en-US" smtClean="0"/>
              <a:t>14</a:t>
            </a:fld>
            <a:endParaRPr lang="en-US"/>
          </a:p>
        </p:txBody>
      </p:sp>
    </p:spTree>
    <p:extLst>
      <p:ext uri="{BB962C8B-B14F-4D97-AF65-F5344CB8AC3E}">
        <p14:creationId xmlns:p14="http://schemas.microsoft.com/office/powerpoint/2010/main" val="26019086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write any number in</a:t>
            </a:r>
            <a:r>
              <a:rPr lang="en-US" baseline="0" dirty="0" smtClean="0"/>
              <a:t> any base we like. The most natural base for computers is binary, which is hard to read, which is the reason we use hex and octal.  Decimal..</a:t>
            </a:r>
            <a:endParaRPr lang="en-US" dirty="0"/>
          </a:p>
        </p:txBody>
      </p:sp>
      <p:sp>
        <p:nvSpPr>
          <p:cNvPr id="4" name="Slide Number Placeholder 3"/>
          <p:cNvSpPr>
            <a:spLocks noGrp="1"/>
          </p:cNvSpPr>
          <p:nvPr>
            <p:ph type="sldNum" sz="quarter" idx="10"/>
          </p:nvPr>
        </p:nvSpPr>
        <p:spPr/>
        <p:txBody>
          <a:bodyPr/>
          <a:lstStyle/>
          <a:p>
            <a:fld id="{E3319CCA-ADF8-4579-8445-1A18296D9BCC}" type="slidenum">
              <a:rPr lang="en-US" smtClean="0"/>
              <a:t>15</a:t>
            </a:fld>
            <a:endParaRPr lang="en-US"/>
          </a:p>
        </p:txBody>
      </p:sp>
    </p:spTree>
    <p:extLst>
      <p:ext uri="{BB962C8B-B14F-4D97-AF65-F5344CB8AC3E}">
        <p14:creationId xmlns:p14="http://schemas.microsoft.com/office/powerpoint/2010/main" val="2546429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923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759235"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r>
              <a:rPr lang="en-US" dirty="0" smtClean="0"/>
              <a:t>Talk about </a:t>
            </a:r>
            <a:r>
              <a:rPr lang="en-US" dirty="0" err="1" smtClean="0"/>
              <a:t>Cin</a:t>
            </a:r>
            <a:r>
              <a:rPr lang="en-US" baseline="0" dirty="0" smtClean="0"/>
              <a:t> (carry in) and </a:t>
            </a:r>
            <a:r>
              <a:rPr lang="en-US" baseline="0" dirty="0" err="1" smtClean="0"/>
              <a:t>Cout</a:t>
            </a:r>
            <a:r>
              <a:rPr lang="en-US" baseline="0" dirty="0" smtClean="0"/>
              <a:t> (carry out)</a:t>
            </a:r>
          </a:p>
          <a:p>
            <a:r>
              <a:rPr lang="en-US" baseline="0" dirty="0" smtClean="0"/>
              <a:t>Animate this better</a:t>
            </a:r>
          </a:p>
          <a:p>
            <a:r>
              <a:rPr lang="en-US" baseline="0" dirty="0" smtClean="0"/>
              <a:t>Add another slide</a:t>
            </a:r>
          </a:p>
          <a:p>
            <a:r>
              <a:rPr lang="en-US" baseline="0" dirty="0" smtClean="0"/>
              <a:t>So we need two numbers, the sum, carry in, and carry out</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923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759235"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r>
              <a:rPr lang="en-US" dirty="0" smtClean="0"/>
              <a:t>Talk about </a:t>
            </a:r>
            <a:r>
              <a:rPr lang="en-US" dirty="0" err="1" smtClean="0"/>
              <a:t>Cin</a:t>
            </a:r>
            <a:r>
              <a:rPr lang="en-US" baseline="0" dirty="0" smtClean="0"/>
              <a:t> (carry in) and </a:t>
            </a:r>
            <a:r>
              <a:rPr lang="en-US" baseline="0" dirty="0" err="1" smtClean="0"/>
              <a:t>Cout</a:t>
            </a:r>
            <a:r>
              <a:rPr lang="en-US" baseline="0" dirty="0" smtClean="0"/>
              <a:t> (carry out)</a:t>
            </a:r>
          </a:p>
          <a:p>
            <a:r>
              <a:rPr lang="en-US" baseline="0" dirty="0" smtClean="0"/>
              <a:t>Animate this better</a:t>
            </a:r>
          </a:p>
          <a:p>
            <a:r>
              <a:rPr lang="en-US" baseline="0" dirty="0" smtClean="0"/>
              <a:t>Add another slide</a:t>
            </a:r>
          </a:p>
          <a:p>
            <a:r>
              <a:rPr lang="en-US" baseline="0" dirty="0" smtClean="0"/>
              <a:t>So we need two numbers, the sum, carry in, and carry out</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923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759235"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r>
              <a:rPr lang="en-US" dirty="0" smtClean="0"/>
              <a:t>Talk about </a:t>
            </a:r>
            <a:r>
              <a:rPr lang="en-US" dirty="0" err="1" smtClean="0"/>
              <a:t>Cin</a:t>
            </a:r>
            <a:r>
              <a:rPr lang="en-US" baseline="0" dirty="0" smtClean="0"/>
              <a:t> (carry in) and </a:t>
            </a:r>
            <a:r>
              <a:rPr lang="en-US" baseline="0" dirty="0" err="1" smtClean="0"/>
              <a:t>Cout</a:t>
            </a:r>
            <a:r>
              <a:rPr lang="en-US" baseline="0" dirty="0" smtClean="0"/>
              <a:t> (carry out)</a:t>
            </a:r>
          </a:p>
          <a:p>
            <a:r>
              <a:rPr lang="en-US" baseline="0" dirty="0" smtClean="0"/>
              <a:t>Animate this better</a:t>
            </a:r>
          </a:p>
          <a:p>
            <a:r>
              <a:rPr lang="en-US" baseline="0" dirty="0" smtClean="0"/>
              <a:t>Add another slide</a:t>
            </a:r>
          </a:p>
          <a:p>
            <a:r>
              <a:rPr lang="en-US" baseline="0" dirty="0" smtClean="0"/>
              <a:t>So we need two numbers, the sum, carry in, and carry out</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2226"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72227"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r>
              <a:rPr lang="en-US" dirty="0" smtClean="0"/>
              <a:t>Adds two 1-bit numbers, </a:t>
            </a:r>
            <a:br>
              <a:rPr lang="en-US" dirty="0" smtClean="0"/>
            </a:br>
            <a:r>
              <a:rPr lang="en-US" dirty="0" smtClean="0"/>
              <a:t>computes 1-bit result and carry out</a:t>
            </a:r>
          </a:p>
          <a:p>
            <a:r>
              <a:rPr lang="en-US" dirty="0" smtClean="0"/>
              <a:t>Useful for the rightmost binary digit, not much else</a:t>
            </a:r>
          </a:p>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2226"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72227"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r>
              <a:rPr lang="en-US" dirty="0" smtClean="0"/>
              <a:t>Adds two 1-bit numbers, </a:t>
            </a:r>
            <a:br>
              <a:rPr lang="en-US" dirty="0" smtClean="0"/>
            </a:br>
            <a:r>
              <a:rPr lang="en-US" dirty="0" smtClean="0"/>
              <a:t>computes 1-bit result and carry out</a:t>
            </a:r>
          </a:p>
          <a:p>
            <a:r>
              <a:rPr lang="en-US" dirty="0" smtClean="0"/>
              <a:t>Useful for the rightmost binary digit, not much else</a:t>
            </a:r>
          </a:p>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2226"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72227"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r>
              <a:rPr lang="en-US" dirty="0" smtClean="0"/>
              <a:t>Adds two 1-bit numbers, </a:t>
            </a:r>
            <a:br>
              <a:rPr lang="en-US" dirty="0" smtClean="0"/>
            </a:br>
            <a:r>
              <a:rPr lang="en-US" dirty="0" smtClean="0"/>
              <a:t>computes 1-bit result and carry out</a:t>
            </a:r>
          </a:p>
          <a:p>
            <a:r>
              <a:rPr lang="en-US" dirty="0" smtClean="0"/>
              <a:t>Useful for the rightmost binary digit, not much else</a:t>
            </a:r>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a:t>
            </a:r>
            <a:r>
              <a:rPr lang="en-US" dirty="0" err="1" smtClean="0"/>
              <a:t>takeway</a:t>
            </a:r>
            <a:r>
              <a:rPr lang="en-US" baseline="0" dirty="0" err="1" smtClean="0"/>
              <a:t>s</a:t>
            </a:r>
            <a:r>
              <a:rPr lang="en-US" baseline="0" dirty="0" smtClean="0"/>
              <a:t> at end of a block.  Possibly build on takeaways throughout lecture</a:t>
            </a:r>
            <a:endParaRPr lang="en-US" dirty="0"/>
          </a:p>
        </p:txBody>
      </p:sp>
      <p:sp>
        <p:nvSpPr>
          <p:cNvPr id="4" name="Slide Number Placeholder 3"/>
          <p:cNvSpPr>
            <a:spLocks noGrp="1"/>
          </p:cNvSpPr>
          <p:nvPr>
            <p:ph type="sldNum" sz="quarter" idx="10"/>
          </p:nvPr>
        </p:nvSpPr>
        <p:spPr/>
        <p:txBody>
          <a:bodyPr/>
          <a:lstStyle/>
          <a:p>
            <a:fld id="{72A4D94F-AF2A-4900-812D-72EEE052D4BF}" type="slidenum">
              <a:rPr lang="en-US" smtClean="0"/>
              <a:t>4</a:t>
            </a:fld>
            <a:endParaRPr lang="en-US"/>
          </a:p>
        </p:txBody>
      </p:sp>
    </p:spTree>
    <p:extLst>
      <p:ext uri="{BB962C8B-B14F-4D97-AF65-F5344CB8AC3E}">
        <p14:creationId xmlns:p14="http://schemas.microsoft.com/office/powerpoint/2010/main" val="26019086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427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74275"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427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74275"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r>
              <a:rPr lang="en-US" dirty="0" smtClean="0"/>
              <a:t>Draw circuits</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427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74275"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427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74275"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427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74275"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427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74275"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r>
              <a:rPr lang="en-US" dirty="0" smtClean="0"/>
              <a:t>Point</a:t>
            </a:r>
            <a:r>
              <a:rPr lang="en-US" baseline="0" dirty="0" smtClean="0"/>
              <a:t> out lab0</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427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74275"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r>
              <a:rPr lang="en-US" dirty="0" smtClean="0"/>
              <a:t>Point</a:t>
            </a:r>
            <a:r>
              <a:rPr lang="en-US" baseline="0" dirty="0" smtClean="0"/>
              <a:t> out lab0</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427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74275"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r>
              <a:rPr lang="en-US" dirty="0" smtClean="0"/>
              <a:t>Point out lab0</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427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74275"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r>
              <a:rPr lang="en-US" dirty="0" smtClean="0"/>
              <a:t>Adds two 1-bit numbers, along with carry-in, computes 1-bit result and carry out</a:t>
            </a:r>
          </a:p>
          <a:p>
            <a:r>
              <a:rPr lang="en-US" dirty="0" smtClean="0"/>
              <a:t>Can be cascaded to add N-bit numbers</a:t>
            </a:r>
          </a:p>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22"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76323"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r>
              <a:rPr lang="en-US" dirty="0" smtClean="0"/>
              <a:t>Transition: to do subtraction, just add,</a:t>
            </a:r>
            <a:r>
              <a:rPr lang="en-US" baseline="0" dirty="0" smtClean="0"/>
              <a:t> but negate one number</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defTabSz="966589">
              <a:defRPr/>
            </a:pPr>
            <a:r>
              <a:rPr lang="en-US" dirty="0" smtClean="0"/>
              <a:t>637 has a 1’s place , 10’s place and 100’s place</a:t>
            </a:r>
          </a:p>
          <a:p>
            <a:pPr marL="0" lvl="2" defTabSz="966589">
              <a:defRPr/>
            </a:pPr>
            <a:r>
              <a:rPr lang="en-US" dirty="0" smtClean="0"/>
              <a:t>Show</a:t>
            </a:r>
            <a:r>
              <a:rPr lang="en-US" baseline="0" dirty="0" smtClean="0"/>
              <a:t> how to go from </a:t>
            </a:r>
            <a:endParaRPr lang="en-US" dirty="0" smtClean="0"/>
          </a:p>
          <a:p>
            <a:endParaRPr lang="en-US" dirty="0"/>
          </a:p>
        </p:txBody>
      </p:sp>
      <p:sp>
        <p:nvSpPr>
          <p:cNvPr id="4" name="Slide Number Placeholder 3"/>
          <p:cNvSpPr>
            <a:spLocks noGrp="1"/>
          </p:cNvSpPr>
          <p:nvPr>
            <p:ph type="sldNum" sz="quarter" idx="10"/>
          </p:nvPr>
        </p:nvSpPr>
        <p:spPr/>
        <p:txBody>
          <a:bodyPr/>
          <a:lstStyle/>
          <a:p>
            <a:fld id="{72A4D94F-AF2A-4900-812D-72EEE052D4BF}" type="slidenum">
              <a:rPr lang="en-US" smtClean="0"/>
              <a:t>5</a:t>
            </a:fld>
            <a:endParaRPr lang="en-US"/>
          </a:p>
        </p:txBody>
      </p:sp>
    </p:spTree>
    <p:extLst>
      <p:ext uri="{BB962C8B-B14F-4D97-AF65-F5344CB8AC3E}">
        <p14:creationId xmlns:p14="http://schemas.microsoft.com/office/powerpoint/2010/main" val="26019086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22"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76323"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r>
              <a:rPr lang="en-US" dirty="0" smtClean="0"/>
              <a:t>Transition: to do subtraction, just add,</a:t>
            </a:r>
            <a:r>
              <a:rPr lang="en-US" baseline="0" dirty="0" smtClean="0"/>
              <a:t> but negate one number</a:t>
            </a: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2188" cy="3600450"/>
          </a:xfrm>
          <a:prstGeom prst="rect">
            <a:avLst/>
          </a:prstGeom>
        </p:spPr>
      </p:sp>
      <p:sp>
        <p:nvSpPr>
          <p:cNvPr id="3" name="Notes Placeholder 2"/>
          <p:cNvSpPr>
            <a:spLocks noGrp="1"/>
          </p:cNvSpPr>
          <p:nvPr>
            <p:ph type="body" idx="1"/>
          </p:nvPr>
        </p:nvSpPr>
        <p:spPr>
          <a:xfrm>
            <a:off x="731520" y="4560571"/>
            <a:ext cx="5852160" cy="4320540"/>
          </a:xfrm>
          <a:prstGeom prst="rect">
            <a:avLst/>
          </a:prstGeom>
        </p:spPr>
        <p:txBody>
          <a:bodyPr lIns="96642" tIns="48321" rIns="96642" bIns="48321">
            <a:normAutofit/>
          </a:bodyPr>
          <a:lstStyle/>
          <a:p>
            <a:r>
              <a:rPr lang="en-US" dirty="0" smtClean="0"/>
              <a:t>problems?</a:t>
            </a:r>
            <a:r>
              <a:rPr lang="en-US" baseline="0" dirty="0" smtClean="0"/>
              <a:t> </a:t>
            </a:r>
            <a:r>
              <a:rPr lang="en-US" dirty="0" smtClean="0"/>
              <a:t>two zeros, circuit still complicated</a:t>
            </a:r>
          </a:p>
          <a:p>
            <a:r>
              <a:rPr lang="en-US" dirty="0" smtClean="0"/>
              <a:t>e.g. the existence of two forms of the same value (-0 and +0) necessitates two rather than a single comparison when checking for equality with zero.</a:t>
            </a:r>
          </a:p>
          <a:p>
            <a:endParaRPr lang="en-US" dirty="0" smtClean="0"/>
          </a:p>
          <a:p>
            <a:pPr defTabSz="966589">
              <a:defRPr/>
            </a:pPr>
            <a:r>
              <a:rPr lang="en-US" dirty="0" smtClean="0"/>
              <a:t>The CDC 6000 series and UNIVAC 1100 series computers were based on ones' complement.</a:t>
            </a:r>
          </a:p>
          <a:p>
            <a:endParaRPr lang="en-US" dirty="0" smtClean="0"/>
          </a:p>
          <a:p>
            <a:r>
              <a:rPr lang="en-US" dirty="0" smtClean="0"/>
              <a:t>Also, in addition to two zero’s, there is a crazy phenomenon called "end-around carry“:</a:t>
            </a:r>
            <a:r>
              <a:rPr lang="en-US" baseline="0" dirty="0" smtClean="0"/>
              <a:t>  If the carry extends past the end of the word it is said to have "wrapped" around, a condition called an "end-around carry". When this occurs, the bit must be added back in at the right-most bit. This phenomenon does not occur in two's complement arithmetic.</a:t>
            </a:r>
          </a:p>
          <a:p>
            <a:r>
              <a:rPr lang="en-US" dirty="0" smtClean="0"/>
              <a:t>Subtraction is similar, except that borrows are propagated to the left instead of carries. If the borrow extends past the end of the word it is said to have "wrapped" around, a condition called an "end-around borrow". When this occurs, the bit must be subtracted back in at the right-most bit. </a:t>
            </a:r>
            <a:r>
              <a:rPr lang="en-US" smtClean="0"/>
              <a:t>This phenomenon does not occur in two's complement arithmetic.</a:t>
            </a:r>
            <a:endParaRPr lang="en-US" dirty="0" smtClean="0"/>
          </a:p>
          <a:p>
            <a:endParaRPr lang="en-US" dirty="0" smtClean="0"/>
          </a:p>
          <a:p>
            <a:r>
              <a:rPr lang="en-US" dirty="0" smtClean="0"/>
              <a:t>The CDC 6000 series and UNIVAC 1100 series computers were based on ones' complement.</a:t>
            </a:r>
            <a:endParaRPr lang="en-US" dirty="0"/>
          </a:p>
        </p:txBody>
      </p:sp>
      <p:sp>
        <p:nvSpPr>
          <p:cNvPr id="4" name="Slide Number Placeholder 3"/>
          <p:cNvSpPr>
            <a:spLocks noGrp="1"/>
          </p:cNvSpPr>
          <p:nvPr>
            <p:ph type="sldNum" sz="quarter" idx="10"/>
          </p:nvPr>
        </p:nvSpPr>
        <p:spPr>
          <a:xfrm>
            <a:off x="4143587" y="9119474"/>
            <a:ext cx="3169920" cy="480060"/>
          </a:xfrm>
          <a:prstGeom prst="rect">
            <a:avLst/>
          </a:prstGeom>
        </p:spPr>
        <p:txBody>
          <a:bodyPr lIns="96642" tIns="48321" rIns="96642" bIns="48321"/>
          <a:lstStyle/>
          <a:p>
            <a:fld id="{F138EA58-C6FB-42EB-AD9F-48A3EC3E5963}" type="slidenum">
              <a:rPr lang="en-US" smtClean="0"/>
              <a:pPr/>
              <a:t>36</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2188" cy="3600450"/>
          </a:xfrm>
          <a:prstGeom prst="rect">
            <a:avLst/>
          </a:prstGeom>
        </p:spPr>
      </p:sp>
      <p:sp>
        <p:nvSpPr>
          <p:cNvPr id="3" name="Notes Placeholder 2"/>
          <p:cNvSpPr>
            <a:spLocks noGrp="1"/>
          </p:cNvSpPr>
          <p:nvPr>
            <p:ph type="body" idx="1"/>
          </p:nvPr>
        </p:nvSpPr>
        <p:spPr>
          <a:xfrm>
            <a:off x="731520" y="4560571"/>
            <a:ext cx="5852160" cy="4320540"/>
          </a:xfrm>
          <a:prstGeom prst="rect">
            <a:avLst/>
          </a:prstGeom>
        </p:spPr>
        <p:txBody>
          <a:bodyPr lIns="96642" tIns="48321" rIns="96642" bIns="48321">
            <a:normAutofit/>
          </a:bodyPr>
          <a:lstStyle/>
          <a:p>
            <a:r>
              <a:rPr lang="en-US" dirty="0" smtClean="0"/>
              <a:t>add 1 and *discard carry*</a:t>
            </a:r>
          </a:p>
          <a:p>
            <a:r>
              <a:rPr lang="en-US" dirty="0" smtClean="0"/>
              <a:t>Add a “Did you know box”</a:t>
            </a:r>
          </a:p>
          <a:p>
            <a:r>
              <a:rPr lang="en-US" dirty="0" smtClean="0"/>
              <a:t>The two's complement of an N-bit number is defined as the *complement* with respect to 2^N, in other words the result of subtracting the number from 2^N. This is also equivalent to taking the *ones' complement* and then adding one, since the sum of a number and its ones' complement is all 1 bits. The two's complement of a number behaves like the negative of the original number in most arithmetic, and positive and negative numbers can coexist in a natural way.</a:t>
            </a:r>
          </a:p>
          <a:p>
            <a:endParaRPr lang="en-US" dirty="0" smtClean="0"/>
          </a:p>
          <a:p>
            <a:r>
              <a:rPr lang="en-US" dirty="0" smtClean="0"/>
              <a:t>Two's complement is the easiest to implement in hardware, which may be the ultimate reason for its widespread popularity[citation needed]. Remember that processors on the early mainframes often consisted of thousands of transistors – eliminating a significant number of transistors was a significant cost savings. The architects of the early integrated circuit based CPUs (Intel 8080, etc.) chose to use two's complement math. As IC technology advanced, virtually all adopted two's complement technology. Intel, AMD, and IBM POWER chips are all two's complement.[</a:t>
            </a:r>
            <a:endParaRPr lang="en-US" dirty="0"/>
          </a:p>
        </p:txBody>
      </p:sp>
      <p:sp>
        <p:nvSpPr>
          <p:cNvPr id="4" name="Slide Number Placeholder 3"/>
          <p:cNvSpPr>
            <a:spLocks noGrp="1"/>
          </p:cNvSpPr>
          <p:nvPr>
            <p:ph type="sldNum" sz="quarter" idx="10"/>
          </p:nvPr>
        </p:nvSpPr>
        <p:spPr>
          <a:xfrm>
            <a:off x="4143587" y="9119474"/>
            <a:ext cx="3169920" cy="480060"/>
          </a:xfrm>
          <a:prstGeom prst="rect">
            <a:avLst/>
          </a:prstGeom>
        </p:spPr>
        <p:txBody>
          <a:bodyPr lIns="96642" tIns="48321" rIns="96642" bIns="48321"/>
          <a:lstStyle/>
          <a:p>
            <a:fld id="{F138EA58-C6FB-42EB-AD9F-48A3EC3E5963}" type="slidenum">
              <a:rPr lang="en-US" smtClean="0"/>
              <a:pPr/>
              <a:t>37</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and subtract the same</a:t>
            </a:r>
            <a:r>
              <a:rPr lang="en-US" baseline="0" dirty="0" smtClean="0"/>
              <a:t> number to show that two’s complement works</a:t>
            </a:r>
            <a:endParaRPr lang="en-US" dirty="0"/>
          </a:p>
        </p:txBody>
      </p:sp>
      <p:sp>
        <p:nvSpPr>
          <p:cNvPr id="4" name="Slide Number Placeholder 3"/>
          <p:cNvSpPr>
            <a:spLocks noGrp="1"/>
          </p:cNvSpPr>
          <p:nvPr>
            <p:ph type="sldNum" sz="quarter" idx="10"/>
          </p:nvPr>
        </p:nvSpPr>
        <p:spPr/>
        <p:txBody>
          <a:bodyPr/>
          <a:lstStyle/>
          <a:p>
            <a:fld id="{E3319CCA-ADF8-4579-8445-1A18296D9BCC}" type="slidenum">
              <a:rPr lang="en-US" smtClean="0"/>
              <a:t>38</a:t>
            </a:fld>
            <a:endParaRPr lang="en-US"/>
          </a:p>
        </p:txBody>
      </p:sp>
    </p:spTree>
    <p:extLst>
      <p:ext uri="{BB962C8B-B14F-4D97-AF65-F5344CB8AC3E}">
        <p14:creationId xmlns:p14="http://schemas.microsoft.com/office/powerpoint/2010/main" val="4175118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5858"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785859"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r>
              <a:rPr lang="en-US" dirty="0" smtClean="0"/>
              <a:t>choose -8</a:t>
            </a:r>
            <a:r>
              <a:rPr lang="en-US" baseline="0" dirty="0" smtClean="0"/>
              <a:t> so we have a sign bit</a:t>
            </a:r>
            <a:endParaRPr lang="en-US" dirty="0" smtClean="0"/>
          </a:p>
          <a:p>
            <a:r>
              <a:rPr lang="en-US" dirty="0" smtClean="0"/>
              <a:t>+0 = -0</a:t>
            </a:r>
          </a:p>
          <a:p>
            <a:r>
              <a:rPr lang="en-US" dirty="0" smtClean="0"/>
              <a:t>wraps from +7 to -8</a:t>
            </a:r>
          </a:p>
          <a:p>
            <a:r>
              <a:rPr lang="en-US" dirty="0" smtClean="0"/>
              <a:t>asymmetric: no</a:t>
            </a:r>
            <a:r>
              <a:rPr lang="en-US" baseline="0" dirty="0" smtClean="0"/>
              <a:t> +8</a:t>
            </a:r>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5858"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785859"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r>
              <a:rPr lang="en-US" dirty="0" smtClean="0"/>
              <a:t>choose -8</a:t>
            </a:r>
            <a:r>
              <a:rPr lang="en-US" baseline="0" dirty="0" smtClean="0"/>
              <a:t> so we have a sign bit</a:t>
            </a:r>
            <a:endParaRPr lang="en-US" dirty="0" smtClean="0"/>
          </a:p>
          <a:p>
            <a:r>
              <a:rPr lang="en-US" dirty="0" smtClean="0"/>
              <a:t>+0 = -0</a:t>
            </a:r>
          </a:p>
          <a:p>
            <a:r>
              <a:rPr lang="en-US" dirty="0" smtClean="0"/>
              <a:t>wraps from +7 to -8</a:t>
            </a:r>
          </a:p>
          <a:p>
            <a:r>
              <a:rPr lang="en-US" dirty="0" smtClean="0"/>
              <a:t>asymmetric: no</a:t>
            </a:r>
            <a:r>
              <a:rPr lang="en-US" baseline="0" dirty="0" smtClean="0"/>
              <a:t> +8</a:t>
            </a:r>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6"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787907"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r>
              <a:rPr lang="en-US" dirty="0" smtClean="0"/>
              <a:t>Why two’s complement works:</a:t>
            </a:r>
          </a:p>
          <a:p>
            <a:r>
              <a:rPr lang="en-US" dirty="0" smtClean="0"/>
              <a:t>Given a set of all possible N-bit values, we can assign the lower (by binary value) half to be the integers from 0 to (2^[N−1]−1) inclusive and the upper half to be −2^[N−1] to −1 inclusive. The upper half can be used to represent negative integers from −2^[N−1] to −1 because, under addition modulo 2^N they behave the same way as those negative integers. That is to say that because </a:t>
            </a:r>
            <a:r>
              <a:rPr lang="en-US" dirty="0" err="1" smtClean="0"/>
              <a:t>i</a:t>
            </a:r>
            <a:r>
              <a:rPr lang="en-US" dirty="0" smtClean="0"/>
              <a:t> + j mod 2^N = </a:t>
            </a:r>
            <a:r>
              <a:rPr lang="en-US" dirty="0" err="1" smtClean="0"/>
              <a:t>i</a:t>
            </a:r>
            <a:r>
              <a:rPr lang="en-US" dirty="0" smtClean="0"/>
              <a:t> + (j + 2^N) mod 2^N any value in the set { j + k2^N | k is an integer }  can be used in place of j.</a:t>
            </a:r>
          </a:p>
          <a:p>
            <a:endParaRPr lang="en-US" dirty="0" smtClean="0"/>
          </a:p>
          <a:p>
            <a:r>
              <a:rPr lang="en-US" dirty="0" smtClean="0"/>
              <a:t>For example, with eight bits, the unsigned bytes are 0 to 255. Subtracting 256 from the top half (128 to 255) yields the signed bytes −128 to −1.</a:t>
            </a:r>
          </a:p>
          <a:p>
            <a:endParaRPr lang="en-US" dirty="0" smtClean="0"/>
          </a:p>
          <a:p>
            <a:r>
              <a:rPr lang="en-US" b="1" dirty="0" smtClean="0"/>
              <a:t>The relationship to two's complement is </a:t>
            </a:r>
            <a:r>
              <a:rPr lang="en-US" b="1" dirty="0" err="1" smtClean="0"/>
              <a:t>realised</a:t>
            </a:r>
            <a:r>
              <a:rPr lang="en-US" b="1" dirty="0" smtClean="0"/>
              <a:t> by noting that 256 = 255 + 1, and (255 − x) is the ones' complement of x.</a:t>
            </a:r>
            <a:endParaRPr lang="en-US" b="0" dirty="0" smtClean="0"/>
          </a:p>
          <a:p>
            <a:endParaRPr lang="en-US" b="0" dirty="0" smtClean="0"/>
          </a:p>
          <a:p>
            <a:r>
              <a:rPr lang="en-US" b="0" dirty="0" smtClean="0"/>
              <a:t>http://en.wikipedia.org/wiki/Two%27s_complement</a:t>
            </a:r>
            <a:endParaRPr lang="en-US" b="0"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995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789955"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9938"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59939"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r>
              <a:rPr lang="en-US" dirty="0" smtClean="0"/>
              <a:t>1 + (-1)</a:t>
            </a:r>
          </a:p>
          <a:p>
            <a:r>
              <a:rPr lang="en-US" dirty="0" smtClean="0"/>
              <a:t>(-3) + (-1)</a:t>
            </a:r>
          </a:p>
          <a:p>
            <a:r>
              <a:rPr lang="en-US" dirty="0" smtClean="0"/>
              <a:t>(-7)</a:t>
            </a:r>
            <a:r>
              <a:rPr lang="en-US" baseline="0" dirty="0" smtClean="0"/>
              <a:t> + 3</a:t>
            </a:r>
          </a:p>
          <a:p>
            <a:r>
              <a:rPr lang="en-US" baseline="0" dirty="0" smtClean="0"/>
              <a:t>7 + (-3)</a:t>
            </a:r>
          </a:p>
          <a:p>
            <a:r>
              <a:rPr lang="en-US" baseline="0" dirty="0" smtClean="0"/>
              <a:t>7 + 1 : overflow</a:t>
            </a:r>
          </a:p>
          <a:p>
            <a:r>
              <a:rPr lang="en-US" baseline="0" dirty="0" smtClean="0"/>
              <a:t>(-7) + (-3) : overflow</a:t>
            </a:r>
          </a:p>
          <a:p>
            <a:r>
              <a:rPr lang="en-US" baseline="0" dirty="0" smtClean="0"/>
              <a:t>(-7) + (-1)</a:t>
            </a:r>
          </a:p>
          <a:p>
            <a:endParaRPr lang="en-US" baseline="0" dirty="0" smtClean="0"/>
          </a:p>
          <a:p>
            <a:r>
              <a:rPr lang="en-US" dirty="0" smtClean="0"/>
              <a:t>7 + 1 = 0111+0001 = 1000 = -8 (OVERFLOW)!  (Had a carry in to the MSB!) Sign of out != sign of in</a:t>
            </a:r>
          </a:p>
          <a:p>
            <a:r>
              <a:rPr lang="en-US" dirty="0" smtClean="0"/>
              <a:t>7 + (-3)  0111+ 1101 =    1100 = -4</a:t>
            </a:r>
          </a:p>
          <a:p>
            <a:r>
              <a:rPr lang="en-US" dirty="0" smtClean="0"/>
              <a:t>-7+-3 = 1001 + 1101 =    0110 (</a:t>
            </a:r>
            <a:r>
              <a:rPr lang="en-US" dirty="0" err="1" smtClean="0"/>
              <a:t>cout</a:t>
            </a:r>
            <a:r>
              <a:rPr lang="en-US" dirty="0" smtClean="0"/>
              <a:t> = 1) (Did not have a carry in to the MSB)</a:t>
            </a:r>
          </a:p>
          <a:p>
            <a:r>
              <a:rPr lang="en-US" dirty="0" smtClean="0"/>
              <a:t>-7+-1 = 1001 + 1111 =    1000 (</a:t>
            </a:r>
            <a:r>
              <a:rPr lang="en-US" dirty="0" err="1" smtClean="0"/>
              <a:t>cout</a:t>
            </a:r>
            <a:r>
              <a:rPr lang="en-US" dirty="0" smtClean="0"/>
              <a:t> = 1)</a:t>
            </a:r>
          </a:p>
          <a:p>
            <a:endParaRPr lang="en-US" dirty="0" smtClean="0"/>
          </a:p>
          <a:p>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9938"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59939"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r>
              <a:rPr lang="en-US" dirty="0" smtClean="0"/>
              <a:t>1 + (-1)</a:t>
            </a:r>
          </a:p>
          <a:p>
            <a:r>
              <a:rPr lang="en-US" dirty="0" smtClean="0"/>
              <a:t>(-3) + (-1)</a:t>
            </a:r>
          </a:p>
          <a:p>
            <a:r>
              <a:rPr lang="en-US" dirty="0" smtClean="0"/>
              <a:t>(-7)</a:t>
            </a:r>
            <a:r>
              <a:rPr lang="en-US" baseline="0" dirty="0" smtClean="0"/>
              <a:t> + 3</a:t>
            </a:r>
          </a:p>
          <a:p>
            <a:r>
              <a:rPr lang="en-US" baseline="0" dirty="0" smtClean="0"/>
              <a:t>7 + (-3)</a:t>
            </a:r>
          </a:p>
          <a:p>
            <a:r>
              <a:rPr lang="en-US" baseline="0" dirty="0" smtClean="0"/>
              <a:t>7 + 1 : overflow</a:t>
            </a:r>
          </a:p>
          <a:p>
            <a:r>
              <a:rPr lang="en-US" baseline="0" dirty="0" smtClean="0"/>
              <a:t>(-7) + (-3) : overflow</a:t>
            </a:r>
          </a:p>
          <a:p>
            <a:r>
              <a:rPr lang="en-US" baseline="0" dirty="0" smtClean="0"/>
              <a:t>(-7) + (-1)</a:t>
            </a:r>
          </a:p>
          <a:p>
            <a:endParaRPr lang="en-US" baseline="0" dirty="0" smtClean="0"/>
          </a:p>
          <a:p>
            <a:r>
              <a:rPr lang="en-US" dirty="0" smtClean="0"/>
              <a:t>7 + 1 = 0111+0001 = 1000 = -8 (OVERFLOW)!  (Had a carry in to the MSB!) Sign of out != sign of in</a:t>
            </a:r>
          </a:p>
          <a:p>
            <a:r>
              <a:rPr lang="en-US" dirty="0" smtClean="0"/>
              <a:t>7 + (-3)  0111+ 1101 =    1100 = -4</a:t>
            </a:r>
          </a:p>
          <a:p>
            <a:r>
              <a:rPr lang="en-US" dirty="0" smtClean="0"/>
              <a:t>-7+-3 = 1001 + 1101 =    0110 (</a:t>
            </a:r>
            <a:r>
              <a:rPr lang="en-US" dirty="0" err="1" smtClean="0"/>
              <a:t>cout</a:t>
            </a:r>
            <a:r>
              <a:rPr lang="en-US" dirty="0" smtClean="0"/>
              <a:t> = 1) (Did not have a carry in to the MSB)</a:t>
            </a:r>
          </a:p>
          <a:p>
            <a:r>
              <a:rPr lang="en-US" dirty="0" smtClean="0"/>
              <a:t>-7+-1 = 1001 + 1111 =    1000 (</a:t>
            </a:r>
            <a:r>
              <a:rPr lang="en-US" dirty="0" err="1" smtClean="0"/>
              <a:t>cout</a:t>
            </a:r>
            <a:r>
              <a:rPr lang="en-US" dirty="0" smtClean="0"/>
              <a:t> = 1)</a:t>
            </a:r>
          </a:p>
          <a:p>
            <a:endParaRPr lang="en-US" dirty="0" smtClean="0"/>
          </a:p>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defTabSz="966589">
              <a:defRPr/>
            </a:pPr>
            <a:r>
              <a:rPr lang="en-US" dirty="0" smtClean="0"/>
              <a:t>637 has a 1’s place , 10’s place and 100’s place</a:t>
            </a:r>
          </a:p>
          <a:p>
            <a:pPr marL="0" lvl="2" defTabSz="966589">
              <a:defRPr/>
            </a:pPr>
            <a:r>
              <a:rPr lang="en-US" dirty="0" smtClean="0"/>
              <a:t>Show</a:t>
            </a:r>
            <a:r>
              <a:rPr lang="en-US" baseline="0" dirty="0" smtClean="0"/>
              <a:t> how to go from </a:t>
            </a:r>
            <a:endParaRPr lang="en-US" dirty="0" smtClean="0"/>
          </a:p>
          <a:p>
            <a:endParaRPr lang="en-US" dirty="0"/>
          </a:p>
        </p:txBody>
      </p:sp>
      <p:sp>
        <p:nvSpPr>
          <p:cNvPr id="4" name="Slide Number Placeholder 3"/>
          <p:cNvSpPr>
            <a:spLocks noGrp="1"/>
          </p:cNvSpPr>
          <p:nvPr>
            <p:ph type="sldNum" sz="quarter" idx="10"/>
          </p:nvPr>
        </p:nvSpPr>
        <p:spPr/>
        <p:txBody>
          <a:bodyPr/>
          <a:lstStyle/>
          <a:p>
            <a:fld id="{72A4D94F-AF2A-4900-812D-72EEE052D4BF}" type="slidenum">
              <a:rPr lang="en-US" smtClean="0"/>
              <a:t>6</a:t>
            </a:fld>
            <a:endParaRPr lang="en-US"/>
          </a:p>
        </p:txBody>
      </p:sp>
    </p:spTree>
    <p:extLst>
      <p:ext uri="{BB962C8B-B14F-4D97-AF65-F5344CB8AC3E}">
        <p14:creationId xmlns:p14="http://schemas.microsoft.com/office/powerpoint/2010/main" val="26019086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9938"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59939"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r>
              <a:rPr lang="en-US" dirty="0" smtClean="0"/>
              <a:t>1 + (-1)</a:t>
            </a:r>
          </a:p>
          <a:p>
            <a:r>
              <a:rPr lang="en-US" dirty="0" smtClean="0"/>
              <a:t>(-3) + (-1)</a:t>
            </a:r>
          </a:p>
          <a:p>
            <a:r>
              <a:rPr lang="en-US" dirty="0" smtClean="0"/>
              <a:t>(-7)</a:t>
            </a:r>
            <a:r>
              <a:rPr lang="en-US" baseline="0" dirty="0" smtClean="0"/>
              <a:t> + 3</a:t>
            </a:r>
          </a:p>
          <a:p>
            <a:r>
              <a:rPr lang="en-US" baseline="0" dirty="0" smtClean="0"/>
              <a:t>7 + (-3)</a:t>
            </a:r>
          </a:p>
          <a:p>
            <a:r>
              <a:rPr lang="en-US" baseline="0" dirty="0" smtClean="0"/>
              <a:t>7 + 1 : overflow</a:t>
            </a:r>
          </a:p>
          <a:p>
            <a:r>
              <a:rPr lang="en-US" baseline="0" dirty="0" smtClean="0"/>
              <a:t>(-7) + (-3) : overflow</a:t>
            </a:r>
          </a:p>
          <a:p>
            <a:r>
              <a:rPr lang="en-US" baseline="0" dirty="0" smtClean="0"/>
              <a:t>(-7) + (-1)</a:t>
            </a:r>
          </a:p>
          <a:p>
            <a:endParaRPr lang="en-US" baseline="0" dirty="0" smtClean="0"/>
          </a:p>
          <a:p>
            <a:r>
              <a:rPr lang="en-US" dirty="0" smtClean="0"/>
              <a:t>7 + 1 = 0111+0001 = 1000 = -8 (OVERFLOW)!  (Had a carry in to the MSB!) Sign of out != sign of in</a:t>
            </a:r>
          </a:p>
          <a:p>
            <a:r>
              <a:rPr lang="en-US" dirty="0" smtClean="0"/>
              <a:t>7 + (-3)  0111+ 1101 =    1100 = -4</a:t>
            </a:r>
          </a:p>
          <a:p>
            <a:r>
              <a:rPr lang="en-US" dirty="0" smtClean="0"/>
              <a:t>-7+-3 = 1001 + 1101 =    0110 (</a:t>
            </a:r>
            <a:r>
              <a:rPr lang="en-US" dirty="0" err="1" smtClean="0"/>
              <a:t>cout</a:t>
            </a:r>
            <a:r>
              <a:rPr lang="en-US" dirty="0" smtClean="0"/>
              <a:t> = 1) (Did not have a carry in to the MSB)</a:t>
            </a:r>
          </a:p>
          <a:p>
            <a:r>
              <a:rPr lang="en-US" dirty="0" smtClean="0"/>
              <a:t>-7+-1 = 1001 + 1111 =    1000 (</a:t>
            </a:r>
            <a:r>
              <a:rPr lang="en-US" dirty="0" err="1" smtClean="0"/>
              <a:t>cout</a:t>
            </a:r>
            <a:r>
              <a:rPr lang="en-US" dirty="0" smtClean="0"/>
              <a:t> = 1)</a:t>
            </a:r>
          </a:p>
          <a:p>
            <a:endParaRPr lang="en-US" dirty="0" smtClean="0"/>
          </a:p>
          <a:p>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22"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078723"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42" tIns="48321" rIns="96642" bIns="48321"/>
          <a:lstStyle/>
          <a:p>
            <a:r>
              <a:rPr lang="en-US" dirty="0" smtClean="0"/>
              <a:t>a – b, where b is so large that –B overflows</a:t>
            </a:r>
          </a:p>
          <a:p>
            <a:r>
              <a:rPr lang="en-US" dirty="0" smtClean="0"/>
              <a:t>B must be -8,</a:t>
            </a:r>
            <a:r>
              <a:rPr lang="en-US" baseline="0" dirty="0" smtClean="0"/>
              <a:t> so that –B = -8</a:t>
            </a:r>
            <a:endParaRPr lang="en-US" baseline="0" dirty="0"/>
          </a:p>
          <a:p>
            <a:r>
              <a:rPr lang="en-US" baseline="0" dirty="0" smtClean="0"/>
              <a:t>last bit will change</a:t>
            </a:r>
          </a:p>
          <a:p>
            <a:r>
              <a:rPr lang="en-US" baseline="0" dirty="0" smtClean="0"/>
              <a:t>if a &gt;= 0, will correctly signal overflow</a:t>
            </a:r>
          </a:p>
          <a:p>
            <a:r>
              <a:rPr lang="en-US" baseline="0" dirty="0" smtClean="0"/>
              <a:t>if a &lt; 0, will correctly subtract and not signal overflow</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22"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078723"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42" tIns="48321" rIns="96642" bIns="48321"/>
          <a:lstStyle/>
          <a:p>
            <a:r>
              <a:rPr lang="en-US" dirty="0" smtClean="0"/>
              <a:t>a – b, where b is so large that –B overflows</a:t>
            </a:r>
          </a:p>
          <a:p>
            <a:r>
              <a:rPr lang="en-US" dirty="0" smtClean="0"/>
              <a:t>B must be -8,</a:t>
            </a:r>
            <a:r>
              <a:rPr lang="en-US" baseline="0" dirty="0" smtClean="0"/>
              <a:t> so that –B = -8</a:t>
            </a:r>
            <a:endParaRPr lang="en-US" baseline="0" dirty="0"/>
          </a:p>
          <a:p>
            <a:r>
              <a:rPr lang="en-US" baseline="0" dirty="0" smtClean="0"/>
              <a:t>last bit will change</a:t>
            </a:r>
          </a:p>
          <a:p>
            <a:r>
              <a:rPr lang="en-US" baseline="0" dirty="0" smtClean="0"/>
              <a:t>if a &gt;= 0, will correctly signal overflow</a:t>
            </a:r>
          </a:p>
          <a:p>
            <a:r>
              <a:rPr lang="en-US" baseline="0" dirty="0" smtClean="0"/>
              <a:t>if a &lt; 0, will correctly subtract and not signal overflow</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22"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078723"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42" tIns="48321" rIns="96642" bIns="48321"/>
          <a:lstStyle/>
          <a:p>
            <a:r>
              <a:rPr lang="en-US" dirty="0" smtClean="0"/>
              <a:t>a – b, where b is so large that –B overflows</a:t>
            </a:r>
          </a:p>
          <a:p>
            <a:r>
              <a:rPr lang="en-US" dirty="0" smtClean="0"/>
              <a:t>B must be -8,</a:t>
            </a:r>
            <a:r>
              <a:rPr lang="en-US" baseline="0" dirty="0" smtClean="0"/>
              <a:t> so that –B = -8</a:t>
            </a:r>
            <a:endParaRPr lang="en-US" baseline="0" dirty="0"/>
          </a:p>
          <a:p>
            <a:r>
              <a:rPr lang="en-US" baseline="0" dirty="0" smtClean="0"/>
              <a:t>last bit will change</a:t>
            </a:r>
          </a:p>
          <a:p>
            <a:r>
              <a:rPr lang="en-US" baseline="0" dirty="0" smtClean="0"/>
              <a:t>if a &gt;= 0, will correctly signal overflow</a:t>
            </a:r>
          </a:p>
          <a:p>
            <a:r>
              <a:rPr lang="en-US" baseline="0" dirty="0" smtClean="0"/>
              <a:t>if a &lt; 0, will correctly subtract and not signal overflow</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1986"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61987"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1986"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61987"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r>
              <a:rPr lang="en-US" dirty="0" smtClean="0"/>
              <a:t>Overflow occurs because there are not enough bits to represent the precision/magnitude</a:t>
            </a:r>
            <a:r>
              <a:rPr lang="en-US" baseline="0" dirty="0" smtClean="0"/>
              <a:t> of the result of the add</a:t>
            </a:r>
          </a:p>
          <a:p>
            <a:r>
              <a:rPr lang="en-US" dirty="0" smtClean="0"/>
              <a:t> MSB</a:t>
            </a:r>
          </a:p>
          <a:p>
            <a:r>
              <a:rPr lang="en-US" dirty="0" smtClean="0"/>
              <a:t>                 0</a:t>
            </a:r>
          </a:p>
          <a:p>
            <a:r>
              <a:rPr lang="en-US" dirty="0" smtClean="0"/>
              <a:t>                 0</a:t>
            </a:r>
          </a:p>
          <a:p>
            <a:r>
              <a:rPr lang="en-US" dirty="0" err="1" smtClean="0"/>
              <a:t>Cout</a:t>
            </a:r>
            <a:r>
              <a:rPr lang="en-US" dirty="0" smtClean="0"/>
              <a:t> = 0   0     </a:t>
            </a:r>
            <a:r>
              <a:rPr lang="en-US" dirty="0" err="1" smtClean="0"/>
              <a:t>Cin</a:t>
            </a:r>
            <a:r>
              <a:rPr lang="en-US" dirty="0" smtClean="0"/>
              <a:t> = 0</a:t>
            </a:r>
          </a:p>
          <a:p>
            <a:r>
              <a:rPr lang="en-US" dirty="0" smtClean="0"/>
              <a:t>                 0</a:t>
            </a:r>
          </a:p>
          <a:p>
            <a:r>
              <a:rPr lang="en-US" dirty="0" smtClean="0"/>
              <a:t>                 0</a:t>
            </a:r>
          </a:p>
          <a:p>
            <a:r>
              <a:rPr lang="en-US" dirty="0" err="1" smtClean="0"/>
              <a:t>Cout</a:t>
            </a:r>
            <a:r>
              <a:rPr lang="en-US" dirty="0" smtClean="0"/>
              <a:t> = 0   1     </a:t>
            </a:r>
            <a:r>
              <a:rPr lang="en-US" dirty="0" err="1" smtClean="0"/>
              <a:t>Cin</a:t>
            </a:r>
            <a:r>
              <a:rPr lang="en-US" dirty="0" smtClean="0"/>
              <a:t> = 1 (Overflow!)</a:t>
            </a:r>
          </a:p>
          <a:p>
            <a:endParaRPr lang="en-US" dirty="0" smtClean="0"/>
          </a:p>
          <a:p>
            <a:r>
              <a:rPr lang="en-US" dirty="0" smtClean="0"/>
              <a:t>                 1</a:t>
            </a:r>
          </a:p>
          <a:p>
            <a:r>
              <a:rPr lang="en-US" dirty="0" smtClean="0"/>
              <a:t>                 1</a:t>
            </a:r>
          </a:p>
          <a:p>
            <a:r>
              <a:rPr lang="en-US" dirty="0" err="1" smtClean="0"/>
              <a:t>Cout</a:t>
            </a:r>
            <a:r>
              <a:rPr lang="en-US" dirty="0" smtClean="0"/>
              <a:t> = 1   0     </a:t>
            </a:r>
            <a:r>
              <a:rPr lang="en-US" dirty="0" err="1" smtClean="0"/>
              <a:t>Cin</a:t>
            </a:r>
            <a:r>
              <a:rPr lang="en-US" dirty="0" smtClean="0"/>
              <a:t> = 0 (Overflow!)</a:t>
            </a:r>
          </a:p>
          <a:p>
            <a:r>
              <a:rPr lang="en-US" dirty="0" smtClean="0"/>
              <a:t>                 1</a:t>
            </a:r>
          </a:p>
          <a:p>
            <a:r>
              <a:rPr lang="en-US" dirty="0" smtClean="0"/>
              <a:t>                 1</a:t>
            </a:r>
          </a:p>
          <a:p>
            <a:r>
              <a:rPr lang="en-US" dirty="0" err="1" smtClean="0"/>
              <a:t>Cout</a:t>
            </a:r>
            <a:r>
              <a:rPr lang="en-US" dirty="0" smtClean="0"/>
              <a:t> = 1   1     </a:t>
            </a:r>
            <a:r>
              <a:rPr lang="en-US" dirty="0" err="1" smtClean="0"/>
              <a:t>Cin</a:t>
            </a:r>
            <a:r>
              <a:rPr lang="en-US" dirty="0" smtClean="0"/>
              <a:t> = 1</a:t>
            </a:r>
          </a:p>
          <a:p>
            <a:endParaRPr lang="en-US" dirty="0" smtClean="0"/>
          </a:p>
          <a:p>
            <a:r>
              <a:rPr lang="en-US" dirty="0" smtClean="0"/>
              <a:t>                 </a:t>
            </a:r>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1986"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61987"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r>
              <a:rPr lang="en-US" dirty="0" smtClean="0"/>
              <a:t>Outgoing sign of result (S) does match in coming sign of operands,</a:t>
            </a:r>
            <a:r>
              <a:rPr lang="en-US" baseline="0" dirty="0" smtClean="0"/>
              <a:t> A and B.</a:t>
            </a:r>
            <a:r>
              <a:rPr lang="en-US" dirty="0" smtClean="0"/>
              <a:t>  This only happens when </a:t>
            </a:r>
            <a:r>
              <a:rPr lang="en-US" dirty="0" err="1" smtClean="0"/>
              <a:t>Cin</a:t>
            </a:r>
            <a:r>
              <a:rPr lang="en-US" dirty="0" smtClean="0"/>
              <a:t> != </a:t>
            </a:r>
            <a:r>
              <a:rPr lang="en-US" dirty="0" err="1" smtClean="0"/>
              <a:t>Cout</a:t>
            </a:r>
            <a:endParaRPr lang="en-US" dirty="0" smtClean="0"/>
          </a:p>
          <a:p>
            <a:r>
              <a:rPr lang="en-US" dirty="0" smtClean="0"/>
              <a:t>MSB!!</a:t>
            </a:r>
          </a:p>
          <a:p>
            <a:r>
              <a:rPr lang="en-US" dirty="0" smtClean="0"/>
              <a:t>                 0</a:t>
            </a:r>
          </a:p>
          <a:p>
            <a:r>
              <a:rPr lang="en-US" dirty="0" smtClean="0"/>
              <a:t>                 0</a:t>
            </a:r>
          </a:p>
          <a:p>
            <a:r>
              <a:rPr lang="en-US" dirty="0" err="1" smtClean="0"/>
              <a:t>Cout</a:t>
            </a:r>
            <a:r>
              <a:rPr lang="en-US" dirty="0" smtClean="0"/>
              <a:t> = 0   0     </a:t>
            </a:r>
            <a:r>
              <a:rPr lang="en-US" dirty="0" err="1" smtClean="0"/>
              <a:t>Cin</a:t>
            </a:r>
            <a:r>
              <a:rPr lang="en-US" dirty="0" smtClean="0"/>
              <a:t> = 0</a:t>
            </a:r>
          </a:p>
          <a:p>
            <a:r>
              <a:rPr lang="en-US" dirty="0" smtClean="0"/>
              <a:t>                 0</a:t>
            </a:r>
          </a:p>
          <a:p>
            <a:r>
              <a:rPr lang="en-US" dirty="0" smtClean="0"/>
              <a:t>                 0</a:t>
            </a:r>
          </a:p>
          <a:p>
            <a:r>
              <a:rPr lang="en-US" dirty="0" err="1" smtClean="0"/>
              <a:t>Cout</a:t>
            </a:r>
            <a:r>
              <a:rPr lang="en-US" dirty="0" smtClean="0"/>
              <a:t> = 0   1     </a:t>
            </a:r>
            <a:r>
              <a:rPr lang="en-US" dirty="0" err="1" smtClean="0"/>
              <a:t>Cin</a:t>
            </a:r>
            <a:r>
              <a:rPr lang="en-US" dirty="0" smtClean="0"/>
              <a:t> = 1 (Overflow!)</a:t>
            </a:r>
          </a:p>
          <a:p>
            <a:endParaRPr lang="en-US" dirty="0" smtClean="0"/>
          </a:p>
          <a:p>
            <a:r>
              <a:rPr lang="en-US" dirty="0" smtClean="0"/>
              <a:t>                 1</a:t>
            </a:r>
          </a:p>
          <a:p>
            <a:r>
              <a:rPr lang="en-US" dirty="0" smtClean="0"/>
              <a:t>                 1</a:t>
            </a:r>
          </a:p>
          <a:p>
            <a:r>
              <a:rPr lang="en-US" dirty="0" err="1" smtClean="0"/>
              <a:t>Cout</a:t>
            </a:r>
            <a:r>
              <a:rPr lang="en-US" dirty="0" smtClean="0"/>
              <a:t> = 1   0     </a:t>
            </a:r>
            <a:r>
              <a:rPr lang="en-US" dirty="0" err="1" smtClean="0"/>
              <a:t>Cin</a:t>
            </a:r>
            <a:r>
              <a:rPr lang="en-US" dirty="0" smtClean="0"/>
              <a:t> = 0 (Overflow!)</a:t>
            </a:r>
          </a:p>
          <a:p>
            <a:r>
              <a:rPr lang="en-US" dirty="0" smtClean="0"/>
              <a:t>                 1</a:t>
            </a:r>
          </a:p>
          <a:p>
            <a:r>
              <a:rPr lang="en-US" dirty="0" smtClean="0"/>
              <a:t>                 1</a:t>
            </a:r>
          </a:p>
          <a:p>
            <a:r>
              <a:rPr lang="en-US" dirty="0" err="1" smtClean="0"/>
              <a:t>Cout</a:t>
            </a:r>
            <a:r>
              <a:rPr lang="en-US" dirty="0" smtClean="0"/>
              <a:t> = 1   1     </a:t>
            </a:r>
            <a:r>
              <a:rPr lang="en-US" dirty="0" err="1" smtClean="0"/>
              <a:t>Cin</a:t>
            </a:r>
            <a:r>
              <a:rPr lang="en-US" dirty="0" smtClean="0"/>
              <a:t> = 1</a:t>
            </a:r>
          </a:p>
          <a:p>
            <a:endParaRPr lang="en-US" dirty="0" smtClean="0"/>
          </a:p>
          <a:p>
            <a:r>
              <a:rPr lang="en-US" dirty="0" smtClean="0"/>
              <a:t>                 </a:t>
            </a:r>
          </a:p>
          <a:p>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403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64035"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403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64035"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403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64035"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Place location of question better in</a:t>
            </a:r>
            <a:r>
              <a:rPr lang="en-US" baseline="0" dirty="0" smtClean="0"/>
              <a:t> slide</a:t>
            </a:r>
          </a:p>
          <a:p>
            <a:endParaRPr lang="en-US" dirty="0" smtClean="0"/>
          </a:p>
          <a:p>
            <a:r>
              <a:rPr lang="en-US" dirty="0" smtClean="0"/>
              <a:t>The</a:t>
            </a:r>
            <a:r>
              <a:rPr lang="en-US" baseline="0" dirty="0" smtClean="0"/>
              <a:t> base represents the number of </a:t>
            </a:r>
            <a:r>
              <a:rPr lang="en-US" i="1" baseline="0" dirty="0" smtClean="0"/>
              <a:t>unique</a:t>
            </a:r>
            <a:r>
              <a:rPr lang="en-US" i="0" baseline="0" dirty="0" smtClean="0"/>
              <a:t> symbols (decimal has 10, octal has 8, hexadecimal has 16, and binary has 2 unique symbols)</a:t>
            </a:r>
            <a:endParaRPr lang="en-US" dirty="0" smtClean="0"/>
          </a:p>
          <a:p>
            <a:r>
              <a:rPr lang="en-US" dirty="0" smtClean="0"/>
              <a:t>Every group of four bits is called a nibble, every group of 8</a:t>
            </a:r>
            <a:r>
              <a:rPr lang="en-US" baseline="0" dirty="0" smtClean="0"/>
              <a:t> bits is a byte</a:t>
            </a:r>
            <a:endParaRPr lang="en-US" dirty="0"/>
          </a:p>
        </p:txBody>
      </p:sp>
      <p:sp>
        <p:nvSpPr>
          <p:cNvPr id="4" name="Slide Number Placeholder 3"/>
          <p:cNvSpPr>
            <a:spLocks noGrp="1"/>
          </p:cNvSpPr>
          <p:nvPr>
            <p:ph type="sldNum" sz="quarter" idx="10"/>
          </p:nvPr>
        </p:nvSpPr>
        <p:spPr/>
        <p:txBody>
          <a:bodyPr/>
          <a:lstStyle/>
          <a:p>
            <a:fld id="{E3319CCA-ADF8-4579-8445-1A18296D9BCC}" type="slidenum">
              <a:rPr lang="en-US" smtClean="0"/>
              <a:t>7</a:t>
            </a:fld>
            <a:endParaRPr lang="en-US"/>
          </a:p>
        </p:txBody>
      </p:sp>
    </p:spTree>
    <p:extLst>
      <p:ext uri="{BB962C8B-B14F-4D97-AF65-F5344CB8AC3E}">
        <p14:creationId xmlns:p14="http://schemas.microsoft.com/office/powerpoint/2010/main" val="14805579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8130"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68131"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r>
              <a:rPr lang="en-US" dirty="0" smtClean="0"/>
              <a:t>User enters the numbers to be added or subtracted using toggle switches</a:t>
            </a:r>
          </a:p>
          <a:p>
            <a:r>
              <a:rPr lang="en-US" dirty="0" smtClean="0"/>
              <a:t>User selects ADD or SUBTRACT</a:t>
            </a:r>
          </a:p>
          <a:p>
            <a:r>
              <a:rPr lang="en-US" dirty="0" err="1" smtClean="0"/>
              <a:t>Muxes</a:t>
            </a:r>
            <a:r>
              <a:rPr lang="en-US" dirty="0" smtClean="0"/>
              <a:t> feed A and B,</a:t>
            </a:r>
            <a:br>
              <a:rPr lang="en-US" dirty="0" smtClean="0"/>
            </a:br>
            <a:r>
              <a:rPr lang="en-US" dirty="0" smtClean="0"/>
              <a:t>or A and –B, to the 8-bit adder</a:t>
            </a:r>
          </a:p>
          <a:p>
            <a:r>
              <a:rPr lang="en-US" dirty="0" smtClean="0"/>
              <a:t>The 8-bit decoder for the hex display is straightforward (but not shown in detail)</a:t>
            </a:r>
          </a:p>
          <a:p>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8130"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68131"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r>
              <a:rPr lang="en-US" dirty="0" smtClean="0"/>
              <a:t>red herring? constants into </a:t>
            </a:r>
            <a:r>
              <a:rPr lang="en-US" dirty="0" err="1" smtClean="0"/>
              <a:t>mux</a:t>
            </a:r>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42"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058243"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42" tIns="48321" rIns="96642" bIns="48321"/>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3778"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123779"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5826" name="Rectangle 2"/>
          <p:cNvSpPr>
            <a:spLocks noGrp="1" noRot="1" noChangeAspect="1" noChangeArrowheads="1" noTextEdit="1"/>
          </p:cNvSpPr>
          <p:nvPr>
            <p:ph type="sldImg"/>
          </p:nvPr>
        </p:nvSpPr>
        <p:spPr bwMode="auto">
          <a:xfrm>
            <a:off x="1257300" y="720725"/>
            <a:ext cx="4802188" cy="3600450"/>
          </a:xfrm>
          <a:prstGeom prst="rect">
            <a:avLst/>
          </a:prstGeom>
          <a:solidFill>
            <a:srgbClr val="FFFFFF"/>
          </a:solidFill>
          <a:ln>
            <a:solidFill>
              <a:srgbClr val="000000"/>
            </a:solidFill>
            <a:miter lim="800000"/>
            <a:headEnd/>
            <a:tailEnd/>
          </a:ln>
        </p:spPr>
      </p:sp>
      <p:sp>
        <p:nvSpPr>
          <p:cNvPr id="2125827" name="Rectangle 3"/>
          <p:cNvSpPr>
            <a:spLocks noGrp="1" noChangeArrowheads="1"/>
          </p:cNvSpPr>
          <p:nvPr>
            <p:ph type="body" idx="1"/>
          </p:nvPr>
        </p:nvSpPr>
        <p:spPr bwMode="auto">
          <a:xfrm>
            <a:off x="731856" y="4560902"/>
            <a:ext cx="5851497" cy="4319555"/>
          </a:xfrm>
          <a:prstGeom prst="rect">
            <a:avLst/>
          </a:prstGeom>
          <a:solidFill>
            <a:srgbClr val="FFFFFF"/>
          </a:solidFill>
          <a:ln>
            <a:solidFill>
              <a:srgbClr val="000000"/>
            </a:solidFill>
            <a:miter lim="800000"/>
            <a:headEnd/>
            <a:tailEnd/>
          </a:ln>
        </p:spPr>
        <p:txBody>
          <a:bodyPr lIns="96633" tIns="48316" rIns="96633" bIns="48316"/>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7" name="Text Box 1"/>
          <p:cNvSpPr txBox="1">
            <a:spLocks noChangeArrowheads="1"/>
          </p:cNvSpPr>
          <p:nvPr/>
        </p:nvSpPr>
        <p:spPr bwMode="auto">
          <a:xfrm>
            <a:off x="1257302" y="722313"/>
            <a:ext cx="4799013" cy="3598862"/>
          </a:xfrm>
          <a:prstGeom prst="rect">
            <a:avLst/>
          </a:prstGeom>
          <a:solidFill>
            <a:srgbClr val="FFFFFF"/>
          </a:solidFill>
          <a:ln w="9525">
            <a:solidFill>
              <a:srgbClr val="000000"/>
            </a:solidFill>
            <a:miter lim="800000"/>
            <a:headEnd/>
            <a:tailEnd/>
          </a:ln>
          <a:effectLst/>
        </p:spPr>
        <p:txBody>
          <a:bodyPr wrap="none" lIns="91430" tIns="45715" rIns="91430" bIns="45715" anchor="ctr"/>
          <a:lstStyle/>
          <a:p>
            <a:endParaRPr lang="en-US" dirty="0">
              <a:latin typeface="Calibri" pitchFamily="34" charset="0"/>
            </a:endParaRPr>
          </a:p>
        </p:txBody>
      </p:sp>
      <p:sp>
        <p:nvSpPr>
          <p:cNvPr id="80898" name="Rectangle 2"/>
          <p:cNvSpPr txBox="1">
            <a:spLocks noGrp="1" noChangeArrowheads="1"/>
          </p:cNvSpPr>
          <p:nvPr>
            <p:ph type="body"/>
          </p:nvPr>
        </p:nvSpPr>
        <p:spPr bwMode="auto">
          <a:xfrm>
            <a:off x="731840" y="4560888"/>
            <a:ext cx="5851525" cy="4329112"/>
          </a:xfrm>
          <a:prstGeom prst="rect">
            <a:avLst/>
          </a:prstGeom>
          <a:solidFill>
            <a:srgbClr val="FFFFFF"/>
          </a:solidFill>
          <a:ln w="9360">
            <a:solidFill>
              <a:srgbClr val="000000"/>
            </a:solidFill>
            <a:miter lim="800000"/>
            <a:headEnd/>
            <a:tailEnd/>
          </a:ln>
        </p:spPr>
        <p:txBody>
          <a:bodyPr wrap="none" anchor="ctr"/>
          <a:lstStyle/>
          <a:p>
            <a:endParaRPr lang="en-US" dirty="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 group of four bits is called a nibble, every group of 8</a:t>
            </a:r>
            <a:r>
              <a:rPr lang="en-US" baseline="0" dirty="0" smtClean="0"/>
              <a:t> bits is a byte</a:t>
            </a:r>
            <a:endParaRPr lang="en-US" dirty="0"/>
          </a:p>
        </p:txBody>
      </p:sp>
      <p:sp>
        <p:nvSpPr>
          <p:cNvPr id="4" name="Slide Number Placeholder 3"/>
          <p:cNvSpPr>
            <a:spLocks noGrp="1"/>
          </p:cNvSpPr>
          <p:nvPr>
            <p:ph type="sldNum" sz="quarter" idx="10"/>
          </p:nvPr>
        </p:nvSpPr>
        <p:spPr/>
        <p:txBody>
          <a:bodyPr/>
          <a:lstStyle/>
          <a:p>
            <a:fld id="{E3319CCA-ADF8-4579-8445-1A18296D9BCC}" type="slidenum">
              <a:rPr lang="en-US" smtClean="0"/>
              <a:t>8</a:t>
            </a:fld>
            <a:endParaRPr lang="en-US"/>
          </a:p>
        </p:txBody>
      </p:sp>
    </p:spTree>
    <p:extLst>
      <p:ext uri="{BB962C8B-B14F-4D97-AF65-F5344CB8AC3E}">
        <p14:creationId xmlns:p14="http://schemas.microsoft.com/office/powerpoint/2010/main" val="1480557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3" name="Text Box 1"/>
          <p:cNvSpPr txBox="1">
            <a:spLocks noChangeArrowheads="1"/>
          </p:cNvSpPr>
          <p:nvPr/>
        </p:nvSpPr>
        <p:spPr bwMode="auto">
          <a:xfrm>
            <a:off x="1257302" y="722313"/>
            <a:ext cx="4799013" cy="3598862"/>
          </a:xfrm>
          <a:prstGeom prst="rect">
            <a:avLst/>
          </a:prstGeom>
          <a:solidFill>
            <a:srgbClr val="FFFFFF"/>
          </a:solidFill>
          <a:ln w="9525">
            <a:solidFill>
              <a:srgbClr val="000000"/>
            </a:solidFill>
            <a:miter lim="800000"/>
            <a:headEnd/>
            <a:tailEnd/>
          </a:ln>
          <a:effectLst/>
        </p:spPr>
        <p:txBody>
          <a:bodyPr wrap="none" lIns="91430" tIns="45715" rIns="91430" bIns="45715" anchor="ctr"/>
          <a:lstStyle/>
          <a:p>
            <a:endParaRPr lang="en-US" dirty="0">
              <a:latin typeface="Calibri" pitchFamily="34" charset="0"/>
            </a:endParaRPr>
          </a:p>
        </p:txBody>
      </p:sp>
      <p:sp>
        <p:nvSpPr>
          <p:cNvPr id="69634" name="Rectangle 2"/>
          <p:cNvSpPr txBox="1">
            <a:spLocks noGrp="1" noChangeArrowheads="1"/>
          </p:cNvSpPr>
          <p:nvPr>
            <p:ph type="body"/>
          </p:nvPr>
        </p:nvSpPr>
        <p:spPr bwMode="auto">
          <a:xfrm>
            <a:off x="731840" y="4560888"/>
            <a:ext cx="5851525" cy="4329112"/>
          </a:xfrm>
          <a:prstGeom prst="rect">
            <a:avLst/>
          </a:prstGeom>
          <a:solidFill>
            <a:srgbClr val="FFFFFF"/>
          </a:solidFill>
          <a:ln w="9360">
            <a:solidFill>
              <a:srgbClr val="000000"/>
            </a:solidFill>
            <a:miter lim="800000"/>
            <a:headEnd/>
            <a:tailEnd/>
          </a:ln>
        </p:spPr>
        <p:txBody>
          <a:bodyPr wrap="none" anchor="ctr"/>
          <a:lstStyle/>
          <a:p>
            <a:r>
              <a:rPr lang="en-US" dirty="0" smtClean="0">
                <a:latin typeface="Calibri" pitchFamily="34" charset="0"/>
              </a:rPr>
              <a:t>**Convert</a:t>
            </a:r>
            <a:r>
              <a:rPr lang="en-US" baseline="0" dirty="0" smtClean="0">
                <a:latin typeface="Calibri" pitchFamily="34" charset="0"/>
              </a:rPr>
              <a:t> to a different base instead of same base**</a:t>
            </a:r>
          </a:p>
          <a:p>
            <a:endParaRPr lang="en-US" dirty="0" smtClean="0">
              <a:latin typeface="Calibri" pitchFamily="34" charset="0"/>
            </a:endParaRPr>
          </a:p>
          <a:p>
            <a:r>
              <a:rPr lang="en-US" dirty="0" smtClean="0">
                <a:latin typeface="Calibri" pitchFamily="34" charset="0"/>
              </a:rPr>
              <a:t>637 =</a:t>
            </a:r>
            <a:r>
              <a:rPr lang="en-US" baseline="0" dirty="0" smtClean="0">
                <a:latin typeface="Calibri" pitchFamily="34" charset="0"/>
              </a:rPr>
              <a:t> 0o1175 = 0b1001111101 = 0x27D </a:t>
            </a:r>
          </a:p>
          <a:p>
            <a:r>
              <a:rPr lang="en-US" baseline="0" dirty="0" err="1" smtClean="0">
                <a:latin typeface="Calibri" pitchFamily="34" charset="0"/>
              </a:rPr>
              <a:t>oct</a:t>
            </a:r>
            <a:r>
              <a:rPr lang="en-US" baseline="0" dirty="0" smtClean="0">
                <a:latin typeface="Calibri" pitchFamily="34" charset="0"/>
              </a:rPr>
              <a:t>: 637 : 79 : 9 : 1 : 0</a:t>
            </a:r>
          </a:p>
          <a:p>
            <a:r>
              <a:rPr lang="en-US" baseline="0" dirty="0" smtClean="0">
                <a:latin typeface="Calibri" pitchFamily="34" charset="0"/>
              </a:rPr>
              <a:t>bin: 637 : 318 : 159 : 79 : 39 : 19 : 9 : 4 : 2 : 1 : 0</a:t>
            </a:r>
          </a:p>
          <a:p>
            <a:r>
              <a:rPr lang="en-US" baseline="0" dirty="0" smtClean="0">
                <a:latin typeface="Calibri" pitchFamily="34" charset="0"/>
              </a:rPr>
              <a:t>hex: 637 : 39 : 2 : 0</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3" name="Text Box 1"/>
          <p:cNvSpPr txBox="1">
            <a:spLocks noChangeArrowheads="1"/>
          </p:cNvSpPr>
          <p:nvPr/>
        </p:nvSpPr>
        <p:spPr bwMode="auto">
          <a:xfrm>
            <a:off x="1257302" y="722313"/>
            <a:ext cx="4799013" cy="3598862"/>
          </a:xfrm>
          <a:prstGeom prst="rect">
            <a:avLst/>
          </a:prstGeom>
          <a:solidFill>
            <a:srgbClr val="FFFFFF"/>
          </a:solidFill>
          <a:ln w="9525">
            <a:solidFill>
              <a:srgbClr val="000000"/>
            </a:solidFill>
            <a:miter lim="800000"/>
            <a:headEnd/>
            <a:tailEnd/>
          </a:ln>
          <a:effectLst/>
        </p:spPr>
        <p:txBody>
          <a:bodyPr wrap="none" lIns="91430" tIns="45715" rIns="91430" bIns="45715" anchor="ctr"/>
          <a:lstStyle/>
          <a:p>
            <a:endParaRPr lang="en-US" dirty="0">
              <a:latin typeface="Calibri" pitchFamily="34" charset="0"/>
            </a:endParaRPr>
          </a:p>
        </p:txBody>
      </p:sp>
      <p:sp>
        <p:nvSpPr>
          <p:cNvPr id="69634" name="Rectangle 2"/>
          <p:cNvSpPr txBox="1">
            <a:spLocks noGrp="1" noChangeArrowheads="1"/>
          </p:cNvSpPr>
          <p:nvPr>
            <p:ph type="body"/>
          </p:nvPr>
        </p:nvSpPr>
        <p:spPr bwMode="auto">
          <a:xfrm>
            <a:off x="731840" y="4560888"/>
            <a:ext cx="5851525" cy="4329112"/>
          </a:xfrm>
          <a:prstGeom prst="rect">
            <a:avLst/>
          </a:prstGeom>
          <a:solidFill>
            <a:srgbClr val="FFFFFF"/>
          </a:solidFill>
          <a:ln w="9360">
            <a:solidFill>
              <a:srgbClr val="000000"/>
            </a:solidFill>
            <a:miter lim="800000"/>
            <a:headEnd/>
            <a:tailEnd/>
          </a:ln>
        </p:spPr>
        <p:txBody>
          <a:bodyPr wrap="none" anchor="ctr"/>
          <a:lstStyle/>
          <a:p>
            <a:r>
              <a:rPr lang="en-US" dirty="0" smtClean="0">
                <a:latin typeface="Calibri" pitchFamily="34" charset="0"/>
              </a:rPr>
              <a:t>Ask students to write down binary number after we</a:t>
            </a:r>
            <a:r>
              <a:rPr lang="en-US" baseline="0" dirty="0" smtClean="0">
                <a:latin typeface="Calibri" pitchFamily="34" charset="0"/>
              </a:rPr>
              <a:t> figure it out.  The question is did they writ the MSB on the left?</a:t>
            </a:r>
            <a:endParaRPr lang="en-US" dirty="0" smtClean="0">
              <a:latin typeface="Calibri" pitchFamily="34" charset="0"/>
            </a:endParaRPr>
          </a:p>
          <a:p>
            <a:r>
              <a:rPr lang="en-US" dirty="0" smtClean="0">
                <a:latin typeface="Calibri" pitchFamily="34" charset="0"/>
              </a:rPr>
              <a:t>637 =</a:t>
            </a:r>
            <a:r>
              <a:rPr lang="en-US" baseline="0" dirty="0" smtClean="0">
                <a:latin typeface="Calibri" pitchFamily="34" charset="0"/>
              </a:rPr>
              <a:t> 0o1175 = 0b10 0111 1101 = 0x27D </a:t>
            </a:r>
          </a:p>
          <a:p>
            <a:r>
              <a:rPr lang="en-US" baseline="0" dirty="0" err="1" smtClean="0">
                <a:latin typeface="Calibri" pitchFamily="34" charset="0"/>
              </a:rPr>
              <a:t>oct</a:t>
            </a:r>
            <a:r>
              <a:rPr lang="en-US" baseline="0" dirty="0" smtClean="0">
                <a:latin typeface="Calibri" pitchFamily="34" charset="0"/>
              </a:rPr>
              <a:t>: 637 : 79 : 9 : 1 : 0</a:t>
            </a:r>
          </a:p>
          <a:p>
            <a:r>
              <a:rPr lang="en-US" baseline="0" dirty="0" smtClean="0">
                <a:latin typeface="Calibri" pitchFamily="34" charset="0"/>
              </a:rPr>
              <a:t>bin: 637 : 318 : 159 : 79 : 39 : 19 : 9 : 4 : 2 : 1 : 0</a:t>
            </a:r>
          </a:p>
          <a:p>
            <a:r>
              <a:rPr lang="en-US" baseline="0" dirty="0" smtClean="0">
                <a:latin typeface="Calibri" pitchFamily="34" charset="0"/>
              </a:rPr>
              <a:t>hex: 637 : 39 : 2 : 0</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3" name="Text Box 1"/>
          <p:cNvSpPr txBox="1">
            <a:spLocks noChangeArrowheads="1"/>
          </p:cNvSpPr>
          <p:nvPr/>
        </p:nvSpPr>
        <p:spPr bwMode="auto">
          <a:xfrm>
            <a:off x="1257302" y="722313"/>
            <a:ext cx="4799013" cy="3598862"/>
          </a:xfrm>
          <a:prstGeom prst="rect">
            <a:avLst/>
          </a:prstGeom>
          <a:solidFill>
            <a:srgbClr val="FFFFFF"/>
          </a:solidFill>
          <a:ln w="9525">
            <a:solidFill>
              <a:srgbClr val="000000"/>
            </a:solidFill>
            <a:miter lim="800000"/>
            <a:headEnd/>
            <a:tailEnd/>
          </a:ln>
          <a:effectLst/>
        </p:spPr>
        <p:txBody>
          <a:bodyPr wrap="none" lIns="91430" tIns="45715" rIns="91430" bIns="45715" anchor="ctr"/>
          <a:lstStyle/>
          <a:p>
            <a:endParaRPr lang="en-US" dirty="0">
              <a:latin typeface="Calibri" pitchFamily="34" charset="0"/>
            </a:endParaRPr>
          </a:p>
        </p:txBody>
      </p:sp>
      <p:sp>
        <p:nvSpPr>
          <p:cNvPr id="69634" name="Rectangle 2"/>
          <p:cNvSpPr txBox="1">
            <a:spLocks noGrp="1" noChangeArrowheads="1"/>
          </p:cNvSpPr>
          <p:nvPr>
            <p:ph type="body"/>
          </p:nvPr>
        </p:nvSpPr>
        <p:spPr bwMode="auto">
          <a:xfrm>
            <a:off x="731840" y="4560888"/>
            <a:ext cx="5851525" cy="4329112"/>
          </a:xfrm>
          <a:prstGeom prst="rect">
            <a:avLst/>
          </a:prstGeom>
          <a:solidFill>
            <a:srgbClr val="FFFFFF"/>
          </a:solidFill>
          <a:ln w="9360">
            <a:solidFill>
              <a:srgbClr val="000000"/>
            </a:solidFill>
            <a:miter lim="800000"/>
            <a:headEnd/>
            <a:tailEnd/>
          </a:ln>
        </p:spPr>
        <p:txBody>
          <a:bodyPr wrap="none" anchor="ctr"/>
          <a:lstStyle/>
          <a:p>
            <a:r>
              <a:rPr lang="en-US" dirty="0" smtClean="0">
                <a:latin typeface="Calibri" pitchFamily="34" charset="0"/>
              </a:rPr>
              <a:t>Is 637 same as 0x 637 ?</a:t>
            </a:r>
          </a:p>
          <a:p>
            <a:endParaRPr lang="en-US" dirty="0" smtClean="0">
              <a:latin typeface="Calibri" pitchFamily="34" charset="0"/>
            </a:endParaRPr>
          </a:p>
          <a:p>
            <a:r>
              <a:rPr lang="en-US" dirty="0" smtClean="0">
                <a:latin typeface="Calibri" pitchFamily="34" charset="0"/>
              </a:rPr>
              <a:t>637 =</a:t>
            </a:r>
            <a:r>
              <a:rPr lang="en-US" baseline="0" dirty="0" smtClean="0">
                <a:latin typeface="Calibri" pitchFamily="34" charset="0"/>
              </a:rPr>
              <a:t> 0o1175 = 0b10 0111 1101 = 0x27D </a:t>
            </a:r>
          </a:p>
          <a:p>
            <a:r>
              <a:rPr lang="en-US" baseline="0" dirty="0" err="1" smtClean="0">
                <a:latin typeface="Calibri" pitchFamily="34" charset="0"/>
              </a:rPr>
              <a:t>oct</a:t>
            </a:r>
            <a:r>
              <a:rPr lang="en-US" baseline="0" dirty="0" smtClean="0">
                <a:latin typeface="Calibri" pitchFamily="34" charset="0"/>
              </a:rPr>
              <a:t>: 637 : 79 : 9 : 1 : 0</a:t>
            </a:r>
          </a:p>
          <a:p>
            <a:r>
              <a:rPr lang="en-US" baseline="0" dirty="0" smtClean="0">
                <a:latin typeface="Calibri" pitchFamily="34" charset="0"/>
              </a:rPr>
              <a:t>bin: 637 : 318 : 159 : 79 : 39 : 19 : 9 : 4 : 2 : 1 : 0</a:t>
            </a:r>
          </a:p>
          <a:p>
            <a:r>
              <a:rPr lang="en-US" baseline="0" dirty="0" smtClean="0">
                <a:latin typeface="Calibri" pitchFamily="34" charset="0"/>
              </a:rPr>
              <a:t>hex: 637 : 39 : 2 : 0</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4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371600" y="3886200"/>
            <a:ext cx="6400800" cy="2057400"/>
          </a:xfrm>
        </p:spPr>
        <p:txBody>
          <a:bodyPr>
            <a:noAutofit/>
          </a:bodyPr>
          <a:lstStyle>
            <a:lvl1pPr marL="0" indent="0" algn="ctr">
              <a:buNone/>
              <a:defRPr sz="2800" b="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CS 3410, Spring 2013</a:t>
            </a:r>
          </a:p>
          <a:p>
            <a:r>
              <a:rPr lang="en-US" dirty="0" smtClean="0"/>
              <a:t>Computer Science</a:t>
            </a:r>
          </a:p>
          <a:p>
            <a:r>
              <a:rPr lang="en-US" dirty="0" smtClean="0"/>
              <a:t>Cornell University</a:t>
            </a:r>
            <a:endParaRPr lang="en-US" dirty="0"/>
          </a:p>
        </p:txBody>
      </p:sp>
      <p:sp>
        <p:nvSpPr>
          <p:cNvPr id="4" name="Date Placeholder 3"/>
          <p:cNvSpPr>
            <a:spLocks noGrp="1"/>
          </p:cNvSpPr>
          <p:nvPr>
            <p:ph type="dt" sz="half" idx="10"/>
          </p:nvPr>
        </p:nvSpPr>
        <p:spPr/>
        <p:txBody>
          <a:bodyPr/>
          <a:lstStyle/>
          <a:p>
            <a:fld id="{0291F04E-0558-49D7-83D7-0EA3FDD97FD3}" type="datetimeFigureOut">
              <a:rPr lang="en-US" smtClean="0"/>
              <a:t>1/30/2013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3985563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91F04E-0558-49D7-83D7-0EA3FDD97FD3}" type="datetimeFigureOut">
              <a:rPr lang="en-US" smtClean="0"/>
              <a:t>1/30/2013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cxnSp>
        <p:nvCxnSpPr>
          <p:cNvPr id="7" name="Straight Connector 6"/>
          <p:cNvCxnSpPr/>
          <p:nvPr userDrawn="1"/>
        </p:nvCxnSpPr>
        <p:spPr>
          <a:xfrm>
            <a:off x="228600" y="609600"/>
            <a:ext cx="8763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0768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01000" y="274638"/>
            <a:ext cx="9906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228600" y="274638"/>
            <a:ext cx="76200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91F04E-0558-49D7-83D7-0EA3FDD97FD3}" type="datetimeFigureOut">
              <a:rPr lang="en-US" smtClean="0"/>
              <a:t>1/30/2013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cxnSp>
        <p:nvCxnSpPr>
          <p:cNvPr id="8" name="Straight Connector 7"/>
          <p:cNvCxnSpPr/>
          <p:nvPr userDrawn="1"/>
        </p:nvCxnSpPr>
        <p:spPr>
          <a:xfrm>
            <a:off x="7924800" y="228600"/>
            <a:ext cx="0" cy="59436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9464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91F04E-0558-49D7-83D7-0EA3FDD97FD3}" type="datetimeFigureOut">
              <a:rPr lang="en-US" smtClean="0"/>
              <a:t>1/30/2013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cxnSp>
        <p:nvCxnSpPr>
          <p:cNvPr id="7" name="Straight Connector 6"/>
          <p:cNvCxnSpPr/>
          <p:nvPr userDrawn="1"/>
        </p:nvCxnSpPr>
        <p:spPr>
          <a:xfrm>
            <a:off x="228600" y="609600"/>
            <a:ext cx="8763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4420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91F04E-0558-49D7-83D7-0EA3FDD97FD3}" type="datetimeFigureOut">
              <a:rPr lang="en-US" smtClean="0"/>
              <a:t>1/30/2013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1697848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685800"/>
            <a:ext cx="4267200" cy="5440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685800"/>
            <a:ext cx="4343400" cy="5440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0291F04E-0558-49D7-83D7-0EA3FDD97FD3}" type="datetimeFigureOut">
              <a:rPr lang="en-US" smtClean="0"/>
              <a:t>1/30/2013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0A56F-BD0F-4BDF-9912-D1E89E9626C0}" type="slidenum">
              <a:rPr lang="en-US" smtClean="0"/>
              <a:t>‹#›</a:t>
            </a:fld>
            <a:endParaRPr lang="en-US"/>
          </a:p>
        </p:txBody>
      </p:sp>
      <p:cxnSp>
        <p:nvCxnSpPr>
          <p:cNvPr id="8" name="Straight Connector 7"/>
          <p:cNvCxnSpPr/>
          <p:nvPr userDrawn="1"/>
        </p:nvCxnSpPr>
        <p:spPr>
          <a:xfrm>
            <a:off x="228600" y="609600"/>
            <a:ext cx="8763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2069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685800"/>
            <a:ext cx="42687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8600" y="1371600"/>
            <a:ext cx="4268788" cy="4754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685800"/>
            <a:ext cx="43465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371600"/>
            <a:ext cx="4346575" cy="4754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91F04E-0558-49D7-83D7-0EA3FDD97FD3}" type="datetimeFigureOut">
              <a:rPr lang="en-US" smtClean="0"/>
              <a:t>1/30/2013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D0A56F-BD0F-4BDF-9912-D1E89E9626C0}" type="slidenum">
              <a:rPr lang="en-US" smtClean="0"/>
              <a:t>‹#›</a:t>
            </a:fld>
            <a:endParaRPr lang="en-US"/>
          </a:p>
        </p:txBody>
      </p:sp>
      <p:cxnSp>
        <p:nvCxnSpPr>
          <p:cNvPr id="10" name="Straight Connector 9"/>
          <p:cNvCxnSpPr/>
          <p:nvPr userDrawn="1"/>
        </p:nvCxnSpPr>
        <p:spPr>
          <a:xfrm>
            <a:off x="228600" y="609600"/>
            <a:ext cx="8763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4304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91F04E-0558-49D7-83D7-0EA3FDD97FD3}" type="datetimeFigureOut">
              <a:rPr lang="en-US" smtClean="0"/>
              <a:t>1/30/2013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D0A56F-BD0F-4BDF-9912-D1E89E9626C0}" type="slidenum">
              <a:rPr lang="en-US" smtClean="0"/>
              <a:t>‹#›</a:t>
            </a:fld>
            <a:endParaRPr lang="en-US"/>
          </a:p>
        </p:txBody>
      </p:sp>
      <p:cxnSp>
        <p:nvCxnSpPr>
          <p:cNvPr id="6" name="Straight Connector 5"/>
          <p:cNvCxnSpPr/>
          <p:nvPr userDrawn="1"/>
        </p:nvCxnSpPr>
        <p:spPr>
          <a:xfrm>
            <a:off x="228600" y="609600"/>
            <a:ext cx="8763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7166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91F04E-0558-49D7-83D7-0EA3FDD97FD3}" type="datetimeFigureOut">
              <a:rPr lang="en-US" smtClean="0"/>
              <a:t>1/30/2013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715696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91F04E-0558-49D7-83D7-0EA3FDD97FD3}" type="datetimeFigureOut">
              <a:rPr lang="en-US" smtClean="0"/>
              <a:t>1/30/2013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3374246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91F04E-0558-49D7-83D7-0EA3FDD97FD3}" type="datetimeFigureOut">
              <a:rPr lang="en-US" smtClean="0"/>
              <a:t>1/30/2013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4280208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0"/>
            <a:ext cx="8686800" cy="533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685800"/>
            <a:ext cx="8686800" cy="5638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1F04E-0558-49D7-83D7-0EA3FDD97FD3}" type="datetimeFigureOut">
              <a:rPr lang="en-US" smtClean="0"/>
              <a:t>1/30/2013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0A56F-BD0F-4BDF-9912-D1E89E9626C0}" type="slidenum">
              <a:rPr lang="en-US" smtClean="0"/>
              <a:t>‹#›</a:t>
            </a:fld>
            <a:endParaRPr lang="en-US"/>
          </a:p>
        </p:txBody>
      </p:sp>
    </p:spTree>
    <p:extLst>
      <p:ext uri="{BB962C8B-B14F-4D97-AF65-F5344CB8AC3E}">
        <p14:creationId xmlns:p14="http://schemas.microsoft.com/office/powerpoint/2010/main" val="331588574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000" kern="1200">
          <a:solidFill>
            <a:srgbClr val="FFFF00"/>
          </a:solidFill>
          <a:latin typeface="+mj-lt"/>
          <a:ea typeface="+mj-ea"/>
          <a:cs typeface="+mj-cs"/>
        </a:defRPr>
      </a:lvl1pPr>
    </p:titleStyle>
    <p:body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7.xml"/><Relationship Id="rId1" Type="http://schemas.openxmlformats.org/officeDocument/2006/relationships/tags" Target="../tags/tag106.xml"/><Relationship Id="rId4"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9.xml"/><Relationship Id="rId1" Type="http://schemas.openxmlformats.org/officeDocument/2006/relationships/tags" Target="../tags/tag108.xml"/><Relationship Id="rId4"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tags" Target="../tags/tag110.xml"/><Relationship Id="rId4"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3.xml"/><Relationship Id="rId1" Type="http://schemas.openxmlformats.org/officeDocument/2006/relationships/tags" Target="../tags/tag112.xml"/><Relationship Id="rId4"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tags" Target="../tags/tag1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14.xml"/><Relationship Id="rId3" Type="http://schemas.openxmlformats.org/officeDocument/2006/relationships/tags" Target="../tags/tag120.xml"/><Relationship Id="rId7" Type="http://schemas.openxmlformats.org/officeDocument/2006/relationships/slideLayout" Target="../slideLayouts/slideLayout2.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tags" Target="../tags/tag123.xml"/><Relationship Id="rId5" Type="http://schemas.openxmlformats.org/officeDocument/2006/relationships/tags" Target="../tags/tag122.xml"/><Relationship Id="rId4" Type="http://schemas.openxmlformats.org/officeDocument/2006/relationships/tags" Target="../tags/tag121.xml"/></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5.xml"/><Relationship Id="rId3" Type="http://schemas.openxmlformats.org/officeDocument/2006/relationships/tags" Target="../tags/tag126.xml"/><Relationship Id="rId7" Type="http://schemas.openxmlformats.org/officeDocument/2006/relationships/slideLayout" Target="../slideLayouts/slideLayout2.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tags" Target="../tags/tag129.xml"/><Relationship Id="rId5" Type="http://schemas.openxmlformats.org/officeDocument/2006/relationships/tags" Target="../tags/tag128.xml"/><Relationship Id="rId4" Type="http://schemas.openxmlformats.org/officeDocument/2006/relationships/tags" Target="../tags/tag12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30.xml"/></Relationships>
</file>

<file path=ppt/slides/_rels/slide2.xml.rels><?xml version="1.0" encoding="UTF-8" standalone="yes"?>
<Relationships xmlns="http://schemas.openxmlformats.org/package/2006/relationships"><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tags" Target="../tags/tag27.xml"/><Relationship Id="rId39" Type="http://schemas.openxmlformats.org/officeDocument/2006/relationships/tags" Target="../tags/tag40.xml"/><Relationship Id="rId21" Type="http://schemas.openxmlformats.org/officeDocument/2006/relationships/tags" Target="../tags/tag22.xml"/><Relationship Id="rId34" Type="http://schemas.openxmlformats.org/officeDocument/2006/relationships/tags" Target="../tags/tag35.xml"/><Relationship Id="rId42" Type="http://schemas.openxmlformats.org/officeDocument/2006/relationships/tags" Target="../tags/tag43.xml"/><Relationship Id="rId47" Type="http://schemas.openxmlformats.org/officeDocument/2006/relationships/tags" Target="../tags/tag48.xml"/><Relationship Id="rId50" Type="http://schemas.openxmlformats.org/officeDocument/2006/relationships/tags" Target="../tags/tag51.xml"/><Relationship Id="rId55" Type="http://schemas.openxmlformats.org/officeDocument/2006/relationships/tags" Target="../tags/tag56.xml"/><Relationship Id="rId63" Type="http://schemas.openxmlformats.org/officeDocument/2006/relationships/tags" Target="../tags/tag64.xml"/><Relationship Id="rId68" Type="http://schemas.openxmlformats.org/officeDocument/2006/relationships/tags" Target="../tags/tag69.xml"/><Relationship Id="rId76" Type="http://schemas.openxmlformats.org/officeDocument/2006/relationships/tags" Target="../tags/tag77.xml"/><Relationship Id="rId84" Type="http://schemas.openxmlformats.org/officeDocument/2006/relationships/tags" Target="../tags/tag85.xml"/><Relationship Id="rId89" Type="http://schemas.openxmlformats.org/officeDocument/2006/relationships/tags" Target="../tags/tag90.xml"/><Relationship Id="rId7" Type="http://schemas.openxmlformats.org/officeDocument/2006/relationships/tags" Target="../tags/tag8.xml"/><Relationship Id="rId71" Type="http://schemas.openxmlformats.org/officeDocument/2006/relationships/tags" Target="../tags/tag72.xml"/><Relationship Id="rId92" Type="http://schemas.openxmlformats.org/officeDocument/2006/relationships/tags" Target="../tags/tag93.xml"/><Relationship Id="rId2" Type="http://schemas.openxmlformats.org/officeDocument/2006/relationships/tags" Target="../tags/tag3.xml"/><Relationship Id="rId16" Type="http://schemas.openxmlformats.org/officeDocument/2006/relationships/tags" Target="../tags/tag17.xml"/><Relationship Id="rId29" Type="http://schemas.openxmlformats.org/officeDocument/2006/relationships/tags" Target="../tags/tag30.xml"/><Relationship Id="rId11" Type="http://schemas.openxmlformats.org/officeDocument/2006/relationships/tags" Target="../tags/tag12.xml"/><Relationship Id="rId24" Type="http://schemas.openxmlformats.org/officeDocument/2006/relationships/tags" Target="../tags/tag25.xml"/><Relationship Id="rId32" Type="http://schemas.openxmlformats.org/officeDocument/2006/relationships/tags" Target="../tags/tag33.xml"/><Relationship Id="rId37" Type="http://schemas.openxmlformats.org/officeDocument/2006/relationships/tags" Target="../tags/tag38.xml"/><Relationship Id="rId40" Type="http://schemas.openxmlformats.org/officeDocument/2006/relationships/tags" Target="../tags/tag41.xml"/><Relationship Id="rId45" Type="http://schemas.openxmlformats.org/officeDocument/2006/relationships/tags" Target="../tags/tag46.xml"/><Relationship Id="rId53" Type="http://schemas.openxmlformats.org/officeDocument/2006/relationships/tags" Target="../tags/tag54.xml"/><Relationship Id="rId58" Type="http://schemas.openxmlformats.org/officeDocument/2006/relationships/tags" Target="../tags/tag59.xml"/><Relationship Id="rId66" Type="http://schemas.openxmlformats.org/officeDocument/2006/relationships/tags" Target="../tags/tag67.xml"/><Relationship Id="rId74" Type="http://schemas.openxmlformats.org/officeDocument/2006/relationships/tags" Target="../tags/tag75.xml"/><Relationship Id="rId79" Type="http://schemas.openxmlformats.org/officeDocument/2006/relationships/tags" Target="../tags/tag80.xml"/><Relationship Id="rId87" Type="http://schemas.openxmlformats.org/officeDocument/2006/relationships/tags" Target="../tags/tag88.xml"/><Relationship Id="rId5" Type="http://schemas.openxmlformats.org/officeDocument/2006/relationships/tags" Target="../tags/tag6.xml"/><Relationship Id="rId61" Type="http://schemas.openxmlformats.org/officeDocument/2006/relationships/tags" Target="../tags/tag62.xml"/><Relationship Id="rId82" Type="http://schemas.openxmlformats.org/officeDocument/2006/relationships/tags" Target="../tags/tag83.xml"/><Relationship Id="rId90" Type="http://schemas.openxmlformats.org/officeDocument/2006/relationships/tags" Target="../tags/tag91.xml"/><Relationship Id="rId95" Type="http://schemas.openxmlformats.org/officeDocument/2006/relationships/notesSlide" Target="../notesSlides/notesSlide1.xml"/><Relationship Id="rId19" Type="http://schemas.openxmlformats.org/officeDocument/2006/relationships/tags" Target="../tags/tag20.xml"/><Relationship Id="rId14" Type="http://schemas.openxmlformats.org/officeDocument/2006/relationships/tags" Target="../tags/tag15.xml"/><Relationship Id="rId22" Type="http://schemas.openxmlformats.org/officeDocument/2006/relationships/tags" Target="../tags/tag23.xml"/><Relationship Id="rId27" Type="http://schemas.openxmlformats.org/officeDocument/2006/relationships/tags" Target="../tags/tag28.xml"/><Relationship Id="rId30" Type="http://schemas.openxmlformats.org/officeDocument/2006/relationships/tags" Target="../tags/tag31.xml"/><Relationship Id="rId35" Type="http://schemas.openxmlformats.org/officeDocument/2006/relationships/tags" Target="../tags/tag36.xml"/><Relationship Id="rId43" Type="http://schemas.openxmlformats.org/officeDocument/2006/relationships/tags" Target="../tags/tag44.xml"/><Relationship Id="rId48" Type="http://schemas.openxmlformats.org/officeDocument/2006/relationships/tags" Target="../tags/tag49.xml"/><Relationship Id="rId56" Type="http://schemas.openxmlformats.org/officeDocument/2006/relationships/tags" Target="../tags/tag57.xml"/><Relationship Id="rId64" Type="http://schemas.openxmlformats.org/officeDocument/2006/relationships/tags" Target="../tags/tag65.xml"/><Relationship Id="rId69" Type="http://schemas.openxmlformats.org/officeDocument/2006/relationships/tags" Target="../tags/tag70.xml"/><Relationship Id="rId77" Type="http://schemas.openxmlformats.org/officeDocument/2006/relationships/tags" Target="../tags/tag78.xml"/><Relationship Id="rId8" Type="http://schemas.openxmlformats.org/officeDocument/2006/relationships/tags" Target="../tags/tag9.xml"/><Relationship Id="rId51" Type="http://schemas.openxmlformats.org/officeDocument/2006/relationships/tags" Target="../tags/tag52.xml"/><Relationship Id="rId72" Type="http://schemas.openxmlformats.org/officeDocument/2006/relationships/tags" Target="../tags/tag73.xml"/><Relationship Id="rId80" Type="http://schemas.openxmlformats.org/officeDocument/2006/relationships/tags" Target="../tags/tag81.xml"/><Relationship Id="rId85" Type="http://schemas.openxmlformats.org/officeDocument/2006/relationships/tags" Target="../tags/tag86.xml"/><Relationship Id="rId93" Type="http://schemas.openxmlformats.org/officeDocument/2006/relationships/tags" Target="../tags/tag94.xml"/><Relationship Id="rId3" Type="http://schemas.openxmlformats.org/officeDocument/2006/relationships/tags" Target="../tags/tag4.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tags" Target="../tags/tag26.xml"/><Relationship Id="rId33" Type="http://schemas.openxmlformats.org/officeDocument/2006/relationships/tags" Target="../tags/tag34.xml"/><Relationship Id="rId38" Type="http://schemas.openxmlformats.org/officeDocument/2006/relationships/tags" Target="../tags/tag39.xml"/><Relationship Id="rId46" Type="http://schemas.openxmlformats.org/officeDocument/2006/relationships/tags" Target="../tags/tag47.xml"/><Relationship Id="rId59" Type="http://schemas.openxmlformats.org/officeDocument/2006/relationships/tags" Target="../tags/tag60.xml"/><Relationship Id="rId67" Type="http://schemas.openxmlformats.org/officeDocument/2006/relationships/tags" Target="../tags/tag68.xml"/><Relationship Id="rId20" Type="http://schemas.openxmlformats.org/officeDocument/2006/relationships/tags" Target="../tags/tag21.xml"/><Relationship Id="rId41" Type="http://schemas.openxmlformats.org/officeDocument/2006/relationships/tags" Target="../tags/tag42.xml"/><Relationship Id="rId54" Type="http://schemas.openxmlformats.org/officeDocument/2006/relationships/tags" Target="../tags/tag55.xml"/><Relationship Id="rId62" Type="http://schemas.openxmlformats.org/officeDocument/2006/relationships/tags" Target="../tags/tag63.xml"/><Relationship Id="rId70" Type="http://schemas.openxmlformats.org/officeDocument/2006/relationships/tags" Target="../tags/tag71.xml"/><Relationship Id="rId75" Type="http://schemas.openxmlformats.org/officeDocument/2006/relationships/tags" Target="../tags/tag76.xml"/><Relationship Id="rId83" Type="http://schemas.openxmlformats.org/officeDocument/2006/relationships/tags" Target="../tags/tag84.xml"/><Relationship Id="rId88" Type="http://schemas.openxmlformats.org/officeDocument/2006/relationships/tags" Target="../tags/tag89.xml"/><Relationship Id="rId91" Type="http://schemas.openxmlformats.org/officeDocument/2006/relationships/tags" Target="../tags/tag92.xml"/><Relationship Id="rId1" Type="http://schemas.openxmlformats.org/officeDocument/2006/relationships/tags" Target="../tags/tag2.xml"/><Relationship Id="rId6" Type="http://schemas.openxmlformats.org/officeDocument/2006/relationships/tags" Target="../tags/tag7.xml"/><Relationship Id="rId15" Type="http://schemas.openxmlformats.org/officeDocument/2006/relationships/tags" Target="../tags/tag16.xml"/><Relationship Id="rId23" Type="http://schemas.openxmlformats.org/officeDocument/2006/relationships/tags" Target="../tags/tag24.xml"/><Relationship Id="rId28" Type="http://schemas.openxmlformats.org/officeDocument/2006/relationships/tags" Target="../tags/tag29.xml"/><Relationship Id="rId36" Type="http://schemas.openxmlformats.org/officeDocument/2006/relationships/tags" Target="../tags/tag37.xml"/><Relationship Id="rId49" Type="http://schemas.openxmlformats.org/officeDocument/2006/relationships/tags" Target="../tags/tag50.xml"/><Relationship Id="rId57" Type="http://schemas.openxmlformats.org/officeDocument/2006/relationships/tags" Target="../tags/tag58.xml"/><Relationship Id="rId10" Type="http://schemas.openxmlformats.org/officeDocument/2006/relationships/tags" Target="../tags/tag11.xml"/><Relationship Id="rId31" Type="http://schemas.openxmlformats.org/officeDocument/2006/relationships/tags" Target="../tags/tag32.xml"/><Relationship Id="rId44" Type="http://schemas.openxmlformats.org/officeDocument/2006/relationships/tags" Target="../tags/tag45.xml"/><Relationship Id="rId52" Type="http://schemas.openxmlformats.org/officeDocument/2006/relationships/tags" Target="../tags/tag53.xml"/><Relationship Id="rId60" Type="http://schemas.openxmlformats.org/officeDocument/2006/relationships/tags" Target="../tags/tag61.xml"/><Relationship Id="rId65" Type="http://schemas.openxmlformats.org/officeDocument/2006/relationships/tags" Target="../tags/tag66.xml"/><Relationship Id="rId73" Type="http://schemas.openxmlformats.org/officeDocument/2006/relationships/tags" Target="../tags/tag74.xml"/><Relationship Id="rId78" Type="http://schemas.openxmlformats.org/officeDocument/2006/relationships/tags" Target="../tags/tag79.xml"/><Relationship Id="rId81" Type="http://schemas.openxmlformats.org/officeDocument/2006/relationships/tags" Target="../tags/tag82.xml"/><Relationship Id="rId86" Type="http://schemas.openxmlformats.org/officeDocument/2006/relationships/tags" Target="../tags/tag87.xml"/><Relationship Id="rId94" Type="http://schemas.openxmlformats.org/officeDocument/2006/relationships/slideLayout" Target="../slideLayouts/slideLayout6.xml"/><Relationship Id="rId4" Type="http://schemas.openxmlformats.org/officeDocument/2006/relationships/tags" Target="../tags/tag5.xml"/><Relationship Id="rId9" Type="http://schemas.openxmlformats.org/officeDocument/2006/relationships/tags" Target="../tags/tag10.xml"/></Relationships>
</file>

<file path=ppt/slides/_rels/slide20.xml.rels><?xml version="1.0" encoding="UTF-8" standalone="yes"?>
<Relationships xmlns="http://schemas.openxmlformats.org/package/2006/relationships"><Relationship Id="rId8" Type="http://schemas.openxmlformats.org/officeDocument/2006/relationships/tags" Target="../tags/tag138.xml"/><Relationship Id="rId13" Type="http://schemas.openxmlformats.org/officeDocument/2006/relationships/notesSlide" Target="../notesSlides/notesSlide17.xml"/><Relationship Id="rId3" Type="http://schemas.openxmlformats.org/officeDocument/2006/relationships/tags" Target="../tags/tag133.xml"/><Relationship Id="rId7" Type="http://schemas.openxmlformats.org/officeDocument/2006/relationships/tags" Target="../tags/tag137.xml"/><Relationship Id="rId12" Type="http://schemas.openxmlformats.org/officeDocument/2006/relationships/slideLayout" Target="../slideLayouts/slideLayout6.xml"/><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tags" Target="../tags/tag136.xml"/><Relationship Id="rId11" Type="http://schemas.openxmlformats.org/officeDocument/2006/relationships/tags" Target="../tags/tag141.xml"/><Relationship Id="rId5" Type="http://schemas.openxmlformats.org/officeDocument/2006/relationships/tags" Target="../tags/tag135.xml"/><Relationship Id="rId10" Type="http://schemas.openxmlformats.org/officeDocument/2006/relationships/tags" Target="../tags/tag140.xml"/><Relationship Id="rId4" Type="http://schemas.openxmlformats.org/officeDocument/2006/relationships/tags" Target="../tags/tag134.xml"/><Relationship Id="rId9" Type="http://schemas.openxmlformats.org/officeDocument/2006/relationships/tags" Target="../tags/tag139.xml"/></Relationships>
</file>

<file path=ppt/slides/_rels/slide21.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tags" Target="../tags/tag154.xml"/><Relationship Id="rId18" Type="http://schemas.openxmlformats.org/officeDocument/2006/relationships/tags" Target="../tags/tag159.xml"/><Relationship Id="rId26" Type="http://schemas.openxmlformats.org/officeDocument/2006/relationships/tags" Target="../tags/tag167.xml"/><Relationship Id="rId39" Type="http://schemas.openxmlformats.org/officeDocument/2006/relationships/image" Target="../media/image2.png"/><Relationship Id="rId3" Type="http://schemas.openxmlformats.org/officeDocument/2006/relationships/tags" Target="../tags/tag144.xml"/><Relationship Id="rId21" Type="http://schemas.openxmlformats.org/officeDocument/2006/relationships/tags" Target="../tags/tag162.xml"/><Relationship Id="rId34" Type="http://schemas.openxmlformats.org/officeDocument/2006/relationships/tags" Target="../tags/tag175.xml"/><Relationship Id="rId7" Type="http://schemas.openxmlformats.org/officeDocument/2006/relationships/tags" Target="../tags/tag148.xml"/><Relationship Id="rId12" Type="http://schemas.openxmlformats.org/officeDocument/2006/relationships/tags" Target="../tags/tag153.xml"/><Relationship Id="rId17" Type="http://schemas.openxmlformats.org/officeDocument/2006/relationships/tags" Target="../tags/tag158.xml"/><Relationship Id="rId25" Type="http://schemas.openxmlformats.org/officeDocument/2006/relationships/tags" Target="../tags/tag166.xml"/><Relationship Id="rId33" Type="http://schemas.openxmlformats.org/officeDocument/2006/relationships/tags" Target="../tags/tag174.xml"/><Relationship Id="rId38" Type="http://schemas.openxmlformats.org/officeDocument/2006/relationships/tags" Target="../tags/tag143.xml"/><Relationship Id="rId2" Type="http://schemas.openxmlformats.org/officeDocument/2006/relationships/tags" Target="../tags/tag143.xml"/><Relationship Id="rId16" Type="http://schemas.openxmlformats.org/officeDocument/2006/relationships/tags" Target="../tags/tag157.xml"/><Relationship Id="rId20" Type="http://schemas.openxmlformats.org/officeDocument/2006/relationships/tags" Target="../tags/tag161.xml"/><Relationship Id="rId29" Type="http://schemas.openxmlformats.org/officeDocument/2006/relationships/tags" Target="../tags/tag170.xml"/><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tags" Target="../tags/tag152.xml"/><Relationship Id="rId24" Type="http://schemas.openxmlformats.org/officeDocument/2006/relationships/tags" Target="../tags/tag165.xml"/><Relationship Id="rId32" Type="http://schemas.openxmlformats.org/officeDocument/2006/relationships/tags" Target="../tags/tag173.xml"/><Relationship Id="rId37" Type="http://schemas.openxmlformats.org/officeDocument/2006/relationships/notesSlide" Target="../notesSlides/notesSlide18.xml"/><Relationship Id="rId5" Type="http://schemas.openxmlformats.org/officeDocument/2006/relationships/tags" Target="../tags/tag146.xml"/><Relationship Id="rId15" Type="http://schemas.openxmlformats.org/officeDocument/2006/relationships/tags" Target="../tags/tag156.xml"/><Relationship Id="rId23" Type="http://schemas.openxmlformats.org/officeDocument/2006/relationships/tags" Target="../tags/tag164.xml"/><Relationship Id="rId28" Type="http://schemas.openxmlformats.org/officeDocument/2006/relationships/tags" Target="../tags/tag169.xml"/><Relationship Id="rId36" Type="http://schemas.openxmlformats.org/officeDocument/2006/relationships/slideLayout" Target="../slideLayouts/slideLayout6.xml"/><Relationship Id="rId10" Type="http://schemas.openxmlformats.org/officeDocument/2006/relationships/tags" Target="../tags/tag151.xml"/><Relationship Id="rId19" Type="http://schemas.openxmlformats.org/officeDocument/2006/relationships/tags" Target="../tags/tag160.xml"/><Relationship Id="rId31" Type="http://schemas.openxmlformats.org/officeDocument/2006/relationships/tags" Target="../tags/tag172.xml"/><Relationship Id="rId4" Type="http://schemas.openxmlformats.org/officeDocument/2006/relationships/tags" Target="../tags/tag145.xml"/><Relationship Id="rId9" Type="http://schemas.openxmlformats.org/officeDocument/2006/relationships/tags" Target="../tags/tag150.xml"/><Relationship Id="rId14" Type="http://schemas.openxmlformats.org/officeDocument/2006/relationships/tags" Target="../tags/tag155.xml"/><Relationship Id="rId22" Type="http://schemas.openxmlformats.org/officeDocument/2006/relationships/tags" Target="../tags/tag163.xml"/><Relationship Id="rId27" Type="http://schemas.openxmlformats.org/officeDocument/2006/relationships/tags" Target="../tags/tag168.xml"/><Relationship Id="rId30" Type="http://schemas.openxmlformats.org/officeDocument/2006/relationships/tags" Target="../tags/tag171.xml"/><Relationship Id="rId35" Type="http://schemas.openxmlformats.org/officeDocument/2006/relationships/tags" Target="../tags/tag176.xml"/></Relationships>
</file>

<file path=ppt/slides/_rels/slide22.xml.rels><?xml version="1.0" encoding="UTF-8" standalone="yes"?>
<Relationships xmlns="http://schemas.openxmlformats.org/package/2006/relationships"><Relationship Id="rId8" Type="http://schemas.openxmlformats.org/officeDocument/2006/relationships/tags" Target="../tags/tag184.xml"/><Relationship Id="rId13" Type="http://schemas.openxmlformats.org/officeDocument/2006/relationships/tags" Target="../tags/tag189.xml"/><Relationship Id="rId18" Type="http://schemas.openxmlformats.org/officeDocument/2006/relationships/tags" Target="../tags/tag194.xml"/><Relationship Id="rId26" Type="http://schemas.openxmlformats.org/officeDocument/2006/relationships/tags" Target="../tags/tag178.xml"/><Relationship Id="rId3" Type="http://schemas.openxmlformats.org/officeDocument/2006/relationships/tags" Target="../tags/tag179.xml"/><Relationship Id="rId21" Type="http://schemas.openxmlformats.org/officeDocument/2006/relationships/tags" Target="../tags/tag197.xml"/><Relationship Id="rId7" Type="http://schemas.openxmlformats.org/officeDocument/2006/relationships/tags" Target="../tags/tag183.xml"/><Relationship Id="rId12" Type="http://schemas.openxmlformats.org/officeDocument/2006/relationships/tags" Target="../tags/tag188.xml"/><Relationship Id="rId17" Type="http://schemas.openxmlformats.org/officeDocument/2006/relationships/tags" Target="../tags/tag193.xml"/><Relationship Id="rId25" Type="http://schemas.openxmlformats.org/officeDocument/2006/relationships/notesSlide" Target="../notesSlides/notesSlide19.xml"/><Relationship Id="rId2" Type="http://schemas.openxmlformats.org/officeDocument/2006/relationships/tags" Target="../tags/tag178.xml"/><Relationship Id="rId16" Type="http://schemas.openxmlformats.org/officeDocument/2006/relationships/tags" Target="../tags/tag192.xml"/><Relationship Id="rId20" Type="http://schemas.openxmlformats.org/officeDocument/2006/relationships/tags" Target="../tags/tag196.xml"/><Relationship Id="rId1" Type="http://schemas.openxmlformats.org/officeDocument/2006/relationships/tags" Target="../tags/tag177.xml"/><Relationship Id="rId6" Type="http://schemas.openxmlformats.org/officeDocument/2006/relationships/tags" Target="../tags/tag182.xml"/><Relationship Id="rId11" Type="http://schemas.openxmlformats.org/officeDocument/2006/relationships/tags" Target="../tags/tag187.xml"/><Relationship Id="rId24" Type="http://schemas.openxmlformats.org/officeDocument/2006/relationships/slideLayout" Target="../slideLayouts/slideLayout6.xml"/><Relationship Id="rId5" Type="http://schemas.openxmlformats.org/officeDocument/2006/relationships/tags" Target="../tags/tag181.xml"/><Relationship Id="rId15" Type="http://schemas.openxmlformats.org/officeDocument/2006/relationships/tags" Target="../tags/tag191.xml"/><Relationship Id="rId23" Type="http://schemas.openxmlformats.org/officeDocument/2006/relationships/tags" Target="../tags/tag199.xml"/><Relationship Id="rId10" Type="http://schemas.openxmlformats.org/officeDocument/2006/relationships/tags" Target="../tags/tag186.xml"/><Relationship Id="rId19" Type="http://schemas.openxmlformats.org/officeDocument/2006/relationships/tags" Target="../tags/tag195.xml"/><Relationship Id="rId4" Type="http://schemas.openxmlformats.org/officeDocument/2006/relationships/tags" Target="../tags/tag180.xml"/><Relationship Id="rId9" Type="http://schemas.openxmlformats.org/officeDocument/2006/relationships/tags" Target="../tags/tag185.xml"/><Relationship Id="rId14" Type="http://schemas.openxmlformats.org/officeDocument/2006/relationships/tags" Target="../tags/tag190.xml"/><Relationship Id="rId22" Type="http://schemas.openxmlformats.org/officeDocument/2006/relationships/tags" Target="../tags/tag198.xml"/><Relationship Id="rId27" Type="http://schemas.openxmlformats.org/officeDocument/2006/relationships/image" Target="../media/image3.png"/></Relationships>
</file>

<file path=ppt/slides/_rels/slide23.xml.rels><?xml version="1.0" encoding="UTF-8" standalone="yes"?>
<Relationships xmlns="http://schemas.openxmlformats.org/package/2006/relationships"><Relationship Id="rId8" Type="http://schemas.openxmlformats.org/officeDocument/2006/relationships/tags" Target="../tags/tag207.xml"/><Relationship Id="rId13" Type="http://schemas.openxmlformats.org/officeDocument/2006/relationships/tags" Target="../tags/tag212.xml"/><Relationship Id="rId3" Type="http://schemas.openxmlformats.org/officeDocument/2006/relationships/tags" Target="../tags/tag202.xml"/><Relationship Id="rId7" Type="http://schemas.openxmlformats.org/officeDocument/2006/relationships/tags" Target="../tags/tag206.xml"/><Relationship Id="rId12" Type="http://schemas.openxmlformats.org/officeDocument/2006/relationships/tags" Target="../tags/tag211.xml"/><Relationship Id="rId2" Type="http://schemas.openxmlformats.org/officeDocument/2006/relationships/tags" Target="../tags/tag201.xml"/><Relationship Id="rId1" Type="http://schemas.openxmlformats.org/officeDocument/2006/relationships/tags" Target="../tags/tag200.xml"/><Relationship Id="rId6" Type="http://schemas.openxmlformats.org/officeDocument/2006/relationships/tags" Target="../tags/tag205.xml"/><Relationship Id="rId11" Type="http://schemas.openxmlformats.org/officeDocument/2006/relationships/tags" Target="../tags/tag210.xml"/><Relationship Id="rId5" Type="http://schemas.openxmlformats.org/officeDocument/2006/relationships/tags" Target="../tags/tag204.xml"/><Relationship Id="rId15" Type="http://schemas.openxmlformats.org/officeDocument/2006/relationships/notesSlide" Target="../notesSlides/notesSlide20.xml"/><Relationship Id="rId10" Type="http://schemas.openxmlformats.org/officeDocument/2006/relationships/tags" Target="../tags/tag209.xml"/><Relationship Id="rId4" Type="http://schemas.openxmlformats.org/officeDocument/2006/relationships/tags" Target="../tags/tag203.xml"/><Relationship Id="rId9" Type="http://schemas.openxmlformats.org/officeDocument/2006/relationships/tags" Target="../tags/tag208.xml"/><Relationship Id="rId14"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3" Type="http://schemas.openxmlformats.org/officeDocument/2006/relationships/tags" Target="../tags/tag225.xml"/><Relationship Id="rId18" Type="http://schemas.openxmlformats.org/officeDocument/2006/relationships/tags" Target="../tags/tag230.xml"/><Relationship Id="rId26" Type="http://schemas.openxmlformats.org/officeDocument/2006/relationships/tags" Target="../tags/tag238.xml"/><Relationship Id="rId39" Type="http://schemas.openxmlformats.org/officeDocument/2006/relationships/tags" Target="../tags/tag251.xml"/><Relationship Id="rId21" Type="http://schemas.openxmlformats.org/officeDocument/2006/relationships/tags" Target="../tags/tag233.xml"/><Relationship Id="rId34" Type="http://schemas.openxmlformats.org/officeDocument/2006/relationships/tags" Target="../tags/tag246.xml"/><Relationship Id="rId42" Type="http://schemas.openxmlformats.org/officeDocument/2006/relationships/tags" Target="../tags/tag254.xml"/><Relationship Id="rId47" Type="http://schemas.openxmlformats.org/officeDocument/2006/relationships/tags" Target="../tags/tag259.xml"/><Relationship Id="rId50" Type="http://schemas.openxmlformats.org/officeDocument/2006/relationships/tags" Target="../tags/tag262.xml"/><Relationship Id="rId55" Type="http://schemas.openxmlformats.org/officeDocument/2006/relationships/tags" Target="../tags/tag267.xml"/><Relationship Id="rId63" Type="http://schemas.openxmlformats.org/officeDocument/2006/relationships/tags" Target="../tags/tag275.xml"/><Relationship Id="rId68" Type="http://schemas.openxmlformats.org/officeDocument/2006/relationships/tags" Target="../tags/tag280.xml"/><Relationship Id="rId7" Type="http://schemas.openxmlformats.org/officeDocument/2006/relationships/tags" Target="../tags/tag219.xml"/><Relationship Id="rId71" Type="http://schemas.openxmlformats.org/officeDocument/2006/relationships/tags" Target="../tags/tag283.xml"/><Relationship Id="rId2" Type="http://schemas.openxmlformats.org/officeDocument/2006/relationships/tags" Target="../tags/tag214.xml"/><Relationship Id="rId16" Type="http://schemas.openxmlformats.org/officeDocument/2006/relationships/tags" Target="../tags/tag228.xml"/><Relationship Id="rId29" Type="http://schemas.openxmlformats.org/officeDocument/2006/relationships/tags" Target="../tags/tag241.xml"/><Relationship Id="rId11" Type="http://schemas.openxmlformats.org/officeDocument/2006/relationships/tags" Target="../tags/tag223.xml"/><Relationship Id="rId24" Type="http://schemas.openxmlformats.org/officeDocument/2006/relationships/tags" Target="../tags/tag236.xml"/><Relationship Id="rId32" Type="http://schemas.openxmlformats.org/officeDocument/2006/relationships/tags" Target="../tags/tag244.xml"/><Relationship Id="rId37" Type="http://schemas.openxmlformats.org/officeDocument/2006/relationships/tags" Target="../tags/tag249.xml"/><Relationship Id="rId40" Type="http://schemas.openxmlformats.org/officeDocument/2006/relationships/tags" Target="../tags/tag252.xml"/><Relationship Id="rId45" Type="http://schemas.openxmlformats.org/officeDocument/2006/relationships/tags" Target="../tags/tag257.xml"/><Relationship Id="rId53" Type="http://schemas.openxmlformats.org/officeDocument/2006/relationships/tags" Target="../tags/tag265.xml"/><Relationship Id="rId58" Type="http://schemas.openxmlformats.org/officeDocument/2006/relationships/tags" Target="../tags/tag270.xml"/><Relationship Id="rId66" Type="http://schemas.openxmlformats.org/officeDocument/2006/relationships/tags" Target="../tags/tag278.xml"/><Relationship Id="rId74" Type="http://schemas.openxmlformats.org/officeDocument/2006/relationships/tags" Target="../tags/tag213.xml"/><Relationship Id="rId5" Type="http://schemas.openxmlformats.org/officeDocument/2006/relationships/tags" Target="../tags/tag217.xml"/><Relationship Id="rId15" Type="http://schemas.openxmlformats.org/officeDocument/2006/relationships/tags" Target="../tags/tag227.xml"/><Relationship Id="rId23" Type="http://schemas.openxmlformats.org/officeDocument/2006/relationships/tags" Target="../tags/tag235.xml"/><Relationship Id="rId28" Type="http://schemas.openxmlformats.org/officeDocument/2006/relationships/tags" Target="../tags/tag240.xml"/><Relationship Id="rId36" Type="http://schemas.openxmlformats.org/officeDocument/2006/relationships/tags" Target="../tags/tag248.xml"/><Relationship Id="rId49" Type="http://schemas.openxmlformats.org/officeDocument/2006/relationships/tags" Target="../tags/tag261.xml"/><Relationship Id="rId57" Type="http://schemas.openxmlformats.org/officeDocument/2006/relationships/tags" Target="../tags/tag269.xml"/><Relationship Id="rId61" Type="http://schemas.openxmlformats.org/officeDocument/2006/relationships/tags" Target="../tags/tag273.xml"/><Relationship Id="rId10" Type="http://schemas.openxmlformats.org/officeDocument/2006/relationships/tags" Target="../tags/tag222.xml"/><Relationship Id="rId19" Type="http://schemas.openxmlformats.org/officeDocument/2006/relationships/tags" Target="../tags/tag231.xml"/><Relationship Id="rId31" Type="http://schemas.openxmlformats.org/officeDocument/2006/relationships/tags" Target="../tags/tag243.xml"/><Relationship Id="rId44" Type="http://schemas.openxmlformats.org/officeDocument/2006/relationships/tags" Target="../tags/tag256.xml"/><Relationship Id="rId52" Type="http://schemas.openxmlformats.org/officeDocument/2006/relationships/tags" Target="../tags/tag264.xml"/><Relationship Id="rId60" Type="http://schemas.openxmlformats.org/officeDocument/2006/relationships/tags" Target="../tags/tag272.xml"/><Relationship Id="rId65" Type="http://schemas.openxmlformats.org/officeDocument/2006/relationships/tags" Target="../tags/tag277.xml"/><Relationship Id="rId73" Type="http://schemas.openxmlformats.org/officeDocument/2006/relationships/notesSlide" Target="../notesSlides/notesSlide21.xml"/><Relationship Id="rId4" Type="http://schemas.openxmlformats.org/officeDocument/2006/relationships/tags" Target="../tags/tag216.xml"/><Relationship Id="rId9" Type="http://schemas.openxmlformats.org/officeDocument/2006/relationships/tags" Target="../tags/tag221.xml"/><Relationship Id="rId14" Type="http://schemas.openxmlformats.org/officeDocument/2006/relationships/tags" Target="../tags/tag226.xml"/><Relationship Id="rId22" Type="http://schemas.openxmlformats.org/officeDocument/2006/relationships/tags" Target="../tags/tag234.xml"/><Relationship Id="rId27" Type="http://schemas.openxmlformats.org/officeDocument/2006/relationships/tags" Target="../tags/tag239.xml"/><Relationship Id="rId30" Type="http://schemas.openxmlformats.org/officeDocument/2006/relationships/tags" Target="../tags/tag242.xml"/><Relationship Id="rId35" Type="http://schemas.openxmlformats.org/officeDocument/2006/relationships/tags" Target="../tags/tag247.xml"/><Relationship Id="rId43" Type="http://schemas.openxmlformats.org/officeDocument/2006/relationships/tags" Target="../tags/tag255.xml"/><Relationship Id="rId48" Type="http://schemas.openxmlformats.org/officeDocument/2006/relationships/tags" Target="../tags/tag260.xml"/><Relationship Id="rId56" Type="http://schemas.openxmlformats.org/officeDocument/2006/relationships/tags" Target="../tags/tag268.xml"/><Relationship Id="rId64" Type="http://schemas.openxmlformats.org/officeDocument/2006/relationships/tags" Target="../tags/tag276.xml"/><Relationship Id="rId69" Type="http://schemas.openxmlformats.org/officeDocument/2006/relationships/tags" Target="../tags/tag281.xml"/><Relationship Id="rId8" Type="http://schemas.openxmlformats.org/officeDocument/2006/relationships/tags" Target="../tags/tag220.xml"/><Relationship Id="rId51" Type="http://schemas.openxmlformats.org/officeDocument/2006/relationships/tags" Target="../tags/tag263.xml"/><Relationship Id="rId72" Type="http://schemas.openxmlformats.org/officeDocument/2006/relationships/slideLayout" Target="../slideLayouts/slideLayout6.xml"/><Relationship Id="rId3" Type="http://schemas.openxmlformats.org/officeDocument/2006/relationships/tags" Target="../tags/tag215.xml"/><Relationship Id="rId12" Type="http://schemas.openxmlformats.org/officeDocument/2006/relationships/tags" Target="../tags/tag224.xml"/><Relationship Id="rId17" Type="http://schemas.openxmlformats.org/officeDocument/2006/relationships/tags" Target="../tags/tag229.xml"/><Relationship Id="rId25" Type="http://schemas.openxmlformats.org/officeDocument/2006/relationships/tags" Target="../tags/tag237.xml"/><Relationship Id="rId33" Type="http://schemas.openxmlformats.org/officeDocument/2006/relationships/tags" Target="../tags/tag245.xml"/><Relationship Id="rId38" Type="http://schemas.openxmlformats.org/officeDocument/2006/relationships/tags" Target="../tags/tag250.xml"/><Relationship Id="rId46" Type="http://schemas.openxmlformats.org/officeDocument/2006/relationships/tags" Target="../tags/tag258.xml"/><Relationship Id="rId59" Type="http://schemas.openxmlformats.org/officeDocument/2006/relationships/tags" Target="../tags/tag271.xml"/><Relationship Id="rId67" Type="http://schemas.openxmlformats.org/officeDocument/2006/relationships/tags" Target="../tags/tag279.xml"/><Relationship Id="rId20" Type="http://schemas.openxmlformats.org/officeDocument/2006/relationships/tags" Target="../tags/tag232.xml"/><Relationship Id="rId41" Type="http://schemas.openxmlformats.org/officeDocument/2006/relationships/tags" Target="../tags/tag253.xml"/><Relationship Id="rId54" Type="http://schemas.openxmlformats.org/officeDocument/2006/relationships/tags" Target="../tags/tag266.xml"/><Relationship Id="rId62" Type="http://schemas.openxmlformats.org/officeDocument/2006/relationships/tags" Target="../tags/tag274.xml"/><Relationship Id="rId70" Type="http://schemas.openxmlformats.org/officeDocument/2006/relationships/tags" Target="../tags/tag282.xml"/><Relationship Id="rId75" Type="http://schemas.openxmlformats.org/officeDocument/2006/relationships/image" Target="../media/image5.png"/><Relationship Id="rId1" Type="http://schemas.openxmlformats.org/officeDocument/2006/relationships/tags" Target="../tags/tag213.xml"/><Relationship Id="rId6" Type="http://schemas.openxmlformats.org/officeDocument/2006/relationships/tags" Target="../tags/tag218.xml"/></Relationships>
</file>

<file path=ppt/slides/_rels/slide25.xml.rels><?xml version="1.0" encoding="UTF-8" standalone="yes"?>
<Relationships xmlns="http://schemas.openxmlformats.org/package/2006/relationships"><Relationship Id="rId13" Type="http://schemas.openxmlformats.org/officeDocument/2006/relationships/tags" Target="../tags/tag296.xml"/><Relationship Id="rId18" Type="http://schemas.openxmlformats.org/officeDocument/2006/relationships/tags" Target="../tags/tag301.xml"/><Relationship Id="rId26" Type="http://schemas.openxmlformats.org/officeDocument/2006/relationships/tags" Target="../tags/tag309.xml"/><Relationship Id="rId39" Type="http://schemas.openxmlformats.org/officeDocument/2006/relationships/tags" Target="../tags/tag322.xml"/><Relationship Id="rId21" Type="http://schemas.openxmlformats.org/officeDocument/2006/relationships/tags" Target="../tags/tag304.xml"/><Relationship Id="rId34" Type="http://schemas.openxmlformats.org/officeDocument/2006/relationships/tags" Target="../tags/tag317.xml"/><Relationship Id="rId42" Type="http://schemas.openxmlformats.org/officeDocument/2006/relationships/tags" Target="../tags/tag325.xml"/><Relationship Id="rId47" Type="http://schemas.openxmlformats.org/officeDocument/2006/relationships/tags" Target="../tags/tag330.xml"/><Relationship Id="rId50" Type="http://schemas.openxmlformats.org/officeDocument/2006/relationships/tags" Target="../tags/tag333.xml"/><Relationship Id="rId55" Type="http://schemas.openxmlformats.org/officeDocument/2006/relationships/tags" Target="../tags/tag338.xml"/><Relationship Id="rId63" Type="http://schemas.openxmlformats.org/officeDocument/2006/relationships/tags" Target="../tags/tag346.xml"/><Relationship Id="rId68" Type="http://schemas.openxmlformats.org/officeDocument/2006/relationships/tags" Target="../tags/tag351.xml"/><Relationship Id="rId7" Type="http://schemas.openxmlformats.org/officeDocument/2006/relationships/tags" Target="../tags/tag290.xml"/><Relationship Id="rId71" Type="http://schemas.openxmlformats.org/officeDocument/2006/relationships/tags" Target="../tags/tag354.xml"/><Relationship Id="rId2" Type="http://schemas.openxmlformats.org/officeDocument/2006/relationships/tags" Target="../tags/tag285.xml"/><Relationship Id="rId16" Type="http://schemas.openxmlformats.org/officeDocument/2006/relationships/tags" Target="../tags/tag299.xml"/><Relationship Id="rId29" Type="http://schemas.openxmlformats.org/officeDocument/2006/relationships/tags" Target="../tags/tag312.xml"/><Relationship Id="rId11" Type="http://schemas.openxmlformats.org/officeDocument/2006/relationships/tags" Target="../tags/tag294.xml"/><Relationship Id="rId24" Type="http://schemas.openxmlformats.org/officeDocument/2006/relationships/tags" Target="../tags/tag307.xml"/><Relationship Id="rId32" Type="http://schemas.openxmlformats.org/officeDocument/2006/relationships/tags" Target="../tags/tag315.xml"/><Relationship Id="rId37" Type="http://schemas.openxmlformats.org/officeDocument/2006/relationships/tags" Target="../tags/tag320.xml"/><Relationship Id="rId40" Type="http://schemas.openxmlformats.org/officeDocument/2006/relationships/tags" Target="../tags/tag323.xml"/><Relationship Id="rId45" Type="http://schemas.openxmlformats.org/officeDocument/2006/relationships/tags" Target="../tags/tag328.xml"/><Relationship Id="rId53" Type="http://schemas.openxmlformats.org/officeDocument/2006/relationships/tags" Target="../tags/tag336.xml"/><Relationship Id="rId58" Type="http://schemas.openxmlformats.org/officeDocument/2006/relationships/tags" Target="../tags/tag341.xml"/><Relationship Id="rId66" Type="http://schemas.openxmlformats.org/officeDocument/2006/relationships/tags" Target="../tags/tag349.xml"/><Relationship Id="rId74" Type="http://schemas.openxmlformats.org/officeDocument/2006/relationships/tags" Target="../tags/tag295.xml"/><Relationship Id="rId5" Type="http://schemas.openxmlformats.org/officeDocument/2006/relationships/tags" Target="../tags/tag288.xml"/><Relationship Id="rId15" Type="http://schemas.openxmlformats.org/officeDocument/2006/relationships/tags" Target="../tags/tag298.xml"/><Relationship Id="rId23" Type="http://schemas.openxmlformats.org/officeDocument/2006/relationships/tags" Target="../tags/tag306.xml"/><Relationship Id="rId28" Type="http://schemas.openxmlformats.org/officeDocument/2006/relationships/tags" Target="../tags/tag311.xml"/><Relationship Id="rId36" Type="http://schemas.openxmlformats.org/officeDocument/2006/relationships/tags" Target="../tags/tag319.xml"/><Relationship Id="rId49" Type="http://schemas.openxmlformats.org/officeDocument/2006/relationships/tags" Target="../tags/tag332.xml"/><Relationship Id="rId57" Type="http://schemas.openxmlformats.org/officeDocument/2006/relationships/tags" Target="../tags/tag340.xml"/><Relationship Id="rId61" Type="http://schemas.openxmlformats.org/officeDocument/2006/relationships/tags" Target="../tags/tag344.xml"/><Relationship Id="rId10" Type="http://schemas.openxmlformats.org/officeDocument/2006/relationships/tags" Target="../tags/tag293.xml"/><Relationship Id="rId19" Type="http://schemas.openxmlformats.org/officeDocument/2006/relationships/tags" Target="../tags/tag302.xml"/><Relationship Id="rId31" Type="http://schemas.openxmlformats.org/officeDocument/2006/relationships/tags" Target="../tags/tag314.xml"/><Relationship Id="rId44" Type="http://schemas.openxmlformats.org/officeDocument/2006/relationships/tags" Target="../tags/tag327.xml"/><Relationship Id="rId52" Type="http://schemas.openxmlformats.org/officeDocument/2006/relationships/tags" Target="../tags/tag335.xml"/><Relationship Id="rId60" Type="http://schemas.openxmlformats.org/officeDocument/2006/relationships/tags" Target="../tags/tag343.xml"/><Relationship Id="rId65" Type="http://schemas.openxmlformats.org/officeDocument/2006/relationships/tags" Target="../tags/tag348.xml"/><Relationship Id="rId73" Type="http://schemas.openxmlformats.org/officeDocument/2006/relationships/notesSlide" Target="../notesSlides/notesSlide22.xml"/><Relationship Id="rId4" Type="http://schemas.openxmlformats.org/officeDocument/2006/relationships/tags" Target="../tags/tag287.xml"/><Relationship Id="rId9" Type="http://schemas.openxmlformats.org/officeDocument/2006/relationships/tags" Target="../tags/tag292.xml"/><Relationship Id="rId14" Type="http://schemas.openxmlformats.org/officeDocument/2006/relationships/tags" Target="../tags/tag297.xml"/><Relationship Id="rId22" Type="http://schemas.openxmlformats.org/officeDocument/2006/relationships/tags" Target="../tags/tag305.xml"/><Relationship Id="rId27" Type="http://schemas.openxmlformats.org/officeDocument/2006/relationships/tags" Target="../tags/tag310.xml"/><Relationship Id="rId30" Type="http://schemas.openxmlformats.org/officeDocument/2006/relationships/tags" Target="../tags/tag313.xml"/><Relationship Id="rId35" Type="http://schemas.openxmlformats.org/officeDocument/2006/relationships/tags" Target="../tags/tag318.xml"/><Relationship Id="rId43" Type="http://schemas.openxmlformats.org/officeDocument/2006/relationships/tags" Target="../tags/tag326.xml"/><Relationship Id="rId48" Type="http://schemas.openxmlformats.org/officeDocument/2006/relationships/tags" Target="../tags/tag331.xml"/><Relationship Id="rId56" Type="http://schemas.openxmlformats.org/officeDocument/2006/relationships/tags" Target="../tags/tag339.xml"/><Relationship Id="rId64" Type="http://schemas.openxmlformats.org/officeDocument/2006/relationships/tags" Target="../tags/tag347.xml"/><Relationship Id="rId69" Type="http://schemas.openxmlformats.org/officeDocument/2006/relationships/tags" Target="../tags/tag352.xml"/><Relationship Id="rId8" Type="http://schemas.openxmlformats.org/officeDocument/2006/relationships/tags" Target="../tags/tag291.xml"/><Relationship Id="rId51" Type="http://schemas.openxmlformats.org/officeDocument/2006/relationships/tags" Target="../tags/tag334.xml"/><Relationship Id="rId72" Type="http://schemas.openxmlformats.org/officeDocument/2006/relationships/slideLayout" Target="../slideLayouts/slideLayout6.xml"/><Relationship Id="rId3" Type="http://schemas.openxmlformats.org/officeDocument/2006/relationships/tags" Target="../tags/tag286.xml"/><Relationship Id="rId12" Type="http://schemas.openxmlformats.org/officeDocument/2006/relationships/tags" Target="../tags/tag295.xml"/><Relationship Id="rId17" Type="http://schemas.openxmlformats.org/officeDocument/2006/relationships/tags" Target="../tags/tag300.xml"/><Relationship Id="rId25" Type="http://schemas.openxmlformats.org/officeDocument/2006/relationships/tags" Target="../tags/tag308.xml"/><Relationship Id="rId33" Type="http://schemas.openxmlformats.org/officeDocument/2006/relationships/tags" Target="../tags/tag316.xml"/><Relationship Id="rId38" Type="http://schemas.openxmlformats.org/officeDocument/2006/relationships/tags" Target="../tags/tag321.xml"/><Relationship Id="rId46" Type="http://schemas.openxmlformats.org/officeDocument/2006/relationships/tags" Target="../tags/tag329.xml"/><Relationship Id="rId59" Type="http://schemas.openxmlformats.org/officeDocument/2006/relationships/tags" Target="../tags/tag342.xml"/><Relationship Id="rId67" Type="http://schemas.openxmlformats.org/officeDocument/2006/relationships/tags" Target="../tags/tag350.xml"/><Relationship Id="rId20" Type="http://schemas.openxmlformats.org/officeDocument/2006/relationships/tags" Target="../tags/tag303.xml"/><Relationship Id="rId41" Type="http://schemas.openxmlformats.org/officeDocument/2006/relationships/tags" Target="../tags/tag324.xml"/><Relationship Id="rId54" Type="http://schemas.openxmlformats.org/officeDocument/2006/relationships/tags" Target="../tags/tag337.xml"/><Relationship Id="rId62" Type="http://schemas.openxmlformats.org/officeDocument/2006/relationships/tags" Target="../tags/tag345.xml"/><Relationship Id="rId70" Type="http://schemas.openxmlformats.org/officeDocument/2006/relationships/tags" Target="../tags/tag353.xml"/><Relationship Id="rId75" Type="http://schemas.openxmlformats.org/officeDocument/2006/relationships/image" Target="../media/image50.png"/><Relationship Id="rId1" Type="http://schemas.openxmlformats.org/officeDocument/2006/relationships/tags" Target="../tags/tag284.xml"/><Relationship Id="rId6" Type="http://schemas.openxmlformats.org/officeDocument/2006/relationships/tags" Target="../tags/tag289.xml"/></Relationships>
</file>

<file path=ppt/slides/_rels/slide26.xml.rels><?xml version="1.0" encoding="UTF-8" standalone="yes"?>
<Relationships xmlns="http://schemas.openxmlformats.org/package/2006/relationships"><Relationship Id="rId13" Type="http://schemas.openxmlformats.org/officeDocument/2006/relationships/tags" Target="../tags/tag367.xml"/><Relationship Id="rId18" Type="http://schemas.openxmlformats.org/officeDocument/2006/relationships/tags" Target="../tags/tag372.xml"/><Relationship Id="rId26" Type="http://schemas.openxmlformats.org/officeDocument/2006/relationships/tags" Target="../tags/tag380.xml"/><Relationship Id="rId39" Type="http://schemas.openxmlformats.org/officeDocument/2006/relationships/tags" Target="../tags/tag393.xml"/><Relationship Id="rId21" Type="http://schemas.openxmlformats.org/officeDocument/2006/relationships/tags" Target="../tags/tag375.xml"/><Relationship Id="rId34" Type="http://schemas.openxmlformats.org/officeDocument/2006/relationships/tags" Target="../tags/tag388.xml"/><Relationship Id="rId42" Type="http://schemas.openxmlformats.org/officeDocument/2006/relationships/tags" Target="../tags/tag396.xml"/><Relationship Id="rId47" Type="http://schemas.openxmlformats.org/officeDocument/2006/relationships/tags" Target="../tags/tag401.xml"/><Relationship Id="rId50" Type="http://schemas.openxmlformats.org/officeDocument/2006/relationships/tags" Target="../tags/tag404.xml"/><Relationship Id="rId55" Type="http://schemas.openxmlformats.org/officeDocument/2006/relationships/tags" Target="../tags/tag409.xml"/><Relationship Id="rId63" Type="http://schemas.openxmlformats.org/officeDocument/2006/relationships/tags" Target="../tags/tag417.xml"/><Relationship Id="rId68" Type="http://schemas.openxmlformats.org/officeDocument/2006/relationships/tags" Target="../tags/tag422.xml"/><Relationship Id="rId7" Type="http://schemas.openxmlformats.org/officeDocument/2006/relationships/tags" Target="../tags/tag361.xml"/><Relationship Id="rId71" Type="http://schemas.openxmlformats.org/officeDocument/2006/relationships/tags" Target="../tags/tag425.xml"/><Relationship Id="rId2" Type="http://schemas.openxmlformats.org/officeDocument/2006/relationships/tags" Target="../tags/tag356.xml"/><Relationship Id="rId16" Type="http://schemas.openxmlformats.org/officeDocument/2006/relationships/tags" Target="../tags/tag370.xml"/><Relationship Id="rId29" Type="http://schemas.openxmlformats.org/officeDocument/2006/relationships/tags" Target="../tags/tag383.xml"/><Relationship Id="rId11" Type="http://schemas.openxmlformats.org/officeDocument/2006/relationships/tags" Target="../tags/tag365.xml"/><Relationship Id="rId24" Type="http://schemas.openxmlformats.org/officeDocument/2006/relationships/tags" Target="../tags/tag378.xml"/><Relationship Id="rId32" Type="http://schemas.openxmlformats.org/officeDocument/2006/relationships/tags" Target="../tags/tag386.xml"/><Relationship Id="rId37" Type="http://schemas.openxmlformats.org/officeDocument/2006/relationships/tags" Target="../tags/tag391.xml"/><Relationship Id="rId40" Type="http://schemas.openxmlformats.org/officeDocument/2006/relationships/tags" Target="../tags/tag394.xml"/><Relationship Id="rId45" Type="http://schemas.openxmlformats.org/officeDocument/2006/relationships/tags" Target="../tags/tag399.xml"/><Relationship Id="rId53" Type="http://schemas.openxmlformats.org/officeDocument/2006/relationships/tags" Target="../tags/tag407.xml"/><Relationship Id="rId58" Type="http://schemas.openxmlformats.org/officeDocument/2006/relationships/tags" Target="../tags/tag412.xml"/><Relationship Id="rId66" Type="http://schemas.openxmlformats.org/officeDocument/2006/relationships/tags" Target="../tags/tag420.xml"/><Relationship Id="rId74" Type="http://schemas.openxmlformats.org/officeDocument/2006/relationships/tags" Target="../tags/tag366.xml"/><Relationship Id="rId5" Type="http://schemas.openxmlformats.org/officeDocument/2006/relationships/tags" Target="../tags/tag359.xml"/><Relationship Id="rId15" Type="http://schemas.openxmlformats.org/officeDocument/2006/relationships/tags" Target="../tags/tag369.xml"/><Relationship Id="rId23" Type="http://schemas.openxmlformats.org/officeDocument/2006/relationships/tags" Target="../tags/tag377.xml"/><Relationship Id="rId28" Type="http://schemas.openxmlformats.org/officeDocument/2006/relationships/tags" Target="../tags/tag382.xml"/><Relationship Id="rId36" Type="http://schemas.openxmlformats.org/officeDocument/2006/relationships/tags" Target="../tags/tag390.xml"/><Relationship Id="rId49" Type="http://schemas.openxmlformats.org/officeDocument/2006/relationships/tags" Target="../tags/tag403.xml"/><Relationship Id="rId57" Type="http://schemas.openxmlformats.org/officeDocument/2006/relationships/tags" Target="../tags/tag411.xml"/><Relationship Id="rId61" Type="http://schemas.openxmlformats.org/officeDocument/2006/relationships/tags" Target="../tags/tag415.xml"/><Relationship Id="rId10" Type="http://schemas.openxmlformats.org/officeDocument/2006/relationships/tags" Target="../tags/tag364.xml"/><Relationship Id="rId19" Type="http://schemas.openxmlformats.org/officeDocument/2006/relationships/tags" Target="../tags/tag373.xml"/><Relationship Id="rId31" Type="http://schemas.openxmlformats.org/officeDocument/2006/relationships/tags" Target="../tags/tag385.xml"/><Relationship Id="rId44" Type="http://schemas.openxmlformats.org/officeDocument/2006/relationships/tags" Target="../tags/tag398.xml"/><Relationship Id="rId52" Type="http://schemas.openxmlformats.org/officeDocument/2006/relationships/tags" Target="../tags/tag406.xml"/><Relationship Id="rId60" Type="http://schemas.openxmlformats.org/officeDocument/2006/relationships/tags" Target="../tags/tag414.xml"/><Relationship Id="rId65" Type="http://schemas.openxmlformats.org/officeDocument/2006/relationships/tags" Target="../tags/tag419.xml"/><Relationship Id="rId73" Type="http://schemas.openxmlformats.org/officeDocument/2006/relationships/notesSlide" Target="../notesSlides/notesSlide23.xml"/><Relationship Id="rId4" Type="http://schemas.openxmlformats.org/officeDocument/2006/relationships/tags" Target="../tags/tag358.xml"/><Relationship Id="rId9" Type="http://schemas.openxmlformats.org/officeDocument/2006/relationships/tags" Target="../tags/tag363.xml"/><Relationship Id="rId14" Type="http://schemas.openxmlformats.org/officeDocument/2006/relationships/tags" Target="../tags/tag368.xml"/><Relationship Id="rId22" Type="http://schemas.openxmlformats.org/officeDocument/2006/relationships/tags" Target="../tags/tag376.xml"/><Relationship Id="rId27" Type="http://schemas.openxmlformats.org/officeDocument/2006/relationships/tags" Target="../tags/tag381.xml"/><Relationship Id="rId30" Type="http://schemas.openxmlformats.org/officeDocument/2006/relationships/tags" Target="../tags/tag384.xml"/><Relationship Id="rId35" Type="http://schemas.openxmlformats.org/officeDocument/2006/relationships/tags" Target="../tags/tag389.xml"/><Relationship Id="rId43" Type="http://schemas.openxmlformats.org/officeDocument/2006/relationships/tags" Target="../tags/tag397.xml"/><Relationship Id="rId48" Type="http://schemas.openxmlformats.org/officeDocument/2006/relationships/tags" Target="../tags/tag402.xml"/><Relationship Id="rId56" Type="http://schemas.openxmlformats.org/officeDocument/2006/relationships/tags" Target="../tags/tag410.xml"/><Relationship Id="rId64" Type="http://schemas.openxmlformats.org/officeDocument/2006/relationships/tags" Target="../tags/tag418.xml"/><Relationship Id="rId69" Type="http://schemas.openxmlformats.org/officeDocument/2006/relationships/tags" Target="../tags/tag423.xml"/><Relationship Id="rId8" Type="http://schemas.openxmlformats.org/officeDocument/2006/relationships/tags" Target="../tags/tag362.xml"/><Relationship Id="rId51" Type="http://schemas.openxmlformats.org/officeDocument/2006/relationships/tags" Target="../tags/tag405.xml"/><Relationship Id="rId72" Type="http://schemas.openxmlformats.org/officeDocument/2006/relationships/slideLayout" Target="../slideLayouts/slideLayout6.xml"/><Relationship Id="rId3" Type="http://schemas.openxmlformats.org/officeDocument/2006/relationships/tags" Target="../tags/tag357.xml"/><Relationship Id="rId12" Type="http://schemas.openxmlformats.org/officeDocument/2006/relationships/tags" Target="../tags/tag366.xml"/><Relationship Id="rId17" Type="http://schemas.openxmlformats.org/officeDocument/2006/relationships/tags" Target="../tags/tag371.xml"/><Relationship Id="rId25" Type="http://schemas.openxmlformats.org/officeDocument/2006/relationships/tags" Target="../tags/tag379.xml"/><Relationship Id="rId33" Type="http://schemas.openxmlformats.org/officeDocument/2006/relationships/tags" Target="../tags/tag387.xml"/><Relationship Id="rId38" Type="http://schemas.openxmlformats.org/officeDocument/2006/relationships/tags" Target="../tags/tag392.xml"/><Relationship Id="rId46" Type="http://schemas.openxmlformats.org/officeDocument/2006/relationships/tags" Target="../tags/tag400.xml"/><Relationship Id="rId59" Type="http://schemas.openxmlformats.org/officeDocument/2006/relationships/tags" Target="../tags/tag413.xml"/><Relationship Id="rId67" Type="http://schemas.openxmlformats.org/officeDocument/2006/relationships/tags" Target="../tags/tag421.xml"/><Relationship Id="rId20" Type="http://schemas.openxmlformats.org/officeDocument/2006/relationships/tags" Target="../tags/tag374.xml"/><Relationship Id="rId41" Type="http://schemas.openxmlformats.org/officeDocument/2006/relationships/tags" Target="../tags/tag395.xml"/><Relationship Id="rId54" Type="http://schemas.openxmlformats.org/officeDocument/2006/relationships/tags" Target="../tags/tag408.xml"/><Relationship Id="rId62" Type="http://schemas.openxmlformats.org/officeDocument/2006/relationships/tags" Target="../tags/tag416.xml"/><Relationship Id="rId70" Type="http://schemas.openxmlformats.org/officeDocument/2006/relationships/tags" Target="../tags/tag424.xml"/><Relationship Id="rId75" Type="http://schemas.openxmlformats.org/officeDocument/2006/relationships/image" Target="../media/image6.png"/><Relationship Id="rId1" Type="http://schemas.openxmlformats.org/officeDocument/2006/relationships/tags" Target="../tags/tag355.xml"/><Relationship Id="rId6" Type="http://schemas.openxmlformats.org/officeDocument/2006/relationships/tags" Target="../tags/tag360.xml"/></Relationships>
</file>

<file path=ppt/slides/_rels/slide27.xml.rels><?xml version="1.0" encoding="UTF-8" standalone="yes"?>
<Relationships xmlns="http://schemas.openxmlformats.org/package/2006/relationships"><Relationship Id="rId13" Type="http://schemas.openxmlformats.org/officeDocument/2006/relationships/tags" Target="../tags/tag438.xml"/><Relationship Id="rId18" Type="http://schemas.openxmlformats.org/officeDocument/2006/relationships/tags" Target="../tags/tag443.xml"/><Relationship Id="rId26" Type="http://schemas.openxmlformats.org/officeDocument/2006/relationships/tags" Target="../tags/tag451.xml"/><Relationship Id="rId39" Type="http://schemas.openxmlformats.org/officeDocument/2006/relationships/tags" Target="../tags/tag464.xml"/><Relationship Id="rId21" Type="http://schemas.openxmlformats.org/officeDocument/2006/relationships/tags" Target="../tags/tag446.xml"/><Relationship Id="rId34" Type="http://schemas.openxmlformats.org/officeDocument/2006/relationships/tags" Target="../tags/tag459.xml"/><Relationship Id="rId42" Type="http://schemas.openxmlformats.org/officeDocument/2006/relationships/tags" Target="../tags/tag467.xml"/><Relationship Id="rId47" Type="http://schemas.openxmlformats.org/officeDocument/2006/relationships/tags" Target="../tags/tag472.xml"/><Relationship Id="rId50" Type="http://schemas.openxmlformats.org/officeDocument/2006/relationships/tags" Target="../tags/tag475.xml"/><Relationship Id="rId55" Type="http://schemas.openxmlformats.org/officeDocument/2006/relationships/tags" Target="../tags/tag480.xml"/><Relationship Id="rId63" Type="http://schemas.openxmlformats.org/officeDocument/2006/relationships/slideLayout" Target="../slideLayouts/slideLayout6.xml"/><Relationship Id="rId7" Type="http://schemas.openxmlformats.org/officeDocument/2006/relationships/tags" Target="../tags/tag432.xml"/><Relationship Id="rId2" Type="http://schemas.openxmlformats.org/officeDocument/2006/relationships/tags" Target="../tags/tag427.xml"/><Relationship Id="rId16" Type="http://schemas.openxmlformats.org/officeDocument/2006/relationships/tags" Target="../tags/tag441.xml"/><Relationship Id="rId20" Type="http://schemas.openxmlformats.org/officeDocument/2006/relationships/tags" Target="../tags/tag445.xml"/><Relationship Id="rId29" Type="http://schemas.openxmlformats.org/officeDocument/2006/relationships/tags" Target="../tags/tag454.xml"/><Relationship Id="rId41" Type="http://schemas.openxmlformats.org/officeDocument/2006/relationships/tags" Target="../tags/tag466.xml"/><Relationship Id="rId54" Type="http://schemas.openxmlformats.org/officeDocument/2006/relationships/tags" Target="../tags/tag479.xml"/><Relationship Id="rId62" Type="http://schemas.openxmlformats.org/officeDocument/2006/relationships/tags" Target="../tags/tag487.xml"/><Relationship Id="rId1" Type="http://schemas.openxmlformats.org/officeDocument/2006/relationships/tags" Target="../tags/tag426.xml"/><Relationship Id="rId6" Type="http://schemas.openxmlformats.org/officeDocument/2006/relationships/tags" Target="../tags/tag431.xml"/><Relationship Id="rId11" Type="http://schemas.openxmlformats.org/officeDocument/2006/relationships/tags" Target="../tags/tag436.xml"/><Relationship Id="rId24" Type="http://schemas.openxmlformats.org/officeDocument/2006/relationships/tags" Target="../tags/tag449.xml"/><Relationship Id="rId32" Type="http://schemas.openxmlformats.org/officeDocument/2006/relationships/tags" Target="../tags/tag457.xml"/><Relationship Id="rId37" Type="http://schemas.openxmlformats.org/officeDocument/2006/relationships/tags" Target="../tags/tag462.xml"/><Relationship Id="rId40" Type="http://schemas.openxmlformats.org/officeDocument/2006/relationships/tags" Target="../tags/tag465.xml"/><Relationship Id="rId45" Type="http://schemas.openxmlformats.org/officeDocument/2006/relationships/tags" Target="../tags/tag470.xml"/><Relationship Id="rId53" Type="http://schemas.openxmlformats.org/officeDocument/2006/relationships/tags" Target="../tags/tag478.xml"/><Relationship Id="rId58" Type="http://schemas.openxmlformats.org/officeDocument/2006/relationships/tags" Target="../tags/tag483.xml"/><Relationship Id="rId66" Type="http://schemas.openxmlformats.org/officeDocument/2006/relationships/image" Target="../media/image60.png"/><Relationship Id="rId5" Type="http://schemas.openxmlformats.org/officeDocument/2006/relationships/tags" Target="../tags/tag430.xml"/><Relationship Id="rId15" Type="http://schemas.openxmlformats.org/officeDocument/2006/relationships/tags" Target="../tags/tag440.xml"/><Relationship Id="rId23" Type="http://schemas.openxmlformats.org/officeDocument/2006/relationships/tags" Target="../tags/tag448.xml"/><Relationship Id="rId28" Type="http://schemas.openxmlformats.org/officeDocument/2006/relationships/tags" Target="../tags/tag453.xml"/><Relationship Id="rId36" Type="http://schemas.openxmlformats.org/officeDocument/2006/relationships/tags" Target="../tags/tag461.xml"/><Relationship Id="rId49" Type="http://schemas.openxmlformats.org/officeDocument/2006/relationships/tags" Target="../tags/tag474.xml"/><Relationship Id="rId57" Type="http://schemas.openxmlformats.org/officeDocument/2006/relationships/tags" Target="../tags/tag482.xml"/><Relationship Id="rId61" Type="http://schemas.openxmlformats.org/officeDocument/2006/relationships/tags" Target="../tags/tag486.xml"/><Relationship Id="rId10" Type="http://schemas.openxmlformats.org/officeDocument/2006/relationships/tags" Target="../tags/tag435.xml"/><Relationship Id="rId19" Type="http://schemas.openxmlformats.org/officeDocument/2006/relationships/tags" Target="../tags/tag444.xml"/><Relationship Id="rId31" Type="http://schemas.openxmlformats.org/officeDocument/2006/relationships/tags" Target="../tags/tag456.xml"/><Relationship Id="rId44" Type="http://schemas.openxmlformats.org/officeDocument/2006/relationships/tags" Target="../tags/tag469.xml"/><Relationship Id="rId52" Type="http://schemas.openxmlformats.org/officeDocument/2006/relationships/tags" Target="../tags/tag477.xml"/><Relationship Id="rId60" Type="http://schemas.openxmlformats.org/officeDocument/2006/relationships/tags" Target="../tags/tag485.xml"/><Relationship Id="rId65" Type="http://schemas.openxmlformats.org/officeDocument/2006/relationships/tags" Target="../tags/tag437.xml"/><Relationship Id="rId4" Type="http://schemas.openxmlformats.org/officeDocument/2006/relationships/tags" Target="../tags/tag429.xml"/><Relationship Id="rId9" Type="http://schemas.openxmlformats.org/officeDocument/2006/relationships/tags" Target="../tags/tag434.xml"/><Relationship Id="rId14" Type="http://schemas.openxmlformats.org/officeDocument/2006/relationships/tags" Target="../tags/tag439.xml"/><Relationship Id="rId22" Type="http://schemas.openxmlformats.org/officeDocument/2006/relationships/tags" Target="../tags/tag447.xml"/><Relationship Id="rId27" Type="http://schemas.openxmlformats.org/officeDocument/2006/relationships/tags" Target="../tags/tag452.xml"/><Relationship Id="rId30" Type="http://schemas.openxmlformats.org/officeDocument/2006/relationships/tags" Target="../tags/tag455.xml"/><Relationship Id="rId35" Type="http://schemas.openxmlformats.org/officeDocument/2006/relationships/tags" Target="../tags/tag460.xml"/><Relationship Id="rId43" Type="http://schemas.openxmlformats.org/officeDocument/2006/relationships/tags" Target="../tags/tag468.xml"/><Relationship Id="rId48" Type="http://schemas.openxmlformats.org/officeDocument/2006/relationships/tags" Target="../tags/tag473.xml"/><Relationship Id="rId56" Type="http://schemas.openxmlformats.org/officeDocument/2006/relationships/tags" Target="../tags/tag481.xml"/><Relationship Id="rId64" Type="http://schemas.openxmlformats.org/officeDocument/2006/relationships/notesSlide" Target="../notesSlides/notesSlide24.xml"/><Relationship Id="rId8" Type="http://schemas.openxmlformats.org/officeDocument/2006/relationships/tags" Target="../tags/tag433.xml"/><Relationship Id="rId51" Type="http://schemas.openxmlformats.org/officeDocument/2006/relationships/tags" Target="../tags/tag476.xml"/><Relationship Id="rId3" Type="http://schemas.openxmlformats.org/officeDocument/2006/relationships/tags" Target="../tags/tag428.xml"/><Relationship Id="rId12" Type="http://schemas.openxmlformats.org/officeDocument/2006/relationships/tags" Target="../tags/tag437.xml"/><Relationship Id="rId17" Type="http://schemas.openxmlformats.org/officeDocument/2006/relationships/tags" Target="../tags/tag442.xml"/><Relationship Id="rId25" Type="http://schemas.openxmlformats.org/officeDocument/2006/relationships/tags" Target="../tags/tag450.xml"/><Relationship Id="rId33" Type="http://schemas.openxmlformats.org/officeDocument/2006/relationships/tags" Target="../tags/tag458.xml"/><Relationship Id="rId38" Type="http://schemas.openxmlformats.org/officeDocument/2006/relationships/tags" Target="../tags/tag463.xml"/><Relationship Id="rId46" Type="http://schemas.openxmlformats.org/officeDocument/2006/relationships/tags" Target="../tags/tag471.xml"/><Relationship Id="rId59" Type="http://schemas.openxmlformats.org/officeDocument/2006/relationships/tags" Target="../tags/tag484.xml"/></Relationships>
</file>

<file path=ppt/slides/_rels/slide28.xml.rels><?xml version="1.0" encoding="UTF-8" standalone="yes"?>
<Relationships xmlns="http://schemas.openxmlformats.org/package/2006/relationships"><Relationship Id="rId13" Type="http://schemas.openxmlformats.org/officeDocument/2006/relationships/tags" Target="../tags/tag500.xml"/><Relationship Id="rId18" Type="http://schemas.openxmlformats.org/officeDocument/2006/relationships/tags" Target="../tags/tag505.xml"/><Relationship Id="rId26" Type="http://schemas.openxmlformats.org/officeDocument/2006/relationships/tags" Target="../tags/tag513.xml"/><Relationship Id="rId39" Type="http://schemas.openxmlformats.org/officeDocument/2006/relationships/tags" Target="../tags/tag526.xml"/><Relationship Id="rId21" Type="http://schemas.openxmlformats.org/officeDocument/2006/relationships/tags" Target="../tags/tag508.xml"/><Relationship Id="rId34" Type="http://schemas.openxmlformats.org/officeDocument/2006/relationships/tags" Target="../tags/tag521.xml"/><Relationship Id="rId42" Type="http://schemas.openxmlformats.org/officeDocument/2006/relationships/tags" Target="../tags/tag529.xml"/><Relationship Id="rId47" Type="http://schemas.openxmlformats.org/officeDocument/2006/relationships/tags" Target="../tags/tag534.xml"/><Relationship Id="rId50" Type="http://schemas.openxmlformats.org/officeDocument/2006/relationships/tags" Target="../tags/tag537.xml"/><Relationship Id="rId55" Type="http://schemas.openxmlformats.org/officeDocument/2006/relationships/tags" Target="../tags/tag542.xml"/><Relationship Id="rId63" Type="http://schemas.openxmlformats.org/officeDocument/2006/relationships/slideLayout" Target="../slideLayouts/slideLayout6.xml"/><Relationship Id="rId7" Type="http://schemas.openxmlformats.org/officeDocument/2006/relationships/tags" Target="../tags/tag494.xml"/><Relationship Id="rId2" Type="http://schemas.openxmlformats.org/officeDocument/2006/relationships/tags" Target="../tags/tag489.xml"/><Relationship Id="rId16" Type="http://schemas.openxmlformats.org/officeDocument/2006/relationships/tags" Target="../tags/tag503.xml"/><Relationship Id="rId20" Type="http://schemas.openxmlformats.org/officeDocument/2006/relationships/tags" Target="../tags/tag507.xml"/><Relationship Id="rId29" Type="http://schemas.openxmlformats.org/officeDocument/2006/relationships/tags" Target="../tags/tag516.xml"/><Relationship Id="rId41" Type="http://schemas.openxmlformats.org/officeDocument/2006/relationships/tags" Target="../tags/tag528.xml"/><Relationship Id="rId54" Type="http://schemas.openxmlformats.org/officeDocument/2006/relationships/tags" Target="../tags/tag541.xml"/><Relationship Id="rId62" Type="http://schemas.openxmlformats.org/officeDocument/2006/relationships/tags" Target="../tags/tag549.xml"/><Relationship Id="rId1" Type="http://schemas.openxmlformats.org/officeDocument/2006/relationships/tags" Target="../tags/tag488.xml"/><Relationship Id="rId6" Type="http://schemas.openxmlformats.org/officeDocument/2006/relationships/tags" Target="../tags/tag493.xml"/><Relationship Id="rId11" Type="http://schemas.openxmlformats.org/officeDocument/2006/relationships/tags" Target="../tags/tag498.xml"/><Relationship Id="rId24" Type="http://schemas.openxmlformats.org/officeDocument/2006/relationships/tags" Target="../tags/tag511.xml"/><Relationship Id="rId32" Type="http://schemas.openxmlformats.org/officeDocument/2006/relationships/tags" Target="../tags/tag519.xml"/><Relationship Id="rId37" Type="http://schemas.openxmlformats.org/officeDocument/2006/relationships/tags" Target="../tags/tag524.xml"/><Relationship Id="rId40" Type="http://schemas.openxmlformats.org/officeDocument/2006/relationships/tags" Target="../tags/tag527.xml"/><Relationship Id="rId45" Type="http://schemas.openxmlformats.org/officeDocument/2006/relationships/tags" Target="../tags/tag532.xml"/><Relationship Id="rId53" Type="http://schemas.openxmlformats.org/officeDocument/2006/relationships/tags" Target="../tags/tag540.xml"/><Relationship Id="rId58" Type="http://schemas.openxmlformats.org/officeDocument/2006/relationships/tags" Target="../tags/tag545.xml"/><Relationship Id="rId66" Type="http://schemas.openxmlformats.org/officeDocument/2006/relationships/image" Target="../media/image7.png"/><Relationship Id="rId5" Type="http://schemas.openxmlformats.org/officeDocument/2006/relationships/tags" Target="../tags/tag492.xml"/><Relationship Id="rId15" Type="http://schemas.openxmlformats.org/officeDocument/2006/relationships/tags" Target="../tags/tag502.xml"/><Relationship Id="rId23" Type="http://schemas.openxmlformats.org/officeDocument/2006/relationships/tags" Target="../tags/tag510.xml"/><Relationship Id="rId28" Type="http://schemas.openxmlformats.org/officeDocument/2006/relationships/tags" Target="../tags/tag515.xml"/><Relationship Id="rId36" Type="http://schemas.openxmlformats.org/officeDocument/2006/relationships/tags" Target="../tags/tag523.xml"/><Relationship Id="rId49" Type="http://schemas.openxmlformats.org/officeDocument/2006/relationships/tags" Target="../tags/tag536.xml"/><Relationship Id="rId57" Type="http://schemas.openxmlformats.org/officeDocument/2006/relationships/tags" Target="../tags/tag544.xml"/><Relationship Id="rId61" Type="http://schemas.openxmlformats.org/officeDocument/2006/relationships/tags" Target="../tags/tag548.xml"/><Relationship Id="rId10" Type="http://schemas.openxmlformats.org/officeDocument/2006/relationships/tags" Target="../tags/tag497.xml"/><Relationship Id="rId19" Type="http://schemas.openxmlformats.org/officeDocument/2006/relationships/tags" Target="../tags/tag506.xml"/><Relationship Id="rId31" Type="http://schemas.openxmlformats.org/officeDocument/2006/relationships/tags" Target="../tags/tag518.xml"/><Relationship Id="rId44" Type="http://schemas.openxmlformats.org/officeDocument/2006/relationships/tags" Target="../tags/tag531.xml"/><Relationship Id="rId52" Type="http://schemas.openxmlformats.org/officeDocument/2006/relationships/tags" Target="../tags/tag539.xml"/><Relationship Id="rId60" Type="http://schemas.openxmlformats.org/officeDocument/2006/relationships/tags" Target="../tags/tag547.xml"/><Relationship Id="rId65" Type="http://schemas.openxmlformats.org/officeDocument/2006/relationships/tags" Target="../tags/tag499.xml"/><Relationship Id="rId4" Type="http://schemas.openxmlformats.org/officeDocument/2006/relationships/tags" Target="../tags/tag491.xml"/><Relationship Id="rId9" Type="http://schemas.openxmlformats.org/officeDocument/2006/relationships/tags" Target="../tags/tag496.xml"/><Relationship Id="rId14" Type="http://schemas.openxmlformats.org/officeDocument/2006/relationships/tags" Target="../tags/tag501.xml"/><Relationship Id="rId22" Type="http://schemas.openxmlformats.org/officeDocument/2006/relationships/tags" Target="../tags/tag509.xml"/><Relationship Id="rId27" Type="http://schemas.openxmlformats.org/officeDocument/2006/relationships/tags" Target="../tags/tag514.xml"/><Relationship Id="rId30" Type="http://schemas.openxmlformats.org/officeDocument/2006/relationships/tags" Target="../tags/tag517.xml"/><Relationship Id="rId35" Type="http://schemas.openxmlformats.org/officeDocument/2006/relationships/tags" Target="../tags/tag522.xml"/><Relationship Id="rId43" Type="http://schemas.openxmlformats.org/officeDocument/2006/relationships/tags" Target="../tags/tag530.xml"/><Relationship Id="rId48" Type="http://schemas.openxmlformats.org/officeDocument/2006/relationships/tags" Target="../tags/tag535.xml"/><Relationship Id="rId56" Type="http://schemas.openxmlformats.org/officeDocument/2006/relationships/tags" Target="../tags/tag543.xml"/><Relationship Id="rId64" Type="http://schemas.openxmlformats.org/officeDocument/2006/relationships/notesSlide" Target="../notesSlides/notesSlide25.xml"/><Relationship Id="rId8" Type="http://schemas.openxmlformats.org/officeDocument/2006/relationships/tags" Target="../tags/tag495.xml"/><Relationship Id="rId51" Type="http://schemas.openxmlformats.org/officeDocument/2006/relationships/tags" Target="../tags/tag538.xml"/><Relationship Id="rId3" Type="http://schemas.openxmlformats.org/officeDocument/2006/relationships/tags" Target="../tags/tag490.xml"/><Relationship Id="rId12" Type="http://schemas.openxmlformats.org/officeDocument/2006/relationships/tags" Target="../tags/tag499.xml"/><Relationship Id="rId17" Type="http://schemas.openxmlformats.org/officeDocument/2006/relationships/tags" Target="../tags/tag504.xml"/><Relationship Id="rId25" Type="http://schemas.openxmlformats.org/officeDocument/2006/relationships/tags" Target="../tags/tag512.xml"/><Relationship Id="rId33" Type="http://schemas.openxmlformats.org/officeDocument/2006/relationships/tags" Target="../tags/tag520.xml"/><Relationship Id="rId38" Type="http://schemas.openxmlformats.org/officeDocument/2006/relationships/tags" Target="../tags/tag525.xml"/><Relationship Id="rId46" Type="http://schemas.openxmlformats.org/officeDocument/2006/relationships/tags" Target="../tags/tag533.xml"/><Relationship Id="rId59" Type="http://schemas.openxmlformats.org/officeDocument/2006/relationships/tags" Target="../tags/tag546.xml"/></Relationships>
</file>

<file path=ppt/slides/_rels/slide29.xml.rels><?xml version="1.0" encoding="UTF-8" standalone="yes"?>
<Relationships xmlns="http://schemas.openxmlformats.org/package/2006/relationships"><Relationship Id="rId8" Type="http://schemas.openxmlformats.org/officeDocument/2006/relationships/tags" Target="../tags/tag557.xml"/><Relationship Id="rId13" Type="http://schemas.openxmlformats.org/officeDocument/2006/relationships/tags" Target="../tags/tag562.xml"/><Relationship Id="rId18" Type="http://schemas.openxmlformats.org/officeDocument/2006/relationships/tags" Target="../tags/tag567.xml"/><Relationship Id="rId26" Type="http://schemas.openxmlformats.org/officeDocument/2006/relationships/tags" Target="../tags/tag575.xml"/><Relationship Id="rId39" Type="http://schemas.openxmlformats.org/officeDocument/2006/relationships/tags" Target="../tags/tag588.xml"/><Relationship Id="rId3" Type="http://schemas.openxmlformats.org/officeDocument/2006/relationships/tags" Target="../tags/tag552.xml"/><Relationship Id="rId21" Type="http://schemas.openxmlformats.org/officeDocument/2006/relationships/tags" Target="../tags/tag570.xml"/><Relationship Id="rId34" Type="http://schemas.openxmlformats.org/officeDocument/2006/relationships/tags" Target="../tags/tag583.xml"/><Relationship Id="rId42" Type="http://schemas.openxmlformats.org/officeDocument/2006/relationships/tags" Target="../tags/tag591.xml"/><Relationship Id="rId47" Type="http://schemas.openxmlformats.org/officeDocument/2006/relationships/tags" Target="../tags/tag561.xml"/><Relationship Id="rId7" Type="http://schemas.openxmlformats.org/officeDocument/2006/relationships/tags" Target="../tags/tag556.xml"/><Relationship Id="rId12" Type="http://schemas.openxmlformats.org/officeDocument/2006/relationships/tags" Target="../tags/tag561.xml"/><Relationship Id="rId17" Type="http://schemas.openxmlformats.org/officeDocument/2006/relationships/tags" Target="../tags/tag566.xml"/><Relationship Id="rId25" Type="http://schemas.openxmlformats.org/officeDocument/2006/relationships/tags" Target="../tags/tag574.xml"/><Relationship Id="rId33" Type="http://schemas.openxmlformats.org/officeDocument/2006/relationships/tags" Target="../tags/tag582.xml"/><Relationship Id="rId38" Type="http://schemas.openxmlformats.org/officeDocument/2006/relationships/tags" Target="../tags/tag587.xml"/><Relationship Id="rId46" Type="http://schemas.openxmlformats.org/officeDocument/2006/relationships/notesSlide" Target="../notesSlides/notesSlide26.xml"/><Relationship Id="rId2" Type="http://schemas.openxmlformats.org/officeDocument/2006/relationships/tags" Target="../tags/tag551.xml"/><Relationship Id="rId16" Type="http://schemas.openxmlformats.org/officeDocument/2006/relationships/tags" Target="../tags/tag565.xml"/><Relationship Id="rId20" Type="http://schemas.openxmlformats.org/officeDocument/2006/relationships/tags" Target="../tags/tag569.xml"/><Relationship Id="rId29" Type="http://schemas.openxmlformats.org/officeDocument/2006/relationships/tags" Target="../tags/tag578.xml"/><Relationship Id="rId41" Type="http://schemas.openxmlformats.org/officeDocument/2006/relationships/tags" Target="../tags/tag590.xml"/><Relationship Id="rId1" Type="http://schemas.openxmlformats.org/officeDocument/2006/relationships/tags" Target="../tags/tag550.xml"/><Relationship Id="rId6" Type="http://schemas.openxmlformats.org/officeDocument/2006/relationships/tags" Target="../tags/tag555.xml"/><Relationship Id="rId11" Type="http://schemas.openxmlformats.org/officeDocument/2006/relationships/tags" Target="../tags/tag560.xml"/><Relationship Id="rId24" Type="http://schemas.openxmlformats.org/officeDocument/2006/relationships/tags" Target="../tags/tag573.xml"/><Relationship Id="rId32" Type="http://schemas.openxmlformats.org/officeDocument/2006/relationships/tags" Target="../tags/tag581.xml"/><Relationship Id="rId37" Type="http://schemas.openxmlformats.org/officeDocument/2006/relationships/tags" Target="../tags/tag586.xml"/><Relationship Id="rId40" Type="http://schemas.openxmlformats.org/officeDocument/2006/relationships/tags" Target="../tags/tag589.xml"/><Relationship Id="rId45" Type="http://schemas.openxmlformats.org/officeDocument/2006/relationships/slideLayout" Target="../slideLayouts/slideLayout6.xml"/><Relationship Id="rId5" Type="http://schemas.openxmlformats.org/officeDocument/2006/relationships/tags" Target="../tags/tag554.xml"/><Relationship Id="rId15" Type="http://schemas.openxmlformats.org/officeDocument/2006/relationships/tags" Target="../tags/tag564.xml"/><Relationship Id="rId23" Type="http://schemas.openxmlformats.org/officeDocument/2006/relationships/tags" Target="../tags/tag572.xml"/><Relationship Id="rId28" Type="http://schemas.openxmlformats.org/officeDocument/2006/relationships/tags" Target="../tags/tag577.xml"/><Relationship Id="rId36" Type="http://schemas.openxmlformats.org/officeDocument/2006/relationships/tags" Target="../tags/tag585.xml"/><Relationship Id="rId10" Type="http://schemas.openxmlformats.org/officeDocument/2006/relationships/tags" Target="../tags/tag559.xml"/><Relationship Id="rId19" Type="http://schemas.openxmlformats.org/officeDocument/2006/relationships/tags" Target="../tags/tag568.xml"/><Relationship Id="rId31" Type="http://schemas.openxmlformats.org/officeDocument/2006/relationships/tags" Target="../tags/tag580.xml"/><Relationship Id="rId44" Type="http://schemas.openxmlformats.org/officeDocument/2006/relationships/tags" Target="../tags/tag593.xml"/><Relationship Id="rId4" Type="http://schemas.openxmlformats.org/officeDocument/2006/relationships/tags" Target="../tags/tag553.xml"/><Relationship Id="rId9" Type="http://schemas.openxmlformats.org/officeDocument/2006/relationships/tags" Target="../tags/tag558.xml"/><Relationship Id="rId14" Type="http://schemas.openxmlformats.org/officeDocument/2006/relationships/tags" Target="../tags/tag563.xml"/><Relationship Id="rId22" Type="http://schemas.openxmlformats.org/officeDocument/2006/relationships/tags" Target="../tags/tag571.xml"/><Relationship Id="rId27" Type="http://schemas.openxmlformats.org/officeDocument/2006/relationships/tags" Target="../tags/tag576.xml"/><Relationship Id="rId30" Type="http://schemas.openxmlformats.org/officeDocument/2006/relationships/tags" Target="../tags/tag579.xml"/><Relationship Id="rId35" Type="http://schemas.openxmlformats.org/officeDocument/2006/relationships/tags" Target="../tags/tag584.xml"/><Relationship Id="rId43" Type="http://schemas.openxmlformats.org/officeDocument/2006/relationships/tags" Target="../tags/tag592.xml"/><Relationship Id="rId48"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tags" Target="../tags/tag601.xml"/><Relationship Id="rId13" Type="http://schemas.openxmlformats.org/officeDocument/2006/relationships/tags" Target="../tags/tag606.xml"/><Relationship Id="rId18" Type="http://schemas.openxmlformats.org/officeDocument/2006/relationships/tags" Target="../tags/tag611.xml"/><Relationship Id="rId26" Type="http://schemas.openxmlformats.org/officeDocument/2006/relationships/tags" Target="../tags/tag619.xml"/><Relationship Id="rId39" Type="http://schemas.openxmlformats.org/officeDocument/2006/relationships/tags" Target="../tags/tag632.xml"/><Relationship Id="rId3" Type="http://schemas.openxmlformats.org/officeDocument/2006/relationships/tags" Target="../tags/tag596.xml"/><Relationship Id="rId21" Type="http://schemas.openxmlformats.org/officeDocument/2006/relationships/tags" Target="../tags/tag614.xml"/><Relationship Id="rId34" Type="http://schemas.openxmlformats.org/officeDocument/2006/relationships/tags" Target="../tags/tag627.xml"/><Relationship Id="rId42" Type="http://schemas.openxmlformats.org/officeDocument/2006/relationships/tags" Target="../tags/tag635.xml"/><Relationship Id="rId47" Type="http://schemas.openxmlformats.org/officeDocument/2006/relationships/tags" Target="../tags/tag595.xml"/><Relationship Id="rId7" Type="http://schemas.openxmlformats.org/officeDocument/2006/relationships/tags" Target="../tags/tag600.xml"/><Relationship Id="rId12" Type="http://schemas.openxmlformats.org/officeDocument/2006/relationships/tags" Target="../tags/tag605.xml"/><Relationship Id="rId17" Type="http://schemas.openxmlformats.org/officeDocument/2006/relationships/tags" Target="../tags/tag610.xml"/><Relationship Id="rId25" Type="http://schemas.openxmlformats.org/officeDocument/2006/relationships/tags" Target="../tags/tag618.xml"/><Relationship Id="rId33" Type="http://schemas.openxmlformats.org/officeDocument/2006/relationships/tags" Target="../tags/tag626.xml"/><Relationship Id="rId38" Type="http://schemas.openxmlformats.org/officeDocument/2006/relationships/tags" Target="../tags/tag631.xml"/><Relationship Id="rId46" Type="http://schemas.openxmlformats.org/officeDocument/2006/relationships/notesSlide" Target="../notesSlides/notesSlide27.xml"/><Relationship Id="rId2" Type="http://schemas.openxmlformats.org/officeDocument/2006/relationships/tags" Target="../tags/tag595.xml"/><Relationship Id="rId16" Type="http://schemas.openxmlformats.org/officeDocument/2006/relationships/tags" Target="../tags/tag609.xml"/><Relationship Id="rId20" Type="http://schemas.openxmlformats.org/officeDocument/2006/relationships/tags" Target="../tags/tag613.xml"/><Relationship Id="rId29" Type="http://schemas.openxmlformats.org/officeDocument/2006/relationships/tags" Target="../tags/tag622.xml"/><Relationship Id="rId41" Type="http://schemas.openxmlformats.org/officeDocument/2006/relationships/tags" Target="../tags/tag634.xml"/><Relationship Id="rId1" Type="http://schemas.openxmlformats.org/officeDocument/2006/relationships/tags" Target="../tags/tag594.xml"/><Relationship Id="rId6" Type="http://schemas.openxmlformats.org/officeDocument/2006/relationships/tags" Target="../tags/tag599.xml"/><Relationship Id="rId11" Type="http://schemas.openxmlformats.org/officeDocument/2006/relationships/tags" Target="../tags/tag604.xml"/><Relationship Id="rId24" Type="http://schemas.openxmlformats.org/officeDocument/2006/relationships/tags" Target="../tags/tag617.xml"/><Relationship Id="rId32" Type="http://schemas.openxmlformats.org/officeDocument/2006/relationships/tags" Target="../tags/tag625.xml"/><Relationship Id="rId37" Type="http://schemas.openxmlformats.org/officeDocument/2006/relationships/tags" Target="../tags/tag630.xml"/><Relationship Id="rId40" Type="http://schemas.openxmlformats.org/officeDocument/2006/relationships/tags" Target="../tags/tag633.xml"/><Relationship Id="rId45" Type="http://schemas.openxmlformats.org/officeDocument/2006/relationships/slideLayout" Target="../slideLayouts/slideLayout6.xml"/><Relationship Id="rId5" Type="http://schemas.openxmlformats.org/officeDocument/2006/relationships/tags" Target="../tags/tag598.xml"/><Relationship Id="rId15" Type="http://schemas.openxmlformats.org/officeDocument/2006/relationships/tags" Target="../tags/tag608.xml"/><Relationship Id="rId23" Type="http://schemas.openxmlformats.org/officeDocument/2006/relationships/tags" Target="../tags/tag616.xml"/><Relationship Id="rId28" Type="http://schemas.openxmlformats.org/officeDocument/2006/relationships/tags" Target="../tags/tag621.xml"/><Relationship Id="rId36" Type="http://schemas.openxmlformats.org/officeDocument/2006/relationships/tags" Target="../tags/tag629.xml"/><Relationship Id="rId10" Type="http://schemas.openxmlformats.org/officeDocument/2006/relationships/tags" Target="../tags/tag603.xml"/><Relationship Id="rId19" Type="http://schemas.openxmlformats.org/officeDocument/2006/relationships/tags" Target="../tags/tag612.xml"/><Relationship Id="rId31" Type="http://schemas.openxmlformats.org/officeDocument/2006/relationships/tags" Target="../tags/tag624.xml"/><Relationship Id="rId44" Type="http://schemas.openxmlformats.org/officeDocument/2006/relationships/tags" Target="../tags/tag637.xml"/><Relationship Id="rId4" Type="http://schemas.openxmlformats.org/officeDocument/2006/relationships/tags" Target="../tags/tag597.xml"/><Relationship Id="rId9" Type="http://schemas.openxmlformats.org/officeDocument/2006/relationships/tags" Target="../tags/tag602.xml"/><Relationship Id="rId14" Type="http://schemas.openxmlformats.org/officeDocument/2006/relationships/tags" Target="../tags/tag607.xml"/><Relationship Id="rId22" Type="http://schemas.openxmlformats.org/officeDocument/2006/relationships/tags" Target="../tags/tag615.xml"/><Relationship Id="rId27" Type="http://schemas.openxmlformats.org/officeDocument/2006/relationships/tags" Target="../tags/tag620.xml"/><Relationship Id="rId30" Type="http://schemas.openxmlformats.org/officeDocument/2006/relationships/tags" Target="../tags/tag623.xml"/><Relationship Id="rId35" Type="http://schemas.openxmlformats.org/officeDocument/2006/relationships/tags" Target="../tags/tag628.xml"/><Relationship Id="rId43" Type="http://schemas.openxmlformats.org/officeDocument/2006/relationships/tags" Target="../tags/tag636.xml"/><Relationship Id="rId48" Type="http://schemas.openxmlformats.org/officeDocument/2006/relationships/image" Target="../media/image8.png"/></Relationships>
</file>

<file path=ppt/slides/_rels/slide31.xml.rels><?xml version="1.0" encoding="UTF-8" standalone="yes"?>
<Relationships xmlns="http://schemas.openxmlformats.org/package/2006/relationships"><Relationship Id="rId8" Type="http://schemas.openxmlformats.org/officeDocument/2006/relationships/tags" Target="../tags/tag645.xml"/><Relationship Id="rId13" Type="http://schemas.openxmlformats.org/officeDocument/2006/relationships/tags" Target="../tags/tag650.xml"/><Relationship Id="rId3" Type="http://schemas.openxmlformats.org/officeDocument/2006/relationships/tags" Target="../tags/tag640.xml"/><Relationship Id="rId7" Type="http://schemas.openxmlformats.org/officeDocument/2006/relationships/tags" Target="../tags/tag644.xml"/><Relationship Id="rId12" Type="http://schemas.openxmlformats.org/officeDocument/2006/relationships/tags" Target="../tags/tag649.xml"/><Relationship Id="rId17" Type="http://schemas.openxmlformats.org/officeDocument/2006/relationships/image" Target="../media/image140.emf"/><Relationship Id="rId2" Type="http://schemas.openxmlformats.org/officeDocument/2006/relationships/tags" Target="../tags/tag639.xml"/><Relationship Id="rId16" Type="http://schemas.openxmlformats.org/officeDocument/2006/relationships/customXml" Target="../ink/ink1.xml"/><Relationship Id="rId1" Type="http://schemas.openxmlformats.org/officeDocument/2006/relationships/tags" Target="../tags/tag638.xml"/><Relationship Id="rId6" Type="http://schemas.openxmlformats.org/officeDocument/2006/relationships/tags" Target="../tags/tag643.xml"/><Relationship Id="rId11" Type="http://schemas.openxmlformats.org/officeDocument/2006/relationships/tags" Target="../tags/tag648.xml"/><Relationship Id="rId5" Type="http://schemas.openxmlformats.org/officeDocument/2006/relationships/tags" Target="../tags/tag642.xml"/><Relationship Id="rId15" Type="http://schemas.openxmlformats.org/officeDocument/2006/relationships/notesSlide" Target="../notesSlides/notesSlide28.xml"/><Relationship Id="rId10" Type="http://schemas.openxmlformats.org/officeDocument/2006/relationships/tags" Target="../tags/tag647.xml"/><Relationship Id="rId4" Type="http://schemas.openxmlformats.org/officeDocument/2006/relationships/tags" Target="../tags/tag641.xml"/><Relationship Id="rId9" Type="http://schemas.openxmlformats.org/officeDocument/2006/relationships/tags" Target="../tags/tag646.xml"/><Relationship Id="rId14"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8" Type="http://schemas.openxmlformats.org/officeDocument/2006/relationships/tags" Target="../tags/tag658.xml"/><Relationship Id="rId13" Type="http://schemas.openxmlformats.org/officeDocument/2006/relationships/tags" Target="../tags/tag663.xml"/><Relationship Id="rId18" Type="http://schemas.openxmlformats.org/officeDocument/2006/relationships/tags" Target="../tags/tag668.xml"/><Relationship Id="rId26" Type="http://schemas.openxmlformats.org/officeDocument/2006/relationships/tags" Target="../tags/tag676.xml"/><Relationship Id="rId3" Type="http://schemas.openxmlformats.org/officeDocument/2006/relationships/tags" Target="../tags/tag653.xml"/><Relationship Id="rId21" Type="http://schemas.openxmlformats.org/officeDocument/2006/relationships/tags" Target="../tags/tag671.xml"/><Relationship Id="rId34" Type="http://schemas.openxmlformats.org/officeDocument/2006/relationships/slideLayout" Target="../slideLayouts/slideLayout6.xml"/><Relationship Id="rId7" Type="http://schemas.openxmlformats.org/officeDocument/2006/relationships/tags" Target="../tags/tag657.xml"/><Relationship Id="rId12" Type="http://schemas.openxmlformats.org/officeDocument/2006/relationships/tags" Target="../tags/tag662.xml"/><Relationship Id="rId17" Type="http://schemas.openxmlformats.org/officeDocument/2006/relationships/tags" Target="../tags/tag667.xml"/><Relationship Id="rId25" Type="http://schemas.openxmlformats.org/officeDocument/2006/relationships/tags" Target="../tags/tag675.xml"/><Relationship Id="rId33" Type="http://schemas.openxmlformats.org/officeDocument/2006/relationships/tags" Target="../tags/tag683.xml"/><Relationship Id="rId2" Type="http://schemas.openxmlformats.org/officeDocument/2006/relationships/tags" Target="../tags/tag652.xml"/><Relationship Id="rId16" Type="http://schemas.openxmlformats.org/officeDocument/2006/relationships/tags" Target="../tags/tag666.xml"/><Relationship Id="rId20" Type="http://schemas.openxmlformats.org/officeDocument/2006/relationships/tags" Target="../tags/tag670.xml"/><Relationship Id="rId29" Type="http://schemas.openxmlformats.org/officeDocument/2006/relationships/tags" Target="../tags/tag679.xml"/><Relationship Id="rId1" Type="http://schemas.openxmlformats.org/officeDocument/2006/relationships/tags" Target="../tags/tag651.xml"/><Relationship Id="rId6" Type="http://schemas.openxmlformats.org/officeDocument/2006/relationships/tags" Target="../tags/tag656.xml"/><Relationship Id="rId11" Type="http://schemas.openxmlformats.org/officeDocument/2006/relationships/tags" Target="../tags/tag661.xml"/><Relationship Id="rId24" Type="http://schemas.openxmlformats.org/officeDocument/2006/relationships/tags" Target="../tags/tag674.xml"/><Relationship Id="rId32" Type="http://schemas.openxmlformats.org/officeDocument/2006/relationships/tags" Target="../tags/tag682.xml"/><Relationship Id="rId5" Type="http://schemas.openxmlformats.org/officeDocument/2006/relationships/tags" Target="../tags/tag655.xml"/><Relationship Id="rId15" Type="http://schemas.openxmlformats.org/officeDocument/2006/relationships/tags" Target="../tags/tag665.xml"/><Relationship Id="rId23" Type="http://schemas.openxmlformats.org/officeDocument/2006/relationships/tags" Target="../tags/tag673.xml"/><Relationship Id="rId28" Type="http://schemas.openxmlformats.org/officeDocument/2006/relationships/tags" Target="../tags/tag678.xml"/><Relationship Id="rId10" Type="http://schemas.openxmlformats.org/officeDocument/2006/relationships/tags" Target="../tags/tag660.xml"/><Relationship Id="rId19" Type="http://schemas.openxmlformats.org/officeDocument/2006/relationships/tags" Target="../tags/tag669.xml"/><Relationship Id="rId31" Type="http://schemas.openxmlformats.org/officeDocument/2006/relationships/tags" Target="../tags/tag681.xml"/><Relationship Id="rId4" Type="http://schemas.openxmlformats.org/officeDocument/2006/relationships/tags" Target="../tags/tag654.xml"/><Relationship Id="rId9" Type="http://schemas.openxmlformats.org/officeDocument/2006/relationships/tags" Target="../tags/tag659.xml"/><Relationship Id="rId14" Type="http://schemas.openxmlformats.org/officeDocument/2006/relationships/tags" Target="../tags/tag664.xml"/><Relationship Id="rId22" Type="http://schemas.openxmlformats.org/officeDocument/2006/relationships/tags" Target="../tags/tag672.xml"/><Relationship Id="rId27" Type="http://schemas.openxmlformats.org/officeDocument/2006/relationships/tags" Target="../tags/tag677.xml"/><Relationship Id="rId30" Type="http://schemas.openxmlformats.org/officeDocument/2006/relationships/tags" Target="../tags/tag680.xml"/><Relationship Id="rId35" Type="http://schemas.openxmlformats.org/officeDocument/2006/relationships/notesSlide" Target="../notesSlides/notesSlide29.xml"/></Relationships>
</file>

<file path=ppt/slides/_rels/slide33.xml.rels><?xml version="1.0" encoding="UTF-8" standalone="yes"?>
<Relationships xmlns="http://schemas.openxmlformats.org/package/2006/relationships"><Relationship Id="rId8" Type="http://schemas.openxmlformats.org/officeDocument/2006/relationships/tags" Target="../tags/tag691.xml"/><Relationship Id="rId13" Type="http://schemas.openxmlformats.org/officeDocument/2006/relationships/tags" Target="../tags/tag696.xml"/><Relationship Id="rId18" Type="http://schemas.openxmlformats.org/officeDocument/2006/relationships/tags" Target="../tags/tag701.xml"/><Relationship Id="rId26" Type="http://schemas.openxmlformats.org/officeDocument/2006/relationships/tags" Target="../tags/tag709.xml"/><Relationship Id="rId3" Type="http://schemas.openxmlformats.org/officeDocument/2006/relationships/tags" Target="../tags/tag686.xml"/><Relationship Id="rId21" Type="http://schemas.openxmlformats.org/officeDocument/2006/relationships/tags" Target="../tags/tag704.xml"/><Relationship Id="rId34" Type="http://schemas.openxmlformats.org/officeDocument/2006/relationships/notesSlide" Target="../notesSlides/notesSlide30.xml"/><Relationship Id="rId7" Type="http://schemas.openxmlformats.org/officeDocument/2006/relationships/tags" Target="../tags/tag690.xml"/><Relationship Id="rId12" Type="http://schemas.openxmlformats.org/officeDocument/2006/relationships/tags" Target="../tags/tag695.xml"/><Relationship Id="rId17" Type="http://schemas.openxmlformats.org/officeDocument/2006/relationships/tags" Target="../tags/tag700.xml"/><Relationship Id="rId25" Type="http://schemas.openxmlformats.org/officeDocument/2006/relationships/tags" Target="../tags/tag708.xml"/><Relationship Id="rId33" Type="http://schemas.openxmlformats.org/officeDocument/2006/relationships/slideLayout" Target="../slideLayouts/slideLayout6.xml"/><Relationship Id="rId2" Type="http://schemas.openxmlformats.org/officeDocument/2006/relationships/tags" Target="../tags/tag685.xml"/><Relationship Id="rId16" Type="http://schemas.openxmlformats.org/officeDocument/2006/relationships/tags" Target="../tags/tag699.xml"/><Relationship Id="rId20" Type="http://schemas.openxmlformats.org/officeDocument/2006/relationships/tags" Target="../tags/tag703.xml"/><Relationship Id="rId29" Type="http://schemas.openxmlformats.org/officeDocument/2006/relationships/tags" Target="../tags/tag712.xml"/><Relationship Id="rId1" Type="http://schemas.openxmlformats.org/officeDocument/2006/relationships/tags" Target="../tags/tag684.xml"/><Relationship Id="rId6" Type="http://schemas.openxmlformats.org/officeDocument/2006/relationships/tags" Target="../tags/tag689.xml"/><Relationship Id="rId11" Type="http://schemas.openxmlformats.org/officeDocument/2006/relationships/tags" Target="../tags/tag694.xml"/><Relationship Id="rId24" Type="http://schemas.openxmlformats.org/officeDocument/2006/relationships/tags" Target="../tags/tag707.xml"/><Relationship Id="rId32" Type="http://schemas.openxmlformats.org/officeDocument/2006/relationships/tags" Target="../tags/tag715.xml"/><Relationship Id="rId5" Type="http://schemas.openxmlformats.org/officeDocument/2006/relationships/tags" Target="../tags/tag688.xml"/><Relationship Id="rId15" Type="http://schemas.openxmlformats.org/officeDocument/2006/relationships/tags" Target="../tags/tag698.xml"/><Relationship Id="rId23" Type="http://schemas.openxmlformats.org/officeDocument/2006/relationships/tags" Target="../tags/tag706.xml"/><Relationship Id="rId28" Type="http://schemas.openxmlformats.org/officeDocument/2006/relationships/tags" Target="../tags/tag711.xml"/><Relationship Id="rId10" Type="http://schemas.openxmlformats.org/officeDocument/2006/relationships/tags" Target="../tags/tag693.xml"/><Relationship Id="rId19" Type="http://schemas.openxmlformats.org/officeDocument/2006/relationships/tags" Target="../tags/tag702.xml"/><Relationship Id="rId31" Type="http://schemas.openxmlformats.org/officeDocument/2006/relationships/tags" Target="../tags/tag714.xml"/><Relationship Id="rId4" Type="http://schemas.openxmlformats.org/officeDocument/2006/relationships/tags" Target="../tags/tag687.xml"/><Relationship Id="rId9" Type="http://schemas.openxmlformats.org/officeDocument/2006/relationships/tags" Target="../tags/tag692.xml"/><Relationship Id="rId14" Type="http://schemas.openxmlformats.org/officeDocument/2006/relationships/tags" Target="../tags/tag697.xml"/><Relationship Id="rId22" Type="http://schemas.openxmlformats.org/officeDocument/2006/relationships/tags" Target="../tags/tag705.xml"/><Relationship Id="rId27" Type="http://schemas.openxmlformats.org/officeDocument/2006/relationships/tags" Target="../tags/tag710.xml"/><Relationship Id="rId30" Type="http://schemas.openxmlformats.org/officeDocument/2006/relationships/tags" Target="../tags/tag7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17.xml"/><Relationship Id="rId1" Type="http://schemas.openxmlformats.org/officeDocument/2006/relationships/tags" Target="../tags/tag716.xml"/><Relationship Id="rId5" Type="http://schemas.openxmlformats.org/officeDocument/2006/relationships/image" Target="../media/image5.jpeg"/><Relationship Id="rId4" Type="http://schemas.openxmlformats.org/officeDocument/2006/relationships/notesSlide" Target="../notesSlides/notesSlide31.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19.xml"/><Relationship Id="rId1" Type="http://schemas.openxmlformats.org/officeDocument/2006/relationships/tags" Target="../tags/tag718.xml"/><Relationship Id="rId4" Type="http://schemas.openxmlformats.org/officeDocument/2006/relationships/notesSlide" Target="../notesSlides/notesSlide32.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3" Type="http://schemas.openxmlformats.org/officeDocument/2006/relationships/tags" Target="../tags/tag722.xml"/><Relationship Id="rId7" Type="http://schemas.openxmlformats.org/officeDocument/2006/relationships/image" Target="../media/image12.png"/><Relationship Id="rId2" Type="http://schemas.openxmlformats.org/officeDocument/2006/relationships/tags" Target="../tags/tag721.xml"/><Relationship Id="rId1" Type="http://schemas.openxmlformats.org/officeDocument/2006/relationships/tags" Target="../tags/tag720.xml"/><Relationship Id="rId6" Type="http://schemas.openxmlformats.org/officeDocument/2006/relationships/tags" Target="../tags/tag720.xml"/><Relationship Id="rId5" Type="http://schemas.openxmlformats.org/officeDocument/2006/relationships/notesSlide" Target="../notesSlides/notesSlide34.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tags" Target="../tags/tag725.xml"/><Relationship Id="rId7" Type="http://schemas.openxmlformats.org/officeDocument/2006/relationships/image" Target="../media/image12.png"/><Relationship Id="rId2" Type="http://schemas.openxmlformats.org/officeDocument/2006/relationships/tags" Target="../tags/tag724.xml"/><Relationship Id="rId1" Type="http://schemas.openxmlformats.org/officeDocument/2006/relationships/tags" Target="../tags/tag723.xml"/><Relationship Id="rId6" Type="http://schemas.openxmlformats.org/officeDocument/2006/relationships/tags" Target="../tags/tag725.xml"/><Relationship Id="rId5" Type="http://schemas.openxmlformats.org/officeDocument/2006/relationships/notesSlide" Target="../notesSlides/notesSlide35.xml"/><Relationship Id="rId4"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7.xml"/><Relationship Id="rId1" Type="http://schemas.openxmlformats.org/officeDocument/2006/relationships/tags" Target="../tags/tag726.xml"/><Relationship Id="rId4" Type="http://schemas.openxmlformats.org/officeDocument/2006/relationships/notesSlide" Target="../notesSlides/notesSlide36.xml"/></Relationships>
</file>

<file path=ppt/slides/_rels/slide42.xml.rels><?xml version="1.0" encoding="UTF-8" standalone="yes"?>
<Relationships xmlns="http://schemas.openxmlformats.org/package/2006/relationships"><Relationship Id="rId3" Type="http://schemas.openxmlformats.org/officeDocument/2006/relationships/tags" Target="../tags/tag730.xml"/><Relationship Id="rId2" Type="http://schemas.openxmlformats.org/officeDocument/2006/relationships/tags" Target="../tags/tag729.xml"/><Relationship Id="rId1" Type="http://schemas.openxmlformats.org/officeDocument/2006/relationships/tags" Target="../tags/tag728.xml"/><Relationship Id="rId5" Type="http://schemas.openxmlformats.org/officeDocument/2006/relationships/notesSlide" Target="../notesSlides/notesSlide37.xml"/><Relationship Id="rId4"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32.xml"/><Relationship Id="rId1" Type="http://schemas.openxmlformats.org/officeDocument/2006/relationships/tags" Target="../tags/tag731.xml"/><Relationship Id="rId4" Type="http://schemas.openxmlformats.org/officeDocument/2006/relationships/notesSlide" Target="../notesSlides/notesSlide38.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34.xml"/><Relationship Id="rId1" Type="http://schemas.openxmlformats.org/officeDocument/2006/relationships/tags" Target="../tags/tag733.xml"/><Relationship Id="rId4" Type="http://schemas.openxmlformats.org/officeDocument/2006/relationships/notesSlide" Target="../notesSlides/notesSlide39.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36.xml"/><Relationship Id="rId1" Type="http://schemas.openxmlformats.org/officeDocument/2006/relationships/tags" Target="../tags/tag735.xml"/><Relationship Id="rId4" Type="http://schemas.openxmlformats.org/officeDocument/2006/relationships/notesSlide" Target="../notesSlides/notesSlide40.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38.xml"/><Relationship Id="rId1" Type="http://schemas.openxmlformats.org/officeDocument/2006/relationships/tags" Target="../tags/tag737.xml"/><Relationship Id="rId4" Type="http://schemas.openxmlformats.org/officeDocument/2006/relationships/notesSlide" Target="../notesSlides/notesSlide41.xml"/></Relationships>
</file>

<file path=ppt/slides/_rels/slide47.xml.rels><?xml version="1.0" encoding="UTF-8" standalone="yes"?>
<Relationships xmlns="http://schemas.openxmlformats.org/package/2006/relationships"><Relationship Id="rId13" Type="http://schemas.openxmlformats.org/officeDocument/2006/relationships/tags" Target="../tags/tag751.xml"/><Relationship Id="rId18" Type="http://schemas.openxmlformats.org/officeDocument/2006/relationships/tags" Target="../tags/tag756.xml"/><Relationship Id="rId26" Type="http://schemas.openxmlformats.org/officeDocument/2006/relationships/tags" Target="../tags/tag764.xml"/><Relationship Id="rId39" Type="http://schemas.openxmlformats.org/officeDocument/2006/relationships/tags" Target="../tags/tag777.xml"/><Relationship Id="rId21" Type="http://schemas.openxmlformats.org/officeDocument/2006/relationships/tags" Target="../tags/tag759.xml"/><Relationship Id="rId34" Type="http://schemas.openxmlformats.org/officeDocument/2006/relationships/tags" Target="../tags/tag772.xml"/><Relationship Id="rId42" Type="http://schemas.openxmlformats.org/officeDocument/2006/relationships/tags" Target="../tags/tag780.xml"/><Relationship Id="rId47" Type="http://schemas.openxmlformats.org/officeDocument/2006/relationships/tags" Target="../tags/tag785.xml"/><Relationship Id="rId50" Type="http://schemas.openxmlformats.org/officeDocument/2006/relationships/tags" Target="../tags/tag788.xml"/><Relationship Id="rId55" Type="http://schemas.openxmlformats.org/officeDocument/2006/relationships/tags" Target="../tags/tag793.xml"/><Relationship Id="rId68" Type="http://schemas.openxmlformats.org/officeDocument/2006/relationships/tags" Target="../tags/tag4900.xml"/><Relationship Id="rId7" Type="http://schemas.openxmlformats.org/officeDocument/2006/relationships/tags" Target="../tags/tag745.xml"/><Relationship Id="rId2" Type="http://schemas.openxmlformats.org/officeDocument/2006/relationships/tags" Target="../tags/tag740.xml"/><Relationship Id="rId16" Type="http://schemas.openxmlformats.org/officeDocument/2006/relationships/tags" Target="../tags/tag754.xml"/><Relationship Id="rId20" Type="http://schemas.openxmlformats.org/officeDocument/2006/relationships/tags" Target="../tags/tag758.xml"/><Relationship Id="rId29" Type="http://schemas.openxmlformats.org/officeDocument/2006/relationships/tags" Target="../tags/tag767.xml"/><Relationship Id="rId41" Type="http://schemas.openxmlformats.org/officeDocument/2006/relationships/tags" Target="../tags/tag779.xml"/><Relationship Id="rId54" Type="http://schemas.openxmlformats.org/officeDocument/2006/relationships/tags" Target="../tags/tag792.xml"/><Relationship Id="rId1" Type="http://schemas.openxmlformats.org/officeDocument/2006/relationships/tags" Target="../tags/tag739.xml"/><Relationship Id="rId6" Type="http://schemas.openxmlformats.org/officeDocument/2006/relationships/tags" Target="../tags/tag744.xml"/><Relationship Id="rId11" Type="http://schemas.openxmlformats.org/officeDocument/2006/relationships/tags" Target="../tags/tag749.xml"/><Relationship Id="rId24" Type="http://schemas.openxmlformats.org/officeDocument/2006/relationships/tags" Target="../tags/tag762.xml"/><Relationship Id="rId32" Type="http://schemas.openxmlformats.org/officeDocument/2006/relationships/tags" Target="../tags/tag770.xml"/><Relationship Id="rId37" Type="http://schemas.openxmlformats.org/officeDocument/2006/relationships/tags" Target="../tags/tag775.xml"/><Relationship Id="rId40" Type="http://schemas.openxmlformats.org/officeDocument/2006/relationships/tags" Target="../tags/tag778.xml"/><Relationship Id="rId45" Type="http://schemas.openxmlformats.org/officeDocument/2006/relationships/tags" Target="../tags/tag783.xml"/><Relationship Id="rId53" Type="http://schemas.openxmlformats.org/officeDocument/2006/relationships/tags" Target="../tags/tag791.xml"/><Relationship Id="rId58" Type="http://schemas.openxmlformats.org/officeDocument/2006/relationships/slideLayout" Target="../slideLayouts/slideLayout2.xml"/><Relationship Id="rId5" Type="http://schemas.openxmlformats.org/officeDocument/2006/relationships/tags" Target="../tags/tag743.xml"/><Relationship Id="rId15" Type="http://schemas.openxmlformats.org/officeDocument/2006/relationships/tags" Target="../tags/tag753.xml"/><Relationship Id="rId23" Type="http://schemas.openxmlformats.org/officeDocument/2006/relationships/tags" Target="../tags/tag761.xml"/><Relationship Id="rId28" Type="http://schemas.openxmlformats.org/officeDocument/2006/relationships/tags" Target="../tags/tag766.xml"/><Relationship Id="rId36" Type="http://schemas.openxmlformats.org/officeDocument/2006/relationships/tags" Target="../tags/tag774.xml"/><Relationship Id="rId49" Type="http://schemas.openxmlformats.org/officeDocument/2006/relationships/tags" Target="../tags/tag787.xml"/><Relationship Id="rId57" Type="http://schemas.openxmlformats.org/officeDocument/2006/relationships/tags" Target="../tags/tag795.xml"/><Relationship Id="rId10" Type="http://schemas.openxmlformats.org/officeDocument/2006/relationships/tags" Target="../tags/tag748.xml"/><Relationship Id="rId19" Type="http://schemas.openxmlformats.org/officeDocument/2006/relationships/tags" Target="../tags/tag757.xml"/><Relationship Id="rId31" Type="http://schemas.openxmlformats.org/officeDocument/2006/relationships/tags" Target="../tags/tag769.xml"/><Relationship Id="rId44" Type="http://schemas.openxmlformats.org/officeDocument/2006/relationships/tags" Target="../tags/tag782.xml"/><Relationship Id="rId52" Type="http://schemas.openxmlformats.org/officeDocument/2006/relationships/tags" Target="../tags/tag790.xml"/><Relationship Id="rId4" Type="http://schemas.openxmlformats.org/officeDocument/2006/relationships/tags" Target="../tags/tag742.xml"/><Relationship Id="rId9" Type="http://schemas.openxmlformats.org/officeDocument/2006/relationships/tags" Target="../tags/tag747.xml"/><Relationship Id="rId14" Type="http://schemas.openxmlformats.org/officeDocument/2006/relationships/tags" Target="../tags/tag752.xml"/><Relationship Id="rId22" Type="http://schemas.openxmlformats.org/officeDocument/2006/relationships/tags" Target="../tags/tag760.xml"/><Relationship Id="rId27" Type="http://schemas.openxmlformats.org/officeDocument/2006/relationships/tags" Target="../tags/tag765.xml"/><Relationship Id="rId30" Type="http://schemas.openxmlformats.org/officeDocument/2006/relationships/tags" Target="../tags/tag768.xml"/><Relationship Id="rId35" Type="http://schemas.openxmlformats.org/officeDocument/2006/relationships/tags" Target="../tags/tag773.xml"/><Relationship Id="rId43" Type="http://schemas.openxmlformats.org/officeDocument/2006/relationships/tags" Target="../tags/tag781.xml"/><Relationship Id="rId48" Type="http://schemas.openxmlformats.org/officeDocument/2006/relationships/tags" Target="../tags/tag786.xml"/><Relationship Id="rId56" Type="http://schemas.openxmlformats.org/officeDocument/2006/relationships/tags" Target="../tags/tag794.xml"/><Relationship Id="rId69" Type="http://schemas.openxmlformats.org/officeDocument/2006/relationships/image" Target="../media/image16.png"/><Relationship Id="rId8" Type="http://schemas.openxmlformats.org/officeDocument/2006/relationships/tags" Target="../tags/tag746.xml"/><Relationship Id="rId51" Type="http://schemas.openxmlformats.org/officeDocument/2006/relationships/tags" Target="../tags/tag789.xml"/><Relationship Id="rId3" Type="http://schemas.openxmlformats.org/officeDocument/2006/relationships/tags" Target="../tags/tag741.xml"/><Relationship Id="rId12" Type="http://schemas.openxmlformats.org/officeDocument/2006/relationships/tags" Target="../tags/tag750.xml"/><Relationship Id="rId17" Type="http://schemas.openxmlformats.org/officeDocument/2006/relationships/tags" Target="../tags/tag755.xml"/><Relationship Id="rId25" Type="http://schemas.openxmlformats.org/officeDocument/2006/relationships/tags" Target="../tags/tag763.xml"/><Relationship Id="rId33" Type="http://schemas.openxmlformats.org/officeDocument/2006/relationships/tags" Target="../tags/tag771.xml"/><Relationship Id="rId38" Type="http://schemas.openxmlformats.org/officeDocument/2006/relationships/tags" Target="../tags/tag776.xml"/><Relationship Id="rId46" Type="http://schemas.openxmlformats.org/officeDocument/2006/relationships/tags" Target="../tags/tag784.xml"/><Relationship Id="rId59" Type="http://schemas.openxmlformats.org/officeDocument/2006/relationships/notesSlide" Target="../notesSlides/notesSlide42.xml"/></Relationships>
</file>

<file path=ppt/slides/_rels/slide48.xml.rels><?xml version="1.0" encoding="UTF-8" standalone="yes"?>
<Relationships xmlns="http://schemas.openxmlformats.org/package/2006/relationships"><Relationship Id="rId13" Type="http://schemas.openxmlformats.org/officeDocument/2006/relationships/tags" Target="../tags/tag808.xml"/><Relationship Id="rId18" Type="http://schemas.openxmlformats.org/officeDocument/2006/relationships/tags" Target="../tags/tag813.xml"/><Relationship Id="rId26" Type="http://schemas.openxmlformats.org/officeDocument/2006/relationships/tags" Target="../tags/tag821.xml"/><Relationship Id="rId39" Type="http://schemas.openxmlformats.org/officeDocument/2006/relationships/tags" Target="../tags/tag834.xml"/><Relationship Id="rId21" Type="http://schemas.openxmlformats.org/officeDocument/2006/relationships/tags" Target="../tags/tag816.xml"/><Relationship Id="rId34" Type="http://schemas.openxmlformats.org/officeDocument/2006/relationships/tags" Target="../tags/tag829.xml"/><Relationship Id="rId42" Type="http://schemas.openxmlformats.org/officeDocument/2006/relationships/tags" Target="../tags/tag837.xml"/><Relationship Id="rId47" Type="http://schemas.openxmlformats.org/officeDocument/2006/relationships/tags" Target="../tags/tag842.xml"/><Relationship Id="rId50" Type="http://schemas.openxmlformats.org/officeDocument/2006/relationships/tags" Target="../tags/tag845.xml"/><Relationship Id="rId55" Type="http://schemas.openxmlformats.org/officeDocument/2006/relationships/tags" Target="../tags/tag850.xml"/><Relationship Id="rId68" Type="http://schemas.openxmlformats.org/officeDocument/2006/relationships/tags" Target="../tags/tag4900.xml"/><Relationship Id="rId7" Type="http://schemas.openxmlformats.org/officeDocument/2006/relationships/tags" Target="../tags/tag802.xml"/><Relationship Id="rId2" Type="http://schemas.openxmlformats.org/officeDocument/2006/relationships/tags" Target="../tags/tag797.xml"/><Relationship Id="rId16" Type="http://schemas.openxmlformats.org/officeDocument/2006/relationships/tags" Target="../tags/tag811.xml"/><Relationship Id="rId20" Type="http://schemas.openxmlformats.org/officeDocument/2006/relationships/tags" Target="../tags/tag815.xml"/><Relationship Id="rId29" Type="http://schemas.openxmlformats.org/officeDocument/2006/relationships/tags" Target="../tags/tag824.xml"/><Relationship Id="rId41" Type="http://schemas.openxmlformats.org/officeDocument/2006/relationships/tags" Target="../tags/tag836.xml"/><Relationship Id="rId54" Type="http://schemas.openxmlformats.org/officeDocument/2006/relationships/tags" Target="../tags/tag849.xml"/><Relationship Id="rId1" Type="http://schemas.openxmlformats.org/officeDocument/2006/relationships/tags" Target="../tags/tag796.xml"/><Relationship Id="rId6" Type="http://schemas.openxmlformats.org/officeDocument/2006/relationships/tags" Target="../tags/tag801.xml"/><Relationship Id="rId11" Type="http://schemas.openxmlformats.org/officeDocument/2006/relationships/tags" Target="../tags/tag806.xml"/><Relationship Id="rId24" Type="http://schemas.openxmlformats.org/officeDocument/2006/relationships/tags" Target="../tags/tag819.xml"/><Relationship Id="rId32" Type="http://schemas.openxmlformats.org/officeDocument/2006/relationships/tags" Target="../tags/tag827.xml"/><Relationship Id="rId37" Type="http://schemas.openxmlformats.org/officeDocument/2006/relationships/tags" Target="../tags/tag832.xml"/><Relationship Id="rId40" Type="http://schemas.openxmlformats.org/officeDocument/2006/relationships/tags" Target="../tags/tag835.xml"/><Relationship Id="rId45" Type="http://schemas.openxmlformats.org/officeDocument/2006/relationships/tags" Target="../tags/tag840.xml"/><Relationship Id="rId53" Type="http://schemas.openxmlformats.org/officeDocument/2006/relationships/tags" Target="../tags/tag848.xml"/><Relationship Id="rId58" Type="http://schemas.openxmlformats.org/officeDocument/2006/relationships/tags" Target="../tags/tag853.xml"/><Relationship Id="rId5" Type="http://schemas.openxmlformats.org/officeDocument/2006/relationships/tags" Target="../tags/tag800.xml"/><Relationship Id="rId15" Type="http://schemas.openxmlformats.org/officeDocument/2006/relationships/tags" Target="../tags/tag810.xml"/><Relationship Id="rId23" Type="http://schemas.openxmlformats.org/officeDocument/2006/relationships/tags" Target="../tags/tag818.xml"/><Relationship Id="rId28" Type="http://schemas.openxmlformats.org/officeDocument/2006/relationships/tags" Target="../tags/tag823.xml"/><Relationship Id="rId36" Type="http://schemas.openxmlformats.org/officeDocument/2006/relationships/tags" Target="../tags/tag831.xml"/><Relationship Id="rId49" Type="http://schemas.openxmlformats.org/officeDocument/2006/relationships/tags" Target="../tags/tag844.xml"/><Relationship Id="rId57" Type="http://schemas.openxmlformats.org/officeDocument/2006/relationships/tags" Target="../tags/tag852.xml"/><Relationship Id="rId61" Type="http://schemas.openxmlformats.org/officeDocument/2006/relationships/notesSlide" Target="../notesSlides/notesSlide43.xml"/><Relationship Id="rId10" Type="http://schemas.openxmlformats.org/officeDocument/2006/relationships/tags" Target="../tags/tag805.xml"/><Relationship Id="rId19" Type="http://schemas.openxmlformats.org/officeDocument/2006/relationships/tags" Target="../tags/tag814.xml"/><Relationship Id="rId31" Type="http://schemas.openxmlformats.org/officeDocument/2006/relationships/tags" Target="../tags/tag826.xml"/><Relationship Id="rId44" Type="http://schemas.openxmlformats.org/officeDocument/2006/relationships/tags" Target="../tags/tag839.xml"/><Relationship Id="rId52" Type="http://schemas.openxmlformats.org/officeDocument/2006/relationships/tags" Target="../tags/tag847.xml"/><Relationship Id="rId60" Type="http://schemas.openxmlformats.org/officeDocument/2006/relationships/slideLayout" Target="../slideLayouts/slideLayout2.xml"/><Relationship Id="rId4" Type="http://schemas.openxmlformats.org/officeDocument/2006/relationships/tags" Target="../tags/tag799.xml"/><Relationship Id="rId9" Type="http://schemas.openxmlformats.org/officeDocument/2006/relationships/tags" Target="../tags/tag804.xml"/><Relationship Id="rId14" Type="http://schemas.openxmlformats.org/officeDocument/2006/relationships/tags" Target="../tags/tag809.xml"/><Relationship Id="rId22" Type="http://schemas.openxmlformats.org/officeDocument/2006/relationships/tags" Target="../tags/tag817.xml"/><Relationship Id="rId27" Type="http://schemas.openxmlformats.org/officeDocument/2006/relationships/tags" Target="../tags/tag822.xml"/><Relationship Id="rId30" Type="http://schemas.openxmlformats.org/officeDocument/2006/relationships/tags" Target="../tags/tag825.xml"/><Relationship Id="rId35" Type="http://schemas.openxmlformats.org/officeDocument/2006/relationships/tags" Target="../tags/tag830.xml"/><Relationship Id="rId43" Type="http://schemas.openxmlformats.org/officeDocument/2006/relationships/tags" Target="../tags/tag838.xml"/><Relationship Id="rId48" Type="http://schemas.openxmlformats.org/officeDocument/2006/relationships/tags" Target="../tags/tag843.xml"/><Relationship Id="rId56" Type="http://schemas.openxmlformats.org/officeDocument/2006/relationships/tags" Target="../tags/tag851.xml"/><Relationship Id="rId69" Type="http://schemas.openxmlformats.org/officeDocument/2006/relationships/image" Target="../media/image16.png"/><Relationship Id="rId8" Type="http://schemas.openxmlformats.org/officeDocument/2006/relationships/tags" Target="../tags/tag803.xml"/><Relationship Id="rId51" Type="http://schemas.openxmlformats.org/officeDocument/2006/relationships/tags" Target="../tags/tag846.xml"/><Relationship Id="rId3" Type="http://schemas.openxmlformats.org/officeDocument/2006/relationships/tags" Target="../tags/tag798.xml"/><Relationship Id="rId12" Type="http://schemas.openxmlformats.org/officeDocument/2006/relationships/tags" Target="../tags/tag807.xml"/><Relationship Id="rId17" Type="http://schemas.openxmlformats.org/officeDocument/2006/relationships/tags" Target="../tags/tag812.xml"/><Relationship Id="rId25" Type="http://schemas.openxmlformats.org/officeDocument/2006/relationships/tags" Target="../tags/tag820.xml"/><Relationship Id="rId33" Type="http://schemas.openxmlformats.org/officeDocument/2006/relationships/tags" Target="../tags/tag828.xml"/><Relationship Id="rId38" Type="http://schemas.openxmlformats.org/officeDocument/2006/relationships/tags" Target="../tags/tag833.xml"/><Relationship Id="rId46" Type="http://schemas.openxmlformats.org/officeDocument/2006/relationships/tags" Target="../tags/tag841.xml"/><Relationship Id="rId59" Type="http://schemas.openxmlformats.org/officeDocument/2006/relationships/tags" Target="../tags/tag85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9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56.xml"/><Relationship Id="rId1" Type="http://schemas.openxmlformats.org/officeDocument/2006/relationships/tags" Target="../tags/tag855.xml"/><Relationship Id="rId4" Type="http://schemas.openxmlformats.org/officeDocument/2006/relationships/notesSlide" Target="../notesSlides/notesSlide44.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58.xml"/><Relationship Id="rId1" Type="http://schemas.openxmlformats.org/officeDocument/2006/relationships/tags" Target="../tags/tag857.xml"/><Relationship Id="rId4" Type="http://schemas.openxmlformats.org/officeDocument/2006/relationships/notesSlide" Target="../notesSlides/notesSlide45.xml"/></Relationships>
</file>

<file path=ppt/slides/_rels/slide53.xml.rels><?xml version="1.0" encoding="UTF-8" standalone="yes"?>
<Relationships xmlns="http://schemas.openxmlformats.org/package/2006/relationships"><Relationship Id="rId8" Type="http://schemas.openxmlformats.org/officeDocument/2006/relationships/tags" Target="../tags/tag866.xml"/><Relationship Id="rId13" Type="http://schemas.openxmlformats.org/officeDocument/2006/relationships/tags" Target="../tags/tag871.xml"/><Relationship Id="rId18" Type="http://schemas.openxmlformats.org/officeDocument/2006/relationships/tags" Target="../tags/tag876.xml"/><Relationship Id="rId3" Type="http://schemas.openxmlformats.org/officeDocument/2006/relationships/tags" Target="../tags/tag861.xml"/><Relationship Id="rId21" Type="http://schemas.openxmlformats.org/officeDocument/2006/relationships/slideLayout" Target="../slideLayouts/slideLayout2.xml"/><Relationship Id="rId7" Type="http://schemas.openxmlformats.org/officeDocument/2006/relationships/tags" Target="../tags/tag865.xml"/><Relationship Id="rId12" Type="http://schemas.openxmlformats.org/officeDocument/2006/relationships/tags" Target="../tags/tag870.xml"/><Relationship Id="rId17" Type="http://schemas.openxmlformats.org/officeDocument/2006/relationships/tags" Target="../tags/tag875.xml"/><Relationship Id="rId2" Type="http://schemas.openxmlformats.org/officeDocument/2006/relationships/tags" Target="../tags/tag860.xml"/><Relationship Id="rId16" Type="http://schemas.openxmlformats.org/officeDocument/2006/relationships/tags" Target="../tags/tag874.xml"/><Relationship Id="rId20" Type="http://schemas.openxmlformats.org/officeDocument/2006/relationships/tags" Target="../tags/tag878.xml"/><Relationship Id="rId1" Type="http://schemas.openxmlformats.org/officeDocument/2006/relationships/tags" Target="../tags/tag859.xml"/><Relationship Id="rId6" Type="http://schemas.openxmlformats.org/officeDocument/2006/relationships/tags" Target="../tags/tag864.xml"/><Relationship Id="rId11" Type="http://schemas.openxmlformats.org/officeDocument/2006/relationships/tags" Target="../tags/tag869.xml"/><Relationship Id="rId5" Type="http://schemas.openxmlformats.org/officeDocument/2006/relationships/tags" Target="../tags/tag863.xml"/><Relationship Id="rId15" Type="http://schemas.openxmlformats.org/officeDocument/2006/relationships/tags" Target="../tags/tag873.xml"/><Relationship Id="rId10" Type="http://schemas.openxmlformats.org/officeDocument/2006/relationships/tags" Target="../tags/tag868.xml"/><Relationship Id="rId19" Type="http://schemas.openxmlformats.org/officeDocument/2006/relationships/tags" Target="../tags/tag877.xml"/><Relationship Id="rId4" Type="http://schemas.openxmlformats.org/officeDocument/2006/relationships/tags" Target="../tags/tag862.xml"/><Relationship Id="rId9" Type="http://schemas.openxmlformats.org/officeDocument/2006/relationships/tags" Target="../tags/tag867.xml"/><Relationship Id="rId14" Type="http://schemas.openxmlformats.org/officeDocument/2006/relationships/tags" Target="../tags/tag872.xml"/><Relationship Id="rId22" Type="http://schemas.openxmlformats.org/officeDocument/2006/relationships/notesSlide" Target="../notesSlides/notesSlide46.xml"/></Relationships>
</file>

<file path=ppt/slides/_rels/slide54.xml.rels><?xml version="1.0" encoding="UTF-8" standalone="yes"?>
<Relationships xmlns="http://schemas.openxmlformats.org/package/2006/relationships"><Relationship Id="rId8" Type="http://schemas.openxmlformats.org/officeDocument/2006/relationships/tags" Target="../tags/tag886.xml"/><Relationship Id="rId13" Type="http://schemas.openxmlformats.org/officeDocument/2006/relationships/tags" Target="../tags/tag891.xml"/><Relationship Id="rId18" Type="http://schemas.openxmlformats.org/officeDocument/2006/relationships/tags" Target="../tags/tag896.xml"/><Relationship Id="rId26" Type="http://schemas.openxmlformats.org/officeDocument/2006/relationships/tags" Target="../tags/tag904.xml"/><Relationship Id="rId39" Type="http://schemas.openxmlformats.org/officeDocument/2006/relationships/tags" Target="../tags/tag917.xml"/><Relationship Id="rId3" Type="http://schemas.openxmlformats.org/officeDocument/2006/relationships/tags" Target="../tags/tag881.xml"/><Relationship Id="rId21" Type="http://schemas.openxmlformats.org/officeDocument/2006/relationships/tags" Target="../tags/tag899.xml"/><Relationship Id="rId34" Type="http://schemas.openxmlformats.org/officeDocument/2006/relationships/tags" Target="../tags/tag912.xml"/><Relationship Id="rId42" Type="http://schemas.openxmlformats.org/officeDocument/2006/relationships/tags" Target="../tags/tag920.xml"/><Relationship Id="rId47" Type="http://schemas.openxmlformats.org/officeDocument/2006/relationships/notesSlide" Target="../notesSlides/notesSlide47.xml"/><Relationship Id="rId7" Type="http://schemas.openxmlformats.org/officeDocument/2006/relationships/tags" Target="../tags/tag885.xml"/><Relationship Id="rId12" Type="http://schemas.openxmlformats.org/officeDocument/2006/relationships/tags" Target="../tags/tag890.xml"/><Relationship Id="rId17" Type="http://schemas.openxmlformats.org/officeDocument/2006/relationships/tags" Target="../tags/tag895.xml"/><Relationship Id="rId25" Type="http://schemas.openxmlformats.org/officeDocument/2006/relationships/tags" Target="../tags/tag903.xml"/><Relationship Id="rId33" Type="http://schemas.openxmlformats.org/officeDocument/2006/relationships/tags" Target="../tags/tag911.xml"/><Relationship Id="rId38" Type="http://schemas.openxmlformats.org/officeDocument/2006/relationships/tags" Target="../tags/tag916.xml"/><Relationship Id="rId46" Type="http://schemas.openxmlformats.org/officeDocument/2006/relationships/slideLayout" Target="../slideLayouts/slideLayout2.xml"/><Relationship Id="rId2" Type="http://schemas.openxmlformats.org/officeDocument/2006/relationships/tags" Target="../tags/tag880.xml"/><Relationship Id="rId16" Type="http://schemas.openxmlformats.org/officeDocument/2006/relationships/tags" Target="../tags/tag894.xml"/><Relationship Id="rId20" Type="http://schemas.openxmlformats.org/officeDocument/2006/relationships/tags" Target="../tags/tag898.xml"/><Relationship Id="rId29" Type="http://schemas.openxmlformats.org/officeDocument/2006/relationships/tags" Target="../tags/tag907.xml"/><Relationship Id="rId41" Type="http://schemas.openxmlformats.org/officeDocument/2006/relationships/tags" Target="../tags/tag919.xml"/><Relationship Id="rId1" Type="http://schemas.openxmlformats.org/officeDocument/2006/relationships/tags" Target="../tags/tag879.xml"/><Relationship Id="rId6" Type="http://schemas.openxmlformats.org/officeDocument/2006/relationships/tags" Target="../tags/tag884.xml"/><Relationship Id="rId11" Type="http://schemas.openxmlformats.org/officeDocument/2006/relationships/tags" Target="../tags/tag889.xml"/><Relationship Id="rId24" Type="http://schemas.openxmlformats.org/officeDocument/2006/relationships/tags" Target="../tags/tag902.xml"/><Relationship Id="rId32" Type="http://schemas.openxmlformats.org/officeDocument/2006/relationships/tags" Target="../tags/tag910.xml"/><Relationship Id="rId37" Type="http://schemas.openxmlformats.org/officeDocument/2006/relationships/tags" Target="../tags/tag915.xml"/><Relationship Id="rId40" Type="http://schemas.openxmlformats.org/officeDocument/2006/relationships/tags" Target="../tags/tag918.xml"/><Relationship Id="rId45" Type="http://schemas.openxmlformats.org/officeDocument/2006/relationships/tags" Target="../tags/tag923.xml"/><Relationship Id="rId5" Type="http://schemas.openxmlformats.org/officeDocument/2006/relationships/tags" Target="../tags/tag883.xml"/><Relationship Id="rId15" Type="http://schemas.openxmlformats.org/officeDocument/2006/relationships/tags" Target="../tags/tag893.xml"/><Relationship Id="rId23" Type="http://schemas.openxmlformats.org/officeDocument/2006/relationships/tags" Target="../tags/tag901.xml"/><Relationship Id="rId28" Type="http://schemas.openxmlformats.org/officeDocument/2006/relationships/tags" Target="../tags/tag906.xml"/><Relationship Id="rId36" Type="http://schemas.openxmlformats.org/officeDocument/2006/relationships/tags" Target="../tags/tag914.xml"/><Relationship Id="rId10" Type="http://schemas.openxmlformats.org/officeDocument/2006/relationships/tags" Target="../tags/tag888.xml"/><Relationship Id="rId19" Type="http://schemas.openxmlformats.org/officeDocument/2006/relationships/tags" Target="../tags/tag897.xml"/><Relationship Id="rId31" Type="http://schemas.openxmlformats.org/officeDocument/2006/relationships/tags" Target="../tags/tag909.xml"/><Relationship Id="rId44" Type="http://schemas.openxmlformats.org/officeDocument/2006/relationships/tags" Target="../tags/tag922.xml"/><Relationship Id="rId4" Type="http://schemas.openxmlformats.org/officeDocument/2006/relationships/tags" Target="../tags/tag882.xml"/><Relationship Id="rId9" Type="http://schemas.openxmlformats.org/officeDocument/2006/relationships/tags" Target="../tags/tag887.xml"/><Relationship Id="rId14" Type="http://schemas.openxmlformats.org/officeDocument/2006/relationships/tags" Target="../tags/tag892.xml"/><Relationship Id="rId22" Type="http://schemas.openxmlformats.org/officeDocument/2006/relationships/tags" Target="../tags/tag900.xml"/><Relationship Id="rId27" Type="http://schemas.openxmlformats.org/officeDocument/2006/relationships/tags" Target="../tags/tag905.xml"/><Relationship Id="rId30" Type="http://schemas.openxmlformats.org/officeDocument/2006/relationships/tags" Target="../tags/tag908.xml"/><Relationship Id="rId35" Type="http://schemas.openxmlformats.org/officeDocument/2006/relationships/tags" Target="../tags/tag913.xml"/><Relationship Id="rId43" Type="http://schemas.openxmlformats.org/officeDocument/2006/relationships/tags" Target="../tags/tag921.xml"/></Relationships>
</file>

<file path=ppt/slides/_rels/slide55.xml.rels><?xml version="1.0" encoding="UTF-8" standalone="yes"?>
<Relationships xmlns="http://schemas.openxmlformats.org/package/2006/relationships"><Relationship Id="rId13" Type="http://schemas.openxmlformats.org/officeDocument/2006/relationships/tags" Target="../tags/tag936.xml"/><Relationship Id="rId18" Type="http://schemas.openxmlformats.org/officeDocument/2006/relationships/tags" Target="../tags/tag941.xml"/><Relationship Id="rId26" Type="http://schemas.openxmlformats.org/officeDocument/2006/relationships/tags" Target="../tags/tag949.xml"/><Relationship Id="rId39" Type="http://schemas.openxmlformats.org/officeDocument/2006/relationships/tags" Target="../tags/tag962.xml"/><Relationship Id="rId21" Type="http://schemas.openxmlformats.org/officeDocument/2006/relationships/tags" Target="../tags/tag944.xml"/><Relationship Id="rId34" Type="http://schemas.openxmlformats.org/officeDocument/2006/relationships/tags" Target="../tags/tag957.xml"/><Relationship Id="rId42" Type="http://schemas.openxmlformats.org/officeDocument/2006/relationships/tags" Target="../tags/tag965.xml"/><Relationship Id="rId47" Type="http://schemas.openxmlformats.org/officeDocument/2006/relationships/tags" Target="../tags/tag970.xml"/><Relationship Id="rId50" Type="http://schemas.openxmlformats.org/officeDocument/2006/relationships/tags" Target="../tags/tag973.xml"/><Relationship Id="rId55" Type="http://schemas.openxmlformats.org/officeDocument/2006/relationships/tags" Target="../tags/tag978.xml"/><Relationship Id="rId63" Type="http://schemas.openxmlformats.org/officeDocument/2006/relationships/tags" Target="../tags/tag986.xml"/><Relationship Id="rId7" Type="http://schemas.openxmlformats.org/officeDocument/2006/relationships/tags" Target="../tags/tag930.xml"/><Relationship Id="rId2" Type="http://schemas.openxmlformats.org/officeDocument/2006/relationships/tags" Target="../tags/tag925.xml"/><Relationship Id="rId16" Type="http://schemas.openxmlformats.org/officeDocument/2006/relationships/tags" Target="../tags/tag939.xml"/><Relationship Id="rId29" Type="http://schemas.openxmlformats.org/officeDocument/2006/relationships/tags" Target="../tags/tag952.xml"/><Relationship Id="rId1" Type="http://schemas.openxmlformats.org/officeDocument/2006/relationships/tags" Target="../tags/tag924.xml"/><Relationship Id="rId6" Type="http://schemas.openxmlformats.org/officeDocument/2006/relationships/tags" Target="../tags/tag929.xml"/><Relationship Id="rId11" Type="http://schemas.openxmlformats.org/officeDocument/2006/relationships/tags" Target="../tags/tag934.xml"/><Relationship Id="rId24" Type="http://schemas.openxmlformats.org/officeDocument/2006/relationships/tags" Target="../tags/tag947.xml"/><Relationship Id="rId32" Type="http://schemas.openxmlformats.org/officeDocument/2006/relationships/tags" Target="../tags/tag955.xml"/><Relationship Id="rId37" Type="http://schemas.openxmlformats.org/officeDocument/2006/relationships/tags" Target="../tags/tag960.xml"/><Relationship Id="rId40" Type="http://schemas.openxmlformats.org/officeDocument/2006/relationships/tags" Target="../tags/tag963.xml"/><Relationship Id="rId45" Type="http://schemas.openxmlformats.org/officeDocument/2006/relationships/tags" Target="../tags/tag968.xml"/><Relationship Id="rId53" Type="http://schemas.openxmlformats.org/officeDocument/2006/relationships/tags" Target="../tags/tag976.xml"/><Relationship Id="rId58" Type="http://schemas.openxmlformats.org/officeDocument/2006/relationships/tags" Target="../tags/tag981.xml"/><Relationship Id="rId66" Type="http://schemas.openxmlformats.org/officeDocument/2006/relationships/slideLayout" Target="../slideLayouts/slideLayout2.xml"/><Relationship Id="rId5" Type="http://schemas.openxmlformats.org/officeDocument/2006/relationships/tags" Target="../tags/tag928.xml"/><Relationship Id="rId15" Type="http://schemas.openxmlformats.org/officeDocument/2006/relationships/tags" Target="../tags/tag938.xml"/><Relationship Id="rId23" Type="http://schemas.openxmlformats.org/officeDocument/2006/relationships/tags" Target="../tags/tag946.xml"/><Relationship Id="rId28" Type="http://schemas.openxmlformats.org/officeDocument/2006/relationships/tags" Target="../tags/tag951.xml"/><Relationship Id="rId36" Type="http://schemas.openxmlformats.org/officeDocument/2006/relationships/tags" Target="../tags/tag959.xml"/><Relationship Id="rId49" Type="http://schemas.openxmlformats.org/officeDocument/2006/relationships/tags" Target="../tags/tag972.xml"/><Relationship Id="rId57" Type="http://schemas.openxmlformats.org/officeDocument/2006/relationships/tags" Target="../tags/tag980.xml"/><Relationship Id="rId61" Type="http://schemas.openxmlformats.org/officeDocument/2006/relationships/tags" Target="../tags/tag984.xml"/><Relationship Id="rId10" Type="http://schemas.openxmlformats.org/officeDocument/2006/relationships/tags" Target="../tags/tag933.xml"/><Relationship Id="rId19" Type="http://schemas.openxmlformats.org/officeDocument/2006/relationships/tags" Target="../tags/tag942.xml"/><Relationship Id="rId31" Type="http://schemas.openxmlformats.org/officeDocument/2006/relationships/tags" Target="../tags/tag954.xml"/><Relationship Id="rId44" Type="http://schemas.openxmlformats.org/officeDocument/2006/relationships/tags" Target="../tags/tag967.xml"/><Relationship Id="rId52" Type="http://schemas.openxmlformats.org/officeDocument/2006/relationships/tags" Target="../tags/tag975.xml"/><Relationship Id="rId60" Type="http://schemas.openxmlformats.org/officeDocument/2006/relationships/tags" Target="../tags/tag983.xml"/><Relationship Id="rId65" Type="http://schemas.openxmlformats.org/officeDocument/2006/relationships/tags" Target="../tags/tag988.xml"/><Relationship Id="rId4" Type="http://schemas.openxmlformats.org/officeDocument/2006/relationships/tags" Target="../tags/tag927.xml"/><Relationship Id="rId9" Type="http://schemas.openxmlformats.org/officeDocument/2006/relationships/tags" Target="../tags/tag932.xml"/><Relationship Id="rId14" Type="http://schemas.openxmlformats.org/officeDocument/2006/relationships/tags" Target="../tags/tag937.xml"/><Relationship Id="rId22" Type="http://schemas.openxmlformats.org/officeDocument/2006/relationships/tags" Target="../tags/tag945.xml"/><Relationship Id="rId27" Type="http://schemas.openxmlformats.org/officeDocument/2006/relationships/tags" Target="../tags/tag950.xml"/><Relationship Id="rId30" Type="http://schemas.openxmlformats.org/officeDocument/2006/relationships/tags" Target="../tags/tag953.xml"/><Relationship Id="rId35" Type="http://schemas.openxmlformats.org/officeDocument/2006/relationships/tags" Target="../tags/tag958.xml"/><Relationship Id="rId43" Type="http://schemas.openxmlformats.org/officeDocument/2006/relationships/tags" Target="../tags/tag966.xml"/><Relationship Id="rId48" Type="http://schemas.openxmlformats.org/officeDocument/2006/relationships/tags" Target="../tags/tag971.xml"/><Relationship Id="rId56" Type="http://schemas.openxmlformats.org/officeDocument/2006/relationships/tags" Target="../tags/tag979.xml"/><Relationship Id="rId64" Type="http://schemas.openxmlformats.org/officeDocument/2006/relationships/tags" Target="../tags/tag987.xml"/><Relationship Id="rId8" Type="http://schemas.openxmlformats.org/officeDocument/2006/relationships/tags" Target="../tags/tag931.xml"/><Relationship Id="rId51" Type="http://schemas.openxmlformats.org/officeDocument/2006/relationships/tags" Target="../tags/tag974.xml"/><Relationship Id="rId3" Type="http://schemas.openxmlformats.org/officeDocument/2006/relationships/tags" Target="../tags/tag926.xml"/><Relationship Id="rId12" Type="http://schemas.openxmlformats.org/officeDocument/2006/relationships/tags" Target="../tags/tag935.xml"/><Relationship Id="rId17" Type="http://schemas.openxmlformats.org/officeDocument/2006/relationships/tags" Target="../tags/tag940.xml"/><Relationship Id="rId25" Type="http://schemas.openxmlformats.org/officeDocument/2006/relationships/tags" Target="../tags/tag948.xml"/><Relationship Id="rId33" Type="http://schemas.openxmlformats.org/officeDocument/2006/relationships/tags" Target="../tags/tag956.xml"/><Relationship Id="rId38" Type="http://schemas.openxmlformats.org/officeDocument/2006/relationships/tags" Target="../tags/tag961.xml"/><Relationship Id="rId46" Type="http://schemas.openxmlformats.org/officeDocument/2006/relationships/tags" Target="../tags/tag969.xml"/><Relationship Id="rId59" Type="http://schemas.openxmlformats.org/officeDocument/2006/relationships/tags" Target="../tags/tag982.xml"/><Relationship Id="rId67" Type="http://schemas.openxmlformats.org/officeDocument/2006/relationships/notesSlide" Target="../notesSlides/notesSlide48.xml"/><Relationship Id="rId20" Type="http://schemas.openxmlformats.org/officeDocument/2006/relationships/tags" Target="../tags/tag943.xml"/><Relationship Id="rId41" Type="http://schemas.openxmlformats.org/officeDocument/2006/relationships/tags" Target="../tags/tag964.xml"/><Relationship Id="rId54" Type="http://schemas.openxmlformats.org/officeDocument/2006/relationships/tags" Target="../tags/tag977.xml"/><Relationship Id="rId62" Type="http://schemas.openxmlformats.org/officeDocument/2006/relationships/tags" Target="../tags/tag985.xml"/></Relationships>
</file>

<file path=ppt/slides/_rels/slide56.xml.rels><?xml version="1.0" encoding="UTF-8" standalone="yes"?>
<Relationships xmlns="http://schemas.openxmlformats.org/package/2006/relationships"><Relationship Id="rId13" Type="http://schemas.openxmlformats.org/officeDocument/2006/relationships/tags" Target="../tags/tag1001.xml"/><Relationship Id="rId18" Type="http://schemas.openxmlformats.org/officeDocument/2006/relationships/tags" Target="../tags/tag1006.xml"/><Relationship Id="rId26" Type="http://schemas.openxmlformats.org/officeDocument/2006/relationships/tags" Target="../tags/tag1014.xml"/><Relationship Id="rId39" Type="http://schemas.openxmlformats.org/officeDocument/2006/relationships/tags" Target="../tags/tag1027.xml"/><Relationship Id="rId21" Type="http://schemas.openxmlformats.org/officeDocument/2006/relationships/tags" Target="../tags/tag1009.xml"/><Relationship Id="rId34" Type="http://schemas.openxmlformats.org/officeDocument/2006/relationships/tags" Target="../tags/tag1022.xml"/><Relationship Id="rId42" Type="http://schemas.openxmlformats.org/officeDocument/2006/relationships/tags" Target="../tags/tag1030.xml"/><Relationship Id="rId47" Type="http://schemas.openxmlformats.org/officeDocument/2006/relationships/tags" Target="../tags/tag1035.xml"/><Relationship Id="rId50" Type="http://schemas.openxmlformats.org/officeDocument/2006/relationships/tags" Target="../tags/tag1038.xml"/><Relationship Id="rId55" Type="http://schemas.openxmlformats.org/officeDocument/2006/relationships/tags" Target="../tags/tag1043.xml"/><Relationship Id="rId63" Type="http://schemas.openxmlformats.org/officeDocument/2006/relationships/tags" Target="../tags/tag1051.xml"/><Relationship Id="rId68" Type="http://schemas.openxmlformats.org/officeDocument/2006/relationships/tags" Target="../tags/tag1056.xml"/><Relationship Id="rId7" Type="http://schemas.openxmlformats.org/officeDocument/2006/relationships/tags" Target="../tags/tag995.xml"/><Relationship Id="rId71" Type="http://schemas.openxmlformats.org/officeDocument/2006/relationships/tags" Target="../tags/tag1059.xml"/><Relationship Id="rId2" Type="http://schemas.openxmlformats.org/officeDocument/2006/relationships/tags" Target="../tags/tag990.xml"/><Relationship Id="rId16" Type="http://schemas.openxmlformats.org/officeDocument/2006/relationships/tags" Target="../tags/tag1004.xml"/><Relationship Id="rId29" Type="http://schemas.openxmlformats.org/officeDocument/2006/relationships/tags" Target="../tags/tag1017.xml"/><Relationship Id="rId11" Type="http://schemas.openxmlformats.org/officeDocument/2006/relationships/tags" Target="../tags/tag999.xml"/><Relationship Id="rId24" Type="http://schemas.openxmlformats.org/officeDocument/2006/relationships/tags" Target="../tags/tag1012.xml"/><Relationship Id="rId32" Type="http://schemas.openxmlformats.org/officeDocument/2006/relationships/tags" Target="../tags/tag1020.xml"/><Relationship Id="rId37" Type="http://schemas.openxmlformats.org/officeDocument/2006/relationships/tags" Target="../tags/tag1025.xml"/><Relationship Id="rId40" Type="http://schemas.openxmlformats.org/officeDocument/2006/relationships/tags" Target="../tags/tag1028.xml"/><Relationship Id="rId45" Type="http://schemas.openxmlformats.org/officeDocument/2006/relationships/tags" Target="../tags/tag1033.xml"/><Relationship Id="rId53" Type="http://schemas.openxmlformats.org/officeDocument/2006/relationships/tags" Target="../tags/tag1041.xml"/><Relationship Id="rId58" Type="http://schemas.openxmlformats.org/officeDocument/2006/relationships/tags" Target="../tags/tag1046.xml"/><Relationship Id="rId66" Type="http://schemas.openxmlformats.org/officeDocument/2006/relationships/tags" Target="../tags/tag1054.xml"/><Relationship Id="rId74" Type="http://schemas.openxmlformats.org/officeDocument/2006/relationships/slideLayout" Target="../slideLayouts/slideLayout2.xml"/><Relationship Id="rId5" Type="http://schemas.openxmlformats.org/officeDocument/2006/relationships/tags" Target="../tags/tag993.xml"/><Relationship Id="rId15" Type="http://schemas.openxmlformats.org/officeDocument/2006/relationships/tags" Target="../tags/tag1003.xml"/><Relationship Id="rId23" Type="http://schemas.openxmlformats.org/officeDocument/2006/relationships/tags" Target="../tags/tag1011.xml"/><Relationship Id="rId28" Type="http://schemas.openxmlformats.org/officeDocument/2006/relationships/tags" Target="../tags/tag1016.xml"/><Relationship Id="rId36" Type="http://schemas.openxmlformats.org/officeDocument/2006/relationships/tags" Target="../tags/tag1024.xml"/><Relationship Id="rId49" Type="http://schemas.openxmlformats.org/officeDocument/2006/relationships/tags" Target="../tags/tag1037.xml"/><Relationship Id="rId57" Type="http://schemas.openxmlformats.org/officeDocument/2006/relationships/tags" Target="../tags/tag1045.xml"/><Relationship Id="rId61" Type="http://schemas.openxmlformats.org/officeDocument/2006/relationships/tags" Target="../tags/tag1049.xml"/><Relationship Id="rId10" Type="http://schemas.openxmlformats.org/officeDocument/2006/relationships/tags" Target="../tags/tag998.xml"/><Relationship Id="rId19" Type="http://schemas.openxmlformats.org/officeDocument/2006/relationships/tags" Target="../tags/tag1007.xml"/><Relationship Id="rId31" Type="http://schemas.openxmlformats.org/officeDocument/2006/relationships/tags" Target="../tags/tag1019.xml"/><Relationship Id="rId44" Type="http://schemas.openxmlformats.org/officeDocument/2006/relationships/tags" Target="../tags/tag1032.xml"/><Relationship Id="rId52" Type="http://schemas.openxmlformats.org/officeDocument/2006/relationships/tags" Target="../tags/tag1040.xml"/><Relationship Id="rId60" Type="http://schemas.openxmlformats.org/officeDocument/2006/relationships/tags" Target="../tags/tag1048.xml"/><Relationship Id="rId65" Type="http://schemas.openxmlformats.org/officeDocument/2006/relationships/tags" Target="../tags/tag1053.xml"/><Relationship Id="rId73" Type="http://schemas.openxmlformats.org/officeDocument/2006/relationships/tags" Target="../tags/tag1061.xml"/><Relationship Id="rId4" Type="http://schemas.openxmlformats.org/officeDocument/2006/relationships/tags" Target="../tags/tag992.xml"/><Relationship Id="rId9" Type="http://schemas.openxmlformats.org/officeDocument/2006/relationships/tags" Target="../tags/tag997.xml"/><Relationship Id="rId14" Type="http://schemas.openxmlformats.org/officeDocument/2006/relationships/tags" Target="../tags/tag1002.xml"/><Relationship Id="rId22" Type="http://schemas.openxmlformats.org/officeDocument/2006/relationships/tags" Target="../tags/tag1010.xml"/><Relationship Id="rId27" Type="http://schemas.openxmlformats.org/officeDocument/2006/relationships/tags" Target="../tags/tag1015.xml"/><Relationship Id="rId30" Type="http://schemas.openxmlformats.org/officeDocument/2006/relationships/tags" Target="../tags/tag1018.xml"/><Relationship Id="rId35" Type="http://schemas.openxmlformats.org/officeDocument/2006/relationships/tags" Target="../tags/tag1023.xml"/><Relationship Id="rId43" Type="http://schemas.openxmlformats.org/officeDocument/2006/relationships/tags" Target="../tags/tag1031.xml"/><Relationship Id="rId48" Type="http://schemas.openxmlformats.org/officeDocument/2006/relationships/tags" Target="../tags/tag1036.xml"/><Relationship Id="rId56" Type="http://schemas.openxmlformats.org/officeDocument/2006/relationships/tags" Target="../tags/tag1044.xml"/><Relationship Id="rId64" Type="http://schemas.openxmlformats.org/officeDocument/2006/relationships/tags" Target="../tags/tag1052.xml"/><Relationship Id="rId69" Type="http://schemas.openxmlformats.org/officeDocument/2006/relationships/tags" Target="../tags/tag1057.xml"/><Relationship Id="rId8" Type="http://schemas.openxmlformats.org/officeDocument/2006/relationships/tags" Target="../tags/tag996.xml"/><Relationship Id="rId51" Type="http://schemas.openxmlformats.org/officeDocument/2006/relationships/tags" Target="../tags/tag1039.xml"/><Relationship Id="rId72" Type="http://schemas.openxmlformats.org/officeDocument/2006/relationships/tags" Target="../tags/tag1060.xml"/><Relationship Id="rId3" Type="http://schemas.openxmlformats.org/officeDocument/2006/relationships/tags" Target="../tags/tag991.xml"/><Relationship Id="rId12" Type="http://schemas.openxmlformats.org/officeDocument/2006/relationships/tags" Target="../tags/tag1000.xml"/><Relationship Id="rId17" Type="http://schemas.openxmlformats.org/officeDocument/2006/relationships/tags" Target="../tags/tag1005.xml"/><Relationship Id="rId25" Type="http://schemas.openxmlformats.org/officeDocument/2006/relationships/tags" Target="../tags/tag1013.xml"/><Relationship Id="rId33" Type="http://schemas.openxmlformats.org/officeDocument/2006/relationships/tags" Target="../tags/tag1021.xml"/><Relationship Id="rId38" Type="http://schemas.openxmlformats.org/officeDocument/2006/relationships/tags" Target="../tags/tag1026.xml"/><Relationship Id="rId46" Type="http://schemas.openxmlformats.org/officeDocument/2006/relationships/tags" Target="../tags/tag1034.xml"/><Relationship Id="rId59" Type="http://schemas.openxmlformats.org/officeDocument/2006/relationships/tags" Target="../tags/tag1047.xml"/><Relationship Id="rId67" Type="http://schemas.openxmlformats.org/officeDocument/2006/relationships/tags" Target="../tags/tag1055.xml"/><Relationship Id="rId20" Type="http://schemas.openxmlformats.org/officeDocument/2006/relationships/tags" Target="../tags/tag1008.xml"/><Relationship Id="rId41" Type="http://schemas.openxmlformats.org/officeDocument/2006/relationships/tags" Target="../tags/tag1029.xml"/><Relationship Id="rId54" Type="http://schemas.openxmlformats.org/officeDocument/2006/relationships/tags" Target="../tags/tag1042.xml"/><Relationship Id="rId62" Type="http://schemas.openxmlformats.org/officeDocument/2006/relationships/tags" Target="../tags/tag1050.xml"/><Relationship Id="rId70" Type="http://schemas.openxmlformats.org/officeDocument/2006/relationships/tags" Target="../tags/tag1058.xml"/><Relationship Id="rId75" Type="http://schemas.openxmlformats.org/officeDocument/2006/relationships/notesSlide" Target="../notesSlides/notesSlide49.xml"/><Relationship Id="rId1" Type="http://schemas.openxmlformats.org/officeDocument/2006/relationships/tags" Target="../tags/tag989.xml"/><Relationship Id="rId6" Type="http://schemas.openxmlformats.org/officeDocument/2006/relationships/tags" Target="../tags/tag99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tags" Target="../tags/tag1069.xml"/><Relationship Id="rId13" Type="http://schemas.openxmlformats.org/officeDocument/2006/relationships/tags" Target="../tags/tag1074.xml"/><Relationship Id="rId18" Type="http://schemas.openxmlformats.org/officeDocument/2006/relationships/tags" Target="../tags/tag1079.xml"/><Relationship Id="rId26" Type="http://schemas.openxmlformats.org/officeDocument/2006/relationships/image" Target="../media/image7.emf"/><Relationship Id="rId3" Type="http://schemas.openxmlformats.org/officeDocument/2006/relationships/tags" Target="../tags/tag1064.xml"/><Relationship Id="rId21" Type="http://schemas.openxmlformats.org/officeDocument/2006/relationships/tags" Target="../tags/tag1082.xml"/><Relationship Id="rId7" Type="http://schemas.openxmlformats.org/officeDocument/2006/relationships/tags" Target="../tags/tag1068.xml"/><Relationship Id="rId12" Type="http://schemas.openxmlformats.org/officeDocument/2006/relationships/tags" Target="../tags/tag1073.xml"/><Relationship Id="rId17" Type="http://schemas.openxmlformats.org/officeDocument/2006/relationships/tags" Target="../tags/tag1078.xml"/><Relationship Id="rId25" Type="http://schemas.openxmlformats.org/officeDocument/2006/relationships/image" Target="../media/image6.jpeg"/><Relationship Id="rId2" Type="http://schemas.openxmlformats.org/officeDocument/2006/relationships/tags" Target="../tags/tag1063.xml"/><Relationship Id="rId16" Type="http://schemas.openxmlformats.org/officeDocument/2006/relationships/tags" Target="../tags/tag1077.xml"/><Relationship Id="rId20" Type="http://schemas.openxmlformats.org/officeDocument/2006/relationships/tags" Target="../tags/tag1081.xml"/><Relationship Id="rId1" Type="http://schemas.openxmlformats.org/officeDocument/2006/relationships/tags" Target="../tags/tag1062.xml"/><Relationship Id="rId6" Type="http://schemas.openxmlformats.org/officeDocument/2006/relationships/tags" Target="../tags/tag1067.xml"/><Relationship Id="rId11" Type="http://schemas.openxmlformats.org/officeDocument/2006/relationships/tags" Target="../tags/tag1072.xml"/><Relationship Id="rId24" Type="http://schemas.openxmlformats.org/officeDocument/2006/relationships/notesSlide" Target="../notesSlides/notesSlide50.xml"/><Relationship Id="rId5" Type="http://schemas.openxmlformats.org/officeDocument/2006/relationships/tags" Target="../tags/tag1066.xml"/><Relationship Id="rId15" Type="http://schemas.openxmlformats.org/officeDocument/2006/relationships/tags" Target="../tags/tag1076.xml"/><Relationship Id="rId23" Type="http://schemas.openxmlformats.org/officeDocument/2006/relationships/slideLayout" Target="../slideLayouts/slideLayout6.xml"/><Relationship Id="rId10" Type="http://schemas.openxmlformats.org/officeDocument/2006/relationships/tags" Target="../tags/tag1071.xml"/><Relationship Id="rId19" Type="http://schemas.openxmlformats.org/officeDocument/2006/relationships/tags" Target="../tags/tag1080.xml"/><Relationship Id="rId4" Type="http://schemas.openxmlformats.org/officeDocument/2006/relationships/tags" Target="../tags/tag1065.xml"/><Relationship Id="rId9" Type="http://schemas.openxmlformats.org/officeDocument/2006/relationships/tags" Target="../tags/tag1070.xml"/><Relationship Id="rId14" Type="http://schemas.openxmlformats.org/officeDocument/2006/relationships/tags" Target="../tags/tag1075.xml"/><Relationship Id="rId22" Type="http://schemas.openxmlformats.org/officeDocument/2006/relationships/tags" Target="../tags/tag1083.xml"/></Relationships>
</file>

<file path=ppt/slides/_rels/slide59.xml.rels><?xml version="1.0" encoding="UTF-8" standalone="yes"?>
<Relationships xmlns="http://schemas.openxmlformats.org/package/2006/relationships"><Relationship Id="rId13" Type="http://schemas.openxmlformats.org/officeDocument/2006/relationships/tags" Target="../tags/tag1096.xml"/><Relationship Id="rId18" Type="http://schemas.openxmlformats.org/officeDocument/2006/relationships/tags" Target="../tags/tag1101.xml"/><Relationship Id="rId26" Type="http://schemas.openxmlformats.org/officeDocument/2006/relationships/tags" Target="../tags/tag1109.xml"/><Relationship Id="rId39" Type="http://schemas.openxmlformats.org/officeDocument/2006/relationships/tags" Target="../tags/tag1122.xml"/><Relationship Id="rId3" Type="http://schemas.openxmlformats.org/officeDocument/2006/relationships/tags" Target="../tags/tag1086.xml"/><Relationship Id="rId21" Type="http://schemas.openxmlformats.org/officeDocument/2006/relationships/tags" Target="../tags/tag1104.xml"/><Relationship Id="rId34" Type="http://schemas.openxmlformats.org/officeDocument/2006/relationships/tags" Target="../tags/tag1117.xml"/><Relationship Id="rId42" Type="http://schemas.openxmlformats.org/officeDocument/2006/relationships/tags" Target="../tags/tag1125.xml"/><Relationship Id="rId47" Type="http://schemas.openxmlformats.org/officeDocument/2006/relationships/tags" Target="../tags/tag1130.xml"/><Relationship Id="rId50" Type="http://schemas.openxmlformats.org/officeDocument/2006/relationships/image" Target="../media/image6.jpeg"/><Relationship Id="rId7" Type="http://schemas.openxmlformats.org/officeDocument/2006/relationships/tags" Target="../tags/tag1090.xml"/><Relationship Id="rId12" Type="http://schemas.openxmlformats.org/officeDocument/2006/relationships/tags" Target="../tags/tag1095.xml"/><Relationship Id="rId17" Type="http://schemas.openxmlformats.org/officeDocument/2006/relationships/tags" Target="../tags/tag1100.xml"/><Relationship Id="rId25" Type="http://schemas.openxmlformats.org/officeDocument/2006/relationships/tags" Target="../tags/tag1108.xml"/><Relationship Id="rId33" Type="http://schemas.openxmlformats.org/officeDocument/2006/relationships/tags" Target="../tags/tag1116.xml"/><Relationship Id="rId38" Type="http://schemas.openxmlformats.org/officeDocument/2006/relationships/tags" Target="../tags/tag1121.xml"/><Relationship Id="rId46" Type="http://schemas.openxmlformats.org/officeDocument/2006/relationships/tags" Target="../tags/tag1129.xml"/><Relationship Id="rId2" Type="http://schemas.openxmlformats.org/officeDocument/2006/relationships/tags" Target="../tags/tag1085.xml"/><Relationship Id="rId16" Type="http://schemas.openxmlformats.org/officeDocument/2006/relationships/tags" Target="../tags/tag1099.xml"/><Relationship Id="rId20" Type="http://schemas.openxmlformats.org/officeDocument/2006/relationships/tags" Target="../tags/tag1103.xml"/><Relationship Id="rId29" Type="http://schemas.openxmlformats.org/officeDocument/2006/relationships/tags" Target="../tags/tag1112.xml"/><Relationship Id="rId41" Type="http://schemas.openxmlformats.org/officeDocument/2006/relationships/tags" Target="../tags/tag1124.xml"/><Relationship Id="rId1" Type="http://schemas.openxmlformats.org/officeDocument/2006/relationships/tags" Target="../tags/tag1084.xml"/><Relationship Id="rId6" Type="http://schemas.openxmlformats.org/officeDocument/2006/relationships/tags" Target="../tags/tag1089.xml"/><Relationship Id="rId11" Type="http://schemas.openxmlformats.org/officeDocument/2006/relationships/tags" Target="../tags/tag1094.xml"/><Relationship Id="rId24" Type="http://schemas.openxmlformats.org/officeDocument/2006/relationships/tags" Target="../tags/tag1107.xml"/><Relationship Id="rId32" Type="http://schemas.openxmlformats.org/officeDocument/2006/relationships/tags" Target="../tags/tag1115.xml"/><Relationship Id="rId37" Type="http://schemas.openxmlformats.org/officeDocument/2006/relationships/tags" Target="../tags/tag1120.xml"/><Relationship Id="rId40" Type="http://schemas.openxmlformats.org/officeDocument/2006/relationships/tags" Target="../tags/tag1123.xml"/><Relationship Id="rId45" Type="http://schemas.openxmlformats.org/officeDocument/2006/relationships/tags" Target="../tags/tag1128.xml"/><Relationship Id="rId5" Type="http://schemas.openxmlformats.org/officeDocument/2006/relationships/tags" Target="../tags/tag1088.xml"/><Relationship Id="rId15" Type="http://schemas.openxmlformats.org/officeDocument/2006/relationships/tags" Target="../tags/tag1098.xml"/><Relationship Id="rId23" Type="http://schemas.openxmlformats.org/officeDocument/2006/relationships/tags" Target="../tags/tag1106.xml"/><Relationship Id="rId28" Type="http://schemas.openxmlformats.org/officeDocument/2006/relationships/tags" Target="../tags/tag1111.xml"/><Relationship Id="rId36" Type="http://schemas.openxmlformats.org/officeDocument/2006/relationships/tags" Target="../tags/tag1119.xml"/><Relationship Id="rId49" Type="http://schemas.openxmlformats.org/officeDocument/2006/relationships/notesSlide" Target="../notesSlides/notesSlide51.xml"/><Relationship Id="rId10" Type="http://schemas.openxmlformats.org/officeDocument/2006/relationships/tags" Target="../tags/tag1093.xml"/><Relationship Id="rId19" Type="http://schemas.openxmlformats.org/officeDocument/2006/relationships/tags" Target="../tags/tag1102.xml"/><Relationship Id="rId31" Type="http://schemas.openxmlformats.org/officeDocument/2006/relationships/tags" Target="../tags/tag1114.xml"/><Relationship Id="rId44" Type="http://schemas.openxmlformats.org/officeDocument/2006/relationships/tags" Target="../tags/tag1127.xml"/><Relationship Id="rId4" Type="http://schemas.openxmlformats.org/officeDocument/2006/relationships/tags" Target="../tags/tag1087.xml"/><Relationship Id="rId9" Type="http://schemas.openxmlformats.org/officeDocument/2006/relationships/tags" Target="../tags/tag1092.xml"/><Relationship Id="rId14" Type="http://schemas.openxmlformats.org/officeDocument/2006/relationships/tags" Target="../tags/tag1097.xml"/><Relationship Id="rId22" Type="http://schemas.openxmlformats.org/officeDocument/2006/relationships/tags" Target="../tags/tag1105.xml"/><Relationship Id="rId27" Type="http://schemas.openxmlformats.org/officeDocument/2006/relationships/tags" Target="../tags/tag1110.xml"/><Relationship Id="rId30" Type="http://schemas.openxmlformats.org/officeDocument/2006/relationships/tags" Target="../tags/tag1113.xml"/><Relationship Id="rId35" Type="http://schemas.openxmlformats.org/officeDocument/2006/relationships/tags" Target="../tags/tag1118.xml"/><Relationship Id="rId43" Type="http://schemas.openxmlformats.org/officeDocument/2006/relationships/tags" Target="../tags/tag1126.xml"/><Relationship Id="rId48" Type="http://schemas.openxmlformats.org/officeDocument/2006/relationships/slideLayout" Target="../slideLayouts/slideLayout6.xml"/><Relationship Id="rId8" Type="http://schemas.openxmlformats.org/officeDocument/2006/relationships/tags" Target="../tags/tag109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9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tags" Target="../tags/tag1138.xml"/><Relationship Id="rId13" Type="http://schemas.openxmlformats.org/officeDocument/2006/relationships/tags" Target="../tags/tag1143.xml"/><Relationship Id="rId18" Type="http://schemas.openxmlformats.org/officeDocument/2006/relationships/tags" Target="../tags/tag1148.xml"/><Relationship Id="rId26" Type="http://schemas.openxmlformats.org/officeDocument/2006/relationships/tags" Target="../tags/tag1156.xml"/><Relationship Id="rId3" Type="http://schemas.openxmlformats.org/officeDocument/2006/relationships/tags" Target="../tags/tag1133.xml"/><Relationship Id="rId21" Type="http://schemas.openxmlformats.org/officeDocument/2006/relationships/tags" Target="../tags/tag1151.xml"/><Relationship Id="rId34" Type="http://schemas.openxmlformats.org/officeDocument/2006/relationships/slideLayout" Target="../slideLayouts/slideLayout2.xml"/><Relationship Id="rId7" Type="http://schemas.openxmlformats.org/officeDocument/2006/relationships/tags" Target="../tags/tag1137.xml"/><Relationship Id="rId12" Type="http://schemas.openxmlformats.org/officeDocument/2006/relationships/tags" Target="../tags/tag1142.xml"/><Relationship Id="rId17" Type="http://schemas.openxmlformats.org/officeDocument/2006/relationships/tags" Target="../tags/tag1147.xml"/><Relationship Id="rId25" Type="http://schemas.openxmlformats.org/officeDocument/2006/relationships/tags" Target="../tags/tag1155.xml"/><Relationship Id="rId33" Type="http://schemas.openxmlformats.org/officeDocument/2006/relationships/tags" Target="../tags/tag1163.xml"/><Relationship Id="rId2" Type="http://schemas.openxmlformats.org/officeDocument/2006/relationships/tags" Target="../tags/tag1132.xml"/><Relationship Id="rId16" Type="http://schemas.openxmlformats.org/officeDocument/2006/relationships/tags" Target="../tags/tag1146.xml"/><Relationship Id="rId20" Type="http://schemas.openxmlformats.org/officeDocument/2006/relationships/tags" Target="../tags/tag1150.xml"/><Relationship Id="rId29" Type="http://schemas.openxmlformats.org/officeDocument/2006/relationships/tags" Target="../tags/tag1159.xml"/><Relationship Id="rId1" Type="http://schemas.openxmlformats.org/officeDocument/2006/relationships/tags" Target="../tags/tag1131.xml"/><Relationship Id="rId6" Type="http://schemas.openxmlformats.org/officeDocument/2006/relationships/tags" Target="../tags/tag1136.xml"/><Relationship Id="rId11" Type="http://schemas.openxmlformats.org/officeDocument/2006/relationships/tags" Target="../tags/tag1141.xml"/><Relationship Id="rId24" Type="http://schemas.openxmlformats.org/officeDocument/2006/relationships/tags" Target="../tags/tag1154.xml"/><Relationship Id="rId32" Type="http://schemas.openxmlformats.org/officeDocument/2006/relationships/tags" Target="../tags/tag1162.xml"/><Relationship Id="rId5" Type="http://schemas.openxmlformats.org/officeDocument/2006/relationships/tags" Target="../tags/tag1135.xml"/><Relationship Id="rId15" Type="http://schemas.openxmlformats.org/officeDocument/2006/relationships/tags" Target="../tags/tag1145.xml"/><Relationship Id="rId23" Type="http://schemas.openxmlformats.org/officeDocument/2006/relationships/tags" Target="../tags/tag1153.xml"/><Relationship Id="rId28" Type="http://schemas.openxmlformats.org/officeDocument/2006/relationships/tags" Target="../tags/tag1158.xml"/><Relationship Id="rId36" Type="http://schemas.openxmlformats.org/officeDocument/2006/relationships/image" Target="../media/image8.emf"/><Relationship Id="rId10" Type="http://schemas.openxmlformats.org/officeDocument/2006/relationships/tags" Target="../tags/tag1140.xml"/><Relationship Id="rId19" Type="http://schemas.openxmlformats.org/officeDocument/2006/relationships/tags" Target="../tags/tag1149.xml"/><Relationship Id="rId31" Type="http://schemas.openxmlformats.org/officeDocument/2006/relationships/tags" Target="../tags/tag1161.xml"/><Relationship Id="rId4" Type="http://schemas.openxmlformats.org/officeDocument/2006/relationships/tags" Target="../tags/tag1134.xml"/><Relationship Id="rId9" Type="http://schemas.openxmlformats.org/officeDocument/2006/relationships/tags" Target="../tags/tag1139.xml"/><Relationship Id="rId14" Type="http://schemas.openxmlformats.org/officeDocument/2006/relationships/tags" Target="../tags/tag1144.xml"/><Relationship Id="rId22" Type="http://schemas.openxmlformats.org/officeDocument/2006/relationships/tags" Target="../tags/tag1152.xml"/><Relationship Id="rId27" Type="http://schemas.openxmlformats.org/officeDocument/2006/relationships/tags" Target="../tags/tag1157.xml"/><Relationship Id="rId30" Type="http://schemas.openxmlformats.org/officeDocument/2006/relationships/tags" Target="../tags/tag1160.xml"/><Relationship Id="rId35" Type="http://schemas.openxmlformats.org/officeDocument/2006/relationships/notesSlide" Target="../notesSlides/notesSlide52.xml"/></Relationships>
</file>

<file path=ppt/slides/_rels/slide62.xml.rels><?xml version="1.0" encoding="UTF-8" standalone="yes"?>
<Relationships xmlns="http://schemas.openxmlformats.org/package/2006/relationships"><Relationship Id="rId8" Type="http://schemas.openxmlformats.org/officeDocument/2006/relationships/tags" Target="../tags/tag1171.xml"/><Relationship Id="rId13" Type="http://schemas.openxmlformats.org/officeDocument/2006/relationships/image" Target="../media/image9.emf"/><Relationship Id="rId3" Type="http://schemas.openxmlformats.org/officeDocument/2006/relationships/tags" Target="../tags/tag1166.xml"/><Relationship Id="rId7" Type="http://schemas.openxmlformats.org/officeDocument/2006/relationships/tags" Target="../tags/tag1170.xml"/><Relationship Id="rId12" Type="http://schemas.openxmlformats.org/officeDocument/2006/relationships/notesSlide" Target="../notesSlides/notesSlide53.xml"/><Relationship Id="rId2" Type="http://schemas.openxmlformats.org/officeDocument/2006/relationships/tags" Target="../tags/tag1165.xml"/><Relationship Id="rId1" Type="http://schemas.openxmlformats.org/officeDocument/2006/relationships/tags" Target="../tags/tag1164.xml"/><Relationship Id="rId6" Type="http://schemas.openxmlformats.org/officeDocument/2006/relationships/tags" Target="../tags/tag1169.xml"/><Relationship Id="rId11" Type="http://schemas.openxmlformats.org/officeDocument/2006/relationships/slideLayout" Target="../slideLayouts/slideLayout2.xml"/><Relationship Id="rId5" Type="http://schemas.openxmlformats.org/officeDocument/2006/relationships/tags" Target="../tags/tag1168.xml"/><Relationship Id="rId10" Type="http://schemas.openxmlformats.org/officeDocument/2006/relationships/tags" Target="../tags/tag1173.xml"/><Relationship Id="rId4" Type="http://schemas.openxmlformats.org/officeDocument/2006/relationships/tags" Target="../tags/tag1167.xml"/><Relationship Id="rId9" Type="http://schemas.openxmlformats.org/officeDocument/2006/relationships/tags" Target="../tags/tag1172.xml"/></Relationships>
</file>

<file path=ppt/slides/_rels/slide63.xml.rels><?xml version="1.0" encoding="UTF-8" standalone="yes"?>
<Relationships xmlns="http://schemas.openxmlformats.org/package/2006/relationships"><Relationship Id="rId8" Type="http://schemas.openxmlformats.org/officeDocument/2006/relationships/tags" Target="../tags/tag1181.xml"/><Relationship Id="rId13" Type="http://schemas.openxmlformats.org/officeDocument/2006/relationships/tags" Target="../tags/tag1186.xml"/><Relationship Id="rId18" Type="http://schemas.openxmlformats.org/officeDocument/2006/relationships/tags" Target="../tags/tag1191.xml"/><Relationship Id="rId26" Type="http://schemas.openxmlformats.org/officeDocument/2006/relationships/tags" Target="../tags/tag1199.xml"/><Relationship Id="rId39" Type="http://schemas.openxmlformats.org/officeDocument/2006/relationships/tags" Target="../tags/tag1212.xml"/><Relationship Id="rId3" Type="http://schemas.openxmlformats.org/officeDocument/2006/relationships/tags" Target="../tags/tag1176.xml"/><Relationship Id="rId21" Type="http://schemas.openxmlformats.org/officeDocument/2006/relationships/tags" Target="../tags/tag1194.xml"/><Relationship Id="rId34" Type="http://schemas.openxmlformats.org/officeDocument/2006/relationships/tags" Target="../tags/tag1207.xml"/><Relationship Id="rId42" Type="http://schemas.openxmlformats.org/officeDocument/2006/relationships/tags" Target="../tags/tag1215.xml"/><Relationship Id="rId7" Type="http://schemas.openxmlformats.org/officeDocument/2006/relationships/tags" Target="../tags/tag1180.xml"/><Relationship Id="rId12" Type="http://schemas.openxmlformats.org/officeDocument/2006/relationships/tags" Target="../tags/tag1185.xml"/><Relationship Id="rId17" Type="http://schemas.openxmlformats.org/officeDocument/2006/relationships/tags" Target="../tags/tag1190.xml"/><Relationship Id="rId25" Type="http://schemas.openxmlformats.org/officeDocument/2006/relationships/tags" Target="../tags/tag1198.xml"/><Relationship Id="rId33" Type="http://schemas.openxmlformats.org/officeDocument/2006/relationships/tags" Target="../tags/tag1206.xml"/><Relationship Id="rId38" Type="http://schemas.openxmlformats.org/officeDocument/2006/relationships/tags" Target="../tags/tag1211.xml"/><Relationship Id="rId2" Type="http://schemas.openxmlformats.org/officeDocument/2006/relationships/tags" Target="../tags/tag1175.xml"/><Relationship Id="rId16" Type="http://schemas.openxmlformats.org/officeDocument/2006/relationships/tags" Target="../tags/tag1189.xml"/><Relationship Id="rId20" Type="http://schemas.openxmlformats.org/officeDocument/2006/relationships/tags" Target="../tags/tag1193.xml"/><Relationship Id="rId29" Type="http://schemas.openxmlformats.org/officeDocument/2006/relationships/tags" Target="../tags/tag1202.xml"/><Relationship Id="rId41" Type="http://schemas.openxmlformats.org/officeDocument/2006/relationships/tags" Target="../tags/tag1214.xml"/><Relationship Id="rId1" Type="http://schemas.openxmlformats.org/officeDocument/2006/relationships/tags" Target="../tags/tag1174.xml"/><Relationship Id="rId6" Type="http://schemas.openxmlformats.org/officeDocument/2006/relationships/tags" Target="../tags/tag1179.xml"/><Relationship Id="rId11" Type="http://schemas.openxmlformats.org/officeDocument/2006/relationships/tags" Target="../tags/tag1184.xml"/><Relationship Id="rId24" Type="http://schemas.openxmlformats.org/officeDocument/2006/relationships/tags" Target="../tags/tag1197.xml"/><Relationship Id="rId32" Type="http://schemas.openxmlformats.org/officeDocument/2006/relationships/tags" Target="../tags/tag1205.xml"/><Relationship Id="rId37" Type="http://schemas.openxmlformats.org/officeDocument/2006/relationships/tags" Target="../tags/tag1210.xml"/><Relationship Id="rId40" Type="http://schemas.openxmlformats.org/officeDocument/2006/relationships/tags" Target="../tags/tag1213.xml"/><Relationship Id="rId45" Type="http://schemas.openxmlformats.org/officeDocument/2006/relationships/notesSlide" Target="../notesSlides/notesSlide54.xml"/><Relationship Id="rId5" Type="http://schemas.openxmlformats.org/officeDocument/2006/relationships/tags" Target="../tags/tag1178.xml"/><Relationship Id="rId15" Type="http://schemas.openxmlformats.org/officeDocument/2006/relationships/tags" Target="../tags/tag1188.xml"/><Relationship Id="rId23" Type="http://schemas.openxmlformats.org/officeDocument/2006/relationships/tags" Target="../tags/tag1196.xml"/><Relationship Id="rId28" Type="http://schemas.openxmlformats.org/officeDocument/2006/relationships/tags" Target="../tags/tag1201.xml"/><Relationship Id="rId36" Type="http://schemas.openxmlformats.org/officeDocument/2006/relationships/tags" Target="../tags/tag1209.xml"/><Relationship Id="rId10" Type="http://schemas.openxmlformats.org/officeDocument/2006/relationships/tags" Target="../tags/tag1183.xml"/><Relationship Id="rId19" Type="http://schemas.openxmlformats.org/officeDocument/2006/relationships/tags" Target="../tags/tag1192.xml"/><Relationship Id="rId31" Type="http://schemas.openxmlformats.org/officeDocument/2006/relationships/tags" Target="../tags/tag1204.xml"/><Relationship Id="rId44" Type="http://schemas.openxmlformats.org/officeDocument/2006/relationships/slideLayout" Target="../slideLayouts/slideLayout2.xml"/><Relationship Id="rId4" Type="http://schemas.openxmlformats.org/officeDocument/2006/relationships/tags" Target="../tags/tag1177.xml"/><Relationship Id="rId9" Type="http://schemas.openxmlformats.org/officeDocument/2006/relationships/tags" Target="../tags/tag1182.xml"/><Relationship Id="rId14" Type="http://schemas.openxmlformats.org/officeDocument/2006/relationships/tags" Target="../tags/tag1187.xml"/><Relationship Id="rId22" Type="http://schemas.openxmlformats.org/officeDocument/2006/relationships/tags" Target="../tags/tag1195.xml"/><Relationship Id="rId27" Type="http://schemas.openxmlformats.org/officeDocument/2006/relationships/tags" Target="../tags/tag1200.xml"/><Relationship Id="rId30" Type="http://schemas.openxmlformats.org/officeDocument/2006/relationships/tags" Target="../tags/tag1203.xml"/><Relationship Id="rId35" Type="http://schemas.openxmlformats.org/officeDocument/2006/relationships/tags" Target="../tags/tag1208.xml"/><Relationship Id="rId43" Type="http://schemas.openxmlformats.org/officeDocument/2006/relationships/tags" Target="../tags/tag121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tags" Target="../tags/tag1219.xml"/><Relationship Id="rId2" Type="http://schemas.openxmlformats.org/officeDocument/2006/relationships/tags" Target="../tags/tag1218.xml"/><Relationship Id="rId1" Type="http://schemas.openxmlformats.org/officeDocument/2006/relationships/tags" Target="../tags/tag1217.xml"/><Relationship Id="rId6" Type="http://schemas.openxmlformats.org/officeDocument/2006/relationships/image" Target="../media/image10.emf"/><Relationship Id="rId5" Type="http://schemas.openxmlformats.org/officeDocument/2006/relationships/notesSlide" Target="../notesSlides/notesSlide55.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1.xml"/><Relationship Id="rId1" Type="http://schemas.openxmlformats.org/officeDocument/2006/relationships/tags" Target="../tags/tag100.xml"/><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3.xml"/><Relationship Id="rId1" Type="http://schemas.openxmlformats.org/officeDocument/2006/relationships/tags" Target="../tags/tag102.xml"/><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5.xml"/><Relationship Id="rId1" Type="http://schemas.openxmlformats.org/officeDocument/2006/relationships/tags" Target="../tags/tag104.xml"/><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Numbers and Arithmetic</a:t>
            </a:r>
            <a:endParaRPr lang="en-US" dirty="0"/>
          </a:p>
        </p:txBody>
      </p:sp>
      <p:sp>
        <p:nvSpPr>
          <p:cNvPr id="3" name="Subtitle 2"/>
          <p:cNvSpPr>
            <a:spLocks noGrp="1"/>
          </p:cNvSpPr>
          <p:nvPr>
            <p:ph type="subTitle" idx="1"/>
          </p:nvPr>
        </p:nvSpPr>
        <p:spPr/>
        <p:txBody>
          <a:bodyPr/>
          <a:lstStyle/>
          <a:p>
            <a:r>
              <a:rPr lang="en-US" b="1" dirty="0" smtClean="0"/>
              <a:t>Hakim Weatherspoon</a:t>
            </a:r>
          </a:p>
          <a:p>
            <a:r>
              <a:rPr lang="en-US" b="1" dirty="0" smtClean="0"/>
              <a:t>CS 3410, Spring 2013</a:t>
            </a:r>
          </a:p>
          <a:p>
            <a:r>
              <a:rPr lang="en-US" dirty="0" smtClean="0"/>
              <a:t>Computer Science</a:t>
            </a:r>
          </a:p>
          <a:p>
            <a:r>
              <a:rPr lang="en-US" dirty="0" smtClean="0"/>
              <a:t>Cornell University</a:t>
            </a:r>
            <a:endParaRPr lang="en-US" dirty="0"/>
          </a:p>
        </p:txBody>
      </p:sp>
      <p:sp>
        <p:nvSpPr>
          <p:cNvPr id="4" name="TextBox 3"/>
          <p:cNvSpPr txBox="1"/>
          <p:nvPr/>
        </p:nvSpPr>
        <p:spPr>
          <a:xfrm>
            <a:off x="501069" y="6107668"/>
            <a:ext cx="4147131" cy="369332"/>
          </a:xfrm>
          <a:prstGeom prst="rect">
            <a:avLst/>
          </a:prstGeom>
          <a:noFill/>
        </p:spPr>
        <p:txBody>
          <a:bodyPr wrap="square" rtlCol="0">
            <a:spAutoFit/>
          </a:bodyPr>
          <a:lstStyle/>
          <a:p>
            <a:r>
              <a:rPr lang="en-US" dirty="0">
                <a:solidFill>
                  <a:schemeClr val="accent1"/>
                </a:solidFill>
              </a:rPr>
              <a:t>See: P&amp;H Chapter 2.4 - 2.6, 3.2, C.5 – C.6</a:t>
            </a:r>
          </a:p>
        </p:txBody>
      </p:sp>
      <p:pic>
        <p:nvPicPr>
          <p:cNvPr id="5" name="Picture 4"/>
          <p:cNvPicPr>
            <a:picLocks noChangeAspect="1" noChangeArrowheads="1"/>
          </p:cNvPicPr>
          <p:nvPr>
            <p:custDataLst>
              <p:tags r:id="rId1"/>
            </p:custDataLst>
          </p:nvPr>
        </p:nvPicPr>
        <p:blipFill>
          <a:blip r:embed="rId3" cstate="print"/>
          <a:srcRect/>
          <a:stretch>
            <a:fillRect/>
          </a:stretch>
        </p:blipFill>
        <p:spPr bwMode="auto">
          <a:xfrm>
            <a:off x="-304800" y="-152400"/>
            <a:ext cx="4267200" cy="3358055"/>
          </a:xfrm>
          <a:prstGeom prst="rect">
            <a:avLst/>
          </a:prstGeom>
          <a:noFill/>
          <a:ln w="9525">
            <a:noFill/>
            <a:miter lim="800000"/>
            <a:headEnd/>
            <a:tailEnd/>
          </a:ln>
          <a:effectLst/>
        </p:spPr>
      </p:pic>
      <p:grpSp>
        <p:nvGrpSpPr>
          <p:cNvPr id="6" name="Group 5"/>
          <p:cNvGrpSpPr/>
          <p:nvPr/>
        </p:nvGrpSpPr>
        <p:grpSpPr>
          <a:xfrm>
            <a:off x="5199924" y="685800"/>
            <a:ext cx="3450108" cy="1143000"/>
            <a:chOff x="2142067" y="4800600"/>
            <a:chExt cx="6413441" cy="1905000"/>
          </a:xfrm>
        </p:grpSpPr>
        <p:pic>
          <p:nvPicPr>
            <p:cNvPr id="7" name="Picture 4" descr="https://encrypted-tbn1.gstatic.com/images?q=tbn:ANd9GcQO8muCx1uC30gZ0ADFPBlMYPdcBYcjL9eo8halkXCqGhgAtK8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2067" y="4800600"/>
              <a:ext cx="2963333" cy="1905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guide-images.ifixit.net/igi/AkT2Xr5FUlBDUsdx.mediu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9800" y="4800600"/>
              <a:ext cx="2535708" cy="1905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No Wireles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4800600"/>
              <a:ext cx="1905000" cy="1905000"/>
            </a:xfrm>
            <a:prstGeom prst="rect">
              <a:avLst/>
            </a:prstGeom>
            <a:solidFill>
              <a:schemeClr val="tx1"/>
            </a:solidFill>
          </p:spPr>
        </p:pic>
      </p:grpSp>
    </p:spTree>
    <p:extLst>
      <p:ext uri="{BB962C8B-B14F-4D97-AF65-F5344CB8AC3E}">
        <p14:creationId xmlns:p14="http://schemas.microsoft.com/office/powerpoint/2010/main" val="24819477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p:custDataLst>
              <p:tags r:id="rId1"/>
            </p:custDataLst>
          </p:nvPr>
        </p:nvSpPr>
        <p:spPr>
          <a:ln/>
        </p:spPr>
        <p:txBody>
          <a:bodyPr anchor="ctr" anchorCtr="0">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t>Number Representations</a:t>
            </a:r>
            <a:endParaRPr lang="en-US" dirty="0"/>
          </a:p>
        </p:txBody>
      </p:sp>
      <p:sp>
        <p:nvSpPr>
          <p:cNvPr id="30722" name="Rectangle 2"/>
          <p:cNvSpPr>
            <a:spLocks noGrp="1" noChangeArrowheads="1"/>
          </p:cNvSpPr>
          <p:nvPr>
            <p:ph idx="1"/>
            <p:custDataLst>
              <p:tags r:id="rId2"/>
            </p:custDataLst>
          </p:nvPr>
        </p:nvSpPr>
        <p:spPr>
          <a:xfrm>
            <a:off x="76200" y="685800"/>
            <a:ext cx="9372600" cy="6324600"/>
          </a:xfrm>
          <a:ln/>
        </p:spPr>
        <p:txBody>
          <a:bodyPr>
            <a:normAutofit/>
          </a:bodyPr>
          <a:lstStyle/>
          <a:p>
            <a:pPr>
              <a:lnSpc>
                <a:spcPct val="82000"/>
              </a:lnSpc>
              <a:spcBef>
                <a:spcPts val="7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C</a:t>
            </a:r>
            <a:r>
              <a:rPr lang="en-US" dirty="0" smtClean="0"/>
              <a:t>onvert a base 10 number to a base 2 number</a:t>
            </a:r>
          </a:p>
          <a:p>
            <a:pPr>
              <a:lnSpc>
                <a:spcPct val="82000"/>
              </a:lnSpc>
              <a:spcBef>
                <a:spcPts val="7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solidFill>
                  <a:schemeClr val="accent1"/>
                </a:solidFill>
              </a:rPr>
              <a:t>Base conversion</a:t>
            </a:r>
            <a:r>
              <a:rPr lang="en-US" dirty="0" smtClean="0"/>
              <a:t> via repetitive division</a:t>
            </a:r>
          </a:p>
          <a:p>
            <a:pPr lvl="1">
              <a:lnSpc>
                <a:spcPct val="82000"/>
              </a:lnSpc>
              <a:spcBef>
                <a:spcPts val="6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solidFill>
                  <a:srgbClr val="FF0000"/>
                </a:solidFill>
              </a:rPr>
              <a:t>Divide by base</a:t>
            </a:r>
            <a:r>
              <a:rPr lang="en-US" dirty="0" smtClean="0"/>
              <a:t>, write remainder, move left with quotient</a:t>
            </a:r>
          </a:p>
          <a:p>
            <a:pPr lvl="1">
              <a:lnSpc>
                <a:spcPct val="82000"/>
              </a:lnSpc>
              <a:spcBef>
                <a:spcPts val="6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solidFill>
                  <a:schemeClr val="accent1"/>
                </a:solidFill>
              </a:rPr>
              <a:t>637</a:t>
            </a:r>
            <a:r>
              <a:rPr lang="en-US" dirty="0" smtClean="0"/>
              <a:t> </a:t>
            </a:r>
            <a:r>
              <a:rPr lang="en-US" dirty="0" smtClean="0">
                <a:sym typeface="Symbol"/>
              </a:rPr>
              <a:t> 2 = 318	     remainder  </a:t>
            </a:r>
            <a:r>
              <a:rPr lang="en-US" dirty="0" smtClean="0">
                <a:solidFill>
                  <a:schemeClr val="accent1"/>
                </a:solidFill>
                <a:sym typeface="Symbol"/>
              </a:rPr>
              <a:t>1</a:t>
            </a:r>
            <a:r>
              <a:rPr lang="en-US" dirty="0" smtClean="0">
                <a:sym typeface="Symbol"/>
              </a:rPr>
              <a:t>   </a:t>
            </a:r>
          </a:p>
          <a:p>
            <a:pPr lvl="1">
              <a:lnSpc>
                <a:spcPct val="82000"/>
              </a:lnSpc>
              <a:spcBef>
                <a:spcPts val="6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sym typeface="Symbol"/>
              </a:rPr>
              <a:t>318  2 = 159     remainder   </a:t>
            </a:r>
            <a:r>
              <a:rPr lang="en-US" dirty="0" smtClean="0">
                <a:solidFill>
                  <a:schemeClr val="accent1"/>
                </a:solidFill>
                <a:sym typeface="Symbol"/>
              </a:rPr>
              <a:t>0</a:t>
            </a:r>
          </a:p>
          <a:p>
            <a:pPr lvl="1">
              <a:lnSpc>
                <a:spcPct val="82000"/>
              </a:lnSpc>
              <a:spcBef>
                <a:spcPts val="6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sym typeface="Symbol"/>
              </a:rPr>
              <a:t>159  2 = 79       remainder   </a:t>
            </a:r>
            <a:r>
              <a:rPr lang="en-US" dirty="0" smtClean="0">
                <a:solidFill>
                  <a:schemeClr val="accent1"/>
                </a:solidFill>
                <a:sym typeface="Symbol"/>
              </a:rPr>
              <a:t>1</a:t>
            </a:r>
          </a:p>
          <a:p>
            <a:pPr lvl="1">
              <a:lnSpc>
                <a:spcPct val="82000"/>
              </a:lnSpc>
              <a:spcBef>
                <a:spcPts val="6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ym typeface="Symbol"/>
              </a:rPr>
              <a:t> </a:t>
            </a:r>
            <a:r>
              <a:rPr lang="en-US" dirty="0" smtClean="0">
                <a:sym typeface="Symbol"/>
              </a:rPr>
              <a:t> 79  2 = 39       remainder   </a:t>
            </a:r>
            <a:r>
              <a:rPr lang="en-US" dirty="0" smtClean="0">
                <a:solidFill>
                  <a:schemeClr val="accent1"/>
                </a:solidFill>
                <a:sym typeface="Symbol"/>
              </a:rPr>
              <a:t>1</a:t>
            </a:r>
            <a:endParaRPr lang="en-US" dirty="0" smtClean="0">
              <a:solidFill>
                <a:schemeClr val="accent1"/>
              </a:solidFill>
            </a:endParaRPr>
          </a:p>
          <a:p>
            <a:pPr lvl="1">
              <a:lnSpc>
                <a:spcPct val="82000"/>
              </a:lnSpc>
              <a:spcBef>
                <a:spcPts val="6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ym typeface="Symbol"/>
              </a:rPr>
              <a:t> </a:t>
            </a:r>
            <a:r>
              <a:rPr lang="en-US" dirty="0" smtClean="0">
                <a:sym typeface="Symbol"/>
              </a:rPr>
              <a:t> 39  2 = 19       remainder   </a:t>
            </a:r>
            <a:r>
              <a:rPr lang="en-US" dirty="0">
                <a:solidFill>
                  <a:schemeClr val="accent1"/>
                </a:solidFill>
                <a:sym typeface="Symbol"/>
              </a:rPr>
              <a:t>1</a:t>
            </a:r>
            <a:endParaRPr lang="en-US" dirty="0" smtClean="0">
              <a:solidFill>
                <a:schemeClr val="accent1"/>
              </a:solidFill>
            </a:endParaRPr>
          </a:p>
          <a:p>
            <a:pPr lvl="1">
              <a:lnSpc>
                <a:spcPct val="82000"/>
              </a:lnSpc>
              <a:spcBef>
                <a:spcPts val="6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ym typeface="Symbol"/>
              </a:rPr>
              <a:t> </a:t>
            </a:r>
            <a:r>
              <a:rPr lang="en-US" dirty="0" smtClean="0">
                <a:sym typeface="Symbol"/>
              </a:rPr>
              <a:t> 19  2 = 9         remainder   </a:t>
            </a:r>
            <a:r>
              <a:rPr lang="en-US" dirty="0">
                <a:solidFill>
                  <a:schemeClr val="accent1"/>
                </a:solidFill>
                <a:sym typeface="Symbol"/>
              </a:rPr>
              <a:t>1</a:t>
            </a:r>
            <a:endParaRPr lang="en-US" dirty="0" smtClean="0">
              <a:solidFill>
                <a:schemeClr val="accent1"/>
              </a:solidFill>
            </a:endParaRPr>
          </a:p>
          <a:p>
            <a:pPr lvl="1">
              <a:lnSpc>
                <a:spcPct val="82000"/>
              </a:lnSpc>
              <a:spcBef>
                <a:spcPts val="6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ym typeface="Symbol"/>
              </a:rPr>
              <a:t> </a:t>
            </a:r>
            <a:r>
              <a:rPr lang="en-US" dirty="0" smtClean="0">
                <a:sym typeface="Symbol"/>
              </a:rPr>
              <a:t>   9 </a:t>
            </a:r>
            <a:r>
              <a:rPr lang="en-US" dirty="0">
                <a:sym typeface="Symbol"/>
              </a:rPr>
              <a:t> 2 = 4</a:t>
            </a:r>
            <a:r>
              <a:rPr lang="en-US" dirty="0" smtClean="0">
                <a:sym typeface="Symbol"/>
              </a:rPr>
              <a:t>         remainder   </a:t>
            </a:r>
            <a:r>
              <a:rPr lang="en-US" dirty="0" smtClean="0">
                <a:solidFill>
                  <a:schemeClr val="accent1"/>
                </a:solidFill>
                <a:sym typeface="Symbol"/>
              </a:rPr>
              <a:t>1</a:t>
            </a:r>
            <a:endParaRPr lang="en-US" dirty="0">
              <a:solidFill>
                <a:schemeClr val="accent1"/>
              </a:solidFill>
            </a:endParaRPr>
          </a:p>
          <a:p>
            <a:pPr lvl="1">
              <a:lnSpc>
                <a:spcPct val="82000"/>
              </a:lnSpc>
              <a:spcBef>
                <a:spcPts val="6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ym typeface="Symbol"/>
              </a:rPr>
              <a:t> </a:t>
            </a:r>
            <a:r>
              <a:rPr lang="en-US" dirty="0" smtClean="0">
                <a:sym typeface="Symbol"/>
              </a:rPr>
              <a:t>   4 </a:t>
            </a:r>
            <a:r>
              <a:rPr lang="en-US" dirty="0">
                <a:sym typeface="Symbol"/>
              </a:rPr>
              <a:t> 2 = 2</a:t>
            </a:r>
            <a:r>
              <a:rPr lang="en-US" dirty="0" smtClean="0">
                <a:sym typeface="Symbol"/>
              </a:rPr>
              <a:t>         remainder   </a:t>
            </a:r>
            <a:r>
              <a:rPr lang="en-US" dirty="0" smtClean="0">
                <a:solidFill>
                  <a:schemeClr val="accent1"/>
                </a:solidFill>
                <a:sym typeface="Symbol"/>
              </a:rPr>
              <a:t>0</a:t>
            </a:r>
          </a:p>
          <a:p>
            <a:pPr lvl="1">
              <a:lnSpc>
                <a:spcPct val="82000"/>
              </a:lnSpc>
              <a:spcBef>
                <a:spcPts val="6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ym typeface="Symbol"/>
              </a:rPr>
              <a:t> </a:t>
            </a:r>
            <a:r>
              <a:rPr lang="en-US" dirty="0" smtClean="0">
                <a:sym typeface="Symbol"/>
              </a:rPr>
              <a:t>   2 </a:t>
            </a:r>
            <a:r>
              <a:rPr lang="en-US" dirty="0">
                <a:sym typeface="Symbol"/>
              </a:rPr>
              <a:t> 2 = </a:t>
            </a:r>
            <a:r>
              <a:rPr lang="en-US" dirty="0" smtClean="0">
                <a:sym typeface="Symbol"/>
              </a:rPr>
              <a:t>1         remainder   </a:t>
            </a:r>
            <a:r>
              <a:rPr lang="en-US" dirty="0" smtClean="0">
                <a:solidFill>
                  <a:schemeClr val="accent1"/>
                </a:solidFill>
                <a:sym typeface="Symbol"/>
              </a:rPr>
              <a:t>0</a:t>
            </a:r>
            <a:endParaRPr lang="en-US" dirty="0" smtClean="0">
              <a:sym typeface="Symbol"/>
            </a:endParaRPr>
          </a:p>
          <a:p>
            <a:pPr lvl="1">
              <a:lnSpc>
                <a:spcPct val="82000"/>
              </a:lnSpc>
              <a:spcBef>
                <a:spcPts val="6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ym typeface="Symbol"/>
              </a:rPr>
              <a:t> </a:t>
            </a:r>
            <a:r>
              <a:rPr lang="en-US" dirty="0" smtClean="0">
                <a:sym typeface="Symbol"/>
              </a:rPr>
              <a:t>   1 </a:t>
            </a:r>
            <a:r>
              <a:rPr lang="en-US" dirty="0">
                <a:sym typeface="Symbol"/>
              </a:rPr>
              <a:t> </a:t>
            </a:r>
            <a:r>
              <a:rPr lang="en-US" dirty="0" smtClean="0">
                <a:sym typeface="Symbol"/>
              </a:rPr>
              <a:t>2 = 0         remainder   </a:t>
            </a:r>
            <a:r>
              <a:rPr lang="en-US" dirty="0" smtClean="0">
                <a:solidFill>
                  <a:schemeClr val="accent1"/>
                </a:solidFill>
                <a:sym typeface="Symbol"/>
              </a:rPr>
              <a:t>1</a:t>
            </a:r>
          </a:p>
          <a:p>
            <a:pPr>
              <a:lnSpc>
                <a:spcPct val="82000"/>
              </a:lnSpc>
              <a:spcBef>
                <a:spcPts val="6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smtClean="0">
                <a:solidFill>
                  <a:schemeClr val="accent1"/>
                </a:solidFill>
                <a:sym typeface="Symbol"/>
              </a:rPr>
              <a:t>637 </a:t>
            </a:r>
            <a:r>
              <a:rPr lang="en-US" sz="2800" dirty="0" smtClean="0">
                <a:sym typeface="Symbol"/>
              </a:rPr>
              <a:t>=</a:t>
            </a:r>
            <a:r>
              <a:rPr lang="en-US" sz="2800" dirty="0" smtClean="0">
                <a:solidFill>
                  <a:schemeClr val="accent1"/>
                </a:solidFill>
                <a:sym typeface="Symbol"/>
              </a:rPr>
              <a:t> 10 0111 1101 </a:t>
            </a:r>
            <a:r>
              <a:rPr lang="en-US" sz="2800" dirty="0" smtClean="0">
                <a:sym typeface="Symbol"/>
              </a:rPr>
              <a:t>(can also be written as </a:t>
            </a:r>
            <a:r>
              <a:rPr lang="en-US" sz="2800" dirty="0" smtClean="0">
                <a:solidFill>
                  <a:schemeClr val="accent1"/>
                </a:solidFill>
                <a:sym typeface="Symbol"/>
              </a:rPr>
              <a:t>0b10 0111 1101</a:t>
            </a:r>
            <a:r>
              <a:rPr lang="en-US" sz="2800" dirty="0" smtClean="0">
                <a:sym typeface="Symbol"/>
              </a:rPr>
              <a:t>)</a:t>
            </a:r>
            <a:endParaRPr lang="en-US" sz="2800" dirty="0" smtClean="0">
              <a:solidFill>
                <a:schemeClr val="accent1"/>
              </a:solidFill>
              <a:sym typeface="Symbol"/>
            </a:endParaRPr>
          </a:p>
        </p:txBody>
      </p:sp>
      <p:sp>
        <p:nvSpPr>
          <p:cNvPr id="2" name="Rectangle 1"/>
          <p:cNvSpPr/>
          <p:nvPr/>
        </p:nvSpPr>
        <p:spPr>
          <a:xfrm>
            <a:off x="4804619" y="2089666"/>
            <a:ext cx="529381" cy="1676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319504" y="1905000"/>
            <a:ext cx="2396618" cy="369332"/>
          </a:xfrm>
          <a:prstGeom prst="rect">
            <a:avLst/>
          </a:prstGeom>
          <a:noFill/>
        </p:spPr>
        <p:txBody>
          <a:bodyPr wrap="none" rtlCol="0">
            <a:spAutoFit/>
          </a:bodyPr>
          <a:lstStyle/>
          <a:p>
            <a:r>
              <a:rPr lang="en-US" dirty="0" err="1" smtClean="0">
                <a:solidFill>
                  <a:schemeClr val="accent1"/>
                </a:solidFill>
              </a:rPr>
              <a:t>lsb</a:t>
            </a:r>
            <a:r>
              <a:rPr lang="en-US" dirty="0" smtClean="0"/>
              <a:t> (least significant bit)</a:t>
            </a:r>
            <a:endParaRPr lang="en-US" dirty="0"/>
          </a:p>
        </p:txBody>
      </p:sp>
      <p:sp>
        <p:nvSpPr>
          <p:cNvPr id="7" name="TextBox 6"/>
          <p:cNvSpPr txBox="1"/>
          <p:nvPr/>
        </p:nvSpPr>
        <p:spPr>
          <a:xfrm>
            <a:off x="5359957" y="6049879"/>
            <a:ext cx="2555315" cy="369332"/>
          </a:xfrm>
          <a:prstGeom prst="rect">
            <a:avLst/>
          </a:prstGeom>
          <a:noFill/>
        </p:spPr>
        <p:txBody>
          <a:bodyPr wrap="none" rtlCol="0">
            <a:spAutoFit/>
          </a:bodyPr>
          <a:lstStyle/>
          <a:p>
            <a:r>
              <a:rPr lang="en-US" dirty="0" err="1" smtClean="0">
                <a:solidFill>
                  <a:schemeClr val="accent1"/>
                </a:solidFill>
              </a:rPr>
              <a:t>msb</a:t>
            </a:r>
            <a:r>
              <a:rPr lang="en-US" dirty="0" smtClean="0"/>
              <a:t> (most significant bit)</a:t>
            </a:r>
            <a:endParaRPr lang="en-US" dirty="0"/>
          </a:p>
        </p:txBody>
      </p:sp>
      <p:sp>
        <p:nvSpPr>
          <p:cNvPr id="8" name="Rectangle 7"/>
          <p:cNvSpPr/>
          <p:nvPr/>
        </p:nvSpPr>
        <p:spPr>
          <a:xfrm>
            <a:off x="4804619" y="3766066"/>
            <a:ext cx="529381" cy="1676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00600" y="5442466"/>
            <a:ext cx="529381" cy="838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827438" y="6564868"/>
            <a:ext cx="449162" cy="369332"/>
          </a:xfrm>
          <a:prstGeom prst="rect">
            <a:avLst/>
          </a:prstGeom>
          <a:noFill/>
        </p:spPr>
        <p:txBody>
          <a:bodyPr wrap="none" rtlCol="0">
            <a:spAutoFit/>
          </a:bodyPr>
          <a:lstStyle/>
          <a:p>
            <a:r>
              <a:rPr lang="en-US" dirty="0" err="1" smtClean="0">
                <a:solidFill>
                  <a:schemeClr val="accent1"/>
                </a:solidFill>
              </a:rPr>
              <a:t>lsb</a:t>
            </a:r>
            <a:endParaRPr lang="en-US" dirty="0"/>
          </a:p>
        </p:txBody>
      </p:sp>
      <p:sp>
        <p:nvSpPr>
          <p:cNvPr id="11" name="TextBox 10"/>
          <p:cNvSpPr txBox="1"/>
          <p:nvPr/>
        </p:nvSpPr>
        <p:spPr>
          <a:xfrm>
            <a:off x="638592" y="6564868"/>
            <a:ext cx="580608" cy="369332"/>
          </a:xfrm>
          <a:prstGeom prst="rect">
            <a:avLst/>
          </a:prstGeom>
          <a:noFill/>
        </p:spPr>
        <p:txBody>
          <a:bodyPr wrap="none" rtlCol="0">
            <a:spAutoFit/>
          </a:bodyPr>
          <a:lstStyle/>
          <a:p>
            <a:r>
              <a:rPr lang="en-US" dirty="0" err="1" smtClean="0">
                <a:solidFill>
                  <a:schemeClr val="accent1"/>
                </a:solidFill>
              </a:rPr>
              <a:t>msb</a:t>
            </a:r>
            <a:endParaRPr lang="en-US" dirty="0"/>
          </a:p>
        </p:txBody>
      </p:sp>
    </p:spTree>
    <p:extLst>
      <p:ext uri="{BB962C8B-B14F-4D97-AF65-F5344CB8AC3E}">
        <p14:creationId xmlns:p14="http://schemas.microsoft.com/office/powerpoint/2010/main" val="324156569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2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2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72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722">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722">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722">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0722">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0722">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0722">
                                            <p:txEl>
                                              <p:pRg st="13" end="13"/>
                                            </p:tx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animBg="1"/>
      <p:bldP spid="9" grpId="0" animBg="1"/>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p:custDataLst>
              <p:tags r:id="rId1"/>
            </p:custDataLst>
          </p:nvPr>
        </p:nvSpPr>
        <p:spPr>
          <a:ln/>
        </p:spPr>
        <p:txBody>
          <a:bodyPr anchor="ctr" anchorCtr="0">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t>Number Representations</a:t>
            </a:r>
            <a:endParaRPr lang="en-US" dirty="0"/>
          </a:p>
        </p:txBody>
      </p:sp>
      <p:sp>
        <p:nvSpPr>
          <p:cNvPr id="30722" name="Rectangle 2"/>
          <p:cNvSpPr>
            <a:spLocks noGrp="1" noChangeArrowheads="1"/>
          </p:cNvSpPr>
          <p:nvPr>
            <p:ph idx="1"/>
            <p:custDataLst>
              <p:tags r:id="rId2"/>
            </p:custDataLst>
          </p:nvPr>
        </p:nvSpPr>
        <p:spPr>
          <a:xfrm>
            <a:off x="76200" y="685800"/>
            <a:ext cx="9372600" cy="6324600"/>
          </a:xfrm>
          <a:ln/>
        </p:spPr>
        <p:txBody>
          <a:bodyPr>
            <a:normAutofit/>
          </a:bodyPr>
          <a:lstStyle/>
          <a:p>
            <a:pPr>
              <a:lnSpc>
                <a:spcPct val="82000"/>
              </a:lnSpc>
              <a:spcBef>
                <a:spcPts val="7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C</a:t>
            </a:r>
            <a:r>
              <a:rPr lang="en-US" dirty="0" smtClean="0"/>
              <a:t>onvert a base 10 number to a base 16 number</a:t>
            </a:r>
          </a:p>
          <a:p>
            <a:pPr>
              <a:lnSpc>
                <a:spcPct val="82000"/>
              </a:lnSpc>
              <a:spcBef>
                <a:spcPts val="7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solidFill>
                  <a:schemeClr val="accent1"/>
                </a:solidFill>
              </a:rPr>
              <a:t>Base conversion</a:t>
            </a:r>
            <a:r>
              <a:rPr lang="en-US" dirty="0" smtClean="0"/>
              <a:t> via repetitive division</a:t>
            </a:r>
          </a:p>
          <a:p>
            <a:pPr lvl="1">
              <a:lnSpc>
                <a:spcPct val="82000"/>
              </a:lnSpc>
              <a:spcBef>
                <a:spcPts val="6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t>Divide by base, write remainder, move left with quotient</a:t>
            </a:r>
          </a:p>
          <a:p>
            <a:pPr lvl="1">
              <a:lnSpc>
                <a:spcPct val="82000"/>
              </a:lnSpc>
              <a:spcBef>
                <a:spcPts val="6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solidFill>
                  <a:schemeClr val="accent1"/>
                </a:solidFill>
              </a:rPr>
              <a:t>637</a:t>
            </a:r>
            <a:r>
              <a:rPr lang="en-US" dirty="0" smtClean="0"/>
              <a:t> </a:t>
            </a:r>
            <a:r>
              <a:rPr lang="en-US" dirty="0" smtClean="0">
                <a:sym typeface="Symbol"/>
              </a:rPr>
              <a:t> 16 = 39	     remainder  </a:t>
            </a:r>
            <a:r>
              <a:rPr lang="en-US" dirty="0" smtClean="0">
                <a:solidFill>
                  <a:schemeClr val="accent1"/>
                </a:solidFill>
                <a:sym typeface="Symbol"/>
              </a:rPr>
              <a:t>13</a:t>
            </a:r>
            <a:r>
              <a:rPr lang="en-US" dirty="0" smtClean="0">
                <a:sym typeface="Symbol"/>
              </a:rPr>
              <a:t>   </a:t>
            </a:r>
          </a:p>
          <a:p>
            <a:pPr lvl="1">
              <a:lnSpc>
                <a:spcPct val="82000"/>
              </a:lnSpc>
              <a:spcBef>
                <a:spcPts val="6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ym typeface="Symbol"/>
              </a:rPr>
              <a:t> </a:t>
            </a:r>
            <a:r>
              <a:rPr lang="en-US" dirty="0" smtClean="0">
                <a:sym typeface="Symbol"/>
              </a:rPr>
              <a:t> 39  16 = 2        remainder   </a:t>
            </a:r>
            <a:r>
              <a:rPr lang="en-US" dirty="0">
                <a:solidFill>
                  <a:schemeClr val="accent1"/>
                </a:solidFill>
                <a:sym typeface="Symbol"/>
              </a:rPr>
              <a:t>7</a:t>
            </a:r>
            <a:endParaRPr lang="en-US" dirty="0" smtClean="0">
              <a:solidFill>
                <a:schemeClr val="accent1"/>
              </a:solidFill>
              <a:sym typeface="Symbol"/>
            </a:endParaRPr>
          </a:p>
          <a:p>
            <a:pPr lvl="1">
              <a:lnSpc>
                <a:spcPct val="82000"/>
              </a:lnSpc>
              <a:spcBef>
                <a:spcPts val="6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ym typeface="Symbol"/>
              </a:rPr>
              <a:t> </a:t>
            </a:r>
            <a:r>
              <a:rPr lang="en-US" dirty="0" smtClean="0">
                <a:sym typeface="Symbol"/>
              </a:rPr>
              <a:t>   2  16 = 0       remainder   </a:t>
            </a:r>
            <a:r>
              <a:rPr lang="en-US" dirty="0">
                <a:solidFill>
                  <a:schemeClr val="accent1"/>
                </a:solidFill>
                <a:sym typeface="Symbol"/>
              </a:rPr>
              <a:t> </a:t>
            </a:r>
            <a:r>
              <a:rPr lang="en-US" dirty="0" smtClean="0">
                <a:solidFill>
                  <a:schemeClr val="accent1"/>
                </a:solidFill>
                <a:sym typeface="Symbol"/>
              </a:rPr>
              <a:t>2</a:t>
            </a:r>
          </a:p>
          <a:p>
            <a:pPr>
              <a:lnSpc>
                <a:spcPct val="82000"/>
              </a:lnSpc>
              <a:spcBef>
                <a:spcPts val="6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800" dirty="0" smtClean="0">
              <a:solidFill>
                <a:schemeClr val="accent1"/>
              </a:solidFill>
              <a:sym typeface="Symbol"/>
            </a:endParaRPr>
          </a:p>
          <a:p>
            <a:pPr>
              <a:lnSpc>
                <a:spcPct val="82000"/>
              </a:lnSpc>
              <a:spcBef>
                <a:spcPts val="6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smtClean="0">
                <a:solidFill>
                  <a:schemeClr val="accent1"/>
                </a:solidFill>
                <a:sym typeface="Symbol"/>
              </a:rPr>
              <a:t>637 </a:t>
            </a:r>
            <a:r>
              <a:rPr lang="en-US" sz="2800" dirty="0" smtClean="0">
                <a:sym typeface="Symbol"/>
              </a:rPr>
              <a:t>= 0x 2 7 13 = 0x 2 7 d</a:t>
            </a:r>
            <a:r>
              <a:rPr lang="en-US" sz="2800" dirty="0" smtClean="0">
                <a:solidFill>
                  <a:schemeClr val="accent1"/>
                </a:solidFill>
                <a:sym typeface="Symbol"/>
              </a:rPr>
              <a:t> </a:t>
            </a:r>
          </a:p>
          <a:p>
            <a:pPr>
              <a:lnSpc>
                <a:spcPct val="82000"/>
              </a:lnSpc>
              <a:spcBef>
                <a:spcPts val="6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smtClean="0">
                <a:sym typeface="Symbol"/>
              </a:rPr>
              <a:t>Thus,</a:t>
            </a:r>
            <a:r>
              <a:rPr lang="en-US" sz="2800" dirty="0" smtClean="0">
                <a:solidFill>
                  <a:schemeClr val="accent1"/>
                </a:solidFill>
                <a:sym typeface="Symbol"/>
              </a:rPr>
              <a:t> 637 </a:t>
            </a:r>
            <a:r>
              <a:rPr lang="en-US" sz="2800" dirty="0" smtClean="0">
                <a:sym typeface="Symbol"/>
              </a:rPr>
              <a:t>=</a:t>
            </a:r>
            <a:r>
              <a:rPr lang="en-US" sz="2800" dirty="0" smtClean="0">
                <a:solidFill>
                  <a:schemeClr val="accent1"/>
                </a:solidFill>
                <a:sym typeface="Symbol"/>
              </a:rPr>
              <a:t> 0x27d</a:t>
            </a:r>
          </a:p>
          <a:p>
            <a:pPr>
              <a:lnSpc>
                <a:spcPct val="82000"/>
              </a:lnSpc>
              <a:spcBef>
                <a:spcPts val="6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800" dirty="0">
              <a:solidFill>
                <a:schemeClr val="accent1"/>
              </a:solidFill>
              <a:sym typeface="Symbol"/>
            </a:endParaRPr>
          </a:p>
        </p:txBody>
      </p:sp>
      <p:sp>
        <p:nvSpPr>
          <p:cNvPr id="2" name="Rectangle 1"/>
          <p:cNvSpPr/>
          <p:nvPr/>
        </p:nvSpPr>
        <p:spPr>
          <a:xfrm>
            <a:off x="4804619" y="2089666"/>
            <a:ext cx="529381" cy="12631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319504" y="1905000"/>
            <a:ext cx="449162" cy="369332"/>
          </a:xfrm>
          <a:prstGeom prst="rect">
            <a:avLst/>
          </a:prstGeom>
          <a:noFill/>
        </p:spPr>
        <p:txBody>
          <a:bodyPr wrap="none" rtlCol="0">
            <a:spAutoFit/>
          </a:bodyPr>
          <a:lstStyle/>
          <a:p>
            <a:r>
              <a:rPr lang="en-US" dirty="0" err="1" smtClean="0"/>
              <a:t>lsb</a:t>
            </a:r>
            <a:endParaRPr lang="en-US" dirty="0"/>
          </a:p>
        </p:txBody>
      </p:sp>
      <p:sp>
        <p:nvSpPr>
          <p:cNvPr id="7" name="TextBox 6"/>
          <p:cNvSpPr txBox="1"/>
          <p:nvPr/>
        </p:nvSpPr>
        <p:spPr>
          <a:xfrm>
            <a:off x="5350295" y="3168134"/>
            <a:ext cx="580608" cy="369332"/>
          </a:xfrm>
          <a:prstGeom prst="rect">
            <a:avLst/>
          </a:prstGeom>
          <a:noFill/>
        </p:spPr>
        <p:txBody>
          <a:bodyPr wrap="none" rtlCol="0">
            <a:spAutoFit/>
          </a:bodyPr>
          <a:lstStyle/>
          <a:p>
            <a:r>
              <a:rPr lang="en-US" dirty="0" err="1"/>
              <a:t>m</a:t>
            </a:r>
            <a:r>
              <a:rPr lang="en-US" dirty="0" err="1" smtClean="0"/>
              <a:t>sb</a:t>
            </a:r>
            <a:endParaRPr lang="en-US" dirty="0"/>
          </a:p>
        </p:txBody>
      </p:sp>
      <p:sp>
        <p:nvSpPr>
          <p:cNvPr id="4" name="TextBox 3"/>
          <p:cNvSpPr txBox="1"/>
          <p:nvPr/>
        </p:nvSpPr>
        <p:spPr>
          <a:xfrm>
            <a:off x="6622123" y="2895600"/>
            <a:ext cx="1136850" cy="2031325"/>
          </a:xfrm>
          <a:prstGeom prst="rect">
            <a:avLst/>
          </a:prstGeom>
          <a:noFill/>
        </p:spPr>
        <p:txBody>
          <a:bodyPr wrap="none" rtlCol="0">
            <a:spAutoFit/>
          </a:bodyPr>
          <a:lstStyle/>
          <a:p>
            <a:r>
              <a:rPr lang="en-US" u="sng" dirty="0" err="1"/>
              <a:t>d</a:t>
            </a:r>
            <a:r>
              <a:rPr lang="en-US" u="sng" dirty="0" err="1" smtClean="0"/>
              <a:t>ec</a:t>
            </a:r>
            <a:r>
              <a:rPr lang="en-US" dirty="0" smtClean="0"/>
              <a:t> = </a:t>
            </a:r>
            <a:r>
              <a:rPr lang="en-US" u="sng" dirty="0" smtClean="0"/>
              <a:t>hex</a:t>
            </a:r>
          </a:p>
          <a:p>
            <a:r>
              <a:rPr lang="en-US" dirty="0" smtClean="0"/>
              <a:t>10   =  0xa</a:t>
            </a:r>
          </a:p>
          <a:p>
            <a:r>
              <a:rPr lang="en-US" dirty="0" smtClean="0"/>
              <a:t>11   =  0xb</a:t>
            </a:r>
          </a:p>
          <a:p>
            <a:r>
              <a:rPr lang="en-US" dirty="0" smtClean="0"/>
              <a:t>12   =  0xc</a:t>
            </a:r>
          </a:p>
          <a:p>
            <a:r>
              <a:rPr lang="en-US" dirty="0" smtClean="0"/>
              <a:t>13   =  0xd</a:t>
            </a:r>
          </a:p>
          <a:p>
            <a:r>
              <a:rPr lang="en-US" dirty="0" smtClean="0"/>
              <a:t>14   =  0xe</a:t>
            </a:r>
          </a:p>
          <a:p>
            <a:r>
              <a:rPr lang="en-US" dirty="0" smtClean="0"/>
              <a:t>15   =  0xf</a:t>
            </a:r>
          </a:p>
        </p:txBody>
      </p:sp>
      <p:sp>
        <p:nvSpPr>
          <p:cNvPr id="10" name="TextBox 9"/>
          <p:cNvSpPr txBox="1"/>
          <p:nvPr/>
        </p:nvSpPr>
        <p:spPr>
          <a:xfrm>
            <a:off x="7637141" y="2895600"/>
            <a:ext cx="821059" cy="2031325"/>
          </a:xfrm>
          <a:prstGeom prst="rect">
            <a:avLst/>
          </a:prstGeom>
          <a:noFill/>
        </p:spPr>
        <p:txBody>
          <a:bodyPr wrap="none" rtlCol="0">
            <a:spAutoFit/>
          </a:bodyPr>
          <a:lstStyle/>
          <a:p>
            <a:r>
              <a:rPr lang="en-US" dirty="0" smtClean="0"/>
              <a:t>= </a:t>
            </a:r>
            <a:r>
              <a:rPr lang="en-US" u="sng" dirty="0" smtClean="0"/>
              <a:t>bin</a:t>
            </a:r>
          </a:p>
          <a:p>
            <a:r>
              <a:rPr lang="en-US" dirty="0" smtClean="0"/>
              <a:t>= 1010</a:t>
            </a:r>
          </a:p>
          <a:p>
            <a:r>
              <a:rPr lang="en-US" dirty="0" smtClean="0"/>
              <a:t>= 1011</a:t>
            </a:r>
          </a:p>
          <a:p>
            <a:r>
              <a:rPr lang="en-US" dirty="0" smtClean="0"/>
              <a:t>= 1100</a:t>
            </a:r>
          </a:p>
          <a:p>
            <a:r>
              <a:rPr lang="en-US" dirty="0" smtClean="0"/>
              <a:t>= 1101</a:t>
            </a:r>
          </a:p>
          <a:p>
            <a:r>
              <a:rPr lang="en-US" dirty="0" smtClean="0"/>
              <a:t>= 1110</a:t>
            </a:r>
          </a:p>
          <a:p>
            <a:r>
              <a:rPr lang="en-US" dirty="0" smtClean="0"/>
              <a:t>= 1111</a:t>
            </a:r>
          </a:p>
        </p:txBody>
      </p:sp>
      <p:sp>
        <p:nvSpPr>
          <p:cNvPr id="5" name="Oval 4"/>
          <p:cNvSpPr/>
          <p:nvPr/>
        </p:nvSpPr>
        <p:spPr>
          <a:xfrm>
            <a:off x="1966397" y="3733800"/>
            <a:ext cx="4572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652197" y="3733800"/>
            <a:ext cx="1310203" cy="523220"/>
          </a:xfrm>
          <a:prstGeom prst="rect">
            <a:avLst/>
          </a:prstGeom>
          <a:solidFill>
            <a:schemeClr val="bg1"/>
          </a:solidFill>
        </p:spPr>
        <p:txBody>
          <a:bodyPr wrap="square" rtlCol="0">
            <a:spAutoFit/>
          </a:bodyPr>
          <a:lstStyle/>
          <a:p>
            <a:r>
              <a:rPr lang="en-US" sz="2800" dirty="0" smtClean="0"/>
              <a:t>    ?    </a:t>
            </a:r>
            <a:endParaRPr lang="en-US" sz="2800" dirty="0"/>
          </a:p>
        </p:txBody>
      </p:sp>
    </p:spTree>
    <p:extLst>
      <p:ext uri="{BB962C8B-B14F-4D97-AF65-F5344CB8AC3E}">
        <p14:creationId xmlns:p14="http://schemas.microsoft.com/office/powerpoint/2010/main" val="336318406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2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722">
                                            <p:txEl>
                                              <p:pRg st="7" end="7"/>
                                            </p:txEl>
                                          </p:spTgt>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072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4" grpId="0"/>
      <p:bldP spid="10" grpId="0"/>
      <p:bldP spid="5" grpId="0" animBg="1"/>
      <p:bldP spid="6" grpId="0" animBg="1"/>
      <p:bldP spid="6" grpId="1"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1" name="Rectangle 1"/>
          <p:cNvSpPr>
            <a:spLocks noGrp="1" noChangeArrowheads="1"/>
          </p:cNvSpPr>
          <p:nvPr>
            <p:ph type="title"/>
            <p:custDataLst>
              <p:tags r:id="rId1"/>
            </p:custDataLst>
          </p:nvPr>
        </p:nvSpPr>
        <p:spPr>
          <a:ln/>
        </p:spPr>
        <p:txBody>
          <a:bodyPr anchor="ctr" anchorCtr="0">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t>Number Representations</a:t>
            </a:r>
            <a:endParaRPr lang="en-US" dirty="0"/>
          </a:p>
        </p:txBody>
      </p:sp>
      <p:sp>
        <p:nvSpPr>
          <p:cNvPr id="30722" name="Rectangle 2"/>
          <p:cNvSpPr>
            <a:spLocks noGrp="1" noChangeArrowheads="1"/>
          </p:cNvSpPr>
          <p:nvPr>
            <p:ph idx="1"/>
            <p:custDataLst>
              <p:tags r:id="rId2"/>
            </p:custDataLst>
          </p:nvPr>
        </p:nvSpPr>
        <p:spPr>
          <a:xfrm>
            <a:off x="76200" y="685800"/>
            <a:ext cx="9525000" cy="5638800"/>
          </a:xfrm>
          <a:ln/>
        </p:spPr>
        <p:txBody>
          <a:bodyPr>
            <a:normAutofit/>
          </a:bodyPr>
          <a:lstStyle/>
          <a:p>
            <a:pPr>
              <a:lnSpc>
                <a:spcPct val="82000"/>
              </a:lnSpc>
              <a:spcBef>
                <a:spcPts val="7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t>How to convert a number between different bases?</a:t>
            </a:r>
          </a:p>
          <a:p>
            <a:pPr>
              <a:lnSpc>
                <a:spcPct val="82000"/>
              </a:lnSpc>
              <a:spcBef>
                <a:spcPts val="7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solidFill>
                  <a:schemeClr val="accent1"/>
                </a:solidFill>
              </a:rPr>
              <a:t>Base conversion</a:t>
            </a:r>
            <a:r>
              <a:rPr lang="en-US" dirty="0" smtClean="0"/>
              <a:t> </a:t>
            </a:r>
            <a:r>
              <a:rPr lang="en-US" dirty="0"/>
              <a:t>via repetitive division</a:t>
            </a:r>
          </a:p>
          <a:p>
            <a:pPr lvl="1">
              <a:lnSpc>
                <a:spcPct val="82000"/>
              </a:lnSpc>
              <a:spcBef>
                <a:spcPts val="6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t>Divide </a:t>
            </a:r>
            <a:r>
              <a:rPr lang="en-US" dirty="0"/>
              <a:t>by </a:t>
            </a:r>
            <a:r>
              <a:rPr lang="en-US" dirty="0" smtClean="0"/>
              <a:t>base, write remainder, move </a:t>
            </a:r>
            <a:r>
              <a:rPr lang="en-US" dirty="0"/>
              <a:t>left with </a:t>
            </a:r>
            <a:r>
              <a:rPr lang="en-US" dirty="0" smtClean="0"/>
              <a:t>quotient</a:t>
            </a:r>
          </a:p>
          <a:p>
            <a:pPr lvl="1">
              <a:lnSpc>
                <a:spcPct val="82000"/>
              </a:lnSpc>
              <a:spcBef>
                <a:spcPts val="6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a:p>
          <a:p>
            <a:pPr lvl="1">
              <a:lnSpc>
                <a:spcPct val="82000"/>
              </a:lnSpc>
              <a:spcBef>
                <a:spcPts val="6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solidFill>
                  <a:schemeClr val="accent1"/>
                </a:solidFill>
              </a:rPr>
              <a:t>637</a:t>
            </a:r>
            <a:r>
              <a:rPr lang="en-US" dirty="0" smtClean="0"/>
              <a:t> </a:t>
            </a:r>
            <a:r>
              <a:rPr lang="en-US" dirty="0" smtClean="0">
                <a:sym typeface="Symbol"/>
              </a:rPr>
              <a:t> 10 = 63	</a:t>
            </a:r>
            <a:r>
              <a:rPr lang="en-US" dirty="0">
                <a:sym typeface="Symbol"/>
              </a:rPr>
              <a:t> </a:t>
            </a:r>
            <a:r>
              <a:rPr lang="en-US" dirty="0" smtClean="0">
                <a:sym typeface="Symbol"/>
              </a:rPr>
              <a:t> remainder  </a:t>
            </a:r>
            <a:r>
              <a:rPr lang="en-US" dirty="0" smtClean="0">
                <a:solidFill>
                  <a:schemeClr val="accent1"/>
                </a:solidFill>
                <a:sym typeface="Symbol"/>
              </a:rPr>
              <a:t>7</a:t>
            </a:r>
            <a:r>
              <a:rPr lang="en-US" dirty="0" smtClean="0">
                <a:sym typeface="Symbol"/>
              </a:rPr>
              <a:t>   </a:t>
            </a:r>
          </a:p>
          <a:p>
            <a:pPr lvl="1">
              <a:lnSpc>
                <a:spcPct val="82000"/>
              </a:lnSpc>
              <a:spcBef>
                <a:spcPts val="6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ym typeface="Symbol"/>
              </a:rPr>
              <a:t> </a:t>
            </a:r>
            <a:r>
              <a:rPr lang="en-US" dirty="0" smtClean="0">
                <a:sym typeface="Symbol"/>
              </a:rPr>
              <a:t> 63  </a:t>
            </a:r>
            <a:r>
              <a:rPr lang="en-US" dirty="0">
                <a:sym typeface="Symbol"/>
              </a:rPr>
              <a:t>10 </a:t>
            </a:r>
            <a:r>
              <a:rPr lang="en-US" dirty="0" smtClean="0">
                <a:sym typeface="Symbol"/>
              </a:rPr>
              <a:t>= 6    remainder   </a:t>
            </a:r>
            <a:r>
              <a:rPr lang="en-US" dirty="0" smtClean="0">
                <a:solidFill>
                  <a:schemeClr val="accent1"/>
                </a:solidFill>
                <a:sym typeface="Symbol"/>
              </a:rPr>
              <a:t>3</a:t>
            </a:r>
          </a:p>
          <a:p>
            <a:pPr lvl="1">
              <a:lnSpc>
                <a:spcPct val="82000"/>
              </a:lnSpc>
              <a:spcBef>
                <a:spcPts val="6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ym typeface="Symbol"/>
              </a:rPr>
              <a:t> </a:t>
            </a:r>
            <a:r>
              <a:rPr lang="en-US" dirty="0" smtClean="0">
                <a:sym typeface="Symbol"/>
              </a:rPr>
              <a:t>   6  </a:t>
            </a:r>
            <a:r>
              <a:rPr lang="en-US" dirty="0">
                <a:sym typeface="Symbol"/>
              </a:rPr>
              <a:t>10 </a:t>
            </a:r>
            <a:r>
              <a:rPr lang="en-US" dirty="0" smtClean="0">
                <a:sym typeface="Symbol"/>
              </a:rPr>
              <a:t>= 0    remainder   </a:t>
            </a:r>
            <a:r>
              <a:rPr lang="en-US" dirty="0" smtClean="0">
                <a:solidFill>
                  <a:schemeClr val="accent1"/>
                </a:solidFill>
                <a:sym typeface="Symbol"/>
              </a:rPr>
              <a:t>6</a:t>
            </a:r>
            <a:endParaRPr lang="en-US" dirty="0">
              <a:solidFill>
                <a:schemeClr val="accent1"/>
              </a:solidFill>
            </a:endParaRPr>
          </a:p>
        </p:txBody>
      </p:sp>
      <p:sp>
        <p:nvSpPr>
          <p:cNvPr id="2" name="Rectangle 1"/>
          <p:cNvSpPr/>
          <p:nvPr/>
        </p:nvSpPr>
        <p:spPr>
          <a:xfrm>
            <a:off x="4648200" y="2514600"/>
            <a:ext cx="381000" cy="1371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029200" y="2362200"/>
            <a:ext cx="2396618" cy="369332"/>
          </a:xfrm>
          <a:prstGeom prst="rect">
            <a:avLst/>
          </a:prstGeom>
          <a:noFill/>
        </p:spPr>
        <p:txBody>
          <a:bodyPr wrap="none" rtlCol="0">
            <a:spAutoFit/>
          </a:bodyPr>
          <a:lstStyle/>
          <a:p>
            <a:r>
              <a:rPr lang="en-US" dirty="0" err="1" smtClean="0">
                <a:solidFill>
                  <a:schemeClr val="accent1"/>
                </a:solidFill>
              </a:rPr>
              <a:t>lsb</a:t>
            </a:r>
            <a:r>
              <a:rPr lang="en-US" dirty="0" smtClean="0"/>
              <a:t> (least significant bit)</a:t>
            </a:r>
            <a:endParaRPr lang="en-US" dirty="0"/>
          </a:p>
        </p:txBody>
      </p:sp>
      <p:sp>
        <p:nvSpPr>
          <p:cNvPr id="7" name="TextBox 6"/>
          <p:cNvSpPr txBox="1"/>
          <p:nvPr/>
        </p:nvSpPr>
        <p:spPr>
          <a:xfrm>
            <a:off x="5029200" y="3505200"/>
            <a:ext cx="2555315" cy="369332"/>
          </a:xfrm>
          <a:prstGeom prst="rect">
            <a:avLst/>
          </a:prstGeom>
          <a:noFill/>
        </p:spPr>
        <p:txBody>
          <a:bodyPr wrap="none" rtlCol="0">
            <a:spAutoFit/>
          </a:bodyPr>
          <a:lstStyle/>
          <a:p>
            <a:r>
              <a:rPr lang="en-US" dirty="0" err="1" smtClean="0">
                <a:solidFill>
                  <a:schemeClr val="accent1"/>
                </a:solidFill>
              </a:rPr>
              <a:t>msb</a:t>
            </a:r>
            <a:r>
              <a:rPr lang="en-US" dirty="0" smtClean="0"/>
              <a:t> (most significant bit)</a:t>
            </a:r>
            <a:endParaRPr lang="en-US" dirty="0"/>
          </a:p>
        </p:txBody>
      </p:sp>
    </p:spTree>
    <p:extLst>
      <p:ext uri="{BB962C8B-B14F-4D97-AF65-F5344CB8AC3E}">
        <p14:creationId xmlns:p14="http://schemas.microsoft.com/office/powerpoint/2010/main" val="182911624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2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p:custDataLst>
              <p:tags r:id="rId1"/>
            </p:custDataLst>
          </p:nvPr>
        </p:nvSpPr>
        <p:spPr>
          <a:ln/>
        </p:spPr>
        <p:txBody>
          <a:bodyPr anchor="ctr" anchorCtr="0">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t>Number Representations</a:t>
            </a:r>
            <a:endParaRPr lang="en-US" dirty="0"/>
          </a:p>
        </p:txBody>
      </p:sp>
      <p:sp>
        <p:nvSpPr>
          <p:cNvPr id="30722" name="Rectangle 2"/>
          <p:cNvSpPr>
            <a:spLocks noGrp="1" noChangeArrowheads="1"/>
          </p:cNvSpPr>
          <p:nvPr>
            <p:ph idx="1"/>
            <p:custDataLst>
              <p:tags r:id="rId2"/>
            </p:custDataLst>
          </p:nvPr>
        </p:nvSpPr>
        <p:spPr>
          <a:xfrm>
            <a:off x="76200" y="685800"/>
            <a:ext cx="9372600" cy="6324600"/>
          </a:xfrm>
          <a:ln/>
        </p:spPr>
        <p:txBody>
          <a:bodyPr>
            <a:normAutofit fontScale="85000" lnSpcReduction="20000"/>
          </a:bodyPr>
          <a:lstStyle/>
          <a:p>
            <a:pPr>
              <a:lnSpc>
                <a:spcPct val="82000"/>
              </a:lnSpc>
              <a:spcBef>
                <a:spcPts val="7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C</a:t>
            </a:r>
            <a:r>
              <a:rPr lang="en-US" dirty="0" smtClean="0"/>
              <a:t>onvert a base 2 number to base 8 (</a:t>
            </a:r>
            <a:r>
              <a:rPr lang="en-US" dirty="0" err="1" smtClean="0"/>
              <a:t>oct</a:t>
            </a:r>
            <a:r>
              <a:rPr lang="en-US" dirty="0" smtClean="0"/>
              <a:t>) or 16 (hex)</a:t>
            </a:r>
          </a:p>
          <a:p>
            <a:pPr>
              <a:lnSpc>
                <a:spcPct val="82000"/>
              </a:lnSpc>
              <a:spcBef>
                <a:spcPts val="7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800" dirty="0" smtClean="0">
              <a:sym typeface="Symbol"/>
            </a:endParaRPr>
          </a:p>
          <a:p>
            <a:pPr>
              <a:lnSpc>
                <a:spcPct val="82000"/>
              </a:lnSpc>
              <a:spcBef>
                <a:spcPts val="6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smtClean="0">
                <a:solidFill>
                  <a:schemeClr val="accent1"/>
                </a:solidFill>
                <a:sym typeface="Symbol"/>
              </a:rPr>
              <a:t>Binary </a:t>
            </a:r>
            <a:r>
              <a:rPr lang="en-US" sz="2800" dirty="0" smtClean="0">
                <a:sym typeface="Symbol"/>
              </a:rPr>
              <a:t>to</a:t>
            </a:r>
            <a:r>
              <a:rPr lang="en-US" sz="2800" dirty="0" smtClean="0">
                <a:solidFill>
                  <a:schemeClr val="accent1"/>
                </a:solidFill>
                <a:sym typeface="Symbol"/>
              </a:rPr>
              <a:t> Hexadecimal</a:t>
            </a:r>
            <a:endParaRPr lang="en-US" sz="2800" dirty="0" smtClean="0">
              <a:sym typeface="Symbol"/>
            </a:endParaRPr>
          </a:p>
          <a:p>
            <a:pPr lvl="1">
              <a:lnSpc>
                <a:spcPct val="82000"/>
              </a:lnSpc>
              <a:spcBef>
                <a:spcPts val="6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ym typeface="Symbol"/>
              </a:rPr>
              <a:t>C</a:t>
            </a:r>
            <a:r>
              <a:rPr lang="en-US" sz="2400" dirty="0" smtClean="0">
                <a:sym typeface="Symbol"/>
              </a:rPr>
              <a:t>onvert each </a:t>
            </a:r>
            <a:r>
              <a:rPr lang="en-US" sz="2400" dirty="0" smtClean="0">
                <a:solidFill>
                  <a:schemeClr val="accent1"/>
                </a:solidFill>
                <a:sym typeface="Symbol"/>
              </a:rPr>
              <a:t>nibble</a:t>
            </a:r>
            <a:r>
              <a:rPr lang="en-US" sz="2400" dirty="0" smtClean="0">
                <a:sym typeface="Symbol"/>
              </a:rPr>
              <a:t> (group of four bits) from binary to hex</a:t>
            </a:r>
          </a:p>
          <a:p>
            <a:pPr lvl="1">
              <a:lnSpc>
                <a:spcPct val="82000"/>
              </a:lnSpc>
              <a:spcBef>
                <a:spcPts val="6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smtClean="0">
                <a:sym typeface="Symbol"/>
              </a:rPr>
              <a:t>A nibble (four bits) ranges in value from 0…15, which is one hex digit</a:t>
            </a:r>
          </a:p>
          <a:p>
            <a:pPr lvl="2">
              <a:lnSpc>
                <a:spcPct val="82000"/>
              </a:lnSpc>
              <a:spcBef>
                <a:spcPts val="6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smtClean="0">
                <a:sym typeface="Symbol"/>
              </a:rPr>
              <a:t>Range: 0000…1111 (binary) =&gt; 0x0 …0xF (hex) =&gt; 0…15 (decimal)</a:t>
            </a:r>
          </a:p>
          <a:p>
            <a:pPr lvl="1">
              <a:lnSpc>
                <a:spcPct val="82000"/>
              </a:lnSpc>
              <a:spcBef>
                <a:spcPts val="6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smtClean="0">
                <a:sym typeface="Symbol"/>
              </a:rPr>
              <a:t>E.g. </a:t>
            </a:r>
            <a:r>
              <a:rPr lang="en-US" sz="2400" dirty="0">
                <a:solidFill>
                  <a:schemeClr val="accent1"/>
                </a:solidFill>
                <a:sym typeface="Symbol"/>
              </a:rPr>
              <a:t>0b10  </a:t>
            </a:r>
            <a:r>
              <a:rPr lang="en-US" sz="2400" dirty="0" smtClean="0">
                <a:solidFill>
                  <a:schemeClr val="accent1"/>
                </a:solidFill>
                <a:sym typeface="Symbol"/>
              </a:rPr>
              <a:t> 0111   1101</a:t>
            </a:r>
            <a:endParaRPr lang="en-US" sz="2400" dirty="0">
              <a:sym typeface="Symbol"/>
            </a:endParaRPr>
          </a:p>
          <a:p>
            <a:pPr lvl="2">
              <a:lnSpc>
                <a:spcPct val="82000"/>
              </a:lnSpc>
              <a:spcBef>
                <a:spcPts val="6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smtClean="0">
                <a:solidFill>
                  <a:schemeClr val="accent1"/>
                </a:solidFill>
                <a:sym typeface="Symbol"/>
              </a:rPr>
              <a:t>0b10 </a:t>
            </a:r>
            <a:r>
              <a:rPr lang="en-US" sz="2000" dirty="0" smtClean="0">
                <a:sym typeface="Symbol"/>
              </a:rPr>
              <a:t>=</a:t>
            </a:r>
            <a:r>
              <a:rPr lang="en-US" sz="2000" dirty="0" smtClean="0">
                <a:solidFill>
                  <a:schemeClr val="accent1"/>
                </a:solidFill>
                <a:sym typeface="Symbol"/>
              </a:rPr>
              <a:t> 0x2</a:t>
            </a:r>
          </a:p>
          <a:p>
            <a:pPr lvl="2">
              <a:lnSpc>
                <a:spcPct val="82000"/>
              </a:lnSpc>
              <a:spcBef>
                <a:spcPts val="6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smtClean="0">
                <a:solidFill>
                  <a:schemeClr val="accent1"/>
                </a:solidFill>
                <a:sym typeface="Symbol"/>
              </a:rPr>
              <a:t>0b0111</a:t>
            </a:r>
            <a:r>
              <a:rPr lang="en-US" sz="2000" dirty="0" smtClean="0">
                <a:sym typeface="Symbol"/>
              </a:rPr>
              <a:t> = </a:t>
            </a:r>
            <a:r>
              <a:rPr lang="en-US" sz="2000" dirty="0" smtClean="0">
                <a:solidFill>
                  <a:schemeClr val="accent1"/>
                </a:solidFill>
                <a:sym typeface="Symbol"/>
              </a:rPr>
              <a:t>0x7</a:t>
            </a:r>
            <a:endParaRPr lang="en-US" sz="2000" dirty="0" smtClean="0">
              <a:sym typeface="Symbol"/>
            </a:endParaRPr>
          </a:p>
          <a:p>
            <a:pPr lvl="2">
              <a:lnSpc>
                <a:spcPct val="82000"/>
              </a:lnSpc>
              <a:spcBef>
                <a:spcPts val="6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smtClean="0">
                <a:solidFill>
                  <a:schemeClr val="accent1"/>
                </a:solidFill>
                <a:sym typeface="Symbol"/>
              </a:rPr>
              <a:t>0b1101</a:t>
            </a:r>
            <a:r>
              <a:rPr lang="en-US" sz="2000" dirty="0" smtClean="0">
                <a:sym typeface="Symbol"/>
              </a:rPr>
              <a:t> = </a:t>
            </a:r>
            <a:r>
              <a:rPr lang="en-US" sz="2000" dirty="0" smtClean="0">
                <a:solidFill>
                  <a:schemeClr val="accent1"/>
                </a:solidFill>
                <a:sym typeface="Symbol"/>
              </a:rPr>
              <a:t>0xd  </a:t>
            </a:r>
          </a:p>
          <a:p>
            <a:pPr lvl="1">
              <a:lnSpc>
                <a:spcPct val="82000"/>
              </a:lnSpc>
              <a:spcBef>
                <a:spcPts val="6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1200" dirty="0" smtClean="0">
              <a:solidFill>
                <a:schemeClr val="accent1"/>
              </a:solidFill>
              <a:sym typeface="Symbol"/>
            </a:endParaRPr>
          </a:p>
          <a:p>
            <a:pPr lvl="2">
              <a:lnSpc>
                <a:spcPct val="82000"/>
              </a:lnSpc>
              <a:spcBef>
                <a:spcPts val="6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smtClean="0">
                <a:sym typeface="Symbol"/>
              </a:rPr>
              <a:t>Thus,</a:t>
            </a:r>
            <a:r>
              <a:rPr lang="en-US" sz="2000" dirty="0" smtClean="0">
                <a:solidFill>
                  <a:schemeClr val="accent1"/>
                </a:solidFill>
                <a:sym typeface="Symbol"/>
              </a:rPr>
              <a:t> 637 </a:t>
            </a:r>
            <a:r>
              <a:rPr lang="en-US" sz="2000" dirty="0" smtClean="0">
                <a:sym typeface="Symbol"/>
              </a:rPr>
              <a:t>=</a:t>
            </a:r>
            <a:r>
              <a:rPr lang="en-US" sz="2000" dirty="0" smtClean="0">
                <a:solidFill>
                  <a:schemeClr val="accent1"/>
                </a:solidFill>
                <a:sym typeface="Symbol"/>
              </a:rPr>
              <a:t> 0x27d </a:t>
            </a:r>
            <a:r>
              <a:rPr lang="en-US" sz="2000" dirty="0" smtClean="0">
                <a:sym typeface="Symbol"/>
              </a:rPr>
              <a:t>=</a:t>
            </a:r>
            <a:r>
              <a:rPr lang="en-US" sz="2000" dirty="0" smtClean="0">
                <a:solidFill>
                  <a:schemeClr val="accent1"/>
                </a:solidFill>
                <a:sym typeface="Symbol"/>
              </a:rPr>
              <a:t> 0b10 0111 1101</a:t>
            </a:r>
          </a:p>
          <a:p>
            <a:pPr>
              <a:lnSpc>
                <a:spcPct val="82000"/>
              </a:lnSpc>
              <a:spcBef>
                <a:spcPts val="6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800" dirty="0">
              <a:sym typeface="Symbol"/>
            </a:endParaRPr>
          </a:p>
          <a:p>
            <a:pPr>
              <a:lnSpc>
                <a:spcPct val="82000"/>
              </a:lnSpc>
              <a:spcBef>
                <a:spcPts val="6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smtClean="0">
                <a:solidFill>
                  <a:schemeClr val="accent1"/>
                </a:solidFill>
                <a:sym typeface="Symbol"/>
              </a:rPr>
              <a:t>Binary </a:t>
            </a:r>
            <a:r>
              <a:rPr lang="en-US" sz="2800" dirty="0">
                <a:sym typeface="Symbol"/>
              </a:rPr>
              <a:t>to</a:t>
            </a:r>
            <a:r>
              <a:rPr lang="en-US" sz="2800" dirty="0">
                <a:solidFill>
                  <a:schemeClr val="accent1"/>
                </a:solidFill>
                <a:sym typeface="Symbol"/>
              </a:rPr>
              <a:t> </a:t>
            </a:r>
            <a:r>
              <a:rPr lang="en-US" sz="2800" dirty="0" smtClean="0">
                <a:solidFill>
                  <a:schemeClr val="accent1"/>
                </a:solidFill>
                <a:sym typeface="Symbol"/>
              </a:rPr>
              <a:t>Octal</a:t>
            </a:r>
            <a:endParaRPr lang="en-US" sz="2800" dirty="0">
              <a:sym typeface="Symbol"/>
            </a:endParaRPr>
          </a:p>
          <a:p>
            <a:pPr lvl="1">
              <a:lnSpc>
                <a:spcPct val="82000"/>
              </a:lnSpc>
              <a:spcBef>
                <a:spcPts val="6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ym typeface="Symbol"/>
              </a:rPr>
              <a:t>Convert each </a:t>
            </a:r>
            <a:r>
              <a:rPr lang="en-US" sz="2400" dirty="0" smtClean="0">
                <a:solidFill>
                  <a:schemeClr val="accent1"/>
                </a:solidFill>
                <a:sym typeface="Symbol"/>
              </a:rPr>
              <a:t>group </a:t>
            </a:r>
            <a:r>
              <a:rPr lang="en-US" sz="2400" dirty="0">
                <a:solidFill>
                  <a:schemeClr val="accent1"/>
                </a:solidFill>
                <a:sym typeface="Symbol"/>
              </a:rPr>
              <a:t>of </a:t>
            </a:r>
            <a:r>
              <a:rPr lang="en-US" sz="2400" dirty="0" smtClean="0">
                <a:solidFill>
                  <a:schemeClr val="accent1"/>
                </a:solidFill>
                <a:sym typeface="Symbol"/>
              </a:rPr>
              <a:t>three bits</a:t>
            </a:r>
            <a:r>
              <a:rPr lang="en-US" sz="2400" dirty="0" smtClean="0">
                <a:sym typeface="Symbol"/>
              </a:rPr>
              <a:t> </a:t>
            </a:r>
            <a:r>
              <a:rPr lang="en-US" sz="2400" dirty="0">
                <a:sym typeface="Symbol"/>
              </a:rPr>
              <a:t>from binary to </a:t>
            </a:r>
            <a:r>
              <a:rPr lang="en-US" sz="2400" dirty="0" err="1" smtClean="0">
                <a:sym typeface="Symbol"/>
              </a:rPr>
              <a:t>oct</a:t>
            </a:r>
            <a:endParaRPr lang="en-US" sz="2400" dirty="0">
              <a:sym typeface="Symbol"/>
            </a:endParaRPr>
          </a:p>
          <a:p>
            <a:pPr lvl="1">
              <a:lnSpc>
                <a:spcPct val="82000"/>
              </a:lnSpc>
              <a:spcBef>
                <a:spcPts val="6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smtClean="0">
                <a:sym typeface="Symbol"/>
              </a:rPr>
              <a:t>Three bits range </a:t>
            </a:r>
            <a:r>
              <a:rPr lang="en-US" sz="2400" dirty="0">
                <a:sym typeface="Symbol"/>
              </a:rPr>
              <a:t>in value from </a:t>
            </a:r>
            <a:r>
              <a:rPr lang="en-US" sz="2400" dirty="0" smtClean="0">
                <a:sym typeface="Symbol"/>
              </a:rPr>
              <a:t>0…7, </a:t>
            </a:r>
            <a:r>
              <a:rPr lang="en-US" sz="2400" dirty="0">
                <a:sym typeface="Symbol"/>
              </a:rPr>
              <a:t>which is one </a:t>
            </a:r>
            <a:r>
              <a:rPr lang="en-US" sz="2400" dirty="0" smtClean="0">
                <a:sym typeface="Symbol"/>
              </a:rPr>
              <a:t>octal </a:t>
            </a:r>
            <a:r>
              <a:rPr lang="en-US" sz="2400" dirty="0">
                <a:sym typeface="Symbol"/>
              </a:rPr>
              <a:t>digit</a:t>
            </a:r>
          </a:p>
          <a:p>
            <a:pPr lvl="2">
              <a:lnSpc>
                <a:spcPct val="82000"/>
              </a:lnSpc>
              <a:spcBef>
                <a:spcPts val="6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ym typeface="Symbol"/>
              </a:rPr>
              <a:t>Range: 0000…1111 (binary) =&gt; 0x0 …0xF (hex) =&gt; 0…15 (decimal)</a:t>
            </a:r>
          </a:p>
          <a:p>
            <a:pPr lvl="1">
              <a:lnSpc>
                <a:spcPct val="82000"/>
              </a:lnSpc>
              <a:spcBef>
                <a:spcPts val="6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ym typeface="Symbol"/>
              </a:rPr>
              <a:t>E.g. </a:t>
            </a:r>
            <a:r>
              <a:rPr lang="en-US" sz="2400" dirty="0" smtClean="0">
                <a:solidFill>
                  <a:schemeClr val="accent1"/>
                </a:solidFill>
                <a:sym typeface="Symbol"/>
              </a:rPr>
              <a:t>0b1  001   111   101</a:t>
            </a:r>
            <a:endParaRPr lang="en-US" sz="2400" dirty="0">
              <a:sym typeface="Symbol"/>
            </a:endParaRPr>
          </a:p>
          <a:p>
            <a:pPr lvl="2">
              <a:lnSpc>
                <a:spcPct val="82000"/>
              </a:lnSpc>
              <a:spcBef>
                <a:spcPts val="6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smtClean="0">
                <a:solidFill>
                  <a:schemeClr val="accent1"/>
                </a:solidFill>
                <a:sym typeface="Symbol"/>
              </a:rPr>
              <a:t>0b1 </a:t>
            </a:r>
            <a:r>
              <a:rPr lang="en-US" sz="2000" dirty="0">
                <a:sym typeface="Symbol"/>
              </a:rPr>
              <a:t>=</a:t>
            </a:r>
            <a:r>
              <a:rPr lang="en-US" sz="2000" dirty="0">
                <a:solidFill>
                  <a:schemeClr val="accent1"/>
                </a:solidFill>
                <a:sym typeface="Symbol"/>
              </a:rPr>
              <a:t> </a:t>
            </a:r>
            <a:r>
              <a:rPr lang="en-US" sz="2000" dirty="0" smtClean="0">
                <a:solidFill>
                  <a:schemeClr val="accent1"/>
                </a:solidFill>
                <a:sym typeface="Symbol"/>
              </a:rPr>
              <a:t>0x1</a:t>
            </a:r>
            <a:endParaRPr lang="en-US" sz="2000" dirty="0">
              <a:solidFill>
                <a:schemeClr val="accent1"/>
              </a:solidFill>
              <a:sym typeface="Symbol"/>
            </a:endParaRPr>
          </a:p>
          <a:p>
            <a:pPr lvl="2">
              <a:lnSpc>
                <a:spcPct val="82000"/>
              </a:lnSpc>
              <a:spcBef>
                <a:spcPts val="6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smtClean="0">
                <a:solidFill>
                  <a:schemeClr val="accent1"/>
                </a:solidFill>
                <a:sym typeface="Symbol"/>
              </a:rPr>
              <a:t>0b001</a:t>
            </a:r>
            <a:r>
              <a:rPr lang="en-US" sz="2000" dirty="0" smtClean="0">
                <a:sym typeface="Symbol"/>
              </a:rPr>
              <a:t> </a:t>
            </a:r>
            <a:r>
              <a:rPr lang="en-US" sz="2000" dirty="0">
                <a:sym typeface="Symbol"/>
              </a:rPr>
              <a:t>= </a:t>
            </a:r>
            <a:r>
              <a:rPr lang="en-US" sz="2000" dirty="0" smtClean="0">
                <a:solidFill>
                  <a:schemeClr val="accent1"/>
                </a:solidFill>
                <a:sym typeface="Symbol"/>
              </a:rPr>
              <a:t>0x1</a:t>
            </a:r>
            <a:endParaRPr lang="en-US" sz="2000" dirty="0">
              <a:sym typeface="Symbol"/>
            </a:endParaRPr>
          </a:p>
          <a:p>
            <a:pPr lvl="2">
              <a:lnSpc>
                <a:spcPct val="82000"/>
              </a:lnSpc>
              <a:spcBef>
                <a:spcPts val="6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smtClean="0">
                <a:solidFill>
                  <a:schemeClr val="accent1"/>
                </a:solidFill>
                <a:sym typeface="Symbol"/>
              </a:rPr>
              <a:t>0b111</a:t>
            </a:r>
            <a:r>
              <a:rPr lang="en-US" sz="2000" dirty="0" smtClean="0">
                <a:sym typeface="Symbol"/>
              </a:rPr>
              <a:t> </a:t>
            </a:r>
            <a:r>
              <a:rPr lang="en-US" sz="2000" dirty="0">
                <a:sym typeface="Symbol"/>
              </a:rPr>
              <a:t>= </a:t>
            </a:r>
            <a:r>
              <a:rPr lang="en-US" sz="2000" dirty="0" smtClean="0">
                <a:solidFill>
                  <a:schemeClr val="accent1"/>
                </a:solidFill>
                <a:sym typeface="Symbol"/>
              </a:rPr>
              <a:t>0x7  </a:t>
            </a:r>
          </a:p>
          <a:p>
            <a:pPr lvl="2">
              <a:lnSpc>
                <a:spcPct val="82000"/>
              </a:lnSpc>
              <a:spcBef>
                <a:spcPts val="6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smtClean="0">
                <a:solidFill>
                  <a:schemeClr val="accent1"/>
                </a:solidFill>
                <a:sym typeface="Symbol"/>
              </a:rPr>
              <a:t>0b101 = 0x5</a:t>
            </a:r>
            <a:endParaRPr lang="en-US" sz="1200" dirty="0">
              <a:solidFill>
                <a:schemeClr val="accent1"/>
              </a:solidFill>
              <a:sym typeface="Symbol"/>
            </a:endParaRPr>
          </a:p>
          <a:p>
            <a:pPr lvl="2">
              <a:lnSpc>
                <a:spcPct val="82000"/>
              </a:lnSpc>
              <a:spcBef>
                <a:spcPts val="6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ym typeface="Symbol"/>
              </a:rPr>
              <a:t>Thus,</a:t>
            </a:r>
            <a:r>
              <a:rPr lang="en-US" sz="2000" dirty="0">
                <a:solidFill>
                  <a:schemeClr val="accent1"/>
                </a:solidFill>
                <a:sym typeface="Symbol"/>
              </a:rPr>
              <a:t> 637 </a:t>
            </a:r>
            <a:r>
              <a:rPr lang="en-US" sz="2000" dirty="0">
                <a:sym typeface="Symbol"/>
              </a:rPr>
              <a:t>=</a:t>
            </a:r>
            <a:r>
              <a:rPr lang="en-US" sz="2000" dirty="0">
                <a:solidFill>
                  <a:schemeClr val="accent1"/>
                </a:solidFill>
                <a:sym typeface="Symbol"/>
              </a:rPr>
              <a:t> </a:t>
            </a:r>
            <a:r>
              <a:rPr lang="en-US" sz="2000" dirty="0" smtClean="0">
                <a:solidFill>
                  <a:schemeClr val="accent1"/>
                </a:solidFill>
                <a:sym typeface="Symbol"/>
              </a:rPr>
              <a:t>0o1175 </a:t>
            </a:r>
            <a:r>
              <a:rPr lang="en-US" sz="2000" dirty="0">
                <a:sym typeface="Symbol"/>
              </a:rPr>
              <a:t>=</a:t>
            </a:r>
            <a:r>
              <a:rPr lang="en-US" sz="2000" dirty="0">
                <a:solidFill>
                  <a:schemeClr val="accent1"/>
                </a:solidFill>
                <a:sym typeface="Symbol"/>
              </a:rPr>
              <a:t> 0b10 0111 </a:t>
            </a:r>
            <a:r>
              <a:rPr lang="en-US" sz="2000" dirty="0" smtClean="0">
                <a:solidFill>
                  <a:schemeClr val="accent1"/>
                </a:solidFill>
                <a:sym typeface="Symbol"/>
              </a:rPr>
              <a:t>1101</a:t>
            </a:r>
            <a:endParaRPr lang="en-US" sz="2000" dirty="0">
              <a:solidFill>
                <a:schemeClr val="accent1"/>
              </a:solidFill>
              <a:sym typeface="Symbol"/>
            </a:endParaRPr>
          </a:p>
        </p:txBody>
      </p:sp>
    </p:spTree>
    <p:extLst>
      <p:ext uri="{BB962C8B-B14F-4D97-AF65-F5344CB8AC3E}">
        <p14:creationId xmlns:p14="http://schemas.microsoft.com/office/powerpoint/2010/main" val="347191673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2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2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2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2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722">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722">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722">
                                            <p:txEl>
                                              <p:pRg st="13" end="1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0722">
                                            <p:txEl>
                                              <p:pRg st="14" end="1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0722">
                                            <p:txEl>
                                              <p:pRg st="15" end="1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0722">
                                            <p:txEl>
                                              <p:pRg st="16" end="1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0722">
                                            <p:txEl>
                                              <p:pRg st="17" end="17"/>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0722">
                                            <p:txEl>
                                              <p:pRg st="18" end="18"/>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0722">
                                            <p:txEl>
                                              <p:pRg st="19" end="19"/>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0722">
                                            <p:txEl>
                                              <p:pRg st="20" end="20"/>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0722">
                                            <p:txEl>
                                              <p:pRg st="21" end="21"/>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0722">
                                            <p:txEl>
                                              <p:pRg st="22" end="2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685800"/>
            <a:ext cx="9144000" cy="6172200"/>
          </a:xfrm>
        </p:spPr>
        <p:txBody>
          <a:bodyPr>
            <a:normAutofit/>
          </a:bodyPr>
          <a:lstStyle/>
          <a:p>
            <a:r>
              <a:rPr lang="en-US" dirty="0" smtClean="0"/>
              <a:t>We can represent any number in any base</a:t>
            </a:r>
          </a:p>
          <a:p>
            <a:pPr lvl="1"/>
            <a:r>
              <a:rPr lang="en-US" dirty="0" smtClean="0"/>
              <a:t>Base 10 – </a:t>
            </a:r>
            <a:r>
              <a:rPr lang="en-US" dirty="0" smtClean="0">
                <a:solidFill>
                  <a:schemeClr val="accent1"/>
                </a:solidFill>
              </a:rPr>
              <a:t>Decimal</a:t>
            </a:r>
          </a:p>
          <a:p>
            <a:pPr lvl="2"/>
            <a:endParaRPr lang="en-US" dirty="0" smtClean="0"/>
          </a:p>
          <a:p>
            <a:pPr lvl="2"/>
            <a:endParaRPr lang="en-US" dirty="0" smtClean="0"/>
          </a:p>
          <a:p>
            <a:pPr lvl="1"/>
            <a:r>
              <a:rPr lang="en-US" dirty="0" smtClean="0"/>
              <a:t>Base 2 — </a:t>
            </a:r>
            <a:r>
              <a:rPr lang="en-US" dirty="0" smtClean="0">
                <a:solidFill>
                  <a:schemeClr val="accent1"/>
                </a:solidFill>
              </a:rPr>
              <a:t>Binary</a:t>
            </a:r>
          </a:p>
          <a:p>
            <a:pPr lvl="2"/>
            <a:endParaRPr lang="en-US" dirty="0">
              <a:solidFill>
                <a:schemeClr val="accent1"/>
              </a:solidFill>
            </a:endParaRPr>
          </a:p>
          <a:p>
            <a:pPr lvl="2"/>
            <a:endParaRPr lang="en-US" dirty="0" smtClean="0">
              <a:solidFill>
                <a:schemeClr val="accent1"/>
              </a:solidFill>
            </a:endParaRPr>
          </a:p>
          <a:p>
            <a:pPr lvl="1"/>
            <a:r>
              <a:rPr lang="en-US" dirty="0" smtClean="0"/>
              <a:t>Base 8 — </a:t>
            </a:r>
            <a:r>
              <a:rPr lang="en-US" dirty="0" smtClean="0">
                <a:solidFill>
                  <a:schemeClr val="accent1"/>
                </a:solidFill>
              </a:rPr>
              <a:t>Octal</a:t>
            </a:r>
          </a:p>
          <a:p>
            <a:pPr lvl="2"/>
            <a:endParaRPr lang="en-US" dirty="0">
              <a:solidFill>
                <a:schemeClr val="accent1"/>
              </a:solidFill>
            </a:endParaRPr>
          </a:p>
          <a:p>
            <a:pPr lvl="2"/>
            <a:endParaRPr lang="en-US" dirty="0" smtClean="0">
              <a:solidFill>
                <a:schemeClr val="accent1"/>
              </a:solidFill>
            </a:endParaRPr>
          </a:p>
          <a:p>
            <a:pPr lvl="1"/>
            <a:r>
              <a:rPr lang="en-US" dirty="0" smtClean="0"/>
              <a:t>Base 16 — </a:t>
            </a:r>
            <a:r>
              <a:rPr lang="en-US" dirty="0" smtClean="0">
                <a:solidFill>
                  <a:schemeClr val="accent1"/>
                </a:solidFill>
              </a:rPr>
              <a:t>Hexadecimal</a:t>
            </a:r>
            <a:endParaRPr lang="en-US" dirty="0">
              <a:solidFill>
                <a:schemeClr val="accent1"/>
              </a:solidFill>
            </a:endParaRPr>
          </a:p>
        </p:txBody>
      </p:sp>
      <p:sp>
        <p:nvSpPr>
          <p:cNvPr id="4" name="Text Box 6"/>
          <p:cNvSpPr txBox="1">
            <a:spLocks noChangeArrowheads="1"/>
          </p:cNvSpPr>
          <p:nvPr>
            <p:custDataLst>
              <p:tags r:id="rId1"/>
            </p:custDataLst>
          </p:nvPr>
        </p:nvSpPr>
        <p:spPr bwMode="auto">
          <a:xfrm>
            <a:off x="381000" y="2117094"/>
            <a:ext cx="1143000" cy="321306"/>
          </a:xfrm>
          <a:prstGeom prst="rect">
            <a:avLst/>
          </a:prstGeom>
          <a:noFill/>
          <a:ln w="9525">
            <a:noFill/>
            <a:round/>
            <a:headEnd/>
            <a:tailEnd/>
          </a:ln>
          <a:effectLst/>
        </p:spPr>
        <p:txBody>
          <a:bodyPr wrap="square" lIns="0" tIns="0" rIns="0" bIns="0">
            <a:spAutoFit/>
          </a:bodyPr>
          <a:lstStyle/>
          <a:p>
            <a:pPr algn="ctr" eaLnBrk="1" hangingPunct="1">
              <a:lnSpc>
                <a:spcPct val="116000"/>
              </a:lnSpc>
              <a:tabLst>
                <a:tab pos="723900" algn="l"/>
                <a:tab pos="1447800" algn="l"/>
                <a:tab pos="2171700" algn="l"/>
              </a:tabLst>
            </a:pPr>
            <a:r>
              <a:rPr lang="en-US" dirty="0" smtClean="0">
                <a:solidFill>
                  <a:srgbClr val="FFFFFF"/>
                </a:solidFill>
                <a:latin typeface="Calibri" pitchFamily="34" charset="0"/>
              </a:rPr>
              <a:t>10</a:t>
            </a:r>
            <a:r>
              <a:rPr lang="en-US" baseline="30000" dirty="0" smtClean="0">
                <a:solidFill>
                  <a:srgbClr val="FFFFFF"/>
                </a:solidFill>
                <a:latin typeface="Calibri" pitchFamily="34" charset="0"/>
              </a:rPr>
              <a:t>2 </a:t>
            </a:r>
            <a:r>
              <a:rPr lang="en-US" dirty="0" smtClean="0">
                <a:solidFill>
                  <a:srgbClr val="FFFFFF"/>
                </a:solidFill>
                <a:latin typeface="Calibri" pitchFamily="34" charset="0"/>
              </a:rPr>
              <a:t>10</a:t>
            </a:r>
            <a:r>
              <a:rPr lang="en-US" baseline="30000" dirty="0" smtClean="0">
                <a:solidFill>
                  <a:srgbClr val="FFFFFF"/>
                </a:solidFill>
                <a:latin typeface="Calibri" pitchFamily="34" charset="0"/>
              </a:rPr>
              <a:t>1</a:t>
            </a:r>
            <a:r>
              <a:rPr lang="en-US" dirty="0" smtClean="0">
                <a:solidFill>
                  <a:srgbClr val="FFFFFF"/>
                </a:solidFill>
                <a:latin typeface="Calibri" pitchFamily="34" charset="0"/>
              </a:rPr>
              <a:t> </a:t>
            </a:r>
            <a:r>
              <a:rPr lang="en-US" dirty="0">
                <a:solidFill>
                  <a:srgbClr val="FFFFFF"/>
                </a:solidFill>
                <a:latin typeface="Calibri" pitchFamily="34" charset="0"/>
              </a:rPr>
              <a:t>10</a:t>
            </a:r>
            <a:r>
              <a:rPr lang="en-US" baseline="30000" dirty="0">
                <a:solidFill>
                  <a:srgbClr val="FFFFFF"/>
                </a:solidFill>
                <a:latin typeface="Calibri" pitchFamily="34" charset="0"/>
              </a:rPr>
              <a:t>0</a:t>
            </a:r>
          </a:p>
        </p:txBody>
      </p:sp>
      <p:sp>
        <p:nvSpPr>
          <p:cNvPr id="2" name="Title 1"/>
          <p:cNvSpPr>
            <a:spLocks noGrp="1"/>
          </p:cNvSpPr>
          <p:nvPr>
            <p:ph type="title"/>
          </p:nvPr>
        </p:nvSpPr>
        <p:spPr/>
        <p:txBody>
          <a:bodyPr>
            <a:normAutofit fontScale="90000"/>
          </a:bodyPr>
          <a:lstStyle/>
          <a:p>
            <a:r>
              <a:rPr lang="en-US" dirty="0" smtClean="0"/>
              <a:t>Number Representations Summary</a:t>
            </a:r>
            <a:endParaRPr lang="en-US" dirty="0"/>
          </a:p>
        </p:txBody>
      </p:sp>
      <p:grpSp>
        <p:nvGrpSpPr>
          <p:cNvPr id="25" name="Group 24"/>
          <p:cNvGrpSpPr/>
          <p:nvPr/>
        </p:nvGrpSpPr>
        <p:grpSpPr>
          <a:xfrm>
            <a:off x="533400" y="2133600"/>
            <a:ext cx="762000" cy="0"/>
            <a:chOff x="1828800" y="4419600"/>
            <a:chExt cx="762000" cy="0"/>
          </a:xfrm>
        </p:grpSpPr>
        <p:cxnSp>
          <p:nvCxnSpPr>
            <p:cNvPr id="10" name="Straight Connector 9"/>
            <p:cNvCxnSpPr/>
            <p:nvPr/>
          </p:nvCxnSpPr>
          <p:spPr>
            <a:xfrm>
              <a:off x="1828800" y="44196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095500" y="44196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362200" y="44196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304800" y="3124200"/>
            <a:ext cx="3291286" cy="584775"/>
          </a:xfrm>
          <a:prstGeom prst="rect">
            <a:avLst/>
          </a:prstGeom>
          <a:noFill/>
        </p:spPr>
        <p:txBody>
          <a:bodyPr wrap="none" rtlCol="0">
            <a:spAutoFit/>
          </a:bodyPr>
          <a:lstStyle/>
          <a:p>
            <a:r>
              <a:rPr lang="en-US" sz="3200" dirty="0" smtClean="0"/>
              <a:t>1 0  0 1 1 1  1 1 0 1</a:t>
            </a:r>
            <a:endParaRPr lang="en-US" sz="3200" dirty="0"/>
          </a:p>
        </p:txBody>
      </p:sp>
      <p:sp>
        <p:nvSpPr>
          <p:cNvPr id="14" name="Text Box 6"/>
          <p:cNvSpPr txBox="1">
            <a:spLocks noChangeArrowheads="1"/>
          </p:cNvSpPr>
          <p:nvPr>
            <p:custDataLst>
              <p:tags r:id="rId2"/>
            </p:custDataLst>
          </p:nvPr>
        </p:nvSpPr>
        <p:spPr bwMode="auto">
          <a:xfrm>
            <a:off x="381000" y="3584258"/>
            <a:ext cx="4017427" cy="301942"/>
          </a:xfrm>
          <a:prstGeom prst="rect">
            <a:avLst/>
          </a:prstGeom>
          <a:noFill/>
          <a:ln w="9525">
            <a:noFill/>
            <a:round/>
            <a:headEnd/>
            <a:tailEnd/>
          </a:ln>
          <a:effectLst/>
        </p:spPr>
        <p:txBody>
          <a:bodyPr wrap="square" lIns="0" tIns="0" rIns="0" bIns="0">
            <a:spAutoFit/>
          </a:bodyPr>
          <a:lstStyle/>
          <a:p>
            <a:pPr>
              <a:lnSpc>
                <a:spcPct val="116000"/>
              </a:lnSpc>
              <a:tabLst>
                <a:tab pos="723900" algn="l"/>
                <a:tab pos="1447800" algn="l"/>
                <a:tab pos="2171700" algn="l"/>
              </a:tabLst>
            </a:pPr>
            <a:r>
              <a:rPr lang="en-US" dirty="0" smtClean="0">
                <a:solidFill>
                  <a:srgbClr val="FFFFFF"/>
                </a:solidFill>
                <a:latin typeface="Calibri" pitchFamily="34" charset="0"/>
              </a:rPr>
              <a:t>2</a:t>
            </a:r>
            <a:r>
              <a:rPr lang="en-US" baseline="30000" dirty="0">
                <a:solidFill>
                  <a:srgbClr val="FFFFFF"/>
                </a:solidFill>
                <a:latin typeface="Calibri" pitchFamily="34" charset="0"/>
              </a:rPr>
              <a:t>9</a:t>
            </a:r>
            <a:r>
              <a:rPr lang="en-US" baseline="30000" dirty="0" smtClean="0">
                <a:solidFill>
                  <a:srgbClr val="FFFFFF"/>
                </a:solidFill>
                <a:latin typeface="Calibri" pitchFamily="34" charset="0"/>
              </a:rPr>
              <a:t>   </a:t>
            </a:r>
            <a:r>
              <a:rPr lang="en-US" dirty="0" smtClean="0">
                <a:solidFill>
                  <a:srgbClr val="FFFFFF"/>
                </a:solidFill>
                <a:latin typeface="Calibri" pitchFamily="34" charset="0"/>
              </a:rPr>
              <a:t>2</a:t>
            </a:r>
            <a:r>
              <a:rPr lang="en-US" baseline="30000" dirty="0" smtClean="0">
                <a:solidFill>
                  <a:srgbClr val="FFFFFF"/>
                </a:solidFill>
                <a:latin typeface="Calibri" pitchFamily="34" charset="0"/>
              </a:rPr>
              <a:t>8</a:t>
            </a:r>
            <a:r>
              <a:rPr lang="en-US" dirty="0" smtClean="0">
                <a:solidFill>
                  <a:srgbClr val="FFFFFF"/>
                </a:solidFill>
                <a:latin typeface="Calibri" pitchFamily="34" charset="0"/>
              </a:rPr>
              <a:t>    2</a:t>
            </a:r>
            <a:r>
              <a:rPr lang="en-US" baseline="30000" dirty="0" smtClean="0">
                <a:solidFill>
                  <a:srgbClr val="FFFFFF"/>
                </a:solidFill>
                <a:latin typeface="Calibri" pitchFamily="34" charset="0"/>
              </a:rPr>
              <a:t>7 </a:t>
            </a:r>
            <a:r>
              <a:rPr lang="en-US" dirty="0" smtClean="0">
                <a:solidFill>
                  <a:srgbClr val="FFFFFF"/>
                </a:solidFill>
                <a:latin typeface="Calibri" pitchFamily="34" charset="0"/>
              </a:rPr>
              <a:t>  2</a:t>
            </a:r>
            <a:r>
              <a:rPr lang="en-US" baseline="30000" dirty="0">
                <a:solidFill>
                  <a:srgbClr val="FFFFFF"/>
                </a:solidFill>
                <a:latin typeface="Calibri" pitchFamily="34" charset="0"/>
              </a:rPr>
              <a:t>6</a:t>
            </a:r>
            <a:r>
              <a:rPr lang="en-US" baseline="30000" dirty="0" smtClean="0">
                <a:solidFill>
                  <a:srgbClr val="FFFFFF"/>
                </a:solidFill>
                <a:latin typeface="Calibri" pitchFamily="34" charset="0"/>
              </a:rPr>
              <a:t>   </a:t>
            </a:r>
            <a:r>
              <a:rPr lang="en-US" dirty="0" smtClean="0">
                <a:solidFill>
                  <a:srgbClr val="FFFFFF"/>
                </a:solidFill>
                <a:latin typeface="Calibri" pitchFamily="34" charset="0"/>
              </a:rPr>
              <a:t>2</a:t>
            </a:r>
            <a:r>
              <a:rPr lang="en-US" baseline="30000" dirty="0">
                <a:solidFill>
                  <a:srgbClr val="FFFFFF"/>
                </a:solidFill>
                <a:latin typeface="Calibri" pitchFamily="34" charset="0"/>
              </a:rPr>
              <a:t>5</a:t>
            </a:r>
            <a:r>
              <a:rPr lang="en-US" dirty="0" smtClean="0">
                <a:solidFill>
                  <a:srgbClr val="FFFFFF"/>
                </a:solidFill>
                <a:latin typeface="Calibri" pitchFamily="34" charset="0"/>
              </a:rPr>
              <a:t>  2</a:t>
            </a:r>
            <a:r>
              <a:rPr lang="en-US" baseline="30000" dirty="0">
                <a:solidFill>
                  <a:srgbClr val="FFFFFF"/>
                </a:solidFill>
                <a:latin typeface="Calibri" pitchFamily="34" charset="0"/>
              </a:rPr>
              <a:t>4</a:t>
            </a:r>
            <a:r>
              <a:rPr lang="en-US" dirty="0" smtClean="0">
                <a:solidFill>
                  <a:srgbClr val="FFFFFF"/>
                </a:solidFill>
                <a:latin typeface="Calibri" pitchFamily="34" charset="0"/>
              </a:rPr>
              <a:t>    2</a:t>
            </a:r>
            <a:r>
              <a:rPr lang="en-US" baseline="30000" dirty="0" smtClean="0">
                <a:solidFill>
                  <a:srgbClr val="FFFFFF"/>
                </a:solidFill>
                <a:latin typeface="Calibri" pitchFamily="34" charset="0"/>
              </a:rPr>
              <a:t>3  </a:t>
            </a:r>
            <a:r>
              <a:rPr lang="en-US" dirty="0" smtClean="0">
                <a:solidFill>
                  <a:srgbClr val="FFFFFF"/>
                </a:solidFill>
                <a:latin typeface="Calibri" pitchFamily="34" charset="0"/>
              </a:rPr>
              <a:t>2</a:t>
            </a:r>
            <a:r>
              <a:rPr lang="en-US" baseline="30000" dirty="0" smtClean="0">
                <a:solidFill>
                  <a:srgbClr val="FFFFFF"/>
                </a:solidFill>
                <a:latin typeface="Calibri" pitchFamily="34" charset="0"/>
              </a:rPr>
              <a:t>2  </a:t>
            </a:r>
            <a:r>
              <a:rPr lang="en-US" dirty="0" smtClean="0">
                <a:solidFill>
                  <a:srgbClr val="FFFFFF"/>
                </a:solidFill>
                <a:latin typeface="Calibri" pitchFamily="34" charset="0"/>
              </a:rPr>
              <a:t>2</a:t>
            </a:r>
            <a:r>
              <a:rPr lang="en-US" baseline="30000" dirty="0" smtClean="0">
                <a:solidFill>
                  <a:srgbClr val="FFFFFF"/>
                </a:solidFill>
                <a:latin typeface="Calibri" pitchFamily="34" charset="0"/>
              </a:rPr>
              <a:t>1</a:t>
            </a:r>
            <a:r>
              <a:rPr lang="en-US" dirty="0" smtClean="0">
                <a:solidFill>
                  <a:srgbClr val="FFFFFF"/>
                </a:solidFill>
                <a:latin typeface="Calibri" pitchFamily="34" charset="0"/>
              </a:rPr>
              <a:t>  2</a:t>
            </a:r>
            <a:r>
              <a:rPr lang="en-US" baseline="30000" dirty="0" smtClean="0">
                <a:solidFill>
                  <a:srgbClr val="FFFFFF"/>
                </a:solidFill>
                <a:latin typeface="Calibri" pitchFamily="34" charset="0"/>
              </a:rPr>
              <a:t>0</a:t>
            </a:r>
            <a:endParaRPr lang="en-US" baseline="30000" dirty="0">
              <a:solidFill>
                <a:srgbClr val="FFFFFF"/>
              </a:solidFill>
              <a:latin typeface="Calibri" pitchFamily="34" charset="0"/>
            </a:endParaRPr>
          </a:p>
        </p:txBody>
      </p:sp>
      <p:grpSp>
        <p:nvGrpSpPr>
          <p:cNvPr id="26" name="Group 25"/>
          <p:cNvGrpSpPr/>
          <p:nvPr/>
        </p:nvGrpSpPr>
        <p:grpSpPr>
          <a:xfrm>
            <a:off x="381000" y="3581400"/>
            <a:ext cx="3124200" cy="0"/>
            <a:chOff x="4953000" y="4724400"/>
            <a:chExt cx="3124200" cy="0"/>
          </a:xfrm>
        </p:grpSpPr>
        <p:cxnSp>
          <p:nvCxnSpPr>
            <p:cNvPr id="15" name="Straight Connector 14"/>
            <p:cNvCxnSpPr/>
            <p:nvPr/>
          </p:nvCxnSpPr>
          <p:spPr>
            <a:xfrm>
              <a:off x="49530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197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6388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9436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2484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5532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9342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2390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5438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8486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a:off x="304800" y="5867400"/>
            <a:ext cx="1483098" cy="584775"/>
          </a:xfrm>
          <a:prstGeom prst="rect">
            <a:avLst/>
          </a:prstGeom>
          <a:noFill/>
        </p:spPr>
        <p:txBody>
          <a:bodyPr wrap="none" rtlCol="0">
            <a:spAutoFit/>
          </a:bodyPr>
          <a:lstStyle/>
          <a:p>
            <a:r>
              <a:rPr lang="en-US" sz="3200" dirty="0" smtClean="0"/>
              <a:t>0x 2 7 d</a:t>
            </a:r>
            <a:endParaRPr lang="en-US" sz="3200" dirty="0"/>
          </a:p>
        </p:txBody>
      </p:sp>
      <p:sp>
        <p:nvSpPr>
          <p:cNvPr id="28" name="Text Box 6"/>
          <p:cNvSpPr txBox="1">
            <a:spLocks noChangeArrowheads="1"/>
          </p:cNvSpPr>
          <p:nvPr>
            <p:custDataLst>
              <p:tags r:id="rId3"/>
            </p:custDataLst>
          </p:nvPr>
        </p:nvSpPr>
        <p:spPr bwMode="auto">
          <a:xfrm>
            <a:off x="769165" y="6308094"/>
            <a:ext cx="1094933" cy="321306"/>
          </a:xfrm>
          <a:prstGeom prst="rect">
            <a:avLst/>
          </a:prstGeom>
          <a:noFill/>
          <a:ln w="9525">
            <a:noFill/>
            <a:round/>
            <a:headEnd/>
            <a:tailEnd/>
          </a:ln>
          <a:effectLst/>
        </p:spPr>
        <p:txBody>
          <a:bodyPr wrap="square" lIns="0" tIns="0" rIns="0" bIns="0">
            <a:spAutoFit/>
          </a:bodyPr>
          <a:lstStyle/>
          <a:p>
            <a:pPr>
              <a:lnSpc>
                <a:spcPct val="116000"/>
              </a:lnSpc>
              <a:tabLst>
                <a:tab pos="723900" algn="l"/>
                <a:tab pos="1447800" algn="l"/>
                <a:tab pos="2171700" algn="l"/>
              </a:tabLst>
            </a:pPr>
            <a:r>
              <a:rPr lang="en-US" dirty="0" smtClean="0">
                <a:solidFill>
                  <a:srgbClr val="FFFFFF"/>
                </a:solidFill>
                <a:latin typeface="Calibri" pitchFamily="34" charset="0"/>
              </a:rPr>
              <a:t>16</a:t>
            </a:r>
            <a:r>
              <a:rPr lang="en-US" baseline="30000" dirty="0" smtClean="0">
                <a:solidFill>
                  <a:srgbClr val="FFFFFF"/>
                </a:solidFill>
                <a:latin typeface="Calibri" pitchFamily="34" charset="0"/>
              </a:rPr>
              <a:t>2</a:t>
            </a:r>
            <a:r>
              <a:rPr lang="en-US" dirty="0" smtClean="0">
                <a:solidFill>
                  <a:srgbClr val="FFFFFF"/>
                </a:solidFill>
                <a:latin typeface="Calibri" pitchFamily="34" charset="0"/>
              </a:rPr>
              <a:t>16</a:t>
            </a:r>
            <a:r>
              <a:rPr lang="en-US" baseline="30000" dirty="0" smtClean="0">
                <a:solidFill>
                  <a:srgbClr val="FFFFFF"/>
                </a:solidFill>
                <a:latin typeface="Calibri" pitchFamily="34" charset="0"/>
              </a:rPr>
              <a:t>1</a:t>
            </a:r>
            <a:r>
              <a:rPr lang="en-US" dirty="0" smtClean="0">
                <a:solidFill>
                  <a:srgbClr val="FFFFFF"/>
                </a:solidFill>
                <a:latin typeface="Calibri" pitchFamily="34" charset="0"/>
              </a:rPr>
              <a:t>16</a:t>
            </a:r>
            <a:r>
              <a:rPr lang="en-US" baseline="30000" dirty="0" smtClean="0">
                <a:solidFill>
                  <a:srgbClr val="FFFFFF"/>
                </a:solidFill>
                <a:latin typeface="Calibri" pitchFamily="34" charset="0"/>
              </a:rPr>
              <a:t>0</a:t>
            </a:r>
            <a:endParaRPr lang="en-US" baseline="30000" dirty="0">
              <a:solidFill>
                <a:srgbClr val="FFFFFF"/>
              </a:solidFill>
              <a:latin typeface="Calibri" pitchFamily="34" charset="0"/>
            </a:endParaRPr>
          </a:p>
        </p:txBody>
      </p:sp>
      <p:grpSp>
        <p:nvGrpSpPr>
          <p:cNvPr id="29" name="Group 28"/>
          <p:cNvGrpSpPr/>
          <p:nvPr/>
        </p:nvGrpSpPr>
        <p:grpSpPr>
          <a:xfrm>
            <a:off x="845365" y="6324600"/>
            <a:ext cx="838200" cy="0"/>
            <a:chOff x="5638800" y="4724400"/>
            <a:chExt cx="838200" cy="0"/>
          </a:xfrm>
        </p:grpSpPr>
        <p:cxnSp>
          <p:nvCxnSpPr>
            <p:cNvPr id="32" name="Straight Connector 31"/>
            <p:cNvCxnSpPr/>
            <p:nvPr/>
          </p:nvCxnSpPr>
          <p:spPr>
            <a:xfrm>
              <a:off x="56388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9436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2484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 name="TextBox 39"/>
          <p:cNvSpPr txBox="1"/>
          <p:nvPr/>
        </p:nvSpPr>
        <p:spPr>
          <a:xfrm>
            <a:off x="304800" y="4495800"/>
            <a:ext cx="1814920" cy="584775"/>
          </a:xfrm>
          <a:prstGeom prst="rect">
            <a:avLst/>
          </a:prstGeom>
          <a:noFill/>
        </p:spPr>
        <p:txBody>
          <a:bodyPr wrap="none" rtlCol="0">
            <a:spAutoFit/>
          </a:bodyPr>
          <a:lstStyle/>
          <a:p>
            <a:r>
              <a:rPr lang="en-US" sz="3200" dirty="0" smtClean="0"/>
              <a:t>0o 1 1 7 5</a:t>
            </a:r>
            <a:endParaRPr lang="en-US" sz="3200" dirty="0"/>
          </a:p>
        </p:txBody>
      </p:sp>
      <p:sp>
        <p:nvSpPr>
          <p:cNvPr id="41" name="Text Box 6"/>
          <p:cNvSpPr txBox="1">
            <a:spLocks noChangeArrowheads="1"/>
          </p:cNvSpPr>
          <p:nvPr>
            <p:custDataLst>
              <p:tags r:id="rId4"/>
            </p:custDataLst>
          </p:nvPr>
        </p:nvSpPr>
        <p:spPr bwMode="auto">
          <a:xfrm>
            <a:off x="893227" y="4936494"/>
            <a:ext cx="1121827" cy="321306"/>
          </a:xfrm>
          <a:prstGeom prst="rect">
            <a:avLst/>
          </a:prstGeom>
          <a:noFill/>
          <a:ln w="9525">
            <a:noFill/>
            <a:round/>
            <a:headEnd/>
            <a:tailEnd/>
          </a:ln>
          <a:effectLst/>
        </p:spPr>
        <p:txBody>
          <a:bodyPr wrap="square" lIns="0" tIns="0" rIns="0" bIns="0">
            <a:spAutoFit/>
          </a:bodyPr>
          <a:lstStyle/>
          <a:p>
            <a:pPr>
              <a:lnSpc>
                <a:spcPct val="116000"/>
              </a:lnSpc>
              <a:tabLst>
                <a:tab pos="723900" algn="l"/>
                <a:tab pos="1447800" algn="l"/>
                <a:tab pos="2171700" algn="l"/>
              </a:tabLst>
            </a:pPr>
            <a:r>
              <a:rPr lang="en-US" dirty="0" smtClean="0">
                <a:solidFill>
                  <a:srgbClr val="FFFFFF"/>
                </a:solidFill>
                <a:latin typeface="Calibri" pitchFamily="34" charset="0"/>
              </a:rPr>
              <a:t>8</a:t>
            </a:r>
            <a:r>
              <a:rPr lang="en-US" baseline="30000" dirty="0" smtClean="0">
                <a:solidFill>
                  <a:srgbClr val="FFFFFF"/>
                </a:solidFill>
                <a:latin typeface="Calibri" pitchFamily="34" charset="0"/>
              </a:rPr>
              <a:t>3   </a:t>
            </a:r>
            <a:r>
              <a:rPr lang="en-US" dirty="0" smtClean="0">
                <a:solidFill>
                  <a:srgbClr val="FFFFFF"/>
                </a:solidFill>
                <a:latin typeface="Calibri" pitchFamily="34" charset="0"/>
              </a:rPr>
              <a:t>8</a:t>
            </a:r>
            <a:r>
              <a:rPr lang="en-US" baseline="30000" dirty="0" smtClean="0">
                <a:solidFill>
                  <a:srgbClr val="FFFFFF"/>
                </a:solidFill>
                <a:latin typeface="Calibri" pitchFamily="34" charset="0"/>
              </a:rPr>
              <a:t>2   </a:t>
            </a:r>
            <a:r>
              <a:rPr lang="en-US" dirty="0" smtClean="0">
                <a:solidFill>
                  <a:srgbClr val="FFFFFF"/>
                </a:solidFill>
                <a:latin typeface="Calibri" pitchFamily="34" charset="0"/>
              </a:rPr>
              <a:t>8</a:t>
            </a:r>
            <a:r>
              <a:rPr lang="en-US" baseline="30000" dirty="0" smtClean="0">
                <a:solidFill>
                  <a:srgbClr val="FFFFFF"/>
                </a:solidFill>
                <a:latin typeface="Calibri" pitchFamily="34" charset="0"/>
              </a:rPr>
              <a:t>1</a:t>
            </a:r>
            <a:r>
              <a:rPr lang="en-US" dirty="0" smtClean="0">
                <a:solidFill>
                  <a:srgbClr val="FFFFFF"/>
                </a:solidFill>
                <a:latin typeface="Calibri" pitchFamily="34" charset="0"/>
              </a:rPr>
              <a:t>  </a:t>
            </a:r>
            <a:r>
              <a:rPr lang="en-US" dirty="0">
                <a:solidFill>
                  <a:srgbClr val="FFFFFF"/>
                </a:solidFill>
                <a:latin typeface="Calibri" pitchFamily="34" charset="0"/>
              </a:rPr>
              <a:t>8</a:t>
            </a:r>
            <a:r>
              <a:rPr lang="en-US" baseline="30000" dirty="0" smtClean="0">
                <a:solidFill>
                  <a:srgbClr val="FFFFFF"/>
                </a:solidFill>
                <a:latin typeface="Calibri" pitchFamily="34" charset="0"/>
              </a:rPr>
              <a:t>0</a:t>
            </a:r>
            <a:endParaRPr lang="en-US" baseline="30000" dirty="0">
              <a:solidFill>
                <a:srgbClr val="FFFFFF"/>
              </a:solidFill>
              <a:latin typeface="Calibri" pitchFamily="34" charset="0"/>
            </a:endParaRPr>
          </a:p>
        </p:txBody>
      </p:sp>
      <p:grpSp>
        <p:nvGrpSpPr>
          <p:cNvPr id="42" name="Group 41"/>
          <p:cNvGrpSpPr/>
          <p:nvPr/>
        </p:nvGrpSpPr>
        <p:grpSpPr>
          <a:xfrm>
            <a:off x="893227" y="4953000"/>
            <a:ext cx="1143000" cy="0"/>
            <a:chOff x="6934200" y="4724400"/>
            <a:chExt cx="1143000" cy="0"/>
          </a:xfrm>
        </p:grpSpPr>
        <p:cxnSp>
          <p:nvCxnSpPr>
            <p:cNvPr id="49" name="Straight Connector 48"/>
            <p:cNvCxnSpPr/>
            <p:nvPr/>
          </p:nvCxnSpPr>
          <p:spPr>
            <a:xfrm>
              <a:off x="69342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72390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75438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78486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TextBox 34"/>
          <p:cNvSpPr txBox="1"/>
          <p:nvPr/>
        </p:nvSpPr>
        <p:spPr>
          <a:xfrm>
            <a:off x="430306" y="1676400"/>
            <a:ext cx="1088760" cy="584775"/>
          </a:xfrm>
          <a:prstGeom prst="rect">
            <a:avLst/>
          </a:prstGeom>
          <a:noFill/>
        </p:spPr>
        <p:txBody>
          <a:bodyPr wrap="none" rtlCol="0">
            <a:spAutoFit/>
          </a:bodyPr>
          <a:lstStyle/>
          <a:p>
            <a:r>
              <a:rPr lang="en-US" sz="3200" dirty="0"/>
              <a:t> 6 3 7</a:t>
            </a:r>
          </a:p>
        </p:txBody>
      </p:sp>
      <p:sp>
        <p:nvSpPr>
          <p:cNvPr id="36" name="TextBox 35"/>
          <p:cNvSpPr txBox="1"/>
          <p:nvPr/>
        </p:nvSpPr>
        <p:spPr>
          <a:xfrm>
            <a:off x="3733800" y="1828800"/>
            <a:ext cx="3469219" cy="461665"/>
          </a:xfrm>
          <a:prstGeom prst="rect">
            <a:avLst/>
          </a:prstGeom>
          <a:noFill/>
        </p:spPr>
        <p:txBody>
          <a:bodyPr wrap="none" rtlCol="0">
            <a:spAutoFit/>
          </a:bodyPr>
          <a:lstStyle/>
          <a:p>
            <a:r>
              <a:rPr lang="en-US" sz="2400" dirty="0" smtClean="0"/>
              <a:t>6∙10</a:t>
            </a:r>
            <a:r>
              <a:rPr lang="en-US" sz="2400" baseline="30000" dirty="0" smtClean="0"/>
              <a:t>2</a:t>
            </a:r>
            <a:r>
              <a:rPr lang="en-US" sz="2400" dirty="0" smtClean="0"/>
              <a:t> + 3∙10</a:t>
            </a:r>
            <a:r>
              <a:rPr lang="en-US" sz="2400" baseline="30000" dirty="0"/>
              <a:t>1</a:t>
            </a:r>
            <a:r>
              <a:rPr lang="en-US" sz="2400" dirty="0" smtClean="0"/>
              <a:t> + 7∙10</a:t>
            </a:r>
            <a:r>
              <a:rPr lang="en-US" sz="2400" baseline="30000" dirty="0"/>
              <a:t>0</a:t>
            </a:r>
            <a:r>
              <a:rPr lang="en-US" sz="2400" dirty="0" smtClean="0"/>
              <a:t> = 637</a:t>
            </a:r>
            <a:endParaRPr lang="en-US" sz="2400" dirty="0"/>
          </a:p>
        </p:txBody>
      </p:sp>
      <p:sp>
        <p:nvSpPr>
          <p:cNvPr id="37" name="TextBox 36"/>
          <p:cNvSpPr txBox="1"/>
          <p:nvPr/>
        </p:nvSpPr>
        <p:spPr>
          <a:xfrm>
            <a:off x="3938843" y="3272135"/>
            <a:ext cx="5357557" cy="461665"/>
          </a:xfrm>
          <a:prstGeom prst="rect">
            <a:avLst/>
          </a:prstGeom>
          <a:noFill/>
        </p:spPr>
        <p:txBody>
          <a:bodyPr wrap="none" rtlCol="0">
            <a:spAutoFit/>
          </a:bodyPr>
          <a:lstStyle/>
          <a:p>
            <a:r>
              <a:rPr lang="en-US" sz="2400" dirty="0" smtClean="0"/>
              <a:t>1∙2</a:t>
            </a:r>
            <a:r>
              <a:rPr lang="en-US" sz="2400" baseline="30000" dirty="0" smtClean="0"/>
              <a:t>9</a:t>
            </a:r>
            <a:r>
              <a:rPr lang="en-US" sz="2400" dirty="0" smtClean="0"/>
              <a:t>+1∙2</a:t>
            </a:r>
            <a:r>
              <a:rPr lang="en-US" sz="2400" baseline="30000" dirty="0" smtClean="0"/>
              <a:t>6</a:t>
            </a:r>
            <a:r>
              <a:rPr lang="en-US" sz="2400" dirty="0" smtClean="0"/>
              <a:t>+1∙2</a:t>
            </a:r>
            <a:r>
              <a:rPr lang="en-US" sz="2400" baseline="30000" dirty="0" smtClean="0"/>
              <a:t>5</a:t>
            </a:r>
            <a:r>
              <a:rPr lang="en-US" sz="2400" dirty="0" smtClean="0"/>
              <a:t>+1∙2</a:t>
            </a:r>
            <a:r>
              <a:rPr lang="en-US" sz="2400" baseline="30000" dirty="0" smtClean="0"/>
              <a:t>4</a:t>
            </a:r>
            <a:r>
              <a:rPr lang="en-US" sz="2400" dirty="0" smtClean="0"/>
              <a:t>+1∙2</a:t>
            </a:r>
            <a:r>
              <a:rPr lang="en-US" sz="2400" baseline="30000" dirty="0" smtClean="0"/>
              <a:t>3</a:t>
            </a:r>
            <a:r>
              <a:rPr lang="en-US" sz="2400" dirty="0" smtClean="0"/>
              <a:t>+1∙2</a:t>
            </a:r>
            <a:r>
              <a:rPr lang="en-US" sz="2400" baseline="30000" dirty="0" smtClean="0"/>
              <a:t>2</a:t>
            </a:r>
            <a:r>
              <a:rPr lang="en-US" sz="2400" dirty="0" smtClean="0"/>
              <a:t>+1∙2</a:t>
            </a:r>
            <a:r>
              <a:rPr lang="en-US" sz="2400" baseline="30000" dirty="0" smtClean="0"/>
              <a:t>0 </a:t>
            </a:r>
            <a:r>
              <a:rPr lang="en-US" sz="2400" dirty="0" smtClean="0"/>
              <a:t>= 637</a:t>
            </a:r>
            <a:endParaRPr lang="en-US" sz="2400" dirty="0"/>
          </a:p>
        </p:txBody>
      </p:sp>
      <p:sp>
        <p:nvSpPr>
          <p:cNvPr id="38" name="TextBox 37"/>
          <p:cNvSpPr txBox="1"/>
          <p:nvPr/>
        </p:nvSpPr>
        <p:spPr>
          <a:xfrm>
            <a:off x="4038600" y="4643735"/>
            <a:ext cx="3902030" cy="461665"/>
          </a:xfrm>
          <a:prstGeom prst="rect">
            <a:avLst/>
          </a:prstGeom>
          <a:noFill/>
        </p:spPr>
        <p:txBody>
          <a:bodyPr wrap="none" rtlCol="0">
            <a:spAutoFit/>
          </a:bodyPr>
          <a:lstStyle/>
          <a:p>
            <a:r>
              <a:rPr lang="en-US" sz="2400" dirty="0" smtClean="0"/>
              <a:t>1∙8</a:t>
            </a:r>
            <a:r>
              <a:rPr lang="en-US" sz="2400" baseline="30000" dirty="0" smtClean="0"/>
              <a:t>3</a:t>
            </a:r>
            <a:r>
              <a:rPr lang="en-US" sz="2400" dirty="0" smtClean="0"/>
              <a:t> + 1∙8</a:t>
            </a:r>
            <a:r>
              <a:rPr lang="en-US" sz="2400" baseline="30000" dirty="0"/>
              <a:t>2</a:t>
            </a:r>
            <a:r>
              <a:rPr lang="en-US" sz="2400" dirty="0" smtClean="0"/>
              <a:t> + 7∙8</a:t>
            </a:r>
            <a:r>
              <a:rPr lang="en-US" sz="2400" baseline="30000" dirty="0"/>
              <a:t>1</a:t>
            </a:r>
            <a:r>
              <a:rPr lang="en-US" sz="2400" dirty="0" smtClean="0"/>
              <a:t> </a:t>
            </a:r>
            <a:r>
              <a:rPr lang="en-US" sz="2400" dirty="0"/>
              <a:t>+ 5</a:t>
            </a:r>
            <a:r>
              <a:rPr lang="en-US" sz="2400" dirty="0" smtClean="0"/>
              <a:t>∙8</a:t>
            </a:r>
            <a:r>
              <a:rPr lang="en-US" sz="2400" baseline="30000" dirty="0"/>
              <a:t>0</a:t>
            </a:r>
            <a:r>
              <a:rPr lang="en-US" sz="2400" dirty="0" smtClean="0"/>
              <a:t> </a:t>
            </a:r>
            <a:r>
              <a:rPr lang="en-US" sz="2400" baseline="30000" dirty="0" smtClean="0"/>
              <a:t> </a:t>
            </a:r>
            <a:r>
              <a:rPr lang="en-US" sz="2400" dirty="0" smtClean="0"/>
              <a:t>= 637</a:t>
            </a:r>
            <a:endParaRPr lang="en-US" sz="2400" dirty="0"/>
          </a:p>
        </p:txBody>
      </p:sp>
      <p:sp>
        <p:nvSpPr>
          <p:cNvPr id="39" name="TextBox 38"/>
          <p:cNvSpPr txBox="1"/>
          <p:nvPr/>
        </p:nvSpPr>
        <p:spPr>
          <a:xfrm>
            <a:off x="4267200" y="6019800"/>
            <a:ext cx="3568606" cy="461665"/>
          </a:xfrm>
          <a:prstGeom prst="rect">
            <a:avLst/>
          </a:prstGeom>
          <a:noFill/>
        </p:spPr>
        <p:txBody>
          <a:bodyPr wrap="none" rtlCol="0">
            <a:spAutoFit/>
          </a:bodyPr>
          <a:lstStyle/>
          <a:p>
            <a:r>
              <a:rPr lang="en-US" sz="2400" dirty="0"/>
              <a:t>2</a:t>
            </a:r>
            <a:r>
              <a:rPr lang="en-US" sz="2400" dirty="0" smtClean="0"/>
              <a:t>∙16</a:t>
            </a:r>
            <a:r>
              <a:rPr lang="en-US" sz="2400" baseline="30000" dirty="0" smtClean="0"/>
              <a:t>2 </a:t>
            </a:r>
            <a:r>
              <a:rPr lang="en-US" sz="2400" dirty="0" smtClean="0"/>
              <a:t>+ 7∙16</a:t>
            </a:r>
            <a:r>
              <a:rPr lang="en-US" sz="2400" baseline="30000" dirty="0" smtClean="0"/>
              <a:t>1 </a:t>
            </a:r>
            <a:r>
              <a:rPr lang="en-US" sz="2400" dirty="0" smtClean="0"/>
              <a:t>+ d∙16</a:t>
            </a:r>
            <a:r>
              <a:rPr lang="en-US" sz="2400" baseline="30000" dirty="0" smtClean="0"/>
              <a:t>0</a:t>
            </a:r>
            <a:r>
              <a:rPr lang="en-US" sz="2400" dirty="0" smtClean="0"/>
              <a:t>   = 637</a:t>
            </a:r>
            <a:endParaRPr lang="en-US" sz="2400" dirty="0"/>
          </a:p>
        </p:txBody>
      </p:sp>
      <p:sp>
        <p:nvSpPr>
          <p:cNvPr id="43" name="TextBox 42"/>
          <p:cNvSpPr txBox="1"/>
          <p:nvPr/>
        </p:nvSpPr>
        <p:spPr>
          <a:xfrm>
            <a:off x="4267200" y="6320135"/>
            <a:ext cx="3579826" cy="461665"/>
          </a:xfrm>
          <a:prstGeom prst="rect">
            <a:avLst/>
          </a:prstGeom>
          <a:noFill/>
        </p:spPr>
        <p:txBody>
          <a:bodyPr wrap="none" rtlCol="0">
            <a:spAutoFit/>
          </a:bodyPr>
          <a:lstStyle/>
          <a:p>
            <a:r>
              <a:rPr lang="en-US" sz="2400" dirty="0"/>
              <a:t>2</a:t>
            </a:r>
            <a:r>
              <a:rPr lang="en-US" sz="2400" dirty="0" smtClean="0"/>
              <a:t>∙16</a:t>
            </a:r>
            <a:r>
              <a:rPr lang="en-US" sz="2400" baseline="30000" dirty="0" smtClean="0"/>
              <a:t>2 </a:t>
            </a:r>
            <a:r>
              <a:rPr lang="en-US" sz="2400" dirty="0" smtClean="0"/>
              <a:t>+ 7∙16</a:t>
            </a:r>
            <a:r>
              <a:rPr lang="en-US" sz="2400" baseline="30000" dirty="0" smtClean="0"/>
              <a:t>1 </a:t>
            </a:r>
            <a:r>
              <a:rPr lang="en-US" sz="2400" dirty="0" smtClean="0"/>
              <a:t>+ 13∙16</a:t>
            </a:r>
            <a:r>
              <a:rPr lang="en-US" sz="2400" baseline="30000" dirty="0" smtClean="0"/>
              <a:t>0</a:t>
            </a:r>
            <a:r>
              <a:rPr lang="en-US" sz="2400" dirty="0" smtClean="0"/>
              <a:t> = 637</a:t>
            </a:r>
            <a:endParaRPr lang="en-US" sz="2400" dirty="0"/>
          </a:p>
        </p:txBody>
      </p:sp>
      <p:sp>
        <p:nvSpPr>
          <p:cNvPr id="44" name="Oval 43"/>
          <p:cNvSpPr/>
          <p:nvPr/>
        </p:nvSpPr>
        <p:spPr>
          <a:xfrm>
            <a:off x="6133313" y="6019800"/>
            <a:ext cx="267487" cy="38546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6133313" y="6400800"/>
            <a:ext cx="343687"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3248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3"/>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4" grpId="0"/>
      <p:bldP spid="27" grpId="0"/>
      <p:bldP spid="28" grpId="0"/>
      <p:bldP spid="40" grpId="0"/>
      <p:bldP spid="41" grpId="0"/>
      <p:bldP spid="35" grpId="0"/>
      <p:bldP spid="36" grpId="0"/>
      <p:bldP spid="37" grpId="0"/>
      <p:bldP spid="38" grpId="0"/>
      <p:bldP spid="39" grpId="0"/>
      <p:bldP spid="43" grpId="0"/>
      <p:bldP spid="44" grpId="0" animBg="1"/>
      <p:bldP spid="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Takeaway</a:t>
            </a:r>
            <a:endParaRPr lang="en-US" dirty="0"/>
          </a:p>
        </p:txBody>
      </p:sp>
      <p:sp>
        <p:nvSpPr>
          <p:cNvPr id="3" name="Content Placeholder 2"/>
          <p:cNvSpPr>
            <a:spLocks noGrp="1"/>
          </p:cNvSpPr>
          <p:nvPr>
            <p:ph idx="1"/>
          </p:nvPr>
        </p:nvSpPr>
        <p:spPr>
          <a:xfrm>
            <a:off x="0" y="685800"/>
            <a:ext cx="9296400" cy="5638800"/>
          </a:xfrm>
        </p:spPr>
        <p:txBody>
          <a:bodyPr>
            <a:normAutofit/>
          </a:bodyPr>
          <a:lstStyle/>
          <a:p>
            <a:r>
              <a:rPr lang="en-US" sz="2800" dirty="0"/>
              <a:t>Digital computers </a:t>
            </a:r>
            <a:r>
              <a:rPr lang="en-US" sz="2800" dirty="0" smtClean="0"/>
              <a:t>are implemented via logic circuits and thus represent </a:t>
            </a:r>
            <a:r>
              <a:rPr lang="en-US" sz="2800" i="1" dirty="0" smtClean="0"/>
              <a:t>all</a:t>
            </a:r>
            <a:r>
              <a:rPr lang="en-US" sz="2800" dirty="0" smtClean="0"/>
              <a:t> </a:t>
            </a:r>
            <a:r>
              <a:rPr lang="en-US" sz="2800" dirty="0"/>
              <a:t>numbers in binary (base 2).</a:t>
            </a:r>
          </a:p>
          <a:p>
            <a:r>
              <a:rPr lang="en-US" sz="2800" dirty="0" smtClean="0"/>
              <a:t>We (humans) often write numbers as decimal and hexadecimal for convenience, so need to be able to convert to binary and back (to understand what computer is doing!).</a:t>
            </a:r>
            <a:endParaRPr lang="en-US" sz="2800" dirty="0"/>
          </a:p>
        </p:txBody>
      </p:sp>
    </p:spTree>
    <p:extLst>
      <p:ext uri="{BB962C8B-B14F-4D97-AF65-F5344CB8AC3E}">
        <p14:creationId xmlns:p14="http://schemas.microsoft.com/office/powerpoint/2010/main" val="39873152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Next Goal</a:t>
            </a:r>
            <a:endParaRPr lang="en-US" dirty="0"/>
          </a:p>
        </p:txBody>
      </p:sp>
      <p:sp>
        <p:nvSpPr>
          <p:cNvPr id="3" name="Content Placeholder 2"/>
          <p:cNvSpPr>
            <a:spLocks noGrp="1"/>
          </p:cNvSpPr>
          <p:nvPr>
            <p:ph idx="1"/>
          </p:nvPr>
        </p:nvSpPr>
        <p:spPr>
          <a:xfrm>
            <a:off x="0" y="685800"/>
            <a:ext cx="9296400" cy="5638800"/>
          </a:xfrm>
        </p:spPr>
        <p:txBody>
          <a:bodyPr>
            <a:normAutofit/>
          </a:bodyPr>
          <a:lstStyle/>
          <a:p>
            <a:r>
              <a:rPr lang="en-US" sz="2800" dirty="0" smtClean="0"/>
              <a:t>Binary Arithmetic: Add and Subtract two binary numbers</a:t>
            </a:r>
            <a:endParaRPr lang="en-US" sz="2800" dirty="0"/>
          </a:p>
        </p:txBody>
      </p:sp>
    </p:spTree>
    <p:extLst>
      <p:ext uri="{BB962C8B-B14F-4D97-AF65-F5344CB8AC3E}">
        <p14:creationId xmlns:p14="http://schemas.microsoft.com/office/powerpoint/2010/main" val="42902915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8210" name="Rectangle 2"/>
          <p:cNvSpPr>
            <a:spLocks noGrp="1" noChangeArrowheads="1"/>
          </p:cNvSpPr>
          <p:nvPr>
            <p:ph type="title"/>
            <p:custDataLst>
              <p:tags r:id="rId1"/>
            </p:custDataLst>
          </p:nvPr>
        </p:nvSpPr>
        <p:spPr/>
        <p:txBody>
          <a:bodyPr>
            <a:noAutofit/>
          </a:bodyPr>
          <a:lstStyle/>
          <a:p>
            <a:r>
              <a:rPr lang="en-US" dirty="0"/>
              <a:t>Binary </a:t>
            </a:r>
            <a:r>
              <a:rPr lang="en-US" dirty="0" smtClean="0"/>
              <a:t>Addition</a:t>
            </a:r>
            <a:endParaRPr lang="en-US" dirty="0"/>
          </a:p>
        </p:txBody>
      </p:sp>
      <p:sp>
        <p:nvSpPr>
          <p:cNvPr id="1758211" name="Rectangle 3"/>
          <p:cNvSpPr>
            <a:spLocks noGrp="1" noChangeArrowheads="1"/>
          </p:cNvSpPr>
          <p:nvPr>
            <p:ph idx="1"/>
            <p:custDataLst>
              <p:tags r:id="rId2"/>
            </p:custDataLst>
          </p:nvPr>
        </p:nvSpPr>
        <p:spPr>
          <a:xfrm>
            <a:off x="3200400" y="1730578"/>
            <a:ext cx="6019800" cy="4283461"/>
          </a:xfrm>
        </p:spPr>
        <p:txBody>
          <a:bodyPr>
            <a:noAutofit/>
          </a:bodyPr>
          <a:lstStyle/>
          <a:p>
            <a:r>
              <a:rPr lang="en-US" dirty="0" smtClean="0"/>
              <a:t>Addition works </a:t>
            </a:r>
            <a:r>
              <a:rPr lang="en-US" dirty="0"/>
              <a:t>the same way regardless of base</a:t>
            </a:r>
          </a:p>
          <a:p>
            <a:pPr lvl="1"/>
            <a:r>
              <a:rPr lang="en-US" dirty="0"/>
              <a:t>Add the digits in each position</a:t>
            </a:r>
          </a:p>
          <a:p>
            <a:pPr lvl="1"/>
            <a:r>
              <a:rPr lang="en-US" dirty="0"/>
              <a:t>Propagate the </a:t>
            </a:r>
            <a:r>
              <a:rPr lang="en-US" dirty="0" smtClean="0"/>
              <a:t>carry</a:t>
            </a:r>
          </a:p>
          <a:p>
            <a:pPr marL="173038" lvl="1" indent="0">
              <a:buNone/>
            </a:pPr>
            <a:endParaRPr lang="en-US" dirty="0" smtClean="0"/>
          </a:p>
          <a:p>
            <a:pPr marL="173038" lvl="1" indent="0">
              <a:buNone/>
            </a:pPr>
            <a:r>
              <a:rPr lang="en-US" dirty="0"/>
              <a:t>Unsigned binary addition is pretty </a:t>
            </a:r>
            <a:r>
              <a:rPr lang="en-US" dirty="0" smtClean="0"/>
              <a:t>easy</a:t>
            </a:r>
            <a:endParaRPr lang="en-US" dirty="0"/>
          </a:p>
          <a:p>
            <a:pPr lvl="1"/>
            <a:r>
              <a:rPr lang="en-US" dirty="0"/>
              <a:t>Combine two bits at a time</a:t>
            </a:r>
          </a:p>
          <a:p>
            <a:pPr lvl="1"/>
            <a:r>
              <a:rPr lang="en-US" dirty="0"/>
              <a:t>Along with a carry</a:t>
            </a:r>
          </a:p>
          <a:p>
            <a:pPr lvl="1"/>
            <a:endParaRPr lang="en-US" dirty="0"/>
          </a:p>
        </p:txBody>
      </p:sp>
      <p:sp>
        <p:nvSpPr>
          <p:cNvPr id="1758212" name="Text Box 4"/>
          <p:cNvSpPr txBox="1">
            <a:spLocks noChangeArrowheads="1"/>
          </p:cNvSpPr>
          <p:nvPr>
            <p:custDataLst>
              <p:tags r:id="rId3"/>
            </p:custDataLst>
          </p:nvPr>
        </p:nvSpPr>
        <p:spPr bwMode="auto">
          <a:xfrm>
            <a:off x="193675" y="2111579"/>
            <a:ext cx="2514600" cy="1323439"/>
          </a:xfrm>
          <a:prstGeom prst="rect">
            <a:avLst/>
          </a:prstGeom>
          <a:noFill/>
          <a:ln w="25400" algn="ctr">
            <a:noFill/>
            <a:miter lim="800000"/>
            <a:headEnd/>
            <a:tailEnd/>
          </a:ln>
          <a:effectLst/>
        </p:spPr>
        <p:txBody>
          <a:bodyPr>
            <a:spAutoFit/>
          </a:bodyPr>
          <a:lstStyle/>
          <a:p>
            <a:pPr algn="ctr" eaLnBrk="1" hangingPunct="1">
              <a:buClr>
                <a:srgbClr val="40458C"/>
              </a:buClr>
              <a:buSzPct val="100000"/>
              <a:buFont typeface="Times New Roman" pitchFamily="18" charset="0"/>
              <a:buNone/>
            </a:pPr>
            <a:r>
              <a:rPr lang="en-US" sz="4000" dirty="0">
                <a:solidFill>
                  <a:srgbClr val="FFFFFF"/>
                </a:solidFill>
                <a:latin typeface="Calibri"/>
              </a:rPr>
              <a:t>   </a:t>
            </a:r>
            <a:r>
              <a:rPr lang="en-US" sz="4000" dirty="0" smtClean="0">
                <a:solidFill>
                  <a:srgbClr val="FFFFFF"/>
                </a:solidFill>
                <a:latin typeface="Calibri"/>
              </a:rPr>
              <a:t>183</a:t>
            </a:r>
            <a:r>
              <a:rPr lang="en-US" sz="4000" dirty="0">
                <a:solidFill>
                  <a:srgbClr val="FFFFFF"/>
                </a:solidFill>
                <a:latin typeface="Calibri"/>
              </a:rPr>
              <a:t/>
            </a:r>
            <a:br>
              <a:rPr lang="en-US" sz="4000" dirty="0">
                <a:solidFill>
                  <a:srgbClr val="FFFFFF"/>
                </a:solidFill>
                <a:latin typeface="Calibri"/>
              </a:rPr>
            </a:br>
            <a:r>
              <a:rPr lang="en-US" sz="4000" dirty="0" smtClean="0">
                <a:solidFill>
                  <a:srgbClr val="FFFFFF"/>
                </a:solidFill>
                <a:latin typeface="Calibri"/>
              </a:rPr>
              <a:t>+ 254</a:t>
            </a:r>
          </a:p>
        </p:txBody>
      </p:sp>
      <p:sp>
        <p:nvSpPr>
          <p:cNvPr id="1758213" name="Line 5"/>
          <p:cNvSpPr>
            <a:spLocks noChangeShapeType="1"/>
          </p:cNvSpPr>
          <p:nvPr>
            <p:custDataLst>
              <p:tags r:id="rId4"/>
            </p:custDataLst>
          </p:nvPr>
        </p:nvSpPr>
        <p:spPr bwMode="auto">
          <a:xfrm>
            <a:off x="1301750" y="5540579"/>
            <a:ext cx="1828800" cy="0"/>
          </a:xfrm>
          <a:prstGeom prst="line">
            <a:avLst/>
          </a:prstGeom>
          <a:noFill/>
          <a:ln w="25400">
            <a:solidFill>
              <a:srgbClr val="FFFFFF"/>
            </a:solidFill>
            <a:round/>
            <a:headEnd/>
            <a:tailEnd/>
          </a:ln>
          <a:effectLst/>
        </p:spPr>
        <p:txBody>
          <a:bodyPr wrap="none" anchor="ctr">
            <a:spAutoFit/>
          </a:bodyPr>
          <a:lstStyle/>
          <a:p>
            <a:endParaRPr lang="en-US"/>
          </a:p>
        </p:txBody>
      </p:sp>
      <p:sp>
        <p:nvSpPr>
          <p:cNvPr id="1758214" name="Line 6"/>
          <p:cNvSpPr>
            <a:spLocks noChangeShapeType="1"/>
          </p:cNvSpPr>
          <p:nvPr>
            <p:custDataLst>
              <p:tags r:id="rId5"/>
            </p:custDataLst>
          </p:nvPr>
        </p:nvSpPr>
        <p:spPr bwMode="auto">
          <a:xfrm>
            <a:off x="955675" y="3381579"/>
            <a:ext cx="1066800" cy="0"/>
          </a:xfrm>
          <a:prstGeom prst="line">
            <a:avLst/>
          </a:prstGeom>
          <a:noFill/>
          <a:ln w="25400">
            <a:solidFill>
              <a:srgbClr val="FFFFFF"/>
            </a:solidFill>
            <a:round/>
            <a:headEnd/>
            <a:tailEnd/>
          </a:ln>
          <a:effectLst/>
        </p:spPr>
        <p:txBody>
          <a:bodyPr anchor="ctr">
            <a:spAutoFit/>
          </a:bodyPr>
          <a:lstStyle/>
          <a:p>
            <a:endParaRPr lang="en-US"/>
          </a:p>
        </p:txBody>
      </p:sp>
      <p:sp>
        <p:nvSpPr>
          <p:cNvPr id="7" name="Text Box 4"/>
          <p:cNvSpPr txBox="1">
            <a:spLocks noChangeArrowheads="1"/>
          </p:cNvSpPr>
          <p:nvPr>
            <p:custDataLst>
              <p:tags r:id="rId6"/>
            </p:custDataLst>
          </p:nvPr>
        </p:nvSpPr>
        <p:spPr bwMode="auto">
          <a:xfrm>
            <a:off x="955675" y="4321379"/>
            <a:ext cx="2514600" cy="1288943"/>
          </a:xfrm>
          <a:prstGeom prst="rect">
            <a:avLst/>
          </a:prstGeom>
          <a:noFill/>
          <a:ln w="25400" algn="ctr">
            <a:noFill/>
            <a:miter lim="800000"/>
            <a:headEnd/>
            <a:tailEnd/>
          </a:ln>
          <a:effectLst/>
        </p:spPr>
        <p:txBody>
          <a:bodyPr wrap="square">
            <a:spAutoFit/>
          </a:bodyPr>
          <a:lstStyle/>
          <a:p>
            <a:pPr algn="ctr" eaLnBrk="1" hangingPunct="1">
              <a:buClr>
                <a:srgbClr val="40458C"/>
              </a:buClr>
              <a:buSzPct val="100000"/>
              <a:buFont typeface="Times New Roman" pitchFamily="18" charset="0"/>
              <a:buNone/>
            </a:pPr>
            <a:r>
              <a:rPr lang="en-US" dirty="0" smtClean="0">
                <a:solidFill>
                  <a:srgbClr val="FFFFFF"/>
                </a:solidFill>
                <a:latin typeface="Calibri"/>
              </a:rPr>
              <a:t>     </a:t>
            </a:r>
            <a:r>
              <a:rPr lang="en-US" sz="3600" dirty="0" smtClean="0">
                <a:solidFill>
                  <a:srgbClr val="FFFFFF"/>
                </a:solidFill>
                <a:latin typeface="Calibri"/>
              </a:rPr>
              <a:t>001110</a:t>
            </a:r>
          </a:p>
          <a:p>
            <a:pPr algn="ctr" eaLnBrk="1" hangingPunct="1">
              <a:lnSpc>
                <a:spcPct val="116000"/>
              </a:lnSpc>
              <a:buClr>
                <a:srgbClr val="40458C"/>
              </a:buClr>
              <a:buSzPct val="100000"/>
              <a:buFont typeface="Times New Roman" pitchFamily="18" charset="0"/>
              <a:buNone/>
            </a:pPr>
            <a:r>
              <a:rPr lang="en-US" sz="3600" dirty="0" smtClean="0">
                <a:solidFill>
                  <a:srgbClr val="FFFFFF"/>
                </a:solidFill>
                <a:latin typeface="Calibri"/>
              </a:rPr>
              <a:t>+ 011100   </a:t>
            </a:r>
            <a:endParaRPr lang="en-US" sz="3600" dirty="0">
              <a:solidFill>
                <a:srgbClr val="FFFFFF"/>
              </a:solidFill>
              <a:latin typeface="Calibri"/>
            </a:endParaRPr>
          </a:p>
        </p:txBody>
      </p:sp>
      <p:sp>
        <p:nvSpPr>
          <p:cNvPr id="2" name="TextBox 1"/>
          <p:cNvSpPr txBox="1"/>
          <p:nvPr/>
        </p:nvSpPr>
        <p:spPr>
          <a:xfrm>
            <a:off x="228600" y="685800"/>
            <a:ext cx="6147260" cy="584775"/>
          </a:xfrm>
          <a:prstGeom prst="rect">
            <a:avLst/>
          </a:prstGeom>
          <a:noFill/>
        </p:spPr>
        <p:txBody>
          <a:bodyPr wrap="none" rtlCol="0">
            <a:spAutoFit/>
          </a:bodyPr>
          <a:lstStyle/>
          <a:p>
            <a:r>
              <a:rPr lang="en-US" sz="3200" dirty="0" smtClean="0"/>
              <a:t>How do we do arithmetic in binary?</a:t>
            </a:r>
            <a:endParaRPr lang="en-US" sz="3200" dirty="0"/>
          </a:p>
        </p:txBody>
      </p:sp>
      <p:sp>
        <p:nvSpPr>
          <p:cNvPr id="11" name="TextBox 10"/>
          <p:cNvSpPr txBox="1"/>
          <p:nvPr/>
        </p:nvSpPr>
        <p:spPr>
          <a:xfrm>
            <a:off x="1219200" y="1752600"/>
            <a:ext cx="259686" cy="615553"/>
          </a:xfrm>
          <a:prstGeom prst="rect">
            <a:avLst/>
          </a:prstGeom>
          <a:noFill/>
        </p:spPr>
        <p:txBody>
          <a:bodyPr wrap="none" lIns="0" tIns="0" rIns="0" bIns="0" rtlCol="0">
            <a:spAutoFit/>
          </a:bodyPr>
          <a:lstStyle/>
          <a:p>
            <a:r>
              <a:rPr lang="en-US" sz="4000" dirty="0">
                <a:solidFill>
                  <a:schemeClr val="accent1"/>
                </a:solidFill>
              </a:rPr>
              <a:t>1</a:t>
            </a:r>
          </a:p>
        </p:txBody>
      </p:sp>
      <p:sp>
        <p:nvSpPr>
          <p:cNvPr id="19" name="TextBox 18"/>
          <p:cNvSpPr txBox="1"/>
          <p:nvPr/>
        </p:nvSpPr>
        <p:spPr>
          <a:xfrm>
            <a:off x="1219200" y="3346847"/>
            <a:ext cx="259686" cy="615553"/>
          </a:xfrm>
          <a:prstGeom prst="rect">
            <a:avLst/>
          </a:prstGeom>
          <a:noFill/>
        </p:spPr>
        <p:txBody>
          <a:bodyPr wrap="none" lIns="0" tIns="0" rIns="0" bIns="0" rtlCol="0">
            <a:spAutoFit/>
          </a:bodyPr>
          <a:lstStyle/>
          <a:p>
            <a:r>
              <a:rPr lang="en-US" sz="4000" dirty="0" smtClean="0">
                <a:solidFill>
                  <a:schemeClr val="accent1"/>
                </a:solidFill>
              </a:rPr>
              <a:t>4</a:t>
            </a:r>
            <a:endParaRPr lang="en-US" sz="4000" dirty="0">
              <a:solidFill>
                <a:schemeClr val="accent1"/>
              </a:solidFill>
            </a:endParaRPr>
          </a:p>
        </p:txBody>
      </p:sp>
      <p:sp>
        <p:nvSpPr>
          <p:cNvPr id="20" name="TextBox 19"/>
          <p:cNvSpPr txBox="1"/>
          <p:nvPr/>
        </p:nvSpPr>
        <p:spPr>
          <a:xfrm>
            <a:off x="1492914" y="3346847"/>
            <a:ext cx="259686" cy="615553"/>
          </a:xfrm>
          <a:prstGeom prst="rect">
            <a:avLst/>
          </a:prstGeom>
          <a:noFill/>
        </p:spPr>
        <p:txBody>
          <a:bodyPr wrap="none" lIns="0" tIns="0" rIns="0" bIns="0" rtlCol="0">
            <a:spAutoFit/>
          </a:bodyPr>
          <a:lstStyle/>
          <a:p>
            <a:r>
              <a:rPr lang="en-US" sz="4000" dirty="0">
                <a:solidFill>
                  <a:schemeClr val="accent1"/>
                </a:solidFill>
              </a:rPr>
              <a:t>3</a:t>
            </a:r>
          </a:p>
        </p:txBody>
      </p:sp>
      <p:sp>
        <p:nvSpPr>
          <p:cNvPr id="21" name="TextBox 20"/>
          <p:cNvSpPr txBox="1"/>
          <p:nvPr/>
        </p:nvSpPr>
        <p:spPr>
          <a:xfrm>
            <a:off x="1721514" y="3346847"/>
            <a:ext cx="259686" cy="615553"/>
          </a:xfrm>
          <a:prstGeom prst="rect">
            <a:avLst/>
          </a:prstGeom>
          <a:noFill/>
        </p:spPr>
        <p:txBody>
          <a:bodyPr wrap="none" lIns="0" tIns="0" rIns="0" bIns="0" rtlCol="0">
            <a:spAutoFit/>
          </a:bodyPr>
          <a:lstStyle/>
          <a:p>
            <a:r>
              <a:rPr lang="en-US" sz="4000" dirty="0">
                <a:solidFill>
                  <a:schemeClr val="accent1"/>
                </a:solidFill>
              </a:rPr>
              <a:t>7</a:t>
            </a:r>
          </a:p>
        </p:txBody>
      </p:sp>
      <p:sp>
        <p:nvSpPr>
          <p:cNvPr id="28" name="TextBox 27"/>
          <p:cNvSpPr txBox="1"/>
          <p:nvPr/>
        </p:nvSpPr>
        <p:spPr>
          <a:xfrm>
            <a:off x="2590800" y="5465802"/>
            <a:ext cx="234038" cy="553998"/>
          </a:xfrm>
          <a:prstGeom prst="rect">
            <a:avLst/>
          </a:prstGeom>
          <a:noFill/>
        </p:spPr>
        <p:txBody>
          <a:bodyPr wrap="none" lIns="0" tIns="0" rIns="0" bIns="0" rtlCol="0">
            <a:spAutoFit/>
          </a:bodyPr>
          <a:lstStyle/>
          <a:p>
            <a:r>
              <a:rPr lang="en-US" sz="3600" dirty="0" smtClean="0">
                <a:solidFill>
                  <a:schemeClr val="accent1"/>
                </a:solidFill>
              </a:rPr>
              <a:t>1</a:t>
            </a:r>
            <a:endParaRPr lang="en-US" sz="3600" dirty="0">
              <a:solidFill>
                <a:schemeClr val="accent1"/>
              </a:solidFill>
            </a:endParaRPr>
          </a:p>
        </p:txBody>
      </p:sp>
      <p:sp>
        <p:nvSpPr>
          <p:cNvPr id="29" name="TextBox 28"/>
          <p:cNvSpPr txBox="1"/>
          <p:nvPr/>
        </p:nvSpPr>
        <p:spPr>
          <a:xfrm>
            <a:off x="2133600" y="5486400"/>
            <a:ext cx="234038" cy="553998"/>
          </a:xfrm>
          <a:prstGeom prst="rect">
            <a:avLst/>
          </a:prstGeom>
          <a:noFill/>
        </p:spPr>
        <p:txBody>
          <a:bodyPr wrap="none" lIns="0" tIns="0" rIns="0" bIns="0" rtlCol="0">
            <a:spAutoFit/>
          </a:bodyPr>
          <a:lstStyle/>
          <a:p>
            <a:r>
              <a:rPr lang="en-US" sz="3600" dirty="0" smtClean="0">
                <a:solidFill>
                  <a:schemeClr val="accent1"/>
                </a:solidFill>
              </a:rPr>
              <a:t>1</a:t>
            </a:r>
            <a:endParaRPr lang="en-US" sz="3600" dirty="0">
              <a:solidFill>
                <a:schemeClr val="accent1"/>
              </a:solidFill>
            </a:endParaRPr>
          </a:p>
        </p:txBody>
      </p:sp>
      <p:sp>
        <p:nvSpPr>
          <p:cNvPr id="30" name="TextBox 29"/>
          <p:cNvSpPr txBox="1"/>
          <p:nvPr/>
        </p:nvSpPr>
        <p:spPr>
          <a:xfrm>
            <a:off x="1676400" y="5486400"/>
            <a:ext cx="234038" cy="553998"/>
          </a:xfrm>
          <a:prstGeom prst="rect">
            <a:avLst/>
          </a:prstGeom>
          <a:noFill/>
        </p:spPr>
        <p:txBody>
          <a:bodyPr wrap="none" lIns="0" tIns="0" rIns="0" bIns="0" rtlCol="0">
            <a:spAutoFit/>
          </a:bodyPr>
          <a:lstStyle/>
          <a:p>
            <a:r>
              <a:rPr lang="en-US" sz="3600" dirty="0" smtClean="0">
                <a:solidFill>
                  <a:schemeClr val="accent1"/>
                </a:solidFill>
              </a:rPr>
              <a:t>1</a:t>
            </a:r>
            <a:endParaRPr lang="en-US" sz="3600" dirty="0">
              <a:solidFill>
                <a:schemeClr val="accent1"/>
              </a:solidFill>
            </a:endParaRPr>
          </a:p>
        </p:txBody>
      </p:sp>
      <p:sp>
        <p:nvSpPr>
          <p:cNvPr id="31" name="TextBox 30"/>
          <p:cNvSpPr txBox="1"/>
          <p:nvPr/>
        </p:nvSpPr>
        <p:spPr>
          <a:xfrm>
            <a:off x="2813962" y="5486400"/>
            <a:ext cx="234038" cy="553998"/>
          </a:xfrm>
          <a:prstGeom prst="rect">
            <a:avLst/>
          </a:prstGeom>
          <a:noFill/>
        </p:spPr>
        <p:txBody>
          <a:bodyPr wrap="none" lIns="0" tIns="0" rIns="0" bIns="0" rtlCol="0">
            <a:spAutoFit/>
          </a:bodyPr>
          <a:lstStyle/>
          <a:p>
            <a:r>
              <a:rPr lang="en-US" sz="3600" dirty="0">
                <a:solidFill>
                  <a:schemeClr val="accent1"/>
                </a:solidFill>
              </a:rPr>
              <a:t>0</a:t>
            </a:r>
          </a:p>
        </p:txBody>
      </p:sp>
      <p:sp>
        <p:nvSpPr>
          <p:cNvPr id="32" name="TextBox 31"/>
          <p:cNvSpPr txBox="1"/>
          <p:nvPr/>
        </p:nvSpPr>
        <p:spPr>
          <a:xfrm>
            <a:off x="2362200" y="5486400"/>
            <a:ext cx="234038" cy="553998"/>
          </a:xfrm>
          <a:prstGeom prst="rect">
            <a:avLst/>
          </a:prstGeom>
          <a:noFill/>
        </p:spPr>
        <p:txBody>
          <a:bodyPr wrap="none" lIns="0" tIns="0" rIns="0" bIns="0" rtlCol="0">
            <a:spAutoFit/>
          </a:bodyPr>
          <a:lstStyle/>
          <a:p>
            <a:r>
              <a:rPr lang="en-US" sz="3600" dirty="0">
                <a:solidFill>
                  <a:schemeClr val="accent1"/>
                </a:solidFill>
              </a:rPr>
              <a:t>0</a:t>
            </a:r>
          </a:p>
        </p:txBody>
      </p:sp>
      <p:sp>
        <p:nvSpPr>
          <p:cNvPr id="33" name="TextBox 32"/>
          <p:cNvSpPr txBox="1"/>
          <p:nvPr/>
        </p:nvSpPr>
        <p:spPr>
          <a:xfrm>
            <a:off x="1905000" y="5486400"/>
            <a:ext cx="234038" cy="553998"/>
          </a:xfrm>
          <a:prstGeom prst="rect">
            <a:avLst/>
          </a:prstGeom>
          <a:noFill/>
        </p:spPr>
        <p:txBody>
          <a:bodyPr wrap="none" lIns="0" tIns="0" rIns="0" bIns="0" rtlCol="0">
            <a:spAutoFit/>
          </a:bodyPr>
          <a:lstStyle/>
          <a:p>
            <a:r>
              <a:rPr lang="en-US" sz="3600" dirty="0">
                <a:solidFill>
                  <a:schemeClr val="accent1"/>
                </a:solidFill>
              </a:rPr>
              <a:t>0</a:t>
            </a:r>
          </a:p>
        </p:txBody>
      </p:sp>
      <p:sp>
        <p:nvSpPr>
          <p:cNvPr id="38" name="TextBox 37"/>
          <p:cNvSpPr txBox="1"/>
          <p:nvPr/>
        </p:nvSpPr>
        <p:spPr>
          <a:xfrm>
            <a:off x="2087821" y="4018002"/>
            <a:ext cx="234038" cy="553998"/>
          </a:xfrm>
          <a:prstGeom prst="rect">
            <a:avLst/>
          </a:prstGeom>
          <a:noFill/>
        </p:spPr>
        <p:txBody>
          <a:bodyPr wrap="none" lIns="0" tIns="0" rIns="0" bIns="0" rtlCol="0">
            <a:spAutoFit/>
          </a:bodyPr>
          <a:lstStyle/>
          <a:p>
            <a:r>
              <a:rPr lang="en-US" sz="3600" dirty="0" smtClean="0">
                <a:solidFill>
                  <a:schemeClr val="accent1"/>
                </a:solidFill>
              </a:rPr>
              <a:t>1</a:t>
            </a:r>
            <a:endParaRPr lang="en-US" sz="3600" dirty="0">
              <a:solidFill>
                <a:schemeClr val="accent1"/>
              </a:solidFill>
            </a:endParaRPr>
          </a:p>
        </p:txBody>
      </p:sp>
      <p:sp>
        <p:nvSpPr>
          <p:cNvPr id="39" name="TextBox 38"/>
          <p:cNvSpPr txBox="1"/>
          <p:nvPr/>
        </p:nvSpPr>
        <p:spPr>
          <a:xfrm>
            <a:off x="1859221" y="4018002"/>
            <a:ext cx="234038" cy="553998"/>
          </a:xfrm>
          <a:prstGeom prst="rect">
            <a:avLst/>
          </a:prstGeom>
          <a:noFill/>
        </p:spPr>
        <p:txBody>
          <a:bodyPr wrap="none" lIns="0" tIns="0" rIns="0" bIns="0" rtlCol="0">
            <a:spAutoFit/>
          </a:bodyPr>
          <a:lstStyle/>
          <a:p>
            <a:r>
              <a:rPr lang="en-US" sz="3600" dirty="0" smtClean="0">
                <a:solidFill>
                  <a:schemeClr val="accent1"/>
                </a:solidFill>
              </a:rPr>
              <a:t>1</a:t>
            </a:r>
            <a:endParaRPr lang="en-US" sz="3600" dirty="0">
              <a:solidFill>
                <a:schemeClr val="accent1"/>
              </a:solidFill>
            </a:endParaRPr>
          </a:p>
        </p:txBody>
      </p:sp>
      <p:sp>
        <p:nvSpPr>
          <p:cNvPr id="40" name="TextBox 39"/>
          <p:cNvSpPr txBox="1"/>
          <p:nvPr/>
        </p:nvSpPr>
        <p:spPr>
          <a:xfrm>
            <a:off x="1630621" y="4018002"/>
            <a:ext cx="234038" cy="553998"/>
          </a:xfrm>
          <a:prstGeom prst="rect">
            <a:avLst/>
          </a:prstGeom>
          <a:noFill/>
        </p:spPr>
        <p:txBody>
          <a:bodyPr wrap="none" lIns="0" tIns="0" rIns="0" bIns="0" rtlCol="0">
            <a:spAutoFit/>
          </a:bodyPr>
          <a:lstStyle/>
          <a:p>
            <a:r>
              <a:rPr lang="en-US" sz="3600" dirty="0" smtClean="0">
                <a:solidFill>
                  <a:schemeClr val="accent1"/>
                </a:solidFill>
              </a:rPr>
              <a:t>1</a:t>
            </a:r>
            <a:endParaRPr lang="en-US" sz="3600" dirty="0">
              <a:solidFill>
                <a:schemeClr val="accent1"/>
              </a:solidFill>
            </a:endParaRPr>
          </a:p>
        </p:txBody>
      </p:sp>
      <p:sp>
        <p:nvSpPr>
          <p:cNvPr id="41" name="TextBox 40"/>
          <p:cNvSpPr txBox="1"/>
          <p:nvPr/>
        </p:nvSpPr>
        <p:spPr>
          <a:xfrm>
            <a:off x="2417019" y="3433227"/>
            <a:ext cx="1770421" cy="584775"/>
          </a:xfrm>
          <a:prstGeom prst="rect">
            <a:avLst/>
          </a:prstGeom>
          <a:noFill/>
        </p:spPr>
        <p:txBody>
          <a:bodyPr wrap="none" rtlCol="0">
            <a:spAutoFit/>
          </a:bodyPr>
          <a:lstStyle/>
          <a:p>
            <a:r>
              <a:rPr lang="en-US" sz="3200" dirty="0" smtClean="0">
                <a:solidFill>
                  <a:schemeClr val="accent1"/>
                </a:solidFill>
              </a:rPr>
              <a:t>Carry-out</a:t>
            </a:r>
            <a:endParaRPr lang="en-US" sz="3200" dirty="0">
              <a:solidFill>
                <a:schemeClr val="accent1"/>
              </a:solidFill>
            </a:endParaRPr>
          </a:p>
        </p:txBody>
      </p:sp>
      <p:cxnSp>
        <p:nvCxnSpPr>
          <p:cNvPr id="42" name="Straight Arrow Connector 41"/>
          <p:cNvCxnSpPr/>
          <p:nvPr/>
        </p:nvCxnSpPr>
        <p:spPr>
          <a:xfrm flipH="1">
            <a:off x="2345884" y="3962400"/>
            <a:ext cx="244916"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2093259" y="4038600"/>
            <a:ext cx="323760" cy="5334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087821" y="4018002"/>
            <a:ext cx="258063" cy="21541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62935" y="3606225"/>
            <a:ext cx="1510735" cy="584775"/>
          </a:xfrm>
          <a:prstGeom prst="rect">
            <a:avLst/>
          </a:prstGeom>
          <a:noFill/>
        </p:spPr>
        <p:txBody>
          <a:bodyPr wrap="none" rtlCol="0">
            <a:spAutoFit/>
          </a:bodyPr>
          <a:lstStyle/>
          <a:p>
            <a:r>
              <a:rPr lang="en-US" sz="3200" dirty="0" smtClean="0">
                <a:solidFill>
                  <a:schemeClr val="accent1"/>
                </a:solidFill>
              </a:rPr>
              <a:t>Carry-in</a:t>
            </a:r>
            <a:endParaRPr lang="en-US" sz="3200" dirty="0">
              <a:solidFill>
                <a:schemeClr val="accent1"/>
              </a:solidFill>
            </a:endParaRPr>
          </a:p>
        </p:txBody>
      </p:sp>
      <p:cxnSp>
        <p:nvCxnSpPr>
          <p:cNvPr id="9" name="Straight Arrow Connector 8"/>
          <p:cNvCxnSpPr>
            <a:stCxn id="19" idx="2"/>
          </p:cNvCxnSpPr>
          <p:nvPr/>
        </p:nvCxnSpPr>
        <p:spPr>
          <a:xfrm>
            <a:off x="1349043" y="3962400"/>
            <a:ext cx="738778"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9508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582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582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582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58211">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58211">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58211">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42"/>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41"/>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5"/>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5"/>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1" nodeType="clickEffect">
                                  <p:stCondLst>
                                    <p:cond delay="0"/>
                                  </p:stCondLst>
                                  <p:childTnLst>
                                    <p:set>
                                      <p:cBhvr>
                                        <p:cTn id="86" dur="1" fill="hold">
                                          <p:stCondLst>
                                            <p:cond delay="0"/>
                                          </p:stCondLst>
                                        </p:cTn>
                                        <p:tgtEl>
                                          <p:spTgt spid="45"/>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9"/>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6"/>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3"/>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0"/>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p:bldP spid="20" grpId="0"/>
      <p:bldP spid="21" grpId="0"/>
      <p:bldP spid="28" grpId="0"/>
      <p:bldP spid="29" grpId="0"/>
      <p:bldP spid="30" grpId="0"/>
      <p:bldP spid="31" grpId="0"/>
      <p:bldP spid="32" grpId="0"/>
      <p:bldP spid="33" grpId="0"/>
      <p:bldP spid="38" grpId="0"/>
      <p:bldP spid="39" grpId="0"/>
      <p:bldP spid="40" grpId="0"/>
      <p:bldP spid="41" grpId="0"/>
      <p:bldP spid="41" grpId="1"/>
      <p:bldP spid="5" grpId="0" animBg="1"/>
      <p:bldP spid="5" grpId="1" animBg="1"/>
      <p:bldP spid="6" grpId="0" animBg="1"/>
      <p:bldP spid="6" grpId="1" animBg="1"/>
      <p:bldP spid="45" grpId="0"/>
      <p:bldP spid="45"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8210" name="Rectangle 2"/>
          <p:cNvSpPr>
            <a:spLocks noGrp="1" noChangeArrowheads="1"/>
          </p:cNvSpPr>
          <p:nvPr>
            <p:ph type="title"/>
            <p:custDataLst>
              <p:tags r:id="rId1"/>
            </p:custDataLst>
          </p:nvPr>
        </p:nvSpPr>
        <p:spPr/>
        <p:txBody>
          <a:bodyPr>
            <a:noAutofit/>
          </a:bodyPr>
          <a:lstStyle/>
          <a:p>
            <a:r>
              <a:rPr lang="en-US" dirty="0"/>
              <a:t>Binary </a:t>
            </a:r>
            <a:r>
              <a:rPr lang="en-US" dirty="0" smtClean="0"/>
              <a:t>Addition</a:t>
            </a:r>
            <a:endParaRPr lang="en-US" dirty="0"/>
          </a:p>
        </p:txBody>
      </p:sp>
      <p:sp>
        <p:nvSpPr>
          <p:cNvPr id="1758211" name="Rectangle 3"/>
          <p:cNvSpPr>
            <a:spLocks noGrp="1" noChangeArrowheads="1"/>
          </p:cNvSpPr>
          <p:nvPr>
            <p:ph idx="1"/>
            <p:custDataLst>
              <p:tags r:id="rId2"/>
            </p:custDataLst>
          </p:nvPr>
        </p:nvSpPr>
        <p:spPr>
          <a:xfrm>
            <a:off x="3200400" y="1730578"/>
            <a:ext cx="6019800" cy="4283461"/>
          </a:xfrm>
        </p:spPr>
        <p:txBody>
          <a:bodyPr>
            <a:noAutofit/>
          </a:bodyPr>
          <a:lstStyle/>
          <a:p>
            <a:r>
              <a:rPr lang="en-US" dirty="0" smtClean="0"/>
              <a:t>Addition works </a:t>
            </a:r>
            <a:r>
              <a:rPr lang="en-US" dirty="0"/>
              <a:t>the same way regardless of base</a:t>
            </a:r>
          </a:p>
          <a:p>
            <a:pPr lvl="1"/>
            <a:r>
              <a:rPr lang="en-US" dirty="0"/>
              <a:t>Add the digits in each position</a:t>
            </a:r>
          </a:p>
          <a:p>
            <a:pPr lvl="1"/>
            <a:r>
              <a:rPr lang="en-US" dirty="0"/>
              <a:t>Propagate the </a:t>
            </a:r>
            <a:r>
              <a:rPr lang="en-US" dirty="0" smtClean="0"/>
              <a:t>carry</a:t>
            </a:r>
          </a:p>
          <a:p>
            <a:pPr marL="173038" lvl="1" indent="0">
              <a:buNone/>
            </a:pPr>
            <a:endParaRPr lang="en-US" dirty="0" smtClean="0"/>
          </a:p>
          <a:p>
            <a:pPr marL="173038" lvl="1" indent="0">
              <a:buNone/>
            </a:pPr>
            <a:r>
              <a:rPr lang="en-US" dirty="0"/>
              <a:t>Unsigned binary addition is pretty </a:t>
            </a:r>
            <a:r>
              <a:rPr lang="en-US" dirty="0" smtClean="0"/>
              <a:t>easy</a:t>
            </a:r>
            <a:endParaRPr lang="en-US" dirty="0"/>
          </a:p>
          <a:p>
            <a:pPr lvl="1"/>
            <a:r>
              <a:rPr lang="en-US" dirty="0"/>
              <a:t>Combine two bits at a time</a:t>
            </a:r>
          </a:p>
          <a:p>
            <a:pPr lvl="1"/>
            <a:r>
              <a:rPr lang="en-US" dirty="0"/>
              <a:t>Along with a carry</a:t>
            </a:r>
          </a:p>
          <a:p>
            <a:pPr lvl="1"/>
            <a:endParaRPr lang="en-US" dirty="0"/>
          </a:p>
        </p:txBody>
      </p:sp>
      <p:sp>
        <p:nvSpPr>
          <p:cNvPr id="1758212" name="Text Box 4"/>
          <p:cNvSpPr txBox="1">
            <a:spLocks noChangeArrowheads="1"/>
          </p:cNvSpPr>
          <p:nvPr>
            <p:custDataLst>
              <p:tags r:id="rId3"/>
            </p:custDataLst>
          </p:nvPr>
        </p:nvSpPr>
        <p:spPr bwMode="auto">
          <a:xfrm>
            <a:off x="193675" y="2111579"/>
            <a:ext cx="2514600" cy="1323439"/>
          </a:xfrm>
          <a:prstGeom prst="rect">
            <a:avLst/>
          </a:prstGeom>
          <a:noFill/>
          <a:ln w="25400" algn="ctr">
            <a:noFill/>
            <a:miter lim="800000"/>
            <a:headEnd/>
            <a:tailEnd/>
          </a:ln>
          <a:effectLst/>
        </p:spPr>
        <p:txBody>
          <a:bodyPr>
            <a:spAutoFit/>
          </a:bodyPr>
          <a:lstStyle/>
          <a:p>
            <a:pPr algn="ctr" eaLnBrk="1" hangingPunct="1">
              <a:buClr>
                <a:srgbClr val="40458C"/>
              </a:buClr>
              <a:buSzPct val="100000"/>
              <a:buFont typeface="Times New Roman" pitchFamily="18" charset="0"/>
              <a:buNone/>
            </a:pPr>
            <a:r>
              <a:rPr lang="en-US" sz="4000" dirty="0">
                <a:solidFill>
                  <a:srgbClr val="FFFFFF"/>
                </a:solidFill>
                <a:latin typeface="Calibri"/>
              </a:rPr>
              <a:t>   </a:t>
            </a:r>
            <a:r>
              <a:rPr lang="en-US" sz="4000" dirty="0" smtClean="0">
                <a:solidFill>
                  <a:srgbClr val="FFFFFF"/>
                </a:solidFill>
                <a:latin typeface="Calibri"/>
              </a:rPr>
              <a:t>183</a:t>
            </a:r>
            <a:r>
              <a:rPr lang="en-US" sz="4000" dirty="0">
                <a:solidFill>
                  <a:srgbClr val="FFFFFF"/>
                </a:solidFill>
                <a:latin typeface="Calibri"/>
              </a:rPr>
              <a:t/>
            </a:r>
            <a:br>
              <a:rPr lang="en-US" sz="4000" dirty="0">
                <a:solidFill>
                  <a:srgbClr val="FFFFFF"/>
                </a:solidFill>
                <a:latin typeface="Calibri"/>
              </a:rPr>
            </a:br>
            <a:r>
              <a:rPr lang="en-US" sz="4000" dirty="0" smtClean="0">
                <a:solidFill>
                  <a:srgbClr val="FFFFFF"/>
                </a:solidFill>
                <a:latin typeface="Calibri"/>
              </a:rPr>
              <a:t>+ 254</a:t>
            </a:r>
          </a:p>
        </p:txBody>
      </p:sp>
      <p:sp>
        <p:nvSpPr>
          <p:cNvPr id="1758213" name="Line 5"/>
          <p:cNvSpPr>
            <a:spLocks noChangeShapeType="1"/>
          </p:cNvSpPr>
          <p:nvPr>
            <p:custDataLst>
              <p:tags r:id="rId4"/>
            </p:custDataLst>
          </p:nvPr>
        </p:nvSpPr>
        <p:spPr bwMode="auto">
          <a:xfrm>
            <a:off x="1301750" y="5540579"/>
            <a:ext cx="1828800" cy="0"/>
          </a:xfrm>
          <a:prstGeom prst="line">
            <a:avLst/>
          </a:prstGeom>
          <a:noFill/>
          <a:ln w="25400">
            <a:solidFill>
              <a:srgbClr val="FFFFFF"/>
            </a:solidFill>
            <a:round/>
            <a:headEnd/>
            <a:tailEnd/>
          </a:ln>
          <a:effectLst/>
        </p:spPr>
        <p:txBody>
          <a:bodyPr wrap="none" anchor="ctr">
            <a:spAutoFit/>
          </a:bodyPr>
          <a:lstStyle/>
          <a:p>
            <a:endParaRPr lang="en-US"/>
          </a:p>
        </p:txBody>
      </p:sp>
      <p:sp>
        <p:nvSpPr>
          <p:cNvPr id="1758214" name="Line 6"/>
          <p:cNvSpPr>
            <a:spLocks noChangeShapeType="1"/>
          </p:cNvSpPr>
          <p:nvPr>
            <p:custDataLst>
              <p:tags r:id="rId5"/>
            </p:custDataLst>
          </p:nvPr>
        </p:nvSpPr>
        <p:spPr bwMode="auto">
          <a:xfrm>
            <a:off x="955675" y="3381579"/>
            <a:ext cx="1066800" cy="0"/>
          </a:xfrm>
          <a:prstGeom prst="line">
            <a:avLst/>
          </a:prstGeom>
          <a:noFill/>
          <a:ln w="25400">
            <a:solidFill>
              <a:srgbClr val="FFFFFF"/>
            </a:solidFill>
            <a:round/>
            <a:headEnd/>
            <a:tailEnd/>
          </a:ln>
          <a:effectLst/>
        </p:spPr>
        <p:txBody>
          <a:bodyPr anchor="ctr">
            <a:spAutoFit/>
          </a:bodyPr>
          <a:lstStyle/>
          <a:p>
            <a:endParaRPr lang="en-US"/>
          </a:p>
        </p:txBody>
      </p:sp>
      <p:sp>
        <p:nvSpPr>
          <p:cNvPr id="7" name="Text Box 4"/>
          <p:cNvSpPr txBox="1">
            <a:spLocks noChangeArrowheads="1"/>
          </p:cNvSpPr>
          <p:nvPr>
            <p:custDataLst>
              <p:tags r:id="rId6"/>
            </p:custDataLst>
          </p:nvPr>
        </p:nvSpPr>
        <p:spPr bwMode="auto">
          <a:xfrm>
            <a:off x="955675" y="4321379"/>
            <a:ext cx="2514600" cy="1288943"/>
          </a:xfrm>
          <a:prstGeom prst="rect">
            <a:avLst/>
          </a:prstGeom>
          <a:noFill/>
          <a:ln w="25400" algn="ctr">
            <a:noFill/>
            <a:miter lim="800000"/>
            <a:headEnd/>
            <a:tailEnd/>
          </a:ln>
          <a:effectLst/>
        </p:spPr>
        <p:txBody>
          <a:bodyPr wrap="square">
            <a:spAutoFit/>
          </a:bodyPr>
          <a:lstStyle/>
          <a:p>
            <a:pPr algn="ctr" eaLnBrk="1" hangingPunct="1">
              <a:buClr>
                <a:srgbClr val="40458C"/>
              </a:buClr>
              <a:buSzPct val="100000"/>
              <a:buFont typeface="Times New Roman" pitchFamily="18" charset="0"/>
              <a:buNone/>
            </a:pPr>
            <a:r>
              <a:rPr lang="en-US" dirty="0" smtClean="0">
                <a:solidFill>
                  <a:srgbClr val="FFFFFF"/>
                </a:solidFill>
                <a:latin typeface="Calibri"/>
              </a:rPr>
              <a:t>     </a:t>
            </a:r>
            <a:r>
              <a:rPr lang="en-US" sz="3600" dirty="0" smtClean="0">
                <a:solidFill>
                  <a:srgbClr val="FFFFFF"/>
                </a:solidFill>
                <a:latin typeface="Calibri"/>
              </a:rPr>
              <a:t>001110</a:t>
            </a:r>
          </a:p>
          <a:p>
            <a:pPr algn="ctr" eaLnBrk="1" hangingPunct="1">
              <a:lnSpc>
                <a:spcPct val="116000"/>
              </a:lnSpc>
              <a:buClr>
                <a:srgbClr val="40458C"/>
              </a:buClr>
              <a:buSzPct val="100000"/>
              <a:buFont typeface="Times New Roman" pitchFamily="18" charset="0"/>
              <a:buNone/>
            </a:pPr>
            <a:r>
              <a:rPr lang="en-US" sz="3600" dirty="0" smtClean="0">
                <a:solidFill>
                  <a:srgbClr val="FFFFFF"/>
                </a:solidFill>
                <a:latin typeface="Calibri"/>
              </a:rPr>
              <a:t>+ 011100   </a:t>
            </a:r>
            <a:endParaRPr lang="en-US" sz="3600" dirty="0">
              <a:solidFill>
                <a:srgbClr val="FFFFFF"/>
              </a:solidFill>
              <a:latin typeface="Calibri"/>
            </a:endParaRPr>
          </a:p>
        </p:txBody>
      </p:sp>
      <p:sp>
        <p:nvSpPr>
          <p:cNvPr id="2" name="TextBox 1"/>
          <p:cNvSpPr txBox="1"/>
          <p:nvPr/>
        </p:nvSpPr>
        <p:spPr>
          <a:xfrm>
            <a:off x="228600" y="685800"/>
            <a:ext cx="6147260" cy="584775"/>
          </a:xfrm>
          <a:prstGeom prst="rect">
            <a:avLst/>
          </a:prstGeom>
          <a:noFill/>
        </p:spPr>
        <p:txBody>
          <a:bodyPr wrap="none" rtlCol="0">
            <a:spAutoFit/>
          </a:bodyPr>
          <a:lstStyle/>
          <a:p>
            <a:r>
              <a:rPr lang="en-US" sz="3200" dirty="0" smtClean="0"/>
              <a:t>How do we do arithmetic in binary?</a:t>
            </a:r>
            <a:endParaRPr lang="en-US" sz="3200" dirty="0"/>
          </a:p>
        </p:txBody>
      </p:sp>
      <p:sp>
        <p:nvSpPr>
          <p:cNvPr id="4" name="TextBox 3"/>
          <p:cNvSpPr txBox="1"/>
          <p:nvPr/>
        </p:nvSpPr>
        <p:spPr>
          <a:xfrm>
            <a:off x="1202141" y="3346847"/>
            <a:ext cx="779059" cy="615553"/>
          </a:xfrm>
          <a:prstGeom prst="rect">
            <a:avLst/>
          </a:prstGeom>
          <a:noFill/>
        </p:spPr>
        <p:txBody>
          <a:bodyPr wrap="none" lIns="0" tIns="0" rIns="0" bIns="0" rtlCol="0">
            <a:spAutoFit/>
          </a:bodyPr>
          <a:lstStyle/>
          <a:p>
            <a:r>
              <a:rPr lang="en-US" sz="4000" dirty="0" smtClean="0">
                <a:solidFill>
                  <a:schemeClr val="accent1"/>
                </a:solidFill>
              </a:rPr>
              <a:t>437</a:t>
            </a:r>
            <a:endParaRPr lang="en-US" sz="4000" dirty="0">
              <a:solidFill>
                <a:schemeClr val="accent1"/>
              </a:solidFill>
            </a:endParaRPr>
          </a:p>
        </p:txBody>
      </p:sp>
      <p:sp>
        <p:nvSpPr>
          <p:cNvPr id="11" name="TextBox 10"/>
          <p:cNvSpPr txBox="1"/>
          <p:nvPr/>
        </p:nvSpPr>
        <p:spPr>
          <a:xfrm>
            <a:off x="1219200" y="1752600"/>
            <a:ext cx="259686" cy="615553"/>
          </a:xfrm>
          <a:prstGeom prst="rect">
            <a:avLst/>
          </a:prstGeom>
          <a:noFill/>
        </p:spPr>
        <p:txBody>
          <a:bodyPr wrap="none" lIns="0" tIns="0" rIns="0" bIns="0" rtlCol="0">
            <a:spAutoFit/>
          </a:bodyPr>
          <a:lstStyle/>
          <a:p>
            <a:r>
              <a:rPr lang="en-US" sz="4000" dirty="0">
                <a:solidFill>
                  <a:schemeClr val="accent1"/>
                </a:solidFill>
              </a:rPr>
              <a:t>1</a:t>
            </a:r>
          </a:p>
        </p:txBody>
      </p:sp>
      <p:sp>
        <p:nvSpPr>
          <p:cNvPr id="12" name="TextBox 11"/>
          <p:cNvSpPr txBox="1"/>
          <p:nvPr/>
        </p:nvSpPr>
        <p:spPr>
          <a:xfrm>
            <a:off x="1676400" y="5480447"/>
            <a:ext cx="1404231" cy="553998"/>
          </a:xfrm>
          <a:prstGeom prst="rect">
            <a:avLst/>
          </a:prstGeom>
          <a:noFill/>
        </p:spPr>
        <p:txBody>
          <a:bodyPr wrap="none" lIns="0" tIns="0" rIns="0" bIns="0" rtlCol="0">
            <a:spAutoFit/>
          </a:bodyPr>
          <a:lstStyle/>
          <a:p>
            <a:r>
              <a:rPr lang="en-US" sz="3600" dirty="0" smtClean="0">
                <a:solidFill>
                  <a:schemeClr val="accent1"/>
                </a:solidFill>
              </a:rPr>
              <a:t>101010</a:t>
            </a:r>
            <a:endParaRPr lang="en-US" sz="3600" dirty="0">
              <a:solidFill>
                <a:schemeClr val="accent1"/>
              </a:solidFill>
            </a:endParaRPr>
          </a:p>
        </p:txBody>
      </p:sp>
      <p:sp>
        <p:nvSpPr>
          <p:cNvPr id="13" name="TextBox 12"/>
          <p:cNvSpPr txBox="1"/>
          <p:nvPr/>
        </p:nvSpPr>
        <p:spPr>
          <a:xfrm>
            <a:off x="1643769" y="4018002"/>
            <a:ext cx="702115" cy="553998"/>
          </a:xfrm>
          <a:prstGeom prst="rect">
            <a:avLst/>
          </a:prstGeom>
          <a:noFill/>
        </p:spPr>
        <p:txBody>
          <a:bodyPr wrap="none" lIns="0" tIns="0" rIns="0" bIns="0" rtlCol="0">
            <a:spAutoFit/>
          </a:bodyPr>
          <a:lstStyle/>
          <a:p>
            <a:r>
              <a:rPr lang="en-US" sz="3600" dirty="0" smtClean="0">
                <a:solidFill>
                  <a:schemeClr val="accent1"/>
                </a:solidFill>
              </a:rPr>
              <a:t>111</a:t>
            </a:r>
            <a:endParaRPr lang="en-US" sz="3600" dirty="0">
              <a:solidFill>
                <a:schemeClr val="accent1"/>
              </a:solidFill>
            </a:endParaRPr>
          </a:p>
        </p:txBody>
      </p:sp>
    </p:spTree>
    <p:extLst>
      <p:ext uri="{BB962C8B-B14F-4D97-AF65-F5344CB8AC3E}">
        <p14:creationId xmlns:p14="http://schemas.microsoft.com/office/powerpoint/2010/main" val="15351153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8210" name="Rectangle 2"/>
          <p:cNvSpPr>
            <a:spLocks noGrp="1" noChangeArrowheads="1"/>
          </p:cNvSpPr>
          <p:nvPr>
            <p:ph type="title"/>
            <p:custDataLst>
              <p:tags r:id="rId1"/>
            </p:custDataLst>
          </p:nvPr>
        </p:nvSpPr>
        <p:spPr/>
        <p:txBody>
          <a:bodyPr>
            <a:noAutofit/>
          </a:bodyPr>
          <a:lstStyle/>
          <a:p>
            <a:r>
              <a:rPr lang="en-US" dirty="0" smtClean="0"/>
              <a:t>Binary Addition</a:t>
            </a:r>
            <a:endParaRPr lang="en-US" dirty="0"/>
          </a:p>
        </p:txBody>
      </p:sp>
      <p:sp>
        <p:nvSpPr>
          <p:cNvPr id="16" name="Content Placeholder 2"/>
          <p:cNvSpPr>
            <a:spLocks noGrp="1"/>
          </p:cNvSpPr>
          <p:nvPr>
            <p:ph idx="1"/>
          </p:nvPr>
        </p:nvSpPr>
        <p:spPr>
          <a:xfrm>
            <a:off x="215153" y="685800"/>
            <a:ext cx="8686800" cy="5638800"/>
          </a:xfrm>
        </p:spPr>
        <p:txBody>
          <a:bodyPr/>
          <a:lstStyle/>
          <a:p>
            <a:r>
              <a:rPr lang="en-US" dirty="0"/>
              <a:t>Binary addition requires</a:t>
            </a:r>
          </a:p>
          <a:p>
            <a:pPr lvl="1"/>
            <a:r>
              <a:rPr lang="en-US" dirty="0" smtClean="0"/>
              <a:t>Add </a:t>
            </a:r>
            <a:r>
              <a:rPr lang="en-US" dirty="0"/>
              <a:t>of </a:t>
            </a:r>
            <a:r>
              <a:rPr lang="en-US" b="1" i="1" dirty="0">
                <a:solidFill>
                  <a:schemeClr val="accent1"/>
                </a:solidFill>
              </a:rPr>
              <a:t>two bits</a:t>
            </a:r>
            <a:r>
              <a:rPr lang="en-US" dirty="0"/>
              <a:t> PLUS </a:t>
            </a:r>
            <a:r>
              <a:rPr lang="en-US" b="1" i="1" dirty="0">
                <a:solidFill>
                  <a:schemeClr val="accent1"/>
                </a:solidFill>
              </a:rPr>
              <a:t>carry-in</a:t>
            </a:r>
          </a:p>
          <a:p>
            <a:pPr lvl="1"/>
            <a:r>
              <a:rPr lang="en-US" dirty="0"/>
              <a:t>Also, </a:t>
            </a:r>
            <a:r>
              <a:rPr lang="en-US" b="1" i="1" dirty="0">
                <a:solidFill>
                  <a:schemeClr val="accent1"/>
                </a:solidFill>
              </a:rPr>
              <a:t>carry-out</a:t>
            </a:r>
            <a:r>
              <a:rPr lang="en-US" dirty="0"/>
              <a:t> if necessary</a:t>
            </a:r>
          </a:p>
          <a:p>
            <a:endParaRPr lang="en-US" dirty="0"/>
          </a:p>
        </p:txBody>
      </p:sp>
    </p:spTree>
    <p:extLst>
      <p:ext uri="{BB962C8B-B14F-4D97-AF65-F5344CB8AC3E}">
        <p14:creationId xmlns:p14="http://schemas.microsoft.com/office/powerpoint/2010/main" val="13510791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smtClean="0"/>
              <a:t>Big Picture:  Building a Processor</a:t>
            </a:r>
            <a:endParaRPr lang="en-US" dirty="0"/>
          </a:p>
        </p:txBody>
      </p:sp>
      <p:sp>
        <p:nvSpPr>
          <p:cNvPr id="2249762" name="Line 34"/>
          <p:cNvSpPr>
            <a:spLocks noChangeShapeType="1"/>
          </p:cNvSpPr>
          <p:nvPr>
            <p:custDataLst>
              <p:tags r:id="rId2"/>
            </p:custDataLst>
          </p:nvPr>
        </p:nvSpPr>
        <p:spPr bwMode="auto">
          <a:xfrm flipV="1">
            <a:off x="2286000" y="3962400"/>
            <a:ext cx="3048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3"/>
            </p:custDataLst>
          </p:nvPr>
        </p:nvSpPr>
        <p:spPr bwMode="auto">
          <a:xfrm>
            <a:off x="3733800" y="1981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4"/>
            </p:custDataLst>
          </p:nvPr>
        </p:nvSpPr>
        <p:spPr bwMode="auto">
          <a:xfrm>
            <a:off x="3733800" y="28194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5"/>
            </p:custDataLst>
          </p:nvPr>
        </p:nvSpPr>
        <p:spPr bwMode="auto">
          <a:xfrm flipV="1">
            <a:off x="8686800" y="914400"/>
            <a:ext cx="0" cy="1676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6"/>
            </p:custDataLst>
          </p:nvPr>
        </p:nvSpPr>
        <p:spPr bwMode="auto">
          <a:xfrm flipH="1">
            <a:off x="6629400" y="2362200"/>
            <a:ext cx="1676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7"/>
            </p:custDataLst>
          </p:nvPr>
        </p:nvSpPr>
        <p:spPr bwMode="auto">
          <a:xfrm flipV="1">
            <a:off x="1981200" y="914400"/>
            <a:ext cx="67056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8"/>
            </p:custDataLst>
          </p:nvPr>
        </p:nvSpPr>
        <p:spPr bwMode="auto">
          <a:xfrm flipV="1">
            <a:off x="1981200" y="2667000"/>
            <a:ext cx="228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56" name="Line 8"/>
          <p:cNvSpPr>
            <a:spLocks noChangeShapeType="1"/>
          </p:cNvSpPr>
          <p:nvPr>
            <p:custDataLst>
              <p:tags r:id="rId9"/>
            </p:custDataLst>
          </p:nvPr>
        </p:nvSpPr>
        <p:spPr bwMode="auto">
          <a:xfrm>
            <a:off x="761998" y="274320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59" name="Text Box 11"/>
          <p:cNvSpPr txBox="1">
            <a:spLocks noChangeArrowheads="1"/>
          </p:cNvSpPr>
          <p:nvPr>
            <p:custDataLst>
              <p:tags r:id="rId10"/>
            </p:custDataLst>
          </p:nvPr>
        </p:nvSpPr>
        <p:spPr bwMode="auto">
          <a:xfrm>
            <a:off x="381000" y="3505200"/>
            <a:ext cx="762000" cy="304799"/>
          </a:xfrm>
          <a:prstGeom prst="rect">
            <a:avLst/>
          </a:prstGeom>
          <a:noFill/>
          <a:ln w="25400" cap="sq" algn="ctr">
            <a:solidFill>
              <a:schemeClr val="tx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66" name="Line 18"/>
          <p:cNvSpPr>
            <a:spLocks noChangeShapeType="1"/>
          </p:cNvSpPr>
          <p:nvPr>
            <p:custDataLst>
              <p:tags r:id="rId11"/>
            </p:custDataLst>
          </p:nvPr>
        </p:nvSpPr>
        <p:spPr bwMode="auto">
          <a:xfrm flipH="1">
            <a:off x="1295400" y="3124200"/>
            <a:ext cx="0" cy="1143000"/>
          </a:xfrm>
          <a:prstGeom prst="line">
            <a:avLst/>
          </a:prstGeom>
          <a:noFill/>
          <a:ln w="25400" cap="sq">
            <a:solidFill>
              <a:schemeClr val="accent1"/>
            </a:solidFill>
            <a:round/>
            <a:headEnd type="oval" w="med" len="med"/>
            <a:tailEnd type="arrow" w="med" len="med"/>
          </a:ln>
          <a:effectLst/>
        </p:spPr>
        <p:txBody>
          <a:bodyPr wrap="square" anchor="ctr" anchorCtr="1">
            <a:noAutofit/>
          </a:bodyPr>
          <a:lstStyle/>
          <a:p>
            <a:endParaRPr lang="en-US"/>
          </a:p>
        </p:txBody>
      </p:sp>
      <p:sp>
        <p:nvSpPr>
          <p:cNvPr id="69" name="Line 21"/>
          <p:cNvSpPr>
            <a:spLocks noChangeShapeType="1"/>
          </p:cNvSpPr>
          <p:nvPr>
            <p:custDataLst>
              <p:tags r:id="rId12"/>
            </p:custDataLst>
          </p:nvPr>
        </p:nvSpPr>
        <p:spPr bwMode="auto">
          <a:xfrm>
            <a:off x="761998" y="3809998"/>
            <a:ext cx="2" cy="4572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71" name="Line 49"/>
          <p:cNvSpPr>
            <a:spLocks noChangeShapeType="1"/>
          </p:cNvSpPr>
          <p:nvPr>
            <p:custDataLst>
              <p:tags r:id="rId13"/>
            </p:custDataLst>
          </p:nvPr>
        </p:nvSpPr>
        <p:spPr bwMode="auto">
          <a:xfrm flipH="1">
            <a:off x="1981200" y="914400"/>
            <a:ext cx="0" cy="17526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3" name="Line 49"/>
          <p:cNvSpPr>
            <a:spLocks noChangeShapeType="1"/>
          </p:cNvSpPr>
          <p:nvPr>
            <p:custDataLst>
              <p:tags r:id="rId14"/>
            </p:custDataLst>
          </p:nvPr>
        </p:nvSpPr>
        <p:spPr bwMode="auto">
          <a:xfrm flipH="1" flipV="1">
            <a:off x="1295400" y="2209800"/>
            <a:ext cx="228600" cy="0"/>
          </a:xfrm>
          <a:prstGeom prst="line">
            <a:avLst/>
          </a:prstGeom>
          <a:noFill/>
          <a:ln w="25400" cap="sq">
            <a:solidFill>
              <a:srgbClr val="00B050"/>
            </a:solidFill>
            <a:round/>
            <a:headEnd/>
            <a:tailEnd/>
          </a:ln>
          <a:effectLst/>
        </p:spPr>
        <p:txBody>
          <a:bodyPr wrap="square" anchor="ctr" anchorCtr="1">
            <a:noAutofit/>
          </a:bodyPr>
          <a:lstStyle/>
          <a:p>
            <a:endParaRPr lang="en-US"/>
          </a:p>
        </p:txBody>
      </p:sp>
      <p:sp>
        <p:nvSpPr>
          <p:cNvPr id="50" name="Line 44"/>
          <p:cNvSpPr>
            <a:spLocks noChangeShapeType="1"/>
          </p:cNvSpPr>
          <p:nvPr>
            <p:custDataLst>
              <p:tags r:id="rId15"/>
            </p:custDataLst>
          </p:nvPr>
        </p:nvSpPr>
        <p:spPr bwMode="auto">
          <a:xfrm>
            <a:off x="5257800" y="3276600"/>
            <a:ext cx="381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16"/>
            </p:custDataLst>
          </p:nvPr>
        </p:nvSpPr>
        <p:spPr bwMode="auto">
          <a:xfrm>
            <a:off x="2286000" y="46482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2" name="Text Box 29"/>
          <p:cNvSpPr txBox="1">
            <a:spLocks noChangeArrowheads="1"/>
          </p:cNvSpPr>
          <p:nvPr>
            <p:custDataLst>
              <p:tags r:id="rId17"/>
            </p:custDataLst>
          </p:nvPr>
        </p:nvSpPr>
        <p:spPr bwMode="auto">
          <a:xfrm>
            <a:off x="2343960" y="4495800"/>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rgbClr val="FFFFFF"/>
                </a:solidFill>
                <a:latin typeface="Calibri"/>
              </a:rPr>
              <a:t>imm</a:t>
            </a:r>
            <a:endParaRPr lang="en-US" sz="1600" dirty="0">
              <a:solidFill>
                <a:srgbClr val="FFFFFF"/>
              </a:solidFill>
              <a:latin typeface="Calibri"/>
            </a:endParaRPr>
          </a:p>
        </p:txBody>
      </p:sp>
      <p:sp>
        <p:nvSpPr>
          <p:cNvPr id="75" name="Rectangle 4"/>
          <p:cNvSpPr>
            <a:spLocks noChangeArrowheads="1"/>
          </p:cNvSpPr>
          <p:nvPr>
            <p:custDataLst>
              <p:tags r:id="rId18"/>
            </p:custDataLst>
          </p:nvPr>
        </p:nvSpPr>
        <p:spPr bwMode="auto">
          <a:xfrm>
            <a:off x="304800" y="16764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dirty="0" smtClean="0"/>
              <a:t>memory</a:t>
            </a:r>
            <a:endParaRPr lang="en-US" dirty="0"/>
          </a:p>
        </p:txBody>
      </p:sp>
      <p:sp>
        <p:nvSpPr>
          <p:cNvPr id="80" name="Line 49"/>
          <p:cNvSpPr>
            <a:spLocks noChangeShapeType="1"/>
          </p:cNvSpPr>
          <p:nvPr>
            <p:custDataLst>
              <p:tags r:id="rId19"/>
            </p:custDataLst>
          </p:nvPr>
        </p:nvSpPr>
        <p:spPr bwMode="auto">
          <a:xfrm flipV="1">
            <a:off x="5029200" y="281940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1" name="Line 44"/>
          <p:cNvSpPr>
            <a:spLocks noChangeShapeType="1"/>
          </p:cNvSpPr>
          <p:nvPr>
            <p:custDataLst>
              <p:tags r:id="rId20"/>
            </p:custDataLst>
          </p:nvPr>
        </p:nvSpPr>
        <p:spPr bwMode="auto">
          <a:xfrm>
            <a:off x="5029200" y="3733800"/>
            <a:ext cx="1752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84" name="Line 45"/>
          <p:cNvSpPr>
            <a:spLocks noChangeShapeType="1"/>
          </p:cNvSpPr>
          <p:nvPr>
            <p:custDataLst>
              <p:tags r:id="rId21"/>
            </p:custDataLst>
          </p:nvPr>
        </p:nvSpPr>
        <p:spPr bwMode="auto">
          <a:xfrm flipV="1">
            <a:off x="7239000" y="42672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86" name="Line 44"/>
          <p:cNvSpPr>
            <a:spLocks noChangeShapeType="1"/>
          </p:cNvSpPr>
          <p:nvPr>
            <p:custDataLst>
              <p:tags r:id="rId22"/>
            </p:custDataLst>
          </p:nvPr>
        </p:nvSpPr>
        <p:spPr bwMode="auto">
          <a:xfrm>
            <a:off x="7239000" y="236220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23"/>
            </p:custDataLst>
          </p:nvPr>
        </p:nvSpPr>
        <p:spPr bwMode="auto">
          <a:xfrm flipH="1">
            <a:off x="8458200" y="25908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24"/>
            </p:custDataLst>
          </p:nvPr>
        </p:nvSpPr>
        <p:spPr bwMode="auto">
          <a:xfrm>
            <a:off x="8077200" y="28194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25"/>
            </p:custDataLst>
          </p:nvPr>
        </p:nvSpPr>
        <p:spPr bwMode="auto">
          <a:xfrm>
            <a:off x="8077200" y="28194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1" name="Line 49"/>
          <p:cNvSpPr>
            <a:spLocks noChangeShapeType="1"/>
          </p:cNvSpPr>
          <p:nvPr>
            <p:custDataLst>
              <p:tags r:id="rId26"/>
            </p:custDataLst>
          </p:nvPr>
        </p:nvSpPr>
        <p:spPr bwMode="auto">
          <a:xfrm flipV="1">
            <a:off x="7924800" y="3733800"/>
            <a:ext cx="152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7" name="Line 49"/>
          <p:cNvSpPr>
            <a:spLocks noChangeShapeType="1"/>
          </p:cNvSpPr>
          <p:nvPr>
            <p:custDataLst>
              <p:tags r:id="rId27"/>
            </p:custDataLst>
          </p:nvPr>
        </p:nvSpPr>
        <p:spPr bwMode="auto">
          <a:xfrm flipV="1">
            <a:off x="2123844" y="4419600"/>
            <a:ext cx="152400" cy="1524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93" name="Text Box 29"/>
          <p:cNvSpPr txBox="1">
            <a:spLocks noChangeArrowheads="1"/>
          </p:cNvSpPr>
          <p:nvPr>
            <p:custDataLst>
              <p:tags r:id="rId28"/>
            </p:custDataLst>
          </p:nvPr>
        </p:nvSpPr>
        <p:spPr bwMode="auto">
          <a:xfrm>
            <a:off x="1676400" y="4267200"/>
            <a:ext cx="4572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target</a:t>
            </a:r>
            <a:endParaRPr lang="en-US" sz="1600" dirty="0">
              <a:solidFill>
                <a:srgbClr val="FFFFFF"/>
              </a:solidFill>
              <a:latin typeface="Calibri"/>
            </a:endParaRPr>
          </a:p>
        </p:txBody>
      </p:sp>
      <p:sp>
        <p:nvSpPr>
          <p:cNvPr id="94" name="Line 34"/>
          <p:cNvSpPr>
            <a:spLocks noChangeShapeType="1"/>
          </p:cNvSpPr>
          <p:nvPr>
            <p:custDataLst>
              <p:tags r:id="rId29"/>
            </p:custDataLst>
          </p:nvPr>
        </p:nvSpPr>
        <p:spPr bwMode="auto">
          <a:xfrm flipH="1" flipV="1">
            <a:off x="1742844" y="4572000"/>
            <a:ext cx="3810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97" name="Line 45"/>
          <p:cNvSpPr>
            <a:spLocks noChangeShapeType="1"/>
          </p:cNvSpPr>
          <p:nvPr>
            <p:custDataLst>
              <p:tags r:id="rId30"/>
            </p:custDataLst>
          </p:nvPr>
        </p:nvSpPr>
        <p:spPr bwMode="auto">
          <a:xfrm flipH="1" flipV="1">
            <a:off x="1752600" y="4953000"/>
            <a:ext cx="457200" cy="4572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98" name="Line 49"/>
          <p:cNvSpPr>
            <a:spLocks noChangeShapeType="1"/>
          </p:cNvSpPr>
          <p:nvPr>
            <p:custDataLst>
              <p:tags r:id="rId31"/>
            </p:custDataLst>
          </p:nvPr>
        </p:nvSpPr>
        <p:spPr bwMode="auto">
          <a:xfrm flipV="1">
            <a:off x="4800600" y="3962400"/>
            <a:ext cx="0" cy="14478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04" name="Line 49"/>
          <p:cNvSpPr>
            <a:spLocks noChangeShapeType="1"/>
          </p:cNvSpPr>
          <p:nvPr>
            <p:custDataLst>
              <p:tags r:id="rId32"/>
            </p:custDataLst>
          </p:nvPr>
        </p:nvSpPr>
        <p:spPr bwMode="auto">
          <a:xfrm flipV="1">
            <a:off x="2123844" y="4038600"/>
            <a:ext cx="152400" cy="1524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05" name="Line 34"/>
          <p:cNvSpPr>
            <a:spLocks noChangeShapeType="1"/>
          </p:cNvSpPr>
          <p:nvPr>
            <p:custDataLst>
              <p:tags r:id="rId33"/>
            </p:custDataLst>
          </p:nvPr>
        </p:nvSpPr>
        <p:spPr bwMode="auto">
          <a:xfrm flipH="1" flipV="1">
            <a:off x="1742844" y="4191000"/>
            <a:ext cx="3810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06" name="Text Box 29"/>
          <p:cNvSpPr txBox="1">
            <a:spLocks noChangeArrowheads="1"/>
          </p:cNvSpPr>
          <p:nvPr>
            <p:custDataLst>
              <p:tags r:id="rId34"/>
            </p:custDataLst>
          </p:nvPr>
        </p:nvSpPr>
        <p:spPr bwMode="auto">
          <a:xfrm>
            <a:off x="1676400" y="3886200"/>
            <a:ext cx="5334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offset</a:t>
            </a:r>
            <a:endParaRPr lang="en-US" sz="1600" dirty="0">
              <a:solidFill>
                <a:srgbClr val="FFFFFF"/>
              </a:solidFill>
              <a:latin typeface="Calibri"/>
            </a:endParaRPr>
          </a:p>
        </p:txBody>
      </p:sp>
      <p:sp>
        <p:nvSpPr>
          <p:cNvPr id="108" name="Line 44"/>
          <p:cNvSpPr>
            <a:spLocks noChangeShapeType="1"/>
          </p:cNvSpPr>
          <p:nvPr>
            <p:custDataLst>
              <p:tags r:id="rId35"/>
            </p:custDataLst>
          </p:nvPr>
        </p:nvSpPr>
        <p:spPr bwMode="auto">
          <a:xfrm flipH="1">
            <a:off x="4419600" y="3429000"/>
            <a:ext cx="6096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96" name="Line 45"/>
          <p:cNvSpPr>
            <a:spLocks noChangeShapeType="1"/>
          </p:cNvSpPr>
          <p:nvPr>
            <p:custDataLst>
              <p:tags r:id="rId36"/>
            </p:custDataLst>
          </p:nvPr>
        </p:nvSpPr>
        <p:spPr bwMode="auto">
          <a:xfrm flipH="1">
            <a:off x="3810000" y="3962400"/>
            <a:ext cx="2286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03" name="Line 45"/>
          <p:cNvSpPr>
            <a:spLocks noChangeShapeType="1"/>
          </p:cNvSpPr>
          <p:nvPr>
            <p:custDataLst>
              <p:tags r:id="rId37"/>
            </p:custDataLst>
          </p:nvPr>
        </p:nvSpPr>
        <p:spPr bwMode="auto">
          <a:xfrm flipH="1">
            <a:off x="3733800" y="3505200"/>
            <a:ext cx="76200" cy="3048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10" name="Line 49"/>
          <p:cNvSpPr>
            <a:spLocks noChangeShapeType="1"/>
          </p:cNvSpPr>
          <p:nvPr>
            <p:custDataLst>
              <p:tags r:id="rId38"/>
            </p:custDataLst>
          </p:nvPr>
        </p:nvSpPr>
        <p:spPr bwMode="auto">
          <a:xfrm flipV="1">
            <a:off x="3810000" y="3505200"/>
            <a:ext cx="228600" cy="0"/>
          </a:xfrm>
          <a:prstGeom prst="line">
            <a:avLst/>
          </a:prstGeom>
          <a:noFill/>
          <a:ln w="25400" cap="sq">
            <a:solidFill>
              <a:schemeClr val="accent2"/>
            </a:solidFill>
            <a:round/>
            <a:headEnd/>
            <a:tailEnd/>
          </a:ln>
          <a:effectLst/>
        </p:spPr>
        <p:txBody>
          <a:bodyPr wrap="square" anchor="ctr" anchorCtr="1">
            <a:noAutofit/>
          </a:bodyPr>
          <a:lstStyle/>
          <a:p>
            <a:endParaRPr lang="en-US" dirty="0"/>
          </a:p>
        </p:txBody>
      </p:sp>
      <p:sp>
        <p:nvSpPr>
          <p:cNvPr id="111" name="Text Box 11"/>
          <p:cNvSpPr txBox="1">
            <a:spLocks noChangeArrowheads="1"/>
          </p:cNvSpPr>
          <p:nvPr>
            <p:custDataLst>
              <p:tags r:id="rId39"/>
            </p:custDataLst>
          </p:nvPr>
        </p:nvSpPr>
        <p:spPr bwMode="auto">
          <a:xfrm>
            <a:off x="4038600" y="3810000"/>
            <a:ext cx="381000" cy="304800"/>
          </a:xfrm>
          <a:prstGeom prst="rect">
            <a:avLst/>
          </a:prstGeom>
          <a:noFill/>
          <a:ln w="25400" cap="sq" algn="ctr">
            <a:solidFill>
              <a:schemeClr val="tx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rgbClr val="FFFFFF"/>
                </a:solidFill>
              </a:rPr>
              <a:t>cmp</a:t>
            </a:r>
            <a:endParaRPr lang="en-US" sz="1600" dirty="0">
              <a:solidFill>
                <a:srgbClr val="FFFFFF"/>
              </a:solidFill>
            </a:endParaRPr>
          </a:p>
        </p:txBody>
      </p:sp>
      <p:sp>
        <p:nvSpPr>
          <p:cNvPr id="112" name="Line 45"/>
          <p:cNvSpPr>
            <a:spLocks noChangeShapeType="1"/>
          </p:cNvSpPr>
          <p:nvPr>
            <p:custDataLst>
              <p:tags r:id="rId40"/>
            </p:custDataLst>
          </p:nvPr>
        </p:nvSpPr>
        <p:spPr bwMode="auto">
          <a:xfrm flipV="1">
            <a:off x="4191000" y="4114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09" name="Line 49"/>
          <p:cNvSpPr>
            <a:spLocks noChangeShapeType="1"/>
          </p:cNvSpPr>
          <p:nvPr>
            <p:custDataLst>
              <p:tags r:id="rId41"/>
            </p:custDataLst>
          </p:nvPr>
        </p:nvSpPr>
        <p:spPr bwMode="auto">
          <a:xfrm>
            <a:off x="2286000" y="3733800"/>
            <a:ext cx="0" cy="1143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17" name="Oval 24"/>
          <p:cNvSpPr>
            <a:spLocks noChangeArrowheads="1"/>
          </p:cNvSpPr>
          <p:nvPr>
            <p:custDataLst>
              <p:tags r:id="rId42"/>
            </p:custDataLst>
          </p:nvPr>
        </p:nvSpPr>
        <p:spPr bwMode="auto">
          <a:xfrm>
            <a:off x="2590800" y="3733801"/>
            <a:ext cx="1219200" cy="457199"/>
          </a:xfrm>
          <a:prstGeom prst="ellipse">
            <a:avLst/>
          </a:prstGeom>
          <a:solidFill>
            <a:schemeClr val="bg2"/>
          </a:solidFill>
          <a:ln w="25400" cap="sq" algn="ctr">
            <a:solidFill>
              <a:schemeClr val="accent2"/>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a:solidFill>
                  <a:srgbClr val="FFFFFF"/>
                </a:solidFill>
                <a:latin typeface="Calibri"/>
              </a:rPr>
              <a:t>control</a:t>
            </a:r>
          </a:p>
        </p:txBody>
      </p:sp>
      <p:sp>
        <p:nvSpPr>
          <p:cNvPr id="118" name="Text Box 11"/>
          <p:cNvSpPr txBox="1">
            <a:spLocks noChangeArrowheads="1"/>
          </p:cNvSpPr>
          <p:nvPr>
            <p:custDataLst>
              <p:tags r:id="rId43"/>
            </p:custDataLst>
          </p:nvPr>
        </p:nvSpPr>
        <p:spPr bwMode="auto">
          <a:xfrm>
            <a:off x="4038600" y="3352800"/>
            <a:ext cx="381000" cy="304800"/>
          </a:xfrm>
          <a:prstGeom prst="rect">
            <a:avLst/>
          </a:prstGeom>
          <a:noFill/>
          <a:ln w="25400" cap="sq" algn="ctr">
            <a:solidFill>
              <a:schemeClr val="tx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rPr>
              <a:t>=?</a:t>
            </a:r>
            <a:endParaRPr lang="en-US" dirty="0">
              <a:solidFill>
                <a:srgbClr val="FFFFFF"/>
              </a:solidFill>
            </a:endParaRPr>
          </a:p>
        </p:txBody>
      </p:sp>
      <p:sp>
        <p:nvSpPr>
          <p:cNvPr id="120" name="Line 44"/>
          <p:cNvSpPr>
            <a:spLocks noChangeShapeType="1"/>
          </p:cNvSpPr>
          <p:nvPr>
            <p:custDataLst>
              <p:tags r:id="rId44"/>
            </p:custDataLst>
          </p:nvPr>
        </p:nvSpPr>
        <p:spPr bwMode="auto">
          <a:xfrm flipH="1">
            <a:off x="4419600" y="3581400"/>
            <a:ext cx="3810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123" name="Line 44"/>
          <p:cNvSpPr>
            <a:spLocks noChangeShapeType="1"/>
          </p:cNvSpPr>
          <p:nvPr>
            <p:custDataLst>
              <p:tags r:id="rId45"/>
            </p:custDataLst>
          </p:nvPr>
        </p:nvSpPr>
        <p:spPr bwMode="auto">
          <a:xfrm flipH="1">
            <a:off x="4419600" y="3962400"/>
            <a:ext cx="381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6" name="Line 44"/>
          <p:cNvSpPr>
            <a:spLocks noChangeShapeType="1"/>
          </p:cNvSpPr>
          <p:nvPr>
            <p:custDataLst>
              <p:tags r:id="rId46"/>
            </p:custDataLst>
          </p:nvPr>
        </p:nvSpPr>
        <p:spPr bwMode="auto">
          <a:xfrm>
            <a:off x="2438400" y="4800600"/>
            <a:ext cx="533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9" name="Line 45"/>
          <p:cNvSpPr>
            <a:spLocks noChangeShapeType="1"/>
          </p:cNvSpPr>
          <p:nvPr>
            <p:custDataLst>
              <p:tags r:id="rId47"/>
            </p:custDataLst>
          </p:nvPr>
        </p:nvSpPr>
        <p:spPr bwMode="auto">
          <a:xfrm flipV="1">
            <a:off x="8382000" y="2971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48"/>
            </p:custDataLst>
          </p:nvPr>
        </p:nvSpPr>
        <p:spPr bwMode="auto">
          <a:xfrm flipV="1">
            <a:off x="6400800" y="2971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49"/>
            </p:custDataLst>
          </p:nvPr>
        </p:nvSpPr>
        <p:spPr bwMode="auto">
          <a:xfrm flipV="1">
            <a:off x="5715000" y="3429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50"/>
            </p:custDataLst>
          </p:nvPr>
        </p:nvSpPr>
        <p:spPr bwMode="auto">
          <a:xfrm flipV="1">
            <a:off x="3200400" y="4953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3" name="Line 45"/>
          <p:cNvSpPr>
            <a:spLocks noChangeShapeType="1"/>
          </p:cNvSpPr>
          <p:nvPr>
            <p:custDataLst>
              <p:tags r:id="rId51"/>
            </p:custDataLst>
          </p:nvPr>
        </p:nvSpPr>
        <p:spPr bwMode="auto">
          <a:xfrm flipV="1">
            <a:off x="1066800" y="4953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63" name="Oval 17"/>
          <p:cNvSpPr>
            <a:spLocks noChangeArrowheads="1"/>
          </p:cNvSpPr>
          <p:nvPr>
            <p:custDataLst>
              <p:tags r:id="rId52"/>
            </p:custDataLst>
          </p:nvPr>
        </p:nvSpPr>
        <p:spPr bwMode="auto">
          <a:xfrm>
            <a:off x="457200" y="4267200"/>
            <a:ext cx="1143000" cy="685800"/>
          </a:xfrm>
          <a:prstGeom prst="ellipse">
            <a:avLst/>
          </a:prstGeom>
          <a:noFill/>
          <a:ln w="25400" algn="ctr">
            <a:solidFill>
              <a:srgbClr val="FFFFFF"/>
            </a:solidFill>
            <a:round/>
            <a:headEnd/>
            <a:tailEnd/>
          </a:ln>
          <a:effectLst/>
        </p:spPr>
        <p:txBody>
          <a:bodyPr wrap="none" anchor="ctr">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new </a:t>
            </a:r>
            <a:r>
              <a:rPr lang="en-US" dirty="0" smtClean="0">
                <a:solidFill>
                  <a:srgbClr val="FFFFFF"/>
                </a:solidFill>
                <a:latin typeface="Calibri"/>
              </a:rPr>
              <a:t/>
            </a:r>
            <a:br>
              <a:rPr lang="en-US" dirty="0" smtClean="0">
                <a:solidFill>
                  <a:srgbClr val="FFFFFF"/>
                </a:solidFill>
                <a:latin typeface="Calibri"/>
              </a:rPr>
            </a:br>
            <a:r>
              <a:rPr lang="en-US" dirty="0" smtClean="0">
                <a:solidFill>
                  <a:srgbClr val="FFFFFF"/>
                </a:solidFill>
                <a:latin typeface="Calibri"/>
              </a:rPr>
              <a:t>pc</a:t>
            </a:r>
            <a:endParaRPr lang="en-US" dirty="0">
              <a:solidFill>
                <a:srgbClr val="FFFFFF"/>
              </a:solidFill>
              <a:latin typeface="Calibri"/>
            </a:endParaRPr>
          </a:p>
        </p:txBody>
      </p:sp>
      <p:sp>
        <p:nvSpPr>
          <p:cNvPr id="164" name="Line 49"/>
          <p:cNvSpPr>
            <a:spLocks noChangeShapeType="1"/>
          </p:cNvSpPr>
          <p:nvPr>
            <p:custDataLst>
              <p:tags r:id="rId53"/>
            </p:custDataLst>
          </p:nvPr>
        </p:nvSpPr>
        <p:spPr bwMode="auto">
          <a:xfrm flipH="1" flipV="1">
            <a:off x="2209800" y="5410200"/>
            <a:ext cx="25908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65" name="Rectangle 19"/>
          <p:cNvSpPr>
            <a:spLocks noChangeArrowheads="1"/>
          </p:cNvSpPr>
          <p:nvPr>
            <p:custDataLst>
              <p:tags r:id="rId54"/>
            </p:custDataLst>
          </p:nvPr>
        </p:nvSpPr>
        <p:spPr bwMode="auto">
          <a:xfrm>
            <a:off x="8305800" y="22098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tx1"/>
            </a:solidFill>
            <a:miter lim="800000"/>
            <a:headEnd/>
            <a:tailEnd/>
          </a:ln>
          <a:effectLst/>
        </p:spPr>
        <p:txBody>
          <a:bodyPr wrap="square" anchor="ctr" anchorCtr="1">
            <a:noAutofit/>
          </a:bodyPr>
          <a:lstStyle/>
          <a:p>
            <a:endParaRPr lang="en-US"/>
          </a:p>
        </p:txBody>
      </p:sp>
      <p:sp>
        <p:nvSpPr>
          <p:cNvPr id="166" name="Line 49"/>
          <p:cNvSpPr>
            <a:spLocks noChangeShapeType="1"/>
          </p:cNvSpPr>
          <p:nvPr>
            <p:custDataLst>
              <p:tags r:id="rId55"/>
            </p:custDataLst>
          </p:nvPr>
        </p:nvSpPr>
        <p:spPr bwMode="auto">
          <a:xfrm flipH="1" flipV="1">
            <a:off x="1524000" y="2209800"/>
            <a:ext cx="0" cy="1524000"/>
          </a:xfrm>
          <a:prstGeom prst="line">
            <a:avLst/>
          </a:prstGeom>
          <a:noFill/>
          <a:ln w="25400" cap="sq">
            <a:solidFill>
              <a:srgbClr val="00B050"/>
            </a:solidFill>
            <a:round/>
            <a:headEnd/>
            <a:tailEnd/>
          </a:ln>
          <a:effectLst/>
        </p:spPr>
        <p:txBody>
          <a:bodyPr wrap="square" anchor="ctr" anchorCtr="1">
            <a:noAutofit/>
          </a:bodyPr>
          <a:lstStyle/>
          <a:p>
            <a:endParaRPr lang="en-US"/>
          </a:p>
        </p:txBody>
      </p:sp>
      <p:sp>
        <p:nvSpPr>
          <p:cNvPr id="167" name="Line 49"/>
          <p:cNvSpPr>
            <a:spLocks noChangeShapeType="1"/>
          </p:cNvSpPr>
          <p:nvPr>
            <p:custDataLst>
              <p:tags r:id="rId56"/>
            </p:custDataLst>
          </p:nvPr>
        </p:nvSpPr>
        <p:spPr bwMode="auto">
          <a:xfrm flipV="1">
            <a:off x="1524000" y="3733800"/>
            <a:ext cx="762000" cy="0"/>
          </a:xfrm>
          <a:prstGeom prst="line">
            <a:avLst/>
          </a:prstGeom>
          <a:noFill/>
          <a:ln w="25400" cap="sq">
            <a:solidFill>
              <a:srgbClr val="00B050"/>
            </a:solidFill>
            <a:round/>
            <a:headEnd/>
            <a:tailEnd/>
          </a:ln>
          <a:effectLst/>
        </p:spPr>
        <p:txBody>
          <a:bodyPr wrap="square" anchor="ctr" anchorCtr="1">
            <a:noAutofit/>
          </a:bodyPr>
          <a:lstStyle/>
          <a:p>
            <a:endParaRPr lang="en-US"/>
          </a:p>
        </p:txBody>
      </p:sp>
      <p:sp>
        <p:nvSpPr>
          <p:cNvPr id="168" name="Rectangle 19"/>
          <p:cNvSpPr>
            <a:spLocks noChangeArrowheads="1"/>
          </p:cNvSpPr>
          <p:nvPr>
            <p:custDataLst>
              <p:tags r:id="rId57"/>
            </p:custDataLst>
          </p:nvPr>
        </p:nvSpPr>
        <p:spPr bwMode="auto">
          <a:xfrm>
            <a:off x="5638800" y="26670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tx1"/>
            </a:solidFill>
            <a:miter lim="800000"/>
            <a:headEnd/>
            <a:tailEnd/>
          </a:ln>
          <a:effectLst/>
        </p:spPr>
        <p:txBody>
          <a:bodyPr wrap="square" anchor="ctr" anchorCtr="1">
            <a:noAutofit/>
          </a:bodyPr>
          <a:lstStyle/>
          <a:p>
            <a:endParaRPr lang="en-US"/>
          </a:p>
        </p:txBody>
      </p:sp>
      <p:grpSp>
        <p:nvGrpSpPr>
          <p:cNvPr id="4" name="Group 3"/>
          <p:cNvGrpSpPr/>
          <p:nvPr/>
        </p:nvGrpSpPr>
        <p:grpSpPr>
          <a:xfrm>
            <a:off x="6705600" y="3124200"/>
            <a:ext cx="1219200" cy="1175639"/>
            <a:chOff x="6705600" y="3124200"/>
            <a:chExt cx="1219200" cy="1175639"/>
          </a:xfrm>
        </p:grpSpPr>
        <p:sp>
          <p:nvSpPr>
            <p:cNvPr id="78" name="Text Box 5"/>
            <p:cNvSpPr txBox="1">
              <a:spLocks noChangeArrowheads="1"/>
            </p:cNvSpPr>
            <p:nvPr>
              <p:custDataLst>
                <p:tags r:id="rId89"/>
              </p:custDataLst>
            </p:nvPr>
          </p:nvSpPr>
          <p:spPr bwMode="auto">
            <a:xfrm>
              <a:off x="6858000" y="3886200"/>
              <a:ext cx="9761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memory</a:t>
              </a:r>
            </a:p>
          </p:txBody>
        </p:sp>
        <p:sp>
          <p:nvSpPr>
            <p:cNvPr id="82" name="Text Box 5"/>
            <p:cNvSpPr txBox="1">
              <a:spLocks noChangeArrowheads="1"/>
            </p:cNvSpPr>
            <p:nvPr>
              <p:custDataLst>
                <p:tags r:id="rId90"/>
              </p:custDataLst>
            </p:nvPr>
          </p:nvSpPr>
          <p:spPr bwMode="auto">
            <a:xfrm>
              <a:off x="6705600" y="35052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alibri"/>
                </a:rPr>
                <a:t>d</a:t>
              </a:r>
              <a:r>
                <a:rPr lang="en-US" baseline="-25000" dirty="0" smtClean="0">
                  <a:solidFill>
                    <a:srgbClr val="FFFFFF"/>
                  </a:solidFill>
                  <a:latin typeface="Calibri"/>
                </a:rPr>
                <a:t>in</a:t>
              </a:r>
              <a:endParaRPr lang="en-US" baseline="-25000" dirty="0">
                <a:solidFill>
                  <a:srgbClr val="FFFFFF"/>
                </a:solidFill>
                <a:latin typeface="Calibri"/>
              </a:endParaRPr>
            </a:p>
          </p:txBody>
        </p:sp>
        <p:sp>
          <p:nvSpPr>
            <p:cNvPr id="83" name="Text Box 5"/>
            <p:cNvSpPr txBox="1">
              <a:spLocks noChangeArrowheads="1"/>
            </p:cNvSpPr>
            <p:nvPr>
              <p:custDataLst>
                <p:tags r:id="rId91"/>
              </p:custDataLst>
            </p:nvPr>
          </p:nvSpPr>
          <p:spPr bwMode="auto">
            <a:xfrm>
              <a:off x="7391400" y="35052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d</a:t>
              </a:r>
              <a:r>
                <a:rPr lang="en-US" baseline="-25000" dirty="0" err="1" smtClean="0">
                  <a:solidFill>
                    <a:srgbClr val="FFFFFF"/>
                  </a:solidFill>
                  <a:latin typeface="Calibri"/>
                </a:rPr>
                <a:t>out</a:t>
              </a:r>
              <a:endParaRPr lang="en-US" baseline="-25000" dirty="0">
                <a:solidFill>
                  <a:srgbClr val="FFFFFF"/>
                </a:solidFill>
                <a:latin typeface="Calibri"/>
              </a:endParaRPr>
            </a:p>
          </p:txBody>
        </p:sp>
        <p:sp>
          <p:nvSpPr>
            <p:cNvPr id="85" name="Text Box 5"/>
            <p:cNvSpPr txBox="1">
              <a:spLocks noChangeArrowheads="1"/>
            </p:cNvSpPr>
            <p:nvPr>
              <p:custDataLst>
                <p:tags r:id="rId92"/>
              </p:custDataLst>
            </p:nvPr>
          </p:nvSpPr>
          <p:spPr bwMode="auto">
            <a:xfrm>
              <a:off x="6781800" y="31242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addr</a:t>
              </a:r>
              <a:endParaRPr lang="en-US" dirty="0">
                <a:solidFill>
                  <a:srgbClr val="FFFFFF"/>
                </a:solidFill>
                <a:latin typeface="Calibri"/>
              </a:endParaRPr>
            </a:p>
          </p:txBody>
        </p:sp>
        <p:sp>
          <p:nvSpPr>
            <p:cNvPr id="170" name="Rectangle 4"/>
            <p:cNvSpPr>
              <a:spLocks noChangeArrowheads="1"/>
            </p:cNvSpPr>
            <p:nvPr>
              <p:custDataLst>
                <p:tags r:id="rId93"/>
              </p:custDataLst>
            </p:nvPr>
          </p:nvSpPr>
          <p:spPr bwMode="auto">
            <a:xfrm>
              <a:off x="6781800" y="3200400"/>
              <a:ext cx="1143000" cy="1066800"/>
            </a:xfrm>
            <a:prstGeom prst="rect">
              <a:avLst/>
            </a:prstGeom>
            <a:noFill/>
            <a:ln w="25400" cap="sq" algn="ctr">
              <a:solidFill>
                <a:srgbClr val="FFFFFF"/>
              </a:solidFill>
              <a:miter lim="800000"/>
              <a:headEnd/>
              <a:tailEnd/>
            </a:ln>
            <a:effectLst/>
          </p:spPr>
          <p:txBody>
            <a:bodyPr wrap="square" anchor="ctr" anchorCtr="1">
              <a:noAutofit/>
            </a:bodyPr>
            <a:lstStyle/>
            <a:p>
              <a:endParaRPr lang="en-US"/>
            </a:p>
          </p:txBody>
        </p:sp>
      </p:grpSp>
      <p:sp>
        <p:nvSpPr>
          <p:cNvPr id="172" name="Line 48"/>
          <p:cNvSpPr>
            <a:spLocks noChangeShapeType="1"/>
          </p:cNvSpPr>
          <p:nvPr>
            <p:custDataLst>
              <p:tags r:id="rId58"/>
            </p:custDataLst>
          </p:nvPr>
        </p:nvSpPr>
        <p:spPr bwMode="auto">
          <a:xfrm flipH="1">
            <a:off x="2362200" y="28956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74" name="Line 45"/>
          <p:cNvSpPr>
            <a:spLocks noChangeShapeType="1"/>
          </p:cNvSpPr>
          <p:nvPr>
            <p:custDataLst>
              <p:tags r:id="rId59"/>
            </p:custDataLst>
          </p:nvPr>
        </p:nvSpPr>
        <p:spPr bwMode="auto">
          <a:xfrm flipV="1">
            <a:off x="2286000" y="32766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75" name="Rectangle 19"/>
          <p:cNvSpPr>
            <a:spLocks noChangeArrowheads="1"/>
          </p:cNvSpPr>
          <p:nvPr>
            <p:custDataLst>
              <p:tags r:id="rId60"/>
            </p:custDataLst>
          </p:nvPr>
        </p:nvSpPr>
        <p:spPr bwMode="auto">
          <a:xfrm>
            <a:off x="2209800" y="25146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tx1"/>
            </a:solidFill>
            <a:miter lim="800000"/>
            <a:headEnd/>
            <a:tailEnd/>
          </a:ln>
          <a:effectLst/>
        </p:spPr>
        <p:txBody>
          <a:bodyPr wrap="square" anchor="ctr" anchorCtr="1">
            <a:noAutofit/>
          </a:bodyPr>
          <a:lstStyle/>
          <a:p>
            <a:endParaRPr lang="en-US"/>
          </a:p>
        </p:txBody>
      </p:sp>
      <p:sp>
        <p:nvSpPr>
          <p:cNvPr id="176" name="Rectangle 22"/>
          <p:cNvSpPr>
            <a:spLocks noChangeArrowheads="1"/>
          </p:cNvSpPr>
          <p:nvPr>
            <p:custDataLst>
              <p:tags r:id="rId61"/>
            </p:custDataLst>
          </p:nvPr>
        </p:nvSpPr>
        <p:spPr bwMode="auto">
          <a:xfrm>
            <a:off x="2590799" y="17526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dirty="0" smtClean="0"/>
              <a:t>register</a:t>
            </a:r>
            <a:br>
              <a:rPr lang="en-US" dirty="0" smtClean="0"/>
            </a:br>
            <a:r>
              <a:rPr lang="en-US" dirty="0" smtClean="0"/>
              <a:t>file</a:t>
            </a:r>
            <a:endParaRPr lang="en-US" dirty="0"/>
          </a:p>
        </p:txBody>
      </p:sp>
      <p:sp>
        <p:nvSpPr>
          <p:cNvPr id="178" name="Text Box 29"/>
          <p:cNvSpPr txBox="1">
            <a:spLocks noChangeArrowheads="1"/>
          </p:cNvSpPr>
          <p:nvPr>
            <p:custDataLst>
              <p:tags r:id="rId62"/>
            </p:custDataLst>
          </p:nvPr>
        </p:nvSpPr>
        <p:spPr bwMode="auto">
          <a:xfrm>
            <a:off x="1295400" y="19842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inst</a:t>
            </a:r>
            <a:endParaRPr lang="en-US" sz="1600" dirty="0">
              <a:solidFill>
                <a:srgbClr val="FFFFFF"/>
              </a:solidFill>
              <a:latin typeface="Calibri"/>
            </a:endParaRPr>
          </a:p>
        </p:txBody>
      </p:sp>
      <p:sp>
        <p:nvSpPr>
          <p:cNvPr id="102" name="Line 25"/>
          <p:cNvSpPr>
            <a:spLocks noChangeShapeType="1"/>
          </p:cNvSpPr>
          <p:nvPr>
            <p:custDataLst>
              <p:tags r:id="rId63"/>
            </p:custDataLst>
          </p:nvPr>
        </p:nvSpPr>
        <p:spPr bwMode="auto">
          <a:xfrm flipV="1">
            <a:off x="2743200"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7" name="Line 25"/>
          <p:cNvSpPr>
            <a:spLocks noChangeShapeType="1"/>
          </p:cNvSpPr>
          <p:nvPr>
            <p:custDataLst>
              <p:tags r:id="rId64"/>
            </p:custDataLst>
          </p:nvPr>
        </p:nvSpPr>
        <p:spPr bwMode="auto">
          <a:xfrm flipV="1">
            <a:off x="3124199"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19" name="Line 25"/>
          <p:cNvSpPr>
            <a:spLocks noChangeShapeType="1"/>
          </p:cNvSpPr>
          <p:nvPr>
            <p:custDataLst>
              <p:tags r:id="rId65"/>
            </p:custDataLst>
          </p:nvPr>
        </p:nvSpPr>
        <p:spPr bwMode="auto">
          <a:xfrm flipV="1">
            <a:off x="3352799"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21" name="Line 25"/>
          <p:cNvSpPr>
            <a:spLocks noChangeShapeType="1"/>
          </p:cNvSpPr>
          <p:nvPr>
            <p:custDataLst>
              <p:tags r:id="rId66"/>
            </p:custDataLst>
          </p:nvPr>
        </p:nvSpPr>
        <p:spPr bwMode="auto">
          <a:xfrm flipV="1">
            <a:off x="3581399"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cxnSp>
        <p:nvCxnSpPr>
          <p:cNvPr id="95" name="Straight Connector 94"/>
          <p:cNvCxnSpPr/>
          <p:nvPr>
            <p:custDataLst>
              <p:tags r:id="rId67"/>
            </p:custDataLst>
          </p:nvPr>
        </p:nvCxnSpPr>
        <p:spPr>
          <a:xfrm>
            <a:off x="1447800" y="31242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99" name="Line 44"/>
          <p:cNvSpPr>
            <a:spLocks noChangeShapeType="1"/>
          </p:cNvSpPr>
          <p:nvPr>
            <p:custDataLst>
              <p:tags r:id="rId68"/>
            </p:custDataLst>
          </p:nvPr>
        </p:nvSpPr>
        <p:spPr bwMode="auto">
          <a:xfrm>
            <a:off x="762000" y="3124200"/>
            <a:ext cx="1447800" cy="0"/>
          </a:xfrm>
          <a:prstGeom prst="line">
            <a:avLst/>
          </a:prstGeom>
          <a:noFill/>
          <a:ln w="25400" cap="sq">
            <a:solidFill>
              <a:schemeClr val="accent1"/>
            </a:solidFill>
            <a:round/>
            <a:headEnd type="oval" w="med" len="med"/>
            <a:tailEnd type="arrow" w="med" len="med"/>
          </a:ln>
          <a:effectLst/>
        </p:spPr>
        <p:txBody>
          <a:bodyPr wrap="square" anchor="ctr" anchorCtr="1">
            <a:noAutofit/>
          </a:bodyPr>
          <a:lstStyle/>
          <a:p>
            <a:endParaRPr lang="en-US"/>
          </a:p>
        </p:txBody>
      </p:sp>
      <p:cxnSp>
        <p:nvCxnSpPr>
          <p:cNvPr id="100" name="Straight Connector 99"/>
          <p:cNvCxnSpPr/>
          <p:nvPr>
            <p:custDataLst>
              <p:tags r:id="rId69"/>
            </p:custDataLst>
          </p:nvPr>
        </p:nvCxnSpPr>
        <p:spPr>
          <a:xfrm>
            <a:off x="4724400" y="48006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01" name="Line 49"/>
          <p:cNvSpPr>
            <a:spLocks noChangeShapeType="1"/>
          </p:cNvSpPr>
          <p:nvPr>
            <p:custDataLst>
              <p:tags r:id="rId70"/>
            </p:custDataLst>
          </p:nvPr>
        </p:nvSpPr>
        <p:spPr bwMode="auto">
          <a:xfrm flipV="1">
            <a:off x="3657600" y="4800600"/>
            <a:ext cx="16002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13" name="Text Box 11"/>
          <p:cNvSpPr txBox="1">
            <a:spLocks noChangeArrowheads="1"/>
          </p:cNvSpPr>
          <p:nvPr>
            <p:custDataLst>
              <p:tags r:id="rId71"/>
            </p:custDataLst>
          </p:nvPr>
        </p:nvSpPr>
        <p:spPr bwMode="auto">
          <a:xfrm>
            <a:off x="2971800" y="4648200"/>
            <a:ext cx="685800" cy="304800"/>
          </a:xfrm>
          <a:prstGeom prst="rect">
            <a:avLst/>
          </a:prstGeom>
          <a:noFill/>
          <a:ln w="25400" cap="sq" algn="ctr">
            <a:solidFill>
              <a:schemeClr val="tx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rPr>
              <a:t>extend</a:t>
            </a:r>
            <a:endParaRPr lang="en-US" sz="1600" dirty="0">
              <a:solidFill>
                <a:srgbClr val="FFFFFF"/>
              </a:solidFill>
            </a:endParaRPr>
          </a:p>
        </p:txBody>
      </p:sp>
      <p:cxnSp>
        <p:nvCxnSpPr>
          <p:cNvPr id="114" name="Straight Connector 113"/>
          <p:cNvCxnSpPr/>
          <p:nvPr>
            <p:custDataLst>
              <p:tags r:id="rId72"/>
            </p:custDataLst>
          </p:nvPr>
        </p:nvCxnSpPr>
        <p:spPr>
          <a:xfrm rot="5400000">
            <a:off x="4724400" y="28194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custDataLst>
              <p:tags r:id="rId73"/>
            </p:custDataLst>
          </p:nvPr>
        </p:nvCxnSpPr>
        <p:spPr>
          <a:xfrm rot="5400000">
            <a:off x="4724400" y="34290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25" name="Line 49"/>
          <p:cNvSpPr>
            <a:spLocks noChangeShapeType="1"/>
          </p:cNvSpPr>
          <p:nvPr>
            <p:custDataLst>
              <p:tags r:id="rId74"/>
            </p:custDataLst>
          </p:nvPr>
        </p:nvSpPr>
        <p:spPr bwMode="auto">
          <a:xfrm flipV="1">
            <a:off x="4800600" y="1981200"/>
            <a:ext cx="0" cy="1981200"/>
          </a:xfrm>
          <a:prstGeom prst="line">
            <a:avLst/>
          </a:prstGeom>
          <a:noFill/>
          <a:ln w="25400" cap="sq">
            <a:solidFill>
              <a:srgbClr val="66FF33"/>
            </a:solidFill>
            <a:round/>
            <a:headEnd type="oval" w="med" len="med"/>
            <a:tailEnd type="oval" w="med" len="med"/>
          </a:ln>
          <a:effectLst/>
        </p:spPr>
        <p:txBody>
          <a:bodyPr wrap="square" anchor="ctr" anchorCtr="1">
            <a:noAutofit/>
          </a:bodyPr>
          <a:lstStyle/>
          <a:p>
            <a:endParaRPr lang="en-US"/>
          </a:p>
        </p:txBody>
      </p:sp>
      <p:cxnSp>
        <p:nvCxnSpPr>
          <p:cNvPr id="127" name="Straight Connector 126"/>
          <p:cNvCxnSpPr/>
          <p:nvPr>
            <p:custDataLst>
              <p:tags r:id="rId75"/>
            </p:custDataLst>
          </p:nvPr>
        </p:nvCxnSpPr>
        <p:spPr>
          <a:xfrm rot="5400000">
            <a:off x="5181600" y="37338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34" name="Line 49"/>
          <p:cNvSpPr>
            <a:spLocks noChangeShapeType="1"/>
          </p:cNvSpPr>
          <p:nvPr>
            <p:custDataLst>
              <p:tags r:id="rId76"/>
            </p:custDataLst>
          </p:nvPr>
        </p:nvSpPr>
        <p:spPr bwMode="auto">
          <a:xfrm>
            <a:off x="5257800" y="32766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grpSp>
        <p:nvGrpSpPr>
          <p:cNvPr id="136" name="Group 135"/>
          <p:cNvGrpSpPr/>
          <p:nvPr>
            <p:custDataLst>
              <p:tags r:id="rId77"/>
            </p:custDataLst>
          </p:nvPr>
        </p:nvGrpSpPr>
        <p:grpSpPr>
          <a:xfrm>
            <a:off x="914400" y="2971800"/>
            <a:ext cx="304800" cy="304800"/>
            <a:chOff x="990600" y="2971800"/>
            <a:chExt cx="304800" cy="304800"/>
          </a:xfrm>
          <a:solidFill>
            <a:schemeClr val="tx1"/>
          </a:solidFill>
        </p:grpSpPr>
        <p:sp>
          <p:nvSpPr>
            <p:cNvPr id="137" name="Freeform 136"/>
            <p:cNvSpPr/>
            <p:nvPr>
              <p:custDataLst>
                <p:tags r:id="rId87"/>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 Box 11"/>
            <p:cNvSpPr txBox="1">
              <a:spLocks noChangeArrowheads="1"/>
            </p:cNvSpPr>
            <p:nvPr>
              <p:custDataLst>
                <p:tags r:id="rId88"/>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grpSp>
        <p:nvGrpSpPr>
          <p:cNvPr id="139" name="Group 138"/>
          <p:cNvGrpSpPr/>
          <p:nvPr>
            <p:custDataLst>
              <p:tags r:id="rId78"/>
            </p:custDataLst>
          </p:nvPr>
        </p:nvGrpSpPr>
        <p:grpSpPr>
          <a:xfrm>
            <a:off x="1676400" y="2971800"/>
            <a:ext cx="304800" cy="304800"/>
            <a:chOff x="990600" y="2971800"/>
            <a:chExt cx="304800" cy="304800"/>
          </a:xfrm>
          <a:solidFill>
            <a:schemeClr val="tx1"/>
          </a:solidFill>
        </p:grpSpPr>
        <p:sp>
          <p:nvSpPr>
            <p:cNvPr id="140" name="Freeform 139"/>
            <p:cNvSpPr/>
            <p:nvPr>
              <p:custDataLst>
                <p:tags r:id="rId85"/>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 Box 11"/>
            <p:cNvSpPr txBox="1">
              <a:spLocks noChangeArrowheads="1"/>
            </p:cNvSpPr>
            <p:nvPr>
              <p:custDataLst>
                <p:tags r:id="rId86"/>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15" name="TextBox 114"/>
          <p:cNvSpPr txBox="1"/>
          <p:nvPr/>
        </p:nvSpPr>
        <p:spPr>
          <a:xfrm>
            <a:off x="1843086" y="5943600"/>
            <a:ext cx="3648050" cy="523220"/>
          </a:xfrm>
          <a:prstGeom prst="rect">
            <a:avLst/>
          </a:prstGeom>
          <a:noFill/>
        </p:spPr>
        <p:txBody>
          <a:bodyPr wrap="none" rtlCol="0">
            <a:spAutoFit/>
          </a:bodyPr>
          <a:lstStyle/>
          <a:p>
            <a:r>
              <a:rPr lang="en-US" sz="2800" dirty="0" smtClean="0">
                <a:solidFill>
                  <a:schemeClr val="accent1"/>
                </a:solidFill>
              </a:rPr>
              <a:t>A Single cycle processor</a:t>
            </a:r>
          </a:p>
        </p:txBody>
      </p:sp>
      <p:grpSp>
        <p:nvGrpSpPr>
          <p:cNvPr id="2" name="Group 1"/>
          <p:cNvGrpSpPr/>
          <p:nvPr/>
        </p:nvGrpSpPr>
        <p:grpSpPr>
          <a:xfrm>
            <a:off x="5715000" y="1676400"/>
            <a:ext cx="1143000" cy="1524000"/>
            <a:chOff x="5715000" y="1676400"/>
            <a:chExt cx="1143000" cy="1524000"/>
          </a:xfrm>
        </p:grpSpPr>
        <p:sp>
          <p:nvSpPr>
            <p:cNvPr id="2249780" name="Text Box 52"/>
            <p:cNvSpPr txBox="1">
              <a:spLocks noChangeArrowheads="1"/>
            </p:cNvSpPr>
            <p:nvPr>
              <p:custDataLst>
                <p:tags r:id="rId79"/>
              </p:custDataLst>
            </p:nvPr>
          </p:nvSpPr>
          <p:spPr bwMode="auto">
            <a:xfrm>
              <a:off x="6172200" y="22098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err="1">
                  <a:solidFill>
                    <a:srgbClr val="FFFFFF"/>
                  </a:solidFill>
                  <a:latin typeface="Calibri"/>
                </a:rPr>
                <a:t>alu</a:t>
              </a:r>
              <a:endParaRPr lang="en-US" sz="1800" dirty="0">
                <a:solidFill>
                  <a:srgbClr val="FFFFFF"/>
                </a:solidFill>
                <a:latin typeface="Calibri"/>
              </a:endParaRPr>
            </a:p>
          </p:txBody>
        </p:sp>
        <p:sp>
          <p:nvSpPr>
            <p:cNvPr id="48" name="Line 44"/>
            <p:cNvSpPr>
              <a:spLocks noChangeShapeType="1"/>
            </p:cNvSpPr>
            <p:nvPr>
              <p:custDataLst>
                <p:tags r:id="rId80"/>
              </p:custDataLst>
            </p:nvPr>
          </p:nvSpPr>
          <p:spPr bwMode="auto">
            <a:xfrm>
              <a:off x="5791200" y="2971800"/>
              <a:ext cx="228600" cy="0"/>
            </a:xfrm>
            <a:prstGeom prst="line">
              <a:avLst/>
            </a:prstGeom>
            <a:noFill/>
            <a:ln w="25400" cap="sq">
              <a:solidFill>
                <a:schemeClr val="tx1"/>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81"/>
              </p:custDataLst>
            </p:nvPr>
          </p:nvSpPr>
          <p:spPr>
            <a:xfrm>
              <a:off x="6019800" y="16764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Line 45"/>
            <p:cNvSpPr>
              <a:spLocks noChangeShapeType="1"/>
            </p:cNvSpPr>
            <p:nvPr>
              <p:custDataLst>
                <p:tags r:id="rId82"/>
              </p:custDataLst>
            </p:nvPr>
          </p:nvSpPr>
          <p:spPr bwMode="auto">
            <a:xfrm flipV="1">
              <a:off x="6553200" y="2895600"/>
              <a:ext cx="0" cy="228600"/>
            </a:xfrm>
            <a:prstGeom prst="line">
              <a:avLst/>
            </a:prstGeom>
            <a:noFill/>
            <a:ln w="25400" cap="sq">
              <a:solidFill>
                <a:schemeClr val="tx1"/>
              </a:solidFill>
              <a:round/>
              <a:headEnd type="none" w="med" len="med"/>
              <a:tailEnd type="arrow" w="med" len="med"/>
            </a:ln>
            <a:effectLst/>
          </p:spPr>
          <p:txBody>
            <a:bodyPr wrap="square" anchor="ctr" anchorCtr="1">
              <a:noAutofit/>
            </a:bodyPr>
            <a:lstStyle/>
            <a:p>
              <a:endParaRPr lang="en-US"/>
            </a:p>
          </p:txBody>
        </p:sp>
        <p:sp>
          <p:nvSpPr>
            <p:cNvPr id="122" name="Line 43"/>
            <p:cNvSpPr>
              <a:spLocks noChangeShapeType="1"/>
            </p:cNvSpPr>
            <p:nvPr>
              <p:custDataLst>
                <p:tags r:id="rId83"/>
              </p:custDataLst>
            </p:nvPr>
          </p:nvSpPr>
          <p:spPr bwMode="auto">
            <a:xfrm flipV="1">
              <a:off x="5715000" y="1981200"/>
              <a:ext cx="304800" cy="3076"/>
            </a:xfrm>
            <a:prstGeom prst="line">
              <a:avLst/>
            </a:prstGeom>
            <a:noFill/>
            <a:ln w="25400" cap="sq">
              <a:solidFill>
                <a:schemeClr val="tx1"/>
              </a:solidFill>
              <a:round/>
              <a:headEnd type="none" w="med" len="med"/>
              <a:tailEnd type="arrow" w="med" len="med"/>
            </a:ln>
            <a:effectLst/>
          </p:spPr>
          <p:txBody>
            <a:bodyPr wrap="square" anchor="ctr" anchorCtr="1">
              <a:noAutofit/>
            </a:bodyPr>
            <a:lstStyle/>
            <a:p>
              <a:endParaRPr lang="en-US"/>
            </a:p>
          </p:txBody>
        </p:sp>
        <p:sp>
          <p:nvSpPr>
            <p:cNvPr id="124" name="Line 48"/>
            <p:cNvSpPr>
              <a:spLocks noChangeShapeType="1"/>
            </p:cNvSpPr>
            <p:nvPr>
              <p:custDataLst>
                <p:tags r:id="rId84"/>
              </p:custDataLst>
            </p:nvPr>
          </p:nvSpPr>
          <p:spPr bwMode="auto">
            <a:xfrm flipH="1">
              <a:off x="6629400" y="2362200"/>
              <a:ext cx="228600" cy="0"/>
            </a:xfrm>
            <a:prstGeom prst="line">
              <a:avLst/>
            </a:prstGeom>
            <a:noFill/>
            <a:ln w="25400" cap="sq">
              <a:solidFill>
                <a:schemeClr val="tx1"/>
              </a:solidFill>
              <a:round/>
              <a:headEnd/>
              <a:tailEnd/>
            </a:ln>
            <a:effectLst/>
          </p:spPr>
          <p:txBody>
            <a:bodyPr wrap="square" anchor="ctr" anchorCtr="1">
              <a:noAutofit/>
            </a:bodyPr>
            <a:lstStyle/>
            <a:p>
              <a:endParaRPr lang="en-US" dirty="0"/>
            </a:p>
          </p:txBody>
        </p:sp>
      </p:grpSp>
    </p:spTree>
    <p:extLst>
      <p:ext uri="{BB962C8B-B14F-4D97-AF65-F5344CB8AC3E}">
        <p14:creationId xmlns:p14="http://schemas.microsoft.com/office/powerpoint/2010/main" val="4130295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4976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4977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4977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4977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4977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4977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4977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9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9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9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9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0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05"/>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0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0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96"/>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03"/>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10"/>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11"/>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12"/>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09"/>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17"/>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18"/>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20"/>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23"/>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26"/>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29"/>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30"/>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31"/>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32"/>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33"/>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63"/>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64"/>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65"/>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66"/>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67"/>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168"/>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172"/>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174"/>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175"/>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178"/>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102"/>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107"/>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119"/>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121"/>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95"/>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99"/>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100"/>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101"/>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113"/>
                                        </p:tgtEl>
                                        <p:attrNameLst>
                                          <p:attrName>style.visibility</p:attrName>
                                        </p:attrNameLst>
                                      </p:cBhvr>
                                      <p:to>
                                        <p:strVal val="visible"/>
                                      </p:to>
                                    </p:set>
                                  </p:childTnLst>
                                </p:cTn>
                              </p:par>
                              <p:par>
                                <p:cTn id="157" presetID="1" presetClass="entr" presetSubtype="0" fill="hold" nodeType="withEffect">
                                  <p:stCondLst>
                                    <p:cond delay="0"/>
                                  </p:stCondLst>
                                  <p:childTnLst>
                                    <p:set>
                                      <p:cBhvr>
                                        <p:cTn id="158" dur="1" fill="hold">
                                          <p:stCondLst>
                                            <p:cond delay="0"/>
                                          </p:stCondLst>
                                        </p:cTn>
                                        <p:tgtEl>
                                          <p:spTgt spid="114"/>
                                        </p:tgtEl>
                                        <p:attrNameLst>
                                          <p:attrName>style.visibility</p:attrName>
                                        </p:attrNameLst>
                                      </p:cBhvr>
                                      <p:to>
                                        <p:strVal val="visible"/>
                                      </p:to>
                                    </p:set>
                                  </p:childTnLst>
                                </p:cTn>
                              </p:par>
                              <p:par>
                                <p:cTn id="159" presetID="1" presetClass="entr" presetSubtype="0" fill="hold" nodeType="withEffect">
                                  <p:stCondLst>
                                    <p:cond delay="0"/>
                                  </p:stCondLst>
                                  <p:childTnLst>
                                    <p:set>
                                      <p:cBhvr>
                                        <p:cTn id="160" dur="1" fill="hold">
                                          <p:stCondLst>
                                            <p:cond delay="0"/>
                                          </p:stCondLst>
                                        </p:cTn>
                                        <p:tgtEl>
                                          <p:spTgt spid="116"/>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125"/>
                                        </p:tgtEl>
                                        <p:attrNameLst>
                                          <p:attrName>style.visibility</p:attrName>
                                        </p:attrNameLst>
                                      </p:cBhvr>
                                      <p:to>
                                        <p:strVal val="visible"/>
                                      </p:to>
                                    </p:set>
                                  </p:childTnLst>
                                </p:cTn>
                              </p:par>
                              <p:par>
                                <p:cTn id="163" presetID="1" presetClass="entr" presetSubtype="0" fill="hold" nodeType="withEffect">
                                  <p:stCondLst>
                                    <p:cond delay="0"/>
                                  </p:stCondLst>
                                  <p:childTnLst>
                                    <p:set>
                                      <p:cBhvr>
                                        <p:cTn id="164" dur="1" fill="hold">
                                          <p:stCondLst>
                                            <p:cond delay="0"/>
                                          </p:stCondLst>
                                        </p:cTn>
                                        <p:tgtEl>
                                          <p:spTgt spid="127"/>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134"/>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136"/>
                                        </p:tgtEl>
                                        <p:attrNameLst>
                                          <p:attrName>style.visibility</p:attrName>
                                        </p:attrNameLst>
                                      </p:cBhvr>
                                      <p:to>
                                        <p:strVal val="visible"/>
                                      </p:to>
                                    </p:set>
                                  </p:childTnLst>
                                </p:cTn>
                              </p:par>
                              <p:par>
                                <p:cTn id="169" presetID="1" presetClass="entr" presetSubtype="0" fill="hold" nodeType="withEffect">
                                  <p:stCondLst>
                                    <p:cond delay="0"/>
                                  </p:stCondLst>
                                  <p:childTnLst>
                                    <p:set>
                                      <p:cBhvr>
                                        <p:cTn id="170" dur="1" fill="hold">
                                          <p:stCondLst>
                                            <p:cond delay="0"/>
                                          </p:stCondLst>
                                        </p:cTn>
                                        <p:tgtEl>
                                          <p:spTgt spid="139"/>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9762" grpId="0" animBg="1"/>
      <p:bldP spid="2249771" grpId="0" animBg="1"/>
      <p:bldP spid="2249772" grpId="0" animBg="1"/>
      <p:bldP spid="2249775" grpId="0" animBg="1"/>
      <p:bldP spid="2249776" grpId="0" animBg="1"/>
      <p:bldP spid="2249777" grpId="0" animBg="1"/>
      <p:bldP spid="2249779" grpId="0" animBg="1"/>
      <p:bldP spid="56" grpId="0" animBg="1"/>
      <p:bldP spid="59" grpId="0" animBg="1"/>
      <p:bldP spid="66" grpId="0" animBg="1"/>
      <p:bldP spid="69" grpId="0" animBg="1"/>
      <p:bldP spid="71" grpId="0" animBg="1"/>
      <p:bldP spid="73" grpId="0" animBg="1"/>
      <p:bldP spid="50" grpId="0" animBg="1"/>
      <p:bldP spid="54" grpId="0" animBg="1"/>
      <p:bldP spid="62" grpId="0"/>
      <p:bldP spid="75" grpId="0" animBg="1"/>
      <p:bldP spid="80" grpId="0" animBg="1"/>
      <p:bldP spid="81" grpId="0" animBg="1"/>
      <p:bldP spid="84" grpId="0" animBg="1"/>
      <p:bldP spid="86" grpId="0" animBg="1"/>
      <p:bldP spid="88" grpId="0" animBg="1"/>
      <p:bldP spid="89" grpId="0" animBg="1"/>
      <p:bldP spid="90" grpId="0" animBg="1"/>
      <p:bldP spid="91" grpId="0" animBg="1"/>
      <p:bldP spid="77" grpId="0" animBg="1"/>
      <p:bldP spid="93" grpId="0"/>
      <p:bldP spid="94" grpId="0" animBg="1"/>
      <p:bldP spid="97" grpId="0" animBg="1"/>
      <p:bldP spid="98" grpId="0" animBg="1"/>
      <p:bldP spid="104" grpId="0" animBg="1"/>
      <p:bldP spid="105" grpId="0" animBg="1"/>
      <p:bldP spid="106" grpId="0"/>
      <p:bldP spid="108" grpId="0" animBg="1"/>
      <p:bldP spid="96" grpId="0" animBg="1"/>
      <p:bldP spid="103" grpId="0" animBg="1"/>
      <p:bldP spid="110" grpId="0" animBg="1"/>
      <p:bldP spid="111" grpId="0" animBg="1"/>
      <p:bldP spid="112" grpId="0" animBg="1"/>
      <p:bldP spid="109" grpId="0" animBg="1"/>
      <p:bldP spid="117" grpId="0" animBg="1"/>
      <p:bldP spid="118" grpId="0" animBg="1"/>
      <p:bldP spid="120" grpId="0" animBg="1"/>
      <p:bldP spid="123" grpId="0" animBg="1"/>
      <p:bldP spid="126" grpId="0" animBg="1"/>
      <p:bldP spid="129" grpId="0" animBg="1"/>
      <p:bldP spid="130" grpId="0" animBg="1"/>
      <p:bldP spid="131" grpId="0" animBg="1"/>
      <p:bldP spid="132" grpId="0" animBg="1"/>
      <p:bldP spid="133" grpId="0" animBg="1"/>
      <p:bldP spid="163" grpId="0" animBg="1"/>
      <p:bldP spid="164" grpId="0" animBg="1"/>
      <p:bldP spid="165" grpId="0" animBg="1"/>
      <p:bldP spid="166" grpId="0" animBg="1"/>
      <p:bldP spid="167" grpId="0" animBg="1"/>
      <p:bldP spid="168" grpId="0" animBg="1"/>
      <p:bldP spid="172" grpId="0" animBg="1"/>
      <p:bldP spid="174" grpId="0" animBg="1"/>
      <p:bldP spid="175" grpId="0" animBg="1"/>
      <p:bldP spid="176" grpId="0" animBg="1"/>
      <p:bldP spid="178" grpId="0"/>
      <p:bldP spid="102" grpId="0" animBg="1"/>
      <p:bldP spid="107" grpId="0" animBg="1"/>
      <p:bldP spid="119" grpId="0" animBg="1"/>
      <p:bldP spid="121" grpId="0" animBg="1"/>
      <p:bldP spid="99" grpId="0" animBg="1"/>
      <p:bldP spid="101" grpId="0" animBg="1"/>
      <p:bldP spid="113" grpId="0" animBg="1"/>
      <p:bldP spid="125" grpId="0" animBg="1"/>
      <p:bldP spid="134" grpId="0" animBg="1"/>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1202" name="Rectangle 2"/>
          <p:cNvSpPr>
            <a:spLocks noGrp="1" noChangeArrowheads="1"/>
          </p:cNvSpPr>
          <p:nvPr>
            <p:ph type="title"/>
            <p:custDataLst>
              <p:tags r:id="rId1"/>
            </p:custDataLst>
          </p:nvPr>
        </p:nvSpPr>
        <p:spPr/>
        <p:txBody>
          <a:bodyPr>
            <a:noAutofit/>
          </a:bodyPr>
          <a:lstStyle/>
          <a:p>
            <a:r>
              <a:rPr lang="en-US" dirty="0" smtClean="0"/>
              <a:t>1-bit  Adder</a:t>
            </a:r>
            <a:endParaRPr lang="en-US" dirty="0"/>
          </a:p>
        </p:txBody>
      </p:sp>
      <p:sp>
        <p:nvSpPr>
          <p:cNvPr id="1971243" name="Rectangle 43"/>
          <p:cNvSpPr>
            <a:spLocks noChangeArrowheads="1"/>
          </p:cNvSpPr>
          <p:nvPr>
            <p:custDataLst>
              <p:tags r:id="rId2"/>
            </p:custDataLst>
          </p:nvPr>
        </p:nvSpPr>
        <p:spPr bwMode="auto">
          <a:xfrm>
            <a:off x="4114800" y="685800"/>
            <a:ext cx="4603750" cy="5667375"/>
          </a:xfrm>
          <a:prstGeom prst="rect">
            <a:avLst/>
          </a:prstGeom>
          <a:noFill/>
          <a:ln w="9525">
            <a:noFill/>
            <a:round/>
            <a:headEnd/>
            <a:tailEnd/>
          </a:ln>
          <a:effectLst/>
        </p:spPr>
        <p:txBody>
          <a:bodyPr lIns="0" tIns="0" rIns="0" bIns="0">
            <a:noAutofit/>
          </a:bodyPr>
          <a:lstStyle/>
          <a:p>
            <a:pPr marL="342900" indent="-342900">
              <a:spcBef>
                <a:spcPct val="20000"/>
              </a:spcBef>
              <a:buClr>
                <a:schemeClr val="tx2"/>
              </a:buClr>
            </a:pPr>
            <a:r>
              <a:rPr lang="en-US" sz="3200" dirty="0" smtClean="0">
                <a:solidFill>
                  <a:schemeClr val="accent1"/>
                </a:solidFill>
                <a:latin typeface="Calibri"/>
              </a:rPr>
              <a:t>Half Adder</a:t>
            </a:r>
          </a:p>
          <a:p>
            <a:pPr marL="342900" indent="-342900">
              <a:spcBef>
                <a:spcPct val="20000"/>
              </a:spcBef>
              <a:buClr>
                <a:schemeClr val="accent1"/>
              </a:buClr>
              <a:buFont typeface="Arial" pitchFamily="34" charset="0"/>
              <a:buChar char="•"/>
            </a:pPr>
            <a:r>
              <a:rPr lang="en-US" sz="2800" dirty="0" smtClean="0">
                <a:solidFill>
                  <a:srgbClr val="FFFFFF"/>
                </a:solidFill>
                <a:latin typeface="Calibri"/>
              </a:rPr>
              <a:t>Adds </a:t>
            </a:r>
            <a:r>
              <a:rPr lang="en-US" sz="2800" dirty="0">
                <a:solidFill>
                  <a:srgbClr val="FFFFFF"/>
                </a:solidFill>
                <a:latin typeface="Calibri"/>
              </a:rPr>
              <a:t>two 1-bit </a:t>
            </a:r>
            <a:r>
              <a:rPr lang="en-US" sz="2800" dirty="0" smtClean="0">
                <a:solidFill>
                  <a:srgbClr val="FFFFFF"/>
                </a:solidFill>
                <a:latin typeface="Calibri"/>
              </a:rPr>
              <a:t>numbers</a:t>
            </a:r>
          </a:p>
          <a:p>
            <a:pPr marL="342900" indent="-342900">
              <a:spcBef>
                <a:spcPct val="20000"/>
              </a:spcBef>
              <a:buClr>
                <a:schemeClr val="accent1"/>
              </a:buClr>
              <a:buFont typeface="Arial" pitchFamily="34" charset="0"/>
              <a:buChar char="•"/>
            </a:pPr>
            <a:r>
              <a:rPr lang="en-US" sz="2800" dirty="0" smtClean="0">
                <a:solidFill>
                  <a:srgbClr val="FFFFFF"/>
                </a:solidFill>
                <a:latin typeface="Calibri"/>
              </a:rPr>
              <a:t>Computes 1-bit result and   1-bit carry</a:t>
            </a:r>
          </a:p>
          <a:p>
            <a:pPr marL="342900" indent="-342900">
              <a:spcBef>
                <a:spcPct val="20000"/>
              </a:spcBef>
              <a:buClr>
                <a:schemeClr val="accent1"/>
              </a:buClr>
              <a:buFont typeface="Arial" pitchFamily="34" charset="0"/>
              <a:buChar char="•"/>
            </a:pPr>
            <a:r>
              <a:rPr lang="en-US" sz="2800" dirty="0" smtClean="0">
                <a:solidFill>
                  <a:srgbClr val="FFFFFF"/>
                </a:solidFill>
                <a:latin typeface="Calibri"/>
              </a:rPr>
              <a:t>No carry-in </a:t>
            </a:r>
          </a:p>
          <a:p>
            <a:pPr marL="342900" indent="-342900">
              <a:spcBef>
                <a:spcPct val="20000"/>
              </a:spcBef>
              <a:buClr>
                <a:schemeClr val="accent1"/>
              </a:buClr>
              <a:buFont typeface="Arial" pitchFamily="34" charset="0"/>
              <a:buChar char="•"/>
            </a:pPr>
            <a:endParaRPr lang="en-US" sz="3200" dirty="0">
              <a:solidFill>
                <a:srgbClr val="FFFFFF"/>
              </a:solidFill>
              <a:latin typeface="Calibri"/>
            </a:endParaRPr>
          </a:p>
        </p:txBody>
      </p:sp>
      <p:sp>
        <p:nvSpPr>
          <p:cNvPr id="14" name="Rectangle 3"/>
          <p:cNvSpPr>
            <a:spLocks noChangeArrowheads="1"/>
          </p:cNvSpPr>
          <p:nvPr>
            <p:custDataLst>
              <p:tags r:id="rId3"/>
            </p:custDataLst>
          </p:nvPr>
        </p:nvSpPr>
        <p:spPr bwMode="auto">
          <a:xfrm>
            <a:off x="1219200" y="1447800"/>
            <a:ext cx="1219200" cy="990600"/>
          </a:xfrm>
          <a:prstGeom prst="rect">
            <a:avLst/>
          </a:prstGeom>
          <a:noFill/>
          <a:ln w="28575" algn="ctr">
            <a:solidFill>
              <a:schemeClr val="accent4">
                <a:lumMod val="60000"/>
                <a:lumOff val="40000"/>
              </a:schemeClr>
            </a:solidFill>
            <a:miter lim="800000"/>
            <a:headEnd/>
            <a:tailEnd/>
          </a:ln>
          <a:effectLst/>
        </p:spPr>
        <p:txBody>
          <a:bodyPr anchor="ctr">
            <a:spAutoFit/>
          </a:bodyPr>
          <a:lstStyle/>
          <a:p>
            <a:endParaRPr lang="en-US"/>
          </a:p>
        </p:txBody>
      </p:sp>
      <p:sp>
        <p:nvSpPr>
          <p:cNvPr id="17" name="Line 6"/>
          <p:cNvSpPr>
            <a:spLocks noChangeShapeType="1"/>
          </p:cNvSpPr>
          <p:nvPr>
            <p:custDataLst>
              <p:tags r:id="rId4"/>
            </p:custDataLst>
          </p:nvPr>
        </p:nvSpPr>
        <p:spPr bwMode="auto">
          <a:xfrm>
            <a:off x="1524000" y="1066800"/>
            <a:ext cx="0" cy="381000"/>
          </a:xfrm>
          <a:prstGeom prst="line">
            <a:avLst/>
          </a:prstGeom>
          <a:noFill/>
          <a:ln w="28575">
            <a:solidFill>
              <a:srgbClr val="FFFFFF"/>
            </a:solidFill>
            <a:round/>
            <a:headEnd type="none" w="med" len="med"/>
            <a:tailEnd type="arrow" w="lg" len="med"/>
          </a:ln>
          <a:effectLst/>
        </p:spPr>
        <p:txBody>
          <a:bodyPr wrap="none" anchor="ctr">
            <a:spAutoFit/>
          </a:bodyPr>
          <a:lstStyle/>
          <a:p>
            <a:endParaRPr lang="en-US"/>
          </a:p>
        </p:txBody>
      </p:sp>
      <p:sp>
        <p:nvSpPr>
          <p:cNvPr id="18" name="Line 7"/>
          <p:cNvSpPr>
            <a:spLocks noChangeShapeType="1"/>
          </p:cNvSpPr>
          <p:nvPr>
            <p:custDataLst>
              <p:tags r:id="rId5"/>
            </p:custDataLst>
          </p:nvPr>
        </p:nvSpPr>
        <p:spPr bwMode="auto">
          <a:xfrm>
            <a:off x="2209800" y="1066800"/>
            <a:ext cx="0" cy="381000"/>
          </a:xfrm>
          <a:prstGeom prst="line">
            <a:avLst/>
          </a:prstGeom>
          <a:noFill/>
          <a:ln w="28575">
            <a:solidFill>
              <a:srgbClr val="FFFFFF"/>
            </a:solidFill>
            <a:round/>
            <a:headEnd type="none" w="med" len="med"/>
            <a:tailEnd type="arrow" w="lg" len="med"/>
          </a:ln>
          <a:effectLst/>
        </p:spPr>
        <p:txBody>
          <a:bodyPr wrap="none" anchor="ctr">
            <a:spAutoFit/>
          </a:bodyPr>
          <a:lstStyle/>
          <a:p>
            <a:endParaRPr lang="en-US"/>
          </a:p>
        </p:txBody>
      </p:sp>
      <p:sp>
        <p:nvSpPr>
          <p:cNvPr id="21" name="Line 10"/>
          <p:cNvSpPr>
            <a:spLocks noChangeShapeType="1"/>
          </p:cNvSpPr>
          <p:nvPr>
            <p:custDataLst>
              <p:tags r:id="rId6"/>
            </p:custDataLst>
          </p:nvPr>
        </p:nvSpPr>
        <p:spPr bwMode="auto">
          <a:xfrm flipH="1">
            <a:off x="762000" y="1981200"/>
            <a:ext cx="457200" cy="0"/>
          </a:xfrm>
          <a:prstGeom prst="line">
            <a:avLst/>
          </a:prstGeom>
          <a:noFill/>
          <a:ln w="28575">
            <a:solidFill>
              <a:srgbClr val="FFFFFF"/>
            </a:solidFill>
            <a:round/>
            <a:headEnd type="none" w="med" len="med"/>
            <a:tailEnd type="arrow" w="lg" len="med"/>
          </a:ln>
          <a:effectLst/>
        </p:spPr>
        <p:txBody>
          <a:bodyPr anchor="ctr">
            <a:spAutoFit/>
          </a:bodyPr>
          <a:lstStyle/>
          <a:p>
            <a:endParaRPr lang="en-US"/>
          </a:p>
        </p:txBody>
      </p:sp>
      <p:sp>
        <p:nvSpPr>
          <p:cNvPr id="22" name="Line 11"/>
          <p:cNvSpPr>
            <a:spLocks noChangeShapeType="1"/>
          </p:cNvSpPr>
          <p:nvPr>
            <p:custDataLst>
              <p:tags r:id="rId7"/>
            </p:custDataLst>
          </p:nvPr>
        </p:nvSpPr>
        <p:spPr bwMode="auto">
          <a:xfrm>
            <a:off x="1828800" y="2438400"/>
            <a:ext cx="0" cy="457200"/>
          </a:xfrm>
          <a:prstGeom prst="line">
            <a:avLst/>
          </a:prstGeom>
          <a:noFill/>
          <a:ln w="28575">
            <a:solidFill>
              <a:srgbClr val="FFFFFF"/>
            </a:solidFill>
            <a:round/>
            <a:headEnd type="none" w="med" len="med"/>
            <a:tailEnd type="arrow" w="lg" len="med"/>
          </a:ln>
          <a:effectLst/>
        </p:spPr>
        <p:txBody>
          <a:bodyPr wrap="square" anchor="ctr">
            <a:spAutoFit/>
          </a:bodyPr>
          <a:lstStyle/>
          <a:p>
            <a:endParaRPr lang="en-US"/>
          </a:p>
        </p:txBody>
      </p:sp>
      <p:sp>
        <p:nvSpPr>
          <p:cNvPr id="19" name="TextBox 18"/>
          <p:cNvSpPr txBox="1"/>
          <p:nvPr>
            <p:custDataLst>
              <p:tags r:id="rId8"/>
            </p:custDataLst>
          </p:nvPr>
        </p:nvSpPr>
        <p:spPr bwMode="auto">
          <a:xfrm>
            <a:off x="1371600" y="435472"/>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smtClean="0">
                <a:solidFill>
                  <a:srgbClr val="FFFFFF"/>
                </a:solidFill>
                <a:latin typeface="Calibri" pitchFamily="34" charset="0"/>
              </a:rPr>
              <a:t>A</a:t>
            </a:r>
          </a:p>
        </p:txBody>
      </p:sp>
      <p:sp>
        <p:nvSpPr>
          <p:cNvPr id="25" name="TextBox 24"/>
          <p:cNvSpPr txBox="1"/>
          <p:nvPr>
            <p:custDataLst>
              <p:tags r:id="rId9"/>
            </p:custDataLst>
          </p:nvPr>
        </p:nvSpPr>
        <p:spPr bwMode="auto">
          <a:xfrm>
            <a:off x="2057400" y="457200"/>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smtClean="0">
                <a:solidFill>
                  <a:srgbClr val="FFFFFF"/>
                </a:solidFill>
                <a:latin typeface="Calibri" pitchFamily="34" charset="0"/>
              </a:rPr>
              <a:t>B</a:t>
            </a:r>
          </a:p>
        </p:txBody>
      </p:sp>
      <p:sp>
        <p:nvSpPr>
          <p:cNvPr id="26" name="TextBox 25"/>
          <p:cNvSpPr txBox="1"/>
          <p:nvPr>
            <p:custDataLst>
              <p:tags r:id="rId10"/>
            </p:custDataLst>
          </p:nvPr>
        </p:nvSpPr>
        <p:spPr bwMode="auto">
          <a:xfrm>
            <a:off x="1676400" y="2797672"/>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a:solidFill>
                  <a:srgbClr val="FFFFFF"/>
                </a:solidFill>
                <a:latin typeface="Calibri" pitchFamily="34" charset="0"/>
              </a:rPr>
              <a:t>S</a:t>
            </a:r>
            <a:endParaRPr lang="en-US" sz="3200" dirty="0" smtClean="0">
              <a:solidFill>
                <a:srgbClr val="FFFFFF"/>
              </a:solidFill>
              <a:latin typeface="Calibri" pitchFamily="34" charset="0"/>
            </a:endParaRPr>
          </a:p>
        </p:txBody>
      </p:sp>
      <p:sp>
        <p:nvSpPr>
          <p:cNvPr id="27" name="TextBox 26"/>
          <p:cNvSpPr txBox="1"/>
          <p:nvPr>
            <p:custDataLst>
              <p:tags r:id="rId11"/>
            </p:custDataLst>
          </p:nvPr>
        </p:nvSpPr>
        <p:spPr bwMode="auto">
          <a:xfrm>
            <a:off x="76200" y="1620239"/>
            <a:ext cx="914400" cy="665761"/>
          </a:xfrm>
          <a:prstGeom prst="rect">
            <a:avLst/>
          </a:prstGeom>
          <a:noFill/>
          <a:ln w="9525">
            <a:noFill/>
            <a:round/>
            <a:headEnd/>
            <a:tailEnd/>
          </a:ln>
          <a:effectLst/>
        </p:spPr>
        <p:txBody>
          <a:bodyPr wrap="none" lIns="0" tIns="0" rIns="0" bIns="0" rtlCol="0">
            <a:noAutofit/>
          </a:bodyPr>
          <a:lstStyle/>
          <a:p>
            <a:pPr algn="ctr" eaLnBrk="1" hangingPunct="1">
              <a:lnSpc>
                <a:spcPct val="116000"/>
              </a:lnSpc>
              <a:tabLst>
                <a:tab pos="723900" algn="l"/>
                <a:tab pos="1447800" algn="l"/>
                <a:tab pos="2171700" algn="l"/>
              </a:tabLst>
            </a:pPr>
            <a:r>
              <a:rPr lang="en-US" sz="3200" dirty="0" err="1" smtClean="0">
                <a:solidFill>
                  <a:srgbClr val="FFFFFF"/>
                </a:solidFill>
                <a:latin typeface="Calibri" pitchFamily="34" charset="0"/>
              </a:rPr>
              <a:t>C</a:t>
            </a:r>
            <a:r>
              <a:rPr lang="en-US" sz="3200" baseline="-25000" dirty="0" err="1" smtClean="0">
                <a:solidFill>
                  <a:srgbClr val="FFFFFF"/>
                </a:solidFill>
                <a:latin typeface="Calibri" pitchFamily="34" charset="0"/>
              </a:rPr>
              <a:t>out</a:t>
            </a:r>
            <a:endParaRPr lang="en-US" sz="3200" baseline="-25000" dirty="0" smtClean="0">
              <a:solidFill>
                <a:srgbClr val="FFFFFF"/>
              </a:solidFill>
              <a:latin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289925913"/>
              </p:ext>
            </p:extLst>
          </p:nvPr>
        </p:nvGraphicFramePr>
        <p:xfrm>
          <a:off x="533400" y="3962400"/>
          <a:ext cx="1752600" cy="1854200"/>
        </p:xfrm>
        <a:graphic>
          <a:graphicData uri="http://schemas.openxmlformats.org/drawingml/2006/table">
            <a:tbl>
              <a:tblPr firstRow="1" bandRow="1">
                <a:tableStyleId>{5C22544A-7EE6-4342-B048-85BDC9FD1C3A}</a:tableStyleId>
              </a:tblPr>
              <a:tblGrid>
                <a:gridCol w="375557"/>
                <a:gridCol w="310243"/>
                <a:gridCol w="533400"/>
                <a:gridCol w="533400"/>
              </a:tblGrid>
              <a:tr h="370840">
                <a:tc>
                  <a:txBody>
                    <a:bodyPr/>
                    <a:lstStyle/>
                    <a:p>
                      <a:r>
                        <a:rPr lang="en-US" dirty="0" smtClean="0">
                          <a:solidFill>
                            <a:schemeClr val="tx1"/>
                          </a:solidFill>
                        </a:rPr>
                        <a:t>A</a:t>
                      </a:r>
                      <a:endParaRPr lang="en-US" dirty="0">
                        <a:solidFill>
                          <a:schemeClr val="tx1"/>
                        </a:solidFill>
                      </a:endParaRPr>
                    </a:p>
                  </a:txBody>
                  <a:tcPr>
                    <a:noFill/>
                  </a:tcPr>
                </a:tc>
                <a:tc>
                  <a:txBody>
                    <a:bodyPr/>
                    <a:lstStyle/>
                    <a:p>
                      <a:r>
                        <a:rPr lang="en-US" dirty="0" smtClean="0">
                          <a:solidFill>
                            <a:schemeClr val="tx1"/>
                          </a:solidFill>
                        </a:rPr>
                        <a:t>B</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err="1" smtClean="0">
                          <a:solidFill>
                            <a:schemeClr val="tx1"/>
                          </a:solidFill>
                        </a:rPr>
                        <a:t>C</a:t>
                      </a:r>
                      <a:r>
                        <a:rPr lang="en-US" baseline="-25000" dirty="0" err="1" smtClean="0">
                          <a:solidFill>
                            <a:schemeClr val="tx1"/>
                          </a:solidFill>
                        </a:rPr>
                        <a:t>out</a:t>
                      </a:r>
                      <a:endParaRPr lang="en-US" baseline="-25000"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tx1"/>
                          </a:solidFill>
                        </a:rPr>
                        <a:t>S</a:t>
                      </a:r>
                      <a:endParaRPr lang="en-US" dirty="0">
                        <a:solidFill>
                          <a:schemeClr val="tx1"/>
                        </a:solidFill>
                      </a:endParaRPr>
                    </a:p>
                  </a:txBody>
                  <a:tcPr>
                    <a:noFill/>
                  </a:tcPr>
                </a:tc>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endParaRPr lang="en-US"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endParaRPr lang="en-US" dirty="0">
                        <a:solidFill>
                          <a:schemeClr val="tx1"/>
                        </a:solidFill>
                      </a:endParaRPr>
                    </a:p>
                  </a:txBody>
                  <a:tcPr>
                    <a:noFill/>
                  </a:tcPr>
                </a:tc>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endParaRPr lang="en-US"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endParaRPr lang="en-US" dirty="0">
                        <a:solidFill>
                          <a:schemeClr val="tx1"/>
                        </a:solidFill>
                      </a:endParaRPr>
                    </a:p>
                  </a:txBody>
                  <a:tcPr>
                    <a:noFill/>
                  </a:tcPr>
                </a:tc>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endParaRPr lang="en-US"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endParaRPr lang="en-US" dirty="0">
                        <a:solidFill>
                          <a:schemeClr val="tx1"/>
                        </a:solidFill>
                      </a:endParaRPr>
                    </a:p>
                  </a:txBody>
                  <a:tcPr>
                    <a:noFill/>
                  </a:tcPr>
                </a:tc>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endParaRPr lang="en-US"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endParaRPr lang="en-US" dirty="0">
                        <a:solidFill>
                          <a:schemeClr val="tx1"/>
                        </a:solidFill>
                      </a:endParaRPr>
                    </a:p>
                  </a:txBody>
                  <a:tcPr>
                    <a:noFill/>
                  </a:tcPr>
                </a:tc>
              </a:tr>
            </a:tbl>
          </a:graphicData>
        </a:graphic>
      </p:graphicFrame>
    </p:spTree>
    <p:extLst>
      <p:ext uri="{BB962C8B-B14F-4D97-AF65-F5344CB8AC3E}">
        <p14:creationId xmlns:p14="http://schemas.microsoft.com/office/powerpoint/2010/main" val="7660548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1202" name="Rectangle 2"/>
          <p:cNvSpPr>
            <a:spLocks noGrp="1" noChangeArrowheads="1"/>
          </p:cNvSpPr>
          <p:nvPr>
            <p:ph type="title"/>
            <p:custDataLst>
              <p:tags r:id="rId1"/>
            </p:custDataLst>
          </p:nvPr>
        </p:nvSpPr>
        <p:spPr/>
        <p:txBody>
          <a:bodyPr>
            <a:noAutofit/>
          </a:bodyPr>
          <a:lstStyle/>
          <a:p>
            <a:r>
              <a:rPr lang="en-US" dirty="0" smtClean="0"/>
              <a:t>1-bit  Adder</a:t>
            </a:r>
            <a:endParaRPr lang="en-US" dirty="0"/>
          </a:p>
        </p:txBody>
      </p:sp>
      <mc:AlternateContent xmlns:mc="http://schemas.openxmlformats.org/markup-compatibility/2006" xmlns:a14="http://schemas.microsoft.com/office/drawing/2010/main">
        <mc:Choice Requires="a14">
          <p:sp>
            <p:nvSpPr>
              <p:cNvPr id="1971243" name="Rectangle 43"/>
              <p:cNvSpPr>
                <a:spLocks noChangeArrowheads="1"/>
              </p:cNvSpPr>
              <p:nvPr>
                <p:custDataLst>
                  <p:tags r:id="rId2"/>
                </p:custDataLst>
              </p:nvPr>
            </p:nvSpPr>
            <p:spPr bwMode="auto">
              <a:xfrm>
                <a:off x="4114800" y="685800"/>
                <a:ext cx="4603750" cy="5667375"/>
              </a:xfrm>
              <a:prstGeom prst="rect">
                <a:avLst/>
              </a:prstGeom>
              <a:noFill/>
              <a:ln w="9525">
                <a:noFill/>
                <a:round/>
                <a:headEnd/>
                <a:tailEnd/>
              </a:ln>
              <a:effectLst/>
            </p:spPr>
            <p:txBody>
              <a:bodyPr lIns="0" tIns="0" rIns="0" bIns="0">
                <a:noAutofit/>
              </a:bodyPr>
              <a:lstStyle/>
              <a:p>
                <a:pPr marL="342900" indent="-342900">
                  <a:spcBef>
                    <a:spcPct val="20000"/>
                  </a:spcBef>
                  <a:buClr>
                    <a:schemeClr val="tx2"/>
                  </a:buClr>
                </a:pPr>
                <a:r>
                  <a:rPr lang="en-US" sz="3200" dirty="0" smtClean="0">
                    <a:solidFill>
                      <a:schemeClr val="accent1"/>
                    </a:solidFill>
                    <a:latin typeface="Calibri"/>
                  </a:rPr>
                  <a:t>Half Adder</a:t>
                </a:r>
              </a:p>
              <a:p>
                <a:pPr marL="342900" indent="-342900">
                  <a:spcBef>
                    <a:spcPct val="20000"/>
                  </a:spcBef>
                  <a:buClr>
                    <a:schemeClr val="accent1"/>
                  </a:buClr>
                  <a:buFont typeface="Arial" pitchFamily="34" charset="0"/>
                  <a:buChar char="•"/>
                </a:pPr>
                <a:r>
                  <a:rPr lang="en-US" sz="2800" dirty="0" smtClean="0">
                    <a:solidFill>
                      <a:srgbClr val="FFFFFF"/>
                    </a:solidFill>
                    <a:latin typeface="Calibri"/>
                  </a:rPr>
                  <a:t>Adds </a:t>
                </a:r>
                <a:r>
                  <a:rPr lang="en-US" sz="2800" dirty="0">
                    <a:solidFill>
                      <a:srgbClr val="FFFFFF"/>
                    </a:solidFill>
                    <a:latin typeface="Calibri"/>
                  </a:rPr>
                  <a:t>two 1-bit </a:t>
                </a:r>
                <a:r>
                  <a:rPr lang="en-US" sz="2800" dirty="0" smtClean="0">
                    <a:solidFill>
                      <a:srgbClr val="FFFFFF"/>
                    </a:solidFill>
                    <a:latin typeface="Calibri"/>
                  </a:rPr>
                  <a:t>numbers</a:t>
                </a:r>
              </a:p>
              <a:p>
                <a:pPr marL="342900" indent="-342900">
                  <a:spcBef>
                    <a:spcPct val="20000"/>
                  </a:spcBef>
                  <a:buClr>
                    <a:schemeClr val="accent1"/>
                  </a:buClr>
                  <a:buFont typeface="Arial" pitchFamily="34" charset="0"/>
                  <a:buChar char="•"/>
                </a:pPr>
                <a:r>
                  <a:rPr lang="en-US" sz="2800" dirty="0" smtClean="0">
                    <a:solidFill>
                      <a:srgbClr val="FFFFFF"/>
                    </a:solidFill>
                    <a:latin typeface="Calibri"/>
                  </a:rPr>
                  <a:t>Computes 1-bit result and   1-bit carry </a:t>
                </a:r>
              </a:p>
              <a:p>
                <a:pPr marL="342900" indent="-342900">
                  <a:spcBef>
                    <a:spcPct val="20000"/>
                  </a:spcBef>
                  <a:buClr>
                    <a:schemeClr val="accent1"/>
                  </a:buClr>
                  <a:buFont typeface="Arial" pitchFamily="34" charset="0"/>
                  <a:buChar char="•"/>
                </a:pPr>
                <a:r>
                  <a:rPr lang="en-US" sz="2800" dirty="0" smtClean="0">
                    <a:solidFill>
                      <a:srgbClr val="FFFFFF"/>
                    </a:solidFill>
                    <a:latin typeface="Calibri"/>
                  </a:rPr>
                  <a:t>No carry-in</a:t>
                </a:r>
              </a:p>
              <a:p>
                <a:pPr marL="342900" indent="-342900">
                  <a:spcBef>
                    <a:spcPct val="20000"/>
                  </a:spcBef>
                  <a:buClr>
                    <a:schemeClr val="accent1"/>
                  </a:buClr>
                  <a:buFont typeface="Arial" pitchFamily="34" charset="0"/>
                  <a:buChar char="•"/>
                </a:pPr>
                <a:endParaRPr lang="en-US" sz="2800" dirty="0">
                  <a:solidFill>
                    <a:srgbClr val="FFFFFF"/>
                  </a:solidFill>
                  <a:latin typeface="Calibri"/>
                </a:endParaRPr>
              </a:p>
              <a:p>
                <a:pPr marL="342900" indent="-342900">
                  <a:spcBef>
                    <a:spcPct val="20000"/>
                  </a:spcBef>
                  <a:buClr>
                    <a:schemeClr val="accent1"/>
                  </a:buClr>
                  <a:buFont typeface="Arial" pitchFamily="34" charset="0"/>
                  <a:buChar char="•"/>
                </a:pPr>
                <a:r>
                  <a:rPr lang="en-US" sz="2800" dirty="0" smtClean="0">
                    <a:solidFill>
                      <a:schemeClr val="accent1"/>
                    </a:solidFill>
                  </a:rPr>
                  <a:t>S = </a:t>
                </a:r>
                <a14:m>
                  <m:oMath xmlns:m="http://schemas.openxmlformats.org/officeDocument/2006/math">
                    <m:acc>
                      <m:accPr>
                        <m:chr m:val="̅"/>
                        <m:ctrlPr>
                          <a:rPr lang="en-US" sz="2800" i="1">
                            <a:solidFill>
                              <a:schemeClr val="accent1"/>
                            </a:solidFill>
                            <a:latin typeface="Cambria Math"/>
                          </a:rPr>
                        </m:ctrlPr>
                      </m:accPr>
                      <m:e>
                        <m:r>
                          <m:rPr>
                            <m:sty m:val="p"/>
                          </m:rPr>
                          <a:rPr lang="en-US" sz="2800">
                            <a:solidFill>
                              <a:schemeClr val="accent1"/>
                            </a:solidFill>
                            <a:latin typeface="Cambria Math"/>
                          </a:rPr>
                          <m:t>A</m:t>
                        </m:r>
                      </m:e>
                    </m:acc>
                  </m:oMath>
                </a14:m>
                <a:r>
                  <a:rPr lang="en-US" sz="2800" dirty="0">
                    <a:solidFill>
                      <a:schemeClr val="accent1"/>
                    </a:solidFill>
                  </a:rPr>
                  <a:t>B + A</a:t>
                </a:r>
                <a14:m>
                  <m:oMath xmlns:m="http://schemas.openxmlformats.org/officeDocument/2006/math">
                    <m:acc>
                      <m:accPr>
                        <m:chr m:val="̅"/>
                        <m:ctrlPr>
                          <a:rPr lang="en-US" sz="2800" i="1" dirty="0">
                            <a:solidFill>
                              <a:schemeClr val="accent1"/>
                            </a:solidFill>
                            <a:latin typeface="Cambria Math"/>
                          </a:rPr>
                        </m:ctrlPr>
                      </m:accPr>
                      <m:e>
                        <m:r>
                          <m:rPr>
                            <m:sty m:val="p"/>
                          </m:rPr>
                          <a:rPr lang="en-US" sz="2800" dirty="0">
                            <a:solidFill>
                              <a:schemeClr val="accent1"/>
                            </a:solidFill>
                            <a:latin typeface="Cambria Math"/>
                          </a:rPr>
                          <m:t>B</m:t>
                        </m:r>
                      </m:e>
                    </m:acc>
                  </m:oMath>
                </a14:m>
                <a:endParaRPr lang="en-US" sz="2800" dirty="0">
                  <a:solidFill>
                    <a:schemeClr val="accent1"/>
                  </a:solidFill>
                </a:endParaRPr>
              </a:p>
              <a:p>
                <a:pPr marL="342900" indent="-342900">
                  <a:spcBef>
                    <a:spcPct val="20000"/>
                  </a:spcBef>
                  <a:buClr>
                    <a:schemeClr val="accent1"/>
                  </a:buClr>
                  <a:buFont typeface="Arial" pitchFamily="34" charset="0"/>
                  <a:buChar char="•"/>
                </a:pPr>
                <a:r>
                  <a:rPr lang="en-US" sz="2800" dirty="0" err="1">
                    <a:solidFill>
                      <a:schemeClr val="accent1"/>
                    </a:solidFill>
                  </a:rPr>
                  <a:t>C</a:t>
                </a:r>
                <a:r>
                  <a:rPr lang="en-US" sz="2800" baseline="-25000" dirty="0" err="1">
                    <a:solidFill>
                      <a:schemeClr val="accent1"/>
                    </a:solidFill>
                  </a:rPr>
                  <a:t>out</a:t>
                </a:r>
                <a:r>
                  <a:rPr lang="en-US" sz="2800" dirty="0">
                    <a:solidFill>
                      <a:schemeClr val="accent1"/>
                    </a:solidFill>
                  </a:rPr>
                  <a:t> = AB</a:t>
                </a:r>
              </a:p>
            </p:txBody>
          </p:sp>
        </mc:Choice>
        <mc:Fallback xmlns="">
          <p:sp>
            <p:nvSpPr>
              <p:cNvPr id="1971243" name="Rectangle 43"/>
              <p:cNvSpPr>
                <a:spLocks noRot="1" noChangeAspect="1" noMove="1" noResize="1" noEditPoints="1" noAdjustHandles="1" noChangeArrowheads="1" noChangeShapeType="1" noTextEdit="1"/>
              </p:cNvSpPr>
              <p:nvPr>
                <p:custDataLst>
                  <p:tags r:id="rId38"/>
                </p:custDataLst>
              </p:nvPr>
            </p:nvSpPr>
            <p:spPr bwMode="auto">
              <a:xfrm>
                <a:off x="4114800" y="685800"/>
                <a:ext cx="4603750" cy="5667375"/>
              </a:xfrm>
              <a:prstGeom prst="rect">
                <a:avLst/>
              </a:prstGeom>
              <a:blipFill rotWithShape="1">
                <a:blip r:embed="rId39"/>
                <a:stretch>
                  <a:fillRect l="-5298" t="-2260"/>
                </a:stretch>
              </a:blipFill>
              <a:ln w="9525">
                <a:noFill/>
                <a:round/>
                <a:headEnd/>
                <a:tailEnd/>
              </a:ln>
              <a:effectLst/>
            </p:spPr>
            <p:txBody>
              <a:bodyPr/>
              <a:lstStyle/>
              <a:p>
                <a:r>
                  <a:rPr lang="en-US">
                    <a:noFill/>
                  </a:rPr>
                  <a:t> </a:t>
                </a:r>
              </a:p>
            </p:txBody>
          </p:sp>
        </mc:Fallback>
      </mc:AlternateContent>
      <p:sp>
        <p:nvSpPr>
          <p:cNvPr id="14" name="Rectangle 3"/>
          <p:cNvSpPr>
            <a:spLocks noChangeArrowheads="1"/>
          </p:cNvSpPr>
          <p:nvPr>
            <p:custDataLst>
              <p:tags r:id="rId3"/>
            </p:custDataLst>
          </p:nvPr>
        </p:nvSpPr>
        <p:spPr bwMode="auto">
          <a:xfrm>
            <a:off x="1219200" y="1447800"/>
            <a:ext cx="1219200" cy="990600"/>
          </a:xfrm>
          <a:prstGeom prst="rect">
            <a:avLst/>
          </a:prstGeom>
          <a:noFill/>
          <a:ln w="28575" algn="ctr">
            <a:solidFill>
              <a:schemeClr val="accent4">
                <a:lumMod val="60000"/>
                <a:lumOff val="40000"/>
              </a:schemeClr>
            </a:solidFill>
            <a:miter lim="800000"/>
            <a:headEnd/>
            <a:tailEnd/>
          </a:ln>
          <a:effectLst/>
        </p:spPr>
        <p:txBody>
          <a:bodyPr anchor="ctr">
            <a:spAutoFit/>
          </a:bodyPr>
          <a:lstStyle/>
          <a:p>
            <a:endParaRPr lang="en-US"/>
          </a:p>
        </p:txBody>
      </p:sp>
      <p:sp>
        <p:nvSpPr>
          <p:cNvPr id="17" name="Line 6"/>
          <p:cNvSpPr>
            <a:spLocks noChangeShapeType="1"/>
          </p:cNvSpPr>
          <p:nvPr>
            <p:custDataLst>
              <p:tags r:id="rId4"/>
            </p:custDataLst>
          </p:nvPr>
        </p:nvSpPr>
        <p:spPr bwMode="auto">
          <a:xfrm>
            <a:off x="1524000" y="1066800"/>
            <a:ext cx="0" cy="381000"/>
          </a:xfrm>
          <a:prstGeom prst="line">
            <a:avLst/>
          </a:prstGeom>
          <a:noFill/>
          <a:ln w="28575">
            <a:solidFill>
              <a:srgbClr val="FFFFFF"/>
            </a:solidFill>
            <a:round/>
            <a:headEnd type="none" w="med" len="med"/>
            <a:tailEnd type="arrow" w="lg" len="med"/>
          </a:ln>
          <a:effectLst/>
        </p:spPr>
        <p:txBody>
          <a:bodyPr wrap="none" anchor="ctr">
            <a:spAutoFit/>
          </a:bodyPr>
          <a:lstStyle/>
          <a:p>
            <a:endParaRPr lang="en-US"/>
          </a:p>
        </p:txBody>
      </p:sp>
      <p:sp>
        <p:nvSpPr>
          <p:cNvPr id="18" name="Line 7"/>
          <p:cNvSpPr>
            <a:spLocks noChangeShapeType="1"/>
          </p:cNvSpPr>
          <p:nvPr>
            <p:custDataLst>
              <p:tags r:id="rId5"/>
            </p:custDataLst>
          </p:nvPr>
        </p:nvSpPr>
        <p:spPr bwMode="auto">
          <a:xfrm>
            <a:off x="2209800" y="1066800"/>
            <a:ext cx="0" cy="381000"/>
          </a:xfrm>
          <a:prstGeom prst="line">
            <a:avLst/>
          </a:prstGeom>
          <a:noFill/>
          <a:ln w="28575">
            <a:solidFill>
              <a:srgbClr val="FFFFFF"/>
            </a:solidFill>
            <a:round/>
            <a:headEnd type="none" w="med" len="med"/>
            <a:tailEnd type="arrow" w="lg" len="med"/>
          </a:ln>
          <a:effectLst/>
        </p:spPr>
        <p:txBody>
          <a:bodyPr wrap="none" anchor="ctr">
            <a:spAutoFit/>
          </a:bodyPr>
          <a:lstStyle/>
          <a:p>
            <a:endParaRPr lang="en-US"/>
          </a:p>
        </p:txBody>
      </p:sp>
      <p:sp>
        <p:nvSpPr>
          <p:cNvPr id="21" name="Line 10"/>
          <p:cNvSpPr>
            <a:spLocks noChangeShapeType="1"/>
          </p:cNvSpPr>
          <p:nvPr>
            <p:custDataLst>
              <p:tags r:id="rId6"/>
            </p:custDataLst>
          </p:nvPr>
        </p:nvSpPr>
        <p:spPr bwMode="auto">
          <a:xfrm flipH="1">
            <a:off x="762000" y="1981200"/>
            <a:ext cx="457200" cy="0"/>
          </a:xfrm>
          <a:prstGeom prst="line">
            <a:avLst/>
          </a:prstGeom>
          <a:noFill/>
          <a:ln w="28575">
            <a:solidFill>
              <a:srgbClr val="FFFFFF"/>
            </a:solidFill>
            <a:round/>
            <a:headEnd type="none" w="med" len="med"/>
            <a:tailEnd type="arrow" w="lg" len="med"/>
          </a:ln>
          <a:effectLst/>
        </p:spPr>
        <p:txBody>
          <a:bodyPr anchor="ctr">
            <a:spAutoFit/>
          </a:bodyPr>
          <a:lstStyle/>
          <a:p>
            <a:endParaRPr lang="en-US"/>
          </a:p>
        </p:txBody>
      </p:sp>
      <p:sp>
        <p:nvSpPr>
          <p:cNvPr id="22" name="Line 11"/>
          <p:cNvSpPr>
            <a:spLocks noChangeShapeType="1"/>
          </p:cNvSpPr>
          <p:nvPr>
            <p:custDataLst>
              <p:tags r:id="rId7"/>
            </p:custDataLst>
          </p:nvPr>
        </p:nvSpPr>
        <p:spPr bwMode="auto">
          <a:xfrm>
            <a:off x="1828800" y="2438400"/>
            <a:ext cx="0" cy="457200"/>
          </a:xfrm>
          <a:prstGeom prst="line">
            <a:avLst/>
          </a:prstGeom>
          <a:noFill/>
          <a:ln w="28575">
            <a:solidFill>
              <a:srgbClr val="FFFFFF"/>
            </a:solidFill>
            <a:round/>
            <a:headEnd type="none" w="med" len="med"/>
            <a:tailEnd type="arrow" w="lg" len="med"/>
          </a:ln>
          <a:effectLst/>
        </p:spPr>
        <p:txBody>
          <a:bodyPr wrap="square" anchor="ctr">
            <a:spAutoFit/>
          </a:bodyPr>
          <a:lstStyle/>
          <a:p>
            <a:endParaRPr lang="en-US"/>
          </a:p>
        </p:txBody>
      </p:sp>
      <p:sp>
        <p:nvSpPr>
          <p:cNvPr id="19" name="TextBox 18"/>
          <p:cNvSpPr txBox="1"/>
          <p:nvPr>
            <p:custDataLst>
              <p:tags r:id="rId8"/>
            </p:custDataLst>
          </p:nvPr>
        </p:nvSpPr>
        <p:spPr bwMode="auto">
          <a:xfrm>
            <a:off x="1371600" y="435472"/>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smtClean="0">
                <a:solidFill>
                  <a:srgbClr val="FFFFFF"/>
                </a:solidFill>
                <a:latin typeface="Calibri" pitchFamily="34" charset="0"/>
              </a:rPr>
              <a:t>A</a:t>
            </a:r>
          </a:p>
        </p:txBody>
      </p:sp>
      <p:sp>
        <p:nvSpPr>
          <p:cNvPr id="25" name="TextBox 24"/>
          <p:cNvSpPr txBox="1"/>
          <p:nvPr>
            <p:custDataLst>
              <p:tags r:id="rId9"/>
            </p:custDataLst>
          </p:nvPr>
        </p:nvSpPr>
        <p:spPr bwMode="auto">
          <a:xfrm>
            <a:off x="2057400" y="457200"/>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smtClean="0">
                <a:solidFill>
                  <a:srgbClr val="FFFFFF"/>
                </a:solidFill>
                <a:latin typeface="Calibri" pitchFamily="34" charset="0"/>
              </a:rPr>
              <a:t>B</a:t>
            </a:r>
          </a:p>
        </p:txBody>
      </p:sp>
      <p:sp>
        <p:nvSpPr>
          <p:cNvPr id="26" name="TextBox 25"/>
          <p:cNvSpPr txBox="1"/>
          <p:nvPr>
            <p:custDataLst>
              <p:tags r:id="rId10"/>
            </p:custDataLst>
          </p:nvPr>
        </p:nvSpPr>
        <p:spPr bwMode="auto">
          <a:xfrm>
            <a:off x="1676400" y="2797672"/>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a:solidFill>
                  <a:srgbClr val="FFFFFF"/>
                </a:solidFill>
                <a:latin typeface="Calibri" pitchFamily="34" charset="0"/>
              </a:rPr>
              <a:t>S</a:t>
            </a:r>
            <a:endParaRPr lang="en-US" sz="3200" dirty="0" smtClean="0">
              <a:solidFill>
                <a:srgbClr val="FFFFFF"/>
              </a:solidFill>
              <a:latin typeface="Calibri" pitchFamily="34" charset="0"/>
            </a:endParaRPr>
          </a:p>
        </p:txBody>
      </p:sp>
      <p:sp>
        <p:nvSpPr>
          <p:cNvPr id="27" name="TextBox 26"/>
          <p:cNvSpPr txBox="1"/>
          <p:nvPr>
            <p:custDataLst>
              <p:tags r:id="rId11"/>
            </p:custDataLst>
          </p:nvPr>
        </p:nvSpPr>
        <p:spPr bwMode="auto">
          <a:xfrm>
            <a:off x="76200" y="1620239"/>
            <a:ext cx="914400" cy="665761"/>
          </a:xfrm>
          <a:prstGeom prst="rect">
            <a:avLst/>
          </a:prstGeom>
          <a:noFill/>
          <a:ln w="9525">
            <a:noFill/>
            <a:round/>
            <a:headEnd/>
            <a:tailEnd/>
          </a:ln>
          <a:effectLst/>
        </p:spPr>
        <p:txBody>
          <a:bodyPr wrap="none" lIns="0" tIns="0" rIns="0" bIns="0" rtlCol="0">
            <a:noAutofit/>
          </a:bodyPr>
          <a:lstStyle/>
          <a:p>
            <a:pPr algn="ctr" eaLnBrk="1" hangingPunct="1">
              <a:lnSpc>
                <a:spcPct val="116000"/>
              </a:lnSpc>
              <a:tabLst>
                <a:tab pos="723900" algn="l"/>
                <a:tab pos="1447800" algn="l"/>
                <a:tab pos="2171700" algn="l"/>
              </a:tabLst>
            </a:pPr>
            <a:r>
              <a:rPr lang="en-US" sz="3200" dirty="0" err="1" smtClean="0">
                <a:solidFill>
                  <a:srgbClr val="FFFFFF"/>
                </a:solidFill>
                <a:latin typeface="Calibri" pitchFamily="34" charset="0"/>
              </a:rPr>
              <a:t>C</a:t>
            </a:r>
            <a:r>
              <a:rPr lang="en-US" sz="3200" baseline="-25000" dirty="0" err="1" smtClean="0">
                <a:solidFill>
                  <a:srgbClr val="FFFFFF"/>
                </a:solidFill>
                <a:latin typeface="Calibri" pitchFamily="34" charset="0"/>
              </a:rPr>
              <a:t>out</a:t>
            </a:r>
            <a:endParaRPr lang="en-US" sz="3200" baseline="-25000" dirty="0" smtClean="0">
              <a:solidFill>
                <a:srgbClr val="FFFFFF"/>
              </a:solidFill>
              <a:latin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049674804"/>
              </p:ext>
            </p:extLst>
          </p:nvPr>
        </p:nvGraphicFramePr>
        <p:xfrm>
          <a:off x="533400" y="3962400"/>
          <a:ext cx="1752600" cy="1854200"/>
        </p:xfrm>
        <a:graphic>
          <a:graphicData uri="http://schemas.openxmlformats.org/drawingml/2006/table">
            <a:tbl>
              <a:tblPr firstRow="1" bandRow="1">
                <a:tableStyleId>{5C22544A-7EE6-4342-B048-85BDC9FD1C3A}</a:tableStyleId>
              </a:tblPr>
              <a:tblGrid>
                <a:gridCol w="375557"/>
                <a:gridCol w="310243"/>
                <a:gridCol w="533400"/>
                <a:gridCol w="533400"/>
              </a:tblGrid>
              <a:tr h="370840">
                <a:tc>
                  <a:txBody>
                    <a:bodyPr/>
                    <a:lstStyle/>
                    <a:p>
                      <a:r>
                        <a:rPr lang="en-US" dirty="0" smtClean="0">
                          <a:solidFill>
                            <a:schemeClr val="tx1"/>
                          </a:solidFill>
                        </a:rPr>
                        <a:t>A</a:t>
                      </a:r>
                      <a:endParaRPr lang="en-US" dirty="0">
                        <a:solidFill>
                          <a:schemeClr val="tx1"/>
                        </a:solidFill>
                      </a:endParaRPr>
                    </a:p>
                  </a:txBody>
                  <a:tcPr>
                    <a:noFill/>
                  </a:tcPr>
                </a:tc>
                <a:tc>
                  <a:txBody>
                    <a:bodyPr/>
                    <a:lstStyle/>
                    <a:p>
                      <a:r>
                        <a:rPr lang="en-US" dirty="0" smtClean="0">
                          <a:solidFill>
                            <a:schemeClr val="tx1"/>
                          </a:solidFill>
                        </a:rPr>
                        <a:t>B</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err="1" smtClean="0">
                          <a:solidFill>
                            <a:schemeClr val="tx1"/>
                          </a:solidFill>
                        </a:rPr>
                        <a:t>C</a:t>
                      </a:r>
                      <a:r>
                        <a:rPr lang="en-US" baseline="-25000" dirty="0" err="1" smtClean="0">
                          <a:solidFill>
                            <a:schemeClr val="tx1"/>
                          </a:solidFill>
                        </a:rPr>
                        <a:t>out</a:t>
                      </a:r>
                      <a:endParaRPr lang="en-US" baseline="-25000"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tx1"/>
                          </a:solidFill>
                        </a:rPr>
                        <a:t>S</a:t>
                      </a:r>
                      <a:endParaRPr lang="en-US" dirty="0">
                        <a:solidFill>
                          <a:schemeClr val="tx1"/>
                        </a:solidFill>
                      </a:endParaRPr>
                    </a:p>
                  </a:txBody>
                  <a:tcPr>
                    <a:noFill/>
                  </a:tcPr>
                </a:tc>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1"/>
                          </a:solidFill>
                        </a:rPr>
                        <a:t>0</a:t>
                      </a:r>
                      <a:endParaRPr lang="en-US" dirty="0">
                        <a:solidFill>
                          <a:schemeClr val="accent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1"/>
                          </a:solidFill>
                        </a:rPr>
                        <a:t>0</a:t>
                      </a:r>
                      <a:endParaRPr lang="en-US" dirty="0">
                        <a:solidFill>
                          <a:schemeClr val="accent1"/>
                        </a:solidFill>
                      </a:endParaRPr>
                    </a:p>
                  </a:txBody>
                  <a:tcPr>
                    <a:noFill/>
                  </a:tcPr>
                </a:tc>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1"/>
                          </a:solidFill>
                        </a:rPr>
                        <a:t>0</a:t>
                      </a:r>
                      <a:endParaRPr lang="en-US" dirty="0">
                        <a:solidFill>
                          <a:schemeClr val="accent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1"/>
                          </a:solidFill>
                        </a:rPr>
                        <a:t>1</a:t>
                      </a:r>
                      <a:endParaRPr lang="en-US" dirty="0">
                        <a:solidFill>
                          <a:schemeClr val="accent1"/>
                        </a:solidFill>
                      </a:endParaRPr>
                    </a:p>
                  </a:txBody>
                  <a:tcPr>
                    <a:noFill/>
                  </a:tcPr>
                </a:tc>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1"/>
                          </a:solidFill>
                        </a:rPr>
                        <a:t>0</a:t>
                      </a:r>
                      <a:endParaRPr lang="en-US" dirty="0">
                        <a:solidFill>
                          <a:schemeClr val="accent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1"/>
                          </a:solidFill>
                        </a:rPr>
                        <a:t>1</a:t>
                      </a:r>
                      <a:endParaRPr lang="en-US" dirty="0">
                        <a:solidFill>
                          <a:schemeClr val="accent1"/>
                        </a:solidFill>
                      </a:endParaRPr>
                    </a:p>
                  </a:txBody>
                  <a:tcPr>
                    <a:noFill/>
                  </a:tcPr>
                </a:tc>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1"/>
                          </a:solidFill>
                        </a:rPr>
                        <a:t>1</a:t>
                      </a:r>
                      <a:endParaRPr lang="en-US" dirty="0">
                        <a:solidFill>
                          <a:schemeClr val="accent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1"/>
                          </a:solidFill>
                        </a:rPr>
                        <a:t>0</a:t>
                      </a:r>
                      <a:endParaRPr lang="en-US" dirty="0">
                        <a:solidFill>
                          <a:schemeClr val="accent1"/>
                        </a:solidFill>
                      </a:endParaRPr>
                    </a:p>
                  </a:txBody>
                  <a:tcPr>
                    <a:noFill/>
                  </a:tcPr>
                </a:tc>
              </a:tr>
            </a:tbl>
          </a:graphicData>
        </a:graphic>
      </p:graphicFrame>
      <p:sp>
        <p:nvSpPr>
          <p:cNvPr id="15" name="Line 6"/>
          <p:cNvSpPr>
            <a:spLocks noChangeShapeType="1"/>
          </p:cNvSpPr>
          <p:nvPr>
            <p:custDataLst>
              <p:tags r:id="rId12"/>
            </p:custDataLst>
          </p:nvPr>
        </p:nvSpPr>
        <p:spPr bwMode="auto">
          <a:xfrm>
            <a:off x="4217016" y="5689369"/>
            <a:ext cx="207586"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16" name="AutoShape 4"/>
          <p:cNvSpPr>
            <a:spLocks noChangeArrowheads="1"/>
          </p:cNvSpPr>
          <p:nvPr>
            <p:custDataLst>
              <p:tags r:id="rId13"/>
            </p:custDataLst>
          </p:nvPr>
        </p:nvSpPr>
        <p:spPr bwMode="auto">
          <a:xfrm flipH="1">
            <a:off x="3734365" y="5621712"/>
            <a:ext cx="316483" cy="332245"/>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20" name="Line 7"/>
          <p:cNvSpPr>
            <a:spLocks noChangeShapeType="1"/>
          </p:cNvSpPr>
          <p:nvPr>
            <p:custDataLst>
              <p:tags r:id="rId14"/>
            </p:custDataLst>
          </p:nvPr>
        </p:nvSpPr>
        <p:spPr bwMode="auto">
          <a:xfrm>
            <a:off x="3656577" y="5782351"/>
            <a:ext cx="77787"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23" name="AutoShape 4"/>
          <p:cNvSpPr>
            <a:spLocks noChangeArrowheads="1"/>
          </p:cNvSpPr>
          <p:nvPr>
            <p:custDataLst>
              <p:tags r:id="rId15"/>
            </p:custDataLst>
          </p:nvPr>
        </p:nvSpPr>
        <p:spPr bwMode="auto">
          <a:xfrm flipH="1">
            <a:off x="3734367" y="6019800"/>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24" name="Line 6"/>
          <p:cNvSpPr>
            <a:spLocks noChangeShapeType="1"/>
          </p:cNvSpPr>
          <p:nvPr>
            <p:custDataLst>
              <p:tags r:id="rId16"/>
            </p:custDataLst>
          </p:nvPr>
        </p:nvSpPr>
        <p:spPr bwMode="auto">
          <a:xfrm>
            <a:off x="4040977" y="6095999"/>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28" name="Line 7"/>
          <p:cNvSpPr>
            <a:spLocks noChangeShapeType="1"/>
          </p:cNvSpPr>
          <p:nvPr>
            <p:custDataLst>
              <p:tags r:id="rId17"/>
            </p:custDataLst>
          </p:nvPr>
        </p:nvSpPr>
        <p:spPr bwMode="auto">
          <a:xfrm flipV="1">
            <a:off x="3658168" y="6172200"/>
            <a:ext cx="76200"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29" name="AutoShape 14"/>
          <p:cNvSpPr>
            <a:spLocks noChangeArrowheads="1"/>
          </p:cNvSpPr>
          <p:nvPr>
            <p:custDataLst>
              <p:tags r:id="rId18"/>
            </p:custDataLst>
          </p:nvPr>
        </p:nvSpPr>
        <p:spPr bwMode="auto">
          <a:xfrm>
            <a:off x="3288846" y="5797053"/>
            <a:ext cx="292554" cy="315157"/>
          </a:xfrm>
          <a:prstGeom prst="moon">
            <a:avLst>
              <a:gd name="adj" fmla="val 8750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30" name="Line 17"/>
          <p:cNvSpPr>
            <a:spLocks noChangeShapeType="1"/>
          </p:cNvSpPr>
          <p:nvPr>
            <p:custDataLst>
              <p:tags r:id="rId19"/>
            </p:custDataLst>
          </p:nvPr>
        </p:nvSpPr>
        <p:spPr bwMode="auto">
          <a:xfrm>
            <a:off x="2853860" y="5396939"/>
            <a:ext cx="289829"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31" name="Oval 10"/>
          <p:cNvSpPr>
            <a:spLocks noChangeArrowheads="1"/>
          </p:cNvSpPr>
          <p:nvPr>
            <p:custDataLst>
              <p:tags r:id="rId20"/>
            </p:custDataLst>
          </p:nvPr>
        </p:nvSpPr>
        <p:spPr bwMode="auto">
          <a:xfrm flipH="1">
            <a:off x="4050852" y="5621712"/>
            <a:ext cx="152400" cy="152400"/>
          </a:xfrm>
          <a:prstGeom prst="ellipse">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32" name="Line 16"/>
          <p:cNvSpPr>
            <a:spLocks noChangeShapeType="1"/>
          </p:cNvSpPr>
          <p:nvPr>
            <p:custDataLst>
              <p:tags r:id="rId21"/>
            </p:custDataLst>
          </p:nvPr>
        </p:nvSpPr>
        <p:spPr bwMode="auto">
          <a:xfrm rot="16200000" flipV="1">
            <a:off x="3811724" y="5497090"/>
            <a:ext cx="1222994" cy="7244"/>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34" name="TextBox 33"/>
          <p:cNvSpPr txBox="1"/>
          <p:nvPr/>
        </p:nvSpPr>
        <p:spPr bwMode="auto">
          <a:xfrm flipH="1">
            <a:off x="2521843" y="4987820"/>
            <a:ext cx="518388" cy="396456"/>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err="1" smtClean="0">
                <a:solidFill>
                  <a:srgbClr val="FFFFFF"/>
                </a:solidFill>
                <a:latin typeface="Calibri" pitchFamily="34" charset="0"/>
              </a:rPr>
              <a:t>C</a:t>
            </a:r>
            <a:r>
              <a:rPr lang="en-US" baseline="-25000" dirty="0" err="1" smtClean="0">
                <a:solidFill>
                  <a:srgbClr val="FFFFFF"/>
                </a:solidFill>
                <a:latin typeface="Calibri" pitchFamily="34" charset="0"/>
              </a:rPr>
              <a:t>out</a:t>
            </a:r>
            <a:endParaRPr lang="en-US" baseline="-25000" dirty="0" smtClean="0">
              <a:solidFill>
                <a:srgbClr val="FFFFFF"/>
              </a:solidFill>
              <a:latin typeface="Calibri" pitchFamily="34" charset="0"/>
            </a:endParaRPr>
          </a:p>
        </p:txBody>
      </p:sp>
      <p:sp>
        <p:nvSpPr>
          <p:cNvPr id="35" name="Oval 10"/>
          <p:cNvSpPr>
            <a:spLocks noChangeArrowheads="1"/>
          </p:cNvSpPr>
          <p:nvPr>
            <p:custDataLst>
              <p:tags r:id="rId22"/>
            </p:custDataLst>
          </p:nvPr>
        </p:nvSpPr>
        <p:spPr bwMode="auto">
          <a:xfrm flipH="1">
            <a:off x="4064615" y="6155112"/>
            <a:ext cx="152400" cy="152400"/>
          </a:xfrm>
          <a:prstGeom prst="ellipse">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36" name="Line 16"/>
          <p:cNvSpPr>
            <a:spLocks noChangeShapeType="1"/>
          </p:cNvSpPr>
          <p:nvPr>
            <p:custDataLst>
              <p:tags r:id="rId23"/>
            </p:custDataLst>
          </p:nvPr>
        </p:nvSpPr>
        <p:spPr bwMode="auto">
          <a:xfrm rot="16200000" flipV="1">
            <a:off x="3915201" y="5553259"/>
            <a:ext cx="1342095" cy="1401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37" name="Line 16"/>
          <p:cNvSpPr>
            <a:spLocks noChangeShapeType="1"/>
          </p:cNvSpPr>
          <p:nvPr>
            <p:custDataLst>
              <p:tags r:id="rId24"/>
            </p:custDataLst>
          </p:nvPr>
        </p:nvSpPr>
        <p:spPr bwMode="auto">
          <a:xfrm rot="16200000" flipV="1">
            <a:off x="3627694" y="5804018"/>
            <a:ext cx="59812"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38" name="Line 7"/>
          <p:cNvSpPr>
            <a:spLocks noChangeShapeType="1"/>
          </p:cNvSpPr>
          <p:nvPr>
            <p:custDataLst>
              <p:tags r:id="rId25"/>
            </p:custDataLst>
          </p:nvPr>
        </p:nvSpPr>
        <p:spPr bwMode="auto">
          <a:xfrm>
            <a:off x="3581400" y="6078910"/>
            <a:ext cx="76200"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39" name="Line 7"/>
          <p:cNvSpPr>
            <a:spLocks noChangeShapeType="1"/>
          </p:cNvSpPr>
          <p:nvPr>
            <p:custDataLst>
              <p:tags r:id="rId26"/>
            </p:custDataLst>
          </p:nvPr>
        </p:nvSpPr>
        <p:spPr bwMode="auto">
          <a:xfrm flipV="1">
            <a:off x="3581400" y="5850312"/>
            <a:ext cx="66348"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40" name="Rectangle 3"/>
          <p:cNvSpPr>
            <a:spLocks noChangeArrowheads="1"/>
          </p:cNvSpPr>
          <p:nvPr>
            <p:custDataLst>
              <p:tags r:id="rId27"/>
            </p:custDataLst>
          </p:nvPr>
        </p:nvSpPr>
        <p:spPr bwMode="auto">
          <a:xfrm>
            <a:off x="2998774" y="5004908"/>
            <a:ext cx="1878026" cy="1371600"/>
          </a:xfrm>
          <a:prstGeom prst="rect">
            <a:avLst/>
          </a:prstGeom>
          <a:noFill/>
          <a:ln w="28575" algn="ctr">
            <a:solidFill>
              <a:schemeClr val="accent4">
                <a:lumMod val="60000"/>
                <a:lumOff val="40000"/>
              </a:schemeClr>
            </a:solidFill>
            <a:miter lim="800000"/>
            <a:headEnd/>
            <a:tailEnd/>
          </a:ln>
          <a:effectLst/>
        </p:spPr>
        <p:txBody>
          <a:bodyPr wrap="square" anchor="ctr">
            <a:spAutoFit/>
          </a:bodyPr>
          <a:lstStyle/>
          <a:p>
            <a:endParaRPr lang="en-US"/>
          </a:p>
        </p:txBody>
      </p:sp>
      <p:cxnSp>
        <p:nvCxnSpPr>
          <p:cNvPr id="41" name="Straight Connector 40"/>
          <p:cNvCxnSpPr/>
          <p:nvPr/>
        </p:nvCxnSpPr>
        <p:spPr>
          <a:xfrm>
            <a:off x="4419600" y="5860965"/>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Line 11"/>
          <p:cNvSpPr>
            <a:spLocks noChangeShapeType="1"/>
          </p:cNvSpPr>
          <p:nvPr>
            <p:custDataLst>
              <p:tags r:id="rId28"/>
            </p:custDataLst>
          </p:nvPr>
        </p:nvSpPr>
        <p:spPr bwMode="auto">
          <a:xfrm>
            <a:off x="4049263" y="5909717"/>
            <a:ext cx="543991" cy="1395"/>
          </a:xfrm>
          <a:prstGeom prst="line">
            <a:avLst/>
          </a:prstGeom>
          <a:noFill/>
          <a:ln w="25560">
            <a:solidFill>
              <a:srgbClr val="FFFFFF"/>
            </a:solidFill>
            <a:miter lim="800000"/>
            <a:headEnd/>
            <a:tailEnd type="oval"/>
          </a:ln>
          <a:effectLst/>
        </p:spPr>
        <p:txBody>
          <a:bodyPr/>
          <a:lstStyle/>
          <a:p>
            <a:endParaRPr lang="en-US" dirty="0">
              <a:latin typeface="Calibri" pitchFamily="34" charset="0"/>
            </a:endParaRPr>
          </a:p>
        </p:txBody>
      </p:sp>
      <p:sp>
        <p:nvSpPr>
          <p:cNvPr id="43" name="Line 16"/>
          <p:cNvSpPr>
            <a:spLocks noChangeShapeType="1"/>
          </p:cNvSpPr>
          <p:nvPr>
            <p:custDataLst>
              <p:tags r:id="rId29"/>
            </p:custDataLst>
          </p:nvPr>
        </p:nvSpPr>
        <p:spPr bwMode="auto">
          <a:xfrm rot="16200000">
            <a:off x="3640698" y="6125203"/>
            <a:ext cx="59814" cy="3"/>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45" name="Line 17"/>
          <p:cNvSpPr>
            <a:spLocks noChangeShapeType="1"/>
          </p:cNvSpPr>
          <p:nvPr>
            <p:custDataLst>
              <p:tags r:id="rId30"/>
            </p:custDataLst>
          </p:nvPr>
        </p:nvSpPr>
        <p:spPr bwMode="auto">
          <a:xfrm rot="16200000">
            <a:off x="2902945" y="6223966"/>
            <a:ext cx="594910" cy="1"/>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46" name="TextBox 45"/>
          <p:cNvSpPr txBox="1"/>
          <p:nvPr/>
        </p:nvSpPr>
        <p:spPr bwMode="auto">
          <a:xfrm flipH="1">
            <a:off x="3141444" y="6283220"/>
            <a:ext cx="287556"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S</a:t>
            </a:r>
            <a:endParaRPr lang="en-US" dirty="0" smtClean="0">
              <a:solidFill>
                <a:srgbClr val="FFFFFF"/>
              </a:solidFill>
              <a:latin typeface="Calibri" pitchFamily="34" charset="0"/>
            </a:endParaRPr>
          </a:p>
        </p:txBody>
      </p:sp>
      <p:sp>
        <p:nvSpPr>
          <p:cNvPr id="47" name="TextBox 46"/>
          <p:cNvSpPr txBox="1"/>
          <p:nvPr/>
        </p:nvSpPr>
        <p:spPr bwMode="auto">
          <a:xfrm flipH="1">
            <a:off x="4267200" y="4572000"/>
            <a:ext cx="314808"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A</a:t>
            </a:r>
            <a:endParaRPr lang="en-US" dirty="0" smtClean="0">
              <a:solidFill>
                <a:srgbClr val="FFFFFF"/>
              </a:solidFill>
              <a:latin typeface="Calibri" pitchFamily="34" charset="0"/>
            </a:endParaRPr>
          </a:p>
        </p:txBody>
      </p:sp>
      <p:sp>
        <p:nvSpPr>
          <p:cNvPr id="48" name="TextBox 47"/>
          <p:cNvSpPr txBox="1"/>
          <p:nvPr/>
        </p:nvSpPr>
        <p:spPr bwMode="auto">
          <a:xfrm flipH="1">
            <a:off x="4426843" y="4572000"/>
            <a:ext cx="306792"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B</a:t>
            </a:r>
            <a:endParaRPr lang="en-US" dirty="0" smtClean="0">
              <a:solidFill>
                <a:srgbClr val="FFFFFF"/>
              </a:solidFill>
              <a:latin typeface="Calibri" pitchFamily="34" charset="0"/>
            </a:endParaRPr>
          </a:p>
        </p:txBody>
      </p:sp>
      <p:cxnSp>
        <p:nvCxnSpPr>
          <p:cNvPr id="49" name="Straight Connector 48"/>
          <p:cNvCxnSpPr/>
          <p:nvPr/>
        </p:nvCxnSpPr>
        <p:spPr>
          <a:xfrm>
            <a:off x="4419600" y="6207145"/>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Line 16"/>
          <p:cNvSpPr>
            <a:spLocks noChangeShapeType="1"/>
          </p:cNvSpPr>
          <p:nvPr>
            <p:custDataLst>
              <p:tags r:id="rId31"/>
            </p:custDataLst>
          </p:nvPr>
        </p:nvSpPr>
        <p:spPr bwMode="auto">
          <a:xfrm flipV="1">
            <a:off x="4217015" y="6231312"/>
            <a:ext cx="376239"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51" name="AutoShape 4"/>
          <p:cNvSpPr>
            <a:spLocks noChangeArrowheads="1"/>
          </p:cNvSpPr>
          <p:nvPr>
            <p:custDataLst>
              <p:tags r:id="rId32"/>
            </p:custDataLst>
          </p:nvPr>
        </p:nvSpPr>
        <p:spPr bwMode="auto">
          <a:xfrm flipH="1">
            <a:off x="3124200" y="5257800"/>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53" name="Line 7"/>
          <p:cNvSpPr>
            <a:spLocks noChangeShapeType="1"/>
          </p:cNvSpPr>
          <p:nvPr>
            <p:custDataLst>
              <p:tags r:id="rId33"/>
            </p:custDataLst>
          </p:nvPr>
        </p:nvSpPr>
        <p:spPr bwMode="auto">
          <a:xfrm>
            <a:off x="3200400" y="5943600"/>
            <a:ext cx="77787"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58" name="Line 6"/>
          <p:cNvSpPr>
            <a:spLocks noChangeShapeType="1"/>
          </p:cNvSpPr>
          <p:nvPr>
            <p:custDataLst>
              <p:tags r:id="rId34"/>
            </p:custDataLst>
          </p:nvPr>
        </p:nvSpPr>
        <p:spPr bwMode="auto">
          <a:xfrm flipV="1">
            <a:off x="3435124" y="5292561"/>
            <a:ext cx="978816"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cxnSp>
        <p:nvCxnSpPr>
          <p:cNvPr id="60" name="Straight Connector 59"/>
          <p:cNvCxnSpPr/>
          <p:nvPr/>
        </p:nvCxnSpPr>
        <p:spPr>
          <a:xfrm>
            <a:off x="4419600" y="5464158"/>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1" name="Line 11"/>
          <p:cNvSpPr>
            <a:spLocks noChangeShapeType="1"/>
          </p:cNvSpPr>
          <p:nvPr>
            <p:custDataLst>
              <p:tags r:id="rId35"/>
            </p:custDataLst>
          </p:nvPr>
        </p:nvSpPr>
        <p:spPr bwMode="auto">
          <a:xfrm>
            <a:off x="3439094" y="5514305"/>
            <a:ext cx="1143497" cy="0"/>
          </a:xfrm>
          <a:prstGeom prst="line">
            <a:avLst/>
          </a:prstGeom>
          <a:noFill/>
          <a:ln w="25560">
            <a:solidFill>
              <a:srgbClr val="FFFFFF"/>
            </a:solidFill>
            <a:miter lim="800000"/>
            <a:headEnd/>
            <a:tailEnd type="oval"/>
          </a:ln>
          <a:effectLst/>
        </p:spPr>
        <p:txBody>
          <a:bodyPr/>
          <a:lstStyle/>
          <a:p>
            <a:endParaRPr lang="en-US" dirty="0">
              <a:latin typeface="Calibri" pitchFamily="34" charset="0"/>
            </a:endParaRPr>
          </a:p>
        </p:txBody>
      </p:sp>
    </p:spTree>
    <p:extLst>
      <p:ext uri="{BB962C8B-B14F-4D97-AF65-F5344CB8AC3E}">
        <p14:creationId xmlns:p14="http://schemas.microsoft.com/office/powerpoint/2010/main" val="11513351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1202" name="Rectangle 2"/>
          <p:cNvSpPr>
            <a:spLocks noGrp="1" noChangeArrowheads="1"/>
          </p:cNvSpPr>
          <p:nvPr>
            <p:ph type="title"/>
            <p:custDataLst>
              <p:tags r:id="rId1"/>
            </p:custDataLst>
          </p:nvPr>
        </p:nvSpPr>
        <p:spPr/>
        <p:txBody>
          <a:bodyPr>
            <a:noAutofit/>
          </a:bodyPr>
          <a:lstStyle/>
          <a:p>
            <a:r>
              <a:rPr lang="en-US" dirty="0" smtClean="0"/>
              <a:t>1-bit  Adder</a:t>
            </a:r>
            <a:endParaRPr lang="en-US" dirty="0"/>
          </a:p>
        </p:txBody>
      </p:sp>
      <mc:AlternateContent xmlns:mc="http://schemas.openxmlformats.org/markup-compatibility/2006" xmlns:a14="http://schemas.microsoft.com/office/drawing/2010/main">
        <mc:Choice Requires="a14">
          <p:sp>
            <p:nvSpPr>
              <p:cNvPr id="1971243" name="Rectangle 43"/>
              <p:cNvSpPr>
                <a:spLocks noChangeArrowheads="1"/>
              </p:cNvSpPr>
              <p:nvPr>
                <p:custDataLst>
                  <p:tags r:id="rId2"/>
                </p:custDataLst>
              </p:nvPr>
            </p:nvSpPr>
            <p:spPr bwMode="auto">
              <a:xfrm>
                <a:off x="4114800" y="685800"/>
                <a:ext cx="4603750" cy="6172200"/>
              </a:xfrm>
              <a:prstGeom prst="rect">
                <a:avLst/>
              </a:prstGeom>
              <a:noFill/>
              <a:ln w="9525">
                <a:noFill/>
                <a:round/>
                <a:headEnd/>
                <a:tailEnd/>
              </a:ln>
              <a:effectLst/>
            </p:spPr>
            <p:txBody>
              <a:bodyPr lIns="0" tIns="0" rIns="0" bIns="0">
                <a:noAutofit/>
              </a:bodyPr>
              <a:lstStyle/>
              <a:p>
                <a:pPr marL="342900" indent="-342900">
                  <a:spcBef>
                    <a:spcPct val="20000"/>
                  </a:spcBef>
                  <a:buClr>
                    <a:schemeClr val="tx2"/>
                  </a:buClr>
                </a:pPr>
                <a:r>
                  <a:rPr lang="en-US" sz="3200" dirty="0" smtClean="0">
                    <a:solidFill>
                      <a:schemeClr val="accent1"/>
                    </a:solidFill>
                    <a:latin typeface="Calibri"/>
                  </a:rPr>
                  <a:t>Half Adder</a:t>
                </a:r>
              </a:p>
              <a:p>
                <a:pPr marL="342900" indent="-342900">
                  <a:spcBef>
                    <a:spcPct val="20000"/>
                  </a:spcBef>
                  <a:buClr>
                    <a:schemeClr val="accent1"/>
                  </a:buClr>
                  <a:buFont typeface="Arial" pitchFamily="34" charset="0"/>
                  <a:buChar char="•"/>
                </a:pPr>
                <a:r>
                  <a:rPr lang="en-US" sz="2800" dirty="0" smtClean="0">
                    <a:solidFill>
                      <a:srgbClr val="FFFFFF"/>
                    </a:solidFill>
                    <a:latin typeface="Calibri"/>
                  </a:rPr>
                  <a:t>Adds </a:t>
                </a:r>
                <a:r>
                  <a:rPr lang="en-US" sz="2800" dirty="0">
                    <a:solidFill>
                      <a:srgbClr val="FFFFFF"/>
                    </a:solidFill>
                    <a:latin typeface="Calibri"/>
                  </a:rPr>
                  <a:t>two 1-bit </a:t>
                </a:r>
                <a:r>
                  <a:rPr lang="en-US" sz="2800" dirty="0" smtClean="0">
                    <a:solidFill>
                      <a:srgbClr val="FFFFFF"/>
                    </a:solidFill>
                    <a:latin typeface="Calibri"/>
                  </a:rPr>
                  <a:t>numbers</a:t>
                </a:r>
              </a:p>
              <a:p>
                <a:pPr marL="342900" indent="-342900">
                  <a:spcBef>
                    <a:spcPct val="20000"/>
                  </a:spcBef>
                  <a:buClr>
                    <a:schemeClr val="accent1"/>
                  </a:buClr>
                  <a:buFont typeface="Arial" pitchFamily="34" charset="0"/>
                  <a:buChar char="•"/>
                </a:pPr>
                <a:r>
                  <a:rPr lang="en-US" sz="2800" dirty="0" smtClean="0">
                    <a:solidFill>
                      <a:srgbClr val="FFFFFF"/>
                    </a:solidFill>
                    <a:latin typeface="Calibri"/>
                  </a:rPr>
                  <a:t>Computes 1-bit result and   1-bit carry </a:t>
                </a:r>
              </a:p>
              <a:p>
                <a:pPr marL="342900" indent="-342900">
                  <a:spcBef>
                    <a:spcPct val="20000"/>
                  </a:spcBef>
                  <a:buClr>
                    <a:schemeClr val="accent1"/>
                  </a:buClr>
                  <a:buFont typeface="Arial" pitchFamily="34" charset="0"/>
                  <a:buChar char="•"/>
                </a:pPr>
                <a:r>
                  <a:rPr lang="en-US" sz="2800" dirty="0" smtClean="0">
                    <a:solidFill>
                      <a:srgbClr val="FFFFFF"/>
                    </a:solidFill>
                    <a:latin typeface="Calibri"/>
                  </a:rPr>
                  <a:t>No carry-in</a:t>
                </a:r>
              </a:p>
              <a:p>
                <a:pPr marL="342900" indent="-342900">
                  <a:spcBef>
                    <a:spcPct val="20000"/>
                  </a:spcBef>
                  <a:buClr>
                    <a:schemeClr val="accent1"/>
                  </a:buClr>
                  <a:buFont typeface="Arial" pitchFamily="34" charset="0"/>
                  <a:buChar char="•"/>
                </a:pPr>
                <a:endParaRPr lang="en-US" sz="2800" dirty="0">
                  <a:solidFill>
                    <a:srgbClr val="FFFFFF"/>
                  </a:solidFill>
                  <a:latin typeface="Calibri"/>
                </a:endParaRPr>
              </a:p>
              <a:p>
                <a:pPr marL="342900" indent="-342900">
                  <a:spcBef>
                    <a:spcPct val="20000"/>
                  </a:spcBef>
                  <a:buClr>
                    <a:schemeClr val="accent1"/>
                  </a:buClr>
                  <a:buFont typeface="Arial" pitchFamily="34" charset="0"/>
                  <a:buChar char="•"/>
                </a:pPr>
                <a:r>
                  <a:rPr lang="en-US" sz="2800" dirty="0" smtClean="0">
                    <a:solidFill>
                      <a:srgbClr val="FFFFFF"/>
                    </a:solidFill>
                    <a:latin typeface="Calibri"/>
                  </a:rPr>
                  <a:t>S = </a:t>
                </a:r>
                <a14:m>
                  <m:oMath xmlns:m="http://schemas.openxmlformats.org/officeDocument/2006/math">
                    <m:acc>
                      <m:accPr>
                        <m:chr m:val="̅"/>
                        <m:ctrlPr>
                          <a:rPr lang="en-US" sz="2800" i="1" smtClean="0">
                            <a:solidFill>
                              <a:srgbClr val="FFFFFF"/>
                            </a:solidFill>
                            <a:latin typeface="Cambria Math"/>
                          </a:rPr>
                        </m:ctrlPr>
                      </m:accPr>
                      <m:e>
                        <m:r>
                          <m:rPr>
                            <m:sty m:val="p"/>
                          </m:rPr>
                          <a:rPr lang="en-US" sz="2800" b="0" i="0" smtClean="0">
                            <a:solidFill>
                              <a:srgbClr val="FFFFFF"/>
                            </a:solidFill>
                            <a:latin typeface="Cambria Math"/>
                          </a:rPr>
                          <m:t>A</m:t>
                        </m:r>
                      </m:e>
                    </m:acc>
                  </m:oMath>
                </a14:m>
                <a:r>
                  <a:rPr lang="en-US" sz="2800" dirty="0" smtClean="0">
                    <a:solidFill>
                      <a:srgbClr val="FFFFFF"/>
                    </a:solidFill>
                    <a:latin typeface="Calibri"/>
                  </a:rPr>
                  <a:t>B + A</a:t>
                </a:r>
                <a14:m>
                  <m:oMath xmlns:m="http://schemas.openxmlformats.org/officeDocument/2006/math">
                    <m:acc>
                      <m:accPr>
                        <m:chr m:val="̅"/>
                        <m:ctrlPr>
                          <a:rPr lang="en-US" sz="2800" i="1" dirty="0" smtClean="0">
                            <a:solidFill>
                              <a:srgbClr val="FFFFFF"/>
                            </a:solidFill>
                            <a:latin typeface="Cambria Math"/>
                          </a:rPr>
                        </m:ctrlPr>
                      </m:accPr>
                      <m:e>
                        <m:r>
                          <m:rPr>
                            <m:sty m:val="p"/>
                          </m:rPr>
                          <a:rPr lang="en-US" sz="2800" b="0" i="0" dirty="0" smtClean="0">
                            <a:solidFill>
                              <a:srgbClr val="FFFFFF"/>
                            </a:solidFill>
                            <a:latin typeface="Cambria Math"/>
                          </a:rPr>
                          <m:t>B</m:t>
                        </m:r>
                      </m:e>
                    </m:acc>
                  </m:oMath>
                </a14:m>
                <a:r>
                  <a:rPr lang="en-US" sz="2800" dirty="0" smtClean="0">
                    <a:solidFill>
                      <a:srgbClr val="FFFFFF"/>
                    </a:solidFill>
                    <a:latin typeface="Calibri"/>
                  </a:rPr>
                  <a:t> = </a:t>
                </a:r>
                <a:r>
                  <a:rPr lang="en-US" sz="2800" dirty="0" smtClean="0">
                    <a:solidFill>
                      <a:schemeClr val="accent1"/>
                    </a:solidFill>
                    <a:latin typeface="Calibri"/>
                  </a:rPr>
                  <a:t>A </a:t>
                </a:r>
                <a:r>
                  <a:rPr lang="en-US" sz="2800" dirty="0" smtClean="0">
                    <a:solidFill>
                      <a:schemeClr val="accent1"/>
                    </a:solidFill>
                    <a:latin typeface="Calibri"/>
                    <a:sym typeface="Symbol"/>
                  </a:rPr>
                  <a:t> B</a:t>
                </a:r>
                <a:endParaRPr lang="en-US" sz="2800" dirty="0" smtClean="0">
                  <a:solidFill>
                    <a:schemeClr val="accent1"/>
                  </a:solidFill>
                  <a:latin typeface="Calibri"/>
                </a:endParaRPr>
              </a:p>
              <a:p>
                <a:pPr marL="342900" indent="-342900">
                  <a:spcBef>
                    <a:spcPct val="20000"/>
                  </a:spcBef>
                  <a:buClr>
                    <a:schemeClr val="accent1"/>
                  </a:buClr>
                  <a:buFont typeface="Arial" pitchFamily="34" charset="0"/>
                  <a:buChar char="•"/>
                </a:pPr>
                <a:r>
                  <a:rPr lang="en-US" sz="2800" dirty="0" err="1" smtClean="0">
                    <a:solidFill>
                      <a:srgbClr val="FFFFFF"/>
                    </a:solidFill>
                    <a:latin typeface="Calibri"/>
                  </a:rPr>
                  <a:t>C</a:t>
                </a:r>
                <a:r>
                  <a:rPr lang="en-US" sz="2800" baseline="-25000" dirty="0" err="1" smtClean="0">
                    <a:solidFill>
                      <a:srgbClr val="FFFFFF"/>
                    </a:solidFill>
                    <a:latin typeface="Calibri"/>
                  </a:rPr>
                  <a:t>out</a:t>
                </a:r>
                <a:r>
                  <a:rPr lang="en-US" sz="2800" dirty="0" smtClean="0">
                    <a:solidFill>
                      <a:srgbClr val="FFFFFF"/>
                    </a:solidFill>
                    <a:latin typeface="Calibri"/>
                  </a:rPr>
                  <a:t> = AB</a:t>
                </a:r>
              </a:p>
            </p:txBody>
          </p:sp>
        </mc:Choice>
        <mc:Fallback xmlns="">
          <p:sp>
            <p:nvSpPr>
              <p:cNvPr id="1971243" name="Rectangle 43"/>
              <p:cNvSpPr>
                <a:spLocks noRot="1" noChangeAspect="1" noMove="1" noResize="1" noEditPoints="1" noAdjustHandles="1" noChangeArrowheads="1" noChangeShapeType="1" noTextEdit="1"/>
              </p:cNvSpPr>
              <p:nvPr>
                <p:custDataLst>
                  <p:tags r:id="rId26"/>
                </p:custDataLst>
              </p:nvPr>
            </p:nvSpPr>
            <p:spPr bwMode="auto">
              <a:xfrm>
                <a:off x="4114800" y="685800"/>
                <a:ext cx="4603750" cy="6172200"/>
              </a:xfrm>
              <a:prstGeom prst="rect">
                <a:avLst/>
              </a:prstGeom>
              <a:blipFill rotWithShape="1">
                <a:blip r:embed="rId27"/>
                <a:stretch>
                  <a:fillRect l="-5298" t="-2075"/>
                </a:stretch>
              </a:blipFill>
              <a:ln w="9525">
                <a:noFill/>
                <a:round/>
                <a:headEnd/>
                <a:tailEnd/>
              </a:ln>
              <a:effectLst/>
            </p:spPr>
            <p:txBody>
              <a:bodyPr/>
              <a:lstStyle/>
              <a:p>
                <a:r>
                  <a:rPr lang="en-US">
                    <a:noFill/>
                  </a:rPr>
                  <a:t> </a:t>
                </a:r>
              </a:p>
            </p:txBody>
          </p:sp>
        </mc:Fallback>
      </mc:AlternateContent>
      <p:sp>
        <p:nvSpPr>
          <p:cNvPr id="14" name="Rectangle 3"/>
          <p:cNvSpPr>
            <a:spLocks noChangeArrowheads="1"/>
          </p:cNvSpPr>
          <p:nvPr>
            <p:custDataLst>
              <p:tags r:id="rId3"/>
            </p:custDataLst>
          </p:nvPr>
        </p:nvSpPr>
        <p:spPr bwMode="auto">
          <a:xfrm>
            <a:off x="1219200" y="1447800"/>
            <a:ext cx="1219200" cy="990600"/>
          </a:xfrm>
          <a:prstGeom prst="rect">
            <a:avLst/>
          </a:prstGeom>
          <a:noFill/>
          <a:ln w="28575" algn="ctr">
            <a:solidFill>
              <a:schemeClr val="accent4">
                <a:lumMod val="60000"/>
                <a:lumOff val="40000"/>
              </a:schemeClr>
            </a:solidFill>
            <a:miter lim="800000"/>
            <a:headEnd/>
            <a:tailEnd/>
          </a:ln>
          <a:effectLst/>
        </p:spPr>
        <p:txBody>
          <a:bodyPr anchor="ctr">
            <a:spAutoFit/>
          </a:bodyPr>
          <a:lstStyle/>
          <a:p>
            <a:endParaRPr lang="en-US"/>
          </a:p>
        </p:txBody>
      </p:sp>
      <p:sp>
        <p:nvSpPr>
          <p:cNvPr id="17" name="Line 6"/>
          <p:cNvSpPr>
            <a:spLocks noChangeShapeType="1"/>
          </p:cNvSpPr>
          <p:nvPr>
            <p:custDataLst>
              <p:tags r:id="rId4"/>
            </p:custDataLst>
          </p:nvPr>
        </p:nvSpPr>
        <p:spPr bwMode="auto">
          <a:xfrm>
            <a:off x="1524000" y="1066800"/>
            <a:ext cx="0" cy="381000"/>
          </a:xfrm>
          <a:prstGeom prst="line">
            <a:avLst/>
          </a:prstGeom>
          <a:noFill/>
          <a:ln w="28575">
            <a:solidFill>
              <a:srgbClr val="FFFFFF"/>
            </a:solidFill>
            <a:round/>
            <a:headEnd type="none" w="med" len="med"/>
            <a:tailEnd type="arrow" w="lg" len="med"/>
          </a:ln>
          <a:effectLst/>
        </p:spPr>
        <p:txBody>
          <a:bodyPr wrap="none" anchor="ctr">
            <a:spAutoFit/>
          </a:bodyPr>
          <a:lstStyle/>
          <a:p>
            <a:endParaRPr lang="en-US"/>
          </a:p>
        </p:txBody>
      </p:sp>
      <p:sp>
        <p:nvSpPr>
          <p:cNvPr id="18" name="Line 7"/>
          <p:cNvSpPr>
            <a:spLocks noChangeShapeType="1"/>
          </p:cNvSpPr>
          <p:nvPr>
            <p:custDataLst>
              <p:tags r:id="rId5"/>
            </p:custDataLst>
          </p:nvPr>
        </p:nvSpPr>
        <p:spPr bwMode="auto">
          <a:xfrm>
            <a:off x="2209800" y="1066800"/>
            <a:ext cx="0" cy="381000"/>
          </a:xfrm>
          <a:prstGeom prst="line">
            <a:avLst/>
          </a:prstGeom>
          <a:noFill/>
          <a:ln w="28575">
            <a:solidFill>
              <a:srgbClr val="FFFFFF"/>
            </a:solidFill>
            <a:round/>
            <a:headEnd type="none" w="med" len="med"/>
            <a:tailEnd type="arrow" w="lg" len="med"/>
          </a:ln>
          <a:effectLst/>
        </p:spPr>
        <p:txBody>
          <a:bodyPr wrap="none" anchor="ctr">
            <a:spAutoFit/>
          </a:bodyPr>
          <a:lstStyle/>
          <a:p>
            <a:endParaRPr lang="en-US"/>
          </a:p>
        </p:txBody>
      </p:sp>
      <p:sp>
        <p:nvSpPr>
          <p:cNvPr id="21" name="Line 10"/>
          <p:cNvSpPr>
            <a:spLocks noChangeShapeType="1"/>
          </p:cNvSpPr>
          <p:nvPr>
            <p:custDataLst>
              <p:tags r:id="rId6"/>
            </p:custDataLst>
          </p:nvPr>
        </p:nvSpPr>
        <p:spPr bwMode="auto">
          <a:xfrm flipH="1">
            <a:off x="762000" y="1981200"/>
            <a:ext cx="457200" cy="0"/>
          </a:xfrm>
          <a:prstGeom prst="line">
            <a:avLst/>
          </a:prstGeom>
          <a:noFill/>
          <a:ln w="28575">
            <a:solidFill>
              <a:srgbClr val="FFFFFF"/>
            </a:solidFill>
            <a:round/>
            <a:headEnd type="none" w="med" len="med"/>
            <a:tailEnd type="arrow" w="lg" len="med"/>
          </a:ln>
          <a:effectLst/>
        </p:spPr>
        <p:txBody>
          <a:bodyPr anchor="ctr">
            <a:spAutoFit/>
          </a:bodyPr>
          <a:lstStyle/>
          <a:p>
            <a:endParaRPr lang="en-US"/>
          </a:p>
        </p:txBody>
      </p:sp>
      <p:sp>
        <p:nvSpPr>
          <p:cNvPr id="22" name="Line 11"/>
          <p:cNvSpPr>
            <a:spLocks noChangeShapeType="1"/>
          </p:cNvSpPr>
          <p:nvPr>
            <p:custDataLst>
              <p:tags r:id="rId7"/>
            </p:custDataLst>
          </p:nvPr>
        </p:nvSpPr>
        <p:spPr bwMode="auto">
          <a:xfrm>
            <a:off x="1828800" y="2438400"/>
            <a:ext cx="0" cy="457200"/>
          </a:xfrm>
          <a:prstGeom prst="line">
            <a:avLst/>
          </a:prstGeom>
          <a:noFill/>
          <a:ln w="28575">
            <a:solidFill>
              <a:srgbClr val="FFFFFF"/>
            </a:solidFill>
            <a:round/>
            <a:headEnd type="none" w="med" len="med"/>
            <a:tailEnd type="arrow" w="lg" len="med"/>
          </a:ln>
          <a:effectLst/>
        </p:spPr>
        <p:txBody>
          <a:bodyPr wrap="square" anchor="ctr">
            <a:spAutoFit/>
          </a:bodyPr>
          <a:lstStyle/>
          <a:p>
            <a:endParaRPr lang="en-US"/>
          </a:p>
        </p:txBody>
      </p:sp>
      <p:sp>
        <p:nvSpPr>
          <p:cNvPr id="19" name="TextBox 18"/>
          <p:cNvSpPr txBox="1"/>
          <p:nvPr>
            <p:custDataLst>
              <p:tags r:id="rId8"/>
            </p:custDataLst>
          </p:nvPr>
        </p:nvSpPr>
        <p:spPr bwMode="auto">
          <a:xfrm>
            <a:off x="1371600" y="435472"/>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smtClean="0">
                <a:solidFill>
                  <a:srgbClr val="FFFFFF"/>
                </a:solidFill>
                <a:latin typeface="Calibri" pitchFamily="34" charset="0"/>
              </a:rPr>
              <a:t>A</a:t>
            </a:r>
          </a:p>
        </p:txBody>
      </p:sp>
      <p:sp>
        <p:nvSpPr>
          <p:cNvPr id="25" name="TextBox 24"/>
          <p:cNvSpPr txBox="1"/>
          <p:nvPr>
            <p:custDataLst>
              <p:tags r:id="rId9"/>
            </p:custDataLst>
          </p:nvPr>
        </p:nvSpPr>
        <p:spPr bwMode="auto">
          <a:xfrm>
            <a:off x="2057400" y="457200"/>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smtClean="0">
                <a:solidFill>
                  <a:srgbClr val="FFFFFF"/>
                </a:solidFill>
                <a:latin typeface="Calibri" pitchFamily="34" charset="0"/>
              </a:rPr>
              <a:t>B</a:t>
            </a:r>
          </a:p>
        </p:txBody>
      </p:sp>
      <p:sp>
        <p:nvSpPr>
          <p:cNvPr id="26" name="TextBox 25"/>
          <p:cNvSpPr txBox="1"/>
          <p:nvPr>
            <p:custDataLst>
              <p:tags r:id="rId10"/>
            </p:custDataLst>
          </p:nvPr>
        </p:nvSpPr>
        <p:spPr bwMode="auto">
          <a:xfrm>
            <a:off x="1676400" y="2797672"/>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a:solidFill>
                  <a:srgbClr val="FFFFFF"/>
                </a:solidFill>
                <a:latin typeface="Calibri" pitchFamily="34" charset="0"/>
              </a:rPr>
              <a:t>S</a:t>
            </a:r>
            <a:endParaRPr lang="en-US" sz="3200" dirty="0" smtClean="0">
              <a:solidFill>
                <a:srgbClr val="FFFFFF"/>
              </a:solidFill>
              <a:latin typeface="Calibri" pitchFamily="34" charset="0"/>
            </a:endParaRPr>
          </a:p>
        </p:txBody>
      </p:sp>
      <p:sp>
        <p:nvSpPr>
          <p:cNvPr id="27" name="TextBox 26"/>
          <p:cNvSpPr txBox="1"/>
          <p:nvPr>
            <p:custDataLst>
              <p:tags r:id="rId11"/>
            </p:custDataLst>
          </p:nvPr>
        </p:nvSpPr>
        <p:spPr bwMode="auto">
          <a:xfrm>
            <a:off x="76200" y="1620239"/>
            <a:ext cx="914400" cy="665761"/>
          </a:xfrm>
          <a:prstGeom prst="rect">
            <a:avLst/>
          </a:prstGeom>
          <a:noFill/>
          <a:ln w="9525">
            <a:noFill/>
            <a:round/>
            <a:headEnd/>
            <a:tailEnd/>
          </a:ln>
          <a:effectLst/>
        </p:spPr>
        <p:txBody>
          <a:bodyPr wrap="none" lIns="0" tIns="0" rIns="0" bIns="0" rtlCol="0">
            <a:noAutofit/>
          </a:bodyPr>
          <a:lstStyle/>
          <a:p>
            <a:pPr algn="ctr" eaLnBrk="1" hangingPunct="1">
              <a:lnSpc>
                <a:spcPct val="116000"/>
              </a:lnSpc>
              <a:tabLst>
                <a:tab pos="723900" algn="l"/>
                <a:tab pos="1447800" algn="l"/>
                <a:tab pos="2171700" algn="l"/>
              </a:tabLst>
            </a:pPr>
            <a:r>
              <a:rPr lang="en-US" sz="3200" dirty="0" err="1" smtClean="0">
                <a:solidFill>
                  <a:srgbClr val="FFFFFF"/>
                </a:solidFill>
                <a:latin typeface="Calibri" pitchFamily="34" charset="0"/>
              </a:rPr>
              <a:t>C</a:t>
            </a:r>
            <a:r>
              <a:rPr lang="en-US" sz="3200" baseline="-25000" dirty="0" err="1" smtClean="0">
                <a:solidFill>
                  <a:srgbClr val="FFFFFF"/>
                </a:solidFill>
                <a:latin typeface="Calibri" pitchFamily="34" charset="0"/>
              </a:rPr>
              <a:t>out</a:t>
            </a:r>
            <a:endParaRPr lang="en-US" sz="3200" baseline="-25000" dirty="0" smtClean="0">
              <a:solidFill>
                <a:srgbClr val="FFFFFF"/>
              </a:solidFill>
              <a:latin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947709499"/>
              </p:ext>
            </p:extLst>
          </p:nvPr>
        </p:nvGraphicFramePr>
        <p:xfrm>
          <a:off x="533400" y="3962400"/>
          <a:ext cx="1752600" cy="1854200"/>
        </p:xfrm>
        <a:graphic>
          <a:graphicData uri="http://schemas.openxmlformats.org/drawingml/2006/table">
            <a:tbl>
              <a:tblPr firstRow="1" bandRow="1">
                <a:tableStyleId>{5C22544A-7EE6-4342-B048-85BDC9FD1C3A}</a:tableStyleId>
              </a:tblPr>
              <a:tblGrid>
                <a:gridCol w="375557"/>
                <a:gridCol w="310243"/>
                <a:gridCol w="533400"/>
                <a:gridCol w="533400"/>
              </a:tblGrid>
              <a:tr h="370840">
                <a:tc>
                  <a:txBody>
                    <a:bodyPr/>
                    <a:lstStyle/>
                    <a:p>
                      <a:r>
                        <a:rPr lang="en-US" dirty="0" smtClean="0">
                          <a:solidFill>
                            <a:schemeClr val="tx1"/>
                          </a:solidFill>
                        </a:rPr>
                        <a:t>A</a:t>
                      </a:r>
                      <a:endParaRPr lang="en-US" dirty="0">
                        <a:solidFill>
                          <a:schemeClr val="tx1"/>
                        </a:solidFill>
                      </a:endParaRPr>
                    </a:p>
                  </a:txBody>
                  <a:tcPr>
                    <a:noFill/>
                  </a:tcPr>
                </a:tc>
                <a:tc>
                  <a:txBody>
                    <a:bodyPr/>
                    <a:lstStyle/>
                    <a:p>
                      <a:r>
                        <a:rPr lang="en-US" dirty="0" smtClean="0">
                          <a:solidFill>
                            <a:schemeClr val="tx1"/>
                          </a:solidFill>
                        </a:rPr>
                        <a:t>B</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err="1" smtClean="0">
                          <a:solidFill>
                            <a:schemeClr val="tx1"/>
                          </a:solidFill>
                        </a:rPr>
                        <a:t>C</a:t>
                      </a:r>
                      <a:r>
                        <a:rPr lang="en-US" baseline="-25000" dirty="0" err="1" smtClean="0">
                          <a:solidFill>
                            <a:schemeClr val="tx1"/>
                          </a:solidFill>
                        </a:rPr>
                        <a:t>out</a:t>
                      </a:r>
                      <a:endParaRPr lang="en-US" baseline="-25000"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tx1"/>
                          </a:solidFill>
                        </a:rPr>
                        <a:t>S</a:t>
                      </a:r>
                      <a:endParaRPr lang="en-US" dirty="0">
                        <a:solidFill>
                          <a:schemeClr val="tx1"/>
                        </a:solidFill>
                      </a:endParaRPr>
                    </a:p>
                  </a:txBody>
                  <a:tcPr>
                    <a:noFill/>
                  </a:tcPr>
                </a:tc>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1"/>
                          </a:solidFill>
                        </a:rPr>
                        <a:t>0</a:t>
                      </a:r>
                      <a:endParaRPr lang="en-US" dirty="0">
                        <a:solidFill>
                          <a:schemeClr val="accent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1"/>
                          </a:solidFill>
                        </a:rPr>
                        <a:t>0</a:t>
                      </a:r>
                      <a:endParaRPr lang="en-US" dirty="0">
                        <a:solidFill>
                          <a:schemeClr val="accent1"/>
                        </a:solidFill>
                      </a:endParaRPr>
                    </a:p>
                  </a:txBody>
                  <a:tcPr>
                    <a:noFill/>
                  </a:tcPr>
                </a:tc>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1"/>
                          </a:solidFill>
                        </a:rPr>
                        <a:t>0</a:t>
                      </a:r>
                      <a:endParaRPr lang="en-US" dirty="0">
                        <a:solidFill>
                          <a:schemeClr val="accent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1"/>
                          </a:solidFill>
                        </a:rPr>
                        <a:t>1</a:t>
                      </a:r>
                      <a:endParaRPr lang="en-US" dirty="0">
                        <a:solidFill>
                          <a:schemeClr val="accent1"/>
                        </a:solidFill>
                      </a:endParaRPr>
                    </a:p>
                  </a:txBody>
                  <a:tcPr>
                    <a:noFill/>
                  </a:tcPr>
                </a:tc>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1"/>
                          </a:solidFill>
                        </a:rPr>
                        <a:t>0</a:t>
                      </a:r>
                      <a:endParaRPr lang="en-US" dirty="0">
                        <a:solidFill>
                          <a:schemeClr val="accent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1"/>
                          </a:solidFill>
                        </a:rPr>
                        <a:t>1</a:t>
                      </a:r>
                      <a:endParaRPr lang="en-US" dirty="0">
                        <a:solidFill>
                          <a:schemeClr val="accent1"/>
                        </a:solidFill>
                      </a:endParaRPr>
                    </a:p>
                  </a:txBody>
                  <a:tcPr>
                    <a:noFill/>
                  </a:tcPr>
                </a:tc>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1"/>
                          </a:solidFill>
                        </a:rPr>
                        <a:t>1</a:t>
                      </a:r>
                      <a:endParaRPr lang="en-US" dirty="0">
                        <a:solidFill>
                          <a:schemeClr val="accent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1"/>
                          </a:solidFill>
                        </a:rPr>
                        <a:t>0</a:t>
                      </a:r>
                      <a:endParaRPr lang="en-US" dirty="0">
                        <a:solidFill>
                          <a:schemeClr val="accent1"/>
                        </a:solidFill>
                      </a:endParaRPr>
                    </a:p>
                  </a:txBody>
                  <a:tcPr>
                    <a:noFill/>
                  </a:tcPr>
                </a:tc>
              </a:tr>
            </a:tbl>
          </a:graphicData>
        </a:graphic>
      </p:graphicFrame>
      <p:sp>
        <p:nvSpPr>
          <p:cNvPr id="15" name="Line 6"/>
          <p:cNvSpPr>
            <a:spLocks noChangeShapeType="1"/>
          </p:cNvSpPr>
          <p:nvPr>
            <p:custDataLst>
              <p:tags r:id="rId12"/>
            </p:custDataLst>
          </p:nvPr>
        </p:nvSpPr>
        <p:spPr bwMode="auto">
          <a:xfrm>
            <a:off x="3657599" y="5885839"/>
            <a:ext cx="767003"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31" name="AutoShape 14"/>
          <p:cNvSpPr>
            <a:spLocks noChangeArrowheads="1"/>
          </p:cNvSpPr>
          <p:nvPr>
            <p:custDataLst>
              <p:tags r:id="rId13"/>
            </p:custDataLst>
          </p:nvPr>
        </p:nvSpPr>
        <p:spPr bwMode="auto">
          <a:xfrm>
            <a:off x="3296089" y="5791200"/>
            <a:ext cx="292554" cy="315157"/>
          </a:xfrm>
          <a:prstGeom prst="moon">
            <a:avLst>
              <a:gd name="adj" fmla="val 87500"/>
            </a:avLst>
          </a:prstGeom>
          <a:noFill/>
          <a:ln w="25560">
            <a:solidFill>
              <a:schemeClr val="accent1"/>
            </a:solidFill>
            <a:miter lim="800000"/>
            <a:headEnd/>
            <a:tailEnd/>
          </a:ln>
          <a:effectLst/>
        </p:spPr>
        <p:txBody>
          <a:bodyPr wrap="none" anchor="ctr"/>
          <a:lstStyle/>
          <a:p>
            <a:endParaRPr lang="en-US" dirty="0">
              <a:solidFill>
                <a:schemeClr val="accent1"/>
              </a:solidFill>
              <a:latin typeface="Calibri" pitchFamily="34" charset="0"/>
            </a:endParaRPr>
          </a:p>
        </p:txBody>
      </p:sp>
      <p:sp>
        <p:nvSpPr>
          <p:cNvPr id="34" name="Line 17"/>
          <p:cNvSpPr>
            <a:spLocks noChangeShapeType="1"/>
          </p:cNvSpPr>
          <p:nvPr>
            <p:custDataLst>
              <p:tags r:id="rId14"/>
            </p:custDataLst>
          </p:nvPr>
        </p:nvSpPr>
        <p:spPr bwMode="auto">
          <a:xfrm>
            <a:off x="2853860" y="5396939"/>
            <a:ext cx="289829"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39" name="Line 16"/>
          <p:cNvSpPr>
            <a:spLocks noChangeShapeType="1"/>
          </p:cNvSpPr>
          <p:nvPr>
            <p:custDataLst>
              <p:tags r:id="rId15"/>
            </p:custDataLst>
          </p:nvPr>
        </p:nvSpPr>
        <p:spPr bwMode="auto">
          <a:xfrm rot="16200000" flipV="1">
            <a:off x="3924909" y="5383906"/>
            <a:ext cx="996623" cy="7243"/>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42" name="TextBox 41"/>
          <p:cNvSpPr txBox="1"/>
          <p:nvPr/>
        </p:nvSpPr>
        <p:spPr bwMode="auto">
          <a:xfrm flipH="1">
            <a:off x="4267200" y="4572000"/>
            <a:ext cx="314808"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A</a:t>
            </a:r>
            <a:endParaRPr lang="en-US" dirty="0" smtClean="0">
              <a:solidFill>
                <a:srgbClr val="FFFFFF"/>
              </a:solidFill>
              <a:latin typeface="Calibri" pitchFamily="34" charset="0"/>
            </a:endParaRPr>
          </a:p>
        </p:txBody>
      </p:sp>
      <p:sp>
        <p:nvSpPr>
          <p:cNvPr id="43" name="TextBox 42"/>
          <p:cNvSpPr txBox="1"/>
          <p:nvPr/>
        </p:nvSpPr>
        <p:spPr bwMode="auto">
          <a:xfrm flipH="1">
            <a:off x="4426843" y="4572000"/>
            <a:ext cx="306792"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B</a:t>
            </a:r>
            <a:endParaRPr lang="en-US" dirty="0" smtClean="0">
              <a:solidFill>
                <a:srgbClr val="FFFFFF"/>
              </a:solidFill>
              <a:latin typeface="Calibri" pitchFamily="34" charset="0"/>
            </a:endParaRPr>
          </a:p>
        </p:txBody>
      </p:sp>
      <p:sp>
        <p:nvSpPr>
          <p:cNvPr id="44" name="TextBox 43"/>
          <p:cNvSpPr txBox="1"/>
          <p:nvPr/>
        </p:nvSpPr>
        <p:spPr bwMode="auto">
          <a:xfrm flipH="1">
            <a:off x="2521843" y="4987820"/>
            <a:ext cx="518388" cy="396456"/>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err="1" smtClean="0">
                <a:solidFill>
                  <a:srgbClr val="FFFFFF"/>
                </a:solidFill>
                <a:latin typeface="Calibri" pitchFamily="34" charset="0"/>
              </a:rPr>
              <a:t>C</a:t>
            </a:r>
            <a:r>
              <a:rPr lang="en-US" baseline="-25000" dirty="0" err="1" smtClean="0">
                <a:solidFill>
                  <a:srgbClr val="FFFFFF"/>
                </a:solidFill>
                <a:latin typeface="Calibri" pitchFamily="34" charset="0"/>
              </a:rPr>
              <a:t>out</a:t>
            </a:r>
            <a:endParaRPr lang="en-US" baseline="-25000" dirty="0" smtClean="0">
              <a:solidFill>
                <a:srgbClr val="FFFFFF"/>
              </a:solidFill>
              <a:latin typeface="Calibri" pitchFamily="34" charset="0"/>
            </a:endParaRPr>
          </a:p>
        </p:txBody>
      </p:sp>
      <p:sp>
        <p:nvSpPr>
          <p:cNvPr id="48" name="Line 16"/>
          <p:cNvSpPr>
            <a:spLocks noChangeShapeType="1"/>
          </p:cNvSpPr>
          <p:nvPr>
            <p:custDataLst>
              <p:tags r:id="rId16"/>
            </p:custDataLst>
          </p:nvPr>
        </p:nvSpPr>
        <p:spPr bwMode="auto">
          <a:xfrm rot="16200000" flipV="1">
            <a:off x="4028125" y="5440334"/>
            <a:ext cx="1116248" cy="14011"/>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54" name="Rectangle 3"/>
          <p:cNvSpPr>
            <a:spLocks noChangeArrowheads="1"/>
          </p:cNvSpPr>
          <p:nvPr>
            <p:custDataLst>
              <p:tags r:id="rId17"/>
            </p:custDataLst>
          </p:nvPr>
        </p:nvSpPr>
        <p:spPr bwMode="auto">
          <a:xfrm>
            <a:off x="2998774" y="5004908"/>
            <a:ext cx="1878026" cy="1371600"/>
          </a:xfrm>
          <a:prstGeom prst="rect">
            <a:avLst/>
          </a:prstGeom>
          <a:noFill/>
          <a:ln w="28575" algn="ctr">
            <a:solidFill>
              <a:schemeClr val="accent4">
                <a:lumMod val="60000"/>
                <a:lumOff val="40000"/>
              </a:schemeClr>
            </a:solidFill>
            <a:miter lim="800000"/>
            <a:headEnd/>
            <a:tailEnd/>
          </a:ln>
          <a:effectLst/>
        </p:spPr>
        <p:txBody>
          <a:bodyPr wrap="square" anchor="ctr">
            <a:spAutoFit/>
          </a:bodyPr>
          <a:lstStyle/>
          <a:p>
            <a:endParaRPr lang="en-US"/>
          </a:p>
        </p:txBody>
      </p:sp>
      <p:cxnSp>
        <p:nvCxnSpPr>
          <p:cNvPr id="5" name="Straight Connector 4"/>
          <p:cNvCxnSpPr/>
          <p:nvPr/>
        </p:nvCxnSpPr>
        <p:spPr>
          <a:xfrm>
            <a:off x="4424602" y="5972692"/>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Line 11"/>
          <p:cNvSpPr>
            <a:spLocks noChangeShapeType="1"/>
          </p:cNvSpPr>
          <p:nvPr>
            <p:custDataLst>
              <p:tags r:id="rId18"/>
            </p:custDataLst>
          </p:nvPr>
        </p:nvSpPr>
        <p:spPr bwMode="auto">
          <a:xfrm>
            <a:off x="3657599" y="6022839"/>
            <a:ext cx="935655" cy="0"/>
          </a:xfrm>
          <a:prstGeom prst="line">
            <a:avLst/>
          </a:prstGeom>
          <a:noFill/>
          <a:ln w="25560">
            <a:solidFill>
              <a:srgbClr val="FFFFFF"/>
            </a:solidFill>
            <a:miter lim="800000"/>
            <a:headEnd/>
            <a:tailEnd type="oval"/>
          </a:ln>
          <a:effectLst/>
        </p:spPr>
        <p:txBody>
          <a:bodyPr/>
          <a:lstStyle/>
          <a:p>
            <a:endParaRPr lang="en-US" dirty="0">
              <a:latin typeface="Calibri" pitchFamily="34" charset="0"/>
            </a:endParaRPr>
          </a:p>
        </p:txBody>
      </p:sp>
      <p:sp>
        <p:nvSpPr>
          <p:cNvPr id="8" name="Freeform 7"/>
          <p:cNvSpPr/>
          <p:nvPr/>
        </p:nvSpPr>
        <p:spPr>
          <a:xfrm>
            <a:off x="3611881" y="5799980"/>
            <a:ext cx="45719" cy="296214"/>
          </a:xfrm>
          <a:custGeom>
            <a:avLst/>
            <a:gdLst>
              <a:gd name="connsiteX0" fmla="*/ 57955 w 57955"/>
              <a:gd name="connsiteY0" fmla="*/ 0 h 296214"/>
              <a:gd name="connsiteX1" fmla="*/ 0 w 57955"/>
              <a:gd name="connsiteY1" fmla="*/ 148107 h 296214"/>
              <a:gd name="connsiteX2" fmla="*/ 57955 w 57955"/>
              <a:gd name="connsiteY2" fmla="*/ 296214 h 296214"/>
            </a:gdLst>
            <a:ahLst/>
            <a:cxnLst>
              <a:cxn ang="0">
                <a:pos x="connsiteX0" y="connsiteY0"/>
              </a:cxn>
              <a:cxn ang="0">
                <a:pos x="connsiteX1" y="connsiteY1"/>
              </a:cxn>
              <a:cxn ang="0">
                <a:pos x="connsiteX2" y="connsiteY2"/>
              </a:cxn>
            </a:cxnLst>
            <a:rect l="l" t="t" r="r" b="b"/>
            <a:pathLst>
              <a:path w="57955" h="296214">
                <a:moveTo>
                  <a:pt x="57955" y="0"/>
                </a:moveTo>
                <a:cubicBezTo>
                  <a:pt x="28977" y="49369"/>
                  <a:pt x="0" y="98738"/>
                  <a:pt x="0" y="148107"/>
                </a:cubicBezTo>
                <a:cubicBezTo>
                  <a:pt x="0" y="197476"/>
                  <a:pt x="28977" y="246845"/>
                  <a:pt x="57955" y="296214"/>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AutoShape 4"/>
          <p:cNvSpPr>
            <a:spLocks noChangeArrowheads="1"/>
          </p:cNvSpPr>
          <p:nvPr>
            <p:custDataLst>
              <p:tags r:id="rId19"/>
            </p:custDataLst>
          </p:nvPr>
        </p:nvSpPr>
        <p:spPr bwMode="auto">
          <a:xfrm flipH="1">
            <a:off x="3124200" y="5257800"/>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62" name="Line 17"/>
          <p:cNvSpPr>
            <a:spLocks noChangeShapeType="1"/>
          </p:cNvSpPr>
          <p:nvPr>
            <p:custDataLst>
              <p:tags r:id="rId20"/>
            </p:custDataLst>
          </p:nvPr>
        </p:nvSpPr>
        <p:spPr bwMode="auto">
          <a:xfrm rot="16200000">
            <a:off x="2902945" y="6223966"/>
            <a:ext cx="594910" cy="1"/>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63" name="TextBox 62"/>
          <p:cNvSpPr txBox="1"/>
          <p:nvPr/>
        </p:nvSpPr>
        <p:spPr bwMode="auto">
          <a:xfrm flipH="1">
            <a:off x="3141444" y="6283220"/>
            <a:ext cx="287556"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S</a:t>
            </a:r>
            <a:endParaRPr lang="en-US" dirty="0" smtClean="0">
              <a:solidFill>
                <a:srgbClr val="FFFFFF"/>
              </a:solidFill>
              <a:latin typeface="Calibri" pitchFamily="34" charset="0"/>
            </a:endParaRPr>
          </a:p>
        </p:txBody>
      </p:sp>
      <p:sp>
        <p:nvSpPr>
          <p:cNvPr id="64" name="Line 7"/>
          <p:cNvSpPr>
            <a:spLocks noChangeShapeType="1"/>
          </p:cNvSpPr>
          <p:nvPr>
            <p:custDataLst>
              <p:tags r:id="rId21"/>
            </p:custDataLst>
          </p:nvPr>
        </p:nvSpPr>
        <p:spPr bwMode="auto">
          <a:xfrm>
            <a:off x="3200400" y="5943600"/>
            <a:ext cx="77787"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66" name="Line 6"/>
          <p:cNvSpPr>
            <a:spLocks noChangeShapeType="1"/>
          </p:cNvSpPr>
          <p:nvPr>
            <p:custDataLst>
              <p:tags r:id="rId22"/>
            </p:custDataLst>
          </p:nvPr>
        </p:nvSpPr>
        <p:spPr bwMode="auto">
          <a:xfrm flipV="1">
            <a:off x="3435124" y="5292561"/>
            <a:ext cx="978816"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cxnSp>
        <p:nvCxnSpPr>
          <p:cNvPr id="67" name="Straight Connector 66"/>
          <p:cNvCxnSpPr/>
          <p:nvPr/>
        </p:nvCxnSpPr>
        <p:spPr>
          <a:xfrm>
            <a:off x="4419600" y="5464158"/>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8" name="Line 11"/>
          <p:cNvSpPr>
            <a:spLocks noChangeShapeType="1"/>
          </p:cNvSpPr>
          <p:nvPr>
            <p:custDataLst>
              <p:tags r:id="rId23"/>
            </p:custDataLst>
          </p:nvPr>
        </p:nvSpPr>
        <p:spPr bwMode="auto">
          <a:xfrm>
            <a:off x="3439094" y="5514305"/>
            <a:ext cx="1143497" cy="0"/>
          </a:xfrm>
          <a:prstGeom prst="line">
            <a:avLst/>
          </a:prstGeom>
          <a:noFill/>
          <a:ln w="25560">
            <a:solidFill>
              <a:srgbClr val="FFFFFF"/>
            </a:solidFill>
            <a:miter lim="800000"/>
            <a:headEnd/>
            <a:tailEnd type="oval"/>
          </a:ln>
          <a:effectLst/>
        </p:spPr>
        <p:txBody>
          <a:bodyPr/>
          <a:lstStyle/>
          <a:p>
            <a:endParaRPr lang="en-US" dirty="0">
              <a:latin typeface="Calibri" pitchFamily="34" charset="0"/>
            </a:endParaRPr>
          </a:p>
        </p:txBody>
      </p:sp>
    </p:spTree>
    <p:extLst>
      <p:ext uri="{BB962C8B-B14F-4D97-AF65-F5344CB8AC3E}">
        <p14:creationId xmlns:p14="http://schemas.microsoft.com/office/powerpoint/2010/main" val="33889199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3250" name="Rectangle 2"/>
          <p:cNvSpPr>
            <a:spLocks noGrp="1" noChangeArrowheads="1"/>
          </p:cNvSpPr>
          <p:nvPr>
            <p:ph type="title"/>
            <p:custDataLst>
              <p:tags r:id="rId1"/>
            </p:custDataLst>
          </p:nvPr>
        </p:nvSpPr>
        <p:spPr/>
        <p:txBody>
          <a:bodyPr>
            <a:noAutofit/>
          </a:bodyPr>
          <a:lstStyle/>
          <a:p>
            <a:r>
              <a:rPr lang="en-US" dirty="0" smtClean="0"/>
              <a:t>1-bit </a:t>
            </a:r>
            <a:r>
              <a:rPr lang="en-US" dirty="0"/>
              <a:t>Adder with Carry</a:t>
            </a:r>
          </a:p>
        </p:txBody>
      </p:sp>
      <p:sp>
        <p:nvSpPr>
          <p:cNvPr id="17" name="Rectangle 3"/>
          <p:cNvSpPr>
            <a:spLocks noChangeArrowheads="1"/>
          </p:cNvSpPr>
          <p:nvPr>
            <p:custDataLst>
              <p:tags r:id="rId2"/>
            </p:custDataLst>
          </p:nvPr>
        </p:nvSpPr>
        <p:spPr bwMode="auto">
          <a:xfrm>
            <a:off x="1219200" y="1447800"/>
            <a:ext cx="1219200" cy="990600"/>
          </a:xfrm>
          <a:prstGeom prst="rect">
            <a:avLst/>
          </a:prstGeom>
          <a:noFill/>
          <a:ln w="28575" algn="ctr">
            <a:solidFill>
              <a:schemeClr val="accent1"/>
            </a:solidFill>
            <a:miter lim="800000"/>
            <a:headEnd/>
            <a:tailEnd/>
          </a:ln>
          <a:effectLst/>
        </p:spPr>
        <p:txBody>
          <a:bodyPr anchor="ctr">
            <a:spAutoFit/>
          </a:bodyPr>
          <a:lstStyle/>
          <a:p>
            <a:endParaRPr lang="en-US"/>
          </a:p>
        </p:txBody>
      </p:sp>
      <p:sp>
        <p:nvSpPr>
          <p:cNvPr id="18" name="Line 6"/>
          <p:cNvSpPr>
            <a:spLocks noChangeShapeType="1"/>
          </p:cNvSpPr>
          <p:nvPr>
            <p:custDataLst>
              <p:tags r:id="rId3"/>
            </p:custDataLst>
          </p:nvPr>
        </p:nvSpPr>
        <p:spPr bwMode="auto">
          <a:xfrm>
            <a:off x="1524000" y="1066800"/>
            <a:ext cx="0" cy="381000"/>
          </a:xfrm>
          <a:prstGeom prst="line">
            <a:avLst/>
          </a:prstGeom>
          <a:noFill/>
          <a:ln w="28575">
            <a:solidFill>
              <a:srgbClr val="FFFFFF"/>
            </a:solidFill>
            <a:round/>
            <a:headEnd type="none" w="med" len="med"/>
            <a:tailEnd type="arrow" w="lg" len="med"/>
          </a:ln>
          <a:effectLst/>
        </p:spPr>
        <p:txBody>
          <a:bodyPr wrap="none" anchor="ctr">
            <a:spAutoFit/>
          </a:bodyPr>
          <a:lstStyle/>
          <a:p>
            <a:endParaRPr lang="en-US"/>
          </a:p>
        </p:txBody>
      </p:sp>
      <p:sp>
        <p:nvSpPr>
          <p:cNvPr id="19" name="Line 7"/>
          <p:cNvSpPr>
            <a:spLocks noChangeShapeType="1"/>
          </p:cNvSpPr>
          <p:nvPr>
            <p:custDataLst>
              <p:tags r:id="rId4"/>
            </p:custDataLst>
          </p:nvPr>
        </p:nvSpPr>
        <p:spPr bwMode="auto">
          <a:xfrm>
            <a:off x="2209800" y="1066800"/>
            <a:ext cx="0" cy="381000"/>
          </a:xfrm>
          <a:prstGeom prst="line">
            <a:avLst/>
          </a:prstGeom>
          <a:noFill/>
          <a:ln w="28575">
            <a:solidFill>
              <a:srgbClr val="FFFFFF"/>
            </a:solidFill>
            <a:round/>
            <a:headEnd type="none" w="med" len="med"/>
            <a:tailEnd type="arrow" w="lg" len="med"/>
          </a:ln>
          <a:effectLst/>
        </p:spPr>
        <p:txBody>
          <a:bodyPr wrap="none" anchor="ctr">
            <a:spAutoFit/>
          </a:bodyPr>
          <a:lstStyle/>
          <a:p>
            <a:endParaRPr lang="en-US"/>
          </a:p>
        </p:txBody>
      </p:sp>
      <p:sp>
        <p:nvSpPr>
          <p:cNvPr id="20" name="Line 10"/>
          <p:cNvSpPr>
            <a:spLocks noChangeShapeType="1"/>
          </p:cNvSpPr>
          <p:nvPr>
            <p:custDataLst>
              <p:tags r:id="rId5"/>
            </p:custDataLst>
          </p:nvPr>
        </p:nvSpPr>
        <p:spPr bwMode="auto">
          <a:xfrm flipH="1">
            <a:off x="762000" y="1981200"/>
            <a:ext cx="457200" cy="0"/>
          </a:xfrm>
          <a:prstGeom prst="line">
            <a:avLst/>
          </a:prstGeom>
          <a:noFill/>
          <a:ln w="28575">
            <a:solidFill>
              <a:srgbClr val="FFFFFF"/>
            </a:solidFill>
            <a:round/>
            <a:headEnd type="none" w="med" len="med"/>
            <a:tailEnd type="arrow" w="lg" len="med"/>
          </a:ln>
          <a:effectLst/>
        </p:spPr>
        <p:txBody>
          <a:bodyPr anchor="ctr">
            <a:spAutoFit/>
          </a:bodyPr>
          <a:lstStyle/>
          <a:p>
            <a:endParaRPr lang="en-US"/>
          </a:p>
        </p:txBody>
      </p:sp>
      <p:sp>
        <p:nvSpPr>
          <p:cNvPr id="21" name="Line 11"/>
          <p:cNvSpPr>
            <a:spLocks noChangeShapeType="1"/>
          </p:cNvSpPr>
          <p:nvPr>
            <p:custDataLst>
              <p:tags r:id="rId6"/>
            </p:custDataLst>
          </p:nvPr>
        </p:nvSpPr>
        <p:spPr bwMode="auto">
          <a:xfrm>
            <a:off x="1828800" y="2438400"/>
            <a:ext cx="0" cy="457200"/>
          </a:xfrm>
          <a:prstGeom prst="line">
            <a:avLst/>
          </a:prstGeom>
          <a:noFill/>
          <a:ln w="28575">
            <a:solidFill>
              <a:srgbClr val="FFFFFF"/>
            </a:solidFill>
            <a:round/>
            <a:headEnd type="none" w="med" len="med"/>
            <a:tailEnd type="arrow" w="lg" len="med"/>
          </a:ln>
          <a:effectLst/>
        </p:spPr>
        <p:txBody>
          <a:bodyPr wrap="square" anchor="ctr">
            <a:spAutoFit/>
          </a:bodyPr>
          <a:lstStyle/>
          <a:p>
            <a:endParaRPr lang="en-US"/>
          </a:p>
        </p:txBody>
      </p:sp>
      <p:sp>
        <p:nvSpPr>
          <p:cNvPr id="22" name="TextBox 21"/>
          <p:cNvSpPr txBox="1"/>
          <p:nvPr>
            <p:custDataLst>
              <p:tags r:id="rId7"/>
            </p:custDataLst>
          </p:nvPr>
        </p:nvSpPr>
        <p:spPr bwMode="auto">
          <a:xfrm>
            <a:off x="1371600" y="435472"/>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smtClean="0">
                <a:solidFill>
                  <a:srgbClr val="FFFFFF"/>
                </a:solidFill>
                <a:latin typeface="Calibri" pitchFamily="34" charset="0"/>
              </a:rPr>
              <a:t>A</a:t>
            </a:r>
          </a:p>
        </p:txBody>
      </p:sp>
      <p:sp>
        <p:nvSpPr>
          <p:cNvPr id="23" name="TextBox 22"/>
          <p:cNvSpPr txBox="1"/>
          <p:nvPr>
            <p:custDataLst>
              <p:tags r:id="rId8"/>
            </p:custDataLst>
          </p:nvPr>
        </p:nvSpPr>
        <p:spPr bwMode="auto">
          <a:xfrm>
            <a:off x="2057400" y="457200"/>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smtClean="0">
                <a:solidFill>
                  <a:srgbClr val="FFFFFF"/>
                </a:solidFill>
                <a:latin typeface="Calibri" pitchFamily="34" charset="0"/>
              </a:rPr>
              <a:t>B</a:t>
            </a:r>
          </a:p>
        </p:txBody>
      </p:sp>
      <p:sp>
        <p:nvSpPr>
          <p:cNvPr id="24" name="TextBox 23"/>
          <p:cNvSpPr txBox="1"/>
          <p:nvPr>
            <p:custDataLst>
              <p:tags r:id="rId9"/>
            </p:custDataLst>
          </p:nvPr>
        </p:nvSpPr>
        <p:spPr bwMode="auto">
          <a:xfrm>
            <a:off x="1676400" y="2797672"/>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a:solidFill>
                  <a:srgbClr val="FFFFFF"/>
                </a:solidFill>
                <a:latin typeface="Calibri" pitchFamily="34" charset="0"/>
              </a:rPr>
              <a:t>S</a:t>
            </a:r>
            <a:endParaRPr lang="en-US" sz="3200" dirty="0" smtClean="0">
              <a:solidFill>
                <a:srgbClr val="FFFFFF"/>
              </a:solidFill>
              <a:latin typeface="Calibri" pitchFamily="34" charset="0"/>
            </a:endParaRPr>
          </a:p>
        </p:txBody>
      </p:sp>
      <p:sp>
        <p:nvSpPr>
          <p:cNvPr id="26" name="Line 10"/>
          <p:cNvSpPr>
            <a:spLocks noChangeShapeType="1"/>
          </p:cNvSpPr>
          <p:nvPr>
            <p:custDataLst>
              <p:tags r:id="rId10"/>
            </p:custDataLst>
          </p:nvPr>
        </p:nvSpPr>
        <p:spPr bwMode="auto">
          <a:xfrm flipH="1">
            <a:off x="2438400" y="1981200"/>
            <a:ext cx="457200" cy="0"/>
          </a:xfrm>
          <a:prstGeom prst="line">
            <a:avLst/>
          </a:prstGeom>
          <a:noFill/>
          <a:ln w="28575">
            <a:solidFill>
              <a:srgbClr val="FFFFFF"/>
            </a:solidFill>
            <a:round/>
            <a:headEnd type="none" w="med" len="med"/>
            <a:tailEnd type="arrow" w="lg" len="med"/>
          </a:ln>
          <a:effectLst/>
        </p:spPr>
        <p:txBody>
          <a:bodyPr anchor="ctr">
            <a:spAutoFit/>
          </a:bodyPr>
          <a:lstStyle/>
          <a:p>
            <a:endParaRPr lang="en-US"/>
          </a:p>
        </p:txBody>
      </p:sp>
      <p:sp>
        <p:nvSpPr>
          <p:cNvPr id="27" name="TextBox 26"/>
          <p:cNvSpPr txBox="1"/>
          <p:nvPr>
            <p:custDataLst>
              <p:tags r:id="rId11"/>
            </p:custDataLst>
          </p:nvPr>
        </p:nvSpPr>
        <p:spPr bwMode="auto">
          <a:xfrm>
            <a:off x="2743200" y="1600200"/>
            <a:ext cx="914400" cy="665761"/>
          </a:xfrm>
          <a:prstGeom prst="rect">
            <a:avLst/>
          </a:prstGeom>
          <a:noFill/>
          <a:ln w="9525">
            <a:noFill/>
            <a:round/>
            <a:headEnd/>
            <a:tailEnd/>
          </a:ln>
          <a:effectLst/>
        </p:spPr>
        <p:txBody>
          <a:bodyPr wrap="none" lIns="0" tIns="0" rIns="0" bIns="0" rtlCol="0">
            <a:noAutofit/>
          </a:bodyPr>
          <a:lstStyle/>
          <a:p>
            <a:pPr algn="ctr" eaLnBrk="1" hangingPunct="1">
              <a:lnSpc>
                <a:spcPct val="116000"/>
              </a:lnSpc>
              <a:tabLst>
                <a:tab pos="723900" algn="l"/>
                <a:tab pos="1447800" algn="l"/>
                <a:tab pos="2171700" algn="l"/>
              </a:tabLst>
            </a:pPr>
            <a:r>
              <a:rPr lang="en-US" sz="3200" dirty="0" err="1" smtClean="0">
                <a:solidFill>
                  <a:srgbClr val="FFFFFF"/>
                </a:solidFill>
                <a:latin typeface="Calibri" pitchFamily="34" charset="0"/>
              </a:rPr>
              <a:t>C</a:t>
            </a:r>
            <a:r>
              <a:rPr lang="en-US" sz="3200" baseline="-25000" dirty="0" err="1" smtClean="0">
                <a:solidFill>
                  <a:srgbClr val="FFFFFF"/>
                </a:solidFill>
                <a:latin typeface="Calibri" pitchFamily="34" charset="0"/>
              </a:rPr>
              <a:t>in</a:t>
            </a:r>
            <a:endParaRPr lang="en-US" sz="3200" baseline="-25000" dirty="0" smtClean="0">
              <a:solidFill>
                <a:srgbClr val="FFFFFF"/>
              </a:solidFill>
              <a:latin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2558285"/>
              </p:ext>
            </p:extLst>
          </p:nvPr>
        </p:nvGraphicFramePr>
        <p:xfrm>
          <a:off x="397622" y="3476102"/>
          <a:ext cx="2878979" cy="3337560"/>
        </p:xfrm>
        <a:graphic>
          <a:graphicData uri="http://schemas.openxmlformats.org/drawingml/2006/table">
            <a:tbl>
              <a:tblPr firstRow="1" bandRow="1">
                <a:tableStyleId>{5C22544A-7EE6-4342-B048-85BDC9FD1C3A}</a:tableStyleId>
              </a:tblPr>
              <a:tblGrid>
                <a:gridCol w="516778"/>
                <a:gridCol w="457200"/>
                <a:gridCol w="533400"/>
                <a:gridCol w="685800"/>
                <a:gridCol w="685801"/>
              </a:tblGrid>
              <a:tr h="370840">
                <a:tc>
                  <a:txBody>
                    <a:bodyPr/>
                    <a:lstStyle/>
                    <a:p>
                      <a:r>
                        <a:rPr lang="en-US" dirty="0" smtClean="0">
                          <a:solidFill>
                            <a:schemeClr val="tx1"/>
                          </a:solidFill>
                        </a:rPr>
                        <a:t>A</a:t>
                      </a:r>
                      <a:endParaRPr lang="en-US" dirty="0">
                        <a:solidFill>
                          <a:schemeClr val="tx1"/>
                        </a:solidFill>
                      </a:endParaRPr>
                    </a:p>
                  </a:txBody>
                  <a:tcPr>
                    <a:noFill/>
                  </a:tcPr>
                </a:tc>
                <a:tc>
                  <a:txBody>
                    <a:bodyPr/>
                    <a:lstStyle/>
                    <a:p>
                      <a:r>
                        <a:rPr lang="en-US" dirty="0" smtClean="0">
                          <a:solidFill>
                            <a:schemeClr val="tx1"/>
                          </a:solidFill>
                        </a:rPr>
                        <a:t>B</a:t>
                      </a:r>
                      <a:endParaRPr lang="en-US" dirty="0">
                        <a:solidFill>
                          <a:schemeClr val="tx1"/>
                        </a:solidFill>
                      </a:endParaRPr>
                    </a:p>
                  </a:txBody>
                  <a:tcPr>
                    <a:noFill/>
                  </a:tcPr>
                </a:tc>
                <a:tc>
                  <a:txBody>
                    <a:bodyPr/>
                    <a:lstStyle/>
                    <a:p>
                      <a:r>
                        <a:rPr lang="en-US" dirty="0" err="1" smtClean="0">
                          <a:solidFill>
                            <a:schemeClr val="tx1"/>
                          </a:solidFill>
                        </a:rPr>
                        <a:t>C</a:t>
                      </a:r>
                      <a:r>
                        <a:rPr lang="en-US" baseline="-25000" dirty="0" err="1" smtClean="0">
                          <a:solidFill>
                            <a:schemeClr val="tx1"/>
                          </a:solidFill>
                        </a:rPr>
                        <a:t>in</a:t>
                      </a:r>
                      <a:endParaRPr lang="en-US" baseline="-25000"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err="1" smtClean="0">
                          <a:solidFill>
                            <a:schemeClr val="tx1"/>
                          </a:solidFill>
                        </a:rPr>
                        <a:t>C</a:t>
                      </a:r>
                      <a:r>
                        <a:rPr lang="en-US" baseline="-25000" dirty="0" err="1" smtClean="0">
                          <a:solidFill>
                            <a:schemeClr val="tx1"/>
                          </a:solidFill>
                        </a:rPr>
                        <a:t>out</a:t>
                      </a:r>
                      <a:endParaRPr lang="en-US" baseline="-25000"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tx1"/>
                          </a:solidFill>
                        </a:rPr>
                        <a:t>S</a:t>
                      </a:r>
                      <a:endParaRPr lang="en-US" dirty="0">
                        <a:solidFill>
                          <a:schemeClr val="tx1"/>
                        </a:solidFill>
                      </a:endParaRPr>
                    </a:p>
                  </a:txBody>
                  <a:tcPr>
                    <a:noFill/>
                  </a:tcPr>
                </a:tc>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endParaRPr lang="en-US"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endParaRPr lang="en-US">
                        <a:solidFill>
                          <a:schemeClr val="tx1"/>
                        </a:solidFill>
                      </a:endParaRPr>
                    </a:p>
                  </a:txBody>
                  <a:tcPr>
                    <a:noFill/>
                  </a:tcPr>
                </a:tc>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endParaRPr lang="en-US"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endParaRPr lang="en-US">
                        <a:solidFill>
                          <a:schemeClr val="tx1"/>
                        </a:solidFill>
                      </a:endParaRPr>
                    </a:p>
                  </a:txBody>
                  <a:tcPr>
                    <a:noFill/>
                  </a:tcPr>
                </a:tc>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endParaRPr lang="en-US"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endParaRPr lang="en-US">
                        <a:solidFill>
                          <a:schemeClr val="tx1"/>
                        </a:solidFill>
                      </a:endParaRPr>
                    </a:p>
                  </a:txBody>
                  <a:tcPr>
                    <a:noFill/>
                  </a:tcPr>
                </a:tc>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endParaRPr lang="en-US"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endParaRPr lang="en-US">
                        <a:solidFill>
                          <a:schemeClr val="tx1"/>
                        </a:solidFill>
                      </a:endParaRPr>
                    </a:p>
                  </a:txBody>
                  <a:tcPr>
                    <a:noFill/>
                  </a:tcPr>
                </a:tc>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endParaRPr lang="en-US"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endParaRPr lang="en-US">
                        <a:solidFill>
                          <a:schemeClr val="tx1"/>
                        </a:solidFill>
                      </a:endParaRPr>
                    </a:p>
                  </a:txBody>
                  <a:tcPr>
                    <a:noFill/>
                  </a:tcPr>
                </a:tc>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endParaRPr lang="en-US"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endParaRPr lang="en-US">
                        <a:solidFill>
                          <a:schemeClr val="tx1"/>
                        </a:solidFill>
                      </a:endParaRPr>
                    </a:p>
                  </a:txBody>
                  <a:tcPr>
                    <a:noFill/>
                  </a:tcPr>
                </a:tc>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endParaRPr lang="en-US"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endParaRPr lang="en-US" dirty="0">
                        <a:solidFill>
                          <a:schemeClr val="tx1"/>
                        </a:solidFill>
                      </a:endParaRPr>
                    </a:p>
                  </a:txBody>
                  <a:tcPr>
                    <a:noFill/>
                  </a:tcPr>
                </a:tc>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endParaRPr lang="en-US"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endParaRPr lang="en-US" dirty="0">
                        <a:solidFill>
                          <a:schemeClr val="tx1"/>
                        </a:solidFill>
                      </a:endParaRPr>
                    </a:p>
                  </a:txBody>
                  <a:tcPr>
                    <a:noFill/>
                  </a:tcPr>
                </a:tc>
              </a:tr>
            </a:tbl>
          </a:graphicData>
        </a:graphic>
      </p:graphicFrame>
      <p:sp>
        <p:nvSpPr>
          <p:cNvPr id="29" name="TextBox 28"/>
          <p:cNvSpPr txBox="1"/>
          <p:nvPr>
            <p:custDataLst>
              <p:tags r:id="rId12"/>
            </p:custDataLst>
          </p:nvPr>
        </p:nvSpPr>
        <p:spPr bwMode="auto">
          <a:xfrm>
            <a:off x="76200" y="1620239"/>
            <a:ext cx="914400" cy="665761"/>
          </a:xfrm>
          <a:prstGeom prst="rect">
            <a:avLst/>
          </a:prstGeom>
          <a:noFill/>
          <a:ln w="9525">
            <a:noFill/>
            <a:round/>
            <a:headEnd/>
            <a:tailEnd/>
          </a:ln>
          <a:effectLst/>
        </p:spPr>
        <p:txBody>
          <a:bodyPr wrap="none" lIns="0" tIns="0" rIns="0" bIns="0" rtlCol="0">
            <a:noAutofit/>
          </a:bodyPr>
          <a:lstStyle/>
          <a:p>
            <a:pPr algn="ctr" eaLnBrk="1" hangingPunct="1">
              <a:lnSpc>
                <a:spcPct val="116000"/>
              </a:lnSpc>
              <a:tabLst>
                <a:tab pos="723900" algn="l"/>
                <a:tab pos="1447800" algn="l"/>
                <a:tab pos="2171700" algn="l"/>
              </a:tabLst>
            </a:pPr>
            <a:r>
              <a:rPr lang="en-US" sz="3200" dirty="0" err="1" smtClean="0">
                <a:solidFill>
                  <a:srgbClr val="FFFFFF"/>
                </a:solidFill>
                <a:latin typeface="Calibri" pitchFamily="34" charset="0"/>
              </a:rPr>
              <a:t>C</a:t>
            </a:r>
            <a:r>
              <a:rPr lang="en-US" sz="3200" baseline="-25000" dirty="0" err="1" smtClean="0">
                <a:solidFill>
                  <a:srgbClr val="FFFFFF"/>
                </a:solidFill>
                <a:latin typeface="Calibri" pitchFamily="34" charset="0"/>
              </a:rPr>
              <a:t>out</a:t>
            </a:r>
            <a:endParaRPr lang="en-US" sz="3200" baseline="-25000" dirty="0" smtClean="0">
              <a:solidFill>
                <a:srgbClr val="FFFFFF"/>
              </a:solidFill>
              <a:latin typeface="Calibri" pitchFamily="34" charset="0"/>
            </a:endParaRPr>
          </a:p>
        </p:txBody>
      </p:sp>
      <p:sp>
        <p:nvSpPr>
          <p:cNvPr id="85" name="Rectangle 43"/>
          <p:cNvSpPr>
            <a:spLocks noChangeArrowheads="1"/>
          </p:cNvSpPr>
          <p:nvPr>
            <p:custDataLst>
              <p:tags r:id="rId13"/>
            </p:custDataLst>
          </p:nvPr>
        </p:nvSpPr>
        <p:spPr bwMode="auto">
          <a:xfrm>
            <a:off x="3581400" y="685800"/>
            <a:ext cx="5791200" cy="5667375"/>
          </a:xfrm>
          <a:prstGeom prst="rect">
            <a:avLst/>
          </a:prstGeom>
          <a:noFill/>
          <a:ln w="9525">
            <a:noFill/>
            <a:round/>
            <a:headEnd/>
            <a:tailEnd/>
          </a:ln>
          <a:effectLst/>
        </p:spPr>
        <p:txBody>
          <a:bodyPr lIns="0" tIns="0" rIns="0" bIns="0">
            <a:noAutofit/>
          </a:bodyPr>
          <a:lstStyle/>
          <a:p>
            <a:pPr marL="342900" indent="-342900">
              <a:spcBef>
                <a:spcPct val="20000"/>
              </a:spcBef>
              <a:buClr>
                <a:schemeClr val="tx2"/>
              </a:buClr>
            </a:pPr>
            <a:r>
              <a:rPr lang="en-US" sz="3200" dirty="0" smtClean="0">
                <a:solidFill>
                  <a:schemeClr val="accent1"/>
                </a:solidFill>
                <a:latin typeface="Calibri"/>
              </a:rPr>
              <a:t>Full Adder</a:t>
            </a:r>
          </a:p>
          <a:p>
            <a:pPr marL="342900" indent="-342900">
              <a:spcBef>
                <a:spcPct val="20000"/>
              </a:spcBef>
              <a:buClr>
                <a:schemeClr val="accent1"/>
              </a:buClr>
              <a:buFont typeface="Arial" pitchFamily="34" charset="0"/>
              <a:buChar char="•"/>
            </a:pPr>
            <a:r>
              <a:rPr lang="en-US" sz="2800" dirty="0" smtClean="0">
                <a:solidFill>
                  <a:srgbClr val="FFFFFF"/>
                </a:solidFill>
                <a:latin typeface="Calibri"/>
              </a:rPr>
              <a:t>Adds three 1-bit numbers</a:t>
            </a:r>
          </a:p>
          <a:p>
            <a:pPr marL="342900" indent="-342900">
              <a:spcBef>
                <a:spcPct val="20000"/>
              </a:spcBef>
              <a:buClr>
                <a:schemeClr val="accent1"/>
              </a:buClr>
              <a:buFont typeface="Arial" pitchFamily="34" charset="0"/>
              <a:buChar char="•"/>
            </a:pPr>
            <a:r>
              <a:rPr lang="en-US" sz="2800" dirty="0" smtClean="0">
                <a:solidFill>
                  <a:srgbClr val="FFFFFF"/>
                </a:solidFill>
                <a:latin typeface="Calibri"/>
              </a:rPr>
              <a:t>Computes 1-bit result and 1-bit carry</a:t>
            </a:r>
          </a:p>
          <a:p>
            <a:pPr marL="342900" indent="-342900">
              <a:spcBef>
                <a:spcPct val="20000"/>
              </a:spcBef>
              <a:buClr>
                <a:schemeClr val="accent1"/>
              </a:buClr>
              <a:buFont typeface="Arial" pitchFamily="34" charset="0"/>
              <a:buChar char="•"/>
            </a:pPr>
            <a:r>
              <a:rPr lang="en-US" sz="2800" dirty="0" smtClean="0">
                <a:solidFill>
                  <a:srgbClr val="FFFFFF"/>
                </a:solidFill>
                <a:latin typeface="Calibri"/>
              </a:rPr>
              <a:t>Can be cascaded</a:t>
            </a:r>
          </a:p>
          <a:p>
            <a:pPr marL="342900" indent="-342900">
              <a:spcBef>
                <a:spcPct val="20000"/>
              </a:spcBef>
              <a:buClr>
                <a:schemeClr val="accent1"/>
              </a:buClr>
              <a:buFont typeface="Arial" pitchFamily="34" charset="0"/>
              <a:buChar char="•"/>
            </a:pPr>
            <a:endParaRPr lang="en-US" sz="2800" dirty="0" smtClean="0">
              <a:solidFill>
                <a:srgbClr val="FFFFFF"/>
              </a:solidFill>
              <a:latin typeface="Calibri"/>
            </a:endParaRPr>
          </a:p>
          <a:p>
            <a:pPr>
              <a:spcBef>
                <a:spcPct val="20000"/>
              </a:spcBef>
              <a:buClr>
                <a:schemeClr val="accent1"/>
              </a:buClr>
            </a:pPr>
            <a:r>
              <a:rPr lang="en-US" sz="2400" dirty="0" smtClean="0">
                <a:solidFill>
                  <a:schemeClr val="accent1"/>
                </a:solidFill>
                <a:latin typeface="Calibri"/>
              </a:rPr>
              <a:t>Activity: Truth Table and  Sum-of-Product.</a:t>
            </a:r>
          </a:p>
          <a:p>
            <a:pPr>
              <a:spcBef>
                <a:spcPct val="20000"/>
              </a:spcBef>
              <a:buClr>
                <a:schemeClr val="accent1"/>
              </a:buClr>
            </a:pPr>
            <a:r>
              <a:rPr lang="en-US" sz="2400" dirty="0">
                <a:solidFill>
                  <a:schemeClr val="accent1"/>
                </a:solidFill>
                <a:latin typeface="Calibri"/>
              </a:rPr>
              <a:t>L</a:t>
            </a:r>
            <a:r>
              <a:rPr lang="en-US" sz="2400" dirty="0" smtClean="0">
                <a:solidFill>
                  <a:schemeClr val="accent1"/>
                </a:solidFill>
                <a:latin typeface="Calibri"/>
              </a:rPr>
              <a:t>ogic minimization via </a:t>
            </a:r>
            <a:r>
              <a:rPr lang="en-US" sz="2400" dirty="0" err="1" smtClean="0">
                <a:solidFill>
                  <a:schemeClr val="accent1"/>
                </a:solidFill>
                <a:latin typeface="Calibri"/>
              </a:rPr>
              <a:t>Karnaugh</a:t>
            </a:r>
            <a:r>
              <a:rPr lang="en-US" sz="2400" dirty="0" smtClean="0">
                <a:solidFill>
                  <a:schemeClr val="accent1"/>
                </a:solidFill>
                <a:latin typeface="Calibri"/>
              </a:rPr>
              <a:t> Maps and algebraic minimization.</a:t>
            </a:r>
          </a:p>
          <a:p>
            <a:pPr>
              <a:spcBef>
                <a:spcPct val="20000"/>
              </a:spcBef>
              <a:buClr>
                <a:schemeClr val="accent1"/>
              </a:buClr>
            </a:pPr>
            <a:r>
              <a:rPr lang="en-US" sz="2400" dirty="0" smtClean="0">
                <a:solidFill>
                  <a:schemeClr val="accent1"/>
                </a:solidFill>
                <a:latin typeface="Calibri"/>
              </a:rPr>
              <a:t>Draw Logic Circuits</a:t>
            </a:r>
            <a:endParaRPr lang="en-US" sz="2400" dirty="0">
              <a:solidFill>
                <a:schemeClr val="accent1"/>
              </a:solidFill>
              <a:latin typeface="Calibri"/>
            </a:endParaRPr>
          </a:p>
          <a:p>
            <a:pPr marL="342900" indent="-342900">
              <a:spcBef>
                <a:spcPct val="20000"/>
              </a:spcBef>
              <a:buClr>
                <a:schemeClr val="accent1"/>
              </a:buClr>
              <a:buFont typeface="Arial" pitchFamily="34" charset="0"/>
              <a:buChar char="•"/>
            </a:pPr>
            <a:endParaRPr lang="en-US" sz="3200" dirty="0" smtClean="0">
              <a:solidFill>
                <a:srgbClr val="FFFFFF"/>
              </a:solidFill>
              <a:latin typeface="Calibri"/>
            </a:endParaRPr>
          </a:p>
        </p:txBody>
      </p:sp>
    </p:spTree>
    <p:extLst>
      <p:ext uri="{BB962C8B-B14F-4D97-AF65-F5344CB8AC3E}">
        <p14:creationId xmlns:p14="http://schemas.microsoft.com/office/powerpoint/2010/main" val="24637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 name="Rectangle 43"/>
              <p:cNvSpPr>
                <a:spLocks noChangeArrowheads="1"/>
              </p:cNvSpPr>
              <p:nvPr>
                <p:custDataLst>
                  <p:tags r:id="rId1"/>
                </p:custDataLst>
              </p:nvPr>
            </p:nvSpPr>
            <p:spPr bwMode="auto">
              <a:xfrm>
                <a:off x="3581400" y="685800"/>
                <a:ext cx="5715000" cy="9372600"/>
              </a:xfrm>
              <a:prstGeom prst="rect">
                <a:avLst/>
              </a:prstGeom>
              <a:noFill/>
              <a:ln w="9525">
                <a:noFill/>
                <a:round/>
                <a:headEnd/>
                <a:tailEnd/>
              </a:ln>
              <a:effectLst/>
            </p:spPr>
            <p:txBody>
              <a:bodyPr lIns="0" tIns="0" rIns="0" bIns="0">
                <a:noAutofit/>
              </a:bodyPr>
              <a:lstStyle/>
              <a:p>
                <a:pPr marL="342900" indent="-342900">
                  <a:spcBef>
                    <a:spcPct val="20000"/>
                  </a:spcBef>
                  <a:buClr>
                    <a:schemeClr val="tx2"/>
                  </a:buClr>
                </a:pPr>
                <a:r>
                  <a:rPr lang="en-US" sz="3200" dirty="0" smtClean="0">
                    <a:solidFill>
                      <a:schemeClr val="accent1"/>
                    </a:solidFill>
                    <a:latin typeface="Calibri"/>
                  </a:rPr>
                  <a:t>Full Adder</a:t>
                </a:r>
              </a:p>
              <a:p>
                <a:pPr marL="342900" indent="-342900">
                  <a:spcBef>
                    <a:spcPct val="20000"/>
                  </a:spcBef>
                  <a:buClr>
                    <a:schemeClr val="accent1"/>
                  </a:buClr>
                  <a:buFont typeface="Arial" pitchFamily="34" charset="0"/>
                  <a:buChar char="•"/>
                </a:pPr>
                <a:r>
                  <a:rPr lang="en-US" sz="2800" dirty="0" smtClean="0">
                    <a:solidFill>
                      <a:srgbClr val="FFFFFF"/>
                    </a:solidFill>
                    <a:latin typeface="Calibri"/>
                  </a:rPr>
                  <a:t>Adds three 1-bit numbers</a:t>
                </a:r>
              </a:p>
              <a:p>
                <a:pPr marL="342900" indent="-342900">
                  <a:spcBef>
                    <a:spcPct val="20000"/>
                  </a:spcBef>
                  <a:buClr>
                    <a:schemeClr val="accent1"/>
                  </a:buClr>
                  <a:buFont typeface="Arial" pitchFamily="34" charset="0"/>
                  <a:buChar char="•"/>
                </a:pPr>
                <a:r>
                  <a:rPr lang="en-US" sz="2800" dirty="0" smtClean="0">
                    <a:solidFill>
                      <a:srgbClr val="FFFFFF"/>
                    </a:solidFill>
                    <a:latin typeface="Calibri"/>
                  </a:rPr>
                  <a:t>Computes 1-bit result and 1-bit carry</a:t>
                </a:r>
              </a:p>
              <a:p>
                <a:pPr marL="342900" indent="-342900">
                  <a:spcBef>
                    <a:spcPct val="20000"/>
                  </a:spcBef>
                  <a:buClr>
                    <a:schemeClr val="accent1"/>
                  </a:buClr>
                  <a:buFont typeface="Arial" pitchFamily="34" charset="0"/>
                  <a:buChar char="•"/>
                </a:pPr>
                <a:r>
                  <a:rPr lang="en-US" sz="2800" dirty="0" smtClean="0">
                    <a:solidFill>
                      <a:srgbClr val="FFFFFF"/>
                    </a:solidFill>
                    <a:latin typeface="Calibri"/>
                  </a:rPr>
                  <a:t>Can be cascaded</a:t>
                </a:r>
              </a:p>
              <a:p>
                <a:pPr marL="342900" indent="-342900">
                  <a:spcBef>
                    <a:spcPct val="20000"/>
                  </a:spcBef>
                  <a:buClr>
                    <a:schemeClr val="accent1"/>
                  </a:buClr>
                  <a:buFont typeface="Arial" pitchFamily="34" charset="0"/>
                  <a:buChar char="•"/>
                </a:pPr>
                <a:endParaRPr lang="en-US" sz="2800" dirty="0">
                  <a:solidFill>
                    <a:srgbClr val="FFFFFF"/>
                  </a:solidFill>
                  <a:latin typeface="Calibri"/>
                </a:endParaRPr>
              </a:p>
              <a:p>
                <a:pPr marL="342900" indent="-342900">
                  <a:spcBef>
                    <a:spcPct val="20000"/>
                  </a:spcBef>
                  <a:buClr>
                    <a:schemeClr val="accent1"/>
                  </a:buClr>
                  <a:buFont typeface="Arial" pitchFamily="34" charset="0"/>
                  <a:buChar char="•"/>
                </a:pPr>
                <a:r>
                  <a:rPr lang="en-US" sz="2000" dirty="0" smtClean="0">
                    <a:solidFill>
                      <a:schemeClr val="accent1"/>
                    </a:solidFill>
                  </a:rPr>
                  <a:t>S = </a:t>
                </a:r>
                <a14:m>
                  <m:oMath xmlns:m="http://schemas.openxmlformats.org/officeDocument/2006/math">
                    <m:acc>
                      <m:accPr>
                        <m:chr m:val="̅"/>
                        <m:ctrlPr>
                          <a:rPr lang="en-US" sz="2000" i="1" smtClean="0">
                            <a:solidFill>
                              <a:schemeClr val="accent1"/>
                            </a:solidFill>
                            <a:latin typeface="Cambria Math"/>
                          </a:rPr>
                        </m:ctrlPr>
                      </m:accPr>
                      <m:e>
                        <m:r>
                          <m:rPr>
                            <m:sty m:val="p"/>
                          </m:rPr>
                          <a:rPr lang="en-US" sz="2000" i="0">
                            <a:solidFill>
                              <a:schemeClr val="accent1"/>
                            </a:solidFill>
                            <a:latin typeface="Cambria Math"/>
                          </a:rPr>
                          <m:t>A</m:t>
                        </m:r>
                        <m:r>
                          <m:rPr>
                            <m:sty m:val="p"/>
                          </m:rPr>
                          <a:rPr lang="en-US" sz="2000" b="0" i="0" smtClean="0">
                            <a:solidFill>
                              <a:schemeClr val="accent1"/>
                            </a:solidFill>
                            <a:latin typeface="Cambria Math"/>
                          </a:rPr>
                          <m:t>B</m:t>
                        </m:r>
                      </m:e>
                    </m:acc>
                  </m:oMath>
                </a14:m>
                <a:r>
                  <a:rPr lang="en-US" sz="2000" dirty="0" smtClean="0">
                    <a:solidFill>
                      <a:schemeClr val="accent1"/>
                    </a:solidFill>
                  </a:rPr>
                  <a:t>C + </a:t>
                </a:r>
                <a14:m>
                  <m:oMath xmlns:m="http://schemas.openxmlformats.org/officeDocument/2006/math">
                    <m:acc>
                      <m:accPr>
                        <m:chr m:val="̅"/>
                        <m:ctrlPr>
                          <a:rPr lang="en-US" sz="2000" i="1" smtClean="0">
                            <a:solidFill>
                              <a:schemeClr val="accent1"/>
                            </a:solidFill>
                            <a:latin typeface="Cambria Math"/>
                          </a:rPr>
                        </m:ctrlPr>
                      </m:accPr>
                      <m:e>
                        <m:r>
                          <m:rPr>
                            <m:sty m:val="p"/>
                          </m:rPr>
                          <a:rPr lang="en-US" sz="2000" b="0" i="0" smtClean="0">
                            <a:solidFill>
                              <a:schemeClr val="accent1"/>
                            </a:solidFill>
                            <a:latin typeface="Cambria Math"/>
                          </a:rPr>
                          <m:t>A</m:t>
                        </m:r>
                      </m:e>
                    </m:acc>
                  </m:oMath>
                </a14:m>
                <a:r>
                  <a:rPr lang="en-US" sz="2000" dirty="0" smtClean="0">
                    <a:solidFill>
                      <a:schemeClr val="accent1"/>
                    </a:solidFill>
                  </a:rPr>
                  <a:t>B</a:t>
                </a:r>
                <a14:m>
                  <m:oMath xmlns:m="http://schemas.openxmlformats.org/officeDocument/2006/math">
                    <m:acc>
                      <m:accPr>
                        <m:chr m:val="̅"/>
                        <m:ctrlPr>
                          <a:rPr lang="en-US" sz="2000" i="1">
                            <a:solidFill>
                              <a:schemeClr val="accent1"/>
                            </a:solidFill>
                            <a:latin typeface="Cambria Math"/>
                          </a:rPr>
                        </m:ctrlPr>
                      </m:accPr>
                      <m:e>
                        <m:r>
                          <m:rPr>
                            <m:sty m:val="p"/>
                          </m:rPr>
                          <a:rPr lang="en-US" sz="2000" b="0" i="0" smtClean="0">
                            <a:solidFill>
                              <a:schemeClr val="accent1"/>
                            </a:solidFill>
                            <a:latin typeface="Cambria Math"/>
                          </a:rPr>
                          <m:t>C</m:t>
                        </m:r>
                      </m:e>
                    </m:acc>
                  </m:oMath>
                </a14:m>
                <a:r>
                  <a:rPr lang="en-US" sz="2000" dirty="0" smtClean="0">
                    <a:solidFill>
                      <a:schemeClr val="accent1"/>
                    </a:solidFill>
                  </a:rPr>
                  <a:t> + A</a:t>
                </a:r>
                <a14:m>
                  <m:oMath xmlns:m="http://schemas.openxmlformats.org/officeDocument/2006/math">
                    <m:acc>
                      <m:accPr>
                        <m:chr m:val="̅"/>
                        <m:ctrlPr>
                          <a:rPr lang="en-US" sz="2000" i="1">
                            <a:solidFill>
                              <a:schemeClr val="accent1"/>
                            </a:solidFill>
                            <a:latin typeface="Cambria Math"/>
                          </a:rPr>
                        </m:ctrlPr>
                      </m:accPr>
                      <m:e>
                        <m:r>
                          <m:rPr>
                            <m:sty m:val="p"/>
                          </m:rPr>
                          <a:rPr lang="en-US" sz="2000">
                            <a:solidFill>
                              <a:schemeClr val="accent1"/>
                            </a:solidFill>
                            <a:latin typeface="Cambria Math"/>
                          </a:rPr>
                          <m:t>B</m:t>
                        </m:r>
                        <m:r>
                          <m:rPr>
                            <m:sty m:val="p"/>
                          </m:rPr>
                          <a:rPr lang="en-US" sz="2000" b="0" i="0" smtClean="0">
                            <a:solidFill>
                              <a:schemeClr val="accent1"/>
                            </a:solidFill>
                            <a:latin typeface="Cambria Math"/>
                          </a:rPr>
                          <m:t>C</m:t>
                        </m:r>
                      </m:e>
                    </m:acc>
                  </m:oMath>
                </a14:m>
                <a:r>
                  <a:rPr lang="en-US" sz="2000" dirty="0" smtClean="0">
                    <a:solidFill>
                      <a:schemeClr val="accent1"/>
                    </a:solidFill>
                  </a:rPr>
                  <a:t> + ABC</a:t>
                </a:r>
              </a:p>
              <a:p>
                <a:pPr marL="342900" indent="-342900">
                  <a:spcBef>
                    <a:spcPct val="20000"/>
                  </a:spcBef>
                  <a:buClr>
                    <a:schemeClr val="accent1"/>
                  </a:buClr>
                  <a:buFont typeface="Arial" pitchFamily="34" charset="0"/>
                  <a:buChar char="•"/>
                </a:pPr>
                <a:r>
                  <a:rPr lang="en-US" sz="2000" dirty="0" err="1" smtClean="0">
                    <a:solidFill>
                      <a:schemeClr val="accent1"/>
                    </a:solidFill>
                  </a:rPr>
                  <a:t>C</a:t>
                </a:r>
                <a:r>
                  <a:rPr lang="en-US" sz="2000" baseline="-25000" dirty="0" err="1" smtClean="0">
                    <a:solidFill>
                      <a:schemeClr val="accent1"/>
                    </a:solidFill>
                  </a:rPr>
                  <a:t>out</a:t>
                </a:r>
                <a:r>
                  <a:rPr lang="en-US" sz="2000" dirty="0" smtClean="0">
                    <a:solidFill>
                      <a:schemeClr val="accent1"/>
                    </a:solidFill>
                  </a:rPr>
                  <a:t> </a:t>
                </a:r>
                <a:r>
                  <a:rPr lang="en-US" sz="2000" dirty="0">
                    <a:solidFill>
                      <a:schemeClr val="accent1"/>
                    </a:solidFill>
                  </a:rPr>
                  <a:t>= </a:t>
                </a:r>
                <a14:m>
                  <m:oMath xmlns:m="http://schemas.openxmlformats.org/officeDocument/2006/math">
                    <m:acc>
                      <m:accPr>
                        <m:chr m:val="̅"/>
                        <m:ctrlPr>
                          <a:rPr lang="en-US" sz="2000" i="1">
                            <a:solidFill>
                              <a:schemeClr val="accent1"/>
                            </a:solidFill>
                            <a:latin typeface="Cambria Math"/>
                          </a:rPr>
                        </m:ctrlPr>
                      </m:accPr>
                      <m:e>
                        <m:r>
                          <m:rPr>
                            <m:sty m:val="p"/>
                          </m:rPr>
                          <a:rPr lang="en-US" sz="2000">
                            <a:solidFill>
                              <a:schemeClr val="accent1"/>
                            </a:solidFill>
                            <a:latin typeface="Cambria Math"/>
                          </a:rPr>
                          <m:t>A</m:t>
                        </m:r>
                      </m:e>
                    </m:acc>
                  </m:oMath>
                </a14:m>
                <a:r>
                  <a:rPr lang="en-US" sz="2000" dirty="0" smtClean="0">
                    <a:solidFill>
                      <a:schemeClr val="accent1"/>
                    </a:solidFill>
                  </a:rPr>
                  <a:t>BC + </a:t>
                </a:r>
                <a:r>
                  <a:rPr lang="en-US" sz="2000" dirty="0">
                    <a:solidFill>
                      <a:schemeClr val="accent1"/>
                    </a:solidFill>
                  </a:rPr>
                  <a:t>A</a:t>
                </a:r>
                <a14:m>
                  <m:oMath xmlns:m="http://schemas.openxmlformats.org/officeDocument/2006/math">
                    <m:acc>
                      <m:accPr>
                        <m:chr m:val="̅"/>
                        <m:ctrlPr>
                          <a:rPr lang="en-US" sz="2000" i="1">
                            <a:solidFill>
                              <a:schemeClr val="accent1"/>
                            </a:solidFill>
                            <a:latin typeface="Cambria Math"/>
                          </a:rPr>
                        </m:ctrlPr>
                      </m:accPr>
                      <m:e>
                        <m:r>
                          <m:rPr>
                            <m:sty m:val="p"/>
                          </m:rPr>
                          <a:rPr lang="en-US" sz="2000">
                            <a:solidFill>
                              <a:schemeClr val="accent1"/>
                            </a:solidFill>
                            <a:latin typeface="Cambria Math"/>
                          </a:rPr>
                          <m:t>B</m:t>
                        </m:r>
                      </m:e>
                    </m:acc>
                  </m:oMath>
                </a14:m>
                <a:r>
                  <a:rPr lang="en-US" sz="2000" dirty="0" smtClean="0">
                    <a:solidFill>
                      <a:schemeClr val="accent1"/>
                    </a:solidFill>
                  </a:rPr>
                  <a:t>C</a:t>
                </a:r>
                <a:r>
                  <a:rPr lang="en-US" sz="2000" dirty="0">
                    <a:solidFill>
                      <a:schemeClr val="accent1"/>
                    </a:solidFill>
                  </a:rPr>
                  <a:t> + AB</a:t>
                </a:r>
                <a14:m>
                  <m:oMath xmlns:m="http://schemas.openxmlformats.org/officeDocument/2006/math">
                    <m:acc>
                      <m:accPr>
                        <m:chr m:val="̅"/>
                        <m:ctrlPr>
                          <a:rPr lang="en-US" sz="2000" i="1">
                            <a:solidFill>
                              <a:schemeClr val="accent1"/>
                            </a:solidFill>
                            <a:latin typeface="Cambria Math"/>
                          </a:rPr>
                        </m:ctrlPr>
                      </m:accPr>
                      <m:e>
                        <m:r>
                          <m:rPr>
                            <m:sty m:val="p"/>
                          </m:rPr>
                          <a:rPr lang="en-US" sz="2000">
                            <a:solidFill>
                              <a:schemeClr val="accent1"/>
                            </a:solidFill>
                            <a:latin typeface="Cambria Math"/>
                          </a:rPr>
                          <m:t>C</m:t>
                        </m:r>
                      </m:e>
                    </m:acc>
                    <m:r>
                      <a:rPr lang="en-US" sz="2000" i="1">
                        <a:solidFill>
                          <a:schemeClr val="accent1"/>
                        </a:solidFill>
                        <a:latin typeface="Cambria Math"/>
                      </a:rPr>
                      <m:t> </m:t>
                    </m:r>
                  </m:oMath>
                </a14:m>
                <a:r>
                  <a:rPr lang="en-US" sz="2000" dirty="0" smtClean="0">
                    <a:solidFill>
                      <a:schemeClr val="accent1"/>
                    </a:solidFill>
                  </a:rPr>
                  <a:t> + ABC</a:t>
                </a:r>
              </a:p>
            </p:txBody>
          </p:sp>
        </mc:Choice>
        <mc:Fallback xmlns="">
          <p:sp>
            <p:nvSpPr>
              <p:cNvPr id="15" name="Rectangle 43"/>
              <p:cNvSpPr>
                <a:spLocks noRot="1" noChangeAspect="1" noMove="1" noResize="1" noEditPoints="1" noAdjustHandles="1" noChangeArrowheads="1" noChangeShapeType="1" noTextEdit="1"/>
              </p:cNvSpPr>
              <p:nvPr>
                <p:custDataLst>
                  <p:tags r:id="rId74"/>
                </p:custDataLst>
              </p:nvPr>
            </p:nvSpPr>
            <p:spPr bwMode="auto">
              <a:xfrm>
                <a:off x="3581400" y="685800"/>
                <a:ext cx="5715000" cy="9372600"/>
              </a:xfrm>
              <a:prstGeom prst="rect">
                <a:avLst/>
              </a:prstGeom>
              <a:blipFill rotWithShape="1">
                <a:blip r:embed="rId75"/>
                <a:stretch>
                  <a:fillRect l="-4376" t="-1366" r="-2882"/>
                </a:stretch>
              </a:blipFill>
              <a:ln w="9525">
                <a:noFill/>
                <a:round/>
                <a:headEnd/>
                <a:tailEnd/>
              </a:ln>
              <a:effectLst/>
            </p:spPr>
            <p:txBody>
              <a:bodyPr/>
              <a:lstStyle/>
              <a:p>
                <a:r>
                  <a:rPr lang="en-US">
                    <a:noFill/>
                  </a:rPr>
                  <a:t> </a:t>
                </a:r>
              </a:p>
            </p:txBody>
          </p:sp>
        </mc:Fallback>
      </mc:AlternateContent>
      <p:sp>
        <p:nvSpPr>
          <p:cNvPr id="1973250" name="Rectangle 2"/>
          <p:cNvSpPr>
            <a:spLocks noGrp="1" noChangeArrowheads="1"/>
          </p:cNvSpPr>
          <p:nvPr>
            <p:ph type="title"/>
            <p:custDataLst>
              <p:tags r:id="rId2"/>
            </p:custDataLst>
          </p:nvPr>
        </p:nvSpPr>
        <p:spPr/>
        <p:txBody>
          <a:bodyPr>
            <a:noAutofit/>
          </a:bodyPr>
          <a:lstStyle/>
          <a:p>
            <a:r>
              <a:rPr lang="en-US" dirty="0"/>
              <a:t>1-bit Adder with Carry</a:t>
            </a:r>
          </a:p>
        </p:txBody>
      </p:sp>
      <p:sp>
        <p:nvSpPr>
          <p:cNvPr id="17" name="Rectangle 3"/>
          <p:cNvSpPr>
            <a:spLocks noChangeArrowheads="1"/>
          </p:cNvSpPr>
          <p:nvPr>
            <p:custDataLst>
              <p:tags r:id="rId3"/>
            </p:custDataLst>
          </p:nvPr>
        </p:nvSpPr>
        <p:spPr bwMode="auto">
          <a:xfrm>
            <a:off x="1219200" y="1447800"/>
            <a:ext cx="1219200" cy="990600"/>
          </a:xfrm>
          <a:prstGeom prst="rect">
            <a:avLst/>
          </a:prstGeom>
          <a:noFill/>
          <a:ln w="28575" algn="ctr">
            <a:solidFill>
              <a:schemeClr val="accent1"/>
            </a:solidFill>
            <a:miter lim="800000"/>
            <a:headEnd/>
            <a:tailEnd/>
          </a:ln>
          <a:effectLst/>
        </p:spPr>
        <p:txBody>
          <a:bodyPr anchor="ctr">
            <a:spAutoFit/>
          </a:bodyPr>
          <a:lstStyle/>
          <a:p>
            <a:endParaRPr lang="en-US"/>
          </a:p>
        </p:txBody>
      </p:sp>
      <p:sp>
        <p:nvSpPr>
          <p:cNvPr id="18" name="Line 6"/>
          <p:cNvSpPr>
            <a:spLocks noChangeShapeType="1"/>
          </p:cNvSpPr>
          <p:nvPr>
            <p:custDataLst>
              <p:tags r:id="rId4"/>
            </p:custDataLst>
          </p:nvPr>
        </p:nvSpPr>
        <p:spPr bwMode="auto">
          <a:xfrm>
            <a:off x="1524000" y="1066800"/>
            <a:ext cx="0" cy="381000"/>
          </a:xfrm>
          <a:prstGeom prst="line">
            <a:avLst/>
          </a:prstGeom>
          <a:noFill/>
          <a:ln w="28575">
            <a:solidFill>
              <a:srgbClr val="FFFFFF"/>
            </a:solidFill>
            <a:round/>
            <a:headEnd type="none" w="med" len="med"/>
            <a:tailEnd type="arrow" w="lg" len="med"/>
          </a:ln>
          <a:effectLst/>
        </p:spPr>
        <p:txBody>
          <a:bodyPr wrap="none" anchor="ctr">
            <a:spAutoFit/>
          </a:bodyPr>
          <a:lstStyle/>
          <a:p>
            <a:endParaRPr lang="en-US"/>
          </a:p>
        </p:txBody>
      </p:sp>
      <p:sp>
        <p:nvSpPr>
          <p:cNvPr id="19" name="Line 7"/>
          <p:cNvSpPr>
            <a:spLocks noChangeShapeType="1"/>
          </p:cNvSpPr>
          <p:nvPr>
            <p:custDataLst>
              <p:tags r:id="rId5"/>
            </p:custDataLst>
          </p:nvPr>
        </p:nvSpPr>
        <p:spPr bwMode="auto">
          <a:xfrm>
            <a:off x="2209800" y="1066800"/>
            <a:ext cx="0" cy="381000"/>
          </a:xfrm>
          <a:prstGeom prst="line">
            <a:avLst/>
          </a:prstGeom>
          <a:noFill/>
          <a:ln w="28575">
            <a:solidFill>
              <a:srgbClr val="FFFFFF"/>
            </a:solidFill>
            <a:round/>
            <a:headEnd type="none" w="med" len="med"/>
            <a:tailEnd type="arrow" w="lg" len="med"/>
          </a:ln>
          <a:effectLst/>
        </p:spPr>
        <p:txBody>
          <a:bodyPr wrap="none" anchor="ctr">
            <a:spAutoFit/>
          </a:bodyPr>
          <a:lstStyle/>
          <a:p>
            <a:endParaRPr lang="en-US"/>
          </a:p>
        </p:txBody>
      </p:sp>
      <p:sp>
        <p:nvSpPr>
          <p:cNvPr id="20" name="Line 10"/>
          <p:cNvSpPr>
            <a:spLocks noChangeShapeType="1"/>
          </p:cNvSpPr>
          <p:nvPr>
            <p:custDataLst>
              <p:tags r:id="rId6"/>
            </p:custDataLst>
          </p:nvPr>
        </p:nvSpPr>
        <p:spPr bwMode="auto">
          <a:xfrm flipH="1">
            <a:off x="762000" y="1981200"/>
            <a:ext cx="457200" cy="0"/>
          </a:xfrm>
          <a:prstGeom prst="line">
            <a:avLst/>
          </a:prstGeom>
          <a:noFill/>
          <a:ln w="28575">
            <a:solidFill>
              <a:srgbClr val="FFFFFF"/>
            </a:solidFill>
            <a:round/>
            <a:headEnd type="none" w="med" len="med"/>
            <a:tailEnd type="arrow" w="lg" len="med"/>
          </a:ln>
          <a:effectLst/>
        </p:spPr>
        <p:txBody>
          <a:bodyPr anchor="ctr">
            <a:spAutoFit/>
          </a:bodyPr>
          <a:lstStyle/>
          <a:p>
            <a:endParaRPr lang="en-US"/>
          </a:p>
        </p:txBody>
      </p:sp>
      <p:sp>
        <p:nvSpPr>
          <p:cNvPr id="21" name="Line 11"/>
          <p:cNvSpPr>
            <a:spLocks noChangeShapeType="1"/>
          </p:cNvSpPr>
          <p:nvPr>
            <p:custDataLst>
              <p:tags r:id="rId7"/>
            </p:custDataLst>
          </p:nvPr>
        </p:nvSpPr>
        <p:spPr bwMode="auto">
          <a:xfrm>
            <a:off x="1828800" y="2438400"/>
            <a:ext cx="0" cy="457200"/>
          </a:xfrm>
          <a:prstGeom prst="line">
            <a:avLst/>
          </a:prstGeom>
          <a:noFill/>
          <a:ln w="28575">
            <a:solidFill>
              <a:srgbClr val="FFFFFF"/>
            </a:solidFill>
            <a:round/>
            <a:headEnd type="none" w="med" len="med"/>
            <a:tailEnd type="arrow" w="lg" len="med"/>
          </a:ln>
          <a:effectLst/>
        </p:spPr>
        <p:txBody>
          <a:bodyPr wrap="square" anchor="ctr">
            <a:spAutoFit/>
          </a:bodyPr>
          <a:lstStyle/>
          <a:p>
            <a:endParaRPr lang="en-US"/>
          </a:p>
        </p:txBody>
      </p:sp>
      <p:sp>
        <p:nvSpPr>
          <p:cNvPr id="22" name="TextBox 21"/>
          <p:cNvSpPr txBox="1"/>
          <p:nvPr>
            <p:custDataLst>
              <p:tags r:id="rId8"/>
            </p:custDataLst>
          </p:nvPr>
        </p:nvSpPr>
        <p:spPr bwMode="auto">
          <a:xfrm>
            <a:off x="1371600" y="435472"/>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smtClean="0">
                <a:solidFill>
                  <a:srgbClr val="FFFFFF"/>
                </a:solidFill>
                <a:latin typeface="Calibri" pitchFamily="34" charset="0"/>
              </a:rPr>
              <a:t>A</a:t>
            </a:r>
          </a:p>
        </p:txBody>
      </p:sp>
      <p:sp>
        <p:nvSpPr>
          <p:cNvPr id="23" name="TextBox 22"/>
          <p:cNvSpPr txBox="1"/>
          <p:nvPr>
            <p:custDataLst>
              <p:tags r:id="rId9"/>
            </p:custDataLst>
          </p:nvPr>
        </p:nvSpPr>
        <p:spPr bwMode="auto">
          <a:xfrm>
            <a:off x="2057400" y="457200"/>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smtClean="0">
                <a:solidFill>
                  <a:srgbClr val="FFFFFF"/>
                </a:solidFill>
                <a:latin typeface="Calibri" pitchFamily="34" charset="0"/>
              </a:rPr>
              <a:t>B</a:t>
            </a:r>
          </a:p>
        </p:txBody>
      </p:sp>
      <p:sp>
        <p:nvSpPr>
          <p:cNvPr id="24" name="TextBox 23"/>
          <p:cNvSpPr txBox="1"/>
          <p:nvPr>
            <p:custDataLst>
              <p:tags r:id="rId10"/>
            </p:custDataLst>
          </p:nvPr>
        </p:nvSpPr>
        <p:spPr bwMode="auto">
          <a:xfrm>
            <a:off x="1676400" y="2797672"/>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a:solidFill>
                  <a:srgbClr val="FFFFFF"/>
                </a:solidFill>
                <a:latin typeface="Calibri" pitchFamily="34" charset="0"/>
              </a:rPr>
              <a:t>S</a:t>
            </a:r>
            <a:endParaRPr lang="en-US" sz="3200" dirty="0" smtClean="0">
              <a:solidFill>
                <a:srgbClr val="FFFFFF"/>
              </a:solidFill>
              <a:latin typeface="Calibri" pitchFamily="34" charset="0"/>
            </a:endParaRPr>
          </a:p>
        </p:txBody>
      </p:sp>
      <p:sp>
        <p:nvSpPr>
          <p:cNvPr id="26" name="Line 10"/>
          <p:cNvSpPr>
            <a:spLocks noChangeShapeType="1"/>
          </p:cNvSpPr>
          <p:nvPr>
            <p:custDataLst>
              <p:tags r:id="rId11"/>
            </p:custDataLst>
          </p:nvPr>
        </p:nvSpPr>
        <p:spPr bwMode="auto">
          <a:xfrm flipH="1">
            <a:off x="2438400" y="1981200"/>
            <a:ext cx="457200" cy="0"/>
          </a:xfrm>
          <a:prstGeom prst="line">
            <a:avLst/>
          </a:prstGeom>
          <a:noFill/>
          <a:ln w="28575">
            <a:solidFill>
              <a:srgbClr val="FFFFFF"/>
            </a:solidFill>
            <a:round/>
            <a:headEnd type="none" w="med" len="med"/>
            <a:tailEnd type="arrow" w="lg" len="med"/>
          </a:ln>
          <a:effectLst/>
        </p:spPr>
        <p:txBody>
          <a:bodyPr anchor="ctr">
            <a:spAutoFit/>
          </a:bodyPr>
          <a:lstStyle/>
          <a:p>
            <a:endParaRPr lang="en-US"/>
          </a:p>
        </p:txBody>
      </p:sp>
      <p:sp>
        <p:nvSpPr>
          <p:cNvPr id="27" name="TextBox 26"/>
          <p:cNvSpPr txBox="1"/>
          <p:nvPr>
            <p:custDataLst>
              <p:tags r:id="rId12"/>
            </p:custDataLst>
          </p:nvPr>
        </p:nvSpPr>
        <p:spPr bwMode="auto">
          <a:xfrm>
            <a:off x="2743200" y="1600200"/>
            <a:ext cx="914400" cy="665761"/>
          </a:xfrm>
          <a:prstGeom prst="rect">
            <a:avLst/>
          </a:prstGeom>
          <a:noFill/>
          <a:ln w="9525">
            <a:noFill/>
            <a:round/>
            <a:headEnd/>
            <a:tailEnd/>
          </a:ln>
          <a:effectLst/>
        </p:spPr>
        <p:txBody>
          <a:bodyPr wrap="none" lIns="0" tIns="0" rIns="0" bIns="0" rtlCol="0">
            <a:noAutofit/>
          </a:bodyPr>
          <a:lstStyle/>
          <a:p>
            <a:pPr algn="ctr" eaLnBrk="1" hangingPunct="1">
              <a:lnSpc>
                <a:spcPct val="116000"/>
              </a:lnSpc>
              <a:tabLst>
                <a:tab pos="723900" algn="l"/>
                <a:tab pos="1447800" algn="l"/>
                <a:tab pos="2171700" algn="l"/>
              </a:tabLst>
            </a:pPr>
            <a:r>
              <a:rPr lang="en-US" sz="3200" dirty="0" err="1" smtClean="0">
                <a:solidFill>
                  <a:srgbClr val="FFFFFF"/>
                </a:solidFill>
                <a:latin typeface="Calibri" pitchFamily="34" charset="0"/>
              </a:rPr>
              <a:t>C</a:t>
            </a:r>
            <a:r>
              <a:rPr lang="en-US" sz="3200" baseline="-25000" dirty="0" err="1" smtClean="0">
                <a:solidFill>
                  <a:srgbClr val="FFFFFF"/>
                </a:solidFill>
                <a:latin typeface="Calibri" pitchFamily="34" charset="0"/>
              </a:rPr>
              <a:t>in</a:t>
            </a:r>
            <a:endParaRPr lang="en-US" sz="3200" baseline="-25000" dirty="0" smtClean="0">
              <a:solidFill>
                <a:srgbClr val="FFFFFF"/>
              </a:solidFill>
              <a:latin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39602902"/>
              </p:ext>
            </p:extLst>
          </p:nvPr>
        </p:nvGraphicFramePr>
        <p:xfrm>
          <a:off x="397622" y="3476102"/>
          <a:ext cx="2878979" cy="3337560"/>
        </p:xfrm>
        <a:graphic>
          <a:graphicData uri="http://schemas.openxmlformats.org/drawingml/2006/table">
            <a:tbl>
              <a:tblPr firstRow="1" bandRow="1">
                <a:tableStyleId>{5C22544A-7EE6-4342-B048-85BDC9FD1C3A}</a:tableStyleId>
              </a:tblPr>
              <a:tblGrid>
                <a:gridCol w="516778"/>
                <a:gridCol w="457200"/>
                <a:gridCol w="533400"/>
                <a:gridCol w="685800"/>
                <a:gridCol w="685801"/>
              </a:tblGrid>
              <a:tr h="370840">
                <a:tc>
                  <a:txBody>
                    <a:bodyPr/>
                    <a:lstStyle/>
                    <a:p>
                      <a:r>
                        <a:rPr lang="en-US" dirty="0" smtClean="0">
                          <a:solidFill>
                            <a:schemeClr val="tx1"/>
                          </a:solidFill>
                        </a:rPr>
                        <a:t>A</a:t>
                      </a:r>
                      <a:endParaRPr lang="en-US" dirty="0">
                        <a:solidFill>
                          <a:schemeClr val="tx1"/>
                        </a:solidFill>
                      </a:endParaRPr>
                    </a:p>
                  </a:txBody>
                  <a:tcPr>
                    <a:noFill/>
                  </a:tcPr>
                </a:tc>
                <a:tc>
                  <a:txBody>
                    <a:bodyPr/>
                    <a:lstStyle/>
                    <a:p>
                      <a:r>
                        <a:rPr lang="en-US" dirty="0" smtClean="0">
                          <a:solidFill>
                            <a:schemeClr val="tx1"/>
                          </a:solidFill>
                        </a:rPr>
                        <a:t>B</a:t>
                      </a:r>
                      <a:endParaRPr lang="en-US" dirty="0">
                        <a:solidFill>
                          <a:schemeClr val="tx1"/>
                        </a:solidFill>
                      </a:endParaRPr>
                    </a:p>
                  </a:txBody>
                  <a:tcPr>
                    <a:noFill/>
                  </a:tcPr>
                </a:tc>
                <a:tc>
                  <a:txBody>
                    <a:bodyPr/>
                    <a:lstStyle/>
                    <a:p>
                      <a:r>
                        <a:rPr lang="en-US" dirty="0" err="1" smtClean="0">
                          <a:solidFill>
                            <a:schemeClr val="tx1"/>
                          </a:solidFill>
                        </a:rPr>
                        <a:t>C</a:t>
                      </a:r>
                      <a:r>
                        <a:rPr lang="en-US" baseline="-25000" dirty="0" err="1" smtClean="0">
                          <a:solidFill>
                            <a:schemeClr val="tx1"/>
                          </a:solidFill>
                        </a:rPr>
                        <a:t>in</a:t>
                      </a:r>
                      <a:endParaRPr lang="en-US" baseline="-25000"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err="1" smtClean="0">
                          <a:solidFill>
                            <a:schemeClr val="tx1"/>
                          </a:solidFill>
                        </a:rPr>
                        <a:t>C</a:t>
                      </a:r>
                      <a:r>
                        <a:rPr lang="en-US" baseline="-25000" dirty="0" err="1" smtClean="0">
                          <a:solidFill>
                            <a:schemeClr val="tx1"/>
                          </a:solidFill>
                        </a:rPr>
                        <a:t>out</a:t>
                      </a:r>
                      <a:endParaRPr lang="en-US" baseline="-25000"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tx1"/>
                          </a:solidFill>
                        </a:rPr>
                        <a:t>S</a:t>
                      </a:r>
                      <a:endParaRPr lang="en-US" dirty="0">
                        <a:solidFill>
                          <a:schemeClr val="tx1"/>
                        </a:solidFill>
                      </a:endParaRPr>
                    </a:p>
                  </a:txBody>
                  <a:tcPr>
                    <a:noFill/>
                  </a:tcPr>
                </a:tc>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1"/>
                          </a:solidFill>
                        </a:rPr>
                        <a:t>0</a:t>
                      </a:r>
                      <a:endParaRPr lang="en-US" dirty="0">
                        <a:solidFill>
                          <a:schemeClr val="accent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1"/>
                          </a:solidFill>
                        </a:rPr>
                        <a:t>0</a:t>
                      </a:r>
                      <a:endParaRPr lang="en-US" dirty="0">
                        <a:solidFill>
                          <a:schemeClr val="accent1"/>
                        </a:solidFill>
                      </a:endParaRPr>
                    </a:p>
                  </a:txBody>
                  <a:tcPr>
                    <a:noFill/>
                  </a:tcPr>
                </a:tc>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1"/>
                          </a:solidFill>
                        </a:rPr>
                        <a:t>0</a:t>
                      </a:r>
                      <a:endParaRPr lang="en-US" dirty="0">
                        <a:solidFill>
                          <a:schemeClr val="accent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1"/>
                          </a:solidFill>
                        </a:rPr>
                        <a:t>1</a:t>
                      </a:r>
                      <a:endParaRPr lang="en-US" dirty="0">
                        <a:solidFill>
                          <a:schemeClr val="accent1"/>
                        </a:solidFill>
                      </a:endParaRPr>
                    </a:p>
                  </a:txBody>
                  <a:tcPr>
                    <a:noFill/>
                  </a:tcPr>
                </a:tc>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1"/>
                          </a:solidFill>
                        </a:rPr>
                        <a:t>0</a:t>
                      </a:r>
                      <a:endParaRPr lang="en-US" dirty="0">
                        <a:solidFill>
                          <a:schemeClr val="accent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1"/>
                          </a:solidFill>
                        </a:rPr>
                        <a:t>1</a:t>
                      </a:r>
                      <a:endParaRPr lang="en-US" dirty="0">
                        <a:solidFill>
                          <a:schemeClr val="accent1"/>
                        </a:solidFill>
                      </a:endParaRPr>
                    </a:p>
                  </a:txBody>
                  <a:tcPr>
                    <a:noFill/>
                  </a:tcPr>
                </a:tc>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1"/>
                          </a:solidFill>
                        </a:rPr>
                        <a:t>1</a:t>
                      </a:r>
                      <a:endParaRPr lang="en-US" dirty="0">
                        <a:solidFill>
                          <a:schemeClr val="accent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1"/>
                          </a:solidFill>
                        </a:rPr>
                        <a:t>0</a:t>
                      </a:r>
                      <a:endParaRPr lang="en-US" dirty="0">
                        <a:solidFill>
                          <a:schemeClr val="accent1"/>
                        </a:solidFill>
                      </a:endParaRPr>
                    </a:p>
                  </a:txBody>
                  <a:tcPr>
                    <a:noFill/>
                  </a:tcPr>
                </a:tc>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1"/>
                          </a:solidFill>
                        </a:rPr>
                        <a:t>0</a:t>
                      </a:r>
                      <a:endParaRPr lang="en-US" dirty="0">
                        <a:solidFill>
                          <a:schemeClr val="accent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1"/>
                          </a:solidFill>
                        </a:rPr>
                        <a:t>1</a:t>
                      </a:r>
                      <a:endParaRPr lang="en-US" dirty="0">
                        <a:solidFill>
                          <a:schemeClr val="accent1"/>
                        </a:solidFill>
                      </a:endParaRPr>
                    </a:p>
                  </a:txBody>
                  <a:tcPr>
                    <a:noFill/>
                  </a:tcPr>
                </a:tc>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1"/>
                          </a:solidFill>
                        </a:rPr>
                        <a:t>1</a:t>
                      </a:r>
                      <a:endParaRPr lang="en-US" dirty="0">
                        <a:solidFill>
                          <a:schemeClr val="accent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1"/>
                          </a:solidFill>
                        </a:rPr>
                        <a:t>0</a:t>
                      </a:r>
                      <a:endParaRPr lang="en-US" dirty="0">
                        <a:solidFill>
                          <a:schemeClr val="accent1"/>
                        </a:solidFill>
                      </a:endParaRPr>
                    </a:p>
                  </a:txBody>
                  <a:tcPr>
                    <a:noFill/>
                  </a:tcPr>
                </a:tc>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1"/>
                          </a:solidFill>
                        </a:rPr>
                        <a:t>1</a:t>
                      </a:r>
                      <a:endParaRPr lang="en-US" dirty="0">
                        <a:solidFill>
                          <a:schemeClr val="accent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1"/>
                          </a:solidFill>
                        </a:rPr>
                        <a:t>0</a:t>
                      </a:r>
                      <a:endParaRPr lang="en-US" dirty="0">
                        <a:solidFill>
                          <a:schemeClr val="accent1"/>
                        </a:solidFill>
                      </a:endParaRPr>
                    </a:p>
                  </a:txBody>
                  <a:tcPr>
                    <a:noFill/>
                  </a:tcPr>
                </a:tc>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1"/>
                          </a:solidFill>
                        </a:rPr>
                        <a:t>1</a:t>
                      </a:r>
                      <a:endParaRPr lang="en-US" dirty="0">
                        <a:solidFill>
                          <a:schemeClr val="accent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1"/>
                          </a:solidFill>
                        </a:rPr>
                        <a:t>1</a:t>
                      </a:r>
                      <a:endParaRPr lang="en-US" dirty="0">
                        <a:solidFill>
                          <a:schemeClr val="accent1"/>
                        </a:solidFill>
                      </a:endParaRPr>
                    </a:p>
                  </a:txBody>
                  <a:tcPr>
                    <a:noFill/>
                  </a:tcPr>
                </a:tc>
              </a:tr>
            </a:tbl>
          </a:graphicData>
        </a:graphic>
      </p:graphicFrame>
      <p:sp>
        <p:nvSpPr>
          <p:cNvPr id="28" name="TextBox 27"/>
          <p:cNvSpPr txBox="1"/>
          <p:nvPr>
            <p:custDataLst>
              <p:tags r:id="rId13"/>
            </p:custDataLst>
          </p:nvPr>
        </p:nvSpPr>
        <p:spPr bwMode="auto">
          <a:xfrm>
            <a:off x="76200" y="1620239"/>
            <a:ext cx="914400" cy="665761"/>
          </a:xfrm>
          <a:prstGeom prst="rect">
            <a:avLst/>
          </a:prstGeom>
          <a:noFill/>
          <a:ln w="9525">
            <a:noFill/>
            <a:round/>
            <a:headEnd/>
            <a:tailEnd/>
          </a:ln>
          <a:effectLst/>
        </p:spPr>
        <p:txBody>
          <a:bodyPr wrap="none" lIns="0" tIns="0" rIns="0" bIns="0" rtlCol="0">
            <a:noAutofit/>
          </a:bodyPr>
          <a:lstStyle/>
          <a:p>
            <a:pPr algn="ctr" eaLnBrk="1" hangingPunct="1">
              <a:lnSpc>
                <a:spcPct val="116000"/>
              </a:lnSpc>
              <a:tabLst>
                <a:tab pos="723900" algn="l"/>
                <a:tab pos="1447800" algn="l"/>
                <a:tab pos="2171700" algn="l"/>
              </a:tabLst>
            </a:pPr>
            <a:r>
              <a:rPr lang="en-US" sz="3200" dirty="0" err="1" smtClean="0">
                <a:solidFill>
                  <a:srgbClr val="FFFFFF"/>
                </a:solidFill>
                <a:latin typeface="Calibri" pitchFamily="34" charset="0"/>
              </a:rPr>
              <a:t>C</a:t>
            </a:r>
            <a:r>
              <a:rPr lang="en-US" sz="3200" baseline="-25000" dirty="0" err="1" smtClean="0">
                <a:solidFill>
                  <a:srgbClr val="FFFFFF"/>
                </a:solidFill>
                <a:latin typeface="Calibri" pitchFamily="34" charset="0"/>
              </a:rPr>
              <a:t>out</a:t>
            </a:r>
            <a:endParaRPr lang="en-US" sz="3200" baseline="-25000" dirty="0" smtClean="0">
              <a:solidFill>
                <a:srgbClr val="FFFFFF"/>
              </a:solidFill>
              <a:latin typeface="Calibri" pitchFamily="34" charset="0"/>
            </a:endParaRPr>
          </a:p>
        </p:txBody>
      </p:sp>
      <p:sp>
        <p:nvSpPr>
          <p:cNvPr id="16" name="Line 6"/>
          <p:cNvSpPr>
            <a:spLocks noChangeShapeType="1"/>
          </p:cNvSpPr>
          <p:nvPr>
            <p:custDataLst>
              <p:tags r:id="rId14"/>
            </p:custDataLst>
          </p:nvPr>
        </p:nvSpPr>
        <p:spPr bwMode="auto">
          <a:xfrm>
            <a:off x="8016338" y="2514600"/>
            <a:ext cx="373754"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25" name="AutoShape 4"/>
          <p:cNvSpPr>
            <a:spLocks noChangeArrowheads="1"/>
          </p:cNvSpPr>
          <p:nvPr>
            <p:custDataLst>
              <p:tags r:id="rId15"/>
            </p:custDataLst>
          </p:nvPr>
        </p:nvSpPr>
        <p:spPr bwMode="auto">
          <a:xfrm flipH="1">
            <a:off x="7699855" y="2514600"/>
            <a:ext cx="316483" cy="332245"/>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29" name="Line 7"/>
          <p:cNvSpPr>
            <a:spLocks noChangeShapeType="1"/>
          </p:cNvSpPr>
          <p:nvPr>
            <p:custDataLst>
              <p:tags r:id="rId16"/>
            </p:custDataLst>
          </p:nvPr>
        </p:nvSpPr>
        <p:spPr bwMode="auto">
          <a:xfrm>
            <a:off x="7622067" y="2675239"/>
            <a:ext cx="77787"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30" name="AutoShape 4"/>
          <p:cNvSpPr>
            <a:spLocks noChangeArrowheads="1"/>
          </p:cNvSpPr>
          <p:nvPr>
            <p:custDataLst>
              <p:tags r:id="rId17"/>
            </p:custDataLst>
          </p:nvPr>
        </p:nvSpPr>
        <p:spPr bwMode="auto">
          <a:xfrm flipH="1">
            <a:off x="7699857" y="2912688"/>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31" name="Line 6"/>
          <p:cNvSpPr>
            <a:spLocks noChangeShapeType="1"/>
          </p:cNvSpPr>
          <p:nvPr>
            <p:custDataLst>
              <p:tags r:id="rId18"/>
            </p:custDataLst>
          </p:nvPr>
        </p:nvSpPr>
        <p:spPr bwMode="auto">
          <a:xfrm>
            <a:off x="7998515" y="2935357"/>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32" name="Line 7"/>
          <p:cNvSpPr>
            <a:spLocks noChangeShapeType="1"/>
          </p:cNvSpPr>
          <p:nvPr>
            <p:custDataLst>
              <p:tags r:id="rId19"/>
            </p:custDataLst>
          </p:nvPr>
        </p:nvSpPr>
        <p:spPr bwMode="auto">
          <a:xfrm flipV="1">
            <a:off x="7546322" y="3065088"/>
            <a:ext cx="153536"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33" name="AutoShape 14"/>
          <p:cNvSpPr>
            <a:spLocks noChangeArrowheads="1"/>
          </p:cNvSpPr>
          <p:nvPr>
            <p:custDataLst>
              <p:tags r:id="rId20"/>
            </p:custDataLst>
          </p:nvPr>
        </p:nvSpPr>
        <p:spPr bwMode="auto">
          <a:xfrm>
            <a:off x="7254336" y="2902331"/>
            <a:ext cx="292554" cy="315157"/>
          </a:xfrm>
          <a:prstGeom prst="moon">
            <a:avLst>
              <a:gd name="adj" fmla="val 8750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34" name="Line 16"/>
          <p:cNvSpPr>
            <a:spLocks noChangeShapeType="1"/>
          </p:cNvSpPr>
          <p:nvPr>
            <p:custDataLst>
              <p:tags r:id="rId21"/>
            </p:custDataLst>
          </p:nvPr>
        </p:nvSpPr>
        <p:spPr bwMode="auto">
          <a:xfrm rot="16200000">
            <a:off x="6798057" y="3859850"/>
            <a:ext cx="3165887" cy="18186"/>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35" name="TextBox 34"/>
          <p:cNvSpPr txBox="1"/>
          <p:nvPr/>
        </p:nvSpPr>
        <p:spPr bwMode="auto">
          <a:xfrm flipH="1">
            <a:off x="6568212" y="2590800"/>
            <a:ext cx="518388" cy="396456"/>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err="1" smtClean="0">
                <a:solidFill>
                  <a:srgbClr val="FFFFFF"/>
                </a:solidFill>
                <a:latin typeface="Calibri" pitchFamily="34" charset="0"/>
              </a:rPr>
              <a:t>C</a:t>
            </a:r>
            <a:r>
              <a:rPr lang="en-US" baseline="-25000" dirty="0" err="1" smtClean="0">
                <a:solidFill>
                  <a:srgbClr val="FFFFFF"/>
                </a:solidFill>
                <a:latin typeface="Calibri" pitchFamily="34" charset="0"/>
              </a:rPr>
              <a:t>out</a:t>
            </a:r>
            <a:endParaRPr lang="en-US" baseline="-25000" dirty="0" smtClean="0">
              <a:solidFill>
                <a:srgbClr val="FFFFFF"/>
              </a:solidFill>
              <a:latin typeface="Calibri" pitchFamily="34" charset="0"/>
            </a:endParaRPr>
          </a:p>
        </p:txBody>
      </p:sp>
      <p:sp>
        <p:nvSpPr>
          <p:cNvPr id="36" name="Line 16"/>
          <p:cNvSpPr>
            <a:spLocks noChangeShapeType="1"/>
          </p:cNvSpPr>
          <p:nvPr>
            <p:custDataLst>
              <p:tags r:id="rId22"/>
            </p:custDataLst>
          </p:nvPr>
        </p:nvSpPr>
        <p:spPr bwMode="auto">
          <a:xfrm rot="16200000" flipV="1">
            <a:off x="6886971" y="3943760"/>
            <a:ext cx="3318288" cy="2765"/>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37" name="Line 16"/>
          <p:cNvSpPr>
            <a:spLocks noChangeShapeType="1"/>
          </p:cNvSpPr>
          <p:nvPr>
            <p:custDataLst>
              <p:tags r:id="rId23"/>
            </p:custDataLst>
          </p:nvPr>
        </p:nvSpPr>
        <p:spPr bwMode="auto">
          <a:xfrm rot="16200000" flipV="1">
            <a:off x="7500246" y="2789844"/>
            <a:ext cx="245688"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38" name="Line 7"/>
          <p:cNvSpPr>
            <a:spLocks noChangeShapeType="1"/>
          </p:cNvSpPr>
          <p:nvPr>
            <p:custDataLst>
              <p:tags r:id="rId24"/>
            </p:custDataLst>
          </p:nvPr>
        </p:nvSpPr>
        <p:spPr bwMode="auto">
          <a:xfrm flipV="1">
            <a:off x="7546890" y="2912688"/>
            <a:ext cx="66348"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cxnSp>
        <p:nvCxnSpPr>
          <p:cNvPr id="39" name="Straight Connector 38"/>
          <p:cNvCxnSpPr/>
          <p:nvPr/>
        </p:nvCxnSpPr>
        <p:spPr>
          <a:xfrm>
            <a:off x="8385090" y="25908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Line 11"/>
          <p:cNvSpPr>
            <a:spLocks noChangeShapeType="1"/>
          </p:cNvSpPr>
          <p:nvPr>
            <p:custDataLst>
              <p:tags r:id="rId25"/>
            </p:custDataLst>
          </p:nvPr>
        </p:nvSpPr>
        <p:spPr bwMode="auto">
          <a:xfrm flipV="1">
            <a:off x="8016338" y="2667000"/>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sp>
        <p:nvSpPr>
          <p:cNvPr id="41" name="TextBox 40"/>
          <p:cNvSpPr txBox="1"/>
          <p:nvPr/>
        </p:nvSpPr>
        <p:spPr bwMode="auto">
          <a:xfrm flipH="1">
            <a:off x="7147788" y="5922910"/>
            <a:ext cx="287556"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S</a:t>
            </a:r>
            <a:endParaRPr lang="en-US" dirty="0" smtClean="0">
              <a:solidFill>
                <a:srgbClr val="FFFFFF"/>
              </a:solidFill>
              <a:latin typeface="Calibri" pitchFamily="34" charset="0"/>
            </a:endParaRPr>
          </a:p>
        </p:txBody>
      </p:sp>
      <p:sp>
        <p:nvSpPr>
          <p:cNvPr id="42" name="TextBox 41"/>
          <p:cNvSpPr txBox="1"/>
          <p:nvPr/>
        </p:nvSpPr>
        <p:spPr bwMode="auto">
          <a:xfrm flipH="1">
            <a:off x="8232690" y="1981200"/>
            <a:ext cx="314808"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A</a:t>
            </a:r>
            <a:endParaRPr lang="en-US" dirty="0" smtClean="0">
              <a:solidFill>
                <a:srgbClr val="FFFFFF"/>
              </a:solidFill>
              <a:latin typeface="Calibri" pitchFamily="34" charset="0"/>
            </a:endParaRPr>
          </a:p>
        </p:txBody>
      </p:sp>
      <p:sp>
        <p:nvSpPr>
          <p:cNvPr id="43" name="TextBox 42"/>
          <p:cNvSpPr txBox="1"/>
          <p:nvPr/>
        </p:nvSpPr>
        <p:spPr bwMode="auto">
          <a:xfrm flipH="1">
            <a:off x="8392333" y="1981200"/>
            <a:ext cx="306792"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B</a:t>
            </a:r>
            <a:endParaRPr lang="en-US" dirty="0" smtClean="0">
              <a:solidFill>
                <a:srgbClr val="FFFFFF"/>
              </a:solidFill>
              <a:latin typeface="Calibri" pitchFamily="34" charset="0"/>
            </a:endParaRPr>
          </a:p>
        </p:txBody>
      </p:sp>
      <p:cxnSp>
        <p:nvCxnSpPr>
          <p:cNvPr id="44" name="Straight Connector 43"/>
          <p:cNvCxnSpPr/>
          <p:nvPr/>
        </p:nvCxnSpPr>
        <p:spPr>
          <a:xfrm>
            <a:off x="8385090" y="3110686"/>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Line 7"/>
          <p:cNvSpPr>
            <a:spLocks noChangeShapeType="1"/>
          </p:cNvSpPr>
          <p:nvPr>
            <p:custDataLst>
              <p:tags r:id="rId26"/>
            </p:custDataLst>
          </p:nvPr>
        </p:nvSpPr>
        <p:spPr bwMode="auto">
          <a:xfrm>
            <a:off x="6964264" y="3048000"/>
            <a:ext cx="279413"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46" name="AutoShape 4"/>
          <p:cNvSpPr>
            <a:spLocks noChangeArrowheads="1"/>
          </p:cNvSpPr>
          <p:nvPr>
            <p:custDataLst>
              <p:tags r:id="rId27"/>
            </p:custDataLst>
          </p:nvPr>
        </p:nvSpPr>
        <p:spPr bwMode="auto">
          <a:xfrm flipH="1">
            <a:off x="7699290" y="3293688"/>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47" name="Line 16"/>
          <p:cNvSpPr>
            <a:spLocks noChangeShapeType="1"/>
          </p:cNvSpPr>
          <p:nvPr>
            <p:custDataLst>
              <p:tags r:id="rId28"/>
            </p:custDataLst>
          </p:nvPr>
        </p:nvSpPr>
        <p:spPr bwMode="auto">
          <a:xfrm>
            <a:off x="8006466" y="3505200"/>
            <a:ext cx="704677"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48" name="Line 7"/>
          <p:cNvSpPr>
            <a:spLocks noChangeShapeType="1"/>
          </p:cNvSpPr>
          <p:nvPr>
            <p:custDataLst>
              <p:tags r:id="rId29"/>
            </p:custDataLst>
          </p:nvPr>
        </p:nvSpPr>
        <p:spPr bwMode="auto">
          <a:xfrm flipV="1">
            <a:off x="7623090" y="3463178"/>
            <a:ext cx="76200"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49" name="Line 7"/>
          <p:cNvSpPr>
            <a:spLocks noChangeShapeType="1"/>
          </p:cNvSpPr>
          <p:nvPr>
            <p:custDataLst>
              <p:tags r:id="rId30"/>
            </p:custDataLst>
          </p:nvPr>
        </p:nvSpPr>
        <p:spPr bwMode="auto">
          <a:xfrm>
            <a:off x="7546322" y="3124200"/>
            <a:ext cx="76200"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50" name="Line 16"/>
          <p:cNvSpPr>
            <a:spLocks noChangeShapeType="1"/>
          </p:cNvSpPr>
          <p:nvPr>
            <p:custDataLst>
              <p:tags r:id="rId31"/>
            </p:custDataLst>
          </p:nvPr>
        </p:nvSpPr>
        <p:spPr bwMode="auto">
          <a:xfrm rot="16200000">
            <a:off x="7476528" y="3293852"/>
            <a:ext cx="328326" cy="10326"/>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51" name="Line 16"/>
          <p:cNvSpPr>
            <a:spLocks noChangeShapeType="1"/>
          </p:cNvSpPr>
          <p:nvPr>
            <p:custDataLst>
              <p:tags r:id="rId32"/>
            </p:custDataLst>
          </p:nvPr>
        </p:nvSpPr>
        <p:spPr bwMode="auto">
          <a:xfrm rot="16200000">
            <a:off x="7418935" y="4421052"/>
            <a:ext cx="2578407" cy="6007"/>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52" name="TextBox 51"/>
          <p:cNvSpPr txBox="1"/>
          <p:nvPr/>
        </p:nvSpPr>
        <p:spPr bwMode="auto">
          <a:xfrm flipH="1">
            <a:off x="8763000" y="2727744"/>
            <a:ext cx="420605" cy="396456"/>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err="1" smtClean="0">
                <a:solidFill>
                  <a:srgbClr val="FFFFFF"/>
                </a:solidFill>
                <a:latin typeface="Calibri" pitchFamily="34" charset="0"/>
              </a:rPr>
              <a:t>C</a:t>
            </a:r>
            <a:r>
              <a:rPr lang="en-US" baseline="-25000" dirty="0" err="1" smtClean="0">
                <a:solidFill>
                  <a:srgbClr val="FFFFFF"/>
                </a:solidFill>
                <a:latin typeface="Calibri" pitchFamily="34" charset="0"/>
              </a:rPr>
              <a:t>in</a:t>
            </a:r>
            <a:endParaRPr lang="en-US" baseline="-25000" dirty="0" smtClean="0">
              <a:solidFill>
                <a:srgbClr val="FFFFFF"/>
              </a:solidFill>
              <a:latin typeface="Calibri" pitchFamily="34" charset="0"/>
            </a:endParaRPr>
          </a:p>
        </p:txBody>
      </p:sp>
      <p:cxnSp>
        <p:nvCxnSpPr>
          <p:cNvPr id="53" name="Straight Connector 52"/>
          <p:cNvCxnSpPr/>
          <p:nvPr/>
        </p:nvCxnSpPr>
        <p:spPr>
          <a:xfrm>
            <a:off x="8558744" y="3110686"/>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8385090" y="313485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Line 16"/>
          <p:cNvSpPr>
            <a:spLocks noChangeShapeType="1"/>
          </p:cNvSpPr>
          <p:nvPr>
            <p:custDataLst>
              <p:tags r:id="rId33"/>
            </p:custDataLst>
          </p:nvPr>
        </p:nvSpPr>
        <p:spPr bwMode="auto">
          <a:xfrm>
            <a:off x="8014184" y="3168595"/>
            <a:ext cx="1094806"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56" name="Straight Connector 55"/>
          <p:cNvCxnSpPr/>
          <p:nvPr/>
        </p:nvCxnSpPr>
        <p:spPr>
          <a:xfrm>
            <a:off x="8385090" y="34290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7" name="Line 6"/>
          <p:cNvSpPr>
            <a:spLocks noChangeShapeType="1"/>
          </p:cNvSpPr>
          <p:nvPr>
            <p:custDataLst>
              <p:tags r:id="rId34"/>
            </p:custDataLst>
          </p:nvPr>
        </p:nvSpPr>
        <p:spPr bwMode="auto">
          <a:xfrm>
            <a:off x="8004089" y="3429000"/>
            <a:ext cx="540643"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63" name="Line 7"/>
          <p:cNvSpPr>
            <a:spLocks noChangeShapeType="1"/>
          </p:cNvSpPr>
          <p:nvPr>
            <p:custDataLst>
              <p:tags r:id="rId35"/>
            </p:custDataLst>
          </p:nvPr>
        </p:nvSpPr>
        <p:spPr bwMode="auto">
          <a:xfrm rot="16200000">
            <a:off x="6500934" y="5507242"/>
            <a:ext cx="1329913" cy="1"/>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70" name="AutoShape 4"/>
          <p:cNvSpPr>
            <a:spLocks noChangeArrowheads="1"/>
          </p:cNvSpPr>
          <p:nvPr>
            <p:custDataLst>
              <p:tags r:id="rId36"/>
            </p:custDataLst>
          </p:nvPr>
        </p:nvSpPr>
        <p:spPr bwMode="auto">
          <a:xfrm flipH="1">
            <a:off x="7696200" y="3657600"/>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71" name="Line 6"/>
          <p:cNvSpPr>
            <a:spLocks noChangeShapeType="1"/>
          </p:cNvSpPr>
          <p:nvPr>
            <p:custDataLst>
              <p:tags r:id="rId37"/>
            </p:custDataLst>
          </p:nvPr>
        </p:nvSpPr>
        <p:spPr bwMode="auto">
          <a:xfrm>
            <a:off x="8001000" y="3657600"/>
            <a:ext cx="373754"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cxnSp>
        <p:nvCxnSpPr>
          <p:cNvPr id="72" name="Straight Connector 71"/>
          <p:cNvCxnSpPr/>
          <p:nvPr/>
        </p:nvCxnSpPr>
        <p:spPr>
          <a:xfrm>
            <a:off x="8369752" y="37338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3" name="Line 11"/>
          <p:cNvSpPr>
            <a:spLocks noChangeShapeType="1"/>
          </p:cNvSpPr>
          <p:nvPr>
            <p:custDataLst>
              <p:tags r:id="rId38"/>
            </p:custDataLst>
          </p:nvPr>
        </p:nvSpPr>
        <p:spPr bwMode="auto">
          <a:xfrm flipV="1">
            <a:off x="8001000" y="3810000"/>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cxnSp>
        <p:nvCxnSpPr>
          <p:cNvPr id="75" name="Straight Connector 74"/>
          <p:cNvCxnSpPr/>
          <p:nvPr/>
        </p:nvCxnSpPr>
        <p:spPr>
          <a:xfrm>
            <a:off x="8371906" y="38862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8545560" y="3886200"/>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8371906" y="391036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8" name="Line 16"/>
          <p:cNvSpPr>
            <a:spLocks noChangeShapeType="1"/>
          </p:cNvSpPr>
          <p:nvPr>
            <p:custDataLst>
              <p:tags r:id="rId39"/>
            </p:custDataLst>
          </p:nvPr>
        </p:nvSpPr>
        <p:spPr bwMode="auto">
          <a:xfrm>
            <a:off x="8001000" y="3910367"/>
            <a:ext cx="710143"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cxnSp>
        <p:nvCxnSpPr>
          <p:cNvPr id="79" name="Straight Connector 78"/>
          <p:cNvCxnSpPr/>
          <p:nvPr/>
        </p:nvCxnSpPr>
        <p:spPr>
          <a:xfrm>
            <a:off x="8371906" y="27432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8545560" y="2743200"/>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8371906" y="276736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2" name="Line 16"/>
          <p:cNvSpPr>
            <a:spLocks noChangeShapeType="1"/>
          </p:cNvSpPr>
          <p:nvPr>
            <p:custDataLst>
              <p:tags r:id="rId40"/>
            </p:custDataLst>
          </p:nvPr>
        </p:nvSpPr>
        <p:spPr bwMode="auto">
          <a:xfrm>
            <a:off x="8001000" y="2767367"/>
            <a:ext cx="698125"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3" name="Rectangle 2"/>
          <p:cNvSpPr/>
          <p:nvPr/>
        </p:nvSpPr>
        <p:spPr>
          <a:xfrm>
            <a:off x="7071588" y="2388275"/>
            <a:ext cx="1760069" cy="35553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Line 6"/>
          <p:cNvSpPr>
            <a:spLocks noChangeShapeType="1"/>
          </p:cNvSpPr>
          <p:nvPr>
            <p:custDataLst>
              <p:tags r:id="rId41"/>
            </p:custDataLst>
          </p:nvPr>
        </p:nvSpPr>
        <p:spPr bwMode="auto">
          <a:xfrm>
            <a:off x="8001000" y="3352799"/>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cxnSp>
        <p:nvCxnSpPr>
          <p:cNvPr id="88" name="Straight Connector 87"/>
          <p:cNvCxnSpPr/>
          <p:nvPr/>
        </p:nvCxnSpPr>
        <p:spPr>
          <a:xfrm>
            <a:off x="8369752" y="305865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9" name="Line 11"/>
          <p:cNvSpPr>
            <a:spLocks noChangeShapeType="1"/>
          </p:cNvSpPr>
          <p:nvPr>
            <p:custDataLst>
              <p:tags r:id="rId42"/>
            </p:custDataLst>
          </p:nvPr>
        </p:nvSpPr>
        <p:spPr bwMode="auto">
          <a:xfrm flipV="1">
            <a:off x="8001000" y="3048000"/>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cxnSp>
        <p:nvCxnSpPr>
          <p:cNvPr id="5" name="Straight Connector 4"/>
          <p:cNvCxnSpPr/>
          <p:nvPr/>
        </p:nvCxnSpPr>
        <p:spPr>
          <a:xfrm flipH="1" flipV="1">
            <a:off x="8699125" y="2743200"/>
            <a:ext cx="12018" cy="381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Line 6"/>
          <p:cNvSpPr>
            <a:spLocks noChangeShapeType="1"/>
          </p:cNvSpPr>
          <p:nvPr>
            <p:custDataLst>
              <p:tags r:id="rId43"/>
            </p:custDataLst>
          </p:nvPr>
        </p:nvSpPr>
        <p:spPr bwMode="auto">
          <a:xfrm>
            <a:off x="8001002" y="4308887"/>
            <a:ext cx="373754"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97" name="AutoShape 4"/>
          <p:cNvSpPr>
            <a:spLocks noChangeArrowheads="1"/>
          </p:cNvSpPr>
          <p:nvPr>
            <p:custDataLst>
              <p:tags r:id="rId44"/>
            </p:custDataLst>
          </p:nvPr>
        </p:nvSpPr>
        <p:spPr bwMode="auto">
          <a:xfrm flipH="1">
            <a:off x="7684519" y="4308887"/>
            <a:ext cx="316483" cy="332245"/>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98" name="Line 7"/>
          <p:cNvSpPr>
            <a:spLocks noChangeShapeType="1"/>
          </p:cNvSpPr>
          <p:nvPr>
            <p:custDataLst>
              <p:tags r:id="rId45"/>
            </p:custDataLst>
          </p:nvPr>
        </p:nvSpPr>
        <p:spPr bwMode="auto">
          <a:xfrm>
            <a:off x="7606731" y="4469526"/>
            <a:ext cx="77787"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99" name="AutoShape 4"/>
          <p:cNvSpPr>
            <a:spLocks noChangeArrowheads="1"/>
          </p:cNvSpPr>
          <p:nvPr>
            <p:custDataLst>
              <p:tags r:id="rId46"/>
            </p:custDataLst>
          </p:nvPr>
        </p:nvSpPr>
        <p:spPr bwMode="auto">
          <a:xfrm flipH="1">
            <a:off x="7684521" y="4706975"/>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100" name="Line 6"/>
          <p:cNvSpPr>
            <a:spLocks noChangeShapeType="1"/>
          </p:cNvSpPr>
          <p:nvPr>
            <p:custDataLst>
              <p:tags r:id="rId47"/>
            </p:custDataLst>
          </p:nvPr>
        </p:nvSpPr>
        <p:spPr bwMode="auto">
          <a:xfrm>
            <a:off x="7983179" y="4729644"/>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101" name="Line 7"/>
          <p:cNvSpPr>
            <a:spLocks noChangeShapeType="1"/>
          </p:cNvSpPr>
          <p:nvPr>
            <p:custDataLst>
              <p:tags r:id="rId48"/>
            </p:custDataLst>
          </p:nvPr>
        </p:nvSpPr>
        <p:spPr bwMode="auto">
          <a:xfrm flipV="1">
            <a:off x="7530986" y="4859375"/>
            <a:ext cx="153536"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02" name="AutoShape 14"/>
          <p:cNvSpPr>
            <a:spLocks noChangeArrowheads="1"/>
          </p:cNvSpPr>
          <p:nvPr>
            <p:custDataLst>
              <p:tags r:id="rId49"/>
            </p:custDataLst>
          </p:nvPr>
        </p:nvSpPr>
        <p:spPr bwMode="auto">
          <a:xfrm>
            <a:off x="7239000" y="4696618"/>
            <a:ext cx="292554" cy="315157"/>
          </a:xfrm>
          <a:prstGeom prst="moon">
            <a:avLst>
              <a:gd name="adj" fmla="val 8750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105" name="Line 16"/>
          <p:cNvSpPr>
            <a:spLocks noChangeShapeType="1"/>
          </p:cNvSpPr>
          <p:nvPr>
            <p:custDataLst>
              <p:tags r:id="rId50"/>
            </p:custDataLst>
          </p:nvPr>
        </p:nvSpPr>
        <p:spPr bwMode="auto">
          <a:xfrm rot="16200000" flipV="1">
            <a:off x="7484910" y="4584131"/>
            <a:ext cx="245688"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106" name="Line 7"/>
          <p:cNvSpPr>
            <a:spLocks noChangeShapeType="1"/>
          </p:cNvSpPr>
          <p:nvPr>
            <p:custDataLst>
              <p:tags r:id="rId51"/>
            </p:custDataLst>
          </p:nvPr>
        </p:nvSpPr>
        <p:spPr bwMode="auto">
          <a:xfrm flipV="1">
            <a:off x="7531554" y="4706975"/>
            <a:ext cx="66348"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cxnSp>
        <p:nvCxnSpPr>
          <p:cNvPr id="107" name="Straight Connector 106"/>
          <p:cNvCxnSpPr/>
          <p:nvPr/>
        </p:nvCxnSpPr>
        <p:spPr>
          <a:xfrm>
            <a:off x="8369754" y="43850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8" name="Line 11"/>
          <p:cNvSpPr>
            <a:spLocks noChangeShapeType="1"/>
          </p:cNvSpPr>
          <p:nvPr>
            <p:custDataLst>
              <p:tags r:id="rId52"/>
            </p:custDataLst>
          </p:nvPr>
        </p:nvSpPr>
        <p:spPr bwMode="auto">
          <a:xfrm flipV="1">
            <a:off x="8001002" y="4461287"/>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cxnSp>
        <p:nvCxnSpPr>
          <p:cNvPr id="109" name="Straight Connector 108"/>
          <p:cNvCxnSpPr/>
          <p:nvPr/>
        </p:nvCxnSpPr>
        <p:spPr>
          <a:xfrm>
            <a:off x="8369754" y="490497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0" name="AutoShape 4"/>
          <p:cNvSpPr>
            <a:spLocks noChangeArrowheads="1"/>
          </p:cNvSpPr>
          <p:nvPr>
            <p:custDataLst>
              <p:tags r:id="rId53"/>
            </p:custDataLst>
          </p:nvPr>
        </p:nvSpPr>
        <p:spPr bwMode="auto">
          <a:xfrm flipH="1">
            <a:off x="7683954" y="5087975"/>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111" name="Line 16"/>
          <p:cNvSpPr>
            <a:spLocks noChangeShapeType="1"/>
          </p:cNvSpPr>
          <p:nvPr>
            <p:custDataLst>
              <p:tags r:id="rId54"/>
            </p:custDataLst>
          </p:nvPr>
        </p:nvSpPr>
        <p:spPr bwMode="auto">
          <a:xfrm>
            <a:off x="7991130" y="5299487"/>
            <a:ext cx="704677"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112" name="Line 7"/>
          <p:cNvSpPr>
            <a:spLocks noChangeShapeType="1"/>
          </p:cNvSpPr>
          <p:nvPr>
            <p:custDataLst>
              <p:tags r:id="rId55"/>
            </p:custDataLst>
          </p:nvPr>
        </p:nvSpPr>
        <p:spPr bwMode="auto">
          <a:xfrm flipV="1">
            <a:off x="7607754" y="5257465"/>
            <a:ext cx="76200"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13" name="Line 7"/>
          <p:cNvSpPr>
            <a:spLocks noChangeShapeType="1"/>
          </p:cNvSpPr>
          <p:nvPr>
            <p:custDataLst>
              <p:tags r:id="rId56"/>
            </p:custDataLst>
          </p:nvPr>
        </p:nvSpPr>
        <p:spPr bwMode="auto">
          <a:xfrm>
            <a:off x="7530986" y="4953000"/>
            <a:ext cx="76200"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14" name="Line 16"/>
          <p:cNvSpPr>
            <a:spLocks noChangeShapeType="1"/>
          </p:cNvSpPr>
          <p:nvPr>
            <p:custDataLst>
              <p:tags r:id="rId57"/>
            </p:custDataLst>
          </p:nvPr>
        </p:nvSpPr>
        <p:spPr bwMode="auto">
          <a:xfrm rot="16200000">
            <a:off x="7480084" y="5102021"/>
            <a:ext cx="295552" cy="15336"/>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116" name="Straight Connector 115"/>
          <p:cNvCxnSpPr/>
          <p:nvPr/>
        </p:nvCxnSpPr>
        <p:spPr>
          <a:xfrm>
            <a:off x="8543408" y="4904973"/>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8369754" y="492914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8" name="Line 16"/>
          <p:cNvSpPr>
            <a:spLocks noChangeShapeType="1"/>
          </p:cNvSpPr>
          <p:nvPr>
            <p:custDataLst>
              <p:tags r:id="rId58"/>
            </p:custDataLst>
          </p:nvPr>
        </p:nvSpPr>
        <p:spPr bwMode="auto">
          <a:xfrm flipV="1">
            <a:off x="7998848" y="4956587"/>
            <a:ext cx="709290" cy="6295"/>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cxnSp>
        <p:nvCxnSpPr>
          <p:cNvPr id="119" name="Straight Connector 118"/>
          <p:cNvCxnSpPr/>
          <p:nvPr/>
        </p:nvCxnSpPr>
        <p:spPr>
          <a:xfrm>
            <a:off x="8369754" y="52232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20" name="Line 6"/>
          <p:cNvSpPr>
            <a:spLocks noChangeShapeType="1"/>
          </p:cNvSpPr>
          <p:nvPr>
            <p:custDataLst>
              <p:tags r:id="rId59"/>
            </p:custDataLst>
          </p:nvPr>
        </p:nvSpPr>
        <p:spPr bwMode="auto">
          <a:xfrm>
            <a:off x="7988753" y="5223287"/>
            <a:ext cx="540643"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121" name="AutoShape 4"/>
          <p:cNvSpPr>
            <a:spLocks noChangeArrowheads="1"/>
          </p:cNvSpPr>
          <p:nvPr>
            <p:custDataLst>
              <p:tags r:id="rId60"/>
            </p:custDataLst>
          </p:nvPr>
        </p:nvSpPr>
        <p:spPr bwMode="auto">
          <a:xfrm flipH="1">
            <a:off x="7680864" y="5451887"/>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122" name="Line 6"/>
          <p:cNvSpPr>
            <a:spLocks noChangeShapeType="1"/>
          </p:cNvSpPr>
          <p:nvPr>
            <p:custDataLst>
              <p:tags r:id="rId61"/>
            </p:custDataLst>
          </p:nvPr>
        </p:nvSpPr>
        <p:spPr bwMode="auto">
          <a:xfrm>
            <a:off x="7985664" y="5451887"/>
            <a:ext cx="373754"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123" name="Straight Connector 122"/>
          <p:cNvCxnSpPr/>
          <p:nvPr/>
        </p:nvCxnSpPr>
        <p:spPr>
          <a:xfrm>
            <a:off x="8354416" y="55280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24" name="Line 11"/>
          <p:cNvSpPr>
            <a:spLocks noChangeShapeType="1"/>
          </p:cNvSpPr>
          <p:nvPr>
            <p:custDataLst>
              <p:tags r:id="rId62"/>
            </p:custDataLst>
          </p:nvPr>
        </p:nvSpPr>
        <p:spPr bwMode="auto">
          <a:xfrm flipV="1">
            <a:off x="7985664" y="5604287"/>
            <a:ext cx="542406" cy="0"/>
          </a:xfrm>
          <a:prstGeom prst="line">
            <a:avLst/>
          </a:prstGeom>
          <a:noFill/>
          <a:ln w="28575">
            <a:solidFill>
              <a:srgbClr val="FFFFFF"/>
            </a:solidFill>
            <a:miter lim="800000"/>
            <a:headEnd/>
            <a:tailEnd type="none"/>
          </a:ln>
          <a:effectLst/>
        </p:spPr>
        <p:txBody>
          <a:bodyPr/>
          <a:lstStyle/>
          <a:p>
            <a:endParaRPr lang="en-US" dirty="0">
              <a:latin typeface="Calibri" pitchFamily="34" charset="0"/>
            </a:endParaRPr>
          </a:p>
        </p:txBody>
      </p:sp>
      <p:cxnSp>
        <p:nvCxnSpPr>
          <p:cNvPr id="125" name="Straight Connector 124"/>
          <p:cNvCxnSpPr/>
          <p:nvPr/>
        </p:nvCxnSpPr>
        <p:spPr>
          <a:xfrm>
            <a:off x="8356570" y="56804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8530224" y="5680487"/>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8356570" y="5704654"/>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28" name="Line 16"/>
          <p:cNvSpPr>
            <a:spLocks noChangeShapeType="1"/>
          </p:cNvSpPr>
          <p:nvPr>
            <p:custDataLst>
              <p:tags r:id="rId63"/>
            </p:custDataLst>
          </p:nvPr>
        </p:nvSpPr>
        <p:spPr bwMode="auto">
          <a:xfrm>
            <a:off x="7985664" y="5704654"/>
            <a:ext cx="722474"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129" name="Straight Connector 128"/>
          <p:cNvCxnSpPr/>
          <p:nvPr/>
        </p:nvCxnSpPr>
        <p:spPr>
          <a:xfrm>
            <a:off x="8356570" y="45374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8530224" y="4537487"/>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8356570" y="4561654"/>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32" name="Line 16"/>
          <p:cNvSpPr>
            <a:spLocks noChangeShapeType="1"/>
          </p:cNvSpPr>
          <p:nvPr>
            <p:custDataLst>
              <p:tags r:id="rId64"/>
            </p:custDataLst>
          </p:nvPr>
        </p:nvSpPr>
        <p:spPr bwMode="auto">
          <a:xfrm>
            <a:off x="7985664" y="4561654"/>
            <a:ext cx="698125"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133" name="Line 6"/>
          <p:cNvSpPr>
            <a:spLocks noChangeShapeType="1"/>
          </p:cNvSpPr>
          <p:nvPr>
            <p:custDataLst>
              <p:tags r:id="rId65"/>
            </p:custDataLst>
          </p:nvPr>
        </p:nvSpPr>
        <p:spPr bwMode="auto">
          <a:xfrm>
            <a:off x="7985664" y="5147086"/>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cxnSp>
        <p:nvCxnSpPr>
          <p:cNvPr id="134" name="Straight Connector 133"/>
          <p:cNvCxnSpPr/>
          <p:nvPr/>
        </p:nvCxnSpPr>
        <p:spPr>
          <a:xfrm>
            <a:off x="8354416" y="485294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35" name="Line 11"/>
          <p:cNvSpPr>
            <a:spLocks noChangeShapeType="1"/>
          </p:cNvSpPr>
          <p:nvPr>
            <p:custDataLst>
              <p:tags r:id="rId66"/>
            </p:custDataLst>
          </p:nvPr>
        </p:nvSpPr>
        <p:spPr bwMode="auto">
          <a:xfrm flipV="1">
            <a:off x="7985664" y="4842287"/>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sp>
        <p:nvSpPr>
          <p:cNvPr id="137" name="Oval 136"/>
          <p:cNvSpPr/>
          <p:nvPr/>
        </p:nvSpPr>
        <p:spPr>
          <a:xfrm>
            <a:off x="7985664" y="25146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7985664" y="3044413"/>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7993615" y="3498905"/>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8001000" y="44196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8001000" y="46863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8001000" y="49149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8008951" y="5251505"/>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8008952" y="5167353"/>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8001000" y="42672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Line 7"/>
          <p:cNvSpPr>
            <a:spLocks noChangeShapeType="1"/>
          </p:cNvSpPr>
          <p:nvPr>
            <p:custDataLst>
              <p:tags r:id="rId67"/>
            </p:custDataLst>
          </p:nvPr>
        </p:nvSpPr>
        <p:spPr bwMode="auto">
          <a:xfrm>
            <a:off x="7147788" y="4842285"/>
            <a:ext cx="64642"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44" name="Line 7"/>
          <p:cNvSpPr>
            <a:spLocks noChangeShapeType="1"/>
          </p:cNvSpPr>
          <p:nvPr>
            <p:custDataLst>
              <p:tags r:id="rId68"/>
            </p:custDataLst>
          </p:nvPr>
        </p:nvSpPr>
        <p:spPr bwMode="auto">
          <a:xfrm flipV="1">
            <a:off x="7524580" y="5632019"/>
            <a:ext cx="159374"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45" name="Line 16"/>
          <p:cNvSpPr>
            <a:spLocks noChangeShapeType="1"/>
          </p:cNvSpPr>
          <p:nvPr>
            <p:custDataLst>
              <p:tags r:id="rId69"/>
            </p:custDataLst>
          </p:nvPr>
        </p:nvSpPr>
        <p:spPr bwMode="auto">
          <a:xfrm rot="5400000" flipV="1">
            <a:off x="7211407" y="5331354"/>
            <a:ext cx="639157"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146" name="Line 7"/>
          <p:cNvSpPr>
            <a:spLocks noChangeShapeType="1"/>
          </p:cNvSpPr>
          <p:nvPr>
            <p:custDataLst>
              <p:tags r:id="rId70"/>
            </p:custDataLst>
          </p:nvPr>
        </p:nvSpPr>
        <p:spPr bwMode="auto">
          <a:xfrm flipV="1">
            <a:off x="7536826" y="3820644"/>
            <a:ext cx="159374"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47" name="Line 16"/>
          <p:cNvSpPr>
            <a:spLocks noChangeShapeType="1"/>
          </p:cNvSpPr>
          <p:nvPr>
            <p:custDataLst>
              <p:tags r:id="rId71"/>
            </p:custDataLst>
          </p:nvPr>
        </p:nvSpPr>
        <p:spPr bwMode="auto">
          <a:xfrm rot="5400000" flipV="1">
            <a:off x="7223653" y="3519979"/>
            <a:ext cx="639157"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Tree>
    <p:extLst>
      <p:ext uri="{BB962C8B-B14F-4D97-AF65-F5344CB8AC3E}">
        <p14:creationId xmlns:p14="http://schemas.microsoft.com/office/powerpoint/2010/main" val="554085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5"/>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5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7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7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73"/>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75"/>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76"/>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77"/>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78"/>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79"/>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80"/>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81"/>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3"/>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87"/>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88"/>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89"/>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5"/>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97"/>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98"/>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99"/>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00"/>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01"/>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02"/>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05"/>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06"/>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107"/>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108"/>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109"/>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110"/>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111"/>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112"/>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113"/>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114"/>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116"/>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117"/>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118"/>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119"/>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120"/>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121"/>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childTnLst>
                                </p:cTn>
                              </p:par>
                              <p:par>
                                <p:cTn id="159" presetID="1" presetClass="entr" presetSubtype="0" fill="hold" nodeType="withEffect">
                                  <p:stCondLst>
                                    <p:cond delay="0"/>
                                  </p:stCondLst>
                                  <p:childTnLst>
                                    <p:set>
                                      <p:cBhvr>
                                        <p:cTn id="160" dur="1" fill="hold">
                                          <p:stCondLst>
                                            <p:cond delay="0"/>
                                          </p:stCondLst>
                                        </p:cTn>
                                        <p:tgtEl>
                                          <p:spTgt spid="123"/>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124"/>
                                        </p:tgtEl>
                                        <p:attrNameLst>
                                          <p:attrName>style.visibility</p:attrName>
                                        </p:attrNameLst>
                                      </p:cBhvr>
                                      <p:to>
                                        <p:strVal val="visible"/>
                                      </p:to>
                                    </p:set>
                                  </p:childTnLst>
                                </p:cTn>
                              </p:par>
                              <p:par>
                                <p:cTn id="163" presetID="1" presetClass="entr" presetSubtype="0" fill="hold" nodeType="withEffect">
                                  <p:stCondLst>
                                    <p:cond delay="0"/>
                                  </p:stCondLst>
                                  <p:childTnLst>
                                    <p:set>
                                      <p:cBhvr>
                                        <p:cTn id="164" dur="1" fill="hold">
                                          <p:stCondLst>
                                            <p:cond delay="0"/>
                                          </p:stCondLst>
                                        </p:cTn>
                                        <p:tgtEl>
                                          <p:spTgt spid="125"/>
                                        </p:tgtEl>
                                        <p:attrNameLst>
                                          <p:attrName>style.visibility</p:attrName>
                                        </p:attrNameLst>
                                      </p:cBhvr>
                                      <p:to>
                                        <p:strVal val="visible"/>
                                      </p:to>
                                    </p:set>
                                  </p:childTnLst>
                                </p:cTn>
                              </p:par>
                              <p:par>
                                <p:cTn id="165" presetID="1" presetClass="entr" presetSubtype="0" fill="hold" nodeType="withEffect">
                                  <p:stCondLst>
                                    <p:cond delay="0"/>
                                  </p:stCondLst>
                                  <p:childTnLst>
                                    <p:set>
                                      <p:cBhvr>
                                        <p:cTn id="166" dur="1" fill="hold">
                                          <p:stCondLst>
                                            <p:cond delay="0"/>
                                          </p:stCondLst>
                                        </p:cTn>
                                        <p:tgtEl>
                                          <p:spTgt spid="126"/>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127"/>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128"/>
                                        </p:tgtEl>
                                        <p:attrNameLst>
                                          <p:attrName>style.visibility</p:attrName>
                                        </p:attrNameLst>
                                      </p:cBhvr>
                                      <p:to>
                                        <p:strVal val="visible"/>
                                      </p:to>
                                    </p:set>
                                  </p:childTnLst>
                                </p:cTn>
                              </p:par>
                              <p:par>
                                <p:cTn id="171" presetID="1" presetClass="entr" presetSubtype="0" fill="hold" nodeType="withEffect">
                                  <p:stCondLst>
                                    <p:cond delay="0"/>
                                  </p:stCondLst>
                                  <p:childTnLst>
                                    <p:set>
                                      <p:cBhvr>
                                        <p:cTn id="172" dur="1" fill="hold">
                                          <p:stCondLst>
                                            <p:cond delay="0"/>
                                          </p:stCondLst>
                                        </p:cTn>
                                        <p:tgtEl>
                                          <p:spTgt spid="129"/>
                                        </p:tgtEl>
                                        <p:attrNameLst>
                                          <p:attrName>style.visibility</p:attrName>
                                        </p:attrNameLst>
                                      </p:cBhvr>
                                      <p:to>
                                        <p:strVal val="visible"/>
                                      </p:to>
                                    </p:set>
                                  </p:childTnLst>
                                </p:cTn>
                              </p:par>
                              <p:par>
                                <p:cTn id="173" presetID="1" presetClass="entr" presetSubtype="0" fill="hold" nodeType="withEffect">
                                  <p:stCondLst>
                                    <p:cond delay="0"/>
                                  </p:stCondLst>
                                  <p:childTnLst>
                                    <p:set>
                                      <p:cBhvr>
                                        <p:cTn id="174" dur="1" fill="hold">
                                          <p:stCondLst>
                                            <p:cond delay="0"/>
                                          </p:stCondLst>
                                        </p:cTn>
                                        <p:tgtEl>
                                          <p:spTgt spid="130"/>
                                        </p:tgtEl>
                                        <p:attrNameLst>
                                          <p:attrName>style.visibility</p:attrName>
                                        </p:attrNameLst>
                                      </p:cBhvr>
                                      <p:to>
                                        <p:strVal val="visible"/>
                                      </p:to>
                                    </p:set>
                                  </p:childTnLst>
                                </p:cTn>
                              </p:par>
                              <p:par>
                                <p:cTn id="175" presetID="1" presetClass="entr" presetSubtype="0" fill="hold" nodeType="withEffect">
                                  <p:stCondLst>
                                    <p:cond delay="0"/>
                                  </p:stCondLst>
                                  <p:childTnLst>
                                    <p:set>
                                      <p:cBhvr>
                                        <p:cTn id="176" dur="1" fill="hold">
                                          <p:stCondLst>
                                            <p:cond delay="0"/>
                                          </p:stCondLst>
                                        </p:cTn>
                                        <p:tgtEl>
                                          <p:spTgt spid="131"/>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132"/>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133"/>
                                        </p:tgtEl>
                                        <p:attrNameLst>
                                          <p:attrName>style.visibility</p:attrName>
                                        </p:attrNameLst>
                                      </p:cBhvr>
                                      <p:to>
                                        <p:strVal val="visible"/>
                                      </p:to>
                                    </p:set>
                                  </p:childTnLst>
                                </p:cTn>
                              </p:par>
                              <p:par>
                                <p:cTn id="181" presetID="1" presetClass="entr" presetSubtype="0" fill="hold" nodeType="withEffect">
                                  <p:stCondLst>
                                    <p:cond delay="0"/>
                                  </p:stCondLst>
                                  <p:childTnLst>
                                    <p:set>
                                      <p:cBhvr>
                                        <p:cTn id="182" dur="1" fill="hold">
                                          <p:stCondLst>
                                            <p:cond delay="0"/>
                                          </p:stCondLst>
                                        </p:cTn>
                                        <p:tgtEl>
                                          <p:spTgt spid="134"/>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135"/>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137"/>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139"/>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141"/>
                                        </p:tgtEl>
                                        <p:attrNameLst>
                                          <p:attrName>style.visibility</p:attrName>
                                        </p:attrNameLst>
                                      </p:cBhvr>
                                      <p:to>
                                        <p:strVal val="visible"/>
                                      </p:to>
                                    </p:set>
                                  </p:childTnLst>
                                </p:cTn>
                              </p:par>
                              <p:par>
                                <p:cTn id="191" presetID="1" presetClass="entr" presetSubtype="0" fill="hold" grpId="0" nodeType="withEffect">
                                  <p:stCondLst>
                                    <p:cond delay="0"/>
                                  </p:stCondLst>
                                  <p:childTnLst>
                                    <p:set>
                                      <p:cBhvr>
                                        <p:cTn id="192" dur="1" fill="hold">
                                          <p:stCondLst>
                                            <p:cond delay="0"/>
                                          </p:stCondLst>
                                        </p:cTn>
                                        <p:tgtEl>
                                          <p:spTgt spid="90"/>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91"/>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92"/>
                                        </p:tgtEl>
                                        <p:attrNameLst>
                                          <p:attrName>style.visibility</p:attrName>
                                        </p:attrNameLst>
                                      </p:cBhvr>
                                      <p:to>
                                        <p:strVal val="visible"/>
                                      </p:to>
                                    </p:set>
                                  </p:childTnLst>
                                </p:cTn>
                              </p:par>
                              <p:par>
                                <p:cTn id="197" presetID="1" presetClass="entr" presetSubtype="0" fill="hold" grpId="0" nodeType="withEffect">
                                  <p:stCondLst>
                                    <p:cond delay="0"/>
                                  </p:stCondLst>
                                  <p:childTnLst>
                                    <p:set>
                                      <p:cBhvr>
                                        <p:cTn id="198" dur="1" fill="hold">
                                          <p:stCondLst>
                                            <p:cond delay="0"/>
                                          </p:stCondLst>
                                        </p:cTn>
                                        <p:tgtEl>
                                          <p:spTgt spid="93"/>
                                        </p:tgtEl>
                                        <p:attrNameLst>
                                          <p:attrName>style.visibility</p:attrName>
                                        </p:attrNameLst>
                                      </p:cBhvr>
                                      <p:to>
                                        <p:strVal val="visible"/>
                                      </p:to>
                                    </p:set>
                                  </p:childTnLst>
                                </p:cTn>
                              </p:par>
                              <p:par>
                                <p:cTn id="199" presetID="1" presetClass="entr" presetSubtype="0" fill="hold" grpId="0" nodeType="withEffect">
                                  <p:stCondLst>
                                    <p:cond delay="0"/>
                                  </p:stCondLst>
                                  <p:childTnLst>
                                    <p:set>
                                      <p:cBhvr>
                                        <p:cTn id="200" dur="1" fill="hold">
                                          <p:stCondLst>
                                            <p:cond delay="0"/>
                                          </p:stCondLst>
                                        </p:cTn>
                                        <p:tgtEl>
                                          <p:spTgt spid="95"/>
                                        </p:tgtEl>
                                        <p:attrNameLst>
                                          <p:attrName>style.visibility</p:attrName>
                                        </p:attrNameLst>
                                      </p:cBhvr>
                                      <p:to>
                                        <p:strVal val="visible"/>
                                      </p:to>
                                    </p:set>
                                  </p:childTnLst>
                                </p:cTn>
                              </p:par>
                              <p:par>
                                <p:cTn id="201" presetID="1" presetClass="entr" presetSubtype="0" fill="hold" grpId="0" nodeType="withEffect">
                                  <p:stCondLst>
                                    <p:cond delay="0"/>
                                  </p:stCondLst>
                                  <p:childTnLst>
                                    <p:set>
                                      <p:cBhvr>
                                        <p:cTn id="202" dur="1" fill="hold">
                                          <p:stCondLst>
                                            <p:cond delay="0"/>
                                          </p:stCondLst>
                                        </p:cTn>
                                        <p:tgtEl>
                                          <p:spTgt spid="8"/>
                                        </p:tgtEl>
                                        <p:attrNameLst>
                                          <p:attrName>style.visibility</p:attrName>
                                        </p:attrNameLst>
                                      </p:cBhvr>
                                      <p:to>
                                        <p:strVal val="visible"/>
                                      </p:to>
                                    </p:set>
                                  </p:childTnLst>
                                </p:cTn>
                              </p:par>
                              <p:par>
                                <p:cTn id="203" presetID="1" presetClass="entr" presetSubtype="0" fill="hold" grpId="0" nodeType="withEffect">
                                  <p:stCondLst>
                                    <p:cond delay="0"/>
                                  </p:stCondLst>
                                  <p:childTnLst>
                                    <p:set>
                                      <p:cBhvr>
                                        <p:cTn id="204" dur="1" fill="hold">
                                          <p:stCondLst>
                                            <p:cond delay="0"/>
                                          </p:stCondLst>
                                        </p:cTn>
                                        <p:tgtEl>
                                          <p:spTgt spid="143"/>
                                        </p:tgtEl>
                                        <p:attrNameLst>
                                          <p:attrName>style.visibility</p:attrName>
                                        </p:attrNameLst>
                                      </p:cBhvr>
                                      <p:to>
                                        <p:strVal val="visible"/>
                                      </p:to>
                                    </p:set>
                                  </p:childTnLst>
                                </p:cTn>
                              </p:par>
                              <p:par>
                                <p:cTn id="205" presetID="1" presetClass="entr" presetSubtype="0" fill="hold" grpId="0" nodeType="withEffect">
                                  <p:stCondLst>
                                    <p:cond delay="0"/>
                                  </p:stCondLst>
                                  <p:childTnLst>
                                    <p:set>
                                      <p:cBhvr>
                                        <p:cTn id="206" dur="1" fill="hold">
                                          <p:stCondLst>
                                            <p:cond delay="0"/>
                                          </p:stCondLst>
                                        </p:cTn>
                                        <p:tgtEl>
                                          <p:spTgt spid="144"/>
                                        </p:tgtEl>
                                        <p:attrNameLst>
                                          <p:attrName>style.visibility</p:attrName>
                                        </p:attrNameLst>
                                      </p:cBhvr>
                                      <p:to>
                                        <p:strVal val="visible"/>
                                      </p:to>
                                    </p:set>
                                  </p:childTnLst>
                                </p:cTn>
                              </p:par>
                              <p:par>
                                <p:cTn id="207" presetID="1" presetClass="entr" presetSubtype="0" fill="hold" grpId="0" nodeType="withEffect">
                                  <p:stCondLst>
                                    <p:cond delay="0"/>
                                  </p:stCondLst>
                                  <p:childTnLst>
                                    <p:set>
                                      <p:cBhvr>
                                        <p:cTn id="208" dur="1" fill="hold">
                                          <p:stCondLst>
                                            <p:cond delay="0"/>
                                          </p:stCondLst>
                                        </p:cTn>
                                        <p:tgtEl>
                                          <p:spTgt spid="145"/>
                                        </p:tgtEl>
                                        <p:attrNameLst>
                                          <p:attrName>style.visibility</p:attrName>
                                        </p:attrNameLst>
                                      </p:cBhvr>
                                      <p:to>
                                        <p:strVal val="visible"/>
                                      </p:to>
                                    </p:set>
                                  </p:childTnLst>
                                </p:cTn>
                              </p:par>
                              <p:par>
                                <p:cTn id="209" presetID="1" presetClass="entr" presetSubtype="0" fill="hold" grpId="0" nodeType="withEffect">
                                  <p:stCondLst>
                                    <p:cond delay="0"/>
                                  </p:stCondLst>
                                  <p:childTnLst>
                                    <p:set>
                                      <p:cBhvr>
                                        <p:cTn id="210" dur="1" fill="hold">
                                          <p:stCondLst>
                                            <p:cond delay="0"/>
                                          </p:stCondLst>
                                        </p:cTn>
                                        <p:tgtEl>
                                          <p:spTgt spid="146"/>
                                        </p:tgtEl>
                                        <p:attrNameLst>
                                          <p:attrName>style.visibility</p:attrName>
                                        </p:attrNameLst>
                                      </p:cBhvr>
                                      <p:to>
                                        <p:strVal val="visible"/>
                                      </p:to>
                                    </p:set>
                                  </p:childTnLst>
                                </p:cTn>
                              </p:par>
                              <p:par>
                                <p:cTn id="211" presetID="1" presetClass="entr" presetSubtype="0" fill="hold" grpId="0" nodeType="withEffect">
                                  <p:stCondLst>
                                    <p:cond delay="0"/>
                                  </p:stCondLst>
                                  <p:childTnLst>
                                    <p:set>
                                      <p:cBhvr>
                                        <p:cTn id="212" dur="1" fill="hold">
                                          <p:stCondLst>
                                            <p:cond delay="0"/>
                                          </p:stCondLst>
                                        </p:cTn>
                                        <p:tgtEl>
                                          <p:spTgt spid="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29" grpId="0" animBg="1"/>
      <p:bldP spid="30" grpId="0" animBg="1"/>
      <p:bldP spid="31" grpId="0" animBg="1"/>
      <p:bldP spid="32" grpId="0" animBg="1"/>
      <p:bldP spid="33" grpId="0" animBg="1"/>
      <p:bldP spid="34" grpId="0" animBg="1"/>
      <p:bldP spid="35" grpId="0"/>
      <p:bldP spid="36" grpId="0" animBg="1"/>
      <p:bldP spid="37" grpId="0" animBg="1"/>
      <p:bldP spid="38" grpId="0" animBg="1"/>
      <p:bldP spid="40" grpId="0" animBg="1"/>
      <p:bldP spid="41" grpId="0"/>
      <p:bldP spid="42" grpId="0"/>
      <p:bldP spid="43" grpId="0"/>
      <p:bldP spid="45" grpId="0" animBg="1"/>
      <p:bldP spid="46" grpId="0" animBg="1"/>
      <p:bldP spid="47" grpId="0" animBg="1"/>
      <p:bldP spid="48" grpId="0" animBg="1"/>
      <p:bldP spid="49" grpId="0" animBg="1"/>
      <p:bldP spid="50" grpId="0" animBg="1"/>
      <p:bldP spid="51" grpId="0" animBg="1"/>
      <p:bldP spid="52" grpId="0"/>
      <p:bldP spid="55" grpId="0" animBg="1"/>
      <p:bldP spid="57" grpId="0" animBg="1"/>
      <p:bldP spid="63" grpId="0" animBg="1"/>
      <p:bldP spid="70" grpId="0" animBg="1"/>
      <p:bldP spid="71" grpId="0" animBg="1"/>
      <p:bldP spid="73" grpId="0" animBg="1"/>
      <p:bldP spid="78" grpId="0" animBg="1"/>
      <p:bldP spid="82" grpId="0" animBg="1"/>
      <p:bldP spid="3" grpId="0" animBg="1"/>
      <p:bldP spid="87" grpId="0" animBg="1"/>
      <p:bldP spid="89" grpId="0" animBg="1"/>
      <p:bldP spid="96" grpId="0" animBg="1"/>
      <p:bldP spid="97" grpId="0" animBg="1"/>
      <p:bldP spid="98" grpId="0" animBg="1"/>
      <p:bldP spid="99" grpId="0" animBg="1"/>
      <p:bldP spid="100" grpId="0" animBg="1"/>
      <p:bldP spid="101" grpId="0" animBg="1"/>
      <p:bldP spid="102" grpId="0" animBg="1"/>
      <p:bldP spid="105" grpId="0" animBg="1"/>
      <p:bldP spid="106" grpId="0" animBg="1"/>
      <p:bldP spid="108" grpId="0" animBg="1"/>
      <p:bldP spid="110" grpId="0" animBg="1"/>
      <p:bldP spid="111" grpId="0" animBg="1"/>
      <p:bldP spid="112" grpId="0" animBg="1"/>
      <p:bldP spid="113" grpId="0" animBg="1"/>
      <p:bldP spid="114" grpId="0" animBg="1"/>
      <p:bldP spid="118" grpId="0" animBg="1"/>
      <p:bldP spid="120" grpId="0" animBg="1"/>
      <p:bldP spid="121" grpId="0" animBg="1"/>
      <p:bldP spid="122" grpId="0" animBg="1"/>
      <p:bldP spid="124" grpId="0" animBg="1"/>
      <p:bldP spid="128" grpId="0" animBg="1"/>
      <p:bldP spid="132" grpId="0" animBg="1"/>
      <p:bldP spid="133" grpId="0" animBg="1"/>
      <p:bldP spid="135" grpId="0" animBg="1"/>
      <p:bldP spid="137" grpId="0" animBg="1"/>
      <p:bldP spid="139" grpId="0" animBg="1"/>
      <p:bldP spid="141" grpId="0" animBg="1"/>
      <p:bldP spid="90" grpId="0" animBg="1"/>
      <p:bldP spid="91" grpId="0" animBg="1"/>
      <p:bldP spid="92" grpId="0" animBg="1"/>
      <p:bldP spid="93" grpId="0" animBg="1"/>
      <p:bldP spid="95" grpId="0" animBg="1"/>
      <p:bldP spid="8" grpId="0" animBg="1"/>
      <p:bldP spid="143" grpId="0" animBg="1"/>
      <p:bldP spid="144" grpId="0" animBg="1"/>
      <p:bldP spid="145" grpId="0" animBg="1"/>
      <p:bldP spid="146" grpId="0" animBg="1"/>
      <p:bldP spid="1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3250" name="Rectangle 2"/>
          <p:cNvSpPr>
            <a:spLocks noGrp="1" noChangeArrowheads="1"/>
          </p:cNvSpPr>
          <p:nvPr>
            <p:ph type="title"/>
            <p:custDataLst>
              <p:tags r:id="rId1"/>
            </p:custDataLst>
          </p:nvPr>
        </p:nvSpPr>
        <p:spPr/>
        <p:txBody>
          <a:bodyPr>
            <a:noAutofit/>
          </a:bodyPr>
          <a:lstStyle/>
          <a:p>
            <a:r>
              <a:rPr lang="en-US" dirty="0" smtClean="0"/>
              <a:t>1-bit </a:t>
            </a:r>
            <a:r>
              <a:rPr lang="en-US" dirty="0"/>
              <a:t>Adder with Carry</a:t>
            </a:r>
          </a:p>
        </p:txBody>
      </p:sp>
      <p:sp>
        <p:nvSpPr>
          <p:cNvPr id="17" name="Rectangle 3"/>
          <p:cNvSpPr>
            <a:spLocks noChangeArrowheads="1"/>
          </p:cNvSpPr>
          <p:nvPr>
            <p:custDataLst>
              <p:tags r:id="rId2"/>
            </p:custDataLst>
          </p:nvPr>
        </p:nvSpPr>
        <p:spPr bwMode="auto">
          <a:xfrm>
            <a:off x="1219200" y="1447800"/>
            <a:ext cx="1219200" cy="990600"/>
          </a:xfrm>
          <a:prstGeom prst="rect">
            <a:avLst/>
          </a:prstGeom>
          <a:noFill/>
          <a:ln w="28575" algn="ctr">
            <a:solidFill>
              <a:schemeClr val="accent1"/>
            </a:solidFill>
            <a:miter lim="800000"/>
            <a:headEnd/>
            <a:tailEnd/>
          </a:ln>
          <a:effectLst/>
        </p:spPr>
        <p:txBody>
          <a:bodyPr anchor="ctr">
            <a:spAutoFit/>
          </a:bodyPr>
          <a:lstStyle/>
          <a:p>
            <a:endParaRPr lang="en-US"/>
          </a:p>
        </p:txBody>
      </p:sp>
      <p:sp>
        <p:nvSpPr>
          <p:cNvPr id="18" name="Line 6"/>
          <p:cNvSpPr>
            <a:spLocks noChangeShapeType="1"/>
          </p:cNvSpPr>
          <p:nvPr>
            <p:custDataLst>
              <p:tags r:id="rId3"/>
            </p:custDataLst>
          </p:nvPr>
        </p:nvSpPr>
        <p:spPr bwMode="auto">
          <a:xfrm>
            <a:off x="1524000" y="1066800"/>
            <a:ext cx="0" cy="381000"/>
          </a:xfrm>
          <a:prstGeom prst="line">
            <a:avLst/>
          </a:prstGeom>
          <a:noFill/>
          <a:ln w="28575">
            <a:solidFill>
              <a:srgbClr val="FFFFFF"/>
            </a:solidFill>
            <a:round/>
            <a:headEnd type="none" w="med" len="med"/>
            <a:tailEnd type="arrow" w="lg" len="med"/>
          </a:ln>
          <a:effectLst/>
        </p:spPr>
        <p:txBody>
          <a:bodyPr wrap="none" anchor="ctr">
            <a:spAutoFit/>
          </a:bodyPr>
          <a:lstStyle/>
          <a:p>
            <a:endParaRPr lang="en-US"/>
          </a:p>
        </p:txBody>
      </p:sp>
      <p:sp>
        <p:nvSpPr>
          <p:cNvPr id="19" name="Line 7"/>
          <p:cNvSpPr>
            <a:spLocks noChangeShapeType="1"/>
          </p:cNvSpPr>
          <p:nvPr>
            <p:custDataLst>
              <p:tags r:id="rId4"/>
            </p:custDataLst>
          </p:nvPr>
        </p:nvSpPr>
        <p:spPr bwMode="auto">
          <a:xfrm>
            <a:off x="2209800" y="1066800"/>
            <a:ext cx="0" cy="381000"/>
          </a:xfrm>
          <a:prstGeom prst="line">
            <a:avLst/>
          </a:prstGeom>
          <a:noFill/>
          <a:ln w="28575">
            <a:solidFill>
              <a:srgbClr val="FFFFFF"/>
            </a:solidFill>
            <a:round/>
            <a:headEnd type="none" w="med" len="med"/>
            <a:tailEnd type="arrow" w="lg" len="med"/>
          </a:ln>
          <a:effectLst/>
        </p:spPr>
        <p:txBody>
          <a:bodyPr wrap="none" anchor="ctr">
            <a:spAutoFit/>
          </a:bodyPr>
          <a:lstStyle/>
          <a:p>
            <a:endParaRPr lang="en-US"/>
          </a:p>
        </p:txBody>
      </p:sp>
      <p:sp>
        <p:nvSpPr>
          <p:cNvPr id="20" name="Line 10"/>
          <p:cNvSpPr>
            <a:spLocks noChangeShapeType="1"/>
          </p:cNvSpPr>
          <p:nvPr>
            <p:custDataLst>
              <p:tags r:id="rId5"/>
            </p:custDataLst>
          </p:nvPr>
        </p:nvSpPr>
        <p:spPr bwMode="auto">
          <a:xfrm flipH="1">
            <a:off x="762000" y="1981200"/>
            <a:ext cx="457200" cy="0"/>
          </a:xfrm>
          <a:prstGeom prst="line">
            <a:avLst/>
          </a:prstGeom>
          <a:noFill/>
          <a:ln w="28575">
            <a:solidFill>
              <a:srgbClr val="FFFFFF"/>
            </a:solidFill>
            <a:round/>
            <a:headEnd type="none" w="med" len="med"/>
            <a:tailEnd type="arrow" w="lg" len="med"/>
          </a:ln>
          <a:effectLst/>
        </p:spPr>
        <p:txBody>
          <a:bodyPr anchor="ctr">
            <a:spAutoFit/>
          </a:bodyPr>
          <a:lstStyle/>
          <a:p>
            <a:endParaRPr lang="en-US"/>
          </a:p>
        </p:txBody>
      </p:sp>
      <p:sp>
        <p:nvSpPr>
          <p:cNvPr id="21" name="Line 11"/>
          <p:cNvSpPr>
            <a:spLocks noChangeShapeType="1"/>
          </p:cNvSpPr>
          <p:nvPr>
            <p:custDataLst>
              <p:tags r:id="rId6"/>
            </p:custDataLst>
          </p:nvPr>
        </p:nvSpPr>
        <p:spPr bwMode="auto">
          <a:xfrm>
            <a:off x="1828800" y="2438400"/>
            <a:ext cx="0" cy="457200"/>
          </a:xfrm>
          <a:prstGeom prst="line">
            <a:avLst/>
          </a:prstGeom>
          <a:noFill/>
          <a:ln w="28575">
            <a:solidFill>
              <a:srgbClr val="FFFFFF"/>
            </a:solidFill>
            <a:round/>
            <a:headEnd type="none" w="med" len="med"/>
            <a:tailEnd type="arrow" w="lg" len="med"/>
          </a:ln>
          <a:effectLst/>
        </p:spPr>
        <p:txBody>
          <a:bodyPr wrap="square" anchor="ctr">
            <a:spAutoFit/>
          </a:bodyPr>
          <a:lstStyle/>
          <a:p>
            <a:endParaRPr lang="en-US"/>
          </a:p>
        </p:txBody>
      </p:sp>
      <p:sp>
        <p:nvSpPr>
          <p:cNvPr id="22" name="TextBox 21"/>
          <p:cNvSpPr txBox="1"/>
          <p:nvPr>
            <p:custDataLst>
              <p:tags r:id="rId7"/>
            </p:custDataLst>
          </p:nvPr>
        </p:nvSpPr>
        <p:spPr bwMode="auto">
          <a:xfrm>
            <a:off x="1371600" y="435472"/>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smtClean="0">
                <a:solidFill>
                  <a:srgbClr val="FFFFFF"/>
                </a:solidFill>
                <a:latin typeface="Calibri" pitchFamily="34" charset="0"/>
              </a:rPr>
              <a:t>A</a:t>
            </a:r>
          </a:p>
        </p:txBody>
      </p:sp>
      <p:sp>
        <p:nvSpPr>
          <p:cNvPr id="23" name="TextBox 22"/>
          <p:cNvSpPr txBox="1"/>
          <p:nvPr>
            <p:custDataLst>
              <p:tags r:id="rId8"/>
            </p:custDataLst>
          </p:nvPr>
        </p:nvSpPr>
        <p:spPr bwMode="auto">
          <a:xfrm>
            <a:off x="2057400" y="457200"/>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smtClean="0">
                <a:solidFill>
                  <a:srgbClr val="FFFFFF"/>
                </a:solidFill>
                <a:latin typeface="Calibri" pitchFamily="34" charset="0"/>
              </a:rPr>
              <a:t>B</a:t>
            </a:r>
          </a:p>
        </p:txBody>
      </p:sp>
      <p:sp>
        <p:nvSpPr>
          <p:cNvPr id="24" name="TextBox 23"/>
          <p:cNvSpPr txBox="1"/>
          <p:nvPr>
            <p:custDataLst>
              <p:tags r:id="rId9"/>
            </p:custDataLst>
          </p:nvPr>
        </p:nvSpPr>
        <p:spPr bwMode="auto">
          <a:xfrm>
            <a:off x="1676400" y="2797672"/>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a:solidFill>
                  <a:srgbClr val="FFFFFF"/>
                </a:solidFill>
                <a:latin typeface="Calibri" pitchFamily="34" charset="0"/>
              </a:rPr>
              <a:t>S</a:t>
            </a:r>
            <a:endParaRPr lang="en-US" sz="3200" dirty="0" smtClean="0">
              <a:solidFill>
                <a:srgbClr val="FFFFFF"/>
              </a:solidFill>
              <a:latin typeface="Calibri" pitchFamily="34" charset="0"/>
            </a:endParaRPr>
          </a:p>
        </p:txBody>
      </p:sp>
      <p:sp>
        <p:nvSpPr>
          <p:cNvPr id="26" name="Line 10"/>
          <p:cNvSpPr>
            <a:spLocks noChangeShapeType="1"/>
          </p:cNvSpPr>
          <p:nvPr>
            <p:custDataLst>
              <p:tags r:id="rId10"/>
            </p:custDataLst>
          </p:nvPr>
        </p:nvSpPr>
        <p:spPr bwMode="auto">
          <a:xfrm flipH="1">
            <a:off x="2438400" y="1981200"/>
            <a:ext cx="457200" cy="0"/>
          </a:xfrm>
          <a:prstGeom prst="line">
            <a:avLst/>
          </a:prstGeom>
          <a:noFill/>
          <a:ln w="28575">
            <a:solidFill>
              <a:srgbClr val="FFFFFF"/>
            </a:solidFill>
            <a:round/>
            <a:headEnd type="none" w="med" len="med"/>
            <a:tailEnd type="arrow" w="lg" len="med"/>
          </a:ln>
          <a:effectLst/>
        </p:spPr>
        <p:txBody>
          <a:bodyPr anchor="ctr">
            <a:spAutoFit/>
          </a:bodyPr>
          <a:lstStyle/>
          <a:p>
            <a:endParaRPr lang="en-US"/>
          </a:p>
        </p:txBody>
      </p:sp>
      <p:sp>
        <p:nvSpPr>
          <p:cNvPr id="27" name="TextBox 26"/>
          <p:cNvSpPr txBox="1"/>
          <p:nvPr>
            <p:custDataLst>
              <p:tags r:id="rId11"/>
            </p:custDataLst>
          </p:nvPr>
        </p:nvSpPr>
        <p:spPr bwMode="auto">
          <a:xfrm>
            <a:off x="2743200" y="1600200"/>
            <a:ext cx="914400" cy="665761"/>
          </a:xfrm>
          <a:prstGeom prst="rect">
            <a:avLst/>
          </a:prstGeom>
          <a:noFill/>
          <a:ln w="9525">
            <a:noFill/>
            <a:round/>
            <a:headEnd/>
            <a:tailEnd/>
          </a:ln>
          <a:effectLst/>
        </p:spPr>
        <p:txBody>
          <a:bodyPr wrap="none" lIns="0" tIns="0" rIns="0" bIns="0" rtlCol="0">
            <a:noAutofit/>
          </a:bodyPr>
          <a:lstStyle/>
          <a:p>
            <a:pPr algn="ctr" eaLnBrk="1" hangingPunct="1">
              <a:lnSpc>
                <a:spcPct val="116000"/>
              </a:lnSpc>
              <a:tabLst>
                <a:tab pos="723900" algn="l"/>
                <a:tab pos="1447800" algn="l"/>
                <a:tab pos="2171700" algn="l"/>
              </a:tabLst>
            </a:pPr>
            <a:r>
              <a:rPr lang="en-US" sz="3200" dirty="0" err="1" smtClean="0">
                <a:solidFill>
                  <a:srgbClr val="FFFFFF"/>
                </a:solidFill>
                <a:latin typeface="Calibri" pitchFamily="34" charset="0"/>
              </a:rPr>
              <a:t>C</a:t>
            </a:r>
            <a:r>
              <a:rPr lang="en-US" sz="3200" baseline="-25000" dirty="0" err="1" smtClean="0">
                <a:solidFill>
                  <a:srgbClr val="FFFFFF"/>
                </a:solidFill>
                <a:latin typeface="Calibri" pitchFamily="34" charset="0"/>
              </a:rPr>
              <a:t>in</a:t>
            </a:r>
            <a:endParaRPr lang="en-US" sz="3200" baseline="-25000" dirty="0" smtClean="0">
              <a:solidFill>
                <a:srgbClr val="FFFFFF"/>
              </a:solidFill>
              <a:latin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907228206"/>
              </p:ext>
            </p:extLst>
          </p:nvPr>
        </p:nvGraphicFramePr>
        <p:xfrm>
          <a:off x="397622" y="3476102"/>
          <a:ext cx="2878979" cy="3337560"/>
        </p:xfrm>
        <a:graphic>
          <a:graphicData uri="http://schemas.openxmlformats.org/drawingml/2006/table">
            <a:tbl>
              <a:tblPr firstRow="1" bandRow="1">
                <a:tableStyleId>{5C22544A-7EE6-4342-B048-85BDC9FD1C3A}</a:tableStyleId>
              </a:tblPr>
              <a:tblGrid>
                <a:gridCol w="516778"/>
                <a:gridCol w="457200"/>
                <a:gridCol w="533400"/>
                <a:gridCol w="685800"/>
                <a:gridCol w="685801"/>
              </a:tblGrid>
              <a:tr h="370840">
                <a:tc>
                  <a:txBody>
                    <a:bodyPr/>
                    <a:lstStyle/>
                    <a:p>
                      <a:r>
                        <a:rPr lang="en-US" dirty="0" smtClean="0">
                          <a:solidFill>
                            <a:schemeClr val="tx1"/>
                          </a:solidFill>
                        </a:rPr>
                        <a:t>A</a:t>
                      </a:r>
                      <a:endParaRPr lang="en-US" dirty="0">
                        <a:solidFill>
                          <a:schemeClr val="tx1"/>
                        </a:solidFill>
                      </a:endParaRPr>
                    </a:p>
                  </a:txBody>
                  <a:tcPr>
                    <a:noFill/>
                  </a:tcPr>
                </a:tc>
                <a:tc>
                  <a:txBody>
                    <a:bodyPr/>
                    <a:lstStyle/>
                    <a:p>
                      <a:r>
                        <a:rPr lang="en-US" dirty="0" smtClean="0">
                          <a:solidFill>
                            <a:schemeClr val="tx1"/>
                          </a:solidFill>
                        </a:rPr>
                        <a:t>B</a:t>
                      </a:r>
                      <a:endParaRPr lang="en-US" dirty="0">
                        <a:solidFill>
                          <a:schemeClr val="tx1"/>
                        </a:solidFill>
                      </a:endParaRPr>
                    </a:p>
                  </a:txBody>
                  <a:tcPr>
                    <a:noFill/>
                  </a:tcPr>
                </a:tc>
                <a:tc>
                  <a:txBody>
                    <a:bodyPr/>
                    <a:lstStyle/>
                    <a:p>
                      <a:r>
                        <a:rPr lang="en-US" dirty="0" err="1" smtClean="0">
                          <a:solidFill>
                            <a:schemeClr val="tx1"/>
                          </a:solidFill>
                        </a:rPr>
                        <a:t>C</a:t>
                      </a:r>
                      <a:r>
                        <a:rPr lang="en-US" baseline="-25000" dirty="0" err="1" smtClean="0">
                          <a:solidFill>
                            <a:schemeClr val="tx1"/>
                          </a:solidFill>
                        </a:rPr>
                        <a:t>in</a:t>
                      </a:r>
                      <a:endParaRPr lang="en-US" baseline="-25000"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err="1" smtClean="0">
                          <a:solidFill>
                            <a:schemeClr val="tx1"/>
                          </a:solidFill>
                        </a:rPr>
                        <a:t>C</a:t>
                      </a:r>
                      <a:r>
                        <a:rPr lang="en-US" baseline="-25000" dirty="0" err="1" smtClean="0">
                          <a:solidFill>
                            <a:schemeClr val="tx1"/>
                          </a:solidFill>
                        </a:rPr>
                        <a:t>out</a:t>
                      </a:r>
                      <a:endParaRPr lang="en-US" baseline="-25000"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tx1"/>
                          </a:solidFill>
                        </a:rPr>
                        <a:t>S</a:t>
                      </a:r>
                      <a:endParaRPr lang="en-US" dirty="0">
                        <a:solidFill>
                          <a:schemeClr val="tx1"/>
                        </a:solidFill>
                      </a:endParaRPr>
                    </a:p>
                  </a:txBody>
                  <a:tcPr>
                    <a:noFill/>
                  </a:tcPr>
                </a:tc>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1"/>
                          </a:solidFill>
                        </a:rPr>
                        <a:t>0</a:t>
                      </a:r>
                      <a:endParaRPr lang="en-US" dirty="0">
                        <a:solidFill>
                          <a:schemeClr val="accent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1"/>
                          </a:solidFill>
                        </a:rPr>
                        <a:t>0</a:t>
                      </a:r>
                      <a:endParaRPr lang="en-US" dirty="0">
                        <a:solidFill>
                          <a:schemeClr val="accent1"/>
                        </a:solidFill>
                      </a:endParaRPr>
                    </a:p>
                  </a:txBody>
                  <a:tcPr>
                    <a:noFill/>
                  </a:tcPr>
                </a:tc>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1"/>
                          </a:solidFill>
                        </a:rPr>
                        <a:t>0</a:t>
                      </a:r>
                      <a:endParaRPr lang="en-US" dirty="0">
                        <a:solidFill>
                          <a:schemeClr val="accent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1"/>
                          </a:solidFill>
                        </a:rPr>
                        <a:t>1</a:t>
                      </a:r>
                      <a:endParaRPr lang="en-US" dirty="0">
                        <a:solidFill>
                          <a:schemeClr val="accent1"/>
                        </a:solidFill>
                      </a:endParaRPr>
                    </a:p>
                  </a:txBody>
                  <a:tcPr>
                    <a:noFill/>
                  </a:tcPr>
                </a:tc>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1"/>
                          </a:solidFill>
                        </a:rPr>
                        <a:t>0</a:t>
                      </a:r>
                      <a:endParaRPr lang="en-US" dirty="0">
                        <a:solidFill>
                          <a:schemeClr val="accent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1"/>
                          </a:solidFill>
                        </a:rPr>
                        <a:t>1</a:t>
                      </a:r>
                      <a:endParaRPr lang="en-US" dirty="0">
                        <a:solidFill>
                          <a:schemeClr val="accent1"/>
                        </a:solidFill>
                      </a:endParaRPr>
                    </a:p>
                  </a:txBody>
                  <a:tcPr>
                    <a:noFill/>
                  </a:tcPr>
                </a:tc>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1"/>
                          </a:solidFill>
                        </a:rPr>
                        <a:t>1</a:t>
                      </a:r>
                      <a:endParaRPr lang="en-US" dirty="0">
                        <a:solidFill>
                          <a:schemeClr val="accent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1"/>
                          </a:solidFill>
                        </a:rPr>
                        <a:t>0</a:t>
                      </a:r>
                      <a:endParaRPr lang="en-US" dirty="0">
                        <a:solidFill>
                          <a:schemeClr val="accent1"/>
                        </a:solidFill>
                      </a:endParaRPr>
                    </a:p>
                  </a:txBody>
                  <a:tcPr>
                    <a:noFill/>
                  </a:tcPr>
                </a:tc>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1"/>
                          </a:solidFill>
                        </a:rPr>
                        <a:t>0</a:t>
                      </a:r>
                      <a:endParaRPr lang="en-US" dirty="0">
                        <a:solidFill>
                          <a:schemeClr val="accent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1"/>
                          </a:solidFill>
                        </a:rPr>
                        <a:t>1</a:t>
                      </a:r>
                      <a:endParaRPr lang="en-US" dirty="0">
                        <a:solidFill>
                          <a:schemeClr val="accent1"/>
                        </a:solidFill>
                      </a:endParaRPr>
                    </a:p>
                  </a:txBody>
                  <a:tcPr>
                    <a:noFill/>
                  </a:tcPr>
                </a:tc>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1"/>
                          </a:solidFill>
                        </a:rPr>
                        <a:t>1</a:t>
                      </a:r>
                      <a:endParaRPr lang="en-US" dirty="0">
                        <a:solidFill>
                          <a:schemeClr val="accent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1"/>
                          </a:solidFill>
                        </a:rPr>
                        <a:t>0</a:t>
                      </a:r>
                      <a:endParaRPr lang="en-US" dirty="0">
                        <a:solidFill>
                          <a:schemeClr val="accent1"/>
                        </a:solidFill>
                      </a:endParaRPr>
                    </a:p>
                  </a:txBody>
                  <a:tcPr>
                    <a:noFill/>
                  </a:tcPr>
                </a:tc>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1"/>
                          </a:solidFill>
                        </a:rPr>
                        <a:t>1</a:t>
                      </a:r>
                      <a:endParaRPr lang="en-US" dirty="0">
                        <a:solidFill>
                          <a:schemeClr val="accent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1"/>
                          </a:solidFill>
                        </a:rPr>
                        <a:t>0</a:t>
                      </a:r>
                      <a:endParaRPr lang="en-US" dirty="0">
                        <a:solidFill>
                          <a:schemeClr val="accent1"/>
                        </a:solidFill>
                      </a:endParaRPr>
                    </a:p>
                  </a:txBody>
                  <a:tcPr>
                    <a:noFill/>
                  </a:tcPr>
                </a:tc>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1"/>
                          </a:solidFill>
                        </a:rPr>
                        <a:t>1</a:t>
                      </a:r>
                      <a:endParaRPr lang="en-US" dirty="0">
                        <a:solidFill>
                          <a:schemeClr val="accent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1"/>
                          </a:solidFill>
                        </a:rPr>
                        <a:t>1</a:t>
                      </a:r>
                      <a:endParaRPr lang="en-US" dirty="0">
                        <a:solidFill>
                          <a:schemeClr val="accent1"/>
                        </a:solidFill>
                      </a:endParaRPr>
                    </a:p>
                  </a:txBody>
                  <a:tcPr>
                    <a:noFill/>
                  </a:tcPr>
                </a:tc>
              </a:tr>
            </a:tbl>
          </a:graphicData>
        </a:graphic>
      </p:graphicFrame>
      <mc:AlternateContent xmlns:mc="http://schemas.openxmlformats.org/markup-compatibility/2006" xmlns:a14="http://schemas.microsoft.com/office/drawing/2010/main">
        <mc:Choice Requires="a14">
          <p:sp>
            <p:nvSpPr>
              <p:cNvPr id="28" name="Rectangle 43"/>
              <p:cNvSpPr>
                <a:spLocks noChangeArrowheads="1"/>
              </p:cNvSpPr>
              <p:nvPr>
                <p:custDataLst>
                  <p:tags r:id="rId12"/>
                </p:custDataLst>
              </p:nvPr>
            </p:nvSpPr>
            <p:spPr bwMode="auto">
              <a:xfrm>
                <a:off x="3581400" y="685800"/>
                <a:ext cx="5791200" cy="5667375"/>
              </a:xfrm>
              <a:prstGeom prst="rect">
                <a:avLst/>
              </a:prstGeom>
              <a:noFill/>
              <a:ln w="9525">
                <a:noFill/>
                <a:round/>
                <a:headEnd/>
                <a:tailEnd/>
              </a:ln>
              <a:effectLst/>
            </p:spPr>
            <p:txBody>
              <a:bodyPr lIns="0" tIns="0" rIns="0" bIns="0">
                <a:noAutofit/>
              </a:bodyPr>
              <a:lstStyle/>
              <a:p>
                <a:pPr marL="342900" indent="-342900">
                  <a:spcBef>
                    <a:spcPct val="20000"/>
                  </a:spcBef>
                  <a:buClr>
                    <a:schemeClr val="tx2"/>
                  </a:buClr>
                </a:pPr>
                <a:r>
                  <a:rPr lang="en-US" sz="3200" dirty="0" smtClean="0">
                    <a:solidFill>
                      <a:schemeClr val="accent1"/>
                    </a:solidFill>
                    <a:latin typeface="Calibri"/>
                  </a:rPr>
                  <a:t>Full Adder</a:t>
                </a:r>
              </a:p>
              <a:p>
                <a:pPr marL="342900" indent="-342900">
                  <a:spcBef>
                    <a:spcPct val="20000"/>
                  </a:spcBef>
                  <a:buClr>
                    <a:schemeClr val="accent1"/>
                  </a:buClr>
                  <a:buFont typeface="Arial" pitchFamily="34" charset="0"/>
                  <a:buChar char="•"/>
                </a:pPr>
                <a:r>
                  <a:rPr lang="en-US" sz="2800" dirty="0" smtClean="0">
                    <a:solidFill>
                      <a:srgbClr val="FFFFFF"/>
                    </a:solidFill>
                    <a:latin typeface="Calibri"/>
                  </a:rPr>
                  <a:t>Adds three 1-bit numbers</a:t>
                </a:r>
              </a:p>
              <a:p>
                <a:pPr marL="342900" indent="-342900">
                  <a:spcBef>
                    <a:spcPct val="20000"/>
                  </a:spcBef>
                  <a:buClr>
                    <a:schemeClr val="accent1"/>
                  </a:buClr>
                  <a:buFont typeface="Arial" pitchFamily="34" charset="0"/>
                  <a:buChar char="•"/>
                </a:pPr>
                <a:r>
                  <a:rPr lang="en-US" sz="2800" dirty="0" smtClean="0">
                    <a:solidFill>
                      <a:srgbClr val="FFFFFF"/>
                    </a:solidFill>
                    <a:latin typeface="Calibri"/>
                  </a:rPr>
                  <a:t>Computes 1-bit result and 1-bit carry</a:t>
                </a:r>
              </a:p>
              <a:p>
                <a:pPr marL="342900" indent="-342900">
                  <a:spcBef>
                    <a:spcPct val="20000"/>
                  </a:spcBef>
                  <a:buClr>
                    <a:schemeClr val="accent1"/>
                  </a:buClr>
                  <a:buFont typeface="Arial" pitchFamily="34" charset="0"/>
                  <a:buChar char="•"/>
                </a:pPr>
                <a:r>
                  <a:rPr lang="en-US" sz="2800" dirty="0" smtClean="0">
                    <a:solidFill>
                      <a:srgbClr val="FFFFFF"/>
                    </a:solidFill>
                    <a:latin typeface="Calibri"/>
                  </a:rPr>
                  <a:t>Can be cascaded</a:t>
                </a:r>
              </a:p>
              <a:p>
                <a:pPr marL="342900" indent="-342900">
                  <a:spcBef>
                    <a:spcPct val="20000"/>
                  </a:spcBef>
                  <a:buClr>
                    <a:schemeClr val="accent1"/>
                  </a:buClr>
                  <a:buFont typeface="Arial" pitchFamily="34" charset="0"/>
                  <a:buChar char="•"/>
                </a:pPr>
                <a:endParaRPr lang="en-US" sz="2800" dirty="0" smtClean="0">
                  <a:solidFill>
                    <a:srgbClr val="FFFFFF"/>
                  </a:solidFill>
                  <a:latin typeface="Calibri"/>
                </a:endParaRPr>
              </a:p>
              <a:p>
                <a:pPr marL="342900" indent="-342900">
                  <a:spcBef>
                    <a:spcPct val="20000"/>
                  </a:spcBef>
                  <a:buClr>
                    <a:schemeClr val="accent1"/>
                  </a:buClr>
                  <a:buFont typeface="Arial" pitchFamily="34" charset="0"/>
                  <a:buChar char="•"/>
                </a:pPr>
                <a:r>
                  <a:rPr lang="en-US" sz="2000" dirty="0">
                    <a:solidFill>
                      <a:srgbClr val="FFFFFF"/>
                    </a:solidFill>
                  </a:rPr>
                  <a:t>S = </a:t>
                </a:r>
                <a14:m>
                  <m:oMath xmlns:m="http://schemas.openxmlformats.org/officeDocument/2006/math">
                    <m:acc>
                      <m:accPr>
                        <m:chr m:val="̅"/>
                        <m:ctrlPr>
                          <a:rPr lang="en-US" sz="2000" i="1">
                            <a:solidFill>
                              <a:srgbClr val="FFFFFF"/>
                            </a:solidFill>
                            <a:latin typeface="Cambria Math"/>
                          </a:rPr>
                        </m:ctrlPr>
                      </m:accPr>
                      <m:e>
                        <m:r>
                          <m:rPr>
                            <m:sty m:val="p"/>
                          </m:rPr>
                          <a:rPr lang="en-US" sz="2000">
                            <a:solidFill>
                              <a:srgbClr val="FFFFFF"/>
                            </a:solidFill>
                            <a:latin typeface="Cambria Math"/>
                          </a:rPr>
                          <m:t>AB</m:t>
                        </m:r>
                      </m:e>
                    </m:acc>
                  </m:oMath>
                </a14:m>
                <a:r>
                  <a:rPr lang="en-US" sz="2000" dirty="0">
                    <a:solidFill>
                      <a:srgbClr val="FFFFFF"/>
                    </a:solidFill>
                  </a:rPr>
                  <a:t>C + </a:t>
                </a:r>
                <a14:m>
                  <m:oMath xmlns:m="http://schemas.openxmlformats.org/officeDocument/2006/math">
                    <m:acc>
                      <m:accPr>
                        <m:chr m:val="̅"/>
                        <m:ctrlPr>
                          <a:rPr lang="en-US" sz="2000" i="1">
                            <a:solidFill>
                              <a:srgbClr val="FFFFFF"/>
                            </a:solidFill>
                            <a:latin typeface="Cambria Math"/>
                          </a:rPr>
                        </m:ctrlPr>
                      </m:accPr>
                      <m:e>
                        <m:r>
                          <m:rPr>
                            <m:sty m:val="p"/>
                          </m:rPr>
                          <a:rPr lang="en-US" sz="2000">
                            <a:solidFill>
                              <a:srgbClr val="FFFFFF"/>
                            </a:solidFill>
                            <a:latin typeface="Cambria Math"/>
                          </a:rPr>
                          <m:t>A</m:t>
                        </m:r>
                      </m:e>
                    </m:acc>
                  </m:oMath>
                </a14:m>
                <a:r>
                  <a:rPr lang="en-US" sz="2000" dirty="0">
                    <a:solidFill>
                      <a:srgbClr val="FFFFFF"/>
                    </a:solidFill>
                  </a:rPr>
                  <a:t>B</a:t>
                </a:r>
                <a14:m>
                  <m:oMath xmlns:m="http://schemas.openxmlformats.org/officeDocument/2006/math">
                    <m:acc>
                      <m:accPr>
                        <m:chr m:val="̅"/>
                        <m:ctrlPr>
                          <a:rPr lang="en-US" sz="2000" i="1">
                            <a:solidFill>
                              <a:srgbClr val="FFFFFF"/>
                            </a:solidFill>
                            <a:latin typeface="Cambria Math"/>
                          </a:rPr>
                        </m:ctrlPr>
                      </m:accPr>
                      <m:e>
                        <m:r>
                          <m:rPr>
                            <m:sty m:val="p"/>
                          </m:rPr>
                          <a:rPr lang="en-US" sz="2000">
                            <a:solidFill>
                              <a:srgbClr val="FFFFFF"/>
                            </a:solidFill>
                            <a:latin typeface="Cambria Math"/>
                          </a:rPr>
                          <m:t>C</m:t>
                        </m:r>
                      </m:e>
                    </m:acc>
                  </m:oMath>
                </a14:m>
                <a:r>
                  <a:rPr lang="en-US" sz="2000" dirty="0">
                    <a:solidFill>
                      <a:srgbClr val="FFFFFF"/>
                    </a:solidFill>
                  </a:rPr>
                  <a:t> + A</a:t>
                </a:r>
                <a14:m>
                  <m:oMath xmlns:m="http://schemas.openxmlformats.org/officeDocument/2006/math">
                    <m:acc>
                      <m:accPr>
                        <m:chr m:val="̅"/>
                        <m:ctrlPr>
                          <a:rPr lang="en-US" sz="2000" i="1">
                            <a:solidFill>
                              <a:srgbClr val="FFFFFF"/>
                            </a:solidFill>
                            <a:latin typeface="Cambria Math"/>
                          </a:rPr>
                        </m:ctrlPr>
                      </m:accPr>
                      <m:e>
                        <m:r>
                          <m:rPr>
                            <m:sty m:val="p"/>
                          </m:rPr>
                          <a:rPr lang="en-US" sz="2000">
                            <a:solidFill>
                              <a:srgbClr val="FFFFFF"/>
                            </a:solidFill>
                            <a:latin typeface="Cambria Math"/>
                          </a:rPr>
                          <m:t>BC</m:t>
                        </m:r>
                      </m:e>
                    </m:acc>
                  </m:oMath>
                </a14:m>
                <a:r>
                  <a:rPr lang="en-US" sz="2000" dirty="0">
                    <a:solidFill>
                      <a:srgbClr val="FFFFFF"/>
                    </a:solidFill>
                  </a:rPr>
                  <a:t> + ABC</a:t>
                </a:r>
              </a:p>
              <a:p>
                <a:pPr marL="342900" indent="-342900">
                  <a:spcBef>
                    <a:spcPct val="20000"/>
                  </a:spcBef>
                  <a:buClr>
                    <a:schemeClr val="accent1"/>
                  </a:buClr>
                  <a:buFont typeface="Arial" pitchFamily="34" charset="0"/>
                  <a:buChar char="•"/>
                </a:pPr>
                <a:r>
                  <a:rPr lang="en-US" sz="2000" dirty="0" err="1">
                    <a:solidFill>
                      <a:srgbClr val="FFFFFF"/>
                    </a:solidFill>
                  </a:rPr>
                  <a:t>C</a:t>
                </a:r>
                <a:r>
                  <a:rPr lang="en-US" sz="2000" baseline="-25000" dirty="0" err="1">
                    <a:solidFill>
                      <a:srgbClr val="FFFFFF"/>
                    </a:solidFill>
                  </a:rPr>
                  <a:t>out</a:t>
                </a:r>
                <a:r>
                  <a:rPr lang="en-US" sz="2000" dirty="0">
                    <a:solidFill>
                      <a:srgbClr val="FFFFFF"/>
                    </a:solidFill>
                  </a:rPr>
                  <a:t> = </a:t>
                </a:r>
                <a14:m>
                  <m:oMath xmlns:m="http://schemas.openxmlformats.org/officeDocument/2006/math">
                    <m:acc>
                      <m:accPr>
                        <m:chr m:val="̅"/>
                        <m:ctrlPr>
                          <a:rPr lang="en-US" sz="2000" i="1">
                            <a:solidFill>
                              <a:srgbClr val="FFFFFF"/>
                            </a:solidFill>
                            <a:latin typeface="Cambria Math"/>
                          </a:rPr>
                        </m:ctrlPr>
                      </m:accPr>
                      <m:e>
                        <m:r>
                          <m:rPr>
                            <m:sty m:val="p"/>
                          </m:rPr>
                          <a:rPr lang="en-US" sz="2000">
                            <a:solidFill>
                              <a:srgbClr val="FFFFFF"/>
                            </a:solidFill>
                            <a:latin typeface="Cambria Math"/>
                          </a:rPr>
                          <m:t>A</m:t>
                        </m:r>
                      </m:e>
                    </m:acc>
                  </m:oMath>
                </a14:m>
                <a:r>
                  <a:rPr lang="en-US" sz="2000" dirty="0">
                    <a:solidFill>
                      <a:srgbClr val="FFFFFF"/>
                    </a:solidFill>
                  </a:rPr>
                  <a:t>BC + A</a:t>
                </a:r>
                <a14:m>
                  <m:oMath xmlns:m="http://schemas.openxmlformats.org/officeDocument/2006/math">
                    <m:acc>
                      <m:accPr>
                        <m:chr m:val="̅"/>
                        <m:ctrlPr>
                          <a:rPr lang="en-US" sz="2000" i="1">
                            <a:solidFill>
                              <a:srgbClr val="FFFFFF"/>
                            </a:solidFill>
                            <a:latin typeface="Cambria Math"/>
                          </a:rPr>
                        </m:ctrlPr>
                      </m:accPr>
                      <m:e>
                        <m:r>
                          <m:rPr>
                            <m:sty m:val="p"/>
                          </m:rPr>
                          <a:rPr lang="en-US" sz="2000">
                            <a:solidFill>
                              <a:srgbClr val="FFFFFF"/>
                            </a:solidFill>
                            <a:latin typeface="Cambria Math"/>
                          </a:rPr>
                          <m:t>B</m:t>
                        </m:r>
                      </m:e>
                    </m:acc>
                  </m:oMath>
                </a14:m>
                <a:r>
                  <a:rPr lang="en-US" sz="2000" dirty="0">
                    <a:solidFill>
                      <a:srgbClr val="FFFFFF"/>
                    </a:solidFill>
                  </a:rPr>
                  <a:t>C + AB</a:t>
                </a:r>
                <a14:m>
                  <m:oMath xmlns:m="http://schemas.openxmlformats.org/officeDocument/2006/math">
                    <m:acc>
                      <m:accPr>
                        <m:chr m:val="̅"/>
                        <m:ctrlPr>
                          <a:rPr lang="en-US" sz="2000" i="1">
                            <a:solidFill>
                              <a:srgbClr val="FFFFFF"/>
                            </a:solidFill>
                            <a:latin typeface="Cambria Math"/>
                          </a:rPr>
                        </m:ctrlPr>
                      </m:accPr>
                      <m:e>
                        <m:r>
                          <m:rPr>
                            <m:sty m:val="p"/>
                          </m:rPr>
                          <a:rPr lang="en-US" sz="2000">
                            <a:solidFill>
                              <a:srgbClr val="FFFFFF"/>
                            </a:solidFill>
                            <a:latin typeface="Cambria Math"/>
                          </a:rPr>
                          <m:t>C</m:t>
                        </m:r>
                      </m:e>
                    </m:acc>
                    <m:r>
                      <a:rPr lang="en-US" sz="2000" i="1">
                        <a:solidFill>
                          <a:srgbClr val="FFFFFF"/>
                        </a:solidFill>
                        <a:latin typeface="Cambria Math"/>
                      </a:rPr>
                      <m:t> </m:t>
                    </m:r>
                  </m:oMath>
                </a14:m>
                <a:r>
                  <a:rPr lang="en-US" sz="2000" dirty="0">
                    <a:solidFill>
                      <a:srgbClr val="FFFFFF"/>
                    </a:solidFill>
                  </a:rPr>
                  <a:t> + ABC</a:t>
                </a:r>
              </a:p>
              <a:p>
                <a:pPr marL="342900" indent="-342900">
                  <a:spcBef>
                    <a:spcPct val="20000"/>
                  </a:spcBef>
                  <a:buClr>
                    <a:schemeClr val="accent1"/>
                  </a:buClr>
                  <a:buFont typeface="Arial" pitchFamily="34" charset="0"/>
                  <a:buChar char="•"/>
                </a:pPr>
                <a:endParaRPr lang="en-US" sz="3200" dirty="0" smtClean="0">
                  <a:solidFill>
                    <a:srgbClr val="FFFFFF"/>
                  </a:solidFill>
                  <a:latin typeface="Calibri"/>
                </a:endParaRPr>
              </a:p>
            </p:txBody>
          </p:sp>
        </mc:Choice>
        <mc:Fallback xmlns="">
          <p:sp>
            <p:nvSpPr>
              <p:cNvPr id="28" name="Rectangle 43"/>
              <p:cNvSpPr>
                <a:spLocks noRot="1" noChangeAspect="1" noMove="1" noResize="1" noEditPoints="1" noAdjustHandles="1" noChangeArrowheads="1" noChangeShapeType="1" noTextEdit="1"/>
              </p:cNvSpPr>
              <p:nvPr>
                <p:custDataLst>
                  <p:tags r:id="rId74"/>
                </p:custDataLst>
              </p:nvPr>
            </p:nvSpPr>
            <p:spPr bwMode="auto">
              <a:xfrm>
                <a:off x="3581400" y="685800"/>
                <a:ext cx="5791200" cy="5667375"/>
              </a:xfrm>
              <a:prstGeom prst="rect">
                <a:avLst/>
              </a:prstGeom>
              <a:blipFill rotWithShape="1">
                <a:blip r:embed="rId75"/>
                <a:stretch>
                  <a:fillRect l="-4316" t="-2260" r="-1474"/>
                </a:stretch>
              </a:blipFill>
              <a:ln w="9525">
                <a:noFill/>
                <a:round/>
                <a:headEnd/>
                <a:tailEnd/>
              </a:ln>
              <a:effectLst/>
            </p:spPr>
            <p:txBody>
              <a:bodyPr/>
              <a:lstStyle/>
              <a:p>
                <a:r>
                  <a:rPr lang="en-US">
                    <a:noFill/>
                  </a:rPr>
                  <a:t> </a:t>
                </a:r>
              </a:p>
            </p:txBody>
          </p:sp>
        </mc:Fallback>
      </mc:AlternateContent>
      <p:sp>
        <p:nvSpPr>
          <p:cNvPr id="29" name="TextBox 28"/>
          <p:cNvSpPr txBox="1"/>
          <p:nvPr>
            <p:custDataLst>
              <p:tags r:id="rId13"/>
            </p:custDataLst>
          </p:nvPr>
        </p:nvSpPr>
        <p:spPr bwMode="auto">
          <a:xfrm>
            <a:off x="76200" y="1620239"/>
            <a:ext cx="914400" cy="665761"/>
          </a:xfrm>
          <a:prstGeom prst="rect">
            <a:avLst/>
          </a:prstGeom>
          <a:noFill/>
          <a:ln w="9525">
            <a:noFill/>
            <a:round/>
            <a:headEnd/>
            <a:tailEnd/>
          </a:ln>
          <a:effectLst/>
        </p:spPr>
        <p:txBody>
          <a:bodyPr wrap="none" lIns="0" tIns="0" rIns="0" bIns="0" rtlCol="0">
            <a:noAutofit/>
          </a:bodyPr>
          <a:lstStyle/>
          <a:p>
            <a:pPr algn="ctr" eaLnBrk="1" hangingPunct="1">
              <a:lnSpc>
                <a:spcPct val="116000"/>
              </a:lnSpc>
              <a:tabLst>
                <a:tab pos="723900" algn="l"/>
                <a:tab pos="1447800" algn="l"/>
                <a:tab pos="2171700" algn="l"/>
              </a:tabLst>
            </a:pPr>
            <a:r>
              <a:rPr lang="en-US" sz="3200" dirty="0" err="1" smtClean="0">
                <a:solidFill>
                  <a:srgbClr val="FFFFFF"/>
                </a:solidFill>
                <a:latin typeface="Calibri" pitchFamily="34" charset="0"/>
              </a:rPr>
              <a:t>C</a:t>
            </a:r>
            <a:r>
              <a:rPr lang="en-US" sz="3200" baseline="-25000" dirty="0" err="1" smtClean="0">
                <a:solidFill>
                  <a:srgbClr val="FFFFFF"/>
                </a:solidFill>
                <a:latin typeface="Calibri" pitchFamily="34" charset="0"/>
              </a:rPr>
              <a:t>out</a:t>
            </a:r>
            <a:endParaRPr lang="en-US" sz="3200" baseline="-25000" dirty="0" smtClean="0">
              <a:solidFill>
                <a:srgbClr val="FFFFFF"/>
              </a:solidFill>
              <a:latin typeface="Calibri" pitchFamily="34" charset="0"/>
            </a:endParaRPr>
          </a:p>
        </p:txBody>
      </p:sp>
      <p:graphicFrame>
        <p:nvGraphicFramePr>
          <p:cNvPr id="108" name="Group 60"/>
          <p:cNvGraphicFramePr>
            <a:graphicFrameLocks noGrp="1"/>
          </p:cNvGraphicFramePr>
          <p:nvPr>
            <p:extLst>
              <p:ext uri="{D42A27DB-BD31-4B8C-83A1-F6EECF244321}">
                <p14:modId xmlns:p14="http://schemas.microsoft.com/office/powerpoint/2010/main" val="4170871130"/>
              </p:ext>
            </p:extLst>
          </p:nvPr>
        </p:nvGraphicFramePr>
        <p:xfrm>
          <a:off x="5715000" y="6037262"/>
          <a:ext cx="1447800" cy="742442"/>
        </p:xfrm>
        <a:graphic>
          <a:graphicData uri="http://schemas.openxmlformats.org/drawingml/2006/table">
            <a:tbl>
              <a:tblPr/>
              <a:tblGrid>
                <a:gridCol w="361950"/>
                <a:gridCol w="361950"/>
                <a:gridCol w="361950"/>
                <a:gridCol w="361950"/>
              </a:tblGrid>
              <a:tr h="342900">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endParaRPr kumimoji="0" lang="en-US" sz="1800" b="0" i="0" u="none" strike="noStrike" cap="none" normalizeH="0" baseline="0" dirty="0" smtClean="0">
                        <a:ln>
                          <a:noFill/>
                        </a:ln>
                        <a:solidFill>
                          <a:schemeClr val="accent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endParaRPr kumimoji="0" lang="en-US" sz="1800" b="0" i="0" u="none" strike="noStrike" cap="none" normalizeH="0" baseline="0" dirty="0" smtClean="0">
                        <a:ln>
                          <a:noFill/>
                        </a:ln>
                        <a:solidFill>
                          <a:schemeClr val="accent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endParaRPr kumimoji="0" lang="en-US" sz="1800" b="0" i="0" u="none" strike="noStrike" cap="none" normalizeH="0" baseline="0" dirty="0" smtClean="0">
                        <a:ln>
                          <a:noFill/>
                        </a:ln>
                        <a:solidFill>
                          <a:schemeClr val="accent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endParaRPr kumimoji="0" lang="en-US" sz="1800" b="0" i="0" u="none" strike="noStrike" cap="none" normalizeH="0" baseline="0" dirty="0" smtClean="0">
                        <a:ln>
                          <a:noFill/>
                        </a:ln>
                        <a:solidFill>
                          <a:schemeClr val="accent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endParaRPr kumimoji="0" lang="en-US" sz="1800" b="0" i="0" u="none" strike="noStrike" cap="none" normalizeH="0" baseline="0" smtClean="0">
                        <a:ln>
                          <a:noFill/>
                        </a:ln>
                        <a:solidFill>
                          <a:schemeClr val="accent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endParaRPr kumimoji="0" lang="en-US" sz="1800" b="0" i="0" u="none" strike="noStrike" cap="none" normalizeH="0" baseline="0" dirty="0" smtClean="0">
                        <a:ln>
                          <a:noFill/>
                        </a:ln>
                        <a:solidFill>
                          <a:schemeClr val="accent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endParaRPr kumimoji="0" lang="en-US" sz="1800" b="0" i="0" u="none" strike="noStrike" cap="none" normalizeH="0" baseline="0" dirty="0" smtClean="0">
                        <a:ln>
                          <a:noFill/>
                        </a:ln>
                        <a:solidFill>
                          <a:schemeClr val="accent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endParaRPr kumimoji="0" lang="en-US" sz="1800" b="0" i="0" u="none" strike="noStrike" cap="none" normalizeH="0" baseline="0" dirty="0" smtClean="0">
                        <a:ln>
                          <a:noFill/>
                        </a:ln>
                        <a:solidFill>
                          <a:schemeClr val="accent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9" name="Line 77"/>
          <p:cNvSpPr>
            <a:spLocks noChangeShapeType="1"/>
          </p:cNvSpPr>
          <p:nvPr/>
        </p:nvSpPr>
        <p:spPr bwMode="auto">
          <a:xfrm flipH="1" flipV="1">
            <a:off x="5334000" y="5656262"/>
            <a:ext cx="381000" cy="381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srgbClr val="FFFFFF"/>
              </a:solidFill>
            </a:endParaRPr>
          </a:p>
        </p:txBody>
      </p:sp>
      <p:sp>
        <p:nvSpPr>
          <p:cNvPr id="110" name="Text Box 78"/>
          <p:cNvSpPr txBox="1">
            <a:spLocks noChangeArrowheads="1"/>
          </p:cNvSpPr>
          <p:nvPr/>
        </p:nvSpPr>
        <p:spPr bwMode="auto">
          <a:xfrm>
            <a:off x="5715000" y="5673724"/>
            <a:ext cx="1963738" cy="5159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rgbClr val="FFFFFF"/>
                </a:solidFill>
              </a:rPr>
              <a:t>00  01  11 10</a:t>
            </a:r>
          </a:p>
        </p:txBody>
      </p:sp>
      <p:sp>
        <p:nvSpPr>
          <p:cNvPr id="111" name="Text Box 79"/>
          <p:cNvSpPr txBox="1">
            <a:spLocks noChangeArrowheads="1"/>
          </p:cNvSpPr>
          <p:nvPr/>
        </p:nvSpPr>
        <p:spPr bwMode="auto">
          <a:xfrm>
            <a:off x="5437188" y="6054725"/>
            <a:ext cx="354012" cy="5159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rgbClr val="FFFFFF"/>
                </a:solidFill>
              </a:rPr>
              <a:t>0</a:t>
            </a:r>
          </a:p>
        </p:txBody>
      </p:sp>
      <p:sp>
        <p:nvSpPr>
          <p:cNvPr id="112" name="Text Box 80"/>
          <p:cNvSpPr txBox="1">
            <a:spLocks noChangeArrowheads="1"/>
          </p:cNvSpPr>
          <p:nvPr/>
        </p:nvSpPr>
        <p:spPr bwMode="auto">
          <a:xfrm>
            <a:off x="5437187" y="6342062"/>
            <a:ext cx="354013" cy="5159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rgbClr val="FFFFFF"/>
                </a:solidFill>
              </a:rPr>
              <a:t>1</a:t>
            </a:r>
          </a:p>
        </p:txBody>
      </p:sp>
      <p:sp>
        <p:nvSpPr>
          <p:cNvPr id="113" name="Text Box 81"/>
          <p:cNvSpPr txBox="1">
            <a:spLocks noChangeArrowheads="1"/>
          </p:cNvSpPr>
          <p:nvPr/>
        </p:nvSpPr>
        <p:spPr bwMode="auto">
          <a:xfrm>
            <a:off x="5105400" y="5591730"/>
            <a:ext cx="423514"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err="1" smtClean="0">
                <a:solidFill>
                  <a:srgbClr val="FFFFFF"/>
                </a:solidFill>
              </a:rPr>
              <a:t>C</a:t>
            </a:r>
            <a:r>
              <a:rPr lang="en-US" baseline="-25000" dirty="0" err="1" smtClean="0">
                <a:solidFill>
                  <a:srgbClr val="FFFFFF"/>
                </a:solidFill>
              </a:rPr>
              <a:t>in</a:t>
            </a:r>
            <a:endParaRPr lang="en-US" baseline="-25000" dirty="0">
              <a:solidFill>
                <a:srgbClr val="FFFFFF"/>
              </a:solidFill>
            </a:endParaRPr>
          </a:p>
        </p:txBody>
      </p:sp>
      <p:sp>
        <p:nvSpPr>
          <p:cNvPr id="114" name="Text Box 82"/>
          <p:cNvSpPr txBox="1">
            <a:spLocks noChangeArrowheads="1"/>
          </p:cNvSpPr>
          <p:nvPr/>
        </p:nvSpPr>
        <p:spPr bwMode="auto">
          <a:xfrm>
            <a:off x="5334000" y="5351462"/>
            <a:ext cx="442750"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smtClean="0">
                <a:solidFill>
                  <a:srgbClr val="FFFFFF"/>
                </a:solidFill>
              </a:rPr>
              <a:t>AB</a:t>
            </a:r>
            <a:endParaRPr lang="en-US" dirty="0">
              <a:solidFill>
                <a:srgbClr val="FFFFFF"/>
              </a:solidFill>
            </a:endParaRPr>
          </a:p>
        </p:txBody>
      </p:sp>
      <p:graphicFrame>
        <p:nvGraphicFramePr>
          <p:cNvPr id="118" name="Group 90"/>
          <p:cNvGraphicFramePr>
            <a:graphicFrameLocks noGrp="1"/>
          </p:cNvGraphicFramePr>
          <p:nvPr>
            <p:extLst>
              <p:ext uri="{D42A27DB-BD31-4B8C-83A1-F6EECF244321}">
                <p14:modId xmlns:p14="http://schemas.microsoft.com/office/powerpoint/2010/main" val="1605047727"/>
              </p:ext>
            </p:extLst>
          </p:nvPr>
        </p:nvGraphicFramePr>
        <p:xfrm>
          <a:off x="3886200" y="6032797"/>
          <a:ext cx="1295400" cy="742442"/>
        </p:xfrm>
        <a:graphic>
          <a:graphicData uri="http://schemas.openxmlformats.org/drawingml/2006/table">
            <a:tbl>
              <a:tblPr/>
              <a:tblGrid>
                <a:gridCol w="323850"/>
                <a:gridCol w="323850"/>
                <a:gridCol w="323850"/>
                <a:gridCol w="323850"/>
              </a:tblGrid>
              <a:tr h="342900">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endParaRPr kumimoji="0" lang="en-US" sz="1800" b="0" i="0" u="none" strike="noStrike" cap="none" normalizeH="0" baseline="0" dirty="0" smtClean="0">
                        <a:ln>
                          <a:noFill/>
                        </a:ln>
                        <a:solidFill>
                          <a:schemeClr val="accent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endParaRPr kumimoji="0" lang="en-US" sz="1800" b="0" i="0" u="none" strike="noStrike" cap="none" normalizeH="0" baseline="0" smtClean="0">
                        <a:ln>
                          <a:noFill/>
                        </a:ln>
                        <a:solidFill>
                          <a:schemeClr val="accent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endParaRPr kumimoji="0" lang="en-US" sz="1800" b="0" i="0" u="none" strike="noStrike" cap="none" normalizeH="0" baseline="0" dirty="0" smtClean="0">
                        <a:ln>
                          <a:noFill/>
                        </a:ln>
                        <a:solidFill>
                          <a:schemeClr val="accent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endParaRPr kumimoji="0" lang="en-US" sz="1800" b="0" i="0" u="none" strike="noStrike" cap="none" normalizeH="0" baseline="0" smtClean="0">
                        <a:ln>
                          <a:noFill/>
                        </a:ln>
                        <a:solidFill>
                          <a:schemeClr val="accent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endParaRPr kumimoji="0" lang="en-US" sz="1800" b="0" i="0" u="none" strike="noStrike" cap="none" normalizeH="0" baseline="0" dirty="0" smtClean="0">
                        <a:ln>
                          <a:noFill/>
                        </a:ln>
                        <a:solidFill>
                          <a:schemeClr val="accent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endParaRPr kumimoji="0" lang="en-US" sz="1800" b="0" i="0" u="none" strike="noStrike" cap="none" normalizeH="0" baseline="0" smtClean="0">
                        <a:ln>
                          <a:noFill/>
                        </a:ln>
                        <a:solidFill>
                          <a:schemeClr val="accent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endParaRPr kumimoji="0" lang="en-US" sz="1800" b="0" i="0" u="none" strike="noStrike" cap="none" normalizeH="0" baseline="0" smtClean="0">
                        <a:ln>
                          <a:noFill/>
                        </a:ln>
                        <a:solidFill>
                          <a:schemeClr val="accent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endParaRPr kumimoji="0" lang="en-US" sz="1800" b="0" i="0" u="none" strike="noStrike" cap="none" normalizeH="0" baseline="0" dirty="0" smtClean="0">
                        <a:ln>
                          <a:noFill/>
                        </a:ln>
                        <a:solidFill>
                          <a:schemeClr val="accent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9" name="Line 107"/>
          <p:cNvSpPr>
            <a:spLocks noChangeShapeType="1"/>
          </p:cNvSpPr>
          <p:nvPr/>
        </p:nvSpPr>
        <p:spPr bwMode="auto">
          <a:xfrm flipH="1" flipV="1">
            <a:off x="3505200" y="5651797"/>
            <a:ext cx="381000" cy="381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srgbClr val="FFFFFF"/>
              </a:solidFill>
            </a:endParaRPr>
          </a:p>
        </p:txBody>
      </p:sp>
      <p:sp>
        <p:nvSpPr>
          <p:cNvPr id="120" name="Text Box 108"/>
          <p:cNvSpPr txBox="1">
            <a:spLocks noChangeArrowheads="1"/>
          </p:cNvSpPr>
          <p:nvPr/>
        </p:nvSpPr>
        <p:spPr bwMode="auto">
          <a:xfrm>
            <a:off x="3886200" y="5727997"/>
            <a:ext cx="1963738" cy="5159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rgbClr val="FFFFFF"/>
                </a:solidFill>
              </a:rPr>
              <a:t>00  01  11 10</a:t>
            </a:r>
          </a:p>
        </p:txBody>
      </p:sp>
      <p:sp>
        <p:nvSpPr>
          <p:cNvPr id="121" name="Text Box 109"/>
          <p:cNvSpPr txBox="1">
            <a:spLocks noChangeArrowheads="1"/>
          </p:cNvSpPr>
          <p:nvPr/>
        </p:nvSpPr>
        <p:spPr bwMode="auto">
          <a:xfrm>
            <a:off x="3608388" y="6024860"/>
            <a:ext cx="354012" cy="5159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FFFFFF"/>
                </a:solidFill>
              </a:rPr>
              <a:t>0</a:t>
            </a:r>
          </a:p>
        </p:txBody>
      </p:sp>
      <p:sp>
        <p:nvSpPr>
          <p:cNvPr id="122" name="Text Box 110"/>
          <p:cNvSpPr txBox="1">
            <a:spLocks noChangeArrowheads="1"/>
          </p:cNvSpPr>
          <p:nvPr/>
        </p:nvSpPr>
        <p:spPr bwMode="auto">
          <a:xfrm>
            <a:off x="3608387" y="6337597"/>
            <a:ext cx="354013" cy="5159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rgbClr val="FFFFFF"/>
                </a:solidFill>
              </a:rPr>
              <a:t>1</a:t>
            </a:r>
          </a:p>
        </p:txBody>
      </p:sp>
      <p:sp>
        <p:nvSpPr>
          <p:cNvPr id="123" name="Text Box 111"/>
          <p:cNvSpPr txBox="1">
            <a:spLocks noChangeArrowheads="1"/>
          </p:cNvSpPr>
          <p:nvPr/>
        </p:nvSpPr>
        <p:spPr bwMode="auto">
          <a:xfrm>
            <a:off x="3276600" y="5587265"/>
            <a:ext cx="423514"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err="1" smtClean="0">
                <a:solidFill>
                  <a:srgbClr val="FFFFFF"/>
                </a:solidFill>
              </a:rPr>
              <a:t>C</a:t>
            </a:r>
            <a:r>
              <a:rPr lang="en-US" baseline="-25000" dirty="0" err="1" smtClean="0">
                <a:solidFill>
                  <a:srgbClr val="FFFFFF"/>
                </a:solidFill>
              </a:rPr>
              <a:t>in</a:t>
            </a:r>
            <a:endParaRPr lang="en-US" baseline="-25000" dirty="0">
              <a:solidFill>
                <a:srgbClr val="FFFFFF"/>
              </a:solidFill>
            </a:endParaRPr>
          </a:p>
        </p:txBody>
      </p:sp>
      <p:sp>
        <p:nvSpPr>
          <p:cNvPr id="125" name="Text Box 115"/>
          <p:cNvSpPr txBox="1">
            <a:spLocks noChangeArrowheads="1"/>
          </p:cNvSpPr>
          <p:nvPr/>
        </p:nvSpPr>
        <p:spPr bwMode="auto">
          <a:xfrm>
            <a:off x="3505200" y="5270797"/>
            <a:ext cx="442750"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smtClean="0">
                <a:solidFill>
                  <a:srgbClr val="FFFFFF"/>
                </a:solidFill>
              </a:rPr>
              <a:t>AB</a:t>
            </a:r>
            <a:endParaRPr lang="en-US" dirty="0">
              <a:solidFill>
                <a:srgbClr val="FFFFFF"/>
              </a:solidFill>
            </a:endParaRPr>
          </a:p>
        </p:txBody>
      </p:sp>
      <p:sp>
        <p:nvSpPr>
          <p:cNvPr id="126" name="Text Box 82"/>
          <p:cNvSpPr txBox="1">
            <a:spLocks noChangeArrowheads="1"/>
          </p:cNvSpPr>
          <p:nvPr/>
        </p:nvSpPr>
        <p:spPr bwMode="auto">
          <a:xfrm>
            <a:off x="6019800" y="5270797"/>
            <a:ext cx="639919"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err="1" smtClean="0">
                <a:solidFill>
                  <a:srgbClr val="FFFFFF"/>
                </a:solidFill>
              </a:rPr>
              <a:t>C</a:t>
            </a:r>
            <a:r>
              <a:rPr lang="en-US" sz="2400" b="1" baseline="-25000" dirty="0" err="1" smtClean="0">
                <a:solidFill>
                  <a:srgbClr val="FFFFFF"/>
                </a:solidFill>
              </a:rPr>
              <a:t>out</a:t>
            </a:r>
            <a:endParaRPr lang="en-US" sz="2400" b="1" baseline="-25000" dirty="0">
              <a:solidFill>
                <a:srgbClr val="FFFFFF"/>
              </a:solidFill>
            </a:endParaRPr>
          </a:p>
        </p:txBody>
      </p:sp>
      <p:sp>
        <p:nvSpPr>
          <p:cNvPr id="127" name="Text Box 82"/>
          <p:cNvSpPr txBox="1">
            <a:spLocks noChangeArrowheads="1"/>
          </p:cNvSpPr>
          <p:nvPr/>
        </p:nvSpPr>
        <p:spPr bwMode="auto">
          <a:xfrm>
            <a:off x="4393860" y="5342532"/>
            <a:ext cx="330540"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rgbClr val="FFFFFF"/>
                </a:solidFill>
              </a:rPr>
              <a:t>S</a:t>
            </a:r>
            <a:endParaRPr lang="en-US" sz="2400" b="1" baseline="-25000" dirty="0">
              <a:solidFill>
                <a:srgbClr val="FFFFFF"/>
              </a:solidFill>
            </a:endParaRPr>
          </a:p>
        </p:txBody>
      </p:sp>
      <p:sp>
        <p:nvSpPr>
          <p:cNvPr id="32" name="Line 6"/>
          <p:cNvSpPr>
            <a:spLocks noChangeShapeType="1"/>
          </p:cNvSpPr>
          <p:nvPr>
            <p:custDataLst>
              <p:tags r:id="rId14"/>
            </p:custDataLst>
          </p:nvPr>
        </p:nvSpPr>
        <p:spPr bwMode="auto">
          <a:xfrm>
            <a:off x="8016338" y="2514600"/>
            <a:ext cx="373754"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33" name="AutoShape 4"/>
          <p:cNvSpPr>
            <a:spLocks noChangeArrowheads="1"/>
          </p:cNvSpPr>
          <p:nvPr>
            <p:custDataLst>
              <p:tags r:id="rId15"/>
            </p:custDataLst>
          </p:nvPr>
        </p:nvSpPr>
        <p:spPr bwMode="auto">
          <a:xfrm flipH="1">
            <a:off x="7699855" y="2514600"/>
            <a:ext cx="316483" cy="332245"/>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34" name="Line 7"/>
          <p:cNvSpPr>
            <a:spLocks noChangeShapeType="1"/>
          </p:cNvSpPr>
          <p:nvPr>
            <p:custDataLst>
              <p:tags r:id="rId16"/>
            </p:custDataLst>
          </p:nvPr>
        </p:nvSpPr>
        <p:spPr bwMode="auto">
          <a:xfrm>
            <a:off x="7622067" y="2675239"/>
            <a:ext cx="77787"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35" name="AutoShape 4"/>
          <p:cNvSpPr>
            <a:spLocks noChangeArrowheads="1"/>
          </p:cNvSpPr>
          <p:nvPr>
            <p:custDataLst>
              <p:tags r:id="rId17"/>
            </p:custDataLst>
          </p:nvPr>
        </p:nvSpPr>
        <p:spPr bwMode="auto">
          <a:xfrm flipH="1">
            <a:off x="7699857" y="2912688"/>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36" name="Line 6"/>
          <p:cNvSpPr>
            <a:spLocks noChangeShapeType="1"/>
          </p:cNvSpPr>
          <p:nvPr>
            <p:custDataLst>
              <p:tags r:id="rId18"/>
            </p:custDataLst>
          </p:nvPr>
        </p:nvSpPr>
        <p:spPr bwMode="auto">
          <a:xfrm>
            <a:off x="7998515" y="2935357"/>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37" name="Line 7"/>
          <p:cNvSpPr>
            <a:spLocks noChangeShapeType="1"/>
          </p:cNvSpPr>
          <p:nvPr>
            <p:custDataLst>
              <p:tags r:id="rId19"/>
            </p:custDataLst>
          </p:nvPr>
        </p:nvSpPr>
        <p:spPr bwMode="auto">
          <a:xfrm flipV="1">
            <a:off x="7546322" y="3065088"/>
            <a:ext cx="153536"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38" name="AutoShape 14"/>
          <p:cNvSpPr>
            <a:spLocks noChangeArrowheads="1"/>
          </p:cNvSpPr>
          <p:nvPr>
            <p:custDataLst>
              <p:tags r:id="rId20"/>
            </p:custDataLst>
          </p:nvPr>
        </p:nvSpPr>
        <p:spPr bwMode="auto">
          <a:xfrm>
            <a:off x="7254336" y="2902331"/>
            <a:ext cx="292554" cy="315157"/>
          </a:xfrm>
          <a:prstGeom prst="moon">
            <a:avLst>
              <a:gd name="adj" fmla="val 8750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39" name="Line 16"/>
          <p:cNvSpPr>
            <a:spLocks noChangeShapeType="1"/>
          </p:cNvSpPr>
          <p:nvPr>
            <p:custDataLst>
              <p:tags r:id="rId21"/>
            </p:custDataLst>
          </p:nvPr>
        </p:nvSpPr>
        <p:spPr bwMode="auto">
          <a:xfrm rot="16200000">
            <a:off x="6798057" y="3859850"/>
            <a:ext cx="3165887" cy="18186"/>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40" name="TextBox 39"/>
          <p:cNvSpPr txBox="1"/>
          <p:nvPr/>
        </p:nvSpPr>
        <p:spPr bwMode="auto">
          <a:xfrm flipH="1">
            <a:off x="6568212" y="2590800"/>
            <a:ext cx="518388" cy="396456"/>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err="1" smtClean="0">
                <a:solidFill>
                  <a:srgbClr val="FFFFFF"/>
                </a:solidFill>
                <a:latin typeface="Calibri" pitchFamily="34" charset="0"/>
              </a:rPr>
              <a:t>C</a:t>
            </a:r>
            <a:r>
              <a:rPr lang="en-US" baseline="-25000" dirty="0" err="1" smtClean="0">
                <a:solidFill>
                  <a:srgbClr val="FFFFFF"/>
                </a:solidFill>
                <a:latin typeface="Calibri" pitchFamily="34" charset="0"/>
              </a:rPr>
              <a:t>out</a:t>
            </a:r>
            <a:endParaRPr lang="en-US" baseline="-25000" dirty="0" smtClean="0">
              <a:solidFill>
                <a:srgbClr val="FFFFFF"/>
              </a:solidFill>
              <a:latin typeface="Calibri" pitchFamily="34" charset="0"/>
            </a:endParaRPr>
          </a:p>
        </p:txBody>
      </p:sp>
      <p:sp>
        <p:nvSpPr>
          <p:cNvPr id="41" name="Line 16"/>
          <p:cNvSpPr>
            <a:spLocks noChangeShapeType="1"/>
          </p:cNvSpPr>
          <p:nvPr>
            <p:custDataLst>
              <p:tags r:id="rId22"/>
            </p:custDataLst>
          </p:nvPr>
        </p:nvSpPr>
        <p:spPr bwMode="auto">
          <a:xfrm rot="16200000" flipV="1">
            <a:off x="6886971" y="3943760"/>
            <a:ext cx="3318288" cy="2765"/>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42" name="Line 16"/>
          <p:cNvSpPr>
            <a:spLocks noChangeShapeType="1"/>
          </p:cNvSpPr>
          <p:nvPr>
            <p:custDataLst>
              <p:tags r:id="rId23"/>
            </p:custDataLst>
          </p:nvPr>
        </p:nvSpPr>
        <p:spPr bwMode="auto">
          <a:xfrm rot="16200000" flipV="1">
            <a:off x="7500246" y="2789844"/>
            <a:ext cx="245688"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43" name="Line 7"/>
          <p:cNvSpPr>
            <a:spLocks noChangeShapeType="1"/>
          </p:cNvSpPr>
          <p:nvPr>
            <p:custDataLst>
              <p:tags r:id="rId24"/>
            </p:custDataLst>
          </p:nvPr>
        </p:nvSpPr>
        <p:spPr bwMode="auto">
          <a:xfrm flipV="1">
            <a:off x="7546890" y="2912688"/>
            <a:ext cx="66348"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cxnSp>
        <p:nvCxnSpPr>
          <p:cNvPr id="44" name="Straight Connector 43"/>
          <p:cNvCxnSpPr/>
          <p:nvPr/>
        </p:nvCxnSpPr>
        <p:spPr>
          <a:xfrm>
            <a:off x="8385090" y="25908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Line 11"/>
          <p:cNvSpPr>
            <a:spLocks noChangeShapeType="1"/>
          </p:cNvSpPr>
          <p:nvPr>
            <p:custDataLst>
              <p:tags r:id="rId25"/>
            </p:custDataLst>
          </p:nvPr>
        </p:nvSpPr>
        <p:spPr bwMode="auto">
          <a:xfrm flipV="1">
            <a:off x="8016338" y="2667000"/>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sp>
        <p:nvSpPr>
          <p:cNvPr id="46" name="TextBox 45"/>
          <p:cNvSpPr txBox="1"/>
          <p:nvPr/>
        </p:nvSpPr>
        <p:spPr bwMode="auto">
          <a:xfrm flipH="1">
            <a:off x="7147788" y="5922910"/>
            <a:ext cx="287556"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S</a:t>
            </a:r>
            <a:endParaRPr lang="en-US" dirty="0" smtClean="0">
              <a:solidFill>
                <a:srgbClr val="FFFFFF"/>
              </a:solidFill>
              <a:latin typeface="Calibri" pitchFamily="34" charset="0"/>
            </a:endParaRPr>
          </a:p>
        </p:txBody>
      </p:sp>
      <p:sp>
        <p:nvSpPr>
          <p:cNvPr id="47" name="TextBox 46"/>
          <p:cNvSpPr txBox="1"/>
          <p:nvPr/>
        </p:nvSpPr>
        <p:spPr bwMode="auto">
          <a:xfrm flipH="1">
            <a:off x="8232690" y="1981200"/>
            <a:ext cx="314808"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A</a:t>
            </a:r>
            <a:endParaRPr lang="en-US" dirty="0" smtClean="0">
              <a:solidFill>
                <a:srgbClr val="FFFFFF"/>
              </a:solidFill>
              <a:latin typeface="Calibri" pitchFamily="34" charset="0"/>
            </a:endParaRPr>
          </a:p>
        </p:txBody>
      </p:sp>
      <p:sp>
        <p:nvSpPr>
          <p:cNvPr id="48" name="TextBox 47"/>
          <p:cNvSpPr txBox="1"/>
          <p:nvPr/>
        </p:nvSpPr>
        <p:spPr bwMode="auto">
          <a:xfrm flipH="1">
            <a:off x="8392333" y="1981200"/>
            <a:ext cx="306792"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B</a:t>
            </a:r>
            <a:endParaRPr lang="en-US" dirty="0" smtClean="0">
              <a:solidFill>
                <a:srgbClr val="FFFFFF"/>
              </a:solidFill>
              <a:latin typeface="Calibri" pitchFamily="34" charset="0"/>
            </a:endParaRPr>
          </a:p>
        </p:txBody>
      </p:sp>
      <p:cxnSp>
        <p:nvCxnSpPr>
          <p:cNvPr id="49" name="Straight Connector 48"/>
          <p:cNvCxnSpPr/>
          <p:nvPr/>
        </p:nvCxnSpPr>
        <p:spPr>
          <a:xfrm>
            <a:off x="8385090" y="3110686"/>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Line 7"/>
          <p:cNvSpPr>
            <a:spLocks noChangeShapeType="1"/>
          </p:cNvSpPr>
          <p:nvPr>
            <p:custDataLst>
              <p:tags r:id="rId26"/>
            </p:custDataLst>
          </p:nvPr>
        </p:nvSpPr>
        <p:spPr bwMode="auto">
          <a:xfrm>
            <a:off x="6964264" y="3048000"/>
            <a:ext cx="279413"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51" name="AutoShape 4"/>
          <p:cNvSpPr>
            <a:spLocks noChangeArrowheads="1"/>
          </p:cNvSpPr>
          <p:nvPr>
            <p:custDataLst>
              <p:tags r:id="rId27"/>
            </p:custDataLst>
          </p:nvPr>
        </p:nvSpPr>
        <p:spPr bwMode="auto">
          <a:xfrm flipH="1">
            <a:off x="7699290" y="3293688"/>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52" name="Line 16"/>
          <p:cNvSpPr>
            <a:spLocks noChangeShapeType="1"/>
          </p:cNvSpPr>
          <p:nvPr>
            <p:custDataLst>
              <p:tags r:id="rId28"/>
            </p:custDataLst>
          </p:nvPr>
        </p:nvSpPr>
        <p:spPr bwMode="auto">
          <a:xfrm>
            <a:off x="8006466" y="3505200"/>
            <a:ext cx="704677"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53" name="Line 7"/>
          <p:cNvSpPr>
            <a:spLocks noChangeShapeType="1"/>
          </p:cNvSpPr>
          <p:nvPr>
            <p:custDataLst>
              <p:tags r:id="rId29"/>
            </p:custDataLst>
          </p:nvPr>
        </p:nvSpPr>
        <p:spPr bwMode="auto">
          <a:xfrm flipV="1">
            <a:off x="7623090" y="3463178"/>
            <a:ext cx="76200"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54" name="Line 7"/>
          <p:cNvSpPr>
            <a:spLocks noChangeShapeType="1"/>
          </p:cNvSpPr>
          <p:nvPr>
            <p:custDataLst>
              <p:tags r:id="rId30"/>
            </p:custDataLst>
          </p:nvPr>
        </p:nvSpPr>
        <p:spPr bwMode="auto">
          <a:xfrm>
            <a:off x="7546322" y="3124200"/>
            <a:ext cx="76200"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55" name="Line 16"/>
          <p:cNvSpPr>
            <a:spLocks noChangeShapeType="1"/>
          </p:cNvSpPr>
          <p:nvPr>
            <p:custDataLst>
              <p:tags r:id="rId31"/>
            </p:custDataLst>
          </p:nvPr>
        </p:nvSpPr>
        <p:spPr bwMode="auto">
          <a:xfrm rot="16200000">
            <a:off x="7476528" y="3293852"/>
            <a:ext cx="328326" cy="10326"/>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56" name="Line 16"/>
          <p:cNvSpPr>
            <a:spLocks noChangeShapeType="1"/>
          </p:cNvSpPr>
          <p:nvPr>
            <p:custDataLst>
              <p:tags r:id="rId32"/>
            </p:custDataLst>
          </p:nvPr>
        </p:nvSpPr>
        <p:spPr bwMode="auto">
          <a:xfrm rot="16200000">
            <a:off x="7418935" y="4421052"/>
            <a:ext cx="2578407" cy="6007"/>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57" name="TextBox 56"/>
          <p:cNvSpPr txBox="1"/>
          <p:nvPr/>
        </p:nvSpPr>
        <p:spPr bwMode="auto">
          <a:xfrm flipH="1">
            <a:off x="8763000" y="2727744"/>
            <a:ext cx="420605" cy="396456"/>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err="1" smtClean="0">
                <a:solidFill>
                  <a:srgbClr val="FFFFFF"/>
                </a:solidFill>
                <a:latin typeface="Calibri" pitchFamily="34" charset="0"/>
              </a:rPr>
              <a:t>C</a:t>
            </a:r>
            <a:r>
              <a:rPr lang="en-US" baseline="-25000" dirty="0" err="1" smtClean="0">
                <a:solidFill>
                  <a:srgbClr val="FFFFFF"/>
                </a:solidFill>
                <a:latin typeface="Calibri" pitchFamily="34" charset="0"/>
              </a:rPr>
              <a:t>in</a:t>
            </a:r>
            <a:endParaRPr lang="en-US" baseline="-25000" dirty="0" smtClean="0">
              <a:solidFill>
                <a:srgbClr val="FFFFFF"/>
              </a:solidFill>
              <a:latin typeface="Calibri" pitchFamily="34" charset="0"/>
            </a:endParaRPr>
          </a:p>
        </p:txBody>
      </p:sp>
      <p:cxnSp>
        <p:nvCxnSpPr>
          <p:cNvPr id="58" name="Straight Connector 57"/>
          <p:cNvCxnSpPr/>
          <p:nvPr/>
        </p:nvCxnSpPr>
        <p:spPr>
          <a:xfrm>
            <a:off x="8558744" y="3110686"/>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8385090" y="313485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Line 16"/>
          <p:cNvSpPr>
            <a:spLocks noChangeShapeType="1"/>
          </p:cNvSpPr>
          <p:nvPr>
            <p:custDataLst>
              <p:tags r:id="rId33"/>
            </p:custDataLst>
          </p:nvPr>
        </p:nvSpPr>
        <p:spPr bwMode="auto">
          <a:xfrm>
            <a:off x="8014184" y="3168595"/>
            <a:ext cx="1094806"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61" name="Straight Connector 60"/>
          <p:cNvCxnSpPr/>
          <p:nvPr/>
        </p:nvCxnSpPr>
        <p:spPr>
          <a:xfrm>
            <a:off x="8385090" y="34290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2" name="Line 6"/>
          <p:cNvSpPr>
            <a:spLocks noChangeShapeType="1"/>
          </p:cNvSpPr>
          <p:nvPr>
            <p:custDataLst>
              <p:tags r:id="rId34"/>
            </p:custDataLst>
          </p:nvPr>
        </p:nvSpPr>
        <p:spPr bwMode="auto">
          <a:xfrm>
            <a:off x="8004089" y="3429000"/>
            <a:ext cx="540643"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63" name="Line 7"/>
          <p:cNvSpPr>
            <a:spLocks noChangeShapeType="1"/>
          </p:cNvSpPr>
          <p:nvPr>
            <p:custDataLst>
              <p:tags r:id="rId35"/>
            </p:custDataLst>
          </p:nvPr>
        </p:nvSpPr>
        <p:spPr bwMode="auto">
          <a:xfrm rot="16200000">
            <a:off x="6500934" y="5507242"/>
            <a:ext cx="1329913" cy="1"/>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64" name="AutoShape 4"/>
          <p:cNvSpPr>
            <a:spLocks noChangeArrowheads="1"/>
          </p:cNvSpPr>
          <p:nvPr>
            <p:custDataLst>
              <p:tags r:id="rId36"/>
            </p:custDataLst>
          </p:nvPr>
        </p:nvSpPr>
        <p:spPr bwMode="auto">
          <a:xfrm flipH="1">
            <a:off x="7696200" y="3657600"/>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65" name="Line 6"/>
          <p:cNvSpPr>
            <a:spLocks noChangeShapeType="1"/>
          </p:cNvSpPr>
          <p:nvPr>
            <p:custDataLst>
              <p:tags r:id="rId37"/>
            </p:custDataLst>
          </p:nvPr>
        </p:nvSpPr>
        <p:spPr bwMode="auto">
          <a:xfrm>
            <a:off x="8001000" y="3657600"/>
            <a:ext cx="373754"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cxnSp>
        <p:nvCxnSpPr>
          <p:cNvPr id="66" name="Straight Connector 65"/>
          <p:cNvCxnSpPr/>
          <p:nvPr/>
        </p:nvCxnSpPr>
        <p:spPr>
          <a:xfrm>
            <a:off x="8369752" y="37338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7" name="Line 11"/>
          <p:cNvSpPr>
            <a:spLocks noChangeShapeType="1"/>
          </p:cNvSpPr>
          <p:nvPr>
            <p:custDataLst>
              <p:tags r:id="rId38"/>
            </p:custDataLst>
          </p:nvPr>
        </p:nvSpPr>
        <p:spPr bwMode="auto">
          <a:xfrm flipV="1">
            <a:off x="8001000" y="3810000"/>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cxnSp>
        <p:nvCxnSpPr>
          <p:cNvPr id="68" name="Straight Connector 67"/>
          <p:cNvCxnSpPr/>
          <p:nvPr/>
        </p:nvCxnSpPr>
        <p:spPr>
          <a:xfrm>
            <a:off x="8371906" y="38862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8545560" y="3886200"/>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371906" y="391036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1" name="Line 16"/>
          <p:cNvSpPr>
            <a:spLocks noChangeShapeType="1"/>
          </p:cNvSpPr>
          <p:nvPr>
            <p:custDataLst>
              <p:tags r:id="rId39"/>
            </p:custDataLst>
          </p:nvPr>
        </p:nvSpPr>
        <p:spPr bwMode="auto">
          <a:xfrm>
            <a:off x="8001000" y="3910367"/>
            <a:ext cx="710143"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cxnSp>
        <p:nvCxnSpPr>
          <p:cNvPr id="72" name="Straight Connector 71"/>
          <p:cNvCxnSpPr/>
          <p:nvPr/>
        </p:nvCxnSpPr>
        <p:spPr>
          <a:xfrm>
            <a:off x="8371906" y="27432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8545560" y="2743200"/>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8371906" y="276736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5" name="Line 16"/>
          <p:cNvSpPr>
            <a:spLocks noChangeShapeType="1"/>
          </p:cNvSpPr>
          <p:nvPr>
            <p:custDataLst>
              <p:tags r:id="rId40"/>
            </p:custDataLst>
          </p:nvPr>
        </p:nvSpPr>
        <p:spPr bwMode="auto">
          <a:xfrm>
            <a:off x="8001000" y="2767367"/>
            <a:ext cx="698125"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76" name="Rectangle 75"/>
          <p:cNvSpPr/>
          <p:nvPr/>
        </p:nvSpPr>
        <p:spPr>
          <a:xfrm>
            <a:off x="7071588" y="2388275"/>
            <a:ext cx="1760069" cy="35553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Line 6"/>
          <p:cNvSpPr>
            <a:spLocks noChangeShapeType="1"/>
          </p:cNvSpPr>
          <p:nvPr>
            <p:custDataLst>
              <p:tags r:id="rId41"/>
            </p:custDataLst>
          </p:nvPr>
        </p:nvSpPr>
        <p:spPr bwMode="auto">
          <a:xfrm>
            <a:off x="8001000" y="3352799"/>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cxnSp>
        <p:nvCxnSpPr>
          <p:cNvPr id="78" name="Straight Connector 77"/>
          <p:cNvCxnSpPr/>
          <p:nvPr/>
        </p:nvCxnSpPr>
        <p:spPr>
          <a:xfrm>
            <a:off x="8369752" y="305865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Line 11"/>
          <p:cNvSpPr>
            <a:spLocks noChangeShapeType="1"/>
          </p:cNvSpPr>
          <p:nvPr>
            <p:custDataLst>
              <p:tags r:id="rId42"/>
            </p:custDataLst>
          </p:nvPr>
        </p:nvSpPr>
        <p:spPr bwMode="auto">
          <a:xfrm flipV="1">
            <a:off x="8001000" y="3048000"/>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cxnSp>
        <p:nvCxnSpPr>
          <p:cNvPr id="80" name="Straight Connector 79"/>
          <p:cNvCxnSpPr/>
          <p:nvPr/>
        </p:nvCxnSpPr>
        <p:spPr>
          <a:xfrm flipH="1" flipV="1">
            <a:off x="8699125" y="2743200"/>
            <a:ext cx="12018" cy="381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Line 6"/>
          <p:cNvSpPr>
            <a:spLocks noChangeShapeType="1"/>
          </p:cNvSpPr>
          <p:nvPr>
            <p:custDataLst>
              <p:tags r:id="rId43"/>
            </p:custDataLst>
          </p:nvPr>
        </p:nvSpPr>
        <p:spPr bwMode="auto">
          <a:xfrm>
            <a:off x="8001002" y="4308887"/>
            <a:ext cx="373754"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82" name="AutoShape 4"/>
          <p:cNvSpPr>
            <a:spLocks noChangeArrowheads="1"/>
          </p:cNvSpPr>
          <p:nvPr>
            <p:custDataLst>
              <p:tags r:id="rId44"/>
            </p:custDataLst>
          </p:nvPr>
        </p:nvSpPr>
        <p:spPr bwMode="auto">
          <a:xfrm flipH="1">
            <a:off x="7684519" y="4308887"/>
            <a:ext cx="316483" cy="332245"/>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83" name="Line 7"/>
          <p:cNvSpPr>
            <a:spLocks noChangeShapeType="1"/>
          </p:cNvSpPr>
          <p:nvPr>
            <p:custDataLst>
              <p:tags r:id="rId45"/>
            </p:custDataLst>
          </p:nvPr>
        </p:nvSpPr>
        <p:spPr bwMode="auto">
          <a:xfrm>
            <a:off x="7606731" y="4469526"/>
            <a:ext cx="77787"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84" name="AutoShape 4"/>
          <p:cNvSpPr>
            <a:spLocks noChangeArrowheads="1"/>
          </p:cNvSpPr>
          <p:nvPr>
            <p:custDataLst>
              <p:tags r:id="rId46"/>
            </p:custDataLst>
          </p:nvPr>
        </p:nvSpPr>
        <p:spPr bwMode="auto">
          <a:xfrm flipH="1">
            <a:off x="7684521" y="4706975"/>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85" name="Line 6"/>
          <p:cNvSpPr>
            <a:spLocks noChangeShapeType="1"/>
          </p:cNvSpPr>
          <p:nvPr>
            <p:custDataLst>
              <p:tags r:id="rId47"/>
            </p:custDataLst>
          </p:nvPr>
        </p:nvSpPr>
        <p:spPr bwMode="auto">
          <a:xfrm>
            <a:off x="7983179" y="4729644"/>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86" name="Line 7"/>
          <p:cNvSpPr>
            <a:spLocks noChangeShapeType="1"/>
          </p:cNvSpPr>
          <p:nvPr>
            <p:custDataLst>
              <p:tags r:id="rId48"/>
            </p:custDataLst>
          </p:nvPr>
        </p:nvSpPr>
        <p:spPr bwMode="auto">
          <a:xfrm flipV="1">
            <a:off x="7530986" y="4859375"/>
            <a:ext cx="153536"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87" name="AutoShape 14"/>
          <p:cNvSpPr>
            <a:spLocks noChangeArrowheads="1"/>
          </p:cNvSpPr>
          <p:nvPr>
            <p:custDataLst>
              <p:tags r:id="rId49"/>
            </p:custDataLst>
          </p:nvPr>
        </p:nvSpPr>
        <p:spPr bwMode="auto">
          <a:xfrm>
            <a:off x="7239000" y="4696618"/>
            <a:ext cx="292554" cy="315157"/>
          </a:xfrm>
          <a:prstGeom prst="moon">
            <a:avLst>
              <a:gd name="adj" fmla="val 8750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88" name="Line 16"/>
          <p:cNvSpPr>
            <a:spLocks noChangeShapeType="1"/>
          </p:cNvSpPr>
          <p:nvPr>
            <p:custDataLst>
              <p:tags r:id="rId50"/>
            </p:custDataLst>
          </p:nvPr>
        </p:nvSpPr>
        <p:spPr bwMode="auto">
          <a:xfrm rot="16200000" flipV="1">
            <a:off x="7484910" y="4584131"/>
            <a:ext cx="245688"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89" name="Line 7"/>
          <p:cNvSpPr>
            <a:spLocks noChangeShapeType="1"/>
          </p:cNvSpPr>
          <p:nvPr>
            <p:custDataLst>
              <p:tags r:id="rId51"/>
            </p:custDataLst>
          </p:nvPr>
        </p:nvSpPr>
        <p:spPr bwMode="auto">
          <a:xfrm flipV="1">
            <a:off x="7531554" y="4706975"/>
            <a:ext cx="66348"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cxnSp>
        <p:nvCxnSpPr>
          <p:cNvPr id="90" name="Straight Connector 89"/>
          <p:cNvCxnSpPr/>
          <p:nvPr/>
        </p:nvCxnSpPr>
        <p:spPr>
          <a:xfrm>
            <a:off x="8369754" y="43850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1" name="Line 11"/>
          <p:cNvSpPr>
            <a:spLocks noChangeShapeType="1"/>
          </p:cNvSpPr>
          <p:nvPr>
            <p:custDataLst>
              <p:tags r:id="rId52"/>
            </p:custDataLst>
          </p:nvPr>
        </p:nvSpPr>
        <p:spPr bwMode="auto">
          <a:xfrm flipV="1">
            <a:off x="8001002" y="4461287"/>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cxnSp>
        <p:nvCxnSpPr>
          <p:cNvPr id="92" name="Straight Connector 91"/>
          <p:cNvCxnSpPr/>
          <p:nvPr/>
        </p:nvCxnSpPr>
        <p:spPr>
          <a:xfrm>
            <a:off x="8369754" y="490497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3" name="AutoShape 4"/>
          <p:cNvSpPr>
            <a:spLocks noChangeArrowheads="1"/>
          </p:cNvSpPr>
          <p:nvPr>
            <p:custDataLst>
              <p:tags r:id="rId53"/>
            </p:custDataLst>
          </p:nvPr>
        </p:nvSpPr>
        <p:spPr bwMode="auto">
          <a:xfrm flipH="1">
            <a:off x="7683954" y="5087975"/>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94" name="Line 16"/>
          <p:cNvSpPr>
            <a:spLocks noChangeShapeType="1"/>
          </p:cNvSpPr>
          <p:nvPr>
            <p:custDataLst>
              <p:tags r:id="rId54"/>
            </p:custDataLst>
          </p:nvPr>
        </p:nvSpPr>
        <p:spPr bwMode="auto">
          <a:xfrm>
            <a:off x="7991130" y="5299487"/>
            <a:ext cx="704677"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95" name="Line 7"/>
          <p:cNvSpPr>
            <a:spLocks noChangeShapeType="1"/>
          </p:cNvSpPr>
          <p:nvPr>
            <p:custDataLst>
              <p:tags r:id="rId55"/>
            </p:custDataLst>
          </p:nvPr>
        </p:nvSpPr>
        <p:spPr bwMode="auto">
          <a:xfrm flipV="1">
            <a:off x="7607754" y="5257465"/>
            <a:ext cx="76200"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96" name="Line 7"/>
          <p:cNvSpPr>
            <a:spLocks noChangeShapeType="1"/>
          </p:cNvSpPr>
          <p:nvPr>
            <p:custDataLst>
              <p:tags r:id="rId56"/>
            </p:custDataLst>
          </p:nvPr>
        </p:nvSpPr>
        <p:spPr bwMode="auto">
          <a:xfrm>
            <a:off x="7530986" y="4953000"/>
            <a:ext cx="76200"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97" name="Line 16"/>
          <p:cNvSpPr>
            <a:spLocks noChangeShapeType="1"/>
          </p:cNvSpPr>
          <p:nvPr>
            <p:custDataLst>
              <p:tags r:id="rId57"/>
            </p:custDataLst>
          </p:nvPr>
        </p:nvSpPr>
        <p:spPr bwMode="auto">
          <a:xfrm rot="16200000">
            <a:off x="7480084" y="5102021"/>
            <a:ext cx="295552" cy="15336"/>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98" name="Straight Connector 97"/>
          <p:cNvCxnSpPr/>
          <p:nvPr/>
        </p:nvCxnSpPr>
        <p:spPr>
          <a:xfrm>
            <a:off x="8543408" y="4904973"/>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8369754" y="492914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Line 16"/>
          <p:cNvSpPr>
            <a:spLocks noChangeShapeType="1"/>
          </p:cNvSpPr>
          <p:nvPr>
            <p:custDataLst>
              <p:tags r:id="rId58"/>
            </p:custDataLst>
          </p:nvPr>
        </p:nvSpPr>
        <p:spPr bwMode="auto">
          <a:xfrm flipV="1">
            <a:off x="7998848" y="4956587"/>
            <a:ext cx="709290" cy="6295"/>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cxnSp>
        <p:nvCxnSpPr>
          <p:cNvPr id="101" name="Straight Connector 100"/>
          <p:cNvCxnSpPr/>
          <p:nvPr/>
        </p:nvCxnSpPr>
        <p:spPr>
          <a:xfrm>
            <a:off x="8369754" y="52232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2" name="Line 6"/>
          <p:cNvSpPr>
            <a:spLocks noChangeShapeType="1"/>
          </p:cNvSpPr>
          <p:nvPr>
            <p:custDataLst>
              <p:tags r:id="rId59"/>
            </p:custDataLst>
          </p:nvPr>
        </p:nvSpPr>
        <p:spPr bwMode="auto">
          <a:xfrm>
            <a:off x="7988753" y="5223287"/>
            <a:ext cx="540643"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103" name="AutoShape 4"/>
          <p:cNvSpPr>
            <a:spLocks noChangeArrowheads="1"/>
          </p:cNvSpPr>
          <p:nvPr>
            <p:custDataLst>
              <p:tags r:id="rId60"/>
            </p:custDataLst>
          </p:nvPr>
        </p:nvSpPr>
        <p:spPr bwMode="auto">
          <a:xfrm flipH="1">
            <a:off x="7680864" y="5451887"/>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104" name="Line 6"/>
          <p:cNvSpPr>
            <a:spLocks noChangeShapeType="1"/>
          </p:cNvSpPr>
          <p:nvPr>
            <p:custDataLst>
              <p:tags r:id="rId61"/>
            </p:custDataLst>
          </p:nvPr>
        </p:nvSpPr>
        <p:spPr bwMode="auto">
          <a:xfrm>
            <a:off x="7985664" y="5451887"/>
            <a:ext cx="373754"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105" name="Straight Connector 104"/>
          <p:cNvCxnSpPr/>
          <p:nvPr/>
        </p:nvCxnSpPr>
        <p:spPr>
          <a:xfrm>
            <a:off x="8354416" y="55280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6" name="Line 11"/>
          <p:cNvSpPr>
            <a:spLocks noChangeShapeType="1"/>
          </p:cNvSpPr>
          <p:nvPr>
            <p:custDataLst>
              <p:tags r:id="rId62"/>
            </p:custDataLst>
          </p:nvPr>
        </p:nvSpPr>
        <p:spPr bwMode="auto">
          <a:xfrm flipV="1">
            <a:off x="7985664" y="5604287"/>
            <a:ext cx="542406" cy="0"/>
          </a:xfrm>
          <a:prstGeom prst="line">
            <a:avLst/>
          </a:prstGeom>
          <a:noFill/>
          <a:ln w="28575">
            <a:solidFill>
              <a:srgbClr val="FFFFFF"/>
            </a:solidFill>
            <a:miter lim="800000"/>
            <a:headEnd/>
            <a:tailEnd type="none"/>
          </a:ln>
          <a:effectLst/>
        </p:spPr>
        <p:txBody>
          <a:bodyPr/>
          <a:lstStyle/>
          <a:p>
            <a:endParaRPr lang="en-US" dirty="0">
              <a:latin typeface="Calibri" pitchFamily="34" charset="0"/>
            </a:endParaRPr>
          </a:p>
        </p:txBody>
      </p:sp>
      <p:cxnSp>
        <p:nvCxnSpPr>
          <p:cNvPr id="107" name="Straight Connector 106"/>
          <p:cNvCxnSpPr/>
          <p:nvPr/>
        </p:nvCxnSpPr>
        <p:spPr>
          <a:xfrm>
            <a:off x="8356570" y="56804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8530224" y="5680487"/>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8356570" y="5704654"/>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7" name="Line 16"/>
          <p:cNvSpPr>
            <a:spLocks noChangeShapeType="1"/>
          </p:cNvSpPr>
          <p:nvPr>
            <p:custDataLst>
              <p:tags r:id="rId63"/>
            </p:custDataLst>
          </p:nvPr>
        </p:nvSpPr>
        <p:spPr bwMode="auto">
          <a:xfrm>
            <a:off x="7985664" y="5704654"/>
            <a:ext cx="722474"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124" name="Straight Connector 123"/>
          <p:cNvCxnSpPr/>
          <p:nvPr/>
        </p:nvCxnSpPr>
        <p:spPr>
          <a:xfrm>
            <a:off x="8356570" y="45374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8530224" y="4537487"/>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8356570" y="4561654"/>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30" name="Line 16"/>
          <p:cNvSpPr>
            <a:spLocks noChangeShapeType="1"/>
          </p:cNvSpPr>
          <p:nvPr>
            <p:custDataLst>
              <p:tags r:id="rId64"/>
            </p:custDataLst>
          </p:nvPr>
        </p:nvSpPr>
        <p:spPr bwMode="auto">
          <a:xfrm>
            <a:off x="7985664" y="4561654"/>
            <a:ext cx="698125"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131" name="Line 6"/>
          <p:cNvSpPr>
            <a:spLocks noChangeShapeType="1"/>
          </p:cNvSpPr>
          <p:nvPr>
            <p:custDataLst>
              <p:tags r:id="rId65"/>
            </p:custDataLst>
          </p:nvPr>
        </p:nvSpPr>
        <p:spPr bwMode="auto">
          <a:xfrm>
            <a:off x="7985664" y="5147086"/>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cxnSp>
        <p:nvCxnSpPr>
          <p:cNvPr id="132" name="Straight Connector 131"/>
          <p:cNvCxnSpPr/>
          <p:nvPr/>
        </p:nvCxnSpPr>
        <p:spPr>
          <a:xfrm>
            <a:off x="8354416" y="485294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33" name="Line 11"/>
          <p:cNvSpPr>
            <a:spLocks noChangeShapeType="1"/>
          </p:cNvSpPr>
          <p:nvPr>
            <p:custDataLst>
              <p:tags r:id="rId66"/>
            </p:custDataLst>
          </p:nvPr>
        </p:nvSpPr>
        <p:spPr bwMode="auto">
          <a:xfrm flipV="1">
            <a:off x="7985664" y="4842287"/>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sp>
        <p:nvSpPr>
          <p:cNvPr id="134" name="Oval 133"/>
          <p:cNvSpPr/>
          <p:nvPr/>
        </p:nvSpPr>
        <p:spPr>
          <a:xfrm>
            <a:off x="7985664" y="25146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7985664" y="3044413"/>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7993615" y="3498905"/>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8001000" y="44196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8001000" y="46863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8001000" y="49149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8008951" y="5251505"/>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8008952" y="5167353"/>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8001000" y="42672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Line 7"/>
          <p:cNvSpPr>
            <a:spLocks noChangeShapeType="1"/>
          </p:cNvSpPr>
          <p:nvPr>
            <p:custDataLst>
              <p:tags r:id="rId67"/>
            </p:custDataLst>
          </p:nvPr>
        </p:nvSpPr>
        <p:spPr bwMode="auto">
          <a:xfrm>
            <a:off x="7147788" y="4842285"/>
            <a:ext cx="64642"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44" name="Line 7"/>
          <p:cNvSpPr>
            <a:spLocks noChangeShapeType="1"/>
          </p:cNvSpPr>
          <p:nvPr>
            <p:custDataLst>
              <p:tags r:id="rId68"/>
            </p:custDataLst>
          </p:nvPr>
        </p:nvSpPr>
        <p:spPr bwMode="auto">
          <a:xfrm flipV="1">
            <a:off x="7524580" y="5632019"/>
            <a:ext cx="159374"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45" name="Line 16"/>
          <p:cNvSpPr>
            <a:spLocks noChangeShapeType="1"/>
          </p:cNvSpPr>
          <p:nvPr>
            <p:custDataLst>
              <p:tags r:id="rId69"/>
            </p:custDataLst>
          </p:nvPr>
        </p:nvSpPr>
        <p:spPr bwMode="auto">
          <a:xfrm rot="5400000" flipV="1">
            <a:off x="7211407" y="5331354"/>
            <a:ext cx="639157"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146" name="Line 7"/>
          <p:cNvSpPr>
            <a:spLocks noChangeShapeType="1"/>
          </p:cNvSpPr>
          <p:nvPr>
            <p:custDataLst>
              <p:tags r:id="rId70"/>
            </p:custDataLst>
          </p:nvPr>
        </p:nvSpPr>
        <p:spPr bwMode="auto">
          <a:xfrm flipV="1">
            <a:off x="7536826" y="3820644"/>
            <a:ext cx="159374"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47" name="Line 16"/>
          <p:cNvSpPr>
            <a:spLocks noChangeShapeType="1"/>
          </p:cNvSpPr>
          <p:nvPr>
            <p:custDataLst>
              <p:tags r:id="rId71"/>
            </p:custDataLst>
          </p:nvPr>
        </p:nvSpPr>
        <p:spPr bwMode="auto">
          <a:xfrm rot="5400000" flipV="1">
            <a:off x="7223653" y="3519979"/>
            <a:ext cx="639157"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Tree>
    <p:extLst>
      <p:ext uri="{BB962C8B-B14F-4D97-AF65-F5344CB8AC3E}">
        <p14:creationId xmlns:p14="http://schemas.microsoft.com/office/powerpoint/2010/main" val="22161592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3250" name="Rectangle 2"/>
          <p:cNvSpPr>
            <a:spLocks noGrp="1" noChangeArrowheads="1"/>
          </p:cNvSpPr>
          <p:nvPr>
            <p:ph type="title"/>
            <p:custDataLst>
              <p:tags r:id="rId1"/>
            </p:custDataLst>
          </p:nvPr>
        </p:nvSpPr>
        <p:spPr/>
        <p:txBody>
          <a:bodyPr>
            <a:noAutofit/>
          </a:bodyPr>
          <a:lstStyle/>
          <a:p>
            <a:r>
              <a:rPr lang="en-US" dirty="0" smtClean="0"/>
              <a:t>1-bit </a:t>
            </a:r>
            <a:r>
              <a:rPr lang="en-US" dirty="0"/>
              <a:t>Adder with Carry</a:t>
            </a:r>
          </a:p>
        </p:txBody>
      </p:sp>
      <p:sp>
        <p:nvSpPr>
          <p:cNvPr id="17" name="Rectangle 3"/>
          <p:cNvSpPr>
            <a:spLocks noChangeArrowheads="1"/>
          </p:cNvSpPr>
          <p:nvPr>
            <p:custDataLst>
              <p:tags r:id="rId2"/>
            </p:custDataLst>
          </p:nvPr>
        </p:nvSpPr>
        <p:spPr bwMode="auto">
          <a:xfrm>
            <a:off x="1219200" y="1447800"/>
            <a:ext cx="1219200" cy="990600"/>
          </a:xfrm>
          <a:prstGeom prst="rect">
            <a:avLst/>
          </a:prstGeom>
          <a:noFill/>
          <a:ln w="28575" algn="ctr">
            <a:solidFill>
              <a:schemeClr val="accent1"/>
            </a:solidFill>
            <a:miter lim="800000"/>
            <a:headEnd/>
            <a:tailEnd/>
          </a:ln>
          <a:effectLst/>
        </p:spPr>
        <p:txBody>
          <a:bodyPr anchor="ctr">
            <a:spAutoFit/>
          </a:bodyPr>
          <a:lstStyle/>
          <a:p>
            <a:endParaRPr lang="en-US"/>
          </a:p>
        </p:txBody>
      </p:sp>
      <p:sp>
        <p:nvSpPr>
          <p:cNvPr id="18" name="Line 6"/>
          <p:cNvSpPr>
            <a:spLocks noChangeShapeType="1"/>
          </p:cNvSpPr>
          <p:nvPr>
            <p:custDataLst>
              <p:tags r:id="rId3"/>
            </p:custDataLst>
          </p:nvPr>
        </p:nvSpPr>
        <p:spPr bwMode="auto">
          <a:xfrm>
            <a:off x="1524000" y="1066800"/>
            <a:ext cx="0" cy="381000"/>
          </a:xfrm>
          <a:prstGeom prst="line">
            <a:avLst/>
          </a:prstGeom>
          <a:noFill/>
          <a:ln w="28575">
            <a:solidFill>
              <a:srgbClr val="FFFFFF"/>
            </a:solidFill>
            <a:round/>
            <a:headEnd type="none" w="med" len="med"/>
            <a:tailEnd type="arrow" w="lg" len="med"/>
          </a:ln>
          <a:effectLst/>
        </p:spPr>
        <p:txBody>
          <a:bodyPr wrap="none" anchor="ctr">
            <a:spAutoFit/>
          </a:bodyPr>
          <a:lstStyle/>
          <a:p>
            <a:endParaRPr lang="en-US"/>
          </a:p>
        </p:txBody>
      </p:sp>
      <p:sp>
        <p:nvSpPr>
          <p:cNvPr id="19" name="Line 7"/>
          <p:cNvSpPr>
            <a:spLocks noChangeShapeType="1"/>
          </p:cNvSpPr>
          <p:nvPr>
            <p:custDataLst>
              <p:tags r:id="rId4"/>
            </p:custDataLst>
          </p:nvPr>
        </p:nvSpPr>
        <p:spPr bwMode="auto">
          <a:xfrm>
            <a:off x="2209800" y="1066800"/>
            <a:ext cx="0" cy="381000"/>
          </a:xfrm>
          <a:prstGeom prst="line">
            <a:avLst/>
          </a:prstGeom>
          <a:noFill/>
          <a:ln w="28575">
            <a:solidFill>
              <a:srgbClr val="FFFFFF"/>
            </a:solidFill>
            <a:round/>
            <a:headEnd type="none" w="med" len="med"/>
            <a:tailEnd type="arrow" w="lg" len="med"/>
          </a:ln>
          <a:effectLst/>
        </p:spPr>
        <p:txBody>
          <a:bodyPr wrap="none" anchor="ctr">
            <a:spAutoFit/>
          </a:bodyPr>
          <a:lstStyle/>
          <a:p>
            <a:endParaRPr lang="en-US"/>
          </a:p>
        </p:txBody>
      </p:sp>
      <p:sp>
        <p:nvSpPr>
          <p:cNvPr id="20" name="Line 10"/>
          <p:cNvSpPr>
            <a:spLocks noChangeShapeType="1"/>
          </p:cNvSpPr>
          <p:nvPr>
            <p:custDataLst>
              <p:tags r:id="rId5"/>
            </p:custDataLst>
          </p:nvPr>
        </p:nvSpPr>
        <p:spPr bwMode="auto">
          <a:xfrm flipH="1">
            <a:off x="762000" y="1981200"/>
            <a:ext cx="457200" cy="0"/>
          </a:xfrm>
          <a:prstGeom prst="line">
            <a:avLst/>
          </a:prstGeom>
          <a:noFill/>
          <a:ln w="28575">
            <a:solidFill>
              <a:srgbClr val="FFFFFF"/>
            </a:solidFill>
            <a:round/>
            <a:headEnd type="none" w="med" len="med"/>
            <a:tailEnd type="arrow" w="lg" len="med"/>
          </a:ln>
          <a:effectLst/>
        </p:spPr>
        <p:txBody>
          <a:bodyPr anchor="ctr">
            <a:spAutoFit/>
          </a:bodyPr>
          <a:lstStyle/>
          <a:p>
            <a:endParaRPr lang="en-US"/>
          </a:p>
        </p:txBody>
      </p:sp>
      <p:sp>
        <p:nvSpPr>
          <p:cNvPr id="21" name="Line 11"/>
          <p:cNvSpPr>
            <a:spLocks noChangeShapeType="1"/>
          </p:cNvSpPr>
          <p:nvPr>
            <p:custDataLst>
              <p:tags r:id="rId6"/>
            </p:custDataLst>
          </p:nvPr>
        </p:nvSpPr>
        <p:spPr bwMode="auto">
          <a:xfrm>
            <a:off x="1828800" y="2438400"/>
            <a:ext cx="0" cy="457200"/>
          </a:xfrm>
          <a:prstGeom prst="line">
            <a:avLst/>
          </a:prstGeom>
          <a:noFill/>
          <a:ln w="28575">
            <a:solidFill>
              <a:srgbClr val="FFFFFF"/>
            </a:solidFill>
            <a:round/>
            <a:headEnd type="none" w="med" len="med"/>
            <a:tailEnd type="arrow" w="lg" len="med"/>
          </a:ln>
          <a:effectLst/>
        </p:spPr>
        <p:txBody>
          <a:bodyPr wrap="square" anchor="ctr">
            <a:spAutoFit/>
          </a:bodyPr>
          <a:lstStyle/>
          <a:p>
            <a:endParaRPr lang="en-US"/>
          </a:p>
        </p:txBody>
      </p:sp>
      <p:sp>
        <p:nvSpPr>
          <p:cNvPr id="22" name="TextBox 21"/>
          <p:cNvSpPr txBox="1"/>
          <p:nvPr>
            <p:custDataLst>
              <p:tags r:id="rId7"/>
            </p:custDataLst>
          </p:nvPr>
        </p:nvSpPr>
        <p:spPr bwMode="auto">
          <a:xfrm>
            <a:off x="1371600" y="435472"/>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smtClean="0">
                <a:solidFill>
                  <a:srgbClr val="FFFFFF"/>
                </a:solidFill>
                <a:latin typeface="Calibri" pitchFamily="34" charset="0"/>
              </a:rPr>
              <a:t>A</a:t>
            </a:r>
          </a:p>
        </p:txBody>
      </p:sp>
      <p:sp>
        <p:nvSpPr>
          <p:cNvPr id="23" name="TextBox 22"/>
          <p:cNvSpPr txBox="1"/>
          <p:nvPr>
            <p:custDataLst>
              <p:tags r:id="rId8"/>
            </p:custDataLst>
          </p:nvPr>
        </p:nvSpPr>
        <p:spPr bwMode="auto">
          <a:xfrm>
            <a:off x="2057400" y="457200"/>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smtClean="0">
                <a:solidFill>
                  <a:srgbClr val="FFFFFF"/>
                </a:solidFill>
                <a:latin typeface="Calibri" pitchFamily="34" charset="0"/>
              </a:rPr>
              <a:t>B</a:t>
            </a:r>
          </a:p>
        </p:txBody>
      </p:sp>
      <p:sp>
        <p:nvSpPr>
          <p:cNvPr id="24" name="TextBox 23"/>
          <p:cNvSpPr txBox="1"/>
          <p:nvPr>
            <p:custDataLst>
              <p:tags r:id="rId9"/>
            </p:custDataLst>
          </p:nvPr>
        </p:nvSpPr>
        <p:spPr bwMode="auto">
          <a:xfrm>
            <a:off x="1676400" y="2797672"/>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a:solidFill>
                  <a:srgbClr val="FFFFFF"/>
                </a:solidFill>
                <a:latin typeface="Calibri" pitchFamily="34" charset="0"/>
              </a:rPr>
              <a:t>S</a:t>
            </a:r>
            <a:endParaRPr lang="en-US" sz="3200" dirty="0" smtClean="0">
              <a:solidFill>
                <a:srgbClr val="FFFFFF"/>
              </a:solidFill>
              <a:latin typeface="Calibri" pitchFamily="34" charset="0"/>
            </a:endParaRPr>
          </a:p>
        </p:txBody>
      </p:sp>
      <p:sp>
        <p:nvSpPr>
          <p:cNvPr id="26" name="Line 10"/>
          <p:cNvSpPr>
            <a:spLocks noChangeShapeType="1"/>
          </p:cNvSpPr>
          <p:nvPr>
            <p:custDataLst>
              <p:tags r:id="rId10"/>
            </p:custDataLst>
          </p:nvPr>
        </p:nvSpPr>
        <p:spPr bwMode="auto">
          <a:xfrm flipH="1">
            <a:off x="2438400" y="1981200"/>
            <a:ext cx="457200" cy="0"/>
          </a:xfrm>
          <a:prstGeom prst="line">
            <a:avLst/>
          </a:prstGeom>
          <a:noFill/>
          <a:ln w="28575">
            <a:solidFill>
              <a:srgbClr val="FFFFFF"/>
            </a:solidFill>
            <a:round/>
            <a:headEnd type="none" w="med" len="med"/>
            <a:tailEnd type="arrow" w="lg" len="med"/>
          </a:ln>
          <a:effectLst/>
        </p:spPr>
        <p:txBody>
          <a:bodyPr anchor="ctr">
            <a:spAutoFit/>
          </a:bodyPr>
          <a:lstStyle/>
          <a:p>
            <a:endParaRPr lang="en-US"/>
          </a:p>
        </p:txBody>
      </p:sp>
      <p:sp>
        <p:nvSpPr>
          <p:cNvPr id="27" name="TextBox 26"/>
          <p:cNvSpPr txBox="1"/>
          <p:nvPr>
            <p:custDataLst>
              <p:tags r:id="rId11"/>
            </p:custDataLst>
          </p:nvPr>
        </p:nvSpPr>
        <p:spPr bwMode="auto">
          <a:xfrm>
            <a:off x="2743200" y="1600200"/>
            <a:ext cx="914400" cy="665761"/>
          </a:xfrm>
          <a:prstGeom prst="rect">
            <a:avLst/>
          </a:prstGeom>
          <a:noFill/>
          <a:ln w="9525">
            <a:noFill/>
            <a:round/>
            <a:headEnd/>
            <a:tailEnd/>
          </a:ln>
          <a:effectLst/>
        </p:spPr>
        <p:txBody>
          <a:bodyPr wrap="none" lIns="0" tIns="0" rIns="0" bIns="0" rtlCol="0">
            <a:noAutofit/>
          </a:bodyPr>
          <a:lstStyle/>
          <a:p>
            <a:pPr algn="ctr" eaLnBrk="1" hangingPunct="1">
              <a:lnSpc>
                <a:spcPct val="116000"/>
              </a:lnSpc>
              <a:tabLst>
                <a:tab pos="723900" algn="l"/>
                <a:tab pos="1447800" algn="l"/>
                <a:tab pos="2171700" algn="l"/>
              </a:tabLst>
            </a:pPr>
            <a:r>
              <a:rPr lang="en-US" sz="3200" dirty="0" err="1" smtClean="0">
                <a:solidFill>
                  <a:srgbClr val="FFFFFF"/>
                </a:solidFill>
                <a:latin typeface="Calibri" pitchFamily="34" charset="0"/>
              </a:rPr>
              <a:t>C</a:t>
            </a:r>
            <a:r>
              <a:rPr lang="en-US" sz="3200" baseline="-25000" dirty="0" err="1" smtClean="0">
                <a:solidFill>
                  <a:srgbClr val="FFFFFF"/>
                </a:solidFill>
                <a:latin typeface="Calibri" pitchFamily="34" charset="0"/>
              </a:rPr>
              <a:t>in</a:t>
            </a:r>
            <a:endParaRPr lang="en-US" sz="3200" baseline="-25000" dirty="0" smtClean="0">
              <a:solidFill>
                <a:srgbClr val="FFFFFF"/>
              </a:solidFill>
              <a:latin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723590103"/>
              </p:ext>
            </p:extLst>
          </p:nvPr>
        </p:nvGraphicFramePr>
        <p:xfrm>
          <a:off x="397622" y="3476102"/>
          <a:ext cx="2878979" cy="3337560"/>
        </p:xfrm>
        <a:graphic>
          <a:graphicData uri="http://schemas.openxmlformats.org/drawingml/2006/table">
            <a:tbl>
              <a:tblPr firstRow="1" bandRow="1">
                <a:tableStyleId>{5C22544A-7EE6-4342-B048-85BDC9FD1C3A}</a:tableStyleId>
              </a:tblPr>
              <a:tblGrid>
                <a:gridCol w="516778"/>
                <a:gridCol w="457200"/>
                <a:gridCol w="533400"/>
                <a:gridCol w="685800"/>
                <a:gridCol w="685801"/>
              </a:tblGrid>
              <a:tr h="370840">
                <a:tc>
                  <a:txBody>
                    <a:bodyPr/>
                    <a:lstStyle/>
                    <a:p>
                      <a:r>
                        <a:rPr lang="en-US" dirty="0" smtClean="0">
                          <a:solidFill>
                            <a:schemeClr val="tx1"/>
                          </a:solidFill>
                        </a:rPr>
                        <a:t>A</a:t>
                      </a:r>
                      <a:endParaRPr lang="en-US" dirty="0">
                        <a:solidFill>
                          <a:schemeClr val="tx1"/>
                        </a:solidFill>
                      </a:endParaRPr>
                    </a:p>
                  </a:txBody>
                  <a:tcPr>
                    <a:noFill/>
                  </a:tcPr>
                </a:tc>
                <a:tc>
                  <a:txBody>
                    <a:bodyPr/>
                    <a:lstStyle/>
                    <a:p>
                      <a:r>
                        <a:rPr lang="en-US" dirty="0" smtClean="0">
                          <a:solidFill>
                            <a:schemeClr val="tx1"/>
                          </a:solidFill>
                        </a:rPr>
                        <a:t>B</a:t>
                      </a:r>
                      <a:endParaRPr lang="en-US" dirty="0">
                        <a:solidFill>
                          <a:schemeClr val="tx1"/>
                        </a:solidFill>
                      </a:endParaRPr>
                    </a:p>
                  </a:txBody>
                  <a:tcPr>
                    <a:noFill/>
                  </a:tcPr>
                </a:tc>
                <a:tc>
                  <a:txBody>
                    <a:bodyPr/>
                    <a:lstStyle/>
                    <a:p>
                      <a:r>
                        <a:rPr lang="en-US" dirty="0" err="1" smtClean="0">
                          <a:solidFill>
                            <a:schemeClr val="tx1"/>
                          </a:solidFill>
                        </a:rPr>
                        <a:t>C</a:t>
                      </a:r>
                      <a:r>
                        <a:rPr lang="en-US" baseline="-25000" dirty="0" err="1" smtClean="0">
                          <a:solidFill>
                            <a:schemeClr val="tx1"/>
                          </a:solidFill>
                        </a:rPr>
                        <a:t>in</a:t>
                      </a:r>
                      <a:endParaRPr lang="en-US" baseline="-25000"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err="1" smtClean="0">
                          <a:solidFill>
                            <a:schemeClr val="tx1"/>
                          </a:solidFill>
                        </a:rPr>
                        <a:t>C</a:t>
                      </a:r>
                      <a:r>
                        <a:rPr lang="en-US" baseline="-25000" dirty="0" err="1" smtClean="0">
                          <a:solidFill>
                            <a:schemeClr val="tx1"/>
                          </a:solidFill>
                        </a:rPr>
                        <a:t>out</a:t>
                      </a:r>
                      <a:endParaRPr lang="en-US" baseline="-25000"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tx1"/>
                          </a:solidFill>
                        </a:rPr>
                        <a:t>S</a:t>
                      </a:r>
                      <a:endParaRPr lang="en-US" dirty="0">
                        <a:solidFill>
                          <a:schemeClr val="tx1"/>
                        </a:solidFill>
                      </a:endParaRPr>
                    </a:p>
                  </a:txBody>
                  <a:tcPr>
                    <a:noFill/>
                  </a:tcPr>
                </a:tc>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1"/>
                          </a:solidFill>
                        </a:rPr>
                        <a:t>0</a:t>
                      </a:r>
                      <a:endParaRPr lang="en-US" dirty="0">
                        <a:solidFill>
                          <a:schemeClr val="accent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1"/>
                          </a:solidFill>
                        </a:rPr>
                        <a:t>0</a:t>
                      </a:r>
                      <a:endParaRPr lang="en-US" dirty="0">
                        <a:solidFill>
                          <a:schemeClr val="accent1"/>
                        </a:solidFill>
                      </a:endParaRPr>
                    </a:p>
                  </a:txBody>
                  <a:tcPr>
                    <a:noFill/>
                  </a:tcPr>
                </a:tc>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1"/>
                          </a:solidFill>
                        </a:rPr>
                        <a:t>0</a:t>
                      </a:r>
                      <a:endParaRPr lang="en-US" dirty="0">
                        <a:solidFill>
                          <a:schemeClr val="accent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1"/>
                          </a:solidFill>
                        </a:rPr>
                        <a:t>1</a:t>
                      </a:r>
                      <a:endParaRPr lang="en-US" dirty="0">
                        <a:solidFill>
                          <a:schemeClr val="accent1"/>
                        </a:solidFill>
                      </a:endParaRPr>
                    </a:p>
                  </a:txBody>
                  <a:tcPr>
                    <a:noFill/>
                  </a:tcPr>
                </a:tc>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1"/>
                          </a:solidFill>
                        </a:rPr>
                        <a:t>0</a:t>
                      </a:r>
                      <a:endParaRPr lang="en-US" dirty="0">
                        <a:solidFill>
                          <a:schemeClr val="accent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1"/>
                          </a:solidFill>
                        </a:rPr>
                        <a:t>1</a:t>
                      </a:r>
                      <a:endParaRPr lang="en-US" dirty="0">
                        <a:solidFill>
                          <a:schemeClr val="accent1"/>
                        </a:solidFill>
                      </a:endParaRPr>
                    </a:p>
                  </a:txBody>
                  <a:tcPr>
                    <a:noFill/>
                  </a:tcPr>
                </a:tc>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1"/>
                          </a:solidFill>
                        </a:rPr>
                        <a:t>1</a:t>
                      </a:r>
                      <a:endParaRPr lang="en-US" dirty="0">
                        <a:solidFill>
                          <a:schemeClr val="accent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1"/>
                          </a:solidFill>
                        </a:rPr>
                        <a:t>0</a:t>
                      </a:r>
                      <a:endParaRPr lang="en-US" dirty="0">
                        <a:solidFill>
                          <a:schemeClr val="accent1"/>
                        </a:solidFill>
                      </a:endParaRPr>
                    </a:p>
                  </a:txBody>
                  <a:tcPr>
                    <a:noFill/>
                  </a:tcPr>
                </a:tc>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1"/>
                          </a:solidFill>
                        </a:rPr>
                        <a:t>0</a:t>
                      </a:r>
                      <a:endParaRPr lang="en-US" dirty="0">
                        <a:solidFill>
                          <a:schemeClr val="accent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1"/>
                          </a:solidFill>
                        </a:rPr>
                        <a:t>1</a:t>
                      </a:r>
                      <a:endParaRPr lang="en-US" dirty="0">
                        <a:solidFill>
                          <a:schemeClr val="accent1"/>
                        </a:solidFill>
                      </a:endParaRPr>
                    </a:p>
                  </a:txBody>
                  <a:tcPr>
                    <a:noFill/>
                  </a:tcPr>
                </a:tc>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1"/>
                          </a:solidFill>
                        </a:rPr>
                        <a:t>1</a:t>
                      </a:r>
                      <a:endParaRPr lang="en-US" dirty="0">
                        <a:solidFill>
                          <a:schemeClr val="accent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1"/>
                          </a:solidFill>
                        </a:rPr>
                        <a:t>0</a:t>
                      </a:r>
                      <a:endParaRPr lang="en-US" dirty="0">
                        <a:solidFill>
                          <a:schemeClr val="accent1"/>
                        </a:solidFill>
                      </a:endParaRPr>
                    </a:p>
                  </a:txBody>
                  <a:tcPr>
                    <a:noFill/>
                  </a:tcPr>
                </a:tc>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1"/>
                          </a:solidFill>
                        </a:rPr>
                        <a:t>1</a:t>
                      </a:r>
                      <a:endParaRPr lang="en-US" dirty="0">
                        <a:solidFill>
                          <a:schemeClr val="accent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1"/>
                          </a:solidFill>
                        </a:rPr>
                        <a:t>0</a:t>
                      </a:r>
                      <a:endParaRPr lang="en-US" dirty="0">
                        <a:solidFill>
                          <a:schemeClr val="accent1"/>
                        </a:solidFill>
                      </a:endParaRPr>
                    </a:p>
                  </a:txBody>
                  <a:tcPr>
                    <a:noFill/>
                  </a:tcPr>
                </a:tc>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1"/>
                          </a:solidFill>
                        </a:rPr>
                        <a:t>1</a:t>
                      </a:r>
                      <a:endParaRPr lang="en-US" dirty="0">
                        <a:solidFill>
                          <a:schemeClr val="accent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1"/>
                          </a:solidFill>
                        </a:rPr>
                        <a:t>1</a:t>
                      </a:r>
                      <a:endParaRPr lang="en-US" dirty="0">
                        <a:solidFill>
                          <a:schemeClr val="accent1"/>
                        </a:solidFill>
                      </a:endParaRPr>
                    </a:p>
                  </a:txBody>
                  <a:tcPr>
                    <a:noFill/>
                  </a:tcPr>
                </a:tc>
              </a:tr>
            </a:tbl>
          </a:graphicData>
        </a:graphic>
      </p:graphicFrame>
      <mc:AlternateContent xmlns:mc="http://schemas.openxmlformats.org/markup-compatibility/2006" xmlns:a14="http://schemas.microsoft.com/office/drawing/2010/main">
        <mc:Choice Requires="a14">
          <p:sp>
            <p:nvSpPr>
              <p:cNvPr id="28" name="Rectangle 43"/>
              <p:cNvSpPr>
                <a:spLocks noChangeArrowheads="1"/>
              </p:cNvSpPr>
              <p:nvPr>
                <p:custDataLst>
                  <p:tags r:id="rId12"/>
                </p:custDataLst>
              </p:nvPr>
            </p:nvSpPr>
            <p:spPr bwMode="auto">
              <a:xfrm>
                <a:off x="3581400" y="685800"/>
                <a:ext cx="5791200" cy="5667375"/>
              </a:xfrm>
              <a:prstGeom prst="rect">
                <a:avLst/>
              </a:prstGeom>
              <a:noFill/>
              <a:ln w="9525">
                <a:noFill/>
                <a:round/>
                <a:headEnd/>
                <a:tailEnd/>
              </a:ln>
              <a:effectLst/>
            </p:spPr>
            <p:txBody>
              <a:bodyPr lIns="0" tIns="0" rIns="0" bIns="0">
                <a:noAutofit/>
              </a:bodyPr>
              <a:lstStyle/>
              <a:p>
                <a:pPr marL="342900" indent="-342900">
                  <a:spcBef>
                    <a:spcPct val="20000"/>
                  </a:spcBef>
                  <a:buClr>
                    <a:schemeClr val="tx2"/>
                  </a:buClr>
                </a:pPr>
                <a:r>
                  <a:rPr lang="en-US" sz="3200" dirty="0" smtClean="0">
                    <a:solidFill>
                      <a:schemeClr val="accent1"/>
                    </a:solidFill>
                    <a:latin typeface="Calibri"/>
                  </a:rPr>
                  <a:t>Full Adder</a:t>
                </a:r>
              </a:p>
              <a:p>
                <a:pPr marL="342900" indent="-342900">
                  <a:spcBef>
                    <a:spcPct val="20000"/>
                  </a:spcBef>
                  <a:buClr>
                    <a:schemeClr val="accent1"/>
                  </a:buClr>
                  <a:buFont typeface="Arial" pitchFamily="34" charset="0"/>
                  <a:buChar char="•"/>
                </a:pPr>
                <a:r>
                  <a:rPr lang="en-US" sz="2800" dirty="0" smtClean="0">
                    <a:solidFill>
                      <a:srgbClr val="FFFFFF"/>
                    </a:solidFill>
                    <a:latin typeface="Calibri"/>
                  </a:rPr>
                  <a:t>Adds three 1-bit numbers</a:t>
                </a:r>
              </a:p>
              <a:p>
                <a:pPr marL="342900" indent="-342900">
                  <a:spcBef>
                    <a:spcPct val="20000"/>
                  </a:spcBef>
                  <a:buClr>
                    <a:schemeClr val="accent1"/>
                  </a:buClr>
                  <a:buFont typeface="Arial" pitchFamily="34" charset="0"/>
                  <a:buChar char="•"/>
                </a:pPr>
                <a:r>
                  <a:rPr lang="en-US" sz="2800" dirty="0" smtClean="0">
                    <a:solidFill>
                      <a:srgbClr val="FFFFFF"/>
                    </a:solidFill>
                    <a:latin typeface="Calibri"/>
                  </a:rPr>
                  <a:t>Computes 1-bit result and 1-bit carry</a:t>
                </a:r>
              </a:p>
              <a:p>
                <a:pPr marL="342900" indent="-342900">
                  <a:spcBef>
                    <a:spcPct val="20000"/>
                  </a:spcBef>
                  <a:buClr>
                    <a:schemeClr val="accent1"/>
                  </a:buClr>
                  <a:buFont typeface="Arial" pitchFamily="34" charset="0"/>
                  <a:buChar char="•"/>
                </a:pPr>
                <a:r>
                  <a:rPr lang="en-US" sz="2800" dirty="0" smtClean="0">
                    <a:solidFill>
                      <a:srgbClr val="FFFFFF"/>
                    </a:solidFill>
                    <a:latin typeface="Calibri"/>
                  </a:rPr>
                  <a:t>Can be cascaded</a:t>
                </a:r>
              </a:p>
              <a:p>
                <a:pPr marL="342900" indent="-342900">
                  <a:spcBef>
                    <a:spcPct val="20000"/>
                  </a:spcBef>
                  <a:buClr>
                    <a:schemeClr val="accent1"/>
                  </a:buClr>
                  <a:buFont typeface="Arial" pitchFamily="34" charset="0"/>
                  <a:buChar char="•"/>
                </a:pPr>
                <a:endParaRPr lang="en-US" sz="2800" dirty="0" smtClean="0">
                  <a:solidFill>
                    <a:srgbClr val="FFFFFF"/>
                  </a:solidFill>
                  <a:latin typeface="Calibri"/>
                </a:endParaRPr>
              </a:p>
              <a:p>
                <a:pPr marL="342900" indent="-342900">
                  <a:spcBef>
                    <a:spcPct val="20000"/>
                  </a:spcBef>
                  <a:buClr>
                    <a:schemeClr val="accent1"/>
                  </a:buClr>
                  <a:buFont typeface="Arial" pitchFamily="34" charset="0"/>
                  <a:buChar char="•"/>
                </a:pPr>
                <a:r>
                  <a:rPr lang="en-US" sz="2000" dirty="0">
                    <a:solidFill>
                      <a:srgbClr val="FFFFFF"/>
                    </a:solidFill>
                  </a:rPr>
                  <a:t>S = </a:t>
                </a:r>
                <a14:m>
                  <m:oMath xmlns:m="http://schemas.openxmlformats.org/officeDocument/2006/math">
                    <m:acc>
                      <m:accPr>
                        <m:chr m:val="̅"/>
                        <m:ctrlPr>
                          <a:rPr lang="en-US" sz="2000" i="1">
                            <a:solidFill>
                              <a:srgbClr val="FFFFFF"/>
                            </a:solidFill>
                            <a:latin typeface="Cambria Math"/>
                          </a:rPr>
                        </m:ctrlPr>
                      </m:accPr>
                      <m:e>
                        <m:r>
                          <m:rPr>
                            <m:sty m:val="p"/>
                          </m:rPr>
                          <a:rPr lang="en-US" sz="2000">
                            <a:solidFill>
                              <a:srgbClr val="FFFFFF"/>
                            </a:solidFill>
                            <a:latin typeface="Cambria Math"/>
                          </a:rPr>
                          <m:t>AB</m:t>
                        </m:r>
                      </m:e>
                    </m:acc>
                  </m:oMath>
                </a14:m>
                <a:r>
                  <a:rPr lang="en-US" sz="2000" dirty="0">
                    <a:solidFill>
                      <a:srgbClr val="FFFFFF"/>
                    </a:solidFill>
                  </a:rPr>
                  <a:t>C + </a:t>
                </a:r>
                <a14:m>
                  <m:oMath xmlns:m="http://schemas.openxmlformats.org/officeDocument/2006/math">
                    <m:acc>
                      <m:accPr>
                        <m:chr m:val="̅"/>
                        <m:ctrlPr>
                          <a:rPr lang="en-US" sz="2000" i="1">
                            <a:solidFill>
                              <a:srgbClr val="FFFFFF"/>
                            </a:solidFill>
                            <a:latin typeface="Cambria Math"/>
                          </a:rPr>
                        </m:ctrlPr>
                      </m:accPr>
                      <m:e>
                        <m:r>
                          <m:rPr>
                            <m:sty m:val="p"/>
                          </m:rPr>
                          <a:rPr lang="en-US" sz="2000">
                            <a:solidFill>
                              <a:srgbClr val="FFFFFF"/>
                            </a:solidFill>
                            <a:latin typeface="Cambria Math"/>
                          </a:rPr>
                          <m:t>A</m:t>
                        </m:r>
                      </m:e>
                    </m:acc>
                  </m:oMath>
                </a14:m>
                <a:r>
                  <a:rPr lang="en-US" sz="2000" dirty="0">
                    <a:solidFill>
                      <a:srgbClr val="FFFFFF"/>
                    </a:solidFill>
                  </a:rPr>
                  <a:t>B</a:t>
                </a:r>
                <a14:m>
                  <m:oMath xmlns:m="http://schemas.openxmlformats.org/officeDocument/2006/math">
                    <m:acc>
                      <m:accPr>
                        <m:chr m:val="̅"/>
                        <m:ctrlPr>
                          <a:rPr lang="en-US" sz="2000" i="1">
                            <a:solidFill>
                              <a:srgbClr val="FFFFFF"/>
                            </a:solidFill>
                            <a:latin typeface="Cambria Math"/>
                          </a:rPr>
                        </m:ctrlPr>
                      </m:accPr>
                      <m:e>
                        <m:r>
                          <m:rPr>
                            <m:sty m:val="p"/>
                          </m:rPr>
                          <a:rPr lang="en-US" sz="2000">
                            <a:solidFill>
                              <a:srgbClr val="FFFFFF"/>
                            </a:solidFill>
                            <a:latin typeface="Cambria Math"/>
                          </a:rPr>
                          <m:t>C</m:t>
                        </m:r>
                      </m:e>
                    </m:acc>
                  </m:oMath>
                </a14:m>
                <a:r>
                  <a:rPr lang="en-US" sz="2000" dirty="0">
                    <a:solidFill>
                      <a:srgbClr val="FFFFFF"/>
                    </a:solidFill>
                  </a:rPr>
                  <a:t> + A</a:t>
                </a:r>
                <a14:m>
                  <m:oMath xmlns:m="http://schemas.openxmlformats.org/officeDocument/2006/math">
                    <m:acc>
                      <m:accPr>
                        <m:chr m:val="̅"/>
                        <m:ctrlPr>
                          <a:rPr lang="en-US" sz="2000" i="1">
                            <a:solidFill>
                              <a:srgbClr val="FFFFFF"/>
                            </a:solidFill>
                            <a:latin typeface="Cambria Math"/>
                          </a:rPr>
                        </m:ctrlPr>
                      </m:accPr>
                      <m:e>
                        <m:r>
                          <m:rPr>
                            <m:sty m:val="p"/>
                          </m:rPr>
                          <a:rPr lang="en-US" sz="2000">
                            <a:solidFill>
                              <a:srgbClr val="FFFFFF"/>
                            </a:solidFill>
                            <a:latin typeface="Cambria Math"/>
                          </a:rPr>
                          <m:t>BC</m:t>
                        </m:r>
                      </m:e>
                    </m:acc>
                  </m:oMath>
                </a14:m>
                <a:r>
                  <a:rPr lang="en-US" sz="2000" dirty="0">
                    <a:solidFill>
                      <a:srgbClr val="FFFFFF"/>
                    </a:solidFill>
                  </a:rPr>
                  <a:t> + ABC</a:t>
                </a:r>
              </a:p>
              <a:p>
                <a:pPr marL="342900" indent="-342900">
                  <a:spcBef>
                    <a:spcPct val="20000"/>
                  </a:spcBef>
                  <a:buClr>
                    <a:schemeClr val="accent1"/>
                  </a:buClr>
                  <a:buFont typeface="Arial" pitchFamily="34" charset="0"/>
                  <a:buChar char="•"/>
                </a:pPr>
                <a:r>
                  <a:rPr lang="en-US" sz="2000" dirty="0" err="1">
                    <a:solidFill>
                      <a:srgbClr val="FFFFFF"/>
                    </a:solidFill>
                  </a:rPr>
                  <a:t>C</a:t>
                </a:r>
                <a:r>
                  <a:rPr lang="en-US" sz="2000" baseline="-25000" dirty="0" err="1">
                    <a:solidFill>
                      <a:srgbClr val="FFFFFF"/>
                    </a:solidFill>
                  </a:rPr>
                  <a:t>out</a:t>
                </a:r>
                <a:r>
                  <a:rPr lang="en-US" sz="2000" dirty="0">
                    <a:solidFill>
                      <a:srgbClr val="FFFFFF"/>
                    </a:solidFill>
                  </a:rPr>
                  <a:t> = </a:t>
                </a:r>
                <a14:m>
                  <m:oMath xmlns:m="http://schemas.openxmlformats.org/officeDocument/2006/math">
                    <m:acc>
                      <m:accPr>
                        <m:chr m:val="̅"/>
                        <m:ctrlPr>
                          <a:rPr lang="en-US" sz="2000" i="1">
                            <a:solidFill>
                              <a:srgbClr val="FFFFFF"/>
                            </a:solidFill>
                            <a:latin typeface="Cambria Math"/>
                          </a:rPr>
                        </m:ctrlPr>
                      </m:accPr>
                      <m:e>
                        <m:r>
                          <m:rPr>
                            <m:sty m:val="p"/>
                          </m:rPr>
                          <a:rPr lang="en-US" sz="2000">
                            <a:solidFill>
                              <a:srgbClr val="FFFFFF"/>
                            </a:solidFill>
                            <a:latin typeface="Cambria Math"/>
                          </a:rPr>
                          <m:t>A</m:t>
                        </m:r>
                      </m:e>
                    </m:acc>
                  </m:oMath>
                </a14:m>
                <a:r>
                  <a:rPr lang="en-US" sz="2000" dirty="0">
                    <a:solidFill>
                      <a:srgbClr val="FFFFFF"/>
                    </a:solidFill>
                  </a:rPr>
                  <a:t>BC + A</a:t>
                </a:r>
                <a14:m>
                  <m:oMath xmlns:m="http://schemas.openxmlformats.org/officeDocument/2006/math">
                    <m:acc>
                      <m:accPr>
                        <m:chr m:val="̅"/>
                        <m:ctrlPr>
                          <a:rPr lang="en-US" sz="2000" i="1">
                            <a:solidFill>
                              <a:srgbClr val="FFFFFF"/>
                            </a:solidFill>
                            <a:latin typeface="Cambria Math"/>
                          </a:rPr>
                        </m:ctrlPr>
                      </m:accPr>
                      <m:e>
                        <m:r>
                          <m:rPr>
                            <m:sty m:val="p"/>
                          </m:rPr>
                          <a:rPr lang="en-US" sz="2000">
                            <a:solidFill>
                              <a:srgbClr val="FFFFFF"/>
                            </a:solidFill>
                            <a:latin typeface="Cambria Math"/>
                          </a:rPr>
                          <m:t>B</m:t>
                        </m:r>
                      </m:e>
                    </m:acc>
                  </m:oMath>
                </a14:m>
                <a:r>
                  <a:rPr lang="en-US" sz="2000" dirty="0">
                    <a:solidFill>
                      <a:srgbClr val="FFFFFF"/>
                    </a:solidFill>
                  </a:rPr>
                  <a:t>C + AB</a:t>
                </a:r>
                <a14:m>
                  <m:oMath xmlns:m="http://schemas.openxmlformats.org/officeDocument/2006/math">
                    <m:acc>
                      <m:accPr>
                        <m:chr m:val="̅"/>
                        <m:ctrlPr>
                          <a:rPr lang="en-US" sz="2000" i="1">
                            <a:solidFill>
                              <a:srgbClr val="FFFFFF"/>
                            </a:solidFill>
                            <a:latin typeface="Cambria Math"/>
                          </a:rPr>
                        </m:ctrlPr>
                      </m:accPr>
                      <m:e>
                        <m:r>
                          <m:rPr>
                            <m:sty m:val="p"/>
                          </m:rPr>
                          <a:rPr lang="en-US" sz="2000">
                            <a:solidFill>
                              <a:srgbClr val="FFFFFF"/>
                            </a:solidFill>
                            <a:latin typeface="Cambria Math"/>
                          </a:rPr>
                          <m:t>C</m:t>
                        </m:r>
                      </m:e>
                    </m:acc>
                    <m:r>
                      <a:rPr lang="en-US" sz="2000" i="1">
                        <a:solidFill>
                          <a:srgbClr val="FFFFFF"/>
                        </a:solidFill>
                        <a:latin typeface="Cambria Math"/>
                      </a:rPr>
                      <m:t> </m:t>
                    </m:r>
                  </m:oMath>
                </a14:m>
                <a:r>
                  <a:rPr lang="en-US" sz="2000" dirty="0">
                    <a:solidFill>
                      <a:srgbClr val="FFFFFF"/>
                    </a:solidFill>
                  </a:rPr>
                  <a:t> + </a:t>
                </a:r>
                <a:r>
                  <a:rPr lang="en-US" sz="2000" dirty="0" smtClean="0">
                    <a:solidFill>
                      <a:srgbClr val="FFFFFF"/>
                    </a:solidFill>
                  </a:rPr>
                  <a:t>ABC</a:t>
                </a:r>
                <a:endParaRPr lang="en-US" sz="3200" dirty="0">
                  <a:solidFill>
                    <a:srgbClr val="FFFFFF"/>
                  </a:solidFill>
                  <a:latin typeface="Calibri"/>
                </a:endParaRPr>
              </a:p>
              <a:p>
                <a:pPr marL="342900" indent="-342900">
                  <a:spcBef>
                    <a:spcPct val="20000"/>
                  </a:spcBef>
                  <a:buClr>
                    <a:schemeClr val="accent1"/>
                  </a:buClr>
                  <a:buFont typeface="Arial" pitchFamily="34" charset="0"/>
                  <a:buChar char="•"/>
                </a:pPr>
                <a:r>
                  <a:rPr lang="en-US" sz="2000" dirty="0" err="1">
                    <a:solidFill>
                      <a:schemeClr val="accent1"/>
                    </a:solidFill>
                  </a:rPr>
                  <a:t>C</a:t>
                </a:r>
                <a:r>
                  <a:rPr lang="en-US" sz="2000" baseline="-25000" dirty="0" err="1">
                    <a:solidFill>
                      <a:schemeClr val="accent1"/>
                    </a:solidFill>
                  </a:rPr>
                  <a:t>out</a:t>
                </a:r>
                <a:r>
                  <a:rPr lang="en-US" sz="2000" dirty="0">
                    <a:solidFill>
                      <a:schemeClr val="accent1"/>
                    </a:solidFill>
                  </a:rPr>
                  <a:t> = AB + AC + </a:t>
                </a:r>
                <a:r>
                  <a:rPr lang="en-US" sz="2000" dirty="0" smtClean="0">
                    <a:solidFill>
                      <a:schemeClr val="accent1"/>
                    </a:solidFill>
                  </a:rPr>
                  <a:t>BC</a:t>
                </a:r>
                <a:endParaRPr lang="en-US" sz="2000" dirty="0">
                  <a:solidFill>
                    <a:schemeClr val="accent1"/>
                  </a:solidFill>
                </a:endParaRPr>
              </a:p>
            </p:txBody>
          </p:sp>
        </mc:Choice>
        <mc:Fallback xmlns="">
          <p:sp>
            <p:nvSpPr>
              <p:cNvPr id="28" name="Rectangle 43"/>
              <p:cNvSpPr>
                <a:spLocks noRot="1" noChangeAspect="1" noMove="1" noResize="1" noEditPoints="1" noAdjustHandles="1" noChangeArrowheads="1" noChangeShapeType="1" noTextEdit="1"/>
              </p:cNvSpPr>
              <p:nvPr>
                <p:custDataLst>
                  <p:tags r:id="rId74"/>
                </p:custDataLst>
              </p:nvPr>
            </p:nvSpPr>
            <p:spPr bwMode="auto">
              <a:xfrm>
                <a:off x="3581400" y="685800"/>
                <a:ext cx="5791200" cy="5667375"/>
              </a:xfrm>
              <a:prstGeom prst="rect">
                <a:avLst/>
              </a:prstGeom>
              <a:blipFill rotWithShape="1">
                <a:blip r:embed="rId75"/>
                <a:stretch>
                  <a:fillRect l="-4316" t="-2260" r="-1474"/>
                </a:stretch>
              </a:blipFill>
              <a:ln w="9525">
                <a:noFill/>
                <a:round/>
                <a:headEnd/>
                <a:tailEnd/>
              </a:ln>
              <a:effectLst/>
            </p:spPr>
            <p:txBody>
              <a:bodyPr/>
              <a:lstStyle/>
              <a:p>
                <a:r>
                  <a:rPr lang="en-US">
                    <a:noFill/>
                  </a:rPr>
                  <a:t> </a:t>
                </a:r>
              </a:p>
            </p:txBody>
          </p:sp>
        </mc:Fallback>
      </mc:AlternateContent>
      <p:sp>
        <p:nvSpPr>
          <p:cNvPr id="29" name="TextBox 28"/>
          <p:cNvSpPr txBox="1"/>
          <p:nvPr>
            <p:custDataLst>
              <p:tags r:id="rId13"/>
            </p:custDataLst>
          </p:nvPr>
        </p:nvSpPr>
        <p:spPr bwMode="auto">
          <a:xfrm>
            <a:off x="76200" y="1620239"/>
            <a:ext cx="914400" cy="665761"/>
          </a:xfrm>
          <a:prstGeom prst="rect">
            <a:avLst/>
          </a:prstGeom>
          <a:noFill/>
          <a:ln w="9525">
            <a:noFill/>
            <a:round/>
            <a:headEnd/>
            <a:tailEnd/>
          </a:ln>
          <a:effectLst/>
        </p:spPr>
        <p:txBody>
          <a:bodyPr wrap="none" lIns="0" tIns="0" rIns="0" bIns="0" rtlCol="0">
            <a:noAutofit/>
          </a:bodyPr>
          <a:lstStyle/>
          <a:p>
            <a:pPr algn="ctr" eaLnBrk="1" hangingPunct="1">
              <a:lnSpc>
                <a:spcPct val="116000"/>
              </a:lnSpc>
              <a:tabLst>
                <a:tab pos="723900" algn="l"/>
                <a:tab pos="1447800" algn="l"/>
                <a:tab pos="2171700" algn="l"/>
              </a:tabLst>
            </a:pPr>
            <a:r>
              <a:rPr lang="en-US" sz="3200" dirty="0" err="1" smtClean="0">
                <a:solidFill>
                  <a:srgbClr val="FFFFFF"/>
                </a:solidFill>
                <a:latin typeface="Calibri" pitchFamily="34" charset="0"/>
              </a:rPr>
              <a:t>C</a:t>
            </a:r>
            <a:r>
              <a:rPr lang="en-US" sz="3200" baseline="-25000" dirty="0" err="1" smtClean="0">
                <a:solidFill>
                  <a:srgbClr val="FFFFFF"/>
                </a:solidFill>
                <a:latin typeface="Calibri" pitchFamily="34" charset="0"/>
              </a:rPr>
              <a:t>out</a:t>
            </a:r>
            <a:endParaRPr lang="en-US" sz="3200" baseline="-25000" dirty="0" smtClean="0">
              <a:solidFill>
                <a:srgbClr val="FFFFFF"/>
              </a:solidFill>
              <a:latin typeface="Calibri" pitchFamily="34" charset="0"/>
            </a:endParaRPr>
          </a:p>
        </p:txBody>
      </p:sp>
      <p:graphicFrame>
        <p:nvGraphicFramePr>
          <p:cNvPr id="108" name="Group 60"/>
          <p:cNvGraphicFramePr>
            <a:graphicFrameLocks noGrp="1"/>
          </p:cNvGraphicFramePr>
          <p:nvPr>
            <p:extLst>
              <p:ext uri="{D42A27DB-BD31-4B8C-83A1-F6EECF244321}">
                <p14:modId xmlns:p14="http://schemas.microsoft.com/office/powerpoint/2010/main" val="1680830655"/>
              </p:ext>
            </p:extLst>
          </p:nvPr>
        </p:nvGraphicFramePr>
        <p:xfrm>
          <a:off x="5715000" y="6037262"/>
          <a:ext cx="1447800" cy="742442"/>
        </p:xfrm>
        <a:graphic>
          <a:graphicData uri="http://schemas.openxmlformats.org/drawingml/2006/table">
            <a:tbl>
              <a:tblPr/>
              <a:tblGrid>
                <a:gridCol w="361950"/>
                <a:gridCol w="361950"/>
                <a:gridCol w="361950"/>
                <a:gridCol w="361950"/>
              </a:tblGrid>
              <a:tr h="342900">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1"/>
                          </a:solidFill>
                          <a:effectLst/>
                          <a:latin typeface="Tahoma" pitchFamily="34"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1"/>
                          </a:solidFill>
                          <a:effectLst/>
                          <a:latin typeface="Tahoma"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1"/>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1"/>
                          </a:solidFill>
                          <a:effectLst/>
                          <a:latin typeface="Tahoma"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1"/>
                          </a:solidFill>
                          <a:effectLst/>
                          <a:latin typeface="Tahoma" pitchFamily="34"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1"/>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1"/>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1"/>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9" name="Line 77"/>
          <p:cNvSpPr>
            <a:spLocks noChangeShapeType="1"/>
          </p:cNvSpPr>
          <p:nvPr/>
        </p:nvSpPr>
        <p:spPr bwMode="auto">
          <a:xfrm flipH="1" flipV="1">
            <a:off x="5334000" y="5656262"/>
            <a:ext cx="381000" cy="381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srgbClr val="FFFFFF"/>
              </a:solidFill>
            </a:endParaRPr>
          </a:p>
        </p:txBody>
      </p:sp>
      <p:sp>
        <p:nvSpPr>
          <p:cNvPr id="110" name="Text Box 78"/>
          <p:cNvSpPr txBox="1">
            <a:spLocks noChangeArrowheads="1"/>
          </p:cNvSpPr>
          <p:nvPr/>
        </p:nvSpPr>
        <p:spPr bwMode="auto">
          <a:xfrm>
            <a:off x="5715000" y="5673724"/>
            <a:ext cx="1963738" cy="5159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rgbClr val="FFFFFF"/>
                </a:solidFill>
              </a:rPr>
              <a:t>00  01  11 10</a:t>
            </a:r>
          </a:p>
        </p:txBody>
      </p:sp>
      <p:sp>
        <p:nvSpPr>
          <p:cNvPr id="111" name="Text Box 79"/>
          <p:cNvSpPr txBox="1">
            <a:spLocks noChangeArrowheads="1"/>
          </p:cNvSpPr>
          <p:nvPr/>
        </p:nvSpPr>
        <p:spPr bwMode="auto">
          <a:xfrm>
            <a:off x="5437188" y="6054725"/>
            <a:ext cx="354012" cy="5159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rgbClr val="FFFFFF"/>
                </a:solidFill>
              </a:rPr>
              <a:t>0</a:t>
            </a:r>
          </a:p>
        </p:txBody>
      </p:sp>
      <p:sp>
        <p:nvSpPr>
          <p:cNvPr id="112" name="Text Box 80"/>
          <p:cNvSpPr txBox="1">
            <a:spLocks noChangeArrowheads="1"/>
          </p:cNvSpPr>
          <p:nvPr/>
        </p:nvSpPr>
        <p:spPr bwMode="auto">
          <a:xfrm>
            <a:off x="5437187" y="6342062"/>
            <a:ext cx="354013" cy="5159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rgbClr val="FFFFFF"/>
                </a:solidFill>
              </a:rPr>
              <a:t>1</a:t>
            </a:r>
          </a:p>
        </p:txBody>
      </p:sp>
      <p:sp>
        <p:nvSpPr>
          <p:cNvPr id="113" name="Text Box 81"/>
          <p:cNvSpPr txBox="1">
            <a:spLocks noChangeArrowheads="1"/>
          </p:cNvSpPr>
          <p:nvPr/>
        </p:nvSpPr>
        <p:spPr bwMode="auto">
          <a:xfrm>
            <a:off x="5105400" y="5591730"/>
            <a:ext cx="423514"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err="1" smtClean="0">
                <a:solidFill>
                  <a:srgbClr val="FFFFFF"/>
                </a:solidFill>
              </a:rPr>
              <a:t>C</a:t>
            </a:r>
            <a:r>
              <a:rPr lang="en-US" baseline="-25000" dirty="0" err="1" smtClean="0">
                <a:solidFill>
                  <a:srgbClr val="FFFFFF"/>
                </a:solidFill>
              </a:rPr>
              <a:t>in</a:t>
            </a:r>
            <a:endParaRPr lang="en-US" baseline="-25000" dirty="0">
              <a:solidFill>
                <a:srgbClr val="FFFFFF"/>
              </a:solidFill>
            </a:endParaRPr>
          </a:p>
        </p:txBody>
      </p:sp>
      <p:sp>
        <p:nvSpPr>
          <p:cNvPr id="114" name="Text Box 82"/>
          <p:cNvSpPr txBox="1">
            <a:spLocks noChangeArrowheads="1"/>
          </p:cNvSpPr>
          <p:nvPr/>
        </p:nvSpPr>
        <p:spPr bwMode="auto">
          <a:xfrm>
            <a:off x="5334000" y="5351462"/>
            <a:ext cx="442750"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smtClean="0">
                <a:solidFill>
                  <a:srgbClr val="FFFFFF"/>
                </a:solidFill>
              </a:rPr>
              <a:t>AB</a:t>
            </a:r>
            <a:endParaRPr lang="en-US" dirty="0">
              <a:solidFill>
                <a:srgbClr val="FFFFFF"/>
              </a:solidFill>
            </a:endParaRPr>
          </a:p>
        </p:txBody>
      </p:sp>
      <p:graphicFrame>
        <p:nvGraphicFramePr>
          <p:cNvPr id="118" name="Group 90"/>
          <p:cNvGraphicFramePr>
            <a:graphicFrameLocks noGrp="1"/>
          </p:cNvGraphicFramePr>
          <p:nvPr>
            <p:extLst>
              <p:ext uri="{D42A27DB-BD31-4B8C-83A1-F6EECF244321}">
                <p14:modId xmlns:p14="http://schemas.microsoft.com/office/powerpoint/2010/main" val="2510294776"/>
              </p:ext>
            </p:extLst>
          </p:nvPr>
        </p:nvGraphicFramePr>
        <p:xfrm>
          <a:off x="3886200" y="6032797"/>
          <a:ext cx="1295400" cy="742442"/>
        </p:xfrm>
        <a:graphic>
          <a:graphicData uri="http://schemas.openxmlformats.org/drawingml/2006/table">
            <a:tbl>
              <a:tblPr/>
              <a:tblGrid>
                <a:gridCol w="323850"/>
                <a:gridCol w="323850"/>
                <a:gridCol w="323850"/>
                <a:gridCol w="323850"/>
              </a:tblGrid>
              <a:tr h="342900">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1"/>
                          </a:solidFill>
                          <a:effectLst/>
                          <a:latin typeface="Tahoma" pitchFamily="34"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smtClean="0">
                          <a:ln>
                            <a:noFill/>
                          </a:ln>
                          <a:solidFill>
                            <a:schemeClr val="accent1"/>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1"/>
                          </a:solidFill>
                          <a:effectLst/>
                          <a:latin typeface="Tahoma"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smtClean="0">
                          <a:ln>
                            <a:noFill/>
                          </a:ln>
                          <a:solidFill>
                            <a:schemeClr val="accent1"/>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1"/>
                          </a:solidFill>
                          <a:effectLst/>
                          <a:latin typeface="Tahoma"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1"/>
                          </a:solidFill>
                          <a:effectLst/>
                          <a:latin typeface="Tahoma"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1"/>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1"/>
                          </a:solidFill>
                          <a:effectLst/>
                          <a:latin typeface="Tahoma"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9" name="Line 107"/>
          <p:cNvSpPr>
            <a:spLocks noChangeShapeType="1"/>
          </p:cNvSpPr>
          <p:nvPr/>
        </p:nvSpPr>
        <p:spPr bwMode="auto">
          <a:xfrm flipH="1" flipV="1">
            <a:off x="3505200" y="5651797"/>
            <a:ext cx="381000" cy="381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srgbClr val="FFFFFF"/>
              </a:solidFill>
            </a:endParaRPr>
          </a:p>
        </p:txBody>
      </p:sp>
      <p:sp>
        <p:nvSpPr>
          <p:cNvPr id="120" name="Text Box 108"/>
          <p:cNvSpPr txBox="1">
            <a:spLocks noChangeArrowheads="1"/>
          </p:cNvSpPr>
          <p:nvPr/>
        </p:nvSpPr>
        <p:spPr bwMode="auto">
          <a:xfrm>
            <a:off x="3886200" y="5727997"/>
            <a:ext cx="1963738" cy="5159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rgbClr val="FFFFFF"/>
                </a:solidFill>
              </a:rPr>
              <a:t>00  01  11 10</a:t>
            </a:r>
          </a:p>
        </p:txBody>
      </p:sp>
      <p:sp>
        <p:nvSpPr>
          <p:cNvPr id="121" name="Text Box 109"/>
          <p:cNvSpPr txBox="1">
            <a:spLocks noChangeArrowheads="1"/>
          </p:cNvSpPr>
          <p:nvPr/>
        </p:nvSpPr>
        <p:spPr bwMode="auto">
          <a:xfrm>
            <a:off x="3608388" y="6024860"/>
            <a:ext cx="354012" cy="5159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FFFFFF"/>
                </a:solidFill>
              </a:rPr>
              <a:t>0</a:t>
            </a:r>
          </a:p>
        </p:txBody>
      </p:sp>
      <p:sp>
        <p:nvSpPr>
          <p:cNvPr id="122" name="Text Box 110"/>
          <p:cNvSpPr txBox="1">
            <a:spLocks noChangeArrowheads="1"/>
          </p:cNvSpPr>
          <p:nvPr/>
        </p:nvSpPr>
        <p:spPr bwMode="auto">
          <a:xfrm>
            <a:off x="3608387" y="6337597"/>
            <a:ext cx="354013" cy="5159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rgbClr val="FFFFFF"/>
                </a:solidFill>
              </a:rPr>
              <a:t>1</a:t>
            </a:r>
          </a:p>
        </p:txBody>
      </p:sp>
      <p:sp>
        <p:nvSpPr>
          <p:cNvPr id="123" name="Text Box 111"/>
          <p:cNvSpPr txBox="1">
            <a:spLocks noChangeArrowheads="1"/>
          </p:cNvSpPr>
          <p:nvPr/>
        </p:nvSpPr>
        <p:spPr bwMode="auto">
          <a:xfrm>
            <a:off x="3276600" y="5587265"/>
            <a:ext cx="423514"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err="1" smtClean="0">
                <a:solidFill>
                  <a:srgbClr val="FFFFFF"/>
                </a:solidFill>
              </a:rPr>
              <a:t>C</a:t>
            </a:r>
            <a:r>
              <a:rPr lang="en-US" baseline="-25000" dirty="0" err="1" smtClean="0">
                <a:solidFill>
                  <a:srgbClr val="FFFFFF"/>
                </a:solidFill>
              </a:rPr>
              <a:t>in</a:t>
            </a:r>
            <a:endParaRPr lang="en-US" baseline="-25000" dirty="0">
              <a:solidFill>
                <a:srgbClr val="FFFFFF"/>
              </a:solidFill>
            </a:endParaRPr>
          </a:p>
        </p:txBody>
      </p:sp>
      <p:sp>
        <p:nvSpPr>
          <p:cNvPr id="125" name="Text Box 115"/>
          <p:cNvSpPr txBox="1">
            <a:spLocks noChangeArrowheads="1"/>
          </p:cNvSpPr>
          <p:nvPr/>
        </p:nvSpPr>
        <p:spPr bwMode="auto">
          <a:xfrm>
            <a:off x="3505200" y="5270797"/>
            <a:ext cx="442750"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smtClean="0">
                <a:solidFill>
                  <a:srgbClr val="FFFFFF"/>
                </a:solidFill>
              </a:rPr>
              <a:t>AB</a:t>
            </a:r>
            <a:endParaRPr lang="en-US" dirty="0">
              <a:solidFill>
                <a:srgbClr val="FFFFFF"/>
              </a:solidFill>
            </a:endParaRPr>
          </a:p>
        </p:txBody>
      </p:sp>
      <p:sp>
        <p:nvSpPr>
          <p:cNvPr id="126" name="Text Box 82"/>
          <p:cNvSpPr txBox="1">
            <a:spLocks noChangeArrowheads="1"/>
          </p:cNvSpPr>
          <p:nvPr/>
        </p:nvSpPr>
        <p:spPr bwMode="auto">
          <a:xfrm>
            <a:off x="6019800" y="5270797"/>
            <a:ext cx="639919"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err="1" smtClean="0">
                <a:solidFill>
                  <a:srgbClr val="FFFFFF"/>
                </a:solidFill>
              </a:rPr>
              <a:t>C</a:t>
            </a:r>
            <a:r>
              <a:rPr lang="en-US" sz="2400" b="1" baseline="-25000" dirty="0" err="1" smtClean="0">
                <a:solidFill>
                  <a:srgbClr val="FFFFFF"/>
                </a:solidFill>
              </a:rPr>
              <a:t>out</a:t>
            </a:r>
            <a:endParaRPr lang="en-US" sz="2400" b="1" baseline="-25000" dirty="0">
              <a:solidFill>
                <a:srgbClr val="FFFFFF"/>
              </a:solidFill>
            </a:endParaRPr>
          </a:p>
        </p:txBody>
      </p:sp>
      <p:sp>
        <p:nvSpPr>
          <p:cNvPr id="127" name="Text Box 82"/>
          <p:cNvSpPr txBox="1">
            <a:spLocks noChangeArrowheads="1"/>
          </p:cNvSpPr>
          <p:nvPr/>
        </p:nvSpPr>
        <p:spPr bwMode="auto">
          <a:xfrm>
            <a:off x="4393860" y="5342532"/>
            <a:ext cx="330540"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rgbClr val="FFFFFF"/>
                </a:solidFill>
              </a:rPr>
              <a:t>S</a:t>
            </a:r>
            <a:endParaRPr lang="en-US" sz="2400" b="1" baseline="-25000" dirty="0">
              <a:solidFill>
                <a:srgbClr val="FFFFFF"/>
              </a:solidFill>
            </a:endParaRPr>
          </a:p>
        </p:txBody>
      </p:sp>
      <p:sp>
        <p:nvSpPr>
          <p:cNvPr id="32" name="Line 6"/>
          <p:cNvSpPr>
            <a:spLocks noChangeShapeType="1"/>
          </p:cNvSpPr>
          <p:nvPr>
            <p:custDataLst>
              <p:tags r:id="rId14"/>
            </p:custDataLst>
          </p:nvPr>
        </p:nvSpPr>
        <p:spPr bwMode="auto">
          <a:xfrm>
            <a:off x="8016338" y="2514600"/>
            <a:ext cx="373754"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33" name="AutoShape 4"/>
          <p:cNvSpPr>
            <a:spLocks noChangeArrowheads="1"/>
          </p:cNvSpPr>
          <p:nvPr>
            <p:custDataLst>
              <p:tags r:id="rId15"/>
            </p:custDataLst>
          </p:nvPr>
        </p:nvSpPr>
        <p:spPr bwMode="auto">
          <a:xfrm flipH="1">
            <a:off x="7699855" y="2514600"/>
            <a:ext cx="316483" cy="332245"/>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34" name="Line 7"/>
          <p:cNvSpPr>
            <a:spLocks noChangeShapeType="1"/>
          </p:cNvSpPr>
          <p:nvPr>
            <p:custDataLst>
              <p:tags r:id="rId16"/>
            </p:custDataLst>
          </p:nvPr>
        </p:nvSpPr>
        <p:spPr bwMode="auto">
          <a:xfrm>
            <a:off x="7622067" y="2675239"/>
            <a:ext cx="77787"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35" name="AutoShape 4"/>
          <p:cNvSpPr>
            <a:spLocks noChangeArrowheads="1"/>
          </p:cNvSpPr>
          <p:nvPr>
            <p:custDataLst>
              <p:tags r:id="rId17"/>
            </p:custDataLst>
          </p:nvPr>
        </p:nvSpPr>
        <p:spPr bwMode="auto">
          <a:xfrm flipH="1">
            <a:off x="7699857" y="2912688"/>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36" name="Line 6"/>
          <p:cNvSpPr>
            <a:spLocks noChangeShapeType="1"/>
          </p:cNvSpPr>
          <p:nvPr>
            <p:custDataLst>
              <p:tags r:id="rId18"/>
            </p:custDataLst>
          </p:nvPr>
        </p:nvSpPr>
        <p:spPr bwMode="auto">
          <a:xfrm>
            <a:off x="7998515" y="2935357"/>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37" name="Line 7"/>
          <p:cNvSpPr>
            <a:spLocks noChangeShapeType="1"/>
          </p:cNvSpPr>
          <p:nvPr>
            <p:custDataLst>
              <p:tags r:id="rId19"/>
            </p:custDataLst>
          </p:nvPr>
        </p:nvSpPr>
        <p:spPr bwMode="auto">
          <a:xfrm flipV="1">
            <a:off x="7546322" y="3065088"/>
            <a:ext cx="153536"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38" name="AutoShape 14"/>
          <p:cNvSpPr>
            <a:spLocks noChangeArrowheads="1"/>
          </p:cNvSpPr>
          <p:nvPr>
            <p:custDataLst>
              <p:tags r:id="rId20"/>
            </p:custDataLst>
          </p:nvPr>
        </p:nvSpPr>
        <p:spPr bwMode="auto">
          <a:xfrm>
            <a:off x="7254336" y="2902331"/>
            <a:ext cx="292554" cy="315157"/>
          </a:xfrm>
          <a:prstGeom prst="moon">
            <a:avLst>
              <a:gd name="adj" fmla="val 8750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39" name="Line 16"/>
          <p:cNvSpPr>
            <a:spLocks noChangeShapeType="1"/>
          </p:cNvSpPr>
          <p:nvPr>
            <p:custDataLst>
              <p:tags r:id="rId21"/>
            </p:custDataLst>
          </p:nvPr>
        </p:nvSpPr>
        <p:spPr bwMode="auto">
          <a:xfrm rot="16200000">
            <a:off x="6798057" y="3859850"/>
            <a:ext cx="3165887" cy="18186"/>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40" name="TextBox 39"/>
          <p:cNvSpPr txBox="1"/>
          <p:nvPr/>
        </p:nvSpPr>
        <p:spPr bwMode="auto">
          <a:xfrm flipH="1">
            <a:off x="6568212" y="2590800"/>
            <a:ext cx="518388" cy="396456"/>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err="1" smtClean="0">
                <a:solidFill>
                  <a:srgbClr val="FFFFFF"/>
                </a:solidFill>
                <a:latin typeface="Calibri" pitchFamily="34" charset="0"/>
              </a:rPr>
              <a:t>C</a:t>
            </a:r>
            <a:r>
              <a:rPr lang="en-US" baseline="-25000" dirty="0" err="1" smtClean="0">
                <a:solidFill>
                  <a:srgbClr val="FFFFFF"/>
                </a:solidFill>
                <a:latin typeface="Calibri" pitchFamily="34" charset="0"/>
              </a:rPr>
              <a:t>out</a:t>
            </a:r>
            <a:endParaRPr lang="en-US" baseline="-25000" dirty="0" smtClean="0">
              <a:solidFill>
                <a:srgbClr val="FFFFFF"/>
              </a:solidFill>
              <a:latin typeface="Calibri" pitchFamily="34" charset="0"/>
            </a:endParaRPr>
          </a:p>
        </p:txBody>
      </p:sp>
      <p:sp>
        <p:nvSpPr>
          <p:cNvPr id="41" name="Line 16"/>
          <p:cNvSpPr>
            <a:spLocks noChangeShapeType="1"/>
          </p:cNvSpPr>
          <p:nvPr>
            <p:custDataLst>
              <p:tags r:id="rId22"/>
            </p:custDataLst>
          </p:nvPr>
        </p:nvSpPr>
        <p:spPr bwMode="auto">
          <a:xfrm rot="16200000" flipV="1">
            <a:off x="6886971" y="3943760"/>
            <a:ext cx="3318288" cy="2765"/>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42" name="Line 16"/>
          <p:cNvSpPr>
            <a:spLocks noChangeShapeType="1"/>
          </p:cNvSpPr>
          <p:nvPr>
            <p:custDataLst>
              <p:tags r:id="rId23"/>
            </p:custDataLst>
          </p:nvPr>
        </p:nvSpPr>
        <p:spPr bwMode="auto">
          <a:xfrm rot="16200000" flipV="1">
            <a:off x="7500246" y="2789844"/>
            <a:ext cx="245688"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43" name="Line 7"/>
          <p:cNvSpPr>
            <a:spLocks noChangeShapeType="1"/>
          </p:cNvSpPr>
          <p:nvPr>
            <p:custDataLst>
              <p:tags r:id="rId24"/>
            </p:custDataLst>
          </p:nvPr>
        </p:nvSpPr>
        <p:spPr bwMode="auto">
          <a:xfrm flipV="1">
            <a:off x="7546890" y="2912688"/>
            <a:ext cx="66348"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cxnSp>
        <p:nvCxnSpPr>
          <p:cNvPr id="44" name="Straight Connector 43"/>
          <p:cNvCxnSpPr/>
          <p:nvPr/>
        </p:nvCxnSpPr>
        <p:spPr>
          <a:xfrm>
            <a:off x="8385090" y="25908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Line 11"/>
          <p:cNvSpPr>
            <a:spLocks noChangeShapeType="1"/>
          </p:cNvSpPr>
          <p:nvPr>
            <p:custDataLst>
              <p:tags r:id="rId25"/>
            </p:custDataLst>
          </p:nvPr>
        </p:nvSpPr>
        <p:spPr bwMode="auto">
          <a:xfrm flipV="1">
            <a:off x="8016338" y="2667000"/>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sp>
        <p:nvSpPr>
          <p:cNvPr id="46" name="TextBox 45"/>
          <p:cNvSpPr txBox="1"/>
          <p:nvPr/>
        </p:nvSpPr>
        <p:spPr bwMode="auto">
          <a:xfrm flipH="1">
            <a:off x="7147788" y="5922910"/>
            <a:ext cx="287556"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S</a:t>
            </a:r>
            <a:endParaRPr lang="en-US" dirty="0" smtClean="0">
              <a:solidFill>
                <a:srgbClr val="FFFFFF"/>
              </a:solidFill>
              <a:latin typeface="Calibri" pitchFamily="34" charset="0"/>
            </a:endParaRPr>
          </a:p>
        </p:txBody>
      </p:sp>
      <p:sp>
        <p:nvSpPr>
          <p:cNvPr id="47" name="TextBox 46"/>
          <p:cNvSpPr txBox="1"/>
          <p:nvPr/>
        </p:nvSpPr>
        <p:spPr bwMode="auto">
          <a:xfrm flipH="1">
            <a:off x="8232690" y="1981200"/>
            <a:ext cx="314808"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A</a:t>
            </a:r>
            <a:endParaRPr lang="en-US" dirty="0" smtClean="0">
              <a:solidFill>
                <a:srgbClr val="FFFFFF"/>
              </a:solidFill>
              <a:latin typeface="Calibri" pitchFamily="34" charset="0"/>
            </a:endParaRPr>
          </a:p>
        </p:txBody>
      </p:sp>
      <p:sp>
        <p:nvSpPr>
          <p:cNvPr id="48" name="TextBox 47"/>
          <p:cNvSpPr txBox="1"/>
          <p:nvPr/>
        </p:nvSpPr>
        <p:spPr bwMode="auto">
          <a:xfrm flipH="1">
            <a:off x="8392333" y="1981200"/>
            <a:ext cx="306792"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B</a:t>
            </a:r>
            <a:endParaRPr lang="en-US" dirty="0" smtClean="0">
              <a:solidFill>
                <a:srgbClr val="FFFFFF"/>
              </a:solidFill>
              <a:latin typeface="Calibri" pitchFamily="34" charset="0"/>
            </a:endParaRPr>
          </a:p>
        </p:txBody>
      </p:sp>
      <p:cxnSp>
        <p:nvCxnSpPr>
          <p:cNvPr id="49" name="Straight Connector 48"/>
          <p:cNvCxnSpPr/>
          <p:nvPr/>
        </p:nvCxnSpPr>
        <p:spPr>
          <a:xfrm>
            <a:off x="8385090" y="3110686"/>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Line 7"/>
          <p:cNvSpPr>
            <a:spLocks noChangeShapeType="1"/>
          </p:cNvSpPr>
          <p:nvPr>
            <p:custDataLst>
              <p:tags r:id="rId26"/>
            </p:custDataLst>
          </p:nvPr>
        </p:nvSpPr>
        <p:spPr bwMode="auto">
          <a:xfrm>
            <a:off x="6964264" y="3048000"/>
            <a:ext cx="279413"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51" name="AutoShape 4"/>
          <p:cNvSpPr>
            <a:spLocks noChangeArrowheads="1"/>
          </p:cNvSpPr>
          <p:nvPr>
            <p:custDataLst>
              <p:tags r:id="rId27"/>
            </p:custDataLst>
          </p:nvPr>
        </p:nvSpPr>
        <p:spPr bwMode="auto">
          <a:xfrm flipH="1">
            <a:off x="7699290" y="3293688"/>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52" name="Line 16"/>
          <p:cNvSpPr>
            <a:spLocks noChangeShapeType="1"/>
          </p:cNvSpPr>
          <p:nvPr>
            <p:custDataLst>
              <p:tags r:id="rId28"/>
            </p:custDataLst>
          </p:nvPr>
        </p:nvSpPr>
        <p:spPr bwMode="auto">
          <a:xfrm>
            <a:off x="8006466" y="3505200"/>
            <a:ext cx="704677"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53" name="Line 7"/>
          <p:cNvSpPr>
            <a:spLocks noChangeShapeType="1"/>
          </p:cNvSpPr>
          <p:nvPr>
            <p:custDataLst>
              <p:tags r:id="rId29"/>
            </p:custDataLst>
          </p:nvPr>
        </p:nvSpPr>
        <p:spPr bwMode="auto">
          <a:xfrm flipV="1">
            <a:off x="7623090" y="3463178"/>
            <a:ext cx="76200"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54" name="Line 7"/>
          <p:cNvSpPr>
            <a:spLocks noChangeShapeType="1"/>
          </p:cNvSpPr>
          <p:nvPr>
            <p:custDataLst>
              <p:tags r:id="rId30"/>
            </p:custDataLst>
          </p:nvPr>
        </p:nvSpPr>
        <p:spPr bwMode="auto">
          <a:xfrm>
            <a:off x="7546322" y="3124200"/>
            <a:ext cx="76200"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55" name="Line 16"/>
          <p:cNvSpPr>
            <a:spLocks noChangeShapeType="1"/>
          </p:cNvSpPr>
          <p:nvPr>
            <p:custDataLst>
              <p:tags r:id="rId31"/>
            </p:custDataLst>
          </p:nvPr>
        </p:nvSpPr>
        <p:spPr bwMode="auto">
          <a:xfrm rot="16200000">
            <a:off x="7476528" y="3293852"/>
            <a:ext cx="328326" cy="10326"/>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56" name="Line 16"/>
          <p:cNvSpPr>
            <a:spLocks noChangeShapeType="1"/>
          </p:cNvSpPr>
          <p:nvPr>
            <p:custDataLst>
              <p:tags r:id="rId32"/>
            </p:custDataLst>
          </p:nvPr>
        </p:nvSpPr>
        <p:spPr bwMode="auto">
          <a:xfrm rot="16200000">
            <a:off x="7418935" y="4421052"/>
            <a:ext cx="2578407" cy="6007"/>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57" name="TextBox 56"/>
          <p:cNvSpPr txBox="1"/>
          <p:nvPr/>
        </p:nvSpPr>
        <p:spPr bwMode="auto">
          <a:xfrm flipH="1">
            <a:off x="8763000" y="2727744"/>
            <a:ext cx="420605" cy="396456"/>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err="1" smtClean="0">
                <a:solidFill>
                  <a:srgbClr val="FFFFFF"/>
                </a:solidFill>
                <a:latin typeface="Calibri" pitchFamily="34" charset="0"/>
              </a:rPr>
              <a:t>C</a:t>
            </a:r>
            <a:r>
              <a:rPr lang="en-US" baseline="-25000" dirty="0" err="1" smtClean="0">
                <a:solidFill>
                  <a:srgbClr val="FFFFFF"/>
                </a:solidFill>
                <a:latin typeface="Calibri" pitchFamily="34" charset="0"/>
              </a:rPr>
              <a:t>in</a:t>
            </a:r>
            <a:endParaRPr lang="en-US" baseline="-25000" dirty="0" smtClean="0">
              <a:solidFill>
                <a:srgbClr val="FFFFFF"/>
              </a:solidFill>
              <a:latin typeface="Calibri" pitchFamily="34" charset="0"/>
            </a:endParaRPr>
          </a:p>
        </p:txBody>
      </p:sp>
      <p:cxnSp>
        <p:nvCxnSpPr>
          <p:cNvPr id="58" name="Straight Connector 57"/>
          <p:cNvCxnSpPr/>
          <p:nvPr/>
        </p:nvCxnSpPr>
        <p:spPr>
          <a:xfrm>
            <a:off x="8558744" y="3110686"/>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8385090" y="313485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Line 16"/>
          <p:cNvSpPr>
            <a:spLocks noChangeShapeType="1"/>
          </p:cNvSpPr>
          <p:nvPr>
            <p:custDataLst>
              <p:tags r:id="rId33"/>
            </p:custDataLst>
          </p:nvPr>
        </p:nvSpPr>
        <p:spPr bwMode="auto">
          <a:xfrm>
            <a:off x="8014184" y="3168595"/>
            <a:ext cx="1094806"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61" name="Straight Connector 60"/>
          <p:cNvCxnSpPr/>
          <p:nvPr/>
        </p:nvCxnSpPr>
        <p:spPr>
          <a:xfrm>
            <a:off x="8385090" y="34290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2" name="Line 6"/>
          <p:cNvSpPr>
            <a:spLocks noChangeShapeType="1"/>
          </p:cNvSpPr>
          <p:nvPr>
            <p:custDataLst>
              <p:tags r:id="rId34"/>
            </p:custDataLst>
          </p:nvPr>
        </p:nvSpPr>
        <p:spPr bwMode="auto">
          <a:xfrm>
            <a:off x="8004089" y="3429000"/>
            <a:ext cx="540643"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63" name="Line 7"/>
          <p:cNvSpPr>
            <a:spLocks noChangeShapeType="1"/>
          </p:cNvSpPr>
          <p:nvPr>
            <p:custDataLst>
              <p:tags r:id="rId35"/>
            </p:custDataLst>
          </p:nvPr>
        </p:nvSpPr>
        <p:spPr bwMode="auto">
          <a:xfrm rot="16200000">
            <a:off x="6500934" y="5507242"/>
            <a:ext cx="1329913" cy="1"/>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64" name="AutoShape 4"/>
          <p:cNvSpPr>
            <a:spLocks noChangeArrowheads="1"/>
          </p:cNvSpPr>
          <p:nvPr>
            <p:custDataLst>
              <p:tags r:id="rId36"/>
            </p:custDataLst>
          </p:nvPr>
        </p:nvSpPr>
        <p:spPr bwMode="auto">
          <a:xfrm flipH="1">
            <a:off x="7696200" y="3657600"/>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65" name="Line 6"/>
          <p:cNvSpPr>
            <a:spLocks noChangeShapeType="1"/>
          </p:cNvSpPr>
          <p:nvPr>
            <p:custDataLst>
              <p:tags r:id="rId37"/>
            </p:custDataLst>
          </p:nvPr>
        </p:nvSpPr>
        <p:spPr bwMode="auto">
          <a:xfrm>
            <a:off x="8001000" y="3657600"/>
            <a:ext cx="373754"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cxnSp>
        <p:nvCxnSpPr>
          <p:cNvPr id="66" name="Straight Connector 65"/>
          <p:cNvCxnSpPr/>
          <p:nvPr/>
        </p:nvCxnSpPr>
        <p:spPr>
          <a:xfrm>
            <a:off x="8369752" y="37338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7" name="Line 11"/>
          <p:cNvSpPr>
            <a:spLocks noChangeShapeType="1"/>
          </p:cNvSpPr>
          <p:nvPr>
            <p:custDataLst>
              <p:tags r:id="rId38"/>
            </p:custDataLst>
          </p:nvPr>
        </p:nvSpPr>
        <p:spPr bwMode="auto">
          <a:xfrm flipV="1">
            <a:off x="8001000" y="3810000"/>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cxnSp>
        <p:nvCxnSpPr>
          <p:cNvPr id="68" name="Straight Connector 67"/>
          <p:cNvCxnSpPr/>
          <p:nvPr/>
        </p:nvCxnSpPr>
        <p:spPr>
          <a:xfrm>
            <a:off x="8371906" y="38862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8545560" y="3886200"/>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371906" y="391036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1" name="Line 16"/>
          <p:cNvSpPr>
            <a:spLocks noChangeShapeType="1"/>
          </p:cNvSpPr>
          <p:nvPr>
            <p:custDataLst>
              <p:tags r:id="rId39"/>
            </p:custDataLst>
          </p:nvPr>
        </p:nvSpPr>
        <p:spPr bwMode="auto">
          <a:xfrm>
            <a:off x="8001000" y="3910367"/>
            <a:ext cx="710143"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cxnSp>
        <p:nvCxnSpPr>
          <p:cNvPr id="72" name="Straight Connector 71"/>
          <p:cNvCxnSpPr/>
          <p:nvPr/>
        </p:nvCxnSpPr>
        <p:spPr>
          <a:xfrm>
            <a:off x="8371906" y="27432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8545560" y="2743200"/>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8371906" y="276736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5" name="Line 16"/>
          <p:cNvSpPr>
            <a:spLocks noChangeShapeType="1"/>
          </p:cNvSpPr>
          <p:nvPr>
            <p:custDataLst>
              <p:tags r:id="rId40"/>
            </p:custDataLst>
          </p:nvPr>
        </p:nvSpPr>
        <p:spPr bwMode="auto">
          <a:xfrm>
            <a:off x="8001000" y="2767367"/>
            <a:ext cx="698125"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76" name="Rectangle 75"/>
          <p:cNvSpPr/>
          <p:nvPr/>
        </p:nvSpPr>
        <p:spPr>
          <a:xfrm>
            <a:off x="7071588" y="2388275"/>
            <a:ext cx="1760069" cy="35553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Line 6"/>
          <p:cNvSpPr>
            <a:spLocks noChangeShapeType="1"/>
          </p:cNvSpPr>
          <p:nvPr>
            <p:custDataLst>
              <p:tags r:id="rId41"/>
            </p:custDataLst>
          </p:nvPr>
        </p:nvSpPr>
        <p:spPr bwMode="auto">
          <a:xfrm>
            <a:off x="8001000" y="3352799"/>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cxnSp>
        <p:nvCxnSpPr>
          <p:cNvPr id="78" name="Straight Connector 77"/>
          <p:cNvCxnSpPr/>
          <p:nvPr/>
        </p:nvCxnSpPr>
        <p:spPr>
          <a:xfrm>
            <a:off x="8369752" y="305865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Line 11"/>
          <p:cNvSpPr>
            <a:spLocks noChangeShapeType="1"/>
          </p:cNvSpPr>
          <p:nvPr>
            <p:custDataLst>
              <p:tags r:id="rId42"/>
            </p:custDataLst>
          </p:nvPr>
        </p:nvSpPr>
        <p:spPr bwMode="auto">
          <a:xfrm flipV="1">
            <a:off x="8001000" y="3048000"/>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cxnSp>
        <p:nvCxnSpPr>
          <p:cNvPr id="80" name="Straight Connector 79"/>
          <p:cNvCxnSpPr/>
          <p:nvPr/>
        </p:nvCxnSpPr>
        <p:spPr>
          <a:xfrm flipH="1" flipV="1">
            <a:off x="8699125" y="2743200"/>
            <a:ext cx="12018" cy="381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Line 6"/>
          <p:cNvSpPr>
            <a:spLocks noChangeShapeType="1"/>
          </p:cNvSpPr>
          <p:nvPr>
            <p:custDataLst>
              <p:tags r:id="rId43"/>
            </p:custDataLst>
          </p:nvPr>
        </p:nvSpPr>
        <p:spPr bwMode="auto">
          <a:xfrm>
            <a:off x="8001002" y="4308887"/>
            <a:ext cx="373754"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82" name="AutoShape 4"/>
          <p:cNvSpPr>
            <a:spLocks noChangeArrowheads="1"/>
          </p:cNvSpPr>
          <p:nvPr>
            <p:custDataLst>
              <p:tags r:id="rId44"/>
            </p:custDataLst>
          </p:nvPr>
        </p:nvSpPr>
        <p:spPr bwMode="auto">
          <a:xfrm flipH="1">
            <a:off x="7684519" y="4308887"/>
            <a:ext cx="316483" cy="332245"/>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83" name="Line 7"/>
          <p:cNvSpPr>
            <a:spLocks noChangeShapeType="1"/>
          </p:cNvSpPr>
          <p:nvPr>
            <p:custDataLst>
              <p:tags r:id="rId45"/>
            </p:custDataLst>
          </p:nvPr>
        </p:nvSpPr>
        <p:spPr bwMode="auto">
          <a:xfrm>
            <a:off x="7606731" y="4469526"/>
            <a:ext cx="77787"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84" name="AutoShape 4"/>
          <p:cNvSpPr>
            <a:spLocks noChangeArrowheads="1"/>
          </p:cNvSpPr>
          <p:nvPr>
            <p:custDataLst>
              <p:tags r:id="rId46"/>
            </p:custDataLst>
          </p:nvPr>
        </p:nvSpPr>
        <p:spPr bwMode="auto">
          <a:xfrm flipH="1">
            <a:off x="7684521" y="4706975"/>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85" name="Line 6"/>
          <p:cNvSpPr>
            <a:spLocks noChangeShapeType="1"/>
          </p:cNvSpPr>
          <p:nvPr>
            <p:custDataLst>
              <p:tags r:id="rId47"/>
            </p:custDataLst>
          </p:nvPr>
        </p:nvSpPr>
        <p:spPr bwMode="auto">
          <a:xfrm>
            <a:off x="7983179" y="4729644"/>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86" name="Line 7"/>
          <p:cNvSpPr>
            <a:spLocks noChangeShapeType="1"/>
          </p:cNvSpPr>
          <p:nvPr>
            <p:custDataLst>
              <p:tags r:id="rId48"/>
            </p:custDataLst>
          </p:nvPr>
        </p:nvSpPr>
        <p:spPr bwMode="auto">
          <a:xfrm flipV="1">
            <a:off x="7530986" y="4859375"/>
            <a:ext cx="153536"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87" name="AutoShape 14"/>
          <p:cNvSpPr>
            <a:spLocks noChangeArrowheads="1"/>
          </p:cNvSpPr>
          <p:nvPr>
            <p:custDataLst>
              <p:tags r:id="rId49"/>
            </p:custDataLst>
          </p:nvPr>
        </p:nvSpPr>
        <p:spPr bwMode="auto">
          <a:xfrm>
            <a:off x="7239000" y="4696618"/>
            <a:ext cx="292554" cy="315157"/>
          </a:xfrm>
          <a:prstGeom prst="moon">
            <a:avLst>
              <a:gd name="adj" fmla="val 8750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88" name="Line 16"/>
          <p:cNvSpPr>
            <a:spLocks noChangeShapeType="1"/>
          </p:cNvSpPr>
          <p:nvPr>
            <p:custDataLst>
              <p:tags r:id="rId50"/>
            </p:custDataLst>
          </p:nvPr>
        </p:nvSpPr>
        <p:spPr bwMode="auto">
          <a:xfrm rot="16200000" flipV="1">
            <a:off x="7484910" y="4584131"/>
            <a:ext cx="245688"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89" name="Line 7"/>
          <p:cNvSpPr>
            <a:spLocks noChangeShapeType="1"/>
          </p:cNvSpPr>
          <p:nvPr>
            <p:custDataLst>
              <p:tags r:id="rId51"/>
            </p:custDataLst>
          </p:nvPr>
        </p:nvSpPr>
        <p:spPr bwMode="auto">
          <a:xfrm flipV="1">
            <a:off x="7531554" y="4706975"/>
            <a:ext cx="66348"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cxnSp>
        <p:nvCxnSpPr>
          <p:cNvPr id="90" name="Straight Connector 89"/>
          <p:cNvCxnSpPr/>
          <p:nvPr/>
        </p:nvCxnSpPr>
        <p:spPr>
          <a:xfrm>
            <a:off x="8369754" y="43850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1" name="Line 11"/>
          <p:cNvSpPr>
            <a:spLocks noChangeShapeType="1"/>
          </p:cNvSpPr>
          <p:nvPr>
            <p:custDataLst>
              <p:tags r:id="rId52"/>
            </p:custDataLst>
          </p:nvPr>
        </p:nvSpPr>
        <p:spPr bwMode="auto">
          <a:xfrm flipV="1">
            <a:off x="8001002" y="4461287"/>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cxnSp>
        <p:nvCxnSpPr>
          <p:cNvPr id="92" name="Straight Connector 91"/>
          <p:cNvCxnSpPr/>
          <p:nvPr/>
        </p:nvCxnSpPr>
        <p:spPr>
          <a:xfrm>
            <a:off x="8369754" y="490497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3" name="AutoShape 4"/>
          <p:cNvSpPr>
            <a:spLocks noChangeArrowheads="1"/>
          </p:cNvSpPr>
          <p:nvPr>
            <p:custDataLst>
              <p:tags r:id="rId53"/>
            </p:custDataLst>
          </p:nvPr>
        </p:nvSpPr>
        <p:spPr bwMode="auto">
          <a:xfrm flipH="1">
            <a:off x="7683954" y="5087975"/>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94" name="Line 16"/>
          <p:cNvSpPr>
            <a:spLocks noChangeShapeType="1"/>
          </p:cNvSpPr>
          <p:nvPr>
            <p:custDataLst>
              <p:tags r:id="rId54"/>
            </p:custDataLst>
          </p:nvPr>
        </p:nvSpPr>
        <p:spPr bwMode="auto">
          <a:xfrm>
            <a:off x="7991130" y="5299487"/>
            <a:ext cx="704677"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95" name="Line 7"/>
          <p:cNvSpPr>
            <a:spLocks noChangeShapeType="1"/>
          </p:cNvSpPr>
          <p:nvPr>
            <p:custDataLst>
              <p:tags r:id="rId55"/>
            </p:custDataLst>
          </p:nvPr>
        </p:nvSpPr>
        <p:spPr bwMode="auto">
          <a:xfrm flipV="1">
            <a:off x="7607754" y="5257465"/>
            <a:ext cx="76200"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96" name="Line 7"/>
          <p:cNvSpPr>
            <a:spLocks noChangeShapeType="1"/>
          </p:cNvSpPr>
          <p:nvPr>
            <p:custDataLst>
              <p:tags r:id="rId56"/>
            </p:custDataLst>
          </p:nvPr>
        </p:nvSpPr>
        <p:spPr bwMode="auto">
          <a:xfrm>
            <a:off x="7530986" y="4953000"/>
            <a:ext cx="76200"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97" name="Line 16"/>
          <p:cNvSpPr>
            <a:spLocks noChangeShapeType="1"/>
          </p:cNvSpPr>
          <p:nvPr>
            <p:custDataLst>
              <p:tags r:id="rId57"/>
            </p:custDataLst>
          </p:nvPr>
        </p:nvSpPr>
        <p:spPr bwMode="auto">
          <a:xfrm rot="16200000">
            <a:off x="7480084" y="5102021"/>
            <a:ext cx="295552" cy="15336"/>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98" name="Straight Connector 97"/>
          <p:cNvCxnSpPr/>
          <p:nvPr/>
        </p:nvCxnSpPr>
        <p:spPr>
          <a:xfrm>
            <a:off x="8543408" y="4904973"/>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8369754" y="492914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Line 16"/>
          <p:cNvSpPr>
            <a:spLocks noChangeShapeType="1"/>
          </p:cNvSpPr>
          <p:nvPr>
            <p:custDataLst>
              <p:tags r:id="rId58"/>
            </p:custDataLst>
          </p:nvPr>
        </p:nvSpPr>
        <p:spPr bwMode="auto">
          <a:xfrm flipV="1">
            <a:off x="7998848" y="4956587"/>
            <a:ext cx="709290" cy="6295"/>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cxnSp>
        <p:nvCxnSpPr>
          <p:cNvPr id="101" name="Straight Connector 100"/>
          <p:cNvCxnSpPr/>
          <p:nvPr/>
        </p:nvCxnSpPr>
        <p:spPr>
          <a:xfrm>
            <a:off x="8369754" y="52232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2" name="Line 6"/>
          <p:cNvSpPr>
            <a:spLocks noChangeShapeType="1"/>
          </p:cNvSpPr>
          <p:nvPr>
            <p:custDataLst>
              <p:tags r:id="rId59"/>
            </p:custDataLst>
          </p:nvPr>
        </p:nvSpPr>
        <p:spPr bwMode="auto">
          <a:xfrm>
            <a:off x="7988753" y="5223287"/>
            <a:ext cx="540643"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103" name="AutoShape 4"/>
          <p:cNvSpPr>
            <a:spLocks noChangeArrowheads="1"/>
          </p:cNvSpPr>
          <p:nvPr>
            <p:custDataLst>
              <p:tags r:id="rId60"/>
            </p:custDataLst>
          </p:nvPr>
        </p:nvSpPr>
        <p:spPr bwMode="auto">
          <a:xfrm flipH="1">
            <a:off x="7680864" y="5451887"/>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104" name="Line 6"/>
          <p:cNvSpPr>
            <a:spLocks noChangeShapeType="1"/>
          </p:cNvSpPr>
          <p:nvPr>
            <p:custDataLst>
              <p:tags r:id="rId61"/>
            </p:custDataLst>
          </p:nvPr>
        </p:nvSpPr>
        <p:spPr bwMode="auto">
          <a:xfrm>
            <a:off x="7985664" y="5451887"/>
            <a:ext cx="373754"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105" name="Straight Connector 104"/>
          <p:cNvCxnSpPr/>
          <p:nvPr/>
        </p:nvCxnSpPr>
        <p:spPr>
          <a:xfrm>
            <a:off x="8354416" y="55280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6" name="Line 11"/>
          <p:cNvSpPr>
            <a:spLocks noChangeShapeType="1"/>
          </p:cNvSpPr>
          <p:nvPr>
            <p:custDataLst>
              <p:tags r:id="rId62"/>
            </p:custDataLst>
          </p:nvPr>
        </p:nvSpPr>
        <p:spPr bwMode="auto">
          <a:xfrm flipV="1">
            <a:off x="7985664" y="5604287"/>
            <a:ext cx="542406" cy="0"/>
          </a:xfrm>
          <a:prstGeom prst="line">
            <a:avLst/>
          </a:prstGeom>
          <a:noFill/>
          <a:ln w="28575">
            <a:solidFill>
              <a:srgbClr val="FFFFFF"/>
            </a:solidFill>
            <a:miter lim="800000"/>
            <a:headEnd/>
            <a:tailEnd type="none"/>
          </a:ln>
          <a:effectLst/>
        </p:spPr>
        <p:txBody>
          <a:bodyPr/>
          <a:lstStyle/>
          <a:p>
            <a:endParaRPr lang="en-US" dirty="0">
              <a:latin typeface="Calibri" pitchFamily="34" charset="0"/>
            </a:endParaRPr>
          </a:p>
        </p:txBody>
      </p:sp>
      <p:cxnSp>
        <p:nvCxnSpPr>
          <p:cNvPr id="107" name="Straight Connector 106"/>
          <p:cNvCxnSpPr/>
          <p:nvPr/>
        </p:nvCxnSpPr>
        <p:spPr>
          <a:xfrm>
            <a:off x="8356570" y="56804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8530224" y="5680487"/>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8356570" y="5704654"/>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7" name="Line 16"/>
          <p:cNvSpPr>
            <a:spLocks noChangeShapeType="1"/>
          </p:cNvSpPr>
          <p:nvPr>
            <p:custDataLst>
              <p:tags r:id="rId63"/>
            </p:custDataLst>
          </p:nvPr>
        </p:nvSpPr>
        <p:spPr bwMode="auto">
          <a:xfrm>
            <a:off x="7985664" y="5704654"/>
            <a:ext cx="722474"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124" name="Straight Connector 123"/>
          <p:cNvCxnSpPr/>
          <p:nvPr/>
        </p:nvCxnSpPr>
        <p:spPr>
          <a:xfrm>
            <a:off x="8356570" y="45374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8530224" y="4537487"/>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8356570" y="4561654"/>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30" name="Line 16"/>
          <p:cNvSpPr>
            <a:spLocks noChangeShapeType="1"/>
          </p:cNvSpPr>
          <p:nvPr>
            <p:custDataLst>
              <p:tags r:id="rId64"/>
            </p:custDataLst>
          </p:nvPr>
        </p:nvSpPr>
        <p:spPr bwMode="auto">
          <a:xfrm>
            <a:off x="7985664" y="4561654"/>
            <a:ext cx="698125"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131" name="Line 6"/>
          <p:cNvSpPr>
            <a:spLocks noChangeShapeType="1"/>
          </p:cNvSpPr>
          <p:nvPr>
            <p:custDataLst>
              <p:tags r:id="rId65"/>
            </p:custDataLst>
          </p:nvPr>
        </p:nvSpPr>
        <p:spPr bwMode="auto">
          <a:xfrm>
            <a:off x="7985664" y="5147086"/>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cxnSp>
        <p:nvCxnSpPr>
          <p:cNvPr id="132" name="Straight Connector 131"/>
          <p:cNvCxnSpPr/>
          <p:nvPr/>
        </p:nvCxnSpPr>
        <p:spPr>
          <a:xfrm>
            <a:off x="8354416" y="485294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33" name="Line 11"/>
          <p:cNvSpPr>
            <a:spLocks noChangeShapeType="1"/>
          </p:cNvSpPr>
          <p:nvPr>
            <p:custDataLst>
              <p:tags r:id="rId66"/>
            </p:custDataLst>
          </p:nvPr>
        </p:nvSpPr>
        <p:spPr bwMode="auto">
          <a:xfrm flipV="1">
            <a:off x="7985664" y="4842287"/>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sp>
        <p:nvSpPr>
          <p:cNvPr id="134" name="Oval 133"/>
          <p:cNvSpPr/>
          <p:nvPr/>
        </p:nvSpPr>
        <p:spPr>
          <a:xfrm>
            <a:off x="7985664" y="25146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7985664" y="3044413"/>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7993615" y="3498905"/>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8001000" y="44196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8001000" y="46863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8001000" y="49149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8008951" y="5251505"/>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8008952" y="5167353"/>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8001000" y="42672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Line 7"/>
          <p:cNvSpPr>
            <a:spLocks noChangeShapeType="1"/>
          </p:cNvSpPr>
          <p:nvPr>
            <p:custDataLst>
              <p:tags r:id="rId67"/>
            </p:custDataLst>
          </p:nvPr>
        </p:nvSpPr>
        <p:spPr bwMode="auto">
          <a:xfrm>
            <a:off x="7147788" y="4842285"/>
            <a:ext cx="64642"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44" name="Line 7"/>
          <p:cNvSpPr>
            <a:spLocks noChangeShapeType="1"/>
          </p:cNvSpPr>
          <p:nvPr>
            <p:custDataLst>
              <p:tags r:id="rId68"/>
            </p:custDataLst>
          </p:nvPr>
        </p:nvSpPr>
        <p:spPr bwMode="auto">
          <a:xfrm flipV="1">
            <a:off x="7524580" y="5632019"/>
            <a:ext cx="159374"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45" name="Line 16"/>
          <p:cNvSpPr>
            <a:spLocks noChangeShapeType="1"/>
          </p:cNvSpPr>
          <p:nvPr>
            <p:custDataLst>
              <p:tags r:id="rId69"/>
            </p:custDataLst>
          </p:nvPr>
        </p:nvSpPr>
        <p:spPr bwMode="auto">
          <a:xfrm rot="5400000" flipV="1">
            <a:off x="7211407" y="5331354"/>
            <a:ext cx="639157"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146" name="Line 7"/>
          <p:cNvSpPr>
            <a:spLocks noChangeShapeType="1"/>
          </p:cNvSpPr>
          <p:nvPr>
            <p:custDataLst>
              <p:tags r:id="rId70"/>
            </p:custDataLst>
          </p:nvPr>
        </p:nvSpPr>
        <p:spPr bwMode="auto">
          <a:xfrm flipV="1">
            <a:off x="7536826" y="3820644"/>
            <a:ext cx="159374"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47" name="Line 16"/>
          <p:cNvSpPr>
            <a:spLocks noChangeShapeType="1"/>
          </p:cNvSpPr>
          <p:nvPr>
            <p:custDataLst>
              <p:tags r:id="rId71"/>
            </p:custDataLst>
          </p:nvPr>
        </p:nvSpPr>
        <p:spPr bwMode="auto">
          <a:xfrm rot="5400000" flipV="1">
            <a:off x="7223653" y="3519979"/>
            <a:ext cx="639157"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148" name="AutoShape 83"/>
          <p:cNvSpPr>
            <a:spLocks noChangeArrowheads="1"/>
          </p:cNvSpPr>
          <p:nvPr/>
        </p:nvSpPr>
        <p:spPr bwMode="auto">
          <a:xfrm>
            <a:off x="6438901" y="6037262"/>
            <a:ext cx="301752" cy="685800"/>
          </a:xfrm>
          <a:prstGeom prst="roundRect">
            <a:avLst>
              <a:gd name="adj" fmla="val 16667"/>
            </a:avLst>
          </a:prstGeom>
          <a:solidFill>
            <a:srgbClr val="FFFF99">
              <a:alpha val="45000"/>
            </a:srgbClr>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srgbClr val="FFFFFF"/>
              </a:solidFill>
            </a:endParaRPr>
          </a:p>
        </p:txBody>
      </p:sp>
      <p:sp>
        <p:nvSpPr>
          <p:cNvPr id="149" name="AutoShape 84"/>
          <p:cNvSpPr>
            <a:spLocks noChangeArrowheads="1"/>
          </p:cNvSpPr>
          <p:nvPr/>
        </p:nvSpPr>
        <p:spPr bwMode="auto">
          <a:xfrm>
            <a:off x="6096000" y="6342062"/>
            <a:ext cx="640080" cy="381000"/>
          </a:xfrm>
          <a:prstGeom prst="roundRect">
            <a:avLst>
              <a:gd name="adj" fmla="val 16667"/>
            </a:avLst>
          </a:prstGeom>
          <a:solidFill>
            <a:srgbClr val="99CCFF">
              <a:alpha val="45000"/>
            </a:srgbClr>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solidFill>
                <a:srgbClr val="FFFFFF"/>
              </a:solidFill>
            </a:endParaRPr>
          </a:p>
        </p:txBody>
      </p:sp>
      <p:sp>
        <p:nvSpPr>
          <p:cNvPr id="150" name="AutoShape 89"/>
          <p:cNvSpPr>
            <a:spLocks noChangeArrowheads="1"/>
          </p:cNvSpPr>
          <p:nvPr/>
        </p:nvSpPr>
        <p:spPr bwMode="auto">
          <a:xfrm>
            <a:off x="6438901" y="6340849"/>
            <a:ext cx="647700" cy="381000"/>
          </a:xfrm>
          <a:prstGeom prst="roundRect">
            <a:avLst>
              <a:gd name="adj" fmla="val 16667"/>
            </a:avLst>
          </a:prstGeom>
          <a:solidFill>
            <a:srgbClr val="FF99CC">
              <a:alpha val="45000"/>
            </a:srgbClr>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solidFill>
                <a:srgbClr val="FFFFFF"/>
              </a:solidFill>
            </a:endParaRPr>
          </a:p>
        </p:txBody>
      </p:sp>
      <p:sp>
        <p:nvSpPr>
          <p:cNvPr id="151" name="AutoShape 113"/>
          <p:cNvSpPr>
            <a:spLocks noChangeArrowheads="1"/>
          </p:cNvSpPr>
          <p:nvPr/>
        </p:nvSpPr>
        <p:spPr bwMode="auto">
          <a:xfrm>
            <a:off x="4191000" y="6032797"/>
            <a:ext cx="304800" cy="301752"/>
          </a:xfrm>
          <a:prstGeom prst="roundRect">
            <a:avLst>
              <a:gd name="adj" fmla="val 16667"/>
            </a:avLst>
          </a:prstGeom>
          <a:solidFill>
            <a:srgbClr val="99CCFF">
              <a:alpha val="45000"/>
            </a:srgbClr>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solidFill>
                <a:srgbClr val="FFFFFF"/>
              </a:solidFill>
            </a:endParaRPr>
          </a:p>
        </p:txBody>
      </p:sp>
      <p:sp>
        <p:nvSpPr>
          <p:cNvPr id="152" name="AutoShape 113"/>
          <p:cNvSpPr>
            <a:spLocks noChangeArrowheads="1"/>
          </p:cNvSpPr>
          <p:nvPr/>
        </p:nvSpPr>
        <p:spPr bwMode="auto">
          <a:xfrm>
            <a:off x="3886200" y="6416845"/>
            <a:ext cx="304800" cy="301752"/>
          </a:xfrm>
          <a:prstGeom prst="roundRect">
            <a:avLst>
              <a:gd name="adj" fmla="val 16667"/>
            </a:avLst>
          </a:prstGeom>
          <a:solidFill>
            <a:srgbClr val="99CCFF">
              <a:alpha val="45000"/>
            </a:srgbClr>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solidFill>
                <a:srgbClr val="FFFFFF"/>
              </a:solidFill>
            </a:endParaRPr>
          </a:p>
        </p:txBody>
      </p:sp>
      <p:sp>
        <p:nvSpPr>
          <p:cNvPr id="153" name="AutoShape 113"/>
          <p:cNvSpPr>
            <a:spLocks noChangeArrowheads="1"/>
          </p:cNvSpPr>
          <p:nvPr/>
        </p:nvSpPr>
        <p:spPr bwMode="auto">
          <a:xfrm>
            <a:off x="4876800" y="6032797"/>
            <a:ext cx="304800" cy="301752"/>
          </a:xfrm>
          <a:prstGeom prst="roundRect">
            <a:avLst>
              <a:gd name="adj" fmla="val 16667"/>
            </a:avLst>
          </a:prstGeom>
          <a:solidFill>
            <a:srgbClr val="99CCFF">
              <a:alpha val="45000"/>
            </a:srgbClr>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solidFill>
                <a:srgbClr val="FFFFFF"/>
              </a:solidFill>
            </a:endParaRPr>
          </a:p>
        </p:txBody>
      </p:sp>
      <p:sp>
        <p:nvSpPr>
          <p:cNvPr id="154" name="AutoShape 113"/>
          <p:cNvSpPr>
            <a:spLocks noChangeArrowheads="1"/>
          </p:cNvSpPr>
          <p:nvPr/>
        </p:nvSpPr>
        <p:spPr bwMode="auto">
          <a:xfrm>
            <a:off x="4572000" y="6416845"/>
            <a:ext cx="304800" cy="301752"/>
          </a:xfrm>
          <a:prstGeom prst="roundRect">
            <a:avLst>
              <a:gd name="adj" fmla="val 16667"/>
            </a:avLst>
          </a:prstGeom>
          <a:solidFill>
            <a:srgbClr val="99CCFF">
              <a:alpha val="45000"/>
            </a:srgbClr>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solidFill>
                <a:srgbClr val="FFFFFF"/>
              </a:solidFill>
            </a:endParaRPr>
          </a:p>
        </p:txBody>
      </p:sp>
    </p:spTree>
    <p:extLst>
      <p:ext uri="{BB962C8B-B14F-4D97-AF65-F5344CB8AC3E}">
        <p14:creationId xmlns:p14="http://schemas.microsoft.com/office/powerpoint/2010/main" val="49317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 presetClass="emph" presetSubtype="2" fill="hold" nodeType="clickEffect">
                                  <p:stCondLst>
                                    <p:cond delay="0"/>
                                  </p:stCondLst>
                                  <p:childTnLst>
                                    <p:animClr clrSpc="rgb" dir="cw">
                                      <p:cBhvr override="childStyle">
                                        <p:cTn id="16" dur="500" fill="hold"/>
                                        <p:tgtEl>
                                          <p:spTgt spid="28">
                                            <p:txEl>
                                              <p:pRg st="5" end="5"/>
                                            </p:txEl>
                                          </p:spTgt>
                                        </p:tgtEl>
                                        <p:attrNameLst>
                                          <p:attrName>style.color</p:attrName>
                                        </p:attrNameLst>
                                      </p:cBhvr>
                                      <p:to>
                                        <a:schemeClr val="accent1"/>
                                      </p:to>
                                    </p:animClr>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animBg="1"/>
      <p:bldP spid="149" grpId="0" animBg="1"/>
      <p:bldP spid="150" grpId="0" animBg="1"/>
      <p:bldP spid="151" grpId="0" animBg="1"/>
      <p:bldP spid="152" grpId="0" animBg="1"/>
      <p:bldP spid="153" grpId="0" animBg="1"/>
      <p:bldP spid="1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3250" name="Rectangle 2"/>
          <p:cNvSpPr>
            <a:spLocks noGrp="1" noChangeArrowheads="1"/>
          </p:cNvSpPr>
          <p:nvPr>
            <p:ph type="title"/>
            <p:custDataLst>
              <p:tags r:id="rId1"/>
            </p:custDataLst>
          </p:nvPr>
        </p:nvSpPr>
        <p:spPr/>
        <p:txBody>
          <a:bodyPr>
            <a:noAutofit/>
          </a:bodyPr>
          <a:lstStyle/>
          <a:p>
            <a:r>
              <a:rPr lang="en-US" dirty="0" smtClean="0"/>
              <a:t>1-bit </a:t>
            </a:r>
            <a:r>
              <a:rPr lang="en-US" dirty="0"/>
              <a:t>Adder with Carry</a:t>
            </a:r>
          </a:p>
        </p:txBody>
      </p:sp>
      <p:sp>
        <p:nvSpPr>
          <p:cNvPr id="17" name="Rectangle 3"/>
          <p:cNvSpPr>
            <a:spLocks noChangeArrowheads="1"/>
          </p:cNvSpPr>
          <p:nvPr>
            <p:custDataLst>
              <p:tags r:id="rId2"/>
            </p:custDataLst>
          </p:nvPr>
        </p:nvSpPr>
        <p:spPr bwMode="auto">
          <a:xfrm>
            <a:off x="1219200" y="1447800"/>
            <a:ext cx="1219200" cy="990600"/>
          </a:xfrm>
          <a:prstGeom prst="rect">
            <a:avLst/>
          </a:prstGeom>
          <a:noFill/>
          <a:ln w="28575" algn="ctr">
            <a:solidFill>
              <a:schemeClr val="accent1"/>
            </a:solidFill>
            <a:miter lim="800000"/>
            <a:headEnd/>
            <a:tailEnd/>
          </a:ln>
          <a:effectLst/>
        </p:spPr>
        <p:txBody>
          <a:bodyPr anchor="ctr">
            <a:spAutoFit/>
          </a:bodyPr>
          <a:lstStyle/>
          <a:p>
            <a:endParaRPr lang="en-US"/>
          </a:p>
        </p:txBody>
      </p:sp>
      <p:sp>
        <p:nvSpPr>
          <p:cNvPr id="18" name="Line 6"/>
          <p:cNvSpPr>
            <a:spLocks noChangeShapeType="1"/>
          </p:cNvSpPr>
          <p:nvPr>
            <p:custDataLst>
              <p:tags r:id="rId3"/>
            </p:custDataLst>
          </p:nvPr>
        </p:nvSpPr>
        <p:spPr bwMode="auto">
          <a:xfrm>
            <a:off x="1524000" y="1066800"/>
            <a:ext cx="0" cy="381000"/>
          </a:xfrm>
          <a:prstGeom prst="line">
            <a:avLst/>
          </a:prstGeom>
          <a:noFill/>
          <a:ln w="28575">
            <a:solidFill>
              <a:srgbClr val="FFFFFF"/>
            </a:solidFill>
            <a:round/>
            <a:headEnd type="none" w="med" len="med"/>
            <a:tailEnd type="arrow" w="lg" len="med"/>
          </a:ln>
          <a:effectLst/>
        </p:spPr>
        <p:txBody>
          <a:bodyPr wrap="none" anchor="ctr">
            <a:spAutoFit/>
          </a:bodyPr>
          <a:lstStyle/>
          <a:p>
            <a:endParaRPr lang="en-US"/>
          </a:p>
        </p:txBody>
      </p:sp>
      <p:sp>
        <p:nvSpPr>
          <p:cNvPr id="19" name="Line 7"/>
          <p:cNvSpPr>
            <a:spLocks noChangeShapeType="1"/>
          </p:cNvSpPr>
          <p:nvPr>
            <p:custDataLst>
              <p:tags r:id="rId4"/>
            </p:custDataLst>
          </p:nvPr>
        </p:nvSpPr>
        <p:spPr bwMode="auto">
          <a:xfrm>
            <a:off x="2209800" y="1066800"/>
            <a:ext cx="0" cy="381000"/>
          </a:xfrm>
          <a:prstGeom prst="line">
            <a:avLst/>
          </a:prstGeom>
          <a:noFill/>
          <a:ln w="28575">
            <a:solidFill>
              <a:srgbClr val="FFFFFF"/>
            </a:solidFill>
            <a:round/>
            <a:headEnd type="none" w="med" len="med"/>
            <a:tailEnd type="arrow" w="lg" len="med"/>
          </a:ln>
          <a:effectLst/>
        </p:spPr>
        <p:txBody>
          <a:bodyPr wrap="none" anchor="ctr">
            <a:spAutoFit/>
          </a:bodyPr>
          <a:lstStyle/>
          <a:p>
            <a:endParaRPr lang="en-US"/>
          </a:p>
        </p:txBody>
      </p:sp>
      <p:sp>
        <p:nvSpPr>
          <p:cNvPr id="20" name="Line 10"/>
          <p:cNvSpPr>
            <a:spLocks noChangeShapeType="1"/>
          </p:cNvSpPr>
          <p:nvPr>
            <p:custDataLst>
              <p:tags r:id="rId5"/>
            </p:custDataLst>
          </p:nvPr>
        </p:nvSpPr>
        <p:spPr bwMode="auto">
          <a:xfrm flipH="1">
            <a:off x="762000" y="1981200"/>
            <a:ext cx="457200" cy="0"/>
          </a:xfrm>
          <a:prstGeom prst="line">
            <a:avLst/>
          </a:prstGeom>
          <a:noFill/>
          <a:ln w="28575">
            <a:solidFill>
              <a:srgbClr val="FFFFFF"/>
            </a:solidFill>
            <a:round/>
            <a:headEnd type="none" w="med" len="med"/>
            <a:tailEnd type="arrow" w="lg" len="med"/>
          </a:ln>
          <a:effectLst/>
        </p:spPr>
        <p:txBody>
          <a:bodyPr anchor="ctr">
            <a:spAutoFit/>
          </a:bodyPr>
          <a:lstStyle/>
          <a:p>
            <a:endParaRPr lang="en-US"/>
          </a:p>
        </p:txBody>
      </p:sp>
      <p:sp>
        <p:nvSpPr>
          <p:cNvPr id="21" name="Line 11"/>
          <p:cNvSpPr>
            <a:spLocks noChangeShapeType="1"/>
          </p:cNvSpPr>
          <p:nvPr>
            <p:custDataLst>
              <p:tags r:id="rId6"/>
            </p:custDataLst>
          </p:nvPr>
        </p:nvSpPr>
        <p:spPr bwMode="auto">
          <a:xfrm>
            <a:off x="1828800" y="2438400"/>
            <a:ext cx="0" cy="457200"/>
          </a:xfrm>
          <a:prstGeom prst="line">
            <a:avLst/>
          </a:prstGeom>
          <a:noFill/>
          <a:ln w="28575">
            <a:solidFill>
              <a:srgbClr val="FFFFFF"/>
            </a:solidFill>
            <a:round/>
            <a:headEnd type="none" w="med" len="med"/>
            <a:tailEnd type="arrow" w="lg" len="med"/>
          </a:ln>
          <a:effectLst/>
        </p:spPr>
        <p:txBody>
          <a:bodyPr wrap="square" anchor="ctr">
            <a:spAutoFit/>
          </a:bodyPr>
          <a:lstStyle/>
          <a:p>
            <a:endParaRPr lang="en-US"/>
          </a:p>
        </p:txBody>
      </p:sp>
      <p:sp>
        <p:nvSpPr>
          <p:cNvPr id="22" name="TextBox 21"/>
          <p:cNvSpPr txBox="1"/>
          <p:nvPr>
            <p:custDataLst>
              <p:tags r:id="rId7"/>
            </p:custDataLst>
          </p:nvPr>
        </p:nvSpPr>
        <p:spPr bwMode="auto">
          <a:xfrm>
            <a:off x="1371600" y="435472"/>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smtClean="0">
                <a:solidFill>
                  <a:srgbClr val="FFFFFF"/>
                </a:solidFill>
                <a:latin typeface="Calibri" pitchFamily="34" charset="0"/>
              </a:rPr>
              <a:t>A</a:t>
            </a:r>
          </a:p>
        </p:txBody>
      </p:sp>
      <p:sp>
        <p:nvSpPr>
          <p:cNvPr id="23" name="TextBox 22"/>
          <p:cNvSpPr txBox="1"/>
          <p:nvPr>
            <p:custDataLst>
              <p:tags r:id="rId8"/>
            </p:custDataLst>
          </p:nvPr>
        </p:nvSpPr>
        <p:spPr bwMode="auto">
          <a:xfrm>
            <a:off x="2057400" y="457200"/>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smtClean="0">
                <a:solidFill>
                  <a:srgbClr val="FFFFFF"/>
                </a:solidFill>
                <a:latin typeface="Calibri" pitchFamily="34" charset="0"/>
              </a:rPr>
              <a:t>B</a:t>
            </a:r>
          </a:p>
        </p:txBody>
      </p:sp>
      <p:sp>
        <p:nvSpPr>
          <p:cNvPr id="24" name="TextBox 23"/>
          <p:cNvSpPr txBox="1"/>
          <p:nvPr>
            <p:custDataLst>
              <p:tags r:id="rId9"/>
            </p:custDataLst>
          </p:nvPr>
        </p:nvSpPr>
        <p:spPr bwMode="auto">
          <a:xfrm>
            <a:off x="1676400" y="2797672"/>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a:solidFill>
                  <a:srgbClr val="FFFFFF"/>
                </a:solidFill>
                <a:latin typeface="Calibri" pitchFamily="34" charset="0"/>
              </a:rPr>
              <a:t>S</a:t>
            </a:r>
            <a:endParaRPr lang="en-US" sz="3200" dirty="0" smtClean="0">
              <a:solidFill>
                <a:srgbClr val="FFFFFF"/>
              </a:solidFill>
              <a:latin typeface="Calibri" pitchFamily="34" charset="0"/>
            </a:endParaRPr>
          </a:p>
        </p:txBody>
      </p:sp>
      <p:sp>
        <p:nvSpPr>
          <p:cNvPr id="26" name="Line 10"/>
          <p:cNvSpPr>
            <a:spLocks noChangeShapeType="1"/>
          </p:cNvSpPr>
          <p:nvPr>
            <p:custDataLst>
              <p:tags r:id="rId10"/>
            </p:custDataLst>
          </p:nvPr>
        </p:nvSpPr>
        <p:spPr bwMode="auto">
          <a:xfrm flipH="1">
            <a:off x="2438400" y="1981200"/>
            <a:ext cx="457200" cy="0"/>
          </a:xfrm>
          <a:prstGeom prst="line">
            <a:avLst/>
          </a:prstGeom>
          <a:noFill/>
          <a:ln w="28575">
            <a:solidFill>
              <a:srgbClr val="FFFFFF"/>
            </a:solidFill>
            <a:round/>
            <a:headEnd type="none" w="med" len="med"/>
            <a:tailEnd type="arrow" w="lg" len="med"/>
          </a:ln>
          <a:effectLst/>
        </p:spPr>
        <p:txBody>
          <a:bodyPr anchor="ctr">
            <a:spAutoFit/>
          </a:bodyPr>
          <a:lstStyle/>
          <a:p>
            <a:endParaRPr lang="en-US"/>
          </a:p>
        </p:txBody>
      </p:sp>
      <p:sp>
        <p:nvSpPr>
          <p:cNvPr id="27" name="TextBox 26"/>
          <p:cNvSpPr txBox="1"/>
          <p:nvPr>
            <p:custDataLst>
              <p:tags r:id="rId11"/>
            </p:custDataLst>
          </p:nvPr>
        </p:nvSpPr>
        <p:spPr bwMode="auto">
          <a:xfrm>
            <a:off x="2743200" y="1600200"/>
            <a:ext cx="914400" cy="665761"/>
          </a:xfrm>
          <a:prstGeom prst="rect">
            <a:avLst/>
          </a:prstGeom>
          <a:noFill/>
          <a:ln w="9525">
            <a:noFill/>
            <a:round/>
            <a:headEnd/>
            <a:tailEnd/>
          </a:ln>
          <a:effectLst/>
        </p:spPr>
        <p:txBody>
          <a:bodyPr wrap="none" lIns="0" tIns="0" rIns="0" bIns="0" rtlCol="0">
            <a:noAutofit/>
          </a:bodyPr>
          <a:lstStyle/>
          <a:p>
            <a:pPr algn="ctr" eaLnBrk="1" hangingPunct="1">
              <a:lnSpc>
                <a:spcPct val="116000"/>
              </a:lnSpc>
              <a:tabLst>
                <a:tab pos="723900" algn="l"/>
                <a:tab pos="1447800" algn="l"/>
                <a:tab pos="2171700" algn="l"/>
              </a:tabLst>
            </a:pPr>
            <a:r>
              <a:rPr lang="en-US" sz="3200" dirty="0" err="1" smtClean="0">
                <a:solidFill>
                  <a:srgbClr val="FFFFFF"/>
                </a:solidFill>
                <a:latin typeface="Calibri" pitchFamily="34" charset="0"/>
              </a:rPr>
              <a:t>C</a:t>
            </a:r>
            <a:r>
              <a:rPr lang="en-US" sz="3200" baseline="-25000" dirty="0" err="1" smtClean="0">
                <a:solidFill>
                  <a:srgbClr val="FFFFFF"/>
                </a:solidFill>
                <a:latin typeface="Calibri" pitchFamily="34" charset="0"/>
              </a:rPr>
              <a:t>in</a:t>
            </a:r>
            <a:endParaRPr lang="en-US" sz="3200" baseline="-25000" dirty="0" smtClean="0">
              <a:solidFill>
                <a:srgbClr val="FFFFFF"/>
              </a:solidFill>
              <a:latin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581147879"/>
              </p:ext>
            </p:extLst>
          </p:nvPr>
        </p:nvGraphicFramePr>
        <p:xfrm>
          <a:off x="397622" y="3476102"/>
          <a:ext cx="2878979" cy="3337560"/>
        </p:xfrm>
        <a:graphic>
          <a:graphicData uri="http://schemas.openxmlformats.org/drawingml/2006/table">
            <a:tbl>
              <a:tblPr firstRow="1" bandRow="1">
                <a:tableStyleId>{5C22544A-7EE6-4342-B048-85BDC9FD1C3A}</a:tableStyleId>
              </a:tblPr>
              <a:tblGrid>
                <a:gridCol w="516778"/>
                <a:gridCol w="457200"/>
                <a:gridCol w="533400"/>
                <a:gridCol w="685800"/>
                <a:gridCol w="685801"/>
              </a:tblGrid>
              <a:tr h="370840">
                <a:tc>
                  <a:txBody>
                    <a:bodyPr/>
                    <a:lstStyle/>
                    <a:p>
                      <a:r>
                        <a:rPr lang="en-US" dirty="0" smtClean="0">
                          <a:solidFill>
                            <a:schemeClr val="tx1"/>
                          </a:solidFill>
                        </a:rPr>
                        <a:t>A</a:t>
                      </a:r>
                      <a:endParaRPr lang="en-US" dirty="0">
                        <a:solidFill>
                          <a:schemeClr val="tx1"/>
                        </a:solidFill>
                      </a:endParaRPr>
                    </a:p>
                  </a:txBody>
                  <a:tcPr>
                    <a:noFill/>
                  </a:tcPr>
                </a:tc>
                <a:tc>
                  <a:txBody>
                    <a:bodyPr/>
                    <a:lstStyle/>
                    <a:p>
                      <a:r>
                        <a:rPr lang="en-US" dirty="0" smtClean="0">
                          <a:solidFill>
                            <a:schemeClr val="tx1"/>
                          </a:solidFill>
                        </a:rPr>
                        <a:t>B</a:t>
                      </a:r>
                      <a:endParaRPr lang="en-US" dirty="0">
                        <a:solidFill>
                          <a:schemeClr val="tx1"/>
                        </a:solidFill>
                      </a:endParaRPr>
                    </a:p>
                  </a:txBody>
                  <a:tcPr>
                    <a:noFill/>
                  </a:tcPr>
                </a:tc>
                <a:tc>
                  <a:txBody>
                    <a:bodyPr/>
                    <a:lstStyle/>
                    <a:p>
                      <a:r>
                        <a:rPr lang="en-US" dirty="0" err="1" smtClean="0">
                          <a:solidFill>
                            <a:schemeClr val="tx1"/>
                          </a:solidFill>
                        </a:rPr>
                        <a:t>C</a:t>
                      </a:r>
                      <a:r>
                        <a:rPr lang="en-US" baseline="-25000" dirty="0" err="1" smtClean="0">
                          <a:solidFill>
                            <a:schemeClr val="tx1"/>
                          </a:solidFill>
                        </a:rPr>
                        <a:t>in</a:t>
                      </a:r>
                      <a:endParaRPr lang="en-US" baseline="-25000"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err="1" smtClean="0">
                          <a:solidFill>
                            <a:schemeClr val="tx1"/>
                          </a:solidFill>
                        </a:rPr>
                        <a:t>C</a:t>
                      </a:r>
                      <a:r>
                        <a:rPr lang="en-US" baseline="-25000" dirty="0" err="1" smtClean="0">
                          <a:solidFill>
                            <a:schemeClr val="tx1"/>
                          </a:solidFill>
                        </a:rPr>
                        <a:t>out</a:t>
                      </a:r>
                      <a:endParaRPr lang="en-US" baseline="-25000"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tx1"/>
                          </a:solidFill>
                        </a:rPr>
                        <a:t>S</a:t>
                      </a:r>
                      <a:endParaRPr lang="en-US" dirty="0">
                        <a:solidFill>
                          <a:schemeClr val="tx1"/>
                        </a:solidFill>
                      </a:endParaRPr>
                    </a:p>
                  </a:txBody>
                  <a:tcPr>
                    <a:noFill/>
                  </a:tcPr>
                </a:tc>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1"/>
                          </a:solidFill>
                        </a:rPr>
                        <a:t>0</a:t>
                      </a:r>
                      <a:endParaRPr lang="en-US" dirty="0">
                        <a:solidFill>
                          <a:schemeClr val="accent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1"/>
                          </a:solidFill>
                        </a:rPr>
                        <a:t>0</a:t>
                      </a:r>
                      <a:endParaRPr lang="en-US" dirty="0">
                        <a:solidFill>
                          <a:schemeClr val="accent1"/>
                        </a:solidFill>
                      </a:endParaRPr>
                    </a:p>
                  </a:txBody>
                  <a:tcPr>
                    <a:noFill/>
                  </a:tcPr>
                </a:tc>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1"/>
                          </a:solidFill>
                        </a:rPr>
                        <a:t>0</a:t>
                      </a:r>
                      <a:endParaRPr lang="en-US" dirty="0">
                        <a:solidFill>
                          <a:schemeClr val="accent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1"/>
                          </a:solidFill>
                        </a:rPr>
                        <a:t>1</a:t>
                      </a:r>
                      <a:endParaRPr lang="en-US" dirty="0">
                        <a:solidFill>
                          <a:schemeClr val="accent1"/>
                        </a:solidFill>
                      </a:endParaRPr>
                    </a:p>
                  </a:txBody>
                  <a:tcPr>
                    <a:noFill/>
                  </a:tcPr>
                </a:tc>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1"/>
                          </a:solidFill>
                        </a:rPr>
                        <a:t>0</a:t>
                      </a:r>
                      <a:endParaRPr lang="en-US" dirty="0">
                        <a:solidFill>
                          <a:schemeClr val="accent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1"/>
                          </a:solidFill>
                        </a:rPr>
                        <a:t>1</a:t>
                      </a:r>
                      <a:endParaRPr lang="en-US" dirty="0">
                        <a:solidFill>
                          <a:schemeClr val="accent1"/>
                        </a:solidFill>
                      </a:endParaRPr>
                    </a:p>
                  </a:txBody>
                  <a:tcPr>
                    <a:noFill/>
                  </a:tcPr>
                </a:tc>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1"/>
                          </a:solidFill>
                        </a:rPr>
                        <a:t>1</a:t>
                      </a:r>
                      <a:endParaRPr lang="en-US" dirty="0">
                        <a:solidFill>
                          <a:schemeClr val="accent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1"/>
                          </a:solidFill>
                        </a:rPr>
                        <a:t>0</a:t>
                      </a:r>
                      <a:endParaRPr lang="en-US" dirty="0">
                        <a:solidFill>
                          <a:schemeClr val="accent1"/>
                        </a:solidFill>
                      </a:endParaRPr>
                    </a:p>
                  </a:txBody>
                  <a:tcPr>
                    <a:noFill/>
                  </a:tcPr>
                </a:tc>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1"/>
                          </a:solidFill>
                        </a:rPr>
                        <a:t>0</a:t>
                      </a:r>
                      <a:endParaRPr lang="en-US" dirty="0">
                        <a:solidFill>
                          <a:schemeClr val="accent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1"/>
                          </a:solidFill>
                        </a:rPr>
                        <a:t>1</a:t>
                      </a:r>
                      <a:endParaRPr lang="en-US" dirty="0">
                        <a:solidFill>
                          <a:schemeClr val="accent1"/>
                        </a:solidFill>
                      </a:endParaRPr>
                    </a:p>
                  </a:txBody>
                  <a:tcPr>
                    <a:noFill/>
                  </a:tcPr>
                </a:tc>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1"/>
                          </a:solidFill>
                        </a:rPr>
                        <a:t>1</a:t>
                      </a:r>
                      <a:endParaRPr lang="en-US" dirty="0">
                        <a:solidFill>
                          <a:schemeClr val="accent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1"/>
                          </a:solidFill>
                        </a:rPr>
                        <a:t>0</a:t>
                      </a:r>
                      <a:endParaRPr lang="en-US" dirty="0">
                        <a:solidFill>
                          <a:schemeClr val="accent1"/>
                        </a:solidFill>
                      </a:endParaRPr>
                    </a:p>
                  </a:txBody>
                  <a:tcPr>
                    <a:noFill/>
                  </a:tcPr>
                </a:tc>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1"/>
                          </a:solidFill>
                        </a:rPr>
                        <a:t>1</a:t>
                      </a:r>
                      <a:endParaRPr lang="en-US" dirty="0">
                        <a:solidFill>
                          <a:schemeClr val="accent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1"/>
                          </a:solidFill>
                        </a:rPr>
                        <a:t>0</a:t>
                      </a:r>
                      <a:endParaRPr lang="en-US" dirty="0">
                        <a:solidFill>
                          <a:schemeClr val="accent1"/>
                        </a:solidFill>
                      </a:endParaRPr>
                    </a:p>
                  </a:txBody>
                  <a:tcPr>
                    <a:noFill/>
                  </a:tcPr>
                </a:tc>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1"/>
                          </a:solidFill>
                        </a:rPr>
                        <a:t>1</a:t>
                      </a:r>
                      <a:endParaRPr lang="en-US" dirty="0">
                        <a:solidFill>
                          <a:schemeClr val="accent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1"/>
                          </a:solidFill>
                        </a:rPr>
                        <a:t>1</a:t>
                      </a:r>
                      <a:endParaRPr lang="en-US" dirty="0">
                        <a:solidFill>
                          <a:schemeClr val="accent1"/>
                        </a:solidFill>
                      </a:endParaRPr>
                    </a:p>
                  </a:txBody>
                  <a:tcPr>
                    <a:noFill/>
                  </a:tcPr>
                </a:tc>
              </a:tr>
            </a:tbl>
          </a:graphicData>
        </a:graphic>
      </p:graphicFrame>
      <mc:AlternateContent xmlns:mc="http://schemas.openxmlformats.org/markup-compatibility/2006" xmlns:a14="http://schemas.microsoft.com/office/drawing/2010/main">
        <mc:Choice Requires="a14">
          <p:sp>
            <p:nvSpPr>
              <p:cNvPr id="28" name="Rectangle 43"/>
              <p:cNvSpPr>
                <a:spLocks noChangeArrowheads="1"/>
              </p:cNvSpPr>
              <p:nvPr>
                <p:custDataLst>
                  <p:tags r:id="rId12"/>
                </p:custDataLst>
              </p:nvPr>
            </p:nvSpPr>
            <p:spPr bwMode="auto">
              <a:xfrm>
                <a:off x="3581400" y="685800"/>
                <a:ext cx="5791200" cy="5667375"/>
              </a:xfrm>
              <a:prstGeom prst="rect">
                <a:avLst/>
              </a:prstGeom>
              <a:noFill/>
              <a:ln w="9525">
                <a:noFill/>
                <a:round/>
                <a:headEnd/>
                <a:tailEnd/>
              </a:ln>
              <a:effectLst/>
            </p:spPr>
            <p:txBody>
              <a:bodyPr lIns="0" tIns="0" rIns="0" bIns="0">
                <a:noAutofit/>
              </a:bodyPr>
              <a:lstStyle/>
              <a:p>
                <a:pPr marL="342900" indent="-342900">
                  <a:spcBef>
                    <a:spcPct val="20000"/>
                  </a:spcBef>
                  <a:buClr>
                    <a:schemeClr val="tx2"/>
                  </a:buClr>
                </a:pPr>
                <a:r>
                  <a:rPr lang="en-US" sz="3200" dirty="0" smtClean="0">
                    <a:solidFill>
                      <a:schemeClr val="accent1"/>
                    </a:solidFill>
                    <a:latin typeface="Calibri"/>
                  </a:rPr>
                  <a:t>Full Adder</a:t>
                </a:r>
              </a:p>
              <a:p>
                <a:pPr marL="342900" indent="-342900">
                  <a:spcBef>
                    <a:spcPct val="20000"/>
                  </a:spcBef>
                  <a:buClr>
                    <a:schemeClr val="accent1"/>
                  </a:buClr>
                  <a:buFont typeface="Arial" pitchFamily="34" charset="0"/>
                  <a:buChar char="•"/>
                </a:pPr>
                <a:r>
                  <a:rPr lang="en-US" sz="2800" dirty="0" smtClean="0">
                    <a:solidFill>
                      <a:srgbClr val="FFFFFF"/>
                    </a:solidFill>
                    <a:latin typeface="Calibri"/>
                  </a:rPr>
                  <a:t>Adds three 1-bit numbers</a:t>
                </a:r>
              </a:p>
              <a:p>
                <a:pPr marL="342900" indent="-342900">
                  <a:spcBef>
                    <a:spcPct val="20000"/>
                  </a:spcBef>
                  <a:buClr>
                    <a:schemeClr val="accent1"/>
                  </a:buClr>
                  <a:buFont typeface="Arial" pitchFamily="34" charset="0"/>
                  <a:buChar char="•"/>
                </a:pPr>
                <a:r>
                  <a:rPr lang="en-US" sz="2800" dirty="0" smtClean="0">
                    <a:solidFill>
                      <a:srgbClr val="FFFFFF"/>
                    </a:solidFill>
                    <a:latin typeface="Calibri"/>
                  </a:rPr>
                  <a:t>Computes 1-bit result and 1-bit carry</a:t>
                </a:r>
              </a:p>
              <a:p>
                <a:pPr marL="342900" indent="-342900">
                  <a:spcBef>
                    <a:spcPct val="20000"/>
                  </a:spcBef>
                  <a:buClr>
                    <a:schemeClr val="accent1"/>
                  </a:buClr>
                  <a:buFont typeface="Arial" pitchFamily="34" charset="0"/>
                  <a:buChar char="•"/>
                </a:pPr>
                <a:r>
                  <a:rPr lang="en-US" sz="2800" dirty="0" smtClean="0">
                    <a:solidFill>
                      <a:srgbClr val="FFFFFF"/>
                    </a:solidFill>
                    <a:latin typeface="Calibri"/>
                  </a:rPr>
                  <a:t>Can be cascaded</a:t>
                </a:r>
              </a:p>
              <a:p>
                <a:pPr marL="342900" indent="-342900">
                  <a:spcBef>
                    <a:spcPct val="20000"/>
                  </a:spcBef>
                  <a:buClr>
                    <a:schemeClr val="accent1"/>
                  </a:buClr>
                  <a:buFont typeface="Arial" pitchFamily="34" charset="0"/>
                  <a:buChar char="•"/>
                </a:pPr>
                <a:endParaRPr lang="en-US" sz="2800" dirty="0" smtClean="0">
                  <a:solidFill>
                    <a:srgbClr val="FFFFFF"/>
                  </a:solidFill>
                  <a:latin typeface="Calibri"/>
                </a:endParaRPr>
              </a:p>
              <a:p>
                <a:pPr marL="342900" indent="-342900">
                  <a:spcBef>
                    <a:spcPct val="20000"/>
                  </a:spcBef>
                  <a:buClr>
                    <a:schemeClr val="accent1"/>
                  </a:buClr>
                  <a:buFont typeface="Arial" pitchFamily="34" charset="0"/>
                  <a:buChar char="•"/>
                </a:pPr>
                <a:r>
                  <a:rPr lang="en-US" sz="2000" dirty="0" smtClean="0">
                    <a:solidFill>
                      <a:schemeClr val="accent1"/>
                    </a:solidFill>
                  </a:rPr>
                  <a:t>S = </a:t>
                </a:r>
                <a14:m>
                  <m:oMath xmlns:m="http://schemas.openxmlformats.org/officeDocument/2006/math">
                    <m:acc>
                      <m:accPr>
                        <m:chr m:val="̅"/>
                        <m:ctrlPr>
                          <a:rPr lang="en-US" sz="2000" i="1">
                            <a:solidFill>
                              <a:schemeClr val="accent1"/>
                            </a:solidFill>
                            <a:latin typeface="Cambria Math"/>
                          </a:rPr>
                        </m:ctrlPr>
                      </m:accPr>
                      <m:e>
                        <m:r>
                          <m:rPr>
                            <m:sty m:val="p"/>
                          </m:rPr>
                          <a:rPr lang="en-US" sz="2000">
                            <a:solidFill>
                              <a:schemeClr val="accent1"/>
                            </a:solidFill>
                            <a:latin typeface="Cambria Math"/>
                          </a:rPr>
                          <m:t>AB</m:t>
                        </m:r>
                      </m:e>
                    </m:acc>
                  </m:oMath>
                </a14:m>
                <a:r>
                  <a:rPr lang="en-US" sz="2000" dirty="0">
                    <a:solidFill>
                      <a:schemeClr val="accent1"/>
                    </a:solidFill>
                  </a:rPr>
                  <a:t>C + </a:t>
                </a:r>
                <a14:m>
                  <m:oMath xmlns:m="http://schemas.openxmlformats.org/officeDocument/2006/math">
                    <m:acc>
                      <m:accPr>
                        <m:chr m:val="̅"/>
                        <m:ctrlPr>
                          <a:rPr lang="en-US" sz="2000" i="1">
                            <a:solidFill>
                              <a:schemeClr val="accent1"/>
                            </a:solidFill>
                            <a:latin typeface="Cambria Math"/>
                          </a:rPr>
                        </m:ctrlPr>
                      </m:accPr>
                      <m:e>
                        <m:r>
                          <m:rPr>
                            <m:sty m:val="p"/>
                          </m:rPr>
                          <a:rPr lang="en-US" sz="2000">
                            <a:solidFill>
                              <a:schemeClr val="accent1"/>
                            </a:solidFill>
                            <a:latin typeface="Cambria Math"/>
                          </a:rPr>
                          <m:t>A</m:t>
                        </m:r>
                      </m:e>
                    </m:acc>
                  </m:oMath>
                </a14:m>
                <a:r>
                  <a:rPr lang="en-US" sz="2000" dirty="0">
                    <a:solidFill>
                      <a:schemeClr val="accent1"/>
                    </a:solidFill>
                  </a:rPr>
                  <a:t>B</a:t>
                </a:r>
                <a14:m>
                  <m:oMath xmlns:m="http://schemas.openxmlformats.org/officeDocument/2006/math">
                    <m:acc>
                      <m:accPr>
                        <m:chr m:val="̅"/>
                        <m:ctrlPr>
                          <a:rPr lang="en-US" sz="2000" i="1">
                            <a:solidFill>
                              <a:schemeClr val="accent1"/>
                            </a:solidFill>
                            <a:latin typeface="Cambria Math"/>
                          </a:rPr>
                        </m:ctrlPr>
                      </m:accPr>
                      <m:e>
                        <m:r>
                          <m:rPr>
                            <m:sty m:val="p"/>
                          </m:rPr>
                          <a:rPr lang="en-US" sz="2000">
                            <a:solidFill>
                              <a:schemeClr val="accent1"/>
                            </a:solidFill>
                            <a:latin typeface="Cambria Math"/>
                          </a:rPr>
                          <m:t>C</m:t>
                        </m:r>
                      </m:e>
                    </m:acc>
                  </m:oMath>
                </a14:m>
                <a:r>
                  <a:rPr lang="en-US" sz="2000" dirty="0">
                    <a:solidFill>
                      <a:schemeClr val="accent1"/>
                    </a:solidFill>
                  </a:rPr>
                  <a:t> + A</a:t>
                </a:r>
                <a14:m>
                  <m:oMath xmlns:m="http://schemas.openxmlformats.org/officeDocument/2006/math">
                    <m:acc>
                      <m:accPr>
                        <m:chr m:val="̅"/>
                        <m:ctrlPr>
                          <a:rPr lang="en-US" sz="2000" i="1">
                            <a:solidFill>
                              <a:schemeClr val="accent1"/>
                            </a:solidFill>
                            <a:latin typeface="Cambria Math"/>
                          </a:rPr>
                        </m:ctrlPr>
                      </m:accPr>
                      <m:e>
                        <m:r>
                          <m:rPr>
                            <m:sty m:val="p"/>
                          </m:rPr>
                          <a:rPr lang="en-US" sz="2000">
                            <a:solidFill>
                              <a:schemeClr val="accent1"/>
                            </a:solidFill>
                            <a:latin typeface="Cambria Math"/>
                          </a:rPr>
                          <m:t>BC</m:t>
                        </m:r>
                      </m:e>
                    </m:acc>
                  </m:oMath>
                </a14:m>
                <a:r>
                  <a:rPr lang="en-US" sz="2000" dirty="0">
                    <a:solidFill>
                      <a:schemeClr val="accent1"/>
                    </a:solidFill>
                  </a:rPr>
                  <a:t> + ABC</a:t>
                </a:r>
              </a:p>
              <a:p>
                <a:pPr marL="342900" indent="-342900">
                  <a:spcBef>
                    <a:spcPct val="20000"/>
                  </a:spcBef>
                  <a:buClr>
                    <a:schemeClr val="accent1"/>
                  </a:buClr>
                  <a:buFont typeface="Arial" pitchFamily="34" charset="0"/>
                  <a:buChar char="•"/>
                </a:pPr>
                <a:r>
                  <a:rPr lang="en-US" sz="2000" dirty="0" err="1">
                    <a:solidFill>
                      <a:srgbClr val="FFFFFF"/>
                    </a:solidFill>
                  </a:rPr>
                  <a:t>C</a:t>
                </a:r>
                <a:r>
                  <a:rPr lang="en-US" sz="2000" baseline="-25000" dirty="0" err="1">
                    <a:solidFill>
                      <a:srgbClr val="FFFFFF"/>
                    </a:solidFill>
                  </a:rPr>
                  <a:t>out</a:t>
                </a:r>
                <a:r>
                  <a:rPr lang="en-US" sz="2000" dirty="0">
                    <a:solidFill>
                      <a:srgbClr val="FFFFFF"/>
                    </a:solidFill>
                  </a:rPr>
                  <a:t> = </a:t>
                </a:r>
                <a14:m>
                  <m:oMath xmlns:m="http://schemas.openxmlformats.org/officeDocument/2006/math">
                    <m:acc>
                      <m:accPr>
                        <m:chr m:val="̅"/>
                        <m:ctrlPr>
                          <a:rPr lang="en-US" sz="2000" i="1">
                            <a:solidFill>
                              <a:srgbClr val="FFFFFF"/>
                            </a:solidFill>
                            <a:latin typeface="Cambria Math"/>
                          </a:rPr>
                        </m:ctrlPr>
                      </m:accPr>
                      <m:e>
                        <m:r>
                          <m:rPr>
                            <m:sty m:val="p"/>
                          </m:rPr>
                          <a:rPr lang="en-US" sz="2000">
                            <a:solidFill>
                              <a:srgbClr val="FFFFFF"/>
                            </a:solidFill>
                            <a:latin typeface="Cambria Math"/>
                          </a:rPr>
                          <m:t>A</m:t>
                        </m:r>
                      </m:e>
                    </m:acc>
                  </m:oMath>
                </a14:m>
                <a:r>
                  <a:rPr lang="en-US" sz="2000" dirty="0">
                    <a:solidFill>
                      <a:srgbClr val="FFFFFF"/>
                    </a:solidFill>
                  </a:rPr>
                  <a:t>BC + A</a:t>
                </a:r>
                <a14:m>
                  <m:oMath xmlns:m="http://schemas.openxmlformats.org/officeDocument/2006/math">
                    <m:acc>
                      <m:accPr>
                        <m:chr m:val="̅"/>
                        <m:ctrlPr>
                          <a:rPr lang="en-US" sz="2000" i="1">
                            <a:solidFill>
                              <a:srgbClr val="FFFFFF"/>
                            </a:solidFill>
                            <a:latin typeface="Cambria Math"/>
                          </a:rPr>
                        </m:ctrlPr>
                      </m:accPr>
                      <m:e>
                        <m:r>
                          <m:rPr>
                            <m:sty m:val="p"/>
                          </m:rPr>
                          <a:rPr lang="en-US" sz="2000">
                            <a:solidFill>
                              <a:srgbClr val="FFFFFF"/>
                            </a:solidFill>
                            <a:latin typeface="Cambria Math"/>
                          </a:rPr>
                          <m:t>B</m:t>
                        </m:r>
                      </m:e>
                    </m:acc>
                  </m:oMath>
                </a14:m>
                <a:r>
                  <a:rPr lang="en-US" sz="2000" dirty="0">
                    <a:solidFill>
                      <a:srgbClr val="FFFFFF"/>
                    </a:solidFill>
                  </a:rPr>
                  <a:t>C + AB</a:t>
                </a:r>
                <a14:m>
                  <m:oMath xmlns:m="http://schemas.openxmlformats.org/officeDocument/2006/math">
                    <m:acc>
                      <m:accPr>
                        <m:chr m:val="̅"/>
                        <m:ctrlPr>
                          <a:rPr lang="en-US" sz="2000" i="1">
                            <a:solidFill>
                              <a:srgbClr val="FFFFFF"/>
                            </a:solidFill>
                            <a:latin typeface="Cambria Math"/>
                          </a:rPr>
                        </m:ctrlPr>
                      </m:accPr>
                      <m:e>
                        <m:r>
                          <m:rPr>
                            <m:sty m:val="p"/>
                          </m:rPr>
                          <a:rPr lang="en-US" sz="2000">
                            <a:solidFill>
                              <a:srgbClr val="FFFFFF"/>
                            </a:solidFill>
                            <a:latin typeface="Cambria Math"/>
                          </a:rPr>
                          <m:t>C</m:t>
                        </m:r>
                      </m:e>
                    </m:acc>
                    <m:r>
                      <a:rPr lang="en-US" sz="2000" i="1">
                        <a:solidFill>
                          <a:srgbClr val="FFFFFF"/>
                        </a:solidFill>
                        <a:latin typeface="Cambria Math"/>
                      </a:rPr>
                      <m:t> </m:t>
                    </m:r>
                  </m:oMath>
                </a14:m>
                <a:r>
                  <a:rPr lang="en-US" sz="2000" dirty="0">
                    <a:solidFill>
                      <a:srgbClr val="FFFFFF"/>
                    </a:solidFill>
                  </a:rPr>
                  <a:t> + ABC</a:t>
                </a:r>
              </a:p>
              <a:p>
                <a:pPr marL="342900" indent="-342900">
                  <a:spcBef>
                    <a:spcPct val="20000"/>
                  </a:spcBef>
                  <a:buClr>
                    <a:schemeClr val="accent1"/>
                  </a:buClr>
                  <a:buFont typeface="Arial" pitchFamily="34" charset="0"/>
                  <a:buChar char="•"/>
                </a:pPr>
                <a:r>
                  <a:rPr lang="en-US" sz="2000" dirty="0" err="1">
                    <a:solidFill>
                      <a:schemeClr val="accent1"/>
                    </a:solidFill>
                  </a:rPr>
                  <a:t>C</a:t>
                </a:r>
                <a:r>
                  <a:rPr lang="en-US" sz="2000" baseline="-25000" dirty="0" err="1">
                    <a:solidFill>
                      <a:schemeClr val="accent1"/>
                    </a:solidFill>
                  </a:rPr>
                  <a:t>out</a:t>
                </a:r>
                <a:r>
                  <a:rPr lang="en-US" sz="2000" dirty="0">
                    <a:solidFill>
                      <a:schemeClr val="accent1"/>
                    </a:solidFill>
                  </a:rPr>
                  <a:t> = AB + AC + BC</a:t>
                </a:r>
                <a:endParaRPr lang="en-US" sz="2000" dirty="0">
                  <a:solidFill>
                    <a:schemeClr val="accent1"/>
                  </a:solidFill>
                  <a:latin typeface="Calibri"/>
                </a:endParaRPr>
              </a:p>
              <a:p>
                <a:pPr marL="342900" indent="-342900">
                  <a:spcBef>
                    <a:spcPct val="20000"/>
                  </a:spcBef>
                  <a:buClr>
                    <a:schemeClr val="accent1"/>
                  </a:buClr>
                  <a:buFont typeface="Arial" pitchFamily="34" charset="0"/>
                  <a:buChar char="•"/>
                </a:pPr>
                <a:endParaRPr lang="en-US" sz="3200" dirty="0" smtClean="0">
                  <a:solidFill>
                    <a:srgbClr val="FFFFFF"/>
                  </a:solidFill>
                  <a:latin typeface="Calibri"/>
                </a:endParaRPr>
              </a:p>
            </p:txBody>
          </p:sp>
        </mc:Choice>
        <mc:Fallback xmlns="">
          <p:sp>
            <p:nvSpPr>
              <p:cNvPr id="28" name="Rectangle 43"/>
              <p:cNvSpPr>
                <a:spLocks noRot="1" noChangeAspect="1" noMove="1" noResize="1" noEditPoints="1" noAdjustHandles="1" noChangeArrowheads="1" noChangeShapeType="1" noTextEdit="1"/>
              </p:cNvSpPr>
              <p:nvPr>
                <p:custDataLst>
                  <p:tags r:id="rId65"/>
                </p:custDataLst>
              </p:nvPr>
            </p:nvSpPr>
            <p:spPr bwMode="auto">
              <a:xfrm>
                <a:off x="3581400" y="685800"/>
                <a:ext cx="5791200" cy="5667375"/>
              </a:xfrm>
              <a:prstGeom prst="rect">
                <a:avLst/>
              </a:prstGeom>
              <a:blipFill rotWithShape="1">
                <a:blip r:embed="rId66"/>
                <a:stretch>
                  <a:fillRect l="-4316" t="-2260" r="-1474"/>
                </a:stretch>
              </a:blipFill>
              <a:ln w="9525">
                <a:noFill/>
                <a:round/>
                <a:headEnd/>
                <a:tailEnd/>
              </a:ln>
              <a:effectLst/>
            </p:spPr>
            <p:txBody>
              <a:bodyPr/>
              <a:lstStyle/>
              <a:p>
                <a:r>
                  <a:rPr lang="en-US">
                    <a:noFill/>
                  </a:rPr>
                  <a:t> </a:t>
                </a:r>
              </a:p>
            </p:txBody>
          </p:sp>
        </mc:Fallback>
      </mc:AlternateContent>
      <p:sp>
        <p:nvSpPr>
          <p:cNvPr id="29" name="TextBox 28"/>
          <p:cNvSpPr txBox="1"/>
          <p:nvPr>
            <p:custDataLst>
              <p:tags r:id="rId13"/>
            </p:custDataLst>
          </p:nvPr>
        </p:nvSpPr>
        <p:spPr bwMode="auto">
          <a:xfrm>
            <a:off x="76200" y="1620239"/>
            <a:ext cx="914400" cy="665761"/>
          </a:xfrm>
          <a:prstGeom prst="rect">
            <a:avLst/>
          </a:prstGeom>
          <a:noFill/>
          <a:ln w="9525">
            <a:noFill/>
            <a:round/>
            <a:headEnd/>
            <a:tailEnd/>
          </a:ln>
          <a:effectLst/>
        </p:spPr>
        <p:txBody>
          <a:bodyPr wrap="none" lIns="0" tIns="0" rIns="0" bIns="0" rtlCol="0">
            <a:noAutofit/>
          </a:bodyPr>
          <a:lstStyle/>
          <a:p>
            <a:pPr algn="ctr" eaLnBrk="1" hangingPunct="1">
              <a:lnSpc>
                <a:spcPct val="116000"/>
              </a:lnSpc>
              <a:tabLst>
                <a:tab pos="723900" algn="l"/>
                <a:tab pos="1447800" algn="l"/>
                <a:tab pos="2171700" algn="l"/>
              </a:tabLst>
            </a:pPr>
            <a:r>
              <a:rPr lang="en-US" sz="3200" dirty="0" err="1" smtClean="0">
                <a:solidFill>
                  <a:srgbClr val="FFFFFF"/>
                </a:solidFill>
                <a:latin typeface="Calibri" pitchFamily="34" charset="0"/>
              </a:rPr>
              <a:t>C</a:t>
            </a:r>
            <a:r>
              <a:rPr lang="en-US" sz="3200" baseline="-25000" dirty="0" err="1" smtClean="0">
                <a:solidFill>
                  <a:srgbClr val="FFFFFF"/>
                </a:solidFill>
                <a:latin typeface="Calibri" pitchFamily="34" charset="0"/>
              </a:rPr>
              <a:t>out</a:t>
            </a:r>
            <a:endParaRPr lang="en-US" sz="3200" baseline="-25000" dirty="0" smtClean="0">
              <a:solidFill>
                <a:srgbClr val="FFFFFF"/>
              </a:solidFill>
              <a:latin typeface="Calibri" pitchFamily="34" charset="0"/>
            </a:endParaRPr>
          </a:p>
        </p:txBody>
      </p:sp>
      <p:graphicFrame>
        <p:nvGraphicFramePr>
          <p:cNvPr id="59" name="Group 60"/>
          <p:cNvGraphicFramePr>
            <a:graphicFrameLocks noGrp="1"/>
          </p:cNvGraphicFramePr>
          <p:nvPr>
            <p:extLst>
              <p:ext uri="{D42A27DB-BD31-4B8C-83A1-F6EECF244321}">
                <p14:modId xmlns:p14="http://schemas.microsoft.com/office/powerpoint/2010/main" val="3126175561"/>
              </p:ext>
            </p:extLst>
          </p:nvPr>
        </p:nvGraphicFramePr>
        <p:xfrm>
          <a:off x="5715000" y="6037262"/>
          <a:ext cx="1447800" cy="742442"/>
        </p:xfrm>
        <a:graphic>
          <a:graphicData uri="http://schemas.openxmlformats.org/drawingml/2006/table">
            <a:tbl>
              <a:tblPr/>
              <a:tblGrid>
                <a:gridCol w="361950"/>
                <a:gridCol w="361950"/>
                <a:gridCol w="361950"/>
                <a:gridCol w="361950"/>
              </a:tblGrid>
              <a:tr h="342900">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1"/>
                          </a:solidFill>
                          <a:effectLst/>
                          <a:latin typeface="Tahoma" pitchFamily="34"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1"/>
                          </a:solidFill>
                          <a:effectLst/>
                          <a:latin typeface="Tahoma"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1"/>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1"/>
                          </a:solidFill>
                          <a:effectLst/>
                          <a:latin typeface="Tahoma"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1"/>
                          </a:solidFill>
                          <a:effectLst/>
                          <a:latin typeface="Tahoma" pitchFamily="34"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1"/>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1"/>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1"/>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0" name="Line 77"/>
          <p:cNvSpPr>
            <a:spLocks noChangeShapeType="1"/>
          </p:cNvSpPr>
          <p:nvPr/>
        </p:nvSpPr>
        <p:spPr bwMode="auto">
          <a:xfrm flipH="1" flipV="1">
            <a:off x="5334000" y="5656262"/>
            <a:ext cx="381000" cy="381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srgbClr val="FFFFFF"/>
              </a:solidFill>
            </a:endParaRPr>
          </a:p>
        </p:txBody>
      </p:sp>
      <p:sp>
        <p:nvSpPr>
          <p:cNvPr id="84" name="Text Box 78"/>
          <p:cNvSpPr txBox="1">
            <a:spLocks noChangeArrowheads="1"/>
          </p:cNvSpPr>
          <p:nvPr/>
        </p:nvSpPr>
        <p:spPr bwMode="auto">
          <a:xfrm>
            <a:off x="5715000" y="5673724"/>
            <a:ext cx="1963738" cy="5159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rgbClr val="FFFFFF"/>
                </a:solidFill>
              </a:rPr>
              <a:t>00  01  11 10</a:t>
            </a:r>
          </a:p>
        </p:txBody>
      </p:sp>
      <p:sp>
        <p:nvSpPr>
          <p:cNvPr id="85" name="Text Box 79"/>
          <p:cNvSpPr txBox="1">
            <a:spLocks noChangeArrowheads="1"/>
          </p:cNvSpPr>
          <p:nvPr/>
        </p:nvSpPr>
        <p:spPr bwMode="auto">
          <a:xfrm>
            <a:off x="5437188" y="6054725"/>
            <a:ext cx="354012" cy="5159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rgbClr val="FFFFFF"/>
                </a:solidFill>
              </a:rPr>
              <a:t>0</a:t>
            </a:r>
          </a:p>
        </p:txBody>
      </p:sp>
      <p:sp>
        <p:nvSpPr>
          <p:cNvPr id="86" name="Text Box 80"/>
          <p:cNvSpPr txBox="1">
            <a:spLocks noChangeArrowheads="1"/>
          </p:cNvSpPr>
          <p:nvPr/>
        </p:nvSpPr>
        <p:spPr bwMode="auto">
          <a:xfrm>
            <a:off x="5437187" y="6342062"/>
            <a:ext cx="354013" cy="5159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rgbClr val="FFFFFF"/>
                </a:solidFill>
              </a:rPr>
              <a:t>1</a:t>
            </a:r>
          </a:p>
        </p:txBody>
      </p:sp>
      <p:sp>
        <p:nvSpPr>
          <p:cNvPr id="87" name="Text Box 81"/>
          <p:cNvSpPr txBox="1">
            <a:spLocks noChangeArrowheads="1"/>
          </p:cNvSpPr>
          <p:nvPr/>
        </p:nvSpPr>
        <p:spPr bwMode="auto">
          <a:xfrm>
            <a:off x="5105400" y="5591730"/>
            <a:ext cx="423514"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err="1" smtClean="0">
                <a:solidFill>
                  <a:srgbClr val="FFFFFF"/>
                </a:solidFill>
              </a:rPr>
              <a:t>C</a:t>
            </a:r>
            <a:r>
              <a:rPr lang="en-US" baseline="-25000" dirty="0" err="1" smtClean="0">
                <a:solidFill>
                  <a:srgbClr val="FFFFFF"/>
                </a:solidFill>
              </a:rPr>
              <a:t>in</a:t>
            </a:r>
            <a:endParaRPr lang="en-US" baseline="-25000" dirty="0">
              <a:solidFill>
                <a:srgbClr val="FFFFFF"/>
              </a:solidFill>
            </a:endParaRPr>
          </a:p>
        </p:txBody>
      </p:sp>
      <p:sp>
        <p:nvSpPr>
          <p:cNvPr id="88" name="Text Box 82"/>
          <p:cNvSpPr txBox="1">
            <a:spLocks noChangeArrowheads="1"/>
          </p:cNvSpPr>
          <p:nvPr/>
        </p:nvSpPr>
        <p:spPr bwMode="auto">
          <a:xfrm>
            <a:off x="5334000" y="5351462"/>
            <a:ext cx="442750"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smtClean="0">
                <a:solidFill>
                  <a:srgbClr val="FFFFFF"/>
                </a:solidFill>
              </a:rPr>
              <a:t>AB</a:t>
            </a:r>
            <a:endParaRPr lang="en-US" dirty="0">
              <a:solidFill>
                <a:srgbClr val="FFFFFF"/>
              </a:solidFill>
            </a:endParaRPr>
          </a:p>
        </p:txBody>
      </p:sp>
      <p:sp>
        <p:nvSpPr>
          <p:cNvPr id="89" name="AutoShape 83"/>
          <p:cNvSpPr>
            <a:spLocks noChangeArrowheads="1"/>
          </p:cNvSpPr>
          <p:nvPr/>
        </p:nvSpPr>
        <p:spPr bwMode="auto">
          <a:xfrm>
            <a:off x="6438901" y="6037262"/>
            <a:ext cx="301752" cy="685800"/>
          </a:xfrm>
          <a:prstGeom prst="roundRect">
            <a:avLst>
              <a:gd name="adj" fmla="val 16667"/>
            </a:avLst>
          </a:prstGeom>
          <a:solidFill>
            <a:srgbClr val="FFFF99">
              <a:alpha val="45000"/>
            </a:srgbClr>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srgbClr val="FFFFFF"/>
              </a:solidFill>
            </a:endParaRPr>
          </a:p>
        </p:txBody>
      </p:sp>
      <p:sp>
        <p:nvSpPr>
          <p:cNvPr id="90" name="AutoShape 84"/>
          <p:cNvSpPr>
            <a:spLocks noChangeArrowheads="1"/>
          </p:cNvSpPr>
          <p:nvPr/>
        </p:nvSpPr>
        <p:spPr bwMode="auto">
          <a:xfrm>
            <a:off x="6096000" y="6342062"/>
            <a:ext cx="640080" cy="381000"/>
          </a:xfrm>
          <a:prstGeom prst="roundRect">
            <a:avLst>
              <a:gd name="adj" fmla="val 16667"/>
            </a:avLst>
          </a:prstGeom>
          <a:solidFill>
            <a:srgbClr val="99CCFF">
              <a:alpha val="45000"/>
            </a:srgbClr>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solidFill>
                <a:srgbClr val="FFFFFF"/>
              </a:solidFill>
            </a:endParaRPr>
          </a:p>
        </p:txBody>
      </p:sp>
      <p:sp>
        <p:nvSpPr>
          <p:cNvPr id="91" name="AutoShape 89"/>
          <p:cNvSpPr>
            <a:spLocks noChangeArrowheads="1"/>
          </p:cNvSpPr>
          <p:nvPr/>
        </p:nvSpPr>
        <p:spPr bwMode="auto">
          <a:xfrm>
            <a:off x="6438901" y="6340849"/>
            <a:ext cx="647700" cy="381000"/>
          </a:xfrm>
          <a:prstGeom prst="roundRect">
            <a:avLst>
              <a:gd name="adj" fmla="val 16667"/>
            </a:avLst>
          </a:prstGeom>
          <a:solidFill>
            <a:srgbClr val="FF99CC">
              <a:alpha val="45000"/>
            </a:srgbClr>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solidFill>
                <a:srgbClr val="FFFFFF"/>
              </a:solidFill>
            </a:endParaRPr>
          </a:p>
        </p:txBody>
      </p:sp>
      <p:graphicFrame>
        <p:nvGraphicFramePr>
          <p:cNvPr id="92" name="Group 90"/>
          <p:cNvGraphicFramePr>
            <a:graphicFrameLocks noGrp="1"/>
          </p:cNvGraphicFramePr>
          <p:nvPr>
            <p:extLst>
              <p:ext uri="{D42A27DB-BD31-4B8C-83A1-F6EECF244321}">
                <p14:modId xmlns:p14="http://schemas.microsoft.com/office/powerpoint/2010/main" val="2602382876"/>
              </p:ext>
            </p:extLst>
          </p:nvPr>
        </p:nvGraphicFramePr>
        <p:xfrm>
          <a:off x="3886200" y="6032797"/>
          <a:ext cx="1295400" cy="742442"/>
        </p:xfrm>
        <a:graphic>
          <a:graphicData uri="http://schemas.openxmlformats.org/drawingml/2006/table">
            <a:tbl>
              <a:tblPr/>
              <a:tblGrid>
                <a:gridCol w="323850"/>
                <a:gridCol w="323850"/>
                <a:gridCol w="323850"/>
                <a:gridCol w="323850"/>
              </a:tblGrid>
              <a:tr h="342900">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1"/>
                          </a:solidFill>
                          <a:effectLst/>
                          <a:latin typeface="Tahoma" pitchFamily="34"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smtClean="0">
                          <a:ln>
                            <a:noFill/>
                          </a:ln>
                          <a:solidFill>
                            <a:schemeClr val="accent1"/>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1"/>
                          </a:solidFill>
                          <a:effectLst/>
                          <a:latin typeface="Tahoma"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smtClean="0">
                          <a:ln>
                            <a:noFill/>
                          </a:ln>
                          <a:solidFill>
                            <a:schemeClr val="accent1"/>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1"/>
                          </a:solidFill>
                          <a:effectLst/>
                          <a:latin typeface="Tahoma"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1"/>
                          </a:solidFill>
                          <a:effectLst/>
                          <a:latin typeface="Tahoma"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1"/>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1"/>
                          </a:solidFill>
                          <a:effectLst/>
                          <a:latin typeface="Tahoma"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3" name="Line 107"/>
          <p:cNvSpPr>
            <a:spLocks noChangeShapeType="1"/>
          </p:cNvSpPr>
          <p:nvPr/>
        </p:nvSpPr>
        <p:spPr bwMode="auto">
          <a:xfrm flipH="1" flipV="1">
            <a:off x="3505200" y="5651797"/>
            <a:ext cx="381000" cy="381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srgbClr val="FFFFFF"/>
              </a:solidFill>
            </a:endParaRPr>
          </a:p>
        </p:txBody>
      </p:sp>
      <p:sp>
        <p:nvSpPr>
          <p:cNvPr id="94" name="Text Box 108"/>
          <p:cNvSpPr txBox="1">
            <a:spLocks noChangeArrowheads="1"/>
          </p:cNvSpPr>
          <p:nvPr/>
        </p:nvSpPr>
        <p:spPr bwMode="auto">
          <a:xfrm>
            <a:off x="3886200" y="5727997"/>
            <a:ext cx="1963738" cy="5159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rgbClr val="FFFFFF"/>
                </a:solidFill>
              </a:rPr>
              <a:t>00  01  11 10</a:t>
            </a:r>
          </a:p>
        </p:txBody>
      </p:sp>
      <p:sp>
        <p:nvSpPr>
          <p:cNvPr id="95" name="Text Box 109"/>
          <p:cNvSpPr txBox="1">
            <a:spLocks noChangeArrowheads="1"/>
          </p:cNvSpPr>
          <p:nvPr/>
        </p:nvSpPr>
        <p:spPr bwMode="auto">
          <a:xfrm>
            <a:off x="3608388" y="6024860"/>
            <a:ext cx="354012" cy="5159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FFFFFF"/>
                </a:solidFill>
              </a:rPr>
              <a:t>0</a:t>
            </a:r>
          </a:p>
        </p:txBody>
      </p:sp>
      <p:sp>
        <p:nvSpPr>
          <p:cNvPr id="96" name="Text Box 110"/>
          <p:cNvSpPr txBox="1">
            <a:spLocks noChangeArrowheads="1"/>
          </p:cNvSpPr>
          <p:nvPr/>
        </p:nvSpPr>
        <p:spPr bwMode="auto">
          <a:xfrm>
            <a:off x="3608387" y="6337597"/>
            <a:ext cx="354013" cy="5159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rgbClr val="FFFFFF"/>
                </a:solidFill>
              </a:rPr>
              <a:t>1</a:t>
            </a:r>
          </a:p>
        </p:txBody>
      </p:sp>
      <p:sp>
        <p:nvSpPr>
          <p:cNvPr id="97" name="Text Box 111"/>
          <p:cNvSpPr txBox="1">
            <a:spLocks noChangeArrowheads="1"/>
          </p:cNvSpPr>
          <p:nvPr/>
        </p:nvSpPr>
        <p:spPr bwMode="auto">
          <a:xfrm>
            <a:off x="3276600" y="5587265"/>
            <a:ext cx="423514"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err="1" smtClean="0">
                <a:solidFill>
                  <a:srgbClr val="FFFFFF"/>
                </a:solidFill>
              </a:rPr>
              <a:t>C</a:t>
            </a:r>
            <a:r>
              <a:rPr lang="en-US" baseline="-25000" dirty="0" err="1" smtClean="0">
                <a:solidFill>
                  <a:srgbClr val="FFFFFF"/>
                </a:solidFill>
              </a:rPr>
              <a:t>in</a:t>
            </a:r>
            <a:endParaRPr lang="en-US" baseline="-25000" dirty="0">
              <a:solidFill>
                <a:srgbClr val="FFFFFF"/>
              </a:solidFill>
            </a:endParaRPr>
          </a:p>
        </p:txBody>
      </p:sp>
      <p:sp>
        <p:nvSpPr>
          <p:cNvPr id="99" name="AutoShape 113"/>
          <p:cNvSpPr>
            <a:spLocks noChangeArrowheads="1"/>
          </p:cNvSpPr>
          <p:nvPr/>
        </p:nvSpPr>
        <p:spPr bwMode="auto">
          <a:xfrm>
            <a:off x="4191000" y="6032797"/>
            <a:ext cx="304800" cy="301752"/>
          </a:xfrm>
          <a:prstGeom prst="roundRect">
            <a:avLst>
              <a:gd name="adj" fmla="val 16667"/>
            </a:avLst>
          </a:prstGeom>
          <a:solidFill>
            <a:srgbClr val="99CCFF">
              <a:alpha val="45000"/>
            </a:srgbClr>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solidFill>
                <a:srgbClr val="FFFFFF"/>
              </a:solidFill>
            </a:endParaRPr>
          </a:p>
        </p:txBody>
      </p:sp>
      <p:sp>
        <p:nvSpPr>
          <p:cNvPr id="100" name="Text Box 115"/>
          <p:cNvSpPr txBox="1">
            <a:spLocks noChangeArrowheads="1"/>
          </p:cNvSpPr>
          <p:nvPr/>
        </p:nvSpPr>
        <p:spPr bwMode="auto">
          <a:xfrm>
            <a:off x="3505200" y="5270797"/>
            <a:ext cx="442750"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smtClean="0">
                <a:solidFill>
                  <a:srgbClr val="FFFFFF"/>
                </a:solidFill>
              </a:rPr>
              <a:t>AB</a:t>
            </a:r>
            <a:endParaRPr lang="en-US" dirty="0">
              <a:solidFill>
                <a:srgbClr val="FFFFFF"/>
              </a:solidFill>
            </a:endParaRPr>
          </a:p>
        </p:txBody>
      </p:sp>
      <p:sp>
        <p:nvSpPr>
          <p:cNvPr id="101" name="Text Box 82"/>
          <p:cNvSpPr txBox="1">
            <a:spLocks noChangeArrowheads="1"/>
          </p:cNvSpPr>
          <p:nvPr/>
        </p:nvSpPr>
        <p:spPr bwMode="auto">
          <a:xfrm>
            <a:off x="6019800" y="5270797"/>
            <a:ext cx="639919"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err="1" smtClean="0">
                <a:solidFill>
                  <a:srgbClr val="FFFFFF"/>
                </a:solidFill>
              </a:rPr>
              <a:t>C</a:t>
            </a:r>
            <a:r>
              <a:rPr lang="en-US" sz="2400" b="1" baseline="-25000" dirty="0" err="1" smtClean="0">
                <a:solidFill>
                  <a:srgbClr val="FFFFFF"/>
                </a:solidFill>
              </a:rPr>
              <a:t>out</a:t>
            </a:r>
            <a:endParaRPr lang="en-US" sz="2400" b="1" baseline="-25000" dirty="0">
              <a:solidFill>
                <a:srgbClr val="FFFFFF"/>
              </a:solidFill>
            </a:endParaRPr>
          </a:p>
        </p:txBody>
      </p:sp>
      <p:sp>
        <p:nvSpPr>
          <p:cNvPr id="102" name="Text Box 82"/>
          <p:cNvSpPr txBox="1">
            <a:spLocks noChangeArrowheads="1"/>
          </p:cNvSpPr>
          <p:nvPr/>
        </p:nvSpPr>
        <p:spPr bwMode="auto">
          <a:xfrm>
            <a:off x="4393860" y="5342532"/>
            <a:ext cx="330540"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rgbClr val="FFFFFF"/>
                </a:solidFill>
              </a:rPr>
              <a:t>S</a:t>
            </a:r>
            <a:endParaRPr lang="en-US" sz="2400" b="1" baseline="-25000" dirty="0">
              <a:solidFill>
                <a:srgbClr val="FFFFFF"/>
              </a:solidFill>
            </a:endParaRPr>
          </a:p>
        </p:txBody>
      </p:sp>
      <p:sp>
        <p:nvSpPr>
          <p:cNvPr id="103" name="AutoShape 113"/>
          <p:cNvSpPr>
            <a:spLocks noChangeArrowheads="1"/>
          </p:cNvSpPr>
          <p:nvPr/>
        </p:nvSpPr>
        <p:spPr bwMode="auto">
          <a:xfrm>
            <a:off x="3886200" y="6416845"/>
            <a:ext cx="304800" cy="301752"/>
          </a:xfrm>
          <a:prstGeom prst="roundRect">
            <a:avLst>
              <a:gd name="adj" fmla="val 16667"/>
            </a:avLst>
          </a:prstGeom>
          <a:solidFill>
            <a:srgbClr val="99CCFF">
              <a:alpha val="45000"/>
            </a:srgbClr>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solidFill>
                <a:srgbClr val="FFFFFF"/>
              </a:solidFill>
            </a:endParaRPr>
          </a:p>
        </p:txBody>
      </p:sp>
      <p:sp>
        <p:nvSpPr>
          <p:cNvPr id="104" name="AutoShape 113"/>
          <p:cNvSpPr>
            <a:spLocks noChangeArrowheads="1"/>
          </p:cNvSpPr>
          <p:nvPr/>
        </p:nvSpPr>
        <p:spPr bwMode="auto">
          <a:xfrm>
            <a:off x="4876800" y="6032797"/>
            <a:ext cx="304800" cy="301752"/>
          </a:xfrm>
          <a:prstGeom prst="roundRect">
            <a:avLst>
              <a:gd name="adj" fmla="val 16667"/>
            </a:avLst>
          </a:prstGeom>
          <a:solidFill>
            <a:srgbClr val="99CCFF">
              <a:alpha val="45000"/>
            </a:srgbClr>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solidFill>
                <a:srgbClr val="FFFFFF"/>
              </a:solidFill>
            </a:endParaRPr>
          </a:p>
        </p:txBody>
      </p:sp>
      <p:sp>
        <p:nvSpPr>
          <p:cNvPr id="105" name="AutoShape 113"/>
          <p:cNvSpPr>
            <a:spLocks noChangeArrowheads="1"/>
          </p:cNvSpPr>
          <p:nvPr/>
        </p:nvSpPr>
        <p:spPr bwMode="auto">
          <a:xfrm>
            <a:off x="4572000" y="6416845"/>
            <a:ext cx="304800" cy="301752"/>
          </a:xfrm>
          <a:prstGeom prst="roundRect">
            <a:avLst>
              <a:gd name="adj" fmla="val 16667"/>
            </a:avLst>
          </a:prstGeom>
          <a:solidFill>
            <a:srgbClr val="99CCFF">
              <a:alpha val="45000"/>
            </a:srgbClr>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solidFill>
                <a:srgbClr val="FFFFFF"/>
              </a:solidFill>
            </a:endParaRPr>
          </a:p>
        </p:txBody>
      </p:sp>
      <p:sp>
        <p:nvSpPr>
          <p:cNvPr id="46" name="Line 16"/>
          <p:cNvSpPr>
            <a:spLocks noChangeShapeType="1"/>
          </p:cNvSpPr>
          <p:nvPr>
            <p:custDataLst>
              <p:tags r:id="rId14"/>
            </p:custDataLst>
          </p:nvPr>
        </p:nvSpPr>
        <p:spPr bwMode="auto">
          <a:xfrm rot="16200000">
            <a:off x="6798057" y="3859850"/>
            <a:ext cx="3165887" cy="18186"/>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47" name="TextBox 46"/>
          <p:cNvSpPr txBox="1"/>
          <p:nvPr/>
        </p:nvSpPr>
        <p:spPr bwMode="auto">
          <a:xfrm flipH="1">
            <a:off x="6568212" y="2590800"/>
            <a:ext cx="518388" cy="396456"/>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err="1" smtClean="0">
                <a:solidFill>
                  <a:srgbClr val="FFFFFF"/>
                </a:solidFill>
                <a:latin typeface="Calibri" pitchFamily="34" charset="0"/>
              </a:rPr>
              <a:t>C</a:t>
            </a:r>
            <a:r>
              <a:rPr lang="en-US" baseline="-25000" dirty="0" err="1" smtClean="0">
                <a:solidFill>
                  <a:srgbClr val="FFFFFF"/>
                </a:solidFill>
                <a:latin typeface="Calibri" pitchFamily="34" charset="0"/>
              </a:rPr>
              <a:t>out</a:t>
            </a:r>
            <a:endParaRPr lang="en-US" baseline="-25000" dirty="0" smtClean="0">
              <a:solidFill>
                <a:srgbClr val="FFFFFF"/>
              </a:solidFill>
              <a:latin typeface="Calibri" pitchFamily="34" charset="0"/>
            </a:endParaRPr>
          </a:p>
        </p:txBody>
      </p:sp>
      <p:sp>
        <p:nvSpPr>
          <p:cNvPr id="48" name="Line 16"/>
          <p:cNvSpPr>
            <a:spLocks noChangeShapeType="1"/>
          </p:cNvSpPr>
          <p:nvPr>
            <p:custDataLst>
              <p:tags r:id="rId15"/>
            </p:custDataLst>
          </p:nvPr>
        </p:nvSpPr>
        <p:spPr bwMode="auto">
          <a:xfrm rot="16200000" flipV="1">
            <a:off x="6886971" y="3943760"/>
            <a:ext cx="3318288" cy="2765"/>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53" name="TextBox 52"/>
          <p:cNvSpPr txBox="1"/>
          <p:nvPr/>
        </p:nvSpPr>
        <p:spPr bwMode="auto">
          <a:xfrm flipH="1">
            <a:off x="7147788" y="5922910"/>
            <a:ext cx="287556"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S</a:t>
            </a:r>
            <a:endParaRPr lang="en-US" dirty="0" smtClean="0">
              <a:solidFill>
                <a:srgbClr val="FFFFFF"/>
              </a:solidFill>
              <a:latin typeface="Calibri" pitchFamily="34" charset="0"/>
            </a:endParaRPr>
          </a:p>
        </p:txBody>
      </p:sp>
      <p:sp>
        <p:nvSpPr>
          <p:cNvPr id="54" name="TextBox 53"/>
          <p:cNvSpPr txBox="1"/>
          <p:nvPr/>
        </p:nvSpPr>
        <p:spPr bwMode="auto">
          <a:xfrm flipH="1">
            <a:off x="8232690" y="1981200"/>
            <a:ext cx="314808"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A</a:t>
            </a:r>
            <a:endParaRPr lang="en-US" dirty="0" smtClean="0">
              <a:solidFill>
                <a:srgbClr val="FFFFFF"/>
              </a:solidFill>
              <a:latin typeface="Calibri" pitchFamily="34" charset="0"/>
            </a:endParaRPr>
          </a:p>
        </p:txBody>
      </p:sp>
      <p:sp>
        <p:nvSpPr>
          <p:cNvPr id="55" name="TextBox 54"/>
          <p:cNvSpPr txBox="1"/>
          <p:nvPr/>
        </p:nvSpPr>
        <p:spPr bwMode="auto">
          <a:xfrm flipH="1">
            <a:off x="8392333" y="1981200"/>
            <a:ext cx="306792"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B</a:t>
            </a:r>
            <a:endParaRPr lang="en-US" dirty="0" smtClean="0">
              <a:solidFill>
                <a:srgbClr val="FFFFFF"/>
              </a:solidFill>
              <a:latin typeface="Calibri" pitchFamily="34" charset="0"/>
            </a:endParaRPr>
          </a:p>
        </p:txBody>
      </p:sp>
      <p:sp>
        <p:nvSpPr>
          <p:cNvPr id="65" name="Line 16"/>
          <p:cNvSpPr>
            <a:spLocks noChangeShapeType="1"/>
          </p:cNvSpPr>
          <p:nvPr>
            <p:custDataLst>
              <p:tags r:id="rId16"/>
            </p:custDataLst>
          </p:nvPr>
        </p:nvSpPr>
        <p:spPr bwMode="auto">
          <a:xfrm rot="16200000">
            <a:off x="7418935" y="4421052"/>
            <a:ext cx="2578407" cy="6007"/>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72" name="Line 7"/>
          <p:cNvSpPr>
            <a:spLocks noChangeShapeType="1"/>
          </p:cNvSpPr>
          <p:nvPr>
            <p:custDataLst>
              <p:tags r:id="rId17"/>
            </p:custDataLst>
          </p:nvPr>
        </p:nvSpPr>
        <p:spPr bwMode="auto">
          <a:xfrm rot="16200000">
            <a:off x="6500934" y="5507242"/>
            <a:ext cx="1329913" cy="1"/>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06" name="Rectangle 105"/>
          <p:cNvSpPr/>
          <p:nvPr/>
        </p:nvSpPr>
        <p:spPr>
          <a:xfrm>
            <a:off x="7071588" y="2388275"/>
            <a:ext cx="1760069" cy="35553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Line 6"/>
          <p:cNvSpPr>
            <a:spLocks noChangeShapeType="1"/>
          </p:cNvSpPr>
          <p:nvPr>
            <p:custDataLst>
              <p:tags r:id="rId18"/>
            </p:custDataLst>
          </p:nvPr>
        </p:nvSpPr>
        <p:spPr bwMode="auto">
          <a:xfrm>
            <a:off x="8001002" y="4308887"/>
            <a:ext cx="373754"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112" name="AutoShape 4"/>
          <p:cNvSpPr>
            <a:spLocks noChangeArrowheads="1"/>
          </p:cNvSpPr>
          <p:nvPr>
            <p:custDataLst>
              <p:tags r:id="rId19"/>
            </p:custDataLst>
          </p:nvPr>
        </p:nvSpPr>
        <p:spPr bwMode="auto">
          <a:xfrm flipH="1">
            <a:off x="7684519" y="4308887"/>
            <a:ext cx="316483" cy="332245"/>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113" name="Line 7"/>
          <p:cNvSpPr>
            <a:spLocks noChangeShapeType="1"/>
          </p:cNvSpPr>
          <p:nvPr>
            <p:custDataLst>
              <p:tags r:id="rId20"/>
            </p:custDataLst>
          </p:nvPr>
        </p:nvSpPr>
        <p:spPr bwMode="auto">
          <a:xfrm>
            <a:off x="7606731" y="4469526"/>
            <a:ext cx="77787"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14" name="AutoShape 4"/>
          <p:cNvSpPr>
            <a:spLocks noChangeArrowheads="1"/>
          </p:cNvSpPr>
          <p:nvPr>
            <p:custDataLst>
              <p:tags r:id="rId21"/>
            </p:custDataLst>
          </p:nvPr>
        </p:nvSpPr>
        <p:spPr bwMode="auto">
          <a:xfrm flipH="1">
            <a:off x="7684521" y="4706975"/>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115" name="Line 6"/>
          <p:cNvSpPr>
            <a:spLocks noChangeShapeType="1"/>
          </p:cNvSpPr>
          <p:nvPr>
            <p:custDataLst>
              <p:tags r:id="rId22"/>
            </p:custDataLst>
          </p:nvPr>
        </p:nvSpPr>
        <p:spPr bwMode="auto">
          <a:xfrm>
            <a:off x="7983179" y="4729644"/>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116" name="Line 7"/>
          <p:cNvSpPr>
            <a:spLocks noChangeShapeType="1"/>
          </p:cNvSpPr>
          <p:nvPr>
            <p:custDataLst>
              <p:tags r:id="rId23"/>
            </p:custDataLst>
          </p:nvPr>
        </p:nvSpPr>
        <p:spPr bwMode="auto">
          <a:xfrm flipV="1">
            <a:off x="7530986" y="4859375"/>
            <a:ext cx="153536"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17" name="AutoShape 14"/>
          <p:cNvSpPr>
            <a:spLocks noChangeArrowheads="1"/>
          </p:cNvSpPr>
          <p:nvPr>
            <p:custDataLst>
              <p:tags r:id="rId24"/>
            </p:custDataLst>
          </p:nvPr>
        </p:nvSpPr>
        <p:spPr bwMode="auto">
          <a:xfrm>
            <a:off x="7239000" y="4696618"/>
            <a:ext cx="292554" cy="315157"/>
          </a:xfrm>
          <a:prstGeom prst="moon">
            <a:avLst>
              <a:gd name="adj" fmla="val 8750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118" name="Line 16"/>
          <p:cNvSpPr>
            <a:spLocks noChangeShapeType="1"/>
          </p:cNvSpPr>
          <p:nvPr>
            <p:custDataLst>
              <p:tags r:id="rId25"/>
            </p:custDataLst>
          </p:nvPr>
        </p:nvSpPr>
        <p:spPr bwMode="auto">
          <a:xfrm rot="16200000" flipV="1">
            <a:off x="7484910" y="4584131"/>
            <a:ext cx="245688"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119" name="Line 7"/>
          <p:cNvSpPr>
            <a:spLocks noChangeShapeType="1"/>
          </p:cNvSpPr>
          <p:nvPr>
            <p:custDataLst>
              <p:tags r:id="rId26"/>
            </p:custDataLst>
          </p:nvPr>
        </p:nvSpPr>
        <p:spPr bwMode="auto">
          <a:xfrm flipV="1">
            <a:off x="7531554" y="4706975"/>
            <a:ext cx="66348"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cxnSp>
        <p:nvCxnSpPr>
          <p:cNvPr id="120" name="Straight Connector 119"/>
          <p:cNvCxnSpPr/>
          <p:nvPr/>
        </p:nvCxnSpPr>
        <p:spPr>
          <a:xfrm>
            <a:off x="8369754" y="43850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21" name="Line 11"/>
          <p:cNvSpPr>
            <a:spLocks noChangeShapeType="1"/>
          </p:cNvSpPr>
          <p:nvPr>
            <p:custDataLst>
              <p:tags r:id="rId27"/>
            </p:custDataLst>
          </p:nvPr>
        </p:nvSpPr>
        <p:spPr bwMode="auto">
          <a:xfrm flipV="1">
            <a:off x="8001002" y="4461287"/>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cxnSp>
        <p:nvCxnSpPr>
          <p:cNvPr id="122" name="Straight Connector 121"/>
          <p:cNvCxnSpPr/>
          <p:nvPr/>
        </p:nvCxnSpPr>
        <p:spPr>
          <a:xfrm>
            <a:off x="8369754" y="490497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23" name="AutoShape 4"/>
          <p:cNvSpPr>
            <a:spLocks noChangeArrowheads="1"/>
          </p:cNvSpPr>
          <p:nvPr>
            <p:custDataLst>
              <p:tags r:id="rId28"/>
            </p:custDataLst>
          </p:nvPr>
        </p:nvSpPr>
        <p:spPr bwMode="auto">
          <a:xfrm flipH="1">
            <a:off x="7683954" y="5087975"/>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124" name="Line 16"/>
          <p:cNvSpPr>
            <a:spLocks noChangeShapeType="1"/>
          </p:cNvSpPr>
          <p:nvPr>
            <p:custDataLst>
              <p:tags r:id="rId29"/>
            </p:custDataLst>
          </p:nvPr>
        </p:nvSpPr>
        <p:spPr bwMode="auto">
          <a:xfrm>
            <a:off x="7991130" y="5299487"/>
            <a:ext cx="704677"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125" name="Line 7"/>
          <p:cNvSpPr>
            <a:spLocks noChangeShapeType="1"/>
          </p:cNvSpPr>
          <p:nvPr>
            <p:custDataLst>
              <p:tags r:id="rId30"/>
            </p:custDataLst>
          </p:nvPr>
        </p:nvSpPr>
        <p:spPr bwMode="auto">
          <a:xfrm flipV="1">
            <a:off x="7607754" y="5257465"/>
            <a:ext cx="76200"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26" name="Line 7"/>
          <p:cNvSpPr>
            <a:spLocks noChangeShapeType="1"/>
          </p:cNvSpPr>
          <p:nvPr>
            <p:custDataLst>
              <p:tags r:id="rId31"/>
            </p:custDataLst>
          </p:nvPr>
        </p:nvSpPr>
        <p:spPr bwMode="auto">
          <a:xfrm>
            <a:off x="7530986" y="4953000"/>
            <a:ext cx="76200"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27" name="Line 16"/>
          <p:cNvSpPr>
            <a:spLocks noChangeShapeType="1"/>
          </p:cNvSpPr>
          <p:nvPr>
            <p:custDataLst>
              <p:tags r:id="rId32"/>
            </p:custDataLst>
          </p:nvPr>
        </p:nvSpPr>
        <p:spPr bwMode="auto">
          <a:xfrm rot="16200000">
            <a:off x="7480084" y="5102021"/>
            <a:ext cx="295552" cy="15336"/>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128" name="Straight Connector 127"/>
          <p:cNvCxnSpPr/>
          <p:nvPr/>
        </p:nvCxnSpPr>
        <p:spPr>
          <a:xfrm>
            <a:off x="8543408" y="4904973"/>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8369754" y="492914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30" name="Line 16"/>
          <p:cNvSpPr>
            <a:spLocks noChangeShapeType="1"/>
          </p:cNvSpPr>
          <p:nvPr>
            <p:custDataLst>
              <p:tags r:id="rId33"/>
            </p:custDataLst>
          </p:nvPr>
        </p:nvSpPr>
        <p:spPr bwMode="auto">
          <a:xfrm flipV="1">
            <a:off x="7998848" y="4956587"/>
            <a:ext cx="709290" cy="6295"/>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cxnSp>
        <p:nvCxnSpPr>
          <p:cNvPr id="131" name="Straight Connector 130"/>
          <p:cNvCxnSpPr/>
          <p:nvPr/>
        </p:nvCxnSpPr>
        <p:spPr>
          <a:xfrm>
            <a:off x="8369754" y="52232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32" name="Line 6"/>
          <p:cNvSpPr>
            <a:spLocks noChangeShapeType="1"/>
          </p:cNvSpPr>
          <p:nvPr>
            <p:custDataLst>
              <p:tags r:id="rId34"/>
            </p:custDataLst>
          </p:nvPr>
        </p:nvSpPr>
        <p:spPr bwMode="auto">
          <a:xfrm>
            <a:off x="7988753" y="5223287"/>
            <a:ext cx="540643"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133" name="AutoShape 4"/>
          <p:cNvSpPr>
            <a:spLocks noChangeArrowheads="1"/>
          </p:cNvSpPr>
          <p:nvPr>
            <p:custDataLst>
              <p:tags r:id="rId35"/>
            </p:custDataLst>
          </p:nvPr>
        </p:nvSpPr>
        <p:spPr bwMode="auto">
          <a:xfrm flipH="1">
            <a:off x="7680864" y="5451887"/>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134" name="Line 6"/>
          <p:cNvSpPr>
            <a:spLocks noChangeShapeType="1"/>
          </p:cNvSpPr>
          <p:nvPr>
            <p:custDataLst>
              <p:tags r:id="rId36"/>
            </p:custDataLst>
          </p:nvPr>
        </p:nvSpPr>
        <p:spPr bwMode="auto">
          <a:xfrm>
            <a:off x="7985664" y="5451887"/>
            <a:ext cx="373754"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135" name="Straight Connector 134"/>
          <p:cNvCxnSpPr/>
          <p:nvPr/>
        </p:nvCxnSpPr>
        <p:spPr>
          <a:xfrm>
            <a:off x="8354416" y="55280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36" name="Line 11"/>
          <p:cNvSpPr>
            <a:spLocks noChangeShapeType="1"/>
          </p:cNvSpPr>
          <p:nvPr>
            <p:custDataLst>
              <p:tags r:id="rId37"/>
            </p:custDataLst>
          </p:nvPr>
        </p:nvSpPr>
        <p:spPr bwMode="auto">
          <a:xfrm flipV="1">
            <a:off x="7985664" y="5604287"/>
            <a:ext cx="542406" cy="0"/>
          </a:xfrm>
          <a:prstGeom prst="line">
            <a:avLst/>
          </a:prstGeom>
          <a:noFill/>
          <a:ln w="28575">
            <a:solidFill>
              <a:srgbClr val="FFFFFF"/>
            </a:solidFill>
            <a:miter lim="800000"/>
            <a:headEnd/>
            <a:tailEnd type="none"/>
          </a:ln>
          <a:effectLst/>
        </p:spPr>
        <p:txBody>
          <a:bodyPr/>
          <a:lstStyle/>
          <a:p>
            <a:endParaRPr lang="en-US" dirty="0">
              <a:latin typeface="Calibri" pitchFamily="34" charset="0"/>
            </a:endParaRPr>
          </a:p>
        </p:txBody>
      </p:sp>
      <p:cxnSp>
        <p:nvCxnSpPr>
          <p:cNvPr id="137" name="Straight Connector 136"/>
          <p:cNvCxnSpPr/>
          <p:nvPr/>
        </p:nvCxnSpPr>
        <p:spPr>
          <a:xfrm>
            <a:off x="8356570" y="56804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8530224" y="5680487"/>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8356570" y="5704654"/>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40" name="Line 16"/>
          <p:cNvSpPr>
            <a:spLocks noChangeShapeType="1"/>
          </p:cNvSpPr>
          <p:nvPr>
            <p:custDataLst>
              <p:tags r:id="rId38"/>
            </p:custDataLst>
          </p:nvPr>
        </p:nvSpPr>
        <p:spPr bwMode="auto">
          <a:xfrm>
            <a:off x="7985664" y="5704654"/>
            <a:ext cx="722474"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141" name="Straight Connector 140"/>
          <p:cNvCxnSpPr/>
          <p:nvPr/>
        </p:nvCxnSpPr>
        <p:spPr>
          <a:xfrm>
            <a:off x="8356570" y="45374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8530224" y="4537487"/>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8356570" y="4561654"/>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44" name="Line 16"/>
          <p:cNvSpPr>
            <a:spLocks noChangeShapeType="1"/>
          </p:cNvSpPr>
          <p:nvPr>
            <p:custDataLst>
              <p:tags r:id="rId39"/>
            </p:custDataLst>
          </p:nvPr>
        </p:nvSpPr>
        <p:spPr bwMode="auto">
          <a:xfrm>
            <a:off x="7985664" y="4561654"/>
            <a:ext cx="698125"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145" name="Line 6"/>
          <p:cNvSpPr>
            <a:spLocks noChangeShapeType="1"/>
          </p:cNvSpPr>
          <p:nvPr>
            <p:custDataLst>
              <p:tags r:id="rId40"/>
            </p:custDataLst>
          </p:nvPr>
        </p:nvSpPr>
        <p:spPr bwMode="auto">
          <a:xfrm>
            <a:off x="7985664" y="5147086"/>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cxnSp>
        <p:nvCxnSpPr>
          <p:cNvPr id="146" name="Straight Connector 145"/>
          <p:cNvCxnSpPr/>
          <p:nvPr/>
        </p:nvCxnSpPr>
        <p:spPr>
          <a:xfrm>
            <a:off x="8354416" y="485294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47" name="Line 11"/>
          <p:cNvSpPr>
            <a:spLocks noChangeShapeType="1"/>
          </p:cNvSpPr>
          <p:nvPr>
            <p:custDataLst>
              <p:tags r:id="rId41"/>
            </p:custDataLst>
          </p:nvPr>
        </p:nvSpPr>
        <p:spPr bwMode="auto">
          <a:xfrm flipV="1">
            <a:off x="7985664" y="4842287"/>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sp>
        <p:nvSpPr>
          <p:cNvPr id="151" name="Oval 150"/>
          <p:cNvSpPr/>
          <p:nvPr/>
        </p:nvSpPr>
        <p:spPr>
          <a:xfrm>
            <a:off x="8001000" y="44196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8001000" y="46863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8001000" y="49149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8008951" y="5251505"/>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8008952" y="5167353"/>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8001000" y="42672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Line 7"/>
          <p:cNvSpPr>
            <a:spLocks noChangeShapeType="1"/>
          </p:cNvSpPr>
          <p:nvPr>
            <p:custDataLst>
              <p:tags r:id="rId42"/>
            </p:custDataLst>
          </p:nvPr>
        </p:nvSpPr>
        <p:spPr bwMode="auto">
          <a:xfrm>
            <a:off x="7147788" y="4842285"/>
            <a:ext cx="64642"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58" name="Line 7"/>
          <p:cNvSpPr>
            <a:spLocks noChangeShapeType="1"/>
          </p:cNvSpPr>
          <p:nvPr>
            <p:custDataLst>
              <p:tags r:id="rId43"/>
            </p:custDataLst>
          </p:nvPr>
        </p:nvSpPr>
        <p:spPr bwMode="auto">
          <a:xfrm flipV="1">
            <a:off x="7524580" y="5632019"/>
            <a:ext cx="159374"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59" name="Line 16"/>
          <p:cNvSpPr>
            <a:spLocks noChangeShapeType="1"/>
          </p:cNvSpPr>
          <p:nvPr>
            <p:custDataLst>
              <p:tags r:id="rId44"/>
            </p:custDataLst>
          </p:nvPr>
        </p:nvSpPr>
        <p:spPr bwMode="auto">
          <a:xfrm rot="5400000" flipV="1">
            <a:off x="7211407" y="5331354"/>
            <a:ext cx="639157"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162" name="Line 6"/>
          <p:cNvSpPr>
            <a:spLocks noChangeShapeType="1"/>
          </p:cNvSpPr>
          <p:nvPr>
            <p:custDataLst>
              <p:tags r:id="rId45"/>
            </p:custDataLst>
          </p:nvPr>
        </p:nvSpPr>
        <p:spPr bwMode="auto">
          <a:xfrm>
            <a:off x="8016338" y="2582257"/>
            <a:ext cx="373754"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163" name="AutoShape 4"/>
          <p:cNvSpPr>
            <a:spLocks noChangeArrowheads="1"/>
          </p:cNvSpPr>
          <p:nvPr>
            <p:custDataLst>
              <p:tags r:id="rId46"/>
            </p:custDataLst>
          </p:nvPr>
        </p:nvSpPr>
        <p:spPr bwMode="auto">
          <a:xfrm flipH="1">
            <a:off x="7699855" y="2514600"/>
            <a:ext cx="316483" cy="332245"/>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164" name="Line 7"/>
          <p:cNvSpPr>
            <a:spLocks noChangeShapeType="1"/>
          </p:cNvSpPr>
          <p:nvPr>
            <p:custDataLst>
              <p:tags r:id="rId47"/>
            </p:custDataLst>
          </p:nvPr>
        </p:nvSpPr>
        <p:spPr bwMode="auto">
          <a:xfrm>
            <a:off x="7622067" y="2675239"/>
            <a:ext cx="77787"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65" name="AutoShape 4"/>
          <p:cNvSpPr>
            <a:spLocks noChangeArrowheads="1"/>
          </p:cNvSpPr>
          <p:nvPr>
            <p:custDataLst>
              <p:tags r:id="rId48"/>
            </p:custDataLst>
          </p:nvPr>
        </p:nvSpPr>
        <p:spPr bwMode="auto">
          <a:xfrm flipH="1">
            <a:off x="7699857" y="2912688"/>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166" name="Line 6"/>
          <p:cNvSpPr>
            <a:spLocks noChangeShapeType="1"/>
          </p:cNvSpPr>
          <p:nvPr>
            <p:custDataLst>
              <p:tags r:id="rId49"/>
            </p:custDataLst>
          </p:nvPr>
        </p:nvSpPr>
        <p:spPr bwMode="auto">
          <a:xfrm>
            <a:off x="8006467" y="2988887"/>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167" name="Line 7"/>
          <p:cNvSpPr>
            <a:spLocks noChangeShapeType="1"/>
          </p:cNvSpPr>
          <p:nvPr>
            <p:custDataLst>
              <p:tags r:id="rId50"/>
            </p:custDataLst>
          </p:nvPr>
        </p:nvSpPr>
        <p:spPr bwMode="auto">
          <a:xfrm flipV="1">
            <a:off x="7546322" y="3065088"/>
            <a:ext cx="153536"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68" name="AutoShape 14"/>
          <p:cNvSpPr>
            <a:spLocks noChangeArrowheads="1"/>
          </p:cNvSpPr>
          <p:nvPr>
            <p:custDataLst>
              <p:tags r:id="rId51"/>
            </p:custDataLst>
          </p:nvPr>
        </p:nvSpPr>
        <p:spPr bwMode="auto">
          <a:xfrm>
            <a:off x="7254336" y="2902331"/>
            <a:ext cx="292554" cy="315157"/>
          </a:xfrm>
          <a:prstGeom prst="moon">
            <a:avLst>
              <a:gd name="adj" fmla="val 8750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169" name="Line 16"/>
          <p:cNvSpPr>
            <a:spLocks noChangeShapeType="1"/>
          </p:cNvSpPr>
          <p:nvPr>
            <p:custDataLst>
              <p:tags r:id="rId52"/>
            </p:custDataLst>
          </p:nvPr>
        </p:nvSpPr>
        <p:spPr bwMode="auto">
          <a:xfrm rot="16200000" flipV="1">
            <a:off x="7500246" y="2789844"/>
            <a:ext cx="245688"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170" name="Line 7"/>
          <p:cNvSpPr>
            <a:spLocks noChangeShapeType="1"/>
          </p:cNvSpPr>
          <p:nvPr>
            <p:custDataLst>
              <p:tags r:id="rId53"/>
            </p:custDataLst>
          </p:nvPr>
        </p:nvSpPr>
        <p:spPr bwMode="auto">
          <a:xfrm flipV="1">
            <a:off x="7546890" y="2912688"/>
            <a:ext cx="66348"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cxnSp>
        <p:nvCxnSpPr>
          <p:cNvPr id="171" name="Straight Connector 170"/>
          <p:cNvCxnSpPr/>
          <p:nvPr/>
        </p:nvCxnSpPr>
        <p:spPr>
          <a:xfrm>
            <a:off x="8385090" y="275385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72" name="Line 11"/>
          <p:cNvSpPr>
            <a:spLocks noChangeShapeType="1"/>
          </p:cNvSpPr>
          <p:nvPr>
            <p:custDataLst>
              <p:tags r:id="rId54"/>
            </p:custDataLst>
          </p:nvPr>
        </p:nvSpPr>
        <p:spPr bwMode="auto">
          <a:xfrm flipV="1">
            <a:off x="8016338" y="2804000"/>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cxnSp>
        <p:nvCxnSpPr>
          <p:cNvPr id="173" name="Straight Connector 172"/>
          <p:cNvCxnSpPr/>
          <p:nvPr/>
        </p:nvCxnSpPr>
        <p:spPr>
          <a:xfrm>
            <a:off x="8385090" y="310003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74" name="Line 7"/>
          <p:cNvSpPr>
            <a:spLocks noChangeShapeType="1"/>
          </p:cNvSpPr>
          <p:nvPr>
            <p:custDataLst>
              <p:tags r:id="rId55"/>
            </p:custDataLst>
          </p:nvPr>
        </p:nvSpPr>
        <p:spPr bwMode="auto">
          <a:xfrm>
            <a:off x="6964264" y="3048000"/>
            <a:ext cx="279413"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75" name="AutoShape 4"/>
          <p:cNvSpPr>
            <a:spLocks noChangeArrowheads="1"/>
          </p:cNvSpPr>
          <p:nvPr>
            <p:custDataLst>
              <p:tags r:id="rId56"/>
            </p:custDataLst>
          </p:nvPr>
        </p:nvSpPr>
        <p:spPr bwMode="auto">
          <a:xfrm flipH="1">
            <a:off x="7699290" y="3293688"/>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176" name="Line 16"/>
          <p:cNvSpPr>
            <a:spLocks noChangeShapeType="1"/>
          </p:cNvSpPr>
          <p:nvPr>
            <p:custDataLst>
              <p:tags r:id="rId57"/>
            </p:custDataLst>
          </p:nvPr>
        </p:nvSpPr>
        <p:spPr bwMode="auto">
          <a:xfrm>
            <a:off x="8006466" y="3522288"/>
            <a:ext cx="704677"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177" name="Line 7"/>
          <p:cNvSpPr>
            <a:spLocks noChangeShapeType="1"/>
          </p:cNvSpPr>
          <p:nvPr>
            <p:custDataLst>
              <p:tags r:id="rId58"/>
            </p:custDataLst>
          </p:nvPr>
        </p:nvSpPr>
        <p:spPr bwMode="auto">
          <a:xfrm flipV="1">
            <a:off x="7623090" y="3463178"/>
            <a:ext cx="76200"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78" name="Line 7"/>
          <p:cNvSpPr>
            <a:spLocks noChangeShapeType="1"/>
          </p:cNvSpPr>
          <p:nvPr>
            <p:custDataLst>
              <p:tags r:id="rId59"/>
            </p:custDataLst>
          </p:nvPr>
        </p:nvSpPr>
        <p:spPr bwMode="auto">
          <a:xfrm>
            <a:off x="7546322" y="3217486"/>
            <a:ext cx="76200"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79" name="Line 16"/>
          <p:cNvSpPr>
            <a:spLocks noChangeShapeType="1"/>
          </p:cNvSpPr>
          <p:nvPr>
            <p:custDataLst>
              <p:tags r:id="rId60"/>
            </p:custDataLst>
          </p:nvPr>
        </p:nvSpPr>
        <p:spPr bwMode="auto">
          <a:xfrm rot="16200000">
            <a:off x="7512683" y="3340333"/>
            <a:ext cx="245690"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180" name="TextBox 179"/>
          <p:cNvSpPr txBox="1"/>
          <p:nvPr/>
        </p:nvSpPr>
        <p:spPr bwMode="auto">
          <a:xfrm flipH="1">
            <a:off x="8763000" y="2667000"/>
            <a:ext cx="420605" cy="396456"/>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err="1" smtClean="0">
                <a:solidFill>
                  <a:srgbClr val="FFFFFF"/>
                </a:solidFill>
                <a:latin typeface="Calibri" pitchFamily="34" charset="0"/>
              </a:rPr>
              <a:t>C</a:t>
            </a:r>
            <a:r>
              <a:rPr lang="en-US" baseline="-25000" dirty="0" err="1" smtClean="0">
                <a:solidFill>
                  <a:srgbClr val="FFFFFF"/>
                </a:solidFill>
                <a:latin typeface="Calibri" pitchFamily="34" charset="0"/>
              </a:rPr>
              <a:t>in</a:t>
            </a:r>
            <a:endParaRPr lang="en-US" baseline="-25000" dirty="0" smtClean="0">
              <a:solidFill>
                <a:srgbClr val="FFFFFF"/>
              </a:solidFill>
              <a:latin typeface="Calibri" pitchFamily="34" charset="0"/>
            </a:endParaRPr>
          </a:p>
        </p:txBody>
      </p:sp>
      <p:cxnSp>
        <p:nvCxnSpPr>
          <p:cNvPr id="181" name="Straight Connector 180"/>
          <p:cNvCxnSpPr/>
          <p:nvPr/>
        </p:nvCxnSpPr>
        <p:spPr>
          <a:xfrm>
            <a:off x="8558744" y="3100033"/>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8385090" y="31242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83" name="Line 16"/>
          <p:cNvSpPr>
            <a:spLocks noChangeShapeType="1"/>
          </p:cNvSpPr>
          <p:nvPr>
            <p:custDataLst>
              <p:tags r:id="rId61"/>
            </p:custDataLst>
          </p:nvPr>
        </p:nvSpPr>
        <p:spPr bwMode="auto">
          <a:xfrm>
            <a:off x="8014184" y="3132806"/>
            <a:ext cx="1094806"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184" name="Straight Connector 183"/>
          <p:cNvCxnSpPr/>
          <p:nvPr/>
        </p:nvCxnSpPr>
        <p:spPr>
          <a:xfrm>
            <a:off x="8385090" y="33528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85" name="Line 6"/>
          <p:cNvSpPr>
            <a:spLocks noChangeShapeType="1"/>
          </p:cNvSpPr>
          <p:nvPr>
            <p:custDataLst>
              <p:tags r:id="rId62"/>
            </p:custDataLst>
          </p:nvPr>
        </p:nvSpPr>
        <p:spPr bwMode="auto">
          <a:xfrm>
            <a:off x="8004089" y="3376322"/>
            <a:ext cx="540643"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Tree>
    <p:extLst>
      <p:ext uri="{BB962C8B-B14F-4D97-AF65-F5344CB8AC3E}">
        <p14:creationId xmlns:p14="http://schemas.microsoft.com/office/powerpoint/2010/main" val="24266037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3250" name="Rectangle 2"/>
          <p:cNvSpPr>
            <a:spLocks noGrp="1" noChangeArrowheads="1"/>
          </p:cNvSpPr>
          <p:nvPr>
            <p:ph type="title"/>
            <p:custDataLst>
              <p:tags r:id="rId1"/>
            </p:custDataLst>
          </p:nvPr>
        </p:nvSpPr>
        <p:spPr/>
        <p:txBody>
          <a:bodyPr>
            <a:noAutofit/>
          </a:bodyPr>
          <a:lstStyle/>
          <a:p>
            <a:r>
              <a:rPr lang="en-US" dirty="0" smtClean="0"/>
              <a:t>1-bit </a:t>
            </a:r>
            <a:r>
              <a:rPr lang="en-US" dirty="0"/>
              <a:t>Adder with Carry</a:t>
            </a:r>
          </a:p>
        </p:txBody>
      </p:sp>
      <p:sp>
        <p:nvSpPr>
          <p:cNvPr id="17" name="Rectangle 3"/>
          <p:cNvSpPr>
            <a:spLocks noChangeArrowheads="1"/>
          </p:cNvSpPr>
          <p:nvPr>
            <p:custDataLst>
              <p:tags r:id="rId2"/>
            </p:custDataLst>
          </p:nvPr>
        </p:nvSpPr>
        <p:spPr bwMode="auto">
          <a:xfrm>
            <a:off x="1219200" y="1447800"/>
            <a:ext cx="1219200" cy="990600"/>
          </a:xfrm>
          <a:prstGeom prst="rect">
            <a:avLst/>
          </a:prstGeom>
          <a:noFill/>
          <a:ln w="28575" algn="ctr">
            <a:solidFill>
              <a:schemeClr val="accent1"/>
            </a:solidFill>
            <a:miter lim="800000"/>
            <a:headEnd/>
            <a:tailEnd/>
          </a:ln>
          <a:effectLst/>
        </p:spPr>
        <p:txBody>
          <a:bodyPr anchor="ctr">
            <a:spAutoFit/>
          </a:bodyPr>
          <a:lstStyle/>
          <a:p>
            <a:endParaRPr lang="en-US"/>
          </a:p>
        </p:txBody>
      </p:sp>
      <p:sp>
        <p:nvSpPr>
          <p:cNvPr id="18" name="Line 6"/>
          <p:cNvSpPr>
            <a:spLocks noChangeShapeType="1"/>
          </p:cNvSpPr>
          <p:nvPr>
            <p:custDataLst>
              <p:tags r:id="rId3"/>
            </p:custDataLst>
          </p:nvPr>
        </p:nvSpPr>
        <p:spPr bwMode="auto">
          <a:xfrm>
            <a:off x="1524000" y="1066800"/>
            <a:ext cx="0" cy="381000"/>
          </a:xfrm>
          <a:prstGeom prst="line">
            <a:avLst/>
          </a:prstGeom>
          <a:noFill/>
          <a:ln w="28575">
            <a:solidFill>
              <a:srgbClr val="FFFFFF"/>
            </a:solidFill>
            <a:round/>
            <a:headEnd type="none" w="med" len="med"/>
            <a:tailEnd type="arrow" w="lg" len="med"/>
          </a:ln>
          <a:effectLst/>
        </p:spPr>
        <p:txBody>
          <a:bodyPr wrap="none" anchor="ctr">
            <a:spAutoFit/>
          </a:bodyPr>
          <a:lstStyle/>
          <a:p>
            <a:endParaRPr lang="en-US"/>
          </a:p>
        </p:txBody>
      </p:sp>
      <p:sp>
        <p:nvSpPr>
          <p:cNvPr id="19" name="Line 7"/>
          <p:cNvSpPr>
            <a:spLocks noChangeShapeType="1"/>
          </p:cNvSpPr>
          <p:nvPr>
            <p:custDataLst>
              <p:tags r:id="rId4"/>
            </p:custDataLst>
          </p:nvPr>
        </p:nvSpPr>
        <p:spPr bwMode="auto">
          <a:xfrm>
            <a:off x="2209800" y="1066800"/>
            <a:ext cx="0" cy="381000"/>
          </a:xfrm>
          <a:prstGeom prst="line">
            <a:avLst/>
          </a:prstGeom>
          <a:noFill/>
          <a:ln w="28575">
            <a:solidFill>
              <a:srgbClr val="FFFFFF"/>
            </a:solidFill>
            <a:round/>
            <a:headEnd type="none" w="med" len="med"/>
            <a:tailEnd type="arrow" w="lg" len="med"/>
          </a:ln>
          <a:effectLst/>
        </p:spPr>
        <p:txBody>
          <a:bodyPr wrap="none" anchor="ctr">
            <a:spAutoFit/>
          </a:bodyPr>
          <a:lstStyle/>
          <a:p>
            <a:endParaRPr lang="en-US"/>
          </a:p>
        </p:txBody>
      </p:sp>
      <p:sp>
        <p:nvSpPr>
          <p:cNvPr id="20" name="Line 10"/>
          <p:cNvSpPr>
            <a:spLocks noChangeShapeType="1"/>
          </p:cNvSpPr>
          <p:nvPr>
            <p:custDataLst>
              <p:tags r:id="rId5"/>
            </p:custDataLst>
          </p:nvPr>
        </p:nvSpPr>
        <p:spPr bwMode="auto">
          <a:xfrm flipH="1">
            <a:off x="762000" y="1981200"/>
            <a:ext cx="457200" cy="0"/>
          </a:xfrm>
          <a:prstGeom prst="line">
            <a:avLst/>
          </a:prstGeom>
          <a:noFill/>
          <a:ln w="28575">
            <a:solidFill>
              <a:srgbClr val="FFFFFF"/>
            </a:solidFill>
            <a:round/>
            <a:headEnd type="none" w="med" len="med"/>
            <a:tailEnd type="arrow" w="lg" len="med"/>
          </a:ln>
          <a:effectLst/>
        </p:spPr>
        <p:txBody>
          <a:bodyPr anchor="ctr">
            <a:spAutoFit/>
          </a:bodyPr>
          <a:lstStyle/>
          <a:p>
            <a:endParaRPr lang="en-US"/>
          </a:p>
        </p:txBody>
      </p:sp>
      <p:sp>
        <p:nvSpPr>
          <p:cNvPr id="21" name="Line 11"/>
          <p:cNvSpPr>
            <a:spLocks noChangeShapeType="1"/>
          </p:cNvSpPr>
          <p:nvPr>
            <p:custDataLst>
              <p:tags r:id="rId6"/>
            </p:custDataLst>
          </p:nvPr>
        </p:nvSpPr>
        <p:spPr bwMode="auto">
          <a:xfrm>
            <a:off x="1828800" y="2438400"/>
            <a:ext cx="0" cy="457200"/>
          </a:xfrm>
          <a:prstGeom prst="line">
            <a:avLst/>
          </a:prstGeom>
          <a:noFill/>
          <a:ln w="28575">
            <a:solidFill>
              <a:srgbClr val="FFFFFF"/>
            </a:solidFill>
            <a:round/>
            <a:headEnd type="none" w="med" len="med"/>
            <a:tailEnd type="arrow" w="lg" len="med"/>
          </a:ln>
          <a:effectLst/>
        </p:spPr>
        <p:txBody>
          <a:bodyPr wrap="square" anchor="ctr">
            <a:spAutoFit/>
          </a:bodyPr>
          <a:lstStyle/>
          <a:p>
            <a:endParaRPr lang="en-US"/>
          </a:p>
        </p:txBody>
      </p:sp>
      <p:sp>
        <p:nvSpPr>
          <p:cNvPr id="22" name="TextBox 21"/>
          <p:cNvSpPr txBox="1"/>
          <p:nvPr>
            <p:custDataLst>
              <p:tags r:id="rId7"/>
            </p:custDataLst>
          </p:nvPr>
        </p:nvSpPr>
        <p:spPr bwMode="auto">
          <a:xfrm>
            <a:off x="1371600" y="435472"/>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smtClean="0">
                <a:solidFill>
                  <a:srgbClr val="FFFFFF"/>
                </a:solidFill>
                <a:latin typeface="Calibri" pitchFamily="34" charset="0"/>
              </a:rPr>
              <a:t>A</a:t>
            </a:r>
          </a:p>
        </p:txBody>
      </p:sp>
      <p:sp>
        <p:nvSpPr>
          <p:cNvPr id="23" name="TextBox 22"/>
          <p:cNvSpPr txBox="1"/>
          <p:nvPr>
            <p:custDataLst>
              <p:tags r:id="rId8"/>
            </p:custDataLst>
          </p:nvPr>
        </p:nvSpPr>
        <p:spPr bwMode="auto">
          <a:xfrm>
            <a:off x="2057400" y="457200"/>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smtClean="0">
                <a:solidFill>
                  <a:srgbClr val="FFFFFF"/>
                </a:solidFill>
                <a:latin typeface="Calibri" pitchFamily="34" charset="0"/>
              </a:rPr>
              <a:t>B</a:t>
            </a:r>
          </a:p>
        </p:txBody>
      </p:sp>
      <p:sp>
        <p:nvSpPr>
          <p:cNvPr id="24" name="TextBox 23"/>
          <p:cNvSpPr txBox="1"/>
          <p:nvPr>
            <p:custDataLst>
              <p:tags r:id="rId9"/>
            </p:custDataLst>
          </p:nvPr>
        </p:nvSpPr>
        <p:spPr bwMode="auto">
          <a:xfrm>
            <a:off x="1676400" y="2797672"/>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a:solidFill>
                  <a:srgbClr val="FFFFFF"/>
                </a:solidFill>
                <a:latin typeface="Calibri" pitchFamily="34" charset="0"/>
              </a:rPr>
              <a:t>S</a:t>
            </a:r>
            <a:endParaRPr lang="en-US" sz="3200" dirty="0" smtClean="0">
              <a:solidFill>
                <a:srgbClr val="FFFFFF"/>
              </a:solidFill>
              <a:latin typeface="Calibri" pitchFamily="34" charset="0"/>
            </a:endParaRPr>
          </a:p>
        </p:txBody>
      </p:sp>
      <p:sp>
        <p:nvSpPr>
          <p:cNvPr id="26" name="Line 10"/>
          <p:cNvSpPr>
            <a:spLocks noChangeShapeType="1"/>
          </p:cNvSpPr>
          <p:nvPr>
            <p:custDataLst>
              <p:tags r:id="rId10"/>
            </p:custDataLst>
          </p:nvPr>
        </p:nvSpPr>
        <p:spPr bwMode="auto">
          <a:xfrm flipH="1">
            <a:off x="2438400" y="1981200"/>
            <a:ext cx="457200" cy="0"/>
          </a:xfrm>
          <a:prstGeom prst="line">
            <a:avLst/>
          </a:prstGeom>
          <a:noFill/>
          <a:ln w="28575">
            <a:solidFill>
              <a:srgbClr val="FFFFFF"/>
            </a:solidFill>
            <a:round/>
            <a:headEnd type="none" w="med" len="med"/>
            <a:tailEnd type="arrow" w="lg" len="med"/>
          </a:ln>
          <a:effectLst/>
        </p:spPr>
        <p:txBody>
          <a:bodyPr anchor="ctr">
            <a:spAutoFit/>
          </a:bodyPr>
          <a:lstStyle/>
          <a:p>
            <a:endParaRPr lang="en-US"/>
          </a:p>
        </p:txBody>
      </p:sp>
      <p:sp>
        <p:nvSpPr>
          <p:cNvPr id="27" name="TextBox 26"/>
          <p:cNvSpPr txBox="1"/>
          <p:nvPr>
            <p:custDataLst>
              <p:tags r:id="rId11"/>
            </p:custDataLst>
          </p:nvPr>
        </p:nvSpPr>
        <p:spPr bwMode="auto">
          <a:xfrm>
            <a:off x="2743200" y="1600200"/>
            <a:ext cx="914400" cy="665761"/>
          </a:xfrm>
          <a:prstGeom prst="rect">
            <a:avLst/>
          </a:prstGeom>
          <a:noFill/>
          <a:ln w="9525">
            <a:noFill/>
            <a:round/>
            <a:headEnd/>
            <a:tailEnd/>
          </a:ln>
          <a:effectLst/>
        </p:spPr>
        <p:txBody>
          <a:bodyPr wrap="none" lIns="0" tIns="0" rIns="0" bIns="0" rtlCol="0">
            <a:noAutofit/>
          </a:bodyPr>
          <a:lstStyle/>
          <a:p>
            <a:pPr algn="ctr" eaLnBrk="1" hangingPunct="1">
              <a:lnSpc>
                <a:spcPct val="116000"/>
              </a:lnSpc>
              <a:tabLst>
                <a:tab pos="723900" algn="l"/>
                <a:tab pos="1447800" algn="l"/>
                <a:tab pos="2171700" algn="l"/>
              </a:tabLst>
            </a:pPr>
            <a:r>
              <a:rPr lang="en-US" sz="3200" dirty="0" err="1" smtClean="0">
                <a:solidFill>
                  <a:srgbClr val="FFFFFF"/>
                </a:solidFill>
                <a:latin typeface="Calibri" pitchFamily="34" charset="0"/>
              </a:rPr>
              <a:t>C</a:t>
            </a:r>
            <a:r>
              <a:rPr lang="en-US" sz="3200" baseline="-25000" dirty="0" err="1" smtClean="0">
                <a:solidFill>
                  <a:srgbClr val="FFFFFF"/>
                </a:solidFill>
                <a:latin typeface="Calibri" pitchFamily="34" charset="0"/>
              </a:rPr>
              <a:t>in</a:t>
            </a:r>
            <a:endParaRPr lang="en-US" sz="3200" baseline="-25000" dirty="0" smtClean="0">
              <a:solidFill>
                <a:srgbClr val="FFFFFF"/>
              </a:solidFill>
              <a:latin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723378769"/>
              </p:ext>
            </p:extLst>
          </p:nvPr>
        </p:nvGraphicFramePr>
        <p:xfrm>
          <a:off x="397622" y="3476102"/>
          <a:ext cx="2878979" cy="3337560"/>
        </p:xfrm>
        <a:graphic>
          <a:graphicData uri="http://schemas.openxmlformats.org/drawingml/2006/table">
            <a:tbl>
              <a:tblPr firstRow="1" bandRow="1">
                <a:tableStyleId>{5C22544A-7EE6-4342-B048-85BDC9FD1C3A}</a:tableStyleId>
              </a:tblPr>
              <a:tblGrid>
                <a:gridCol w="516778"/>
                <a:gridCol w="457200"/>
                <a:gridCol w="533400"/>
                <a:gridCol w="685800"/>
                <a:gridCol w="685801"/>
              </a:tblGrid>
              <a:tr h="370840">
                <a:tc>
                  <a:txBody>
                    <a:bodyPr/>
                    <a:lstStyle/>
                    <a:p>
                      <a:r>
                        <a:rPr lang="en-US" dirty="0" smtClean="0">
                          <a:solidFill>
                            <a:schemeClr val="tx1"/>
                          </a:solidFill>
                        </a:rPr>
                        <a:t>A</a:t>
                      </a:r>
                      <a:endParaRPr lang="en-US" dirty="0">
                        <a:solidFill>
                          <a:schemeClr val="tx1"/>
                        </a:solidFill>
                      </a:endParaRPr>
                    </a:p>
                  </a:txBody>
                  <a:tcPr>
                    <a:noFill/>
                  </a:tcPr>
                </a:tc>
                <a:tc>
                  <a:txBody>
                    <a:bodyPr/>
                    <a:lstStyle/>
                    <a:p>
                      <a:r>
                        <a:rPr lang="en-US" dirty="0" smtClean="0">
                          <a:solidFill>
                            <a:schemeClr val="tx1"/>
                          </a:solidFill>
                        </a:rPr>
                        <a:t>B</a:t>
                      </a:r>
                      <a:endParaRPr lang="en-US" dirty="0">
                        <a:solidFill>
                          <a:schemeClr val="tx1"/>
                        </a:solidFill>
                      </a:endParaRPr>
                    </a:p>
                  </a:txBody>
                  <a:tcPr>
                    <a:noFill/>
                  </a:tcPr>
                </a:tc>
                <a:tc>
                  <a:txBody>
                    <a:bodyPr/>
                    <a:lstStyle/>
                    <a:p>
                      <a:r>
                        <a:rPr lang="en-US" dirty="0" err="1" smtClean="0">
                          <a:solidFill>
                            <a:schemeClr val="tx1"/>
                          </a:solidFill>
                        </a:rPr>
                        <a:t>C</a:t>
                      </a:r>
                      <a:r>
                        <a:rPr lang="en-US" baseline="-25000" dirty="0" err="1" smtClean="0">
                          <a:solidFill>
                            <a:schemeClr val="tx1"/>
                          </a:solidFill>
                        </a:rPr>
                        <a:t>in</a:t>
                      </a:r>
                      <a:endParaRPr lang="en-US" baseline="-25000"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err="1" smtClean="0">
                          <a:solidFill>
                            <a:schemeClr val="tx1"/>
                          </a:solidFill>
                        </a:rPr>
                        <a:t>C</a:t>
                      </a:r>
                      <a:r>
                        <a:rPr lang="en-US" baseline="-25000" dirty="0" err="1" smtClean="0">
                          <a:solidFill>
                            <a:schemeClr val="tx1"/>
                          </a:solidFill>
                        </a:rPr>
                        <a:t>out</a:t>
                      </a:r>
                      <a:endParaRPr lang="en-US" baseline="-25000"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tx1"/>
                          </a:solidFill>
                        </a:rPr>
                        <a:t>S</a:t>
                      </a:r>
                      <a:endParaRPr lang="en-US" dirty="0">
                        <a:solidFill>
                          <a:schemeClr val="tx1"/>
                        </a:solidFill>
                      </a:endParaRPr>
                    </a:p>
                  </a:txBody>
                  <a:tcPr>
                    <a:noFill/>
                  </a:tcPr>
                </a:tc>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1"/>
                          </a:solidFill>
                        </a:rPr>
                        <a:t>0</a:t>
                      </a:r>
                      <a:endParaRPr lang="en-US" dirty="0">
                        <a:solidFill>
                          <a:schemeClr val="accent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1"/>
                          </a:solidFill>
                        </a:rPr>
                        <a:t>0</a:t>
                      </a:r>
                      <a:endParaRPr lang="en-US" dirty="0">
                        <a:solidFill>
                          <a:schemeClr val="accent1"/>
                        </a:solidFill>
                      </a:endParaRPr>
                    </a:p>
                  </a:txBody>
                  <a:tcPr>
                    <a:noFill/>
                  </a:tcPr>
                </a:tc>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1"/>
                          </a:solidFill>
                        </a:rPr>
                        <a:t>0</a:t>
                      </a:r>
                      <a:endParaRPr lang="en-US" dirty="0">
                        <a:solidFill>
                          <a:schemeClr val="accent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1"/>
                          </a:solidFill>
                        </a:rPr>
                        <a:t>1</a:t>
                      </a:r>
                      <a:endParaRPr lang="en-US" dirty="0">
                        <a:solidFill>
                          <a:schemeClr val="accent1"/>
                        </a:solidFill>
                      </a:endParaRPr>
                    </a:p>
                  </a:txBody>
                  <a:tcPr>
                    <a:noFill/>
                  </a:tcPr>
                </a:tc>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1"/>
                          </a:solidFill>
                        </a:rPr>
                        <a:t>0</a:t>
                      </a:r>
                      <a:endParaRPr lang="en-US" dirty="0">
                        <a:solidFill>
                          <a:schemeClr val="accent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1"/>
                          </a:solidFill>
                        </a:rPr>
                        <a:t>1</a:t>
                      </a:r>
                      <a:endParaRPr lang="en-US" dirty="0">
                        <a:solidFill>
                          <a:schemeClr val="accent1"/>
                        </a:solidFill>
                      </a:endParaRPr>
                    </a:p>
                  </a:txBody>
                  <a:tcPr>
                    <a:noFill/>
                  </a:tcPr>
                </a:tc>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1"/>
                          </a:solidFill>
                        </a:rPr>
                        <a:t>1</a:t>
                      </a:r>
                      <a:endParaRPr lang="en-US" dirty="0">
                        <a:solidFill>
                          <a:schemeClr val="accent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1"/>
                          </a:solidFill>
                        </a:rPr>
                        <a:t>0</a:t>
                      </a:r>
                      <a:endParaRPr lang="en-US" dirty="0">
                        <a:solidFill>
                          <a:schemeClr val="accent1"/>
                        </a:solidFill>
                      </a:endParaRPr>
                    </a:p>
                  </a:txBody>
                  <a:tcPr>
                    <a:noFill/>
                  </a:tcPr>
                </a:tc>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1"/>
                          </a:solidFill>
                        </a:rPr>
                        <a:t>0</a:t>
                      </a:r>
                      <a:endParaRPr lang="en-US" dirty="0">
                        <a:solidFill>
                          <a:schemeClr val="accent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1"/>
                          </a:solidFill>
                        </a:rPr>
                        <a:t>1</a:t>
                      </a:r>
                      <a:endParaRPr lang="en-US" dirty="0">
                        <a:solidFill>
                          <a:schemeClr val="accent1"/>
                        </a:solidFill>
                      </a:endParaRPr>
                    </a:p>
                  </a:txBody>
                  <a:tcPr>
                    <a:noFill/>
                  </a:tcPr>
                </a:tc>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1"/>
                          </a:solidFill>
                        </a:rPr>
                        <a:t>1</a:t>
                      </a:r>
                      <a:endParaRPr lang="en-US" dirty="0">
                        <a:solidFill>
                          <a:schemeClr val="accent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1"/>
                          </a:solidFill>
                        </a:rPr>
                        <a:t>0</a:t>
                      </a:r>
                      <a:endParaRPr lang="en-US" dirty="0">
                        <a:solidFill>
                          <a:schemeClr val="accent1"/>
                        </a:solidFill>
                      </a:endParaRPr>
                    </a:p>
                  </a:txBody>
                  <a:tcPr>
                    <a:noFill/>
                  </a:tcPr>
                </a:tc>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1"/>
                          </a:solidFill>
                        </a:rPr>
                        <a:t>1</a:t>
                      </a:r>
                      <a:endParaRPr lang="en-US" dirty="0">
                        <a:solidFill>
                          <a:schemeClr val="accent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1"/>
                          </a:solidFill>
                        </a:rPr>
                        <a:t>0</a:t>
                      </a:r>
                      <a:endParaRPr lang="en-US" dirty="0">
                        <a:solidFill>
                          <a:schemeClr val="accent1"/>
                        </a:solidFill>
                      </a:endParaRPr>
                    </a:p>
                  </a:txBody>
                  <a:tcPr>
                    <a:noFill/>
                  </a:tcPr>
                </a:tc>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1"/>
                          </a:solidFill>
                        </a:rPr>
                        <a:t>1</a:t>
                      </a:r>
                      <a:endParaRPr lang="en-US" dirty="0">
                        <a:solidFill>
                          <a:schemeClr val="accent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1"/>
                          </a:solidFill>
                        </a:rPr>
                        <a:t>1</a:t>
                      </a:r>
                      <a:endParaRPr lang="en-US" dirty="0">
                        <a:solidFill>
                          <a:schemeClr val="accent1"/>
                        </a:solidFill>
                      </a:endParaRPr>
                    </a:p>
                  </a:txBody>
                  <a:tcPr>
                    <a:noFill/>
                  </a:tcPr>
                </a:tc>
              </a:tr>
            </a:tbl>
          </a:graphicData>
        </a:graphic>
      </p:graphicFrame>
      <mc:AlternateContent xmlns:mc="http://schemas.openxmlformats.org/markup-compatibility/2006" xmlns:a14="http://schemas.microsoft.com/office/drawing/2010/main">
        <mc:Choice Requires="a14">
          <p:sp>
            <p:nvSpPr>
              <p:cNvPr id="28" name="Rectangle 43"/>
              <p:cNvSpPr>
                <a:spLocks noChangeArrowheads="1"/>
              </p:cNvSpPr>
              <p:nvPr>
                <p:custDataLst>
                  <p:tags r:id="rId12"/>
                </p:custDataLst>
              </p:nvPr>
            </p:nvSpPr>
            <p:spPr bwMode="auto">
              <a:xfrm>
                <a:off x="3581400" y="685800"/>
                <a:ext cx="5791200" cy="5667375"/>
              </a:xfrm>
              <a:prstGeom prst="rect">
                <a:avLst/>
              </a:prstGeom>
              <a:noFill/>
              <a:ln w="9525">
                <a:noFill/>
                <a:round/>
                <a:headEnd/>
                <a:tailEnd/>
              </a:ln>
              <a:effectLst/>
            </p:spPr>
            <p:txBody>
              <a:bodyPr lIns="0" tIns="0" rIns="0" bIns="0">
                <a:noAutofit/>
              </a:bodyPr>
              <a:lstStyle/>
              <a:p>
                <a:pPr marL="342900" indent="-342900">
                  <a:spcBef>
                    <a:spcPct val="20000"/>
                  </a:spcBef>
                  <a:buClr>
                    <a:schemeClr val="tx2"/>
                  </a:buClr>
                </a:pPr>
                <a:r>
                  <a:rPr lang="en-US" sz="3200" dirty="0" smtClean="0">
                    <a:solidFill>
                      <a:schemeClr val="accent1"/>
                    </a:solidFill>
                    <a:latin typeface="Calibri"/>
                  </a:rPr>
                  <a:t>Full Adder</a:t>
                </a:r>
              </a:p>
              <a:p>
                <a:pPr marL="342900" indent="-342900">
                  <a:spcBef>
                    <a:spcPct val="20000"/>
                  </a:spcBef>
                  <a:buClr>
                    <a:schemeClr val="accent1"/>
                  </a:buClr>
                  <a:buFont typeface="Arial" pitchFamily="34" charset="0"/>
                  <a:buChar char="•"/>
                </a:pPr>
                <a:r>
                  <a:rPr lang="en-US" sz="2800" dirty="0" smtClean="0">
                    <a:solidFill>
                      <a:srgbClr val="FFFFFF"/>
                    </a:solidFill>
                    <a:latin typeface="Calibri"/>
                  </a:rPr>
                  <a:t>Adds three 1-bit numbers</a:t>
                </a:r>
              </a:p>
              <a:p>
                <a:pPr marL="342900" indent="-342900">
                  <a:spcBef>
                    <a:spcPct val="20000"/>
                  </a:spcBef>
                  <a:buClr>
                    <a:schemeClr val="accent1"/>
                  </a:buClr>
                  <a:buFont typeface="Arial" pitchFamily="34" charset="0"/>
                  <a:buChar char="•"/>
                </a:pPr>
                <a:r>
                  <a:rPr lang="en-US" sz="2800" dirty="0" smtClean="0">
                    <a:solidFill>
                      <a:srgbClr val="FFFFFF"/>
                    </a:solidFill>
                    <a:latin typeface="Calibri"/>
                  </a:rPr>
                  <a:t>Computes 1-bit result and 1-bit carry</a:t>
                </a:r>
              </a:p>
              <a:p>
                <a:pPr marL="342900" indent="-342900">
                  <a:spcBef>
                    <a:spcPct val="20000"/>
                  </a:spcBef>
                  <a:buClr>
                    <a:schemeClr val="accent1"/>
                  </a:buClr>
                  <a:buFont typeface="Arial" pitchFamily="34" charset="0"/>
                  <a:buChar char="•"/>
                </a:pPr>
                <a:r>
                  <a:rPr lang="en-US" sz="2800" dirty="0" smtClean="0">
                    <a:solidFill>
                      <a:srgbClr val="FFFFFF"/>
                    </a:solidFill>
                    <a:latin typeface="Calibri"/>
                  </a:rPr>
                  <a:t>Can be cascaded</a:t>
                </a:r>
              </a:p>
              <a:p>
                <a:pPr marL="342900" indent="-342900">
                  <a:spcBef>
                    <a:spcPct val="20000"/>
                  </a:spcBef>
                  <a:buClr>
                    <a:schemeClr val="accent1"/>
                  </a:buClr>
                  <a:buFont typeface="Arial" pitchFamily="34" charset="0"/>
                  <a:buChar char="•"/>
                </a:pPr>
                <a:endParaRPr lang="en-US" sz="2800" dirty="0" smtClean="0">
                  <a:solidFill>
                    <a:srgbClr val="FFFFFF"/>
                  </a:solidFill>
                  <a:latin typeface="Calibri"/>
                </a:endParaRPr>
              </a:p>
              <a:p>
                <a:pPr marL="342900" indent="-342900">
                  <a:spcBef>
                    <a:spcPct val="20000"/>
                  </a:spcBef>
                  <a:buClr>
                    <a:schemeClr val="accent1"/>
                  </a:buClr>
                  <a:buFont typeface="Arial" pitchFamily="34" charset="0"/>
                  <a:buChar char="•"/>
                </a:pPr>
                <a:r>
                  <a:rPr lang="en-US" sz="2000" dirty="0" smtClean="0">
                    <a:solidFill>
                      <a:schemeClr val="tx1"/>
                    </a:solidFill>
                  </a:rPr>
                  <a:t>S = </a:t>
                </a:r>
                <a14:m>
                  <m:oMath xmlns:m="http://schemas.openxmlformats.org/officeDocument/2006/math">
                    <m:acc>
                      <m:accPr>
                        <m:chr m:val="̅"/>
                        <m:ctrlPr>
                          <a:rPr lang="en-US" sz="2000" i="1">
                            <a:solidFill>
                              <a:schemeClr val="tx1"/>
                            </a:solidFill>
                            <a:latin typeface="Cambria Math"/>
                          </a:rPr>
                        </m:ctrlPr>
                      </m:accPr>
                      <m:e>
                        <m:r>
                          <m:rPr>
                            <m:sty m:val="p"/>
                          </m:rPr>
                          <a:rPr lang="en-US" sz="2000">
                            <a:solidFill>
                              <a:schemeClr val="tx1"/>
                            </a:solidFill>
                            <a:latin typeface="Cambria Math"/>
                          </a:rPr>
                          <m:t>AB</m:t>
                        </m:r>
                      </m:e>
                    </m:acc>
                  </m:oMath>
                </a14:m>
                <a:r>
                  <a:rPr lang="en-US" sz="2000" dirty="0">
                    <a:solidFill>
                      <a:schemeClr val="tx1"/>
                    </a:solidFill>
                  </a:rPr>
                  <a:t>C + </a:t>
                </a:r>
                <a14:m>
                  <m:oMath xmlns:m="http://schemas.openxmlformats.org/officeDocument/2006/math">
                    <m:acc>
                      <m:accPr>
                        <m:chr m:val="̅"/>
                        <m:ctrlPr>
                          <a:rPr lang="en-US" sz="2000" i="1">
                            <a:solidFill>
                              <a:schemeClr val="tx1"/>
                            </a:solidFill>
                            <a:latin typeface="Cambria Math"/>
                          </a:rPr>
                        </m:ctrlPr>
                      </m:accPr>
                      <m:e>
                        <m:r>
                          <m:rPr>
                            <m:sty m:val="p"/>
                          </m:rPr>
                          <a:rPr lang="en-US" sz="2000">
                            <a:solidFill>
                              <a:schemeClr val="tx1"/>
                            </a:solidFill>
                            <a:latin typeface="Cambria Math"/>
                          </a:rPr>
                          <m:t>A</m:t>
                        </m:r>
                      </m:e>
                    </m:acc>
                  </m:oMath>
                </a14:m>
                <a:r>
                  <a:rPr lang="en-US" sz="2000" dirty="0">
                    <a:solidFill>
                      <a:schemeClr val="tx1"/>
                    </a:solidFill>
                  </a:rPr>
                  <a:t>B</a:t>
                </a:r>
                <a14:m>
                  <m:oMath xmlns:m="http://schemas.openxmlformats.org/officeDocument/2006/math">
                    <m:acc>
                      <m:accPr>
                        <m:chr m:val="̅"/>
                        <m:ctrlPr>
                          <a:rPr lang="en-US" sz="2000" i="1">
                            <a:solidFill>
                              <a:schemeClr val="tx1"/>
                            </a:solidFill>
                            <a:latin typeface="Cambria Math"/>
                          </a:rPr>
                        </m:ctrlPr>
                      </m:accPr>
                      <m:e>
                        <m:r>
                          <m:rPr>
                            <m:sty m:val="p"/>
                          </m:rPr>
                          <a:rPr lang="en-US" sz="2000">
                            <a:solidFill>
                              <a:schemeClr val="tx1"/>
                            </a:solidFill>
                            <a:latin typeface="Cambria Math"/>
                          </a:rPr>
                          <m:t>C</m:t>
                        </m:r>
                      </m:e>
                    </m:acc>
                  </m:oMath>
                </a14:m>
                <a:r>
                  <a:rPr lang="en-US" sz="2000" dirty="0">
                    <a:solidFill>
                      <a:schemeClr val="tx1"/>
                    </a:solidFill>
                  </a:rPr>
                  <a:t> + A</a:t>
                </a:r>
                <a14:m>
                  <m:oMath xmlns:m="http://schemas.openxmlformats.org/officeDocument/2006/math">
                    <m:acc>
                      <m:accPr>
                        <m:chr m:val="̅"/>
                        <m:ctrlPr>
                          <a:rPr lang="en-US" sz="2000" i="1">
                            <a:solidFill>
                              <a:schemeClr val="tx1"/>
                            </a:solidFill>
                            <a:latin typeface="Cambria Math"/>
                          </a:rPr>
                        </m:ctrlPr>
                      </m:accPr>
                      <m:e>
                        <m:r>
                          <m:rPr>
                            <m:sty m:val="p"/>
                          </m:rPr>
                          <a:rPr lang="en-US" sz="2000">
                            <a:solidFill>
                              <a:schemeClr val="tx1"/>
                            </a:solidFill>
                            <a:latin typeface="Cambria Math"/>
                          </a:rPr>
                          <m:t>BC</m:t>
                        </m:r>
                      </m:e>
                    </m:acc>
                  </m:oMath>
                </a14:m>
                <a:r>
                  <a:rPr lang="en-US" sz="2000" dirty="0">
                    <a:solidFill>
                      <a:schemeClr val="tx1"/>
                    </a:solidFill>
                  </a:rPr>
                  <a:t> + ABC</a:t>
                </a:r>
              </a:p>
              <a:p>
                <a:pPr marL="342900" indent="-342900">
                  <a:spcBef>
                    <a:spcPct val="20000"/>
                  </a:spcBef>
                  <a:buClr>
                    <a:schemeClr val="accent1"/>
                  </a:buClr>
                  <a:buFont typeface="Arial" pitchFamily="34" charset="0"/>
                  <a:buChar char="•"/>
                </a:pPr>
                <a:r>
                  <a:rPr lang="en-US" sz="2000" dirty="0">
                    <a:solidFill>
                      <a:srgbClr val="FFFFFF"/>
                    </a:solidFill>
                  </a:rPr>
                  <a:t>S = </a:t>
                </a:r>
                <a14:m>
                  <m:oMath xmlns:m="http://schemas.openxmlformats.org/officeDocument/2006/math">
                    <m:acc>
                      <m:accPr>
                        <m:chr m:val="̅"/>
                        <m:ctrlPr>
                          <a:rPr lang="en-US" sz="2000" i="1" dirty="0">
                            <a:solidFill>
                              <a:srgbClr val="FFFFFF"/>
                            </a:solidFill>
                            <a:latin typeface="Cambria Math"/>
                          </a:rPr>
                        </m:ctrlPr>
                      </m:accPr>
                      <m:e>
                        <m:r>
                          <m:rPr>
                            <m:sty m:val="p"/>
                          </m:rPr>
                          <a:rPr lang="en-US" sz="2000" dirty="0">
                            <a:solidFill>
                              <a:srgbClr val="FFFFFF"/>
                            </a:solidFill>
                            <a:latin typeface="Cambria Math"/>
                          </a:rPr>
                          <m:t>A</m:t>
                        </m:r>
                      </m:e>
                    </m:acc>
                  </m:oMath>
                </a14:m>
                <a:r>
                  <a:rPr lang="en-US" sz="2000" dirty="0">
                    <a:solidFill>
                      <a:srgbClr val="FFFFFF"/>
                    </a:solidFill>
                  </a:rPr>
                  <a:t>(</a:t>
                </a:r>
                <a14:m>
                  <m:oMath xmlns:m="http://schemas.openxmlformats.org/officeDocument/2006/math">
                    <m:acc>
                      <m:accPr>
                        <m:chr m:val="̅"/>
                        <m:ctrlPr>
                          <a:rPr lang="en-US" sz="2000" i="1">
                            <a:solidFill>
                              <a:srgbClr val="FFFFFF"/>
                            </a:solidFill>
                            <a:latin typeface="Cambria Math"/>
                          </a:rPr>
                        </m:ctrlPr>
                      </m:accPr>
                      <m:e>
                        <m:r>
                          <m:rPr>
                            <m:sty m:val="p"/>
                          </m:rPr>
                          <a:rPr lang="en-US" sz="2000">
                            <a:solidFill>
                              <a:srgbClr val="FFFFFF"/>
                            </a:solidFill>
                            <a:latin typeface="Cambria Math"/>
                          </a:rPr>
                          <m:t>B</m:t>
                        </m:r>
                      </m:e>
                    </m:acc>
                  </m:oMath>
                </a14:m>
                <a:r>
                  <a:rPr lang="en-US" sz="2000" dirty="0">
                    <a:solidFill>
                      <a:srgbClr val="FFFFFF"/>
                    </a:solidFill>
                  </a:rPr>
                  <a:t>C + B</a:t>
                </a:r>
                <a14:m>
                  <m:oMath xmlns:m="http://schemas.openxmlformats.org/officeDocument/2006/math">
                    <m:acc>
                      <m:accPr>
                        <m:chr m:val="̅"/>
                        <m:ctrlPr>
                          <a:rPr lang="en-US" sz="2000" i="1">
                            <a:solidFill>
                              <a:srgbClr val="FFFFFF"/>
                            </a:solidFill>
                            <a:latin typeface="Cambria Math"/>
                          </a:rPr>
                        </m:ctrlPr>
                      </m:accPr>
                      <m:e>
                        <m:r>
                          <m:rPr>
                            <m:sty m:val="p"/>
                          </m:rPr>
                          <a:rPr lang="en-US" sz="2000">
                            <a:solidFill>
                              <a:srgbClr val="FFFFFF"/>
                            </a:solidFill>
                            <a:latin typeface="Cambria Math"/>
                          </a:rPr>
                          <m:t>C</m:t>
                        </m:r>
                      </m:e>
                    </m:acc>
                  </m:oMath>
                </a14:m>
                <a:r>
                  <a:rPr lang="en-US" sz="2000" dirty="0">
                    <a:solidFill>
                      <a:srgbClr val="FFFFFF"/>
                    </a:solidFill>
                  </a:rPr>
                  <a:t>) + A(</a:t>
                </a:r>
                <a14:m>
                  <m:oMath xmlns:m="http://schemas.openxmlformats.org/officeDocument/2006/math">
                    <m:acc>
                      <m:accPr>
                        <m:chr m:val="̅"/>
                        <m:ctrlPr>
                          <a:rPr lang="en-US" sz="2000" i="1">
                            <a:solidFill>
                              <a:srgbClr val="FFFFFF"/>
                            </a:solidFill>
                            <a:latin typeface="Cambria Math"/>
                          </a:rPr>
                        </m:ctrlPr>
                      </m:accPr>
                      <m:e>
                        <m:r>
                          <m:rPr>
                            <m:sty m:val="p"/>
                          </m:rPr>
                          <a:rPr lang="en-US" sz="2000" b="0" i="0" smtClean="0">
                            <a:solidFill>
                              <a:srgbClr val="FFFFFF"/>
                            </a:solidFill>
                            <a:latin typeface="Cambria Math"/>
                          </a:rPr>
                          <m:t>BC</m:t>
                        </m:r>
                      </m:e>
                    </m:acc>
                  </m:oMath>
                </a14:m>
                <a:r>
                  <a:rPr lang="en-US" sz="2000" dirty="0">
                    <a:solidFill>
                      <a:srgbClr val="FFFFFF"/>
                    </a:solidFill>
                  </a:rPr>
                  <a:t> + BC)</a:t>
                </a:r>
              </a:p>
              <a:p>
                <a:pPr marL="342900" indent="-342900">
                  <a:spcBef>
                    <a:spcPct val="20000"/>
                  </a:spcBef>
                  <a:buClr>
                    <a:schemeClr val="accent1"/>
                  </a:buClr>
                  <a:buFont typeface="Arial" pitchFamily="34" charset="0"/>
                  <a:buChar char="•"/>
                </a:pPr>
                <a:r>
                  <a:rPr lang="en-US" sz="2000" dirty="0">
                    <a:solidFill>
                      <a:srgbClr val="FFFFFF"/>
                    </a:solidFill>
                  </a:rPr>
                  <a:t>S = </a:t>
                </a:r>
                <a14:m>
                  <m:oMath xmlns:m="http://schemas.openxmlformats.org/officeDocument/2006/math">
                    <m:acc>
                      <m:accPr>
                        <m:chr m:val="̅"/>
                        <m:ctrlPr>
                          <a:rPr lang="en-US" sz="2000" i="1" dirty="0">
                            <a:solidFill>
                              <a:srgbClr val="FFFFFF"/>
                            </a:solidFill>
                            <a:latin typeface="Cambria Math"/>
                          </a:rPr>
                        </m:ctrlPr>
                      </m:accPr>
                      <m:e>
                        <m:r>
                          <m:rPr>
                            <m:sty m:val="p"/>
                          </m:rPr>
                          <a:rPr lang="en-US" sz="2000" dirty="0">
                            <a:solidFill>
                              <a:srgbClr val="FFFFFF"/>
                            </a:solidFill>
                            <a:latin typeface="Cambria Math"/>
                          </a:rPr>
                          <m:t>A</m:t>
                        </m:r>
                      </m:e>
                    </m:acc>
                  </m:oMath>
                </a14:m>
                <a:r>
                  <a:rPr lang="en-US" sz="2000" dirty="0">
                    <a:solidFill>
                      <a:srgbClr val="FFFFFF"/>
                    </a:solidFill>
                  </a:rPr>
                  <a:t>(B </a:t>
                </a:r>
                <a:r>
                  <a:rPr lang="en-US" sz="2000" dirty="0">
                    <a:solidFill>
                      <a:srgbClr val="FFFFFF"/>
                    </a:solidFill>
                    <a:sym typeface="Symbol"/>
                  </a:rPr>
                  <a:t> C) + A(</a:t>
                </a:r>
                <a14:m>
                  <m:oMath xmlns:m="http://schemas.openxmlformats.org/officeDocument/2006/math">
                    <m:acc>
                      <m:accPr>
                        <m:chr m:val="̅"/>
                        <m:ctrlPr>
                          <a:rPr lang="en-US" sz="2000" i="1">
                            <a:solidFill>
                              <a:srgbClr val="FFFFFF"/>
                            </a:solidFill>
                            <a:latin typeface="Cambria Math"/>
                            <a:sym typeface="Symbol"/>
                          </a:rPr>
                        </m:ctrlPr>
                      </m:accPr>
                      <m:e>
                        <m:r>
                          <m:rPr>
                            <m:sty m:val="p"/>
                          </m:rPr>
                          <a:rPr lang="en-US" sz="2000">
                            <a:solidFill>
                              <a:srgbClr val="FFFFFF"/>
                            </a:solidFill>
                            <a:latin typeface="Cambria Math"/>
                            <a:sym typeface="Symbol"/>
                          </a:rPr>
                          <m:t>B</m:t>
                        </m:r>
                        <m:r>
                          <a:rPr lang="en-US" sz="2000">
                            <a:solidFill>
                              <a:srgbClr val="FFFFFF"/>
                            </a:solidFill>
                            <a:latin typeface="Cambria Math"/>
                            <a:sym typeface="Symbol"/>
                          </a:rPr>
                          <m:t>  </m:t>
                        </m:r>
                        <m:r>
                          <m:rPr>
                            <m:sty m:val="p"/>
                          </m:rPr>
                          <a:rPr lang="en-US" sz="2000">
                            <a:solidFill>
                              <a:srgbClr val="FFFFFF"/>
                            </a:solidFill>
                            <a:latin typeface="Cambria Math"/>
                            <a:sym typeface="Symbol"/>
                          </a:rPr>
                          <m:t>C</m:t>
                        </m:r>
                      </m:e>
                    </m:acc>
                  </m:oMath>
                </a14:m>
                <a:r>
                  <a:rPr lang="en-US" sz="2000" dirty="0">
                    <a:solidFill>
                      <a:srgbClr val="FFFFFF"/>
                    </a:solidFill>
                  </a:rPr>
                  <a:t>)</a:t>
                </a:r>
              </a:p>
              <a:p>
                <a:pPr marL="342900" indent="-342900">
                  <a:spcBef>
                    <a:spcPct val="20000"/>
                  </a:spcBef>
                  <a:buClr>
                    <a:schemeClr val="accent1"/>
                  </a:buClr>
                  <a:buFont typeface="Arial" pitchFamily="34" charset="0"/>
                  <a:buChar char="•"/>
                </a:pPr>
                <a:r>
                  <a:rPr lang="en-US" sz="2000" dirty="0">
                    <a:solidFill>
                      <a:schemeClr val="accent1"/>
                    </a:solidFill>
                  </a:rPr>
                  <a:t>S = A </a:t>
                </a:r>
                <a:r>
                  <a:rPr lang="en-US" sz="2000" dirty="0">
                    <a:solidFill>
                      <a:schemeClr val="accent1"/>
                    </a:solidFill>
                    <a:sym typeface="Symbol"/>
                  </a:rPr>
                  <a:t> </a:t>
                </a:r>
                <a:r>
                  <a:rPr lang="en-US" sz="2000" dirty="0">
                    <a:solidFill>
                      <a:schemeClr val="accent1"/>
                    </a:solidFill>
                  </a:rPr>
                  <a:t>(B </a:t>
                </a:r>
                <a:r>
                  <a:rPr lang="en-US" sz="2000" dirty="0">
                    <a:solidFill>
                      <a:schemeClr val="accent1"/>
                    </a:solidFill>
                    <a:sym typeface="Symbol"/>
                  </a:rPr>
                  <a:t> C)</a:t>
                </a:r>
              </a:p>
              <a:p>
                <a:pPr marL="342900" indent="-342900">
                  <a:spcBef>
                    <a:spcPct val="20000"/>
                  </a:spcBef>
                  <a:buClr>
                    <a:schemeClr val="accent1"/>
                  </a:buClr>
                  <a:buFont typeface="Arial" pitchFamily="34" charset="0"/>
                  <a:buChar char="•"/>
                </a:pPr>
                <a:r>
                  <a:rPr lang="en-US" sz="2000" dirty="0" err="1">
                    <a:solidFill>
                      <a:srgbClr val="FFFFFF"/>
                    </a:solidFill>
                  </a:rPr>
                  <a:t>C</a:t>
                </a:r>
                <a:r>
                  <a:rPr lang="en-US" sz="2000" baseline="-25000" dirty="0" err="1">
                    <a:solidFill>
                      <a:srgbClr val="FFFFFF"/>
                    </a:solidFill>
                  </a:rPr>
                  <a:t>out</a:t>
                </a:r>
                <a:r>
                  <a:rPr lang="en-US" sz="2000" dirty="0">
                    <a:solidFill>
                      <a:srgbClr val="FFFFFF"/>
                    </a:solidFill>
                  </a:rPr>
                  <a:t> = </a:t>
                </a:r>
                <a14:m>
                  <m:oMath xmlns:m="http://schemas.openxmlformats.org/officeDocument/2006/math">
                    <m:acc>
                      <m:accPr>
                        <m:chr m:val="̅"/>
                        <m:ctrlPr>
                          <a:rPr lang="en-US" sz="2000" i="1">
                            <a:solidFill>
                              <a:srgbClr val="FFFFFF"/>
                            </a:solidFill>
                            <a:latin typeface="Cambria Math"/>
                          </a:rPr>
                        </m:ctrlPr>
                      </m:accPr>
                      <m:e>
                        <m:r>
                          <m:rPr>
                            <m:sty m:val="p"/>
                          </m:rPr>
                          <a:rPr lang="en-US" sz="2000">
                            <a:solidFill>
                              <a:srgbClr val="FFFFFF"/>
                            </a:solidFill>
                            <a:latin typeface="Cambria Math"/>
                          </a:rPr>
                          <m:t>A</m:t>
                        </m:r>
                      </m:e>
                    </m:acc>
                  </m:oMath>
                </a14:m>
                <a:r>
                  <a:rPr lang="en-US" sz="2000" dirty="0">
                    <a:solidFill>
                      <a:srgbClr val="FFFFFF"/>
                    </a:solidFill>
                  </a:rPr>
                  <a:t>BC + A</a:t>
                </a:r>
                <a14:m>
                  <m:oMath xmlns:m="http://schemas.openxmlformats.org/officeDocument/2006/math">
                    <m:acc>
                      <m:accPr>
                        <m:chr m:val="̅"/>
                        <m:ctrlPr>
                          <a:rPr lang="en-US" sz="2000" i="1">
                            <a:solidFill>
                              <a:srgbClr val="FFFFFF"/>
                            </a:solidFill>
                            <a:latin typeface="Cambria Math"/>
                          </a:rPr>
                        </m:ctrlPr>
                      </m:accPr>
                      <m:e>
                        <m:r>
                          <m:rPr>
                            <m:sty m:val="p"/>
                          </m:rPr>
                          <a:rPr lang="en-US" sz="2000">
                            <a:solidFill>
                              <a:srgbClr val="FFFFFF"/>
                            </a:solidFill>
                            <a:latin typeface="Cambria Math"/>
                          </a:rPr>
                          <m:t>B</m:t>
                        </m:r>
                      </m:e>
                    </m:acc>
                  </m:oMath>
                </a14:m>
                <a:r>
                  <a:rPr lang="en-US" sz="2000" dirty="0">
                    <a:solidFill>
                      <a:srgbClr val="FFFFFF"/>
                    </a:solidFill>
                  </a:rPr>
                  <a:t>C + AB</a:t>
                </a:r>
                <a14:m>
                  <m:oMath xmlns:m="http://schemas.openxmlformats.org/officeDocument/2006/math">
                    <m:acc>
                      <m:accPr>
                        <m:chr m:val="̅"/>
                        <m:ctrlPr>
                          <a:rPr lang="en-US" sz="2000" i="1">
                            <a:solidFill>
                              <a:srgbClr val="FFFFFF"/>
                            </a:solidFill>
                            <a:latin typeface="Cambria Math"/>
                          </a:rPr>
                        </m:ctrlPr>
                      </m:accPr>
                      <m:e>
                        <m:r>
                          <m:rPr>
                            <m:sty m:val="p"/>
                          </m:rPr>
                          <a:rPr lang="en-US" sz="2000">
                            <a:solidFill>
                              <a:srgbClr val="FFFFFF"/>
                            </a:solidFill>
                            <a:latin typeface="Cambria Math"/>
                          </a:rPr>
                          <m:t>C</m:t>
                        </m:r>
                      </m:e>
                    </m:acc>
                    <m:r>
                      <a:rPr lang="en-US" sz="2000" i="1">
                        <a:solidFill>
                          <a:srgbClr val="FFFFFF"/>
                        </a:solidFill>
                        <a:latin typeface="Cambria Math"/>
                      </a:rPr>
                      <m:t> </m:t>
                    </m:r>
                  </m:oMath>
                </a14:m>
                <a:r>
                  <a:rPr lang="en-US" sz="2000" dirty="0">
                    <a:solidFill>
                      <a:srgbClr val="FFFFFF"/>
                    </a:solidFill>
                  </a:rPr>
                  <a:t> </a:t>
                </a:r>
                <a:r>
                  <a:rPr lang="en-US" sz="2000" dirty="0" smtClean="0">
                    <a:solidFill>
                      <a:srgbClr val="FFFFFF"/>
                    </a:solidFill>
                  </a:rPr>
                  <a:t>+ ABC</a:t>
                </a:r>
                <a:endParaRPr lang="en-US" sz="2000" dirty="0">
                  <a:solidFill>
                    <a:srgbClr val="FFFFFF"/>
                  </a:solidFill>
                </a:endParaRPr>
              </a:p>
              <a:p>
                <a:pPr marL="342900" indent="-342900">
                  <a:spcBef>
                    <a:spcPct val="20000"/>
                  </a:spcBef>
                  <a:buClr>
                    <a:schemeClr val="accent1"/>
                  </a:buClr>
                  <a:buFont typeface="Arial" pitchFamily="34" charset="0"/>
                  <a:buChar char="•"/>
                </a:pPr>
                <a:r>
                  <a:rPr lang="en-US" sz="2000" dirty="0" err="1">
                    <a:solidFill>
                      <a:schemeClr val="accent1"/>
                    </a:solidFill>
                  </a:rPr>
                  <a:t>C</a:t>
                </a:r>
                <a:r>
                  <a:rPr lang="en-US" sz="2000" baseline="-25000" dirty="0" err="1">
                    <a:solidFill>
                      <a:schemeClr val="accent1"/>
                    </a:solidFill>
                  </a:rPr>
                  <a:t>out</a:t>
                </a:r>
                <a:r>
                  <a:rPr lang="en-US" sz="2000" dirty="0">
                    <a:solidFill>
                      <a:schemeClr val="accent1"/>
                    </a:solidFill>
                  </a:rPr>
                  <a:t> = AB + AC + BC</a:t>
                </a:r>
                <a:endParaRPr lang="en-US" sz="2000" dirty="0">
                  <a:solidFill>
                    <a:schemeClr val="accent1"/>
                  </a:solidFill>
                  <a:latin typeface="Calibri"/>
                </a:endParaRPr>
              </a:p>
              <a:p>
                <a:pPr marL="342900" indent="-342900">
                  <a:spcBef>
                    <a:spcPct val="20000"/>
                  </a:spcBef>
                  <a:buClr>
                    <a:schemeClr val="accent1"/>
                  </a:buClr>
                  <a:buFont typeface="Arial" pitchFamily="34" charset="0"/>
                  <a:buChar char="•"/>
                </a:pPr>
                <a:endParaRPr lang="en-US" sz="3200" dirty="0" smtClean="0">
                  <a:solidFill>
                    <a:srgbClr val="FFFFFF"/>
                  </a:solidFill>
                  <a:latin typeface="Calibri"/>
                </a:endParaRPr>
              </a:p>
            </p:txBody>
          </p:sp>
        </mc:Choice>
        <mc:Fallback xmlns="">
          <p:sp>
            <p:nvSpPr>
              <p:cNvPr id="28" name="Rectangle 43"/>
              <p:cNvSpPr>
                <a:spLocks noRot="1" noChangeAspect="1" noMove="1" noResize="1" noEditPoints="1" noAdjustHandles="1" noChangeArrowheads="1" noChangeShapeType="1" noTextEdit="1"/>
              </p:cNvSpPr>
              <p:nvPr>
                <p:custDataLst>
                  <p:tags r:id="rId65"/>
                </p:custDataLst>
              </p:nvPr>
            </p:nvSpPr>
            <p:spPr bwMode="auto">
              <a:xfrm>
                <a:off x="3581400" y="685800"/>
                <a:ext cx="5791200" cy="5667375"/>
              </a:xfrm>
              <a:prstGeom prst="rect">
                <a:avLst/>
              </a:prstGeom>
              <a:blipFill rotWithShape="1">
                <a:blip r:embed="rId66"/>
                <a:stretch>
                  <a:fillRect l="-4316" t="-2260" r="-1474"/>
                </a:stretch>
              </a:blipFill>
              <a:ln w="9525">
                <a:noFill/>
                <a:round/>
                <a:headEnd/>
                <a:tailEnd/>
              </a:ln>
              <a:effectLst/>
            </p:spPr>
            <p:txBody>
              <a:bodyPr/>
              <a:lstStyle/>
              <a:p>
                <a:r>
                  <a:rPr lang="en-US">
                    <a:noFill/>
                  </a:rPr>
                  <a:t> </a:t>
                </a:r>
              </a:p>
            </p:txBody>
          </p:sp>
        </mc:Fallback>
      </mc:AlternateContent>
      <p:sp>
        <p:nvSpPr>
          <p:cNvPr id="29" name="TextBox 28"/>
          <p:cNvSpPr txBox="1"/>
          <p:nvPr>
            <p:custDataLst>
              <p:tags r:id="rId13"/>
            </p:custDataLst>
          </p:nvPr>
        </p:nvSpPr>
        <p:spPr bwMode="auto">
          <a:xfrm>
            <a:off x="76200" y="1620239"/>
            <a:ext cx="914400" cy="665761"/>
          </a:xfrm>
          <a:prstGeom prst="rect">
            <a:avLst/>
          </a:prstGeom>
          <a:noFill/>
          <a:ln w="9525">
            <a:noFill/>
            <a:round/>
            <a:headEnd/>
            <a:tailEnd/>
          </a:ln>
          <a:effectLst/>
        </p:spPr>
        <p:txBody>
          <a:bodyPr wrap="none" lIns="0" tIns="0" rIns="0" bIns="0" rtlCol="0">
            <a:noAutofit/>
          </a:bodyPr>
          <a:lstStyle/>
          <a:p>
            <a:pPr algn="ctr" eaLnBrk="1" hangingPunct="1">
              <a:lnSpc>
                <a:spcPct val="116000"/>
              </a:lnSpc>
              <a:tabLst>
                <a:tab pos="723900" algn="l"/>
                <a:tab pos="1447800" algn="l"/>
                <a:tab pos="2171700" algn="l"/>
              </a:tabLst>
            </a:pPr>
            <a:r>
              <a:rPr lang="en-US" sz="3200" dirty="0" err="1" smtClean="0">
                <a:solidFill>
                  <a:srgbClr val="FFFFFF"/>
                </a:solidFill>
                <a:latin typeface="Calibri" pitchFamily="34" charset="0"/>
              </a:rPr>
              <a:t>C</a:t>
            </a:r>
            <a:r>
              <a:rPr lang="en-US" sz="3200" baseline="-25000" dirty="0" err="1" smtClean="0">
                <a:solidFill>
                  <a:srgbClr val="FFFFFF"/>
                </a:solidFill>
                <a:latin typeface="Calibri" pitchFamily="34" charset="0"/>
              </a:rPr>
              <a:t>out</a:t>
            </a:r>
            <a:endParaRPr lang="en-US" sz="3200" baseline="-25000" dirty="0" smtClean="0">
              <a:solidFill>
                <a:srgbClr val="FFFFFF"/>
              </a:solidFill>
              <a:latin typeface="Calibri" pitchFamily="34" charset="0"/>
            </a:endParaRPr>
          </a:p>
        </p:txBody>
      </p:sp>
      <p:graphicFrame>
        <p:nvGraphicFramePr>
          <p:cNvPr id="128" name="Group 60"/>
          <p:cNvGraphicFramePr>
            <a:graphicFrameLocks noGrp="1"/>
          </p:cNvGraphicFramePr>
          <p:nvPr>
            <p:extLst>
              <p:ext uri="{D42A27DB-BD31-4B8C-83A1-F6EECF244321}">
                <p14:modId xmlns:p14="http://schemas.microsoft.com/office/powerpoint/2010/main" val="842856154"/>
              </p:ext>
            </p:extLst>
          </p:nvPr>
        </p:nvGraphicFramePr>
        <p:xfrm>
          <a:off x="5715000" y="6037262"/>
          <a:ext cx="1447800" cy="742442"/>
        </p:xfrm>
        <a:graphic>
          <a:graphicData uri="http://schemas.openxmlformats.org/drawingml/2006/table">
            <a:tbl>
              <a:tblPr/>
              <a:tblGrid>
                <a:gridCol w="361950"/>
                <a:gridCol w="361950"/>
                <a:gridCol w="361950"/>
                <a:gridCol w="361950"/>
              </a:tblGrid>
              <a:tr h="342900">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1"/>
                          </a:solidFill>
                          <a:effectLst/>
                          <a:latin typeface="Tahoma" pitchFamily="34"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1"/>
                          </a:solidFill>
                          <a:effectLst/>
                          <a:latin typeface="Tahoma"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1"/>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1"/>
                          </a:solidFill>
                          <a:effectLst/>
                          <a:latin typeface="Tahoma"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smtClean="0">
                          <a:ln>
                            <a:noFill/>
                          </a:ln>
                          <a:solidFill>
                            <a:schemeClr val="accent1"/>
                          </a:solidFill>
                          <a:effectLst/>
                          <a:latin typeface="Tahoma" pitchFamily="34"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1"/>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1"/>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1"/>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9" name="Line 77"/>
          <p:cNvSpPr>
            <a:spLocks noChangeShapeType="1"/>
          </p:cNvSpPr>
          <p:nvPr/>
        </p:nvSpPr>
        <p:spPr bwMode="auto">
          <a:xfrm flipH="1" flipV="1">
            <a:off x="5334000" y="5656262"/>
            <a:ext cx="381000" cy="381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srgbClr val="FFFFFF"/>
              </a:solidFill>
            </a:endParaRPr>
          </a:p>
        </p:txBody>
      </p:sp>
      <p:sp>
        <p:nvSpPr>
          <p:cNvPr id="130" name="Text Box 78"/>
          <p:cNvSpPr txBox="1">
            <a:spLocks noChangeArrowheads="1"/>
          </p:cNvSpPr>
          <p:nvPr/>
        </p:nvSpPr>
        <p:spPr bwMode="auto">
          <a:xfrm>
            <a:off x="5715000" y="5673724"/>
            <a:ext cx="1963738" cy="5159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rgbClr val="FFFFFF"/>
                </a:solidFill>
              </a:rPr>
              <a:t>00  01  11 10</a:t>
            </a:r>
          </a:p>
        </p:txBody>
      </p:sp>
      <p:sp>
        <p:nvSpPr>
          <p:cNvPr id="131" name="Text Box 79"/>
          <p:cNvSpPr txBox="1">
            <a:spLocks noChangeArrowheads="1"/>
          </p:cNvSpPr>
          <p:nvPr/>
        </p:nvSpPr>
        <p:spPr bwMode="auto">
          <a:xfrm>
            <a:off x="5437188" y="6054725"/>
            <a:ext cx="354012" cy="5159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rgbClr val="FFFFFF"/>
                </a:solidFill>
              </a:rPr>
              <a:t>0</a:t>
            </a:r>
          </a:p>
        </p:txBody>
      </p:sp>
      <p:sp>
        <p:nvSpPr>
          <p:cNvPr id="132" name="Text Box 80"/>
          <p:cNvSpPr txBox="1">
            <a:spLocks noChangeArrowheads="1"/>
          </p:cNvSpPr>
          <p:nvPr/>
        </p:nvSpPr>
        <p:spPr bwMode="auto">
          <a:xfrm>
            <a:off x="5437187" y="6342062"/>
            <a:ext cx="354013" cy="5159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rgbClr val="FFFFFF"/>
                </a:solidFill>
              </a:rPr>
              <a:t>1</a:t>
            </a:r>
          </a:p>
        </p:txBody>
      </p:sp>
      <p:sp>
        <p:nvSpPr>
          <p:cNvPr id="133" name="Text Box 81"/>
          <p:cNvSpPr txBox="1">
            <a:spLocks noChangeArrowheads="1"/>
          </p:cNvSpPr>
          <p:nvPr/>
        </p:nvSpPr>
        <p:spPr bwMode="auto">
          <a:xfrm>
            <a:off x="5105400" y="5591730"/>
            <a:ext cx="423514"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err="1" smtClean="0">
                <a:solidFill>
                  <a:srgbClr val="FFFFFF"/>
                </a:solidFill>
              </a:rPr>
              <a:t>C</a:t>
            </a:r>
            <a:r>
              <a:rPr lang="en-US" baseline="-25000" dirty="0" err="1" smtClean="0">
                <a:solidFill>
                  <a:srgbClr val="FFFFFF"/>
                </a:solidFill>
              </a:rPr>
              <a:t>in</a:t>
            </a:r>
            <a:endParaRPr lang="en-US" baseline="-25000" dirty="0">
              <a:solidFill>
                <a:srgbClr val="FFFFFF"/>
              </a:solidFill>
            </a:endParaRPr>
          </a:p>
        </p:txBody>
      </p:sp>
      <p:sp>
        <p:nvSpPr>
          <p:cNvPr id="134" name="Text Box 82"/>
          <p:cNvSpPr txBox="1">
            <a:spLocks noChangeArrowheads="1"/>
          </p:cNvSpPr>
          <p:nvPr/>
        </p:nvSpPr>
        <p:spPr bwMode="auto">
          <a:xfrm>
            <a:off x="5334000" y="5351462"/>
            <a:ext cx="442750"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smtClean="0">
                <a:solidFill>
                  <a:srgbClr val="FFFFFF"/>
                </a:solidFill>
              </a:rPr>
              <a:t>AB</a:t>
            </a:r>
            <a:endParaRPr lang="en-US" dirty="0">
              <a:solidFill>
                <a:srgbClr val="FFFFFF"/>
              </a:solidFill>
            </a:endParaRPr>
          </a:p>
        </p:txBody>
      </p:sp>
      <p:sp>
        <p:nvSpPr>
          <p:cNvPr id="135" name="AutoShape 83"/>
          <p:cNvSpPr>
            <a:spLocks noChangeArrowheads="1"/>
          </p:cNvSpPr>
          <p:nvPr/>
        </p:nvSpPr>
        <p:spPr bwMode="auto">
          <a:xfrm>
            <a:off x="6438901" y="6037262"/>
            <a:ext cx="301752" cy="685800"/>
          </a:xfrm>
          <a:prstGeom prst="roundRect">
            <a:avLst>
              <a:gd name="adj" fmla="val 16667"/>
            </a:avLst>
          </a:prstGeom>
          <a:solidFill>
            <a:srgbClr val="FFFF99">
              <a:alpha val="45000"/>
            </a:srgbClr>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srgbClr val="FFFFFF"/>
              </a:solidFill>
            </a:endParaRPr>
          </a:p>
        </p:txBody>
      </p:sp>
      <p:sp>
        <p:nvSpPr>
          <p:cNvPr id="136" name="AutoShape 84"/>
          <p:cNvSpPr>
            <a:spLocks noChangeArrowheads="1"/>
          </p:cNvSpPr>
          <p:nvPr/>
        </p:nvSpPr>
        <p:spPr bwMode="auto">
          <a:xfrm>
            <a:off x="6096000" y="6342062"/>
            <a:ext cx="640080" cy="381000"/>
          </a:xfrm>
          <a:prstGeom prst="roundRect">
            <a:avLst>
              <a:gd name="adj" fmla="val 16667"/>
            </a:avLst>
          </a:prstGeom>
          <a:solidFill>
            <a:srgbClr val="99CCFF">
              <a:alpha val="45000"/>
            </a:srgbClr>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solidFill>
                <a:srgbClr val="FFFFFF"/>
              </a:solidFill>
            </a:endParaRPr>
          </a:p>
        </p:txBody>
      </p:sp>
      <p:sp>
        <p:nvSpPr>
          <p:cNvPr id="137" name="AutoShape 89"/>
          <p:cNvSpPr>
            <a:spLocks noChangeArrowheads="1"/>
          </p:cNvSpPr>
          <p:nvPr/>
        </p:nvSpPr>
        <p:spPr bwMode="auto">
          <a:xfrm>
            <a:off x="6438901" y="6340849"/>
            <a:ext cx="647700" cy="381000"/>
          </a:xfrm>
          <a:prstGeom prst="roundRect">
            <a:avLst>
              <a:gd name="adj" fmla="val 16667"/>
            </a:avLst>
          </a:prstGeom>
          <a:solidFill>
            <a:srgbClr val="FF99CC">
              <a:alpha val="45000"/>
            </a:srgbClr>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solidFill>
                <a:srgbClr val="FFFFFF"/>
              </a:solidFill>
            </a:endParaRPr>
          </a:p>
        </p:txBody>
      </p:sp>
      <p:graphicFrame>
        <p:nvGraphicFramePr>
          <p:cNvPr id="138" name="Group 90"/>
          <p:cNvGraphicFramePr>
            <a:graphicFrameLocks noGrp="1"/>
          </p:cNvGraphicFramePr>
          <p:nvPr>
            <p:extLst>
              <p:ext uri="{D42A27DB-BD31-4B8C-83A1-F6EECF244321}">
                <p14:modId xmlns:p14="http://schemas.microsoft.com/office/powerpoint/2010/main" val="1905692354"/>
              </p:ext>
            </p:extLst>
          </p:nvPr>
        </p:nvGraphicFramePr>
        <p:xfrm>
          <a:off x="3886200" y="6032797"/>
          <a:ext cx="1295400" cy="742442"/>
        </p:xfrm>
        <a:graphic>
          <a:graphicData uri="http://schemas.openxmlformats.org/drawingml/2006/table">
            <a:tbl>
              <a:tblPr/>
              <a:tblGrid>
                <a:gridCol w="323850"/>
                <a:gridCol w="323850"/>
                <a:gridCol w="323850"/>
                <a:gridCol w="323850"/>
              </a:tblGrid>
              <a:tr h="345133">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1"/>
                          </a:solidFill>
                          <a:effectLst/>
                          <a:latin typeface="Tahoma" pitchFamily="34"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smtClean="0">
                          <a:ln>
                            <a:noFill/>
                          </a:ln>
                          <a:solidFill>
                            <a:schemeClr val="accent1"/>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1"/>
                          </a:solidFill>
                          <a:effectLst/>
                          <a:latin typeface="Tahoma"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smtClean="0">
                          <a:ln>
                            <a:noFill/>
                          </a:ln>
                          <a:solidFill>
                            <a:schemeClr val="accent1"/>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5133">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1"/>
                          </a:solidFill>
                          <a:effectLst/>
                          <a:latin typeface="Tahoma"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smtClean="0">
                          <a:ln>
                            <a:noFill/>
                          </a:ln>
                          <a:solidFill>
                            <a:schemeClr val="accent1"/>
                          </a:solidFill>
                          <a:effectLst/>
                          <a:latin typeface="Tahoma"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smtClean="0">
                          <a:ln>
                            <a:noFill/>
                          </a:ln>
                          <a:solidFill>
                            <a:schemeClr val="accent1"/>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1"/>
                          </a:solidFill>
                          <a:effectLst/>
                          <a:latin typeface="Tahoma"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9" name="Line 107"/>
          <p:cNvSpPr>
            <a:spLocks noChangeShapeType="1"/>
          </p:cNvSpPr>
          <p:nvPr/>
        </p:nvSpPr>
        <p:spPr bwMode="auto">
          <a:xfrm flipH="1" flipV="1">
            <a:off x="3505200" y="5651797"/>
            <a:ext cx="381000" cy="381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srgbClr val="FFFFFF"/>
              </a:solidFill>
            </a:endParaRPr>
          </a:p>
        </p:txBody>
      </p:sp>
      <p:sp>
        <p:nvSpPr>
          <p:cNvPr id="140" name="Text Box 108"/>
          <p:cNvSpPr txBox="1">
            <a:spLocks noChangeArrowheads="1"/>
          </p:cNvSpPr>
          <p:nvPr/>
        </p:nvSpPr>
        <p:spPr bwMode="auto">
          <a:xfrm>
            <a:off x="3886200" y="5727997"/>
            <a:ext cx="1963738" cy="5159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rgbClr val="FFFFFF"/>
                </a:solidFill>
              </a:rPr>
              <a:t>00  01  11 10</a:t>
            </a:r>
          </a:p>
        </p:txBody>
      </p:sp>
      <p:sp>
        <p:nvSpPr>
          <p:cNvPr id="141" name="Text Box 109"/>
          <p:cNvSpPr txBox="1">
            <a:spLocks noChangeArrowheads="1"/>
          </p:cNvSpPr>
          <p:nvPr/>
        </p:nvSpPr>
        <p:spPr bwMode="auto">
          <a:xfrm>
            <a:off x="3608388" y="6024860"/>
            <a:ext cx="354012" cy="5159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FFFFFF"/>
                </a:solidFill>
              </a:rPr>
              <a:t>0</a:t>
            </a:r>
          </a:p>
        </p:txBody>
      </p:sp>
      <p:sp>
        <p:nvSpPr>
          <p:cNvPr id="142" name="Text Box 110"/>
          <p:cNvSpPr txBox="1">
            <a:spLocks noChangeArrowheads="1"/>
          </p:cNvSpPr>
          <p:nvPr/>
        </p:nvSpPr>
        <p:spPr bwMode="auto">
          <a:xfrm>
            <a:off x="3608387" y="6337597"/>
            <a:ext cx="354013" cy="5159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rgbClr val="FFFFFF"/>
                </a:solidFill>
              </a:rPr>
              <a:t>1</a:t>
            </a:r>
          </a:p>
        </p:txBody>
      </p:sp>
      <p:sp>
        <p:nvSpPr>
          <p:cNvPr id="143" name="Text Box 111"/>
          <p:cNvSpPr txBox="1">
            <a:spLocks noChangeArrowheads="1"/>
          </p:cNvSpPr>
          <p:nvPr/>
        </p:nvSpPr>
        <p:spPr bwMode="auto">
          <a:xfrm>
            <a:off x="3276600" y="5587265"/>
            <a:ext cx="423514"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err="1" smtClean="0">
                <a:solidFill>
                  <a:srgbClr val="FFFFFF"/>
                </a:solidFill>
              </a:rPr>
              <a:t>C</a:t>
            </a:r>
            <a:r>
              <a:rPr lang="en-US" baseline="-25000" dirty="0" err="1" smtClean="0">
                <a:solidFill>
                  <a:srgbClr val="FFFFFF"/>
                </a:solidFill>
              </a:rPr>
              <a:t>in</a:t>
            </a:r>
            <a:endParaRPr lang="en-US" baseline="-25000" dirty="0">
              <a:solidFill>
                <a:srgbClr val="FFFFFF"/>
              </a:solidFill>
            </a:endParaRPr>
          </a:p>
        </p:txBody>
      </p:sp>
      <p:sp>
        <p:nvSpPr>
          <p:cNvPr id="144" name="AutoShape 113"/>
          <p:cNvSpPr>
            <a:spLocks noChangeArrowheads="1"/>
          </p:cNvSpPr>
          <p:nvPr/>
        </p:nvSpPr>
        <p:spPr bwMode="auto">
          <a:xfrm>
            <a:off x="4191000" y="6032797"/>
            <a:ext cx="304800" cy="301752"/>
          </a:xfrm>
          <a:prstGeom prst="roundRect">
            <a:avLst>
              <a:gd name="adj" fmla="val 16667"/>
            </a:avLst>
          </a:prstGeom>
          <a:solidFill>
            <a:srgbClr val="99CCFF">
              <a:alpha val="45000"/>
            </a:srgbClr>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solidFill>
                <a:srgbClr val="FFFFFF"/>
              </a:solidFill>
            </a:endParaRPr>
          </a:p>
        </p:txBody>
      </p:sp>
      <p:sp>
        <p:nvSpPr>
          <p:cNvPr id="145" name="Text Box 115"/>
          <p:cNvSpPr txBox="1">
            <a:spLocks noChangeArrowheads="1"/>
          </p:cNvSpPr>
          <p:nvPr/>
        </p:nvSpPr>
        <p:spPr bwMode="auto">
          <a:xfrm>
            <a:off x="3505200" y="5270797"/>
            <a:ext cx="442750"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smtClean="0">
                <a:solidFill>
                  <a:srgbClr val="FFFFFF"/>
                </a:solidFill>
              </a:rPr>
              <a:t>AB</a:t>
            </a:r>
            <a:endParaRPr lang="en-US" dirty="0">
              <a:solidFill>
                <a:srgbClr val="FFFFFF"/>
              </a:solidFill>
            </a:endParaRPr>
          </a:p>
        </p:txBody>
      </p:sp>
      <p:sp>
        <p:nvSpPr>
          <p:cNvPr id="146" name="Text Box 82"/>
          <p:cNvSpPr txBox="1">
            <a:spLocks noChangeArrowheads="1"/>
          </p:cNvSpPr>
          <p:nvPr/>
        </p:nvSpPr>
        <p:spPr bwMode="auto">
          <a:xfrm>
            <a:off x="6019800" y="5270797"/>
            <a:ext cx="639919"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err="1" smtClean="0">
                <a:solidFill>
                  <a:srgbClr val="FFFFFF"/>
                </a:solidFill>
              </a:rPr>
              <a:t>C</a:t>
            </a:r>
            <a:r>
              <a:rPr lang="en-US" sz="2400" b="1" baseline="-25000" dirty="0" err="1" smtClean="0">
                <a:solidFill>
                  <a:srgbClr val="FFFFFF"/>
                </a:solidFill>
              </a:rPr>
              <a:t>out</a:t>
            </a:r>
            <a:endParaRPr lang="en-US" sz="2400" b="1" baseline="-25000" dirty="0">
              <a:solidFill>
                <a:srgbClr val="FFFFFF"/>
              </a:solidFill>
            </a:endParaRPr>
          </a:p>
        </p:txBody>
      </p:sp>
      <p:sp>
        <p:nvSpPr>
          <p:cNvPr id="147" name="Text Box 82"/>
          <p:cNvSpPr txBox="1">
            <a:spLocks noChangeArrowheads="1"/>
          </p:cNvSpPr>
          <p:nvPr/>
        </p:nvSpPr>
        <p:spPr bwMode="auto">
          <a:xfrm>
            <a:off x="4393860" y="5342532"/>
            <a:ext cx="330540"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rgbClr val="FFFFFF"/>
                </a:solidFill>
              </a:rPr>
              <a:t>S</a:t>
            </a:r>
            <a:endParaRPr lang="en-US" sz="2400" b="1" baseline="-25000" dirty="0">
              <a:solidFill>
                <a:srgbClr val="FFFFFF"/>
              </a:solidFill>
            </a:endParaRPr>
          </a:p>
        </p:txBody>
      </p:sp>
      <p:sp>
        <p:nvSpPr>
          <p:cNvPr id="148" name="AutoShape 113"/>
          <p:cNvSpPr>
            <a:spLocks noChangeArrowheads="1"/>
          </p:cNvSpPr>
          <p:nvPr/>
        </p:nvSpPr>
        <p:spPr bwMode="auto">
          <a:xfrm>
            <a:off x="3886200" y="6416845"/>
            <a:ext cx="304800" cy="301752"/>
          </a:xfrm>
          <a:prstGeom prst="roundRect">
            <a:avLst>
              <a:gd name="adj" fmla="val 16667"/>
            </a:avLst>
          </a:prstGeom>
          <a:solidFill>
            <a:srgbClr val="99CCFF">
              <a:alpha val="45000"/>
            </a:srgbClr>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solidFill>
                <a:srgbClr val="FFFFFF"/>
              </a:solidFill>
            </a:endParaRPr>
          </a:p>
        </p:txBody>
      </p:sp>
      <p:sp>
        <p:nvSpPr>
          <p:cNvPr id="149" name="AutoShape 113"/>
          <p:cNvSpPr>
            <a:spLocks noChangeArrowheads="1"/>
          </p:cNvSpPr>
          <p:nvPr/>
        </p:nvSpPr>
        <p:spPr bwMode="auto">
          <a:xfrm>
            <a:off x="4876800" y="6032797"/>
            <a:ext cx="304800" cy="301752"/>
          </a:xfrm>
          <a:prstGeom prst="roundRect">
            <a:avLst>
              <a:gd name="adj" fmla="val 16667"/>
            </a:avLst>
          </a:prstGeom>
          <a:solidFill>
            <a:srgbClr val="99CCFF">
              <a:alpha val="45000"/>
            </a:srgbClr>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solidFill>
                <a:srgbClr val="FFFFFF"/>
              </a:solidFill>
            </a:endParaRPr>
          </a:p>
        </p:txBody>
      </p:sp>
      <p:sp>
        <p:nvSpPr>
          <p:cNvPr id="150" name="AutoShape 113"/>
          <p:cNvSpPr>
            <a:spLocks noChangeArrowheads="1"/>
          </p:cNvSpPr>
          <p:nvPr/>
        </p:nvSpPr>
        <p:spPr bwMode="auto">
          <a:xfrm>
            <a:off x="4572000" y="6416845"/>
            <a:ext cx="304800" cy="301752"/>
          </a:xfrm>
          <a:prstGeom prst="roundRect">
            <a:avLst>
              <a:gd name="adj" fmla="val 16667"/>
            </a:avLst>
          </a:prstGeom>
          <a:solidFill>
            <a:srgbClr val="99CCFF">
              <a:alpha val="45000"/>
            </a:srgbClr>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solidFill>
                <a:srgbClr val="FFFFFF"/>
              </a:solidFill>
            </a:endParaRPr>
          </a:p>
        </p:txBody>
      </p:sp>
      <p:sp>
        <p:nvSpPr>
          <p:cNvPr id="84" name="Line 16"/>
          <p:cNvSpPr>
            <a:spLocks noChangeShapeType="1"/>
          </p:cNvSpPr>
          <p:nvPr>
            <p:custDataLst>
              <p:tags r:id="rId14"/>
            </p:custDataLst>
          </p:nvPr>
        </p:nvSpPr>
        <p:spPr bwMode="auto">
          <a:xfrm rot="16200000">
            <a:off x="6798057" y="3859850"/>
            <a:ext cx="3165887" cy="18186"/>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85" name="Line 16"/>
          <p:cNvSpPr>
            <a:spLocks noChangeShapeType="1"/>
          </p:cNvSpPr>
          <p:nvPr>
            <p:custDataLst>
              <p:tags r:id="rId15"/>
            </p:custDataLst>
          </p:nvPr>
        </p:nvSpPr>
        <p:spPr bwMode="auto">
          <a:xfrm rot="16200000" flipV="1">
            <a:off x="6886971" y="3943760"/>
            <a:ext cx="3318288" cy="2765"/>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86" name="TextBox 85"/>
          <p:cNvSpPr txBox="1"/>
          <p:nvPr/>
        </p:nvSpPr>
        <p:spPr bwMode="auto">
          <a:xfrm flipH="1">
            <a:off x="7147788" y="5922910"/>
            <a:ext cx="287556"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S</a:t>
            </a:r>
            <a:endParaRPr lang="en-US" dirty="0" smtClean="0">
              <a:solidFill>
                <a:srgbClr val="FFFFFF"/>
              </a:solidFill>
              <a:latin typeface="Calibri" pitchFamily="34" charset="0"/>
            </a:endParaRPr>
          </a:p>
        </p:txBody>
      </p:sp>
      <p:sp>
        <p:nvSpPr>
          <p:cNvPr id="87" name="TextBox 86"/>
          <p:cNvSpPr txBox="1"/>
          <p:nvPr/>
        </p:nvSpPr>
        <p:spPr bwMode="auto">
          <a:xfrm flipH="1">
            <a:off x="8232690" y="1981200"/>
            <a:ext cx="314808"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A</a:t>
            </a:r>
            <a:endParaRPr lang="en-US" dirty="0" smtClean="0">
              <a:solidFill>
                <a:srgbClr val="FFFFFF"/>
              </a:solidFill>
              <a:latin typeface="Calibri" pitchFamily="34" charset="0"/>
            </a:endParaRPr>
          </a:p>
        </p:txBody>
      </p:sp>
      <p:sp>
        <p:nvSpPr>
          <p:cNvPr id="88" name="TextBox 87"/>
          <p:cNvSpPr txBox="1"/>
          <p:nvPr/>
        </p:nvSpPr>
        <p:spPr bwMode="auto">
          <a:xfrm flipH="1">
            <a:off x="8392333" y="1981200"/>
            <a:ext cx="306792"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B</a:t>
            </a:r>
            <a:endParaRPr lang="en-US" dirty="0" smtClean="0">
              <a:solidFill>
                <a:srgbClr val="FFFFFF"/>
              </a:solidFill>
              <a:latin typeface="Calibri" pitchFamily="34" charset="0"/>
            </a:endParaRPr>
          </a:p>
        </p:txBody>
      </p:sp>
      <p:sp>
        <p:nvSpPr>
          <p:cNvPr id="89" name="Line 16"/>
          <p:cNvSpPr>
            <a:spLocks noChangeShapeType="1"/>
          </p:cNvSpPr>
          <p:nvPr>
            <p:custDataLst>
              <p:tags r:id="rId16"/>
            </p:custDataLst>
          </p:nvPr>
        </p:nvSpPr>
        <p:spPr bwMode="auto">
          <a:xfrm rot="16200000">
            <a:off x="7418935" y="4421052"/>
            <a:ext cx="2578407" cy="6007"/>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90" name="Line 7"/>
          <p:cNvSpPr>
            <a:spLocks noChangeShapeType="1"/>
          </p:cNvSpPr>
          <p:nvPr>
            <p:custDataLst>
              <p:tags r:id="rId17"/>
            </p:custDataLst>
          </p:nvPr>
        </p:nvSpPr>
        <p:spPr bwMode="auto">
          <a:xfrm rot="16200000">
            <a:off x="6500934" y="5507242"/>
            <a:ext cx="1329913" cy="1"/>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91" name="Rectangle 90"/>
          <p:cNvSpPr/>
          <p:nvPr/>
        </p:nvSpPr>
        <p:spPr>
          <a:xfrm>
            <a:off x="7071588" y="2388275"/>
            <a:ext cx="1760069" cy="35553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Line 6"/>
          <p:cNvSpPr>
            <a:spLocks noChangeShapeType="1"/>
          </p:cNvSpPr>
          <p:nvPr>
            <p:custDataLst>
              <p:tags r:id="rId18"/>
            </p:custDataLst>
          </p:nvPr>
        </p:nvSpPr>
        <p:spPr bwMode="auto">
          <a:xfrm>
            <a:off x="8001002" y="4308887"/>
            <a:ext cx="373754"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93" name="AutoShape 4"/>
          <p:cNvSpPr>
            <a:spLocks noChangeArrowheads="1"/>
          </p:cNvSpPr>
          <p:nvPr>
            <p:custDataLst>
              <p:tags r:id="rId19"/>
            </p:custDataLst>
          </p:nvPr>
        </p:nvSpPr>
        <p:spPr bwMode="auto">
          <a:xfrm flipH="1">
            <a:off x="7684519" y="4308887"/>
            <a:ext cx="316483" cy="332245"/>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94" name="Line 7"/>
          <p:cNvSpPr>
            <a:spLocks noChangeShapeType="1"/>
          </p:cNvSpPr>
          <p:nvPr>
            <p:custDataLst>
              <p:tags r:id="rId20"/>
            </p:custDataLst>
          </p:nvPr>
        </p:nvSpPr>
        <p:spPr bwMode="auto">
          <a:xfrm>
            <a:off x="7606731" y="4469526"/>
            <a:ext cx="77787"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95" name="AutoShape 4"/>
          <p:cNvSpPr>
            <a:spLocks noChangeArrowheads="1"/>
          </p:cNvSpPr>
          <p:nvPr>
            <p:custDataLst>
              <p:tags r:id="rId21"/>
            </p:custDataLst>
          </p:nvPr>
        </p:nvSpPr>
        <p:spPr bwMode="auto">
          <a:xfrm flipH="1">
            <a:off x="7684521" y="4706975"/>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96" name="Line 6"/>
          <p:cNvSpPr>
            <a:spLocks noChangeShapeType="1"/>
          </p:cNvSpPr>
          <p:nvPr>
            <p:custDataLst>
              <p:tags r:id="rId22"/>
            </p:custDataLst>
          </p:nvPr>
        </p:nvSpPr>
        <p:spPr bwMode="auto">
          <a:xfrm>
            <a:off x="7983179" y="4729644"/>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97" name="Line 7"/>
          <p:cNvSpPr>
            <a:spLocks noChangeShapeType="1"/>
          </p:cNvSpPr>
          <p:nvPr>
            <p:custDataLst>
              <p:tags r:id="rId23"/>
            </p:custDataLst>
          </p:nvPr>
        </p:nvSpPr>
        <p:spPr bwMode="auto">
          <a:xfrm flipV="1">
            <a:off x="7530986" y="4859375"/>
            <a:ext cx="153536"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98" name="AutoShape 14"/>
          <p:cNvSpPr>
            <a:spLocks noChangeArrowheads="1"/>
          </p:cNvSpPr>
          <p:nvPr>
            <p:custDataLst>
              <p:tags r:id="rId24"/>
            </p:custDataLst>
          </p:nvPr>
        </p:nvSpPr>
        <p:spPr bwMode="auto">
          <a:xfrm>
            <a:off x="7239000" y="4696618"/>
            <a:ext cx="292554" cy="315157"/>
          </a:xfrm>
          <a:prstGeom prst="moon">
            <a:avLst>
              <a:gd name="adj" fmla="val 8750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99" name="Line 16"/>
          <p:cNvSpPr>
            <a:spLocks noChangeShapeType="1"/>
          </p:cNvSpPr>
          <p:nvPr>
            <p:custDataLst>
              <p:tags r:id="rId25"/>
            </p:custDataLst>
          </p:nvPr>
        </p:nvSpPr>
        <p:spPr bwMode="auto">
          <a:xfrm rot="16200000" flipV="1">
            <a:off x="7484910" y="4584131"/>
            <a:ext cx="245688"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100" name="Line 7"/>
          <p:cNvSpPr>
            <a:spLocks noChangeShapeType="1"/>
          </p:cNvSpPr>
          <p:nvPr>
            <p:custDataLst>
              <p:tags r:id="rId26"/>
            </p:custDataLst>
          </p:nvPr>
        </p:nvSpPr>
        <p:spPr bwMode="auto">
          <a:xfrm flipV="1">
            <a:off x="7531554" y="4706975"/>
            <a:ext cx="66348"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cxnSp>
        <p:nvCxnSpPr>
          <p:cNvPr id="101" name="Straight Connector 100"/>
          <p:cNvCxnSpPr/>
          <p:nvPr/>
        </p:nvCxnSpPr>
        <p:spPr>
          <a:xfrm>
            <a:off x="8369754" y="43850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2" name="Line 11"/>
          <p:cNvSpPr>
            <a:spLocks noChangeShapeType="1"/>
          </p:cNvSpPr>
          <p:nvPr>
            <p:custDataLst>
              <p:tags r:id="rId27"/>
            </p:custDataLst>
          </p:nvPr>
        </p:nvSpPr>
        <p:spPr bwMode="auto">
          <a:xfrm flipV="1">
            <a:off x="8001002" y="4461287"/>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cxnSp>
        <p:nvCxnSpPr>
          <p:cNvPr id="103" name="Straight Connector 102"/>
          <p:cNvCxnSpPr/>
          <p:nvPr/>
        </p:nvCxnSpPr>
        <p:spPr>
          <a:xfrm>
            <a:off x="8369754" y="490497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4" name="AutoShape 4"/>
          <p:cNvSpPr>
            <a:spLocks noChangeArrowheads="1"/>
          </p:cNvSpPr>
          <p:nvPr>
            <p:custDataLst>
              <p:tags r:id="rId28"/>
            </p:custDataLst>
          </p:nvPr>
        </p:nvSpPr>
        <p:spPr bwMode="auto">
          <a:xfrm flipH="1">
            <a:off x="7683954" y="5087975"/>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105" name="Line 16"/>
          <p:cNvSpPr>
            <a:spLocks noChangeShapeType="1"/>
          </p:cNvSpPr>
          <p:nvPr>
            <p:custDataLst>
              <p:tags r:id="rId29"/>
            </p:custDataLst>
          </p:nvPr>
        </p:nvSpPr>
        <p:spPr bwMode="auto">
          <a:xfrm>
            <a:off x="7991130" y="5299487"/>
            <a:ext cx="704677"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106" name="Line 7"/>
          <p:cNvSpPr>
            <a:spLocks noChangeShapeType="1"/>
          </p:cNvSpPr>
          <p:nvPr>
            <p:custDataLst>
              <p:tags r:id="rId30"/>
            </p:custDataLst>
          </p:nvPr>
        </p:nvSpPr>
        <p:spPr bwMode="auto">
          <a:xfrm flipV="1">
            <a:off x="7607754" y="5257465"/>
            <a:ext cx="76200"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07" name="Line 7"/>
          <p:cNvSpPr>
            <a:spLocks noChangeShapeType="1"/>
          </p:cNvSpPr>
          <p:nvPr>
            <p:custDataLst>
              <p:tags r:id="rId31"/>
            </p:custDataLst>
          </p:nvPr>
        </p:nvSpPr>
        <p:spPr bwMode="auto">
          <a:xfrm>
            <a:off x="7530986" y="4953000"/>
            <a:ext cx="76200"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08" name="Line 16"/>
          <p:cNvSpPr>
            <a:spLocks noChangeShapeType="1"/>
          </p:cNvSpPr>
          <p:nvPr>
            <p:custDataLst>
              <p:tags r:id="rId32"/>
            </p:custDataLst>
          </p:nvPr>
        </p:nvSpPr>
        <p:spPr bwMode="auto">
          <a:xfrm rot="16200000">
            <a:off x="7480084" y="5102021"/>
            <a:ext cx="295552" cy="15336"/>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109" name="Straight Connector 108"/>
          <p:cNvCxnSpPr/>
          <p:nvPr/>
        </p:nvCxnSpPr>
        <p:spPr>
          <a:xfrm>
            <a:off x="8543408" y="4904973"/>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8369754" y="492914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1" name="Line 16"/>
          <p:cNvSpPr>
            <a:spLocks noChangeShapeType="1"/>
          </p:cNvSpPr>
          <p:nvPr>
            <p:custDataLst>
              <p:tags r:id="rId33"/>
            </p:custDataLst>
          </p:nvPr>
        </p:nvSpPr>
        <p:spPr bwMode="auto">
          <a:xfrm flipV="1">
            <a:off x="7998848" y="4956587"/>
            <a:ext cx="709290" cy="6295"/>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cxnSp>
        <p:nvCxnSpPr>
          <p:cNvPr id="112" name="Straight Connector 111"/>
          <p:cNvCxnSpPr/>
          <p:nvPr/>
        </p:nvCxnSpPr>
        <p:spPr>
          <a:xfrm>
            <a:off x="8369754" y="52232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3" name="Line 6"/>
          <p:cNvSpPr>
            <a:spLocks noChangeShapeType="1"/>
          </p:cNvSpPr>
          <p:nvPr>
            <p:custDataLst>
              <p:tags r:id="rId34"/>
            </p:custDataLst>
          </p:nvPr>
        </p:nvSpPr>
        <p:spPr bwMode="auto">
          <a:xfrm>
            <a:off x="7988753" y="5223287"/>
            <a:ext cx="540643"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114" name="AutoShape 4"/>
          <p:cNvSpPr>
            <a:spLocks noChangeArrowheads="1"/>
          </p:cNvSpPr>
          <p:nvPr>
            <p:custDataLst>
              <p:tags r:id="rId35"/>
            </p:custDataLst>
          </p:nvPr>
        </p:nvSpPr>
        <p:spPr bwMode="auto">
          <a:xfrm flipH="1">
            <a:off x="7680864" y="5451887"/>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115" name="Line 6"/>
          <p:cNvSpPr>
            <a:spLocks noChangeShapeType="1"/>
          </p:cNvSpPr>
          <p:nvPr>
            <p:custDataLst>
              <p:tags r:id="rId36"/>
            </p:custDataLst>
          </p:nvPr>
        </p:nvSpPr>
        <p:spPr bwMode="auto">
          <a:xfrm>
            <a:off x="7985664" y="5451887"/>
            <a:ext cx="373754"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116" name="Straight Connector 115"/>
          <p:cNvCxnSpPr/>
          <p:nvPr/>
        </p:nvCxnSpPr>
        <p:spPr>
          <a:xfrm>
            <a:off x="8354416" y="55280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7" name="Line 11"/>
          <p:cNvSpPr>
            <a:spLocks noChangeShapeType="1"/>
          </p:cNvSpPr>
          <p:nvPr>
            <p:custDataLst>
              <p:tags r:id="rId37"/>
            </p:custDataLst>
          </p:nvPr>
        </p:nvSpPr>
        <p:spPr bwMode="auto">
          <a:xfrm flipV="1">
            <a:off x="7985664" y="5604287"/>
            <a:ext cx="542406" cy="0"/>
          </a:xfrm>
          <a:prstGeom prst="line">
            <a:avLst/>
          </a:prstGeom>
          <a:noFill/>
          <a:ln w="28575">
            <a:solidFill>
              <a:srgbClr val="FFFFFF"/>
            </a:solidFill>
            <a:miter lim="800000"/>
            <a:headEnd/>
            <a:tailEnd type="none"/>
          </a:ln>
          <a:effectLst/>
        </p:spPr>
        <p:txBody>
          <a:bodyPr/>
          <a:lstStyle/>
          <a:p>
            <a:endParaRPr lang="en-US" dirty="0">
              <a:latin typeface="Calibri" pitchFamily="34" charset="0"/>
            </a:endParaRPr>
          </a:p>
        </p:txBody>
      </p:sp>
      <p:cxnSp>
        <p:nvCxnSpPr>
          <p:cNvPr id="118" name="Straight Connector 117"/>
          <p:cNvCxnSpPr/>
          <p:nvPr/>
        </p:nvCxnSpPr>
        <p:spPr>
          <a:xfrm>
            <a:off x="8356570" y="56804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8530224" y="5680487"/>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8356570" y="5704654"/>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21" name="Line 16"/>
          <p:cNvSpPr>
            <a:spLocks noChangeShapeType="1"/>
          </p:cNvSpPr>
          <p:nvPr>
            <p:custDataLst>
              <p:tags r:id="rId38"/>
            </p:custDataLst>
          </p:nvPr>
        </p:nvSpPr>
        <p:spPr bwMode="auto">
          <a:xfrm>
            <a:off x="7985664" y="5704654"/>
            <a:ext cx="722474"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122" name="Straight Connector 121"/>
          <p:cNvCxnSpPr/>
          <p:nvPr/>
        </p:nvCxnSpPr>
        <p:spPr>
          <a:xfrm>
            <a:off x="8356570" y="45374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8530224" y="4537487"/>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8356570" y="4561654"/>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25" name="Line 16"/>
          <p:cNvSpPr>
            <a:spLocks noChangeShapeType="1"/>
          </p:cNvSpPr>
          <p:nvPr>
            <p:custDataLst>
              <p:tags r:id="rId39"/>
            </p:custDataLst>
          </p:nvPr>
        </p:nvSpPr>
        <p:spPr bwMode="auto">
          <a:xfrm>
            <a:off x="7985664" y="4561654"/>
            <a:ext cx="698125"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126" name="Line 6"/>
          <p:cNvSpPr>
            <a:spLocks noChangeShapeType="1"/>
          </p:cNvSpPr>
          <p:nvPr>
            <p:custDataLst>
              <p:tags r:id="rId40"/>
            </p:custDataLst>
          </p:nvPr>
        </p:nvSpPr>
        <p:spPr bwMode="auto">
          <a:xfrm>
            <a:off x="7985664" y="5147086"/>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cxnSp>
        <p:nvCxnSpPr>
          <p:cNvPr id="127" name="Straight Connector 126"/>
          <p:cNvCxnSpPr/>
          <p:nvPr/>
        </p:nvCxnSpPr>
        <p:spPr>
          <a:xfrm>
            <a:off x="8354416" y="485294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51" name="Line 11"/>
          <p:cNvSpPr>
            <a:spLocks noChangeShapeType="1"/>
          </p:cNvSpPr>
          <p:nvPr>
            <p:custDataLst>
              <p:tags r:id="rId41"/>
            </p:custDataLst>
          </p:nvPr>
        </p:nvSpPr>
        <p:spPr bwMode="auto">
          <a:xfrm flipV="1">
            <a:off x="7985664" y="4842287"/>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sp>
        <p:nvSpPr>
          <p:cNvPr id="152" name="Oval 151"/>
          <p:cNvSpPr/>
          <p:nvPr/>
        </p:nvSpPr>
        <p:spPr>
          <a:xfrm>
            <a:off x="8001000" y="44196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8001000" y="46863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8001000" y="49149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8008951" y="5251505"/>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8008952" y="5167353"/>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8001000" y="42672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Line 7"/>
          <p:cNvSpPr>
            <a:spLocks noChangeShapeType="1"/>
          </p:cNvSpPr>
          <p:nvPr>
            <p:custDataLst>
              <p:tags r:id="rId42"/>
            </p:custDataLst>
          </p:nvPr>
        </p:nvSpPr>
        <p:spPr bwMode="auto">
          <a:xfrm>
            <a:off x="7147788" y="4842285"/>
            <a:ext cx="64642"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59" name="Line 7"/>
          <p:cNvSpPr>
            <a:spLocks noChangeShapeType="1"/>
          </p:cNvSpPr>
          <p:nvPr>
            <p:custDataLst>
              <p:tags r:id="rId43"/>
            </p:custDataLst>
          </p:nvPr>
        </p:nvSpPr>
        <p:spPr bwMode="auto">
          <a:xfrm flipV="1">
            <a:off x="7524580" y="5632019"/>
            <a:ext cx="159374"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60" name="Line 16"/>
          <p:cNvSpPr>
            <a:spLocks noChangeShapeType="1"/>
          </p:cNvSpPr>
          <p:nvPr>
            <p:custDataLst>
              <p:tags r:id="rId44"/>
            </p:custDataLst>
          </p:nvPr>
        </p:nvSpPr>
        <p:spPr bwMode="auto">
          <a:xfrm rot="5400000" flipV="1">
            <a:off x="7211407" y="5331354"/>
            <a:ext cx="639157"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161" name="Line 6"/>
          <p:cNvSpPr>
            <a:spLocks noChangeShapeType="1"/>
          </p:cNvSpPr>
          <p:nvPr>
            <p:custDataLst>
              <p:tags r:id="rId45"/>
            </p:custDataLst>
          </p:nvPr>
        </p:nvSpPr>
        <p:spPr bwMode="auto">
          <a:xfrm>
            <a:off x="8016338" y="2582257"/>
            <a:ext cx="373754"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162" name="AutoShape 4"/>
          <p:cNvSpPr>
            <a:spLocks noChangeArrowheads="1"/>
          </p:cNvSpPr>
          <p:nvPr>
            <p:custDataLst>
              <p:tags r:id="rId46"/>
            </p:custDataLst>
          </p:nvPr>
        </p:nvSpPr>
        <p:spPr bwMode="auto">
          <a:xfrm flipH="1">
            <a:off x="7699855" y="2514600"/>
            <a:ext cx="316483" cy="332245"/>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163" name="Line 7"/>
          <p:cNvSpPr>
            <a:spLocks noChangeShapeType="1"/>
          </p:cNvSpPr>
          <p:nvPr>
            <p:custDataLst>
              <p:tags r:id="rId47"/>
            </p:custDataLst>
          </p:nvPr>
        </p:nvSpPr>
        <p:spPr bwMode="auto">
          <a:xfrm>
            <a:off x="7622067" y="2675239"/>
            <a:ext cx="77787"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64" name="AutoShape 4"/>
          <p:cNvSpPr>
            <a:spLocks noChangeArrowheads="1"/>
          </p:cNvSpPr>
          <p:nvPr>
            <p:custDataLst>
              <p:tags r:id="rId48"/>
            </p:custDataLst>
          </p:nvPr>
        </p:nvSpPr>
        <p:spPr bwMode="auto">
          <a:xfrm flipH="1">
            <a:off x="7699857" y="2912688"/>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165" name="Line 6"/>
          <p:cNvSpPr>
            <a:spLocks noChangeShapeType="1"/>
          </p:cNvSpPr>
          <p:nvPr>
            <p:custDataLst>
              <p:tags r:id="rId49"/>
            </p:custDataLst>
          </p:nvPr>
        </p:nvSpPr>
        <p:spPr bwMode="auto">
          <a:xfrm>
            <a:off x="8006467" y="2988887"/>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166" name="Line 7"/>
          <p:cNvSpPr>
            <a:spLocks noChangeShapeType="1"/>
          </p:cNvSpPr>
          <p:nvPr>
            <p:custDataLst>
              <p:tags r:id="rId50"/>
            </p:custDataLst>
          </p:nvPr>
        </p:nvSpPr>
        <p:spPr bwMode="auto">
          <a:xfrm flipV="1">
            <a:off x="7546322" y="3065088"/>
            <a:ext cx="153536"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67" name="AutoShape 14"/>
          <p:cNvSpPr>
            <a:spLocks noChangeArrowheads="1"/>
          </p:cNvSpPr>
          <p:nvPr>
            <p:custDataLst>
              <p:tags r:id="rId51"/>
            </p:custDataLst>
          </p:nvPr>
        </p:nvSpPr>
        <p:spPr bwMode="auto">
          <a:xfrm>
            <a:off x="7254336" y="2902331"/>
            <a:ext cx="292554" cy="315157"/>
          </a:xfrm>
          <a:prstGeom prst="moon">
            <a:avLst>
              <a:gd name="adj" fmla="val 8750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168" name="Line 16"/>
          <p:cNvSpPr>
            <a:spLocks noChangeShapeType="1"/>
          </p:cNvSpPr>
          <p:nvPr>
            <p:custDataLst>
              <p:tags r:id="rId52"/>
            </p:custDataLst>
          </p:nvPr>
        </p:nvSpPr>
        <p:spPr bwMode="auto">
          <a:xfrm rot="16200000" flipV="1">
            <a:off x="7500246" y="2789844"/>
            <a:ext cx="245688"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169" name="Line 7"/>
          <p:cNvSpPr>
            <a:spLocks noChangeShapeType="1"/>
          </p:cNvSpPr>
          <p:nvPr>
            <p:custDataLst>
              <p:tags r:id="rId53"/>
            </p:custDataLst>
          </p:nvPr>
        </p:nvSpPr>
        <p:spPr bwMode="auto">
          <a:xfrm flipV="1">
            <a:off x="7546890" y="2912688"/>
            <a:ext cx="66348"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cxnSp>
        <p:nvCxnSpPr>
          <p:cNvPr id="170" name="Straight Connector 169"/>
          <p:cNvCxnSpPr/>
          <p:nvPr/>
        </p:nvCxnSpPr>
        <p:spPr>
          <a:xfrm>
            <a:off x="8385090" y="275385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71" name="Line 11"/>
          <p:cNvSpPr>
            <a:spLocks noChangeShapeType="1"/>
          </p:cNvSpPr>
          <p:nvPr>
            <p:custDataLst>
              <p:tags r:id="rId54"/>
            </p:custDataLst>
          </p:nvPr>
        </p:nvSpPr>
        <p:spPr bwMode="auto">
          <a:xfrm flipV="1">
            <a:off x="8016338" y="2804000"/>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cxnSp>
        <p:nvCxnSpPr>
          <p:cNvPr id="172" name="Straight Connector 171"/>
          <p:cNvCxnSpPr/>
          <p:nvPr/>
        </p:nvCxnSpPr>
        <p:spPr>
          <a:xfrm>
            <a:off x="8385090" y="310003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73" name="Line 7"/>
          <p:cNvSpPr>
            <a:spLocks noChangeShapeType="1"/>
          </p:cNvSpPr>
          <p:nvPr>
            <p:custDataLst>
              <p:tags r:id="rId55"/>
            </p:custDataLst>
          </p:nvPr>
        </p:nvSpPr>
        <p:spPr bwMode="auto">
          <a:xfrm>
            <a:off x="6964264" y="3048000"/>
            <a:ext cx="279413"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74" name="AutoShape 4"/>
          <p:cNvSpPr>
            <a:spLocks noChangeArrowheads="1"/>
          </p:cNvSpPr>
          <p:nvPr>
            <p:custDataLst>
              <p:tags r:id="rId56"/>
            </p:custDataLst>
          </p:nvPr>
        </p:nvSpPr>
        <p:spPr bwMode="auto">
          <a:xfrm flipH="1">
            <a:off x="7699290" y="3293688"/>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175" name="Line 16"/>
          <p:cNvSpPr>
            <a:spLocks noChangeShapeType="1"/>
          </p:cNvSpPr>
          <p:nvPr>
            <p:custDataLst>
              <p:tags r:id="rId57"/>
            </p:custDataLst>
          </p:nvPr>
        </p:nvSpPr>
        <p:spPr bwMode="auto">
          <a:xfrm>
            <a:off x="8006466" y="3522288"/>
            <a:ext cx="704677"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176" name="Line 7"/>
          <p:cNvSpPr>
            <a:spLocks noChangeShapeType="1"/>
          </p:cNvSpPr>
          <p:nvPr>
            <p:custDataLst>
              <p:tags r:id="rId58"/>
            </p:custDataLst>
          </p:nvPr>
        </p:nvSpPr>
        <p:spPr bwMode="auto">
          <a:xfrm flipV="1">
            <a:off x="7623090" y="3463178"/>
            <a:ext cx="76200"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77" name="Line 7"/>
          <p:cNvSpPr>
            <a:spLocks noChangeShapeType="1"/>
          </p:cNvSpPr>
          <p:nvPr>
            <p:custDataLst>
              <p:tags r:id="rId59"/>
            </p:custDataLst>
          </p:nvPr>
        </p:nvSpPr>
        <p:spPr bwMode="auto">
          <a:xfrm>
            <a:off x="7546322" y="3217486"/>
            <a:ext cx="76200"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78" name="Line 16"/>
          <p:cNvSpPr>
            <a:spLocks noChangeShapeType="1"/>
          </p:cNvSpPr>
          <p:nvPr>
            <p:custDataLst>
              <p:tags r:id="rId60"/>
            </p:custDataLst>
          </p:nvPr>
        </p:nvSpPr>
        <p:spPr bwMode="auto">
          <a:xfrm rot="16200000">
            <a:off x="7512683" y="3340333"/>
            <a:ext cx="245690"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179" name="TextBox 178"/>
          <p:cNvSpPr txBox="1"/>
          <p:nvPr/>
        </p:nvSpPr>
        <p:spPr bwMode="auto">
          <a:xfrm flipH="1">
            <a:off x="8763000" y="2667000"/>
            <a:ext cx="420605" cy="396456"/>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err="1" smtClean="0">
                <a:solidFill>
                  <a:srgbClr val="FFFFFF"/>
                </a:solidFill>
                <a:latin typeface="Calibri" pitchFamily="34" charset="0"/>
              </a:rPr>
              <a:t>C</a:t>
            </a:r>
            <a:r>
              <a:rPr lang="en-US" baseline="-25000" dirty="0" err="1" smtClean="0">
                <a:solidFill>
                  <a:srgbClr val="FFFFFF"/>
                </a:solidFill>
                <a:latin typeface="Calibri" pitchFamily="34" charset="0"/>
              </a:rPr>
              <a:t>in</a:t>
            </a:r>
            <a:endParaRPr lang="en-US" baseline="-25000" dirty="0" smtClean="0">
              <a:solidFill>
                <a:srgbClr val="FFFFFF"/>
              </a:solidFill>
              <a:latin typeface="Calibri" pitchFamily="34" charset="0"/>
            </a:endParaRPr>
          </a:p>
        </p:txBody>
      </p:sp>
      <p:cxnSp>
        <p:nvCxnSpPr>
          <p:cNvPr id="180" name="Straight Connector 179"/>
          <p:cNvCxnSpPr/>
          <p:nvPr/>
        </p:nvCxnSpPr>
        <p:spPr>
          <a:xfrm>
            <a:off x="8558744" y="3100033"/>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8385090" y="31242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82" name="Line 16"/>
          <p:cNvSpPr>
            <a:spLocks noChangeShapeType="1"/>
          </p:cNvSpPr>
          <p:nvPr>
            <p:custDataLst>
              <p:tags r:id="rId61"/>
            </p:custDataLst>
          </p:nvPr>
        </p:nvSpPr>
        <p:spPr bwMode="auto">
          <a:xfrm>
            <a:off x="8014184" y="3132806"/>
            <a:ext cx="1094806"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183" name="Straight Connector 182"/>
          <p:cNvCxnSpPr/>
          <p:nvPr/>
        </p:nvCxnSpPr>
        <p:spPr>
          <a:xfrm>
            <a:off x="8385090" y="33528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84" name="Line 6"/>
          <p:cNvSpPr>
            <a:spLocks noChangeShapeType="1"/>
          </p:cNvSpPr>
          <p:nvPr>
            <p:custDataLst>
              <p:tags r:id="rId62"/>
            </p:custDataLst>
          </p:nvPr>
        </p:nvSpPr>
        <p:spPr bwMode="auto">
          <a:xfrm>
            <a:off x="8004089" y="3376322"/>
            <a:ext cx="540643"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185" name="TextBox 184"/>
          <p:cNvSpPr txBox="1"/>
          <p:nvPr/>
        </p:nvSpPr>
        <p:spPr bwMode="auto">
          <a:xfrm flipH="1">
            <a:off x="6568212" y="2590800"/>
            <a:ext cx="518388" cy="396456"/>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err="1" smtClean="0">
                <a:solidFill>
                  <a:srgbClr val="FFFFFF"/>
                </a:solidFill>
                <a:latin typeface="Calibri" pitchFamily="34" charset="0"/>
              </a:rPr>
              <a:t>C</a:t>
            </a:r>
            <a:r>
              <a:rPr lang="en-US" baseline="-25000" dirty="0" err="1" smtClean="0">
                <a:solidFill>
                  <a:srgbClr val="FFFFFF"/>
                </a:solidFill>
                <a:latin typeface="Calibri" pitchFamily="34" charset="0"/>
              </a:rPr>
              <a:t>out</a:t>
            </a:r>
            <a:endParaRPr lang="en-US" baseline="-25000" dirty="0" smtClean="0">
              <a:solidFill>
                <a:srgbClr val="FFFFFF"/>
              </a:solidFill>
              <a:latin typeface="Calibri" pitchFamily="34" charset="0"/>
            </a:endParaRPr>
          </a:p>
        </p:txBody>
      </p:sp>
    </p:spTree>
    <p:extLst>
      <p:ext uri="{BB962C8B-B14F-4D97-AF65-F5344CB8AC3E}">
        <p14:creationId xmlns:p14="http://schemas.microsoft.com/office/powerpoint/2010/main" val="4777492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3250" name="Rectangle 2"/>
          <p:cNvSpPr>
            <a:spLocks noGrp="1" noChangeArrowheads="1"/>
          </p:cNvSpPr>
          <p:nvPr>
            <p:ph type="title"/>
            <p:custDataLst>
              <p:tags r:id="rId1"/>
            </p:custDataLst>
          </p:nvPr>
        </p:nvSpPr>
        <p:spPr/>
        <p:txBody>
          <a:bodyPr>
            <a:noAutofit/>
          </a:bodyPr>
          <a:lstStyle/>
          <a:p>
            <a:r>
              <a:rPr lang="en-US" dirty="0" smtClean="0"/>
              <a:t>1-bit </a:t>
            </a:r>
            <a:r>
              <a:rPr lang="en-US" dirty="0"/>
              <a:t>Adder with Carry</a:t>
            </a:r>
          </a:p>
        </p:txBody>
      </p:sp>
      <p:sp>
        <p:nvSpPr>
          <p:cNvPr id="17" name="Rectangle 3"/>
          <p:cNvSpPr>
            <a:spLocks noChangeArrowheads="1"/>
          </p:cNvSpPr>
          <p:nvPr>
            <p:custDataLst>
              <p:tags r:id="rId2"/>
            </p:custDataLst>
          </p:nvPr>
        </p:nvSpPr>
        <p:spPr bwMode="auto">
          <a:xfrm>
            <a:off x="1219200" y="1447800"/>
            <a:ext cx="1219200" cy="990600"/>
          </a:xfrm>
          <a:prstGeom prst="rect">
            <a:avLst/>
          </a:prstGeom>
          <a:noFill/>
          <a:ln w="28575" algn="ctr">
            <a:solidFill>
              <a:schemeClr val="accent1"/>
            </a:solidFill>
            <a:miter lim="800000"/>
            <a:headEnd/>
            <a:tailEnd/>
          </a:ln>
          <a:effectLst/>
        </p:spPr>
        <p:txBody>
          <a:bodyPr anchor="ctr">
            <a:spAutoFit/>
          </a:bodyPr>
          <a:lstStyle/>
          <a:p>
            <a:endParaRPr lang="en-US"/>
          </a:p>
        </p:txBody>
      </p:sp>
      <p:sp>
        <p:nvSpPr>
          <p:cNvPr id="18" name="Line 6"/>
          <p:cNvSpPr>
            <a:spLocks noChangeShapeType="1"/>
          </p:cNvSpPr>
          <p:nvPr>
            <p:custDataLst>
              <p:tags r:id="rId3"/>
            </p:custDataLst>
          </p:nvPr>
        </p:nvSpPr>
        <p:spPr bwMode="auto">
          <a:xfrm>
            <a:off x="1524000" y="1066800"/>
            <a:ext cx="0" cy="381000"/>
          </a:xfrm>
          <a:prstGeom prst="line">
            <a:avLst/>
          </a:prstGeom>
          <a:noFill/>
          <a:ln w="28575">
            <a:solidFill>
              <a:srgbClr val="FFFFFF"/>
            </a:solidFill>
            <a:round/>
            <a:headEnd type="none" w="med" len="med"/>
            <a:tailEnd type="arrow" w="lg" len="med"/>
          </a:ln>
          <a:effectLst/>
        </p:spPr>
        <p:txBody>
          <a:bodyPr wrap="none" anchor="ctr">
            <a:spAutoFit/>
          </a:bodyPr>
          <a:lstStyle/>
          <a:p>
            <a:endParaRPr lang="en-US"/>
          </a:p>
        </p:txBody>
      </p:sp>
      <p:sp>
        <p:nvSpPr>
          <p:cNvPr id="19" name="Line 7"/>
          <p:cNvSpPr>
            <a:spLocks noChangeShapeType="1"/>
          </p:cNvSpPr>
          <p:nvPr>
            <p:custDataLst>
              <p:tags r:id="rId4"/>
            </p:custDataLst>
          </p:nvPr>
        </p:nvSpPr>
        <p:spPr bwMode="auto">
          <a:xfrm>
            <a:off x="2209800" y="1066800"/>
            <a:ext cx="0" cy="381000"/>
          </a:xfrm>
          <a:prstGeom prst="line">
            <a:avLst/>
          </a:prstGeom>
          <a:noFill/>
          <a:ln w="28575">
            <a:solidFill>
              <a:srgbClr val="FFFFFF"/>
            </a:solidFill>
            <a:round/>
            <a:headEnd type="none" w="med" len="med"/>
            <a:tailEnd type="arrow" w="lg" len="med"/>
          </a:ln>
          <a:effectLst/>
        </p:spPr>
        <p:txBody>
          <a:bodyPr wrap="none" anchor="ctr">
            <a:spAutoFit/>
          </a:bodyPr>
          <a:lstStyle/>
          <a:p>
            <a:endParaRPr lang="en-US"/>
          </a:p>
        </p:txBody>
      </p:sp>
      <p:sp>
        <p:nvSpPr>
          <p:cNvPr id="20" name="Line 10"/>
          <p:cNvSpPr>
            <a:spLocks noChangeShapeType="1"/>
          </p:cNvSpPr>
          <p:nvPr>
            <p:custDataLst>
              <p:tags r:id="rId5"/>
            </p:custDataLst>
          </p:nvPr>
        </p:nvSpPr>
        <p:spPr bwMode="auto">
          <a:xfrm flipH="1">
            <a:off x="762000" y="1981200"/>
            <a:ext cx="457200" cy="0"/>
          </a:xfrm>
          <a:prstGeom prst="line">
            <a:avLst/>
          </a:prstGeom>
          <a:noFill/>
          <a:ln w="28575">
            <a:solidFill>
              <a:srgbClr val="FFFFFF"/>
            </a:solidFill>
            <a:round/>
            <a:headEnd type="none" w="med" len="med"/>
            <a:tailEnd type="arrow" w="lg" len="med"/>
          </a:ln>
          <a:effectLst/>
        </p:spPr>
        <p:txBody>
          <a:bodyPr anchor="ctr">
            <a:spAutoFit/>
          </a:bodyPr>
          <a:lstStyle/>
          <a:p>
            <a:endParaRPr lang="en-US"/>
          </a:p>
        </p:txBody>
      </p:sp>
      <p:sp>
        <p:nvSpPr>
          <p:cNvPr id="21" name="Line 11"/>
          <p:cNvSpPr>
            <a:spLocks noChangeShapeType="1"/>
          </p:cNvSpPr>
          <p:nvPr>
            <p:custDataLst>
              <p:tags r:id="rId6"/>
            </p:custDataLst>
          </p:nvPr>
        </p:nvSpPr>
        <p:spPr bwMode="auto">
          <a:xfrm>
            <a:off x="1828800" y="2438400"/>
            <a:ext cx="0" cy="457200"/>
          </a:xfrm>
          <a:prstGeom prst="line">
            <a:avLst/>
          </a:prstGeom>
          <a:noFill/>
          <a:ln w="28575">
            <a:solidFill>
              <a:srgbClr val="FFFFFF"/>
            </a:solidFill>
            <a:round/>
            <a:headEnd type="none" w="med" len="med"/>
            <a:tailEnd type="arrow" w="lg" len="med"/>
          </a:ln>
          <a:effectLst/>
        </p:spPr>
        <p:txBody>
          <a:bodyPr wrap="square" anchor="ctr">
            <a:spAutoFit/>
          </a:bodyPr>
          <a:lstStyle/>
          <a:p>
            <a:endParaRPr lang="en-US"/>
          </a:p>
        </p:txBody>
      </p:sp>
      <p:sp>
        <p:nvSpPr>
          <p:cNvPr id="22" name="TextBox 21"/>
          <p:cNvSpPr txBox="1"/>
          <p:nvPr>
            <p:custDataLst>
              <p:tags r:id="rId7"/>
            </p:custDataLst>
          </p:nvPr>
        </p:nvSpPr>
        <p:spPr bwMode="auto">
          <a:xfrm>
            <a:off x="1371600" y="435472"/>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smtClean="0">
                <a:solidFill>
                  <a:srgbClr val="FFFFFF"/>
                </a:solidFill>
                <a:latin typeface="Calibri" pitchFamily="34" charset="0"/>
              </a:rPr>
              <a:t>A</a:t>
            </a:r>
          </a:p>
        </p:txBody>
      </p:sp>
      <p:sp>
        <p:nvSpPr>
          <p:cNvPr id="23" name="TextBox 22"/>
          <p:cNvSpPr txBox="1"/>
          <p:nvPr>
            <p:custDataLst>
              <p:tags r:id="rId8"/>
            </p:custDataLst>
          </p:nvPr>
        </p:nvSpPr>
        <p:spPr bwMode="auto">
          <a:xfrm>
            <a:off x="2057400" y="457200"/>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smtClean="0">
                <a:solidFill>
                  <a:srgbClr val="FFFFFF"/>
                </a:solidFill>
                <a:latin typeface="Calibri" pitchFamily="34" charset="0"/>
              </a:rPr>
              <a:t>B</a:t>
            </a:r>
          </a:p>
        </p:txBody>
      </p:sp>
      <p:sp>
        <p:nvSpPr>
          <p:cNvPr id="24" name="TextBox 23"/>
          <p:cNvSpPr txBox="1"/>
          <p:nvPr>
            <p:custDataLst>
              <p:tags r:id="rId9"/>
            </p:custDataLst>
          </p:nvPr>
        </p:nvSpPr>
        <p:spPr bwMode="auto">
          <a:xfrm>
            <a:off x="1676400" y="2797672"/>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a:solidFill>
                  <a:srgbClr val="FFFFFF"/>
                </a:solidFill>
                <a:latin typeface="Calibri" pitchFamily="34" charset="0"/>
              </a:rPr>
              <a:t>S</a:t>
            </a:r>
            <a:endParaRPr lang="en-US" sz="3200" dirty="0" smtClean="0">
              <a:solidFill>
                <a:srgbClr val="FFFFFF"/>
              </a:solidFill>
              <a:latin typeface="Calibri" pitchFamily="34" charset="0"/>
            </a:endParaRPr>
          </a:p>
        </p:txBody>
      </p:sp>
      <p:sp>
        <p:nvSpPr>
          <p:cNvPr id="26" name="Line 10"/>
          <p:cNvSpPr>
            <a:spLocks noChangeShapeType="1"/>
          </p:cNvSpPr>
          <p:nvPr>
            <p:custDataLst>
              <p:tags r:id="rId10"/>
            </p:custDataLst>
          </p:nvPr>
        </p:nvSpPr>
        <p:spPr bwMode="auto">
          <a:xfrm flipH="1">
            <a:off x="2438400" y="1981200"/>
            <a:ext cx="457200" cy="0"/>
          </a:xfrm>
          <a:prstGeom prst="line">
            <a:avLst/>
          </a:prstGeom>
          <a:noFill/>
          <a:ln w="28575">
            <a:solidFill>
              <a:srgbClr val="FFFFFF"/>
            </a:solidFill>
            <a:round/>
            <a:headEnd type="none" w="med" len="med"/>
            <a:tailEnd type="arrow" w="lg" len="med"/>
          </a:ln>
          <a:effectLst/>
        </p:spPr>
        <p:txBody>
          <a:bodyPr anchor="ctr">
            <a:spAutoFit/>
          </a:bodyPr>
          <a:lstStyle/>
          <a:p>
            <a:endParaRPr lang="en-US"/>
          </a:p>
        </p:txBody>
      </p:sp>
      <p:sp>
        <p:nvSpPr>
          <p:cNvPr id="27" name="TextBox 26"/>
          <p:cNvSpPr txBox="1"/>
          <p:nvPr>
            <p:custDataLst>
              <p:tags r:id="rId11"/>
            </p:custDataLst>
          </p:nvPr>
        </p:nvSpPr>
        <p:spPr bwMode="auto">
          <a:xfrm>
            <a:off x="2743200" y="1600200"/>
            <a:ext cx="914400" cy="665761"/>
          </a:xfrm>
          <a:prstGeom prst="rect">
            <a:avLst/>
          </a:prstGeom>
          <a:noFill/>
          <a:ln w="9525">
            <a:noFill/>
            <a:round/>
            <a:headEnd/>
            <a:tailEnd/>
          </a:ln>
          <a:effectLst/>
        </p:spPr>
        <p:txBody>
          <a:bodyPr wrap="none" lIns="0" tIns="0" rIns="0" bIns="0" rtlCol="0">
            <a:noAutofit/>
          </a:bodyPr>
          <a:lstStyle/>
          <a:p>
            <a:pPr algn="ctr" eaLnBrk="1" hangingPunct="1">
              <a:lnSpc>
                <a:spcPct val="116000"/>
              </a:lnSpc>
              <a:tabLst>
                <a:tab pos="723900" algn="l"/>
                <a:tab pos="1447800" algn="l"/>
                <a:tab pos="2171700" algn="l"/>
              </a:tabLst>
            </a:pPr>
            <a:r>
              <a:rPr lang="en-US" sz="3200" dirty="0" err="1" smtClean="0">
                <a:solidFill>
                  <a:srgbClr val="FFFFFF"/>
                </a:solidFill>
                <a:latin typeface="Calibri" pitchFamily="34" charset="0"/>
              </a:rPr>
              <a:t>C</a:t>
            </a:r>
            <a:r>
              <a:rPr lang="en-US" sz="3200" baseline="-25000" dirty="0" err="1" smtClean="0">
                <a:solidFill>
                  <a:srgbClr val="FFFFFF"/>
                </a:solidFill>
                <a:latin typeface="Calibri" pitchFamily="34" charset="0"/>
              </a:rPr>
              <a:t>in</a:t>
            </a:r>
            <a:endParaRPr lang="en-US" sz="3200" baseline="-25000" dirty="0" smtClean="0">
              <a:solidFill>
                <a:srgbClr val="FFFFFF"/>
              </a:solidFill>
              <a:latin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846049513"/>
              </p:ext>
            </p:extLst>
          </p:nvPr>
        </p:nvGraphicFramePr>
        <p:xfrm>
          <a:off x="397622" y="3476102"/>
          <a:ext cx="2878979" cy="3337560"/>
        </p:xfrm>
        <a:graphic>
          <a:graphicData uri="http://schemas.openxmlformats.org/drawingml/2006/table">
            <a:tbl>
              <a:tblPr firstRow="1" bandRow="1">
                <a:tableStyleId>{5C22544A-7EE6-4342-B048-85BDC9FD1C3A}</a:tableStyleId>
              </a:tblPr>
              <a:tblGrid>
                <a:gridCol w="516778"/>
                <a:gridCol w="457200"/>
                <a:gridCol w="533400"/>
                <a:gridCol w="685800"/>
                <a:gridCol w="685801"/>
              </a:tblGrid>
              <a:tr h="370840">
                <a:tc>
                  <a:txBody>
                    <a:bodyPr/>
                    <a:lstStyle/>
                    <a:p>
                      <a:r>
                        <a:rPr lang="en-US" dirty="0" smtClean="0">
                          <a:solidFill>
                            <a:schemeClr val="tx1"/>
                          </a:solidFill>
                        </a:rPr>
                        <a:t>A</a:t>
                      </a:r>
                      <a:endParaRPr lang="en-US" dirty="0">
                        <a:solidFill>
                          <a:schemeClr val="tx1"/>
                        </a:solidFill>
                      </a:endParaRPr>
                    </a:p>
                  </a:txBody>
                  <a:tcPr>
                    <a:noFill/>
                  </a:tcPr>
                </a:tc>
                <a:tc>
                  <a:txBody>
                    <a:bodyPr/>
                    <a:lstStyle/>
                    <a:p>
                      <a:r>
                        <a:rPr lang="en-US" dirty="0" smtClean="0">
                          <a:solidFill>
                            <a:schemeClr val="tx1"/>
                          </a:solidFill>
                        </a:rPr>
                        <a:t>B</a:t>
                      </a:r>
                      <a:endParaRPr lang="en-US" dirty="0">
                        <a:solidFill>
                          <a:schemeClr val="tx1"/>
                        </a:solidFill>
                      </a:endParaRPr>
                    </a:p>
                  </a:txBody>
                  <a:tcPr>
                    <a:noFill/>
                  </a:tcPr>
                </a:tc>
                <a:tc>
                  <a:txBody>
                    <a:bodyPr/>
                    <a:lstStyle/>
                    <a:p>
                      <a:r>
                        <a:rPr lang="en-US" dirty="0" err="1" smtClean="0">
                          <a:solidFill>
                            <a:schemeClr val="tx1"/>
                          </a:solidFill>
                        </a:rPr>
                        <a:t>C</a:t>
                      </a:r>
                      <a:r>
                        <a:rPr lang="en-US" baseline="-25000" dirty="0" err="1" smtClean="0">
                          <a:solidFill>
                            <a:schemeClr val="tx1"/>
                          </a:solidFill>
                        </a:rPr>
                        <a:t>in</a:t>
                      </a:r>
                      <a:endParaRPr lang="en-US" baseline="-25000"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err="1" smtClean="0">
                          <a:solidFill>
                            <a:schemeClr val="tx1"/>
                          </a:solidFill>
                        </a:rPr>
                        <a:t>C</a:t>
                      </a:r>
                      <a:r>
                        <a:rPr lang="en-US" baseline="-25000" dirty="0" err="1" smtClean="0">
                          <a:solidFill>
                            <a:schemeClr val="tx1"/>
                          </a:solidFill>
                        </a:rPr>
                        <a:t>out</a:t>
                      </a:r>
                      <a:endParaRPr lang="en-US" baseline="-25000"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tx1"/>
                          </a:solidFill>
                        </a:rPr>
                        <a:t>S</a:t>
                      </a:r>
                      <a:endParaRPr lang="en-US" dirty="0">
                        <a:solidFill>
                          <a:schemeClr val="tx1"/>
                        </a:solidFill>
                      </a:endParaRPr>
                    </a:p>
                  </a:txBody>
                  <a:tcPr>
                    <a:noFill/>
                  </a:tcPr>
                </a:tc>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1"/>
                          </a:solidFill>
                        </a:rPr>
                        <a:t>0</a:t>
                      </a:r>
                      <a:endParaRPr lang="en-US" dirty="0">
                        <a:solidFill>
                          <a:schemeClr val="accent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1"/>
                          </a:solidFill>
                        </a:rPr>
                        <a:t>0</a:t>
                      </a:r>
                      <a:endParaRPr lang="en-US" dirty="0">
                        <a:solidFill>
                          <a:schemeClr val="accent1"/>
                        </a:solidFill>
                      </a:endParaRPr>
                    </a:p>
                  </a:txBody>
                  <a:tcPr>
                    <a:noFill/>
                  </a:tcPr>
                </a:tc>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1"/>
                          </a:solidFill>
                        </a:rPr>
                        <a:t>0</a:t>
                      </a:r>
                      <a:endParaRPr lang="en-US" dirty="0">
                        <a:solidFill>
                          <a:schemeClr val="accent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1"/>
                          </a:solidFill>
                        </a:rPr>
                        <a:t>1</a:t>
                      </a:r>
                      <a:endParaRPr lang="en-US" dirty="0">
                        <a:solidFill>
                          <a:schemeClr val="accent1"/>
                        </a:solidFill>
                      </a:endParaRPr>
                    </a:p>
                  </a:txBody>
                  <a:tcPr>
                    <a:noFill/>
                  </a:tcPr>
                </a:tc>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1"/>
                          </a:solidFill>
                        </a:rPr>
                        <a:t>0</a:t>
                      </a:r>
                      <a:endParaRPr lang="en-US" dirty="0">
                        <a:solidFill>
                          <a:schemeClr val="accent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1"/>
                          </a:solidFill>
                        </a:rPr>
                        <a:t>1</a:t>
                      </a:r>
                      <a:endParaRPr lang="en-US" dirty="0">
                        <a:solidFill>
                          <a:schemeClr val="accent1"/>
                        </a:solidFill>
                      </a:endParaRPr>
                    </a:p>
                  </a:txBody>
                  <a:tcPr>
                    <a:noFill/>
                  </a:tcPr>
                </a:tc>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1"/>
                          </a:solidFill>
                        </a:rPr>
                        <a:t>1</a:t>
                      </a:r>
                      <a:endParaRPr lang="en-US" dirty="0">
                        <a:solidFill>
                          <a:schemeClr val="accent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1"/>
                          </a:solidFill>
                        </a:rPr>
                        <a:t>0</a:t>
                      </a:r>
                      <a:endParaRPr lang="en-US" dirty="0">
                        <a:solidFill>
                          <a:schemeClr val="accent1"/>
                        </a:solidFill>
                      </a:endParaRPr>
                    </a:p>
                  </a:txBody>
                  <a:tcPr>
                    <a:noFill/>
                  </a:tcPr>
                </a:tc>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1"/>
                          </a:solidFill>
                        </a:rPr>
                        <a:t>0</a:t>
                      </a:r>
                      <a:endParaRPr lang="en-US" dirty="0">
                        <a:solidFill>
                          <a:schemeClr val="accent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1"/>
                          </a:solidFill>
                        </a:rPr>
                        <a:t>1</a:t>
                      </a:r>
                      <a:endParaRPr lang="en-US" dirty="0">
                        <a:solidFill>
                          <a:schemeClr val="accent1"/>
                        </a:solidFill>
                      </a:endParaRPr>
                    </a:p>
                  </a:txBody>
                  <a:tcPr>
                    <a:noFill/>
                  </a:tcPr>
                </a:tc>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1"/>
                          </a:solidFill>
                        </a:rPr>
                        <a:t>1</a:t>
                      </a:r>
                      <a:endParaRPr lang="en-US" dirty="0">
                        <a:solidFill>
                          <a:schemeClr val="accent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1"/>
                          </a:solidFill>
                        </a:rPr>
                        <a:t>0</a:t>
                      </a:r>
                      <a:endParaRPr lang="en-US" dirty="0">
                        <a:solidFill>
                          <a:schemeClr val="accent1"/>
                        </a:solidFill>
                      </a:endParaRPr>
                    </a:p>
                  </a:txBody>
                  <a:tcPr>
                    <a:noFill/>
                  </a:tcPr>
                </a:tc>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1"/>
                          </a:solidFill>
                        </a:rPr>
                        <a:t>1</a:t>
                      </a:r>
                      <a:endParaRPr lang="en-US" dirty="0">
                        <a:solidFill>
                          <a:schemeClr val="accent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1"/>
                          </a:solidFill>
                        </a:rPr>
                        <a:t>0</a:t>
                      </a:r>
                      <a:endParaRPr lang="en-US" dirty="0">
                        <a:solidFill>
                          <a:schemeClr val="accent1"/>
                        </a:solidFill>
                      </a:endParaRPr>
                    </a:p>
                  </a:txBody>
                  <a:tcPr>
                    <a:noFill/>
                  </a:tcPr>
                </a:tc>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1"/>
                          </a:solidFill>
                        </a:rPr>
                        <a:t>1</a:t>
                      </a:r>
                      <a:endParaRPr lang="en-US" dirty="0">
                        <a:solidFill>
                          <a:schemeClr val="accent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1"/>
                          </a:solidFill>
                        </a:rPr>
                        <a:t>1</a:t>
                      </a:r>
                      <a:endParaRPr lang="en-US" dirty="0">
                        <a:solidFill>
                          <a:schemeClr val="accent1"/>
                        </a:solidFill>
                      </a:endParaRPr>
                    </a:p>
                  </a:txBody>
                  <a:tcPr>
                    <a:noFill/>
                  </a:tcPr>
                </a:tc>
              </a:tr>
            </a:tbl>
          </a:graphicData>
        </a:graphic>
      </p:graphicFrame>
      <mc:AlternateContent xmlns:mc="http://schemas.openxmlformats.org/markup-compatibility/2006" xmlns:a14="http://schemas.microsoft.com/office/drawing/2010/main">
        <mc:Choice Requires="a14">
          <p:sp>
            <p:nvSpPr>
              <p:cNvPr id="28" name="Rectangle 43"/>
              <p:cNvSpPr>
                <a:spLocks noChangeArrowheads="1"/>
              </p:cNvSpPr>
              <p:nvPr>
                <p:custDataLst>
                  <p:tags r:id="rId12"/>
                </p:custDataLst>
              </p:nvPr>
            </p:nvSpPr>
            <p:spPr bwMode="auto">
              <a:xfrm>
                <a:off x="3581400" y="685800"/>
                <a:ext cx="5791200" cy="5667375"/>
              </a:xfrm>
              <a:prstGeom prst="rect">
                <a:avLst/>
              </a:prstGeom>
              <a:noFill/>
              <a:ln w="9525">
                <a:noFill/>
                <a:round/>
                <a:headEnd/>
                <a:tailEnd/>
              </a:ln>
              <a:effectLst/>
            </p:spPr>
            <p:txBody>
              <a:bodyPr lIns="0" tIns="0" rIns="0" bIns="0">
                <a:noAutofit/>
              </a:bodyPr>
              <a:lstStyle/>
              <a:p>
                <a:pPr marL="342900" indent="-342900">
                  <a:spcBef>
                    <a:spcPct val="20000"/>
                  </a:spcBef>
                  <a:buClr>
                    <a:schemeClr val="tx2"/>
                  </a:buClr>
                </a:pPr>
                <a:r>
                  <a:rPr lang="en-US" sz="3200" dirty="0" smtClean="0">
                    <a:solidFill>
                      <a:schemeClr val="accent1"/>
                    </a:solidFill>
                    <a:latin typeface="Calibri"/>
                  </a:rPr>
                  <a:t>Full Adder</a:t>
                </a:r>
              </a:p>
              <a:p>
                <a:pPr marL="342900" indent="-342900">
                  <a:spcBef>
                    <a:spcPct val="20000"/>
                  </a:spcBef>
                  <a:buClr>
                    <a:schemeClr val="accent1"/>
                  </a:buClr>
                  <a:buFont typeface="Arial" pitchFamily="34" charset="0"/>
                  <a:buChar char="•"/>
                </a:pPr>
                <a:r>
                  <a:rPr lang="en-US" sz="2800" dirty="0" smtClean="0">
                    <a:solidFill>
                      <a:srgbClr val="FFFFFF"/>
                    </a:solidFill>
                    <a:latin typeface="Calibri"/>
                  </a:rPr>
                  <a:t>Adds three 1-bit numbers</a:t>
                </a:r>
              </a:p>
              <a:p>
                <a:pPr marL="342900" indent="-342900">
                  <a:spcBef>
                    <a:spcPct val="20000"/>
                  </a:spcBef>
                  <a:buClr>
                    <a:schemeClr val="accent1"/>
                  </a:buClr>
                  <a:buFont typeface="Arial" pitchFamily="34" charset="0"/>
                  <a:buChar char="•"/>
                </a:pPr>
                <a:r>
                  <a:rPr lang="en-US" sz="2800" dirty="0" smtClean="0">
                    <a:solidFill>
                      <a:srgbClr val="FFFFFF"/>
                    </a:solidFill>
                    <a:latin typeface="Calibri"/>
                  </a:rPr>
                  <a:t>Computes 1-bit result and 1-bit carry</a:t>
                </a:r>
              </a:p>
              <a:p>
                <a:pPr marL="342900" indent="-342900">
                  <a:spcBef>
                    <a:spcPct val="20000"/>
                  </a:spcBef>
                  <a:buClr>
                    <a:schemeClr val="accent1"/>
                  </a:buClr>
                  <a:buFont typeface="Arial" pitchFamily="34" charset="0"/>
                  <a:buChar char="•"/>
                </a:pPr>
                <a:r>
                  <a:rPr lang="en-US" sz="2800" dirty="0" smtClean="0">
                    <a:solidFill>
                      <a:srgbClr val="FFFFFF"/>
                    </a:solidFill>
                    <a:latin typeface="Calibri"/>
                  </a:rPr>
                  <a:t>Can be cascaded</a:t>
                </a:r>
              </a:p>
              <a:p>
                <a:pPr marL="342900" indent="-342900">
                  <a:spcBef>
                    <a:spcPct val="20000"/>
                  </a:spcBef>
                  <a:buClr>
                    <a:schemeClr val="accent1"/>
                  </a:buClr>
                  <a:buFont typeface="Arial" pitchFamily="34" charset="0"/>
                  <a:buChar char="•"/>
                </a:pPr>
                <a:endParaRPr lang="en-US" sz="2800" dirty="0" smtClean="0">
                  <a:solidFill>
                    <a:srgbClr val="FFFFFF"/>
                  </a:solidFill>
                  <a:latin typeface="Calibri"/>
                </a:endParaRPr>
              </a:p>
              <a:p>
                <a:pPr marL="342900" indent="-342900">
                  <a:spcBef>
                    <a:spcPct val="20000"/>
                  </a:spcBef>
                  <a:buClr>
                    <a:schemeClr val="accent1"/>
                  </a:buClr>
                  <a:buFont typeface="Arial" pitchFamily="34" charset="0"/>
                  <a:buChar char="•"/>
                </a:pPr>
                <a:r>
                  <a:rPr lang="en-US" sz="2000" dirty="0" smtClean="0">
                    <a:solidFill>
                      <a:schemeClr val="tx1"/>
                    </a:solidFill>
                  </a:rPr>
                  <a:t>S = </a:t>
                </a:r>
                <a14:m>
                  <m:oMath xmlns:m="http://schemas.openxmlformats.org/officeDocument/2006/math">
                    <m:acc>
                      <m:accPr>
                        <m:chr m:val="̅"/>
                        <m:ctrlPr>
                          <a:rPr lang="en-US" sz="2000" i="1">
                            <a:solidFill>
                              <a:schemeClr val="tx1"/>
                            </a:solidFill>
                            <a:latin typeface="Cambria Math"/>
                          </a:rPr>
                        </m:ctrlPr>
                      </m:accPr>
                      <m:e>
                        <m:r>
                          <m:rPr>
                            <m:sty m:val="p"/>
                          </m:rPr>
                          <a:rPr lang="en-US" sz="2000">
                            <a:solidFill>
                              <a:schemeClr val="tx1"/>
                            </a:solidFill>
                            <a:latin typeface="Cambria Math"/>
                          </a:rPr>
                          <m:t>AB</m:t>
                        </m:r>
                      </m:e>
                    </m:acc>
                  </m:oMath>
                </a14:m>
                <a:r>
                  <a:rPr lang="en-US" sz="2000" dirty="0">
                    <a:solidFill>
                      <a:schemeClr val="tx1"/>
                    </a:solidFill>
                  </a:rPr>
                  <a:t>C + </a:t>
                </a:r>
                <a14:m>
                  <m:oMath xmlns:m="http://schemas.openxmlformats.org/officeDocument/2006/math">
                    <m:acc>
                      <m:accPr>
                        <m:chr m:val="̅"/>
                        <m:ctrlPr>
                          <a:rPr lang="en-US" sz="2000" i="1">
                            <a:solidFill>
                              <a:schemeClr val="tx1"/>
                            </a:solidFill>
                            <a:latin typeface="Cambria Math"/>
                          </a:rPr>
                        </m:ctrlPr>
                      </m:accPr>
                      <m:e>
                        <m:r>
                          <m:rPr>
                            <m:sty m:val="p"/>
                          </m:rPr>
                          <a:rPr lang="en-US" sz="2000">
                            <a:solidFill>
                              <a:schemeClr val="tx1"/>
                            </a:solidFill>
                            <a:latin typeface="Cambria Math"/>
                          </a:rPr>
                          <m:t>A</m:t>
                        </m:r>
                      </m:e>
                    </m:acc>
                  </m:oMath>
                </a14:m>
                <a:r>
                  <a:rPr lang="en-US" sz="2000" dirty="0">
                    <a:solidFill>
                      <a:schemeClr val="tx1"/>
                    </a:solidFill>
                  </a:rPr>
                  <a:t>B</a:t>
                </a:r>
                <a14:m>
                  <m:oMath xmlns:m="http://schemas.openxmlformats.org/officeDocument/2006/math">
                    <m:acc>
                      <m:accPr>
                        <m:chr m:val="̅"/>
                        <m:ctrlPr>
                          <a:rPr lang="en-US" sz="2000" i="1">
                            <a:solidFill>
                              <a:schemeClr val="tx1"/>
                            </a:solidFill>
                            <a:latin typeface="Cambria Math"/>
                          </a:rPr>
                        </m:ctrlPr>
                      </m:accPr>
                      <m:e>
                        <m:r>
                          <m:rPr>
                            <m:sty m:val="p"/>
                          </m:rPr>
                          <a:rPr lang="en-US" sz="2000">
                            <a:solidFill>
                              <a:schemeClr val="tx1"/>
                            </a:solidFill>
                            <a:latin typeface="Cambria Math"/>
                          </a:rPr>
                          <m:t>C</m:t>
                        </m:r>
                      </m:e>
                    </m:acc>
                  </m:oMath>
                </a14:m>
                <a:r>
                  <a:rPr lang="en-US" sz="2000" dirty="0">
                    <a:solidFill>
                      <a:schemeClr val="tx1"/>
                    </a:solidFill>
                  </a:rPr>
                  <a:t> + A</a:t>
                </a:r>
                <a14:m>
                  <m:oMath xmlns:m="http://schemas.openxmlformats.org/officeDocument/2006/math">
                    <m:acc>
                      <m:accPr>
                        <m:chr m:val="̅"/>
                        <m:ctrlPr>
                          <a:rPr lang="en-US" sz="2000" i="1">
                            <a:solidFill>
                              <a:schemeClr val="tx1"/>
                            </a:solidFill>
                            <a:latin typeface="Cambria Math"/>
                          </a:rPr>
                        </m:ctrlPr>
                      </m:accPr>
                      <m:e>
                        <m:r>
                          <m:rPr>
                            <m:sty m:val="p"/>
                          </m:rPr>
                          <a:rPr lang="en-US" sz="2000">
                            <a:solidFill>
                              <a:schemeClr val="tx1"/>
                            </a:solidFill>
                            <a:latin typeface="Cambria Math"/>
                          </a:rPr>
                          <m:t>BC</m:t>
                        </m:r>
                      </m:e>
                    </m:acc>
                  </m:oMath>
                </a14:m>
                <a:r>
                  <a:rPr lang="en-US" sz="2000" dirty="0">
                    <a:solidFill>
                      <a:schemeClr val="tx1"/>
                    </a:solidFill>
                  </a:rPr>
                  <a:t> + ABC</a:t>
                </a:r>
              </a:p>
              <a:p>
                <a:pPr marL="342900" indent="-342900">
                  <a:spcBef>
                    <a:spcPct val="20000"/>
                  </a:spcBef>
                  <a:buClr>
                    <a:schemeClr val="accent1"/>
                  </a:buClr>
                  <a:buFont typeface="Arial" pitchFamily="34" charset="0"/>
                  <a:buChar char="•"/>
                </a:pPr>
                <a:r>
                  <a:rPr lang="en-US" sz="2000" dirty="0">
                    <a:solidFill>
                      <a:srgbClr val="FFFFFF"/>
                    </a:solidFill>
                  </a:rPr>
                  <a:t>S = </a:t>
                </a:r>
                <a14:m>
                  <m:oMath xmlns:m="http://schemas.openxmlformats.org/officeDocument/2006/math">
                    <m:acc>
                      <m:accPr>
                        <m:chr m:val="̅"/>
                        <m:ctrlPr>
                          <a:rPr lang="en-US" sz="2000" i="1" dirty="0">
                            <a:solidFill>
                              <a:srgbClr val="FFFFFF"/>
                            </a:solidFill>
                            <a:latin typeface="Cambria Math"/>
                          </a:rPr>
                        </m:ctrlPr>
                      </m:accPr>
                      <m:e>
                        <m:r>
                          <m:rPr>
                            <m:sty m:val="p"/>
                          </m:rPr>
                          <a:rPr lang="en-US" sz="2000" dirty="0">
                            <a:solidFill>
                              <a:srgbClr val="FFFFFF"/>
                            </a:solidFill>
                            <a:latin typeface="Cambria Math"/>
                          </a:rPr>
                          <m:t>A</m:t>
                        </m:r>
                      </m:e>
                    </m:acc>
                  </m:oMath>
                </a14:m>
                <a:r>
                  <a:rPr lang="en-US" sz="2000" dirty="0">
                    <a:solidFill>
                      <a:srgbClr val="FFFFFF"/>
                    </a:solidFill>
                  </a:rPr>
                  <a:t>(</a:t>
                </a:r>
                <a14:m>
                  <m:oMath xmlns:m="http://schemas.openxmlformats.org/officeDocument/2006/math">
                    <m:acc>
                      <m:accPr>
                        <m:chr m:val="̅"/>
                        <m:ctrlPr>
                          <a:rPr lang="en-US" sz="2000" i="1">
                            <a:solidFill>
                              <a:srgbClr val="FFFFFF"/>
                            </a:solidFill>
                            <a:latin typeface="Cambria Math"/>
                          </a:rPr>
                        </m:ctrlPr>
                      </m:accPr>
                      <m:e>
                        <m:r>
                          <m:rPr>
                            <m:sty m:val="p"/>
                          </m:rPr>
                          <a:rPr lang="en-US" sz="2000">
                            <a:solidFill>
                              <a:srgbClr val="FFFFFF"/>
                            </a:solidFill>
                            <a:latin typeface="Cambria Math"/>
                          </a:rPr>
                          <m:t>B</m:t>
                        </m:r>
                      </m:e>
                    </m:acc>
                  </m:oMath>
                </a14:m>
                <a:r>
                  <a:rPr lang="en-US" sz="2000" dirty="0">
                    <a:solidFill>
                      <a:srgbClr val="FFFFFF"/>
                    </a:solidFill>
                  </a:rPr>
                  <a:t>C + B</a:t>
                </a:r>
                <a14:m>
                  <m:oMath xmlns:m="http://schemas.openxmlformats.org/officeDocument/2006/math">
                    <m:acc>
                      <m:accPr>
                        <m:chr m:val="̅"/>
                        <m:ctrlPr>
                          <a:rPr lang="en-US" sz="2000" i="1">
                            <a:solidFill>
                              <a:srgbClr val="FFFFFF"/>
                            </a:solidFill>
                            <a:latin typeface="Cambria Math"/>
                          </a:rPr>
                        </m:ctrlPr>
                      </m:accPr>
                      <m:e>
                        <m:r>
                          <m:rPr>
                            <m:sty m:val="p"/>
                          </m:rPr>
                          <a:rPr lang="en-US" sz="2000">
                            <a:solidFill>
                              <a:srgbClr val="FFFFFF"/>
                            </a:solidFill>
                            <a:latin typeface="Cambria Math"/>
                          </a:rPr>
                          <m:t>C</m:t>
                        </m:r>
                      </m:e>
                    </m:acc>
                  </m:oMath>
                </a14:m>
                <a:r>
                  <a:rPr lang="en-US" sz="2000" dirty="0">
                    <a:solidFill>
                      <a:srgbClr val="FFFFFF"/>
                    </a:solidFill>
                  </a:rPr>
                  <a:t>) + A(</a:t>
                </a:r>
                <a14:m>
                  <m:oMath xmlns:m="http://schemas.openxmlformats.org/officeDocument/2006/math">
                    <m:acc>
                      <m:accPr>
                        <m:chr m:val="̅"/>
                        <m:ctrlPr>
                          <a:rPr lang="en-US" sz="2000" i="1">
                            <a:solidFill>
                              <a:srgbClr val="FFFFFF"/>
                            </a:solidFill>
                            <a:latin typeface="Cambria Math"/>
                          </a:rPr>
                        </m:ctrlPr>
                      </m:accPr>
                      <m:e>
                        <m:r>
                          <m:rPr>
                            <m:sty m:val="p"/>
                          </m:rPr>
                          <a:rPr lang="en-US" sz="2000" b="0" i="0" smtClean="0">
                            <a:solidFill>
                              <a:srgbClr val="FFFFFF"/>
                            </a:solidFill>
                            <a:latin typeface="Cambria Math"/>
                          </a:rPr>
                          <m:t>BC</m:t>
                        </m:r>
                      </m:e>
                    </m:acc>
                  </m:oMath>
                </a14:m>
                <a:r>
                  <a:rPr lang="en-US" sz="2000" dirty="0">
                    <a:solidFill>
                      <a:srgbClr val="FFFFFF"/>
                    </a:solidFill>
                  </a:rPr>
                  <a:t> + BC)</a:t>
                </a:r>
              </a:p>
              <a:p>
                <a:pPr marL="342900" indent="-342900">
                  <a:spcBef>
                    <a:spcPct val="20000"/>
                  </a:spcBef>
                  <a:buClr>
                    <a:schemeClr val="accent1"/>
                  </a:buClr>
                  <a:buFont typeface="Arial" pitchFamily="34" charset="0"/>
                  <a:buChar char="•"/>
                </a:pPr>
                <a:r>
                  <a:rPr lang="en-US" sz="2000" dirty="0">
                    <a:solidFill>
                      <a:srgbClr val="FFFFFF"/>
                    </a:solidFill>
                  </a:rPr>
                  <a:t>S = </a:t>
                </a:r>
                <a14:m>
                  <m:oMath xmlns:m="http://schemas.openxmlformats.org/officeDocument/2006/math">
                    <m:acc>
                      <m:accPr>
                        <m:chr m:val="̅"/>
                        <m:ctrlPr>
                          <a:rPr lang="en-US" sz="2000" i="1" dirty="0">
                            <a:solidFill>
                              <a:srgbClr val="FFFFFF"/>
                            </a:solidFill>
                            <a:latin typeface="Cambria Math"/>
                          </a:rPr>
                        </m:ctrlPr>
                      </m:accPr>
                      <m:e>
                        <m:r>
                          <m:rPr>
                            <m:sty m:val="p"/>
                          </m:rPr>
                          <a:rPr lang="en-US" sz="2000" dirty="0">
                            <a:solidFill>
                              <a:srgbClr val="FFFFFF"/>
                            </a:solidFill>
                            <a:latin typeface="Cambria Math"/>
                          </a:rPr>
                          <m:t>A</m:t>
                        </m:r>
                      </m:e>
                    </m:acc>
                  </m:oMath>
                </a14:m>
                <a:r>
                  <a:rPr lang="en-US" sz="2000" dirty="0">
                    <a:solidFill>
                      <a:srgbClr val="FFFFFF"/>
                    </a:solidFill>
                  </a:rPr>
                  <a:t>(B </a:t>
                </a:r>
                <a:r>
                  <a:rPr lang="en-US" sz="2000" dirty="0">
                    <a:solidFill>
                      <a:srgbClr val="FFFFFF"/>
                    </a:solidFill>
                    <a:sym typeface="Symbol"/>
                  </a:rPr>
                  <a:t> C) + A(</a:t>
                </a:r>
                <a14:m>
                  <m:oMath xmlns:m="http://schemas.openxmlformats.org/officeDocument/2006/math">
                    <m:acc>
                      <m:accPr>
                        <m:chr m:val="̅"/>
                        <m:ctrlPr>
                          <a:rPr lang="en-US" sz="2000" i="1">
                            <a:solidFill>
                              <a:srgbClr val="FFFFFF"/>
                            </a:solidFill>
                            <a:latin typeface="Cambria Math"/>
                            <a:sym typeface="Symbol"/>
                          </a:rPr>
                        </m:ctrlPr>
                      </m:accPr>
                      <m:e>
                        <m:r>
                          <m:rPr>
                            <m:sty m:val="p"/>
                          </m:rPr>
                          <a:rPr lang="en-US" sz="2000">
                            <a:solidFill>
                              <a:srgbClr val="FFFFFF"/>
                            </a:solidFill>
                            <a:latin typeface="Cambria Math"/>
                            <a:sym typeface="Symbol"/>
                          </a:rPr>
                          <m:t>B</m:t>
                        </m:r>
                        <m:r>
                          <a:rPr lang="en-US" sz="2000">
                            <a:solidFill>
                              <a:srgbClr val="FFFFFF"/>
                            </a:solidFill>
                            <a:latin typeface="Cambria Math"/>
                            <a:sym typeface="Symbol"/>
                          </a:rPr>
                          <m:t>  </m:t>
                        </m:r>
                        <m:r>
                          <m:rPr>
                            <m:sty m:val="p"/>
                          </m:rPr>
                          <a:rPr lang="en-US" sz="2000">
                            <a:solidFill>
                              <a:srgbClr val="FFFFFF"/>
                            </a:solidFill>
                            <a:latin typeface="Cambria Math"/>
                            <a:sym typeface="Symbol"/>
                          </a:rPr>
                          <m:t>C</m:t>
                        </m:r>
                      </m:e>
                    </m:acc>
                  </m:oMath>
                </a14:m>
                <a:r>
                  <a:rPr lang="en-US" sz="2000" dirty="0">
                    <a:solidFill>
                      <a:srgbClr val="FFFFFF"/>
                    </a:solidFill>
                  </a:rPr>
                  <a:t>)</a:t>
                </a:r>
              </a:p>
              <a:p>
                <a:pPr marL="342900" indent="-342900">
                  <a:spcBef>
                    <a:spcPct val="20000"/>
                  </a:spcBef>
                  <a:buClr>
                    <a:schemeClr val="accent1"/>
                  </a:buClr>
                  <a:buFont typeface="Arial" pitchFamily="34" charset="0"/>
                  <a:buChar char="•"/>
                </a:pPr>
                <a:r>
                  <a:rPr lang="en-US" sz="2000" dirty="0">
                    <a:solidFill>
                      <a:schemeClr val="accent1"/>
                    </a:solidFill>
                  </a:rPr>
                  <a:t>S = A </a:t>
                </a:r>
                <a:r>
                  <a:rPr lang="en-US" sz="2000" dirty="0">
                    <a:solidFill>
                      <a:schemeClr val="accent1"/>
                    </a:solidFill>
                    <a:sym typeface="Symbol"/>
                  </a:rPr>
                  <a:t> </a:t>
                </a:r>
                <a:r>
                  <a:rPr lang="en-US" sz="2000" dirty="0">
                    <a:solidFill>
                      <a:schemeClr val="accent1"/>
                    </a:solidFill>
                  </a:rPr>
                  <a:t>(B </a:t>
                </a:r>
                <a:r>
                  <a:rPr lang="en-US" sz="2000" dirty="0">
                    <a:solidFill>
                      <a:schemeClr val="accent1"/>
                    </a:solidFill>
                    <a:sym typeface="Symbol"/>
                  </a:rPr>
                  <a:t> C)</a:t>
                </a:r>
              </a:p>
              <a:p>
                <a:pPr marL="342900" indent="-342900">
                  <a:spcBef>
                    <a:spcPct val="20000"/>
                  </a:spcBef>
                  <a:buClr>
                    <a:schemeClr val="accent1"/>
                  </a:buClr>
                  <a:buFont typeface="Arial" pitchFamily="34" charset="0"/>
                  <a:buChar char="•"/>
                </a:pPr>
                <a:r>
                  <a:rPr lang="en-US" sz="2000" dirty="0" err="1">
                    <a:solidFill>
                      <a:srgbClr val="FFFFFF"/>
                    </a:solidFill>
                  </a:rPr>
                  <a:t>C</a:t>
                </a:r>
                <a:r>
                  <a:rPr lang="en-US" sz="2000" baseline="-25000" dirty="0" err="1">
                    <a:solidFill>
                      <a:srgbClr val="FFFFFF"/>
                    </a:solidFill>
                  </a:rPr>
                  <a:t>out</a:t>
                </a:r>
                <a:r>
                  <a:rPr lang="en-US" sz="2000" dirty="0">
                    <a:solidFill>
                      <a:srgbClr val="FFFFFF"/>
                    </a:solidFill>
                  </a:rPr>
                  <a:t> = </a:t>
                </a:r>
                <a14:m>
                  <m:oMath xmlns:m="http://schemas.openxmlformats.org/officeDocument/2006/math">
                    <m:acc>
                      <m:accPr>
                        <m:chr m:val="̅"/>
                        <m:ctrlPr>
                          <a:rPr lang="en-US" sz="2000" i="1">
                            <a:solidFill>
                              <a:srgbClr val="FFFFFF"/>
                            </a:solidFill>
                            <a:latin typeface="Cambria Math"/>
                          </a:rPr>
                        </m:ctrlPr>
                      </m:accPr>
                      <m:e>
                        <m:r>
                          <m:rPr>
                            <m:sty m:val="p"/>
                          </m:rPr>
                          <a:rPr lang="en-US" sz="2000">
                            <a:solidFill>
                              <a:srgbClr val="FFFFFF"/>
                            </a:solidFill>
                            <a:latin typeface="Cambria Math"/>
                          </a:rPr>
                          <m:t>A</m:t>
                        </m:r>
                      </m:e>
                    </m:acc>
                  </m:oMath>
                </a14:m>
                <a:r>
                  <a:rPr lang="en-US" sz="2000" dirty="0">
                    <a:solidFill>
                      <a:srgbClr val="FFFFFF"/>
                    </a:solidFill>
                  </a:rPr>
                  <a:t>BC + A</a:t>
                </a:r>
                <a14:m>
                  <m:oMath xmlns:m="http://schemas.openxmlformats.org/officeDocument/2006/math">
                    <m:acc>
                      <m:accPr>
                        <m:chr m:val="̅"/>
                        <m:ctrlPr>
                          <a:rPr lang="en-US" sz="2000" i="1">
                            <a:solidFill>
                              <a:srgbClr val="FFFFFF"/>
                            </a:solidFill>
                            <a:latin typeface="Cambria Math"/>
                          </a:rPr>
                        </m:ctrlPr>
                      </m:accPr>
                      <m:e>
                        <m:r>
                          <m:rPr>
                            <m:sty m:val="p"/>
                          </m:rPr>
                          <a:rPr lang="en-US" sz="2000">
                            <a:solidFill>
                              <a:srgbClr val="FFFFFF"/>
                            </a:solidFill>
                            <a:latin typeface="Cambria Math"/>
                          </a:rPr>
                          <m:t>B</m:t>
                        </m:r>
                      </m:e>
                    </m:acc>
                  </m:oMath>
                </a14:m>
                <a:r>
                  <a:rPr lang="en-US" sz="2000" dirty="0">
                    <a:solidFill>
                      <a:srgbClr val="FFFFFF"/>
                    </a:solidFill>
                  </a:rPr>
                  <a:t>C + AB</a:t>
                </a:r>
                <a14:m>
                  <m:oMath xmlns:m="http://schemas.openxmlformats.org/officeDocument/2006/math">
                    <m:acc>
                      <m:accPr>
                        <m:chr m:val="̅"/>
                        <m:ctrlPr>
                          <a:rPr lang="en-US" sz="2000" i="1">
                            <a:solidFill>
                              <a:srgbClr val="FFFFFF"/>
                            </a:solidFill>
                            <a:latin typeface="Cambria Math"/>
                          </a:rPr>
                        </m:ctrlPr>
                      </m:accPr>
                      <m:e>
                        <m:r>
                          <m:rPr>
                            <m:sty m:val="p"/>
                          </m:rPr>
                          <a:rPr lang="en-US" sz="2000">
                            <a:solidFill>
                              <a:srgbClr val="FFFFFF"/>
                            </a:solidFill>
                            <a:latin typeface="Cambria Math"/>
                          </a:rPr>
                          <m:t>C</m:t>
                        </m:r>
                      </m:e>
                    </m:acc>
                    <m:r>
                      <a:rPr lang="en-US" sz="2000" i="1">
                        <a:solidFill>
                          <a:srgbClr val="FFFFFF"/>
                        </a:solidFill>
                        <a:latin typeface="Cambria Math"/>
                      </a:rPr>
                      <m:t> </m:t>
                    </m:r>
                  </m:oMath>
                </a14:m>
                <a:r>
                  <a:rPr lang="en-US" sz="2000" dirty="0">
                    <a:solidFill>
                      <a:srgbClr val="FFFFFF"/>
                    </a:solidFill>
                  </a:rPr>
                  <a:t> </a:t>
                </a:r>
                <a:r>
                  <a:rPr lang="en-US" sz="2000" dirty="0" smtClean="0">
                    <a:solidFill>
                      <a:srgbClr val="FFFFFF"/>
                    </a:solidFill>
                  </a:rPr>
                  <a:t>+ ABC</a:t>
                </a:r>
                <a:endParaRPr lang="en-US" sz="2000" dirty="0">
                  <a:solidFill>
                    <a:srgbClr val="FFFFFF"/>
                  </a:solidFill>
                </a:endParaRPr>
              </a:p>
              <a:p>
                <a:pPr marL="342900" indent="-342900">
                  <a:spcBef>
                    <a:spcPct val="20000"/>
                  </a:spcBef>
                  <a:buClr>
                    <a:schemeClr val="accent1"/>
                  </a:buClr>
                  <a:buFont typeface="Arial" pitchFamily="34" charset="0"/>
                  <a:buChar char="•"/>
                </a:pPr>
                <a:r>
                  <a:rPr lang="en-US" sz="2000" dirty="0" err="1">
                    <a:solidFill>
                      <a:schemeClr val="accent1"/>
                    </a:solidFill>
                  </a:rPr>
                  <a:t>C</a:t>
                </a:r>
                <a:r>
                  <a:rPr lang="en-US" sz="2000" baseline="-25000" dirty="0" err="1">
                    <a:solidFill>
                      <a:schemeClr val="accent1"/>
                    </a:solidFill>
                  </a:rPr>
                  <a:t>out</a:t>
                </a:r>
                <a:r>
                  <a:rPr lang="en-US" sz="2000" dirty="0">
                    <a:solidFill>
                      <a:schemeClr val="accent1"/>
                    </a:solidFill>
                  </a:rPr>
                  <a:t> = AB + AC + BC</a:t>
                </a:r>
                <a:endParaRPr lang="en-US" sz="2000" dirty="0">
                  <a:solidFill>
                    <a:schemeClr val="accent1"/>
                  </a:solidFill>
                  <a:latin typeface="Calibri"/>
                </a:endParaRPr>
              </a:p>
              <a:p>
                <a:pPr marL="342900" indent="-342900">
                  <a:spcBef>
                    <a:spcPct val="20000"/>
                  </a:spcBef>
                  <a:buClr>
                    <a:schemeClr val="accent1"/>
                  </a:buClr>
                  <a:buFont typeface="Arial" pitchFamily="34" charset="0"/>
                  <a:buChar char="•"/>
                </a:pPr>
                <a:endParaRPr lang="en-US" sz="3200" dirty="0" smtClean="0">
                  <a:solidFill>
                    <a:srgbClr val="FFFFFF"/>
                  </a:solidFill>
                  <a:latin typeface="Calibri"/>
                </a:endParaRPr>
              </a:p>
            </p:txBody>
          </p:sp>
        </mc:Choice>
        <mc:Fallback xmlns="">
          <p:sp>
            <p:nvSpPr>
              <p:cNvPr id="28" name="Rectangle 43"/>
              <p:cNvSpPr>
                <a:spLocks noRot="1" noChangeAspect="1" noMove="1" noResize="1" noEditPoints="1" noAdjustHandles="1" noChangeArrowheads="1" noChangeShapeType="1" noTextEdit="1"/>
              </p:cNvSpPr>
              <p:nvPr>
                <p:custDataLst>
                  <p:tags r:id="rId47"/>
                </p:custDataLst>
              </p:nvPr>
            </p:nvSpPr>
            <p:spPr bwMode="auto">
              <a:xfrm>
                <a:off x="3581400" y="685800"/>
                <a:ext cx="5791200" cy="5667375"/>
              </a:xfrm>
              <a:prstGeom prst="rect">
                <a:avLst/>
              </a:prstGeom>
              <a:blipFill rotWithShape="1">
                <a:blip r:embed="rId48"/>
                <a:stretch>
                  <a:fillRect l="-4316" t="-2260" r="-1474"/>
                </a:stretch>
              </a:blipFill>
              <a:ln w="9525">
                <a:noFill/>
                <a:round/>
                <a:headEnd/>
                <a:tailEnd/>
              </a:ln>
              <a:effectLst/>
            </p:spPr>
            <p:txBody>
              <a:bodyPr/>
              <a:lstStyle/>
              <a:p>
                <a:r>
                  <a:rPr lang="en-US">
                    <a:noFill/>
                  </a:rPr>
                  <a:t> </a:t>
                </a:r>
              </a:p>
            </p:txBody>
          </p:sp>
        </mc:Fallback>
      </mc:AlternateContent>
      <p:sp>
        <p:nvSpPr>
          <p:cNvPr id="29" name="TextBox 28"/>
          <p:cNvSpPr txBox="1"/>
          <p:nvPr>
            <p:custDataLst>
              <p:tags r:id="rId13"/>
            </p:custDataLst>
          </p:nvPr>
        </p:nvSpPr>
        <p:spPr bwMode="auto">
          <a:xfrm>
            <a:off x="76200" y="1620239"/>
            <a:ext cx="914400" cy="665761"/>
          </a:xfrm>
          <a:prstGeom prst="rect">
            <a:avLst/>
          </a:prstGeom>
          <a:noFill/>
          <a:ln w="9525">
            <a:noFill/>
            <a:round/>
            <a:headEnd/>
            <a:tailEnd/>
          </a:ln>
          <a:effectLst/>
        </p:spPr>
        <p:txBody>
          <a:bodyPr wrap="none" lIns="0" tIns="0" rIns="0" bIns="0" rtlCol="0">
            <a:noAutofit/>
          </a:bodyPr>
          <a:lstStyle/>
          <a:p>
            <a:pPr algn="ctr" eaLnBrk="1" hangingPunct="1">
              <a:lnSpc>
                <a:spcPct val="116000"/>
              </a:lnSpc>
              <a:tabLst>
                <a:tab pos="723900" algn="l"/>
                <a:tab pos="1447800" algn="l"/>
                <a:tab pos="2171700" algn="l"/>
              </a:tabLst>
            </a:pPr>
            <a:r>
              <a:rPr lang="en-US" sz="3200" dirty="0" err="1" smtClean="0">
                <a:solidFill>
                  <a:srgbClr val="FFFFFF"/>
                </a:solidFill>
                <a:latin typeface="Calibri" pitchFamily="34" charset="0"/>
              </a:rPr>
              <a:t>C</a:t>
            </a:r>
            <a:r>
              <a:rPr lang="en-US" sz="3200" baseline="-25000" dirty="0" err="1" smtClean="0">
                <a:solidFill>
                  <a:srgbClr val="FFFFFF"/>
                </a:solidFill>
                <a:latin typeface="Calibri" pitchFamily="34" charset="0"/>
              </a:rPr>
              <a:t>out</a:t>
            </a:r>
            <a:endParaRPr lang="en-US" sz="3200" baseline="-25000" dirty="0" smtClean="0">
              <a:solidFill>
                <a:srgbClr val="FFFFFF"/>
              </a:solidFill>
              <a:latin typeface="Calibri" pitchFamily="34" charset="0"/>
            </a:endParaRPr>
          </a:p>
        </p:txBody>
      </p:sp>
      <p:sp>
        <p:nvSpPr>
          <p:cNvPr id="39" name="Line 6"/>
          <p:cNvSpPr>
            <a:spLocks noChangeShapeType="1"/>
          </p:cNvSpPr>
          <p:nvPr>
            <p:custDataLst>
              <p:tags r:id="rId14"/>
            </p:custDataLst>
          </p:nvPr>
        </p:nvSpPr>
        <p:spPr bwMode="auto">
          <a:xfrm>
            <a:off x="8016338" y="2582257"/>
            <a:ext cx="373754"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40" name="AutoShape 4"/>
          <p:cNvSpPr>
            <a:spLocks noChangeArrowheads="1"/>
          </p:cNvSpPr>
          <p:nvPr>
            <p:custDataLst>
              <p:tags r:id="rId15"/>
            </p:custDataLst>
          </p:nvPr>
        </p:nvSpPr>
        <p:spPr bwMode="auto">
          <a:xfrm flipH="1">
            <a:off x="7699855" y="2514600"/>
            <a:ext cx="316483" cy="332245"/>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41" name="Line 7"/>
          <p:cNvSpPr>
            <a:spLocks noChangeShapeType="1"/>
          </p:cNvSpPr>
          <p:nvPr>
            <p:custDataLst>
              <p:tags r:id="rId16"/>
            </p:custDataLst>
          </p:nvPr>
        </p:nvSpPr>
        <p:spPr bwMode="auto">
          <a:xfrm>
            <a:off x="7622067" y="2675239"/>
            <a:ext cx="77787"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42" name="AutoShape 4"/>
          <p:cNvSpPr>
            <a:spLocks noChangeArrowheads="1"/>
          </p:cNvSpPr>
          <p:nvPr>
            <p:custDataLst>
              <p:tags r:id="rId17"/>
            </p:custDataLst>
          </p:nvPr>
        </p:nvSpPr>
        <p:spPr bwMode="auto">
          <a:xfrm flipH="1">
            <a:off x="7699857" y="2912688"/>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43" name="Line 6"/>
          <p:cNvSpPr>
            <a:spLocks noChangeShapeType="1"/>
          </p:cNvSpPr>
          <p:nvPr>
            <p:custDataLst>
              <p:tags r:id="rId18"/>
            </p:custDataLst>
          </p:nvPr>
        </p:nvSpPr>
        <p:spPr bwMode="auto">
          <a:xfrm>
            <a:off x="8006467" y="2988887"/>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44" name="Line 7"/>
          <p:cNvSpPr>
            <a:spLocks noChangeShapeType="1"/>
          </p:cNvSpPr>
          <p:nvPr>
            <p:custDataLst>
              <p:tags r:id="rId19"/>
            </p:custDataLst>
          </p:nvPr>
        </p:nvSpPr>
        <p:spPr bwMode="auto">
          <a:xfrm flipV="1">
            <a:off x="7546322" y="3065088"/>
            <a:ext cx="153536"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45" name="AutoShape 14"/>
          <p:cNvSpPr>
            <a:spLocks noChangeArrowheads="1"/>
          </p:cNvSpPr>
          <p:nvPr>
            <p:custDataLst>
              <p:tags r:id="rId20"/>
            </p:custDataLst>
          </p:nvPr>
        </p:nvSpPr>
        <p:spPr bwMode="auto">
          <a:xfrm>
            <a:off x="7254336" y="2902331"/>
            <a:ext cx="292554" cy="315157"/>
          </a:xfrm>
          <a:prstGeom prst="moon">
            <a:avLst>
              <a:gd name="adj" fmla="val 8750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46" name="Line 16"/>
          <p:cNvSpPr>
            <a:spLocks noChangeShapeType="1"/>
          </p:cNvSpPr>
          <p:nvPr>
            <p:custDataLst>
              <p:tags r:id="rId21"/>
            </p:custDataLst>
          </p:nvPr>
        </p:nvSpPr>
        <p:spPr bwMode="auto">
          <a:xfrm rot="16200000" flipV="1">
            <a:off x="7591113" y="3084980"/>
            <a:ext cx="1600200" cy="2239"/>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47" name="TextBox 46"/>
          <p:cNvSpPr txBox="1"/>
          <p:nvPr/>
        </p:nvSpPr>
        <p:spPr bwMode="auto">
          <a:xfrm flipH="1">
            <a:off x="6568212" y="2590800"/>
            <a:ext cx="518388" cy="396456"/>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err="1" smtClean="0">
                <a:solidFill>
                  <a:srgbClr val="FFFFFF"/>
                </a:solidFill>
                <a:latin typeface="Calibri" pitchFamily="34" charset="0"/>
              </a:rPr>
              <a:t>C</a:t>
            </a:r>
            <a:r>
              <a:rPr lang="en-US" baseline="-25000" dirty="0" err="1" smtClean="0">
                <a:solidFill>
                  <a:srgbClr val="FFFFFF"/>
                </a:solidFill>
                <a:latin typeface="Calibri" pitchFamily="34" charset="0"/>
              </a:rPr>
              <a:t>out</a:t>
            </a:r>
            <a:endParaRPr lang="en-US" baseline="-25000" dirty="0" smtClean="0">
              <a:solidFill>
                <a:srgbClr val="FFFFFF"/>
              </a:solidFill>
              <a:latin typeface="Calibri" pitchFamily="34" charset="0"/>
            </a:endParaRPr>
          </a:p>
        </p:txBody>
      </p:sp>
      <p:sp>
        <p:nvSpPr>
          <p:cNvPr id="48" name="Line 16"/>
          <p:cNvSpPr>
            <a:spLocks noChangeShapeType="1"/>
          </p:cNvSpPr>
          <p:nvPr>
            <p:custDataLst>
              <p:tags r:id="rId22"/>
            </p:custDataLst>
          </p:nvPr>
        </p:nvSpPr>
        <p:spPr bwMode="auto">
          <a:xfrm rot="16200000" flipV="1">
            <a:off x="7651176" y="3179555"/>
            <a:ext cx="1787114" cy="1"/>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49" name="Line 16"/>
          <p:cNvSpPr>
            <a:spLocks noChangeShapeType="1"/>
          </p:cNvSpPr>
          <p:nvPr>
            <p:custDataLst>
              <p:tags r:id="rId23"/>
            </p:custDataLst>
          </p:nvPr>
        </p:nvSpPr>
        <p:spPr bwMode="auto">
          <a:xfrm rot="16200000" flipV="1">
            <a:off x="7500246" y="2789844"/>
            <a:ext cx="245688"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50" name="Line 7"/>
          <p:cNvSpPr>
            <a:spLocks noChangeShapeType="1"/>
          </p:cNvSpPr>
          <p:nvPr>
            <p:custDataLst>
              <p:tags r:id="rId24"/>
            </p:custDataLst>
          </p:nvPr>
        </p:nvSpPr>
        <p:spPr bwMode="auto">
          <a:xfrm flipV="1">
            <a:off x="7546890" y="2912688"/>
            <a:ext cx="66348"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cxnSp>
        <p:nvCxnSpPr>
          <p:cNvPr id="51" name="Straight Connector 50"/>
          <p:cNvCxnSpPr/>
          <p:nvPr/>
        </p:nvCxnSpPr>
        <p:spPr>
          <a:xfrm>
            <a:off x="8385090" y="275385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2" name="Line 11"/>
          <p:cNvSpPr>
            <a:spLocks noChangeShapeType="1"/>
          </p:cNvSpPr>
          <p:nvPr>
            <p:custDataLst>
              <p:tags r:id="rId25"/>
            </p:custDataLst>
          </p:nvPr>
        </p:nvSpPr>
        <p:spPr bwMode="auto">
          <a:xfrm flipV="1">
            <a:off x="8016338" y="2804000"/>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sp>
        <p:nvSpPr>
          <p:cNvPr id="53" name="TextBox 52"/>
          <p:cNvSpPr txBox="1"/>
          <p:nvPr/>
        </p:nvSpPr>
        <p:spPr bwMode="auto">
          <a:xfrm flipH="1">
            <a:off x="7147788" y="4322709"/>
            <a:ext cx="287556"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S</a:t>
            </a:r>
            <a:endParaRPr lang="en-US" dirty="0" smtClean="0">
              <a:solidFill>
                <a:srgbClr val="FFFFFF"/>
              </a:solidFill>
              <a:latin typeface="Calibri" pitchFamily="34" charset="0"/>
            </a:endParaRPr>
          </a:p>
        </p:txBody>
      </p:sp>
      <p:sp>
        <p:nvSpPr>
          <p:cNvPr id="54" name="TextBox 53"/>
          <p:cNvSpPr txBox="1"/>
          <p:nvPr/>
        </p:nvSpPr>
        <p:spPr bwMode="auto">
          <a:xfrm flipH="1">
            <a:off x="8232690" y="1981200"/>
            <a:ext cx="314808"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A</a:t>
            </a:r>
            <a:endParaRPr lang="en-US" dirty="0" smtClean="0">
              <a:solidFill>
                <a:srgbClr val="FFFFFF"/>
              </a:solidFill>
              <a:latin typeface="Calibri" pitchFamily="34" charset="0"/>
            </a:endParaRPr>
          </a:p>
        </p:txBody>
      </p:sp>
      <p:sp>
        <p:nvSpPr>
          <p:cNvPr id="55" name="TextBox 54"/>
          <p:cNvSpPr txBox="1"/>
          <p:nvPr/>
        </p:nvSpPr>
        <p:spPr bwMode="auto">
          <a:xfrm flipH="1">
            <a:off x="8392333" y="1981200"/>
            <a:ext cx="306792"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B</a:t>
            </a:r>
            <a:endParaRPr lang="en-US" dirty="0" smtClean="0">
              <a:solidFill>
                <a:srgbClr val="FFFFFF"/>
              </a:solidFill>
              <a:latin typeface="Calibri" pitchFamily="34" charset="0"/>
            </a:endParaRPr>
          </a:p>
        </p:txBody>
      </p:sp>
      <p:cxnSp>
        <p:nvCxnSpPr>
          <p:cNvPr id="56" name="Straight Connector 55"/>
          <p:cNvCxnSpPr/>
          <p:nvPr/>
        </p:nvCxnSpPr>
        <p:spPr>
          <a:xfrm>
            <a:off x="8385090" y="310003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7" name="Line 7"/>
          <p:cNvSpPr>
            <a:spLocks noChangeShapeType="1"/>
          </p:cNvSpPr>
          <p:nvPr>
            <p:custDataLst>
              <p:tags r:id="rId26"/>
            </p:custDataLst>
          </p:nvPr>
        </p:nvSpPr>
        <p:spPr bwMode="auto">
          <a:xfrm>
            <a:off x="6964264" y="3048000"/>
            <a:ext cx="279413"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58" name="AutoShape 4"/>
          <p:cNvSpPr>
            <a:spLocks noChangeArrowheads="1"/>
          </p:cNvSpPr>
          <p:nvPr>
            <p:custDataLst>
              <p:tags r:id="rId27"/>
            </p:custDataLst>
          </p:nvPr>
        </p:nvSpPr>
        <p:spPr bwMode="auto">
          <a:xfrm flipH="1">
            <a:off x="7699290" y="3293688"/>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61" name="Line 16"/>
          <p:cNvSpPr>
            <a:spLocks noChangeShapeType="1"/>
          </p:cNvSpPr>
          <p:nvPr>
            <p:custDataLst>
              <p:tags r:id="rId28"/>
            </p:custDataLst>
          </p:nvPr>
        </p:nvSpPr>
        <p:spPr bwMode="auto">
          <a:xfrm>
            <a:off x="8006466" y="3522288"/>
            <a:ext cx="704677"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62" name="Line 7"/>
          <p:cNvSpPr>
            <a:spLocks noChangeShapeType="1"/>
          </p:cNvSpPr>
          <p:nvPr>
            <p:custDataLst>
              <p:tags r:id="rId29"/>
            </p:custDataLst>
          </p:nvPr>
        </p:nvSpPr>
        <p:spPr bwMode="auto">
          <a:xfrm flipV="1">
            <a:off x="7623090" y="3463178"/>
            <a:ext cx="76200"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63" name="Line 7"/>
          <p:cNvSpPr>
            <a:spLocks noChangeShapeType="1"/>
          </p:cNvSpPr>
          <p:nvPr>
            <p:custDataLst>
              <p:tags r:id="rId30"/>
            </p:custDataLst>
          </p:nvPr>
        </p:nvSpPr>
        <p:spPr bwMode="auto">
          <a:xfrm>
            <a:off x="7546322" y="3217486"/>
            <a:ext cx="76200"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64" name="Line 16"/>
          <p:cNvSpPr>
            <a:spLocks noChangeShapeType="1"/>
          </p:cNvSpPr>
          <p:nvPr>
            <p:custDataLst>
              <p:tags r:id="rId31"/>
            </p:custDataLst>
          </p:nvPr>
        </p:nvSpPr>
        <p:spPr bwMode="auto">
          <a:xfrm rot="16200000">
            <a:off x="7512683" y="3340333"/>
            <a:ext cx="245690"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65" name="Line 16"/>
          <p:cNvSpPr>
            <a:spLocks noChangeShapeType="1"/>
          </p:cNvSpPr>
          <p:nvPr>
            <p:custDataLst>
              <p:tags r:id="rId32"/>
            </p:custDataLst>
          </p:nvPr>
        </p:nvSpPr>
        <p:spPr bwMode="auto">
          <a:xfrm rot="16200000" flipV="1">
            <a:off x="8137035" y="3706913"/>
            <a:ext cx="1148216" cy="2"/>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66" name="TextBox 65"/>
          <p:cNvSpPr txBox="1"/>
          <p:nvPr/>
        </p:nvSpPr>
        <p:spPr bwMode="auto">
          <a:xfrm flipH="1">
            <a:off x="8763000" y="2667000"/>
            <a:ext cx="420605" cy="396456"/>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err="1" smtClean="0">
                <a:solidFill>
                  <a:srgbClr val="FFFFFF"/>
                </a:solidFill>
                <a:latin typeface="Calibri" pitchFamily="34" charset="0"/>
              </a:rPr>
              <a:t>C</a:t>
            </a:r>
            <a:r>
              <a:rPr lang="en-US" baseline="-25000" dirty="0" err="1" smtClean="0">
                <a:solidFill>
                  <a:srgbClr val="FFFFFF"/>
                </a:solidFill>
                <a:latin typeface="Calibri" pitchFamily="34" charset="0"/>
              </a:rPr>
              <a:t>in</a:t>
            </a:r>
            <a:endParaRPr lang="en-US" baseline="-25000" dirty="0" smtClean="0">
              <a:solidFill>
                <a:srgbClr val="FFFFFF"/>
              </a:solidFill>
              <a:latin typeface="Calibri" pitchFamily="34" charset="0"/>
            </a:endParaRPr>
          </a:p>
        </p:txBody>
      </p:sp>
      <p:cxnSp>
        <p:nvCxnSpPr>
          <p:cNvPr id="67" name="Straight Connector 66"/>
          <p:cNvCxnSpPr/>
          <p:nvPr/>
        </p:nvCxnSpPr>
        <p:spPr>
          <a:xfrm>
            <a:off x="8558744" y="3100033"/>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385090" y="31242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9" name="Line 16"/>
          <p:cNvSpPr>
            <a:spLocks noChangeShapeType="1"/>
          </p:cNvSpPr>
          <p:nvPr>
            <p:custDataLst>
              <p:tags r:id="rId33"/>
            </p:custDataLst>
          </p:nvPr>
        </p:nvSpPr>
        <p:spPr bwMode="auto">
          <a:xfrm>
            <a:off x="8014184" y="3132806"/>
            <a:ext cx="1094806"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70" name="Straight Connector 69"/>
          <p:cNvCxnSpPr/>
          <p:nvPr/>
        </p:nvCxnSpPr>
        <p:spPr>
          <a:xfrm>
            <a:off x="8385090" y="33528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1" name="Line 6"/>
          <p:cNvSpPr>
            <a:spLocks noChangeShapeType="1"/>
          </p:cNvSpPr>
          <p:nvPr>
            <p:custDataLst>
              <p:tags r:id="rId34"/>
            </p:custDataLst>
          </p:nvPr>
        </p:nvSpPr>
        <p:spPr bwMode="auto">
          <a:xfrm>
            <a:off x="8004089" y="3376322"/>
            <a:ext cx="540643"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72" name="AutoShape 14"/>
          <p:cNvSpPr>
            <a:spLocks noChangeArrowheads="1"/>
          </p:cNvSpPr>
          <p:nvPr>
            <p:custDataLst>
              <p:tags r:id="rId35"/>
            </p:custDataLst>
          </p:nvPr>
        </p:nvSpPr>
        <p:spPr bwMode="auto">
          <a:xfrm>
            <a:off x="7718779" y="3799643"/>
            <a:ext cx="292554" cy="315157"/>
          </a:xfrm>
          <a:prstGeom prst="moon">
            <a:avLst>
              <a:gd name="adj" fmla="val 8750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73" name="Freeform 72"/>
          <p:cNvSpPr/>
          <p:nvPr/>
        </p:nvSpPr>
        <p:spPr>
          <a:xfrm>
            <a:off x="8034571" y="3808423"/>
            <a:ext cx="45719" cy="296214"/>
          </a:xfrm>
          <a:custGeom>
            <a:avLst/>
            <a:gdLst>
              <a:gd name="connsiteX0" fmla="*/ 57955 w 57955"/>
              <a:gd name="connsiteY0" fmla="*/ 0 h 296214"/>
              <a:gd name="connsiteX1" fmla="*/ 0 w 57955"/>
              <a:gd name="connsiteY1" fmla="*/ 148107 h 296214"/>
              <a:gd name="connsiteX2" fmla="*/ 57955 w 57955"/>
              <a:gd name="connsiteY2" fmla="*/ 296214 h 296214"/>
            </a:gdLst>
            <a:ahLst/>
            <a:cxnLst>
              <a:cxn ang="0">
                <a:pos x="connsiteX0" y="connsiteY0"/>
              </a:cxn>
              <a:cxn ang="0">
                <a:pos x="connsiteX1" y="connsiteY1"/>
              </a:cxn>
              <a:cxn ang="0">
                <a:pos x="connsiteX2" y="connsiteY2"/>
              </a:cxn>
            </a:cxnLst>
            <a:rect l="l" t="t" r="r" b="b"/>
            <a:pathLst>
              <a:path w="57955" h="296214">
                <a:moveTo>
                  <a:pt x="57955" y="0"/>
                </a:moveTo>
                <a:cubicBezTo>
                  <a:pt x="28977" y="49369"/>
                  <a:pt x="0" y="98738"/>
                  <a:pt x="0" y="148107"/>
                </a:cubicBezTo>
                <a:cubicBezTo>
                  <a:pt x="0" y="197476"/>
                  <a:pt x="28977" y="246845"/>
                  <a:pt x="57955" y="29621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Line 7"/>
          <p:cNvSpPr>
            <a:spLocks noChangeShapeType="1"/>
          </p:cNvSpPr>
          <p:nvPr>
            <p:custDataLst>
              <p:tags r:id="rId36"/>
            </p:custDataLst>
          </p:nvPr>
        </p:nvSpPr>
        <p:spPr bwMode="auto">
          <a:xfrm>
            <a:off x="7623090" y="3952043"/>
            <a:ext cx="77787"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75" name="AutoShape 14"/>
          <p:cNvSpPr>
            <a:spLocks noChangeArrowheads="1"/>
          </p:cNvSpPr>
          <p:nvPr>
            <p:custDataLst>
              <p:tags r:id="rId37"/>
            </p:custDataLst>
          </p:nvPr>
        </p:nvSpPr>
        <p:spPr bwMode="auto">
          <a:xfrm>
            <a:off x="7185379" y="4028243"/>
            <a:ext cx="292554" cy="315157"/>
          </a:xfrm>
          <a:prstGeom prst="moon">
            <a:avLst>
              <a:gd name="adj" fmla="val 8750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76" name="Freeform 75"/>
          <p:cNvSpPr/>
          <p:nvPr/>
        </p:nvSpPr>
        <p:spPr>
          <a:xfrm>
            <a:off x="7501171" y="4037023"/>
            <a:ext cx="45719" cy="296214"/>
          </a:xfrm>
          <a:custGeom>
            <a:avLst/>
            <a:gdLst>
              <a:gd name="connsiteX0" fmla="*/ 57955 w 57955"/>
              <a:gd name="connsiteY0" fmla="*/ 0 h 296214"/>
              <a:gd name="connsiteX1" fmla="*/ 0 w 57955"/>
              <a:gd name="connsiteY1" fmla="*/ 148107 h 296214"/>
              <a:gd name="connsiteX2" fmla="*/ 57955 w 57955"/>
              <a:gd name="connsiteY2" fmla="*/ 296214 h 296214"/>
            </a:gdLst>
            <a:ahLst/>
            <a:cxnLst>
              <a:cxn ang="0">
                <a:pos x="connsiteX0" y="connsiteY0"/>
              </a:cxn>
              <a:cxn ang="0">
                <a:pos x="connsiteX1" y="connsiteY1"/>
              </a:cxn>
              <a:cxn ang="0">
                <a:pos x="connsiteX2" y="connsiteY2"/>
              </a:cxn>
            </a:cxnLst>
            <a:rect l="l" t="t" r="r" b="b"/>
            <a:pathLst>
              <a:path w="57955" h="296214">
                <a:moveTo>
                  <a:pt x="57955" y="0"/>
                </a:moveTo>
                <a:cubicBezTo>
                  <a:pt x="28977" y="49369"/>
                  <a:pt x="0" y="98738"/>
                  <a:pt x="0" y="148107"/>
                </a:cubicBezTo>
                <a:cubicBezTo>
                  <a:pt x="0" y="197476"/>
                  <a:pt x="28977" y="246845"/>
                  <a:pt x="57955" y="29621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Line 7"/>
          <p:cNvSpPr>
            <a:spLocks noChangeShapeType="1"/>
          </p:cNvSpPr>
          <p:nvPr>
            <p:custDataLst>
              <p:tags r:id="rId38"/>
            </p:custDataLst>
          </p:nvPr>
        </p:nvSpPr>
        <p:spPr bwMode="auto">
          <a:xfrm rot="16200000">
            <a:off x="6975391" y="4381499"/>
            <a:ext cx="380999" cy="1"/>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78" name="Line 6"/>
          <p:cNvSpPr>
            <a:spLocks noChangeShapeType="1"/>
          </p:cNvSpPr>
          <p:nvPr>
            <p:custDataLst>
              <p:tags r:id="rId39"/>
            </p:custDataLst>
          </p:nvPr>
        </p:nvSpPr>
        <p:spPr bwMode="auto">
          <a:xfrm>
            <a:off x="8080290" y="3886200"/>
            <a:ext cx="312043"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79" name="Line 11"/>
          <p:cNvSpPr>
            <a:spLocks noChangeShapeType="1"/>
          </p:cNvSpPr>
          <p:nvPr>
            <p:custDataLst>
              <p:tags r:id="rId40"/>
            </p:custDataLst>
          </p:nvPr>
        </p:nvSpPr>
        <p:spPr bwMode="auto">
          <a:xfrm flipV="1">
            <a:off x="8080290" y="4038600"/>
            <a:ext cx="464442" cy="0"/>
          </a:xfrm>
          <a:prstGeom prst="line">
            <a:avLst/>
          </a:prstGeom>
          <a:noFill/>
          <a:ln w="28575">
            <a:solidFill>
              <a:srgbClr val="FFFFFF"/>
            </a:solidFill>
            <a:miter lim="800000"/>
            <a:headEnd/>
            <a:tailEnd type="none"/>
          </a:ln>
          <a:effectLst/>
        </p:spPr>
        <p:txBody>
          <a:bodyPr/>
          <a:lstStyle/>
          <a:p>
            <a:endParaRPr lang="en-US" dirty="0">
              <a:latin typeface="Calibri" pitchFamily="34" charset="0"/>
            </a:endParaRPr>
          </a:p>
        </p:txBody>
      </p:sp>
      <p:sp>
        <p:nvSpPr>
          <p:cNvPr id="80" name="Line 16"/>
          <p:cNvSpPr>
            <a:spLocks noChangeShapeType="1"/>
          </p:cNvSpPr>
          <p:nvPr>
            <p:custDataLst>
              <p:tags r:id="rId41"/>
            </p:custDataLst>
          </p:nvPr>
        </p:nvSpPr>
        <p:spPr bwMode="auto">
          <a:xfrm>
            <a:off x="7546889" y="4267200"/>
            <a:ext cx="1164253"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81" name="Line 16"/>
          <p:cNvSpPr>
            <a:spLocks noChangeShapeType="1"/>
          </p:cNvSpPr>
          <p:nvPr>
            <p:custDataLst>
              <p:tags r:id="rId42"/>
            </p:custDataLst>
          </p:nvPr>
        </p:nvSpPr>
        <p:spPr bwMode="auto">
          <a:xfrm rot="16200000" flipV="1">
            <a:off x="7544565" y="4023837"/>
            <a:ext cx="169487" cy="12438"/>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82" name="Line 7"/>
          <p:cNvSpPr>
            <a:spLocks noChangeShapeType="1"/>
          </p:cNvSpPr>
          <p:nvPr>
            <p:custDataLst>
              <p:tags r:id="rId43"/>
            </p:custDataLst>
          </p:nvPr>
        </p:nvSpPr>
        <p:spPr bwMode="auto">
          <a:xfrm>
            <a:off x="7546890" y="4114800"/>
            <a:ext cx="77787"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83" name="Rectangle 3"/>
          <p:cNvSpPr>
            <a:spLocks noChangeArrowheads="1"/>
          </p:cNvSpPr>
          <p:nvPr>
            <p:custDataLst>
              <p:tags r:id="rId44"/>
            </p:custDataLst>
          </p:nvPr>
        </p:nvSpPr>
        <p:spPr bwMode="auto">
          <a:xfrm>
            <a:off x="7071588" y="2388275"/>
            <a:ext cx="1760069" cy="2031325"/>
          </a:xfrm>
          <a:prstGeom prst="rect">
            <a:avLst/>
          </a:prstGeom>
          <a:noFill/>
          <a:ln w="28575" algn="ctr">
            <a:solidFill>
              <a:schemeClr val="accent1"/>
            </a:solidFill>
            <a:miter lim="800000"/>
            <a:headEnd/>
            <a:tailEnd/>
          </a:ln>
          <a:effectLst/>
        </p:spPr>
        <p:txBody>
          <a:bodyPr wrap="square" anchor="ctr">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graphicFrame>
        <p:nvGraphicFramePr>
          <p:cNvPr id="128" name="Group 60"/>
          <p:cNvGraphicFramePr>
            <a:graphicFrameLocks noGrp="1"/>
          </p:cNvGraphicFramePr>
          <p:nvPr>
            <p:extLst>
              <p:ext uri="{D42A27DB-BD31-4B8C-83A1-F6EECF244321}">
                <p14:modId xmlns:p14="http://schemas.microsoft.com/office/powerpoint/2010/main" val="220852159"/>
              </p:ext>
            </p:extLst>
          </p:nvPr>
        </p:nvGraphicFramePr>
        <p:xfrm>
          <a:off x="5715000" y="6037262"/>
          <a:ext cx="1447800" cy="742442"/>
        </p:xfrm>
        <a:graphic>
          <a:graphicData uri="http://schemas.openxmlformats.org/drawingml/2006/table">
            <a:tbl>
              <a:tblPr/>
              <a:tblGrid>
                <a:gridCol w="361950"/>
                <a:gridCol w="361950"/>
                <a:gridCol w="361950"/>
                <a:gridCol w="361950"/>
              </a:tblGrid>
              <a:tr h="342900">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1"/>
                          </a:solidFill>
                          <a:effectLst/>
                          <a:latin typeface="Tahoma" pitchFamily="34"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1"/>
                          </a:solidFill>
                          <a:effectLst/>
                          <a:latin typeface="Tahoma"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1"/>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1"/>
                          </a:solidFill>
                          <a:effectLst/>
                          <a:latin typeface="Tahoma"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smtClean="0">
                          <a:ln>
                            <a:noFill/>
                          </a:ln>
                          <a:solidFill>
                            <a:schemeClr val="accent1"/>
                          </a:solidFill>
                          <a:effectLst/>
                          <a:latin typeface="Tahoma" pitchFamily="34"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1"/>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1"/>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1"/>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9" name="Line 77"/>
          <p:cNvSpPr>
            <a:spLocks noChangeShapeType="1"/>
          </p:cNvSpPr>
          <p:nvPr/>
        </p:nvSpPr>
        <p:spPr bwMode="auto">
          <a:xfrm flipH="1" flipV="1">
            <a:off x="5334000" y="5656262"/>
            <a:ext cx="381000" cy="381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srgbClr val="FFFFFF"/>
              </a:solidFill>
            </a:endParaRPr>
          </a:p>
        </p:txBody>
      </p:sp>
      <p:sp>
        <p:nvSpPr>
          <p:cNvPr id="130" name="Text Box 78"/>
          <p:cNvSpPr txBox="1">
            <a:spLocks noChangeArrowheads="1"/>
          </p:cNvSpPr>
          <p:nvPr/>
        </p:nvSpPr>
        <p:spPr bwMode="auto">
          <a:xfrm>
            <a:off x="5715000" y="5673724"/>
            <a:ext cx="1963738" cy="5159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rgbClr val="FFFFFF"/>
                </a:solidFill>
              </a:rPr>
              <a:t>00  01  11 10</a:t>
            </a:r>
          </a:p>
        </p:txBody>
      </p:sp>
      <p:sp>
        <p:nvSpPr>
          <p:cNvPr id="131" name="Text Box 79"/>
          <p:cNvSpPr txBox="1">
            <a:spLocks noChangeArrowheads="1"/>
          </p:cNvSpPr>
          <p:nvPr/>
        </p:nvSpPr>
        <p:spPr bwMode="auto">
          <a:xfrm>
            <a:off x="5437188" y="6054725"/>
            <a:ext cx="354012" cy="5159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rgbClr val="FFFFFF"/>
                </a:solidFill>
              </a:rPr>
              <a:t>0</a:t>
            </a:r>
          </a:p>
        </p:txBody>
      </p:sp>
      <p:sp>
        <p:nvSpPr>
          <p:cNvPr id="132" name="Text Box 80"/>
          <p:cNvSpPr txBox="1">
            <a:spLocks noChangeArrowheads="1"/>
          </p:cNvSpPr>
          <p:nvPr/>
        </p:nvSpPr>
        <p:spPr bwMode="auto">
          <a:xfrm>
            <a:off x="5437187" y="6342062"/>
            <a:ext cx="354013" cy="5159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rgbClr val="FFFFFF"/>
                </a:solidFill>
              </a:rPr>
              <a:t>1</a:t>
            </a:r>
          </a:p>
        </p:txBody>
      </p:sp>
      <p:sp>
        <p:nvSpPr>
          <p:cNvPr id="133" name="Text Box 81"/>
          <p:cNvSpPr txBox="1">
            <a:spLocks noChangeArrowheads="1"/>
          </p:cNvSpPr>
          <p:nvPr/>
        </p:nvSpPr>
        <p:spPr bwMode="auto">
          <a:xfrm>
            <a:off x="5105400" y="5591730"/>
            <a:ext cx="423514"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err="1" smtClean="0">
                <a:solidFill>
                  <a:srgbClr val="FFFFFF"/>
                </a:solidFill>
              </a:rPr>
              <a:t>C</a:t>
            </a:r>
            <a:r>
              <a:rPr lang="en-US" baseline="-25000" dirty="0" err="1" smtClean="0">
                <a:solidFill>
                  <a:srgbClr val="FFFFFF"/>
                </a:solidFill>
              </a:rPr>
              <a:t>in</a:t>
            </a:r>
            <a:endParaRPr lang="en-US" baseline="-25000" dirty="0">
              <a:solidFill>
                <a:srgbClr val="FFFFFF"/>
              </a:solidFill>
            </a:endParaRPr>
          </a:p>
        </p:txBody>
      </p:sp>
      <p:sp>
        <p:nvSpPr>
          <p:cNvPr id="134" name="Text Box 82"/>
          <p:cNvSpPr txBox="1">
            <a:spLocks noChangeArrowheads="1"/>
          </p:cNvSpPr>
          <p:nvPr/>
        </p:nvSpPr>
        <p:spPr bwMode="auto">
          <a:xfrm>
            <a:off x="5334000" y="5351462"/>
            <a:ext cx="442750"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smtClean="0">
                <a:solidFill>
                  <a:srgbClr val="FFFFFF"/>
                </a:solidFill>
              </a:rPr>
              <a:t>AB</a:t>
            </a:r>
            <a:endParaRPr lang="en-US" dirty="0">
              <a:solidFill>
                <a:srgbClr val="FFFFFF"/>
              </a:solidFill>
            </a:endParaRPr>
          </a:p>
        </p:txBody>
      </p:sp>
      <p:sp>
        <p:nvSpPr>
          <p:cNvPr id="135" name="AutoShape 83"/>
          <p:cNvSpPr>
            <a:spLocks noChangeArrowheads="1"/>
          </p:cNvSpPr>
          <p:nvPr/>
        </p:nvSpPr>
        <p:spPr bwMode="auto">
          <a:xfrm>
            <a:off x="6438901" y="6037262"/>
            <a:ext cx="301752" cy="685800"/>
          </a:xfrm>
          <a:prstGeom prst="roundRect">
            <a:avLst>
              <a:gd name="adj" fmla="val 16667"/>
            </a:avLst>
          </a:prstGeom>
          <a:solidFill>
            <a:srgbClr val="FFFF99">
              <a:alpha val="45000"/>
            </a:srgbClr>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srgbClr val="FFFFFF"/>
              </a:solidFill>
            </a:endParaRPr>
          </a:p>
        </p:txBody>
      </p:sp>
      <p:sp>
        <p:nvSpPr>
          <p:cNvPr id="136" name="AutoShape 84"/>
          <p:cNvSpPr>
            <a:spLocks noChangeArrowheads="1"/>
          </p:cNvSpPr>
          <p:nvPr/>
        </p:nvSpPr>
        <p:spPr bwMode="auto">
          <a:xfrm>
            <a:off x="6096000" y="6342062"/>
            <a:ext cx="640080" cy="381000"/>
          </a:xfrm>
          <a:prstGeom prst="roundRect">
            <a:avLst>
              <a:gd name="adj" fmla="val 16667"/>
            </a:avLst>
          </a:prstGeom>
          <a:solidFill>
            <a:srgbClr val="99CCFF">
              <a:alpha val="45000"/>
            </a:srgbClr>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solidFill>
                <a:srgbClr val="FFFFFF"/>
              </a:solidFill>
            </a:endParaRPr>
          </a:p>
        </p:txBody>
      </p:sp>
      <p:sp>
        <p:nvSpPr>
          <p:cNvPr id="137" name="AutoShape 89"/>
          <p:cNvSpPr>
            <a:spLocks noChangeArrowheads="1"/>
          </p:cNvSpPr>
          <p:nvPr/>
        </p:nvSpPr>
        <p:spPr bwMode="auto">
          <a:xfrm>
            <a:off x="6438901" y="6340849"/>
            <a:ext cx="647700" cy="381000"/>
          </a:xfrm>
          <a:prstGeom prst="roundRect">
            <a:avLst>
              <a:gd name="adj" fmla="val 16667"/>
            </a:avLst>
          </a:prstGeom>
          <a:solidFill>
            <a:srgbClr val="FF99CC">
              <a:alpha val="45000"/>
            </a:srgbClr>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solidFill>
                <a:srgbClr val="FFFFFF"/>
              </a:solidFill>
            </a:endParaRPr>
          </a:p>
        </p:txBody>
      </p:sp>
      <p:graphicFrame>
        <p:nvGraphicFramePr>
          <p:cNvPr id="138" name="Group 90"/>
          <p:cNvGraphicFramePr>
            <a:graphicFrameLocks noGrp="1"/>
          </p:cNvGraphicFramePr>
          <p:nvPr>
            <p:extLst>
              <p:ext uri="{D42A27DB-BD31-4B8C-83A1-F6EECF244321}">
                <p14:modId xmlns:p14="http://schemas.microsoft.com/office/powerpoint/2010/main" val="2750298373"/>
              </p:ext>
            </p:extLst>
          </p:nvPr>
        </p:nvGraphicFramePr>
        <p:xfrm>
          <a:off x="3886200" y="6032797"/>
          <a:ext cx="1295400" cy="742442"/>
        </p:xfrm>
        <a:graphic>
          <a:graphicData uri="http://schemas.openxmlformats.org/drawingml/2006/table">
            <a:tbl>
              <a:tblPr/>
              <a:tblGrid>
                <a:gridCol w="323850"/>
                <a:gridCol w="323850"/>
                <a:gridCol w="323850"/>
                <a:gridCol w="323850"/>
              </a:tblGrid>
              <a:tr h="345133">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1"/>
                          </a:solidFill>
                          <a:effectLst/>
                          <a:latin typeface="Tahoma" pitchFamily="34"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smtClean="0">
                          <a:ln>
                            <a:noFill/>
                          </a:ln>
                          <a:solidFill>
                            <a:schemeClr val="accent1"/>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1"/>
                          </a:solidFill>
                          <a:effectLst/>
                          <a:latin typeface="Tahoma"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smtClean="0">
                          <a:ln>
                            <a:noFill/>
                          </a:ln>
                          <a:solidFill>
                            <a:schemeClr val="accent1"/>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5133">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1"/>
                          </a:solidFill>
                          <a:effectLst/>
                          <a:latin typeface="Tahoma"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smtClean="0">
                          <a:ln>
                            <a:noFill/>
                          </a:ln>
                          <a:solidFill>
                            <a:schemeClr val="accent1"/>
                          </a:solidFill>
                          <a:effectLst/>
                          <a:latin typeface="Tahoma"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smtClean="0">
                          <a:ln>
                            <a:noFill/>
                          </a:ln>
                          <a:solidFill>
                            <a:schemeClr val="accent1"/>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1"/>
                          </a:solidFill>
                          <a:effectLst/>
                          <a:latin typeface="Tahoma"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9" name="Line 107"/>
          <p:cNvSpPr>
            <a:spLocks noChangeShapeType="1"/>
          </p:cNvSpPr>
          <p:nvPr/>
        </p:nvSpPr>
        <p:spPr bwMode="auto">
          <a:xfrm flipH="1" flipV="1">
            <a:off x="3505200" y="5651797"/>
            <a:ext cx="381000" cy="381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srgbClr val="FFFFFF"/>
              </a:solidFill>
            </a:endParaRPr>
          </a:p>
        </p:txBody>
      </p:sp>
      <p:sp>
        <p:nvSpPr>
          <p:cNvPr id="140" name="Text Box 108"/>
          <p:cNvSpPr txBox="1">
            <a:spLocks noChangeArrowheads="1"/>
          </p:cNvSpPr>
          <p:nvPr/>
        </p:nvSpPr>
        <p:spPr bwMode="auto">
          <a:xfrm>
            <a:off x="3886200" y="5727997"/>
            <a:ext cx="1963738" cy="5159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rgbClr val="FFFFFF"/>
                </a:solidFill>
              </a:rPr>
              <a:t>00  01  11 10</a:t>
            </a:r>
          </a:p>
        </p:txBody>
      </p:sp>
      <p:sp>
        <p:nvSpPr>
          <p:cNvPr id="141" name="Text Box 109"/>
          <p:cNvSpPr txBox="1">
            <a:spLocks noChangeArrowheads="1"/>
          </p:cNvSpPr>
          <p:nvPr/>
        </p:nvSpPr>
        <p:spPr bwMode="auto">
          <a:xfrm>
            <a:off x="3608388" y="6024860"/>
            <a:ext cx="354012" cy="5159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FFFFFF"/>
                </a:solidFill>
              </a:rPr>
              <a:t>0</a:t>
            </a:r>
          </a:p>
        </p:txBody>
      </p:sp>
      <p:sp>
        <p:nvSpPr>
          <p:cNvPr id="142" name="Text Box 110"/>
          <p:cNvSpPr txBox="1">
            <a:spLocks noChangeArrowheads="1"/>
          </p:cNvSpPr>
          <p:nvPr/>
        </p:nvSpPr>
        <p:spPr bwMode="auto">
          <a:xfrm>
            <a:off x="3608387" y="6337597"/>
            <a:ext cx="354013" cy="5159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rgbClr val="FFFFFF"/>
                </a:solidFill>
              </a:rPr>
              <a:t>1</a:t>
            </a:r>
          </a:p>
        </p:txBody>
      </p:sp>
      <p:sp>
        <p:nvSpPr>
          <p:cNvPr id="143" name="Text Box 111"/>
          <p:cNvSpPr txBox="1">
            <a:spLocks noChangeArrowheads="1"/>
          </p:cNvSpPr>
          <p:nvPr/>
        </p:nvSpPr>
        <p:spPr bwMode="auto">
          <a:xfrm>
            <a:off x="3276600" y="5587265"/>
            <a:ext cx="423514"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err="1" smtClean="0">
                <a:solidFill>
                  <a:srgbClr val="FFFFFF"/>
                </a:solidFill>
              </a:rPr>
              <a:t>C</a:t>
            </a:r>
            <a:r>
              <a:rPr lang="en-US" baseline="-25000" dirty="0" err="1" smtClean="0">
                <a:solidFill>
                  <a:srgbClr val="FFFFFF"/>
                </a:solidFill>
              </a:rPr>
              <a:t>in</a:t>
            </a:r>
            <a:endParaRPr lang="en-US" baseline="-25000" dirty="0">
              <a:solidFill>
                <a:srgbClr val="FFFFFF"/>
              </a:solidFill>
            </a:endParaRPr>
          </a:p>
        </p:txBody>
      </p:sp>
      <p:sp>
        <p:nvSpPr>
          <p:cNvPr id="144" name="AutoShape 113"/>
          <p:cNvSpPr>
            <a:spLocks noChangeArrowheads="1"/>
          </p:cNvSpPr>
          <p:nvPr/>
        </p:nvSpPr>
        <p:spPr bwMode="auto">
          <a:xfrm>
            <a:off x="4191000" y="6032797"/>
            <a:ext cx="304800" cy="301752"/>
          </a:xfrm>
          <a:prstGeom prst="roundRect">
            <a:avLst>
              <a:gd name="adj" fmla="val 16667"/>
            </a:avLst>
          </a:prstGeom>
          <a:solidFill>
            <a:srgbClr val="99CCFF">
              <a:alpha val="45000"/>
            </a:srgbClr>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solidFill>
                <a:srgbClr val="FFFFFF"/>
              </a:solidFill>
            </a:endParaRPr>
          </a:p>
        </p:txBody>
      </p:sp>
      <p:sp>
        <p:nvSpPr>
          <p:cNvPr id="145" name="Text Box 115"/>
          <p:cNvSpPr txBox="1">
            <a:spLocks noChangeArrowheads="1"/>
          </p:cNvSpPr>
          <p:nvPr/>
        </p:nvSpPr>
        <p:spPr bwMode="auto">
          <a:xfrm>
            <a:off x="3505200" y="5270797"/>
            <a:ext cx="442750"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smtClean="0">
                <a:solidFill>
                  <a:srgbClr val="FFFFFF"/>
                </a:solidFill>
              </a:rPr>
              <a:t>AB</a:t>
            </a:r>
            <a:endParaRPr lang="en-US" dirty="0">
              <a:solidFill>
                <a:srgbClr val="FFFFFF"/>
              </a:solidFill>
            </a:endParaRPr>
          </a:p>
        </p:txBody>
      </p:sp>
      <p:sp>
        <p:nvSpPr>
          <p:cNvPr id="146" name="Text Box 82"/>
          <p:cNvSpPr txBox="1">
            <a:spLocks noChangeArrowheads="1"/>
          </p:cNvSpPr>
          <p:nvPr/>
        </p:nvSpPr>
        <p:spPr bwMode="auto">
          <a:xfrm>
            <a:off x="6019800" y="5270797"/>
            <a:ext cx="639919"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err="1" smtClean="0">
                <a:solidFill>
                  <a:srgbClr val="FFFFFF"/>
                </a:solidFill>
              </a:rPr>
              <a:t>C</a:t>
            </a:r>
            <a:r>
              <a:rPr lang="en-US" sz="2400" b="1" baseline="-25000" dirty="0" err="1" smtClean="0">
                <a:solidFill>
                  <a:srgbClr val="FFFFFF"/>
                </a:solidFill>
              </a:rPr>
              <a:t>out</a:t>
            </a:r>
            <a:endParaRPr lang="en-US" sz="2400" b="1" baseline="-25000" dirty="0">
              <a:solidFill>
                <a:srgbClr val="FFFFFF"/>
              </a:solidFill>
            </a:endParaRPr>
          </a:p>
        </p:txBody>
      </p:sp>
      <p:sp>
        <p:nvSpPr>
          <p:cNvPr id="147" name="Text Box 82"/>
          <p:cNvSpPr txBox="1">
            <a:spLocks noChangeArrowheads="1"/>
          </p:cNvSpPr>
          <p:nvPr/>
        </p:nvSpPr>
        <p:spPr bwMode="auto">
          <a:xfrm>
            <a:off x="4393860" y="5342532"/>
            <a:ext cx="330540"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rgbClr val="FFFFFF"/>
                </a:solidFill>
              </a:rPr>
              <a:t>S</a:t>
            </a:r>
            <a:endParaRPr lang="en-US" sz="2400" b="1" baseline="-25000" dirty="0">
              <a:solidFill>
                <a:srgbClr val="FFFFFF"/>
              </a:solidFill>
            </a:endParaRPr>
          </a:p>
        </p:txBody>
      </p:sp>
      <p:sp>
        <p:nvSpPr>
          <p:cNvPr id="148" name="AutoShape 113"/>
          <p:cNvSpPr>
            <a:spLocks noChangeArrowheads="1"/>
          </p:cNvSpPr>
          <p:nvPr/>
        </p:nvSpPr>
        <p:spPr bwMode="auto">
          <a:xfrm>
            <a:off x="3886200" y="6416845"/>
            <a:ext cx="304800" cy="301752"/>
          </a:xfrm>
          <a:prstGeom prst="roundRect">
            <a:avLst>
              <a:gd name="adj" fmla="val 16667"/>
            </a:avLst>
          </a:prstGeom>
          <a:solidFill>
            <a:srgbClr val="99CCFF">
              <a:alpha val="45000"/>
            </a:srgbClr>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solidFill>
                <a:srgbClr val="FFFFFF"/>
              </a:solidFill>
            </a:endParaRPr>
          </a:p>
        </p:txBody>
      </p:sp>
      <p:sp>
        <p:nvSpPr>
          <p:cNvPr id="149" name="AutoShape 113"/>
          <p:cNvSpPr>
            <a:spLocks noChangeArrowheads="1"/>
          </p:cNvSpPr>
          <p:nvPr/>
        </p:nvSpPr>
        <p:spPr bwMode="auto">
          <a:xfrm>
            <a:off x="4876800" y="6032797"/>
            <a:ext cx="304800" cy="301752"/>
          </a:xfrm>
          <a:prstGeom prst="roundRect">
            <a:avLst>
              <a:gd name="adj" fmla="val 16667"/>
            </a:avLst>
          </a:prstGeom>
          <a:solidFill>
            <a:srgbClr val="99CCFF">
              <a:alpha val="45000"/>
            </a:srgbClr>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solidFill>
                <a:srgbClr val="FFFFFF"/>
              </a:solidFill>
            </a:endParaRPr>
          </a:p>
        </p:txBody>
      </p:sp>
      <p:sp>
        <p:nvSpPr>
          <p:cNvPr id="150" name="AutoShape 113"/>
          <p:cNvSpPr>
            <a:spLocks noChangeArrowheads="1"/>
          </p:cNvSpPr>
          <p:nvPr/>
        </p:nvSpPr>
        <p:spPr bwMode="auto">
          <a:xfrm>
            <a:off x="4572000" y="6416845"/>
            <a:ext cx="304800" cy="301752"/>
          </a:xfrm>
          <a:prstGeom prst="roundRect">
            <a:avLst>
              <a:gd name="adj" fmla="val 16667"/>
            </a:avLst>
          </a:prstGeom>
          <a:solidFill>
            <a:srgbClr val="99CCFF">
              <a:alpha val="45000"/>
            </a:srgbClr>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solidFill>
                <a:srgbClr val="FFFFFF"/>
              </a:solidFill>
            </a:endParaRPr>
          </a:p>
        </p:txBody>
      </p:sp>
    </p:spTree>
    <p:extLst>
      <p:ext uri="{BB962C8B-B14F-4D97-AF65-F5344CB8AC3E}">
        <p14:creationId xmlns:p14="http://schemas.microsoft.com/office/powerpoint/2010/main" val="33035059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Goals for Today</a:t>
            </a:r>
            <a:endParaRPr lang="en-US" dirty="0"/>
          </a:p>
        </p:txBody>
      </p:sp>
      <p:sp>
        <p:nvSpPr>
          <p:cNvPr id="3" name="Content Placeholder 2"/>
          <p:cNvSpPr>
            <a:spLocks noGrp="1"/>
          </p:cNvSpPr>
          <p:nvPr>
            <p:ph idx="1"/>
          </p:nvPr>
        </p:nvSpPr>
        <p:spPr/>
        <p:txBody>
          <a:bodyPr>
            <a:normAutofit/>
          </a:bodyPr>
          <a:lstStyle/>
          <a:p>
            <a:r>
              <a:rPr lang="en-US" sz="2800" dirty="0"/>
              <a:t>Binary Operations</a:t>
            </a:r>
          </a:p>
          <a:p>
            <a:pPr lvl="1"/>
            <a:r>
              <a:rPr lang="en-US" sz="2400" dirty="0"/>
              <a:t>Number </a:t>
            </a:r>
            <a:r>
              <a:rPr lang="en-US" sz="2400" dirty="0" smtClean="0"/>
              <a:t>representations</a:t>
            </a:r>
          </a:p>
          <a:p>
            <a:pPr lvl="1"/>
            <a:r>
              <a:rPr lang="en-US" sz="2400" dirty="0" smtClean="0"/>
              <a:t>One-bit </a:t>
            </a:r>
            <a:r>
              <a:rPr lang="en-US" sz="2400" dirty="0"/>
              <a:t>and four-bit adders</a:t>
            </a:r>
          </a:p>
          <a:p>
            <a:pPr lvl="1"/>
            <a:r>
              <a:rPr lang="en-US" sz="2400" dirty="0"/>
              <a:t>Negative numbers and two’s compliment</a:t>
            </a:r>
          </a:p>
          <a:p>
            <a:pPr lvl="1"/>
            <a:r>
              <a:rPr lang="en-US" sz="2400" dirty="0"/>
              <a:t>Addition (two’s compliment)</a:t>
            </a:r>
          </a:p>
          <a:p>
            <a:pPr lvl="1"/>
            <a:r>
              <a:rPr lang="en-US" sz="2400" dirty="0"/>
              <a:t>Subtraction (two’s compliment) </a:t>
            </a:r>
          </a:p>
          <a:p>
            <a:pPr lvl="1"/>
            <a:r>
              <a:rPr lang="en-US" sz="2400" dirty="0"/>
              <a:t>Performance</a:t>
            </a:r>
          </a:p>
          <a:p>
            <a:pPr marL="0" indent="0">
              <a:buNone/>
            </a:pPr>
            <a:endParaRPr lang="en-US" sz="2800" dirty="0" smtClean="0"/>
          </a:p>
          <a:p>
            <a:pPr lvl="1"/>
            <a:endParaRPr lang="en-US" dirty="0" smtClean="0"/>
          </a:p>
        </p:txBody>
      </p:sp>
    </p:spTree>
    <p:extLst>
      <p:ext uri="{BB962C8B-B14F-4D97-AF65-F5344CB8AC3E}">
        <p14:creationId xmlns:p14="http://schemas.microsoft.com/office/powerpoint/2010/main" val="10917386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3250" name="Rectangle 2"/>
          <p:cNvSpPr>
            <a:spLocks noGrp="1" noChangeArrowheads="1"/>
          </p:cNvSpPr>
          <p:nvPr>
            <p:ph type="title"/>
            <p:custDataLst>
              <p:tags r:id="rId1"/>
            </p:custDataLst>
          </p:nvPr>
        </p:nvSpPr>
        <p:spPr/>
        <p:txBody>
          <a:bodyPr>
            <a:noAutofit/>
          </a:bodyPr>
          <a:lstStyle/>
          <a:p>
            <a:r>
              <a:rPr lang="en-US" dirty="0"/>
              <a:t>1-bit Adder with Carry</a:t>
            </a:r>
          </a:p>
        </p:txBody>
      </p:sp>
      <mc:AlternateContent xmlns:mc="http://schemas.openxmlformats.org/markup-compatibility/2006" xmlns:a14="http://schemas.microsoft.com/office/drawing/2010/main">
        <mc:Choice Requires="a14">
          <p:sp>
            <p:nvSpPr>
              <p:cNvPr id="15" name="Rectangle 43"/>
              <p:cNvSpPr>
                <a:spLocks noChangeArrowheads="1"/>
              </p:cNvSpPr>
              <p:nvPr>
                <p:custDataLst>
                  <p:tags r:id="rId2"/>
                </p:custDataLst>
              </p:nvPr>
            </p:nvSpPr>
            <p:spPr bwMode="auto">
              <a:xfrm>
                <a:off x="3581400" y="685800"/>
                <a:ext cx="5715000" cy="9372600"/>
              </a:xfrm>
              <a:prstGeom prst="rect">
                <a:avLst/>
              </a:prstGeom>
              <a:noFill/>
              <a:ln w="9525">
                <a:noFill/>
                <a:round/>
                <a:headEnd/>
                <a:tailEnd/>
              </a:ln>
              <a:effectLst/>
            </p:spPr>
            <p:txBody>
              <a:bodyPr lIns="0" tIns="0" rIns="0" bIns="0">
                <a:noAutofit/>
              </a:bodyPr>
              <a:lstStyle/>
              <a:p>
                <a:pPr marL="342900" indent="-342900">
                  <a:spcBef>
                    <a:spcPct val="20000"/>
                  </a:spcBef>
                  <a:buClr>
                    <a:schemeClr val="tx2"/>
                  </a:buClr>
                </a:pPr>
                <a:r>
                  <a:rPr lang="en-US" sz="3200" dirty="0" smtClean="0">
                    <a:solidFill>
                      <a:schemeClr val="accent1"/>
                    </a:solidFill>
                    <a:latin typeface="Calibri"/>
                  </a:rPr>
                  <a:t>Full Adder</a:t>
                </a:r>
              </a:p>
              <a:p>
                <a:pPr marL="342900" indent="-342900">
                  <a:spcBef>
                    <a:spcPct val="20000"/>
                  </a:spcBef>
                  <a:buClr>
                    <a:schemeClr val="accent1"/>
                  </a:buClr>
                  <a:buFont typeface="Arial" pitchFamily="34" charset="0"/>
                  <a:buChar char="•"/>
                </a:pPr>
                <a:r>
                  <a:rPr lang="en-US" sz="2800" dirty="0" smtClean="0">
                    <a:solidFill>
                      <a:srgbClr val="FFFFFF"/>
                    </a:solidFill>
                    <a:latin typeface="Calibri"/>
                  </a:rPr>
                  <a:t>Adds three 1-bit numbers</a:t>
                </a:r>
              </a:p>
              <a:p>
                <a:pPr marL="342900" indent="-342900">
                  <a:spcBef>
                    <a:spcPct val="20000"/>
                  </a:spcBef>
                  <a:buClr>
                    <a:schemeClr val="accent1"/>
                  </a:buClr>
                  <a:buFont typeface="Arial" pitchFamily="34" charset="0"/>
                  <a:buChar char="•"/>
                </a:pPr>
                <a:r>
                  <a:rPr lang="en-US" sz="2800" dirty="0" smtClean="0">
                    <a:solidFill>
                      <a:srgbClr val="FFFFFF"/>
                    </a:solidFill>
                    <a:latin typeface="Calibri"/>
                  </a:rPr>
                  <a:t>Computes 1-bit result and 1-bit carry</a:t>
                </a:r>
              </a:p>
              <a:p>
                <a:pPr marL="342900" indent="-342900">
                  <a:spcBef>
                    <a:spcPct val="20000"/>
                  </a:spcBef>
                  <a:buClr>
                    <a:schemeClr val="accent1"/>
                  </a:buClr>
                  <a:buFont typeface="Arial" pitchFamily="34" charset="0"/>
                  <a:buChar char="•"/>
                </a:pPr>
                <a:r>
                  <a:rPr lang="en-US" sz="2800" dirty="0" smtClean="0">
                    <a:solidFill>
                      <a:srgbClr val="FFFFFF"/>
                    </a:solidFill>
                    <a:latin typeface="Calibri"/>
                  </a:rPr>
                  <a:t>Can be cascaded</a:t>
                </a:r>
              </a:p>
              <a:p>
                <a:pPr marL="342900" indent="-342900">
                  <a:spcBef>
                    <a:spcPct val="20000"/>
                  </a:spcBef>
                  <a:buClr>
                    <a:schemeClr val="accent1"/>
                  </a:buClr>
                  <a:buFont typeface="Arial" pitchFamily="34" charset="0"/>
                  <a:buChar char="•"/>
                </a:pPr>
                <a:endParaRPr lang="en-US" sz="2800" dirty="0">
                  <a:solidFill>
                    <a:srgbClr val="FFFFFF"/>
                  </a:solidFill>
                  <a:latin typeface="Calibri"/>
                </a:endParaRPr>
              </a:p>
              <a:p>
                <a:pPr marL="342900" indent="-342900">
                  <a:spcBef>
                    <a:spcPct val="20000"/>
                  </a:spcBef>
                  <a:buClr>
                    <a:schemeClr val="accent1"/>
                  </a:buClr>
                  <a:buFont typeface="Arial" pitchFamily="34" charset="0"/>
                  <a:buChar char="•"/>
                </a:pPr>
                <a:r>
                  <a:rPr lang="en-US" sz="2000" dirty="0">
                    <a:solidFill>
                      <a:srgbClr val="FFFFFF"/>
                    </a:solidFill>
                  </a:rPr>
                  <a:t>S </a:t>
                </a:r>
                <a:r>
                  <a:rPr lang="en-US" sz="2000" dirty="0" smtClean="0">
                    <a:solidFill>
                      <a:srgbClr val="FFFFFF"/>
                    </a:solidFill>
                  </a:rPr>
                  <a:t>= </a:t>
                </a:r>
                <a14:m>
                  <m:oMath xmlns:m="http://schemas.openxmlformats.org/officeDocument/2006/math">
                    <m:acc>
                      <m:accPr>
                        <m:chr m:val="̅"/>
                        <m:ctrlPr>
                          <a:rPr lang="en-US" sz="2000" i="1" smtClean="0">
                            <a:solidFill>
                              <a:srgbClr val="FFFFFF"/>
                            </a:solidFill>
                            <a:latin typeface="Cambria Math"/>
                          </a:rPr>
                        </m:ctrlPr>
                      </m:accPr>
                      <m:e>
                        <m:r>
                          <m:rPr>
                            <m:sty m:val="p"/>
                          </m:rPr>
                          <a:rPr lang="en-US" sz="2000" i="0">
                            <a:solidFill>
                              <a:srgbClr val="FFFFFF"/>
                            </a:solidFill>
                            <a:latin typeface="Cambria Math"/>
                          </a:rPr>
                          <m:t>A</m:t>
                        </m:r>
                        <m:r>
                          <m:rPr>
                            <m:sty m:val="p"/>
                          </m:rPr>
                          <a:rPr lang="en-US" sz="2000" b="0" i="0" smtClean="0">
                            <a:solidFill>
                              <a:srgbClr val="FFFFFF"/>
                            </a:solidFill>
                            <a:latin typeface="Cambria Math"/>
                          </a:rPr>
                          <m:t>B</m:t>
                        </m:r>
                      </m:e>
                    </m:acc>
                  </m:oMath>
                </a14:m>
                <a:r>
                  <a:rPr lang="en-US" sz="2000" dirty="0" smtClean="0">
                    <a:solidFill>
                      <a:srgbClr val="FFFFFF"/>
                    </a:solidFill>
                  </a:rPr>
                  <a:t>C + </a:t>
                </a:r>
                <a14:m>
                  <m:oMath xmlns:m="http://schemas.openxmlformats.org/officeDocument/2006/math">
                    <m:acc>
                      <m:accPr>
                        <m:chr m:val="̅"/>
                        <m:ctrlPr>
                          <a:rPr lang="en-US" sz="2000" i="1" smtClean="0">
                            <a:solidFill>
                              <a:srgbClr val="FFFFFF"/>
                            </a:solidFill>
                            <a:latin typeface="Cambria Math"/>
                          </a:rPr>
                        </m:ctrlPr>
                      </m:accPr>
                      <m:e>
                        <m:r>
                          <m:rPr>
                            <m:sty m:val="p"/>
                          </m:rPr>
                          <a:rPr lang="en-US" sz="2000" b="0" i="0" smtClean="0">
                            <a:solidFill>
                              <a:srgbClr val="FFFFFF"/>
                            </a:solidFill>
                            <a:latin typeface="Cambria Math"/>
                          </a:rPr>
                          <m:t>A</m:t>
                        </m:r>
                      </m:e>
                    </m:acc>
                  </m:oMath>
                </a14:m>
                <a:r>
                  <a:rPr lang="en-US" sz="2000" dirty="0" smtClean="0">
                    <a:solidFill>
                      <a:srgbClr val="FFFFFF"/>
                    </a:solidFill>
                  </a:rPr>
                  <a:t>B</a:t>
                </a:r>
                <a14:m>
                  <m:oMath xmlns:m="http://schemas.openxmlformats.org/officeDocument/2006/math">
                    <m:acc>
                      <m:accPr>
                        <m:chr m:val="̅"/>
                        <m:ctrlPr>
                          <a:rPr lang="en-US" sz="2000" i="1">
                            <a:solidFill>
                              <a:srgbClr val="FFFFFF"/>
                            </a:solidFill>
                            <a:latin typeface="Cambria Math"/>
                          </a:rPr>
                        </m:ctrlPr>
                      </m:accPr>
                      <m:e>
                        <m:r>
                          <m:rPr>
                            <m:sty m:val="p"/>
                          </m:rPr>
                          <a:rPr lang="en-US" sz="2000" b="0" i="0" smtClean="0">
                            <a:solidFill>
                              <a:srgbClr val="FFFFFF"/>
                            </a:solidFill>
                            <a:latin typeface="Cambria Math"/>
                          </a:rPr>
                          <m:t>C</m:t>
                        </m:r>
                      </m:e>
                    </m:acc>
                  </m:oMath>
                </a14:m>
                <a:r>
                  <a:rPr lang="en-US" sz="2000" dirty="0" smtClean="0">
                    <a:solidFill>
                      <a:srgbClr val="FFFFFF"/>
                    </a:solidFill>
                  </a:rPr>
                  <a:t> + A</a:t>
                </a:r>
                <a14:m>
                  <m:oMath xmlns:m="http://schemas.openxmlformats.org/officeDocument/2006/math">
                    <m:acc>
                      <m:accPr>
                        <m:chr m:val="̅"/>
                        <m:ctrlPr>
                          <a:rPr lang="en-US" sz="2000" i="1">
                            <a:solidFill>
                              <a:srgbClr val="FFFFFF"/>
                            </a:solidFill>
                            <a:latin typeface="Cambria Math"/>
                          </a:rPr>
                        </m:ctrlPr>
                      </m:accPr>
                      <m:e>
                        <m:r>
                          <m:rPr>
                            <m:sty m:val="p"/>
                          </m:rPr>
                          <a:rPr lang="en-US" sz="2000">
                            <a:solidFill>
                              <a:srgbClr val="FFFFFF"/>
                            </a:solidFill>
                            <a:latin typeface="Cambria Math"/>
                          </a:rPr>
                          <m:t>B</m:t>
                        </m:r>
                        <m:r>
                          <m:rPr>
                            <m:sty m:val="p"/>
                          </m:rPr>
                          <a:rPr lang="en-US" sz="2000" b="0" i="0" smtClean="0">
                            <a:solidFill>
                              <a:srgbClr val="FFFFFF"/>
                            </a:solidFill>
                            <a:latin typeface="Cambria Math"/>
                          </a:rPr>
                          <m:t>C</m:t>
                        </m:r>
                      </m:e>
                    </m:acc>
                  </m:oMath>
                </a14:m>
                <a:r>
                  <a:rPr lang="en-US" sz="2000" dirty="0" smtClean="0">
                    <a:solidFill>
                      <a:srgbClr val="FFFFFF"/>
                    </a:solidFill>
                  </a:rPr>
                  <a:t> + ABC</a:t>
                </a:r>
              </a:p>
              <a:p>
                <a:pPr marL="342900" indent="-342900">
                  <a:spcBef>
                    <a:spcPct val="20000"/>
                  </a:spcBef>
                  <a:buClr>
                    <a:schemeClr val="accent1"/>
                  </a:buClr>
                  <a:buFont typeface="Arial" pitchFamily="34" charset="0"/>
                  <a:buChar char="•"/>
                </a:pPr>
                <a:r>
                  <a:rPr lang="en-US" sz="2000" dirty="0" smtClean="0">
                    <a:solidFill>
                      <a:srgbClr val="FFFFFF"/>
                    </a:solidFill>
                  </a:rPr>
                  <a:t>S = </a:t>
                </a:r>
                <a14:m>
                  <m:oMath xmlns:m="http://schemas.openxmlformats.org/officeDocument/2006/math">
                    <m:acc>
                      <m:accPr>
                        <m:chr m:val="̅"/>
                        <m:ctrlPr>
                          <a:rPr lang="en-US" sz="2000" i="1" dirty="0" smtClean="0">
                            <a:solidFill>
                              <a:srgbClr val="FFFFFF"/>
                            </a:solidFill>
                            <a:latin typeface="Cambria Math"/>
                          </a:rPr>
                        </m:ctrlPr>
                      </m:accPr>
                      <m:e>
                        <m:r>
                          <m:rPr>
                            <m:sty m:val="p"/>
                          </m:rPr>
                          <a:rPr lang="en-US" sz="2000" b="0" i="0" dirty="0" smtClean="0">
                            <a:solidFill>
                              <a:srgbClr val="FFFFFF"/>
                            </a:solidFill>
                            <a:latin typeface="Cambria Math"/>
                          </a:rPr>
                          <m:t>A</m:t>
                        </m:r>
                      </m:e>
                    </m:acc>
                  </m:oMath>
                </a14:m>
                <a:r>
                  <a:rPr lang="en-US" sz="2000" dirty="0" smtClean="0">
                    <a:solidFill>
                      <a:srgbClr val="FFFFFF"/>
                    </a:solidFill>
                  </a:rPr>
                  <a:t>(</a:t>
                </a:r>
                <a14:m>
                  <m:oMath xmlns:m="http://schemas.openxmlformats.org/officeDocument/2006/math">
                    <m:acc>
                      <m:accPr>
                        <m:chr m:val="̅"/>
                        <m:ctrlPr>
                          <a:rPr lang="en-US" sz="2000" i="1" smtClean="0">
                            <a:solidFill>
                              <a:srgbClr val="FFFFFF"/>
                            </a:solidFill>
                            <a:latin typeface="Cambria Math"/>
                          </a:rPr>
                        </m:ctrlPr>
                      </m:accPr>
                      <m:e>
                        <m:r>
                          <m:rPr>
                            <m:sty m:val="p"/>
                          </m:rPr>
                          <a:rPr lang="en-US" sz="2000" b="0" i="0" smtClean="0">
                            <a:solidFill>
                              <a:srgbClr val="FFFFFF"/>
                            </a:solidFill>
                            <a:latin typeface="Cambria Math"/>
                          </a:rPr>
                          <m:t>B</m:t>
                        </m:r>
                      </m:e>
                    </m:acc>
                  </m:oMath>
                </a14:m>
                <a:r>
                  <a:rPr lang="en-US" sz="2000" dirty="0" smtClean="0">
                    <a:solidFill>
                      <a:srgbClr val="FFFFFF"/>
                    </a:solidFill>
                  </a:rPr>
                  <a:t>C + B</a:t>
                </a:r>
                <a14:m>
                  <m:oMath xmlns:m="http://schemas.openxmlformats.org/officeDocument/2006/math">
                    <m:acc>
                      <m:accPr>
                        <m:chr m:val="̅"/>
                        <m:ctrlPr>
                          <a:rPr lang="en-US" sz="2000" i="1" smtClean="0">
                            <a:solidFill>
                              <a:srgbClr val="FFFFFF"/>
                            </a:solidFill>
                            <a:latin typeface="Cambria Math"/>
                          </a:rPr>
                        </m:ctrlPr>
                      </m:accPr>
                      <m:e>
                        <m:r>
                          <m:rPr>
                            <m:sty m:val="p"/>
                          </m:rPr>
                          <a:rPr lang="en-US" sz="2000" b="0" i="0" smtClean="0">
                            <a:solidFill>
                              <a:srgbClr val="FFFFFF"/>
                            </a:solidFill>
                            <a:latin typeface="Cambria Math"/>
                          </a:rPr>
                          <m:t>C</m:t>
                        </m:r>
                      </m:e>
                    </m:acc>
                  </m:oMath>
                </a14:m>
                <a:r>
                  <a:rPr lang="en-US" sz="2000" dirty="0" smtClean="0">
                    <a:solidFill>
                      <a:srgbClr val="FFFFFF"/>
                    </a:solidFill>
                  </a:rPr>
                  <a:t>) + A(</a:t>
                </a:r>
                <a14:m>
                  <m:oMath xmlns:m="http://schemas.openxmlformats.org/officeDocument/2006/math">
                    <m:acc>
                      <m:accPr>
                        <m:chr m:val="̅"/>
                        <m:ctrlPr>
                          <a:rPr lang="en-US" sz="2000" i="1" smtClean="0">
                            <a:solidFill>
                              <a:srgbClr val="FFFFFF"/>
                            </a:solidFill>
                            <a:latin typeface="Cambria Math"/>
                          </a:rPr>
                        </m:ctrlPr>
                      </m:accPr>
                      <m:e>
                        <m:r>
                          <m:rPr>
                            <m:sty m:val="p"/>
                          </m:rPr>
                          <a:rPr lang="en-US" sz="2000" b="0" i="0" smtClean="0">
                            <a:solidFill>
                              <a:srgbClr val="FFFFFF"/>
                            </a:solidFill>
                            <a:latin typeface="Cambria Math"/>
                          </a:rPr>
                          <m:t>BC</m:t>
                        </m:r>
                      </m:e>
                    </m:acc>
                  </m:oMath>
                </a14:m>
                <a:r>
                  <a:rPr lang="en-US" sz="2000" dirty="0" smtClean="0">
                    <a:solidFill>
                      <a:srgbClr val="FFFFFF"/>
                    </a:solidFill>
                  </a:rPr>
                  <a:t> + BC)</a:t>
                </a:r>
              </a:p>
              <a:p>
                <a:pPr marL="342900" indent="-342900">
                  <a:spcBef>
                    <a:spcPct val="20000"/>
                  </a:spcBef>
                  <a:buClr>
                    <a:schemeClr val="accent1"/>
                  </a:buClr>
                  <a:buFont typeface="Arial" pitchFamily="34" charset="0"/>
                  <a:buChar char="•"/>
                </a:pPr>
                <a:r>
                  <a:rPr lang="en-US" sz="2000" dirty="0" smtClean="0">
                    <a:solidFill>
                      <a:srgbClr val="FFFFFF"/>
                    </a:solidFill>
                  </a:rPr>
                  <a:t>S = </a:t>
                </a:r>
                <a14:m>
                  <m:oMath xmlns:m="http://schemas.openxmlformats.org/officeDocument/2006/math">
                    <m:acc>
                      <m:accPr>
                        <m:chr m:val="̅"/>
                        <m:ctrlPr>
                          <a:rPr lang="en-US" sz="2000" i="1" dirty="0">
                            <a:solidFill>
                              <a:srgbClr val="FFFFFF"/>
                            </a:solidFill>
                            <a:latin typeface="Cambria Math"/>
                          </a:rPr>
                        </m:ctrlPr>
                      </m:accPr>
                      <m:e>
                        <m:r>
                          <m:rPr>
                            <m:sty m:val="p"/>
                          </m:rPr>
                          <a:rPr lang="en-US" sz="2000" dirty="0">
                            <a:solidFill>
                              <a:srgbClr val="FFFFFF"/>
                            </a:solidFill>
                            <a:latin typeface="Cambria Math"/>
                          </a:rPr>
                          <m:t>A</m:t>
                        </m:r>
                      </m:e>
                    </m:acc>
                  </m:oMath>
                </a14:m>
                <a:r>
                  <a:rPr lang="en-US" sz="2000" dirty="0" smtClean="0">
                    <a:solidFill>
                      <a:srgbClr val="FFFFFF"/>
                    </a:solidFill>
                  </a:rPr>
                  <a:t>(B</a:t>
                </a:r>
                <a:r>
                  <a:rPr lang="en-US" sz="2000" dirty="0">
                    <a:solidFill>
                      <a:srgbClr val="FFFFFF"/>
                    </a:solidFill>
                  </a:rPr>
                  <a:t> </a:t>
                </a:r>
                <a:r>
                  <a:rPr lang="en-US" sz="2000" dirty="0">
                    <a:solidFill>
                      <a:srgbClr val="FFFFFF"/>
                    </a:solidFill>
                    <a:sym typeface="Symbol"/>
                  </a:rPr>
                  <a:t> </a:t>
                </a:r>
                <a:r>
                  <a:rPr lang="en-US" sz="2000" dirty="0" smtClean="0">
                    <a:solidFill>
                      <a:srgbClr val="FFFFFF"/>
                    </a:solidFill>
                    <a:sym typeface="Symbol"/>
                  </a:rPr>
                  <a:t>C) + A(</a:t>
                </a:r>
                <a14:m>
                  <m:oMath xmlns:m="http://schemas.openxmlformats.org/officeDocument/2006/math">
                    <m:acc>
                      <m:accPr>
                        <m:chr m:val="̅"/>
                        <m:ctrlPr>
                          <a:rPr lang="en-US" sz="2000" i="1" smtClean="0">
                            <a:solidFill>
                              <a:srgbClr val="FFFFFF"/>
                            </a:solidFill>
                            <a:latin typeface="Cambria Math"/>
                            <a:sym typeface="Symbol"/>
                          </a:rPr>
                        </m:ctrlPr>
                      </m:accPr>
                      <m:e>
                        <m:r>
                          <m:rPr>
                            <m:sty m:val="p"/>
                          </m:rPr>
                          <a:rPr lang="en-US" sz="2000" b="0" i="0" smtClean="0">
                            <a:solidFill>
                              <a:srgbClr val="FFFFFF"/>
                            </a:solidFill>
                            <a:latin typeface="Cambria Math"/>
                            <a:sym typeface="Symbol"/>
                          </a:rPr>
                          <m:t>B</m:t>
                        </m:r>
                        <m:r>
                          <a:rPr lang="en-US" sz="2000" b="0" i="0" smtClean="0">
                            <a:solidFill>
                              <a:srgbClr val="FFFFFF"/>
                            </a:solidFill>
                            <a:latin typeface="Cambria Math"/>
                            <a:sym typeface="Symbol"/>
                          </a:rPr>
                          <m:t>  </m:t>
                        </m:r>
                        <m:r>
                          <m:rPr>
                            <m:sty m:val="p"/>
                          </m:rPr>
                          <a:rPr lang="en-US" sz="2000" b="0" i="0" smtClean="0">
                            <a:solidFill>
                              <a:srgbClr val="FFFFFF"/>
                            </a:solidFill>
                            <a:latin typeface="Cambria Math"/>
                            <a:sym typeface="Symbol"/>
                          </a:rPr>
                          <m:t>C</m:t>
                        </m:r>
                      </m:e>
                    </m:acc>
                  </m:oMath>
                </a14:m>
                <a:r>
                  <a:rPr lang="en-US" sz="2000" dirty="0" smtClean="0">
                    <a:solidFill>
                      <a:srgbClr val="FFFFFF"/>
                    </a:solidFill>
                  </a:rPr>
                  <a:t>)</a:t>
                </a:r>
              </a:p>
              <a:p>
                <a:pPr marL="342900" indent="-342900">
                  <a:spcBef>
                    <a:spcPct val="20000"/>
                  </a:spcBef>
                  <a:buClr>
                    <a:schemeClr val="accent1"/>
                  </a:buClr>
                  <a:buFont typeface="Arial" pitchFamily="34" charset="0"/>
                  <a:buChar char="•"/>
                </a:pPr>
                <a:r>
                  <a:rPr lang="en-US" sz="2000" dirty="0" smtClean="0">
                    <a:solidFill>
                      <a:srgbClr val="FFFFFF"/>
                    </a:solidFill>
                  </a:rPr>
                  <a:t>S = A </a:t>
                </a:r>
                <a:r>
                  <a:rPr lang="en-US" sz="2000" dirty="0" smtClean="0">
                    <a:solidFill>
                      <a:srgbClr val="FFFFFF"/>
                    </a:solidFill>
                    <a:sym typeface="Symbol"/>
                  </a:rPr>
                  <a:t> </a:t>
                </a:r>
                <a:r>
                  <a:rPr lang="en-US" sz="2000" dirty="0" smtClean="0">
                    <a:solidFill>
                      <a:srgbClr val="FFFFFF"/>
                    </a:solidFill>
                  </a:rPr>
                  <a:t>(B </a:t>
                </a:r>
                <a:r>
                  <a:rPr lang="en-US" sz="2000" dirty="0" smtClean="0">
                    <a:solidFill>
                      <a:srgbClr val="FFFFFF"/>
                    </a:solidFill>
                    <a:sym typeface="Symbol"/>
                  </a:rPr>
                  <a:t> C)</a:t>
                </a:r>
              </a:p>
              <a:p>
                <a:pPr marL="342900" indent="-342900">
                  <a:spcBef>
                    <a:spcPct val="20000"/>
                  </a:spcBef>
                  <a:buClr>
                    <a:schemeClr val="accent1"/>
                  </a:buClr>
                  <a:buFont typeface="Arial" pitchFamily="34" charset="0"/>
                  <a:buChar char="•"/>
                </a:pPr>
                <a:r>
                  <a:rPr lang="en-US" sz="2000" dirty="0" smtClean="0">
                    <a:solidFill>
                      <a:schemeClr val="accent1"/>
                    </a:solidFill>
                    <a:sym typeface="Symbol"/>
                  </a:rPr>
                  <a:t>S = A  B  C</a:t>
                </a:r>
                <a:endParaRPr lang="en-US" sz="2000" dirty="0">
                  <a:solidFill>
                    <a:schemeClr val="accent1"/>
                  </a:solidFill>
                </a:endParaRPr>
              </a:p>
              <a:p>
                <a:pPr marL="342900" indent="-342900">
                  <a:spcBef>
                    <a:spcPct val="20000"/>
                  </a:spcBef>
                  <a:buClr>
                    <a:schemeClr val="accent1"/>
                  </a:buClr>
                  <a:buFont typeface="Arial" pitchFamily="34" charset="0"/>
                  <a:buChar char="•"/>
                </a:pPr>
                <a:r>
                  <a:rPr lang="en-US" sz="2000" dirty="0" err="1">
                    <a:solidFill>
                      <a:srgbClr val="FFFFFF"/>
                    </a:solidFill>
                  </a:rPr>
                  <a:t>C</a:t>
                </a:r>
                <a:r>
                  <a:rPr lang="en-US" sz="2000" baseline="-25000" dirty="0" err="1">
                    <a:solidFill>
                      <a:srgbClr val="FFFFFF"/>
                    </a:solidFill>
                  </a:rPr>
                  <a:t>out</a:t>
                </a:r>
                <a:r>
                  <a:rPr lang="en-US" sz="2000" dirty="0">
                    <a:solidFill>
                      <a:srgbClr val="FFFFFF"/>
                    </a:solidFill>
                  </a:rPr>
                  <a:t> = </a:t>
                </a:r>
                <a14:m>
                  <m:oMath xmlns:m="http://schemas.openxmlformats.org/officeDocument/2006/math">
                    <m:acc>
                      <m:accPr>
                        <m:chr m:val="̅"/>
                        <m:ctrlPr>
                          <a:rPr lang="en-US" sz="2000" i="1">
                            <a:solidFill>
                              <a:srgbClr val="FFFFFF"/>
                            </a:solidFill>
                            <a:latin typeface="Cambria Math"/>
                          </a:rPr>
                        </m:ctrlPr>
                      </m:accPr>
                      <m:e>
                        <m:r>
                          <m:rPr>
                            <m:sty m:val="p"/>
                          </m:rPr>
                          <a:rPr lang="en-US" sz="2000">
                            <a:solidFill>
                              <a:srgbClr val="FFFFFF"/>
                            </a:solidFill>
                            <a:latin typeface="Cambria Math"/>
                          </a:rPr>
                          <m:t>A</m:t>
                        </m:r>
                      </m:e>
                    </m:acc>
                  </m:oMath>
                </a14:m>
                <a:r>
                  <a:rPr lang="en-US" sz="2000" dirty="0" smtClean="0">
                    <a:solidFill>
                      <a:srgbClr val="FFFFFF"/>
                    </a:solidFill>
                  </a:rPr>
                  <a:t>BC + </a:t>
                </a:r>
                <a:r>
                  <a:rPr lang="en-US" sz="2000" dirty="0">
                    <a:solidFill>
                      <a:srgbClr val="FFFFFF"/>
                    </a:solidFill>
                  </a:rPr>
                  <a:t>A</a:t>
                </a:r>
                <a14:m>
                  <m:oMath xmlns:m="http://schemas.openxmlformats.org/officeDocument/2006/math">
                    <m:acc>
                      <m:accPr>
                        <m:chr m:val="̅"/>
                        <m:ctrlPr>
                          <a:rPr lang="en-US" sz="2000" i="1">
                            <a:solidFill>
                              <a:srgbClr val="FFFFFF"/>
                            </a:solidFill>
                            <a:latin typeface="Cambria Math"/>
                          </a:rPr>
                        </m:ctrlPr>
                      </m:accPr>
                      <m:e>
                        <m:r>
                          <m:rPr>
                            <m:sty m:val="p"/>
                          </m:rPr>
                          <a:rPr lang="en-US" sz="2000">
                            <a:solidFill>
                              <a:srgbClr val="FFFFFF"/>
                            </a:solidFill>
                            <a:latin typeface="Cambria Math"/>
                          </a:rPr>
                          <m:t>B</m:t>
                        </m:r>
                      </m:e>
                    </m:acc>
                  </m:oMath>
                </a14:m>
                <a:r>
                  <a:rPr lang="en-US" sz="2000" dirty="0" smtClean="0">
                    <a:solidFill>
                      <a:srgbClr val="FFFFFF"/>
                    </a:solidFill>
                  </a:rPr>
                  <a:t>C</a:t>
                </a:r>
                <a:r>
                  <a:rPr lang="en-US" sz="2000" dirty="0">
                    <a:solidFill>
                      <a:srgbClr val="FFFFFF"/>
                    </a:solidFill>
                  </a:rPr>
                  <a:t> + AB</a:t>
                </a:r>
                <a14:m>
                  <m:oMath xmlns:m="http://schemas.openxmlformats.org/officeDocument/2006/math">
                    <m:acc>
                      <m:accPr>
                        <m:chr m:val="̅"/>
                        <m:ctrlPr>
                          <a:rPr lang="en-US" sz="2000" i="1">
                            <a:solidFill>
                              <a:srgbClr val="FFFFFF"/>
                            </a:solidFill>
                            <a:latin typeface="Cambria Math"/>
                          </a:rPr>
                        </m:ctrlPr>
                      </m:accPr>
                      <m:e>
                        <m:r>
                          <m:rPr>
                            <m:sty m:val="p"/>
                          </m:rPr>
                          <a:rPr lang="en-US" sz="2000">
                            <a:solidFill>
                              <a:srgbClr val="FFFFFF"/>
                            </a:solidFill>
                            <a:latin typeface="Cambria Math"/>
                          </a:rPr>
                          <m:t>C</m:t>
                        </m:r>
                      </m:e>
                    </m:acc>
                    <m:r>
                      <a:rPr lang="en-US" sz="2000" i="1">
                        <a:solidFill>
                          <a:srgbClr val="FFFFFF"/>
                        </a:solidFill>
                        <a:latin typeface="Cambria Math"/>
                      </a:rPr>
                      <m:t> </m:t>
                    </m:r>
                  </m:oMath>
                </a14:m>
                <a:r>
                  <a:rPr lang="en-US" sz="2000" dirty="0" smtClean="0">
                    <a:solidFill>
                      <a:srgbClr val="FFFFFF"/>
                    </a:solidFill>
                  </a:rPr>
                  <a:t> + ABC</a:t>
                </a:r>
              </a:p>
              <a:p>
                <a:pPr marL="342900" indent="-342900">
                  <a:spcBef>
                    <a:spcPct val="20000"/>
                  </a:spcBef>
                  <a:buClr>
                    <a:schemeClr val="accent1"/>
                  </a:buClr>
                  <a:buFont typeface="Arial" pitchFamily="34" charset="0"/>
                  <a:buChar char="•"/>
                </a:pPr>
                <a:r>
                  <a:rPr lang="en-US" sz="2000" dirty="0" err="1">
                    <a:solidFill>
                      <a:srgbClr val="FFFFFF"/>
                    </a:solidFill>
                  </a:rPr>
                  <a:t>C</a:t>
                </a:r>
                <a:r>
                  <a:rPr lang="en-US" sz="2000" baseline="-25000" dirty="0" err="1">
                    <a:solidFill>
                      <a:srgbClr val="FFFFFF"/>
                    </a:solidFill>
                  </a:rPr>
                  <a:t>out</a:t>
                </a:r>
                <a:r>
                  <a:rPr lang="en-US" sz="2000" dirty="0">
                    <a:solidFill>
                      <a:srgbClr val="FFFFFF"/>
                    </a:solidFill>
                  </a:rPr>
                  <a:t> = </a:t>
                </a:r>
                <a14:m>
                  <m:oMath xmlns:m="http://schemas.openxmlformats.org/officeDocument/2006/math">
                    <m:acc>
                      <m:accPr>
                        <m:chr m:val="̅"/>
                        <m:ctrlPr>
                          <a:rPr lang="en-US" sz="2000" i="1">
                            <a:solidFill>
                              <a:srgbClr val="FFFFFF"/>
                            </a:solidFill>
                            <a:latin typeface="Cambria Math"/>
                          </a:rPr>
                        </m:ctrlPr>
                      </m:accPr>
                      <m:e>
                        <m:r>
                          <m:rPr>
                            <m:sty m:val="p"/>
                          </m:rPr>
                          <a:rPr lang="en-US" sz="2000">
                            <a:solidFill>
                              <a:srgbClr val="FFFFFF"/>
                            </a:solidFill>
                            <a:latin typeface="Cambria Math"/>
                          </a:rPr>
                          <m:t>A</m:t>
                        </m:r>
                      </m:e>
                    </m:acc>
                  </m:oMath>
                </a14:m>
                <a:r>
                  <a:rPr lang="en-US" sz="2000" dirty="0">
                    <a:solidFill>
                      <a:srgbClr val="FFFFFF"/>
                    </a:solidFill>
                  </a:rPr>
                  <a:t>BC + A</a:t>
                </a:r>
                <a14:m>
                  <m:oMath xmlns:m="http://schemas.openxmlformats.org/officeDocument/2006/math">
                    <m:acc>
                      <m:accPr>
                        <m:chr m:val="̅"/>
                        <m:ctrlPr>
                          <a:rPr lang="en-US" sz="2000" i="1">
                            <a:solidFill>
                              <a:srgbClr val="FFFFFF"/>
                            </a:solidFill>
                            <a:latin typeface="Cambria Math"/>
                          </a:rPr>
                        </m:ctrlPr>
                      </m:accPr>
                      <m:e>
                        <m:r>
                          <m:rPr>
                            <m:sty m:val="p"/>
                          </m:rPr>
                          <a:rPr lang="en-US" sz="2000">
                            <a:solidFill>
                              <a:srgbClr val="FFFFFF"/>
                            </a:solidFill>
                            <a:latin typeface="Cambria Math"/>
                          </a:rPr>
                          <m:t>B</m:t>
                        </m:r>
                      </m:e>
                    </m:acc>
                  </m:oMath>
                </a14:m>
                <a:r>
                  <a:rPr lang="en-US" sz="2000" dirty="0">
                    <a:solidFill>
                      <a:srgbClr val="FFFFFF"/>
                    </a:solidFill>
                  </a:rPr>
                  <a:t>C + AB</a:t>
                </a:r>
                <a:r>
                  <a:rPr lang="en-US" sz="2000" dirty="0" smtClean="0">
                    <a:solidFill>
                      <a:srgbClr val="FFFFFF"/>
                    </a:solidFill>
                  </a:rPr>
                  <a:t>(</a:t>
                </a:r>
                <a14:m>
                  <m:oMath xmlns:m="http://schemas.openxmlformats.org/officeDocument/2006/math">
                    <m:acc>
                      <m:accPr>
                        <m:chr m:val="̅"/>
                        <m:ctrlPr>
                          <a:rPr lang="en-US" sz="2000" i="1">
                            <a:solidFill>
                              <a:srgbClr val="FFFFFF"/>
                            </a:solidFill>
                            <a:latin typeface="Cambria Math"/>
                          </a:rPr>
                        </m:ctrlPr>
                      </m:accPr>
                      <m:e>
                        <m:r>
                          <m:rPr>
                            <m:sty m:val="p"/>
                          </m:rPr>
                          <a:rPr lang="en-US" sz="2000">
                            <a:solidFill>
                              <a:srgbClr val="FFFFFF"/>
                            </a:solidFill>
                            <a:latin typeface="Cambria Math"/>
                          </a:rPr>
                          <m:t>C</m:t>
                        </m:r>
                      </m:e>
                    </m:acc>
                    <m:r>
                      <a:rPr lang="en-US" sz="2000" i="1">
                        <a:solidFill>
                          <a:srgbClr val="FFFFFF"/>
                        </a:solidFill>
                        <a:latin typeface="Cambria Math"/>
                      </a:rPr>
                      <m:t> </m:t>
                    </m:r>
                  </m:oMath>
                </a14:m>
                <a:r>
                  <a:rPr lang="en-US" sz="2000" dirty="0">
                    <a:solidFill>
                      <a:srgbClr val="FFFFFF"/>
                    </a:solidFill>
                  </a:rPr>
                  <a:t> + </a:t>
                </a:r>
                <a:r>
                  <a:rPr lang="en-US" sz="2000" dirty="0" smtClean="0">
                    <a:solidFill>
                      <a:srgbClr val="FFFFFF"/>
                    </a:solidFill>
                  </a:rPr>
                  <a:t>C)</a:t>
                </a:r>
              </a:p>
              <a:p>
                <a:pPr marL="342900" indent="-342900">
                  <a:spcBef>
                    <a:spcPct val="20000"/>
                  </a:spcBef>
                  <a:buClr>
                    <a:schemeClr val="accent1"/>
                  </a:buClr>
                  <a:buFont typeface="Arial" pitchFamily="34" charset="0"/>
                  <a:buChar char="•"/>
                </a:pPr>
                <a:r>
                  <a:rPr lang="en-US" sz="2000" dirty="0" err="1">
                    <a:solidFill>
                      <a:srgbClr val="FFFFFF"/>
                    </a:solidFill>
                  </a:rPr>
                  <a:t>C</a:t>
                </a:r>
                <a:r>
                  <a:rPr lang="en-US" sz="2000" baseline="-25000" dirty="0" err="1">
                    <a:solidFill>
                      <a:srgbClr val="FFFFFF"/>
                    </a:solidFill>
                  </a:rPr>
                  <a:t>out</a:t>
                </a:r>
                <a:r>
                  <a:rPr lang="en-US" sz="2000" dirty="0">
                    <a:solidFill>
                      <a:srgbClr val="FFFFFF"/>
                    </a:solidFill>
                  </a:rPr>
                  <a:t> </a:t>
                </a:r>
                <a:r>
                  <a:rPr lang="en-US" sz="2000" dirty="0" smtClean="0">
                    <a:solidFill>
                      <a:srgbClr val="FFFFFF"/>
                    </a:solidFill>
                  </a:rPr>
                  <a:t>= </a:t>
                </a:r>
                <a14:m>
                  <m:oMath xmlns:m="http://schemas.openxmlformats.org/officeDocument/2006/math">
                    <m:acc>
                      <m:accPr>
                        <m:chr m:val="̅"/>
                        <m:ctrlPr>
                          <a:rPr lang="en-US" sz="2000" i="1">
                            <a:solidFill>
                              <a:srgbClr val="FFFFFF"/>
                            </a:solidFill>
                            <a:latin typeface="Cambria Math"/>
                          </a:rPr>
                        </m:ctrlPr>
                      </m:accPr>
                      <m:e>
                        <m:r>
                          <m:rPr>
                            <m:sty m:val="p"/>
                          </m:rPr>
                          <a:rPr lang="en-US" sz="2000">
                            <a:solidFill>
                              <a:srgbClr val="FFFFFF"/>
                            </a:solidFill>
                            <a:latin typeface="Cambria Math"/>
                          </a:rPr>
                          <m:t>A</m:t>
                        </m:r>
                      </m:e>
                    </m:acc>
                  </m:oMath>
                </a14:m>
                <a:r>
                  <a:rPr lang="en-US" sz="2000" dirty="0">
                    <a:solidFill>
                      <a:srgbClr val="FFFFFF"/>
                    </a:solidFill>
                  </a:rPr>
                  <a:t>BC + A</a:t>
                </a:r>
                <a14:m>
                  <m:oMath xmlns:m="http://schemas.openxmlformats.org/officeDocument/2006/math">
                    <m:acc>
                      <m:accPr>
                        <m:chr m:val="̅"/>
                        <m:ctrlPr>
                          <a:rPr lang="en-US" sz="2000" i="1">
                            <a:solidFill>
                              <a:srgbClr val="FFFFFF"/>
                            </a:solidFill>
                            <a:latin typeface="Cambria Math"/>
                          </a:rPr>
                        </m:ctrlPr>
                      </m:accPr>
                      <m:e>
                        <m:r>
                          <m:rPr>
                            <m:sty m:val="p"/>
                          </m:rPr>
                          <a:rPr lang="en-US" sz="2000">
                            <a:solidFill>
                              <a:srgbClr val="FFFFFF"/>
                            </a:solidFill>
                            <a:latin typeface="Cambria Math"/>
                          </a:rPr>
                          <m:t>B</m:t>
                        </m:r>
                      </m:e>
                    </m:acc>
                  </m:oMath>
                </a14:m>
                <a:r>
                  <a:rPr lang="en-US" sz="2000" dirty="0">
                    <a:solidFill>
                      <a:srgbClr val="FFFFFF"/>
                    </a:solidFill>
                  </a:rPr>
                  <a:t>C + AB</a:t>
                </a:r>
              </a:p>
              <a:p>
                <a:pPr marL="342900" indent="-342900">
                  <a:spcBef>
                    <a:spcPct val="20000"/>
                  </a:spcBef>
                  <a:buClr>
                    <a:schemeClr val="accent1"/>
                  </a:buClr>
                  <a:buFont typeface="Arial" pitchFamily="34" charset="0"/>
                  <a:buChar char="•"/>
                </a:pPr>
                <a:r>
                  <a:rPr lang="en-US" sz="2000" dirty="0">
                    <a:solidFill>
                      <a:srgbClr val="FFFFFF"/>
                    </a:solidFill>
                  </a:rPr>
                  <a:t>C</a:t>
                </a:r>
                <a:r>
                  <a:rPr lang="en-US" sz="2000" baseline="-25000" dirty="0" err="1">
                    <a:solidFill>
                      <a:srgbClr val="FFFFFF"/>
                    </a:solidFill>
                  </a:rPr>
                  <a:t>out</a:t>
                </a:r>
                <a:r>
                  <a:rPr lang="en-US" sz="2000" dirty="0">
                    <a:solidFill>
                      <a:srgbClr val="FFFFFF"/>
                    </a:solidFill>
                  </a:rPr>
                  <a:t> = </a:t>
                </a:r>
                <a:r>
                  <a:rPr lang="en-US" sz="2000" dirty="0" smtClean="0">
                    <a:solidFill>
                      <a:srgbClr val="FFFFFF"/>
                    </a:solidFill>
                  </a:rPr>
                  <a:t>(</a:t>
                </a:r>
                <a14:m>
                  <m:oMath xmlns:m="http://schemas.openxmlformats.org/officeDocument/2006/math">
                    <m:acc>
                      <m:accPr>
                        <m:chr m:val="̅"/>
                        <m:ctrlPr>
                          <a:rPr lang="en-US" sz="2000" i="1">
                            <a:solidFill>
                              <a:srgbClr val="FFFFFF"/>
                            </a:solidFill>
                            <a:latin typeface="Cambria Math"/>
                          </a:rPr>
                        </m:ctrlPr>
                      </m:accPr>
                      <m:e>
                        <m:r>
                          <m:rPr>
                            <m:sty m:val="p"/>
                          </m:rPr>
                          <a:rPr lang="en-US" sz="2000">
                            <a:solidFill>
                              <a:srgbClr val="FFFFFF"/>
                            </a:solidFill>
                            <a:latin typeface="Cambria Math"/>
                          </a:rPr>
                          <m:t>A</m:t>
                        </m:r>
                      </m:e>
                    </m:acc>
                  </m:oMath>
                </a14:m>
                <a:r>
                  <a:rPr lang="en-US" sz="2000" dirty="0" smtClean="0">
                    <a:solidFill>
                      <a:srgbClr val="FFFFFF"/>
                    </a:solidFill>
                  </a:rPr>
                  <a:t>B </a:t>
                </a:r>
                <a:r>
                  <a:rPr lang="en-US" sz="2000" dirty="0">
                    <a:solidFill>
                      <a:srgbClr val="FFFFFF"/>
                    </a:solidFill>
                  </a:rPr>
                  <a:t>+ A</a:t>
                </a:r>
                <a14:m>
                  <m:oMath xmlns:m="http://schemas.openxmlformats.org/officeDocument/2006/math">
                    <m:acc>
                      <m:accPr>
                        <m:chr m:val="̅"/>
                        <m:ctrlPr>
                          <a:rPr lang="en-US" sz="2000" i="1">
                            <a:solidFill>
                              <a:srgbClr val="FFFFFF"/>
                            </a:solidFill>
                            <a:latin typeface="Cambria Math"/>
                          </a:rPr>
                        </m:ctrlPr>
                      </m:accPr>
                      <m:e>
                        <m:r>
                          <m:rPr>
                            <m:sty m:val="p"/>
                          </m:rPr>
                          <a:rPr lang="en-US" sz="2000">
                            <a:solidFill>
                              <a:srgbClr val="FFFFFF"/>
                            </a:solidFill>
                            <a:latin typeface="Cambria Math"/>
                          </a:rPr>
                          <m:t>B</m:t>
                        </m:r>
                      </m:e>
                    </m:acc>
                  </m:oMath>
                </a14:m>
                <a:r>
                  <a:rPr lang="en-US" sz="2000" dirty="0" smtClean="0">
                    <a:solidFill>
                      <a:srgbClr val="FFFFFF"/>
                    </a:solidFill>
                  </a:rPr>
                  <a:t>)</a:t>
                </a:r>
                <a:r>
                  <a:rPr lang="en-US" sz="2000" dirty="0">
                    <a:solidFill>
                      <a:srgbClr val="FFFFFF"/>
                    </a:solidFill>
                  </a:rPr>
                  <a:t>C + </a:t>
                </a:r>
                <a:r>
                  <a:rPr lang="en-US" sz="2000" dirty="0" smtClean="0">
                    <a:solidFill>
                      <a:srgbClr val="FFFFFF"/>
                    </a:solidFill>
                  </a:rPr>
                  <a:t>AB</a:t>
                </a:r>
              </a:p>
              <a:p>
                <a:pPr marL="342900" indent="-342900">
                  <a:spcBef>
                    <a:spcPct val="20000"/>
                  </a:spcBef>
                  <a:buClr>
                    <a:schemeClr val="accent1"/>
                  </a:buClr>
                  <a:buFont typeface="Arial" pitchFamily="34" charset="0"/>
                  <a:buChar char="•"/>
                </a:pPr>
                <a:r>
                  <a:rPr lang="en-US" sz="2000" dirty="0" err="1">
                    <a:solidFill>
                      <a:schemeClr val="accent1"/>
                    </a:solidFill>
                  </a:rPr>
                  <a:t>C</a:t>
                </a:r>
                <a:r>
                  <a:rPr lang="en-US" sz="2000" baseline="-25000" dirty="0" err="1">
                    <a:solidFill>
                      <a:schemeClr val="accent1"/>
                    </a:solidFill>
                  </a:rPr>
                  <a:t>out</a:t>
                </a:r>
                <a:r>
                  <a:rPr lang="en-US" sz="2000" dirty="0">
                    <a:solidFill>
                      <a:schemeClr val="accent1"/>
                    </a:solidFill>
                  </a:rPr>
                  <a:t> = </a:t>
                </a:r>
                <a:r>
                  <a:rPr lang="en-US" sz="2000" dirty="0" smtClean="0">
                    <a:solidFill>
                      <a:schemeClr val="accent1"/>
                    </a:solidFill>
                  </a:rPr>
                  <a:t>(A</a:t>
                </a:r>
                <a:r>
                  <a:rPr lang="en-US" sz="2000" dirty="0">
                    <a:solidFill>
                      <a:schemeClr val="accent1"/>
                    </a:solidFill>
                    <a:sym typeface="Symbol"/>
                  </a:rPr>
                  <a:t>  </a:t>
                </a:r>
                <a:r>
                  <a:rPr lang="en-US" sz="2000" dirty="0" smtClean="0">
                    <a:solidFill>
                      <a:schemeClr val="accent1"/>
                    </a:solidFill>
                  </a:rPr>
                  <a:t>B)C </a:t>
                </a:r>
                <a:r>
                  <a:rPr lang="en-US" sz="2000" dirty="0">
                    <a:solidFill>
                      <a:schemeClr val="accent1"/>
                    </a:solidFill>
                  </a:rPr>
                  <a:t>+ </a:t>
                </a:r>
                <a:r>
                  <a:rPr lang="en-US" sz="2000" dirty="0" smtClean="0">
                    <a:solidFill>
                      <a:schemeClr val="accent1"/>
                    </a:solidFill>
                  </a:rPr>
                  <a:t>AB</a:t>
                </a:r>
              </a:p>
            </p:txBody>
          </p:sp>
        </mc:Choice>
        <mc:Fallback xmlns="">
          <p:sp>
            <p:nvSpPr>
              <p:cNvPr id="15" name="Rectangle 43"/>
              <p:cNvSpPr>
                <a:spLocks noRot="1" noChangeAspect="1" noMove="1" noResize="1" noEditPoints="1" noAdjustHandles="1" noChangeArrowheads="1" noChangeShapeType="1" noTextEdit="1"/>
              </p:cNvSpPr>
              <p:nvPr>
                <p:custDataLst>
                  <p:tags r:id="rId47"/>
                </p:custDataLst>
              </p:nvPr>
            </p:nvSpPr>
            <p:spPr bwMode="auto">
              <a:xfrm>
                <a:off x="3581400" y="685800"/>
                <a:ext cx="5715000" cy="9372600"/>
              </a:xfrm>
              <a:prstGeom prst="rect">
                <a:avLst/>
              </a:prstGeom>
              <a:blipFill rotWithShape="1">
                <a:blip r:embed="rId48"/>
                <a:stretch>
                  <a:fillRect l="-4376" t="-1366" r="-2882"/>
                </a:stretch>
              </a:blipFill>
              <a:ln w="9525">
                <a:noFill/>
                <a:round/>
                <a:headEnd/>
                <a:tailEnd/>
              </a:ln>
              <a:effectLst/>
            </p:spPr>
            <p:txBody>
              <a:bodyPr/>
              <a:lstStyle/>
              <a:p>
                <a:r>
                  <a:rPr lang="en-US">
                    <a:noFill/>
                  </a:rPr>
                  <a:t> </a:t>
                </a:r>
              </a:p>
            </p:txBody>
          </p:sp>
        </mc:Fallback>
      </mc:AlternateContent>
      <p:sp>
        <p:nvSpPr>
          <p:cNvPr id="17" name="Rectangle 3"/>
          <p:cNvSpPr>
            <a:spLocks noChangeArrowheads="1"/>
          </p:cNvSpPr>
          <p:nvPr>
            <p:custDataLst>
              <p:tags r:id="rId3"/>
            </p:custDataLst>
          </p:nvPr>
        </p:nvSpPr>
        <p:spPr bwMode="auto">
          <a:xfrm>
            <a:off x="1219200" y="1447800"/>
            <a:ext cx="1219200" cy="990600"/>
          </a:xfrm>
          <a:prstGeom prst="rect">
            <a:avLst/>
          </a:prstGeom>
          <a:noFill/>
          <a:ln w="28575" algn="ctr">
            <a:solidFill>
              <a:schemeClr val="accent1"/>
            </a:solidFill>
            <a:miter lim="800000"/>
            <a:headEnd/>
            <a:tailEnd/>
          </a:ln>
          <a:effectLst/>
        </p:spPr>
        <p:txBody>
          <a:bodyPr anchor="ctr">
            <a:spAutoFit/>
          </a:bodyPr>
          <a:lstStyle/>
          <a:p>
            <a:endParaRPr lang="en-US"/>
          </a:p>
        </p:txBody>
      </p:sp>
      <p:sp>
        <p:nvSpPr>
          <p:cNvPr id="18" name="Line 6"/>
          <p:cNvSpPr>
            <a:spLocks noChangeShapeType="1"/>
          </p:cNvSpPr>
          <p:nvPr>
            <p:custDataLst>
              <p:tags r:id="rId4"/>
            </p:custDataLst>
          </p:nvPr>
        </p:nvSpPr>
        <p:spPr bwMode="auto">
          <a:xfrm>
            <a:off x="1524000" y="1066800"/>
            <a:ext cx="0" cy="381000"/>
          </a:xfrm>
          <a:prstGeom prst="line">
            <a:avLst/>
          </a:prstGeom>
          <a:noFill/>
          <a:ln w="28575">
            <a:solidFill>
              <a:srgbClr val="FFFFFF"/>
            </a:solidFill>
            <a:round/>
            <a:headEnd type="none" w="med" len="med"/>
            <a:tailEnd type="arrow" w="lg" len="med"/>
          </a:ln>
          <a:effectLst/>
        </p:spPr>
        <p:txBody>
          <a:bodyPr wrap="none" anchor="ctr">
            <a:spAutoFit/>
          </a:bodyPr>
          <a:lstStyle/>
          <a:p>
            <a:endParaRPr lang="en-US"/>
          </a:p>
        </p:txBody>
      </p:sp>
      <p:sp>
        <p:nvSpPr>
          <p:cNvPr id="19" name="Line 7"/>
          <p:cNvSpPr>
            <a:spLocks noChangeShapeType="1"/>
          </p:cNvSpPr>
          <p:nvPr>
            <p:custDataLst>
              <p:tags r:id="rId5"/>
            </p:custDataLst>
          </p:nvPr>
        </p:nvSpPr>
        <p:spPr bwMode="auto">
          <a:xfrm>
            <a:off x="2209800" y="1066800"/>
            <a:ext cx="0" cy="381000"/>
          </a:xfrm>
          <a:prstGeom prst="line">
            <a:avLst/>
          </a:prstGeom>
          <a:noFill/>
          <a:ln w="28575">
            <a:solidFill>
              <a:srgbClr val="FFFFFF"/>
            </a:solidFill>
            <a:round/>
            <a:headEnd type="none" w="med" len="med"/>
            <a:tailEnd type="arrow" w="lg" len="med"/>
          </a:ln>
          <a:effectLst/>
        </p:spPr>
        <p:txBody>
          <a:bodyPr wrap="none" anchor="ctr">
            <a:spAutoFit/>
          </a:bodyPr>
          <a:lstStyle/>
          <a:p>
            <a:endParaRPr lang="en-US"/>
          </a:p>
        </p:txBody>
      </p:sp>
      <p:sp>
        <p:nvSpPr>
          <p:cNvPr id="20" name="Line 10"/>
          <p:cNvSpPr>
            <a:spLocks noChangeShapeType="1"/>
          </p:cNvSpPr>
          <p:nvPr>
            <p:custDataLst>
              <p:tags r:id="rId6"/>
            </p:custDataLst>
          </p:nvPr>
        </p:nvSpPr>
        <p:spPr bwMode="auto">
          <a:xfrm flipH="1">
            <a:off x="762000" y="1981200"/>
            <a:ext cx="457200" cy="0"/>
          </a:xfrm>
          <a:prstGeom prst="line">
            <a:avLst/>
          </a:prstGeom>
          <a:noFill/>
          <a:ln w="28575">
            <a:solidFill>
              <a:srgbClr val="FFFFFF"/>
            </a:solidFill>
            <a:round/>
            <a:headEnd type="none" w="med" len="med"/>
            <a:tailEnd type="arrow" w="lg" len="med"/>
          </a:ln>
          <a:effectLst/>
        </p:spPr>
        <p:txBody>
          <a:bodyPr anchor="ctr">
            <a:spAutoFit/>
          </a:bodyPr>
          <a:lstStyle/>
          <a:p>
            <a:endParaRPr lang="en-US"/>
          </a:p>
        </p:txBody>
      </p:sp>
      <p:sp>
        <p:nvSpPr>
          <p:cNvPr id="21" name="Line 11"/>
          <p:cNvSpPr>
            <a:spLocks noChangeShapeType="1"/>
          </p:cNvSpPr>
          <p:nvPr>
            <p:custDataLst>
              <p:tags r:id="rId7"/>
            </p:custDataLst>
          </p:nvPr>
        </p:nvSpPr>
        <p:spPr bwMode="auto">
          <a:xfrm>
            <a:off x="1828800" y="2438400"/>
            <a:ext cx="0" cy="457200"/>
          </a:xfrm>
          <a:prstGeom prst="line">
            <a:avLst/>
          </a:prstGeom>
          <a:noFill/>
          <a:ln w="28575">
            <a:solidFill>
              <a:srgbClr val="FFFFFF"/>
            </a:solidFill>
            <a:round/>
            <a:headEnd type="none" w="med" len="med"/>
            <a:tailEnd type="arrow" w="lg" len="med"/>
          </a:ln>
          <a:effectLst/>
        </p:spPr>
        <p:txBody>
          <a:bodyPr wrap="square" anchor="ctr">
            <a:spAutoFit/>
          </a:bodyPr>
          <a:lstStyle/>
          <a:p>
            <a:endParaRPr lang="en-US"/>
          </a:p>
        </p:txBody>
      </p:sp>
      <p:sp>
        <p:nvSpPr>
          <p:cNvPr id="22" name="TextBox 21"/>
          <p:cNvSpPr txBox="1"/>
          <p:nvPr>
            <p:custDataLst>
              <p:tags r:id="rId8"/>
            </p:custDataLst>
          </p:nvPr>
        </p:nvSpPr>
        <p:spPr bwMode="auto">
          <a:xfrm>
            <a:off x="1371600" y="435472"/>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smtClean="0">
                <a:solidFill>
                  <a:srgbClr val="FFFFFF"/>
                </a:solidFill>
                <a:latin typeface="Calibri" pitchFamily="34" charset="0"/>
              </a:rPr>
              <a:t>A</a:t>
            </a:r>
          </a:p>
        </p:txBody>
      </p:sp>
      <p:sp>
        <p:nvSpPr>
          <p:cNvPr id="23" name="TextBox 22"/>
          <p:cNvSpPr txBox="1"/>
          <p:nvPr>
            <p:custDataLst>
              <p:tags r:id="rId9"/>
            </p:custDataLst>
          </p:nvPr>
        </p:nvSpPr>
        <p:spPr bwMode="auto">
          <a:xfrm>
            <a:off x="2057400" y="457200"/>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smtClean="0">
                <a:solidFill>
                  <a:srgbClr val="FFFFFF"/>
                </a:solidFill>
                <a:latin typeface="Calibri" pitchFamily="34" charset="0"/>
              </a:rPr>
              <a:t>B</a:t>
            </a:r>
          </a:p>
        </p:txBody>
      </p:sp>
      <p:sp>
        <p:nvSpPr>
          <p:cNvPr id="24" name="TextBox 23"/>
          <p:cNvSpPr txBox="1"/>
          <p:nvPr>
            <p:custDataLst>
              <p:tags r:id="rId10"/>
            </p:custDataLst>
          </p:nvPr>
        </p:nvSpPr>
        <p:spPr bwMode="auto">
          <a:xfrm>
            <a:off x="1676400" y="2797672"/>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a:solidFill>
                  <a:srgbClr val="FFFFFF"/>
                </a:solidFill>
                <a:latin typeface="Calibri" pitchFamily="34" charset="0"/>
              </a:rPr>
              <a:t>S</a:t>
            </a:r>
            <a:endParaRPr lang="en-US" sz="3200" dirty="0" smtClean="0">
              <a:solidFill>
                <a:srgbClr val="FFFFFF"/>
              </a:solidFill>
              <a:latin typeface="Calibri" pitchFamily="34" charset="0"/>
            </a:endParaRPr>
          </a:p>
        </p:txBody>
      </p:sp>
      <p:sp>
        <p:nvSpPr>
          <p:cNvPr id="26" name="Line 10"/>
          <p:cNvSpPr>
            <a:spLocks noChangeShapeType="1"/>
          </p:cNvSpPr>
          <p:nvPr>
            <p:custDataLst>
              <p:tags r:id="rId11"/>
            </p:custDataLst>
          </p:nvPr>
        </p:nvSpPr>
        <p:spPr bwMode="auto">
          <a:xfrm flipH="1">
            <a:off x="2438400" y="1981200"/>
            <a:ext cx="457200" cy="0"/>
          </a:xfrm>
          <a:prstGeom prst="line">
            <a:avLst/>
          </a:prstGeom>
          <a:noFill/>
          <a:ln w="28575">
            <a:solidFill>
              <a:srgbClr val="FFFFFF"/>
            </a:solidFill>
            <a:round/>
            <a:headEnd type="none" w="med" len="med"/>
            <a:tailEnd type="arrow" w="lg" len="med"/>
          </a:ln>
          <a:effectLst/>
        </p:spPr>
        <p:txBody>
          <a:bodyPr anchor="ctr">
            <a:spAutoFit/>
          </a:bodyPr>
          <a:lstStyle/>
          <a:p>
            <a:endParaRPr lang="en-US"/>
          </a:p>
        </p:txBody>
      </p:sp>
      <p:sp>
        <p:nvSpPr>
          <p:cNvPr id="27" name="TextBox 26"/>
          <p:cNvSpPr txBox="1"/>
          <p:nvPr>
            <p:custDataLst>
              <p:tags r:id="rId12"/>
            </p:custDataLst>
          </p:nvPr>
        </p:nvSpPr>
        <p:spPr bwMode="auto">
          <a:xfrm>
            <a:off x="2743200" y="1600200"/>
            <a:ext cx="914400" cy="665761"/>
          </a:xfrm>
          <a:prstGeom prst="rect">
            <a:avLst/>
          </a:prstGeom>
          <a:noFill/>
          <a:ln w="9525">
            <a:noFill/>
            <a:round/>
            <a:headEnd/>
            <a:tailEnd/>
          </a:ln>
          <a:effectLst/>
        </p:spPr>
        <p:txBody>
          <a:bodyPr wrap="none" lIns="0" tIns="0" rIns="0" bIns="0" rtlCol="0">
            <a:noAutofit/>
          </a:bodyPr>
          <a:lstStyle/>
          <a:p>
            <a:pPr algn="ctr" eaLnBrk="1" hangingPunct="1">
              <a:lnSpc>
                <a:spcPct val="116000"/>
              </a:lnSpc>
              <a:tabLst>
                <a:tab pos="723900" algn="l"/>
                <a:tab pos="1447800" algn="l"/>
                <a:tab pos="2171700" algn="l"/>
              </a:tabLst>
            </a:pPr>
            <a:r>
              <a:rPr lang="en-US" sz="3200" dirty="0" err="1" smtClean="0">
                <a:solidFill>
                  <a:srgbClr val="FFFFFF"/>
                </a:solidFill>
                <a:latin typeface="Calibri" pitchFamily="34" charset="0"/>
              </a:rPr>
              <a:t>C</a:t>
            </a:r>
            <a:r>
              <a:rPr lang="en-US" sz="3200" baseline="-25000" dirty="0" err="1" smtClean="0">
                <a:solidFill>
                  <a:srgbClr val="FFFFFF"/>
                </a:solidFill>
                <a:latin typeface="Calibri" pitchFamily="34" charset="0"/>
              </a:rPr>
              <a:t>in</a:t>
            </a:r>
            <a:endParaRPr lang="en-US" sz="3200" baseline="-25000" dirty="0" smtClean="0">
              <a:solidFill>
                <a:srgbClr val="FFFFFF"/>
              </a:solidFill>
              <a:latin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445142384"/>
              </p:ext>
            </p:extLst>
          </p:nvPr>
        </p:nvGraphicFramePr>
        <p:xfrm>
          <a:off x="397622" y="3476102"/>
          <a:ext cx="2878979" cy="3337560"/>
        </p:xfrm>
        <a:graphic>
          <a:graphicData uri="http://schemas.openxmlformats.org/drawingml/2006/table">
            <a:tbl>
              <a:tblPr firstRow="1" bandRow="1">
                <a:tableStyleId>{5C22544A-7EE6-4342-B048-85BDC9FD1C3A}</a:tableStyleId>
              </a:tblPr>
              <a:tblGrid>
                <a:gridCol w="516778"/>
                <a:gridCol w="457200"/>
                <a:gridCol w="533400"/>
                <a:gridCol w="685800"/>
                <a:gridCol w="685801"/>
              </a:tblGrid>
              <a:tr h="370840">
                <a:tc>
                  <a:txBody>
                    <a:bodyPr/>
                    <a:lstStyle/>
                    <a:p>
                      <a:r>
                        <a:rPr lang="en-US" dirty="0" smtClean="0">
                          <a:solidFill>
                            <a:schemeClr val="tx1"/>
                          </a:solidFill>
                        </a:rPr>
                        <a:t>A</a:t>
                      </a:r>
                      <a:endParaRPr lang="en-US" dirty="0">
                        <a:solidFill>
                          <a:schemeClr val="tx1"/>
                        </a:solidFill>
                      </a:endParaRPr>
                    </a:p>
                  </a:txBody>
                  <a:tcPr>
                    <a:noFill/>
                  </a:tcPr>
                </a:tc>
                <a:tc>
                  <a:txBody>
                    <a:bodyPr/>
                    <a:lstStyle/>
                    <a:p>
                      <a:r>
                        <a:rPr lang="en-US" dirty="0" smtClean="0">
                          <a:solidFill>
                            <a:schemeClr val="tx1"/>
                          </a:solidFill>
                        </a:rPr>
                        <a:t>B</a:t>
                      </a:r>
                      <a:endParaRPr lang="en-US" dirty="0">
                        <a:solidFill>
                          <a:schemeClr val="tx1"/>
                        </a:solidFill>
                      </a:endParaRPr>
                    </a:p>
                  </a:txBody>
                  <a:tcPr>
                    <a:noFill/>
                  </a:tcPr>
                </a:tc>
                <a:tc>
                  <a:txBody>
                    <a:bodyPr/>
                    <a:lstStyle/>
                    <a:p>
                      <a:r>
                        <a:rPr lang="en-US" dirty="0" err="1" smtClean="0">
                          <a:solidFill>
                            <a:schemeClr val="tx1"/>
                          </a:solidFill>
                        </a:rPr>
                        <a:t>C</a:t>
                      </a:r>
                      <a:r>
                        <a:rPr lang="en-US" baseline="-25000" dirty="0" err="1" smtClean="0">
                          <a:solidFill>
                            <a:schemeClr val="tx1"/>
                          </a:solidFill>
                        </a:rPr>
                        <a:t>in</a:t>
                      </a:r>
                      <a:endParaRPr lang="en-US" baseline="-25000"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err="1" smtClean="0">
                          <a:solidFill>
                            <a:schemeClr val="tx1"/>
                          </a:solidFill>
                        </a:rPr>
                        <a:t>C</a:t>
                      </a:r>
                      <a:r>
                        <a:rPr lang="en-US" baseline="-25000" dirty="0" err="1" smtClean="0">
                          <a:solidFill>
                            <a:schemeClr val="tx1"/>
                          </a:solidFill>
                        </a:rPr>
                        <a:t>out</a:t>
                      </a:r>
                      <a:endParaRPr lang="en-US" baseline="-25000"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tx1"/>
                          </a:solidFill>
                        </a:rPr>
                        <a:t>S</a:t>
                      </a:r>
                      <a:endParaRPr lang="en-US" dirty="0">
                        <a:solidFill>
                          <a:schemeClr val="tx1"/>
                        </a:solidFill>
                      </a:endParaRPr>
                    </a:p>
                  </a:txBody>
                  <a:tcPr>
                    <a:noFill/>
                  </a:tcPr>
                </a:tc>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1"/>
                          </a:solidFill>
                        </a:rPr>
                        <a:t>0</a:t>
                      </a:r>
                      <a:endParaRPr lang="en-US" dirty="0">
                        <a:solidFill>
                          <a:schemeClr val="accent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1"/>
                          </a:solidFill>
                        </a:rPr>
                        <a:t>0</a:t>
                      </a:r>
                      <a:endParaRPr lang="en-US" dirty="0">
                        <a:solidFill>
                          <a:schemeClr val="accent1"/>
                        </a:solidFill>
                      </a:endParaRPr>
                    </a:p>
                  </a:txBody>
                  <a:tcPr>
                    <a:noFill/>
                  </a:tcPr>
                </a:tc>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1"/>
                          </a:solidFill>
                        </a:rPr>
                        <a:t>0</a:t>
                      </a:r>
                      <a:endParaRPr lang="en-US" dirty="0">
                        <a:solidFill>
                          <a:schemeClr val="accent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1"/>
                          </a:solidFill>
                        </a:rPr>
                        <a:t>1</a:t>
                      </a:r>
                      <a:endParaRPr lang="en-US" dirty="0">
                        <a:solidFill>
                          <a:schemeClr val="accent1"/>
                        </a:solidFill>
                      </a:endParaRPr>
                    </a:p>
                  </a:txBody>
                  <a:tcPr>
                    <a:noFill/>
                  </a:tcPr>
                </a:tc>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1"/>
                          </a:solidFill>
                        </a:rPr>
                        <a:t>0</a:t>
                      </a:r>
                      <a:endParaRPr lang="en-US" dirty="0">
                        <a:solidFill>
                          <a:schemeClr val="accent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1"/>
                          </a:solidFill>
                        </a:rPr>
                        <a:t>1</a:t>
                      </a:r>
                      <a:endParaRPr lang="en-US" dirty="0">
                        <a:solidFill>
                          <a:schemeClr val="accent1"/>
                        </a:solidFill>
                      </a:endParaRPr>
                    </a:p>
                  </a:txBody>
                  <a:tcPr>
                    <a:noFill/>
                  </a:tcPr>
                </a:tc>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1"/>
                          </a:solidFill>
                        </a:rPr>
                        <a:t>1</a:t>
                      </a:r>
                      <a:endParaRPr lang="en-US" dirty="0">
                        <a:solidFill>
                          <a:schemeClr val="accent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1"/>
                          </a:solidFill>
                        </a:rPr>
                        <a:t>0</a:t>
                      </a:r>
                      <a:endParaRPr lang="en-US" dirty="0">
                        <a:solidFill>
                          <a:schemeClr val="accent1"/>
                        </a:solidFill>
                      </a:endParaRPr>
                    </a:p>
                  </a:txBody>
                  <a:tcPr>
                    <a:noFill/>
                  </a:tcPr>
                </a:tc>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1"/>
                          </a:solidFill>
                        </a:rPr>
                        <a:t>0</a:t>
                      </a:r>
                      <a:endParaRPr lang="en-US" dirty="0">
                        <a:solidFill>
                          <a:schemeClr val="accent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1"/>
                          </a:solidFill>
                        </a:rPr>
                        <a:t>1</a:t>
                      </a:r>
                      <a:endParaRPr lang="en-US" dirty="0">
                        <a:solidFill>
                          <a:schemeClr val="accent1"/>
                        </a:solidFill>
                      </a:endParaRPr>
                    </a:p>
                  </a:txBody>
                  <a:tcPr>
                    <a:noFill/>
                  </a:tcPr>
                </a:tc>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1"/>
                          </a:solidFill>
                        </a:rPr>
                        <a:t>1</a:t>
                      </a:r>
                      <a:endParaRPr lang="en-US" dirty="0">
                        <a:solidFill>
                          <a:schemeClr val="accent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1"/>
                          </a:solidFill>
                        </a:rPr>
                        <a:t>0</a:t>
                      </a:r>
                      <a:endParaRPr lang="en-US" dirty="0">
                        <a:solidFill>
                          <a:schemeClr val="accent1"/>
                        </a:solidFill>
                      </a:endParaRPr>
                    </a:p>
                  </a:txBody>
                  <a:tcPr>
                    <a:noFill/>
                  </a:tcPr>
                </a:tc>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1"/>
                          </a:solidFill>
                        </a:rPr>
                        <a:t>1</a:t>
                      </a:r>
                      <a:endParaRPr lang="en-US" dirty="0">
                        <a:solidFill>
                          <a:schemeClr val="accent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1"/>
                          </a:solidFill>
                        </a:rPr>
                        <a:t>0</a:t>
                      </a:r>
                      <a:endParaRPr lang="en-US" dirty="0">
                        <a:solidFill>
                          <a:schemeClr val="accent1"/>
                        </a:solidFill>
                      </a:endParaRPr>
                    </a:p>
                  </a:txBody>
                  <a:tcPr>
                    <a:noFill/>
                  </a:tcPr>
                </a:tc>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1"/>
                          </a:solidFill>
                        </a:rPr>
                        <a:t>1</a:t>
                      </a:r>
                      <a:endParaRPr lang="en-US" dirty="0">
                        <a:solidFill>
                          <a:schemeClr val="accent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1"/>
                          </a:solidFill>
                        </a:rPr>
                        <a:t>1</a:t>
                      </a:r>
                      <a:endParaRPr lang="en-US" dirty="0">
                        <a:solidFill>
                          <a:schemeClr val="accent1"/>
                        </a:solidFill>
                      </a:endParaRPr>
                    </a:p>
                  </a:txBody>
                  <a:tcPr>
                    <a:noFill/>
                  </a:tcPr>
                </a:tc>
              </a:tr>
            </a:tbl>
          </a:graphicData>
        </a:graphic>
      </p:graphicFrame>
      <p:sp>
        <p:nvSpPr>
          <p:cNvPr id="28" name="TextBox 27"/>
          <p:cNvSpPr txBox="1"/>
          <p:nvPr>
            <p:custDataLst>
              <p:tags r:id="rId13"/>
            </p:custDataLst>
          </p:nvPr>
        </p:nvSpPr>
        <p:spPr bwMode="auto">
          <a:xfrm>
            <a:off x="76200" y="1620239"/>
            <a:ext cx="914400" cy="665761"/>
          </a:xfrm>
          <a:prstGeom prst="rect">
            <a:avLst/>
          </a:prstGeom>
          <a:noFill/>
          <a:ln w="9525">
            <a:noFill/>
            <a:round/>
            <a:headEnd/>
            <a:tailEnd/>
          </a:ln>
          <a:effectLst/>
        </p:spPr>
        <p:txBody>
          <a:bodyPr wrap="none" lIns="0" tIns="0" rIns="0" bIns="0" rtlCol="0">
            <a:noAutofit/>
          </a:bodyPr>
          <a:lstStyle/>
          <a:p>
            <a:pPr algn="ctr" eaLnBrk="1" hangingPunct="1">
              <a:lnSpc>
                <a:spcPct val="116000"/>
              </a:lnSpc>
              <a:tabLst>
                <a:tab pos="723900" algn="l"/>
                <a:tab pos="1447800" algn="l"/>
                <a:tab pos="2171700" algn="l"/>
              </a:tabLst>
            </a:pPr>
            <a:r>
              <a:rPr lang="en-US" sz="3200" dirty="0" err="1" smtClean="0">
                <a:solidFill>
                  <a:srgbClr val="FFFFFF"/>
                </a:solidFill>
                <a:latin typeface="Calibri" pitchFamily="34" charset="0"/>
              </a:rPr>
              <a:t>C</a:t>
            </a:r>
            <a:r>
              <a:rPr lang="en-US" sz="3200" baseline="-25000" dirty="0" err="1" smtClean="0">
                <a:solidFill>
                  <a:srgbClr val="FFFFFF"/>
                </a:solidFill>
                <a:latin typeface="Calibri" pitchFamily="34" charset="0"/>
              </a:rPr>
              <a:t>out</a:t>
            </a:r>
            <a:endParaRPr lang="en-US" sz="3200" baseline="-25000" dirty="0" smtClean="0">
              <a:solidFill>
                <a:srgbClr val="FFFFFF"/>
              </a:solidFill>
              <a:latin typeface="Calibri" pitchFamily="34" charset="0"/>
            </a:endParaRPr>
          </a:p>
        </p:txBody>
      </p:sp>
      <p:sp>
        <p:nvSpPr>
          <p:cNvPr id="16" name="Line 6"/>
          <p:cNvSpPr>
            <a:spLocks noChangeShapeType="1"/>
          </p:cNvSpPr>
          <p:nvPr>
            <p:custDataLst>
              <p:tags r:id="rId14"/>
            </p:custDataLst>
          </p:nvPr>
        </p:nvSpPr>
        <p:spPr bwMode="auto">
          <a:xfrm>
            <a:off x="8016338" y="2582257"/>
            <a:ext cx="373754"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25" name="AutoShape 4"/>
          <p:cNvSpPr>
            <a:spLocks noChangeArrowheads="1"/>
          </p:cNvSpPr>
          <p:nvPr>
            <p:custDataLst>
              <p:tags r:id="rId15"/>
            </p:custDataLst>
          </p:nvPr>
        </p:nvSpPr>
        <p:spPr bwMode="auto">
          <a:xfrm flipH="1">
            <a:off x="7699855" y="2514600"/>
            <a:ext cx="316483" cy="332245"/>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29" name="Line 7"/>
          <p:cNvSpPr>
            <a:spLocks noChangeShapeType="1"/>
          </p:cNvSpPr>
          <p:nvPr>
            <p:custDataLst>
              <p:tags r:id="rId16"/>
            </p:custDataLst>
          </p:nvPr>
        </p:nvSpPr>
        <p:spPr bwMode="auto">
          <a:xfrm>
            <a:off x="7622067" y="2675239"/>
            <a:ext cx="77787"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30" name="AutoShape 4"/>
          <p:cNvSpPr>
            <a:spLocks noChangeArrowheads="1"/>
          </p:cNvSpPr>
          <p:nvPr>
            <p:custDataLst>
              <p:tags r:id="rId17"/>
            </p:custDataLst>
          </p:nvPr>
        </p:nvSpPr>
        <p:spPr bwMode="auto">
          <a:xfrm flipH="1">
            <a:off x="7699857" y="2912688"/>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31" name="Line 6"/>
          <p:cNvSpPr>
            <a:spLocks noChangeShapeType="1"/>
          </p:cNvSpPr>
          <p:nvPr>
            <p:custDataLst>
              <p:tags r:id="rId18"/>
            </p:custDataLst>
          </p:nvPr>
        </p:nvSpPr>
        <p:spPr bwMode="auto">
          <a:xfrm>
            <a:off x="8006467" y="2988887"/>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32" name="Line 7"/>
          <p:cNvSpPr>
            <a:spLocks noChangeShapeType="1"/>
          </p:cNvSpPr>
          <p:nvPr>
            <p:custDataLst>
              <p:tags r:id="rId19"/>
            </p:custDataLst>
          </p:nvPr>
        </p:nvSpPr>
        <p:spPr bwMode="auto">
          <a:xfrm flipV="1">
            <a:off x="7546322" y="3065088"/>
            <a:ext cx="153536"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33" name="AutoShape 14"/>
          <p:cNvSpPr>
            <a:spLocks noChangeArrowheads="1"/>
          </p:cNvSpPr>
          <p:nvPr>
            <p:custDataLst>
              <p:tags r:id="rId20"/>
            </p:custDataLst>
          </p:nvPr>
        </p:nvSpPr>
        <p:spPr bwMode="auto">
          <a:xfrm>
            <a:off x="7254336" y="2902331"/>
            <a:ext cx="292554" cy="315157"/>
          </a:xfrm>
          <a:prstGeom prst="moon">
            <a:avLst>
              <a:gd name="adj" fmla="val 8750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34" name="Line 16"/>
          <p:cNvSpPr>
            <a:spLocks noChangeShapeType="1"/>
          </p:cNvSpPr>
          <p:nvPr>
            <p:custDataLst>
              <p:tags r:id="rId21"/>
            </p:custDataLst>
          </p:nvPr>
        </p:nvSpPr>
        <p:spPr bwMode="auto">
          <a:xfrm rot="16200000" flipV="1">
            <a:off x="7591113" y="3084980"/>
            <a:ext cx="1600200" cy="2239"/>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35" name="TextBox 34"/>
          <p:cNvSpPr txBox="1"/>
          <p:nvPr/>
        </p:nvSpPr>
        <p:spPr bwMode="auto">
          <a:xfrm flipH="1">
            <a:off x="6568212" y="2590800"/>
            <a:ext cx="518388" cy="396456"/>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err="1" smtClean="0">
                <a:solidFill>
                  <a:srgbClr val="FFFFFF"/>
                </a:solidFill>
                <a:latin typeface="Calibri" pitchFamily="34" charset="0"/>
              </a:rPr>
              <a:t>C</a:t>
            </a:r>
            <a:r>
              <a:rPr lang="en-US" baseline="-25000" dirty="0" err="1" smtClean="0">
                <a:solidFill>
                  <a:srgbClr val="FFFFFF"/>
                </a:solidFill>
                <a:latin typeface="Calibri" pitchFamily="34" charset="0"/>
              </a:rPr>
              <a:t>out</a:t>
            </a:r>
            <a:endParaRPr lang="en-US" baseline="-25000" dirty="0" smtClean="0">
              <a:solidFill>
                <a:srgbClr val="FFFFFF"/>
              </a:solidFill>
              <a:latin typeface="Calibri" pitchFamily="34" charset="0"/>
            </a:endParaRPr>
          </a:p>
        </p:txBody>
      </p:sp>
      <p:sp>
        <p:nvSpPr>
          <p:cNvPr id="36" name="Line 16"/>
          <p:cNvSpPr>
            <a:spLocks noChangeShapeType="1"/>
          </p:cNvSpPr>
          <p:nvPr>
            <p:custDataLst>
              <p:tags r:id="rId22"/>
            </p:custDataLst>
          </p:nvPr>
        </p:nvSpPr>
        <p:spPr bwMode="auto">
          <a:xfrm rot="16200000" flipV="1">
            <a:off x="7651176" y="3179555"/>
            <a:ext cx="1787114" cy="1"/>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37" name="Line 16"/>
          <p:cNvSpPr>
            <a:spLocks noChangeShapeType="1"/>
          </p:cNvSpPr>
          <p:nvPr>
            <p:custDataLst>
              <p:tags r:id="rId23"/>
            </p:custDataLst>
          </p:nvPr>
        </p:nvSpPr>
        <p:spPr bwMode="auto">
          <a:xfrm rot="16200000" flipV="1">
            <a:off x="7500246" y="2789844"/>
            <a:ext cx="245688"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38" name="Line 7"/>
          <p:cNvSpPr>
            <a:spLocks noChangeShapeType="1"/>
          </p:cNvSpPr>
          <p:nvPr>
            <p:custDataLst>
              <p:tags r:id="rId24"/>
            </p:custDataLst>
          </p:nvPr>
        </p:nvSpPr>
        <p:spPr bwMode="auto">
          <a:xfrm flipV="1">
            <a:off x="7546890" y="2912688"/>
            <a:ext cx="66348"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cxnSp>
        <p:nvCxnSpPr>
          <p:cNvPr id="39" name="Straight Connector 38"/>
          <p:cNvCxnSpPr/>
          <p:nvPr/>
        </p:nvCxnSpPr>
        <p:spPr>
          <a:xfrm>
            <a:off x="8385090" y="275385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Line 11"/>
          <p:cNvSpPr>
            <a:spLocks noChangeShapeType="1"/>
          </p:cNvSpPr>
          <p:nvPr>
            <p:custDataLst>
              <p:tags r:id="rId25"/>
            </p:custDataLst>
          </p:nvPr>
        </p:nvSpPr>
        <p:spPr bwMode="auto">
          <a:xfrm flipV="1">
            <a:off x="8016338" y="2804000"/>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sp>
        <p:nvSpPr>
          <p:cNvPr id="41" name="TextBox 40"/>
          <p:cNvSpPr txBox="1"/>
          <p:nvPr/>
        </p:nvSpPr>
        <p:spPr bwMode="auto">
          <a:xfrm flipH="1">
            <a:off x="7147788" y="4322709"/>
            <a:ext cx="287556"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S</a:t>
            </a:r>
            <a:endParaRPr lang="en-US" dirty="0" smtClean="0">
              <a:solidFill>
                <a:srgbClr val="FFFFFF"/>
              </a:solidFill>
              <a:latin typeface="Calibri" pitchFamily="34" charset="0"/>
            </a:endParaRPr>
          </a:p>
        </p:txBody>
      </p:sp>
      <p:sp>
        <p:nvSpPr>
          <p:cNvPr id="42" name="TextBox 41"/>
          <p:cNvSpPr txBox="1"/>
          <p:nvPr/>
        </p:nvSpPr>
        <p:spPr bwMode="auto">
          <a:xfrm flipH="1">
            <a:off x="8232690" y="1981200"/>
            <a:ext cx="314808"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A</a:t>
            </a:r>
            <a:endParaRPr lang="en-US" dirty="0" smtClean="0">
              <a:solidFill>
                <a:srgbClr val="FFFFFF"/>
              </a:solidFill>
              <a:latin typeface="Calibri" pitchFamily="34" charset="0"/>
            </a:endParaRPr>
          </a:p>
        </p:txBody>
      </p:sp>
      <p:sp>
        <p:nvSpPr>
          <p:cNvPr id="43" name="TextBox 42"/>
          <p:cNvSpPr txBox="1"/>
          <p:nvPr/>
        </p:nvSpPr>
        <p:spPr bwMode="auto">
          <a:xfrm flipH="1">
            <a:off x="8392333" y="1981200"/>
            <a:ext cx="306792"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B</a:t>
            </a:r>
            <a:endParaRPr lang="en-US" dirty="0" smtClean="0">
              <a:solidFill>
                <a:srgbClr val="FFFFFF"/>
              </a:solidFill>
              <a:latin typeface="Calibri" pitchFamily="34" charset="0"/>
            </a:endParaRPr>
          </a:p>
        </p:txBody>
      </p:sp>
      <p:cxnSp>
        <p:nvCxnSpPr>
          <p:cNvPr id="44" name="Straight Connector 43"/>
          <p:cNvCxnSpPr/>
          <p:nvPr/>
        </p:nvCxnSpPr>
        <p:spPr>
          <a:xfrm>
            <a:off x="8385090" y="310003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Line 7"/>
          <p:cNvSpPr>
            <a:spLocks noChangeShapeType="1"/>
          </p:cNvSpPr>
          <p:nvPr>
            <p:custDataLst>
              <p:tags r:id="rId26"/>
            </p:custDataLst>
          </p:nvPr>
        </p:nvSpPr>
        <p:spPr bwMode="auto">
          <a:xfrm>
            <a:off x="6964264" y="3048000"/>
            <a:ext cx="279413"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46" name="AutoShape 4"/>
          <p:cNvSpPr>
            <a:spLocks noChangeArrowheads="1"/>
          </p:cNvSpPr>
          <p:nvPr>
            <p:custDataLst>
              <p:tags r:id="rId27"/>
            </p:custDataLst>
          </p:nvPr>
        </p:nvSpPr>
        <p:spPr bwMode="auto">
          <a:xfrm flipH="1">
            <a:off x="7699290" y="3293688"/>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47" name="Line 16"/>
          <p:cNvSpPr>
            <a:spLocks noChangeShapeType="1"/>
          </p:cNvSpPr>
          <p:nvPr>
            <p:custDataLst>
              <p:tags r:id="rId28"/>
            </p:custDataLst>
          </p:nvPr>
        </p:nvSpPr>
        <p:spPr bwMode="auto">
          <a:xfrm>
            <a:off x="8006466" y="3522288"/>
            <a:ext cx="704677"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48" name="Line 7"/>
          <p:cNvSpPr>
            <a:spLocks noChangeShapeType="1"/>
          </p:cNvSpPr>
          <p:nvPr>
            <p:custDataLst>
              <p:tags r:id="rId29"/>
            </p:custDataLst>
          </p:nvPr>
        </p:nvSpPr>
        <p:spPr bwMode="auto">
          <a:xfrm flipV="1">
            <a:off x="7623090" y="3463178"/>
            <a:ext cx="76200"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49" name="Line 7"/>
          <p:cNvSpPr>
            <a:spLocks noChangeShapeType="1"/>
          </p:cNvSpPr>
          <p:nvPr>
            <p:custDataLst>
              <p:tags r:id="rId30"/>
            </p:custDataLst>
          </p:nvPr>
        </p:nvSpPr>
        <p:spPr bwMode="auto">
          <a:xfrm>
            <a:off x="7546322" y="3217486"/>
            <a:ext cx="76200"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50" name="Line 16"/>
          <p:cNvSpPr>
            <a:spLocks noChangeShapeType="1"/>
          </p:cNvSpPr>
          <p:nvPr>
            <p:custDataLst>
              <p:tags r:id="rId31"/>
            </p:custDataLst>
          </p:nvPr>
        </p:nvSpPr>
        <p:spPr bwMode="auto">
          <a:xfrm rot="16200000">
            <a:off x="7512683" y="3340333"/>
            <a:ext cx="245690"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51" name="Line 16"/>
          <p:cNvSpPr>
            <a:spLocks noChangeShapeType="1"/>
          </p:cNvSpPr>
          <p:nvPr>
            <p:custDataLst>
              <p:tags r:id="rId32"/>
            </p:custDataLst>
          </p:nvPr>
        </p:nvSpPr>
        <p:spPr bwMode="auto">
          <a:xfrm rot="16200000" flipV="1">
            <a:off x="8137035" y="3706913"/>
            <a:ext cx="1148216" cy="2"/>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52" name="TextBox 51"/>
          <p:cNvSpPr txBox="1"/>
          <p:nvPr/>
        </p:nvSpPr>
        <p:spPr bwMode="auto">
          <a:xfrm flipH="1">
            <a:off x="8763000" y="2667000"/>
            <a:ext cx="420605" cy="396456"/>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err="1" smtClean="0">
                <a:solidFill>
                  <a:srgbClr val="FFFFFF"/>
                </a:solidFill>
                <a:latin typeface="Calibri" pitchFamily="34" charset="0"/>
              </a:rPr>
              <a:t>C</a:t>
            </a:r>
            <a:r>
              <a:rPr lang="en-US" baseline="-25000" dirty="0" err="1" smtClean="0">
                <a:solidFill>
                  <a:srgbClr val="FFFFFF"/>
                </a:solidFill>
                <a:latin typeface="Calibri" pitchFamily="34" charset="0"/>
              </a:rPr>
              <a:t>in</a:t>
            </a:r>
            <a:endParaRPr lang="en-US" baseline="-25000" dirty="0" smtClean="0">
              <a:solidFill>
                <a:srgbClr val="FFFFFF"/>
              </a:solidFill>
              <a:latin typeface="Calibri" pitchFamily="34" charset="0"/>
            </a:endParaRPr>
          </a:p>
        </p:txBody>
      </p:sp>
      <p:cxnSp>
        <p:nvCxnSpPr>
          <p:cNvPr id="53" name="Straight Connector 52"/>
          <p:cNvCxnSpPr/>
          <p:nvPr/>
        </p:nvCxnSpPr>
        <p:spPr>
          <a:xfrm>
            <a:off x="8558744" y="3100033"/>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8385090" y="31242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Line 16"/>
          <p:cNvSpPr>
            <a:spLocks noChangeShapeType="1"/>
          </p:cNvSpPr>
          <p:nvPr>
            <p:custDataLst>
              <p:tags r:id="rId33"/>
            </p:custDataLst>
          </p:nvPr>
        </p:nvSpPr>
        <p:spPr bwMode="auto">
          <a:xfrm>
            <a:off x="8014184" y="3132806"/>
            <a:ext cx="1094806"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56" name="Straight Connector 55"/>
          <p:cNvCxnSpPr/>
          <p:nvPr/>
        </p:nvCxnSpPr>
        <p:spPr>
          <a:xfrm>
            <a:off x="8385090" y="33528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7" name="Line 6"/>
          <p:cNvSpPr>
            <a:spLocks noChangeShapeType="1"/>
          </p:cNvSpPr>
          <p:nvPr>
            <p:custDataLst>
              <p:tags r:id="rId34"/>
            </p:custDataLst>
          </p:nvPr>
        </p:nvSpPr>
        <p:spPr bwMode="auto">
          <a:xfrm>
            <a:off x="8004089" y="3376322"/>
            <a:ext cx="540643"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58" name="AutoShape 14"/>
          <p:cNvSpPr>
            <a:spLocks noChangeArrowheads="1"/>
          </p:cNvSpPr>
          <p:nvPr>
            <p:custDataLst>
              <p:tags r:id="rId35"/>
            </p:custDataLst>
          </p:nvPr>
        </p:nvSpPr>
        <p:spPr bwMode="auto">
          <a:xfrm>
            <a:off x="7718779" y="3799643"/>
            <a:ext cx="292554" cy="315157"/>
          </a:xfrm>
          <a:prstGeom prst="moon">
            <a:avLst>
              <a:gd name="adj" fmla="val 8750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59" name="Freeform 58"/>
          <p:cNvSpPr/>
          <p:nvPr/>
        </p:nvSpPr>
        <p:spPr>
          <a:xfrm>
            <a:off x="8034571" y="3808423"/>
            <a:ext cx="45719" cy="296214"/>
          </a:xfrm>
          <a:custGeom>
            <a:avLst/>
            <a:gdLst>
              <a:gd name="connsiteX0" fmla="*/ 57955 w 57955"/>
              <a:gd name="connsiteY0" fmla="*/ 0 h 296214"/>
              <a:gd name="connsiteX1" fmla="*/ 0 w 57955"/>
              <a:gd name="connsiteY1" fmla="*/ 148107 h 296214"/>
              <a:gd name="connsiteX2" fmla="*/ 57955 w 57955"/>
              <a:gd name="connsiteY2" fmla="*/ 296214 h 296214"/>
            </a:gdLst>
            <a:ahLst/>
            <a:cxnLst>
              <a:cxn ang="0">
                <a:pos x="connsiteX0" y="connsiteY0"/>
              </a:cxn>
              <a:cxn ang="0">
                <a:pos x="connsiteX1" y="connsiteY1"/>
              </a:cxn>
              <a:cxn ang="0">
                <a:pos x="connsiteX2" y="connsiteY2"/>
              </a:cxn>
            </a:cxnLst>
            <a:rect l="l" t="t" r="r" b="b"/>
            <a:pathLst>
              <a:path w="57955" h="296214">
                <a:moveTo>
                  <a:pt x="57955" y="0"/>
                </a:moveTo>
                <a:cubicBezTo>
                  <a:pt x="28977" y="49369"/>
                  <a:pt x="0" y="98738"/>
                  <a:pt x="0" y="148107"/>
                </a:cubicBezTo>
                <a:cubicBezTo>
                  <a:pt x="0" y="197476"/>
                  <a:pt x="28977" y="246845"/>
                  <a:pt x="57955" y="29621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ine 7"/>
          <p:cNvSpPr>
            <a:spLocks noChangeShapeType="1"/>
          </p:cNvSpPr>
          <p:nvPr>
            <p:custDataLst>
              <p:tags r:id="rId36"/>
            </p:custDataLst>
          </p:nvPr>
        </p:nvSpPr>
        <p:spPr bwMode="auto">
          <a:xfrm>
            <a:off x="7623090" y="3952043"/>
            <a:ext cx="77787"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61" name="AutoShape 14"/>
          <p:cNvSpPr>
            <a:spLocks noChangeArrowheads="1"/>
          </p:cNvSpPr>
          <p:nvPr>
            <p:custDataLst>
              <p:tags r:id="rId37"/>
            </p:custDataLst>
          </p:nvPr>
        </p:nvSpPr>
        <p:spPr bwMode="auto">
          <a:xfrm>
            <a:off x="7185379" y="4028243"/>
            <a:ext cx="292554" cy="315157"/>
          </a:xfrm>
          <a:prstGeom prst="moon">
            <a:avLst>
              <a:gd name="adj" fmla="val 8750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62" name="Freeform 61"/>
          <p:cNvSpPr/>
          <p:nvPr/>
        </p:nvSpPr>
        <p:spPr>
          <a:xfrm>
            <a:off x="7501171" y="4037023"/>
            <a:ext cx="45719" cy="296214"/>
          </a:xfrm>
          <a:custGeom>
            <a:avLst/>
            <a:gdLst>
              <a:gd name="connsiteX0" fmla="*/ 57955 w 57955"/>
              <a:gd name="connsiteY0" fmla="*/ 0 h 296214"/>
              <a:gd name="connsiteX1" fmla="*/ 0 w 57955"/>
              <a:gd name="connsiteY1" fmla="*/ 148107 h 296214"/>
              <a:gd name="connsiteX2" fmla="*/ 57955 w 57955"/>
              <a:gd name="connsiteY2" fmla="*/ 296214 h 296214"/>
            </a:gdLst>
            <a:ahLst/>
            <a:cxnLst>
              <a:cxn ang="0">
                <a:pos x="connsiteX0" y="connsiteY0"/>
              </a:cxn>
              <a:cxn ang="0">
                <a:pos x="connsiteX1" y="connsiteY1"/>
              </a:cxn>
              <a:cxn ang="0">
                <a:pos x="connsiteX2" y="connsiteY2"/>
              </a:cxn>
            </a:cxnLst>
            <a:rect l="l" t="t" r="r" b="b"/>
            <a:pathLst>
              <a:path w="57955" h="296214">
                <a:moveTo>
                  <a:pt x="57955" y="0"/>
                </a:moveTo>
                <a:cubicBezTo>
                  <a:pt x="28977" y="49369"/>
                  <a:pt x="0" y="98738"/>
                  <a:pt x="0" y="148107"/>
                </a:cubicBezTo>
                <a:cubicBezTo>
                  <a:pt x="0" y="197476"/>
                  <a:pt x="28977" y="246845"/>
                  <a:pt x="57955" y="29621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Line 7"/>
          <p:cNvSpPr>
            <a:spLocks noChangeShapeType="1"/>
          </p:cNvSpPr>
          <p:nvPr>
            <p:custDataLst>
              <p:tags r:id="rId38"/>
            </p:custDataLst>
          </p:nvPr>
        </p:nvSpPr>
        <p:spPr bwMode="auto">
          <a:xfrm rot="16200000">
            <a:off x="6975391" y="4381499"/>
            <a:ext cx="380999" cy="1"/>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64" name="Line 6"/>
          <p:cNvSpPr>
            <a:spLocks noChangeShapeType="1"/>
          </p:cNvSpPr>
          <p:nvPr>
            <p:custDataLst>
              <p:tags r:id="rId39"/>
            </p:custDataLst>
          </p:nvPr>
        </p:nvSpPr>
        <p:spPr bwMode="auto">
          <a:xfrm>
            <a:off x="8080290" y="3886200"/>
            <a:ext cx="312043"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65" name="Line 11"/>
          <p:cNvSpPr>
            <a:spLocks noChangeShapeType="1"/>
          </p:cNvSpPr>
          <p:nvPr>
            <p:custDataLst>
              <p:tags r:id="rId40"/>
            </p:custDataLst>
          </p:nvPr>
        </p:nvSpPr>
        <p:spPr bwMode="auto">
          <a:xfrm flipV="1">
            <a:off x="8080290" y="4038600"/>
            <a:ext cx="464442" cy="0"/>
          </a:xfrm>
          <a:prstGeom prst="line">
            <a:avLst/>
          </a:prstGeom>
          <a:noFill/>
          <a:ln w="28575">
            <a:solidFill>
              <a:srgbClr val="FFFFFF"/>
            </a:solidFill>
            <a:miter lim="800000"/>
            <a:headEnd/>
            <a:tailEnd type="none"/>
          </a:ln>
          <a:effectLst/>
        </p:spPr>
        <p:txBody>
          <a:bodyPr/>
          <a:lstStyle/>
          <a:p>
            <a:endParaRPr lang="en-US" dirty="0">
              <a:latin typeface="Calibri" pitchFamily="34" charset="0"/>
            </a:endParaRPr>
          </a:p>
        </p:txBody>
      </p:sp>
      <p:sp>
        <p:nvSpPr>
          <p:cNvPr id="66" name="Line 16"/>
          <p:cNvSpPr>
            <a:spLocks noChangeShapeType="1"/>
          </p:cNvSpPr>
          <p:nvPr>
            <p:custDataLst>
              <p:tags r:id="rId41"/>
            </p:custDataLst>
          </p:nvPr>
        </p:nvSpPr>
        <p:spPr bwMode="auto">
          <a:xfrm>
            <a:off x="7546889" y="4267200"/>
            <a:ext cx="1164253"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67" name="Line 16"/>
          <p:cNvSpPr>
            <a:spLocks noChangeShapeType="1"/>
          </p:cNvSpPr>
          <p:nvPr>
            <p:custDataLst>
              <p:tags r:id="rId42"/>
            </p:custDataLst>
          </p:nvPr>
        </p:nvSpPr>
        <p:spPr bwMode="auto">
          <a:xfrm rot="16200000" flipV="1">
            <a:off x="7544565" y="4023837"/>
            <a:ext cx="169487" cy="12438"/>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68" name="Line 7"/>
          <p:cNvSpPr>
            <a:spLocks noChangeShapeType="1"/>
          </p:cNvSpPr>
          <p:nvPr>
            <p:custDataLst>
              <p:tags r:id="rId43"/>
            </p:custDataLst>
          </p:nvPr>
        </p:nvSpPr>
        <p:spPr bwMode="auto">
          <a:xfrm>
            <a:off x="7546890" y="4114800"/>
            <a:ext cx="77787"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69" name="Rectangle 3"/>
          <p:cNvSpPr>
            <a:spLocks noChangeArrowheads="1"/>
          </p:cNvSpPr>
          <p:nvPr>
            <p:custDataLst>
              <p:tags r:id="rId44"/>
            </p:custDataLst>
          </p:nvPr>
        </p:nvSpPr>
        <p:spPr bwMode="auto">
          <a:xfrm>
            <a:off x="7071588" y="2388275"/>
            <a:ext cx="1760069" cy="2031325"/>
          </a:xfrm>
          <a:prstGeom prst="rect">
            <a:avLst/>
          </a:prstGeom>
          <a:noFill/>
          <a:ln w="28575" algn="ctr">
            <a:solidFill>
              <a:schemeClr val="accent1"/>
            </a:solidFill>
            <a:miter lim="800000"/>
            <a:headEnd/>
            <a:tailEnd/>
          </a:ln>
          <a:effectLst/>
        </p:spPr>
        <p:txBody>
          <a:bodyPr wrap="square" anchor="ctr">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8909090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3250" name="Rectangle 2"/>
          <p:cNvSpPr>
            <a:spLocks noGrp="1" noChangeArrowheads="1"/>
          </p:cNvSpPr>
          <p:nvPr>
            <p:ph type="title"/>
            <p:custDataLst>
              <p:tags r:id="rId1"/>
            </p:custDataLst>
          </p:nvPr>
        </p:nvSpPr>
        <p:spPr/>
        <p:txBody>
          <a:bodyPr>
            <a:noAutofit/>
          </a:bodyPr>
          <a:lstStyle/>
          <a:p>
            <a:r>
              <a:rPr lang="en-US" dirty="0" smtClean="0"/>
              <a:t>4-bit Adder</a:t>
            </a:r>
            <a:endParaRPr lang="en-US" dirty="0"/>
          </a:p>
        </p:txBody>
      </p:sp>
      <p:sp>
        <p:nvSpPr>
          <p:cNvPr id="15" name="Rectangle 43"/>
          <p:cNvSpPr>
            <a:spLocks noChangeArrowheads="1"/>
          </p:cNvSpPr>
          <p:nvPr>
            <p:custDataLst>
              <p:tags r:id="rId2"/>
            </p:custDataLst>
          </p:nvPr>
        </p:nvSpPr>
        <p:spPr bwMode="auto">
          <a:xfrm>
            <a:off x="3505200" y="685800"/>
            <a:ext cx="5638800" cy="5667375"/>
          </a:xfrm>
          <a:prstGeom prst="rect">
            <a:avLst/>
          </a:prstGeom>
          <a:noFill/>
          <a:ln w="9525">
            <a:noFill/>
            <a:round/>
            <a:headEnd/>
            <a:tailEnd/>
          </a:ln>
          <a:effectLst/>
        </p:spPr>
        <p:txBody>
          <a:bodyPr lIns="0" tIns="0" rIns="0" bIns="0">
            <a:noAutofit/>
          </a:bodyPr>
          <a:lstStyle/>
          <a:p>
            <a:pPr marL="342900" indent="-342900">
              <a:spcBef>
                <a:spcPct val="20000"/>
              </a:spcBef>
              <a:buClr>
                <a:schemeClr val="tx2"/>
              </a:buClr>
            </a:pPr>
            <a:r>
              <a:rPr lang="en-US" sz="3200" dirty="0" smtClean="0">
                <a:solidFill>
                  <a:schemeClr val="accent1"/>
                </a:solidFill>
                <a:latin typeface="Calibri"/>
              </a:rPr>
              <a:t>4-Bit Full Adder</a:t>
            </a:r>
          </a:p>
          <a:p>
            <a:pPr marL="342900" indent="-342900">
              <a:spcBef>
                <a:spcPct val="20000"/>
              </a:spcBef>
              <a:buClr>
                <a:schemeClr val="accent1"/>
              </a:buClr>
              <a:buFont typeface="Arial" pitchFamily="34" charset="0"/>
              <a:buChar char="•"/>
            </a:pPr>
            <a:r>
              <a:rPr lang="en-US" sz="2800" dirty="0" smtClean="0">
                <a:solidFill>
                  <a:srgbClr val="FFFFFF"/>
                </a:solidFill>
                <a:latin typeface="Calibri"/>
              </a:rPr>
              <a:t>Adds two 4-bit numbers and carry in</a:t>
            </a:r>
          </a:p>
          <a:p>
            <a:pPr marL="342900" indent="-342900">
              <a:spcBef>
                <a:spcPct val="20000"/>
              </a:spcBef>
              <a:buClr>
                <a:schemeClr val="accent1"/>
              </a:buClr>
              <a:buFont typeface="Arial" pitchFamily="34" charset="0"/>
              <a:buChar char="•"/>
            </a:pPr>
            <a:r>
              <a:rPr lang="en-US" sz="2800" dirty="0" smtClean="0">
                <a:solidFill>
                  <a:srgbClr val="FFFFFF"/>
                </a:solidFill>
                <a:latin typeface="Calibri"/>
              </a:rPr>
              <a:t>Computes 4-bit result and carry out</a:t>
            </a:r>
          </a:p>
          <a:p>
            <a:pPr marL="342900" indent="-342900">
              <a:spcBef>
                <a:spcPct val="20000"/>
              </a:spcBef>
              <a:buClr>
                <a:schemeClr val="accent1"/>
              </a:buClr>
              <a:buFont typeface="Arial" pitchFamily="34" charset="0"/>
              <a:buChar char="•"/>
            </a:pPr>
            <a:r>
              <a:rPr lang="en-US" sz="2800" dirty="0" smtClean="0">
                <a:solidFill>
                  <a:srgbClr val="FFFFFF"/>
                </a:solidFill>
                <a:latin typeface="Calibri"/>
              </a:rPr>
              <a:t>Can be cascaded</a:t>
            </a:r>
          </a:p>
        </p:txBody>
      </p:sp>
      <p:sp>
        <p:nvSpPr>
          <p:cNvPr id="17" name="Rectangle 3"/>
          <p:cNvSpPr>
            <a:spLocks noChangeArrowheads="1"/>
          </p:cNvSpPr>
          <p:nvPr>
            <p:custDataLst>
              <p:tags r:id="rId3"/>
            </p:custDataLst>
          </p:nvPr>
        </p:nvSpPr>
        <p:spPr bwMode="auto">
          <a:xfrm>
            <a:off x="1219200" y="1447800"/>
            <a:ext cx="1219200" cy="990600"/>
          </a:xfrm>
          <a:prstGeom prst="rect">
            <a:avLst/>
          </a:prstGeom>
          <a:noFill/>
          <a:ln w="28575" algn="ctr">
            <a:solidFill>
              <a:schemeClr val="accent2">
                <a:lumMod val="60000"/>
                <a:lumOff val="40000"/>
              </a:schemeClr>
            </a:solidFill>
            <a:miter lim="800000"/>
            <a:headEnd/>
            <a:tailEnd/>
          </a:ln>
          <a:effectLst/>
        </p:spPr>
        <p:txBody>
          <a:bodyPr anchor="ctr">
            <a:spAutoFit/>
          </a:bodyPr>
          <a:lstStyle/>
          <a:p>
            <a:endParaRPr lang="en-US"/>
          </a:p>
        </p:txBody>
      </p:sp>
      <p:sp>
        <p:nvSpPr>
          <p:cNvPr id="18" name="Line 6"/>
          <p:cNvSpPr>
            <a:spLocks noChangeShapeType="1"/>
          </p:cNvSpPr>
          <p:nvPr>
            <p:custDataLst>
              <p:tags r:id="rId4"/>
            </p:custDataLst>
          </p:nvPr>
        </p:nvSpPr>
        <p:spPr bwMode="auto">
          <a:xfrm>
            <a:off x="1524000" y="1066800"/>
            <a:ext cx="0" cy="381000"/>
          </a:xfrm>
          <a:prstGeom prst="line">
            <a:avLst/>
          </a:prstGeom>
          <a:noFill/>
          <a:ln w="28575">
            <a:solidFill>
              <a:srgbClr val="FFFFFF"/>
            </a:solidFill>
            <a:round/>
            <a:headEnd type="none" w="med" len="med"/>
            <a:tailEnd type="arrow" w="lg" len="med"/>
          </a:ln>
          <a:effectLst/>
        </p:spPr>
        <p:txBody>
          <a:bodyPr wrap="none" anchor="ctr">
            <a:spAutoFit/>
          </a:bodyPr>
          <a:lstStyle/>
          <a:p>
            <a:endParaRPr lang="en-US"/>
          </a:p>
        </p:txBody>
      </p:sp>
      <p:sp>
        <p:nvSpPr>
          <p:cNvPr id="19" name="Line 7"/>
          <p:cNvSpPr>
            <a:spLocks noChangeShapeType="1"/>
          </p:cNvSpPr>
          <p:nvPr>
            <p:custDataLst>
              <p:tags r:id="rId5"/>
            </p:custDataLst>
          </p:nvPr>
        </p:nvSpPr>
        <p:spPr bwMode="auto">
          <a:xfrm>
            <a:off x="2209800" y="1066800"/>
            <a:ext cx="0" cy="381000"/>
          </a:xfrm>
          <a:prstGeom prst="line">
            <a:avLst/>
          </a:prstGeom>
          <a:noFill/>
          <a:ln w="28575">
            <a:solidFill>
              <a:srgbClr val="FFFFFF"/>
            </a:solidFill>
            <a:round/>
            <a:headEnd type="none" w="med" len="med"/>
            <a:tailEnd type="arrow" w="lg" len="med"/>
          </a:ln>
          <a:effectLst/>
        </p:spPr>
        <p:txBody>
          <a:bodyPr wrap="none" anchor="ctr">
            <a:spAutoFit/>
          </a:bodyPr>
          <a:lstStyle/>
          <a:p>
            <a:endParaRPr lang="en-US"/>
          </a:p>
        </p:txBody>
      </p:sp>
      <p:sp>
        <p:nvSpPr>
          <p:cNvPr id="20" name="Line 10"/>
          <p:cNvSpPr>
            <a:spLocks noChangeShapeType="1"/>
          </p:cNvSpPr>
          <p:nvPr>
            <p:custDataLst>
              <p:tags r:id="rId6"/>
            </p:custDataLst>
          </p:nvPr>
        </p:nvSpPr>
        <p:spPr bwMode="auto">
          <a:xfrm flipH="1">
            <a:off x="762000" y="1981200"/>
            <a:ext cx="457200" cy="0"/>
          </a:xfrm>
          <a:prstGeom prst="line">
            <a:avLst/>
          </a:prstGeom>
          <a:noFill/>
          <a:ln w="28575">
            <a:solidFill>
              <a:srgbClr val="FFFFFF"/>
            </a:solidFill>
            <a:round/>
            <a:headEnd type="none" w="med" len="med"/>
            <a:tailEnd type="arrow" w="lg" len="med"/>
          </a:ln>
          <a:effectLst/>
        </p:spPr>
        <p:txBody>
          <a:bodyPr anchor="ctr">
            <a:spAutoFit/>
          </a:bodyPr>
          <a:lstStyle/>
          <a:p>
            <a:endParaRPr lang="en-US"/>
          </a:p>
        </p:txBody>
      </p:sp>
      <p:sp>
        <p:nvSpPr>
          <p:cNvPr id="21" name="Line 11"/>
          <p:cNvSpPr>
            <a:spLocks noChangeShapeType="1"/>
          </p:cNvSpPr>
          <p:nvPr>
            <p:custDataLst>
              <p:tags r:id="rId7"/>
            </p:custDataLst>
          </p:nvPr>
        </p:nvSpPr>
        <p:spPr bwMode="auto">
          <a:xfrm>
            <a:off x="1828800" y="2438400"/>
            <a:ext cx="0" cy="457200"/>
          </a:xfrm>
          <a:prstGeom prst="line">
            <a:avLst/>
          </a:prstGeom>
          <a:noFill/>
          <a:ln w="28575">
            <a:solidFill>
              <a:srgbClr val="FFFFFF"/>
            </a:solidFill>
            <a:round/>
            <a:headEnd type="none" w="med" len="med"/>
            <a:tailEnd type="arrow" w="lg" len="med"/>
          </a:ln>
          <a:effectLst/>
        </p:spPr>
        <p:txBody>
          <a:bodyPr wrap="square" anchor="ctr">
            <a:spAutoFit/>
          </a:bodyPr>
          <a:lstStyle/>
          <a:p>
            <a:endParaRPr lang="en-US"/>
          </a:p>
        </p:txBody>
      </p:sp>
      <p:sp>
        <p:nvSpPr>
          <p:cNvPr id="22" name="TextBox 21"/>
          <p:cNvSpPr txBox="1"/>
          <p:nvPr>
            <p:custDataLst>
              <p:tags r:id="rId8"/>
            </p:custDataLst>
          </p:nvPr>
        </p:nvSpPr>
        <p:spPr bwMode="auto">
          <a:xfrm>
            <a:off x="1066800" y="435472"/>
            <a:ext cx="990600" cy="665761"/>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smtClean="0">
                <a:solidFill>
                  <a:srgbClr val="FFFFFF"/>
                </a:solidFill>
                <a:latin typeface="Calibri" pitchFamily="34" charset="0"/>
              </a:rPr>
              <a:t>A[4]</a:t>
            </a:r>
          </a:p>
        </p:txBody>
      </p:sp>
      <p:sp>
        <p:nvSpPr>
          <p:cNvPr id="23" name="TextBox 22"/>
          <p:cNvSpPr txBox="1"/>
          <p:nvPr>
            <p:custDataLst>
              <p:tags r:id="rId9"/>
            </p:custDataLst>
          </p:nvPr>
        </p:nvSpPr>
        <p:spPr bwMode="auto">
          <a:xfrm>
            <a:off x="1676400" y="457200"/>
            <a:ext cx="1435913"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smtClean="0">
                <a:solidFill>
                  <a:srgbClr val="FFFFFF"/>
                </a:solidFill>
                <a:latin typeface="Calibri" pitchFamily="34" charset="0"/>
              </a:rPr>
              <a:t>B[4]</a:t>
            </a:r>
          </a:p>
        </p:txBody>
      </p:sp>
      <p:sp>
        <p:nvSpPr>
          <p:cNvPr id="24" name="TextBox 23"/>
          <p:cNvSpPr txBox="1"/>
          <p:nvPr>
            <p:custDataLst>
              <p:tags r:id="rId10"/>
            </p:custDataLst>
          </p:nvPr>
        </p:nvSpPr>
        <p:spPr bwMode="auto">
          <a:xfrm>
            <a:off x="1219200" y="2797672"/>
            <a:ext cx="1447800" cy="665761"/>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a:solidFill>
                  <a:srgbClr val="FFFFFF"/>
                </a:solidFill>
                <a:latin typeface="Calibri" pitchFamily="34" charset="0"/>
              </a:rPr>
              <a:t>S</a:t>
            </a:r>
            <a:r>
              <a:rPr lang="en-US" sz="3200" dirty="0" smtClean="0">
                <a:solidFill>
                  <a:srgbClr val="FFFFFF"/>
                </a:solidFill>
                <a:latin typeface="Calibri" pitchFamily="34" charset="0"/>
              </a:rPr>
              <a:t>[4]</a:t>
            </a:r>
          </a:p>
        </p:txBody>
      </p:sp>
      <p:sp>
        <p:nvSpPr>
          <p:cNvPr id="26" name="Line 10"/>
          <p:cNvSpPr>
            <a:spLocks noChangeShapeType="1"/>
          </p:cNvSpPr>
          <p:nvPr>
            <p:custDataLst>
              <p:tags r:id="rId11"/>
            </p:custDataLst>
          </p:nvPr>
        </p:nvSpPr>
        <p:spPr bwMode="auto">
          <a:xfrm flipH="1">
            <a:off x="2438400" y="1981200"/>
            <a:ext cx="457200" cy="0"/>
          </a:xfrm>
          <a:prstGeom prst="line">
            <a:avLst/>
          </a:prstGeom>
          <a:noFill/>
          <a:ln w="28575">
            <a:solidFill>
              <a:srgbClr val="FFFFFF"/>
            </a:solidFill>
            <a:round/>
            <a:headEnd type="none" w="med" len="med"/>
            <a:tailEnd type="arrow" w="lg" len="med"/>
          </a:ln>
          <a:effectLst/>
        </p:spPr>
        <p:txBody>
          <a:bodyPr anchor="ctr">
            <a:spAutoFit/>
          </a:bodyPr>
          <a:lstStyle/>
          <a:p>
            <a:endParaRPr lang="en-US"/>
          </a:p>
        </p:txBody>
      </p:sp>
      <mc:AlternateContent xmlns:mc="http://schemas.openxmlformats.org/markup-compatibility/2006" xmlns:p14="http://schemas.microsoft.com/office/powerpoint/2010/main">
        <mc:Choice Requires="p14">
          <p:contentPart p14:bwMode="auto" r:id="rId16">
            <p14:nvContentPartPr>
              <p14:cNvPr id="2" name="Ink 1"/>
              <p14:cNvContentPartPr/>
              <p14:nvPr/>
            </p14:nvContentPartPr>
            <p14:xfrm>
              <a:off x="3977542" y="3273349"/>
              <a:ext cx="2496960" cy="1335600"/>
            </p14:xfrm>
          </p:contentPart>
        </mc:Choice>
        <mc:Fallback xmlns="">
          <p:pic>
            <p:nvPicPr>
              <p:cNvPr id="2" name="Ink 1"/>
              <p:cNvPicPr/>
              <p:nvPr/>
            </p:nvPicPr>
            <p:blipFill>
              <a:blip r:embed="rId17"/>
              <a:stretch>
                <a:fillRect/>
              </a:stretch>
            </p:blipFill>
            <p:spPr>
              <a:xfrm>
                <a:off x="3966742" y="3263629"/>
                <a:ext cx="2511720" cy="1356480"/>
              </a:xfrm>
              <a:prstGeom prst="rect">
                <a:avLst/>
              </a:prstGeom>
            </p:spPr>
          </p:pic>
        </mc:Fallback>
      </mc:AlternateContent>
      <p:sp>
        <p:nvSpPr>
          <p:cNvPr id="16" name="TextBox 15"/>
          <p:cNvSpPr txBox="1"/>
          <p:nvPr>
            <p:custDataLst>
              <p:tags r:id="rId12"/>
            </p:custDataLst>
          </p:nvPr>
        </p:nvSpPr>
        <p:spPr bwMode="auto">
          <a:xfrm>
            <a:off x="76200" y="1620239"/>
            <a:ext cx="914400" cy="665761"/>
          </a:xfrm>
          <a:prstGeom prst="rect">
            <a:avLst/>
          </a:prstGeom>
          <a:noFill/>
          <a:ln w="9525">
            <a:noFill/>
            <a:round/>
            <a:headEnd/>
            <a:tailEnd/>
          </a:ln>
          <a:effectLst/>
        </p:spPr>
        <p:txBody>
          <a:bodyPr wrap="none" lIns="0" tIns="0" rIns="0" bIns="0" rtlCol="0">
            <a:noAutofit/>
          </a:bodyPr>
          <a:lstStyle/>
          <a:p>
            <a:pPr algn="ctr" eaLnBrk="1" hangingPunct="1">
              <a:lnSpc>
                <a:spcPct val="116000"/>
              </a:lnSpc>
              <a:tabLst>
                <a:tab pos="723900" algn="l"/>
                <a:tab pos="1447800" algn="l"/>
                <a:tab pos="2171700" algn="l"/>
              </a:tabLst>
            </a:pPr>
            <a:r>
              <a:rPr lang="en-US" sz="3200" dirty="0" err="1" smtClean="0">
                <a:solidFill>
                  <a:srgbClr val="FFFFFF"/>
                </a:solidFill>
                <a:latin typeface="Calibri" pitchFamily="34" charset="0"/>
              </a:rPr>
              <a:t>C</a:t>
            </a:r>
            <a:r>
              <a:rPr lang="en-US" sz="3200" baseline="-25000" dirty="0" err="1" smtClean="0">
                <a:solidFill>
                  <a:srgbClr val="FFFFFF"/>
                </a:solidFill>
                <a:latin typeface="Calibri" pitchFamily="34" charset="0"/>
              </a:rPr>
              <a:t>out</a:t>
            </a:r>
            <a:endParaRPr lang="en-US" sz="3200" baseline="-25000" dirty="0" smtClean="0">
              <a:solidFill>
                <a:srgbClr val="FFFFFF"/>
              </a:solidFill>
              <a:latin typeface="Calibri" pitchFamily="34" charset="0"/>
            </a:endParaRPr>
          </a:p>
        </p:txBody>
      </p:sp>
      <p:sp>
        <p:nvSpPr>
          <p:cNvPr id="28" name="TextBox 27"/>
          <p:cNvSpPr txBox="1"/>
          <p:nvPr>
            <p:custDataLst>
              <p:tags r:id="rId13"/>
            </p:custDataLst>
          </p:nvPr>
        </p:nvSpPr>
        <p:spPr bwMode="auto">
          <a:xfrm>
            <a:off x="2743200" y="1600200"/>
            <a:ext cx="914400" cy="665761"/>
          </a:xfrm>
          <a:prstGeom prst="rect">
            <a:avLst/>
          </a:prstGeom>
          <a:noFill/>
          <a:ln w="9525">
            <a:noFill/>
            <a:round/>
            <a:headEnd/>
            <a:tailEnd/>
          </a:ln>
          <a:effectLst/>
        </p:spPr>
        <p:txBody>
          <a:bodyPr wrap="none" lIns="0" tIns="0" rIns="0" bIns="0" rtlCol="0">
            <a:noAutofit/>
          </a:bodyPr>
          <a:lstStyle/>
          <a:p>
            <a:pPr algn="ctr" eaLnBrk="1" hangingPunct="1">
              <a:lnSpc>
                <a:spcPct val="116000"/>
              </a:lnSpc>
              <a:tabLst>
                <a:tab pos="723900" algn="l"/>
                <a:tab pos="1447800" algn="l"/>
                <a:tab pos="2171700" algn="l"/>
              </a:tabLst>
            </a:pPr>
            <a:r>
              <a:rPr lang="en-US" sz="3200" dirty="0" err="1" smtClean="0">
                <a:solidFill>
                  <a:srgbClr val="FFFFFF"/>
                </a:solidFill>
                <a:latin typeface="Calibri" pitchFamily="34" charset="0"/>
              </a:rPr>
              <a:t>C</a:t>
            </a:r>
            <a:r>
              <a:rPr lang="en-US" sz="3200" baseline="-25000" dirty="0" err="1" smtClean="0">
                <a:solidFill>
                  <a:srgbClr val="FFFFFF"/>
                </a:solidFill>
                <a:latin typeface="Calibri" pitchFamily="34" charset="0"/>
              </a:rPr>
              <a:t>in</a:t>
            </a:r>
            <a:endParaRPr lang="en-US" sz="3200" baseline="-25000" dirty="0" smtClean="0">
              <a:solidFill>
                <a:srgbClr val="FFFFFF"/>
              </a:solidFill>
              <a:latin typeface="Calibri" pitchFamily="34" charset="0"/>
            </a:endParaRPr>
          </a:p>
        </p:txBody>
      </p:sp>
    </p:spTree>
    <p:extLst>
      <p:ext uri="{BB962C8B-B14F-4D97-AF65-F5344CB8AC3E}">
        <p14:creationId xmlns:p14="http://schemas.microsoft.com/office/powerpoint/2010/main" val="7838234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75298" name="Rectangle 2"/>
          <p:cNvSpPr>
            <a:spLocks noGrp="1" noChangeArrowheads="1"/>
          </p:cNvSpPr>
          <p:nvPr>
            <p:ph type="title"/>
            <p:custDataLst>
              <p:tags r:id="rId1"/>
            </p:custDataLst>
          </p:nvPr>
        </p:nvSpPr>
        <p:spPr/>
        <p:txBody>
          <a:bodyPr>
            <a:noAutofit/>
          </a:bodyPr>
          <a:lstStyle/>
          <a:p>
            <a:r>
              <a:rPr lang="en-US"/>
              <a:t>4-bit Adder</a:t>
            </a:r>
          </a:p>
        </p:txBody>
      </p:sp>
      <p:sp>
        <p:nvSpPr>
          <p:cNvPr id="1975307" name="Rectangle 11"/>
          <p:cNvSpPr>
            <a:spLocks noChangeArrowheads="1"/>
          </p:cNvSpPr>
          <p:nvPr>
            <p:custDataLst>
              <p:tags r:id="rId2"/>
            </p:custDataLst>
          </p:nvPr>
        </p:nvSpPr>
        <p:spPr bwMode="auto">
          <a:xfrm>
            <a:off x="466725" y="4035425"/>
            <a:ext cx="8075613" cy="3051175"/>
          </a:xfrm>
          <a:prstGeom prst="rect">
            <a:avLst/>
          </a:prstGeom>
          <a:noFill/>
          <a:ln w="9525">
            <a:noFill/>
            <a:round/>
            <a:headEnd/>
            <a:tailEnd/>
          </a:ln>
          <a:effectLst/>
        </p:spPr>
        <p:txBody>
          <a:bodyPr lIns="0" tIns="0" rIns="0" bIns="0">
            <a:noAutofit/>
          </a:bodyPr>
          <a:lstStyle/>
          <a:p>
            <a:pPr marL="514350" indent="-514350">
              <a:spcBef>
                <a:spcPct val="20000"/>
              </a:spcBef>
              <a:buClr>
                <a:schemeClr val="accent1"/>
              </a:buClr>
              <a:buFont typeface="Arial" pitchFamily="34" charset="0"/>
              <a:buChar char="•"/>
            </a:pPr>
            <a:r>
              <a:rPr lang="en-US" sz="3200" dirty="0">
                <a:solidFill>
                  <a:srgbClr val="FFFFFF"/>
                </a:solidFill>
                <a:latin typeface="Calibri"/>
              </a:rPr>
              <a:t>Adds two 4-bit numbers, along with </a:t>
            </a:r>
            <a:r>
              <a:rPr lang="en-US" sz="3200" dirty="0" smtClean="0">
                <a:solidFill>
                  <a:srgbClr val="FFFFFF"/>
                </a:solidFill>
                <a:latin typeface="Calibri"/>
              </a:rPr>
              <a:t>carry-in</a:t>
            </a:r>
          </a:p>
          <a:p>
            <a:pPr marL="514350" indent="-514350">
              <a:spcBef>
                <a:spcPct val="20000"/>
              </a:spcBef>
              <a:buClr>
                <a:schemeClr val="accent1"/>
              </a:buClr>
              <a:buFont typeface="Arial" pitchFamily="34" charset="0"/>
              <a:buChar char="•"/>
            </a:pPr>
            <a:r>
              <a:rPr lang="en-US" sz="3200" dirty="0">
                <a:solidFill>
                  <a:srgbClr val="FFFFFF"/>
                </a:solidFill>
                <a:latin typeface="Calibri"/>
              </a:rPr>
              <a:t>C</a:t>
            </a:r>
            <a:r>
              <a:rPr lang="en-US" sz="3200" dirty="0" smtClean="0">
                <a:solidFill>
                  <a:srgbClr val="FFFFFF"/>
                </a:solidFill>
                <a:latin typeface="Calibri"/>
              </a:rPr>
              <a:t>omputes </a:t>
            </a:r>
            <a:r>
              <a:rPr lang="en-US" sz="3200" dirty="0">
                <a:solidFill>
                  <a:srgbClr val="FFFFFF"/>
                </a:solidFill>
                <a:latin typeface="Calibri"/>
              </a:rPr>
              <a:t>4-bit result and </a:t>
            </a:r>
            <a:r>
              <a:rPr lang="en-US" sz="3200" dirty="0" smtClean="0">
                <a:solidFill>
                  <a:srgbClr val="FFFFFF"/>
                </a:solidFill>
                <a:latin typeface="Calibri"/>
              </a:rPr>
              <a:t>carry out</a:t>
            </a:r>
          </a:p>
          <a:p>
            <a:pPr marL="514350" indent="-514350">
              <a:spcBef>
                <a:spcPct val="20000"/>
              </a:spcBef>
              <a:buClr>
                <a:schemeClr val="accent1"/>
              </a:buClr>
              <a:buFont typeface="Arial" pitchFamily="34" charset="0"/>
              <a:buChar char="•"/>
            </a:pPr>
            <a:endParaRPr lang="en-US" sz="3200" dirty="0">
              <a:solidFill>
                <a:srgbClr val="FFFFFF"/>
              </a:solidFill>
              <a:latin typeface="Calibri"/>
            </a:endParaRPr>
          </a:p>
          <a:p>
            <a:pPr marL="514350" indent="-514350">
              <a:spcBef>
                <a:spcPct val="20000"/>
              </a:spcBef>
              <a:buClr>
                <a:schemeClr val="accent1"/>
              </a:buClr>
              <a:buFont typeface="Arial" pitchFamily="34" charset="0"/>
              <a:buChar char="•"/>
            </a:pPr>
            <a:r>
              <a:rPr lang="en-US" sz="3200" dirty="0" smtClean="0">
                <a:solidFill>
                  <a:srgbClr val="FFFFFF"/>
                </a:solidFill>
              </a:rPr>
              <a:t>Carry-out </a:t>
            </a:r>
            <a:r>
              <a:rPr lang="en-US" sz="3200" dirty="0">
                <a:solidFill>
                  <a:srgbClr val="FFFFFF"/>
                </a:solidFill>
              </a:rPr>
              <a:t>= overflow indicates result does not fit in 4 bits</a:t>
            </a:r>
          </a:p>
          <a:p>
            <a:pPr marL="514350" indent="-514350">
              <a:spcBef>
                <a:spcPct val="20000"/>
              </a:spcBef>
              <a:buClr>
                <a:schemeClr val="accent1"/>
              </a:buClr>
              <a:buFont typeface="Arial" pitchFamily="34" charset="0"/>
              <a:buChar char="•"/>
            </a:pPr>
            <a:endParaRPr lang="en-US" sz="3200" dirty="0" smtClean="0">
              <a:solidFill>
                <a:srgbClr val="FFFFFF"/>
              </a:solidFill>
              <a:latin typeface="Calibri"/>
            </a:endParaRPr>
          </a:p>
        </p:txBody>
      </p:sp>
      <p:sp>
        <p:nvSpPr>
          <p:cNvPr id="41" name="Rectangle 3"/>
          <p:cNvSpPr>
            <a:spLocks noChangeArrowheads="1"/>
          </p:cNvSpPr>
          <p:nvPr>
            <p:custDataLst>
              <p:tags r:id="rId3"/>
            </p:custDataLst>
          </p:nvPr>
        </p:nvSpPr>
        <p:spPr bwMode="auto">
          <a:xfrm>
            <a:off x="6553200" y="1838325"/>
            <a:ext cx="1219200" cy="990600"/>
          </a:xfrm>
          <a:prstGeom prst="rect">
            <a:avLst/>
          </a:prstGeom>
          <a:noFill/>
          <a:ln w="25400" algn="ctr">
            <a:solidFill>
              <a:schemeClr val="accent1"/>
            </a:solidFill>
            <a:miter lim="800000"/>
            <a:headEnd/>
            <a:tailEnd/>
          </a:ln>
          <a:effectLst/>
        </p:spPr>
        <p:txBody>
          <a:bodyPr anchor="ctr">
            <a:spAutoFit/>
          </a:bodyPr>
          <a:lstStyle/>
          <a:p>
            <a:endParaRPr lang="en-US"/>
          </a:p>
        </p:txBody>
      </p:sp>
      <p:sp>
        <p:nvSpPr>
          <p:cNvPr id="42" name="Text Box 4"/>
          <p:cNvSpPr txBox="1">
            <a:spLocks noChangeArrowheads="1"/>
          </p:cNvSpPr>
          <p:nvPr>
            <p:custDataLst>
              <p:tags r:id="rId4"/>
            </p:custDataLst>
          </p:nvPr>
        </p:nvSpPr>
        <p:spPr bwMode="auto">
          <a:xfrm>
            <a:off x="6019800" y="923925"/>
            <a:ext cx="2514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A</a:t>
            </a:r>
            <a:r>
              <a:rPr lang="en-US" sz="2800" baseline="-25000">
                <a:solidFill>
                  <a:srgbClr val="FFFFFF"/>
                </a:solidFill>
                <a:latin typeface="Calibri"/>
              </a:rPr>
              <a:t>0</a:t>
            </a:r>
            <a:r>
              <a:rPr lang="en-US" sz="2800">
                <a:solidFill>
                  <a:srgbClr val="FFFFFF"/>
                </a:solidFill>
                <a:latin typeface="Calibri"/>
              </a:rPr>
              <a:t>   B</a:t>
            </a:r>
            <a:r>
              <a:rPr lang="en-US" sz="2800" baseline="-25000">
                <a:solidFill>
                  <a:srgbClr val="FFFFFF"/>
                </a:solidFill>
                <a:latin typeface="Calibri"/>
              </a:rPr>
              <a:t>0</a:t>
            </a:r>
          </a:p>
        </p:txBody>
      </p:sp>
      <p:sp>
        <p:nvSpPr>
          <p:cNvPr id="43" name="Line 5"/>
          <p:cNvSpPr>
            <a:spLocks noChangeShapeType="1"/>
          </p:cNvSpPr>
          <p:nvPr>
            <p:custDataLst>
              <p:tags r:id="rId5"/>
            </p:custDataLst>
          </p:nvPr>
        </p:nvSpPr>
        <p:spPr bwMode="auto">
          <a:xfrm>
            <a:off x="6858000" y="1457325"/>
            <a:ext cx="0" cy="381000"/>
          </a:xfrm>
          <a:prstGeom prst="line">
            <a:avLst/>
          </a:prstGeom>
          <a:noFill/>
          <a:ln w="25400">
            <a:solidFill>
              <a:srgbClr val="FFFFFF"/>
            </a:solidFill>
            <a:round/>
            <a:headEnd/>
            <a:tailEnd type="arrow" w="lg" len="med"/>
          </a:ln>
          <a:effectLst/>
        </p:spPr>
        <p:txBody>
          <a:bodyPr wrap="none" anchor="ctr">
            <a:spAutoFit/>
          </a:bodyPr>
          <a:lstStyle/>
          <a:p>
            <a:endParaRPr lang="en-US"/>
          </a:p>
        </p:txBody>
      </p:sp>
      <p:sp>
        <p:nvSpPr>
          <p:cNvPr id="44" name="Line 6"/>
          <p:cNvSpPr>
            <a:spLocks noChangeShapeType="1"/>
          </p:cNvSpPr>
          <p:nvPr>
            <p:custDataLst>
              <p:tags r:id="rId6"/>
            </p:custDataLst>
          </p:nvPr>
        </p:nvSpPr>
        <p:spPr bwMode="auto">
          <a:xfrm>
            <a:off x="7543800" y="1457325"/>
            <a:ext cx="0" cy="381000"/>
          </a:xfrm>
          <a:prstGeom prst="line">
            <a:avLst/>
          </a:prstGeom>
          <a:noFill/>
          <a:ln w="25400">
            <a:solidFill>
              <a:srgbClr val="FFFFFF"/>
            </a:solidFill>
            <a:round/>
            <a:headEnd/>
            <a:tailEnd type="arrow" w="lg" len="med"/>
          </a:ln>
          <a:effectLst/>
        </p:spPr>
        <p:txBody>
          <a:bodyPr wrap="none" anchor="ctr">
            <a:spAutoFit/>
          </a:bodyPr>
          <a:lstStyle/>
          <a:p>
            <a:endParaRPr lang="en-US"/>
          </a:p>
        </p:txBody>
      </p:sp>
      <p:sp>
        <p:nvSpPr>
          <p:cNvPr id="45" name="Line 7"/>
          <p:cNvSpPr>
            <a:spLocks noChangeShapeType="1"/>
          </p:cNvSpPr>
          <p:nvPr>
            <p:custDataLst>
              <p:tags r:id="rId7"/>
            </p:custDataLst>
          </p:nvPr>
        </p:nvSpPr>
        <p:spPr bwMode="auto">
          <a:xfrm flipH="1">
            <a:off x="7772400" y="2371725"/>
            <a:ext cx="457200" cy="0"/>
          </a:xfrm>
          <a:prstGeom prst="line">
            <a:avLst/>
          </a:prstGeom>
          <a:noFill/>
          <a:ln w="25400">
            <a:solidFill>
              <a:srgbClr val="FFFFFF"/>
            </a:solidFill>
            <a:round/>
            <a:headEnd/>
            <a:tailEnd type="arrow" w="lg" len="med"/>
          </a:ln>
          <a:effectLst/>
        </p:spPr>
        <p:txBody>
          <a:bodyPr anchor="ctr">
            <a:spAutoFit/>
          </a:bodyPr>
          <a:lstStyle/>
          <a:p>
            <a:endParaRPr lang="en-US"/>
          </a:p>
        </p:txBody>
      </p:sp>
      <p:sp>
        <p:nvSpPr>
          <p:cNvPr id="46" name="Line 8"/>
          <p:cNvSpPr>
            <a:spLocks noChangeShapeType="1"/>
          </p:cNvSpPr>
          <p:nvPr>
            <p:custDataLst>
              <p:tags r:id="rId8"/>
            </p:custDataLst>
          </p:nvPr>
        </p:nvSpPr>
        <p:spPr bwMode="auto">
          <a:xfrm flipH="1">
            <a:off x="6096000" y="2371725"/>
            <a:ext cx="457200" cy="0"/>
          </a:xfrm>
          <a:prstGeom prst="line">
            <a:avLst/>
          </a:prstGeom>
          <a:noFill/>
          <a:ln w="25400">
            <a:solidFill>
              <a:srgbClr val="FFFFFF"/>
            </a:solidFill>
            <a:round/>
            <a:headEnd/>
            <a:tailEnd type="arrow" w="lg" len="med"/>
          </a:ln>
          <a:effectLst/>
        </p:spPr>
        <p:txBody>
          <a:bodyPr anchor="ctr">
            <a:spAutoFit/>
          </a:bodyPr>
          <a:lstStyle/>
          <a:p>
            <a:endParaRPr lang="en-US"/>
          </a:p>
        </p:txBody>
      </p:sp>
      <p:sp>
        <p:nvSpPr>
          <p:cNvPr id="47" name="Line 9"/>
          <p:cNvSpPr>
            <a:spLocks noChangeShapeType="1"/>
          </p:cNvSpPr>
          <p:nvPr>
            <p:custDataLst>
              <p:tags r:id="rId9"/>
            </p:custDataLst>
          </p:nvPr>
        </p:nvSpPr>
        <p:spPr bwMode="auto">
          <a:xfrm>
            <a:off x="7162800" y="2828925"/>
            <a:ext cx="0" cy="381000"/>
          </a:xfrm>
          <a:prstGeom prst="line">
            <a:avLst/>
          </a:prstGeom>
          <a:noFill/>
          <a:ln w="25400">
            <a:solidFill>
              <a:srgbClr val="FFFFFF"/>
            </a:solidFill>
            <a:round/>
            <a:headEnd/>
            <a:tailEnd type="arrow" w="lg" len="med"/>
          </a:ln>
          <a:effectLst/>
        </p:spPr>
        <p:txBody>
          <a:bodyPr wrap="none" anchor="ctr">
            <a:spAutoFit/>
          </a:bodyPr>
          <a:lstStyle/>
          <a:p>
            <a:endParaRPr lang="en-US"/>
          </a:p>
        </p:txBody>
      </p:sp>
      <p:sp>
        <p:nvSpPr>
          <p:cNvPr id="48" name="Text Box 10"/>
          <p:cNvSpPr txBox="1">
            <a:spLocks noChangeArrowheads="1"/>
          </p:cNvSpPr>
          <p:nvPr>
            <p:custDataLst>
              <p:tags r:id="rId10"/>
            </p:custDataLst>
          </p:nvPr>
        </p:nvSpPr>
        <p:spPr bwMode="auto">
          <a:xfrm>
            <a:off x="6781800" y="3209925"/>
            <a:ext cx="838200" cy="592150"/>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0</a:t>
            </a:r>
            <a:endParaRPr lang="en-US" sz="2800" baseline="-25000" dirty="0">
              <a:solidFill>
                <a:srgbClr val="FFFFFF"/>
              </a:solidFill>
              <a:latin typeface="Calibri"/>
            </a:endParaRPr>
          </a:p>
        </p:txBody>
      </p:sp>
      <p:sp>
        <p:nvSpPr>
          <p:cNvPr id="49" name="Rectangle 12"/>
          <p:cNvSpPr>
            <a:spLocks noChangeArrowheads="1"/>
          </p:cNvSpPr>
          <p:nvPr>
            <p:custDataLst>
              <p:tags r:id="rId11"/>
            </p:custDataLst>
          </p:nvPr>
        </p:nvSpPr>
        <p:spPr bwMode="auto">
          <a:xfrm>
            <a:off x="4876800" y="1838325"/>
            <a:ext cx="1219200" cy="990600"/>
          </a:xfrm>
          <a:prstGeom prst="rect">
            <a:avLst/>
          </a:prstGeom>
          <a:noFill/>
          <a:ln w="25400" algn="ctr">
            <a:solidFill>
              <a:schemeClr val="accent1"/>
            </a:solidFill>
            <a:miter lim="800000"/>
            <a:headEnd/>
            <a:tailEnd/>
          </a:ln>
          <a:effectLst/>
        </p:spPr>
        <p:txBody>
          <a:bodyPr anchor="ctr">
            <a:spAutoFit/>
          </a:bodyPr>
          <a:lstStyle/>
          <a:p>
            <a:endParaRPr lang="en-US"/>
          </a:p>
        </p:txBody>
      </p:sp>
      <p:sp>
        <p:nvSpPr>
          <p:cNvPr id="50" name="Text Box 13"/>
          <p:cNvSpPr txBox="1">
            <a:spLocks noChangeArrowheads="1"/>
          </p:cNvSpPr>
          <p:nvPr>
            <p:custDataLst>
              <p:tags r:id="rId12"/>
            </p:custDataLst>
          </p:nvPr>
        </p:nvSpPr>
        <p:spPr bwMode="auto">
          <a:xfrm>
            <a:off x="4343400" y="923925"/>
            <a:ext cx="2514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A</a:t>
            </a:r>
            <a:r>
              <a:rPr lang="en-US" sz="2800" baseline="-25000">
                <a:solidFill>
                  <a:srgbClr val="FFFFFF"/>
                </a:solidFill>
                <a:latin typeface="Calibri"/>
              </a:rPr>
              <a:t>1</a:t>
            </a:r>
            <a:r>
              <a:rPr lang="en-US" sz="2800">
                <a:solidFill>
                  <a:srgbClr val="FFFFFF"/>
                </a:solidFill>
                <a:latin typeface="Calibri"/>
              </a:rPr>
              <a:t>   B</a:t>
            </a:r>
            <a:r>
              <a:rPr lang="en-US" sz="2800" baseline="-25000">
                <a:solidFill>
                  <a:srgbClr val="FFFFFF"/>
                </a:solidFill>
                <a:latin typeface="Calibri"/>
              </a:rPr>
              <a:t>1</a:t>
            </a:r>
          </a:p>
        </p:txBody>
      </p:sp>
      <p:sp>
        <p:nvSpPr>
          <p:cNvPr id="51" name="Line 14"/>
          <p:cNvSpPr>
            <a:spLocks noChangeShapeType="1"/>
          </p:cNvSpPr>
          <p:nvPr>
            <p:custDataLst>
              <p:tags r:id="rId13"/>
            </p:custDataLst>
          </p:nvPr>
        </p:nvSpPr>
        <p:spPr bwMode="auto">
          <a:xfrm>
            <a:off x="5181600" y="1457325"/>
            <a:ext cx="0" cy="381000"/>
          </a:xfrm>
          <a:prstGeom prst="line">
            <a:avLst/>
          </a:prstGeom>
          <a:noFill/>
          <a:ln w="25400">
            <a:solidFill>
              <a:srgbClr val="FFFFFF"/>
            </a:solidFill>
            <a:round/>
            <a:headEnd/>
            <a:tailEnd type="arrow" w="lg" len="med"/>
          </a:ln>
          <a:effectLst/>
        </p:spPr>
        <p:txBody>
          <a:bodyPr wrap="none" anchor="ctr">
            <a:spAutoFit/>
          </a:bodyPr>
          <a:lstStyle/>
          <a:p>
            <a:endParaRPr lang="en-US"/>
          </a:p>
        </p:txBody>
      </p:sp>
      <p:sp>
        <p:nvSpPr>
          <p:cNvPr id="52" name="Line 15"/>
          <p:cNvSpPr>
            <a:spLocks noChangeShapeType="1"/>
          </p:cNvSpPr>
          <p:nvPr>
            <p:custDataLst>
              <p:tags r:id="rId14"/>
            </p:custDataLst>
          </p:nvPr>
        </p:nvSpPr>
        <p:spPr bwMode="auto">
          <a:xfrm>
            <a:off x="5867400" y="1457325"/>
            <a:ext cx="0" cy="381000"/>
          </a:xfrm>
          <a:prstGeom prst="line">
            <a:avLst/>
          </a:prstGeom>
          <a:noFill/>
          <a:ln w="25400">
            <a:solidFill>
              <a:srgbClr val="FFFFFF"/>
            </a:solidFill>
            <a:round/>
            <a:headEnd/>
            <a:tailEnd type="arrow" w="lg" len="med"/>
          </a:ln>
          <a:effectLst/>
        </p:spPr>
        <p:txBody>
          <a:bodyPr wrap="none" anchor="ctr">
            <a:spAutoFit/>
          </a:bodyPr>
          <a:lstStyle/>
          <a:p>
            <a:endParaRPr lang="en-US"/>
          </a:p>
        </p:txBody>
      </p:sp>
      <p:sp>
        <p:nvSpPr>
          <p:cNvPr id="53" name="Line 16"/>
          <p:cNvSpPr>
            <a:spLocks noChangeShapeType="1"/>
          </p:cNvSpPr>
          <p:nvPr>
            <p:custDataLst>
              <p:tags r:id="rId15"/>
            </p:custDataLst>
          </p:nvPr>
        </p:nvSpPr>
        <p:spPr bwMode="auto">
          <a:xfrm flipH="1">
            <a:off x="4419600" y="2371725"/>
            <a:ext cx="457200" cy="0"/>
          </a:xfrm>
          <a:prstGeom prst="line">
            <a:avLst/>
          </a:prstGeom>
          <a:noFill/>
          <a:ln w="25400">
            <a:solidFill>
              <a:srgbClr val="FFFFFF"/>
            </a:solidFill>
            <a:round/>
            <a:headEnd/>
            <a:tailEnd type="arrow" w="lg" len="med"/>
          </a:ln>
          <a:effectLst/>
        </p:spPr>
        <p:txBody>
          <a:bodyPr anchor="ctr">
            <a:spAutoFit/>
          </a:bodyPr>
          <a:lstStyle/>
          <a:p>
            <a:endParaRPr lang="en-US"/>
          </a:p>
        </p:txBody>
      </p:sp>
      <p:sp>
        <p:nvSpPr>
          <p:cNvPr id="54" name="Line 17"/>
          <p:cNvSpPr>
            <a:spLocks noChangeShapeType="1"/>
          </p:cNvSpPr>
          <p:nvPr>
            <p:custDataLst>
              <p:tags r:id="rId16"/>
            </p:custDataLst>
          </p:nvPr>
        </p:nvSpPr>
        <p:spPr bwMode="auto">
          <a:xfrm>
            <a:off x="5486400" y="2828925"/>
            <a:ext cx="0" cy="381000"/>
          </a:xfrm>
          <a:prstGeom prst="line">
            <a:avLst/>
          </a:prstGeom>
          <a:noFill/>
          <a:ln w="25400">
            <a:solidFill>
              <a:srgbClr val="FFFFFF"/>
            </a:solidFill>
            <a:round/>
            <a:headEnd/>
            <a:tailEnd type="arrow" w="lg" len="med"/>
          </a:ln>
          <a:effectLst/>
        </p:spPr>
        <p:txBody>
          <a:bodyPr wrap="none" anchor="ctr">
            <a:spAutoFit/>
          </a:bodyPr>
          <a:lstStyle/>
          <a:p>
            <a:endParaRPr lang="en-US"/>
          </a:p>
        </p:txBody>
      </p:sp>
      <p:sp>
        <p:nvSpPr>
          <p:cNvPr id="55" name="Text Box 18"/>
          <p:cNvSpPr txBox="1">
            <a:spLocks noChangeArrowheads="1"/>
          </p:cNvSpPr>
          <p:nvPr>
            <p:custDataLst>
              <p:tags r:id="rId17"/>
            </p:custDataLst>
          </p:nvPr>
        </p:nvSpPr>
        <p:spPr bwMode="auto">
          <a:xfrm>
            <a:off x="5105400" y="3209925"/>
            <a:ext cx="8382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1</a:t>
            </a:r>
            <a:endParaRPr lang="en-US" sz="2800" baseline="-25000" dirty="0">
              <a:solidFill>
                <a:srgbClr val="FFFFFF"/>
              </a:solidFill>
              <a:latin typeface="Calibri"/>
            </a:endParaRPr>
          </a:p>
        </p:txBody>
      </p:sp>
      <p:sp>
        <p:nvSpPr>
          <p:cNvPr id="56" name="Rectangle 19"/>
          <p:cNvSpPr>
            <a:spLocks noChangeArrowheads="1"/>
          </p:cNvSpPr>
          <p:nvPr>
            <p:custDataLst>
              <p:tags r:id="rId18"/>
            </p:custDataLst>
          </p:nvPr>
        </p:nvSpPr>
        <p:spPr bwMode="auto">
          <a:xfrm>
            <a:off x="3200400" y="1838325"/>
            <a:ext cx="1219200" cy="990600"/>
          </a:xfrm>
          <a:prstGeom prst="rect">
            <a:avLst/>
          </a:prstGeom>
          <a:noFill/>
          <a:ln w="25400" algn="ctr">
            <a:solidFill>
              <a:schemeClr val="accent1"/>
            </a:solidFill>
            <a:miter lim="800000"/>
            <a:headEnd/>
            <a:tailEnd/>
          </a:ln>
          <a:effectLst/>
        </p:spPr>
        <p:txBody>
          <a:bodyPr anchor="ctr">
            <a:spAutoFit/>
          </a:bodyPr>
          <a:lstStyle/>
          <a:p>
            <a:endParaRPr lang="en-US"/>
          </a:p>
        </p:txBody>
      </p:sp>
      <p:sp>
        <p:nvSpPr>
          <p:cNvPr id="57" name="Text Box 20"/>
          <p:cNvSpPr txBox="1">
            <a:spLocks noChangeArrowheads="1"/>
          </p:cNvSpPr>
          <p:nvPr>
            <p:custDataLst>
              <p:tags r:id="rId19"/>
            </p:custDataLst>
          </p:nvPr>
        </p:nvSpPr>
        <p:spPr bwMode="auto">
          <a:xfrm>
            <a:off x="2667000" y="923925"/>
            <a:ext cx="2514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A</a:t>
            </a:r>
            <a:r>
              <a:rPr lang="en-US" sz="2800" baseline="-25000">
                <a:solidFill>
                  <a:srgbClr val="FFFFFF"/>
                </a:solidFill>
                <a:latin typeface="Calibri"/>
              </a:rPr>
              <a:t>2</a:t>
            </a:r>
            <a:r>
              <a:rPr lang="en-US" sz="2800">
                <a:solidFill>
                  <a:srgbClr val="FFFFFF"/>
                </a:solidFill>
                <a:latin typeface="Calibri"/>
              </a:rPr>
              <a:t>   B</a:t>
            </a:r>
            <a:r>
              <a:rPr lang="en-US" sz="2800" baseline="-25000">
                <a:solidFill>
                  <a:srgbClr val="FFFFFF"/>
                </a:solidFill>
                <a:latin typeface="Calibri"/>
              </a:rPr>
              <a:t>2</a:t>
            </a:r>
          </a:p>
        </p:txBody>
      </p:sp>
      <p:sp>
        <p:nvSpPr>
          <p:cNvPr id="58" name="Line 21"/>
          <p:cNvSpPr>
            <a:spLocks noChangeShapeType="1"/>
          </p:cNvSpPr>
          <p:nvPr>
            <p:custDataLst>
              <p:tags r:id="rId20"/>
            </p:custDataLst>
          </p:nvPr>
        </p:nvSpPr>
        <p:spPr bwMode="auto">
          <a:xfrm>
            <a:off x="3505200" y="1457325"/>
            <a:ext cx="0" cy="381000"/>
          </a:xfrm>
          <a:prstGeom prst="line">
            <a:avLst/>
          </a:prstGeom>
          <a:noFill/>
          <a:ln w="25400">
            <a:solidFill>
              <a:srgbClr val="FFFFFF"/>
            </a:solidFill>
            <a:round/>
            <a:headEnd/>
            <a:tailEnd type="arrow" w="lg" len="med"/>
          </a:ln>
          <a:effectLst/>
        </p:spPr>
        <p:txBody>
          <a:bodyPr wrap="none" anchor="ctr">
            <a:spAutoFit/>
          </a:bodyPr>
          <a:lstStyle/>
          <a:p>
            <a:endParaRPr lang="en-US"/>
          </a:p>
        </p:txBody>
      </p:sp>
      <p:sp>
        <p:nvSpPr>
          <p:cNvPr id="59" name="Line 22"/>
          <p:cNvSpPr>
            <a:spLocks noChangeShapeType="1"/>
          </p:cNvSpPr>
          <p:nvPr>
            <p:custDataLst>
              <p:tags r:id="rId21"/>
            </p:custDataLst>
          </p:nvPr>
        </p:nvSpPr>
        <p:spPr bwMode="auto">
          <a:xfrm>
            <a:off x="4191000" y="1457325"/>
            <a:ext cx="0" cy="381000"/>
          </a:xfrm>
          <a:prstGeom prst="line">
            <a:avLst/>
          </a:prstGeom>
          <a:noFill/>
          <a:ln w="25400">
            <a:solidFill>
              <a:srgbClr val="FFFFFF"/>
            </a:solidFill>
            <a:round/>
            <a:headEnd/>
            <a:tailEnd type="arrow" w="lg" len="med"/>
          </a:ln>
          <a:effectLst/>
        </p:spPr>
        <p:txBody>
          <a:bodyPr wrap="none" anchor="ctr">
            <a:spAutoFit/>
          </a:bodyPr>
          <a:lstStyle/>
          <a:p>
            <a:endParaRPr lang="en-US"/>
          </a:p>
        </p:txBody>
      </p:sp>
      <p:sp>
        <p:nvSpPr>
          <p:cNvPr id="60" name="Line 23"/>
          <p:cNvSpPr>
            <a:spLocks noChangeShapeType="1"/>
          </p:cNvSpPr>
          <p:nvPr>
            <p:custDataLst>
              <p:tags r:id="rId22"/>
            </p:custDataLst>
          </p:nvPr>
        </p:nvSpPr>
        <p:spPr bwMode="auto">
          <a:xfrm flipH="1">
            <a:off x="2743200" y="2371725"/>
            <a:ext cx="457200" cy="0"/>
          </a:xfrm>
          <a:prstGeom prst="line">
            <a:avLst/>
          </a:prstGeom>
          <a:noFill/>
          <a:ln w="25400">
            <a:solidFill>
              <a:srgbClr val="FFFFFF"/>
            </a:solidFill>
            <a:round/>
            <a:headEnd/>
            <a:tailEnd type="arrow" w="lg" len="med"/>
          </a:ln>
          <a:effectLst/>
        </p:spPr>
        <p:txBody>
          <a:bodyPr anchor="ctr">
            <a:spAutoFit/>
          </a:bodyPr>
          <a:lstStyle/>
          <a:p>
            <a:endParaRPr lang="en-US"/>
          </a:p>
        </p:txBody>
      </p:sp>
      <p:sp>
        <p:nvSpPr>
          <p:cNvPr id="61" name="Line 24"/>
          <p:cNvSpPr>
            <a:spLocks noChangeShapeType="1"/>
          </p:cNvSpPr>
          <p:nvPr>
            <p:custDataLst>
              <p:tags r:id="rId23"/>
            </p:custDataLst>
          </p:nvPr>
        </p:nvSpPr>
        <p:spPr bwMode="auto">
          <a:xfrm>
            <a:off x="3810000" y="2828925"/>
            <a:ext cx="0" cy="381000"/>
          </a:xfrm>
          <a:prstGeom prst="line">
            <a:avLst/>
          </a:prstGeom>
          <a:noFill/>
          <a:ln w="25400">
            <a:solidFill>
              <a:srgbClr val="FFFFFF"/>
            </a:solidFill>
            <a:round/>
            <a:headEnd/>
            <a:tailEnd type="arrow" w="lg" len="med"/>
          </a:ln>
          <a:effectLst/>
        </p:spPr>
        <p:txBody>
          <a:bodyPr wrap="none" anchor="ctr">
            <a:spAutoFit/>
          </a:bodyPr>
          <a:lstStyle/>
          <a:p>
            <a:endParaRPr lang="en-US"/>
          </a:p>
        </p:txBody>
      </p:sp>
      <p:sp>
        <p:nvSpPr>
          <p:cNvPr id="62" name="Text Box 25"/>
          <p:cNvSpPr txBox="1">
            <a:spLocks noChangeArrowheads="1"/>
          </p:cNvSpPr>
          <p:nvPr>
            <p:custDataLst>
              <p:tags r:id="rId24"/>
            </p:custDataLst>
          </p:nvPr>
        </p:nvSpPr>
        <p:spPr bwMode="auto">
          <a:xfrm>
            <a:off x="3429000" y="3209925"/>
            <a:ext cx="8382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2</a:t>
            </a:r>
            <a:endParaRPr lang="en-US" sz="2800" baseline="-25000" dirty="0">
              <a:solidFill>
                <a:srgbClr val="FFFFFF"/>
              </a:solidFill>
              <a:latin typeface="Calibri"/>
            </a:endParaRPr>
          </a:p>
        </p:txBody>
      </p:sp>
      <p:sp>
        <p:nvSpPr>
          <p:cNvPr id="63" name="Rectangle 26"/>
          <p:cNvSpPr>
            <a:spLocks noChangeArrowheads="1"/>
          </p:cNvSpPr>
          <p:nvPr>
            <p:custDataLst>
              <p:tags r:id="rId25"/>
            </p:custDataLst>
          </p:nvPr>
        </p:nvSpPr>
        <p:spPr bwMode="auto">
          <a:xfrm>
            <a:off x="1524000" y="1838325"/>
            <a:ext cx="1219200" cy="990600"/>
          </a:xfrm>
          <a:prstGeom prst="rect">
            <a:avLst/>
          </a:prstGeom>
          <a:noFill/>
          <a:ln w="25400" algn="ctr">
            <a:solidFill>
              <a:schemeClr val="accent1"/>
            </a:solidFill>
            <a:miter lim="800000"/>
            <a:headEnd/>
            <a:tailEnd/>
          </a:ln>
          <a:effectLst/>
        </p:spPr>
        <p:txBody>
          <a:bodyPr anchor="ctr">
            <a:spAutoFit/>
          </a:bodyPr>
          <a:lstStyle/>
          <a:p>
            <a:endParaRPr lang="en-US"/>
          </a:p>
        </p:txBody>
      </p:sp>
      <p:sp>
        <p:nvSpPr>
          <p:cNvPr id="64" name="Text Box 27"/>
          <p:cNvSpPr txBox="1">
            <a:spLocks noChangeArrowheads="1"/>
          </p:cNvSpPr>
          <p:nvPr>
            <p:custDataLst>
              <p:tags r:id="rId26"/>
            </p:custDataLst>
          </p:nvPr>
        </p:nvSpPr>
        <p:spPr bwMode="auto">
          <a:xfrm>
            <a:off x="990600" y="923925"/>
            <a:ext cx="2514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A</a:t>
            </a:r>
            <a:r>
              <a:rPr lang="en-US" sz="2800" baseline="-25000" dirty="0">
                <a:solidFill>
                  <a:srgbClr val="FFFFFF"/>
                </a:solidFill>
                <a:latin typeface="Calibri"/>
              </a:rPr>
              <a:t>3</a:t>
            </a:r>
            <a:r>
              <a:rPr lang="en-US" sz="2800" dirty="0">
                <a:solidFill>
                  <a:srgbClr val="FFFFFF"/>
                </a:solidFill>
                <a:latin typeface="Calibri"/>
              </a:rPr>
              <a:t>   B</a:t>
            </a:r>
            <a:r>
              <a:rPr lang="en-US" sz="2800" baseline="-25000" dirty="0">
                <a:solidFill>
                  <a:srgbClr val="FFFFFF"/>
                </a:solidFill>
                <a:latin typeface="Calibri"/>
              </a:rPr>
              <a:t>3</a:t>
            </a:r>
          </a:p>
        </p:txBody>
      </p:sp>
      <p:sp>
        <p:nvSpPr>
          <p:cNvPr id="65" name="Line 28"/>
          <p:cNvSpPr>
            <a:spLocks noChangeShapeType="1"/>
          </p:cNvSpPr>
          <p:nvPr>
            <p:custDataLst>
              <p:tags r:id="rId27"/>
            </p:custDataLst>
          </p:nvPr>
        </p:nvSpPr>
        <p:spPr bwMode="auto">
          <a:xfrm>
            <a:off x="1828800" y="1457325"/>
            <a:ext cx="0" cy="381000"/>
          </a:xfrm>
          <a:prstGeom prst="line">
            <a:avLst/>
          </a:prstGeom>
          <a:noFill/>
          <a:ln w="25400">
            <a:solidFill>
              <a:srgbClr val="FFFFFF"/>
            </a:solidFill>
            <a:round/>
            <a:headEnd/>
            <a:tailEnd type="arrow" w="lg" len="med"/>
          </a:ln>
          <a:effectLst/>
        </p:spPr>
        <p:txBody>
          <a:bodyPr wrap="none" anchor="ctr">
            <a:spAutoFit/>
          </a:bodyPr>
          <a:lstStyle/>
          <a:p>
            <a:endParaRPr lang="en-US"/>
          </a:p>
        </p:txBody>
      </p:sp>
      <p:sp>
        <p:nvSpPr>
          <p:cNvPr id="66" name="Line 29"/>
          <p:cNvSpPr>
            <a:spLocks noChangeShapeType="1"/>
          </p:cNvSpPr>
          <p:nvPr>
            <p:custDataLst>
              <p:tags r:id="rId28"/>
            </p:custDataLst>
          </p:nvPr>
        </p:nvSpPr>
        <p:spPr bwMode="auto">
          <a:xfrm>
            <a:off x="2514600" y="1457325"/>
            <a:ext cx="0" cy="381000"/>
          </a:xfrm>
          <a:prstGeom prst="line">
            <a:avLst/>
          </a:prstGeom>
          <a:noFill/>
          <a:ln w="25400">
            <a:solidFill>
              <a:srgbClr val="FFFFFF"/>
            </a:solidFill>
            <a:round/>
            <a:headEnd/>
            <a:tailEnd type="arrow" w="lg" len="med"/>
          </a:ln>
          <a:effectLst/>
        </p:spPr>
        <p:txBody>
          <a:bodyPr wrap="none" anchor="ctr">
            <a:spAutoFit/>
          </a:bodyPr>
          <a:lstStyle/>
          <a:p>
            <a:endParaRPr lang="en-US"/>
          </a:p>
        </p:txBody>
      </p:sp>
      <p:sp>
        <p:nvSpPr>
          <p:cNvPr id="67" name="Line 30"/>
          <p:cNvSpPr>
            <a:spLocks noChangeShapeType="1"/>
          </p:cNvSpPr>
          <p:nvPr>
            <p:custDataLst>
              <p:tags r:id="rId29"/>
            </p:custDataLst>
          </p:nvPr>
        </p:nvSpPr>
        <p:spPr bwMode="auto">
          <a:xfrm flipH="1">
            <a:off x="1066800" y="2371725"/>
            <a:ext cx="457200" cy="0"/>
          </a:xfrm>
          <a:prstGeom prst="line">
            <a:avLst/>
          </a:prstGeom>
          <a:noFill/>
          <a:ln w="25400">
            <a:solidFill>
              <a:srgbClr val="FFFFFF"/>
            </a:solidFill>
            <a:round/>
            <a:headEnd/>
            <a:tailEnd type="arrow" w="lg" len="med"/>
          </a:ln>
          <a:effectLst/>
        </p:spPr>
        <p:txBody>
          <a:bodyPr anchor="ctr">
            <a:spAutoFit/>
          </a:bodyPr>
          <a:lstStyle/>
          <a:p>
            <a:endParaRPr lang="en-US"/>
          </a:p>
        </p:txBody>
      </p:sp>
      <p:sp>
        <p:nvSpPr>
          <p:cNvPr id="68" name="Line 31"/>
          <p:cNvSpPr>
            <a:spLocks noChangeShapeType="1"/>
          </p:cNvSpPr>
          <p:nvPr>
            <p:custDataLst>
              <p:tags r:id="rId30"/>
            </p:custDataLst>
          </p:nvPr>
        </p:nvSpPr>
        <p:spPr bwMode="auto">
          <a:xfrm>
            <a:off x="2133600" y="2828925"/>
            <a:ext cx="0" cy="381000"/>
          </a:xfrm>
          <a:prstGeom prst="line">
            <a:avLst/>
          </a:prstGeom>
          <a:noFill/>
          <a:ln w="25400">
            <a:solidFill>
              <a:srgbClr val="FFFFFF"/>
            </a:solidFill>
            <a:round/>
            <a:headEnd/>
            <a:tailEnd type="arrow" w="lg" len="med"/>
          </a:ln>
          <a:effectLst/>
        </p:spPr>
        <p:txBody>
          <a:bodyPr wrap="none" anchor="ctr">
            <a:spAutoFit/>
          </a:bodyPr>
          <a:lstStyle/>
          <a:p>
            <a:endParaRPr lang="en-US"/>
          </a:p>
        </p:txBody>
      </p:sp>
      <p:sp>
        <p:nvSpPr>
          <p:cNvPr id="69" name="Text Box 32"/>
          <p:cNvSpPr txBox="1">
            <a:spLocks noChangeArrowheads="1"/>
          </p:cNvSpPr>
          <p:nvPr>
            <p:custDataLst>
              <p:tags r:id="rId31"/>
            </p:custDataLst>
          </p:nvPr>
        </p:nvSpPr>
        <p:spPr bwMode="auto">
          <a:xfrm>
            <a:off x="1752600" y="3209925"/>
            <a:ext cx="8382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3</a:t>
            </a:r>
            <a:endParaRPr lang="en-US" sz="2800" baseline="-25000" dirty="0">
              <a:solidFill>
                <a:srgbClr val="FFFFFF"/>
              </a:solidFill>
              <a:latin typeface="Calibri"/>
            </a:endParaRPr>
          </a:p>
        </p:txBody>
      </p:sp>
      <p:sp>
        <p:nvSpPr>
          <p:cNvPr id="70" name="Text Box 33"/>
          <p:cNvSpPr txBox="1">
            <a:spLocks noChangeArrowheads="1"/>
          </p:cNvSpPr>
          <p:nvPr>
            <p:custDataLst>
              <p:tags r:id="rId32"/>
            </p:custDataLst>
          </p:nvPr>
        </p:nvSpPr>
        <p:spPr bwMode="auto">
          <a:xfrm>
            <a:off x="76200" y="2067580"/>
            <a:ext cx="1143000" cy="523220"/>
          </a:xfrm>
          <a:prstGeom prst="rect">
            <a:avLst/>
          </a:prstGeom>
          <a:noFill/>
          <a:ln w="25400" algn="ctr">
            <a:noFill/>
            <a:miter lim="800000"/>
            <a:headEnd/>
            <a:tailEnd/>
          </a:ln>
          <a:effectLst/>
        </p:spPr>
        <p:txBody>
          <a:bodyPr>
            <a:spAutoFit/>
          </a:bodyPr>
          <a:lstStyle/>
          <a:p>
            <a:pPr algn="ctr" eaLnBrk="1" hangingPunct="1">
              <a:buClr>
                <a:srgbClr val="40458C"/>
              </a:buClr>
              <a:buSzPct val="100000"/>
              <a:buFont typeface="Times New Roman" pitchFamily="18" charset="0"/>
              <a:buNone/>
            </a:pPr>
            <a:r>
              <a:rPr lang="en-US" sz="2800" dirty="0" err="1" smtClean="0">
                <a:solidFill>
                  <a:srgbClr val="FFFFFF"/>
                </a:solidFill>
                <a:latin typeface="Calibri"/>
              </a:rPr>
              <a:t>C</a:t>
            </a:r>
            <a:r>
              <a:rPr lang="en-US" sz="2800" baseline="-25000" dirty="0" err="1" smtClean="0">
                <a:solidFill>
                  <a:srgbClr val="FFFFFF"/>
                </a:solidFill>
                <a:latin typeface="Calibri"/>
              </a:rPr>
              <a:t>out</a:t>
            </a:r>
            <a:endParaRPr lang="en-US" sz="2800" baseline="-25000" dirty="0">
              <a:solidFill>
                <a:srgbClr val="FFFFFF"/>
              </a:solidFill>
              <a:latin typeface="Calibri"/>
            </a:endParaRPr>
          </a:p>
        </p:txBody>
      </p:sp>
      <p:sp>
        <p:nvSpPr>
          <p:cNvPr id="71" name="Text Box 38"/>
          <p:cNvSpPr txBox="1">
            <a:spLocks noChangeArrowheads="1"/>
          </p:cNvSpPr>
          <p:nvPr>
            <p:custDataLst>
              <p:tags r:id="rId33"/>
            </p:custDataLst>
          </p:nvPr>
        </p:nvSpPr>
        <p:spPr bwMode="auto">
          <a:xfrm>
            <a:off x="8001000" y="2028787"/>
            <a:ext cx="11430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err="1" smtClean="0">
                <a:solidFill>
                  <a:srgbClr val="FFFFFF"/>
                </a:solidFill>
                <a:latin typeface="Calibri"/>
              </a:rPr>
              <a:t>C</a:t>
            </a:r>
            <a:r>
              <a:rPr lang="en-US" sz="2800" baseline="-25000" dirty="0" err="1" smtClean="0">
                <a:solidFill>
                  <a:srgbClr val="FFFFFF"/>
                </a:solidFill>
                <a:latin typeface="Calibri"/>
              </a:rPr>
              <a:t>in</a:t>
            </a:r>
            <a:endParaRPr lang="en-US" sz="2800" baseline="-25000" dirty="0">
              <a:solidFill>
                <a:srgbClr val="FFFFFF"/>
              </a:solidFill>
              <a:latin typeface="Calibri"/>
            </a:endParaRPr>
          </a:p>
        </p:txBody>
      </p:sp>
      <p:sp>
        <p:nvSpPr>
          <p:cNvPr id="2" name="TextBox 1"/>
          <p:cNvSpPr txBox="1"/>
          <p:nvPr/>
        </p:nvSpPr>
        <p:spPr>
          <a:xfrm>
            <a:off x="2278855" y="662315"/>
            <a:ext cx="5575565" cy="523220"/>
          </a:xfrm>
          <a:prstGeom prst="rect">
            <a:avLst/>
          </a:prstGeom>
          <a:noFill/>
        </p:spPr>
        <p:txBody>
          <a:bodyPr wrap="none" rtlCol="0">
            <a:spAutoFit/>
          </a:bodyPr>
          <a:lstStyle/>
          <a:p>
            <a:r>
              <a:rPr lang="en-US" sz="2800" dirty="0" smtClean="0">
                <a:solidFill>
                  <a:schemeClr val="accent1"/>
                </a:solidFill>
              </a:rPr>
              <a:t>0                   0                   1                   1</a:t>
            </a:r>
            <a:endParaRPr lang="en-US" sz="2800" dirty="0">
              <a:solidFill>
                <a:schemeClr val="accent1"/>
              </a:solidFill>
            </a:endParaRPr>
          </a:p>
        </p:txBody>
      </p:sp>
      <p:sp>
        <p:nvSpPr>
          <p:cNvPr id="36" name="TextBox 35"/>
          <p:cNvSpPr txBox="1"/>
          <p:nvPr/>
        </p:nvSpPr>
        <p:spPr>
          <a:xfrm>
            <a:off x="1600200" y="685800"/>
            <a:ext cx="5575565" cy="523220"/>
          </a:xfrm>
          <a:prstGeom prst="rect">
            <a:avLst/>
          </a:prstGeom>
          <a:noFill/>
        </p:spPr>
        <p:txBody>
          <a:bodyPr wrap="none" rtlCol="0">
            <a:spAutoFit/>
          </a:bodyPr>
          <a:lstStyle/>
          <a:p>
            <a:r>
              <a:rPr lang="en-US" sz="2800" dirty="0" smtClean="0">
                <a:solidFill>
                  <a:srgbClr val="00B050"/>
                </a:solidFill>
              </a:rPr>
              <a:t>0                   0                   1                   </a:t>
            </a:r>
            <a:r>
              <a:rPr lang="en-US" sz="2800" dirty="0">
                <a:solidFill>
                  <a:srgbClr val="00B050"/>
                </a:solidFill>
              </a:rPr>
              <a:t>0</a:t>
            </a:r>
          </a:p>
        </p:txBody>
      </p:sp>
      <p:sp>
        <p:nvSpPr>
          <p:cNvPr id="37" name="TextBox 36"/>
          <p:cNvSpPr txBox="1"/>
          <p:nvPr/>
        </p:nvSpPr>
        <p:spPr>
          <a:xfrm>
            <a:off x="1828800" y="3591580"/>
            <a:ext cx="5575565" cy="523220"/>
          </a:xfrm>
          <a:prstGeom prst="rect">
            <a:avLst/>
          </a:prstGeom>
          <a:noFill/>
        </p:spPr>
        <p:txBody>
          <a:bodyPr wrap="none" rtlCol="0">
            <a:spAutoFit/>
          </a:bodyPr>
          <a:lstStyle/>
          <a:p>
            <a:r>
              <a:rPr lang="en-US" sz="2800" dirty="0" smtClean="0">
                <a:solidFill>
                  <a:schemeClr val="accent1"/>
                </a:solidFill>
              </a:rPr>
              <a:t>0                   </a:t>
            </a:r>
            <a:r>
              <a:rPr lang="en-US" sz="2800" dirty="0">
                <a:solidFill>
                  <a:schemeClr val="accent1"/>
                </a:solidFill>
              </a:rPr>
              <a:t>1</a:t>
            </a:r>
            <a:r>
              <a:rPr lang="en-US" sz="2800" dirty="0" smtClean="0">
                <a:solidFill>
                  <a:schemeClr val="accent1"/>
                </a:solidFill>
              </a:rPr>
              <a:t>                   0                   1</a:t>
            </a:r>
            <a:endParaRPr lang="en-US" sz="2800" dirty="0">
              <a:solidFill>
                <a:schemeClr val="accent1"/>
              </a:solidFill>
            </a:endParaRPr>
          </a:p>
        </p:txBody>
      </p:sp>
      <p:sp>
        <p:nvSpPr>
          <p:cNvPr id="38" name="TextBox 37"/>
          <p:cNvSpPr txBox="1"/>
          <p:nvPr/>
        </p:nvSpPr>
        <p:spPr>
          <a:xfrm>
            <a:off x="1066800" y="1905000"/>
            <a:ext cx="7505700" cy="523220"/>
          </a:xfrm>
          <a:prstGeom prst="rect">
            <a:avLst/>
          </a:prstGeom>
          <a:noFill/>
        </p:spPr>
        <p:txBody>
          <a:bodyPr wrap="square" rtlCol="0">
            <a:spAutoFit/>
          </a:bodyPr>
          <a:lstStyle/>
          <a:p>
            <a:r>
              <a:rPr lang="en-US" sz="2800" dirty="0" smtClean="0">
                <a:solidFill>
                  <a:schemeClr val="accent1"/>
                </a:solidFill>
              </a:rPr>
              <a:t>0                   0                   1                  0                  0</a:t>
            </a:r>
            <a:endParaRPr lang="en-US" sz="2800" dirty="0">
              <a:solidFill>
                <a:schemeClr val="accent1"/>
              </a:solidFill>
            </a:endParaRPr>
          </a:p>
        </p:txBody>
      </p:sp>
    </p:spTree>
    <p:extLst>
      <p:ext uri="{BB962C8B-B14F-4D97-AF65-F5344CB8AC3E}">
        <p14:creationId xmlns:p14="http://schemas.microsoft.com/office/powerpoint/2010/main" val="257513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753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6" grpId="0"/>
      <p:bldP spid="37" grpId="0"/>
      <p:bldP spid="38"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75298" name="Rectangle 2"/>
          <p:cNvSpPr>
            <a:spLocks noGrp="1" noChangeArrowheads="1"/>
          </p:cNvSpPr>
          <p:nvPr>
            <p:ph type="title"/>
            <p:custDataLst>
              <p:tags r:id="rId1"/>
            </p:custDataLst>
          </p:nvPr>
        </p:nvSpPr>
        <p:spPr/>
        <p:txBody>
          <a:bodyPr>
            <a:noAutofit/>
          </a:bodyPr>
          <a:lstStyle/>
          <a:p>
            <a:r>
              <a:rPr lang="en-US"/>
              <a:t>4-bit Adder</a:t>
            </a:r>
          </a:p>
        </p:txBody>
      </p:sp>
      <p:sp>
        <p:nvSpPr>
          <p:cNvPr id="1975307" name="Rectangle 11"/>
          <p:cNvSpPr>
            <a:spLocks noChangeArrowheads="1"/>
          </p:cNvSpPr>
          <p:nvPr>
            <p:custDataLst>
              <p:tags r:id="rId2"/>
            </p:custDataLst>
          </p:nvPr>
        </p:nvSpPr>
        <p:spPr bwMode="auto">
          <a:xfrm>
            <a:off x="466725" y="4035425"/>
            <a:ext cx="8075613" cy="3051175"/>
          </a:xfrm>
          <a:prstGeom prst="rect">
            <a:avLst/>
          </a:prstGeom>
          <a:noFill/>
          <a:ln w="9525">
            <a:noFill/>
            <a:round/>
            <a:headEnd/>
            <a:tailEnd/>
          </a:ln>
          <a:effectLst/>
        </p:spPr>
        <p:txBody>
          <a:bodyPr lIns="0" tIns="0" rIns="0" bIns="0">
            <a:noAutofit/>
          </a:bodyPr>
          <a:lstStyle/>
          <a:p>
            <a:pPr marL="514350" indent="-514350">
              <a:spcBef>
                <a:spcPct val="20000"/>
              </a:spcBef>
              <a:buClr>
                <a:schemeClr val="accent1"/>
              </a:buClr>
              <a:buFont typeface="Arial" pitchFamily="34" charset="0"/>
              <a:buChar char="•"/>
            </a:pPr>
            <a:r>
              <a:rPr lang="en-US" sz="3200" dirty="0">
                <a:solidFill>
                  <a:srgbClr val="FFFFFF"/>
                </a:solidFill>
                <a:latin typeface="Calibri"/>
              </a:rPr>
              <a:t>Adds two 4-bit numbers, along with </a:t>
            </a:r>
            <a:r>
              <a:rPr lang="en-US" sz="3200" dirty="0" smtClean="0">
                <a:solidFill>
                  <a:srgbClr val="FFFFFF"/>
                </a:solidFill>
                <a:latin typeface="Calibri"/>
              </a:rPr>
              <a:t>carry-in</a:t>
            </a:r>
          </a:p>
          <a:p>
            <a:pPr marL="514350" indent="-514350">
              <a:spcBef>
                <a:spcPct val="20000"/>
              </a:spcBef>
              <a:buClr>
                <a:schemeClr val="accent1"/>
              </a:buClr>
              <a:buFont typeface="Arial" pitchFamily="34" charset="0"/>
              <a:buChar char="•"/>
            </a:pPr>
            <a:r>
              <a:rPr lang="en-US" sz="3200" dirty="0">
                <a:solidFill>
                  <a:srgbClr val="FFFFFF"/>
                </a:solidFill>
                <a:latin typeface="Calibri"/>
              </a:rPr>
              <a:t>C</a:t>
            </a:r>
            <a:r>
              <a:rPr lang="en-US" sz="3200" dirty="0" smtClean="0">
                <a:solidFill>
                  <a:srgbClr val="FFFFFF"/>
                </a:solidFill>
                <a:latin typeface="Calibri"/>
              </a:rPr>
              <a:t>omputes </a:t>
            </a:r>
            <a:r>
              <a:rPr lang="en-US" sz="3200" dirty="0">
                <a:solidFill>
                  <a:srgbClr val="FFFFFF"/>
                </a:solidFill>
                <a:latin typeface="Calibri"/>
              </a:rPr>
              <a:t>4-bit result and </a:t>
            </a:r>
            <a:r>
              <a:rPr lang="en-US" sz="3200" dirty="0" smtClean="0">
                <a:solidFill>
                  <a:srgbClr val="FFFFFF"/>
                </a:solidFill>
                <a:latin typeface="Calibri"/>
              </a:rPr>
              <a:t>carry out</a:t>
            </a:r>
          </a:p>
          <a:p>
            <a:pPr marL="514350" indent="-514350">
              <a:spcBef>
                <a:spcPct val="20000"/>
              </a:spcBef>
              <a:buClr>
                <a:schemeClr val="accent1"/>
              </a:buClr>
              <a:buFont typeface="Arial" pitchFamily="34" charset="0"/>
              <a:buChar char="•"/>
            </a:pPr>
            <a:endParaRPr lang="en-US" sz="3200" dirty="0">
              <a:solidFill>
                <a:srgbClr val="FFFFFF"/>
              </a:solidFill>
              <a:latin typeface="Calibri"/>
            </a:endParaRPr>
          </a:p>
          <a:p>
            <a:pPr marL="514350" indent="-514350">
              <a:spcBef>
                <a:spcPct val="20000"/>
              </a:spcBef>
              <a:buClr>
                <a:schemeClr val="accent1"/>
              </a:buClr>
              <a:buFont typeface="Arial" pitchFamily="34" charset="0"/>
              <a:buChar char="•"/>
            </a:pPr>
            <a:r>
              <a:rPr lang="en-US" sz="3200" dirty="0" smtClean="0">
                <a:solidFill>
                  <a:srgbClr val="FFFFFF"/>
                </a:solidFill>
              </a:rPr>
              <a:t>Carry-out </a:t>
            </a:r>
            <a:r>
              <a:rPr lang="en-US" sz="3200" dirty="0">
                <a:solidFill>
                  <a:srgbClr val="FFFFFF"/>
                </a:solidFill>
              </a:rPr>
              <a:t>= overflow indicates result does not fit in 4 bits</a:t>
            </a:r>
          </a:p>
          <a:p>
            <a:pPr marL="514350" indent="-514350">
              <a:spcBef>
                <a:spcPct val="20000"/>
              </a:spcBef>
              <a:buClr>
                <a:schemeClr val="accent1"/>
              </a:buClr>
              <a:buFont typeface="Arial" pitchFamily="34" charset="0"/>
              <a:buChar char="•"/>
            </a:pPr>
            <a:endParaRPr lang="en-US" sz="3200" dirty="0" smtClean="0">
              <a:solidFill>
                <a:srgbClr val="FFFFFF"/>
              </a:solidFill>
              <a:latin typeface="Calibri"/>
            </a:endParaRPr>
          </a:p>
        </p:txBody>
      </p:sp>
      <p:sp>
        <p:nvSpPr>
          <p:cNvPr id="41" name="Rectangle 3"/>
          <p:cNvSpPr>
            <a:spLocks noChangeArrowheads="1"/>
          </p:cNvSpPr>
          <p:nvPr>
            <p:custDataLst>
              <p:tags r:id="rId3"/>
            </p:custDataLst>
          </p:nvPr>
        </p:nvSpPr>
        <p:spPr bwMode="auto">
          <a:xfrm>
            <a:off x="6553200" y="1838325"/>
            <a:ext cx="1219200" cy="990600"/>
          </a:xfrm>
          <a:prstGeom prst="rect">
            <a:avLst/>
          </a:prstGeom>
          <a:noFill/>
          <a:ln w="25400" algn="ctr">
            <a:solidFill>
              <a:schemeClr val="accent1"/>
            </a:solidFill>
            <a:miter lim="800000"/>
            <a:headEnd/>
            <a:tailEnd/>
          </a:ln>
          <a:effectLst/>
        </p:spPr>
        <p:txBody>
          <a:bodyPr anchor="ctr">
            <a:spAutoFit/>
          </a:bodyPr>
          <a:lstStyle/>
          <a:p>
            <a:endParaRPr lang="en-US"/>
          </a:p>
        </p:txBody>
      </p:sp>
      <p:sp>
        <p:nvSpPr>
          <p:cNvPr id="42" name="Text Box 4"/>
          <p:cNvSpPr txBox="1">
            <a:spLocks noChangeArrowheads="1"/>
          </p:cNvSpPr>
          <p:nvPr>
            <p:custDataLst>
              <p:tags r:id="rId4"/>
            </p:custDataLst>
          </p:nvPr>
        </p:nvSpPr>
        <p:spPr bwMode="auto">
          <a:xfrm>
            <a:off x="6019800" y="923925"/>
            <a:ext cx="2514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A</a:t>
            </a:r>
            <a:r>
              <a:rPr lang="en-US" sz="2800" baseline="-25000">
                <a:solidFill>
                  <a:srgbClr val="FFFFFF"/>
                </a:solidFill>
                <a:latin typeface="Calibri"/>
              </a:rPr>
              <a:t>0</a:t>
            </a:r>
            <a:r>
              <a:rPr lang="en-US" sz="2800">
                <a:solidFill>
                  <a:srgbClr val="FFFFFF"/>
                </a:solidFill>
                <a:latin typeface="Calibri"/>
              </a:rPr>
              <a:t>   B</a:t>
            </a:r>
            <a:r>
              <a:rPr lang="en-US" sz="2800" baseline="-25000">
                <a:solidFill>
                  <a:srgbClr val="FFFFFF"/>
                </a:solidFill>
                <a:latin typeface="Calibri"/>
              </a:rPr>
              <a:t>0</a:t>
            </a:r>
          </a:p>
        </p:txBody>
      </p:sp>
      <p:sp>
        <p:nvSpPr>
          <p:cNvPr id="43" name="Line 5"/>
          <p:cNvSpPr>
            <a:spLocks noChangeShapeType="1"/>
          </p:cNvSpPr>
          <p:nvPr>
            <p:custDataLst>
              <p:tags r:id="rId5"/>
            </p:custDataLst>
          </p:nvPr>
        </p:nvSpPr>
        <p:spPr bwMode="auto">
          <a:xfrm>
            <a:off x="6858000" y="1457325"/>
            <a:ext cx="0" cy="381000"/>
          </a:xfrm>
          <a:prstGeom prst="line">
            <a:avLst/>
          </a:prstGeom>
          <a:noFill/>
          <a:ln w="25400">
            <a:solidFill>
              <a:srgbClr val="FFFFFF"/>
            </a:solidFill>
            <a:round/>
            <a:headEnd/>
            <a:tailEnd type="arrow" w="lg" len="med"/>
          </a:ln>
          <a:effectLst/>
        </p:spPr>
        <p:txBody>
          <a:bodyPr wrap="none" anchor="ctr">
            <a:spAutoFit/>
          </a:bodyPr>
          <a:lstStyle/>
          <a:p>
            <a:endParaRPr lang="en-US"/>
          </a:p>
        </p:txBody>
      </p:sp>
      <p:sp>
        <p:nvSpPr>
          <p:cNvPr id="44" name="Line 6"/>
          <p:cNvSpPr>
            <a:spLocks noChangeShapeType="1"/>
          </p:cNvSpPr>
          <p:nvPr>
            <p:custDataLst>
              <p:tags r:id="rId6"/>
            </p:custDataLst>
          </p:nvPr>
        </p:nvSpPr>
        <p:spPr bwMode="auto">
          <a:xfrm>
            <a:off x="7543800" y="1457325"/>
            <a:ext cx="0" cy="381000"/>
          </a:xfrm>
          <a:prstGeom prst="line">
            <a:avLst/>
          </a:prstGeom>
          <a:noFill/>
          <a:ln w="25400">
            <a:solidFill>
              <a:srgbClr val="FFFFFF"/>
            </a:solidFill>
            <a:round/>
            <a:headEnd/>
            <a:tailEnd type="arrow" w="lg" len="med"/>
          </a:ln>
          <a:effectLst/>
        </p:spPr>
        <p:txBody>
          <a:bodyPr wrap="none" anchor="ctr">
            <a:spAutoFit/>
          </a:bodyPr>
          <a:lstStyle/>
          <a:p>
            <a:endParaRPr lang="en-US"/>
          </a:p>
        </p:txBody>
      </p:sp>
      <p:sp>
        <p:nvSpPr>
          <p:cNvPr id="45" name="Line 7"/>
          <p:cNvSpPr>
            <a:spLocks noChangeShapeType="1"/>
          </p:cNvSpPr>
          <p:nvPr>
            <p:custDataLst>
              <p:tags r:id="rId7"/>
            </p:custDataLst>
          </p:nvPr>
        </p:nvSpPr>
        <p:spPr bwMode="auto">
          <a:xfrm flipH="1">
            <a:off x="7772400" y="2371725"/>
            <a:ext cx="457200" cy="0"/>
          </a:xfrm>
          <a:prstGeom prst="line">
            <a:avLst/>
          </a:prstGeom>
          <a:noFill/>
          <a:ln w="25400">
            <a:solidFill>
              <a:srgbClr val="FFFFFF"/>
            </a:solidFill>
            <a:round/>
            <a:headEnd/>
            <a:tailEnd type="arrow" w="lg" len="med"/>
          </a:ln>
          <a:effectLst/>
        </p:spPr>
        <p:txBody>
          <a:bodyPr anchor="ctr">
            <a:spAutoFit/>
          </a:bodyPr>
          <a:lstStyle/>
          <a:p>
            <a:endParaRPr lang="en-US"/>
          </a:p>
        </p:txBody>
      </p:sp>
      <p:sp>
        <p:nvSpPr>
          <p:cNvPr id="46" name="Line 8"/>
          <p:cNvSpPr>
            <a:spLocks noChangeShapeType="1"/>
          </p:cNvSpPr>
          <p:nvPr>
            <p:custDataLst>
              <p:tags r:id="rId8"/>
            </p:custDataLst>
          </p:nvPr>
        </p:nvSpPr>
        <p:spPr bwMode="auto">
          <a:xfrm flipH="1">
            <a:off x="6096000" y="2371725"/>
            <a:ext cx="457200" cy="0"/>
          </a:xfrm>
          <a:prstGeom prst="line">
            <a:avLst/>
          </a:prstGeom>
          <a:noFill/>
          <a:ln w="25400">
            <a:solidFill>
              <a:srgbClr val="FFFFFF"/>
            </a:solidFill>
            <a:round/>
            <a:headEnd/>
            <a:tailEnd type="arrow" w="lg" len="med"/>
          </a:ln>
          <a:effectLst/>
        </p:spPr>
        <p:txBody>
          <a:bodyPr anchor="ctr">
            <a:spAutoFit/>
          </a:bodyPr>
          <a:lstStyle/>
          <a:p>
            <a:endParaRPr lang="en-US"/>
          </a:p>
        </p:txBody>
      </p:sp>
      <p:sp>
        <p:nvSpPr>
          <p:cNvPr id="47" name="Line 9"/>
          <p:cNvSpPr>
            <a:spLocks noChangeShapeType="1"/>
          </p:cNvSpPr>
          <p:nvPr>
            <p:custDataLst>
              <p:tags r:id="rId9"/>
            </p:custDataLst>
          </p:nvPr>
        </p:nvSpPr>
        <p:spPr bwMode="auto">
          <a:xfrm>
            <a:off x="7162800" y="2828925"/>
            <a:ext cx="0" cy="381000"/>
          </a:xfrm>
          <a:prstGeom prst="line">
            <a:avLst/>
          </a:prstGeom>
          <a:noFill/>
          <a:ln w="25400">
            <a:solidFill>
              <a:srgbClr val="FFFFFF"/>
            </a:solidFill>
            <a:round/>
            <a:headEnd/>
            <a:tailEnd type="arrow" w="lg" len="med"/>
          </a:ln>
          <a:effectLst/>
        </p:spPr>
        <p:txBody>
          <a:bodyPr wrap="none" anchor="ctr">
            <a:spAutoFit/>
          </a:bodyPr>
          <a:lstStyle/>
          <a:p>
            <a:endParaRPr lang="en-US"/>
          </a:p>
        </p:txBody>
      </p:sp>
      <p:sp>
        <p:nvSpPr>
          <p:cNvPr id="48" name="Text Box 10"/>
          <p:cNvSpPr txBox="1">
            <a:spLocks noChangeArrowheads="1"/>
          </p:cNvSpPr>
          <p:nvPr>
            <p:custDataLst>
              <p:tags r:id="rId10"/>
            </p:custDataLst>
          </p:nvPr>
        </p:nvSpPr>
        <p:spPr bwMode="auto">
          <a:xfrm>
            <a:off x="6781800" y="3209925"/>
            <a:ext cx="838200" cy="592150"/>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0</a:t>
            </a:r>
            <a:endParaRPr lang="en-US" sz="2800" baseline="-25000" dirty="0">
              <a:solidFill>
                <a:srgbClr val="FFFFFF"/>
              </a:solidFill>
              <a:latin typeface="Calibri"/>
            </a:endParaRPr>
          </a:p>
        </p:txBody>
      </p:sp>
      <p:sp>
        <p:nvSpPr>
          <p:cNvPr id="49" name="Rectangle 12"/>
          <p:cNvSpPr>
            <a:spLocks noChangeArrowheads="1"/>
          </p:cNvSpPr>
          <p:nvPr>
            <p:custDataLst>
              <p:tags r:id="rId11"/>
            </p:custDataLst>
          </p:nvPr>
        </p:nvSpPr>
        <p:spPr bwMode="auto">
          <a:xfrm>
            <a:off x="4876800" y="1838325"/>
            <a:ext cx="1219200" cy="990600"/>
          </a:xfrm>
          <a:prstGeom prst="rect">
            <a:avLst/>
          </a:prstGeom>
          <a:noFill/>
          <a:ln w="25400" algn="ctr">
            <a:solidFill>
              <a:schemeClr val="accent1"/>
            </a:solidFill>
            <a:miter lim="800000"/>
            <a:headEnd/>
            <a:tailEnd/>
          </a:ln>
          <a:effectLst/>
        </p:spPr>
        <p:txBody>
          <a:bodyPr anchor="ctr">
            <a:spAutoFit/>
          </a:bodyPr>
          <a:lstStyle/>
          <a:p>
            <a:endParaRPr lang="en-US"/>
          </a:p>
        </p:txBody>
      </p:sp>
      <p:sp>
        <p:nvSpPr>
          <p:cNvPr id="50" name="Text Box 13"/>
          <p:cNvSpPr txBox="1">
            <a:spLocks noChangeArrowheads="1"/>
          </p:cNvSpPr>
          <p:nvPr>
            <p:custDataLst>
              <p:tags r:id="rId12"/>
            </p:custDataLst>
          </p:nvPr>
        </p:nvSpPr>
        <p:spPr bwMode="auto">
          <a:xfrm>
            <a:off x="4343400" y="923925"/>
            <a:ext cx="2514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A</a:t>
            </a:r>
            <a:r>
              <a:rPr lang="en-US" sz="2800" baseline="-25000">
                <a:solidFill>
                  <a:srgbClr val="FFFFFF"/>
                </a:solidFill>
                <a:latin typeface="Calibri"/>
              </a:rPr>
              <a:t>1</a:t>
            </a:r>
            <a:r>
              <a:rPr lang="en-US" sz="2800">
                <a:solidFill>
                  <a:srgbClr val="FFFFFF"/>
                </a:solidFill>
                <a:latin typeface="Calibri"/>
              </a:rPr>
              <a:t>   B</a:t>
            </a:r>
            <a:r>
              <a:rPr lang="en-US" sz="2800" baseline="-25000">
                <a:solidFill>
                  <a:srgbClr val="FFFFFF"/>
                </a:solidFill>
                <a:latin typeface="Calibri"/>
              </a:rPr>
              <a:t>1</a:t>
            </a:r>
          </a:p>
        </p:txBody>
      </p:sp>
      <p:sp>
        <p:nvSpPr>
          <p:cNvPr id="51" name="Line 14"/>
          <p:cNvSpPr>
            <a:spLocks noChangeShapeType="1"/>
          </p:cNvSpPr>
          <p:nvPr>
            <p:custDataLst>
              <p:tags r:id="rId13"/>
            </p:custDataLst>
          </p:nvPr>
        </p:nvSpPr>
        <p:spPr bwMode="auto">
          <a:xfrm>
            <a:off x="5181600" y="1457325"/>
            <a:ext cx="0" cy="381000"/>
          </a:xfrm>
          <a:prstGeom prst="line">
            <a:avLst/>
          </a:prstGeom>
          <a:noFill/>
          <a:ln w="25400">
            <a:solidFill>
              <a:srgbClr val="FFFFFF"/>
            </a:solidFill>
            <a:round/>
            <a:headEnd/>
            <a:tailEnd type="arrow" w="lg" len="med"/>
          </a:ln>
          <a:effectLst/>
        </p:spPr>
        <p:txBody>
          <a:bodyPr wrap="none" anchor="ctr">
            <a:spAutoFit/>
          </a:bodyPr>
          <a:lstStyle/>
          <a:p>
            <a:endParaRPr lang="en-US"/>
          </a:p>
        </p:txBody>
      </p:sp>
      <p:sp>
        <p:nvSpPr>
          <p:cNvPr id="52" name="Line 15"/>
          <p:cNvSpPr>
            <a:spLocks noChangeShapeType="1"/>
          </p:cNvSpPr>
          <p:nvPr>
            <p:custDataLst>
              <p:tags r:id="rId14"/>
            </p:custDataLst>
          </p:nvPr>
        </p:nvSpPr>
        <p:spPr bwMode="auto">
          <a:xfrm>
            <a:off x="5867400" y="1457325"/>
            <a:ext cx="0" cy="381000"/>
          </a:xfrm>
          <a:prstGeom prst="line">
            <a:avLst/>
          </a:prstGeom>
          <a:noFill/>
          <a:ln w="25400">
            <a:solidFill>
              <a:srgbClr val="FFFFFF"/>
            </a:solidFill>
            <a:round/>
            <a:headEnd/>
            <a:tailEnd type="arrow" w="lg" len="med"/>
          </a:ln>
          <a:effectLst/>
        </p:spPr>
        <p:txBody>
          <a:bodyPr wrap="none" anchor="ctr">
            <a:spAutoFit/>
          </a:bodyPr>
          <a:lstStyle/>
          <a:p>
            <a:endParaRPr lang="en-US"/>
          </a:p>
        </p:txBody>
      </p:sp>
      <p:sp>
        <p:nvSpPr>
          <p:cNvPr id="53" name="Line 16"/>
          <p:cNvSpPr>
            <a:spLocks noChangeShapeType="1"/>
          </p:cNvSpPr>
          <p:nvPr>
            <p:custDataLst>
              <p:tags r:id="rId15"/>
            </p:custDataLst>
          </p:nvPr>
        </p:nvSpPr>
        <p:spPr bwMode="auto">
          <a:xfrm flipH="1">
            <a:off x="4419600" y="2371725"/>
            <a:ext cx="457200" cy="0"/>
          </a:xfrm>
          <a:prstGeom prst="line">
            <a:avLst/>
          </a:prstGeom>
          <a:noFill/>
          <a:ln w="25400">
            <a:solidFill>
              <a:srgbClr val="FFFFFF"/>
            </a:solidFill>
            <a:round/>
            <a:headEnd/>
            <a:tailEnd type="arrow" w="lg" len="med"/>
          </a:ln>
          <a:effectLst/>
        </p:spPr>
        <p:txBody>
          <a:bodyPr anchor="ctr">
            <a:spAutoFit/>
          </a:bodyPr>
          <a:lstStyle/>
          <a:p>
            <a:endParaRPr lang="en-US"/>
          </a:p>
        </p:txBody>
      </p:sp>
      <p:sp>
        <p:nvSpPr>
          <p:cNvPr id="54" name="Line 17"/>
          <p:cNvSpPr>
            <a:spLocks noChangeShapeType="1"/>
          </p:cNvSpPr>
          <p:nvPr>
            <p:custDataLst>
              <p:tags r:id="rId16"/>
            </p:custDataLst>
          </p:nvPr>
        </p:nvSpPr>
        <p:spPr bwMode="auto">
          <a:xfrm>
            <a:off x="5486400" y="2828925"/>
            <a:ext cx="0" cy="381000"/>
          </a:xfrm>
          <a:prstGeom prst="line">
            <a:avLst/>
          </a:prstGeom>
          <a:noFill/>
          <a:ln w="25400">
            <a:solidFill>
              <a:srgbClr val="FFFFFF"/>
            </a:solidFill>
            <a:round/>
            <a:headEnd/>
            <a:tailEnd type="arrow" w="lg" len="med"/>
          </a:ln>
          <a:effectLst/>
        </p:spPr>
        <p:txBody>
          <a:bodyPr wrap="none" anchor="ctr">
            <a:spAutoFit/>
          </a:bodyPr>
          <a:lstStyle/>
          <a:p>
            <a:endParaRPr lang="en-US"/>
          </a:p>
        </p:txBody>
      </p:sp>
      <p:sp>
        <p:nvSpPr>
          <p:cNvPr id="55" name="Text Box 18"/>
          <p:cNvSpPr txBox="1">
            <a:spLocks noChangeArrowheads="1"/>
          </p:cNvSpPr>
          <p:nvPr>
            <p:custDataLst>
              <p:tags r:id="rId17"/>
            </p:custDataLst>
          </p:nvPr>
        </p:nvSpPr>
        <p:spPr bwMode="auto">
          <a:xfrm>
            <a:off x="5105400" y="3209925"/>
            <a:ext cx="8382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1</a:t>
            </a:r>
            <a:endParaRPr lang="en-US" sz="2800" baseline="-25000" dirty="0">
              <a:solidFill>
                <a:srgbClr val="FFFFFF"/>
              </a:solidFill>
              <a:latin typeface="Calibri"/>
            </a:endParaRPr>
          </a:p>
        </p:txBody>
      </p:sp>
      <p:sp>
        <p:nvSpPr>
          <p:cNvPr id="56" name="Rectangle 19"/>
          <p:cNvSpPr>
            <a:spLocks noChangeArrowheads="1"/>
          </p:cNvSpPr>
          <p:nvPr>
            <p:custDataLst>
              <p:tags r:id="rId18"/>
            </p:custDataLst>
          </p:nvPr>
        </p:nvSpPr>
        <p:spPr bwMode="auto">
          <a:xfrm>
            <a:off x="3200400" y="1838325"/>
            <a:ext cx="1219200" cy="990600"/>
          </a:xfrm>
          <a:prstGeom prst="rect">
            <a:avLst/>
          </a:prstGeom>
          <a:noFill/>
          <a:ln w="25400" algn="ctr">
            <a:solidFill>
              <a:schemeClr val="accent1"/>
            </a:solidFill>
            <a:miter lim="800000"/>
            <a:headEnd/>
            <a:tailEnd/>
          </a:ln>
          <a:effectLst/>
        </p:spPr>
        <p:txBody>
          <a:bodyPr anchor="ctr">
            <a:spAutoFit/>
          </a:bodyPr>
          <a:lstStyle/>
          <a:p>
            <a:endParaRPr lang="en-US"/>
          </a:p>
        </p:txBody>
      </p:sp>
      <p:sp>
        <p:nvSpPr>
          <p:cNvPr id="57" name="Text Box 20"/>
          <p:cNvSpPr txBox="1">
            <a:spLocks noChangeArrowheads="1"/>
          </p:cNvSpPr>
          <p:nvPr>
            <p:custDataLst>
              <p:tags r:id="rId19"/>
            </p:custDataLst>
          </p:nvPr>
        </p:nvSpPr>
        <p:spPr bwMode="auto">
          <a:xfrm>
            <a:off x="2667000" y="923925"/>
            <a:ext cx="2514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A</a:t>
            </a:r>
            <a:r>
              <a:rPr lang="en-US" sz="2800" baseline="-25000">
                <a:solidFill>
                  <a:srgbClr val="FFFFFF"/>
                </a:solidFill>
                <a:latin typeface="Calibri"/>
              </a:rPr>
              <a:t>2</a:t>
            </a:r>
            <a:r>
              <a:rPr lang="en-US" sz="2800">
                <a:solidFill>
                  <a:srgbClr val="FFFFFF"/>
                </a:solidFill>
                <a:latin typeface="Calibri"/>
              </a:rPr>
              <a:t>   B</a:t>
            </a:r>
            <a:r>
              <a:rPr lang="en-US" sz="2800" baseline="-25000">
                <a:solidFill>
                  <a:srgbClr val="FFFFFF"/>
                </a:solidFill>
                <a:latin typeface="Calibri"/>
              </a:rPr>
              <a:t>2</a:t>
            </a:r>
          </a:p>
        </p:txBody>
      </p:sp>
      <p:sp>
        <p:nvSpPr>
          <p:cNvPr id="58" name="Line 21"/>
          <p:cNvSpPr>
            <a:spLocks noChangeShapeType="1"/>
          </p:cNvSpPr>
          <p:nvPr>
            <p:custDataLst>
              <p:tags r:id="rId20"/>
            </p:custDataLst>
          </p:nvPr>
        </p:nvSpPr>
        <p:spPr bwMode="auto">
          <a:xfrm>
            <a:off x="3505200" y="1457325"/>
            <a:ext cx="0" cy="381000"/>
          </a:xfrm>
          <a:prstGeom prst="line">
            <a:avLst/>
          </a:prstGeom>
          <a:noFill/>
          <a:ln w="25400">
            <a:solidFill>
              <a:srgbClr val="FFFFFF"/>
            </a:solidFill>
            <a:round/>
            <a:headEnd/>
            <a:tailEnd type="arrow" w="lg" len="med"/>
          </a:ln>
          <a:effectLst/>
        </p:spPr>
        <p:txBody>
          <a:bodyPr wrap="none" anchor="ctr">
            <a:spAutoFit/>
          </a:bodyPr>
          <a:lstStyle/>
          <a:p>
            <a:endParaRPr lang="en-US"/>
          </a:p>
        </p:txBody>
      </p:sp>
      <p:sp>
        <p:nvSpPr>
          <p:cNvPr id="59" name="Line 22"/>
          <p:cNvSpPr>
            <a:spLocks noChangeShapeType="1"/>
          </p:cNvSpPr>
          <p:nvPr>
            <p:custDataLst>
              <p:tags r:id="rId21"/>
            </p:custDataLst>
          </p:nvPr>
        </p:nvSpPr>
        <p:spPr bwMode="auto">
          <a:xfrm>
            <a:off x="4191000" y="1457325"/>
            <a:ext cx="0" cy="381000"/>
          </a:xfrm>
          <a:prstGeom prst="line">
            <a:avLst/>
          </a:prstGeom>
          <a:noFill/>
          <a:ln w="25400">
            <a:solidFill>
              <a:srgbClr val="FFFFFF"/>
            </a:solidFill>
            <a:round/>
            <a:headEnd/>
            <a:tailEnd type="arrow" w="lg" len="med"/>
          </a:ln>
          <a:effectLst/>
        </p:spPr>
        <p:txBody>
          <a:bodyPr wrap="none" anchor="ctr">
            <a:spAutoFit/>
          </a:bodyPr>
          <a:lstStyle/>
          <a:p>
            <a:endParaRPr lang="en-US"/>
          </a:p>
        </p:txBody>
      </p:sp>
      <p:sp>
        <p:nvSpPr>
          <p:cNvPr id="60" name="Line 23"/>
          <p:cNvSpPr>
            <a:spLocks noChangeShapeType="1"/>
          </p:cNvSpPr>
          <p:nvPr>
            <p:custDataLst>
              <p:tags r:id="rId22"/>
            </p:custDataLst>
          </p:nvPr>
        </p:nvSpPr>
        <p:spPr bwMode="auto">
          <a:xfrm flipH="1">
            <a:off x="2743200" y="2371725"/>
            <a:ext cx="457200" cy="0"/>
          </a:xfrm>
          <a:prstGeom prst="line">
            <a:avLst/>
          </a:prstGeom>
          <a:noFill/>
          <a:ln w="25400">
            <a:solidFill>
              <a:srgbClr val="FFFFFF"/>
            </a:solidFill>
            <a:round/>
            <a:headEnd/>
            <a:tailEnd type="arrow" w="lg" len="med"/>
          </a:ln>
          <a:effectLst/>
        </p:spPr>
        <p:txBody>
          <a:bodyPr anchor="ctr">
            <a:spAutoFit/>
          </a:bodyPr>
          <a:lstStyle/>
          <a:p>
            <a:endParaRPr lang="en-US"/>
          </a:p>
        </p:txBody>
      </p:sp>
      <p:sp>
        <p:nvSpPr>
          <p:cNvPr id="61" name="Line 24"/>
          <p:cNvSpPr>
            <a:spLocks noChangeShapeType="1"/>
          </p:cNvSpPr>
          <p:nvPr>
            <p:custDataLst>
              <p:tags r:id="rId23"/>
            </p:custDataLst>
          </p:nvPr>
        </p:nvSpPr>
        <p:spPr bwMode="auto">
          <a:xfrm>
            <a:off x="3810000" y="2828925"/>
            <a:ext cx="0" cy="381000"/>
          </a:xfrm>
          <a:prstGeom prst="line">
            <a:avLst/>
          </a:prstGeom>
          <a:noFill/>
          <a:ln w="25400">
            <a:solidFill>
              <a:srgbClr val="FFFFFF"/>
            </a:solidFill>
            <a:round/>
            <a:headEnd/>
            <a:tailEnd type="arrow" w="lg" len="med"/>
          </a:ln>
          <a:effectLst/>
        </p:spPr>
        <p:txBody>
          <a:bodyPr wrap="none" anchor="ctr">
            <a:spAutoFit/>
          </a:bodyPr>
          <a:lstStyle/>
          <a:p>
            <a:endParaRPr lang="en-US"/>
          </a:p>
        </p:txBody>
      </p:sp>
      <p:sp>
        <p:nvSpPr>
          <p:cNvPr id="62" name="Text Box 25"/>
          <p:cNvSpPr txBox="1">
            <a:spLocks noChangeArrowheads="1"/>
          </p:cNvSpPr>
          <p:nvPr>
            <p:custDataLst>
              <p:tags r:id="rId24"/>
            </p:custDataLst>
          </p:nvPr>
        </p:nvSpPr>
        <p:spPr bwMode="auto">
          <a:xfrm>
            <a:off x="3429000" y="3209925"/>
            <a:ext cx="8382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2</a:t>
            </a:r>
            <a:endParaRPr lang="en-US" sz="2800" baseline="-25000" dirty="0">
              <a:solidFill>
                <a:srgbClr val="FFFFFF"/>
              </a:solidFill>
              <a:latin typeface="Calibri"/>
            </a:endParaRPr>
          </a:p>
        </p:txBody>
      </p:sp>
      <p:sp>
        <p:nvSpPr>
          <p:cNvPr id="63" name="Rectangle 26"/>
          <p:cNvSpPr>
            <a:spLocks noChangeArrowheads="1"/>
          </p:cNvSpPr>
          <p:nvPr>
            <p:custDataLst>
              <p:tags r:id="rId25"/>
            </p:custDataLst>
          </p:nvPr>
        </p:nvSpPr>
        <p:spPr bwMode="auto">
          <a:xfrm>
            <a:off x="1524000" y="1838325"/>
            <a:ext cx="1219200" cy="990600"/>
          </a:xfrm>
          <a:prstGeom prst="rect">
            <a:avLst/>
          </a:prstGeom>
          <a:noFill/>
          <a:ln w="25400" algn="ctr">
            <a:solidFill>
              <a:schemeClr val="accent1"/>
            </a:solidFill>
            <a:miter lim="800000"/>
            <a:headEnd/>
            <a:tailEnd/>
          </a:ln>
          <a:effectLst/>
        </p:spPr>
        <p:txBody>
          <a:bodyPr anchor="ctr">
            <a:spAutoFit/>
          </a:bodyPr>
          <a:lstStyle/>
          <a:p>
            <a:endParaRPr lang="en-US"/>
          </a:p>
        </p:txBody>
      </p:sp>
      <p:sp>
        <p:nvSpPr>
          <p:cNvPr id="64" name="Text Box 27"/>
          <p:cNvSpPr txBox="1">
            <a:spLocks noChangeArrowheads="1"/>
          </p:cNvSpPr>
          <p:nvPr>
            <p:custDataLst>
              <p:tags r:id="rId26"/>
            </p:custDataLst>
          </p:nvPr>
        </p:nvSpPr>
        <p:spPr bwMode="auto">
          <a:xfrm>
            <a:off x="990600" y="923925"/>
            <a:ext cx="2514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A</a:t>
            </a:r>
            <a:r>
              <a:rPr lang="en-US" sz="2800" baseline="-25000" dirty="0">
                <a:solidFill>
                  <a:srgbClr val="FFFFFF"/>
                </a:solidFill>
                <a:latin typeface="Calibri"/>
              </a:rPr>
              <a:t>3</a:t>
            </a:r>
            <a:r>
              <a:rPr lang="en-US" sz="2800" dirty="0">
                <a:solidFill>
                  <a:srgbClr val="FFFFFF"/>
                </a:solidFill>
                <a:latin typeface="Calibri"/>
              </a:rPr>
              <a:t>   B</a:t>
            </a:r>
            <a:r>
              <a:rPr lang="en-US" sz="2800" baseline="-25000" dirty="0">
                <a:solidFill>
                  <a:srgbClr val="FFFFFF"/>
                </a:solidFill>
                <a:latin typeface="Calibri"/>
              </a:rPr>
              <a:t>3</a:t>
            </a:r>
          </a:p>
        </p:txBody>
      </p:sp>
      <p:sp>
        <p:nvSpPr>
          <p:cNvPr id="65" name="Line 28"/>
          <p:cNvSpPr>
            <a:spLocks noChangeShapeType="1"/>
          </p:cNvSpPr>
          <p:nvPr>
            <p:custDataLst>
              <p:tags r:id="rId27"/>
            </p:custDataLst>
          </p:nvPr>
        </p:nvSpPr>
        <p:spPr bwMode="auto">
          <a:xfrm>
            <a:off x="1828800" y="1457325"/>
            <a:ext cx="0" cy="381000"/>
          </a:xfrm>
          <a:prstGeom prst="line">
            <a:avLst/>
          </a:prstGeom>
          <a:noFill/>
          <a:ln w="25400">
            <a:solidFill>
              <a:srgbClr val="FFFFFF"/>
            </a:solidFill>
            <a:round/>
            <a:headEnd/>
            <a:tailEnd type="arrow" w="lg" len="med"/>
          </a:ln>
          <a:effectLst/>
        </p:spPr>
        <p:txBody>
          <a:bodyPr wrap="none" anchor="ctr">
            <a:spAutoFit/>
          </a:bodyPr>
          <a:lstStyle/>
          <a:p>
            <a:endParaRPr lang="en-US"/>
          </a:p>
        </p:txBody>
      </p:sp>
      <p:sp>
        <p:nvSpPr>
          <p:cNvPr id="66" name="Line 29"/>
          <p:cNvSpPr>
            <a:spLocks noChangeShapeType="1"/>
          </p:cNvSpPr>
          <p:nvPr>
            <p:custDataLst>
              <p:tags r:id="rId28"/>
            </p:custDataLst>
          </p:nvPr>
        </p:nvSpPr>
        <p:spPr bwMode="auto">
          <a:xfrm>
            <a:off x="2514600" y="1457325"/>
            <a:ext cx="0" cy="381000"/>
          </a:xfrm>
          <a:prstGeom prst="line">
            <a:avLst/>
          </a:prstGeom>
          <a:noFill/>
          <a:ln w="25400">
            <a:solidFill>
              <a:srgbClr val="FFFFFF"/>
            </a:solidFill>
            <a:round/>
            <a:headEnd/>
            <a:tailEnd type="arrow" w="lg" len="med"/>
          </a:ln>
          <a:effectLst/>
        </p:spPr>
        <p:txBody>
          <a:bodyPr wrap="none" anchor="ctr">
            <a:spAutoFit/>
          </a:bodyPr>
          <a:lstStyle/>
          <a:p>
            <a:endParaRPr lang="en-US"/>
          </a:p>
        </p:txBody>
      </p:sp>
      <p:sp>
        <p:nvSpPr>
          <p:cNvPr id="67" name="Line 30"/>
          <p:cNvSpPr>
            <a:spLocks noChangeShapeType="1"/>
          </p:cNvSpPr>
          <p:nvPr>
            <p:custDataLst>
              <p:tags r:id="rId29"/>
            </p:custDataLst>
          </p:nvPr>
        </p:nvSpPr>
        <p:spPr bwMode="auto">
          <a:xfrm flipH="1">
            <a:off x="1066800" y="2371725"/>
            <a:ext cx="457200" cy="0"/>
          </a:xfrm>
          <a:prstGeom prst="line">
            <a:avLst/>
          </a:prstGeom>
          <a:noFill/>
          <a:ln w="25400">
            <a:solidFill>
              <a:srgbClr val="FFFFFF"/>
            </a:solidFill>
            <a:round/>
            <a:headEnd/>
            <a:tailEnd type="arrow" w="lg" len="med"/>
          </a:ln>
          <a:effectLst/>
        </p:spPr>
        <p:txBody>
          <a:bodyPr anchor="ctr">
            <a:spAutoFit/>
          </a:bodyPr>
          <a:lstStyle/>
          <a:p>
            <a:endParaRPr lang="en-US"/>
          </a:p>
        </p:txBody>
      </p:sp>
      <p:sp>
        <p:nvSpPr>
          <p:cNvPr id="68" name="Line 31"/>
          <p:cNvSpPr>
            <a:spLocks noChangeShapeType="1"/>
          </p:cNvSpPr>
          <p:nvPr>
            <p:custDataLst>
              <p:tags r:id="rId30"/>
            </p:custDataLst>
          </p:nvPr>
        </p:nvSpPr>
        <p:spPr bwMode="auto">
          <a:xfrm>
            <a:off x="2133600" y="2828925"/>
            <a:ext cx="0" cy="381000"/>
          </a:xfrm>
          <a:prstGeom prst="line">
            <a:avLst/>
          </a:prstGeom>
          <a:noFill/>
          <a:ln w="25400">
            <a:solidFill>
              <a:srgbClr val="FFFFFF"/>
            </a:solidFill>
            <a:round/>
            <a:headEnd/>
            <a:tailEnd type="arrow" w="lg" len="med"/>
          </a:ln>
          <a:effectLst/>
        </p:spPr>
        <p:txBody>
          <a:bodyPr wrap="none" anchor="ctr">
            <a:spAutoFit/>
          </a:bodyPr>
          <a:lstStyle/>
          <a:p>
            <a:endParaRPr lang="en-US"/>
          </a:p>
        </p:txBody>
      </p:sp>
      <p:sp>
        <p:nvSpPr>
          <p:cNvPr id="69" name="Text Box 32"/>
          <p:cNvSpPr txBox="1">
            <a:spLocks noChangeArrowheads="1"/>
          </p:cNvSpPr>
          <p:nvPr>
            <p:custDataLst>
              <p:tags r:id="rId31"/>
            </p:custDataLst>
          </p:nvPr>
        </p:nvSpPr>
        <p:spPr bwMode="auto">
          <a:xfrm>
            <a:off x="1752600" y="3209925"/>
            <a:ext cx="8382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3</a:t>
            </a:r>
            <a:endParaRPr lang="en-US" sz="2800" baseline="-25000" dirty="0">
              <a:solidFill>
                <a:srgbClr val="FFFFFF"/>
              </a:solidFill>
              <a:latin typeface="Calibri"/>
            </a:endParaRPr>
          </a:p>
        </p:txBody>
      </p:sp>
      <p:sp>
        <p:nvSpPr>
          <p:cNvPr id="70" name="Text Box 33"/>
          <p:cNvSpPr txBox="1">
            <a:spLocks noChangeArrowheads="1"/>
          </p:cNvSpPr>
          <p:nvPr>
            <p:custDataLst>
              <p:tags r:id="rId32"/>
            </p:custDataLst>
          </p:nvPr>
        </p:nvSpPr>
        <p:spPr bwMode="auto">
          <a:xfrm>
            <a:off x="76200" y="2067580"/>
            <a:ext cx="1143000" cy="523220"/>
          </a:xfrm>
          <a:prstGeom prst="rect">
            <a:avLst/>
          </a:prstGeom>
          <a:noFill/>
          <a:ln w="25400" algn="ctr">
            <a:noFill/>
            <a:miter lim="800000"/>
            <a:headEnd/>
            <a:tailEnd/>
          </a:ln>
          <a:effectLst/>
        </p:spPr>
        <p:txBody>
          <a:bodyPr>
            <a:spAutoFit/>
          </a:bodyPr>
          <a:lstStyle/>
          <a:p>
            <a:pPr algn="ctr" eaLnBrk="1" hangingPunct="1">
              <a:buClr>
                <a:srgbClr val="40458C"/>
              </a:buClr>
              <a:buSzPct val="100000"/>
              <a:buFont typeface="Times New Roman" pitchFamily="18" charset="0"/>
              <a:buNone/>
            </a:pPr>
            <a:r>
              <a:rPr lang="en-US" sz="2800" dirty="0" err="1" smtClean="0">
                <a:solidFill>
                  <a:srgbClr val="FFFFFF"/>
                </a:solidFill>
                <a:latin typeface="Calibri"/>
              </a:rPr>
              <a:t>C</a:t>
            </a:r>
            <a:r>
              <a:rPr lang="en-US" sz="2800" baseline="-25000" dirty="0" err="1" smtClean="0">
                <a:solidFill>
                  <a:srgbClr val="FFFFFF"/>
                </a:solidFill>
                <a:latin typeface="Calibri"/>
              </a:rPr>
              <a:t>out</a:t>
            </a:r>
            <a:endParaRPr lang="en-US" sz="2800" baseline="-25000" dirty="0">
              <a:solidFill>
                <a:srgbClr val="FFFFFF"/>
              </a:solidFill>
              <a:latin typeface="Calibri"/>
            </a:endParaRPr>
          </a:p>
        </p:txBody>
      </p:sp>
      <p:cxnSp>
        <p:nvCxnSpPr>
          <p:cNvPr id="3" name="Straight Connector 2"/>
          <p:cNvCxnSpPr/>
          <p:nvPr/>
        </p:nvCxnSpPr>
        <p:spPr>
          <a:xfrm flipV="1">
            <a:off x="8229600" y="2329190"/>
            <a:ext cx="0" cy="26161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8001000" y="2590800"/>
            <a:ext cx="381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8115300" y="2667000"/>
            <a:ext cx="1905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46862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Takeaway</a:t>
            </a:r>
            <a:endParaRPr lang="en-US" dirty="0"/>
          </a:p>
        </p:txBody>
      </p:sp>
      <p:sp>
        <p:nvSpPr>
          <p:cNvPr id="3" name="Content Placeholder 2"/>
          <p:cNvSpPr>
            <a:spLocks noGrp="1"/>
          </p:cNvSpPr>
          <p:nvPr>
            <p:ph idx="1"/>
          </p:nvPr>
        </p:nvSpPr>
        <p:spPr>
          <a:xfrm>
            <a:off x="0" y="685800"/>
            <a:ext cx="9296400" cy="5943600"/>
          </a:xfrm>
        </p:spPr>
        <p:txBody>
          <a:bodyPr>
            <a:normAutofit/>
          </a:bodyPr>
          <a:lstStyle/>
          <a:p>
            <a:r>
              <a:rPr lang="en-US" sz="2800" dirty="0"/>
              <a:t>Digital computers </a:t>
            </a:r>
            <a:r>
              <a:rPr lang="en-US" sz="2800" dirty="0" smtClean="0"/>
              <a:t>are implemented via logic circuits and thus represent </a:t>
            </a:r>
            <a:r>
              <a:rPr lang="en-US" sz="2800" i="1" dirty="0" smtClean="0"/>
              <a:t>all</a:t>
            </a:r>
            <a:r>
              <a:rPr lang="en-US" sz="2800" dirty="0" smtClean="0"/>
              <a:t> </a:t>
            </a:r>
            <a:r>
              <a:rPr lang="en-US" sz="2800" dirty="0"/>
              <a:t>numbers in binary (base 2).</a:t>
            </a:r>
          </a:p>
          <a:p>
            <a:r>
              <a:rPr lang="en-US" sz="2800" dirty="0" smtClean="0"/>
              <a:t>We (humans) often write numbers as decimal and hexadecimal for convenience, so need to be able to convert to binary and back (to understand what computer is doing!).</a:t>
            </a:r>
          </a:p>
          <a:p>
            <a:endParaRPr lang="en-US" sz="2800" dirty="0"/>
          </a:p>
          <a:p>
            <a:r>
              <a:rPr lang="en-US" sz="2800" dirty="0" smtClean="0">
                <a:solidFill>
                  <a:schemeClr val="accent1"/>
                </a:solidFill>
              </a:rPr>
              <a:t>Adding two 1-bit numbers generalizes to adding two numbers of any size since 1-bit full adders can be cascaded. </a:t>
            </a:r>
          </a:p>
          <a:p>
            <a:endParaRPr lang="en-US" sz="2800" dirty="0"/>
          </a:p>
        </p:txBody>
      </p:sp>
    </p:spTree>
    <p:extLst>
      <p:ext uri="{BB962C8B-B14F-4D97-AF65-F5344CB8AC3E}">
        <p14:creationId xmlns:p14="http://schemas.microsoft.com/office/powerpoint/2010/main" val="2676017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Next Goal</a:t>
            </a:r>
            <a:endParaRPr lang="en-US" dirty="0"/>
          </a:p>
        </p:txBody>
      </p:sp>
      <p:sp>
        <p:nvSpPr>
          <p:cNvPr id="3" name="Content Placeholder 2"/>
          <p:cNvSpPr>
            <a:spLocks noGrp="1"/>
          </p:cNvSpPr>
          <p:nvPr>
            <p:ph idx="1"/>
          </p:nvPr>
        </p:nvSpPr>
        <p:spPr/>
        <p:txBody>
          <a:bodyPr/>
          <a:lstStyle/>
          <a:p>
            <a:r>
              <a:rPr lang="en-US" dirty="0" smtClean="0"/>
              <a:t>How do we subtract two binary numbers?</a:t>
            </a:r>
          </a:p>
          <a:p>
            <a:r>
              <a:rPr lang="en-US" dirty="0" smtClean="0"/>
              <a:t>Equivalent to adding with a negative number</a:t>
            </a:r>
          </a:p>
          <a:p>
            <a:endParaRPr lang="en-US" dirty="0" smtClean="0"/>
          </a:p>
          <a:p>
            <a:r>
              <a:rPr lang="en-US" dirty="0" smtClean="0"/>
              <a:t>How do we represent negative numbers?</a:t>
            </a:r>
            <a:endParaRPr lang="en-US" dirty="0"/>
          </a:p>
        </p:txBody>
      </p:sp>
    </p:spTree>
    <p:extLst>
      <p:ext uri="{BB962C8B-B14F-4D97-AF65-F5344CB8AC3E}">
        <p14:creationId xmlns:p14="http://schemas.microsoft.com/office/powerpoint/2010/main" val="155952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8200" y="76200"/>
            <a:ext cx="10896600" cy="508000"/>
          </a:xfrm>
        </p:spPr>
        <p:txBody>
          <a:bodyPr>
            <a:normAutofit fontScale="90000"/>
          </a:bodyPr>
          <a:lstStyle/>
          <a:p>
            <a:r>
              <a:rPr lang="en-US" dirty="0" smtClean="0"/>
              <a:t>First Attempt: Sign/Magnitude Representation</a:t>
            </a:r>
            <a:endParaRPr lang="en-US" dirty="0"/>
          </a:p>
        </p:txBody>
      </p:sp>
      <p:sp>
        <p:nvSpPr>
          <p:cNvPr id="3" name="Content Placeholder 2"/>
          <p:cNvSpPr>
            <a:spLocks noGrp="1"/>
          </p:cNvSpPr>
          <p:nvPr>
            <p:ph idx="1"/>
            <p:custDataLst>
              <p:tags r:id="rId2"/>
            </p:custDataLst>
          </p:nvPr>
        </p:nvSpPr>
        <p:spPr>
          <a:xfrm>
            <a:off x="228600" y="685800"/>
            <a:ext cx="8686800" cy="5791200"/>
          </a:xfrm>
        </p:spPr>
        <p:txBody>
          <a:bodyPr/>
          <a:lstStyle/>
          <a:p>
            <a:r>
              <a:rPr lang="en-US" dirty="0" smtClean="0"/>
              <a:t>First Attempt: </a:t>
            </a:r>
            <a:r>
              <a:rPr lang="en-US" dirty="0" smtClean="0">
                <a:solidFill>
                  <a:schemeClr val="accent1"/>
                </a:solidFill>
              </a:rPr>
              <a:t>Sign/Magnitude Representation</a:t>
            </a:r>
          </a:p>
          <a:p>
            <a:pPr lvl="1"/>
            <a:r>
              <a:rPr lang="en-US" dirty="0" smtClean="0"/>
              <a:t>1 bit for sign (0=positive, 1=negative)</a:t>
            </a:r>
          </a:p>
          <a:p>
            <a:pPr lvl="1"/>
            <a:r>
              <a:rPr lang="en-US" dirty="0" smtClean="0"/>
              <a:t>N-1 bits for magnitude</a:t>
            </a:r>
          </a:p>
          <a:p>
            <a:pPr lvl="1"/>
            <a:endParaRPr lang="en-US" dirty="0"/>
          </a:p>
          <a:p>
            <a:r>
              <a:rPr lang="en-US" dirty="0" smtClean="0"/>
              <a:t>Problem?</a:t>
            </a:r>
          </a:p>
          <a:p>
            <a:pPr lvl="1"/>
            <a:r>
              <a:rPr lang="en-US" dirty="0" smtClean="0"/>
              <a:t>Two zero’s: +0 different than -0 </a:t>
            </a:r>
          </a:p>
          <a:p>
            <a:pPr lvl="1"/>
            <a:r>
              <a:rPr lang="en-US" dirty="0" smtClean="0"/>
              <a:t>Complicated circuits</a:t>
            </a:r>
          </a:p>
        </p:txBody>
      </p:sp>
      <p:pic>
        <p:nvPicPr>
          <p:cNvPr id="1026" name="Picture 2" descr="IBM 7090 Data Processing Syste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3886200"/>
            <a:ext cx="4219575" cy="25431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91410" y="6417609"/>
            <a:ext cx="1085554" cy="369332"/>
          </a:xfrm>
          <a:prstGeom prst="rect">
            <a:avLst/>
          </a:prstGeom>
          <a:noFill/>
        </p:spPr>
        <p:txBody>
          <a:bodyPr wrap="none" rtlCol="0">
            <a:spAutoFit/>
          </a:bodyPr>
          <a:lstStyle/>
          <a:p>
            <a:r>
              <a:rPr lang="en-US" dirty="0" smtClean="0"/>
              <a:t>IBM 7090</a:t>
            </a:r>
            <a:endParaRPr lang="en-US" dirty="0"/>
          </a:p>
        </p:txBody>
      </p:sp>
      <p:sp>
        <p:nvSpPr>
          <p:cNvPr id="5" name="TextBox 4"/>
          <p:cNvSpPr txBox="1"/>
          <p:nvPr/>
        </p:nvSpPr>
        <p:spPr>
          <a:xfrm>
            <a:off x="5275729" y="1981200"/>
            <a:ext cx="1316386" cy="1077218"/>
          </a:xfrm>
          <a:prstGeom prst="rect">
            <a:avLst/>
          </a:prstGeom>
          <a:noFill/>
        </p:spPr>
        <p:txBody>
          <a:bodyPr wrap="none" rtlCol="0">
            <a:spAutoFit/>
          </a:bodyPr>
          <a:lstStyle/>
          <a:p>
            <a:r>
              <a:rPr lang="en-US" sz="3200" u="sng" dirty="0" smtClean="0">
                <a:solidFill>
                  <a:schemeClr val="accent1"/>
                </a:solidFill>
              </a:rPr>
              <a:t>0</a:t>
            </a:r>
            <a:r>
              <a:rPr lang="en-US" sz="3200" dirty="0" smtClean="0">
                <a:solidFill>
                  <a:schemeClr val="accent1"/>
                </a:solidFill>
              </a:rPr>
              <a:t>111 =</a:t>
            </a:r>
          </a:p>
          <a:p>
            <a:r>
              <a:rPr lang="en-US" sz="3200" u="sng" dirty="0" smtClean="0">
                <a:solidFill>
                  <a:schemeClr val="accent1"/>
                </a:solidFill>
              </a:rPr>
              <a:t>1</a:t>
            </a:r>
            <a:r>
              <a:rPr lang="en-US" sz="3200" dirty="0" smtClean="0">
                <a:solidFill>
                  <a:schemeClr val="accent1"/>
                </a:solidFill>
              </a:rPr>
              <a:t>000</a:t>
            </a:r>
            <a:r>
              <a:rPr lang="en-US" sz="3200" dirty="0" smtClean="0">
                <a:solidFill>
                  <a:schemeClr val="accent1"/>
                </a:solidFill>
              </a:rPr>
              <a:t> </a:t>
            </a:r>
            <a:r>
              <a:rPr lang="en-US" sz="3200" dirty="0" smtClean="0">
                <a:solidFill>
                  <a:schemeClr val="accent1"/>
                </a:solidFill>
              </a:rPr>
              <a:t>=</a:t>
            </a:r>
            <a:endParaRPr lang="en-US" sz="3200" dirty="0">
              <a:solidFill>
                <a:schemeClr val="accent1"/>
              </a:solidFill>
            </a:endParaRPr>
          </a:p>
        </p:txBody>
      </p:sp>
      <p:sp>
        <p:nvSpPr>
          <p:cNvPr id="7" name="TextBox 6"/>
          <p:cNvSpPr txBox="1"/>
          <p:nvPr/>
        </p:nvSpPr>
        <p:spPr>
          <a:xfrm>
            <a:off x="5267615" y="1981200"/>
            <a:ext cx="1742785" cy="1077218"/>
          </a:xfrm>
          <a:prstGeom prst="rect">
            <a:avLst/>
          </a:prstGeom>
          <a:noFill/>
        </p:spPr>
        <p:txBody>
          <a:bodyPr wrap="none" rtlCol="0">
            <a:spAutoFit/>
          </a:bodyPr>
          <a:lstStyle/>
          <a:p>
            <a:r>
              <a:rPr lang="en-US" sz="3200" u="sng" dirty="0" smtClean="0">
                <a:solidFill>
                  <a:schemeClr val="accent1"/>
                </a:solidFill>
              </a:rPr>
              <a:t>0</a:t>
            </a:r>
            <a:r>
              <a:rPr lang="en-US" sz="3200" dirty="0" smtClean="0">
                <a:solidFill>
                  <a:schemeClr val="accent1"/>
                </a:solidFill>
              </a:rPr>
              <a:t>111 = 7</a:t>
            </a:r>
          </a:p>
          <a:p>
            <a:r>
              <a:rPr lang="en-US" sz="3200" u="sng" dirty="0" smtClean="0">
                <a:solidFill>
                  <a:schemeClr val="accent1"/>
                </a:solidFill>
              </a:rPr>
              <a:t>1</a:t>
            </a:r>
            <a:r>
              <a:rPr lang="en-US" sz="3200" dirty="0" smtClean="0">
                <a:solidFill>
                  <a:schemeClr val="accent1"/>
                </a:solidFill>
              </a:rPr>
              <a:t>000</a:t>
            </a:r>
            <a:r>
              <a:rPr lang="en-US" sz="3200" dirty="0" smtClean="0">
                <a:solidFill>
                  <a:schemeClr val="accent1"/>
                </a:solidFill>
              </a:rPr>
              <a:t> </a:t>
            </a:r>
            <a:r>
              <a:rPr lang="en-US" sz="3200" dirty="0" smtClean="0">
                <a:solidFill>
                  <a:schemeClr val="accent1"/>
                </a:solidFill>
              </a:rPr>
              <a:t>= -7</a:t>
            </a:r>
            <a:endParaRPr lang="en-US" sz="3200" dirty="0">
              <a:solidFill>
                <a:schemeClr val="accent1"/>
              </a:solidFill>
            </a:endParaRPr>
          </a:p>
        </p:txBody>
      </p:sp>
      <p:sp>
        <p:nvSpPr>
          <p:cNvPr id="8" name="TextBox 7"/>
          <p:cNvSpPr txBox="1"/>
          <p:nvPr/>
        </p:nvSpPr>
        <p:spPr>
          <a:xfrm>
            <a:off x="1143000" y="5157787"/>
            <a:ext cx="1822935" cy="1077218"/>
          </a:xfrm>
          <a:prstGeom prst="rect">
            <a:avLst/>
          </a:prstGeom>
          <a:noFill/>
        </p:spPr>
        <p:txBody>
          <a:bodyPr wrap="none" rtlCol="0">
            <a:spAutoFit/>
          </a:bodyPr>
          <a:lstStyle/>
          <a:p>
            <a:r>
              <a:rPr lang="en-US" sz="3200" u="sng" dirty="0" smtClean="0">
                <a:solidFill>
                  <a:schemeClr val="accent1"/>
                </a:solidFill>
              </a:rPr>
              <a:t>0</a:t>
            </a:r>
            <a:r>
              <a:rPr lang="en-US" sz="3200" dirty="0" smtClean="0">
                <a:solidFill>
                  <a:schemeClr val="accent1"/>
                </a:solidFill>
              </a:rPr>
              <a:t>000 = +0</a:t>
            </a:r>
          </a:p>
          <a:p>
            <a:r>
              <a:rPr lang="en-US" sz="3200" u="sng" dirty="0" smtClean="0">
                <a:solidFill>
                  <a:schemeClr val="accent1"/>
                </a:solidFill>
              </a:rPr>
              <a:t>1</a:t>
            </a:r>
            <a:r>
              <a:rPr lang="en-US" sz="3200" dirty="0" smtClean="0">
                <a:solidFill>
                  <a:schemeClr val="accent1"/>
                </a:solidFill>
              </a:rPr>
              <a:t>111 = -0</a:t>
            </a:r>
            <a:endParaRPr lang="en-US" sz="3200" dirty="0">
              <a:solidFill>
                <a:schemeClr val="accent1"/>
              </a:solidFill>
            </a:endParaRPr>
          </a:p>
        </p:txBody>
      </p:sp>
    </p:spTree>
    <p:extLst>
      <p:ext uri="{BB962C8B-B14F-4D97-AF65-F5344CB8AC3E}">
        <p14:creationId xmlns:p14="http://schemas.microsoft.com/office/powerpoint/2010/main" val="3325478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childTnLst>
                                </p:cTn>
                              </p:par>
                              <p:par>
                                <p:cTn id="21" presetID="1" presetClass="exit" presetSubtype="0" fill="hold" grpId="0"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2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uiExpand="1" build="allAtOnce"/>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Two’s Complement Representation</a:t>
            </a:r>
            <a:endParaRPr lang="en-US" dirty="0"/>
          </a:p>
        </p:txBody>
      </p:sp>
      <p:sp>
        <p:nvSpPr>
          <p:cNvPr id="3" name="Content Placeholder 2"/>
          <p:cNvSpPr>
            <a:spLocks noGrp="1"/>
          </p:cNvSpPr>
          <p:nvPr>
            <p:ph idx="1"/>
            <p:custDataLst>
              <p:tags r:id="rId2"/>
            </p:custDataLst>
          </p:nvPr>
        </p:nvSpPr>
        <p:spPr>
          <a:xfrm>
            <a:off x="228600" y="685800"/>
            <a:ext cx="8686800" cy="6172200"/>
          </a:xfrm>
        </p:spPr>
        <p:txBody>
          <a:bodyPr>
            <a:normAutofit fontScale="85000" lnSpcReduction="20000"/>
          </a:bodyPr>
          <a:lstStyle/>
          <a:p>
            <a:r>
              <a:rPr lang="en-US" dirty="0" smtClean="0"/>
              <a:t>Better: </a:t>
            </a:r>
            <a:r>
              <a:rPr lang="en-US" dirty="0" smtClean="0">
                <a:solidFill>
                  <a:schemeClr val="accent1"/>
                </a:solidFill>
              </a:rPr>
              <a:t>Two’s Complement Representation</a:t>
            </a:r>
          </a:p>
          <a:p>
            <a:pPr>
              <a:buClr>
                <a:schemeClr val="accent1"/>
              </a:buClr>
            </a:pPr>
            <a:r>
              <a:rPr lang="en-US" dirty="0"/>
              <a:t>Nonnegative numbers are represented as usual</a:t>
            </a:r>
          </a:p>
          <a:p>
            <a:pPr lvl="1"/>
            <a:r>
              <a:rPr lang="en-US" dirty="0"/>
              <a:t> 0 = 0000</a:t>
            </a:r>
          </a:p>
          <a:p>
            <a:pPr lvl="1"/>
            <a:r>
              <a:rPr lang="en-US" dirty="0"/>
              <a:t> 1 = 0001</a:t>
            </a:r>
          </a:p>
          <a:p>
            <a:pPr lvl="1"/>
            <a:r>
              <a:rPr lang="en-US" dirty="0"/>
              <a:t> 3 = 0011</a:t>
            </a:r>
          </a:p>
          <a:p>
            <a:pPr lvl="1"/>
            <a:r>
              <a:rPr lang="en-US" dirty="0"/>
              <a:t> 7 = </a:t>
            </a:r>
            <a:r>
              <a:rPr lang="en-US" dirty="0" smtClean="0"/>
              <a:t>0111</a:t>
            </a:r>
          </a:p>
          <a:p>
            <a:pPr>
              <a:buClr>
                <a:schemeClr val="accent1"/>
              </a:buClr>
            </a:pPr>
            <a:r>
              <a:rPr lang="en-US" dirty="0" smtClean="0"/>
              <a:t>Leading 1’s for negative numbers</a:t>
            </a:r>
          </a:p>
          <a:p>
            <a:pPr>
              <a:buClr>
                <a:schemeClr val="accent1"/>
              </a:buClr>
            </a:pPr>
            <a:r>
              <a:rPr lang="en-US" dirty="0" smtClean="0"/>
              <a:t>To negate </a:t>
            </a:r>
            <a:r>
              <a:rPr lang="en-US" dirty="0" smtClean="0">
                <a:solidFill>
                  <a:schemeClr val="accent1"/>
                </a:solidFill>
              </a:rPr>
              <a:t>any</a:t>
            </a:r>
            <a:r>
              <a:rPr lang="en-US" dirty="0" smtClean="0"/>
              <a:t> number:</a:t>
            </a:r>
          </a:p>
          <a:p>
            <a:pPr lvl="1"/>
            <a:r>
              <a:rPr lang="en-US" dirty="0" smtClean="0">
                <a:solidFill>
                  <a:schemeClr val="accent1"/>
                </a:solidFill>
              </a:rPr>
              <a:t>complement </a:t>
            </a:r>
            <a:r>
              <a:rPr lang="en-US" i="1" dirty="0" smtClean="0">
                <a:solidFill>
                  <a:schemeClr val="accent1"/>
                </a:solidFill>
              </a:rPr>
              <a:t>all</a:t>
            </a:r>
            <a:r>
              <a:rPr lang="en-US" dirty="0" smtClean="0">
                <a:solidFill>
                  <a:schemeClr val="accent1"/>
                </a:solidFill>
              </a:rPr>
              <a:t> the bits (i.e. flip all the bits)</a:t>
            </a:r>
          </a:p>
          <a:p>
            <a:pPr lvl="1"/>
            <a:r>
              <a:rPr lang="en-US" dirty="0" smtClean="0">
                <a:solidFill>
                  <a:schemeClr val="accent1"/>
                </a:solidFill>
              </a:rPr>
              <a:t>then add 1</a:t>
            </a:r>
          </a:p>
          <a:p>
            <a:pPr marL="457200" lvl="1" indent="0">
              <a:buNone/>
            </a:pPr>
            <a:endParaRPr lang="en-US" dirty="0"/>
          </a:p>
          <a:p>
            <a:pPr lvl="1"/>
            <a:r>
              <a:rPr lang="en-US" dirty="0"/>
              <a:t>-1: 1 </a:t>
            </a:r>
            <a:r>
              <a:rPr lang="en-US" dirty="0">
                <a:sym typeface="Symbol" pitchFamily="18" charset="2"/>
              </a:rPr>
              <a:t></a:t>
            </a:r>
            <a:r>
              <a:rPr lang="en-US" dirty="0" smtClean="0"/>
              <a:t> </a:t>
            </a:r>
            <a:r>
              <a:rPr lang="en-US" dirty="0"/>
              <a:t>0001 </a:t>
            </a:r>
            <a:r>
              <a:rPr lang="en-US" dirty="0">
                <a:sym typeface="Symbol" pitchFamily="18" charset="2"/>
              </a:rPr>
              <a:t></a:t>
            </a:r>
            <a:r>
              <a:rPr lang="en-US" dirty="0" smtClean="0"/>
              <a:t> </a:t>
            </a:r>
            <a:r>
              <a:rPr lang="en-US" dirty="0"/>
              <a:t>1110 </a:t>
            </a:r>
            <a:r>
              <a:rPr lang="en-US" dirty="0">
                <a:sym typeface="Symbol" pitchFamily="18" charset="2"/>
              </a:rPr>
              <a:t></a:t>
            </a:r>
            <a:r>
              <a:rPr lang="en-US" dirty="0" smtClean="0"/>
              <a:t> </a:t>
            </a:r>
            <a:r>
              <a:rPr lang="en-US" dirty="0"/>
              <a:t>1111</a:t>
            </a:r>
          </a:p>
          <a:p>
            <a:pPr lvl="1"/>
            <a:r>
              <a:rPr lang="en-US" dirty="0"/>
              <a:t>-3: 3 </a:t>
            </a:r>
            <a:r>
              <a:rPr lang="en-US" dirty="0">
                <a:sym typeface="Symbol" pitchFamily="18" charset="2"/>
              </a:rPr>
              <a:t></a:t>
            </a:r>
            <a:r>
              <a:rPr lang="en-US" dirty="0" smtClean="0"/>
              <a:t> </a:t>
            </a:r>
            <a:r>
              <a:rPr lang="en-US" dirty="0"/>
              <a:t>0011 </a:t>
            </a:r>
            <a:r>
              <a:rPr lang="en-US" dirty="0">
                <a:sym typeface="Symbol" pitchFamily="18" charset="2"/>
              </a:rPr>
              <a:t></a:t>
            </a:r>
            <a:r>
              <a:rPr lang="en-US" dirty="0" smtClean="0"/>
              <a:t> </a:t>
            </a:r>
            <a:r>
              <a:rPr lang="en-US" dirty="0"/>
              <a:t>1100 </a:t>
            </a:r>
            <a:r>
              <a:rPr lang="en-US" dirty="0">
                <a:sym typeface="Symbol" pitchFamily="18" charset="2"/>
              </a:rPr>
              <a:t></a:t>
            </a:r>
            <a:r>
              <a:rPr lang="en-US" dirty="0" smtClean="0"/>
              <a:t> </a:t>
            </a:r>
            <a:r>
              <a:rPr lang="en-US" dirty="0"/>
              <a:t>1101</a:t>
            </a:r>
          </a:p>
          <a:p>
            <a:pPr lvl="1"/>
            <a:r>
              <a:rPr lang="en-US" dirty="0"/>
              <a:t>-7: 7 </a:t>
            </a:r>
            <a:r>
              <a:rPr lang="en-US" dirty="0">
                <a:sym typeface="Symbol" pitchFamily="18" charset="2"/>
              </a:rPr>
              <a:t></a:t>
            </a:r>
            <a:r>
              <a:rPr lang="en-US" dirty="0" smtClean="0"/>
              <a:t> </a:t>
            </a:r>
            <a:r>
              <a:rPr lang="en-US" dirty="0"/>
              <a:t>0111 </a:t>
            </a:r>
            <a:r>
              <a:rPr lang="en-US" dirty="0">
                <a:sym typeface="Symbol" pitchFamily="18" charset="2"/>
              </a:rPr>
              <a:t></a:t>
            </a:r>
            <a:r>
              <a:rPr lang="en-US" dirty="0" smtClean="0"/>
              <a:t> </a:t>
            </a:r>
            <a:r>
              <a:rPr lang="en-US" dirty="0"/>
              <a:t>1000 </a:t>
            </a:r>
            <a:r>
              <a:rPr lang="en-US" dirty="0">
                <a:sym typeface="Symbol" pitchFamily="18" charset="2"/>
              </a:rPr>
              <a:t></a:t>
            </a:r>
            <a:r>
              <a:rPr lang="en-US" dirty="0" smtClean="0"/>
              <a:t> </a:t>
            </a:r>
            <a:r>
              <a:rPr lang="en-US" dirty="0"/>
              <a:t>1001</a:t>
            </a:r>
          </a:p>
          <a:p>
            <a:pPr lvl="1"/>
            <a:r>
              <a:rPr lang="en-US" dirty="0"/>
              <a:t>-8: 8 </a:t>
            </a:r>
            <a:r>
              <a:rPr lang="en-US" dirty="0">
                <a:sym typeface="Symbol" pitchFamily="18" charset="2"/>
              </a:rPr>
              <a:t></a:t>
            </a:r>
            <a:r>
              <a:rPr lang="en-US" dirty="0" smtClean="0"/>
              <a:t> </a:t>
            </a:r>
            <a:r>
              <a:rPr lang="en-US" dirty="0"/>
              <a:t>1000 </a:t>
            </a:r>
            <a:r>
              <a:rPr lang="en-US" dirty="0">
                <a:sym typeface="Symbol" pitchFamily="18" charset="2"/>
              </a:rPr>
              <a:t></a:t>
            </a:r>
            <a:r>
              <a:rPr lang="en-US" dirty="0" smtClean="0"/>
              <a:t> </a:t>
            </a:r>
            <a:r>
              <a:rPr lang="en-US" dirty="0"/>
              <a:t>0111 </a:t>
            </a:r>
            <a:r>
              <a:rPr lang="en-US" dirty="0">
                <a:sym typeface="Symbol" pitchFamily="18" charset="2"/>
              </a:rPr>
              <a:t></a:t>
            </a:r>
            <a:r>
              <a:rPr lang="en-US" dirty="0" smtClean="0"/>
              <a:t> </a:t>
            </a:r>
            <a:r>
              <a:rPr lang="en-US" dirty="0"/>
              <a:t>1000</a:t>
            </a:r>
          </a:p>
          <a:p>
            <a:pPr lvl="1"/>
            <a:r>
              <a:rPr lang="en-US" dirty="0"/>
              <a:t>-0: 0 </a:t>
            </a:r>
            <a:r>
              <a:rPr lang="en-US" dirty="0">
                <a:sym typeface="Symbol" pitchFamily="18" charset="2"/>
              </a:rPr>
              <a:t></a:t>
            </a:r>
            <a:r>
              <a:rPr lang="en-US" dirty="0" smtClean="0"/>
              <a:t> </a:t>
            </a:r>
            <a:r>
              <a:rPr lang="en-US" dirty="0"/>
              <a:t>0000 </a:t>
            </a:r>
            <a:r>
              <a:rPr lang="en-US" dirty="0">
                <a:sym typeface="Symbol" pitchFamily="18" charset="2"/>
              </a:rPr>
              <a:t></a:t>
            </a:r>
            <a:r>
              <a:rPr lang="en-US" dirty="0" smtClean="0"/>
              <a:t> </a:t>
            </a:r>
            <a:r>
              <a:rPr lang="en-US" dirty="0"/>
              <a:t>1111 </a:t>
            </a:r>
            <a:r>
              <a:rPr lang="en-US" dirty="0">
                <a:sym typeface="Symbol" pitchFamily="18" charset="2"/>
              </a:rPr>
              <a:t></a:t>
            </a:r>
            <a:r>
              <a:rPr lang="en-US" dirty="0" smtClean="0"/>
              <a:t> </a:t>
            </a:r>
            <a:r>
              <a:rPr lang="en-US" dirty="0"/>
              <a:t>0000 (this is good, -0 = +0)</a:t>
            </a:r>
          </a:p>
          <a:p>
            <a:pPr lvl="1"/>
            <a:endParaRPr lang="en-US" dirty="0" smtClean="0"/>
          </a:p>
          <a:p>
            <a:pPr lvl="2"/>
            <a:endParaRPr lang="en-US" sz="2800" dirty="0"/>
          </a:p>
          <a:p>
            <a:pPr lvl="2"/>
            <a:endParaRPr lang="en-US" sz="2800" dirty="0" smtClean="0"/>
          </a:p>
          <a:p>
            <a:endParaRPr lang="en-US" dirty="0"/>
          </a:p>
        </p:txBody>
      </p:sp>
    </p:spTree>
    <p:extLst>
      <p:ext uri="{BB962C8B-B14F-4D97-AF65-F5344CB8AC3E}">
        <p14:creationId xmlns:p14="http://schemas.microsoft.com/office/powerpoint/2010/main" val="821619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Two’s Complement Representation</a:t>
            </a:r>
          </a:p>
        </p:txBody>
      </p:sp>
      <p:sp>
        <p:nvSpPr>
          <p:cNvPr id="3" name="Content Placeholder 2"/>
          <p:cNvSpPr>
            <a:spLocks noGrp="1"/>
          </p:cNvSpPr>
          <p:nvPr>
            <p:ph idx="1"/>
          </p:nvPr>
        </p:nvSpPr>
        <p:spPr/>
        <p:txBody>
          <a:bodyPr>
            <a:normAutofit/>
          </a:bodyPr>
          <a:lstStyle/>
          <a:p>
            <a:r>
              <a:rPr lang="en-US" sz="2800" dirty="0" smtClean="0"/>
              <a:t>Is there only one zero!</a:t>
            </a:r>
          </a:p>
          <a:p>
            <a:endParaRPr lang="en-US" sz="2800" dirty="0"/>
          </a:p>
          <a:p>
            <a:endParaRPr lang="en-US" sz="2800" dirty="0" smtClean="0"/>
          </a:p>
          <a:p>
            <a:endParaRPr lang="en-US" sz="2800" dirty="0" smtClean="0"/>
          </a:p>
          <a:p>
            <a:r>
              <a:rPr lang="en-US" sz="2800" dirty="0" smtClean="0"/>
              <a:t>One more example.  How do we represent -20?</a:t>
            </a:r>
          </a:p>
        </p:txBody>
      </p:sp>
      <mc:AlternateContent xmlns:mc="http://schemas.openxmlformats.org/markup-compatibility/2006" xmlns:a14="http://schemas.microsoft.com/office/drawing/2010/main">
        <mc:Choice Requires="a14">
          <p:sp>
            <p:nvSpPr>
              <p:cNvPr id="4" name="TextBox 3"/>
              <p:cNvSpPr txBox="1"/>
              <p:nvPr/>
            </p:nvSpPr>
            <p:spPr>
              <a:xfrm>
                <a:off x="2198694" y="3534970"/>
                <a:ext cx="2401619" cy="1570430"/>
              </a:xfrm>
              <a:prstGeom prst="rect">
                <a:avLst/>
              </a:prstGeom>
              <a:noFill/>
            </p:spPr>
            <p:txBody>
              <a:bodyPr wrap="none" rtlCol="0">
                <a:spAutoFit/>
              </a:bodyPr>
              <a:lstStyle/>
              <a:p>
                <a:pPr algn="r"/>
                <a:r>
                  <a:rPr lang="en-US" sz="2400" dirty="0" smtClean="0">
                    <a:solidFill>
                      <a:schemeClr val="accent1"/>
                    </a:solidFill>
                  </a:rPr>
                  <a:t> 20 = 0001  0100 </a:t>
                </a:r>
              </a:p>
              <a:p>
                <a:pPr algn="r"/>
                <a14:m>
                  <m:oMath xmlns:m="http://schemas.openxmlformats.org/officeDocument/2006/math">
                    <m:acc>
                      <m:accPr>
                        <m:chr m:val="̅"/>
                        <m:ctrlPr>
                          <a:rPr lang="en-US" sz="2400" i="1">
                            <a:solidFill>
                              <a:schemeClr val="accent1"/>
                            </a:solidFill>
                            <a:latin typeface="Cambria Math"/>
                          </a:rPr>
                        </m:ctrlPr>
                      </m:accPr>
                      <m:e>
                        <m:r>
                          <a:rPr lang="en-US" sz="2400">
                            <a:solidFill>
                              <a:schemeClr val="accent1"/>
                            </a:solidFill>
                            <a:latin typeface="Cambria Math"/>
                          </a:rPr>
                          <m:t>20</m:t>
                        </m:r>
                      </m:e>
                    </m:acc>
                  </m:oMath>
                </a14:m>
                <a:r>
                  <a:rPr lang="en-US" sz="2400" dirty="0" smtClean="0">
                    <a:solidFill>
                      <a:schemeClr val="accent1"/>
                    </a:solidFill>
                  </a:rPr>
                  <a:t> = 1110  1011</a:t>
                </a:r>
              </a:p>
              <a:p>
                <a:pPr algn="r"/>
                <a:r>
                  <a:rPr lang="en-US" sz="2400" dirty="0" smtClean="0">
                    <a:solidFill>
                      <a:schemeClr val="accent1"/>
                    </a:solidFill>
                  </a:rPr>
                  <a:t>+1</a:t>
                </a:r>
              </a:p>
              <a:p>
                <a:pPr algn="r"/>
                <a:r>
                  <a:rPr lang="en-US" sz="2400" dirty="0" smtClean="0">
                    <a:solidFill>
                      <a:schemeClr val="accent1"/>
                    </a:solidFill>
                  </a:rPr>
                  <a:t>  -20 = 1110  1100</a:t>
                </a:r>
                <a:endParaRPr lang="en-US" sz="2400" dirty="0">
                  <a:solidFill>
                    <a:schemeClr val="accent1"/>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198694" y="3534970"/>
                <a:ext cx="2401619" cy="1570430"/>
              </a:xfrm>
              <a:prstGeom prst="rect">
                <a:avLst/>
              </a:prstGeom>
              <a:blipFill rotWithShape="1">
                <a:blip r:embed="rId3"/>
                <a:stretch>
                  <a:fillRect t="-3101" r="-3807" b="-7752"/>
                </a:stretch>
              </a:blipFill>
            </p:spPr>
            <p:txBody>
              <a:bodyPr/>
              <a:lstStyle/>
              <a:p>
                <a:r>
                  <a:rPr lang="en-US">
                    <a:noFill/>
                  </a:rPr>
                  <a:t> </a:t>
                </a:r>
              </a:p>
            </p:txBody>
          </p:sp>
        </mc:Fallback>
      </mc:AlternateContent>
      <p:cxnSp>
        <p:nvCxnSpPr>
          <p:cNvPr id="6" name="Straight Connector 5"/>
          <p:cNvCxnSpPr/>
          <p:nvPr/>
        </p:nvCxnSpPr>
        <p:spPr>
          <a:xfrm>
            <a:off x="2362200" y="4677970"/>
            <a:ext cx="212910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5687375" y="609600"/>
                <a:ext cx="1391728" cy="1570430"/>
              </a:xfrm>
              <a:prstGeom prst="rect">
                <a:avLst/>
              </a:prstGeom>
              <a:noFill/>
            </p:spPr>
            <p:txBody>
              <a:bodyPr wrap="none" rtlCol="0">
                <a:spAutoFit/>
              </a:bodyPr>
              <a:lstStyle/>
              <a:p>
                <a:pPr algn="r"/>
                <a:r>
                  <a:rPr lang="en-US" sz="2400" dirty="0" smtClean="0">
                    <a:solidFill>
                      <a:schemeClr val="accent1"/>
                    </a:solidFill>
                  </a:rPr>
                  <a:t> 0 = 0000 </a:t>
                </a:r>
              </a:p>
              <a:p>
                <a:pPr algn="r"/>
                <a14:m>
                  <m:oMath xmlns:m="http://schemas.openxmlformats.org/officeDocument/2006/math">
                    <m:acc>
                      <m:accPr>
                        <m:chr m:val="̅"/>
                        <m:ctrlPr>
                          <a:rPr lang="en-US" sz="2400" i="1">
                            <a:solidFill>
                              <a:schemeClr val="accent1"/>
                            </a:solidFill>
                            <a:latin typeface="Cambria Math"/>
                          </a:rPr>
                        </m:ctrlPr>
                      </m:accPr>
                      <m:e>
                        <m:r>
                          <a:rPr lang="en-US" sz="2400">
                            <a:solidFill>
                              <a:schemeClr val="accent1"/>
                            </a:solidFill>
                            <a:latin typeface="Cambria Math"/>
                          </a:rPr>
                          <m:t>0</m:t>
                        </m:r>
                      </m:e>
                    </m:acc>
                  </m:oMath>
                </a14:m>
                <a:r>
                  <a:rPr lang="en-US" sz="2400" dirty="0" smtClean="0">
                    <a:solidFill>
                      <a:schemeClr val="accent1"/>
                    </a:solidFill>
                  </a:rPr>
                  <a:t> = 1111</a:t>
                </a:r>
              </a:p>
              <a:p>
                <a:pPr algn="r"/>
                <a:r>
                  <a:rPr lang="en-US" sz="2400" dirty="0" smtClean="0">
                    <a:solidFill>
                      <a:schemeClr val="accent1"/>
                    </a:solidFill>
                  </a:rPr>
                  <a:t>+1</a:t>
                </a:r>
              </a:p>
              <a:p>
                <a:pPr algn="r"/>
                <a:r>
                  <a:rPr lang="en-US" sz="2400" dirty="0" smtClean="0">
                    <a:solidFill>
                      <a:schemeClr val="accent1"/>
                    </a:solidFill>
                  </a:rPr>
                  <a:t>0 = 0000</a:t>
                </a:r>
                <a:endParaRPr lang="en-US" sz="2400" dirty="0">
                  <a:solidFill>
                    <a:schemeClr val="accent1"/>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5687375" y="609600"/>
                <a:ext cx="1391728" cy="1570430"/>
              </a:xfrm>
              <a:prstGeom prst="rect">
                <a:avLst/>
              </a:prstGeom>
              <a:blipFill rotWithShape="1">
                <a:blip r:embed="rId4"/>
                <a:stretch>
                  <a:fillRect l="-1316" t="-3101" r="-6579" b="-7752"/>
                </a:stretch>
              </a:blipFill>
            </p:spPr>
            <p:txBody>
              <a:bodyPr/>
              <a:lstStyle/>
              <a:p>
                <a:r>
                  <a:rPr lang="en-US">
                    <a:noFill/>
                  </a:rPr>
                  <a:t> </a:t>
                </a:r>
              </a:p>
            </p:txBody>
          </p:sp>
        </mc:Fallback>
      </mc:AlternateContent>
      <p:cxnSp>
        <p:nvCxnSpPr>
          <p:cNvPr id="9" name="Straight Connector 8"/>
          <p:cNvCxnSpPr/>
          <p:nvPr/>
        </p:nvCxnSpPr>
        <p:spPr>
          <a:xfrm>
            <a:off x="5791200" y="1752600"/>
            <a:ext cx="1143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8177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3"/>
              <p:cNvSpPr txBox="1">
                <a:spLocks noChangeArrowheads="1"/>
              </p:cNvSpPr>
              <p:nvPr>
                <p:custDataLst>
                  <p:tags r:id="rId1"/>
                </p:custDataLst>
              </p:nvPr>
            </p:nvSpPr>
            <p:spPr>
              <a:xfrm>
                <a:off x="2971800" y="736777"/>
                <a:ext cx="6019800" cy="5638800"/>
              </a:xfrm>
              <a:prstGeom prst="rect">
                <a:avLst/>
              </a:prstGeom>
            </p:spPr>
            <p:txBody>
              <a:bodyPr vert="horz" lIns="91440" tIns="45720" rIns="91440" bIns="45720" rtlCol="0">
                <a:noAutofit/>
              </a:bodyPr>
              <a:lstStyle/>
              <a:p>
                <a:pPr marL="342900" marR="0" lvl="0" indent="-342900" algn="l" defTabSz="914400" rtl="0" eaLnBrk="1" fontAlgn="auto" latinLnBrk="0" hangingPunct="1">
                  <a:spcAft>
                    <a:spcPts val="0"/>
                  </a:spcAft>
                  <a:buClrTx/>
                  <a:buSzPct val="80000"/>
                  <a:buFontTx/>
                  <a:buNone/>
                  <a:tabLst/>
                  <a:defRPr/>
                </a:pPr>
                <a:r>
                  <a:rPr kumimoji="0" lang="en-US" sz="3200" b="0" i="0" u="none" strike="noStrike" kern="1200" cap="none" spc="0" normalizeH="0" baseline="0" noProof="0" dirty="0" smtClean="0">
                    <a:ln>
                      <a:noFill/>
                    </a:ln>
                    <a:solidFill>
                      <a:schemeClr val="accent1"/>
                    </a:solidFill>
                    <a:effectLst/>
                    <a:uLnTx/>
                    <a:uFillTx/>
                    <a:latin typeface="+mj-lt"/>
                    <a:ea typeface="+mn-ea"/>
                    <a:cs typeface="Arial" pitchFamily="34" charset="0"/>
                  </a:rPr>
                  <a:t>Negatives</a:t>
                </a:r>
              </a:p>
              <a:p>
                <a:pPr marL="342900" marR="0" lvl="0" indent="-342900" algn="l" defTabSz="914400" rtl="0" eaLnBrk="1" fontAlgn="auto" latinLnBrk="0" hangingPunct="1">
                  <a:spcAft>
                    <a:spcPts val="0"/>
                  </a:spcAft>
                  <a:buClrTx/>
                  <a:buSzPct val="80000"/>
                  <a:buFontTx/>
                  <a:buNone/>
                  <a:tabLst/>
                  <a:defRPr/>
                </a:pPr>
                <a:r>
                  <a:rPr kumimoji="0" lang="en-US" sz="2800" b="0" i="0" u="none" strike="noStrike" kern="1200" cap="none" spc="0" normalizeH="0" baseline="0" noProof="0" dirty="0" smtClean="0">
                    <a:ln>
                      <a:noFill/>
                    </a:ln>
                    <a:effectLst/>
                    <a:uLnTx/>
                    <a:uFillTx/>
                    <a:latin typeface="+mj-lt"/>
                    <a:ea typeface="+mn-ea"/>
                    <a:cs typeface="Arial" pitchFamily="34" charset="0"/>
                  </a:rPr>
                  <a:t>(two’s complement: flip then add 1):</a:t>
                </a:r>
              </a:p>
              <a:p>
                <a:pPr marL="342900" indent="-342900">
                  <a:buSzPct val="80000"/>
                </a:pPr>
                <a:r>
                  <a:rPr lang="en-US" sz="3200" dirty="0" smtClean="0">
                    <a:latin typeface="+mj-lt"/>
                    <a:cs typeface="Arial" pitchFamily="34" charset="0"/>
                  </a:rPr>
                  <a:t>	</a:t>
                </a:r>
                <a14:m>
                  <m:oMath xmlns:m="http://schemas.openxmlformats.org/officeDocument/2006/math">
                    <m:acc>
                      <m:accPr>
                        <m:chr m:val="̅"/>
                        <m:ctrlPr>
                          <a:rPr lang="en-US" sz="3200" i="1" smtClean="0">
                            <a:latin typeface="Cambria Math"/>
                            <a:cs typeface="Arial" pitchFamily="34" charset="0"/>
                          </a:rPr>
                        </m:ctrlPr>
                      </m:accPr>
                      <m:e>
                        <m:r>
                          <a:rPr lang="en-US" sz="3200" b="0" i="0" smtClean="0">
                            <a:latin typeface="Cambria Math"/>
                            <a:cs typeface="Arial" pitchFamily="34" charset="0"/>
                          </a:rPr>
                          <m:t>0</m:t>
                        </m:r>
                      </m:e>
                    </m:acc>
                  </m:oMath>
                </a14:m>
                <a:r>
                  <a:rPr lang="en-US" sz="3200" dirty="0" smtClean="0"/>
                  <a:t> = 1111 	 -0 = 0000</a:t>
                </a:r>
              </a:p>
              <a:p>
                <a:pPr marL="342900" indent="-342900">
                  <a:buSzPct val="80000"/>
                </a:pPr>
                <a:r>
                  <a:rPr lang="en-US" sz="3200" dirty="0" smtClean="0"/>
                  <a:t>	</a:t>
                </a:r>
                <a14:m>
                  <m:oMath xmlns:m="http://schemas.openxmlformats.org/officeDocument/2006/math">
                    <m:acc>
                      <m:accPr>
                        <m:chr m:val="̅"/>
                        <m:ctrlPr>
                          <a:rPr lang="en-US" sz="3200" i="1">
                            <a:latin typeface="Cambria Math"/>
                            <a:cs typeface="Arial" pitchFamily="34" charset="0"/>
                          </a:rPr>
                        </m:ctrlPr>
                      </m:accPr>
                      <m:e>
                        <m:r>
                          <a:rPr lang="en-US" sz="3200" b="0" i="0" smtClean="0">
                            <a:latin typeface="Cambria Math"/>
                            <a:cs typeface="Arial" pitchFamily="34" charset="0"/>
                          </a:rPr>
                          <m:t>1</m:t>
                        </m:r>
                      </m:e>
                    </m:acc>
                  </m:oMath>
                </a14:m>
                <a:r>
                  <a:rPr lang="en-US" sz="3200" dirty="0" smtClean="0"/>
                  <a:t> =</a:t>
                </a:r>
                <a:r>
                  <a:rPr lang="en-US" sz="3200" dirty="0" smtClean="0">
                    <a:latin typeface="+mj-lt"/>
                  </a:rPr>
                  <a:t> 1110 	 -1 = 1111</a:t>
                </a:r>
              </a:p>
              <a:p>
                <a:pPr marL="342900" indent="-342900">
                  <a:buSzPct val="80000"/>
                </a:pPr>
                <a:r>
                  <a:rPr lang="en-US" sz="3200" dirty="0" smtClean="0">
                    <a:latin typeface="+mj-lt"/>
                  </a:rPr>
                  <a:t>	</a:t>
                </a:r>
                <a14:m>
                  <m:oMath xmlns:m="http://schemas.openxmlformats.org/officeDocument/2006/math">
                    <m:acc>
                      <m:accPr>
                        <m:chr m:val="̅"/>
                        <m:ctrlPr>
                          <a:rPr lang="en-US" sz="3200" i="1">
                            <a:latin typeface="Cambria Math"/>
                            <a:cs typeface="Arial" pitchFamily="34" charset="0"/>
                          </a:rPr>
                        </m:ctrlPr>
                      </m:accPr>
                      <m:e>
                        <m:r>
                          <a:rPr lang="en-US" sz="3200" b="0" i="0" smtClean="0">
                            <a:latin typeface="Cambria Math"/>
                            <a:cs typeface="Arial" pitchFamily="34" charset="0"/>
                          </a:rPr>
                          <m:t>2</m:t>
                        </m:r>
                      </m:e>
                    </m:acc>
                  </m:oMath>
                </a14:m>
                <a:r>
                  <a:rPr lang="en-US" sz="3200" dirty="0" smtClean="0">
                    <a:latin typeface="+mj-lt"/>
                  </a:rPr>
                  <a:t> =</a:t>
                </a:r>
                <a:r>
                  <a:rPr lang="en-US" sz="3200" dirty="0" smtClean="0"/>
                  <a:t> 1101 	 -2 = 1110</a:t>
                </a:r>
                <a:endParaRPr lang="en-US" sz="3200" dirty="0" smtClean="0">
                  <a:latin typeface="+mj-lt"/>
                </a:endParaRPr>
              </a:p>
              <a:p>
                <a:pPr marL="342900" lvl="0" indent="-342900">
                  <a:buSzPct val="80000"/>
                  <a:defRPr/>
                </a:pPr>
                <a:r>
                  <a:rPr lang="en-US" sz="3200" dirty="0" smtClean="0">
                    <a:latin typeface="+mj-lt"/>
                  </a:rPr>
                  <a:t>	</a:t>
                </a:r>
                <a14:m>
                  <m:oMath xmlns:m="http://schemas.openxmlformats.org/officeDocument/2006/math">
                    <m:acc>
                      <m:accPr>
                        <m:chr m:val="̅"/>
                        <m:ctrlPr>
                          <a:rPr lang="en-US" sz="3200" i="1">
                            <a:latin typeface="Cambria Math"/>
                            <a:cs typeface="Arial" pitchFamily="34" charset="0"/>
                          </a:rPr>
                        </m:ctrlPr>
                      </m:accPr>
                      <m:e>
                        <m:r>
                          <a:rPr lang="en-US" sz="3200" b="0" i="0" smtClean="0">
                            <a:latin typeface="Cambria Math"/>
                            <a:cs typeface="Arial" pitchFamily="34" charset="0"/>
                          </a:rPr>
                          <m:t>3</m:t>
                        </m:r>
                      </m:e>
                    </m:acc>
                  </m:oMath>
                </a14:m>
                <a:r>
                  <a:rPr lang="en-US" sz="3200" dirty="0" smtClean="0">
                    <a:latin typeface="+mj-lt"/>
                  </a:rPr>
                  <a:t> = 1100 	 -3 = 1101</a:t>
                </a:r>
              </a:p>
              <a:p>
                <a:pPr marL="342900" indent="-342900">
                  <a:buSzPct val="80000"/>
                </a:pPr>
                <a:r>
                  <a:rPr lang="en-US" sz="3200" dirty="0" smtClean="0"/>
                  <a:t>	</a:t>
                </a:r>
                <a14:m>
                  <m:oMath xmlns:m="http://schemas.openxmlformats.org/officeDocument/2006/math">
                    <m:acc>
                      <m:accPr>
                        <m:chr m:val="̅"/>
                        <m:ctrlPr>
                          <a:rPr lang="en-US" sz="3200" i="1">
                            <a:latin typeface="Cambria Math"/>
                            <a:cs typeface="Arial" pitchFamily="34" charset="0"/>
                          </a:rPr>
                        </m:ctrlPr>
                      </m:accPr>
                      <m:e>
                        <m:r>
                          <a:rPr lang="en-US" sz="3200" b="0" i="0" smtClean="0">
                            <a:latin typeface="Cambria Math"/>
                            <a:cs typeface="Arial" pitchFamily="34" charset="0"/>
                          </a:rPr>
                          <m:t>4</m:t>
                        </m:r>
                      </m:e>
                    </m:acc>
                  </m:oMath>
                </a14:m>
                <a:r>
                  <a:rPr lang="en-US" sz="3200" dirty="0" smtClean="0"/>
                  <a:t> = 1011 	 -4 = 1100</a:t>
                </a:r>
              </a:p>
              <a:p>
                <a:pPr marL="342900" indent="-342900">
                  <a:buSzPct val="80000"/>
                </a:pPr>
                <a:r>
                  <a:rPr lang="en-US" sz="3200" dirty="0" smtClean="0"/>
                  <a:t>	</a:t>
                </a:r>
                <a14:m>
                  <m:oMath xmlns:m="http://schemas.openxmlformats.org/officeDocument/2006/math">
                    <m:acc>
                      <m:accPr>
                        <m:chr m:val="̅"/>
                        <m:ctrlPr>
                          <a:rPr lang="en-US" sz="3200" i="1">
                            <a:latin typeface="Cambria Math"/>
                            <a:cs typeface="Arial" pitchFamily="34" charset="0"/>
                          </a:rPr>
                        </m:ctrlPr>
                      </m:accPr>
                      <m:e>
                        <m:r>
                          <a:rPr lang="en-US" sz="3200" b="0" i="0" smtClean="0">
                            <a:latin typeface="Cambria Math"/>
                            <a:cs typeface="Arial" pitchFamily="34" charset="0"/>
                          </a:rPr>
                          <m:t>5</m:t>
                        </m:r>
                      </m:e>
                    </m:acc>
                  </m:oMath>
                </a14:m>
                <a:r>
                  <a:rPr lang="en-US" sz="3200" dirty="0" smtClean="0"/>
                  <a:t> = 1010 	 -5 = 1011</a:t>
                </a:r>
                <a:endParaRPr lang="en-US" sz="3200" dirty="0" smtClean="0">
                  <a:latin typeface="+mj-lt"/>
                </a:endParaRPr>
              </a:p>
              <a:p>
                <a:pPr marL="342900" indent="-342900">
                  <a:buSzPct val="80000"/>
                </a:pPr>
                <a:r>
                  <a:rPr lang="en-US" sz="3200" dirty="0" smtClean="0"/>
                  <a:t>	</a:t>
                </a:r>
                <a14:m>
                  <m:oMath xmlns:m="http://schemas.openxmlformats.org/officeDocument/2006/math">
                    <m:acc>
                      <m:accPr>
                        <m:chr m:val="̅"/>
                        <m:ctrlPr>
                          <a:rPr lang="en-US" sz="3200" i="1">
                            <a:latin typeface="Cambria Math"/>
                            <a:cs typeface="Arial" pitchFamily="34" charset="0"/>
                          </a:rPr>
                        </m:ctrlPr>
                      </m:accPr>
                      <m:e>
                        <m:r>
                          <a:rPr lang="en-US" sz="3200" b="0" i="0" smtClean="0">
                            <a:latin typeface="Cambria Math"/>
                            <a:cs typeface="Arial" pitchFamily="34" charset="0"/>
                          </a:rPr>
                          <m:t>6</m:t>
                        </m:r>
                      </m:e>
                    </m:acc>
                  </m:oMath>
                </a14:m>
                <a:r>
                  <a:rPr lang="en-US" sz="3200" dirty="0" smtClean="0"/>
                  <a:t> = 1001 	 -6 = 1010</a:t>
                </a:r>
                <a:endParaRPr lang="en-US" sz="3200" dirty="0" smtClean="0">
                  <a:latin typeface="+mj-lt"/>
                </a:endParaRPr>
              </a:p>
              <a:p>
                <a:pPr marL="342900" lvl="0" indent="-342900">
                  <a:buSzPct val="80000"/>
                  <a:defRPr/>
                </a:pPr>
                <a:r>
                  <a:rPr lang="en-US" sz="3200" dirty="0" smtClean="0">
                    <a:latin typeface="+mj-lt"/>
                  </a:rPr>
                  <a:t>	</a:t>
                </a:r>
                <a14:m>
                  <m:oMath xmlns:m="http://schemas.openxmlformats.org/officeDocument/2006/math">
                    <m:acc>
                      <m:accPr>
                        <m:chr m:val="̅"/>
                        <m:ctrlPr>
                          <a:rPr lang="en-US" sz="3200" i="1">
                            <a:latin typeface="Cambria Math"/>
                            <a:cs typeface="Arial" pitchFamily="34" charset="0"/>
                          </a:rPr>
                        </m:ctrlPr>
                      </m:accPr>
                      <m:e>
                        <m:r>
                          <a:rPr lang="en-US" sz="3200" b="0" i="0" smtClean="0">
                            <a:latin typeface="Cambria Math"/>
                            <a:cs typeface="Arial" pitchFamily="34" charset="0"/>
                          </a:rPr>
                          <m:t>7</m:t>
                        </m:r>
                      </m:e>
                    </m:acc>
                  </m:oMath>
                </a14:m>
                <a:r>
                  <a:rPr lang="en-US" sz="3200" dirty="0" smtClean="0">
                    <a:latin typeface="+mj-lt"/>
                  </a:rPr>
                  <a:t> = 1000 	 -7 = 1001</a:t>
                </a:r>
              </a:p>
              <a:p>
                <a:pPr marL="342900" lvl="0" indent="-342900">
                  <a:buSzPct val="80000"/>
                  <a:defRPr/>
                </a:pPr>
                <a:r>
                  <a:rPr lang="en-US" sz="3200" dirty="0" smtClean="0">
                    <a:latin typeface="+mj-lt"/>
                  </a:rPr>
                  <a:t>	</a:t>
                </a:r>
                <a14:m>
                  <m:oMath xmlns:m="http://schemas.openxmlformats.org/officeDocument/2006/math">
                    <m:acc>
                      <m:accPr>
                        <m:chr m:val="̅"/>
                        <m:ctrlPr>
                          <a:rPr lang="en-US" sz="3200" i="1">
                            <a:latin typeface="Cambria Math"/>
                            <a:cs typeface="Arial" pitchFamily="34" charset="0"/>
                          </a:rPr>
                        </m:ctrlPr>
                      </m:accPr>
                      <m:e>
                        <m:r>
                          <a:rPr lang="en-US" sz="3200" b="0" i="0" smtClean="0">
                            <a:latin typeface="Cambria Math"/>
                            <a:cs typeface="Arial" pitchFamily="34" charset="0"/>
                          </a:rPr>
                          <m:t>8</m:t>
                        </m:r>
                      </m:e>
                    </m:acc>
                  </m:oMath>
                </a14:m>
                <a:r>
                  <a:rPr lang="en-US" sz="3200" dirty="0" smtClean="0">
                    <a:latin typeface="+mj-lt"/>
                  </a:rPr>
                  <a:t> =</a:t>
                </a:r>
                <a:r>
                  <a:rPr lang="en-US" sz="3200" dirty="0" smtClean="0">
                    <a:latin typeface="+mj-lt"/>
                    <a:sym typeface="Symbol" pitchFamily="18" charset="2"/>
                  </a:rPr>
                  <a:t> 0111	 	 -8 = 1000</a:t>
                </a:r>
              </a:p>
            </p:txBody>
          </p:sp>
        </mc:Choice>
        <mc:Fallback xmlns="">
          <p:sp>
            <p:nvSpPr>
              <p:cNvPr id="7" name="Rectangle 3"/>
              <p:cNvSpPr txBox="1">
                <a:spLocks noRot="1" noChangeAspect="1" noMove="1" noResize="1" noEditPoints="1" noAdjustHandles="1" noChangeArrowheads="1" noChangeShapeType="1" noTextEdit="1"/>
              </p:cNvSpPr>
              <p:nvPr>
                <p:custDataLst>
                  <p:tags r:id="rId6"/>
                </p:custDataLst>
              </p:nvPr>
            </p:nvSpPr>
            <p:spPr>
              <a:xfrm>
                <a:off x="2971800" y="736777"/>
                <a:ext cx="6019800" cy="5638800"/>
              </a:xfrm>
              <a:prstGeom prst="rect">
                <a:avLst/>
              </a:prstGeom>
              <a:blipFill rotWithShape="1">
                <a:blip r:embed="rId7"/>
                <a:stretch>
                  <a:fillRect l="-2634" t="-1405"/>
                </a:stretch>
              </a:blipFill>
            </p:spPr>
            <p:txBody>
              <a:bodyPr/>
              <a:lstStyle/>
              <a:p>
                <a:r>
                  <a:rPr lang="en-US">
                    <a:noFill/>
                  </a:rPr>
                  <a:t> </a:t>
                </a:r>
              </a:p>
            </p:txBody>
          </p:sp>
        </mc:Fallback>
      </mc:AlternateContent>
      <p:sp>
        <p:nvSpPr>
          <p:cNvPr id="1784834" name="Rectangle 2"/>
          <p:cNvSpPr>
            <a:spLocks noGrp="1" noChangeArrowheads="1"/>
          </p:cNvSpPr>
          <p:nvPr>
            <p:ph type="title"/>
            <p:custDataLst>
              <p:tags r:id="rId2"/>
            </p:custDataLst>
          </p:nvPr>
        </p:nvSpPr>
        <p:spPr/>
        <p:txBody>
          <a:bodyPr>
            <a:noAutofit/>
          </a:bodyPr>
          <a:lstStyle/>
          <a:p>
            <a:r>
              <a:rPr lang="en-US"/>
              <a:t>Two’s Complement</a:t>
            </a:r>
          </a:p>
        </p:txBody>
      </p:sp>
      <p:sp>
        <p:nvSpPr>
          <p:cNvPr id="1784835" name="Rectangle 3"/>
          <p:cNvSpPr>
            <a:spLocks noGrp="1" noChangeArrowheads="1"/>
          </p:cNvSpPr>
          <p:nvPr>
            <p:ph idx="1"/>
            <p:custDataLst>
              <p:tags r:id="rId3"/>
            </p:custDataLst>
          </p:nvPr>
        </p:nvSpPr>
        <p:spPr>
          <a:xfrm>
            <a:off x="228600" y="736777"/>
            <a:ext cx="3505200" cy="5486400"/>
          </a:xfrm>
        </p:spPr>
        <p:txBody>
          <a:bodyPr>
            <a:noAutofit/>
          </a:bodyPr>
          <a:lstStyle/>
          <a:p>
            <a:pPr>
              <a:spcBef>
                <a:spcPts val="0"/>
              </a:spcBef>
            </a:pPr>
            <a:r>
              <a:rPr lang="en-US" dirty="0" smtClean="0">
                <a:solidFill>
                  <a:schemeClr val="accent1"/>
                </a:solidFill>
              </a:rPr>
              <a:t>Non-negatives</a:t>
            </a:r>
          </a:p>
          <a:p>
            <a:pPr>
              <a:spcBef>
                <a:spcPts val="0"/>
              </a:spcBef>
            </a:pPr>
            <a:r>
              <a:rPr lang="en-US" sz="2800" dirty="0" smtClean="0"/>
              <a:t>(as usual):</a:t>
            </a:r>
          </a:p>
          <a:p>
            <a:pPr>
              <a:spcBef>
                <a:spcPts val="0"/>
              </a:spcBef>
            </a:pPr>
            <a:r>
              <a:rPr lang="en-US" dirty="0" smtClean="0"/>
              <a:t>	+0 </a:t>
            </a:r>
            <a:r>
              <a:rPr lang="en-US" dirty="0"/>
              <a:t>= </a:t>
            </a:r>
            <a:r>
              <a:rPr lang="en-US" dirty="0" smtClean="0"/>
              <a:t>0000</a:t>
            </a:r>
          </a:p>
          <a:p>
            <a:pPr>
              <a:spcBef>
                <a:spcPts val="0"/>
              </a:spcBef>
            </a:pPr>
            <a:r>
              <a:rPr lang="en-US" dirty="0" smtClean="0"/>
              <a:t>	+1 </a:t>
            </a:r>
            <a:r>
              <a:rPr lang="en-US" dirty="0"/>
              <a:t>= </a:t>
            </a:r>
            <a:r>
              <a:rPr lang="en-US" dirty="0" smtClean="0"/>
              <a:t>0001</a:t>
            </a:r>
          </a:p>
          <a:p>
            <a:pPr>
              <a:spcBef>
                <a:spcPts val="0"/>
              </a:spcBef>
            </a:pPr>
            <a:r>
              <a:rPr lang="en-US" dirty="0" smtClean="0"/>
              <a:t>	+2 = 0010</a:t>
            </a:r>
            <a:endParaRPr lang="en-US" dirty="0"/>
          </a:p>
          <a:p>
            <a:pPr>
              <a:spcBef>
                <a:spcPts val="0"/>
              </a:spcBef>
            </a:pPr>
            <a:r>
              <a:rPr lang="en-US" dirty="0" smtClean="0"/>
              <a:t>	+3 </a:t>
            </a:r>
            <a:r>
              <a:rPr lang="en-US" dirty="0"/>
              <a:t>= </a:t>
            </a:r>
            <a:r>
              <a:rPr lang="en-US" dirty="0" smtClean="0"/>
              <a:t>0011</a:t>
            </a:r>
          </a:p>
          <a:p>
            <a:pPr>
              <a:spcBef>
                <a:spcPts val="0"/>
              </a:spcBef>
            </a:pPr>
            <a:r>
              <a:rPr lang="en-US" dirty="0" smtClean="0"/>
              <a:t>	+4 = 0100</a:t>
            </a:r>
          </a:p>
          <a:p>
            <a:pPr>
              <a:spcBef>
                <a:spcPts val="0"/>
              </a:spcBef>
            </a:pPr>
            <a:r>
              <a:rPr lang="en-US" dirty="0" smtClean="0"/>
              <a:t>	+5 = 0101</a:t>
            </a:r>
          </a:p>
          <a:p>
            <a:pPr>
              <a:spcBef>
                <a:spcPts val="0"/>
              </a:spcBef>
            </a:pPr>
            <a:r>
              <a:rPr lang="en-US" dirty="0" smtClean="0"/>
              <a:t>	+6 = 0110</a:t>
            </a:r>
          </a:p>
          <a:p>
            <a:pPr>
              <a:spcBef>
                <a:spcPts val="0"/>
              </a:spcBef>
            </a:pPr>
            <a:r>
              <a:rPr lang="en-US" dirty="0" smtClean="0"/>
              <a:t>	+7 = 0111</a:t>
            </a:r>
          </a:p>
          <a:p>
            <a:pPr>
              <a:spcBef>
                <a:spcPts val="0"/>
              </a:spcBef>
            </a:pPr>
            <a:r>
              <a:rPr lang="en-US" dirty="0" smtClean="0"/>
              <a:t>	+8 = 1000</a:t>
            </a:r>
            <a:endParaRPr lang="en-US" dirty="0"/>
          </a:p>
        </p:txBody>
      </p:sp>
      <p:sp>
        <p:nvSpPr>
          <p:cNvPr id="2" name="Rectangle 1"/>
          <p:cNvSpPr/>
          <p:nvPr/>
        </p:nvSpPr>
        <p:spPr>
          <a:xfrm>
            <a:off x="5638800" y="1676400"/>
            <a:ext cx="2209800" cy="457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276600" y="1676400"/>
            <a:ext cx="2209800" cy="457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190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Number Representations</a:t>
            </a:r>
            <a:endParaRPr lang="en-US" dirty="0"/>
          </a:p>
        </p:txBody>
      </p:sp>
      <p:sp>
        <p:nvSpPr>
          <p:cNvPr id="3" name="Content Placeholder 2"/>
          <p:cNvSpPr>
            <a:spLocks noGrp="1"/>
          </p:cNvSpPr>
          <p:nvPr>
            <p:ph idx="1"/>
          </p:nvPr>
        </p:nvSpPr>
        <p:spPr>
          <a:xfrm>
            <a:off x="76200" y="685800"/>
            <a:ext cx="9144000" cy="5638800"/>
          </a:xfrm>
        </p:spPr>
        <p:txBody>
          <a:bodyPr/>
          <a:lstStyle/>
          <a:p>
            <a:r>
              <a:rPr lang="en-US" dirty="0" smtClean="0"/>
              <a:t>Recall: </a:t>
            </a:r>
            <a:r>
              <a:rPr lang="en-US" dirty="0" smtClean="0">
                <a:solidFill>
                  <a:schemeClr val="accent1"/>
                </a:solidFill>
              </a:rPr>
              <a:t>Binary</a:t>
            </a:r>
          </a:p>
          <a:p>
            <a:pPr lvl="1"/>
            <a:r>
              <a:rPr lang="en-US" dirty="0"/>
              <a:t>Two symbols (base 2): </a:t>
            </a:r>
            <a:r>
              <a:rPr lang="en-US" dirty="0">
                <a:solidFill>
                  <a:schemeClr val="accent1"/>
                </a:solidFill>
              </a:rPr>
              <a:t>true</a:t>
            </a:r>
            <a:r>
              <a:rPr lang="en-US" dirty="0"/>
              <a:t> and </a:t>
            </a:r>
            <a:r>
              <a:rPr lang="en-US" dirty="0">
                <a:solidFill>
                  <a:schemeClr val="accent1"/>
                </a:solidFill>
              </a:rPr>
              <a:t>false</a:t>
            </a:r>
            <a:r>
              <a:rPr lang="en-US" dirty="0"/>
              <a:t>; </a:t>
            </a:r>
            <a:r>
              <a:rPr lang="en-US" dirty="0">
                <a:solidFill>
                  <a:schemeClr val="accent1"/>
                </a:solidFill>
              </a:rPr>
              <a:t>1</a:t>
            </a:r>
            <a:r>
              <a:rPr lang="en-US" dirty="0" smtClean="0"/>
              <a:t> </a:t>
            </a:r>
            <a:r>
              <a:rPr lang="en-US" dirty="0"/>
              <a:t>and </a:t>
            </a:r>
            <a:r>
              <a:rPr lang="en-US" dirty="0">
                <a:solidFill>
                  <a:schemeClr val="accent1"/>
                </a:solidFill>
              </a:rPr>
              <a:t>0</a:t>
            </a:r>
          </a:p>
          <a:p>
            <a:pPr lvl="1"/>
            <a:r>
              <a:rPr lang="en-US" dirty="0"/>
              <a:t>Basis of Logic </a:t>
            </a:r>
            <a:r>
              <a:rPr lang="en-US" dirty="0" smtClean="0"/>
              <a:t>Circuits </a:t>
            </a:r>
            <a:r>
              <a:rPr lang="en-US" dirty="0"/>
              <a:t>and all digital computers</a:t>
            </a:r>
          </a:p>
          <a:p>
            <a:endParaRPr lang="en-US" dirty="0"/>
          </a:p>
          <a:p>
            <a:r>
              <a:rPr lang="en-US" dirty="0" smtClean="0"/>
              <a:t>So, how do we represent numbers in</a:t>
            </a:r>
            <a:r>
              <a:rPr lang="en-US" i="1" dirty="0" smtClean="0"/>
              <a:t> </a:t>
            </a:r>
            <a:r>
              <a:rPr lang="en-US" i="1" dirty="0" smtClean="0">
                <a:solidFill>
                  <a:schemeClr val="accent1"/>
                </a:solidFill>
              </a:rPr>
              <a:t>Binary</a:t>
            </a:r>
            <a:r>
              <a:rPr lang="en-US" dirty="0" smtClean="0"/>
              <a:t> (base 2)?</a:t>
            </a:r>
          </a:p>
          <a:p>
            <a:endParaRPr lang="en-US" dirty="0"/>
          </a:p>
        </p:txBody>
      </p:sp>
    </p:spTree>
    <p:extLst>
      <p:ext uri="{BB962C8B-B14F-4D97-AF65-F5344CB8AC3E}">
        <p14:creationId xmlns:p14="http://schemas.microsoft.com/office/powerpoint/2010/main" val="1732061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4834" name="Rectangle 2"/>
          <p:cNvSpPr>
            <a:spLocks noGrp="1" noChangeArrowheads="1"/>
          </p:cNvSpPr>
          <p:nvPr>
            <p:ph type="title"/>
            <p:custDataLst>
              <p:tags r:id="rId1"/>
            </p:custDataLst>
          </p:nvPr>
        </p:nvSpPr>
        <p:spPr/>
        <p:txBody>
          <a:bodyPr>
            <a:noAutofit/>
          </a:bodyPr>
          <a:lstStyle/>
          <a:p>
            <a:r>
              <a:rPr lang="en-US"/>
              <a:t>Two’s Complement</a:t>
            </a:r>
          </a:p>
        </p:txBody>
      </p:sp>
      <p:sp>
        <p:nvSpPr>
          <p:cNvPr id="1784835" name="Rectangle 3"/>
          <p:cNvSpPr>
            <a:spLocks noGrp="1" noChangeArrowheads="1"/>
          </p:cNvSpPr>
          <p:nvPr>
            <p:ph idx="1"/>
            <p:custDataLst>
              <p:tags r:id="rId2"/>
            </p:custDataLst>
          </p:nvPr>
        </p:nvSpPr>
        <p:spPr>
          <a:xfrm>
            <a:off x="228600" y="736777"/>
            <a:ext cx="3505200" cy="5486400"/>
          </a:xfrm>
        </p:spPr>
        <p:txBody>
          <a:bodyPr>
            <a:noAutofit/>
          </a:bodyPr>
          <a:lstStyle/>
          <a:p>
            <a:pPr>
              <a:spcBef>
                <a:spcPts val="0"/>
              </a:spcBef>
            </a:pPr>
            <a:r>
              <a:rPr lang="en-US" dirty="0" smtClean="0">
                <a:solidFill>
                  <a:schemeClr val="accent1"/>
                </a:solidFill>
              </a:rPr>
              <a:t>Non-negatives</a:t>
            </a:r>
          </a:p>
          <a:p>
            <a:pPr>
              <a:spcBef>
                <a:spcPts val="0"/>
              </a:spcBef>
            </a:pPr>
            <a:r>
              <a:rPr lang="en-US" sz="2800" dirty="0" smtClean="0"/>
              <a:t>(as usual):</a:t>
            </a:r>
          </a:p>
          <a:p>
            <a:pPr>
              <a:spcBef>
                <a:spcPts val="0"/>
              </a:spcBef>
            </a:pPr>
            <a:r>
              <a:rPr lang="en-US" dirty="0" smtClean="0"/>
              <a:t>	+0 </a:t>
            </a:r>
            <a:r>
              <a:rPr lang="en-US" dirty="0"/>
              <a:t>= </a:t>
            </a:r>
            <a:r>
              <a:rPr lang="en-US" dirty="0" smtClean="0"/>
              <a:t>0000</a:t>
            </a:r>
          </a:p>
          <a:p>
            <a:pPr>
              <a:spcBef>
                <a:spcPts val="0"/>
              </a:spcBef>
            </a:pPr>
            <a:r>
              <a:rPr lang="en-US" dirty="0" smtClean="0"/>
              <a:t>	+1 </a:t>
            </a:r>
            <a:r>
              <a:rPr lang="en-US" dirty="0"/>
              <a:t>= </a:t>
            </a:r>
            <a:r>
              <a:rPr lang="en-US" dirty="0" smtClean="0"/>
              <a:t>0001</a:t>
            </a:r>
          </a:p>
          <a:p>
            <a:pPr>
              <a:spcBef>
                <a:spcPts val="0"/>
              </a:spcBef>
            </a:pPr>
            <a:r>
              <a:rPr lang="en-US" dirty="0" smtClean="0"/>
              <a:t>	+2 = 0010</a:t>
            </a:r>
            <a:endParaRPr lang="en-US" dirty="0"/>
          </a:p>
          <a:p>
            <a:pPr>
              <a:spcBef>
                <a:spcPts val="0"/>
              </a:spcBef>
            </a:pPr>
            <a:r>
              <a:rPr lang="en-US" dirty="0" smtClean="0"/>
              <a:t>	+3 </a:t>
            </a:r>
            <a:r>
              <a:rPr lang="en-US" dirty="0"/>
              <a:t>= </a:t>
            </a:r>
            <a:r>
              <a:rPr lang="en-US" dirty="0" smtClean="0"/>
              <a:t>0011</a:t>
            </a:r>
          </a:p>
          <a:p>
            <a:pPr>
              <a:spcBef>
                <a:spcPts val="0"/>
              </a:spcBef>
            </a:pPr>
            <a:r>
              <a:rPr lang="en-US" dirty="0" smtClean="0"/>
              <a:t>	+4 = 0100</a:t>
            </a:r>
          </a:p>
          <a:p>
            <a:pPr>
              <a:spcBef>
                <a:spcPts val="0"/>
              </a:spcBef>
            </a:pPr>
            <a:r>
              <a:rPr lang="en-US" dirty="0" smtClean="0"/>
              <a:t>	+5 = 0101</a:t>
            </a:r>
          </a:p>
          <a:p>
            <a:pPr>
              <a:spcBef>
                <a:spcPts val="0"/>
              </a:spcBef>
            </a:pPr>
            <a:r>
              <a:rPr lang="en-US" dirty="0" smtClean="0"/>
              <a:t>	+6 = 0110</a:t>
            </a:r>
          </a:p>
          <a:p>
            <a:pPr>
              <a:spcBef>
                <a:spcPts val="0"/>
              </a:spcBef>
            </a:pPr>
            <a:r>
              <a:rPr lang="en-US" dirty="0" smtClean="0"/>
              <a:t>	+7 = 0111</a:t>
            </a:r>
          </a:p>
          <a:p>
            <a:pPr>
              <a:spcBef>
                <a:spcPts val="0"/>
              </a:spcBef>
            </a:pPr>
            <a:r>
              <a:rPr lang="en-US" dirty="0" smtClean="0"/>
              <a:t>	+8 = 1000</a:t>
            </a:r>
            <a:endParaRPr lang="en-US" dirty="0"/>
          </a:p>
        </p:txBody>
      </p:sp>
      <mc:AlternateContent xmlns:mc="http://schemas.openxmlformats.org/markup-compatibility/2006" xmlns:a14="http://schemas.microsoft.com/office/drawing/2010/main">
        <mc:Choice Requires="a14">
          <p:sp>
            <p:nvSpPr>
              <p:cNvPr id="5" name="Rectangle 3"/>
              <p:cNvSpPr txBox="1">
                <a:spLocks noChangeArrowheads="1"/>
              </p:cNvSpPr>
              <p:nvPr>
                <p:custDataLst>
                  <p:tags r:id="rId3"/>
                </p:custDataLst>
              </p:nvPr>
            </p:nvSpPr>
            <p:spPr>
              <a:xfrm>
                <a:off x="2971800" y="736777"/>
                <a:ext cx="6019800" cy="5638800"/>
              </a:xfrm>
              <a:prstGeom prst="rect">
                <a:avLst/>
              </a:prstGeom>
            </p:spPr>
            <p:txBody>
              <a:bodyPr vert="horz" lIns="91440" tIns="45720" rIns="91440" bIns="45720" rtlCol="0">
                <a:noAutofit/>
              </a:bodyPr>
              <a:lstStyle/>
              <a:p>
                <a:pPr marL="342900" marR="0" lvl="0" indent="-342900" algn="l" defTabSz="914400" rtl="0" eaLnBrk="1" fontAlgn="auto" latinLnBrk="0" hangingPunct="1">
                  <a:spcAft>
                    <a:spcPts val="0"/>
                  </a:spcAft>
                  <a:buClrTx/>
                  <a:buSzPct val="80000"/>
                  <a:buFontTx/>
                  <a:buNone/>
                  <a:tabLst/>
                  <a:defRPr/>
                </a:pPr>
                <a:r>
                  <a:rPr kumimoji="0" lang="en-US" sz="3200" b="0" i="0" u="none" strike="noStrike" kern="1200" cap="none" spc="0" normalizeH="0" baseline="0" noProof="0" dirty="0" smtClean="0">
                    <a:ln>
                      <a:noFill/>
                    </a:ln>
                    <a:solidFill>
                      <a:schemeClr val="accent1"/>
                    </a:solidFill>
                    <a:effectLst/>
                    <a:uLnTx/>
                    <a:uFillTx/>
                    <a:latin typeface="+mj-lt"/>
                    <a:ea typeface="+mn-ea"/>
                    <a:cs typeface="Arial" pitchFamily="34" charset="0"/>
                  </a:rPr>
                  <a:t>Negatives</a:t>
                </a:r>
              </a:p>
              <a:p>
                <a:pPr marL="342900" marR="0" lvl="0" indent="-342900" algn="l" defTabSz="914400" rtl="0" eaLnBrk="1" fontAlgn="auto" latinLnBrk="0" hangingPunct="1">
                  <a:spcAft>
                    <a:spcPts val="0"/>
                  </a:spcAft>
                  <a:buClrTx/>
                  <a:buSzPct val="80000"/>
                  <a:buFontTx/>
                  <a:buNone/>
                  <a:tabLst/>
                  <a:defRPr/>
                </a:pPr>
                <a:r>
                  <a:rPr kumimoji="0" lang="en-US" sz="2800" b="0" i="0" u="none" strike="noStrike" kern="1200" cap="none" spc="0" normalizeH="0" baseline="0" noProof="0" dirty="0" smtClean="0">
                    <a:ln>
                      <a:noFill/>
                    </a:ln>
                    <a:effectLst/>
                    <a:uLnTx/>
                    <a:uFillTx/>
                    <a:latin typeface="+mj-lt"/>
                    <a:ea typeface="+mn-ea"/>
                    <a:cs typeface="Arial" pitchFamily="34" charset="0"/>
                  </a:rPr>
                  <a:t>(two’s complement: flip then add 1):</a:t>
                </a:r>
              </a:p>
              <a:p>
                <a:pPr marL="342900" indent="-342900">
                  <a:buSzPct val="80000"/>
                </a:pPr>
                <a:r>
                  <a:rPr lang="en-US" sz="3200" dirty="0" smtClean="0">
                    <a:latin typeface="+mj-lt"/>
                    <a:cs typeface="Arial" pitchFamily="34" charset="0"/>
                  </a:rPr>
                  <a:t>	</a:t>
                </a:r>
                <a14:m>
                  <m:oMath xmlns:m="http://schemas.openxmlformats.org/officeDocument/2006/math">
                    <m:acc>
                      <m:accPr>
                        <m:chr m:val="̅"/>
                        <m:ctrlPr>
                          <a:rPr lang="en-US" sz="3200" i="1" smtClean="0">
                            <a:latin typeface="Cambria Math"/>
                            <a:cs typeface="Arial" pitchFamily="34" charset="0"/>
                          </a:rPr>
                        </m:ctrlPr>
                      </m:accPr>
                      <m:e>
                        <m:r>
                          <a:rPr lang="en-US" sz="3200" b="0" i="0" smtClean="0">
                            <a:latin typeface="Cambria Math"/>
                            <a:cs typeface="Arial" pitchFamily="34" charset="0"/>
                          </a:rPr>
                          <m:t>0</m:t>
                        </m:r>
                      </m:e>
                    </m:acc>
                  </m:oMath>
                </a14:m>
                <a:r>
                  <a:rPr lang="en-US" sz="3200" dirty="0" smtClean="0"/>
                  <a:t> = 1111 	 -0 = 0000</a:t>
                </a:r>
              </a:p>
              <a:p>
                <a:pPr marL="342900" indent="-342900">
                  <a:buSzPct val="80000"/>
                </a:pPr>
                <a:r>
                  <a:rPr lang="en-US" sz="3200" dirty="0" smtClean="0"/>
                  <a:t>	</a:t>
                </a:r>
                <a14:m>
                  <m:oMath xmlns:m="http://schemas.openxmlformats.org/officeDocument/2006/math">
                    <m:acc>
                      <m:accPr>
                        <m:chr m:val="̅"/>
                        <m:ctrlPr>
                          <a:rPr lang="en-US" sz="3200" i="1">
                            <a:latin typeface="Cambria Math"/>
                            <a:cs typeface="Arial" pitchFamily="34" charset="0"/>
                          </a:rPr>
                        </m:ctrlPr>
                      </m:accPr>
                      <m:e>
                        <m:r>
                          <a:rPr lang="en-US" sz="3200" b="0" i="0" smtClean="0">
                            <a:latin typeface="Cambria Math"/>
                            <a:cs typeface="Arial" pitchFamily="34" charset="0"/>
                          </a:rPr>
                          <m:t>1</m:t>
                        </m:r>
                      </m:e>
                    </m:acc>
                  </m:oMath>
                </a14:m>
                <a:r>
                  <a:rPr lang="en-US" sz="3200" dirty="0" smtClean="0"/>
                  <a:t> =</a:t>
                </a:r>
                <a:r>
                  <a:rPr lang="en-US" sz="3200" dirty="0" smtClean="0">
                    <a:latin typeface="+mj-lt"/>
                  </a:rPr>
                  <a:t> 1110 	 -1 = 1111</a:t>
                </a:r>
              </a:p>
              <a:p>
                <a:pPr marL="342900" indent="-342900">
                  <a:buSzPct val="80000"/>
                </a:pPr>
                <a:r>
                  <a:rPr lang="en-US" sz="3200" dirty="0" smtClean="0">
                    <a:latin typeface="+mj-lt"/>
                  </a:rPr>
                  <a:t>	</a:t>
                </a:r>
                <a14:m>
                  <m:oMath xmlns:m="http://schemas.openxmlformats.org/officeDocument/2006/math">
                    <m:acc>
                      <m:accPr>
                        <m:chr m:val="̅"/>
                        <m:ctrlPr>
                          <a:rPr lang="en-US" sz="3200" i="1">
                            <a:latin typeface="Cambria Math"/>
                            <a:cs typeface="Arial" pitchFamily="34" charset="0"/>
                          </a:rPr>
                        </m:ctrlPr>
                      </m:accPr>
                      <m:e>
                        <m:r>
                          <a:rPr lang="en-US" sz="3200" b="0" i="0" smtClean="0">
                            <a:latin typeface="Cambria Math"/>
                            <a:cs typeface="Arial" pitchFamily="34" charset="0"/>
                          </a:rPr>
                          <m:t>2</m:t>
                        </m:r>
                      </m:e>
                    </m:acc>
                  </m:oMath>
                </a14:m>
                <a:r>
                  <a:rPr lang="en-US" sz="3200" dirty="0" smtClean="0">
                    <a:latin typeface="+mj-lt"/>
                  </a:rPr>
                  <a:t> =</a:t>
                </a:r>
                <a:r>
                  <a:rPr lang="en-US" sz="3200" dirty="0" smtClean="0"/>
                  <a:t> 1101 	 -2 = 1110</a:t>
                </a:r>
                <a:endParaRPr lang="en-US" sz="3200" dirty="0" smtClean="0">
                  <a:latin typeface="+mj-lt"/>
                </a:endParaRPr>
              </a:p>
              <a:p>
                <a:pPr marL="342900" lvl="0" indent="-342900">
                  <a:buSzPct val="80000"/>
                  <a:defRPr/>
                </a:pPr>
                <a:r>
                  <a:rPr lang="en-US" sz="3200" dirty="0" smtClean="0">
                    <a:latin typeface="+mj-lt"/>
                  </a:rPr>
                  <a:t>	</a:t>
                </a:r>
                <a14:m>
                  <m:oMath xmlns:m="http://schemas.openxmlformats.org/officeDocument/2006/math">
                    <m:acc>
                      <m:accPr>
                        <m:chr m:val="̅"/>
                        <m:ctrlPr>
                          <a:rPr lang="en-US" sz="3200" i="1">
                            <a:latin typeface="Cambria Math"/>
                            <a:cs typeface="Arial" pitchFamily="34" charset="0"/>
                          </a:rPr>
                        </m:ctrlPr>
                      </m:accPr>
                      <m:e>
                        <m:r>
                          <a:rPr lang="en-US" sz="3200" b="0" i="0" smtClean="0">
                            <a:latin typeface="Cambria Math"/>
                            <a:cs typeface="Arial" pitchFamily="34" charset="0"/>
                          </a:rPr>
                          <m:t>3</m:t>
                        </m:r>
                      </m:e>
                    </m:acc>
                  </m:oMath>
                </a14:m>
                <a:r>
                  <a:rPr lang="en-US" sz="3200" dirty="0" smtClean="0">
                    <a:latin typeface="+mj-lt"/>
                  </a:rPr>
                  <a:t> = 1100 	 -3 = 1101</a:t>
                </a:r>
              </a:p>
              <a:p>
                <a:pPr marL="342900" indent="-342900">
                  <a:buSzPct val="80000"/>
                </a:pPr>
                <a:r>
                  <a:rPr lang="en-US" sz="3200" dirty="0" smtClean="0"/>
                  <a:t>	</a:t>
                </a:r>
                <a14:m>
                  <m:oMath xmlns:m="http://schemas.openxmlformats.org/officeDocument/2006/math">
                    <m:acc>
                      <m:accPr>
                        <m:chr m:val="̅"/>
                        <m:ctrlPr>
                          <a:rPr lang="en-US" sz="3200" i="1">
                            <a:latin typeface="Cambria Math"/>
                            <a:cs typeface="Arial" pitchFamily="34" charset="0"/>
                          </a:rPr>
                        </m:ctrlPr>
                      </m:accPr>
                      <m:e>
                        <m:r>
                          <a:rPr lang="en-US" sz="3200" b="0" i="0" smtClean="0">
                            <a:latin typeface="Cambria Math"/>
                            <a:cs typeface="Arial" pitchFamily="34" charset="0"/>
                          </a:rPr>
                          <m:t>4</m:t>
                        </m:r>
                      </m:e>
                    </m:acc>
                  </m:oMath>
                </a14:m>
                <a:r>
                  <a:rPr lang="en-US" sz="3200" dirty="0" smtClean="0"/>
                  <a:t> = 1011 	 -4 = 1100</a:t>
                </a:r>
              </a:p>
              <a:p>
                <a:pPr marL="342900" indent="-342900">
                  <a:buSzPct val="80000"/>
                </a:pPr>
                <a:r>
                  <a:rPr lang="en-US" sz="3200" dirty="0" smtClean="0"/>
                  <a:t>	</a:t>
                </a:r>
                <a14:m>
                  <m:oMath xmlns:m="http://schemas.openxmlformats.org/officeDocument/2006/math">
                    <m:acc>
                      <m:accPr>
                        <m:chr m:val="̅"/>
                        <m:ctrlPr>
                          <a:rPr lang="en-US" sz="3200" i="1">
                            <a:latin typeface="Cambria Math"/>
                            <a:cs typeface="Arial" pitchFamily="34" charset="0"/>
                          </a:rPr>
                        </m:ctrlPr>
                      </m:accPr>
                      <m:e>
                        <m:r>
                          <a:rPr lang="en-US" sz="3200" b="0" i="0" smtClean="0">
                            <a:latin typeface="Cambria Math"/>
                            <a:cs typeface="Arial" pitchFamily="34" charset="0"/>
                          </a:rPr>
                          <m:t>5</m:t>
                        </m:r>
                      </m:e>
                    </m:acc>
                  </m:oMath>
                </a14:m>
                <a:r>
                  <a:rPr lang="en-US" sz="3200" dirty="0" smtClean="0"/>
                  <a:t> = 1010 	 -5 = 1011</a:t>
                </a:r>
                <a:endParaRPr lang="en-US" sz="3200" dirty="0" smtClean="0">
                  <a:latin typeface="+mj-lt"/>
                </a:endParaRPr>
              </a:p>
              <a:p>
                <a:pPr marL="342900" indent="-342900">
                  <a:buSzPct val="80000"/>
                </a:pPr>
                <a:r>
                  <a:rPr lang="en-US" sz="3200" dirty="0" smtClean="0"/>
                  <a:t>	</a:t>
                </a:r>
                <a14:m>
                  <m:oMath xmlns:m="http://schemas.openxmlformats.org/officeDocument/2006/math">
                    <m:acc>
                      <m:accPr>
                        <m:chr m:val="̅"/>
                        <m:ctrlPr>
                          <a:rPr lang="en-US" sz="3200" i="1">
                            <a:latin typeface="Cambria Math"/>
                            <a:cs typeface="Arial" pitchFamily="34" charset="0"/>
                          </a:rPr>
                        </m:ctrlPr>
                      </m:accPr>
                      <m:e>
                        <m:r>
                          <a:rPr lang="en-US" sz="3200" b="0" i="0" smtClean="0">
                            <a:latin typeface="Cambria Math"/>
                            <a:cs typeface="Arial" pitchFamily="34" charset="0"/>
                          </a:rPr>
                          <m:t>6</m:t>
                        </m:r>
                      </m:e>
                    </m:acc>
                  </m:oMath>
                </a14:m>
                <a:r>
                  <a:rPr lang="en-US" sz="3200" dirty="0" smtClean="0"/>
                  <a:t> = 1001 	 -6 = 1010</a:t>
                </a:r>
                <a:endParaRPr lang="en-US" sz="3200" dirty="0" smtClean="0">
                  <a:latin typeface="+mj-lt"/>
                </a:endParaRPr>
              </a:p>
              <a:p>
                <a:pPr marL="342900" lvl="0" indent="-342900">
                  <a:buSzPct val="80000"/>
                  <a:defRPr/>
                </a:pPr>
                <a:r>
                  <a:rPr lang="en-US" sz="3200" dirty="0" smtClean="0">
                    <a:latin typeface="+mj-lt"/>
                  </a:rPr>
                  <a:t>	</a:t>
                </a:r>
                <a14:m>
                  <m:oMath xmlns:m="http://schemas.openxmlformats.org/officeDocument/2006/math">
                    <m:acc>
                      <m:accPr>
                        <m:chr m:val="̅"/>
                        <m:ctrlPr>
                          <a:rPr lang="en-US" sz="3200" i="1">
                            <a:latin typeface="Cambria Math"/>
                            <a:cs typeface="Arial" pitchFamily="34" charset="0"/>
                          </a:rPr>
                        </m:ctrlPr>
                      </m:accPr>
                      <m:e>
                        <m:r>
                          <a:rPr lang="en-US" sz="3200" b="0" i="0" smtClean="0">
                            <a:latin typeface="Cambria Math"/>
                            <a:cs typeface="Arial" pitchFamily="34" charset="0"/>
                          </a:rPr>
                          <m:t>7</m:t>
                        </m:r>
                      </m:e>
                    </m:acc>
                  </m:oMath>
                </a14:m>
                <a:r>
                  <a:rPr lang="en-US" sz="3200" dirty="0" smtClean="0">
                    <a:latin typeface="+mj-lt"/>
                  </a:rPr>
                  <a:t> = 1000 	 -7 = 1001</a:t>
                </a:r>
              </a:p>
              <a:p>
                <a:pPr marL="342900" lvl="0" indent="-342900">
                  <a:buSzPct val="80000"/>
                  <a:defRPr/>
                </a:pPr>
                <a:r>
                  <a:rPr lang="en-US" sz="3200" dirty="0" smtClean="0">
                    <a:latin typeface="+mj-lt"/>
                  </a:rPr>
                  <a:t>	</a:t>
                </a:r>
                <a14:m>
                  <m:oMath xmlns:m="http://schemas.openxmlformats.org/officeDocument/2006/math">
                    <m:acc>
                      <m:accPr>
                        <m:chr m:val="̅"/>
                        <m:ctrlPr>
                          <a:rPr lang="en-US" sz="3200" i="1">
                            <a:latin typeface="Cambria Math"/>
                            <a:cs typeface="Arial" pitchFamily="34" charset="0"/>
                          </a:rPr>
                        </m:ctrlPr>
                      </m:accPr>
                      <m:e>
                        <m:r>
                          <a:rPr lang="en-US" sz="3200" b="0" i="0" smtClean="0">
                            <a:latin typeface="Cambria Math"/>
                            <a:cs typeface="Arial" pitchFamily="34" charset="0"/>
                          </a:rPr>
                          <m:t>8</m:t>
                        </m:r>
                      </m:e>
                    </m:acc>
                  </m:oMath>
                </a14:m>
                <a:r>
                  <a:rPr lang="en-US" sz="3200" dirty="0" smtClean="0">
                    <a:latin typeface="+mj-lt"/>
                  </a:rPr>
                  <a:t> =</a:t>
                </a:r>
                <a:r>
                  <a:rPr lang="en-US" sz="3200" dirty="0" smtClean="0">
                    <a:latin typeface="+mj-lt"/>
                    <a:sym typeface="Symbol" pitchFamily="18" charset="2"/>
                  </a:rPr>
                  <a:t> 0111	 	 -8 = 1000</a:t>
                </a:r>
              </a:p>
            </p:txBody>
          </p:sp>
        </mc:Choice>
        <mc:Fallback xmlns="">
          <p:sp>
            <p:nvSpPr>
              <p:cNvPr id="5" name="Rectangle 3"/>
              <p:cNvSpPr txBox="1">
                <a:spLocks noRot="1" noChangeAspect="1" noMove="1" noResize="1" noEditPoints="1" noAdjustHandles="1" noChangeArrowheads="1" noChangeShapeType="1" noTextEdit="1"/>
              </p:cNvSpPr>
              <p:nvPr>
                <p:custDataLst>
                  <p:tags r:id="rId6"/>
                </p:custDataLst>
              </p:nvPr>
            </p:nvSpPr>
            <p:spPr>
              <a:xfrm>
                <a:off x="2971800" y="736777"/>
                <a:ext cx="6019800" cy="5638800"/>
              </a:xfrm>
              <a:prstGeom prst="rect">
                <a:avLst/>
              </a:prstGeom>
              <a:blipFill rotWithShape="1">
                <a:blip r:embed="rId7"/>
                <a:stretch>
                  <a:fillRect l="-2634" t="-1405"/>
                </a:stretch>
              </a:blipFill>
            </p:spPr>
            <p:txBody>
              <a:bodyPr/>
              <a:lstStyle/>
              <a:p>
                <a:r>
                  <a:rPr lang="en-US">
                    <a:noFill/>
                  </a:rPr>
                  <a:t> </a:t>
                </a:r>
              </a:p>
            </p:txBody>
          </p:sp>
        </mc:Fallback>
      </mc:AlternateContent>
    </p:spTree>
    <p:extLst>
      <p:ext uri="{BB962C8B-B14F-4D97-AF65-F5344CB8AC3E}">
        <p14:creationId xmlns:p14="http://schemas.microsoft.com/office/powerpoint/2010/main" val="2822211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6882" name="Rectangle 2"/>
          <p:cNvSpPr>
            <a:spLocks noGrp="1" noChangeArrowheads="1"/>
          </p:cNvSpPr>
          <p:nvPr>
            <p:ph type="title"/>
            <p:custDataLst>
              <p:tags r:id="rId1"/>
            </p:custDataLst>
          </p:nvPr>
        </p:nvSpPr>
        <p:spPr/>
        <p:txBody>
          <a:bodyPr>
            <a:noAutofit/>
          </a:bodyPr>
          <a:lstStyle/>
          <a:p>
            <a:r>
              <a:rPr lang="en-US"/>
              <a:t>Two’s Complement Facts</a:t>
            </a:r>
          </a:p>
        </p:txBody>
      </p:sp>
      <p:sp>
        <p:nvSpPr>
          <p:cNvPr id="1786883" name="Rectangle 3"/>
          <p:cNvSpPr>
            <a:spLocks noGrp="1" noChangeArrowheads="1"/>
          </p:cNvSpPr>
          <p:nvPr>
            <p:ph idx="1"/>
            <p:custDataLst>
              <p:tags r:id="rId2"/>
            </p:custDataLst>
          </p:nvPr>
        </p:nvSpPr>
        <p:spPr/>
        <p:txBody>
          <a:bodyPr>
            <a:noAutofit/>
          </a:bodyPr>
          <a:lstStyle/>
          <a:p>
            <a:pPr>
              <a:lnSpc>
                <a:spcPct val="92000"/>
              </a:lnSpc>
            </a:pPr>
            <a:r>
              <a:rPr lang="en-US" dirty="0" smtClean="0"/>
              <a:t>Signed two’s complement</a:t>
            </a:r>
          </a:p>
          <a:p>
            <a:pPr lvl="1">
              <a:lnSpc>
                <a:spcPct val="92000"/>
              </a:lnSpc>
            </a:pPr>
            <a:r>
              <a:rPr lang="en-US" dirty="0" smtClean="0"/>
              <a:t>Negative </a:t>
            </a:r>
            <a:r>
              <a:rPr lang="en-US" dirty="0"/>
              <a:t>numbers </a:t>
            </a:r>
            <a:r>
              <a:rPr lang="en-US" dirty="0" smtClean="0"/>
              <a:t>have </a:t>
            </a:r>
            <a:r>
              <a:rPr lang="en-US" dirty="0"/>
              <a:t>leading </a:t>
            </a:r>
            <a:r>
              <a:rPr lang="en-US" dirty="0" smtClean="0"/>
              <a:t>1’s</a:t>
            </a:r>
            <a:endParaRPr lang="en-US" dirty="0"/>
          </a:p>
          <a:p>
            <a:pPr lvl="1">
              <a:lnSpc>
                <a:spcPct val="92000"/>
              </a:lnSpc>
            </a:pPr>
            <a:r>
              <a:rPr lang="en-US" dirty="0" smtClean="0"/>
              <a:t>zero is unique: +0 = - 0</a:t>
            </a:r>
          </a:p>
          <a:p>
            <a:pPr lvl="1">
              <a:lnSpc>
                <a:spcPct val="92000"/>
              </a:lnSpc>
            </a:pPr>
            <a:r>
              <a:rPr lang="en-US" dirty="0" smtClean="0"/>
              <a:t>wraps from largest positive to largest negative</a:t>
            </a:r>
            <a:endParaRPr lang="en-US" dirty="0"/>
          </a:p>
          <a:p>
            <a:pPr>
              <a:lnSpc>
                <a:spcPct val="92000"/>
              </a:lnSpc>
            </a:pPr>
            <a:r>
              <a:rPr lang="en-US" dirty="0" smtClean="0"/>
              <a:t>N </a:t>
            </a:r>
            <a:r>
              <a:rPr lang="en-US" dirty="0"/>
              <a:t>bits can be used to represent </a:t>
            </a:r>
          </a:p>
          <a:p>
            <a:pPr lvl="1">
              <a:lnSpc>
                <a:spcPct val="92000"/>
              </a:lnSpc>
            </a:pPr>
            <a:r>
              <a:rPr lang="en-US" dirty="0"/>
              <a:t>unsigned</a:t>
            </a:r>
            <a:r>
              <a:rPr lang="en-US" dirty="0" smtClean="0"/>
              <a:t>: </a:t>
            </a:r>
            <a:r>
              <a:rPr lang="en-US" dirty="0" smtClean="0">
                <a:solidFill>
                  <a:schemeClr val="accent1"/>
                </a:solidFill>
              </a:rPr>
              <a:t>range 0…2</a:t>
            </a:r>
            <a:r>
              <a:rPr lang="en-US" baseline="30000" dirty="0" smtClean="0">
                <a:solidFill>
                  <a:schemeClr val="accent1"/>
                </a:solidFill>
              </a:rPr>
              <a:t>N</a:t>
            </a:r>
            <a:r>
              <a:rPr lang="en-US" dirty="0" smtClean="0">
                <a:solidFill>
                  <a:schemeClr val="accent1"/>
                </a:solidFill>
              </a:rPr>
              <a:t>-1</a:t>
            </a:r>
            <a:endParaRPr lang="en-US" dirty="0">
              <a:solidFill>
                <a:schemeClr val="accent1"/>
              </a:solidFill>
            </a:endParaRPr>
          </a:p>
          <a:p>
            <a:pPr lvl="2">
              <a:lnSpc>
                <a:spcPct val="92000"/>
              </a:lnSpc>
            </a:pPr>
            <a:r>
              <a:rPr lang="en-US" dirty="0" err="1" smtClean="0"/>
              <a:t>eg</a:t>
            </a:r>
            <a:r>
              <a:rPr lang="en-US" dirty="0" smtClean="0"/>
              <a:t>: </a:t>
            </a:r>
            <a:r>
              <a:rPr lang="en-US" dirty="0"/>
              <a:t>8 bits </a:t>
            </a:r>
            <a:r>
              <a:rPr lang="en-US" dirty="0" smtClean="0">
                <a:sym typeface="Symbol" pitchFamily="18" charset="2"/>
              </a:rPr>
              <a:t> </a:t>
            </a:r>
            <a:r>
              <a:rPr lang="en-US" dirty="0" smtClean="0">
                <a:solidFill>
                  <a:schemeClr val="accent1"/>
                </a:solidFill>
                <a:sym typeface="Symbol" pitchFamily="18" charset="2"/>
              </a:rPr>
              <a:t>0…255</a:t>
            </a:r>
            <a:r>
              <a:rPr lang="en-US" dirty="0" smtClean="0">
                <a:sym typeface="Symbol" pitchFamily="18" charset="2"/>
              </a:rPr>
              <a:t> </a:t>
            </a:r>
            <a:endParaRPr lang="en-US" baseline="30000" dirty="0"/>
          </a:p>
          <a:p>
            <a:pPr lvl="1">
              <a:lnSpc>
                <a:spcPct val="92000"/>
              </a:lnSpc>
            </a:pPr>
            <a:r>
              <a:rPr lang="en-US" dirty="0" smtClean="0"/>
              <a:t>signed (two’s complement): </a:t>
            </a:r>
            <a:r>
              <a:rPr lang="en-US" dirty="0" smtClean="0">
                <a:solidFill>
                  <a:schemeClr val="accent1"/>
                </a:solidFill>
              </a:rPr>
              <a:t>-(2</a:t>
            </a:r>
            <a:r>
              <a:rPr lang="en-US" baseline="30000" dirty="0" smtClean="0">
                <a:solidFill>
                  <a:schemeClr val="accent1"/>
                </a:solidFill>
              </a:rPr>
              <a:t>N-1</a:t>
            </a:r>
            <a:r>
              <a:rPr lang="en-US" dirty="0" smtClean="0">
                <a:solidFill>
                  <a:schemeClr val="accent1"/>
                </a:solidFill>
              </a:rPr>
              <a:t>)…(2</a:t>
            </a:r>
            <a:r>
              <a:rPr lang="en-US" baseline="30000" dirty="0" smtClean="0">
                <a:solidFill>
                  <a:schemeClr val="accent1"/>
                </a:solidFill>
              </a:rPr>
              <a:t>N-1</a:t>
            </a:r>
            <a:r>
              <a:rPr lang="en-US" dirty="0">
                <a:solidFill>
                  <a:schemeClr val="accent1"/>
                </a:solidFill>
              </a:rPr>
              <a:t> </a:t>
            </a:r>
            <a:r>
              <a:rPr lang="en-US" dirty="0" smtClean="0">
                <a:solidFill>
                  <a:schemeClr val="accent1"/>
                </a:solidFill>
              </a:rPr>
              <a:t>- 1)</a:t>
            </a:r>
            <a:r>
              <a:rPr lang="en-US" dirty="0" smtClean="0"/>
              <a:t> </a:t>
            </a:r>
            <a:endParaRPr lang="en-US" dirty="0"/>
          </a:p>
          <a:p>
            <a:pPr lvl="2">
              <a:lnSpc>
                <a:spcPct val="92000"/>
              </a:lnSpc>
            </a:pPr>
            <a:r>
              <a:rPr lang="en-US" dirty="0"/>
              <a:t>ex: 8 bits </a:t>
            </a:r>
            <a:r>
              <a:rPr lang="en-US" dirty="0" smtClean="0">
                <a:sym typeface="Symbol" pitchFamily="18" charset="2"/>
              </a:rPr>
              <a:t> </a:t>
            </a:r>
            <a:r>
              <a:rPr lang="en-US" dirty="0" smtClean="0">
                <a:solidFill>
                  <a:schemeClr val="accent1"/>
                </a:solidFill>
                <a:sym typeface="Symbol" pitchFamily="18" charset="2"/>
              </a:rPr>
              <a:t>(1000 000) … (0111 1111)</a:t>
            </a:r>
          </a:p>
          <a:p>
            <a:pPr lvl="2">
              <a:lnSpc>
                <a:spcPct val="92000"/>
              </a:lnSpc>
            </a:pPr>
            <a:r>
              <a:rPr lang="en-US" dirty="0" smtClean="0">
                <a:solidFill>
                  <a:schemeClr val="accent1"/>
                </a:solidFill>
                <a:sym typeface="Symbol" pitchFamily="18" charset="2"/>
              </a:rPr>
              <a:t>-128 … 127</a:t>
            </a:r>
            <a:endParaRPr lang="en-US" dirty="0">
              <a:solidFill>
                <a:schemeClr val="accent1"/>
              </a:solidFill>
            </a:endParaRPr>
          </a:p>
        </p:txBody>
      </p:sp>
    </p:spTree>
    <p:extLst>
      <p:ext uri="{BB962C8B-B14F-4D97-AF65-F5344CB8AC3E}">
        <p14:creationId xmlns:p14="http://schemas.microsoft.com/office/powerpoint/2010/main" val="155070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8688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8688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8688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8688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8688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8688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fontScale="90000"/>
          </a:bodyPr>
          <a:lstStyle/>
          <a:p>
            <a:r>
              <a:rPr lang="en-US" dirty="0" smtClean="0"/>
              <a:t>Sign Extension &amp; Truncation</a:t>
            </a:r>
            <a:endParaRPr lang="en-US" dirty="0"/>
          </a:p>
        </p:txBody>
      </p:sp>
      <p:sp>
        <p:nvSpPr>
          <p:cNvPr id="1788931" name="Rectangle 3"/>
          <p:cNvSpPr>
            <a:spLocks noGrp="1" noChangeArrowheads="1"/>
          </p:cNvSpPr>
          <p:nvPr>
            <p:ph idx="1"/>
            <p:custDataLst>
              <p:tags r:id="rId2"/>
            </p:custDataLst>
          </p:nvPr>
        </p:nvSpPr>
        <p:spPr/>
        <p:txBody>
          <a:bodyPr>
            <a:noAutofit/>
          </a:bodyPr>
          <a:lstStyle/>
          <a:p>
            <a:r>
              <a:rPr lang="en-US" dirty="0" smtClean="0">
                <a:solidFill>
                  <a:schemeClr val="accent1"/>
                </a:solidFill>
              </a:rPr>
              <a:t>Extending</a:t>
            </a:r>
            <a:r>
              <a:rPr lang="en-US" dirty="0" smtClean="0"/>
              <a:t> to larger size</a:t>
            </a:r>
          </a:p>
          <a:p>
            <a:pPr lvl="1"/>
            <a:r>
              <a:rPr lang="en-US" dirty="0" smtClean="0"/>
              <a:t>1111 = -1</a:t>
            </a:r>
          </a:p>
          <a:p>
            <a:pPr lvl="1"/>
            <a:r>
              <a:rPr lang="en-US" dirty="0" smtClean="0"/>
              <a:t>1111 1111 = -1</a:t>
            </a:r>
          </a:p>
          <a:p>
            <a:pPr lvl="1"/>
            <a:r>
              <a:rPr lang="en-US" dirty="0" smtClean="0"/>
              <a:t>0111 = 7</a:t>
            </a:r>
          </a:p>
          <a:p>
            <a:pPr lvl="1"/>
            <a:r>
              <a:rPr lang="en-US" dirty="0" smtClean="0"/>
              <a:t>0000 0111 = 7</a:t>
            </a:r>
          </a:p>
          <a:p>
            <a:r>
              <a:rPr lang="en-US" sz="3200" dirty="0" smtClean="0">
                <a:solidFill>
                  <a:schemeClr val="accent1"/>
                </a:solidFill>
              </a:rPr>
              <a:t>Truncate</a:t>
            </a:r>
            <a:r>
              <a:rPr lang="en-US" sz="3200" dirty="0" smtClean="0"/>
              <a:t> to smaller </a:t>
            </a:r>
            <a:r>
              <a:rPr lang="en-US" dirty="0" smtClean="0"/>
              <a:t>size</a:t>
            </a:r>
          </a:p>
          <a:p>
            <a:pPr lvl="1"/>
            <a:r>
              <a:rPr lang="en-US" dirty="0" smtClean="0"/>
              <a:t>0000 1111 = 15</a:t>
            </a:r>
          </a:p>
          <a:p>
            <a:pPr lvl="1"/>
            <a:r>
              <a:rPr lang="en-US" dirty="0" smtClean="0">
                <a:solidFill>
                  <a:schemeClr val="accent1"/>
                </a:solidFill>
              </a:rPr>
              <a:t>BUT</a:t>
            </a:r>
            <a:r>
              <a:rPr lang="en-US" dirty="0" smtClean="0"/>
              <a:t>,</a:t>
            </a:r>
            <a:r>
              <a:rPr lang="en-US" dirty="0" smtClean="0">
                <a:solidFill>
                  <a:schemeClr val="accent1"/>
                </a:solidFill>
              </a:rPr>
              <a:t> </a:t>
            </a:r>
            <a:r>
              <a:rPr lang="en-US" strike="sngStrike" dirty="0" smtClean="0"/>
              <a:t>0000</a:t>
            </a:r>
            <a:r>
              <a:rPr lang="en-US" dirty="0" smtClean="0"/>
              <a:t> 1111 = </a:t>
            </a:r>
            <a:r>
              <a:rPr lang="en-US" dirty="0" smtClean="0">
                <a:solidFill>
                  <a:schemeClr val="accent1"/>
                </a:solidFill>
              </a:rPr>
              <a:t>1111 = -1</a:t>
            </a:r>
          </a:p>
        </p:txBody>
      </p:sp>
      <p:sp>
        <p:nvSpPr>
          <p:cNvPr id="6" name="Rectangle 3" hidden="1"/>
          <p:cNvSpPr txBox="1">
            <a:spLocks noChangeArrowheads="1"/>
          </p:cNvSpPr>
          <p:nvPr>
            <p:custDataLst>
              <p:tags r:id="rId3"/>
            </p:custDataLst>
          </p:nvPr>
        </p:nvSpPr>
        <p:spPr>
          <a:xfrm>
            <a:off x="228600" y="304800"/>
            <a:ext cx="8686800" cy="33528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Pct val="80000"/>
              <a:buFontTx/>
              <a:buNone/>
              <a:tabLst/>
              <a:defRPr/>
            </a:pPr>
            <a:endParaRPr kumimoji="0" lang="en-US" sz="3200" b="0" i="0" u="none" strike="noStrike" kern="1200" cap="none" spc="0" normalizeH="0" baseline="0" noProof="0" dirty="0" smtClean="0">
              <a:ln>
                <a:noFill/>
              </a:ln>
              <a:solidFill>
                <a:schemeClr val="accent4"/>
              </a:solidFill>
              <a:effectLst/>
              <a:uLnTx/>
              <a:uFillTx/>
              <a:latin typeface="Calibri" pitchFamily="34" charset="0"/>
              <a:ea typeface="+mn-ea"/>
              <a:cs typeface="Arial" pitchFamily="34" charset="0"/>
            </a:endParaRPr>
          </a:p>
          <a:p>
            <a:pPr marL="458788" marR="0" lvl="1" indent="-28575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r>
              <a:rPr kumimoji="0" lang="en-US" sz="2800" b="0" i="0" u="none" strike="noStrike" kern="1200" cap="none" spc="0" normalizeH="0" baseline="0" noProof="0" dirty="0" smtClean="0">
                <a:ln>
                  <a:noFill/>
                </a:ln>
                <a:solidFill>
                  <a:schemeClr val="accent4"/>
                </a:solidFill>
                <a:effectLst/>
                <a:uLnTx/>
                <a:uFillTx/>
                <a:latin typeface="Calibri" pitchFamily="34" charset="0"/>
                <a:ea typeface="+mn-ea"/>
                <a:cs typeface="Arial" pitchFamily="34" charset="0"/>
              </a:rPr>
              <a:t>Copy the leftmost bit into new leading bits</a:t>
            </a:r>
          </a:p>
          <a:p>
            <a:pPr marL="917575" marR="0" lvl="2" indent="-228600" algn="l" defTabSz="914400" rtl="0" eaLnBrk="1" fontAlgn="auto" latinLnBrk="0" hangingPunct="1">
              <a:lnSpc>
                <a:spcPct val="100000"/>
              </a:lnSpc>
              <a:spcBef>
                <a:spcPct val="20000"/>
              </a:spcBef>
              <a:spcAft>
                <a:spcPts val="0"/>
              </a:spcAft>
              <a:buClr>
                <a:schemeClr val="accent1"/>
              </a:buClr>
              <a:buSzTx/>
              <a:buFont typeface="Calibri" pitchFamily="34" charset="0"/>
              <a:buChar char="–"/>
              <a:tabLst/>
              <a:defRPr/>
            </a:pPr>
            <a:r>
              <a:rPr kumimoji="0" lang="en-US" sz="2400" b="0" i="0" u="none" strike="noStrike" kern="1200" cap="none" spc="0" normalizeH="0" baseline="0" noProof="0" dirty="0" smtClean="0">
                <a:ln>
                  <a:noFill/>
                </a:ln>
                <a:solidFill>
                  <a:schemeClr val="accent4"/>
                </a:solidFill>
                <a:effectLst/>
                <a:uLnTx/>
                <a:uFillTx/>
                <a:latin typeface="Calibri" pitchFamily="34" charset="0"/>
                <a:ea typeface="+mn-ea"/>
                <a:cs typeface="Arial" pitchFamily="34" charset="0"/>
              </a:rPr>
              <a:t>For positive number, put 0’s in new leading bits</a:t>
            </a:r>
          </a:p>
          <a:p>
            <a:pPr marL="917575" marR="0" lvl="2" indent="-228600" algn="l" defTabSz="914400" rtl="0" eaLnBrk="1" fontAlgn="auto" latinLnBrk="0" hangingPunct="1">
              <a:lnSpc>
                <a:spcPct val="100000"/>
              </a:lnSpc>
              <a:spcBef>
                <a:spcPct val="20000"/>
              </a:spcBef>
              <a:spcAft>
                <a:spcPts val="0"/>
              </a:spcAft>
              <a:buClr>
                <a:schemeClr val="accent1"/>
              </a:buClr>
              <a:buSzTx/>
              <a:buFont typeface="Calibri" pitchFamily="34" charset="0"/>
              <a:buChar char="–"/>
              <a:tabLst/>
              <a:defRPr/>
            </a:pPr>
            <a:r>
              <a:rPr kumimoji="0" lang="en-US" sz="2400" b="0" i="0" u="none" strike="noStrike" kern="1200" cap="none" spc="0" normalizeH="0" baseline="0" noProof="0" dirty="0" smtClean="0">
                <a:ln>
                  <a:noFill/>
                </a:ln>
                <a:solidFill>
                  <a:schemeClr val="accent4"/>
                </a:solidFill>
                <a:effectLst/>
                <a:uLnTx/>
                <a:uFillTx/>
                <a:latin typeface="Calibri" pitchFamily="34" charset="0"/>
                <a:ea typeface="+mn-ea"/>
                <a:cs typeface="Arial" pitchFamily="34" charset="0"/>
              </a:rPr>
              <a:t>For negative number, put 1’s in new leading bits</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endParaRPr kumimoji="0" lang="en-US" sz="3200" b="0" i="0" u="none" strike="noStrike" kern="1200" cap="none" spc="0" normalizeH="0" baseline="0" noProof="0" dirty="0" smtClean="0">
              <a:ln>
                <a:noFill/>
              </a:ln>
              <a:solidFill>
                <a:schemeClr val="accent4"/>
              </a:solidFill>
              <a:effectLst/>
              <a:uLnTx/>
              <a:uFillTx/>
              <a:latin typeface="Calibri" pitchFamily="34" charset="0"/>
              <a:ea typeface="+mn-ea"/>
              <a:cs typeface="Arial" pitchFamily="34" charset="0"/>
            </a:endParaRPr>
          </a:p>
          <a:p>
            <a:pPr marL="458788" marR="0" lvl="1" indent="-28575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r>
              <a:rPr kumimoji="0" lang="en-US" sz="2800" b="0" i="0" u="none" strike="noStrike" kern="1200" cap="none" spc="0" normalizeH="0" baseline="0" noProof="0" dirty="0" smtClean="0">
                <a:ln>
                  <a:noFill/>
                </a:ln>
                <a:solidFill>
                  <a:schemeClr val="accent4"/>
                </a:solidFill>
                <a:effectLst/>
                <a:uLnTx/>
                <a:uFillTx/>
                <a:latin typeface="Calibri" pitchFamily="34" charset="0"/>
                <a:ea typeface="+mn-ea"/>
                <a:cs typeface="Arial" pitchFamily="34" charset="0"/>
              </a:rPr>
              <a:t>Drop leading bits so long as sign doesn’t change</a:t>
            </a:r>
          </a:p>
        </p:txBody>
      </p:sp>
    </p:spTree>
    <p:extLst>
      <p:ext uri="{BB962C8B-B14F-4D97-AF65-F5344CB8AC3E}">
        <p14:creationId xmlns:p14="http://schemas.microsoft.com/office/powerpoint/2010/main" val="23546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889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889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8893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8893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8893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8893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889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8914" name="Rectangle 2"/>
          <p:cNvSpPr>
            <a:spLocks noGrp="1" noChangeArrowheads="1"/>
          </p:cNvSpPr>
          <p:nvPr>
            <p:ph type="title"/>
            <p:custDataLst>
              <p:tags r:id="rId1"/>
            </p:custDataLst>
          </p:nvPr>
        </p:nvSpPr>
        <p:spPr/>
        <p:txBody>
          <a:bodyPr>
            <a:noAutofit/>
          </a:bodyPr>
          <a:lstStyle/>
          <a:p>
            <a:r>
              <a:rPr lang="en-US"/>
              <a:t>Two’s Complement Addition</a:t>
            </a:r>
          </a:p>
        </p:txBody>
      </p:sp>
      <p:sp>
        <p:nvSpPr>
          <p:cNvPr id="1958915" name="Rectangle 3"/>
          <p:cNvSpPr>
            <a:spLocks noGrp="1" noChangeArrowheads="1"/>
          </p:cNvSpPr>
          <p:nvPr>
            <p:ph idx="1"/>
            <p:custDataLst>
              <p:tags r:id="rId2"/>
            </p:custDataLst>
          </p:nvPr>
        </p:nvSpPr>
        <p:spPr/>
        <p:txBody>
          <a:bodyPr>
            <a:noAutofit/>
          </a:bodyPr>
          <a:lstStyle/>
          <a:p>
            <a:pPr>
              <a:lnSpc>
                <a:spcPct val="90000"/>
              </a:lnSpc>
            </a:pPr>
            <a:r>
              <a:rPr lang="en-US" dirty="0" smtClean="0">
                <a:solidFill>
                  <a:schemeClr val="accent1"/>
                </a:solidFill>
              </a:rPr>
              <a:t>Addition with two’s complement signed numbers</a:t>
            </a:r>
          </a:p>
          <a:p>
            <a:pPr>
              <a:lnSpc>
                <a:spcPct val="90000"/>
              </a:lnSpc>
              <a:buClr>
                <a:schemeClr val="accent1"/>
              </a:buClr>
            </a:pPr>
            <a:r>
              <a:rPr lang="en-US" dirty="0" smtClean="0"/>
              <a:t>Perform </a:t>
            </a:r>
            <a:r>
              <a:rPr lang="en-US" dirty="0"/>
              <a:t>addition as usual, regardless of </a:t>
            </a:r>
            <a:r>
              <a:rPr lang="en-US" dirty="0" smtClean="0"/>
              <a:t>sign</a:t>
            </a:r>
            <a:br>
              <a:rPr lang="en-US" dirty="0" smtClean="0"/>
            </a:br>
            <a:r>
              <a:rPr lang="en-US" dirty="0" smtClean="0"/>
              <a:t>(it just works)</a:t>
            </a:r>
          </a:p>
          <a:p>
            <a:pPr>
              <a:lnSpc>
                <a:spcPct val="90000"/>
              </a:lnSpc>
              <a:buClr>
                <a:schemeClr val="accent1"/>
              </a:buClr>
            </a:pPr>
            <a:endParaRPr lang="en-US" dirty="0" smtClean="0"/>
          </a:p>
          <a:p>
            <a:pPr>
              <a:lnSpc>
                <a:spcPct val="90000"/>
              </a:lnSpc>
              <a:buClr>
                <a:schemeClr val="accent1"/>
              </a:buClr>
            </a:pPr>
            <a:r>
              <a:rPr lang="en-US" dirty="0"/>
              <a:t>Examples</a:t>
            </a:r>
          </a:p>
          <a:p>
            <a:pPr lvl="1">
              <a:lnSpc>
                <a:spcPct val="90000"/>
              </a:lnSpc>
            </a:pPr>
            <a:r>
              <a:rPr lang="en-US" dirty="0"/>
              <a:t> 1 + -1 </a:t>
            </a:r>
            <a:r>
              <a:rPr lang="en-US" dirty="0" smtClean="0"/>
              <a:t>=</a:t>
            </a:r>
            <a:endParaRPr lang="en-US" dirty="0"/>
          </a:p>
          <a:p>
            <a:pPr lvl="1">
              <a:lnSpc>
                <a:spcPct val="90000"/>
              </a:lnSpc>
            </a:pPr>
            <a:r>
              <a:rPr lang="en-US" dirty="0"/>
              <a:t>-3 + -1 </a:t>
            </a:r>
            <a:r>
              <a:rPr lang="en-US" dirty="0" smtClean="0"/>
              <a:t>=</a:t>
            </a:r>
          </a:p>
          <a:p>
            <a:pPr lvl="1">
              <a:lnSpc>
                <a:spcPct val="90000"/>
              </a:lnSpc>
            </a:pPr>
            <a:r>
              <a:rPr lang="en-US" dirty="0" smtClean="0"/>
              <a:t>-7 +  3 =</a:t>
            </a:r>
          </a:p>
          <a:p>
            <a:pPr lvl="1">
              <a:lnSpc>
                <a:spcPct val="90000"/>
              </a:lnSpc>
            </a:pPr>
            <a:r>
              <a:rPr lang="en-US" dirty="0" smtClean="0"/>
              <a:t> </a:t>
            </a:r>
            <a:r>
              <a:rPr lang="en-US" dirty="0"/>
              <a:t>7 + (-3) </a:t>
            </a:r>
            <a:r>
              <a:rPr lang="en-US" dirty="0" smtClean="0"/>
              <a:t>=</a:t>
            </a:r>
            <a:endParaRPr lang="en-US" dirty="0"/>
          </a:p>
          <a:p>
            <a:pPr lvl="1">
              <a:lnSpc>
                <a:spcPct val="90000"/>
              </a:lnSpc>
            </a:pPr>
            <a:endParaRPr lang="en-US" dirty="0" smtClean="0"/>
          </a:p>
          <a:p>
            <a:pPr>
              <a:lnSpc>
                <a:spcPct val="90000"/>
              </a:lnSpc>
              <a:buClr>
                <a:schemeClr val="accent1"/>
              </a:buClr>
            </a:pPr>
            <a:endParaRPr lang="en-US" dirty="0" smtClean="0"/>
          </a:p>
        </p:txBody>
      </p:sp>
    </p:spTree>
    <p:extLst>
      <p:ext uri="{BB962C8B-B14F-4D97-AF65-F5344CB8AC3E}">
        <p14:creationId xmlns:p14="http://schemas.microsoft.com/office/powerpoint/2010/main" val="36522745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8914" name="Rectangle 2"/>
          <p:cNvSpPr>
            <a:spLocks noGrp="1" noChangeArrowheads="1"/>
          </p:cNvSpPr>
          <p:nvPr>
            <p:ph type="title"/>
            <p:custDataLst>
              <p:tags r:id="rId1"/>
            </p:custDataLst>
          </p:nvPr>
        </p:nvSpPr>
        <p:spPr/>
        <p:txBody>
          <a:bodyPr>
            <a:noAutofit/>
          </a:bodyPr>
          <a:lstStyle/>
          <a:p>
            <a:r>
              <a:rPr lang="en-US"/>
              <a:t>Two’s Complement Addition</a:t>
            </a:r>
          </a:p>
        </p:txBody>
      </p:sp>
      <p:sp>
        <p:nvSpPr>
          <p:cNvPr id="1958915" name="Rectangle 3"/>
          <p:cNvSpPr>
            <a:spLocks noGrp="1" noChangeArrowheads="1"/>
          </p:cNvSpPr>
          <p:nvPr>
            <p:ph idx="1"/>
            <p:custDataLst>
              <p:tags r:id="rId2"/>
            </p:custDataLst>
          </p:nvPr>
        </p:nvSpPr>
        <p:spPr/>
        <p:txBody>
          <a:bodyPr>
            <a:noAutofit/>
          </a:bodyPr>
          <a:lstStyle/>
          <a:p>
            <a:pPr>
              <a:lnSpc>
                <a:spcPct val="90000"/>
              </a:lnSpc>
            </a:pPr>
            <a:r>
              <a:rPr lang="en-US" dirty="0" smtClean="0">
                <a:solidFill>
                  <a:schemeClr val="accent1"/>
                </a:solidFill>
              </a:rPr>
              <a:t>Addition with two’s complement signed numbers</a:t>
            </a:r>
          </a:p>
          <a:p>
            <a:pPr>
              <a:lnSpc>
                <a:spcPct val="90000"/>
              </a:lnSpc>
              <a:buClr>
                <a:schemeClr val="accent1"/>
              </a:buClr>
            </a:pPr>
            <a:r>
              <a:rPr lang="en-US" dirty="0" smtClean="0"/>
              <a:t>Perform </a:t>
            </a:r>
            <a:r>
              <a:rPr lang="en-US" dirty="0"/>
              <a:t>addition as usual, regardless of </a:t>
            </a:r>
            <a:r>
              <a:rPr lang="en-US" dirty="0" smtClean="0"/>
              <a:t>sign</a:t>
            </a:r>
            <a:br>
              <a:rPr lang="en-US" dirty="0" smtClean="0"/>
            </a:br>
            <a:r>
              <a:rPr lang="en-US" dirty="0" smtClean="0"/>
              <a:t>(it just works)</a:t>
            </a:r>
          </a:p>
          <a:p>
            <a:pPr>
              <a:lnSpc>
                <a:spcPct val="90000"/>
              </a:lnSpc>
              <a:buClr>
                <a:schemeClr val="accent1"/>
              </a:buClr>
            </a:pPr>
            <a:endParaRPr lang="en-US" dirty="0" smtClean="0"/>
          </a:p>
          <a:p>
            <a:pPr>
              <a:lnSpc>
                <a:spcPct val="90000"/>
              </a:lnSpc>
              <a:buClr>
                <a:schemeClr val="accent1"/>
              </a:buClr>
            </a:pPr>
            <a:r>
              <a:rPr lang="en-US" dirty="0"/>
              <a:t>Examples</a:t>
            </a:r>
          </a:p>
          <a:p>
            <a:pPr lvl="1">
              <a:lnSpc>
                <a:spcPct val="90000"/>
              </a:lnSpc>
            </a:pPr>
            <a:r>
              <a:rPr lang="en-US" dirty="0"/>
              <a:t> 1 + -1 = 0001 + 1111 = </a:t>
            </a:r>
          </a:p>
          <a:p>
            <a:pPr lvl="1">
              <a:lnSpc>
                <a:spcPct val="90000"/>
              </a:lnSpc>
            </a:pPr>
            <a:r>
              <a:rPr lang="en-US" dirty="0"/>
              <a:t>-3 + -1 = 1101 + 1111 = </a:t>
            </a:r>
          </a:p>
          <a:p>
            <a:pPr lvl="1">
              <a:lnSpc>
                <a:spcPct val="90000"/>
              </a:lnSpc>
            </a:pPr>
            <a:r>
              <a:rPr lang="en-US" dirty="0"/>
              <a:t>-7 +  3 = 1001 + 0011 = </a:t>
            </a:r>
          </a:p>
          <a:p>
            <a:pPr lvl="1">
              <a:lnSpc>
                <a:spcPct val="90000"/>
              </a:lnSpc>
            </a:pPr>
            <a:r>
              <a:rPr lang="en-US" dirty="0"/>
              <a:t> 7 + (-3) = 0111 + 1101 = </a:t>
            </a:r>
          </a:p>
          <a:p>
            <a:pPr lvl="1">
              <a:lnSpc>
                <a:spcPct val="90000"/>
              </a:lnSpc>
            </a:pPr>
            <a:endParaRPr lang="en-US" dirty="0" smtClean="0"/>
          </a:p>
          <a:p>
            <a:pPr>
              <a:lnSpc>
                <a:spcPct val="90000"/>
              </a:lnSpc>
              <a:buClr>
                <a:schemeClr val="accent1"/>
              </a:buClr>
            </a:pPr>
            <a:endParaRPr lang="en-US" dirty="0" smtClean="0"/>
          </a:p>
        </p:txBody>
      </p:sp>
    </p:spTree>
    <p:extLst>
      <p:ext uri="{BB962C8B-B14F-4D97-AF65-F5344CB8AC3E}">
        <p14:creationId xmlns:p14="http://schemas.microsoft.com/office/powerpoint/2010/main" val="13648586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8914" name="Rectangle 2"/>
          <p:cNvSpPr>
            <a:spLocks noGrp="1" noChangeArrowheads="1"/>
          </p:cNvSpPr>
          <p:nvPr>
            <p:ph type="title"/>
            <p:custDataLst>
              <p:tags r:id="rId1"/>
            </p:custDataLst>
          </p:nvPr>
        </p:nvSpPr>
        <p:spPr/>
        <p:txBody>
          <a:bodyPr>
            <a:noAutofit/>
          </a:bodyPr>
          <a:lstStyle/>
          <a:p>
            <a:r>
              <a:rPr lang="en-US"/>
              <a:t>Two’s Complement Addition</a:t>
            </a:r>
          </a:p>
        </p:txBody>
      </p:sp>
      <p:sp>
        <p:nvSpPr>
          <p:cNvPr id="1958915" name="Rectangle 3"/>
          <p:cNvSpPr>
            <a:spLocks noGrp="1" noChangeArrowheads="1"/>
          </p:cNvSpPr>
          <p:nvPr>
            <p:ph idx="1"/>
            <p:custDataLst>
              <p:tags r:id="rId2"/>
            </p:custDataLst>
          </p:nvPr>
        </p:nvSpPr>
        <p:spPr/>
        <p:txBody>
          <a:bodyPr>
            <a:noAutofit/>
          </a:bodyPr>
          <a:lstStyle/>
          <a:p>
            <a:pPr>
              <a:lnSpc>
                <a:spcPct val="90000"/>
              </a:lnSpc>
            </a:pPr>
            <a:r>
              <a:rPr lang="en-US" dirty="0" smtClean="0">
                <a:solidFill>
                  <a:schemeClr val="accent1"/>
                </a:solidFill>
              </a:rPr>
              <a:t>Addition with two’s complement signed numbers</a:t>
            </a:r>
          </a:p>
          <a:p>
            <a:pPr>
              <a:lnSpc>
                <a:spcPct val="90000"/>
              </a:lnSpc>
              <a:buClr>
                <a:schemeClr val="accent1"/>
              </a:buClr>
            </a:pPr>
            <a:r>
              <a:rPr lang="en-US" dirty="0" smtClean="0"/>
              <a:t>Perform </a:t>
            </a:r>
            <a:r>
              <a:rPr lang="en-US" dirty="0"/>
              <a:t>addition as usual, regardless of </a:t>
            </a:r>
            <a:r>
              <a:rPr lang="en-US" dirty="0" smtClean="0"/>
              <a:t>sign</a:t>
            </a:r>
            <a:br>
              <a:rPr lang="en-US" dirty="0" smtClean="0"/>
            </a:br>
            <a:r>
              <a:rPr lang="en-US" dirty="0" smtClean="0"/>
              <a:t>(it just works)</a:t>
            </a:r>
          </a:p>
          <a:p>
            <a:pPr>
              <a:lnSpc>
                <a:spcPct val="90000"/>
              </a:lnSpc>
              <a:buClr>
                <a:schemeClr val="accent1"/>
              </a:buClr>
            </a:pPr>
            <a:endParaRPr lang="en-US" dirty="0" smtClean="0"/>
          </a:p>
          <a:p>
            <a:pPr>
              <a:lnSpc>
                <a:spcPct val="90000"/>
              </a:lnSpc>
              <a:buClr>
                <a:schemeClr val="accent1"/>
              </a:buClr>
            </a:pPr>
            <a:r>
              <a:rPr lang="en-US" dirty="0"/>
              <a:t>Examples</a:t>
            </a:r>
          </a:p>
          <a:p>
            <a:pPr lvl="1">
              <a:lnSpc>
                <a:spcPct val="90000"/>
              </a:lnSpc>
            </a:pPr>
            <a:r>
              <a:rPr lang="en-US" dirty="0"/>
              <a:t> 1 + -1 = 0001 + 1111 = 0000 (0)</a:t>
            </a:r>
          </a:p>
          <a:p>
            <a:pPr lvl="1">
              <a:lnSpc>
                <a:spcPct val="90000"/>
              </a:lnSpc>
            </a:pPr>
            <a:r>
              <a:rPr lang="en-US" dirty="0"/>
              <a:t>-3 + -1 = 1101 + 1111 = 1100 (-4)</a:t>
            </a:r>
          </a:p>
          <a:p>
            <a:pPr lvl="1">
              <a:lnSpc>
                <a:spcPct val="90000"/>
              </a:lnSpc>
            </a:pPr>
            <a:r>
              <a:rPr lang="en-US" dirty="0"/>
              <a:t>-7 +  3 = 1001 + 0011 = 1100 (-4)</a:t>
            </a:r>
          </a:p>
          <a:p>
            <a:pPr lvl="1">
              <a:lnSpc>
                <a:spcPct val="90000"/>
              </a:lnSpc>
            </a:pPr>
            <a:r>
              <a:rPr lang="en-US" dirty="0"/>
              <a:t> 7 + (-3) = 0111 + 1101 = </a:t>
            </a:r>
            <a:r>
              <a:rPr lang="en-US" dirty="0" smtClean="0"/>
              <a:t>0100 </a:t>
            </a:r>
            <a:r>
              <a:rPr lang="en-US" dirty="0"/>
              <a:t>(4)</a:t>
            </a:r>
          </a:p>
          <a:p>
            <a:pPr lvl="1">
              <a:lnSpc>
                <a:spcPct val="90000"/>
              </a:lnSpc>
            </a:pPr>
            <a:endParaRPr lang="en-US" dirty="0" smtClean="0"/>
          </a:p>
          <a:p>
            <a:pPr lvl="1">
              <a:lnSpc>
                <a:spcPct val="90000"/>
              </a:lnSpc>
            </a:pPr>
            <a:r>
              <a:rPr lang="en-US" dirty="0" smtClean="0"/>
              <a:t>What is wrong with the following additions?</a:t>
            </a:r>
          </a:p>
          <a:p>
            <a:pPr lvl="1">
              <a:lnSpc>
                <a:spcPct val="90000"/>
              </a:lnSpc>
            </a:pPr>
            <a:r>
              <a:rPr lang="en-US" dirty="0" smtClean="0"/>
              <a:t>7 </a:t>
            </a:r>
            <a:r>
              <a:rPr lang="en-US" dirty="0"/>
              <a:t>+ 1, -7 + -3, -7 + -</a:t>
            </a:r>
            <a:r>
              <a:rPr lang="en-US" dirty="0" smtClean="0"/>
              <a:t>1 </a:t>
            </a:r>
          </a:p>
          <a:p>
            <a:pPr lvl="1">
              <a:lnSpc>
                <a:spcPct val="90000"/>
              </a:lnSpc>
            </a:pPr>
            <a:r>
              <a:rPr lang="en-US" dirty="0" smtClean="0"/>
              <a:t>1000 overflow, 1 0110 overflow, 1000 fine</a:t>
            </a:r>
            <a:endParaRPr lang="en-US" dirty="0"/>
          </a:p>
          <a:p>
            <a:pPr>
              <a:lnSpc>
                <a:spcPct val="90000"/>
              </a:lnSpc>
              <a:buClr>
                <a:schemeClr val="accent1"/>
              </a:buClr>
            </a:pPr>
            <a:endParaRPr lang="en-US" dirty="0" smtClean="0"/>
          </a:p>
        </p:txBody>
      </p:sp>
    </p:spTree>
    <p:extLst>
      <p:ext uri="{BB962C8B-B14F-4D97-AF65-F5344CB8AC3E}">
        <p14:creationId xmlns:p14="http://schemas.microsoft.com/office/powerpoint/2010/main" val="345244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5891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fontScale="90000"/>
          </a:bodyPr>
          <a:lstStyle/>
          <a:p>
            <a:r>
              <a:rPr lang="en-US" dirty="0" smtClean="0"/>
              <a:t>Binary Subtraction</a:t>
            </a:r>
            <a:endParaRPr lang="en-US" dirty="0"/>
          </a:p>
        </p:txBody>
      </p:sp>
      <p:sp>
        <p:nvSpPr>
          <p:cNvPr id="2077699" name="Rectangle 3"/>
          <p:cNvSpPr>
            <a:spLocks noGrp="1" noChangeArrowheads="1"/>
          </p:cNvSpPr>
          <p:nvPr>
            <p:ph idx="1"/>
            <p:custDataLst>
              <p:tags r:id="rId2"/>
            </p:custDataLst>
          </p:nvPr>
        </p:nvSpPr>
        <p:spPr>
          <a:xfrm>
            <a:off x="228600" y="685800"/>
            <a:ext cx="8686800" cy="5715000"/>
          </a:xfrm>
          <a:ln>
            <a:noFill/>
          </a:ln>
        </p:spPr>
        <p:txBody>
          <a:bodyPr>
            <a:noAutofit/>
          </a:bodyPr>
          <a:lstStyle/>
          <a:p>
            <a:r>
              <a:rPr lang="en-US" dirty="0" smtClean="0">
                <a:solidFill>
                  <a:schemeClr val="accent1"/>
                </a:solidFill>
              </a:rPr>
              <a:t>Two’s Complement Subtraction</a:t>
            </a:r>
          </a:p>
          <a:p>
            <a:r>
              <a:rPr lang="en-US" dirty="0" smtClean="0"/>
              <a:t>Why create a new circuit?</a:t>
            </a:r>
          </a:p>
          <a:p>
            <a:r>
              <a:rPr lang="en-US" dirty="0" smtClean="0"/>
              <a:t>Just use addition</a:t>
            </a:r>
          </a:p>
          <a:p>
            <a:pPr lvl="1"/>
            <a:r>
              <a:rPr lang="en-US" dirty="0" smtClean="0">
                <a:solidFill>
                  <a:schemeClr val="accent1"/>
                </a:solidFill>
              </a:rPr>
              <a:t>How?</a:t>
            </a:r>
            <a:endParaRPr lang="en-US" dirty="0" smtClean="0"/>
          </a:p>
        </p:txBody>
      </p:sp>
    </p:spTree>
    <p:extLst>
      <p:ext uri="{BB962C8B-B14F-4D97-AF65-F5344CB8AC3E}">
        <p14:creationId xmlns:p14="http://schemas.microsoft.com/office/powerpoint/2010/main" val="12128934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fontScale="90000"/>
          </a:bodyPr>
          <a:lstStyle/>
          <a:p>
            <a:r>
              <a:rPr lang="en-US" dirty="0" smtClean="0"/>
              <a:t>Binary Subtraction</a:t>
            </a:r>
            <a:endParaRPr lang="en-US" dirty="0"/>
          </a:p>
        </p:txBody>
      </p:sp>
      <mc:AlternateContent xmlns:mc="http://schemas.openxmlformats.org/markup-compatibility/2006" xmlns:a14="http://schemas.microsoft.com/office/drawing/2010/main">
        <mc:Choice Requires="a14">
          <p:sp>
            <p:nvSpPr>
              <p:cNvPr id="2077699" name="Rectangle 3"/>
              <p:cNvSpPr>
                <a:spLocks noGrp="1" noChangeArrowheads="1"/>
              </p:cNvSpPr>
              <p:nvPr>
                <p:ph idx="1"/>
                <p:custDataLst>
                  <p:tags r:id="rId2"/>
                </p:custDataLst>
              </p:nvPr>
            </p:nvSpPr>
            <p:spPr/>
            <p:txBody>
              <a:bodyPr>
                <a:noAutofit/>
              </a:bodyPr>
              <a:lstStyle/>
              <a:p>
                <a:r>
                  <a:rPr lang="en-US" dirty="0" smtClean="0">
                    <a:solidFill>
                      <a:schemeClr val="accent1"/>
                    </a:solidFill>
                  </a:rPr>
                  <a:t>Two’s Complement Subtraction</a:t>
                </a:r>
              </a:p>
              <a:p>
                <a:pPr lvl="1"/>
                <a:r>
                  <a:rPr lang="en-US" dirty="0"/>
                  <a:t>Subtraction is simply addition, </a:t>
                </a:r>
                <a:endParaRPr lang="en-US" dirty="0" smtClean="0"/>
              </a:p>
              <a:p>
                <a:pPr marL="457200" lvl="1" indent="0">
                  <a:buNone/>
                </a:pPr>
                <a:r>
                  <a:rPr lang="en-US" dirty="0" smtClean="0"/>
                  <a:t>    where </a:t>
                </a:r>
                <a:r>
                  <a:rPr lang="en-US" dirty="0"/>
                  <a:t>one of the operands has been </a:t>
                </a:r>
                <a:r>
                  <a:rPr lang="en-US" dirty="0" smtClean="0"/>
                  <a:t>negated</a:t>
                </a:r>
              </a:p>
              <a:p>
                <a:pPr lvl="2"/>
                <a:r>
                  <a:rPr lang="en-US" dirty="0" smtClean="0"/>
                  <a:t>Negation is done by inverting all bits and adding one</a:t>
                </a:r>
                <a:endParaRPr lang="en-US" dirty="0"/>
              </a:p>
              <a:p>
                <a:pPr marL="914400" lvl="2" indent="0">
                  <a:buNone/>
                </a:pPr>
                <a:r>
                  <a:rPr lang="en-US" dirty="0" smtClean="0">
                    <a:solidFill>
                      <a:schemeClr val="accent1"/>
                    </a:solidFill>
                  </a:rPr>
                  <a:t>   A – B = A + (-B) = A + (</a:t>
                </a:r>
                <a14:m>
                  <m:oMath xmlns:m="http://schemas.openxmlformats.org/officeDocument/2006/math">
                    <m:acc>
                      <m:accPr>
                        <m:chr m:val="̅"/>
                        <m:ctrlPr>
                          <a:rPr lang="en-US" i="1" smtClean="0">
                            <a:solidFill>
                              <a:schemeClr val="accent1"/>
                            </a:solidFill>
                            <a:latin typeface="Cambria Math"/>
                          </a:rPr>
                        </m:ctrlPr>
                      </m:accPr>
                      <m:e>
                        <m:r>
                          <m:rPr>
                            <m:sty m:val="p"/>
                          </m:rPr>
                          <a:rPr lang="en-US" b="0" i="0" smtClean="0">
                            <a:solidFill>
                              <a:schemeClr val="accent1"/>
                            </a:solidFill>
                            <a:latin typeface="Cambria Math"/>
                          </a:rPr>
                          <m:t>B</m:t>
                        </m:r>
                      </m:e>
                    </m:acc>
                  </m:oMath>
                </a14:m>
                <a:r>
                  <a:rPr lang="en-US" dirty="0" smtClean="0">
                    <a:solidFill>
                      <a:schemeClr val="accent1"/>
                    </a:solidFill>
                  </a:rPr>
                  <a:t> + 1)</a:t>
                </a:r>
                <a:endParaRPr lang="en-US" dirty="0">
                  <a:solidFill>
                    <a:schemeClr val="accent1"/>
                  </a:solidFill>
                </a:endParaRPr>
              </a:p>
            </p:txBody>
          </p:sp>
        </mc:Choice>
        <mc:Fallback xmlns="">
          <p:sp>
            <p:nvSpPr>
              <p:cNvPr id="2077699" name="Rectangle 3"/>
              <p:cNvSpPr>
                <a:spLocks noGrp="1" noRot="1" noChangeAspect="1" noMove="1" noResize="1" noEditPoints="1" noAdjustHandles="1" noChangeArrowheads="1" noChangeShapeType="1" noTextEdit="1"/>
              </p:cNvSpPr>
              <p:nvPr>
                <p:ph idx="1"/>
                <p:custDataLst>
                  <p:tags r:id="rId68"/>
                </p:custDataLst>
              </p:nvPr>
            </p:nvSpPr>
            <p:spPr>
              <a:blipFill rotWithShape="1">
                <a:blip r:embed="rId69"/>
                <a:stretch>
                  <a:fillRect l="-1825" t="-1405"/>
                </a:stretch>
              </a:blipFill>
            </p:spPr>
            <p:txBody>
              <a:bodyPr/>
              <a:lstStyle/>
              <a:p>
                <a:r>
                  <a:rPr lang="en-US">
                    <a:noFill/>
                  </a:rPr>
                  <a:t> </a:t>
                </a:r>
              </a:p>
            </p:txBody>
          </p:sp>
        </mc:Fallback>
      </mc:AlternateContent>
      <p:sp>
        <p:nvSpPr>
          <p:cNvPr id="82" name="Rectangle 3"/>
          <p:cNvSpPr>
            <a:spLocks noChangeArrowheads="1"/>
          </p:cNvSpPr>
          <p:nvPr>
            <p:custDataLst>
              <p:tags r:id="rId3"/>
            </p:custDataLst>
          </p:nvPr>
        </p:nvSpPr>
        <p:spPr bwMode="auto">
          <a:xfrm>
            <a:off x="7010400" y="4467187"/>
            <a:ext cx="1219200" cy="990600"/>
          </a:xfrm>
          <a:prstGeom prst="rect">
            <a:avLst/>
          </a:prstGeom>
          <a:noFill/>
          <a:ln w="25400" algn="ctr">
            <a:solidFill>
              <a:schemeClr val="accent1"/>
            </a:solidFill>
            <a:miter lim="800000"/>
            <a:headEnd/>
            <a:tailEnd/>
          </a:ln>
          <a:effectLst/>
        </p:spPr>
        <p:txBody>
          <a:bodyPr anchor="ctr">
            <a:spAutoFit/>
          </a:bodyPr>
          <a:lstStyle/>
          <a:p>
            <a:endParaRPr lang="en-US"/>
          </a:p>
        </p:txBody>
      </p:sp>
      <p:sp>
        <p:nvSpPr>
          <p:cNvPr id="83" name="Line 5"/>
          <p:cNvSpPr>
            <a:spLocks noChangeShapeType="1"/>
          </p:cNvSpPr>
          <p:nvPr>
            <p:custDataLst>
              <p:tags r:id="rId4"/>
            </p:custDataLst>
          </p:nvPr>
        </p:nvSpPr>
        <p:spPr bwMode="auto">
          <a:xfrm>
            <a:off x="7315200" y="408618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84" name="Line 6"/>
          <p:cNvSpPr>
            <a:spLocks noChangeShapeType="1"/>
          </p:cNvSpPr>
          <p:nvPr>
            <p:custDataLst>
              <p:tags r:id="rId5"/>
            </p:custDataLst>
          </p:nvPr>
        </p:nvSpPr>
        <p:spPr bwMode="auto">
          <a:xfrm>
            <a:off x="8001000" y="408618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85" name="Line 7"/>
          <p:cNvSpPr>
            <a:spLocks noChangeShapeType="1"/>
          </p:cNvSpPr>
          <p:nvPr>
            <p:custDataLst>
              <p:tags r:id="rId6"/>
            </p:custDataLst>
          </p:nvPr>
        </p:nvSpPr>
        <p:spPr bwMode="auto">
          <a:xfrm flipH="1">
            <a:off x="8229600" y="5000587"/>
            <a:ext cx="457200" cy="0"/>
          </a:xfrm>
          <a:prstGeom prst="line">
            <a:avLst/>
          </a:prstGeom>
          <a:noFill/>
          <a:ln w="25400">
            <a:solidFill>
              <a:srgbClr val="FFFFFF"/>
            </a:solidFill>
            <a:round/>
            <a:headEnd/>
            <a:tailEnd type="arrow"/>
          </a:ln>
          <a:effectLst/>
        </p:spPr>
        <p:txBody>
          <a:bodyPr anchor="ctr">
            <a:spAutoFit/>
          </a:bodyPr>
          <a:lstStyle/>
          <a:p>
            <a:endParaRPr lang="en-US"/>
          </a:p>
        </p:txBody>
      </p:sp>
      <p:sp>
        <p:nvSpPr>
          <p:cNvPr id="86" name="Line 8"/>
          <p:cNvSpPr>
            <a:spLocks noChangeShapeType="1"/>
          </p:cNvSpPr>
          <p:nvPr>
            <p:custDataLst>
              <p:tags r:id="rId7"/>
            </p:custDataLst>
          </p:nvPr>
        </p:nvSpPr>
        <p:spPr bwMode="auto">
          <a:xfrm flipH="1">
            <a:off x="6553200" y="5000587"/>
            <a:ext cx="457200" cy="0"/>
          </a:xfrm>
          <a:prstGeom prst="line">
            <a:avLst/>
          </a:prstGeom>
          <a:noFill/>
          <a:ln w="25400">
            <a:solidFill>
              <a:srgbClr val="FFFFFF"/>
            </a:solidFill>
            <a:round/>
            <a:headEnd/>
            <a:tailEnd type="arrow"/>
          </a:ln>
          <a:effectLst/>
        </p:spPr>
        <p:txBody>
          <a:bodyPr anchor="ctr">
            <a:spAutoFit/>
          </a:bodyPr>
          <a:lstStyle/>
          <a:p>
            <a:endParaRPr lang="en-US"/>
          </a:p>
        </p:txBody>
      </p:sp>
      <p:sp>
        <p:nvSpPr>
          <p:cNvPr id="87" name="Line 9"/>
          <p:cNvSpPr>
            <a:spLocks noChangeShapeType="1"/>
          </p:cNvSpPr>
          <p:nvPr>
            <p:custDataLst>
              <p:tags r:id="rId8"/>
            </p:custDataLst>
          </p:nvPr>
        </p:nvSpPr>
        <p:spPr bwMode="auto">
          <a:xfrm>
            <a:off x="7620000" y="545778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88" name="Text Box 10"/>
          <p:cNvSpPr txBox="1">
            <a:spLocks noChangeArrowheads="1"/>
          </p:cNvSpPr>
          <p:nvPr>
            <p:custDataLst>
              <p:tags r:id="rId9"/>
            </p:custDataLst>
          </p:nvPr>
        </p:nvSpPr>
        <p:spPr bwMode="auto">
          <a:xfrm>
            <a:off x="7239000" y="5838787"/>
            <a:ext cx="838200" cy="592150"/>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0</a:t>
            </a:r>
            <a:endParaRPr lang="en-US" sz="2800" baseline="-25000" dirty="0">
              <a:solidFill>
                <a:srgbClr val="FFFFFF"/>
              </a:solidFill>
              <a:latin typeface="Calibri"/>
            </a:endParaRPr>
          </a:p>
        </p:txBody>
      </p:sp>
      <p:sp>
        <p:nvSpPr>
          <p:cNvPr id="89" name="Rectangle 12"/>
          <p:cNvSpPr>
            <a:spLocks noChangeArrowheads="1"/>
          </p:cNvSpPr>
          <p:nvPr>
            <p:custDataLst>
              <p:tags r:id="rId10"/>
            </p:custDataLst>
          </p:nvPr>
        </p:nvSpPr>
        <p:spPr bwMode="auto">
          <a:xfrm>
            <a:off x="5334000" y="4467187"/>
            <a:ext cx="1219200" cy="990600"/>
          </a:xfrm>
          <a:prstGeom prst="rect">
            <a:avLst/>
          </a:prstGeom>
          <a:noFill/>
          <a:ln w="25400" algn="ctr">
            <a:solidFill>
              <a:schemeClr val="accent1"/>
            </a:solidFill>
            <a:miter lim="800000"/>
            <a:headEnd/>
            <a:tailEnd/>
          </a:ln>
          <a:effectLst/>
        </p:spPr>
        <p:txBody>
          <a:bodyPr anchor="ctr">
            <a:spAutoFit/>
          </a:bodyPr>
          <a:lstStyle/>
          <a:p>
            <a:endParaRPr lang="en-US"/>
          </a:p>
        </p:txBody>
      </p:sp>
      <p:sp>
        <p:nvSpPr>
          <p:cNvPr id="90" name="Line 14"/>
          <p:cNvSpPr>
            <a:spLocks noChangeShapeType="1"/>
          </p:cNvSpPr>
          <p:nvPr>
            <p:custDataLst>
              <p:tags r:id="rId11"/>
            </p:custDataLst>
          </p:nvPr>
        </p:nvSpPr>
        <p:spPr bwMode="auto">
          <a:xfrm>
            <a:off x="5638800" y="408618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91" name="Line 15"/>
          <p:cNvSpPr>
            <a:spLocks noChangeShapeType="1"/>
          </p:cNvSpPr>
          <p:nvPr>
            <p:custDataLst>
              <p:tags r:id="rId12"/>
            </p:custDataLst>
          </p:nvPr>
        </p:nvSpPr>
        <p:spPr bwMode="auto">
          <a:xfrm>
            <a:off x="6324600" y="408618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92" name="Line 16"/>
          <p:cNvSpPr>
            <a:spLocks noChangeShapeType="1"/>
          </p:cNvSpPr>
          <p:nvPr>
            <p:custDataLst>
              <p:tags r:id="rId13"/>
            </p:custDataLst>
          </p:nvPr>
        </p:nvSpPr>
        <p:spPr bwMode="auto">
          <a:xfrm flipH="1">
            <a:off x="4876800" y="5000587"/>
            <a:ext cx="457200" cy="0"/>
          </a:xfrm>
          <a:prstGeom prst="line">
            <a:avLst/>
          </a:prstGeom>
          <a:noFill/>
          <a:ln w="25400">
            <a:solidFill>
              <a:srgbClr val="FFFFFF"/>
            </a:solidFill>
            <a:round/>
            <a:headEnd/>
            <a:tailEnd type="arrow"/>
          </a:ln>
          <a:effectLst/>
        </p:spPr>
        <p:txBody>
          <a:bodyPr anchor="ctr">
            <a:spAutoFit/>
          </a:bodyPr>
          <a:lstStyle/>
          <a:p>
            <a:endParaRPr lang="en-US"/>
          </a:p>
        </p:txBody>
      </p:sp>
      <p:sp>
        <p:nvSpPr>
          <p:cNvPr id="93" name="Line 17"/>
          <p:cNvSpPr>
            <a:spLocks noChangeShapeType="1"/>
          </p:cNvSpPr>
          <p:nvPr>
            <p:custDataLst>
              <p:tags r:id="rId14"/>
            </p:custDataLst>
          </p:nvPr>
        </p:nvSpPr>
        <p:spPr bwMode="auto">
          <a:xfrm>
            <a:off x="5943600" y="545778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94" name="Text Box 18"/>
          <p:cNvSpPr txBox="1">
            <a:spLocks noChangeArrowheads="1"/>
          </p:cNvSpPr>
          <p:nvPr>
            <p:custDataLst>
              <p:tags r:id="rId15"/>
            </p:custDataLst>
          </p:nvPr>
        </p:nvSpPr>
        <p:spPr bwMode="auto">
          <a:xfrm>
            <a:off x="5562600" y="5838787"/>
            <a:ext cx="838200" cy="592150"/>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1</a:t>
            </a:r>
            <a:endParaRPr lang="en-US" sz="2800" baseline="-25000" dirty="0">
              <a:solidFill>
                <a:srgbClr val="FFFFFF"/>
              </a:solidFill>
              <a:latin typeface="Calibri"/>
            </a:endParaRPr>
          </a:p>
        </p:txBody>
      </p:sp>
      <p:sp>
        <p:nvSpPr>
          <p:cNvPr id="95" name="Rectangle 19"/>
          <p:cNvSpPr>
            <a:spLocks noChangeArrowheads="1"/>
          </p:cNvSpPr>
          <p:nvPr>
            <p:custDataLst>
              <p:tags r:id="rId16"/>
            </p:custDataLst>
          </p:nvPr>
        </p:nvSpPr>
        <p:spPr bwMode="auto">
          <a:xfrm>
            <a:off x="3657600" y="4467187"/>
            <a:ext cx="1219200" cy="990600"/>
          </a:xfrm>
          <a:prstGeom prst="rect">
            <a:avLst/>
          </a:prstGeom>
          <a:noFill/>
          <a:ln w="25400" algn="ctr">
            <a:solidFill>
              <a:schemeClr val="accent1"/>
            </a:solidFill>
            <a:miter lim="800000"/>
            <a:headEnd/>
            <a:tailEnd/>
          </a:ln>
          <a:effectLst/>
        </p:spPr>
        <p:txBody>
          <a:bodyPr anchor="ctr">
            <a:spAutoFit/>
          </a:bodyPr>
          <a:lstStyle/>
          <a:p>
            <a:endParaRPr lang="en-US"/>
          </a:p>
        </p:txBody>
      </p:sp>
      <p:sp>
        <p:nvSpPr>
          <p:cNvPr id="96" name="Line 21"/>
          <p:cNvSpPr>
            <a:spLocks noChangeShapeType="1"/>
          </p:cNvSpPr>
          <p:nvPr>
            <p:custDataLst>
              <p:tags r:id="rId17"/>
            </p:custDataLst>
          </p:nvPr>
        </p:nvSpPr>
        <p:spPr bwMode="auto">
          <a:xfrm>
            <a:off x="3962400" y="408618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97" name="Line 22"/>
          <p:cNvSpPr>
            <a:spLocks noChangeShapeType="1"/>
          </p:cNvSpPr>
          <p:nvPr>
            <p:custDataLst>
              <p:tags r:id="rId18"/>
            </p:custDataLst>
          </p:nvPr>
        </p:nvSpPr>
        <p:spPr bwMode="auto">
          <a:xfrm>
            <a:off x="4648200" y="408618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98" name="Line 23"/>
          <p:cNvSpPr>
            <a:spLocks noChangeShapeType="1"/>
          </p:cNvSpPr>
          <p:nvPr>
            <p:custDataLst>
              <p:tags r:id="rId19"/>
            </p:custDataLst>
          </p:nvPr>
        </p:nvSpPr>
        <p:spPr bwMode="auto">
          <a:xfrm flipH="1">
            <a:off x="3200400" y="5000587"/>
            <a:ext cx="457200" cy="0"/>
          </a:xfrm>
          <a:prstGeom prst="line">
            <a:avLst/>
          </a:prstGeom>
          <a:noFill/>
          <a:ln w="25400">
            <a:solidFill>
              <a:srgbClr val="FFFFFF"/>
            </a:solidFill>
            <a:round/>
            <a:headEnd/>
            <a:tailEnd type="arrow"/>
          </a:ln>
          <a:effectLst/>
        </p:spPr>
        <p:txBody>
          <a:bodyPr anchor="ctr">
            <a:spAutoFit/>
          </a:bodyPr>
          <a:lstStyle/>
          <a:p>
            <a:endParaRPr lang="en-US"/>
          </a:p>
        </p:txBody>
      </p:sp>
      <p:sp>
        <p:nvSpPr>
          <p:cNvPr id="99" name="Line 24"/>
          <p:cNvSpPr>
            <a:spLocks noChangeShapeType="1"/>
          </p:cNvSpPr>
          <p:nvPr>
            <p:custDataLst>
              <p:tags r:id="rId20"/>
            </p:custDataLst>
          </p:nvPr>
        </p:nvSpPr>
        <p:spPr bwMode="auto">
          <a:xfrm>
            <a:off x="4267200" y="545778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100" name="Text Box 25"/>
          <p:cNvSpPr txBox="1">
            <a:spLocks noChangeArrowheads="1"/>
          </p:cNvSpPr>
          <p:nvPr>
            <p:custDataLst>
              <p:tags r:id="rId21"/>
            </p:custDataLst>
          </p:nvPr>
        </p:nvSpPr>
        <p:spPr bwMode="auto">
          <a:xfrm>
            <a:off x="3886200" y="5838787"/>
            <a:ext cx="838200" cy="592150"/>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2</a:t>
            </a:r>
            <a:endParaRPr lang="en-US" sz="2800" baseline="-25000" dirty="0">
              <a:solidFill>
                <a:srgbClr val="FFFFFF"/>
              </a:solidFill>
              <a:latin typeface="Calibri"/>
            </a:endParaRPr>
          </a:p>
        </p:txBody>
      </p:sp>
      <p:sp>
        <p:nvSpPr>
          <p:cNvPr id="101" name="Rectangle 26"/>
          <p:cNvSpPr>
            <a:spLocks noChangeArrowheads="1"/>
          </p:cNvSpPr>
          <p:nvPr>
            <p:custDataLst>
              <p:tags r:id="rId22"/>
            </p:custDataLst>
          </p:nvPr>
        </p:nvSpPr>
        <p:spPr bwMode="auto">
          <a:xfrm>
            <a:off x="1981200" y="4467187"/>
            <a:ext cx="1219200" cy="990600"/>
          </a:xfrm>
          <a:prstGeom prst="rect">
            <a:avLst/>
          </a:prstGeom>
          <a:noFill/>
          <a:ln w="25400" algn="ctr">
            <a:solidFill>
              <a:schemeClr val="accent1"/>
            </a:solidFill>
            <a:miter lim="800000"/>
            <a:headEnd/>
            <a:tailEnd/>
          </a:ln>
          <a:effectLst/>
        </p:spPr>
        <p:txBody>
          <a:bodyPr anchor="ctr">
            <a:spAutoFit/>
          </a:bodyPr>
          <a:lstStyle/>
          <a:p>
            <a:endParaRPr lang="en-US"/>
          </a:p>
        </p:txBody>
      </p:sp>
      <p:sp>
        <p:nvSpPr>
          <p:cNvPr id="102" name="Line 28"/>
          <p:cNvSpPr>
            <a:spLocks noChangeShapeType="1"/>
          </p:cNvSpPr>
          <p:nvPr>
            <p:custDataLst>
              <p:tags r:id="rId23"/>
            </p:custDataLst>
          </p:nvPr>
        </p:nvSpPr>
        <p:spPr bwMode="auto">
          <a:xfrm>
            <a:off x="2286000" y="408618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103" name="Line 29"/>
          <p:cNvSpPr>
            <a:spLocks noChangeShapeType="1"/>
          </p:cNvSpPr>
          <p:nvPr>
            <p:custDataLst>
              <p:tags r:id="rId24"/>
            </p:custDataLst>
          </p:nvPr>
        </p:nvSpPr>
        <p:spPr bwMode="auto">
          <a:xfrm>
            <a:off x="2971800" y="408618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104" name="Line 30"/>
          <p:cNvSpPr>
            <a:spLocks noChangeShapeType="1"/>
          </p:cNvSpPr>
          <p:nvPr>
            <p:custDataLst>
              <p:tags r:id="rId25"/>
            </p:custDataLst>
          </p:nvPr>
        </p:nvSpPr>
        <p:spPr bwMode="auto">
          <a:xfrm flipH="1">
            <a:off x="1371600" y="5000587"/>
            <a:ext cx="609600" cy="0"/>
          </a:xfrm>
          <a:prstGeom prst="line">
            <a:avLst/>
          </a:prstGeom>
          <a:noFill/>
          <a:ln w="25400">
            <a:solidFill>
              <a:srgbClr val="FFFFFF"/>
            </a:solidFill>
            <a:round/>
            <a:headEnd/>
            <a:tailEnd type="arrow"/>
          </a:ln>
          <a:effectLst/>
        </p:spPr>
        <p:txBody>
          <a:bodyPr wrap="square" anchor="ctr">
            <a:spAutoFit/>
          </a:bodyPr>
          <a:lstStyle/>
          <a:p>
            <a:endParaRPr lang="en-US"/>
          </a:p>
        </p:txBody>
      </p:sp>
      <p:sp>
        <p:nvSpPr>
          <p:cNvPr id="105" name="Line 31"/>
          <p:cNvSpPr>
            <a:spLocks noChangeShapeType="1"/>
          </p:cNvSpPr>
          <p:nvPr>
            <p:custDataLst>
              <p:tags r:id="rId26"/>
            </p:custDataLst>
          </p:nvPr>
        </p:nvSpPr>
        <p:spPr bwMode="auto">
          <a:xfrm>
            <a:off x="2590800" y="545778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106" name="Text Box 32"/>
          <p:cNvSpPr txBox="1">
            <a:spLocks noChangeArrowheads="1"/>
          </p:cNvSpPr>
          <p:nvPr>
            <p:custDataLst>
              <p:tags r:id="rId27"/>
            </p:custDataLst>
          </p:nvPr>
        </p:nvSpPr>
        <p:spPr bwMode="auto">
          <a:xfrm>
            <a:off x="2209800" y="5838787"/>
            <a:ext cx="838200" cy="592150"/>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3</a:t>
            </a:r>
            <a:endParaRPr lang="en-US" sz="2800" baseline="-25000" dirty="0">
              <a:solidFill>
                <a:srgbClr val="FFFFFF"/>
              </a:solidFill>
              <a:latin typeface="Calibri"/>
            </a:endParaRPr>
          </a:p>
        </p:txBody>
      </p:sp>
      <p:sp>
        <p:nvSpPr>
          <p:cNvPr id="108" name="Text Box 38"/>
          <p:cNvSpPr txBox="1">
            <a:spLocks noChangeArrowheads="1"/>
          </p:cNvSpPr>
          <p:nvPr>
            <p:custDataLst>
              <p:tags r:id="rId28"/>
            </p:custDataLst>
          </p:nvPr>
        </p:nvSpPr>
        <p:spPr bwMode="auto">
          <a:xfrm>
            <a:off x="8382000" y="4467187"/>
            <a:ext cx="609600" cy="562013"/>
          </a:xfrm>
          <a:prstGeom prst="rect">
            <a:avLst/>
          </a:prstGeom>
          <a:noFill/>
          <a:ln w="25400" algn="ctr">
            <a:noFill/>
            <a:miter lim="800000"/>
            <a:headEnd/>
            <a:tailEnd/>
          </a:ln>
          <a:effectLst/>
        </p:spPr>
        <p:txBody>
          <a:bodyPr wrap="square">
            <a:spAutoFit/>
          </a:bodyPr>
          <a:lstStyle/>
          <a:p>
            <a:pPr algn="ctr" eaLnBrk="1" hangingPunct="1">
              <a:lnSpc>
                <a:spcPct val="116000"/>
              </a:lnSpc>
              <a:buClr>
                <a:srgbClr val="40458C"/>
              </a:buClr>
              <a:buSzPct val="100000"/>
              <a:buFont typeface="Times New Roman" pitchFamily="18" charset="0"/>
              <a:buNone/>
            </a:pPr>
            <a:r>
              <a:rPr lang="en-US" sz="2800" dirty="0" smtClean="0">
                <a:solidFill>
                  <a:schemeClr val="accent1"/>
                </a:solidFill>
                <a:latin typeface="Calibri"/>
              </a:rPr>
              <a:t>1</a:t>
            </a:r>
            <a:endParaRPr lang="en-US" sz="2800" dirty="0">
              <a:solidFill>
                <a:schemeClr val="accent1"/>
              </a:solidFill>
              <a:latin typeface="Calibri"/>
            </a:endParaRPr>
          </a:p>
        </p:txBody>
      </p:sp>
      <p:sp>
        <p:nvSpPr>
          <p:cNvPr id="116" name="Text Box 31"/>
          <p:cNvSpPr txBox="1">
            <a:spLocks noChangeArrowheads="1"/>
          </p:cNvSpPr>
          <p:nvPr>
            <p:custDataLst>
              <p:tags r:id="rId29"/>
            </p:custDataLst>
          </p:nvPr>
        </p:nvSpPr>
        <p:spPr bwMode="auto">
          <a:xfrm>
            <a:off x="7010400" y="3559175"/>
            <a:ext cx="609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A</a:t>
            </a:r>
            <a:r>
              <a:rPr lang="en-US" sz="2800" baseline="-25000">
                <a:solidFill>
                  <a:srgbClr val="FFFFFF"/>
                </a:solidFill>
                <a:latin typeface="Calibri"/>
              </a:rPr>
              <a:t>0</a:t>
            </a:r>
          </a:p>
        </p:txBody>
      </p:sp>
      <p:sp>
        <p:nvSpPr>
          <p:cNvPr id="117" name="Text Box 32"/>
          <p:cNvSpPr txBox="1">
            <a:spLocks noChangeArrowheads="1"/>
          </p:cNvSpPr>
          <p:nvPr>
            <p:custDataLst>
              <p:tags r:id="rId30"/>
            </p:custDataLst>
          </p:nvPr>
        </p:nvSpPr>
        <p:spPr bwMode="auto">
          <a:xfrm>
            <a:off x="7620000" y="2895600"/>
            <a:ext cx="9144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B</a:t>
            </a:r>
            <a:r>
              <a:rPr lang="en-US" sz="2800" baseline="-25000">
                <a:solidFill>
                  <a:srgbClr val="FFFFFF"/>
                </a:solidFill>
                <a:latin typeface="Calibri"/>
              </a:rPr>
              <a:t>0</a:t>
            </a:r>
          </a:p>
        </p:txBody>
      </p:sp>
      <p:grpSp>
        <p:nvGrpSpPr>
          <p:cNvPr id="118" name="Group 33"/>
          <p:cNvGrpSpPr>
            <a:grpSpLocks/>
          </p:cNvGrpSpPr>
          <p:nvPr>
            <p:custDataLst>
              <p:tags r:id="rId31"/>
            </p:custDataLst>
          </p:nvPr>
        </p:nvGrpSpPr>
        <p:grpSpPr bwMode="auto">
          <a:xfrm rot="5400000">
            <a:off x="7648575" y="3635375"/>
            <a:ext cx="703263" cy="246063"/>
            <a:chOff x="3654" y="1680"/>
            <a:chExt cx="934" cy="336"/>
          </a:xfrm>
        </p:grpSpPr>
        <p:sp>
          <p:nvSpPr>
            <p:cNvPr id="119" name="AutoShape 34"/>
            <p:cNvSpPr>
              <a:spLocks noChangeArrowheads="1"/>
            </p:cNvSpPr>
            <p:nvPr>
              <p:custDataLst>
                <p:tags r:id="rId54"/>
              </p:custDataLst>
            </p:nvPr>
          </p:nvSpPr>
          <p:spPr bwMode="auto">
            <a:xfrm rot="5400000">
              <a:off x="3960" y="1656"/>
              <a:ext cx="336" cy="384"/>
            </a:xfrm>
            <a:prstGeom prst="triangle">
              <a:avLst>
                <a:gd name="adj" fmla="val 50000"/>
              </a:avLst>
            </a:prstGeom>
            <a:noFill/>
            <a:ln w="25400" algn="ctr">
              <a:solidFill>
                <a:srgbClr val="FFFFFF"/>
              </a:solidFill>
              <a:miter lim="800000"/>
              <a:headEnd/>
              <a:tailEnd/>
            </a:ln>
            <a:effectLst/>
          </p:spPr>
          <p:txBody>
            <a:bodyPr wrap="none" anchor="ctr">
              <a:spAutoFit/>
            </a:bodyPr>
            <a:lstStyle/>
            <a:p>
              <a:endParaRPr lang="en-US"/>
            </a:p>
          </p:txBody>
        </p:sp>
        <p:sp>
          <p:nvSpPr>
            <p:cNvPr id="120" name="Oval 35"/>
            <p:cNvSpPr>
              <a:spLocks noChangeArrowheads="1"/>
            </p:cNvSpPr>
            <p:nvPr>
              <p:custDataLst>
                <p:tags r:id="rId55"/>
              </p:custDataLst>
            </p:nvPr>
          </p:nvSpPr>
          <p:spPr bwMode="auto">
            <a:xfrm>
              <a:off x="4326" y="1799"/>
              <a:ext cx="96" cy="96"/>
            </a:xfrm>
            <a:prstGeom prst="ellipse">
              <a:avLst/>
            </a:prstGeom>
            <a:noFill/>
            <a:ln w="25400" algn="ctr">
              <a:solidFill>
                <a:srgbClr val="FFFFFF"/>
              </a:solidFill>
              <a:round/>
              <a:headEnd/>
              <a:tailEnd/>
            </a:ln>
            <a:effectLst/>
          </p:spPr>
          <p:txBody>
            <a:bodyPr wrap="none" anchor="ctr">
              <a:spAutoFit/>
            </a:bodyPr>
            <a:lstStyle/>
            <a:p>
              <a:endParaRPr lang="en-US"/>
            </a:p>
          </p:txBody>
        </p:sp>
        <p:sp>
          <p:nvSpPr>
            <p:cNvPr id="121" name="Line 36"/>
            <p:cNvSpPr>
              <a:spLocks noChangeShapeType="1"/>
            </p:cNvSpPr>
            <p:nvPr>
              <p:custDataLst>
                <p:tags r:id="rId56"/>
              </p:custDataLst>
            </p:nvPr>
          </p:nvSpPr>
          <p:spPr bwMode="auto">
            <a:xfrm flipH="1">
              <a:off x="3654" y="1847"/>
              <a:ext cx="288" cy="0"/>
            </a:xfrm>
            <a:prstGeom prst="line">
              <a:avLst/>
            </a:prstGeom>
            <a:noFill/>
            <a:ln w="25400">
              <a:solidFill>
                <a:srgbClr val="FFFFFF"/>
              </a:solidFill>
              <a:round/>
              <a:headEnd/>
              <a:tailEnd/>
            </a:ln>
            <a:effectLst/>
          </p:spPr>
          <p:txBody>
            <a:bodyPr wrap="none" anchor="ctr">
              <a:spAutoFit/>
            </a:bodyPr>
            <a:lstStyle/>
            <a:p>
              <a:endParaRPr lang="en-US"/>
            </a:p>
          </p:txBody>
        </p:sp>
        <p:sp>
          <p:nvSpPr>
            <p:cNvPr id="122" name="Line 37"/>
            <p:cNvSpPr>
              <a:spLocks noChangeShapeType="1"/>
            </p:cNvSpPr>
            <p:nvPr>
              <p:custDataLst>
                <p:tags r:id="rId57"/>
              </p:custDataLst>
            </p:nvPr>
          </p:nvSpPr>
          <p:spPr bwMode="auto">
            <a:xfrm flipH="1" flipV="1">
              <a:off x="4422" y="1847"/>
              <a:ext cx="166" cy="3"/>
            </a:xfrm>
            <a:prstGeom prst="line">
              <a:avLst/>
            </a:prstGeom>
            <a:noFill/>
            <a:ln w="25400">
              <a:solidFill>
                <a:srgbClr val="FFFFFF"/>
              </a:solidFill>
              <a:round/>
              <a:headEnd/>
              <a:tailEnd/>
            </a:ln>
            <a:effectLst/>
          </p:spPr>
          <p:txBody>
            <a:bodyPr anchor="ctr">
              <a:spAutoFit/>
            </a:bodyPr>
            <a:lstStyle/>
            <a:p>
              <a:endParaRPr lang="en-US"/>
            </a:p>
          </p:txBody>
        </p:sp>
      </p:grpSp>
      <p:sp>
        <p:nvSpPr>
          <p:cNvPr id="123" name="Text Box 38"/>
          <p:cNvSpPr txBox="1">
            <a:spLocks noChangeArrowheads="1"/>
          </p:cNvSpPr>
          <p:nvPr>
            <p:custDataLst>
              <p:tags r:id="rId32"/>
            </p:custDataLst>
          </p:nvPr>
        </p:nvSpPr>
        <p:spPr bwMode="auto">
          <a:xfrm>
            <a:off x="5334000" y="3559175"/>
            <a:ext cx="609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A</a:t>
            </a:r>
            <a:r>
              <a:rPr lang="en-US" sz="2800" baseline="-25000">
                <a:solidFill>
                  <a:srgbClr val="FFFFFF"/>
                </a:solidFill>
                <a:latin typeface="Calibri"/>
              </a:rPr>
              <a:t>1</a:t>
            </a:r>
          </a:p>
        </p:txBody>
      </p:sp>
      <p:sp>
        <p:nvSpPr>
          <p:cNvPr id="124" name="Text Box 39"/>
          <p:cNvSpPr txBox="1">
            <a:spLocks noChangeArrowheads="1"/>
          </p:cNvSpPr>
          <p:nvPr>
            <p:custDataLst>
              <p:tags r:id="rId33"/>
            </p:custDataLst>
          </p:nvPr>
        </p:nvSpPr>
        <p:spPr bwMode="auto">
          <a:xfrm>
            <a:off x="5943600" y="2895600"/>
            <a:ext cx="9144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B</a:t>
            </a:r>
            <a:r>
              <a:rPr lang="en-US" sz="2800" baseline="-25000">
                <a:solidFill>
                  <a:srgbClr val="FFFFFF"/>
                </a:solidFill>
                <a:latin typeface="Calibri"/>
              </a:rPr>
              <a:t>1</a:t>
            </a:r>
          </a:p>
        </p:txBody>
      </p:sp>
      <p:grpSp>
        <p:nvGrpSpPr>
          <p:cNvPr id="125" name="Group 40"/>
          <p:cNvGrpSpPr>
            <a:grpSpLocks/>
          </p:cNvGrpSpPr>
          <p:nvPr>
            <p:custDataLst>
              <p:tags r:id="rId34"/>
            </p:custDataLst>
          </p:nvPr>
        </p:nvGrpSpPr>
        <p:grpSpPr bwMode="auto">
          <a:xfrm rot="5400000">
            <a:off x="5972175" y="3635375"/>
            <a:ext cx="703263" cy="246063"/>
            <a:chOff x="3654" y="1680"/>
            <a:chExt cx="934" cy="336"/>
          </a:xfrm>
        </p:grpSpPr>
        <p:sp>
          <p:nvSpPr>
            <p:cNvPr id="126" name="AutoShape 41"/>
            <p:cNvSpPr>
              <a:spLocks noChangeArrowheads="1"/>
            </p:cNvSpPr>
            <p:nvPr>
              <p:custDataLst>
                <p:tags r:id="rId50"/>
              </p:custDataLst>
            </p:nvPr>
          </p:nvSpPr>
          <p:spPr bwMode="auto">
            <a:xfrm rot="5400000">
              <a:off x="3960" y="1656"/>
              <a:ext cx="336" cy="384"/>
            </a:xfrm>
            <a:prstGeom prst="triangle">
              <a:avLst>
                <a:gd name="adj" fmla="val 50000"/>
              </a:avLst>
            </a:prstGeom>
            <a:noFill/>
            <a:ln w="25400" algn="ctr">
              <a:solidFill>
                <a:srgbClr val="FFFFFF"/>
              </a:solidFill>
              <a:miter lim="800000"/>
              <a:headEnd/>
              <a:tailEnd/>
            </a:ln>
            <a:effectLst/>
          </p:spPr>
          <p:txBody>
            <a:bodyPr wrap="none" anchor="ctr">
              <a:spAutoFit/>
            </a:bodyPr>
            <a:lstStyle/>
            <a:p>
              <a:endParaRPr lang="en-US"/>
            </a:p>
          </p:txBody>
        </p:sp>
        <p:sp>
          <p:nvSpPr>
            <p:cNvPr id="127" name="Oval 42"/>
            <p:cNvSpPr>
              <a:spLocks noChangeArrowheads="1"/>
            </p:cNvSpPr>
            <p:nvPr>
              <p:custDataLst>
                <p:tags r:id="rId51"/>
              </p:custDataLst>
            </p:nvPr>
          </p:nvSpPr>
          <p:spPr bwMode="auto">
            <a:xfrm>
              <a:off x="4326" y="1799"/>
              <a:ext cx="96" cy="96"/>
            </a:xfrm>
            <a:prstGeom prst="ellipse">
              <a:avLst/>
            </a:prstGeom>
            <a:noFill/>
            <a:ln w="25400" algn="ctr">
              <a:solidFill>
                <a:srgbClr val="FFFFFF"/>
              </a:solidFill>
              <a:round/>
              <a:headEnd/>
              <a:tailEnd/>
            </a:ln>
            <a:effectLst/>
          </p:spPr>
          <p:txBody>
            <a:bodyPr wrap="none" anchor="ctr">
              <a:spAutoFit/>
            </a:bodyPr>
            <a:lstStyle/>
            <a:p>
              <a:endParaRPr lang="en-US"/>
            </a:p>
          </p:txBody>
        </p:sp>
        <p:sp>
          <p:nvSpPr>
            <p:cNvPr id="128" name="Line 43"/>
            <p:cNvSpPr>
              <a:spLocks noChangeShapeType="1"/>
            </p:cNvSpPr>
            <p:nvPr>
              <p:custDataLst>
                <p:tags r:id="rId52"/>
              </p:custDataLst>
            </p:nvPr>
          </p:nvSpPr>
          <p:spPr bwMode="auto">
            <a:xfrm flipH="1">
              <a:off x="3654" y="1847"/>
              <a:ext cx="288" cy="0"/>
            </a:xfrm>
            <a:prstGeom prst="line">
              <a:avLst/>
            </a:prstGeom>
            <a:noFill/>
            <a:ln w="25400">
              <a:solidFill>
                <a:srgbClr val="FFFFFF"/>
              </a:solidFill>
              <a:round/>
              <a:headEnd/>
              <a:tailEnd/>
            </a:ln>
            <a:effectLst/>
          </p:spPr>
          <p:txBody>
            <a:bodyPr wrap="none" anchor="ctr">
              <a:spAutoFit/>
            </a:bodyPr>
            <a:lstStyle/>
            <a:p>
              <a:endParaRPr lang="en-US"/>
            </a:p>
          </p:txBody>
        </p:sp>
        <p:sp>
          <p:nvSpPr>
            <p:cNvPr id="129" name="Line 44"/>
            <p:cNvSpPr>
              <a:spLocks noChangeShapeType="1"/>
            </p:cNvSpPr>
            <p:nvPr>
              <p:custDataLst>
                <p:tags r:id="rId53"/>
              </p:custDataLst>
            </p:nvPr>
          </p:nvSpPr>
          <p:spPr bwMode="auto">
            <a:xfrm flipH="1" flipV="1">
              <a:off x="4422" y="1847"/>
              <a:ext cx="166" cy="3"/>
            </a:xfrm>
            <a:prstGeom prst="line">
              <a:avLst/>
            </a:prstGeom>
            <a:noFill/>
            <a:ln w="25400">
              <a:solidFill>
                <a:srgbClr val="FFFFFF"/>
              </a:solidFill>
              <a:round/>
              <a:headEnd/>
              <a:tailEnd/>
            </a:ln>
            <a:effectLst/>
          </p:spPr>
          <p:txBody>
            <a:bodyPr anchor="ctr">
              <a:spAutoFit/>
            </a:bodyPr>
            <a:lstStyle/>
            <a:p>
              <a:endParaRPr lang="en-US"/>
            </a:p>
          </p:txBody>
        </p:sp>
      </p:grpSp>
      <p:sp>
        <p:nvSpPr>
          <p:cNvPr id="130" name="Text Box 45"/>
          <p:cNvSpPr txBox="1">
            <a:spLocks noChangeArrowheads="1"/>
          </p:cNvSpPr>
          <p:nvPr>
            <p:custDataLst>
              <p:tags r:id="rId35"/>
            </p:custDataLst>
          </p:nvPr>
        </p:nvSpPr>
        <p:spPr bwMode="auto">
          <a:xfrm>
            <a:off x="3657600" y="3559175"/>
            <a:ext cx="609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A</a:t>
            </a:r>
            <a:r>
              <a:rPr lang="en-US" sz="2800" baseline="-25000">
                <a:solidFill>
                  <a:srgbClr val="FFFFFF"/>
                </a:solidFill>
                <a:latin typeface="Calibri"/>
              </a:rPr>
              <a:t>2</a:t>
            </a:r>
          </a:p>
        </p:txBody>
      </p:sp>
      <p:sp>
        <p:nvSpPr>
          <p:cNvPr id="131" name="Text Box 46"/>
          <p:cNvSpPr txBox="1">
            <a:spLocks noChangeArrowheads="1"/>
          </p:cNvSpPr>
          <p:nvPr>
            <p:custDataLst>
              <p:tags r:id="rId36"/>
            </p:custDataLst>
          </p:nvPr>
        </p:nvSpPr>
        <p:spPr bwMode="auto">
          <a:xfrm>
            <a:off x="4267200" y="2895600"/>
            <a:ext cx="9144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B</a:t>
            </a:r>
            <a:r>
              <a:rPr lang="en-US" sz="2800" baseline="-25000">
                <a:solidFill>
                  <a:srgbClr val="FFFFFF"/>
                </a:solidFill>
                <a:latin typeface="Calibri"/>
              </a:rPr>
              <a:t>2</a:t>
            </a:r>
          </a:p>
        </p:txBody>
      </p:sp>
      <p:grpSp>
        <p:nvGrpSpPr>
          <p:cNvPr id="132" name="Group 47"/>
          <p:cNvGrpSpPr>
            <a:grpSpLocks/>
          </p:cNvGrpSpPr>
          <p:nvPr>
            <p:custDataLst>
              <p:tags r:id="rId37"/>
            </p:custDataLst>
          </p:nvPr>
        </p:nvGrpSpPr>
        <p:grpSpPr bwMode="auto">
          <a:xfrm rot="5400000">
            <a:off x="4295775" y="3635375"/>
            <a:ext cx="703263" cy="246063"/>
            <a:chOff x="3654" y="1680"/>
            <a:chExt cx="934" cy="336"/>
          </a:xfrm>
        </p:grpSpPr>
        <p:sp>
          <p:nvSpPr>
            <p:cNvPr id="133" name="AutoShape 48"/>
            <p:cNvSpPr>
              <a:spLocks noChangeArrowheads="1"/>
            </p:cNvSpPr>
            <p:nvPr>
              <p:custDataLst>
                <p:tags r:id="rId46"/>
              </p:custDataLst>
            </p:nvPr>
          </p:nvSpPr>
          <p:spPr bwMode="auto">
            <a:xfrm rot="5400000">
              <a:off x="3960" y="1656"/>
              <a:ext cx="336" cy="384"/>
            </a:xfrm>
            <a:prstGeom prst="triangle">
              <a:avLst>
                <a:gd name="adj" fmla="val 50000"/>
              </a:avLst>
            </a:prstGeom>
            <a:noFill/>
            <a:ln w="25400" algn="ctr">
              <a:solidFill>
                <a:srgbClr val="FFFFFF"/>
              </a:solidFill>
              <a:miter lim="800000"/>
              <a:headEnd/>
              <a:tailEnd/>
            </a:ln>
            <a:effectLst/>
          </p:spPr>
          <p:txBody>
            <a:bodyPr wrap="none" anchor="ctr">
              <a:spAutoFit/>
            </a:bodyPr>
            <a:lstStyle/>
            <a:p>
              <a:endParaRPr lang="en-US"/>
            </a:p>
          </p:txBody>
        </p:sp>
        <p:sp>
          <p:nvSpPr>
            <p:cNvPr id="134" name="Oval 49"/>
            <p:cNvSpPr>
              <a:spLocks noChangeArrowheads="1"/>
            </p:cNvSpPr>
            <p:nvPr>
              <p:custDataLst>
                <p:tags r:id="rId47"/>
              </p:custDataLst>
            </p:nvPr>
          </p:nvSpPr>
          <p:spPr bwMode="auto">
            <a:xfrm>
              <a:off x="4326" y="1799"/>
              <a:ext cx="96" cy="96"/>
            </a:xfrm>
            <a:prstGeom prst="ellipse">
              <a:avLst/>
            </a:prstGeom>
            <a:noFill/>
            <a:ln w="25400" algn="ctr">
              <a:solidFill>
                <a:srgbClr val="FFFFFF"/>
              </a:solidFill>
              <a:round/>
              <a:headEnd/>
              <a:tailEnd/>
            </a:ln>
            <a:effectLst/>
          </p:spPr>
          <p:txBody>
            <a:bodyPr wrap="none" anchor="ctr">
              <a:spAutoFit/>
            </a:bodyPr>
            <a:lstStyle/>
            <a:p>
              <a:endParaRPr lang="en-US"/>
            </a:p>
          </p:txBody>
        </p:sp>
        <p:sp>
          <p:nvSpPr>
            <p:cNvPr id="135" name="Line 50"/>
            <p:cNvSpPr>
              <a:spLocks noChangeShapeType="1"/>
            </p:cNvSpPr>
            <p:nvPr>
              <p:custDataLst>
                <p:tags r:id="rId48"/>
              </p:custDataLst>
            </p:nvPr>
          </p:nvSpPr>
          <p:spPr bwMode="auto">
            <a:xfrm flipH="1">
              <a:off x="3654" y="1847"/>
              <a:ext cx="288" cy="0"/>
            </a:xfrm>
            <a:prstGeom prst="line">
              <a:avLst/>
            </a:prstGeom>
            <a:noFill/>
            <a:ln w="25400">
              <a:solidFill>
                <a:srgbClr val="FFFFFF"/>
              </a:solidFill>
              <a:round/>
              <a:headEnd/>
              <a:tailEnd/>
            </a:ln>
            <a:effectLst/>
          </p:spPr>
          <p:txBody>
            <a:bodyPr wrap="none" anchor="ctr">
              <a:spAutoFit/>
            </a:bodyPr>
            <a:lstStyle/>
            <a:p>
              <a:endParaRPr lang="en-US"/>
            </a:p>
          </p:txBody>
        </p:sp>
        <p:sp>
          <p:nvSpPr>
            <p:cNvPr id="136" name="Line 51"/>
            <p:cNvSpPr>
              <a:spLocks noChangeShapeType="1"/>
            </p:cNvSpPr>
            <p:nvPr>
              <p:custDataLst>
                <p:tags r:id="rId49"/>
              </p:custDataLst>
            </p:nvPr>
          </p:nvSpPr>
          <p:spPr bwMode="auto">
            <a:xfrm flipH="1" flipV="1">
              <a:off x="4422" y="1847"/>
              <a:ext cx="166" cy="3"/>
            </a:xfrm>
            <a:prstGeom prst="line">
              <a:avLst/>
            </a:prstGeom>
            <a:noFill/>
            <a:ln w="25400">
              <a:solidFill>
                <a:srgbClr val="FFFFFF"/>
              </a:solidFill>
              <a:round/>
              <a:headEnd/>
              <a:tailEnd/>
            </a:ln>
            <a:effectLst/>
          </p:spPr>
          <p:txBody>
            <a:bodyPr anchor="ctr">
              <a:spAutoFit/>
            </a:bodyPr>
            <a:lstStyle/>
            <a:p>
              <a:endParaRPr lang="en-US"/>
            </a:p>
          </p:txBody>
        </p:sp>
      </p:grpSp>
      <p:sp>
        <p:nvSpPr>
          <p:cNvPr id="137" name="Text Box 52"/>
          <p:cNvSpPr txBox="1">
            <a:spLocks noChangeArrowheads="1"/>
          </p:cNvSpPr>
          <p:nvPr>
            <p:custDataLst>
              <p:tags r:id="rId38"/>
            </p:custDataLst>
          </p:nvPr>
        </p:nvSpPr>
        <p:spPr bwMode="auto">
          <a:xfrm>
            <a:off x="1981200" y="3559175"/>
            <a:ext cx="609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A</a:t>
            </a:r>
            <a:r>
              <a:rPr lang="en-US" sz="2800" baseline="-25000">
                <a:solidFill>
                  <a:srgbClr val="FFFFFF"/>
                </a:solidFill>
                <a:latin typeface="Calibri"/>
              </a:rPr>
              <a:t>3</a:t>
            </a:r>
          </a:p>
        </p:txBody>
      </p:sp>
      <p:sp>
        <p:nvSpPr>
          <p:cNvPr id="138" name="Text Box 53"/>
          <p:cNvSpPr txBox="1">
            <a:spLocks noChangeArrowheads="1"/>
          </p:cNvSpPr>
          <p:nvPr>
            <p:custDataLst>
              <p:tags r:id="rId39"/>
            </p:custDataLst>
          </p:nvPr>
        </p:nvSpPr>
        <p:spPr bwMode="auto">
          <a:xfrm>
            <a:off x="2590800" y="2895600"/>
            <a:ext cx="9144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B</a:t>
            </a:r>
            <a:r>
              <a:rPr lang="en-US" sz="2800" baseline="-25000">
                <a:solidFill>
                  <a:srgbClr val="FFFFFF"/>
                </a:solidFill>
                <a:latin typeface="Calibri"/>
              </a:rPr>
              <a:t>3</a:t>
            </a:r>
          </a:p>
        </p:txBody>
      </p:sp>
      <p:grpSp>
        <p:nvGrpSpPr>
          <p:cNvPr id="139" name="Group 54"/>
          <p:cNvGrpSpPr>
            <a:grpSpLocks/>
          </p:cNvGrpSpPr>
          <p:nvPr>
            <p:custDataLst>
              <p:tags r:id="rId40"/>
            </p:custDataLst>
          </p:nvPr>
        </p:nvGrpSpPr>
        <p:grpSpPr bwMode="auto">
          <a:xfrm rot="5400000">
            <a:off x="2619375" y="3635375"/>
            <a:ext cx="703263" cy="246063"/>
            <a:chOff x="3654" y="1680"/>
            <a:chExt cx="934" cy="336"/>
          </a:xfrm>
        </p:grpSpPr>
        <p:sp>
          <p:nvSpPr>
            <p:cNvPr id="140" name="AutoShape 55"/>
            <p:cNvSpPr>
              <a:spLocks noChangeArrowheads="1"/>
            </p:cNvSpPr>
            <p:nvPr>
              <p:custDataLst>
                <p:tags r:id="rId42"/>
              </p:custDataLst>
            </p:nvPr>
          </p:nvSpPr>
          <p:spPr bwMode="auto">
            <a:xfrm rot="5400000">
              <a:off x="3960" y="1656"/>
              <a:ext cx="336" cy="384"/>
            </a:xfrm>
            <a:prstGeom prst="triangle">
              <a:avLst>
                <a:gd name="adj" fmla="val 50000"/>
              </a:avLst>
            </a:prstGeom>
            <a:noFill/>
            <a:ln w="25400" algn="ctr">
              <a:solidFill>
                <a:srgbClr val="FFFFFF"/>
              </a:solidFill>
              <a:miter lim="800000"/>
              <a:headEnd/>
              <a:tailEnd/>
            </a:ln>
            <a:effectLst/>
          </p:spPr>
          <p:txBody>
            <a:bodyPr wrap="none" anchor="ctr">
              <a:spAutoFit/>
            </a:bodyPr>
            <a:lstStyle/>
            <a:p>
              <a:endParaRPr lang="en-US"/>
            </a:p>
          </p:txBody>
        </p:sp>
        <p:sp>
          <p:nvSpPr>
            <p:cNvPr id="141" name="Oval 56"/>
            <p:cNvSpPr>
              <a:spLocks noChangeArrowheads="1"/>
            </p:cNvSpPr>
            <p:nvPr>
              <p:custDataLst>
                <p:tags r:id="rId43"/>
              </p:custDataLst>
            </p:nvPr>
          </p:nvSpPr>
          <p:spPr bwMode="auto">
            <a:xfrm>
              <a:off x="4326" y="1799"/>
              <a:ext cx="96" cy="96"/>
            </a:xfrm>
            <a:prstGeom prst="ellipse">
              <a:avLst/>
            </a:prstGeom>
            <a:noFill/>
            <a:ln w="25400" algn="ctr">
              <a:solidFill>
                <a:srgbClr val="FFFFFF"/>
              </a:solidFill>
              <a:round/>
              <a:headEnd/>
              <a:tailEnd/>
            </a:ln>
            <a:effectLst/>
          </p:spPr>
          <p:txBody>
            <a:bodyPr wrap="none" anchor="ctr">
              <a:spAutoFit/>
            </a:bodyPr>
            <a:lstStyle/>
            <a:p>
              <a:endParaRPr lang="en-US"/>
            </a:p>
          </p:txBody>
        </p:sp>
        <p:sp>
          <p:nvSpPr>
            <p:cNvPr id="142" name="Line 57"/>
            <p:cNvSpPr>
              <a:spLocks noChangeShapeType="1"/>
            </p:cNvSpPr>
            <p:nvPr>
              <p:custDataLst>
                <p:tags r:id="rId44"/>
              </p:custDataLst>
            </p:nvPr>
          </p:nvSpPr>
          <p:spPr bwMode="auto">
            <a:xfrm flipH="1">
              <a:off x="3654" y="1847"/>
              <a:ext cx="288" cy="0"/>
            </a:xfrm>
            <a:prstGeom prst="line">
              <a:avLst/>
            </a:prstGeom>
            <a:noFill/>
            <a:ln w="25400">
              <a:solidFill>
                <a:srgbClr val="FFFFFF"/>
              </a:solidFill>
              <a:round/>
              <a:headEnd/>
              <a:tailEnd/>
            </a:ln>
            <a:effectLst/>
          </p:spPr>
          <p:txBody>
            <a:bodyPr wrap="none" anchor="ctr">
              <a:spAutoFit/>
            </a:bodyPr>
            <a:lstStyle/>
            <a:p>
              <a:endParaRPr lang="en-US"/>
            </a:p>
          </p:txBody>
        </p:sp>
        <p:sp>
          <p:nvSpPr>
            <p:cNvPr id="143" name="Line 58"/>
            <p:cNvSpPr>
              <a:spLocks noChangeShapeType="1"/>
            </p:cNvSpPr>
            <p:nvPr>
              <p:custDataLst>
                <p:tags r:id="rId45"/>
              </p:custDataLst>
            </p:nvPr>
          </p:nvSpPr>
          <p:spPr bwMode="auto">
            <a:xfrm flipH="1" flipV="1">
              <a:off x="4422" y="1847"/>
              <a:ext cx="166" cy="3"/>
            </a:xfrm>
            <a:prstGeom prst="line">
              <a:avLst/>
            </a:prstGeom>
            <a:noFill/>
            <a:ln w="25400">
              <a:solidFill>
                <a:srgbClr val="FFFFFF"/>
              </a:solidFill>
              <a:round/>
              <a:headEnd/>
              <a:tailEnd/>
            </a:ln>
            <a:effectLst/>
          </p:spPr>
          <p:txBody>
            <a:bodyPr anchor="ctr">
              <a:spAutoFit/>
            </a:bodyPr>
            <a:lstStyle/>
            <a:p>
              <a:endParaRPr lang="en-US"/>
            </a:p>
          </p:txBody>
        </p:sp>
      </p:grpSp>
      <p:sp>
        <p:nvSpPr>
          <p:cNvPr id="68" name="Text Box 33"/>
          <p:cNvSpPr txBox="1">
            <a:spLocks noChangeArrowheads="1"/>
          </p:cNvSpPr>
          <p:nvPr>
            <p:custDataLst>
              <p:tags r:id="rId41"/>
            </p:custDataLst>
          </p:nvPr>
        </p:nvSpPr>
        <p:spPr bwMode="auto">
          <a:xfrm>
            <a:off x="533400" y="4505980"/>
            <a:ext cx="1143000" cy="523220"/>
          </a:xfrm>
          <a:prstGeom prst="rect">
            <a:avLst/>
          </a:prstGeom>
          <a:noFill/>
          <a:ln w="25400" algn="ctr">
            <a:noFill/>
            <a:miter lim="800000"/>
            <a:headEnd/>
            <a:tailEnd/>
          </a:ln>
          <a:effectLst/>
        </p:spPr>
        <p:txBody>
          <a:bodyPr>
            <a:spAutoFit/>
          </a:bodyPr>
          <a:lstStyle/>
          <a:p>
            <a:pPr algn="ctr" eaLnBrk="1" hangingPunct="1">
              <a:buClr>
                <a:srgbClr val="40458C"/>
              </a:buClr>
              <a:buSzPct val="100000"/>
              <a:buFont typeface="Times New Roman" pitchFamily="18" charset="0"/>
              <a:buNone/>
            </a:pPr>
            <a:r>
              <a:rPr lang="en-US" sz="2800" dirty="0" err="1" smtClean="0">
                <a:solidFill>
                  <a:srgbClr val="FFFFFF"/>
                </a:solidFill>
                <a:latin typeface="Calibri"/>
              </a:rPr>
              <a:t>C</a:t>
            </a:r>
            <a:r>
              <a:rPr lang="en-US" sz="2800" baseline="-25000" dirty="0" err="1" smtClean="0">
                <a:solidFill>
                  <a:srgbClr val="FFFFFF"/>
                </a:solidFill>
                <a:latin typeface="Calibri"/>
              </a:rPr>
              <a:t>out</a:t>
            </a:r>
            <a:endParaRPr lang="en-US" sz="2800" baseline="-25000" dirty="0">
              <a:solidFill>
                <a:srgbClr val="FFFFFF"/>
              </a:solidFill>
              <a:latin typeface="Calibri"/>
            </a:endParaRPr>
          </a:p>
        </p:txBody>
      </p:sp>
      <p:sp>
        <p:nvSpPr>
          <p:cNvPr id="61" name="TextBox 60"/>
          <p:cNvSpPr txBox="1"/>
          <p:nvPr/>
        </p:nvSpPr>
        <p:spPr>
          <a:xfrm>
            <a:off x="2577835" y="2971800"/>
            <a:ext cx="5575565" cy="523220"/>
          </a:xfrm>
          <a:prstGeom prst="rect">
            <a:avLst/>
          </a:prstGeom>
          <a:noFill/>
        </p:spPr>
        <p:txBody>
          <a:bodyPr wrap="none" rtlCol="0">
            <a:spAutoFit/>
          </a:bodyPr>
          <a:lstStyle/>
          <a:p>
            <a:r>
              <a:rPr lang="en-US" sz="2800" dirty="0" smtClean="0">
                <a:solidFill>
                  <a:schemeClr val="accent1"/>
                </a:solidFill>
              </a:rPr>
              <a:t>0                   0                  1                  1</a:t>
            </a:r>
            <a:endParaRPr lang="en-US" sz="2800" dirty="0">
              <a:solidFill>
                <a:schemeClr val="accent1"/>
              </a:solidFill>
            </a:endParaRPr>
          </a:p>
        </p:txBody>
      </p:sp>
      <p:sp>
        <p:nvSpPr>
          <p:cNvPr id="62" name="TextBox 61"/>
          <p:cNvSpPr txBox="1"/>
          <p:nvPr/>
        </p:nvSpPr>
        <p:spPr>
          <a:xfrm>
            <a:off x="2019300" y="3300085"/>
            <a:ext cx="5575565" cy="523220"/>
          </a:xfrm>
          <a:prstGeom prst="rect">
            <a:avLst/>
          </a:prstGeom>
          <a:noFill/>
        </p:spPr>
        <p:txBody>
          <a:bodyPr wrap="none" rtlCol="0">
            <a:spAutoFit/>
          </a:bodyPr>
          <a:lstStyle/>
          <a:p>
            <a:r>
              <a:rPr lang="en-US" sz="2800" dirty="0" smtClean="0">
                <a:solidFill>
                  <a:srgbClr val="00B050"/>
                </a:solidFill>
              </a:rPr>
              <a:t>0                   1                   </a:t>
            </a:r>
            <a:r>
              <a:rPr lang="en-US" sz="2800" dirty="0">
                <a:solidFill>
                  <a:srgbClr val="00B050"/>
                </a:solidFill>
              </a:rPr>
              <a:t>0</a:t>
            </a:r>
            <a:r>
              <a:rPr lang="en-US" sz="2800" dirty="0" smtClean="0">
                <a:solidFill>
                  <a:srgbClr val="00B050"/>
                </a:solidFill>
              </a:rPr>
              <a:t>                   </a:t>
            </a:r>
            <a:r>
              <a:rPr lang="en-US" sz="2800" dirty="0">
                <a:solidFill>
                  <a:srgbClr val="00B050"/>
                </a:solidFill>
              </a:rPr>
              <a:t>0</a:t>
            </a:r>
          </a:p>
        </p:txBody>
      </p:sp>
      <p:sp>
        <p:nvSpPr>
          <p:cNvPr id="63" name="TextBox 62"/>
          <p:cNvSpPr txBox="1"/>
          <p:nvPr/>
        </p:nvSpPr>
        <p:spPr>
          <a:xfrm>
            <a:off x="2362200" y="6258580"/>
            <a:ext cx="5575565" cy="523220"/>
          </a:xfrm>
          <a:prstGeom prst="rect">
            <a:avLst/>
          </a:prstGeom>
          <a:noFill/>
        </p:spPr>
        <p:txBody>
          <a:bodyPr wrap="none" rtlCol="0">
            <a:spAutoFit/>
          </a:bodyPr>
          <a:lstStyle/>
          <a:p>
            <a:r>
              <a:rPr lang="en-US" sz="2800" dirty="0" smtClean="0">
                <a:solidFill>
                  <a:schemeClr val="accent1"/>
                </a:solidFill>
              </a:rPr>
              <a:t>0                   0                   0                   1</a:t>
            </a:r>
            <a:endParaRPr lang="en-US" sz="2800" dirty="0">
              <a:solidFill>
                <a:schemeClr val="accent1"/>
              </a:solidFill>
            </a:endParaRPr>
          </a:p>
        </p:txBody>
      </p:sp>
      <p:sp>
        <p:nvSpPr>
          <p:cNvPr id="64" name="TextBox 63"/>
          <p:cNvSpPr txBox="1"/>
          <p:nvPr/>
        </p:nvSpPr>
        <p:spPr>
          <a:xfrm>
            <a:off x="1485900" y="4519285"/>
            <a:ext cx="7505700" cy="523220"/>
          </a:xfrm>
          <a:prstGeom prst="rect">
            <a:avLst/>
          </a:prstGeom>
          <a:noFill/>
        </p:spPr>
        <p:txBody>
          <a:bodyPr wrap="square" rtlCol="0">
            <a:spAutoFit/>
          </a:bodyPr>
          <a:lstStyle/>
          <a:p>
            <a:r>
              <a:rPr lang="en-US" sz="2800" dirty="0">
                <a:solidFill>
                  <a:schemeClr val="accent1"/>
                </a:solidFill>
              </a:rPr>
              <a:t>1</a:t>
            </a:r>
            <a:r>
              <a:rPr lang="en-US" sz="2800" dirty="0" smtClean="0">
                <a:solidFill>
                  <a:schemeClr val="accent1"/>
                </a:solidFill>
              </a:rPr>
              <a:t>                   1                   0                  0                  </a:t>
            </a:r>
            <a:endParaRPr lang="en-US" sz="2800" dirty="0">
              <a:solidFill>
                <a:schemeClr val="accent1"/>
              </a:solidFill>
            </a:endParaRPr>
          </a:p>
        </p:txBody>
      </p:sp>
      <p:sp>
        <p:nvSpPr>
          <p:cNvPr id="65" name="TextBox 64"/>
          <p:cNvSpPr txBox="1"/>
          <p:nvPr/>
        </p:nvSpPr>
        <p:spPr>
          <a:xfrm>
            <a:off x="2590800" y="3896380"/>
            <a:ext cx="5412059" cy="523220"/>
          </a:xfrm>
          <a:prstGeom prst="rect">
            <a:avLst/>
          </a:prstGeom>
          <a:noFill/>
        </p:spPr>
        <p:txBody>
          <a:bodyPr wrap="none" rtlCol="0">
            <a:spAutoFit/>
          </a:bodyPr>
          <a:lstStyle/>
          <a:p>
            <a:r>
              <a:rPr lang="en-US" sz="2800" dirty="0">
                <a:solidFill>
                  <a:schemeClr val="accent1"/>
                </a:solidFill>
              </a:rPr>
              <a:t>1</a:t>
            </a:r>
            <a:r>
              <a:rPr lang="en-US" sz="2800" dirty="0" smtClean="0">
                <a:solidFill>
                  <a:schemeClr val="accent1"/>
                </a:solidFill>
              </a:rPr>
              <a:t>                   </a:t>
            </a:r>
            <a:r>
              <a:rPr lang="en-US" sz="2800" dirty="0">
                <a:solidFill>
                  <a:schemeClr val="accent1"/>
                </a:solidFill>
              </a:rPr>
              <a:t>1</a:t>
            </a:r>
            <a:r>
              <a:rPr lang="en-US" sz="2800" dirty="0" smtClean="0">
                <a:solidFill>
                  <a:schemeClr val="accent1"/>
                </a:solidFill>
              </a:rPr>
              <a:t>                  </a:t>
            </a:r>
            <a:r>
              <a:rPr lang="en-US" sz="2800" dirty="0">
                <a:solidFill>
                  <a:schemeClr val="accent1"/>
                </a:solidFill>
              </a:rPr>
              <a:t>0</a:t>
            </a:r>
            <a:r>
              <a:rPr lang="en-US" sz="2800" dirty="0" smtClean="0">
                <a:solidFill>
                  <a:schemeClr val="accent1"/>
                </a:solidFill>
              </a:rPr>
              <a:t>                  0</a:t>
            </a:r>
            <a:endParaRPr lang="en-US" sz="2800" dirty="0">
              <a:solidFill>
                <a:schemeClr val="accent1"/>
              </a:solidFill>
            </a:endParaRPr>
          </a:p>
        </p:txBody>
      </p:sp>
      <p:sp>
        <p:nvSpPr>
          <p:cNvPr id="2" name="Oval 1"/>
          <p:cNvSpPr/>
          <p:nvPr/>
        </p:nvSpPr>
        <p:spPr>
          <a:xfrm rot="1797843">
            <a:off x="6641297" y="3728076"/>
            <a:ext cx="3048000" cy="95452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1797843">
            <a:off x="4835272" y="3745381"/>
            <a:ext cx="3048000" cy="95452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1797843">
            <a:off x="3235072" y="3745381"/>
            <a:ext cx="3048000" cy="95452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1797843">
            <a:off x="1482472" y="3821581"/>
            <a:ext cx="3048000" cy="95452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0502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P spid="65" grpId="0"/>
      <p:bldP spid="2" grpId="0" animBg="1"/>
      <p:bldP spid="69" grpId="0" animBg="1"/>
      <p:bldP spid="70" grpId="0" animBg="1"/>
      <p:bldP spid="7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fontScale="90000"/>
          </a:bodyPr>
          <a:lstStyle/>
          <a:p>
            <a:r>
              <a:rPr lang="en-US" dirty="0" smtClean="0"/>
              <a:t>Binary Subtraction</a:t>
            </a:r>
            <a:endParaRPr lang="en-US" dirty="0"/>
          </a:p>
        </p:txBody>
      </p:sp>
      <mc:AlternateContent xmlns:mc="http://schemas.openxmlformats.org/markup-compatibility/2006" xmlns:a14="http://schemas.microsoft.com/office/drawing/2010/main">
        <mc:Choice Requires="a14">
          <p:sp>
            <p:nvSpPr>
              <p:cNvPr id="2077699" name="Rectangle 3"/>
              <p:cNvSpPr>
                <a:spLocks noGrp="1" noChangeArrowheads="1"/>
              </p:cNvSpPr>
              <p:nvPr>
                <p:ph idx="1"/>
                <p:custDataLst>
                  <p:tags r:id="rId2"/>
                </p:custDataLst>
              </p:nvPr>
            </p:nvSpPr>
            <p:spPr/>
            <p:txBody>
              <a:bodyPr>
                <a:noAutofit/>
              </a:bodyPr>
              <a:lstStyle/>
              <a:p>
                <a:r>
                  <a:rPr lang="en-US" dirty="0" smtClean="0">
                    <a:solidFill>
                      <a:schemeClr val="accent1"/>
                    </a:solidFill>
                  </a:rPr>
                  <a:t>Two’s Complement Subtraction</a:t>
                </a:r>
              </a:p>
              <a:p>
                <a:pPr lvl="1"/>
                <a:r>
                  <a:rPr lang="en-US" dirty="0"/>
                  <a:t>Subtraction is simply addition, </a:t>
                </a:r>
                <a:endParaRPr lang="en-US" dirty="0" smtClean="0"/>
              </a:p>
              <a:p>
                <a:pPr marL="457200" lvl="1" indent="0">
                  <a:buNone/>
                </a:pPr>
                <a:r>
                  <a:rPr lang="en-US" dirty="0" smtClean="0"/>
                  <a:t>    where </a:t>
                </a:r>
                <a:r>
                  <a:rPr lang="en-US" dirty="0"/>
                  <a:t>one of the operands has been </a:t>
                </a:r>
                <a:r>
                  <a:rPr lang="en-US" dirty="0" smtClean="0"/>
                  <a:t>negated</a:t>
                </a:r>
              </a:p>
              <a:p>
                <a:pPr lvl="2"/>
                <a:r>
                  <a:rPr lang="en-US" dirty="0" smtClean="0"/>
                  <a:t>Negation is done by inverting all bits and adding one</a:t>
                </a:r>
                <a:endParaRPr lang="en-US" dirty="0"/>
              </a:p>
              <a:p>
                <a:pPr marL="914400" lvl="2" indent="0">
                  <a:buNone/>
                </a:pPr>
                <a:r>
                  <a:rPr lang="en-US" dirty="0" smtClean="0">
                    <a:solidFill>
                      <a:schemeClr val="accent1"/>
                    </a:solidFill>
                  </a:rPr>
                  <a:t>   A – B = A + (-B) = A + (</a:t>
                </a:r>
                <a14:m>
                  <m:oMath xmlns:m="http://schemas.openxmlformats.org/officeDocument/2006/math">
                    <m:acc>
                      <m:accPr>
                        <m:chr m:val="̅"/>
                        <m:ctrlPr>
                          <a:rPr lang="en-US" i="1" smtClean="0">
                            <a:solidFill>
                              <a:schemeClr val="accent1"/>
                            </a:solidFill>
                            <a:latin typeface="Cambria Math"/>
                          </a:rPr>
                        </m:ctrlPr>
                      </m:accPr>
                      <m:e>
                        <m:r>
                          <m:rPr>
                            <m:sty m:val="p"/>
                          </m:rPr>
                          <a:rPr lang="en-US" b="0" i="0" smtClean="0">
                            <a:solidFill>
                              <a:schemeClr val="accent1"/>
                            </a:solidFill>
                            <a:latin typeface="Cambria Math"/>
                          </a:rPr>
                          <m:t>B</m:t>
                        </m:r>
                      </m:e>
                    </m:acc>
                  </m:oMath>
                </a14:m>
                <a:r>
                  <a:rPr lang="en-US" dirty="0" smtClean="0">
                    <a:solidFill>
                      <a:schemeClr val="accent1"/>
                    </a:solidFill>
                  </a:rPr>
                  <a:t> + 1)</a:t>
                </a:r>
                <a:endParaRPr lang="en-US" dirty="0">
                  <a:solidFill>
                    <a:schemeClr val="accent1"/>
                  </a:solidFill>
                </a:endParaRPr>
              </a:p>
            </p:txBody>
          </p:sp>
        </mc:Choice>
        <mc:Fallback xmlns="">
          <p:sp>
            <p:nvSpPr>
              <p:cNvPr id="2077699" name="Rectangle 3"/>
              <p:cNvSpPr>
                <a:spLocks noGrp="1" noRot="1" noChangeAspect="1" noMove="1" noResize="1" noEditPoints="1" noAdjustHandles="1" noChangeArrowheads="1" noChangeShapeType="1" noTextEdit="1"/>
              </p:cNvSpPr>
              <p:nvPr>
                <p:ph idx="1"/>
                <p:custDataLst>
                  <p:tags r:id="rId68"/>
                </p:custDataLst>
              </p:nvPr>
            </p:nvSpPr>
            <p:spPr>
              <a:blipFill rotWithShape="1">
                <a:blip r:embed="rId69"/>
                <a:stretch>
                  <a:fillRect l="-1825" t="-1405"/>
                </a:stretch>
              </a:blipFill>
            </p:spPr>
            <p:txBody>
              <a:bodyPr/>
              <a:lstStyle/>
              <a:p>
                <a:r>
                  <a:rPr lang="en-US">
                    <a:noFill/>
                  </a:rPr>
                  <a:t> </a:t>
                </a:r>
              </a:p>
            </p:txBody>
          </p:sp>
        </mc:Fallback>
      </mc:AlternateContent>
      <p:sp>
        <p:nvSpPr>
          <p:cNvPr id="81" name="TextBox 80"/>
          <p:cNvSpPr txBox="1"/>
          <p:nvPr>
            <p:custDataLst>
              <p:tags r:id="rId3"/>
            </p:custDataLst>
          </p:nvPr>
        </p:nvSpPr>
        <p:spPr>
          <a:xfrm>
            <a:off x="995012" y="6488668"/>
            <a:ext cx="2662588" cy="369332"/>
          </a:xfrm>
          <a:prstGeom prst="rect">
            <a:avLst/>
          </a:prstGeom>
          <a:noFill/>
        </p:spPr>
        <p:txBody>
          <a:bodyPr wrap="none" rtlCol="0">
            <a:spAutoFit/>
          </a:bodyPr>
          <a:lstStyle/>
          <a:p>
            <a:r>
              <a:rPr lang="en-US" dirty="0" smtClean="0">
                <a:solidFill>
                  <a:schemeClr val="accent1"/>
                </a:solidFill>
              </a:rPr>
              <a:t>Q:  What if (-B) overflows?</a:t>
            </a:r>
            <a:endParaRPr lang="en-US" dirty="0">
              <a:solidFill>
                <a:schemeClr val="accent1"/>
              </a:solidFill>
            </a:endParaRPr>
          </a:p>
        </p:txBody>
      </p:sp>
      <p:sp>
        <p:nvSpPr>
          <p:cNvPr id="82" name="Rectangle 3"/>
          <p:cNvSpPr>
            <a:spLocks noChangeArrowheads="1"/>
          </p:cNvSpPr>
          <p:nvPr>
            <p:custDataLst>
              <p:tags r:id="rId4"/>
            </p:custDataLst>
          </p:nvPr>
        </p:nvSpPr>
        <p:spPr bwMode="auto">
          <a:xfrm>
            <a:off x="7010400" y="4467187"/>
            <a:ext cx="1219200" cy="990600"/>
          </a:xfrm>
          <a:prstGeom prst="rect">
            <a:avLst/>
          </a:prstGeom>
          <a:noFill/>
          <a:ln w="25400" algn="ctr">
            <a:solidFill>
              <a:schemeClr val="accent1"/>
            </a:solidFill>
            <a:miter lim="800000"/>
            <a:headEnd/>
            <a:tailEnd/>
          </a:ln>
          <a:effectLst/>
        </p:spPr>
        <p:txBody>
          <a:bodyPr anchor="ctr">
            <a:spAutoFit/>
          </a:bodyPr>
          <a:lstStyle/>
          <a:p>
            <a:endParaRPr lang="en-US"/>
          </a:p>
        </p:txBody>
      </p:sp>
      <p:sp>
        <p:nvSpPr>
          <p:cNvPr id="83" name="Line 5"/>
          <p:cNvSpPr>
            <a:spLocks noChangeShapeType="1"/>
          </p:cNvSpPr>
          <p:nvPr>
            <p:custDataLst>
              <p:tags r:id="rId5"/>
            </p:custDataLst>
          </p:nvPr>
        </p:nvSpPr>
        <p:spPr bwMode="auto">
          <a:xfrm>
            <a:off x="7315200" y="408618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84" name="Line 6"/>
          <p:cNvSpPr>
            <a:spLocks noChangeShapeType="1"/>
          </p:cNvSpPr>
          <p:nvPr>
            <p:custDataLst>
              <p:tags r:id="rId6"/>
            </p:custDataLst>
          </p:nvPr>
        </p:nvSpPr>
        <p:spPr bwMode="auto">
          <a:xfrm>
            <a:off x="8001000" y="408618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85" name="Line 7"/>
          <p:cNvSpPr>
            <a:spLocks noChangeShapeType="1"/>
          </p:cNvSpPr>
          <p:nvPr>
            <p:custDataLst>
              <p:tags r:id="rId7"/>
            </p:custDataLst>
          </p:nvPr>
        </p:nvSpPr>
        <p:spPr bwMode="auto">
          <a:xfrm flipH="1">
            <a:off x="8229600" y="5000587"/>
            <a:ext cx="457200" cy="0"/>
          </a:xfrm>
          <a:prstGeom prst="line">
            <a:avLst/>
          </a:prstGeom>
          <a:noFill/>
          <a:ln w="25400">
            <a:solidFill>
              <a:srgbClr val="FFFFFF"/>
            </a:solidFill>
            <a:round/>
            <a:headEnd/>
            <a:tailEnd type="arrow"/>
          </a:ln>
          <a:effectLst/>
        </p:spPr>
        <p:txBody>
          <a:bodyPr anchor="ctr">
            <a:spAutoFit/>
          </a:bodyPr>
          <a:lstStyle/>
          <a:p>
            <a:endParaRPr lang="en-US"/>
          </a:p>
        </p:txBody>
      </p:sp>
      <p:sp>
        <p:nvSpPr>
          <p:cNvPr id="86" name="Line 8"/>
          <p:cNvSpPr>
            <a:spLocks noChangeShapeType="1"/>
          </p:cNvSpPr>
          <p:nvPr>
            <p:custDataLst>
              <p:tags r:id="rId8"/>
            </p:custDataLst>
          </p:nvPr>
        </p:nvSpPr>
        <p:spPr bwMode="auto">
          <a:xfrm flipH="1">
            <a:off x="6553200" y="5000587"/>
            <a:ext cx="457200" cy="0"/>
          </a:xfrm>
          <a:prstGeom prst="line">
            <a:avLst/>
          </a:prstGeom>
          <a:noFill/>
          <a:ln w="25400">
            <a:solidFill>
              <a:srgbClr val="FFFFFF"/>
            </a:solidFill>
            <a:round/>
            <a:headEnd/>
            <a:tailEnd type="arrow"/>
          </a:ln>
          <a:effectLst/>
        </p:spPr>
        <p:txBody>
          <a:bodyPr anchor="ctr">
            <a:spAutoFit/>
          </a:bodyPr>
          <a:lstStyle/>
          <a:p>
            <a:endParaRPr lang="en-US"/>
          </a:p>
        </p:txBody>
      </p:sp>
      <p:sp>
        <p:nvSpPr>
          <p:cNvPr id="87" name="Line 9"/>
          <p:cNvSpPr>
            <a:spLocks noChangeShapeType="1"/>
          </p:cNvSpPr>
          <p:nvPr>
            <p:custDataLst>
              <p:tags r:id="rId9"/>
            </p:custDataLst>
          </p:nvPr>
        </p:nvSpPr>
        <p:spPr bwMode="auto">
          <a:xfrm>
            <a:off x="7620000" y="545778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88" name="Text Box 10"/>
          <p:cNvSpPr txBox="1">
            <a:spLocks noChangeArrowheads="1"/>
          </p:cNvSpPr>
          <p:nvPr>
            <p:custDataLst>
              <p:tags r:id="rId10"/>
            </p:custDataLst>
          </p:nvPr>
        </p:nvSpPr>
        <p:spPr bwMode="auto">
          <a:xfrm>
            <a:off x="7239000" y="5838787"/>
            <a:ext cx="838200" cy="592150"/>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0</a:t>
            </a:r>
            <a:endParaRPr lang="en-US" sz="2800" baseline="-25000" dirty="0">
              <a:solidFill>
                <a:srgbClr val="FFFFFF"/>
              </a:solidFill>
              <a:latin typeface="Calibri"/>
            </a:endParaRPr>
          </a:p>
        </p:txBody>
      </p:sp>
      <p:sp>
        <p:nvSpPr>
          <p:cNvPr id="89" name="Rectangle 12"/>
          <p:cNvSpPr>
            <a:spLocks noChangeArrowheads="1"/>
          </p:cNvSpPr>
          <p:nvPr>
            <p:custDataLst>
              <p:tags r:id="rId11"/>
            </p:custDataLst>
          </p:nvPr>
        </p:nvSpPr>
        <p:spPr bwMode="auto">
          <a:xfrm>
            <a:off x="5334000" y="4467187"/>
            <a:ext cx="1219200" cy="990600"/>
          </a:xfrm>
          <a:prstGeom prst="rect">
            <a:avLst/>
          </a:prstGeom>
          <a:noFill/>
          <a:ln w="25400" algn="ctr">
            <a:solidFill>
              <a:schemeClr val="accent1"/>
            </a:solidFill>
            <a:miter lim="800000"/>
            <a:headEnd/>
            <a:tailEnd/>
          </a:ln>
          <a:effectLst/>
        </p:spPr>
        <p:txBody>
          <a:bodyPr anchor="ctr">
            <a:spAutoFit/>
          </a:bodyPr>
          <a:lstStyle/>
          <a:p>
            <a:endParaRPr lang="en-US"/>
          </a:p>
        </p:txBody>
      </p:sp>
      <p:sp>
        <p:nvSpPr>
          <p:cNvPr id="90" name="Line 14"/>
          <p:cNvSpPr>
            <a:spLocks noChangeShapeType="1"/>
          </p:cNvSpPr>
          <p:nvPr>
            <p:custDataLst>
              <p:tags r:id="rId12"/>
            </p:custDataLst>
          </p:nvPr>
        </p:nvSpPr>
        <p:spPr bwMode="auto">
          <a:xfrm>
            <a:off x="5638800" y="408618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91" name="Line 15"/>
          <p:cNvSpPr>
            <a:spLocks noChangeShapeType="1"/>
          </p:cNvSpPr>
          <p:nvPr>
            <p:custDataLst>
              <p:tags r:id="rId13"/>
            </p:custDataLst>
          </p:nvPr>
        </p:nvSpPr>
        <p:spPr bwMode="auto">
          <a:xfrm>
            <a:off x="6324600" y="408618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92" name="Line 16"/>
          <p:cNvSpPr>
            <a:spLocks noChangeShapeType="1"/>
          </p:cNvSpPr>
          <p:nvPr>
            <p:custDataLst>
              <p:tags r:id="rId14"/>
            </p:custDataLst>
          </p:nvPr>
        </p:nvSpPr>
        <p:spPr bwMode="auto">
          <a:xfrm flipH="1">
            <a:off x="4876800" y="5000587"/>
            <a:ext cx="457200" cy="0"/>
          </a:xfrm>
          <a:prstGeom prst="line">
            <a:avLst/>
          </a:prstGeom>
          <a:noFill/>
          <a:ln w="25400">
            <a:solidFill>
              <a:srgbClr val="FFFFFF"/>
            </a:solidFill>
            <a:round/>
            <a:headEnd/>
            <a:tailEnd type="arrow"/>
          </a:ln>
          <a:effectLst/>
        </p:spPr>
        <p:txBody>
          <a:bodyPr anchor="ctr">
            <a:spAutoFit/>
          </a:bodyPr>
          <a:lstStyle/>
          <a:p>
            <a:endParaRPr lang="en-US"/>
          </a:p>
        </p:txBody>
      </p:sp>
      <p:sp>
        <p:nvSpPr>
          <p:cNvPr id="93" name="Line 17"/>
          <p:cNvSpPr>
            <a:spLocks noChangeShapeType="1"/>
          </p:cNvSpPr>
          <p:nvPr>
            <p:custDataLst>
              <p:tags r:id="rId15"/>
            </p:custDataLst>
          </p:nvPr>
        </p:nvSpPr>
        <p:spPr bwMode="auto">
          <a:xfrm>
            <a:off x="5943600" y="545778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94" name="Text Box 18"/>
          <p:cNvSpPr txBox="1">
            <a:spLocks noChangeArrowheads="1"/>
          </p:cNvSpPr>
          <p:nvPr>
            <p:custDataLst>
              <p:tags r:id="rId16"/>
            </p:custDataLst>
          </p:nvPr>
        </p:nvSpPr>
        <p:spPr bwMode="auto">
          <a:xfrm>
            <a:off x="5562600" y="5838787"/>
            <a:ext cx="838200" cy="592150"/>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1</a:t>
            </a:r>
            <a:endParaRPr lang="en-US" sz="2800" baseline="-25000" dirty="0">
              <a:solidFill>
                <a:srgbClr val="FFFFFF"/>
              </a:solidFill>
              <a:latin typeface="Calibri"/>
            </a:endParaRPr>
          </a:p>
        </p:txBody>
      </p:sp>
      <p:sp>
        <p:nvSpPr>
          <p:cNvPr id="95" name="Rectangle 19"/>
          <p:cNvSpPr>
            <a:spLocks noChangeArrowheads="1"/>
          </p:cNvSpPr>
          <p:nvPr>
            <p:custDataLst>
              <p:tags r:id="rId17"/>
            </p:custDataLst>
          </p:nvPr>
        </p:nvSpPr>
        <p:spPr bwMode="auto">
          <a:xfrm>
            <a:off x="3657600" y="4467187"/>
            <a:ext cx="1219200" cy="990600"/>
          </a:xfrm>
          <a:prstGeom prst="rect">
            <a:avLst/>
          </a:prstGeom>
          <a:noFill/>
          <a:ln w="25400" algn="ctr">
            <a:solidFill>
              <a:schemeClr val="accent1"/>
            </a:solidFill>
            <a:miter lim="800000"/>
            <a:headEnd/>
            <a:tailEnd/>
          </a:ln>
          <a:effectLst/>
        </p:spPr>
        <p:txBody>
          <a:bodyPr anchor="ctr">
            <a:spAutoFit/>
          </a:bodyPr>
          <a:lstStyle/>
          <a:p>
            <a:endParaRPr lang="en-US"/>
          </a:p>
        </p:txBody>
      </p:sp>
      <p:sp>
        <p:nvSpPr>
          <p:cNvPr id="96" name="Line 21"/>
          <p:cNvSpPr>
            <a:spLocks noChangeShapeType="1"/>
          </p:cNvSpPr>
          <p:nvPr>
            <p:custDataLst>
              <p:tags r:id="rId18"/>
            </p:custDataLst>
          </p:nvPr>
        </p:nvSpPr>
        <p:spPr bwMode="auto">
          <a:xfrm>
            <a:off x="3962400" y="408618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97" name="Line 22"/>
          <p:cNvSpPr>
            <a:spLocks noChangeShapeType="1"/>
          </p:cNvSpPr>
          <p:nvPr>
            <p:custDataLst>
              <p:tags r:id="rId19"/>
            </p:custDataLst>
          </p:nvPr>
        </p:nvSpPr>
        <p:spPr bwMode="auto">
          <a:xfrm>
            <a:off x="4648200" y="408618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98" name="Line 23"/>
          <p:cNvSpPr>
            <a:spLocks noChangeShapeType="1"/>
          </p:cNvSpPr>
          <p:nvPr>
            <p:custDataLst>
              <p:tags r:id="rId20"/>
            </p:custDataLst>
          </p:nvPr>
        </p:nvSpPr>
        <p:spPr bwMode="auto">
          <a:xfrm flipH="1">
            <a:off x="3200400" y="5000587"/>
            <a:ext cx="457200" cy="0"/>
          </a:xfrm>
          <a:prstGeom prst="line">
            <a:avLst/>
          </a:prstGeom>
          <a:noFill/>
          <a:ln w="25400">
            <a:solidFill>
              <a:srgbClr val="FFFFFF"/>
            </a:solidFill>
            <a:round/>
            <a:headEnd/>
            <a:tailEnd type="arrow"/>
          </a:ln>
          <a:effectLst/>
        </p:spPr>
        <p:txBody>
          <a:bodyPr anchor="ctr">
            <a:spAutoFit/>
          </a:bodyPr>
          <a:lstStyle/>
          <a:p>
            <a:endParaRPr lang="en-US"/>
          </a:p>
        </p:txBody>
      </p:sp>
      <p:sp>
        <p:nvSpPr>
          <p:cNvPr id="99" name="Line 24"/>
          <p:cNvSpPr>
            <a:spLocks noChangeShapeType="1"/>
          </p:cNvSpPr>
          <p:nvPr>
            <p:custDataLst>
              <p:tags r:id="rId21"/>
            </p:custDataLst>
          </p:nvPr>
        </p:nvSpPr>
        <p:spPr bwMode="auto">
          <a:xfrm>
            <a:off x="4267200" y="545778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100" name="Text Box 25"/>
          <p:cNvSpPr txBox="1">
            <a:spLocks noChangeArrowheads="1"/>
          </p:cNvSpPr>
          <p:nvPr>
            <p:custDataLst>
              <p:tags r:id="rId22"/>
            </p:custDataLst>
          </p:nvPr>
        </p:nvSpPr>
        <p:spPr bwMode="auto">
          <a:xfrm>
            <a:off x="3886200" y="5838787"/>
            <a:ext cx="838200" cy="592150"/>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2</a:t>
            </a:r>
            <a:endParaRPr lang="en-US" sz="2800" baseline="-25000" dirty="0">
              <a:solidFill>
                <a:srgbClr val="FFFFFF"/>
              </a:solidFill>
              <a:latin typeface="Calibri"/>
            </a:endParaRPr>
          </a:p>
        </p:txBody>
      </p:sp>
      <p:sp>
        <p:nvSpPr>
          <p:cNvPr id="101" name="Rectangle 26"/>
          <p:cNvSpPr>
            <a:spLocks noChangeArrowheads="1"/>
          </p:cNvSpPr>
          <p:nvPr>
            <p:custDataLst>
              <p:tags r:id="rId23"/>
            </p:custDataLst>
          </p:nvPr>
        </p:nvSpPr>
        <p:spPr bwMode="auto">
          <a:xfrm>
            <a:off x="1981200" y="4467187"/>
            <a:ext cx="1219200" cy="990600"/>
          </a:xfrm>
          <a:prstGeom prst="rect">
            <a:avLst/>
          </a:prstGeom>
          <a:noFill/>
          <a:ln w="25400" algn="ctr">
            <a:solidFill>
              <a:schemeClr val="accent1"/>
            </a:solidFill>
            <a:miter lim="800000"/>
            <a:headEnd/>
            <a:tailEnd/>
          </a:ln>
          <a:effectLst/>
        </p:spPr>
        <p:txBody>
          <a:bodyPr anchor="ctr">
            <a:spAutoFit/>
          </a:bodyPr>
          <a:lstStyle/>
          <a:p>
            <a:endParaRPr lang="en-US"/>
          </a:p>
        </p:txBody>
      </p:sp>
      <p:sp>
        <p:nvSpPr>
          <p:cNvPr id="102" name="Line 28"/>
          <p:cNvSpPr>
            <a:spLocks noChangeShapeType="1"/>
          </p:cNvSpPr>
          <p:nvPr>
            <p:custDataLst>
              <p:tags r:id="rId24"/>
            </p:custDataLst>
          </p:nvPr>
        </p:nvSpPr>
        <p:spPr bwMode="auto">
          <a:xfrm>
            <a:off x="2286000" y="408618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103" name="Line 29"/>
          <p:cNvSpPr>
            <a:spLocks noChangeShapeType="1"/>
          </p:cNvSpPr>
          <p:nvPr>
            <p:custDataLst>
              <p:tags r:id="rId25"/>
            </p:custDataLst>
          </p:nvPr>
        </p:nvSpPr>
        <p:spPr bwMode="auto">
          <a:xfrm>
            <a:off x="2971800" y="408618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104" name="Line 30"/>
          <p:cNvSpPr>
            <a:spLocks noChangeShapeType="1"/>
          </p:cNvSpPr>
          <p:nvPr>
            <p:custDataLst>
              <p:tags r:id="rId26"/>
            </p:custDataLst>
          </p:nvPr>
        </p:nvSpPr>
        <p:spPr bwMode="auto">
          <a:xfrm flipH="1">
            <a:off x="1371600" y="5000587"/>
            <a:ext cx="609600" cy="0"/>
          </a:xfrm>
          <a:prstGeom prst="line">
            <a:avLst/>
          </a:prstGeom>
          <a:noFill/>
          <a:ln w="25400">
            <a:solidFill>
              <a:srgbClr val="FFFFFF"/>
            </a:solidFill>
            <a:round/>
            <a:headEnd/>
            <a:tailEnd type="arrow"/>
          </a:ln>
          <a:effectLst/>
        </p:spPr>
        <p:txBody>
          <a:bodyPr wrap="square" anchor="ctr">
            <a:spAutoFit/>
          </a:bodyPr>
          <a:lstStyle/>
          <a:p>
            <a:endParaRPr lang="en-US"/>
          </a:p>
        </p:txBody>
      </p:sp>
      <p:sp>
        <p:nvSpPr>
          <p:cNvPr id="105" name="Line 31"/>
          <p:cNvSpPr>
            <a:spLocks noChangeShapeType="1"/>
          </p:cNvSpPr>
          <p:nvPr>
            <p:custDataLst>
              <p:tags r:id="rId27"/>
            </p:custDataLst>
          </p:nvPr>
        </p:nvSpPr>
        <p:spPr bwMode="auto">
          <a:xfrm>
            <a:off x="2590800" y="545778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106" name="Text Box 32"/>
          <p:cNvSpPr txBox="1">
            <a:spLocks noChangeArrowheads="1"/>
          </p:cNvSpPr>
          <p:nvPr>
            <p:custDataLst>
              <p:tags r:id="rId28"/>
            </p:custDataLst>
          </p:nvPr>
        </p:nvSpPr>
        <p:spPr bwMode="auto">
          <a:xfrm>
            <a:off x="2209800" y="5838787"/>
            <a:ext cx="838200" cy="592150"/>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3</a:t>
            </a:r>
            <a:endParaRPr lang="en-US" sz="2800" baseline="-25000" dirty="0">
              <a:solidFill>
                <a:srgbClr val="FFFFFF"/>
              </a:solidFill>
              <a:latin typeface="Calibri"/>
            </a:endParaRPr>
          </a:p>
        </p:txBody>
      </p:sp>
      <p:sp>
        <p:nvSpPr>
          <p:cNvPr id="108" name="Text Box 38"/>
          <p:cNvSpPr txBox="1">
            <a:spLocks noChangeArrowheads="1"/>
          </p:cNvSpPr>
          <p:nvPr>
            <p:custDataLst>
              <p:tags r:id="rId29"/>
            </p:custDataLst>
          </p:nvPr>
        </p:nvSpPr>
        <p:spPr bwMode="auto">
          <a:xfrm>
            <a:off x="8382000" y="4467187"/>
            <a:ext cx="609600" cy="562013"/>
          </a:xfrm>
          <a:prstGeom prst="rect">
            <a:avLst/>
          </a:prstGeom>
          <a:noFill/>
          <a:ln w="25400" algn="ctr">
            <a:noFill/>
            <a:miter lim="800000"/>
            <a:headEnd/>
            <a:tailEnd/>
          </a:ln>
          <a:effectLst/>
        </p:spPr>
        <p:txBody>
          <a:bodyPr wrap="square">
            <a:sp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Calibri"/>
              </a:rPr>
              <a:t>1</a:t>
            </a:r>
            <a:endParaRPr lang="en-US" sz="2800" dirty="0">
              <a:solidFill>
                <a:srgbClr val="FFFFFF"/>
              </a:solidFill>
              <a:latin typeface="Calibri"/>
            </a:endParaRPr>
          </a:p>
        </p:txBody>
      </p:sp>
      <p:sp>
        <p:nvSpPr>
          <p:cNvPr id="116" name="Text Box 31"/>
          <p:cNvSpPr txBox="1">
            <a:spLocks noChangeArrowheads="1"/>
          </p:cNvSpPr>
          <p:nvPr>
            <p:custDataLst>
              <p:tags r:id="rId30"/>
            </p:custDataLst>
          </p:nvPr>
        </p:nvSpPr>
        <p:spPr bwMode="auto">
          <a:xfrm>
            <a:off x="7010400" y="3559175"/>
            <a:ext cx="609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A</a:t>
            </a:r>
            <a:r>
              <a:rPr lang="en-US" sz="2800" baseline="-25000">
                <a:solidFill>
                  <a:srgbClr val="FFFFFF"/>
                </a:solidFill>
                <a:latin typeface="Calibri"/>
              </a:rPr>
              <a:t>0</a:t>
            </a:r>
          </a:p>
        </p:txBody>
      </p:sp>
      <p:sp>
        <p:nvSpPr>
          <p:cNvPr id="117" name="Text Box 32"/>
          <p:cNvSpPr txBox="1">
            <a:spLocks noChangeArrowheads="1"/>
          </p:cNvSpPr>
          <p:nvPr>
            <p:custDataLst>
              <p:tags r:id="rId31"/>
            </p:custDataLst>
          </p:nvPr>
        </p:nvSpPr>
        <p:spPr bwMode="auto">
          <a:xfrm>
            <a:off x="7620000" y="2895600"/>
            <a:ext cx="9144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B</a:t>
            </a:r>
            <a:r>
              <a:rPr lang="en-US" sz="2800" baseline="-25000">
                <a:solidFill>
                  <a:srgbClr val="FFFFFF"/>
                </a:solidFill>
                <a:latin typeface="Calibri"/>
              </a:rPr>
              <a:t>0</a:t>
            </a:r>
          </a:p>
        </p:txBody>
      </p:sp>
      <p:grpSp>
        <p:nvGrpSpPr>
          <p:cNvPr id="118" name="Group 33"/>
          <p:cNvGrpSpPr>
            <a:grpSpLocks/>
          </p:cNvGrpSpPr>
          <p:nvPr>
            <p:custDataLst>
              <p:tags r:id="rId32"/>
            </p:custDataLst>
          </p:nvPr>
        </p:nvGrpSpPr>
        <p:grpSpPr bwMode="auto">
          <a:xfrm rot="5400000">
            <a:off x="7648575" y="3635375"/>
            <a:ext cx="703263" cy="246063"/>
            <a:chOff x="3654" y="1680"/>
            <a:chExt cx="934" cy="336"/>
          </a:xfrm>
        </p:grpSpPr>
        <p:sp>
          <p:nvSpPr>
            <p:cNvPr id="119" name="AutoShape 34"/>
            <p:cNvSpPr>
              <a:spLocks noChangeArrowheads="1"/>
            </p:cNvSpPr>
            <p:nvPr>
              <p:custDataLst>
                <p:tags r:id="rId56"/>
              </p:custDataLst>
            </p:nvPr>
          </p:nvSpPr>
          <p:spPr bwMode="auto">
            <a:xfrm rot="5400000">
              <a:off x="3960" y="1656"/>
              <a:ext cx="336" cy="384"/>
            </a:xfrm>
            <a:prstGeom prst="triangle">
              <a:avLst>
                <a:gd name="adj" fmla="val 50000"/>
              </a:avLst>
            </a:prstGeom>
            <a:noFill/>
            <a:ln w="25400" algn="ctr">
              <a:solidFill>
                <a:srgbClr val="FFFFFF"/>
              </a:solidFill>
              <a:miter lim="800000"/>
              <a:headEnd/>
              <a:tailEnd/>
            </a:ln>
            <a:effectLst/>
          </p:spPr>
          <p:txBody>
            <a:bodyPr wrap="none" anchor="ctr">
              <a:spAutoFit/>
            </a:bodyPr>
            <a:lstStyle/>
            <a:p>
              <a:endParaRPr lang="en-US"/>
            </a:p>
          </p:txBody>
        </p:sp>
        <p:sp>
          <p:nvSpPr>
            <p:cNvPr id="120" name="Oval 35"/>
            <p:cNvSpPr>
              <a:spLocks noChangeArrowheads="1"/>
            </p:cNvSpPr>
            <p:nvPr>
              <p:custDataLst>
                <p:tags r:id="rId57"/>
              </p:custDataLst>
            </p:nvPr>
          </p:nvSpPr>
          <p:spPr bwMode="auto">
            <a:xfrm>
              <a:off x="4326" y="1799"/>
              <a:ext cx="96" cy="96"/>
            </a:xfrm>
            <a:prstGeom prst="ellipse">
              <a:avLst/>
            </a:prstGeom>
            <a:noFill/>
            <a:ln w="25400" algn="ctr">
              <a:solidFill>
                <a:srgbClr val="FFFFFF"/>
              </a:solidFill>
              <a:round/>
              <a:headEnd/>
              <a:tailEnd/>
            </a:ln>
            <a:effectLst/>
          </p:spPr>
          <p:txBody>
            <a:bodyPr wrap="none" anchor="ctr">
              <a:spAutoFit/>
            </a:bodyPr>
            <a:lstStyle/>
            <a:p>
              <a:endParaRPr lang="en-US"/>
            </a:p>
          </p:txBody>
        </p:sp>
        <p:sp>
          <p:nvSpPr>
            <p:cNvPr id="121" name="Line 36"/>
            <p:cNvSpPr>
              <a:spLocks noChangeShapeType="1"/>
            </p:cNvSpPr>
            <p:nvPr>
              <p:custDataLst>
                <p:tags r:id="rId58"/>
              </p:custDataLst>
            </p:nvPr>
          </p:nvSpPr>
          <p:spPr bwMode="auto">
            <a:xfrm flipH="1">
              <a:off x="3654" y="1847"/>
              <a:ext cx="288" cy="0"/>
            </a:xfrm>
            <a:prstGeom prst="line">
              <a:avLst/>
            </a:prstGeom>
            <a:noFill/>
            <a:ln w="25400">
              <a:solidFill>
                <a:srgbClr val="FFFFFF"/>
              </a:solidFill>
              <a:round/>
              <a:headEnd/>
              <a:tailEnd/>
            </a:ln>
            <a:effectLst/>
          </p:spPr>
          <p:txBody>
            <a:bodyPr wrap="none" anchor="ctr">
              <a:spAutoFit/>
            </a:bodyPr>
            <a:lstStyle/>
            <a:p>
              <a:endParaRPr lang="en-US"/>
            </a:p>
          </p:txBody>
        </p:sp>
        <p:sp>
          <p:nvSpPr>
            <p:cNvPr id="122" name="Line 37"/>
            <p:cNvSpPr>
              <a:spLocks noChangeShapeType="1"/>
            </p:cNvSpPr>
            <p:nvPr>
              <p:custDataLst>
                <p:tags r:id="rId59"/>
              </p:custDataLst>
            </p:nvPr>
          </p:nvSpPr>
          <p:spPr bwMode="auto">
            <a:xfrm flipH="1" flipV="1">
              <a:off x="4422" y="1847"/>
              <a:ext cx="166" cy="3"/>
            </a:xfrm>
            <a:prstGeom prst="line">
              <a:avLst/>
            </a:prstGeom>
            <a:noFill/>
            <a:ln w="25400">
              <a:solidFill>
                <a:srgbClr val="FFFFFF"/>
              </a:solidFill>
              <a:round/>
              <a:headEnd/>
              <a:tailEnd/>
            </a:ln>
            <a:effectLst/>
          </p:spPr>
          <p:txBody>
            <a:bodyPr anchor="ctr">
              <a:spAutoFit/>
            </a:bodyPr>
            <a:lstStyle/>
            <a:p>
              <a:endParaRPr lang="en-US"/>
            </a:p>
          </p:txBody>
        </p:sp>
      </p:grpSp>
      <p:sp>
        <p:nvSpPr>
          <p:cNvPr id="123" name="Text Box 38"/>
          <p:cNvSpPr txBox="1">
            <a:spLocks noChangeArrowheads="1"/>
          </p:cNvSpPr>
          <p:nvPr>
            <p:custDataLst>
              <p:tags r:id="rId33"/>
            </p:custDataLst>
          </p:nvPr>
        </p:nvSpPr>
        <p:spPr bwMode="auto">
          <a:xfrm>
            <a:off x="5334000" y="3559175"/>
            <a:ext cx="609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A</a:t>
            </a:r>
            <a:r>
              <a:rPr lang="en-US" sz="2800" baseline="-25000">
                <a:solidFill>
                  <a:srgbClr val="FFFFFF"/>
                </a:solidFill>
                <a:latin typeface="Calibri"/>
              </a:rPr>
              <a:t>1</a:t>
            </a:r>
          </a:p>
        </p:txBody>
      </p:sp>
      <p:sp>
        <p:nvSpPr>
          <p:cNvPr id="124" name="Text Box 39"/>
          <p:cNvSpPr txBox="1">
            <a:spLocks noChangeArrowheads="1"/>
          </p:cNvSpPr>
          <p:nvPr>
            <p:custDataLst>
              <p:tags r:id="rId34"/>
            </p:custDataLst>
          </p:nvPr>
        </p:nvSpPr>
        <p:spPr bwMode="auto">
          <a:xfrm>
            <a:off x="5943600" y="2895600"/>
            <a:ext cx="9144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B</a:t>
            </a:r>
            <a:r>
              <a:rPr lang="en-US" sz="2800" baseline="-25000">
                <a:solidFill>
                  <a:srgbClr val="FFFFFF"/>
                </a:solidFill>
                <a:latin typeface="Calibri"/>
              </a:rPr>
              <a:t>1</a:t>
            </a:r>
          </a:p>
        </p:txBody>
      </p:sp>
      <p:grpSp>
        <p:nvGrpSpPr>
          <p:cNvPr id="125" name="Group 40"/>
          <p:cNvGrpSpPr>
            <a:grpSpLocks/>
          </p:cNvGrpSpPr>
          <p:nvPr>
            <p:custDataLst>
              <p:tags r:id="rId35"/>
            </p:custDataLst>
          </p:nvPr>
        </p:nvGrpSpPr>
        <p:grpSpPr bwMode="auto">
          <a:xfrm rot="5400000">
            <a:off x="5972175" y="3635375"/>
            <a:ext cx="703263" cy="246063"/>
            <a:chOff x="3654" y="1680"/>
            <a:chExt cx="934" cy="336"/>
          </a:xfrm>
        </p:grpSpPr>
        <p:sp>
          <p:nvSpPr>
            <p:cNvPr id="126" name="AutoShape 41"/>
            <p:cNvSpPr>
              <a:spLocks noChangeArrowheads="1"/>
            </p:cNvSpPr>
            <p:nvPr>
              <p:custDataLst>
                <p:tags r:id="rId52"/>
              </p:custDataLst>
            </p:nvPr>
          </p:nvSpPr>
          <p:spPr bwMode="auto">
            <a:xfrm rot="5400000">
              <a:off x="3960" y="1656"/>
              <a:ext cx="336" cy="384"/>
            </a:xfrm>
            <a:prstGeom prst="triangle">
              <a:avLst>
                <a:gd name="adj" fmla="val 50000"/>
              </a:avLst>
            </a:prstGeom>
            <a:noFill/>
            <a:ln w="25400" algn="ctr">
              <a:solidFill>
                <a:srgbClr val="FFFFFF"/>
              </a:solidFill>
              <a:miter lim="800000"/>
              <a:headEnd/>
              <a:tailEnd/>
            </a:ln>
            <a:effectLst/>
          </p:spPr>
          <p:txBody>
            <a:bodyPr wrap="none" anchor="ctr">
              <a:spAutoFit/>
            </a:bodyPr>
            <a:lstStyle/>
            <a:p>
              <a:endParaRPr lang="en-US"/>
            </a:p>
          </p:txBody>
        </p:sp>
        <p:sp>
          <p:nvSpPr>
            <p:cNvPr id="127" name="Oval 42"/>
            <p:cNvSpPr>
              <a:spLocks noChangeArrowheads="1"/>
            </p:cNvSpPr>
            <p:nvPr>
              <p:custDataLst>
                <p:tags r:id="rId53"/>
              </p:custDataLst>
            </p:nvPr>
          </p:nvSpPr>
          <p:spPr bwMode="auto">
            <a:xfrm>
              <a:off x="4326" y="1799"/>
              <a:ext cx="96" cy="96"/>
            </a:xfrm>
            <a:prstGeom prst="ellipse">
              <a:avLst/>
            </a:prstGeom>
            <a:noFill/>
            <a:ln w="25400" algn="ctr">
              <a:solidFill>
                <a:srgbClr val="FFFFFF"/>
              </a:solidFill>
              <a:round/>
              <a:headEnd/>
              <a:tailEnd/>
            </a:ln>
            <a:effectLst/>
          </p:spPr>
          <p:txBody>
            <a:bodyPr wrap="none" anchor="ctr">
              <a:spAutoFit/>
            </a:bodyPr>
            <a:lstStyle/>
            <a:p>
              <a:endParaRPr lang="en-US"/>
            </a:p>
          </p:txBody>
        </p:sp>
        <p:sp>
          <p:nvSpPr>
            <p:cNvPr id="128" name="Line 43"/>
            <p:cNvSpPr>
              <a:spLocks noChangeShapeType="1"/>
            </p:cNvSpPr>
            <p:nvPr>
              <p:custDataLst>
                <p:tags r:id="rId54"/>
              </p:custDataLst>
            </p:nvPr>
          </p:nvSpPr>
          <p:spPr bwMode="auto">
            <a:xfrm flipH="1">
              <a:off x="3654" y="1847"/>
              <a:ext cx="288" cy="0"/>
            </a:xfrm>
            <a:prstGeom prst="line">
              <a:avLst/>
            </a:prstGeom>
            <a:noFill/>
            <a:ln w="25400">
              <a:solidFill>
                <a:srgbClr val="FFFFFF"/>
              </a:solidFill>
              <a:round/>
              <a:headEnd/>
              <a:tailEnd/>
            </a:ln>
            <a:effectLst/>
          </p:spPr>
          <p:txBody>
            <a:bodyPr wrap="none" anchor="ctr">
              <a:spAutoFit/>
            </a:bodyPr>
            <a:lstStyle/>
            <a:p>
              <a:endParaRPr lang="en-US"/>
            </a:p>
          </p:txBody>
        </p:sp>
        <p:sp>
          <p:nvSpPr>
            <p:cNvPr id="129" name="Line 44"/>
            <p:cNvSpPr>
              <a:spLocks noChangeShapeType="1"/>
            </p:cNvSpPr>
            <p:nvPr>
              <p:custDataLst>
                <p:tags r:id="rId55"/>
              </p:custDataLst>
            </p:nvPr>
          </p:nvSpPr>
          <p:spPr bwMode="auto">
            <a:xfrm flipH="1" flipV="1">
              <a:off x="4422" y="1847"/>
              <a:ext cx="166" cy="3"/>
            </a:xfrm>
            <a:prstGeom prst="line">
              <a:avLst/>
            </a:prstGeom>
            <a:noFill/>
            <a:ln w="25400">
              <a:solidFill>
                <a:srgbClr val="FFFFFF"/>
              </a:solidFill>
              <a:round/>
              <a:headEnd/>
              <a:tailEnd/>
            </a:ln>
            <a:effectLst/>
          </p:spPr>
          <p:txBody>
            <a:bodyPr anchor="ctr">
              <a:spAutoFit/>
            </a:bodyPr>
            <a:lstStyle/>
            <a:p>
              <a:endParaRPr lang="en-US"/>
            </a:p>
          </p:txBody>
        </p:sp>
      </p:grpSp>
      <p:sp>
        <p:nvSpPr>
          <p:cNvPr id="130" name="Text Box 45"/>
          <p:cNvSpPr txBox="1">
            <a:spLocks noChangeArrowheads="1"/>
          </p:cNvSpPr>
          <p:nvPr>
            <p:custDataLst>
              <p:tags r:id="rId36"/>
            </p:custDataLst>
          </p:nvPr>
        </p:nvSpPr>
        <p:spPr bwMode="auto">
          <a:xfrm>
            <a:off x="3657600" y="3559175"/>
            <a:ext cx="609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A</a:t>
            </a:r>
            <a:r>
              <a:rPr lang="en-US" sz="2800" baseline="-25000">
                <a:solidFill>
                  <a:srgbClr val="FFFFFF"/>
                </a:solidFill>
                <a:latin typeface="Calibri"/>
              </a:rPr>
              <a:t>2</a:t>
            </a:r>
          </a:p>
        </p:txBody>
      </p:sp>
      <p:sp>
        <p:nvSpPr>
          <p:cNvPr id="131" name="Text Box 46"/>
          <p:cNvSpPr txBox="1">
            <a:spLocks noChangeArrowheads="1"/>
          </p:cNvSpPr>
          <p:nvPr>
            <p:custDataLst>
              <p:tags r:id="rId37"/>
            </p:custDataLst>
          </p:nvPr>
        </p:nvSpPr>
        <p:spPr bwMode="auto">
          <a:xfrm>
            <a:off x="4267200" y="2895600"/>
            <a:ext cx="9144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B</a:t>
            </a:r>
            <a:r>
              <a:rPr lang="en-US" sz="2800" baseline="-25000">
                <a:solidFill>
                  <a:srgbClr val="FFFFFF"/>
                </a:solidFill>
                <a:latin typeface="Calibri"/>
              </a:rPr>
              <a:t>2</a:t>
            </a:r>
          </a:p>
        </p:txBody>
      </p:sp>
      <p:grpSp>
        <p:nvGrpSpPr>
          <p:cNvPr id="132" name="Group 47"/>
          <p:cNvGrpSpPr>
            <a:grpSpLocks/>
          </p:cNvGrpSpPr>
          <p:nvPr>
            <p:custDataLst>
              <p:tags r:id="rId38"/>
            </p:custDataLst>
          </p:nvPr>
        </p:nvGrpSpPr>
        <p:grpSpPr bwMode="auto">
          <a:xfrm rot="5400000">
            <a:off x="4295775" y="3635375"/>
            <a:ext cx="703263" cy="246063"/>
            <a:chOff x="3654" y="1680"/>
            <a:chExt cx="934" cy="336"/>
          </a:xfrm>
        </p:grpSpPr>
        <p:sp>
          <p:nvSpPr>
            <p:cNvPr id="133" name="AutoShape 48"/>
            <p:cNvSpPr>
              <a:spLocks noChangeArrowheads="1"/>
            </p:cNvSpPr>
            <p:nvPr>
              <p:custDataLst>
                <p:tags r:id="rId48"/>
              </p:custDataLst>
            </p:nvPr>
          </p:nvSpPr>
          <p:spPr bwMode="auto">
            <a:xfrm rot="5400000">
              <a:off x="3960" y="1656"/>
              <a:ext cx="336" cy="384"/>
            </a:xfrm>
            <a:prstGeom prst="triangle">
              <a:avLst>
                <a:gd name="adj" fmla="val 50000"/>
              </a:avLst>
            </a:prstGeom>
            <a:noFill/>
            <a:ln w="25400" algn="ctr">
              <a:solidFill>
                <a:srgbClr val="FFFFFF"/>
              </a:solidFill>
              <a:miter lim="800000"/>
              <a:headEnd/>
              <a:tailEnd/>
            </a:ln>
            <a:effectLst/>
          </p:spPr>
          <p:txBody>
            <a:bodyPr wrap="none" anchor="ctr">
              <a:spAutoFit/>
            </a:bodyPr>
            <a:lstStyle/>
            <a:p>
              <a:endParaRPr lang="en-US"/>
            </a:p>
          </p:txBody>
        </p:sp>
        <p:sp>
          <p:nvSpPr>
            <p:cNvPr id="134" name="Oval 49"/>
            <p:cNvSpPr>
              <a:spLocks noChangeArrowheads="1"/>
            </p:cNvSpPr>
            <p:nvPr>
              <p:custDataLst>
                <p:tags r:id="rId49"/>
              </p:custDataLst>
            </p:nvPr>
          </p:nvSpPr>
          <p:spPr bwMode="auto">
            <a:xfrm>
              <a:off x="4326" y="1799"/>
              <a:ext cx="96" cy="96"/>
            </a:xfrm>
            <a:prstGeom prst="ellipse">
              <a:avLst/>
            </a:prstGeom>
            <a:noFill/>
            <a:ln w="25400" algn="ctr">
              <a:solidFill>
                <a:srgbClr val="FFFFFF"/>
              </a:solidFill>
              <a:round/>
              <a:headEnd/>
              <a:tailEnd/>
            </a:ln>
            <a:effectLst/>
          </p:spPr>
          <p:txBody>
            <a:bodyPr wrap="none" anchor="ctr">
              <a:spAutoFit/>
            </a:bodyPr>
            <a:lstStyle/>
            <a:p>
              <a:endParaRPr lang="en-US"/>
            </a:p>
          </p:txBody>
        </p:sp>
        <p:sp>
          <p:nvSpPr>
            <p:cNvPr id="135" name="Line 50"/>
            <p:cNvSpPr>
              <a:spLocks noChangeShapeType="1"/>
            </p:cNvSpPr>
            <p:nvPr>
              <p:custDataLst>
                <p:tags r:id="rId50"/>
              </p:custDataLst>
            </p:nvPr>
          </p:nvSpPr>
          <p:spPr bwMode="auto">
            <a:xfrm flipH="1">
              <a:off x="3654" y="1847"/>
              <a:ext cx="288" cy="0"/>
            </a:xfrm>
            <a:prstGeom prst="line">
              <a:avLst/>
            </a:prstGeom>
            <a:noFill/>
            <a:ln w="25400">
              <a:solidFill>
                <a:srgbClr val="FFFFFF"/>
              </a:solidFill>
              <a:round/>
              <a:headEnd/>
              <a:tailEnd/>
            </a:ln>
            <a:effectLst/>
          </p:spPr>
          <p:txBody>
            <a:bodyPr wrap="none" anchor="ctr">
              <a:spAutoFit/>
            </a:bodyPr>
            <a:lstStyle/>
            <a:p>
              <a:endParaRPr lang="en-US"/>
            </a:p>
          </p:txBody>
        </p:sp>
        <p:sp>
          <p:nvSpPr>
            <p:cNvPr id="136" name="Line 51"/>
            <p:cNvSpPr>
              <a:spLocks noChangeShapeType="1"/>
            </p:cNvSpPr>
            <p:nvPr>
              <p:custDataLst>
                <p:tags r:id="rId51"/>
              </p:custDataLst>
            </p:nvPr>
          </p:nvSpPr>
          <p:spPr bwMode="auto">
            <a:xfrm flipH="1" flipV="1">
              <a:off x="4422" y="1847"/>
              <a:ext cx="166" cy="3"/>
            </a:xfrm>
            <a:prstGeom prst="line">
              <a:avLst/>
            </a:prstGeom>
            <a:noFill/>
            <a:ln w="25400">
              <a:solidFill>
                <a:srgbClr val="FFFFFF"/>
              </a:solidFill>
              <a:round/>
              <a:headEnd/>
              <a:tailEnd/>
            </a:ln>
            <a:effectLst/>
          </p:spPr>
          <p:txBody>
            <a:bodyPr anchor="ctr">
              <a:spAutoFit/>
            </a:bodyPr>
            <a:lstStyle/>
            <a:p>
              <a:endParaRPr lang="en-US"/>
            </a:p>
          </p:txBody>
        </p:sp>
      </p:grpSp>
      <p:sp>
        <p:nvSpPr>
          <p:cNvPr id="137" name="Text Box 52"/>
          <p:cNvSpPr txBox="1">
            <a:spLocks noChangeArrowheads="1"/>
          </p:cNvSpPr>
          <p:nvPr>
            <p:custDataLst>
              <p:tags r:id="rId39"/>
            </p:custDataLst>
          </p:nvPr>
        </p:nvSpPr>
        <p:spPr bwMode="auto">
          <a:xfrm>
            <a:off x="1981200" y="3559175"/>
            <a:ext cx="609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A</a:t>
            </a:r>
            <a:r>
              <a:rPr lang="en-US" sz="2800" baseline="-25000">
                <a:solidFill>
                  <a:srgbClr val="FFFFFF"/>
                </a:solidFill>
                <a:latin typeface="Calibri"/>
              </a:rPr>
              <a:t>3</a:t>
            </a:r>
          </a:p>
        </p:txBody>
      </p:sp>
      <p:sp>
        <p:nvSpPr>
          <p:cNvPr id="138" name="Text Box 53"/>
          <p:cNvSpPr txBox="1">
            <a:spLocks noChangeArrowheads="1"/>
          </p:cNvSpPr>
          <p:nvPr>
            <p:custDataLst>
              <p:tags r:id="rId40"/>
            </p:custDataLst>
          </p:nvPr>
        </p:nvSpPr>
        <p:spPr bwMode="auto">
          <a:xfrm>
            <a:off x="2590800" y="2895600"/>
            <a:ext cx="9144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B</a:t>
            </a:r>
            <a:r>
              <a:rPr lang="en-US" sz="2800" baseline="-25000">
                <a:solidFill>
                  <a:srgbClr val="FFFFFF"/>
                </a:solidFill>
                <a:latin typeface="Calibri"/>
              </a:rPr>
              <a:t>3</a:t>
            </a:r>
          </a:p>
        </p:txBody>
      </p:sp>
      <p:grpSp>
        <p:nvGrpSpPr>
          <p:cNvPr id="139" name="Group 54"/>
          <p:cNvGrpSpPr>
            <a:grpSpLocks/>
          </p:cNvGrpSpPr>
          <p:nvPr>
            <p:custDataLst>
              <p:tags r:id="rId41"/>
            </p:custDataLst>
          </p:nvPr>
        </p:nvGrpSpPr>
        <p:grpSpPr bwMode="auto">
          <a:xfrm rot="5400000">
            <a:off x="2619375" y="3635375"/>
            <a:ext cx="703263" cy="246063"/>
            <a:chOff x="3654" y="1680"/>
            <a:chExt cx="934" cy="336"/>
          </a:xfrm>
        </p:grpSpPr>
        <p:sp>
          <p:nvSpPr>
            <p:cNvPr id="140" name="AutoShape 55"/>
            <p:cNvSpPr>
              <a:spLocks noChangeArrowheads="1"/>
            </p:cNvSpPr>
            <p:nvPr>
              <p:custDataLst>
                <p:tags r:id="rId44"/>
              </p:custDataLst>
            </p:nvPr>
          </p:nvSpPr>
          <p:spPr bwMode="auto">
            <a:xfrm rot="5400000">
              <a:off x="3960" y="1656"/>
              <a:ext cx="336" cy="384"/>
            </a:xfrm>
            <a:prstGeom prst="triangle">
              <a:avLst>
                <a:gd name="adj" fmla="val 50000"/>
              </a:avLst>
            </a:prstGeom>
            <a:noFill/>
            <a:ln w="25400" algn="ctr">
              <a:solidFill>
                <a:srgbClr val="FFFFFF"/>
              </a:solidFill>
              <a:miter lim="800000"/>
              <a:headEnd/>
              <a:tailEnd/>
            </a:ln>
            <a:effectLst/>
          </p:spPr>
          <p:txBody>
            <a:bodyPr wrap="none" anchor="ctr">
              <a:spAutoFit/>
            </a:bodyPr>
            <a:lstStyle/>
            <a:p>
              <a:endParaRPr lang="en-US"/>
            </a:p>
          </p:txBody>
        </p:sp>
        <p:sp>
          <p:nvSpPr>
            <p:cNvPr id="141" name="Oval 56"/>
            <p:cNvSpPr>
              <a:spLocks noChangeArrowheads="1"/>
            </p:cNvSpPr>
            <p:nvPr>
              <p:custDataLst>
                <p:tags r:id="rId45"/>
              </p:custDataLst>
            </p:nvPr>
          </p:nvSpPr>
          <p:spPr bwMode="auto">
            <a:xfrm>
              <a:off x="4326" y="1799"/>
              <a:ext cx="96" cy="96"/>
            </a:xfrm>
            <a:prstGeom prst="ellipse">
              <a:avLst/>
            </a:prstGeom>
            <a:noFill/>
            <a:ln w="25400" algn="ctr">
              <a:solidFill>
                <a:srgbClr val="FFFFFF"/>
              </a:solidFill>
              <a:round/>
              <a:headEnd/>
              <a:tailEnd/>
            </a:ln>
            <a:effectLst/>
          </p:spPr>
          <p:txBody>
            <a:bodyPr wrap="none" anchor="ctr">
              <a:spAutoFit/>
            </a:bodyPr>
            <a:lstStyle/>
            <a:p>
              <a:endParaRPr lang="en-US"/>
            </a:p>
          </p:txBody>
        </p:sp>
        <p:sp>
          <p:nvSpPr>
            <p:cNvPr id="142" name="Line 57"/>
            <p:cNvSpPr>
              <a:spLocks noChangeShapeType="1"/>
            </p:cNvSpPr>
            <p:nvPr>
              <p:custDataLst>
                <p:tags r:id="rId46"/>
              </p:custDataLst>
            </p:nvPr>
          </p:nvSpPr>
          <p:spPr bwMode="auto">
            <a:xfrm flipH="1">
              <a:off x="3654" y="1847"/>
              <a:ext cx="288" cy="0"/>
            </a:xfrm>
            <a:prstGeom prst="line">
              <a:avLst/>
            </a:prstGeom>
            <a:noFill/>
            <a:ln w="25400">
              <a:solidFill>
                <a:srgbClr val="FFFFFF"/>
              </a:solidFill>
              <a:round/>
              <a:headEnd/>
              <a:tailEnd/>
            </a:ln>
            <a:effectLst/>
          </p:spPr>
          <p:txBody>
            <a:bodyPr wrap="none" anchor="ctr">
              <a:spAutoFit/>
            </a:bodyPr>
            <a:lstStyle/>
            <a:p>
              <a:endParaRPr lang="en-US"/>
            </a:p>
          </p:txBody>
        </p:sp>
        <p:sp>
          <p:nvSpPr>
            <p:cNvPr id="143" name="Line 58"/>
            <p:cNvSpPr>
              <a:spLocks noChangeShapeType="1"/>
            </p:cNvSpPr>
            <p:nvPr>
              <p:custDataLst>
                <p:tags r:id="rId47"/>
              </p:custDataLst>
            </p:nvPr>
          </p:nvSpPr>
          <p:spPr bwMode="auto">
            <a:xfrm flipH="1" flipV="1">
              <a:off x="4422" y="1847"/>
              <a:ext cx="166" cy="3"/>
            </a:xfrm>
            <a:prstGeom prst="line">
              <a:avLst/>
            </a:prstGeom>
            <a:noFill/>
            <a:ln w="25400">
              <a:solidFill>
                <a:srgbClr val="FFFFFF"/>
              </a:solidFill>
              <a:round/>
              <a:headEnd/>
              <a:tailEnd/>
            </a:ln>
            <a:effectLst/>
          </p:spPr>
          <p:txBody>
            <a:bodyPr anchor="ctr">
              <a:spAutoFit/>
            </a:bodyPr>
            <a:lstStyle/>
            <a:p>
              <a:endParaRPr lang="en-US"/>
            </a:p>
          </p:txBody>
        </p:sp>
      </p:grpSp>
      <p:sp>
        <p:nvSpPr>
          <p:cNvPr id="67" name="TextBox 66"/>
          <p:cNvSpPr txBox="1"/>
          <p:nvPr>
            <p:custDataLst>
              <p:tags r:id="rId42"/>
            </p:custDataLst>
          </p:nvPr>
        </p:nvSpPr>
        <p:spPr>
          <a:xfrm>
            <a:off x="995012" y="6246271"/>
            <a:ext cx="4400500" cy="369332"/>
          </a:xfrm>
          <a:prstGeom prst="rect">
            <a:avLst/>
          </a:prstGeom>
          <a:noFill/>
        </p:spPr>
        <p:txBody>
          <a:bodyPr wrap="none" rtlCol="0">
            <a:spAutoFit/>
          </a:bodyPr>
          <a:lstStyle/>
          <a:p>
            <a:r>
              <a:rPr lang="en-US" dirty="0" smtClean="0">
                <a:solidFill>
                  <a:schemeClr val="accent1"/>
                </a:solidFill>
              </a:rPr>
              <a:t>Q:  How do we detect and handle overflows?</a:t>
            </a:r>
            <a:endParaRPr lang="en-US" dirty="0">
              <a:solidFill>
                <a:schemeClr val="accent1"/>
              </a:solidFill>
            </a:endParaRPr>
          </a:p>
        </p:txBody>
      </p:sp>
      <p:sp>
        <p:nvSpPr>
          <p:cNvPr id="68" name="Text Box 33"/>
          <p:cNvSpPr txBox="1">
            <a:spLocks noChangeArrowheads="1"/>
          </p:cNvSpPr>
          <p:nvPr>
            <p:custDataLst>
              <p:tags r:id="rId43"/>
            </p:custDataLst>
          </p:nvPr>
        </p:nvSpPr>
        <p:spPr bwMode="auto">
          <a:xfrm>
            <a:off x="533400" y="4505980"/>
            <a:ext cx="1143000" cy="523220"/>
          </a:xfrm>
          <a:prstGeom prst="rect">
            <a:avLst/>
          </a:prstGeom>
          <a:noFill/>
          <a:ln w="25400" algn="ctr">
            <a:noFill/>
            <a:miter lim="800000"/>
            <a:headEnd/>
            <a:tailEnd/>
          </a:ln>
          <a:effectLst/>
        </p:spPr>
        <p:txBody>
          <a:bodyPr>
            <a:spAutoFit/>
          </a:bodyPr>
          <a:lstStyle/>
          <a:p>
            <a:pPr algn="ctr" eaLnBrk="1" hangingPunct="1">
              <a:buClr>
                <a:srgbClr val="40458C"/>
              </a:buClr>
              <a:buSzPct val="100000"/>
              <a:buFont typeface="Times New Roman" pitchFamily="18" charset="0"/>
              <a:buNone/>
            </a:pPr>
            <a:r>
              <a:rPr lang="en-US" sz="2800" dirty="0" err="1" smtClean="0">
                <a:solidFill>
                  <a:srgbClr val="FFFFFF"/>
                </a:solidFill>
                <a:latin typeface="Calibri"/>
              </a:rPr>
              <a:t>C</a:t>
            </a:r>
            <a:r>
              <a:rPr lang="en-US" sz="2800" baseline="-25000" dirty="0" err="1" smtClean="0">
                <a:solidFill>
                  <a:srgbClr val="FFFFFF"/>
                </a:solidFill>
                <a:latin typeface="Calibri"/>
              </a:rPr>
              <a:t>out</a:t>
            </a:r>
            <a:endParaRPr lang="en-US" sz="2800" baseline="-25000" dirty="0">
              <a:solidFill>
                <a:srgbClr val="FFFFFF"/>
              </a:solidFill>
              <a:latin typeface="Calibri"/>
            </a:endParaRPr>
          </a:p>
        </p:txBody>
      </p:sp>
    </p:spTree>
    <p:extLst>
      <p:ext uri="{BB962C8B-B14F-4D97-AF65-F5344CB8AC3E}">
        <p14:creationId xmlns:p14="http://schemas.microsoft.com/office/powerpoint/2010/main" val="35284636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Takeaway</a:t>
            </a:r>
            <a:endParaRPr lang="en-US" dirty="0"/>
          </a:p>
        </p:txBody>
      </p:sp>
      <p:sp>
        <p:nvSpPr>
          <p:cNvPr id="3" name="Content Placeholder 2"/>
          <p:cNvSpPr>
            <a:spLocks noGrp="1"/>
          </p:cNvSpPr>
          <p:nvPr>
            <p:ph idx="1"/>
          </p:nvPr>
        </p:nvSpPr>
        <p:spPr>
          <a:xfrm>
            <a:off x="0" y="685800"/>
            <a:ext cx="9296400" cy="6172200"/>
          </a:xfrm>
        </p:spPr>
        <p:txBody>
          <a:bodyPr>
            <a:normAutofit lnSpcReduction="10000"/>
          </a:bodyPr>
          <a:lstStyle/>
          <a:p>
            <a:r>
              <a:rPr lang="en-US" sz="2800" dirty="0"/>
              <a:t>Digital computers </a:t>
            </a:r>
            <a:r>
              <a:rPr lang="en-US" sz="2800" dirty="0" smtClean="0"/>
              <a:t>are implemented via logic circuits and thus represent </a:t>
            </a:r>
            <a:r>
              <a:rPr lang="en-US" sz="2800" i="1" dirty="0" smtClean="0"/>
              <a:t>all</a:t>
            </a:r>
            <a:r>
              <a:rPr lang="en-US" sz="2800" dirty="0" smtClean="0"/>
              <a:t> </a:t>
            </a:r>
            <a:r>
              <a:rPr lang="en-US" sz="2800" dirty="0"/>
              <a:t>numbers in binary (base 2).</a:t>
            </a:r>
          </a:p>
          <a:p>
            <a:r>
              <a:rPr lang="en-US" sz="2800" dirty="0" smtClean="0"/>
              <a:t>We (humans) often write numbers as decimal and hexadecimal for convenience, so need to be able to convert to binary and back (to understand what computer is doing!).</a:t>
            </a:r>
          </a:p>
          <a:p>
            <a:endParaRPr lang="en-US" sz="2800" dirty="0"/>
          </a:p>
          <a:p>
            <a:r>
              <a:rPr lang="en-US" sz="2800" dirty="0" smtClean="0"/>
              <a:t>Adding two 1-bit numbers generalizes to adding two numbers of any size since 1-bit full adders can be cascaded. </a:t>
            </a:r>
          </a:p>
          <a:p>
            <a:endParaRPr lang="en-US" sz="2800" dirty="0"/>
          </a:p>
          <a:p>
            <a:r>
              <a:rPr lang="en-US" sz="2800" dirty="0" smtClean="0">
                <a:solidFill>
                  <a:schemeClr val="accent1"/>
                </a:solidFill>
              </a:rPr>
              <a:t>Using Two’s complement number representation simplifies adder Logic circuit design (0 is unique, easy to negate). Subtraction is simply adding, where one operand is negated (two’s complement; to negate just flip the bits and add 1).</a:t>
            </a:r>
          </a:p>
          <a:p>
            <a:r>
              <a:rPr lang="en-US" sz="2800" dirty="0">
                <a:solidFill>
                  <a:schemeClr val="bg1"/>
                </a:solidFill>
              </a:rPr>
              <a:t>.</a:t>
            </a:r>
          </a:p>
        </p:txBody>
      </p:sp>
    </p:spTree>
    <p:extLst>
      <p:ext uri="{BB962C8B-B14F-4D97-AF65-F5344CB8AC3E}">
        <p14:creationId xmlns:p14="http://schemas.microsoft.com/office/powerpoint/2010/main" val="1454266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685800"/>
            <a:ext cx="9144000" cy="6172200"/>
          </a:xfrm>
        </p:spPr>
        <p:txBody>
          <a:bodyPr>
            <a:normAutofit/>
          </a:bodyPr>
          <a:lstStyle/>
          <a:p>
            <a:r>
              <a:rPr lang="en-US" dirty="0" smtClean="0"/>
              <a:t>Recall: </a:t>
            </a:r>
            <a:r>
              <a:rPr lang="en-US" dirty="0" smtClean="0">
                <a:solidFill>
                  <a:schemeClr val="accent1"/>
                </a:solidFill>
              </a:rPr>
              <a:t>Binary</a:t>
            </a:r>
            <a:endParaRPr lang="en-US" dirty="0"/>
          </a:p>
          <a:p>
            <a:pPr lvl="1"/>
            <a:r>
              <a:rPr lang="en-US" dirty="0"/>
              <a:t>T</a:t>
            </a:r>
            <a:r>
              <a:rPr lang="en-US" dirty="0" smtClean="0"/>
              <a:t>wo symbols (base 2): </a:t>
            </a:r>
            <a:r>
              <a:rPr lang="en-US" dirty="0" smtClean="0">
                <a:solidFill>
                  <a:schemeClr val="accent1"/>
                </a:solidFill>
              </a:rPr>
              <a:t>true</a:t>
            </a:r>
            <a:r>
              <a:rPr lang="en-US" dirty="0" smtClean="0"/>
              <a:t> and </a:t>
            </a:r>
            <a:r>
              <a:rPr lang="en-US" dirty="0" smtClean="0">
                <a:solidFill>
                  <a:schemeClr val="accent1"/>
                </a:solidFill>
              </a:rPr>
              <a:t>false</a:t>
            </a:r>
            <a:r>
              <a:rPr lang="en-US" dirty="0" smtClean="0"/>
              <a:t>; </a:t>
            </a:r>
            <a:r>
              <a:rPr lang="en-US" dirty="0">
                <a:solidFill>
                  <a:schemeClr val="accent1"/>
                </a:solidFill>
              </a:rPr>
              <a:t>1</a:t>
            </a:r>
            <a:r>
              <a:rPr lang="en-US" dirty="0" smtClean="0"/>
              <a:t> and </a:t>
            </a:r>
            <a:r>
              <a:rPr lang="en-US" dirty="0">
                <a:solidFill>
                  <a:schemeClr val="accent1"/>
                </a:solidFill>
              </a:rPr>
              <a:t>0</a:t>
            </a:r>
            <a:r>
              <a:rPr lang="en-US" dirty="0" smtClean="0"/>
              <a:t> </a:t>
            </a:r>
          </a:p>
          <a:p>
            <a:pPr lvl="1"/>
            <a:r>
              <a:rPr lang="en-US" dirty="0"/>
              <a:t>B</a:t>
            </a:r>
            <a:r>
              <a:rPr lang="en-US" dirty="0" smtClean="0"/>
              <a:t>asis of Logic Circuits and all digital computers</a:t>
            </a:r>
          </a:p>
          <a:p>
            <a:endParaRPr lang="en-US" dirty="0"/>
          </a:p>
          <a:p>
            <a:r>
              <a:rPr lang="en-US" dirty="0" smtClean="0"/>
              <a:t>So, how do we represent numbers in</a:t>
            </a:r>
            <a:r>
              <a:rPr lang="en-US" i="1" dirty="0" smtClean="0"/>
              <a:t> </a:t>
            </a:r>
            <a:r>
              <a:rPr lang="en-US" i="1" dirty="0" smtClean="0">
                <a:solidFill>
                  <a:schemeClr val="accent1"/>
                </a:solidFill>
              </a:rPr>
              <a:t>Binary</a:t>
            </a:r>
            <a:r>
              <a:rPr lang="en-US" dirty="0" smtClean="0">
                <a:solidFill>
                  <a:schemeClr val="accent1"/>
                </a:solidFill>
              </a:rPr>
              <a:t> </a:t>
            </a:r>
            <a:r>
              <a:rPr lang="en-US" dirty="0" smtClean="0"/>
              <a:t>(base 2)?</a:t>
            </a:r>
          </a:p>
          <a:p>
            <a:pPr lvl="1"/>
            <a:r>
              <a:rPr lang="en-US" dirty="0" smtClean="0"/>
              <a:t>We know represent numbers in </a:t>
            </a:r>
            <a:r>
              <a:rPr lang="en-US" dirty="0" smtClean="0">
                <a:solidFill>
                  <a:schemeClr val="accent1"/>
                </a:solidFill>
              </a:rPr>
              <a:t>Decimal</a:t>
            </a:r>
            <a:r>
              <a:rPr lang="en-US" dirty="0" smtClean="0"/>
              <a:t> (base 10).</a:t>
            </a:r>
          </a:p>
          <a:p>
            <a:pPr lvl="2"/>
            <a:r>
              <a:rPr lang="en-US" dirty="0" smtClean="0"/>
              <a:t>E.g. </a:t>
            </a:r>
            <a:r>
              <a:rPr lang="en-US" sz="3200" dirty="0" smtClean="0"/>
              <a:t>6 3 7</a:t>
            </a:r>
          </a:p>
          <a:p>
            <a:pPr marL="914400" lvl="2" indent="0">
              <a:buNone/>
            </a:pPr>
            <a:endParaRPr lang="en-US" dirty="0" smtClean="0"/>
          </a:p>
          <a:p>
            <a:pPr lvl="1"/>
            <a:r>
              <a:rPr lang="en-US" dirty="0" smtClean="0"/>
              <a:t>Can just as easily use other bases</a:t>
            </a:r>
          </a:p>
          <a:p>
            <a:pPr lvl="2"/>
            <a:r>
              <a:rPr lang="en-US" dirty="0" smtClean="0"/>
              <a:t>Base 2 — </a:t>
            </a:r>
            <a:r>
              <a:rPr lang="en-US" dirty="0" smtClean="0">
                <a:solidFill>
                  <a:schemeClr val="accent1"/>
                </a:solidFill>
              </a:rPr>
              <a:t>Binary  </a:t>
            </a:r>
          </a:p>
          <a:p>
            <a:pPr lvl="2"/>
            <a:r>
              <a:rPr lang="en-US" dirty="0" smtClean="0"/>
              <a:t>Base 8 — </a:t>
            </a:r>
            <a:r>
              <a:rPr lang="en-US" dirty="0" smtClean="0">
                <a:solidFill>
                  <a:schemeClr val="accent1"/>
                </a:solidFill>
              </a:rPr>
              <a:t>Octal</a:t>
            </a:r>
          </a:p>
          <a:p>
            <a:pPr lvl="2"/>
            <a:r>
              <a:rPr lang="en-US" dirty="0" smtClean="0"/>
              <a:t>Base 16 — </a:t>
            </a:r>
            <a:r>
              <a:rPr lang="en-US" dirty="0" smtClean="0">
                <a:solidFill>
                  <a:schemeClr val="accent1"/>
                </a:solidFill>
              </a:rPr>
              <a:t>Hexadecimal</a:t>
            </a:r>
            <a:endParaRPr lang="en-US" dirty="0">
              <a:solidFill>
                <a:schemeClr val="accent1"/>
              </a:solidFill>
            </a:endParaRPr>
          </a:p>
        </p:txBody>
      </p:sp>
      <p:sp>
        <p:nvSpPr>
          <p:cNvPr id="4" name="Text Box 6"/>
          <p:cNvSpPr txBox="1">
            <a:spLocks noChangeArrowheads="1"/>
          </p:cNvSpPr>
          <p:nvPr>
            <p:custDataLst>
              <p:tags r:id="rId1"/>
            </p:custDataLst>
          </p:nvPr>
        </p:nvSpPr>
        <p:spPr bwMode="auto">
          <a:xfrm>
            <a:off x="1676400" y="4403094"/>
            <a:ext cx="1143000" cy="321306"/>
          </a:xfrm>
          <a:prstGeom prst="rect">
            <a:avLst/>
          </a:prstGeom>
          <a:noFill/>
          <a:ln w="9525">
            <a:noFill/>
            <a:round/>
            <a:headEnd/>
            <a:tailEnd/>
          </a:ln>
          <a:effectLst/>
        </p:spPr>
        <p:txBody>
          <a:bodyPr wrap="square" lIns="0" tIns="0" rIns="0" bIns="0">
            <a:spAutoFit/>
          </a:bodyPr>
          <a:lstStyle/>
          <a:p>
            <a:pPr algn="ctr" eaLnBrk="1" hangingPunct="1">
              <a:lnSpc>
                <a:spcPct val="116000"/>
              </a:lnSpc>
              <a:tabLst>
                <a:tab pos="723900" algn="l"/>
                <a:tab pos="1447800" algn="l"/>
                <a:tab pos="2171700" algn="l"/>
              </a:tabLst>
            </a:pPr>
            <a:r>
              <a:rPr lang="en-US" dirty="0" smtClean="0">
                <a:solidFill>
                  <a:srgbClr val="FFFFFF"/>
                </a:solidFill>
                <a:latin typeface="Calibri" pitchFamily="34" charset="0"/>
              </a:rPr>
              <a:t>10</a:t>
            </a:r>
            <a:r>
              <a:rPr lang="en-US" baseline="30000" dirty="0" smtClean="0">
                <a:solidFill>
                  <a:srgbClr val="FFFFFF"/>
                </a:solidFill>
                <a:latin typeface="Calibri" pitchFamily="34" charset="0"/>
              </a:rPr>
              <a:t>2 </a:t>
            </a:r>
            <a:r>
              <a:rPr lang="en-US" dirty="0" smtClean="0">
                <a:solidFill>
                  <a:srgbClr val="FFFFFF"/>
                </a:solidFill>
                <a:latin typeface="Calibri" pitchFamily="34" charset="0"/>
              </a:rPr>
              <a:t>10</a:t>
            </a:r>
            <a:r>
              <a:rPr lang="en-US" baseline="30000" dirty="0" smtClean="0">
                <a:solidFill>
                  <a:srgbClr val="FFFFFF"/>
                </a:solidFill>
                <a:latin typeface="Calibri" pitchFamily="34" charset="0"/>
              </a:rPr>
              <a:t>1</a:t>
            </a:r>
            <a:r>
              <a:rPr lang="en-US" dirty="0" smtClean="0">
                <a:solidFill>
                  <a:srgbClr val="FFFFFF"/>
                </a:solidFill>
                <a:latin typeface="Calibri" pitchFamily="34" charset="0"/>
              </a:rPr>
              <a:t> </a:t>
            </a:r>
            <a:r>
              <a:rPr lang="en-US" dirty="0">
                <a:solidFill>
                  <a:srgbClr val="FFFFFF"/>
                </a:solidFill>
                <a:latin typeface="Calibri" pitchFamily="34" charset="0"/>
              </a:rPr>
              <a:t>10</a:t>
            </a:r>
            <a:r>
              <a:rPr lang="en-US" baseline="30000" dirty="0">
                <a:solidFill>
                  <a:srgbClr val="FFFFFF"/>
                </a:solidFill>
                <a:latin typeface="Calibri" pitchFamily="34" charset="0"/>
              </a:rPr>
              <a:t>0</a:t>
            </a:r>
          </a:p>
        </p:txBody>
      </p:sp>
      <p:sp>
        <p:nvSpPr>
          <p:cNvPr id="2" name="Title 1"/>
          <p:cNvSpPr>
            <a:spLocks noGrp="1"/>
          </p:cNvSpPr>
          <p:nvPr>
            <p:ph type="title"/>
          </p:nvPr>
        </p:nvSpPr>
        <p:spPr/>
        <p:txBody>
          <a:bodyPr>
            <a:normAutofit fontScale="90000"/>
          </a:bodyPr>
          <a:lstStyle/>
          <a:p>
            <a:r>
              <a:rPr lang="en-US" dirty="0" smtClean="0"/>
              <a:t>Number Representations</a:t>
            </a:r>
            <a:endParaRPr lang="en-US" dirty="0"/>
          </a:p>
        </p:txBody>
      </p:sp>
      <p:grpSp>
        <p:nvGrpSpPr>
          <p:cNvPr id="25" name="Group 24"/>
          <p:cNvGrpSpPr/>
          <p:nvPr/>
        </p:nvGrpSpPr>
        <p:grpSpPr>
          <a:xfrm>
            <a:off x="1828800" y="4419600"/>
            <a:ext cx="762000" cy="0"/>
            <a:chOff x="1828800" y="4419600"/>
            <a:chExt cx="762000" cy="0"/>
          </a:xfrm>
        </p:grpSpPr>
        <p:cxnSp>
          <p:nvCxnSpPr>
            <p:cNvPr id="10" name="Straight Connector 9"/>
            <p:cNvCxnSpPr/>
            <p:nvPr/>
          </p:nvCxnSpPr>
          <p:spPr>
            <a:xfrm>
              <a:off x="1828800" y="44196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095500" y="44196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362200" y="44196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3" name="TextBox 52"/>
          <p:cNvSpPr txBox="1"/>
          <p:nvPr/>
        </p:nvSpPr>
        <p:spPr>
          <a:xfrm>
            <a:off x="3325906" y="5257800"/>
            <a:ext cx="3291286" cy="584775"/>
          </a:xfrm>
          <a:prstGeom prst="rect">
            <a:avLst/>
          </a:prstGeom>
          <a:noFill/>
        </p:spPr>
        <p:txBody>
          <a:bodyPr wrap="none" rtlCol="0">
            <a:spAutoFit/>
          </a:bodyPr>
          <a:lstStyle/>
          <a:p>
            <a:r>
              <a:rPr lang="en-US" sz="3200" dirty="0" smtClean="0"/>
              <a:t>1 0  0 1 1 1  1 1 0 1</a:t>
            </a:r>
            <a:endParaRPr lang="en-US" sz="3200" dirty="0"/>
          </a:p>
        </p:txBody>
      </p:sp>
      <p:sp>
        <p:nvSpPr>
          <p:cNvPr id="54" name="Text Box 6"/>
          <p:cNvSpPr txBox="1">
            <a:spLocks noChangeArrowheads="1"/>
          </p:cNvSpPr>
          <p:nvPr>
            <p:custDataLst>
              <p:tags r:id="rId2"/>
            </p:custDataLst>
          </p:nvPr>
        </p:nvSpPr>
        <p:spPr bwMode="auto">
          <a:xfrm>
            <a:off x="3402106" y="5717858"/>
            <a:ext cx="4017427" cy="301942"/>
          </a:xfrm>
          <a:prstGeom prst="rect">
            <a:avLst/>
          </a:prstGeom>
          <a:noFill/>
          <a:ln w="9525">
            <a:noFill/>
            <a:round/>
            <a:headEnd/>
            <a:tailEnd/>
          </a:ln>
          <a:effectLst/>
        </p:spPr>
        <p:txBody>
          <a:bodyPr wrap="square" lIns="0" tIns="0" rIns="0" bIns="0">
            <a:spAutoFit/>
          </a:bodyPr>
          <a:lstStyle/>
          <a:p>
            <a:pPr>
              <a:lnSpc>
                <a:spcPct val="116000"/>
              </a:lnSpc>
              <a:tabLst>
                <a:tab pos="723900" algn="l"/>
                <a:tab pos="1447800" algn="l"/>
                <a:tab pos="2171700" algn="l"/>
              </a:tabLst>
            </a:pPr>
            <a:r>
              <a:rPr lang="en-US" dirty="0" smtClean="0">
                <a:solidFill>
                  <a:srgbClr val="FFFFFF"/>
                </a:solidFill>
                <a:latin typeface="Calibri" pitchFamily="34" charset="0"/>
              </a:rPr>
              <a:t>2</a:t>
            </a:r>
            <a:r>
              <a:rPr lang="en-US" baseline="30000" dirty="0">
                <a:solidFill>
                  <a:srgbClr val="FFFFFF"/>
                </a:solidFill>
                <a:latin typeface="Calibri" pitchFamily="34" charset="0"/>
              </a:rPr>
              <a:t>9</a:t>
            </a:r>
            <a:r>
              <a:rPr lang="en-US" baseline="30000" dirty="0" smtClean="0">
                <a:solidFill>
                  <a:srgbClr val="FFFFFF"/>
                </a:solidFill>
                <a:latin typeface="Calibri" pitchFamily="34" charset="0"/>
              </a:rPr>
              <a:t>   </a:t>
            </a:r>
            <a:r>
              <a:rPr lang="en-US" dirty="0" smtClean="0">
                <a:solidFill>
                  <a:srgbClr val="FFFFFF"/>
                </a:solidFill>
                <a:latin typeface="Calibri" pitchFamily="34" charset="0"/>
              </a:rPr>
              <a:t>2</a:t>
            </a:r>
            <a:r>
              <a:rPr lang="en-US" baseline="30000" dirty="0" smtClean="0">
                <a:solidFill>
                  <a:srgbClr val="FFFFFF"/>
                </a:solidFill>
                <a:latin typeface="Calibri" pitchFamily="34" charset="0"/>
              </a:rPr>
              <a:t>8</a:t>
            </a:r>
            <a:r>
              <a:rPr lang="en-US" dirty="0" smtClean="0">
                <a:solidFill>
                  <a:srgbClr val="FFFFFF"/>
                </a:solidFill>
                <a:latin typeface="Calibri" pitchFamily="34" charset="0"/>
              </a:rPr>
              <a:t>    2</a:t>
            </a:r>
            <a:r>
              <a:rPr lang="en-US" baseline="30000" dirty="0" smtClean="0">
                <a:solidFill>
                  <a:srgbClr val="FFFFFF"/>
                </a:solidFill>
                <a:latin typeface="Calibri" pitchFamily="34" charset="0"/>
              </a:rPr>
              <a:t>7 </a:t>
            </a:r>
            <a:r>
              <a:rPr lang="en-US" dirty="0" smtClean="0">
                <a:solidFill>
                  <a:srgbClr val="FFFFFF"/>
                </a:solidFill>
                <a:latin typeface="Calibri" pitchFamily="34" charset="0"/>
              </a:rPr>
              <a:t>  2</a:t>
            </a:r>
            <a:r>
              <a:rPr lang="en-US" baseline="30000" dirty="0">
                <a:solidFill>
                  <a:srgbClr val="FFFFFF"/>
                </a:solidFill>
                <a:latin typeface="Calibri" pitchFamily="34" charset="0"/>
              </a:rPr>
              <a:t>6</a:t>
            </a:r>
            <a:r>
              <a:rPr lang="en-US" baseline="30000" dirty="0" smtClean="0">
                <a:solidFill>
                  <a:srgbClr val="FFFFFF"/>
                </a:solidFill>
                <a:latin typeface="Calibri" pitchFamily="34" charset="0"/>
              </a:rPr>
              <a:t>   </a:t>
            </a:r>
            <a:r>
              <a:rPr lang="en-US" dirty="0" smtClean="0">
                <a:solidFill>
                  <a:srgbClr val="FFFFFF"/>
                </a:solidFill>
                <a:latin typeface="Calibri" pitchFamily="34" charset="0"/>
              </a:rPr>
              <a:t>2</a:t>
            </a:r>
            <a:r>
              <a:rPr lang="en-US" baseline="30000" dirty="0">
                <a:solidFill>
                  <a:srgbClr val="FFFFFF"/>
                </a:solidFill>
                <a:latin typeface="Calibri" pitchFamily="34" charset="0"/>
              </a:rPr>
              <a:t>5</a:t>
            </a:r>
            <a:r>
              <a:rPr lang="en-US" dirty="0" smtClean="0">
                <a:solidFill>
                  <a:srgbClr val="FFFFFF"/>
                </a:solidFill>
                <a:latin typeface="Calibri" pitchFamily="34" charset="0"/>
              </a:rPr>
              <a:t>  2</a:t>
            </a:r>
            <a:r>
              <a:rPr lang="en-US" baseline="30000" dirty="0">
                <a:solidFill>
                  <a:srgbClr val="FFFFFF"/>
                </a:solidFill>
                <a:latin typeface="Calibri" pitchFamily="34" charset="0"/>
              </a:rPr>
              <a:t>4</a:t>
            </a:r>
            <a:r>
              <a:rPr lang="en-US" dirty="0" smtClean="0">
                <a:solidFill>
                  <a:srgbClr val="FFFFFF"/>
                </a:solidFill>
                <a:latin typeface="Calibri" pitchFamily="34" charset="0"/>
              </a:rPr>
              <a:t>    2</a:t>
            </a:r>
            <a:r>
              <a:rPr lang="en-US" baseline="30000" dirty="0" smtClean="0">
                <a:solidFill>
                  <a:srgbClr val="FFFFFF"/>
                </a:solidFill>
                <a:latin typeface="Calibri" pitchFamily="34" charset="0"/>
              </a:rPr>
              <a:t>3  </a:t>
            </a:r>
            <a:r>
              <a:rPr lang="en-US" dirty="0" smtClean="0">
                <a:solidFill>
                  <a:srgbClr val="FFFFFF"/>
                </a:solidFill>
                <a:latin typeface="Calibri" pitchFamily="34" charset="0"/>
              </a:rPr>
              <a:t>2</a:t>
            </a:r>
            <a:r>
              <a:rPr lang="en-US" baseline="30000" dirty="0" smtClean="0">
                <a:solidFill>
                  <a:srgbClr val="FFFFFF"/>
                </a:solidFill>
                <a:latin typeface="Calibri" pitchFamily="34" charset="0"/>
              </a:rPr>
              <a:t>2  </a:t>
            </a:r>
            <a:r>
              <a:rPr lang="en-US" dirty="0" smtClean="0">
                <a:solidFill>
                  <a:srgbClr val="FFFFFF"/>
                </a:solidFill>
                <a:latin typeface="Calibri" pitchFamily="34" charset="0"/>
              </a:rPr>
              <a:t>2</a:t>
            </a:r>
            <a:r>
              <a:rPr lang="en-US" baseline="30000" dirty="0" smtClean="0">
                <a:solidFill>
                  <a:srgbClr val="FFFFFF"/>
                </a:solidFill>
                <a:latin typeface="Calibri" pitchFamily="34" charset="0"/>
              </a:rPr>
              <a:t>1</a:t>
            </a:r>
            <a:r>
              <a:rPr lang="en-US" dirty="0" smtClean="0">
                <a:solidFill>
                  <a:srgbClr val="FFFFFF"/>
                </a:solidFill>
                <a:latin typeface="Calibri" pitchFamily="34" charset="0"/>
              </a:rPr>
              <a:t>  2</a:t>
            </a:r>
            <a:r>
              <a:rPr lang="en-US" baseline="30000" dirty="0" smtClean="0">
                <a:solidFill>
                  <a:srgbClr val="FFFFFF"/>
                </a:solidFill>
                <a:latin typeface="Calibri" pitchFamily="34" charset="0"/>
              </a:rPr>
              <a:t>0</a:t>
            </a:r>
            <a:endParaRPr lang="en-US" baseline="30000" dirty="0">
              <a:solidFill>
                <a:srgbClr val="FFFFFF"/>
              </a:solidFill>
              <a:latin typeface="Calibri" pitchFamily="34" charset="0"/>
            </a:endParaRPr>
          </a:p>
        </p:txBody>
      </p:sp>
      <p:grpSp>
        <p:nvGrpSpPr>
          <p:cNvPr id="55" name="Group 54"/>
          <p:cNvGrpSpPr/>
          <p:nvPr/>
        </p:nvGrpSpPr>
        <p:grpSpPr>
          <a:xfrm>
            <a:off x="3402106" y="5715000"/>
            <a:ext cx="3124200" cy="0"/>
            <a:chOff x="4953000" y="4724400"/>
            <a:chExt cx="3124200" cy="0"/>
          </a:xfrm>
        </p:grpSpPr>
        <p:cxnSp>
          <p:nvCxnSpPr>
            <p:cNvPr id="56" name="Straight Connector 55"/>
            <p:cNvCxnSpPr/>
            <p:nvPr/>
          </p:nvCxnSpPr>
          <p:spPr>
            <a:xfrm>
              <a:off x="49530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2197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56388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59436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62484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5532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9342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72390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75438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78486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6" name="TextBox 65"/>
          <p:cNvSpPr txBox="1"/>
          <p:nvPr/>
        </p:nvSpPr>
        <p:spPr>
          <a:xfrm>
            <a:off x="5298702" y="6096000"/>
            <a:ext cx="1483098" cy="584775"/>
          </a:xfrm>
          <a:prstGeom prst="rect">
            <a:avLst/>
          </a:prstGeom>
          <a:noFill/>
        </p:spPr>
        <p:txBody>
          <a:bodyPr wrap="none" rtlCol="0">
            <a:spAutoFit/>
          </a:bodyPr>
          <a:lstStyle/>
          <a:p>
            <a:r>
              <a:rPr lang="en-US" sz="3200" dirty="0" smtClean="0"/>
              <a:t>0x 2 7 d</a:t>
            </a:r>
            <a:endParaRPr lang="en-US" sz="3200" dirty="0"/>
          </a:p>
        </p:txBody>
      </p:sp>
      <p:sp>
        <p:nvSpPr>
          <p:cNvPr id="67" name="Text Box 6"/>
          <p:cNvSpPr txBox="1">
            <a:spLocks noChangeArrowheads="1"/>
          </p:cNvSpPr>
          <p:nvPr>
            <p:custDataLst>
              <p:tags r:id="rId3"/>
            </p:custDataLst>
          </p:nvPr>
        </p:nvSpPr>
        <p:spPr bwMode="auto">
          <a:xfrm>
            <a:off x="5763067" y="6536694"/>
            <a:ext cx="1094933" cy="321306"/>
          </a:xfrm>
          <a:prstGeom prst="rect">
            <a:avLst/>
          </a:prstGeom>
          <a:noFill/>
          <a:ln w="9525">
            <a:noFill/>
            <a:round/>
            <a:headEnd/>
            <a:tailEnd/>
          </a:ln>
          <a:effectLst/>
        </p:spPr>
        <p:txBody>
          <a:bodyPr wrap="square" lIns="0" tIns="0" rIns="0" bIns="0">
            <a:spAutoFit/>
          </a:bodyPr>
          <a:lstStyle/>
          <a:p>
            <a:pPr>
              <a:lnSpc>
                <a:spcPct val="116000"/>
              </a:lnSpc>
              <a:tabLst>
                <a:tab pos="723900" algn="l"/>
                <a:tab pos="1447800" algn="l"/>
                <a:tab pos="2171700" algn="l"/>
              </a:tabLst>
            </a:pPr>
            <a:r>
              <a:rPr lang="en-US" dirty="0" smtClean="0">
                <a:solidFill>
                  <a:srgbClr val="FFFFFF"/>
                </a:solidFill>
                <a:latin typeface="Calibri" pitchFamily="34" charset="0"/>
              </a:rPr>
              <a:t>16</a:t>
            </a:r>
            <a:r>
              <a:rPr lang="en-US" baseline="30000" dirty="0" smtClean="0">
                <a:solidFill>
                  <a:srgbClr val="FFFFFF"/>
                </a:solidFill>
                <a:latin typeface="Calibri" pitchFamily="34" charset="0"/>
              </a:rPr>
              <a:t>2</a:t>
            </a:r>
            <a:r>
              <a:rPr lang="en-US" dirty="0" smtClean="0">
                <a:solidFill>
                  <a:srgbClr val="FFFFFF"/>
                </a:solidFill>
                <a:latin typeface="Calibri" pitchFamily="34" charset="0"/>
              </a:rPr>
              <a:t>16</a:t>
            </a:r>
            <a:r>
              <a:rPr lang="en-US" baseline="30000" dirty="0" smtClean="0">
                <a:solidFill>
                  <a:srgbClr val="FFFFFF"/>
                </a:solidFill>
                <a:latin typeface="Calibri" pitchFamily="34" charset="0"/>
              </a:rPr>
              <a:t>1</a:t>
            </a:r>
            <a:r>
              <a:rPr lang="en-US" dirty="0" smtClean="0">
                <a:solidFill>
                  <a:srgbClr val="FFFFFF"/>
                </a:solidFill>
                <a:latin typeface="Calibri" pitchFamily="34" charset="0"/>
              </a:rPr>
              <a:t>16</a:t>
            </a:r>
            <a:r>
              <a:rPr lang="en-US" baseline="30000" dirty="0" smtClean="0">
                <a:solidFill>
                  <a:srgbClr val="FFFFFF"/>
                </a:solidFill>
                <a:latin typeface="Calibri" pitchFamily="34" charset="0"/>
              </a:rPr>
              <a:t>0</a:t>
            </a:r>
            <a:endParaRPr lang="en-US" baseline="30000" dirty="0">
              <a:solidFill>
                <a:srgbClr val="FFFFFF"/>
              </a:solidFill>
              <a:latin typeface="Calibri" pitchFamily="34" charset="0"/>
            </a:endParaRPr>
          </a:p>
        </p:txBody>
      </p:sp>
      <p:grpSp>
        <p:nvGrpSpPr>
          <p:cNvPr id="68" name="Group 67"/>
          <p:cNvGrpSpPr/>
          <p:nvPr/>
        </p:nvGrpSpPr>
        <p:grpSpPr>
          <a:xfrm>
            <a:off x="5839267" y="6553200"/>
            <a:ext cx="838200" cy="0"/>
            <a:chOff x="5638800" y="4724400"/>
            <a:chExt cx="838200" cy="0"/>
          </a:xfrm>
        </p:grpSpPr>
        <p:cxnSp>
          <p:nvCxnSpPr>
            <p:cNvPr id="69" name="Straight Connector 68"/>
            <p:cNvCxnSpPr/>
            <p:nvPr/>
          </p:nvCxnSpPr>
          <p:spPr>
            <a:xfrm>
              <a:off x="56388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9436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62484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2" name="TextBox 71"/>
          <p:cNvSpPr txBox="1"/>
          <p:nvPr/>
        </p:nvSpPr>
        <p:spPr>
          <a:xfrm>
            <a:off x="3138080" y="5867400"/>
            <a:ext cx="1814920" cy="584775"/>
          </a:xfrm>
          <a:prstGeom prst="rect">
            <a:avLst/>
          </a:prstGeom>
          <a:noFill/>
        </p:spPr>
        <p:txBody>
          <a:bodyPr wrap="none" rtlCol="0">
            <a:spAutoFit/>
          </a:bodyPr>
          <a:lstStyle/>
          <a:p>
            <a:r>
              <a:rPr lang="en-US" sz="3200" dirty="0" smtClean="0"/>
              <a:t>0o 1 1 7 5</a:t>
            </a:r>
            <a:endParaRPr lang="en-US" sz="3200" dirty="0"/>
          </a:p>
        </p:txBody>
      </p:sp>
      <p:sp>
        <p:nvSpPr>
          <p:cNvPr id="73" name="Text Box 6"/>
          <p:cNvSpPr txBox="1">
            <a:spLocks noChangeArrowheads="1"/>
          </p:cNvSpPr>
          <p:nvPr>
            <p:custDataLst>
              <p:tags r:id="rId4"/>
            </p:custDataLst>
          </p:nvPr>
        </p:nvSpPr>
        <p:spPr bwMode="auto">
          <a:xfrm>
            <a:off x="3726507" y="6308094"/>
            <a:ext cx="1121827" cy="321306"/>
          </a:xfrm>
          <a:prstGeom prst="rect">
            <a:avLst/>
          </a:prstGeom>
          <a:noFill/>
          <a:ln w="9525">
            <a:noFill/>
            <a:round/>
            <a:headEnd/>
            <a:tailEnd/>
          </a:ln>
          <a:effectLst/>
        </p:spPr>
        <p:txBody>
          <a:bodyPr wrap="square" lIns="0" tIns="0" rIns="0" bIns="0">
            <a:spAutoFit/>
          </a:bodyPr>
          <a:lstStyle/>
          <a:p>
            <a:pPr>
              <a:lnSpc>
                <a:spcPct val="116000"/>
              </a:lnSpc>
              <a:tabLst>
                <a:tab pos="723900" algn="l"/>
                <a:tab pos="1447800" algn="l"/>
                <a:tab pos="2171700" algn="l"/>
              </a:tabLst>
            </a:pPr>
            <a:r>
              <a:rPr lang="en-US" dirty="0" smtClean="0">
                <a:solidFill>
                  <a:srgbClr val="FFFFFF"/>
                </a:solidFill>
                <a:latin typeface="Calibri" pitchFamily="34" charset="0"/>
              </a:rPr>
              <a:t>8</a:t>
            </a:r>
            <a:r>
              <a:rPr lang="en-US" baseline="30000" dirty="0" smtClean="0">
                <a:solidFill>
                  <a:srgbClr val="FFFFFF"/>
                </a:solidFill>
                <a:latin typeface="Calibri" pitchFamily="34" charset="0"/>
              </a:rPr>
              <a:t>3   </a:t>
            </a:r>
            <a:r>
              <a:rPr lang="en-US" dirty="0" smtClean="0">
                <a:solidFill>
                  <a:srgbClr val="FFFFFF"/>
                </a:solidFill>
                <a:latin typeface="Calibri" pitchFamily="34" charset="0"/>
              </a:rPr>
              <a:t>8</a:t>
            </a:r>
            <a:r>
              <a:rPr lang="en-US" baseline="30000" dirty="0" smtClean="0">
                <a:solidFill>
                  <a:srgbClr val="FFFFFF"/>
                </a:solidFill>
                <a:latin typeface="Calibri" pitchFamily="34" charset="0"/>
              </a:rPr>
              <a:t>2   </a:t>
            </a:r>
            <a:r>
              <a:rPr lang="en-US" dirty="0" smtClean="0">
                <a:solidFill>
                  <a:srgbClr val="FFFFFF"/>
                </a:solidFill>
                <a:latin typeface="Calibri" pitchFamily="34" charset="0"/>
              </a:rPr>
              <a:t>8</a:t>
            </a:r>
            <a:r>
              <a:rPr lang="en-US" baseline="30000" dirty="0" smtClean="0">
                <a:solidFill>
                  <a:srgbClr val="FFFFFF"/>
                </a:solidFill>
                <a:latin typeface="Calibri" pitchFamily="34" charset="0"/>
              </a:rPr>
              <a:t>1</a:t>
            </a:r>
            <a:r>
              <a:rPr lang="en-US" dirty="0" smtClean="0">
                <a:solidFill>
                  <a:srgbClr val="FFFFFF"/>
                </a:solidFill>
                <a:latin typeface="Calibri" pitchFamily="34" charset="0"/>
              </a:rPr>
              <a:t>  </a:t>
            </a:r>
            <a:r>
              <a:rPr lang="en-US" dirty="0">
                <a:solidFill>
                  <a:srgbClr val="FFFFFF"/>
                </a:solidFill>
                <a:latin typeface="Calibri" pitchFamily="34" charset="0"/>
              </a:rPr>
              <a:t>8</a:t>
            </a:r>
            <a:r>
              <a:rPr lang="en-US" baseline="30000" dirty="0" smtClean="0">
                <a:solidFill>
                  <a:srgbClr val="FFFFFF"/>
                </a:solidFill>
                <a:latin typeface="Calibri" pitchFamily="34" charset="0"/>
              </a:rPr>
              <a:t>0</a:t>
            </a:r>
            <a:endParaRPr lang="en-US" baseline="30000" dirty="0">
              <a:solidFill>
                <a:srgbClr val="FFFFFF"/>
              </a:solidFill>
              <a:latin typeface="Calibri" pitchFamily="34" charset="0"/>
            </a:endParaRPr>
          </a:p>
        </p:txBody>
      </p:sp>
      <p:grpSp>
        <p:nvGrpSpPr>
          <p:cNvPr id="74" name="Group 73"/>
          <p:cNvGrpSpPr/>
          <p:nvPr/>
        </p:nvGrpSpPr>
        <p:grpSpPr>
          <a:xfrm>
            <a:off x="3726507" y="6324600"/>
            <a:ext cx="1143000" cy="0"/>
            <a:chOff x="6934200" y="4724400"/>
            <a:chExt cx="1143000" cy="0"/>
          </a:xfrm>
        </p:grpSpPr>
        <p:cxnSp>
          <p:nvCxnSpPr>
            <p:cNvPr id="75" name="Straight Connector 74"/>
            <p:cNvCxnSpPr/>
            <p:nvPr/>
          </p:nvCxnSpPr>
          <p:spPr>
            <a:xfrm>
              <a:off x="69342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72390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75438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78486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37169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3" grpId="0"/>
      <p:bldP spid="54" grpId="0"/>
      <p:bldP spid="66" grpId="0"/>
      <p:bldP spid="67" grpId="0"/>
      <p:bldP spid="72" grpId="0"/>
      <p:bldP spid="7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Next Goal</a:t>
            </a:r>
            <a:endParaRPr lang="en-US" dirty="0"/>
          </a:p>
        </p:txBody>
      </p:sp>
      <p:sp>
        <p:nvSpPr>
          <p:cNvPr id="3" name="Content Placeholder 2"/>
          <p:cNvSpPr>
            <a:spLocks noGrp="1"/>
          </p:cNvSpPr>
          <p:nvPr>
            <p:ph idx="1"/>
          </p:nvPr>
        </p:nvSpPr>
        <p:spPr/>
        <p:txBody>
          <a:bodyPr/>
          <a:lstStyle/>
          <a:p>
            <a:r>
              <a:rPr lang="en-US" dirty="0" smtClean="0"/>
              <a:t>How do we detect and handle overflow?</a:t>
            </a:r>
          </a:p>
        </p:txBody>
      </p:sp>
    </p:spTree>
    <p:extLst>
      <p:ext uri="{BB962C8B-B14F-4D97-AF65-F5344CB8AC3E}">
        <p14:creationId xmlns:p14="http://schemas.microsoft.com/office/powerpoint/2010/main" val="1994038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0962" name="Rectangle 2"/>
          <p:cNvSpPr>
            <a:spLocks noGrp="1" noChangeArrowheads="1"/>
          </p:cNvSpPr>
          <p:nvPr>
            <p:ph type="title"/>
            <p:custDataLst>
              <p:tags r:id="rId1"/>
            </p:custDataLst>
          </p:nvPr>
        </p:nvSpPr>
        <p:spPr/>
        <p:txBody>
          <a:bodyPr>
            <a:noAutofit/>
          </a:bodyPr>
          <a:lstStyle/>
          <a:p>
            <a:r>
              <a:rPr lang="en-US"/>
              <a:t>Overflow</a:t>
            </a:r>
          </a:p>
        </p:txBody>
      </p:sp>
      <p:sp>
        <p:nvSpPr>
          <p:cNvPr id="1960963" name="Rectangle 3"/>
          <p:cNvSpPr>
            <a:spLocks noGrp="1" noChangeArrowheads="1"/>
          </p:cNvSpPr>
          <p:nvPr>
            <p:ph idx="1"/>
            <p:custDataLst>
              <p:tags r:id="rId2"/>
            </p:custDataLst>
          </p:nvPr>
        </p:nvSpPr>
        <p:spPr/>
        <p:txBody>
          <a:bodyPr>
            <a:noAutofit/>
          </a:bodyPr>
          <a:lstStyle/>
          <a:p>
            <a:pPr>
              <a:lnSpc>
                <a:spcPct val="92000"/>
              </a:lnSpc>
            </a:pPr>
            <a:r>
              <a:rPr lang="en-US" dirty="0" smtClean="0"/>
              <a:t>When can </a:t>
            </a:r>
            <a:r>
              <a:rPr lang="en-US" dirty="0" smtClean="0">
                <a:solidFill>
                  <a:schemeClr val="accent1"/>
                </a:solidFill>
              </a:rPr>
              <a:t>overflow</a:t>
            </a:r>
            <a:r>
              <a:rPr lang="en-US" dirty="0" smtClean="0"/>
              <a:t> occur?</a:t>
            </a:r>
          </a:p>
          <a:p>
            <a:pPr lvl="1">
              <a:lnSpc>
                <a:spcPct val="92000"/>
              </a:lnSpc>
            </a:pPr>
            <a:r>
              <a:rPr lang="en-US" dirty="0" smtClean="0"/>
              <a:t>adding a negative and a positive?</a:t>
            </a:r>
            <a:endParaRPr lang="en-US" dirty="0"/>
          </a:p>
          <a:p>
            <a:pPr lvl="2">
              <a:lnSpc>
                <a:spcPct val="92000"/>
              </a:lnSpc>
            </a:pPr>
            <a:endParaRPr lang="en-US" dirty="0" smtClean="0"/>
          </a:p>
          <a:p>
            <a:pPr lvl="2">
              <a:lnSpc>
                <a:spcPct val="92000"/>
              </a:lnSpc>
            </a:pPr>
            <a:endParaRPr lang="en-US" dirty="0" smtClean="0"/>
          </a:p>
          <a:p>
            <a:pPr lvl="1">
              <a:lnSpc>
                <a:spcPct val="92000"/>
              </a:lnSpc>
            </a:pPr>
            <a:r>
              <a:rPr lang="en-US" dirty="0" smtClean="0"/>
              <a:t>adding two positives?</a:t>
            </a:r>
            <a:endParaRPr lang="en-US" dirty="0"/>
          </a:p>
          <a:p>
            <a:pPr lvl="2">
              <a:lnSpc>
                <a:spcPct val="92000"/>
              </a:lnSpc>
            </a:pPr>
            <a:endParaRPr lang="en-US" dirty="0" smtClean="0"/>
          </a:p>
          <a:p>
            <a:pPr lvl="2">
              <a:lnSpc>
                <a:spcPct val="92000"/>
              </a:lnSpc>
            </a:pPr>
            <a:endParaRPr lang="en-US" dirty="0"/>
          </a:p>
          <a:p>
            <a:pPr lvl="1">
              <a:lnSpc>
                <a:spcPct val="92000"/>
              </a:lnSpc>
            </a:pPr>
            <a:r>
              <a:rPr lang="en-US" dirty="0" smtClean="0"/>
              <a:t>adding two negatives?</a:t>
            </a:r>
          </a:p>
          <a:p>
            <a:pPr lvl="2">
              <a:lnSpc>
                <a:spcPct val="92000"/>
              </a:lnSpc>
            </a:pPr>
            <a:endParaRPr lang="en-US" dirty="0"/>
          </a:p>
          <a:p>
            <a:pPr lvl="2">
              <a:lnSpc>
                <a:spcPct val="92000"/>
              </a:lnSpc>
            </a:pPr>
            <a:endParaRPr lang="en-US" dirty="0" smtClean="0"/>
          </a:p>
          <a:p>
            <a:pPr lvl="1">
              <a:lnSpc>
                <a:spcPct val="92000"/>
              </a:lnSpc>
              <a:buNone/>
            </a:pPr>
            <a:endParaRPr lang="en-US" dirty="0" smtClean="0"/>
          </a:p>
        </p:txBody>
      </p:sp>
    </p:spTree>
    <p:extLst>
      <p:ext uri="{BB962C8B-B14F-4D97-AF65-F5344CB8AC3E}">
        <p14:creationId xmlns:p14="http://schemas.microsoft.com/office/powerpoint/2010/main" val="35832170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0962" name="Rectangle 2"/>
          <p:cNvSpPr>
            <a:spLocks noGrp="1" noChangeArrowheads="1"/>
          </p:cNvSpPr>
          <p:nvPr>
            <p:ph type="title"/>
            <p:custDataLst>
              <p:tags r:id="rId1"/>
            </p:custDataLst>
          </p:nvPr>
        </p:nvSpPr>
        <p:spPr/>
        <p:txBody>
          <a:bodyPr>
            <a:noAutofit/>
          </a:bodyPr>
          <a:lstStyle/>
          <a:p>
            <a:r>
              <a:rPr lang="en-US"/>
              <a:t>Overflow</a:t>
            </a:r>
          </a:p>
        </p:txBody>
      </p:sp>
      <p:sp>
        <p:nvSpPr>
          <p:cNvPr id="1960963" name="Rectangle 3"/>
          <p:cNvSpPr>
            <a:spLocks noGrp="1" noChangeArrowheads="1"/>
          </p:cNvSpPr>
          <p:nvPr>
            <p:ph idx="1"/>
            <p:custDataLst>
              <p:tags r:id="rId2"/>
            </p:custDataLst>
          </p:nvPr>
        </p:nvSpPr>
        <p:spPr/>
        <p:txBody>
          <a:bodyPr>
            <a:noAutofit/>
          </a:bodyPr>
          <a:lstStyle/>
          <a:p>
            <a:pPr>
              <a:lnSpc>
                <a:spcPct val="92000"/>
              </a:lnSpc>
            </a:pPr>
            <a:r>
              <a:rPr lang="en-US" dirty="0" smtClean="0"/>
              <a:t>When can </a:t>
            </a:r>
            <a:r>
              <a:rPr lang="en-US" dirty="0" smtClean="0">
                <a:solidFill>
                  <a:schemeClr val="accent1"/>
                </a:solidFill>
              </a:rPr>
              <a:t>overflow</a:t>
            </a:r>
            <a:r>
              <a:rPr lang="en-US" dirty="0" smtClean="0"/>
              <a:t> occur?</a:t>
            </a:r>
          </a:p>
          <a:p>
            <a:pPr lvl="1">
              <a:lnSpc>
                <a:spcPct val="92000"/>
              </a:lnSpc>
            </a:pPr>
            <a:r>
              <a:rPr lang="en-US" dirty="0" smtClean="0"/>
              <a:t>adding a negative and a positive?</a:t>
            </a:r>
            <a:endParaRPr lang="en-US" dirty="0"/>
          </a:p>
          <a:p>
            <a:pPr lvl="2">
              <a:lnSpc>
                <a:spcPct val="92000"/>
              </a:lnSpc>
            </a:pPr>
            <a:r>
              <a:rPr lang="en-US" dirty="0" smtClean="0"/>
              <a:t>Overflow </a:t>
            </a:r>
            <a:r>
              <a:rPr lang="en-US" i="1" dirty="0" smtClean="0"/>
              <a:t>cannot occur</a:t>
            </a:r>
            <a:r>
              <a:rPr lang="en-US" dirty="0" smtClean="0"/>
              <a:t> (Why?)</a:t>
            </a:r>
          </a:p>
          <a:p>
            <a:pPr lvl="2">
              <a:lnSpc>
                <a:spcPct val="92000"/>
              </a:lnSpc>
            </a:pPr>
            <a:r>
              <a:rPr lang="en-US" dirty="0" smtClean="0"/>
              <a:t>Always subtract larger magnitude from smaller</a:t>
            </a:r>
          </a:p>
          <a:p>
            <a:pPr lvl="1">
              <a:lnSpc>
                <a:spcPct val="92000"/>
              </a:lnSpc>
            </a:pPr>
            <a:r>
              <a:rPr lang="en-US" dirty="0" smtClean="0"/>
              <a:t>adding two positives?</a:t>
            </a:r>
            <a:endParaRPr lang="en-US" dirty="0"/>
          </a:p>
          <a:p>
            <a:pPr lvl="2">
              <a:lnSpc>
                <a:spcPct val="92000"/>
              </a:lnSpc>
            </a:pPr>
            <a:r>
              <a:rPr lang="en-US" dirty="0" smtClean="0"/>
              <a:t>Overflow </a:t>
            </a:r>
            <a:r>
              <a:rPr lang="en-US" i="1" dirty="0" smtClean="0"/>
              <a:t>can occur</a:t>
            </a:r>
            <a:r>
              <a:rPr lang="en-US" dirty="0" smtClean="0"/>
              <a:t> (Why?)</a:t>
            </a:r>
          </a:p>
          <a:p>
            <a:pPr lvl="2">
              <a:lnSpc>
                <a:spcPct val="92000"/>
              </a:lnSpc>
            </a:pPr>
            <a:r>
              <a:rPr lang="en-US" dirty="0" smtClean="0"/>
              <a:t>Precision: Add </a:t>
            </a:r>
            <a:r>
              <a:rPr lang="en-US" dirty="0"/>
              <a:t>two positives, and get a negative </a:t>
            </a:r>
            <a:r>
              <a:rPr lang="en-US" dirty="0" smtClean="0"/>
              <a:t>number!</a:t>
            </a:r>
            <a:endParaRPr lang="en-US" dirty="0"/>
          </a:p>
          <a:p>
            <a:pPr lvl="1">
              <a:lnSpc>
                <a:spcPct val="92000"/>
              </a:lnSpc>
            </a:pPr>
            <a:r>
              <a:rPr lang="en-US" dirty="0" smtClean="0"/>
              <a:t>adding two negatives?</a:t>
            </a:r>
          </a:p>
          <a:p>
            <a:pPr lvl="2">
              <a:lnSpc>
                <a:spcPct val="92000"/>
              </a:lnSpc>
            </a:pPr>
            <a:r>
              <a:rPr lang="en-US" dirty="0" smtClean="0"/>
              <a:t>Overflow </a:t>
            </a:r>
            <a:r>
              <a:rPr lang="en-US" i="1" dirty="0" smtClean="0"/>
              <a:t>can occur</a:t>
            </a:r>
            <a:r>
              <a:rPr lang="en-US" dirty="0" smtClean="0"/>
              <a:t> (Why?)</a:t>
            </a:r>
          </a:p>
          <a:p>
            <a:pPr lvl="2">
              <a:lnSpc>
                <a:spcPct val="92000"/>
              </a:lnSpc>
            </a:pPr>
            <a:r>
              <a:rPr lang="en-US" dirty="0"/>
              <a:t>Precision: add two negatives, get a positive </a:t>
            </a:r>
            <a:r>
              <a:rPr lang="en-US" dirty="0" smtClean="0"/>
              <a:t>number!</a:t>
            </a:r>
            <a:endParaRPr lang="en-US" dirty="0"/>
          </a:p>
          <a:p>
            <a:pPr>
              <a:lnSpc>
                <a:spcPct val="92000"/>
              </a:lnSpc>
            </a:pPr>
            <a:r>
              <a:rPr lang="en-US" dirty="0" smtClean="0">
                <a:solidFill>
                  <a:schemeClr val="accent1"/>
                </a:solidFill>
              </a:rPr>
              <a:t>Rule </a:t>
            </a:r>
            <a:r>
              <a:rPr lang="en-US" dirty="0">
                <a:solidFill>
                  <a:schemeClr val="accent1"/>
                </a:solidFill>
              </a:rPr>
              <a:t>of </a:t>
            </a:r>
            <a:r>
              <a:rPr lang="en-US" dirty="0" smtClean="0">
                <a:solidFill>
                  <a:schemeClr val="accent1"/>
                </a:solidFill>
              </a:rPr>
              <a:t>thumb:</a:t>
            </a:r>
          </a:p>
          <a:p>
            <a:pPr lvl="1">
              <a:lnSpc>
                <a:spcPct val="92000"/>
              </a:lnSpc>
            </a:pPr>
            <a:r>
              <a:rPr lang="en-US" dirty="0" smtClean="0"/>
              <a:t>Overflow happens </a:t>
            </a:r>
            <a:r>
              <a:rPr lang="en-US" dirty="0" err="1"/>
              <a:t>iff</a:t>
            </a:r>
            <a:r>
              <a:rPr lang="en-US" dirty="0"/>
              <a:t/>
            </a:r>
            <a:br>
              <a:rPr lang="en-US" dirty="0"/>
            </a:br>
            <a:r>
              <a:rPr lang="en-US" dirty="0"/>
              <a:t>	carry into </a:t>
            </a:r>
            <a:r>
              <a:rPr lang="en-US" dirty="0" err="1"/>
              <a:t>msb</a:t>
            </a:r>
            <a:r>
              <a:rPr lang="en-US" dirty="0"/>
              <a:t> != carry out of </a:t>
            </a:r>
            <a:r>
              <a:rPr lang="en-US" dirty="0" err="1"/>
              <a:t>msb</a:t>
            </a:r>
            <a:endParaRPr lang="en-US" dirty="0"/>
          </a:p>
          <a:p>
            <a:pPr lvl="1">
              <a:lnSpc>
                <a:spcPct val="92000"/>
              </a:lnSpc>
              <a:buNone/>
            </a:pPr>
            <a:endParaRPr lang="en-US" dirty="0" smtClean="0"/>
          </a:p>
        </p:txBody>
      </p:sp>
    </p:spTree>
    <p:extLst>
      <p:ext uri="{BB962C8B-B14F-4D97-AF65-F5344CB8AC3E}">
        <p14:creationId xmlns:p14="http://schemas.microsoft.com/office/powerpoint/2010/main" val="299054920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0962" name="Rectangle 2"/>
          <p:cNvSpPr>
            <a:spLocks noGrp="1" noChangeArrowheads="1"/>
          </p:cNvSpPr>
          <p:nvPr>
            <p:ph type="title"/>
            <p:custDataLst>
              <p:tags r:id="rId1"/>
            </p:custDataLst>
          </p:nvPr>
        </p:nvSpPr>
        <p:spPr/>
        <p:txBody>
          <a:bodyPr>
            <a:noAutofit/>
          </a:bodyPr>
          <a:lstStyle/>
          <a:p>
            <a:r>
              <a:rPr lang="en-US"/>
              <a:t>Overflow</a:t>
            </a:r>
          </a:p>
        </p:txBody>
      </p:sp>
      <p:sp>
        <p:nvSpPr>
          <p:cNvPr id="1960963" name="Rectangle 3"/>
          <p:cNvSpPr>
            <a:spLocks noGrp="1" noChangeArrowheads="1"/>
          </p:cNvSpPr>
          <p:nvPr>
            <p:ph idx="1"/>
            <p:custDataLst>
              <p:tags r:id="rId2"/>
            </p:custDataLst>
          </p:nvPr>
        </p:nvSpPr>
        <p:spPr/>
        <p:txBody>
          <a:bodyPr>
            <a:noAutofit/>
          </a:bodyPr>
          <a:lstStyle/>
          <a:p>
            <a:pPr>
              <a:lnSpc>
                <a:spcPct val="92000"/>
              </a:lnSpc>
            </a:pPr>
            <a:r>
              <a:rPr lang="en-US" dirty="0" smtClean="0"/>
              <a:t>When can </a:t>
            </a:r>
            <a:r>
              <a:rPr lang="en-US" dirty="0" smtClean="0">
                <a:solidFill>
                  <a:schemeClr val="accent1"/>
                </a:solidFill>
              </a:rPr>
              <a:t>overflow</a:t>
            </a:r>
            <a:r>
              <a:rPr lang="en-US" dirty="0" smtClean="0"/>
              <a:t> occur?</a:t>
            </a:r>
          </a:p>
          <a:p>
            <a:pPr lvl="1">
              <a:lnSpc>
                <a:spcPct val="92000"/>
              </a:lnSpc>
            </a:pPr>
            <a:endParaRPr lang="en-US" dirty="0" smtClean="0"/>
          </a:p>
          <a:p>
            <a:pPr lvl="2">
              <a:lnSpc>
                <a:spcPct val="92000"/>
              </a:lnSpc>
            </a:pPr>
            <a:endParaRPr lang="en-US" dirty="0" smtClean="0"/>
          </a:p>
          <a:p>
            <a:pPr lvl="2">
              <a:lnSpc>
                <a:spcPct val="92000"/>
              </a:lnSpc>
            </a:pPr>
            <a:endParaRPr lang="en-US" dirty="0" smtClean="0"/>
          </a:p>
          <a:p>
            <a:pPr lvl="1">
              <a:lnSpc>
                <a:spcPct val="92000"/>
              </a:lnSpc>
            </a:pPr>
            <a:endParaRPr lang="en-US" dirty="0" smtClean="0"/>
          </a:p>
          <a:p>
            <a:pPr lvl="2">
              <a:lnSpc>
                <a:spcPct val="92000"/>
              </a:lnSpc>
            </a:pPr>
            <a:endParaRPr lang="en-US" dirty="0" smtClean="0"/>
          </a:p>
          <a:p>
            <a:pPr lvl="2">
              <a:lnSpc>
                <a:spcPct val="92000"/>
              </a:lnSpc>
            </a:pPr>
            <a:endParaRPr lang="en-US" dirty="0" smtClean="0"/>
          </a:p>
          <a:p>
            <a:pPr lvl="1">
              <a:lnSpc>
                <a:spcPct val="92000"/>
              </a:lnSpc>
            </a:pPr>
            <a:endParaRPr lang="en-US" dirty="0" smtClean="0"/>
          </a:p>
          <a:p>
            <a:pPr lvl="2">
              <a:lnSpc>
                <a:spcPct val="92000"/>
              </a:lnSpc>
            </a:pPr>
            <a:endParaRPr lang="en-US" dirty="0"/>
          </a:p>
          <a:p>
            <a:pPr lvl="2">
              <a:lnSpc>
                <a:spcPct val="92000"/>
              </a:lnSpc>
            </a:pPr>
            <a:endParaRPr lang="en-US" dirty="0" smtClean="0"/>
          </a:p>
          <a:p>
            <a:pPr>
              <a:lnSpc>
                <a:spcPct val="92000"/>
              </a:lnSpc>
            </a:pPr>
            <a:r>
              <a:rPr lang="en-US" dirty="0">
                <a:solidFill>
                  <a:schemeClr val="accent1"/>
                </a:solidFill>
              </a:rPr>
              <a:t>Rule of thumb:</a:t>
            </a:r>
          </a:p>
          <a:p>
            <a:pPr lvl="1">
              <a:lnSpc>
                <a:spcPct val="92000"/>
              </a:lnSpc>
            </a:pPr>
            <a:r>
              <a:rPr lang="en-US" dirty="0"/>
              <a:t>Overflow happened </a:t>
            </a:r>
            <a:r>
              <a:rPr lang="en-US" dirty="0" err="1"/>
              <a:t>iff</a:t>
            </a:r>
            <a:r>
              <a:rPr lang="en-US" dirty="0"/>
              <a:t/>
            </a:r>
            <a:br>
              <a:rPr lang="en-US" dirty="0"/>
            </a:br>
            <a:r>
              <a:rPr lang="en-US" dirty="0"/>
              <a:t>	carry into </a:t>
            </a:r>
            <a:r>
              <a:rPr lang="en-US" dirty="0" err="1"/>
              <a:t>msb</a:t>
            </a:r>
            <a:r>
              <a:rPr lang="en-US" dirty="0"/>
              <a:t> != carry out of </a:t>
            </a:r>
            <a:r>
              <a:rPr lang="en-US" dirty="0" err="1"/>
              <a:t>msb</a:t>
            </a:r>
            <a:endParaRPr lang="en-US" dirty="0"/>
          </a:p>
          <a:p>
            <a:pPr lvl="1">
              <a:lnSpc>
                <a:spcPct val="92000"/>
              </a:lnSpc>
              <a:buNone/>
            </a:pPr>
            <a:endParaRPr lang="en-US" dirty="0" smtClean="0"/>
          </a:p>
        </p:txBody>
      </p:sp>
      <p:graphicFrame>
        <p:nvGraphicFramePr>
          <p:cNvPr id="5" name="Table 4"/>
          <p:cNvGraphicFramePr>
            <a:graphicFrameLocks noGrp="1"/>
          </p:cNvGraphicFramePr>
          <p:nvPr>
            <p:extLst>
              <p:ext uri="{D42A27DB-BD31-4B8C-83A1-F6EECF244321}">
                <p14:modId xmlns:p14="http://schemas.microsoft.com/office/powerpoint/2010/main" val="3036784832"/>
              </p:ext>
            </p:extLst>
          </p:nvPr>
        </p:nvGraphicFramePr>
        <p:xfrm>
          <a:off x="5105400" y="1524000"/>
          <a:ext cx="2878979" cy="3337560"/>
        </p:xfrm>
        <a:graphic>
          <a:graphicData uri="http://schemas.openxmlformats.org/drawingml/2006/table">
            <a:tbl>
              <a:tblPr firstRow="1" bandRow="1">
                <a:tableStyleId>{5C22544A-7EE6-4342-B048-85BDC9FD1C3A}</a:tableStyleId>
              </a:tblPr>
              <a:tblGrid>
                <a:gridCol w="516778"/>
                <a:gridCol w="457200"/>
                <a:gridCol w="533400"/>
                <a:gridCol w="685800"/>
                <a:gridCol w="685801"/>
              </a:tblGrid>
              <a:tr h="370840">
                <a:tc>
                  <a:txBody>
                    <a:bodyPr/>
                    <a:lstStyle/>
                    <a:p>
                      <a:r>
                        <a:rPr lang="en-US" dirty="0" smtClean="0">
                          <a:solidFill>
                            <a:schemeClr val="tx1"/>
                          </a:solidFill>
                        </a:rPr>
                        <a:t>A</a:t>
                      </a:r>
                      <a:endParaRPr lang="en-US" dirty="0">
                        <a:solidFill>
                          <a:schemeClr val="tx1"/>
                        </a:solidFill>
                      </a:endParaRPr>
                    </a:p>
                  </a:txBody>
                  <a:tcPr>
                    <a:noFill/>
                  </a:tcPr>
                </a:tc>
                <a:tc>
                  <a:txBody>
                    <a:bodyPr/>
                    <a:lstStyle/>
                    <a:p>
                      <a:r>
                        <a:rPr lang="en-US" dirty="0" smtClean="0">
                          <a:solidFill>
                            <a:schemeClr val="tx1"/>
                          </a:solidFill>
                        </a:rPr>
                        <a:t>B</a:t>
                      </a:r>
                      <a:endParaRPr lang="en-US" dirty="0">
                        <a:solidFill>
                          <a:schemeClr val="tx1"/>
                        </a:solidFill>
                      </a:endParaRPr>
                    </a:p>
                  </a:txBody>
                  <a:tcPr>
                    <a:noFill/>
                  </a:tcPr>
                </a:tc>
                <a:tc>
                  <a:txBody>
                    <a:bodyPr/>
                    <a:lstStyle/>
                    <a:p>
                      <a:r>
                        <a:rPr lang="en-US" dirty="0" err="1" smtClean="0">
                          <a:solidFill>
                            <a:schemeClr val="tx1"/>
                          </a:solidFill>
                        </a:rPr>
                        <a:t>C</a:t>
                      </a:r>
                      <a:r>
                        <a:rPr lang="en-US" baseline="-25000" dirty="0" err="1" smtClean="0">
                          <a:solidFill>
                            <a:schemeClr val="tx1"/>
                          </a:solidFill>
                        </a:rPr>
                        <a:t>in</a:t>
                      </a:r>
                      <a:endParaRPr lang="en-US" baseline="-25000"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err="1" smtClean="0">
                          <a:solidFill>
                            <a:schemeClr val="tx1"/>
                          </a:solidFill>
                        </a:rPr>
                        <a:t>C</a:t>
                      </a:r>
                      <a:r>
                        <a:rPr lang="en-US" baseline="-25000" dirty="0" err="1" smtClean="0">
                          <a:solidFill>
                            <a:schemeClr val="tx1"/>
                          </a:solidFill>
                        </a:rPr>
                        <a:t>out</a:t>
                      </a:r>
                      <a:endParaRPr lang="en-US" baseline="-25000"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tx1"/>
                          </a:solidFill>
                        </a:rPr>
                        <a:t>S</a:t>
                      </a:r>
                      <a:endParaRPr lang="en-US" dirty="0">
                        <a:solidFill>
                          <a:schemeClr val="tx1"/>
                        </a:solidFill>
                      </a:endParaRPr>
                    </a:p>
                  </a:txBody>
                  <a:tcPr>
                    <a:noFill/>
                  </a:tcPr>
                </a:tc>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tx1"/>
                          </a:solidFill>
                        </a:rPr>
                        <a:t>0</a:t>
                      </a:r>
                      <a:endParaRPr lang="en-US"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tx1"/>
                          </a:solidFill>
                        </a:rPr>
                        <a:t>0</a:t>
                      </a:r>
                      <a:endParaRPr lang="en-US" dirty="0">
                        <a:solidFill>
                          <a:schemeClr val="tx1"/>
                        </a:solidFill>
                      </a:endParaRPr>
                    </a:p>
                  </a:txBody>
                  <a:tcPr>
                    <a:noFill/>
                  </a:tcPr>
                </a:tc>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accent1"/>
                          </a:solidFill>
                        </a:rPr>
                        <a:t>1</a:t>
                      </a:r>
                      <a:endParaRPr lang="en-US" dirty="0">
                        <a:solidFill>
                          <a:schemeClr val="accent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1"/>
                          </a:solidFill>
                        </a:rPr>
                        <a:t>0</a:t>
                      </a:r>
                      <a:endParaRPr lang="en-US" dirty="0">
                        <a:solidFill>
                          <a:schemeClr val="accent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tx1"/>
                          </a:solidFill>
                        </a:rPr>
                        <a:t>1</a:t>
                      </a:r>
                      <a:endParaRPr lang="en-US" dirty="0">
                        <a:solidFill>
                          <a:schemeClr val="tx1"/>
                        </a:solidFill>
                      </a:endParaRPr>
                    </a:p>
                  </a:txBody>
                  <a:tcPr>
                    <a:noFill/>
                  </a:tcPr>
                </a:tc>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tx1"/>
                          </a:solidFill>
                        </a:rPr>
                        <a:t>0</a:t>
                      </a:r>
                      <a:endParaRPr lang="en-US"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tx1"/>
                          </a:solidFill>
                        </a:rPr>
                        <a:t>1</a:t>
                      </a:r>
                      <a:endParaRPr lang="en-US" dirty="0">
                        <a:solidFill>
                          <a:schemeClr val="tx1"/>
                        </a:solidFill>
                      </a:endParaRPr>
                    </a:p>
                  </a:txBody>
                  <a:tcPr>
                    <a:noFill/>
                  </a:tcPr>
                </a:tc>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tx1"/>
                          </a:solidFill>
                        </a:rPr>
                        <a:t>1</a:t>
                      </a:r>
                      <a:endParaRPr lang="en-US"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tx1"/>
                          </a:solidFill>
                        </a:rPr>
                        <a:t>0</a:t>
                      </a:r>
                      <a:endParaRPr lang="en-US" dirty="0">
                        <a:solidFill>
                          <a:schemeClr val="tx1"/>
                        </a:solidFill>
                      </a:endParaRPr>
                    </a:p>
                  </a:txBody>
                  <a:tcPr>
                    <a:noFill/>
                  </a:tcPr>
                </a:tc>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tx1"/>
                          </a:solidFill>
                        </a:rPr>
                        <a:t>0</a:t>
                      </a:r>
                      <a:endParaRPr lang="en-US"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tx1"/>
                          </a:solidFill>
                        </a:rPr>
                        <a:t>1</a:t>
                      </a:r>
                      <a:endParaRPr lang="en-US" dirty="0">
                        <a:solidFill>
                          <a:schemeClr val="tx1"/>
                        </a:solidFill>
                      </a:endParaRPr>
                    </a:p>
                  </a:txBody>
                  <a:tcPr>
                    <a:noFill/>
                  </a:tcPr>
                </a:tc>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tx1"/>
                          </a:solidFill>
                        </a:rPr>
                        <a:t>1</a:t>
                      </a:r>
                      <a:endParaRPr lang="en-US"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tx1"/>
                          </a:solidFill>
                        </a:rPr>
                        <a:t>0</a:t>
                      </a:r>
                      <a:endParaRPr lang="en-US" dirty="0">
                        <a:solidFill>
                          <a:schemeClr val="tx1"/>
                        </a:solidFill>
                      </a:endParaRPr>
                    </a:p>
                  </a:txBody>
                  <a:tcPr>
                    <a:noFill/>
                  </a:tcPr>
                </a:tc>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rgbClr val="00B050"/>
                          </a:solidFill>
                        </a:rPr>
                        <a:t>0</a:t>
                      </a:r>
                      <a:endParaRPr lang="en-US" dirty="0">
                        <a:solidFill>
                          <a:srgbClr val="00B050"/>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rgbClr val="00B050"/>
                          </a:solidFill>
                        </a:rPr>
                        <a:t>1</a:t>
                      </a:r>
                      <a:endParaRPr lang="en-US" dirty="0">
                        <a:solidFill>
                          <a:srgbClr val="00B050"/>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tx1"/>
                          </a:solidFill>
                        </a:rPr>
                        <a:t>0</a:t>
                      </a:r>
                      <a:endParaRPr lang="en-US" dirty="0">
                        <a:solidFill>
                          <a:schemeClr val="tx1"/>
                        </a:solidFill>
                      </a:endParaRPr>
                    </a:p>
                  </a:txBody>
                  <a:tcPr>
                    <a:noFill/>
                  </a:tcPr>
                </a:tc>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tx1"/>
                          </a:solidFill>
                        </a:rPr>
                        <a:t>1</a:t>
                      </a:r>
                      <a:endParaRPr lang="en-US"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tx1"/>
                          </a:solidFill>
                        </a:rPr>
                        <a:t>1</a:t>
                      </a:r>
                      <a:endParaRPr lang="en-US" dirty="0">
                        <a:solidFill>
                          <a:schemeClr val="tx1"/>
                        </a:solidFill>
                      </a:endParaRPr>
                    </a:p>
                  </a:txBody>
                  <a:tcPr>
                    <a:noFill/>
                  </a:tcPr>
                </a:tc>
              </a:tr>
            </a:tbl>
          </a:graphicData>
        </a:graphic>
      </p:graphicFrame>
      <p:sp>
        <p:nvSpPr>
          <p:cNvPr id="21" name="Line 23"/>
          <p:cNvSpPr>
            <a:spLocks noChangeShapeType="1"/>
          </p:cNvSpPr>
          <p:nvPr>
            <p:custDataLst>
              <p:tags r:id="rId3"/>
            </p:custDataLst>
          </p:nvPr>
        </p:nvSpPr>
        <p:spPr bwMode="auto">
          <a:xfrm flipH="1">
            <a:off x="3048000" y="3981374"/>
            <a:ext cx="457200" cy="0"/>
          </a:xfrm>
          <a:prstGeom prst="line">
            <a:avLst/>
          </a:prstGeom>
          <a:noFill/>
          <a:ln w="25400">
            <a:solidFill>
              <a:srgbClr val="FFFFFF"/>
            </a:solidFill>
            <a:round/>
            <a:headEnd type="none" w="med" len="med"/>
            <a:tailEnd type="arrow" w="med" len="med"/>
          </a:ln>
          <a:effectLst/>
        </p:spPr>
        <p:txBody>
          <a:bodyPr anchor="ctr">
            <a:spAutoFit/>
          </a:bodyPr>
          <a:lstStyle/>
          <a:p>
            <a:endParaRPr lang="en-US"/>
          </a:p>
        </p:txBody>
      </p:sp>
      <p:sp>
        <p:nvSpPr>
          <p:cNvPr id="22" name="Rectangle 26"/>
          <p:cNvSpPr>
            <a:spLocks noChangeArrowheads="1"/>
          </p:cNvSpPr>
          <p:nvPr>
            <p:custDataLst>
              <p:tags r:id="rId4"/>
            </p:custDataLst>
          </p:nvPr>
        </p:nvSpPr>
        <p:spPr bwMode="auto">
          <a:xfrm>
            <a:off x="1828800" y="3447974"/>
            <a:ext cx="1219200" cy="990600"/>
          </a:xfrm>
          <a:prstGeom prst="rect">
            <a:avLst/>
          </a:prstGeom>
          <a:noFill/>
          <a:ln w="25400" algn="ctr">
            <a:solidFill>
              <a:schemeClr val="accent1"/>
            </a:solidFill>
            <a:miter lim="800000"/>
            <a:headEnd/>
            <a:tailEnd/>
          </a:ln>
          <a:effectLst/>
        </p:spPr>
        <p:txBody>
          <a:bodyPr anchor="ctr">
            <a:spAutoFit/>
          </a:bodyPr>
          <a:lstStyle/>
          <a:p>
            <a:endParaRPr lang="en-US"/>
          </a:p>
        </p:txBody>
      </p:sp>
      <p:sp>
        <p:nvSpPr>
          <p:cNvPr id="23" name="Line 28"/>
          <p:cNvSpPr>
            <a:spLocks noChangeShapeType="1"/>
          </p:cNvSpPr>
          <p:nvPr>
            <p:custDataLst>
              <p:tags r:id="rId5"/>
            </p:custDataLst>
          </p:nvPr>
        </p:nvSpPr>
        <p:spPr bwMode="auto">
          <a:xfrm>
            <a:off x="2133600" y="3066974"/>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24" name="Line 29"/>
          <p:cNvSpPr>
            <a:spLocks noChangeShapeType="1"/>
          </p:cNvSpPr>
          <p:nvPr>
            <p:custDataLst>
              <p:tags r:id="rId6"/>
            </p:custDataLst>
          </p:nvPr>
        </p:nvSpPr>
        <p:spPr bwMode="auto">
          <a:xfrm>
            <a:off x="2819400" y="3066974"/>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25" name="Line 30"/>
          <p:cNvSpPr>
            <a:spLocks noChangeShapeType="1"/>
          </p:cNvSpPr>
          <p:nvPr>
            <p:custDataLst>
              <p:tags r:id="rId7"/>
            </p:custDataLst>
          </p:nvPr>
        </p:nvSpPr>
        <p:spPr bwMode="auto">
          <a:xfrm flipH="1">
            <a:off x="1219200" y="3981374"/>
            <a:ext cx="609600" cy="0"/>
          </a:xfrm>
          <a:prstGeom prst="line">
            <a:avLst/>
          </a:prstGeom>
          <a:noFill/>
          <a:ln w="25400">
            <a:solidFill>
              <a:srgbClr val="FFFFFF"/>
            </a:solidFill>
            <a:round/>
            <a:headEnd type="none" w="med" len="med"/>
            <a:tailEnd type="arrow" w="med" len="med"/>
          </a:ln>
          <a:effectLst/>
        </p:spPr>
        <p:txBody>
          <a:bodyPr wrap="square" anchor="ctr">
            <a:spAutoFit/>
          </a:bodyPr>
          <a:lstStyle/>
          <a:p>
            <a:endParaRPr lang="en-US"/>
          </a:p>
        </p:txBody>
      </p:sp>
      <p:sp>
        <p:nvSpPr>
          <p:cNvPr id="26" name="Line 31"/>
          <p:cNvSpPr>
            <a:spLocks noChangeShapeType="1"/>
          </p:cNvSpPr>
          <p:nvPr>
            <p:custDataLst>
              <p:tags r:id="rId8"/>
            </p:custDataLst>
          </p:nvPr>
        </p:nvSpPr>
        <p:spPr bwMode="auto">
          <a:xfrm>
            <a:off x="2438400" y="4438574"/>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27" name="Text Box 32"/>
          <p:cNvSpPr txBox="1">
            <a:spLocks noChangeArrowheads="1"/>
          </p:cNvSpPr>
          <p:nvPr>
            <p:custDataLst>
              <p:tags r:id="rId9"/>
            </p:custDataLst>
          </p:nvPr>
        </p:nvSpPr>
        <p:spPr bwMode="auto">
          <a:xfrm>
            <a:off x="2057400" y="4619587"/>
            <a:ext cx="8382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Calibri"/>
              </a:rPr>
              <a:t>S</a:t>
            </a:r>
            <a:r>
              <a:rPr lang="en-US" sz="2800" baseline="-25000" dirty="0" smtClean="0">
                <a:solidFill>
                  <a:srgbClr val="FFFFFF"/>
                </a:solidFill>
                <a:latin typeface="Calibri"/>
              </a:rPr>
              <a:t>MSB</a:t>
            </a:r>
            <a:endParaRPr lang="en-US" sz="2800" baseline="-25000" dirty="0">
              <a:solidFill>
                <a:srgbClr val="FFFFFF"/>
              </a:solidFill>
              <a:latin typeface="Calibri"/>
            </a:endParaRPr>
          </a:p>
        </p:txBody>
      </p:sp>
      <p:sp>
        <p:nvSpPr>
          <p:cNvPr id="28" name="Text Box 33"/>
          <p:cNvSpPr txBox="1">
            <a:spLocks noChangeArrowheads="1"/>
          </p:cNvSpPr>
          <p:nvPr>
            <p:custDataLst>
              <p:tags r:id="rId10"/>
            </p:custDataLst>
          </p:nvPr>
        </p:nvSpPr>
        <p:spPr bwMode="auto">
          <a:xfrm>
            <a:off x="-152400" y="3524174"/>
            <a:ext cx="1143000" cy="1082675"/>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over</a:t>
            </a:r>
            <a:br>
              <a:rPr lang="en-US" sz="2800" dirty="0">
                <a:solidFill>
                  <a:srgbClr val="FFFFFF"/>
                </a:solidFill>
                <a:latin typeface="Calibri"/>
              </a:rPr>
            </a:br>
            <a:r>
              <a:rPr lang="en-US" sz="2800" dirty="0">
                <a:solidFill>
                  <a:srgbClr val="FFFFFF"/>
                </a:solidFill>
                <a:latin typeface="Calibri"/>
              </a:rPr>
              <a:t>flow</a:t>
            </a:r>
            <a:endParaRPr lang="en-US" sz="2800" baseline="-25000" dirty="0">
              <a:solidFill>
                <a:srgbClr val="FFFFFF"/>
              </a:solidFill>
              <a:latin typeface="Calibri"/>
            </a:endParaRPr>
          </a:p>
        </p:txBody>
      </p:sp>
      <p:sp>
        <p:nvSpPr>
          <p:cNvPr id="29" name="Line 39"/>
          <p:cNvSpPr>
            <a:spLocks noChangeShapeType="1"/>
          </p:cNvSpPr>
          <p:nvPr>
            <p:custDataLst>
              <p:tags r:id="rId11"/>
            </p:custDataLst>
          </p:nvPr>
        </p:nvSpPr>
        <p:spPr bwMode="auto">
          <a:xfrm>
            <a:off x="3276600" y="3981374"/>
            <a:ext cx="0" cy="609600"/>
          </a:xfrm>
          <a:prstGeom prst="line">
            <a:avLst/>
          </a:prstGeom>
          <a:noFill/>
          <a:ln w="25400">
            <a:solidFill>
              <a:srgbClr val="FFFFFF"/>
            </a:solidFill>
            <a:round/>
            <a:headEnd type="oval"/>
            <a:tailEnd/>
          </a:ln>
          <a:effectLst/>
        </p:spPr>
        <p:txBody>
          <a:bodyPr anchor="ctr">
            <a:spAutoFit/>
          </a:bodyPr>
          <a:lstStyle/>
          <a:p>
            <a:endParaRPr lang="en-US"/>
          </a:p>
        </p:txBody>
      </p:sp>
      <p:sp>
        <p:nvSpPr>
          <p:cNvPr id="30" name="Line 40"/>
          <p:cNvSpPr>
            <a:spLocks noChangeShapeType="1"/>
          </p:cNvSpPr>
          <p:nvPr>
            <p:custDataLst>
              <p:tags r:id="rId12"/>
            </p:custDataLst>
          </p:nvPr>
        </p:nvSpPr>
        <p:spPr bwMode="auto">
          <a:xfrm flipH="1">
            <a:off x="1600200" y="4590974"/>
            <a:ext cx="1676400" cy="0"/>
          </a:xfrm>
          <a:prstGeom prst="line">
            <a:avLst/>
          </a:prstGeom>
          <a:noFill/>
          <a:ln w="25400">
            <a:solidFill>
              <a:srgbClr val="FFFFFF"/>
            </a:solidFill>
            <a:round/>
            <a:headEnd/>
            <a:tailEnd/>
          </a:ln>
          <a:effectLst/>
        </p:spPr>
        <p:txBody>
          <a:bodyPr wrap="square" anchor="ctr">
            <a:spAutoFit/>
          </a:bodyPr>
          <a:lstStyle/>
          <a:p>
            <a:endParaRPr lang="en-US"/>
          </a:p>
        </p:txBody>
      </p:sp>
      <p:sp>
        <p:nvSpPr>
          <p:cNvPr id="31" name="Line 41"/>
          <p:cNvSpPr>
            <a:spLocks noChangeShapeType="1"/>
          </p:cNvSpPr>
          <p:nvPr>
            <p:custDataLst>
              <p:tags r:id="rId13"/>
            </p:custDataLst>
          </p:nvPr>
        </p:nvSpPr>
        <p:spPr bwMode="auto">
          <a:xfrm flipH="1">
            <a:off x="1600200" y="4187749"/>
            <a:ext cx="0" cy="387350"/>
          </a:xfrm>
          <a:prstGeom prst="line">
            <a:avLst/>
          </a:prstGeom>
          <a:noFill/>
          <a:ln w="25400">
            <a:solidFill>
              <a:srgbClr val="FFFFFF"/>
            </a:solidFill>
            <a:round/>
            <a:headEnd/>
            <a:tailEnd/>
          </a:ln>
          <a:effectLst/>
        </p:spPr>
        <p:txBody>
          <a:bodyPr anchor="ctr">
            <a:spAutoFit/>
          </a:bodyPr>
          <a:lstStyle/>
          <a:p>
            <a:endParaRPr lang="en-US"/>
          </a:p>
        </p:txBody>
      </p:sp>
      <p:sp>
        <p:nvSpPr>
          <p:cNvPr id="32" name="Line 43"/>
          <p:cNvSpPr>
            <a:spLocks noChangeShapeType="1"/>
          </p:cNvSpPr>
          <p:nvPr>
            <p:custDataLst>
              <p:tags r:id="rId14"/>
            </p:custDataLst>
          </p:nvPr>
        </p:nvSpPr>
        <p:spPr bwMode="auto">
          <a:xfrm>
            <a:off x="1219200" y="4198862"/>
            <a:ext cx="381000" cy="0"/>
          </a:xfrm>
          <a:prstGeom prst="line">
            <a:avLst/>
          </a:prstGeom>
          <a:noFill/>
          <a:ln w="28575">
            <a:solidFill>
              <a:srgbClr val="FFFFFF"/>
            </a:solidFill>
            <a:round/>
            <a:headEnd type="arrow" w="med" len="med"/>
            <a:tailEnd type="none" w="med" len="med"/>
          </a:ln>
          <a:effectLst/>
        </p:spPr>
        <p:txBody>
          <a:bodyPr/>
          <a:lstStyle/>
          <a:p>
            <a:endParaRPr lang="en-US"/>
          </a:p>
        </p:txBody>
      </p:sp>
      <p:sp>
        <p:nvSpPr>
          <p:cNvPr id="33" name="AutoShape 42"/>
          <p:cNvSpPr>
            <a:spLocks noChangeArrowheads="1"/>
          </p:cNvSpPr>
          <p:nvPr>
            <p:custDataLst>
              <p:tags r:id="rId15"/>
            </p:custDataLst>
          </p:nvPr>
        </p:nvSpPr>
        <p:spPr bwMode="auto">
          <a:xfrm>
            <a:off x="762000" y="3806749"/>
            <a:ext cx="447827" cy="546838"/>
          </a:xfrm>
          <a:prstGeom prst="moon">
            <a:avLst>
              <a:gd name="adj" fmla="val 76598"/>
            </a:avLst>
          </a:prstGeom>
          <a:noFill/>
          <a:ln w="38100" algn="ctr">
            <a:solidFill>
              <a:srgbClr val="FFFFFF"/>
            </a:solidFill>
            <a:miter lim="800000"/>
            <a:headEnd/>
            <a:tailEnd/>
          </a:ln>
          <a:effectLst/>
        </p:spPr>
        <p:txBody>
          <a:bodyPr anchor="ctr">
            <a:spAutoFit/>
          </a:bodyPr>
          <a:lstStyle/>
          <a:p>
            <a:endParaRPr lang="en-US"/>
          </a:p>
        </p:txBody>
      </p:sp>
      <p:sp>
        <p:nvSpPr>
          <p:cNvPr id="34" name="AutoShape 42"/>
          <p:cNvSpPr>
            <a:spLocks noChangeArrowheads="1"/>
          </p:cNvSpPr>
          <p:nvPr>
            <p:custDataLst>
              <p:tags r:id="rId16"/>
            </p:custDataLst>
          </p:nvPr>
        </p:nvSpPr>
        <p:spPr bwMode="auto">
          <a:xfrm>
            <a:off x="1143159" y="3815537"/>
            <a:ext cx="169041" cy="546839"/>
          </a:xfrm>
          <a:custGeom>
            <a:avLst/>
            <a:gdLst>
              <a:gd name="connsiteX0" fmla="*/ 776287 w 776287"/>
              <a:gd name="connsiteY0" fmla="*/ 889000 h 889000"/>
              <a:gd name="connsiteX1" fmla="*/ 229642 w 776287"/>
              <a:gd name="connsiteY1" fmla="*/ 760105 h 889000"/>
              <a:gd name="connsiteX2" fmla="*/ 229643 w 776287"/>
              <a:gd name="connsiteY2" fmla="*/ 128894 h 889000"/>
              <a:gd name="connsiteX3" fmla="*/ 776287 w 776287"/>
              <a:gd name="connsiteY3" fmla="*/ 0 h 889000"/>
              <a:gd name="connsiteX4" fmla="*/ 776289 w 776287"/>
              <a:gd name="connsiteY4" fmla="*/ 889002 h 889000"/>
              <a:gd name="connsiteX5" fmla="*/ 776287 w 776287"/>
              <a:gd name="connsiteY5" fmla="*/ 889000 h 889000"/>
              <a:gd name="connsiteX0" fmla="*/ 306191 w 852837"/>
              <a:gd name="connsiteY0" fmla="*/ 128894 h 889002"/>
              <a:gd name="connsiteX1" fmla="*/ 852835 w 852837"/>
              <a:gd name="connsiteY1" fmla="*/ 0 h 889002"/>
              <a:gd name="connsiteX2" fmla="*/ 852837 w 852837"/>
              <a:gd name="connsiteY2" fmla="*/ 889002 h 889002"/>
              <a:gd name="connsiteX3" fmla="*/ 852835 w 852837"/>
              <a:gd name="connsiteY3" fmla="*/ 889000 h 889002"/>
              <a:gd name="connsiteX4" fmla="*/ 306190 w 852837"/>
              <a:gd name="connsiteY4" fmla="*/ 760105 h 889002"/>
              <a:gd name="connsiteX5" fmla="*/ 397631 w 852837"/>
              <a:gd name="connsiteY5" fmla="*/ 220334 h 889002"/>
              <a:gd name="connsiteX0" fmla="*/ 852835 w 852837"/>
              <a:gd name="connsiteY0" fmla="*/ 0 h 889002"/>
              <a:gd name="connsiteX1" fmla="*/ 852837 w 852837"/>
              <a:gd name="connsiteY1" fmla="*/ 889002 h 889002"/>
              <a:gd name="connsiteX2" fmla="*/ 852835 w 852837"/>
              <a:gd name="connsiteY2" fmla="*/ 889000 h 889002"/>
              <a:gd name="connsiteX3" fmla="*/ 306190 w 852837"/>
              <a:gd name="connsiteY3" fmla="*/ 760105 h 889002"/>
              <a:gd name="connsiteX4" fmla="*/ 397631 w 852837"/>
              <a:gd name="connsiteY4" fmla="*/ 220334 h 889002"/>
              <a:gd name="connsiteX0" fmla="*/ 546645 w 546647"/>
              <a:gd name="connsiteY0" fmla="*/ 0 h 889002"/>
              <a:gd name="connsiteX1" fmla="*/ 546647 w 546647"/>
              <a:gd name="connsiteY1" fmla="*/ 889002 h 889002"/>
              <a:gd name="connsiteX2" fmla="*/ 546645 w 546647"/>
              <a:gd name="connsiteY2" fmla="*/ 889000 h 889002"/>
              <a:gd name="connsiteX3" fmla="*/ 0 w 546647"/>
              <a:gd name="connsiteY3" fmla="*/ 760105 h 889002"/>
              <a:gd name="connsiteX0" fmla="*/ 293023 w 293025"/>
              <a:gd name="connsiteY0" fmla="*/ 0 h 889002"/>
              <a:gd name="connsiteX1" fmla="*/ 293025 w 293025"/>
              <a:gd name="connsiteY1" fmla="*/ 889002 h 889002"/>
              <a:gd name="connsiteX2" fmla="*/ 293023 w 293025"/>
              <a:gd name="connsiteY2" fmla="*/ 889000 h 889002"/>
            </a:gdLst>
            <a:ahLst/>
            <a:cxnLst>
              <a:cxn ang="0">
                <a:pos x="connsiteX0" y="connsiteY0"/>
              </a:cxn>
              <a:cxn ang="0">
                <a:pos x="connsiteX1" y="connsiteY1"/>
              </a:cxn>
              <a:cxn ang="0">
                <a:pos x="connsiteX2" y="connsiteY2"/>
              </a:cxn>
            </a:cxnLst>
            <a:rect l="l" t="t" r="r" b="b"/>
            <a:pathLst>
              <a:path w="293025" h="889002">
                <a:moveTo>
                  <a:pt x="293023" y="0"/>
                </a:moveTo>
                <a:cubicBezTo>
                  <a:pt x="0" y="272584"/>
                  <a:pt x="0" y="616418"/>
                  <a:pt x="293025" y="889002"/>
                </a:cubicBezTo>
                <a:lnTo>
                  <a:pt x="293023" y="889000"/>
                </a:lnTo>
              </a:path>
            </a:pathLst>
          </a:custGeom>
          <a:noFill/>
          <a:ln w="38100" algn="ctr">
            <a:solidFill>
              <a:srgbClr val="FFFFFF"/>
            </a:solidFill>
            <a:miter lim="800000"/>
            <a:headEnd/>
            <a:tailEnd/>
          </a:ln>
          <a:effectLst/>
        </p:spPr>
        <p:txBody>
          <a:bodyPr anchor="ctr">
            <a:spAutoFit/>
          </a:bodyPr>
          <a:lstStyle/>
          <a:p>
            <a:endParaRPr lang="en-US"/>
          </a:p>
        </p:txBody>
      </p:sp>
      <p:sp>
        <p:nvSpPr>
          <p:cNvPr id="35" name="Line 23"/>
          <p:cNvSpPr>
            <a:spLocks noChangeShapeType="1"/>
          </p:cNvSpPr>
          <p:nvPr>
            <p:custDataLst>
              <p:tags r:id="rId17"/>
            </p:custDataLst>
          </p:nvPr>
        </p:nvSpPr>
        <p:spPr bwMode="auto">
          <a:xfrm flipH="1">
            <a:off x="533400" y="4073449"/>
            <a:ext cx="228600" cy="0"/>
          </a:xfrm>
          <a:prstGeom prst="line">
            <a:avLst/>
          </a:prstGeom>
          <a:noFill/>
          <a:ln w="25400">
            <a:solidFill>
              <a:srgbClr val="FFFFFF"/>
            </a:solidFill>
            <a:round/>
            <a:headEnd/>
            <a:tailEnd/>
          </a:ln>
          <a:effectLst/>
        </p:spPr>
        <p:txBody>
          <a:bodyPr wrap="square" anchor="ctr">
            <a:spAutoFit/>
          </a:bodyPr>
          <a:lstStyle/>
          <a:p>
            <a:endParaRPr lang="en-US"/>
          </a:p>
        </p:txBody>
      </p:sp>
      <p:sp>
        <p:nvSpPr>
          <p:cNvPr id="36" name="Text Box 27"/>
          <p:cNvSpPr txBox="1">
            <a:spLocks noChangeArrowheads="1"/>
          </p:cNvSpPr>
          <p:nvPr>
            <p:custDataLst>
              <p:tags r:id="rId18"/>
            </p:custDataLst>
          </p:nvPr>
        </p:nvSpPr>
        <p:spPr bwMode="auto">
          <a:xfrm>
            <a:off x="1295400" y="2533574"/>
            <a:ext cx="2514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Calibri"/>
              </a:rPr>
              <a:t>A</a:t>
            </a:r>
            <a:r>
              <a:rPr lang="en-US" sz="2800" baseline="-25000" dirty="0" smtClean="0">
                <a:solidFill>
                  <a:srgbClr val="FFFFFF"/>
                </a:solidFill>
                <a:latin typeface="Calibri"/>
              </a:rPr>
              <a:t>MSB</a:t>
            </a:r>
            <a:r>
              <a:rPr lang="en-US" sz="2800" dirty="0" smtClean="0">
                <a:solidFill>
                  <a:srgbClr val="FFFFFF"/>
                </a:solidFill>
                <a:latin typeface="Calibri"/>
              </a:rPr>
              <a:t>     B</a:t>
            </a:r>
            <a:r>
              <a:rPr lang="en-US" sz="2800" baseline="-25000" dirty="0" smtClean="0">
                <a:solidFill>
                  <a:srgbClr val="FFFFFF"/>
                </a:solidFill>
                <a:latin typeface="Calibri"/>
              </a:rPr>
              <a:t>MSB</a:t>
            </a:r>
            <a:endParaRPr lang="en-US" sz="2800" baseline="-25000" dirty="0">
              <a:solidFill>
                <a:srgbClr val="FFFFFF"/>
              </a:solidFill>
              <a:latin typeface="Calibri"/>
            </a:endParaRPr>
          </a:p>
        </p:txBody>
      </p:sp>
      <p:sp>
        <p:nvSpPr>
          <p:cNvPr id="37" name="Text Box 33"/>
          <p:cNvSpPr txBox="1">
            <a:spLocks noChangeArrowheads="1"/>
          </p:cNvSpPr>
          <p:nvPr>
            <p:custDataLst>
              <p:tags r:id="rId19"/>
            </p:custDataLst>
          </p:nvPr>
        </p:nvSpPr>
        <p:spPr bwMode="auto">
          <a:xfrm>
            <a:off x="1181100" y="3458154"/>
            <a:ext cx="1333500" cy="523220"/>
          </a:xfrm>
          <a:prstGeom prst="rect">
            <a:avLst/>
          </a:prstGeom>
          <a:noFill/>
          <a:ln w="25400" algn="ctr">
            <a:noFill/>
            <a:miter lim="800000"/>
            <a:headEnd/>
            <a:tailEnd/>
          </a:ln>
          <a:effectLst/>
        </p:spPr>
        <p:txBody>
          <a:bodyPr wrap="square">
            <a:spAutoFit/>
          </a:bodyPr>
          <a:lstStyle/>
          <a:p>
            <a:pPr algn="ctr" eaLnBrk="1" hangingPunct="1">
              <a:buClr>
                <a:srgbClr val="40458C"/>
              </a:buClr>
              <a:buSzPct val="100000"/>
              <a:buFont typeface="Times New Roman" pitchFamily="18" charset="0"/>
              <a:buNone/>
            </a:pPr>
            <a:r>
              <a:rPr lang="en-US" sz="2800" dirty="0" err="1" smtClean="0">
                <a:solidFill>
                  <a:srgbClr val="FFFFFF"/>
                </a:solidFill>
                <a:latin typeface="Calibri"/>
              </a:rPr>
              <a:t>C</a:t>
            </a:r>
            <a:r>
              <a:rPr lang="en-US" sz="2800" baseline="-25000" dirty="0" err="1" smtClean="0">
                <a:solidFill>
                  <a:srgbClr val="FFFFFF"/>
                </a:solidFill>
                <a:latin typeface="Calibri"/>
              </a:rPr>
              <a:t>out_MSB</a:t>
            </a:r>
            <a:endParaRPr lang="en-US" sz="2800" baseline="-25000" dirty="0">
              <a:solidFill>
                <a:srgbClr val="FFFFFF"/>
              </a:solidFill>
              <a:latin typeface="Calibri"/>
            </a:endParaRPr>
          </a:p>
        </p:txBody>
      </p:sp>
      <p:sp>
        <p:nvSpPr>
          <p:cNvPr id="38" name="Text Box 33"/>
          <p:cNvSpPr txBox="1">
            <a:spLocks noChangeArrowheads="1"/>
          </p:cNvSpPr>
          <p:nvPr>
            <p:custDataLst>
              <p:tags r:id="rId20"/>
            </p:custDataLst>
          </p:nvPr>
        </p:nvSpPr>
        <p:spPr bwMode="auto">
          <a:xfrm>
            <a:off x="2971800" y="3447974"/>
            <a:ext cx="1143000" cy="523220"/>
          </a:xfrm>
          <a:prstGeom prst="rect">
            <a:avLst/>
          </a:prstGeom>
          <a:noFill/>
          <a:ln w="25400" algn="ctr">
            <a:noFill/>
            <a:miter lim="800000"/>
            <a:headEnd/>
            <a:tailEnd/>
          </a:ln>
          <a:effectLst/>
        </p:spPr>
        <p:txBody>
          <a:bodyPr>
            <a:spAutoFit/>
          </a:bodyPr>
          <a:lstStyle/>
          <a:p>
            <a:pPr algn="ctr" eaLnBrk="1" hangingPunct="1">
              <a:buClr>
                <a:srgbClr val="40458C"/>
              </a:buClr>
              <a:buSzPct val="100000"/>
              <a:buFont typeface="Times New Roman" pitchFamily="18" charset="0"/>
              <a:buNone/>
            </a:pPr>
            <a:r>
              <a:rPr lang="en-US" sz="2800" dirty="0" err="1" smtClean="0">
                <a:solidFill>
                  <a:srgbClr val="FFFFFF"/>
                </a:solidFill>
                <a:latin typeface="Calibri"/>
              </a:rPr>
              <a:t>C</a:t>
            </a:r>
            <a:r>
              <a:rPr lang="en-US" sz="2800" baseline="-25000" dirty="0" err="1" smtClean="0">
                <a:solidFill>
                  <a:srgbClr val="FFFFFF"/>
                </a:solidFill>
                <a:latin typeface="Calibri"/>
              </a:rPr>
              <a:t>in_MSB</a:t>
            </a:r>
            <a:endParaRPr lang="en-US" sz="2800" baseline="-25000" dirty="0">
              <a:solidFill>
                <a:srgbClr val="FFFFFF"/>
              </a:solidFill>
              <a:latin typeface="Calibri"/>
            </a:endParaRPr>
          </a:p>
        </p:txBody>
      </p:sp>
      <p:sp>
        <p:nvSpPr>
          <p:cNvPr id="2" name="TextBox 1"/>
          <p:cNvSpPr txBox="1"/>
          <p:nvPr/>
        </p:nvSpPr>
        <p:spPr>
          <a:xfrm>
            <a:off x="6019800" y="1143000"/>
            <a:ext cx="612668" cy="369332"/>
          </a:xfrm>
          <a:prstGeom prst="rect">
            <a:avLst/>
          </a:prstGeom>
          <a:noFill/>
        </p:spPr>
        <p:txBody>
          <a:bodyPr wrap="none" rtlCol="0">
            <a:spAutoFit/>
          </a:bodyPr>
          <a:lstStyle/>
          <a:p>
            <a:r>
              <a:rPr lang="en-US" dirty="0" smtClean="0">
                <a:solidFill>
                  <a:schemeClr val="accent1"/>
                </a:solidFill>
              </a:rPr>
              <a:t>MSB</a:t>
            </a:r>
            <a:endParaRPr lang="en-US" dirty="0">
              <a:solidFill>
                <a:schemeClr val="accent1"/>
              </a:solidFill>
            </a:endParaRPr>
          </a:p>
        </p:txBody>
      </p:sp>
      <p:sp>
        <p:nvSpPr>
          <p:cNvPr id="3" name="Oval 2"/>
          <p:cNvSpPr/>
          <p:nvPr/>
        </p:nvSpPr>
        <p:spPr>
          <a:xfrm>
            <a:off x="4876800" y="2286000"/>
            <a:ext cx="12192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7086600" y="2286000"/>
            <a:ext cx="6858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4953000" y="4114800"/>
            <a:ext cx="12192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7162800" y="4114800"/>
            <a:ext cx="6858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077200" y="2057400"/>
            <a:ext cx="1020279" cy="830997"/>
          </a:xfrm>
          <a:prstGeom prst="rect">
            <a:avLst/>
          </a:prstGeom>
          <a:noFill/>
        </p:spPr>
        <p:txBody>
          <a:bodyPr wrap="none" rtlCol="0">
            <a:spAutoFit/>
          </a:bodyPr>
          <a:lstStyle/>
          <a:p>
            <a:r>
              <a:rPr lang="en-US" sz="2400" dirty="0" smtClean="0">
                <a:solidFill>
                  <a:schemeClr val="accent1"/>
                </a:solidFill>
              </a:rPr>
              <a:t>Wrong</a:t>
            </a:r>
          </a:p>
          <a:p>
            <a:r>
              <a:rPr lang="en-US" sz="2400" dirty="0" smtClean="0">
                <a:solidFill>
                  <a:schemeClr val="accent1"/>
                </a:solidFill>
              </a:rPr>
              <a:t>Sign</a:t>
            </a:r>
            <a:endParaRPr lang="en-US" sz="2400" dirty="0">
              <a:solidFill>
                <a:schemeClr val="accent1"/>
              </a:solidFill>
            </a:endParaRPr>
          </a:p>
        </p:txBody>
      </p:sp>
      <p:sp>
        <p:nvSpPr>
          <p:cNvPr id="42" name="TextBox 41"/>
          <p:cNvSpPr txBox="1"/>
          <p:nvPr/>
        </p:nvSpPr>
        <p:spPr>
          <a:xfrm>
            <a:off x="7971321" y="3886200"/>
            <a:ext cx="1020279" cy="830997"/>
          </a:xfrm>
          <a:prstGeom prst="rect">
            <a:avLst/>
          </a:prstGeom>
          <a:noFill/>
        </p:spPr>
        <p:txBody>
          <a:bodyPr wrap="none" rtlCol="0">
            <a:spAutoFit/>
          </a:bodyPr>
          <a:lstStyle/>
          <a:p>
            <a:r>
              <a:rPr lang="en-US" sz="2400" dirty="0" smtClean="0">
                <a:solidFill>
                  <a:schemeClr val="accent1"/>
                </a:solidFill>
              </a:rPr>
              <a:t>Wrong</a:t>
            </a:r>
          </a:p>
          <a:p>
            <a:r>
              <a:rPr lang="en-US" sz="2400" dirty="0" smtClean="0">
                <a:solidFill>
                  <a:schemeClr val="accent1"/>
                </a:solidFill>
              </a:rPr>
              <a:t>Sign</a:t>
            </a:r>
            <a:endParaRPr lang="en-US" sz="2400" dirty="0">
              <a:solidFill>
                <a:schemeClr val="accent1"/>
              </a:solidFill>
            </a:endParaRPr>
          </a:p>
        </p:txBody>
      </p:sp>
    </p:spTree>
    <p:extLst>
      <p:ext uri="{BB962C8B-B14F-4D97-AF65-F5344CB8AC3E}">
        <p14:creationId xmlns:p14="http://schemas.microsoft.com/office/powerpoint/2010/main" val="276293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7" grpId="0"/>
      <p:bldP spid="28" grpId="0"/>
      <p:bldP spid="29" grpId="0" animBg="1"/>
      <p:bldP spid="30" grpId="0" animBg="1"/>
      <p:bldP spid="31" grpId="0" animBg="1"/>
      <p:bldP spid="32" grpId="0" animBg="1"/>
      <p:bldP spid="33" grpId="0" animBg="1"/>
      <p:bldP spid="34" grpId="0" animBg="1"/>
      <p:bldP spid="35" grpId="0" animBg="1"/>
      <p:bldP spid="36" grpId="0"/>
      <p:bldP spid="37" grpId="0"/>
      <p:bldP spid="38" grpId="0"/>
      <p:bldP spid="3" grpId="0" animBg="1"/>
      <p:bldP spid="39" grpId="0" animBg="1"/>
      <p:bldP spid="40" grpId="0" animBg="1"/>
      <p:bldP spid="41" grpId="0" animBg="1"/>
      <p:bldP spid="4" grpId="0"/>
      <p:bldP spid="42" grpId="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63010" name="Rectangle 2"/>
          <p:cNvSpPr>
            <a:spLocks noGrp="1" noChangeArrowheads="1"/>
          </p:cNvSpPr>
          <p:nvPr>
            <p:ph type="title"/>
            <p:custDataLst>
              <p:tags r:id="rId1"/>
            </p:custDataLst>
          </p:nvPr>
        </p:nvSpPr>
        <p:spPr/>
        <p:txBody>
          <a:bodyPr>
            <a:noAutofit/>
          </a:bodyPr>
          <a:lstStyle/>
          <a:p>
            <a:r>
              <a:rPr lang="en-US" dirty="0"/>
              <a:t>Two’s Complement </a:t>
            </a:r>
            <a:r>
              <a:rPr lang="en-US" dirty="0" smtClean="0"/>
              <a:t>Adder</a:t>
            </a:r>
            <a:endParaRPr lang="en-US" dirty="0"/>
          </a:p>
        </p:txBody>
      </p:sp>
      <p:sp>
        <p:nvSpPr>
          <p:cNvPr id="47" name="Content Placeholder 46"/>
          <p:cNvSpPr>
            <a:spLocks noGrp="1"/>
          </p:cNvSpPr>
          <p:nvPr>
            <p:ph idx="1"/>
            <p:custDataLst>
              <p:tags r:id="rId2"/>
            </p:custDataLst>
          </p:nvPr>
        </p:nvSpPr>
        <p:spPr/>
        <p:txBody>
          <a:bodyPr/>
          <a:lstStyle/>
          <a:p>
            <a:r>
              <a:rPr lang="en-US" dirty="0" smtClean="0">
                <a:solidFill>
                  <a:schemeClr val="accent1"/>
                </a:solidFill>
                <a:latin typeface="Calibri"/>
              </a:rPr>
              <a:t>Two’s Complement Adder with overflow detection</a:t>
            </a:r>
          </a:p>
          <a:p>
            <a:endParaRPr lang="en-US" dirty="0"/>
          </a:p>
        </p:txBody>
      </p:sp>
      <p:sp>
        <p:nvSpPr>
          <p:cNvPr id="1963011" name="Rectangle 3"/>
          <p:cNvSpPr>
            <a:spLocks noChangeArrowheads="1"/>
          </p:cNvSpPr>
          <p:nvPr>
            <p:custDataLst>
              <p:tags r:id="rId3"/>
            </p:custDataLst>
          </p:nvPr>
        </p:nvSpPr>
        <p:spPr bwMode="auto">
          <a:xfrm>
            <a:off x="6858000" y="3446450"/>
            <a:ext cx="1219200" cy="990600"/>
          </a:xfrm>
          <a:prstGeom prst="rect">
            <a:avLst/>
          </a:prstGeom>
          <a:noFill/>
          <a:ln w="25400" algn="ctr">
            <a:solidFill>
              <a:schemeClr val="accent1"/>
            </a:solidFill>
            <a:miter lim="800000"/>
            <a:headEnd/>
            <a:tailEnd/>
          </a:ln>
          <a:effectLst/>
        </p:spPr>
        <p:txBody>
          <a:bodyPr anchor="ctr">
            <a:spAutoFit/>
          </a:bodyPr>
          <a:lstStyle/>
          <a:p>
            <a:endParaRPr lang="en-US"/>
          </a:p>
        </p:txBody>
      </p:sp>
      <p:sp>
        <p:nvSpPr>
          <p:cNvPr id="1963012" name="Text Box 4"/>
          <p:cNvSpPr txBox="1">
            <a:spLocks noChangeArrowheads="1"/>
          </p:cNvSpPr>
          <p:nvPr>
            <p:custDataLst>
              <p:tags r:id="rId4"/>
            </p:custDataLst>
          </p:nvPr>
        </p:nvSpPr>
        <p:spPr bwMode="auto">
          <a:xfrm>
            <a:off x="6324600" y="2532050"/>
            <a:ext cx="2514600" cy="592150"/>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A</a:t>
            </a:r>
            <a:r>
              <a:rPr lang="en-US" sz="2800" baseline="-25000" dirty="0">
                <a:solidFill>
                  <a:srgbClr val="FFFFFF"/>
                </a:solidFill>
                <a:latin typeface="Calibri"/>
              </a:rPr>
              <a:t>0</a:t>
            </a:r>
            <a:r>
              <a:rPr lang="en-US" sz="2800" dirty="0">
                <a:solidFill>
                  <a:srgbClr val="FFFFFF"/>
                </a:solidFill>
                <a:latin typeface="Calibri"/>
              </a:rPr>
              <a:t> </a:t>
            </a:r>
            <a:r>
              <a:rPr lang="en-US" sz="2800" dirty="0" smtClean="0">
                <a:solidFill>
                  <a:srgbClr val="FFFFFF"/>
                </a:solidFill>
                <a:latin typeface="Calibri"/>
              </a:rPr>
              <a:t>    </a:t>
            </a:r>
            <a:r>
              <a:rPr lang="en-US" sz="2800" dirty="0">
                <a:solidFill>
                  <a:srgbClr val="FFFFFF"/>
                </a:solidFill>
                <a:latin typeface="Calibri"/>
              </a:rPr>
              <a:t>B</a:t>
            </a:r>
            <a:r>
              <a:rPr lang="en-US" sz="2800" baseline="-25000" dirty="0">
                <a:solidFill>
                  <a:srgbClr val="FFFFFF"/>
                </a:solidFill>
                <a:latin typeface="Calibri"/>
              </a:rPr>
              <a:t>0</a:t>
            </a:r>
          </a:p>
        </p:txBody>
      </p:sp>
      <p:sp>
        <p:nvSpPr>
          <p:cNvPr id="1963013" name="Line 5"/>
          <p:cNvSpPr>
            <a:spLocks noChangeShapeType="1"/>
          </p:cNvSpPr>
          <p:nvPr>
            <p:custDataLst>
              <p:tags r:id="rId5"/>
            </p:custDataLst>
          </p:nvPr>
        </p:nvSpPr>
        <p:spPr bwMode="auto">
          <a:xfrm>
            <a:off x="7162800" y="3065450"/>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1963014" name="Line 6"/>
          <p:cNvSpPr>
            <a:spLocks noChangeShapeType="1"/>
          </p:cNvSpPr>
          <p:nvPr>
            <p:custDataLst>
              <p:tags r:id="rId6"/>
            </p:custDataLst>
          </p:nvPr>
        </p:nvSpPr>
        <p:spPr bwMode="auto">
          <a:xfrm>
            <a:off x="7848600" y="3065450"/>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1963015" name="Line 7"/>
          <p:cNvSpPr>
            <a:spLocks noChangeShapeType="1"/>
          </p:cNvSpPr>
          <p:nvPr>
            <p:custDataLst>
              <p:tags r:id="rId7"/>
            </p:custDataLst>
          </p:nvPr>
        </p:nvSpPr>
        <p:spPr bwMode="auto">
          <a:xfrm flipH="1">
            <a:off x="8077200" y="3979850"/>
            <a:ext cx="457200" cy="0"/>
          </a:xfrm>
          <a:prstGeom prst="line">
            <a:avLst/>
          </a:prstGeom>
          <a:noFill/>
          <a:ln w="25400">
            <a:solidFill>
              <a:srgbClr val="FFFFFF"/>
            </a:solidFill>
            <a:round/>
            <a:headEnd type="none" w="med" len="med"/>
            <a:tailEnd type="arrow" w="med" len="med"/>
          </a:ln>
          <a:effectLst/>
        </p:spPr>
        <p:txBody>
          <a:bodyPr anchor="ctr">
            <a:spAutoFit/>
          </a:bodyPr>
          <a:lstStyle/>
          <a:p>
            <a:endParaRPr lang="en-US"/>
          </a:p>
        </p:txBody>
      </p:sp>
      <p:sp>
        <p:nvSpPr>
          <p:cNvPr id="1963016" name="Line 8"/>
          <p:cNvSpPr>
            <a:spLocks noChangeShapeType="1"/>
          </p:cNvSpPr>
          <p:nvPr>
            <p:custDataLst>
              <p:tags r:id="rId8"/>
            </p:custDataLst>
          </p:nvPr>
        </p:nvSpPr>
        <p:spPr bwMode="auto">
          <a:xfrm flipH="1">
            <a:off x="6400800" y="3979850"/>
            <a:ext cx="457200" cy="0"/>
          </a:xfrm>
          <a:prstGeom prst="line">
            <a:avLst/>
          </a:prstGeom>
          <a:noFill/>
          <a:ln w="25400">
            <a:solidFill>
              <a:srgbClr val="FFFFFF"/>
            </a:solidFill>
            <a:round/>
            <a:headEnd type="none" w="med" len="med"/>
            <a:tailEnd type="arrow" w="med" len="med"/>
          </a:ln>
          <a:effectLst/>
        </p:spPr>
        <p:txBody>
          <a:bodyPr anchor="ctr">
            <a:spAutoFit/>
          </a:bodyPr>
          <a:lstStyle/>
          <a:p>
            <a:endParaRPr lang="en-US"/>
          </a:p>
        </p:txBody>
      </p:sp>
      <p:sp>
        <p:nvSpPr>
          <p:cNvPr id="1963017" name="Line 9"/>
          <p:cNvSpPr>
            <a:spLocks noChangeShapeType="1"/>
          </p:cNvSpPr>
          <p:nvPr>
            <p:custDataLst>
              <p:tags r:id="rId9"/>
            </p:custDataLst>
          </p:nvPr>
        </p:nvSpPr>
        <p:spPr bwMode="auto">
          <a:xfrm>
            <a:off x="7467600" y="4437050"/>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1963018" name="Text Box 10"/>
          <p:cNvSpPr txBox="1">
            <a:spLocks noChangeArrowheads="1"/>
          </p:cNvSpPr>
          <p:nvPr>
            <p:custDataLst>
              <p:tags r:id="rId10"/>
            </p:custDataLst>
          </p:nvPr>
        </p:nvSpPr>
        <p:spPr bwMode="auto">
          <a:xfrm>
            <a:off x="7086600" y="4818050"/>
            <a:ext cx="838200" cy="592150"/>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0</a:t>
            </a:r>
            <a:endParaRPr lang="en-US" sz="2800" baseline="-25000" dirty="0">
              <a:solidFill>
                <a:srgbClr val="FFFFFF"/>
              </a:solidFill>
              <a:latin typeface="Calibri"/>
            </a:endParaRPr>
          </a:p>
        </p:txBody>
      </p:sp>
      <p:sp>
        <p:nvSpPr>
          <p:cNvPr id="1963019" name="Rectangle 11"/>
          <p:cNvSpPr>
            <a:spLocks noChangeArrowheads="1"/>
          </p:cNvSpPr>
          <p:nvPr>
            <p:custDataLst>
              <p:tags r:id="rId11"/>
            </p:custDataLst>
          </p:nvPr>
        </p:nvSpPr>
        <p:spPr bwMode="auto">
          <a:xfrm>
            <a:off x="625475" y="533401"/>
            <a:ext cx="8075613" cy="914400"/>
          </a:xfrm>
          <a:prstGeom prst="rect">
            <a:avLst/>
          </a:prstGeom>
          <a:noFill/>
          <a:ln w="9525">
            <a:noFill/>
            <a:round/>
            <a:headEnd/>
            <a:tailEnd/>
          </a:ln>
          <a:effectLst/>
        </p:spPr>
        <p:txBody>
          <a:bodyPr lIns="0" tIns="0" rIns="0" bIns="0">
            <a:noAutofit/>
          </a:bodyPr>
          <a:lstStyle/>
          <a:p>
            <a:pPr marL="342900" indent="-342900">
              <a:spcBef>
                <a:spcPct val="20000"/>
              </a:spcBef>
              <a:buClr>
                <a:schemeClr val="tx2"/>
              </a:buClr>
              <a:buFontTx/>
              <a:buChar char="•"/>
            </a:pPr>
            <a:endParaRPr lang="en-US" sz="3200" dirty="0">
              <a:solidFill>
                <a:schemeClr val="accent1"/>
              </a:solidFill>
              <a:latin typeface="Calibri"/>
            </a:endParaRPr>
          </a:p>
        </p:txBody>
      </p:sp>
      <p:sp>
        <p:nvSpPr>
          <p:cNvPr id="1963020" name="Rectangle 12"/>
          <p:cNvSpPr>
            <a:spLocks noChangeArrowheads="1"/>
          </p:cNvSpPr>
          <p:nvPr>
            <p:custDataLst>
              <p:tags r:id="rId12"/>
            </p:custDataLst>
          </p:nvPr>
        </p:nvSpPr>
        <p:spPr bwMode="auto">
          <a:xfrm>
            <a:off x="5181600" y="3446450"/>
            <a:ext cx="1219200" cy="990600"/>
          </a:xfrm>
          <a:prstGeom prst="rect">
            <a:avLst/>
          </a:prstGeom>
          <a:noFill/>
          <a:ln w="25400" algn="ctr">
            <a:solidFill>
              <a:schemeClr val="accent1"/>
            </a:solidFill>
            <a:miter lim="800000"/>
            <a:headEnd/>
            <a:tailEnd/>
          </a:ln>
          <a:effectLst/>
        </p:spPr>
        <p:txBody>
          <a:bodyPr anchor="ctr">
            <a:spAutoFit/>
          </a:bodyPr>
          <a:lstStyle/>
          <a:p>
            <a:endParaRPr lang="en-US"/>
          </a:p>
        </p:txBody>
      </p:sp>
      <p:sp>
        <p:nvSpPr>
          <p:cNvPr id="1963021" name="Text Box 13"/>
          <p:cNvSpPr txBox="1">
            <a:spLocks noChangeArrowheads="1"/>
          </p:cNvSpPr>
          <p:nvPr>
            <p:custDataLst>
              <p:tags r:id="rId13"/>
            </p:custDataLst>
          </p:nvPr>
        </p:nvSpPr>
        <p:spPr bwMode="auto">
          <a:xfrm>
            <a:off x="4648200" y="2532050"/>
            <a:ext cx="2514600" cy="592150"/>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Calibri"/>
              </a:rPr>
              <a:t>A</a:t>
            </a:r>
            <a:r>
              <a:rPr lang="en-US" sz="2800" baseline="-25000" dirty="0" smtClean="0">
                <a:solidFill>
                  <a:srgbClr val="FFFFFF"/>
                </a:solidFill>
                <a:latin typeface="Calibri"/>
              </a:rPr>
              <a:t>1  </a:t>
            </a:r>
            <a:r>
              <a:rPr lang="en-US" sz="2800" dirty="0" smtClean="0">
                <a:solidFill>
                  <a:srgbClr val="FFFFFF"/>
                </a:solidFill>
                <a:latin typeface="Calibri"/>
              </a:rPr>
              <a:t>   </a:t>
            </a:r>
            <a:r>
              <a:rPr lang="en-US" sz="2800" dirty="0">
                <a:solidFill>
                  <a:srgbClr val="FFFFFF"/>
                </a:solidFill>
                <a:latin typeface="Calibri"/>
              </a:rPr>
              <a:t>B</a:t>
            </a:r>
            <a:r>
              <a:rPr lang="en-US" sz="2800" baseline="-25000" dirty="0">
                <a:solidFill>
                  <a:srgbClr val="FFFFFF"/>
                </a:solidFill>
                <a:latin typeface="Calibri"/>
              </a:rPr>
              <a:t>1</a:t>
            </a:r>
          </a:p>
        </p:txBody>
      </p:sp>
      <p:sp>
        <p:nvSpPr>
          <p:cNvPr id="1963022" name="Line 14"/>
          <p:cNvSpPr>
            <a:spLocks noChangeShapeType="1"/>
          </p:cNvSpPr>
          <p:nvPr>
            <p:custDataLst>
              <p:tags r:id="rId14"/>
            </p:custDataLst>
          </p:nvPr>
        </p:nvSpPr>
        <p:spPr bwMode="auto">
          <a:xfrm>
            <a:off x="5486400" y="3065450"/>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1963023" name="Line 15"/>
          <p:cNvSpPr>
            <a:spLocks noChangeShapeType="1"/>
          </p:cNvSpPr>
          <p:nvPr>
            <p:custDataLst>
              <p:tags r:id="rId15"/>
            </p:custDataLst>
          </p:nvPr>
        </p:nvSpPr>
        <p:spPr bwMode="auto">
          <a:xfrm>
            <a:off x="6172200" y="3065450"/>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1963024" name="Line 16"/>
          <p:cNvSpPr>
            <a:spLocks noChangeShapeType="1"/>
          </p:cNvSpPr>
          <p:nvPr>
            <p:custDataLst>
              <p:tags r:id="rId16"/>
            </p:custDataLst>
          </p:nvPr>
        </p:nvSpPr>
        <p:spPr bwMode="auto">
          <a:xfrm flipH="1">
            <a:off x="4724400" y="3979850"/>
            <a:ext cx="457200" cy="0"/>
          </a:xfrm>
          <a:prstGeom prst="line">
            <a:avLst/>
          </a:prstGeom>
          <a:noFill/>
          <a:ln w="25400">
            <a:solidFill>
              <a:srgbClr val="FFFFFF"/>
            </a:solidFill>
            <a:round/>
            <a:headEnd type="none" w="med" len="med"/>
            <a:tailEnd type="arrow" w="med" len="med"/>
          </a:ln>
          <a:effectLst/>
        </p:spPr>
        <p:txBody>
          <a:bodyPr anchor="ctr">
            <a:spAutoFit/>
          </a:bodyPr>
          <a:lstStyle/>
          <a:p>
            <a:endParaRPr lang="en-US"/>
          </a:p>
        </p:txBody>
      </p:sp>
      <p:sp>
        <p:nvSpPr>
          <p:cNvPr id="1963025" name="Line 17"/>
          <p:cNvSpPr>
            <a:spLocks noChangeShapeType="1"/>
          </p:cNvSpPr>
          <p:nvPr>
            <p:custDataLst>
              <p:tags r:id="rId17"/>
            </p:custDataLst>
          </p:nvPr>
        </p:nvSpPr>
        <p:spPr bwMode="auto">
          <a:xfrm>
            <a:off x="5791200" y="4437050"/>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1963026" name="Text Box 18"/>
          <p:cNvSpPr txBox="1">
            <a:spLocks noChangeArrowheads="1"/>
          </p:cNvSpPr>
          <p:nvPr>
            <p:custDataLst>
              <p:tags r:id="rId18"/>
            </p:custDataLst>
          </p:nvPr>
        </p:nvSpPr>
        <p:spPr bwMode="auto">
          <a:xfrm>
            <a:off x="5410200" y="4818050"/>
            <a:ext cx="8382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1</a:t>
            </a:r>
            <a:endParaRPr lang="en-US" sz="2800" baseline="-25000" dirty="0">
              <a:solidFill>
                <a:srgbClr val="FFFFFF"/>
              </a:solidFill>
              <a:latin typeface="Calibri"/>
            </a:endParaRPr>
          </a:p>
        </p:txBody>
      </p:sp>
      <p:sp>
        <p:nvSpPr>
          <p:cNvPr id="1963027" name="Rectangle 19"/>
          <p:cNvSpPr>
            <a:spLocks noChangeArrowheads="1"/>
          </p:cNvSpPr>
          <p:nvPr>
            <p:custDataLst>
              <p:tags r:id="rId19"/>
            </p:custDataLst>
          </p:nvPr>
        </p:nvSpPr>
        <p:spPr bwMode="auto">
          <a:xfrm>
            <a:off x="3505200" y="3446450"/>
            <a:ext cx="1219200" cy="990600"/>
          </a:xfrm>
          <a:prstGeom prst="rect">
            <a:avLst/>
          </a:prstGeom>
          <a:noFill/>
          <a:ln w="25400" algn="ctr">
            <a:solidFill>
              <a:schemeClr val="accent1"/>
            </a:solidFill>
            <a:miter lim="800000"/>
            <a:headEnd/>
            <a:tailEnd/>
          </a:ln>
          <a:effectLst/>
        </p:spPr>
        <p:txBody>
          <a:bodyPr anchor="ctr">
            <a:spAutoFit/>
          </a:bodyPr>
          <a:lstStyle/>
          <a:p>
            <a:endParaRPr lang="en-US"/>
          </a:p>
        </p:txBody>
      </p:sp>
      <p:sp>
        <p:nvSpPr>
          <p:cNvPr id="1963028" name="Text Box 20"/>
          <p:cNvSpPr txBox="1">
            <a:spLocks noChangeArrowheads="1"/>
          </p:cNvSpPr>
          <p:nvPr>
            <p:custDataLst>
              <p:tags r:id="rId20"/>
            </p:custDataLst>
          </p:nvPr>
        </p:nvSpPr>
        <p:spPr bwMode="auto">
          <a:xfrm>
            <a:off x="2971800" y="2532050"/>
            <a:ext cx="2514600" cy="592150"/>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A</a:t>
            </a:r>
            <a:r>
              <a:rPr lang="en-US" sz="2800" baseline="-25000" dirty="0">
                <a:solidFill>
                  <a:srgbClr val="FFFFFF"/>
                </a:solidFill>
                <a:latin typeface="Calibri"/>
              </a:rPr>
              <a:t>2</a:t>
            </a:r>
            <a:r>
              <a:rPr lang="en-US" sz="2800" dirty="0">
                <a:solidFill>
                  <a:srgbClr val="FFFFFF"/>
                </a:solidFill>
                <a:latin typeface="Calibri"/>
              </a:rPr>
              <a:t> </a:t>
            </a:r>
            <a:r>
              <a:rPr lang="en-US" sz="2800" dirty="0" smtClean="0">
                <a:solidFill>
                  <a:srgbClr val="FFFFFF"/>
                </a:solidFill>
                <a:latin typeface="Calibri"/>
              </a:rPr>
              <a:t>    </a:t>
            </a:r>
            <a:r>
              <a:rPr lang="en-US" sz="2800" dirty="0">
                <a:solidFill>
                  <a:srgbClr val="FFFFFF"/>
                </a:solidFill>
                <a:latin typeface="Calibri"/>
              </a:rPr>
              <a:t>B</a:t>
            </a:r>
            <a:r>
              <a:rPr lang="en-US" sz="2800" baseline="-25000" dirty="0">
                <a:solidFill>
                  <a:srgbClr val="FFFFFF"/>
                </a:solidFill>
                <a:latin typeface="Calibri"/>
              </a:rPr>
              <a:t>2</a:t>
            </a:r>
          </a:p>
        </p:txBody>
      </p:sp>
      <p:sp>
        <p:nvSpPr>
          <p:cNvPr id="1963029" name="Line 21"/>
          <p:cNvSpPr>
            <a:spLocks noChangeShapeType="1"/>
          </p:cNvSpPr>
          <p:nvPr>
            <p:custDataLst>
              <p:tags r:id="rId21"/>
            </p:custDataLst>
          </p:nvPr>
        </p:nvSpPr>
        <p:spPr bwMode="auto">
          <a:xfrm>
            <a:off x="3810000" y="3065450"/>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1963030" name="Line 22"/>
          <p:cNvSpPr>
            <a:spLocks noChangeShapeType="1"/>
          </p:cNvSpPr>
          <p:nvPr>
            <p:custDataLst>
              <p:tags r:id="rId22"/>
            </p:custDataLst>
          </p:nvPr>
        </p:nvSpPr>
        <p:spPr bwMode="auto">
          <a:xfrm>
            <a:off x="4495800" y="3065450"/>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1963031" name="Line 23"/>
          <p:cNvSpPr>
            <a:spLocks noChangeShapeType="1"/>
          </p:cNvSpPr>
          <p:nvPr>
            <p:custDataLst>
              <p:tags r:id="rId23"/>
            </p:custDataLst>
          </p:nvPr>
        </p:nvSpPr>
        <p:spPr bwMode="auto">
          <a:xfrm flipH="1">
            <a:off x="3048000" y="3979850"/>
            <a:ext cx="457200" cy="0"/>
          </a:xfrm>
          <a:prstGeom prst="line">
            <a:avLst/>
          </a:prstGeom>
          <a:noFill/>
          <a:ln w="25400">
            <a:solidFill>
              <a:srgbClr val="FFFFFF"/>
            </a:solidFill>
            <a:round/>
            <a:headEnd type="none" w="med" len="med"/>
            <a:tailEnd type="arrow" w="med" len="med"/>
          </a:ln>
          <a:effectLst/>
        </p:spPr>
        <p:txBody>
          <a:bodyPr anchor="ctr">
            <a:spAutoFit/>
          </a:bodyPr>
          <a:lstStyle/>
          <a:p>
            <a:endParaRPr lang="en-US"/>
          </a:p>
        </p:txBody>
      </p:sp>
      <p:sp>
        <p:nvSpPr>
          <p:cNvPr id="1963032" name="Line 24"/>
          <p:cNvSpPr>
            <a:spLocks noChangeShapeType="1"/>
          </p:cNvSpPr>
          <p:nvPr>
            <p:custDataLst>
              <p:tags r:id="rId24"/>
            </p:custDataLst>
          </p:nvPr>
        </p:nvSpPr>
        <p:spPr bwMode="auto">
          <a:xfrm>
            <a:off x="4114800" y="4437050"/>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1963033" name="Text Box 25"/>
          <p:cNvSpPr txBox="1">
            <a:spLocks noChangeArrowheads="1"/>
          </p:cNvSpPr>
          <p:nvPr>
            <p:custDataLst>
              <p:tags r:id="rId25"/>
            </p:custDataLst>
          </p:nvPr>
        </p:nvSpPr>
        <p:spPr bwMode="auto">
          <a:xfrm>
            <a:off x="3733800" y="4818050"/>
            <a:ext cx="8382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2</a:t>
            </a:r>
            <a:endParaRPr lang="en-US" sz="2800" baseline="-25000" dirty="0">
              <a:solidFill>
                <a:srgbClr val="FFFFFF"/>
              </a:solidFill>
              <a:latin typeface="Calibri"/>
            </a:endParaRPr>
          </a:p>
        </p:txBody>
      </p:sp>
      <p:sp>
        <p:nvSpPr>
          <p:cNvPr id="1963034" name="Rectangle 26"/>
          <p:cNvSpPr>
            <a:spLocks noChangeArrowheads="1"/>
          </p:cNvSpPr>
          <p:nvPr>
            <p:custDataLst>
              <p:tags r:id="rId26"/>
            </p:custDataLst>
          </p:nvPr>
        </p:nvSpPr>
        <p:spPr bwMode="auto">
          <a:xfrm>
            <a:off x="1828800" y="3446450"/>
            <a:ext cx="1219200" cy="990600"/>
          </a:xfrm>
          <a:prstGeom prst="rect">
            <a:avLst/>
          </a:prstGeom>
          <a:noFill/>
          <a:ln w="25400" algn="ctr">
            <a:solidFill>
              <a:schemeClr val="accent1"/>
            </a:solidFill>
            <a:miter lim="800000"/>
            <a:headEnd/>
            <a:tailEnd/>
          </a:ln>
          <a:effectLst/>
        </p:spPr>
        <p:txBody>
          <a:bodyPr anchor="ctr">
            <a:spAutoFit/>
          </a:bodyPr>
          <a:lstStyle/>
          <a:p>
            <a:endParaRPr lang="en-US"/>
          </a:p>
        </p:txBody>
      </p:sp>
      <p:sp>
        <p:nvSpPr>
          <p:cNvPr id="1963035" name="Text Box 27"/>
          <p:cNvSpPr txBox="1">
            <a:spLocks noChangeArrowheads="1"/>
          </p:cNvSpPr>
          <p:nvPr>
            <p:custDataLst>
              <p:tags r:id="rId27"/>
            </p:custDataLst>
          </p:nvPr>
        </p:nvSpPr>
        <p:spPr bwMode="auto">
          <a:xfrm>
            <a:off x="1295400" y="2532050"/>
            <a:ext cx="2514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A</a:t>
            </a:r>
            <a:r>
              <a:rPr lang="en-US" sz="2800" baseline="-25000" dirty="0">
                <a:solidFill>
                  <a:srgbClr val="FFFFFF"/>
                </a:solidFill>
                <a:latin typeface="Calibri"/>
              </a:rPr>
              <a:t>3</a:t>
            </a:r>
            <a:r>
              <a:rPr lang="en-US" sz="2800" dirty="0">
                <a:solidFill>
                  <a:srgbClr val="FFFFFF"/>
                </a:solidFill>
                <a:latin typeface="Calibri"/>
              </a:rPr>
              <a:t>   </a:t>
            </a:r>
            <a:r>
              <a:rPr lang="en-US" sz="2800" dirty="0" smtClean="0">
                <a:solidFill>
                  <a:srgbClr val="FFFFFF"/>
                </a:solidFill>
                <a:latin typeface="Calibri"/>
              </a:rPr>
              <a:t>  B</a:t>
            </a:r>
            <a:r>
              <a:rPr lang="en-US" sz="2800" baseline="-25000" dirty="0" smtClean="0">
                <a:solidFill>
                  <a:srgbClr val="FFFFFF"/>
                </a:solidFill>
                <a:latin typeface="Calibri"/>
              </a:rPr>
              <a:t>3</a:t>
            </a:r>
            <a:endParaRPr lang="en-US" sz="2800" baseline="-25000" dirty="0">
              <a:solidFill>
                <a:srgbClr val="FFFFFF"/>
              </a:solidFill>
              <a:latin typeface="Calibri"/>
            </a:endParaRPr>
          </a:p>
        </p:txBody>
      </p:sp>
      <p:sp>
        <p:nvSpPr>
          <p:cNvPr id="1963036" name="Line 28"/>
          <p:cNvSpPr>
            <a:spLocks noChangeShapeType="1"/>
          </p:cNvSpPr>
          <p:nvPr>
            <p:custDataLst>
              <p:tags r:id="rId28"/>
            </p:custDataLst>
          </p:nvPr>
        </p:nvSpPr>
        <p:spPr bwMode="auto">
          <a:xfrm>
            <a:off x="2133600" y="3065450"/>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1963037" name="Line 29"/>
          <p:cNvSpPr>
            <a:spLocks noChangeShapeType="1"/>
          </p:cNvSpPr>
          <p:nvPr>
            <p:custDataLst>
              <p:tags r:id="rId29"/>
            </p:custDataLst>
          </p:nvPr>
        </p:nvSpPr>
        <p:spPr bwMode="auto">
          <a:xfrm>
            <a:off x="2819400" y="3065450"/>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1963038" name="Line 30"/>
          <p:cNvSpPr>
            <a:spLocks noChangeShapeType="1"/>
          </p:cNvSpPr>
          <p:nvPr>
            <p:custDataLst>
              <p:tags r:id="rId30"/>
            </p:custDataLst>
          </p:nvPr>
        </p:nvSpPr>
        <p:spPr bwMode="auto">
          <a:xfrm flipH="1">
            <a:off x="1219200" y="3979850"/>
            <a:ext cx="609600" cy="0"/>
          </a:xfrm>
          <a:prstGeom prst="line">
            <a:avLst/>
          </a:prstGeom>
          <a:noFill/>
          <a:ln w="25400">
            <a:solidFill>
              <a:srgbClr val="FFFFFF"/>
            </a:solidFill>
            <a:round/>
            <a:headEnd type="none" w="med" len="med"/>
            <a:tailEnd type="arrow" w="med" len="med"/>
          </a:ln>
          <a:effectLst/>
        </p:spPr>
        <p:txBody>
          <a:bodyPr wrap="square" anchor="ctr">
            <a:spAutoFit/>
          </a:bodyPr>
          <a:lstStyle/>
          <a:p>
            <a:endParaRPr lang="en-US"/>
          </a:p>
        </p:txBody>
      </p:sp>
      <p:sp>
        <p:nvSpPr>
          <p:cNvPr id="1963039" name="Line 31"/>
          <p:cNvSpPr>
            <a:spLocks noChangeShapeType="1"/>
          </p:cNvSpPr>
          <p:nvPr>
            <p:custDataLst>
              <p:tags r:id="rId31"/>
            </p:custDataLst>
          </p:nvPr>
        </p:nvSpPr>
        <p:spPr bwMode="auto">
          <a:xfrm>
            <a:off x="2438400" y="4437050"/>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1963040" name="Text Box 32"/>
          <p:cNvSpPr txBox="1">
            <a:spLocks noChangeArrowheads="1"/>
          </p:cNvSpPr>
          <p:nvPr>
            <p:custDataLst>
              <p:tags r:id="rId32"/>
            </p:custDataLst>
          </p:nvPr>
        </p:nvSpPr>
        <p:spPr bwMode="auto">
          <a:xfrm>
            <a:off x="2057400" y="4818050"/>
            <a:ext cx="8382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3</a:t>
            </a:r>
            <a:endParaRPr lang="en-US" sz="2800" baseline="-25000" dirty="0">
              <a:solidFill>
                <a:srgbClr val="FFFFFF"/>
              </a:solidFill>
              <a:latin typeface="Calibri"/>
            </a:endParaRPr>
          </a:p>
        </p:txBody>
      </p:sp>
      <p:sp>
        <p:nvSpPr>
          <p:cNvPr id="1963041" name="Text Box 33"/>
          <p:cNvSpPr txBox="1">
            <a:spLocks noChangeArrowheads="1"/>
          </p:cNvSpPr>
          <p:nvPr>
            <p:custDataLst>
              <p:tags r:id="rId33"/>
            </p:custDataLst>
          </p:nvPr>
        </p:nvSpPr>
        <p:spPr bwMode="auto">
          <a:xfrm>
            <a:off x="-152400" y="3522650"/>
            <a:ext cx="1143000" cy="1082675"/>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over</a:t>
            </a:r>
            <a:br>
              <a:rPr lang="en-US" sz="2800" dirty="0">
                <a:solidFill>
                  <a:srgbClr val="FFFFFF"/>
                </a:solidFill>
                <a:latin typeface="Calibri"/>
              </a:rPr>
            </a:br>
            <a:r>
              <a:rPr lang="en-US" sz="2800" dirty="0">
                <a:solidFill>
                  <a:srgbClr val="FFFFFF"/>
                </a:solidFill>
                <a:latin typeface="Calibri"/>
              </a:rPr>
              <a:t>flow</a:t>
            </a:r>
            <a:endParaRPr lang="en-US" sz="2800" baseline="-25000" dirty="0">
              <a:solidFill>
                <a:srgbClr val="FFFFFF"/>
              </a:solidFill>
              <a:latin typeface="Calibri"/>
            </a:endParaRPr>
          </a:p>
        </p:txBody>
      </p:sp>
      <p:sp>
        <p:nvSpPr>
          <p:cNvPr id="1963042" name="Line 34"/>
          <p:cNvSpPr>
            <a:spLocks noChangeShapeType="1"/>
          </p:cNvSpPr>
          <p:nvPr>
            <p:custDataLst>
              <p:tags r:id="rId34"/>
            </p:custDataLst>
          </p:nvPr>
        </p:nvSpPr>
        <p:spPr bwMode="auto">
          <a:xfrm flipH="1" flipV="1">
            <a:off x="8534400" y="3979850"/>
            <a:ext cx="0" cy="152400"/>
          </a:xfrm>
          <a:prstGeom prst="line">
            <a:avLst/>
          </a:prstGeom>
          <a:noFill/>
          <a:ln w="25400">
            <a:solidFill>
              <a:srgbClr val="FFFFFF"/>
            </a:solidFill>
            <a:round/>
            <a:headEnd/>
            <a:tailEnd/>
          </a:ln>
          <a:effectLst/>
        </p:spPr>
        <p:txBody>
          <a:bodyPr anchor="ctr">
            <a:spAutoFit/>
          </a:bodyPr>
          <a:lstStyle/>
          <a:p>
            <a:endParaRPr lang="en-US"/>
          </a:p>
        </p:txBody>
      </p:sp>
      <p:sp>
        <p:nvSpPr>
          <p:cNvPr id="1963043" name="Line 35"/>
          <p:cNvSpPr>
            <a:spLocks noChangeShapeType="1"/>
          </p:cNvSpPr>
          <p:nvPr>
            <p:custDataLst>
              <p:tags r:id="rId35"/>
            </p:custDataLst>
          </p:nvPr>
        </p:nvSpPr>
        <p:spPr bwMode="auto">
          <a:xfrm flipH="1" flipV="1">
            <a:off x="8305800" y="4132250"/>
            <a:ext cx="457200" cy="0"/>
          </a:xfrm>
          <a:prstGeom prst="line">
            <a:avLst/>
          </a:prstGeom>
          <a:noFill/>
          <a:ln w="25400">
            <a:solidFill>
              <a:srgbClr val="FFFFFF"/>
            </a:solidFill>
            <a:round/>
            <a:headEnd/>
            <a:tailEnd/>
          </a:ln>
          <a:effectLst/>
        </p:spPr>
        <p:txBody>
          <a:bodyPr anchor="ctr">
            <a:spAutoFit/>
          </a:bodyPr>
          <a:lstStyle/>
          <a:p>
            <a:endParaRPr lang="en-US"/>
          </a:p>
        </p:txBody>
      </p:sp>
      <p:sp>
        <p:nvSpPr>
          <p:cNvPr id="1963044" name="Line 36"/>
          <p:cNvSpPr>
            <a:spLocks noChangeShapeType="1"/>
          </p:cNvSpPr>
          <p:nvPr>
            <p:custDataLst>
              <p:tags r:id="rId36"/>
            </p:custDataLst>
          </p:nvPr>
        </p:nvSpPr>
        <p:spPr bwMode="auto">
          <a:xfrm flipH="1" flipV="1">
            <a:off x="8429625" y="4208450"/>
            <a:ext cx="228600" cy="0"/>
          </a:xfrm>
          <a:prstGeom prst="line">
            <a:avLst/>
          </a:prstGeom>
          <a:noFill/>
          <a:ln w="25400">
            <a:solidFill>
              <a:srgbClr val="FFFFFF"/>
            </a:solidFill>
            <a:round/>
            <a:headEnd/>
            <a:tailEnd/>
          </a:ln>
          <a:effectLst/>
        </p:spPr>
        <p:txBody>
          <a:bodyPr anchor="ctr">
            <a:spAutoFit/>
          </a:bodyPr>
          <a:lstStyle/>
          <a:p>
            <a:endParaRPr lang="en-US"/>
          </a:p>
        </p:txBody>
      </p:sp>
      <p:sp>
        <p:nvSpPr>
          <p:cNvPr id="1963045" name="Line 37"/>
          <p:cNvSpPr>
            <a:spLocks noChangeShapeType="1"/>
          </p:cNvSpPr>
          <p:nvPr>
            <p:custDataLst>
              <p:tags r:id="rId37"/>
            </p:custDataLst>
          </p:nvPr>
        </p:nvSpPr>
        <p:spPr bwMode="auto">
          <a:xfrm flipH="1" flipV="1">
            <a:off x="8501063" y="4279888"/>
            <a:ext cx="76200" cy="0"/>
          </a:xfrm>
          <a:prstGeom prst="line">
            <a:avLst/>
          </a:prstGeom>
          <a:noFill/>
          <a:ln w="25400">
            <a:solidFill>
              <a:srgbClr val="FFFFFF"/>
            </a:solidFill>
            <a:round/>
            <a:headEnd/>
            <a:tailEnd/>
          </a:ln>
          <a:effectLst/>
        </p:spPr>
        <p:txBody>
          <a:bodyPr anchor="ctr">
            <a:spAutoFit/>
          </a:bodyPr>
          <a:lstStyle/>
          <a:p>
            <a:endParaRPr lang="en-US"/>
          </a:p>
        </p:txBody>
      </p:sp>
      <p:sp>
        <p:nvSpPr>
          <p:cNvPr id="1963046" name="Text Box 38"/>
          <p:cNvSpPr txBox="1">
            <a:spLocks noChangeArrowheads="1"/>
          </p:cNvSpPr>
          <p:nvPr>
            <p:custDataLst>
              <p:tags r:id="rId38"/>
            </p:custDataLst>
          </p:nvPr>
        </p:nvSpPr>
        <p:spPr bwMode="auto">
          <a:xfrm>
            <a:off x="8229600" y="3446450"/>
            <a:ext cx="609600" cy="592150"/>
          </a:xfrm>
          <a:prstGeom prst="rect">
            <a:avLst/>
          </a:prstGeom>
          <a:noFill/>
          <a:ln w="25400" algn="ctr">
            <a:noFill/>
            <a:miter lim="800000"/>
            <a:headEnd/>
            <a:tailEnd/>
          </a:ln>
          <a:effectLst/>
        </p:spPr>
        <p:txBody>
          <a:bodyPr wrap="square">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0</a:t>
            </a:r>
            <a:endParaRPr lang="en-US" sz="2800" baseline="-25000" dirty="0">
              <a:solidFill>
                <a:srgbClr val="FFFFFF"/>
              </a:solidFill>
              <a:latin typeface="Calibri"/>
            </a:endParaRPr>
          </a:p>
        </p:txBody>
      </p:sp>
      <p:sp>
        <p:nvSpPr>
          <p:cNvPr id="1963047" name="Line 39"/>
          <p:cNvSpPr>
            <a:spLocks noChangeShapeType="1"/>
          </p:cNvSpPr>
          <p:nvPr>
            <p:custDataLst>
              <p:tags r:id="rId39"/>
            </p:custDataLst>
          </p:nvPr>
        </p:nvSpPr>
        <p:spPr bwMode="auto">
          <a:xfrm>
            <a:off x="3276600" y="3979850"/>
            <a:ext cx="0" cy="609600"/>
          </a:xfrm>
          <a:prstGeom prst="line">
            <a:avLst/>
          </a:prstGeom>
          <a:noFill/>
          <a:ln w="25400">
            <a:solidFill>
              <a:srgbClr val="FFFFFF"/>
            </a:solidFill>
            <a:round/>
            <a:headEnd type="oval"/>
            <a:tailEnd/>
          </a:ln>
          <a:effectLst/>
        </p:spPr>
        <p:txBody>
          <a:bodyPr anchor="ctr">
            <a:spAutoFit/>
          </a:bodyPr>
          <a:lstStyle/>
          <a:p>
            <a:endParaRPr lang="en-US"/>
          </a:p>
        </p:txBody>
      </p:sp>
      <p:sp>
        <p:nvSpPr>
          <p:cNvPr id="1963048" name="Line 40"/>
          <p:cNvSpPr>
            <a:spLocks noChangeShapeType="1"/>
          </p:cNvSpPr>
          <p:nvPr>
            <p:custDataLst>
              <p:tags r:id="rId40"/>
            </p:custDataLst>
          </p:nvPr>
        </p:nvSpPr>
        <p:spPr bwMode="auto">
          <a:xfrm flipH="1">
            <a:off x="1600200" y="4589450"/>
            <a:ext cx="1676400" cy="0"/>
          </a:xfrm>
          <a:prstGeom prst="line">
            <a:avLst/>
          </a:prstGeom>
          <a:noFill/>
          <a:ln w="25400">
            <a:solidFill>
              <a:srgbClr val="FFFFFF"/>
            </a:solidFill>
            <a:round/>
            <a:headEnd/>
            <a:tailEnd/>
          </a:ln>
          <a:effectLst/>
        </p:spPr>
        <p:txBody>
          <a:bodyPr wrap="square" anchor="ctr">
            <a:spAutoFit/>
          </a:bodyPr>
          <a:lstStyle/>
          <a:p>
            <a:endParaRPr lang="en-US"/>
          </a:p>
        </p:txBody>
      </p:sp>
      <p:sp>
        <p:nvSpPr>
          <p:cNvPr id="1963049" name="Line 41"/>
          <p:cNvSpPr>
            <a:spLocks noChangeShapeType="1"/>
          </p:cNvSpPr>
          <p:nvPr>
            <p:custDataLst>
              <p:tags r:id="rId41"/>
            </p:custDataLst>
          </p:nvPr>
        </p:nvSpPr>
        <p:spPr bwMode="auto">
          <a:xfrm flipH="1">
            <a:off x="1600200" y="4186225"/>
            <a:ext cx="0" cy="387350"/>
          </a:xfrm>
          <a:prstGeom prst="line">
            <a:avLst/>
          </a:prstGeom>
          <a:noFill/>
          <a:ln w="25400">
            <a:solidFill>
              <a:srgbClr val="FFFFFF"/>
            </a:solidFill>
            <a:round/>
            <a:headEnd/>
            <a:tailEnd/>
          </a:ln>
          <a:effectLst/>
        </p:spPr>
        <p:txBody>
          <a:bodyPr anchor="ctr">
            <a:spAutoFit/>
          </a:bodyPr>
          <a:lstStyle/>
          <a:p>
            <a:endParaRPr lang="en-US"/>
          </a:p>
        </p:txBody>
      </p:sp>
      <p:sp>
        <p:nvSpPr>
          <p:cNvPr id="1963051" name="Line 43"/>
          <p:cNvSpPr>
            <a:spLocks noChangeShapeType="1"/>
          </p:cNvSpPr>
          <p:nvPr>
            <p:custDataLst>
              <p:tags r:id="rId42"/>
            </p:custDataLst>
          </p:nvPr>
        </p:nvSpPr>
        <p:spPr bwMode="auto">
          <a:xfrm>
            <a:off x="1219200" y="4197338"/>
            <a:ext cx="381000" cy="0"/>
          </a:xfrm>
          <a:prstGeom prst="line">
            <a:avLst/>
          </a:prstGeom>
          <a:noFill/>
          <a:ln w="28575">
            <a:solidFill>
              <a:srgbClr val="FFFFFF"/>
            </a:solidFill>
            <a:round/>
            <a:headEnd type="arrow" w="med" len="med"/>
            <a:tailEnd type="none" w="med" len="med"/>
          </a:ln>
          <a:effectLst/>
        </p:spPr>
        <p:txBody>
          <a:bodyPr/>
          <a:lstStyle/>
          <a:p>
            <a:endParaRPr lang="en-US"/>
          </a:p>
        </p:txBody>
      </p:sp>
      <p:sp>
        <p:nvSpPr>
          <p:cNvPr id="1963050" name="AutoShape 42"/>
          <p:cNvSpPr>
            <a:spLocks noChangeArrowheads="1"/>
          </p:cNvSpPr>
          <p:nvPr>
            <p:custDataLst>
              <p:tags r:id="rId43"/>
            </p:custDataLst>
          </p:nvPr>
        </p:nvSpPr>
        <p:spPr bwMode="auto">
          <a:xfrm>
            <a:off x="762000" y="3805225"/>
            <a:ext cx="447827" cy="546838"/>
          </a:xfrm>
          <a:prstGeom prst="moon">
            <a:avLst>
              <a:gd name="adj" fmla="val 76598"/>
            </a:avLst>
          </a:prstGeom>
          <a:noFill/>
          <a:ln w="38100" algn="ctr">
            <a:solidFill>
              <a:srgbClr val="FFFFFF"/>
            </a:solidFill>
            <a:miter lim="800000"/>
            <a:headEnd/>
            <a:tailEnd/>
          </a:ln>
          <a:effectLst/>
        </p:spPr>
        <p:txBody>
          <a:bodyPr anchor="ctr">
            <a:spAutoFit/>
          </a:bodyPr>
          <a:lstStyle/>
          <a:p>
            <a:endParaRPr lang="en-US"/>
          </a:p>
        </p:txBody>
      </p:sp>
      <p:sp>
        <p:nvSpPr>
          <p:cNvPr id="46" name="AutoShape 42"/>
          <p:cNvSpPr>
            <a:spLocks noChangeArrowheads="1"/>
          </p:cNvSpPr>
          <p:nvPr>
            <p:custDataLst>
              <p:tags r:id="rId44"/>
            </p:custDataLst>
          </p:nvPr>
        </p:nvSpPr>
        <p:spPr bwMode="auto">
          <a:xfrm>
            <a:off x="1143159" y="3814013"/>
            <a:ext cx="169041" cy="546839"/>
          </a:xfrm>
          <a:custGeom>
            <a:avLst/>
            <a:gdLst>
              <a:gd name="connsiteX0" fmla="*/ 776287 w 776287"/>
              <a:gd name="connsiteY0" fmla="*/ 889000 h 889000"/>
              <a:gd name="connsiteX1" fmla="*/ 229642 w 776287"/>
              <a:gd name="connsiteY1" fmla="*/ 760105 h 889000"/>
              <a:gd name="connsiteX2" fmla="*/ 229643 w 776287"/>
              <a:gd name="connsiteY2" fmla="*/ 128894 h 889000"/>
              <a:gd name="connsiteX3" fmla="*/ 776287 w 776287"/>
              <a:gd name="connsiteY3" fmla="*/ 0 h 889000"/>
              <a:gd name="connsiteX4" fmla="*/ 776289 w 776287"/>
              <a:gd name="connsiteY4" fmla="*/ 889002 h 889000"/>
              <a:gd name="connsiteX5" fmla="*/ 776287 w 776287"/>
              <a:gd name="connsiteY5" fmla="*/ 889000 h 889000"/>
              <a:gd name="connsiteX0" fmla="*/ 306191 w 852837"/>
              <a:gd name="connsiteY0" fmla="*/ 128894 h 889002"/>
              <a:gd name="connsiteX1" fmla="*/ 852835 w 852837"/>
              <a:gd name="connsiteY1" fmla="*/ 0 h 889002"/>
              <a:gd name="connsiteX2" fmla="*/ 852837 w 852837"/>
              <a:gd name="connsiteY2" fmla="*/ 889002 h 889002"/>
              <a:gd name="connsiteX3" fmla="*/ 852835 w 852837"/>
              <a:gd name="connsiteY3" fmla="*/ 889000 h 889002"/>
              <a:gd name="connsiteX4" fmla="*/ 306190 w 852837"/>
              <a:gd name="connsiteY4" fmla="*/ 760105 h 889002"/>
              <a:gd name="connsiteX5" fmla="*/ 397631 w 852837"/>
              <a:gd name="connsiteY5" fmla="*/ 220334 h 889002"/>
              <a:gd name="connsiteX0" fmla="*/ 852835 w 852837"/>
              <a:gd name="connsiteY0" fmla="*/ 0 h 889002"/>
              <a:gd name="connsiteX1" fmla="*/ 852837 w 852837"/>
              <a:gd name="connsiteY1" fmla="*/ 889002 h 889002"/>
              <a:gd name="connsiteX2" fmla="*/ 852835 w 852837"/>
              <a:gd name="connsiteY2" fmla="*/ 889000 h 889002"/>
              <a:gd name="connsiteX3" fmla="*/ 306190 w 852837"/>
              <a:gd name="connsiteY3" fmla="*/ 760105 h 889002"/>
              <a:gd name="connsiteX4" fmla="*/ 397631 w 852837"/>
              <a:gd name="connsiteY4" fmla="*/ 220334 h 889002"/>
              <a:gd name="connsiteX0" fmla="*/ 546645 w 546647"/>
              <a:gd name="connsiteY0" fmla="*/ 0 h 889002"/>
              <a:gd name="connsiteX1" fmla="*/ 546647 w 546647"/>
              <a:gd name="connsiteY1" fmla="*/ 889002 h 889002"/>
              <a:gd name="connsiteX2" fmla="*/ 546645 w 546647"/>
              <a:gd name="connsiteY2" fmla="*/ 889000 h 889002"/>
              <a:gd name="connsiteX3" fmla="*/ 0 w 546647"/>
              <a:gd name="connsiteY3" fmla="*/ 760105 h 889002"/>
              <a:gd name="connsiteX0" fmla="*/ 293023 w 293025"/>
              <a:gd name="connsiteY0" fmla="*/ 0 h 889002"/>
              <a:gd name="connsiteX1" fmla="*/ 293025 w 293025"/>
              <a:gd name="connsiteY1" fmla="*/ 889002 h 889002"/>
              <a:gd name="connsiteX2" fmla="*/ 293023 w 293025"/>
              <a:gd name="connsiteY2" fmla="*/ 889000 h 889002"/>
            </a:gdLst>
            <a:ahLst/>
            <a:cxnLst>
              <a:cxn ang="0">
                <a:pos x="connsiteX0" y="connsiteY0"/>
              </a:cxn>
              <a:cxn ang="0">
                <a:pos x="connsiteX1" y="connsiteY1"/>
              </a:cxn>
              <a:cxn ang="0">
                <a:pos x="connsiteX2" y="connsiteY2"/>
              </a:cxn>
            </a:cxnLst>
            <a:rect l="l" t="t" r="r" b="b"/>
            <a:pathLst>
              <a:path w="293025" h="889002">
                <a:moveTo>
                  <a:pt x="293023" y="0"/>
                </a:moveTo>
                <a:cubicBezTo>
                  <a:pt x="0" y="272584"/>
                  <a:pt x="0" y="616418"/>
                  <a:pt x="293025" y="889002"/>
                </a:cubicBezTo>
                <a:lnTo>
                  <a:pt x="293023" y="889000"/>
                </a:lnTo>
              </a:path>
            </a:pathLst>
          </a:custGeom>
          <a:noFill/>
          <a:ln w="38100" algn="ctr">
            <a:solidFill>
              <a:srgbClr val="FFFFFF"/>
            </a:solidFill>
            <a:miter lim="800000"/>
            <a:headEnd/>
            <a:tailEnd/>
          </a:ln>
          <a:effectLst/>
        </p:spPr>
        <p:txBody>
          <a:bodyPr anchor="ctr">
            <a:spAutoFit/>
          </a:bodyPr>
          <a:lstStyle/>
          <a:p>
            <a:endParaRPr lang="en-US"/>
          </a:p>
        </p:txBody>
      </p:sp>
      <p:sp>
        <p:nvSpPr>
          <p:cNvPr id="48" name="Line 23"/>
          <p:cNvSpPr>
            <a:spLocks noChangeShapeType="1"/>
          </p:cNvSpPr>
          <p:nvPr>
            <p:custDataLst>
              <p:tags r:id="rId45"/>
            </p:custDataLst>
          </p:nvPr>
        </p:nvSpPr>
        <p:spPr bwMode="auto">
          <a:xfrm flipH="1">
            <a:off x="533400" y="4071925"/>
            <a:ext cx="228600" cy="0"/>
          </a:xfrm>
          <a:prstGeom prst="line">
            <a:avLst/>
          </a:prstGeom>
          <a:noFill/>
          <a:ln w="25400">
            <a:solidFill>
              <a:srgbClr val="FFFFFF"/>
            </a:solidFill>
            <a:round/>
            <a:headEnd/>
            <a:tailEnd/>
          </a:ln>
          <a:effectLst/>
        </p:spPr>
        <p:txBody>
          <a:bodyPr wrap="square" anchor="ctr">
            <a:spAutoFit/>
          </a:bodyPr>
          <a:lstStyle/>
          <a:p>
            <a:endParaRPr lang="en-US"/>
          </a:p>
        </p:txBody>
      </p:sp>
    </p:spTree>
    <p:extLst>
      <p:ext uri="{BB962C8B-B14F-4D97-AF65-F5344CB8AC3E}">
        <p14:creationId xmlns:p14="http://schemas.microsoft.com/office/powerpoint/2010/main" val="164682347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63010" name="Rectangle 2"/>
          <p:cNvSpPr>
            <a:spLocks noGrp="1" noChangeArrowheads="1"/>
          </p:cNvSpPr>
          <p:nvPr>
            <p:ph type="title"/>
            <p:custDataLst>
              <p:tags r:id="rId1"/>
            </p:custDataLst>
          </p:nvPr>
        </p:nvSpPr>
        <p:spPr/>
        <p:txBody>
          <a:bodyPr>
            <a:noAutofit/>
          </a:bodyPr>
          <a:lstStyle/>
          <a:p>
            <a:r>
              <a:rPr lang="en-US"/>
              <a:t>Two’s Complement Adder</a:t>
            </a:r>
          </a:p>
        </p:txBody>
      </p:sp>
      <p:sp>
        <p:nvSpPr>
          <p:cNvPr id="47" name="Content Placeholder 46"/>
          <p:cNvSpPr>
            <a:spLocks noGrp="1"/>
          </p:cNvSpPr>
          <p:nvPr>
            <p:ph idx="1"/>
            <p:custDataLst>
              <p:tags r:id="rId2"/>
            </p:custDataLst>
          </p:nvPr>
        </p:nvSpPr>
        <p:spPr/>
        <p:txBody>
          <a:bodyPr/>
          <a:lstStyle/>
          <a:p>
            <a:r>
              <a:rPr lang="en-US" dirty="0" smtClean="0">
                <a:solidFill>
                  <a:schemeClr val="accent1"/>
                </a:solidFill>
                <a:latin typeface="Calibri"/>
              </a:rPr>
              <a:t>Two’s Complement Subtraction with overflow detection</a:t>
            </a:r>
          </a:p>
          <a:p>
            <a:endParaRPr lang="en-US" dirty="0"/>
          </a:p>
        </p:txBody>
      </p:sp>
      <p:sp>
        <p:nvSpPr>
          <p:cNvPr id="1963011" name="Rectangle 3"/>
          <p:cNvSpPr>
            <a:spLocks noChangeArrowheads="1"/>
          </p:cNvSpPr>
          <p:nvPr>
            <p:custDataLst>
              <p:tags r:id="rId3"/>
            </p:custDataLst>
          </p:nvPr>
        </p:nvSpPr>
        <p:spPr bwMode="auto">
          <a:xfrm>
            <a:off x="6858000" y="3446450"/>
            <a:ext cx="1219200" cy="990600"/>
          </a:xfrm>
          <a:prstGeom prst="rect">
            <a:avLst/>
          </a:prstGeom>
          <a:noFill/>
          <a:ln w="25400" algn="ctr">
            <a:solidFill>
              <a:schemeClr val="accent1"/>
            </a:solidFill>
            <a:miter lim="800000"/>
            <a:headEnd/>
            <a:tailEnd/>
          </a:ln>
          <a:effectLst/>
        </p:spPr>
        <p:txBody>
          <a:bodyPr anchor="ctr">
            <a:spAutoFit/>
          </a:bodyPr>
          <a:lstStyle/>
          <a:p>
            <a:endParaRPr lang="en-US"/>
          </a:p>
        </p:txBody>
      </p:sp>
      <p:sp>
        <p:nvSpPr>
          <p:cNvPr id="1963015" name="Line 7"/>
          <p:cNvSpPr>
            <a:spLocks noChangeShapeType="1"/>
          </p:cNvSpPr>
          <p:nvPr>
            <p:custDataLst>
              <p:tags r:id="rId4"/>
            </p:custDataLst>
          </p:nvPr>
        </p:nvSpPr>
        <p:spPr bwMode="auto">
          <a:xfrm flipH="1">
            <a:off x="8077200" y="3979850"/>
            <a:ext cx="457200" cy="0"/>
          </a:xfrm>
          <a:prstGeom prst="line">
            <a:avLst/>
          </a:prstGeom>
          <a:noFill/>
          <a:ln w="25400">
            <a:solidFill>
              <a:srgbClr val="FFFFFF"/>
            </a:solidFill>
            <a:round/>
            <a:headEnd type="none" w="med" len="med"/>
            <a:tailEnd type="arrow" w="med" len="med"/>
          </a:ln>
          <a:effectLst/>
        </p:spPr>
        <p:txBody>
          <a:bodyPr anchor="ctr">
            <a:spAutoFit/>
          </a:bodyPr>
          <a:lstStyle/>
          <a:p>
            <a:endParaRPr lang="en-US"/>
          </a:p>
        </p:txBody>
      </p:sp>
      <p:sp>
        <p:nvSpPr>
          <p:cNvPr id="1963016" name="Line 8"/>
          <p:cNvSpPr>
            <a:spLocks noChangeShapeType="1"/>
          </p:cNvSpPr>
          <p:nvPr>
            <p:custDataLst>
              <p:tags r:id="rId5"/>
            </p:custDataLst>
          </p:nvPr>
        </p:nvSpPr>
        <p:spPr bwMode="auto">
          <a:xfrm flipH="1">
            <a:off x="6400800" y="3979850"/>
            <a:ext cx="457200" cy="0"/>
          </a:xfrm>
          <a:prstGeom prst="line">
            <a:avLst/>
          </a:prstGeom>
          <a:noFill/>
          <a:ln w="25400">
            <a:solidFill>
              <a:srgbClr val="FFFFFF"/>
            </a:solidFill>
            <a:round/>
            <a:headEnd type="none" w="med" len="med"/>
            <a:tailEnd type="arrow" w="med" len="med"/>
          </a:ln>
          <a:effectLst/>
        </p:spPr>
        <p:txBody>
          <a:bodyPr anchor="ctr">
            <a:spAutoFit/>
          </a:bodyPr>
          <a:lstStyle/>
          <a:p>
            <a:endParaRPr lang="en-US"/>
          </a:p>
        </p:txBody>
      </p:sp>
      <p:sp>
        <p:nvSpPr>
          <p:cNvPr id="1963017" name="Line 9"/>
          <p:cNvSpPr>
            <a:spLocks noChangeShapeType="1"/>
          </p:cNvSpPr>
          <p:nvPr>
            <p:custDataLst>
              <p:tags r:id="rId6"/>
            </p:custDataLst>
          </p:nvPr>
        </p:nvSpPr>
        <p:spPr bwMode="auto">
          <a:xfrm>
            <a:off x="7467600" y="4437050"/>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1963018" name="Text Box 10"/>
          <p:cNvSpPr txBox="1">
            <a:spLocks noChangeArrowheads="1"/>
          </p:cNvSpPr>
          <p:nvPr>
            <p:custDataLst>
              <p:tags r:id="rId7"/>
            </p:custDataLst>
          </p:nvPr>
        </p:nvSpPr>
        <p:spPr bwMode="auto">
          <a:xfrm>
            <a:off x="7086600" y="4818050"/>
            <a:ext cx="838200" cy="592150"/>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0</a:t>
            </a:r>
            <a:endParaRPr lang="en-US" sz="2800" baseline="-25000" dirty="0">
              <a:solidFill>
                <a:srgbClr val="FFFFFF"/>
              </a:solidFill>
              <a:latin typeface="Calibri"/>
            </a:endParaRPr>
          </a:p>
        </p:txBody>
      </p:sp>
      <p:sp>
        <p:nvSpPr>
          <p:cNvPr id="1963019" name="Rectangle 11"/>
          <p:cNvSpPr>
            <a:spLocks noChangeArrowheads="1"/>
          </p:cNvSpPr>
          <p:nvPr>
            <p:custDataLst>
              <p:tags r:id="rId8"/>
            </p:custDataLst>
          </p:nvPr>
        </p:nvSpPr>
        <p:spPr bwMode="auto">
          <a:xfrm>
            <a:off x="625475" y="533401"/>
            <a:ext cx="8075613" cy="914400"/>
          </a:xfrm>
          <a:prstGeom prst="rect">
            <a:avLst/>
          </a:prstGeom>
          <a:noFill/>
          <a:ln w="9525">
            <a:noFill/>
            <a:round/>
            <a:headEnd/>
            <a:tailEnd/>
          </a:ln>
          <a:effectLst/>
        </p:spPr>
        <p:txBody>
          <a:bodyPr lIns="0" tIns="0" rIns="0" bIns="0">
            <a:noAutofit/>
          </a:bodyPr>
          <a:lstStyle/>
          <a:p>
            <a:pPr marL="342900" indent="-342900">
              <a:spcBef>
                <a:spcPct val="20000"/>
              </a:spcBef>
              <a:buClr>
                <a:schemeClr val="tx2"/>
              </a:buClr>
              <a:buFontTx/>
              <a:buChar char="•"/>
            </a:pPr>
            <a:endParaRPr lang="en-US" sz="3200" dirty="0">
              <a:solidFill>
                <a:schemeClr val="accent1"/>
              </a:solidFill>
              <a:latin typeface="Calibri"/>
            </a:endParaRPr>
          </a:p>
        </p:txBody>
      </p:sp>
      <p:sp>
        <p:nvSpPr>
          <p:cNvPr id="1963020" name="Rectangle 12"/>
          <p:cNvSpPr>
            <a:spLocks noChangeArrowheads="1"/>
          </p:cNvSpPr>
          <p:nvPr>
            <p:custDataLst>
              <p:tags r:id="rId9"/>
            </p:custDataLst>
          </p:nvPr>
        </p:nvSpPr>
        <p:spPr bwMode="auto">
          <a:xfrm>
            <a:off x="5181600" y="3446450"/>
            <a:ext cx="1219200" cy="990600"/>
          </a:xfrm>
          <a:prstGeom prst="rect">
            <a:avLst/>
          </a:prstGeom>
          <a:noFill/>
          <a:ln w="25400" algn="ctr">
            <a:solidFill>
              <a:schemeClr val="accent1"/>
            </a:solidFill>
            <a:miter lim="800000"/>
            <a:headEnd/>
            <a:tailEnd/>
          </a:ln>
          <a:effectLst/>
        </p:spPr>
        <p:txBody>
          <a:bodyPr anchor="ctr">
            <a:spAutoFit/>
          </a:bodyPr>
          <a:lstStyle/>
          <a:p>
            <a:endParaRPr lang="en-US"/>
          </a:p>
        </p:txBody>
      </p:sp>
      <p:sp>
        <p:nvSpPr>
          <p:cNvPr id="1963024" name="Line 16"/>
          <p:cNvSpPr>
            <a:spLocks noChangeShapeType="1"/>
          </p:cNvSpPr>
          <p:nvPr>
            <p:custDataLst>
              <p:tags r:id="rId10"/>
            </p:custDataLst>
          </p:nvPr>
        </p:nvSpPr>
        <p:spPr bwMode="auto">
          <a:xfrm flipH="1">
            <a:off x="4724400" y="3979850"/>
            <a:ext cx="457200" cy="0"/>
          </a:xfrm>
          <a:prstGeom prst="line">
            <a:avLst/>
          </a:prstGeom>
          <a:noFill/>
          <a:ln w="25400">
            <a:solidFill>
              <a:srgbClr val="FFFFFF"/>
            </a:solidFill>
            <a:round/>
            <a:headEnd type="none" w="med" len="med"/>
            <a:tailEnd type="arrow" w="med" len="med"/>
          </a:ln>
          <a:effectLst/>
        </p:spPr>
        <p:txBody>
          <a:bodyPr anchor="ctr">
            <a:spAutoFit/>
          </a:bodyPr>
          <a:lstStyle/>
          <a:p>
            <a:endParaRPr lang="en-US"/>
          </a:p>
        </p:txBody>
      </p:sp>
      <p:sp>
        <p:nvSpPr>
          <p:cNvPr id="1963025" name="Line 17"/>
          <p:cNvSpPr>
            <a:spLocks noChangeShapeType="1"/>
          </p:cNvSpPr>
          <p:nvPr>
            <p:custDataLst>
              <p:tags r:id="rId11"/>
            </p:custDataLst>
          </p:nvPr>
        </p:nvSpPr>
        <p:spPr bwMode="auto">
          <a:xfrm>
            <a:off x="5791200" y="4437050"/>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1963026" name="Text Box 18"/>
          <p:cNvSpPr txBox="1">
            <a:spLocks noChangeArrowheads="1"/>
          </p:cNvSpPr>
          <p:nvPr>
            <p:custDataLst>
              <p:tags r:id="rId12"/>
            </p:custDataLst>
          </p:nvPr>
        </p:nvSpPr>
        <p:spPr bwMode="auto">
          <a:xfrm>
            <a:off x="5410200" y="4818050"/>
            <a:ext cx="8382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1</a:t>
            </a:r>
            <a:endParaRPr lang="en-US" sz="2800" baseline="-25000" dirty="0">
              <a:solidFill>
                <a:srgbClr val="FFFFFF"/>
              </a:solidFill>
              <a:latin typeface="Calibri"/>
            </a:endParaRPr>
          </a:p>
        </p:txBody>
      </p:sp>
      <p:sp>
        <p:nvSpPr>
          <p:cNvPr id="1963027" name="Rectangle 19"/>
          <p:cNvSpPr>
            <a:spLocks noChangeArrowheads="1"/>
          </p:cNvSpPr>
          <p:nvPr>
            <p:custDataLst>
              <p:tags r:id="rId13"/>
            </p:custDataLst>
          </p:nvPr>
        </p:nvSpPr>
        <p:spPr bwMode="auto">
          <a:xfrm>
            <a:off x="3505200" y="3446450"/>
            <a:ext cx="1219200" cy="990600"/>
          </a:xfrm>
          <a:prstGeom prst="rect">
            <a:avLst/>
          </a:prstGeom>
          <a:noFill/>
          <a:ln w="25400" algn="ctr">
            <a:solidFill>
              <a:schemeClr val="accent1"/>
            </a:solidFill>
            <a:miter lim="800000"/>
            <a:headEnd/>
            <a:tailEnd/>
          </a:ln>
          <a:effectLst/>
        </p:spPr>
        <p:txBody>
          <a:bodyPr anchor="ctr">
            <a:spAutoFit/>
          </a:bodyPr>
          <a:lstStyle/>
          <a:p>
            <a:endParaRPr lang="en-US"/>
          </a:p>
        </p:txBody>
      </p:sp>
      <p:sp>
        <p:nvSpPr>
          <p:cNvPr id="1963031" name="Line 23"/>
          <p:cNvSpPr>
            <a:spLocks noChangeShapeType="1"/>
          </p:cNvSpPr>
          <p:nvPr>
            <p:custDataLst>
              <p:tags r:id="rId14"/>
            </p:custDataLst>
          </p:nvPr>
        </p:nvSpPr>
        <p:spPr bwMode="auto">
          <a:xfrm flipH="1">
            <a:off x="3048000" y="3979850"/>
            <a:ext cx="457200" cy="0"/>
          </a:xfrm>
          <a:prstGeom prst="line">
            <a:avLst/>
          </a:prstGeom>
          <a:noFill/>
          <a:ln w="25400">
            <a:solidFill>
              <a:srgbClr val="FFFFFF"/>
            </a:solidFill>
            <a:round/>
            <a:headEnd type="none" w="med" len="med"/>
            <a:tailEnd type="arrow" w="med" len="med"/>
          </a:ln>
          <a:effectLst/>
        </p:spPr>
        <p:txBody>
          <a:bodyPr anchor="ctr">
            <a:spAutoFit/>
          </a:bodyPr>
          <a:lstStyle/>
          <a:p>
            <a:endParaRPr lang="en-US"/>
          </a:p>
        </p:txBody>
      </p:sp>
      <p:sp>
        <p:nvSpPr>
          <p:cNvPr id="1963032" name="Line 24"/>
          <p:cNvSpPr>
            <a:spLocks noChangeShapeType="1"/>
          </p:cNvSpPr>
          <p:nvPr>
            <p:custDataLst>
              <p:tags r:id="rId15"/>
            </p:custDataLst>
          </p:nvPr>
        </p:nvSpPr>
        <p:spPr bwMode="auto">
          <a:xfrm>
            <a:off x="4114800" y="4437050"/>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1963033" name="Text Box 25"/>
          <p:cNvSpPr txBox="1">
            <a:spLocks noChangeArrowheads="1"/>
          </p:cNvSpPr>
          <p:nvPr>
            <p:custDataLst>
              <p:tags r:id="rId16"/>
            </p:custDataLst>
          </p:nvPr>
        </p:nvSpPr>
        <p:spPr bwMode="auto">
          <a:xfrm>
            <a:off x="3733800" y="4818050"/>
            <a:ext cx="8382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2</a:t>
            </a:r>
            <a:endParaRPr lang="en-US" sz="2800" baseline="-25000" dirty="0">
              <a:solidFill>
                <a:srgbClr val="FFFFFF"/>
              </a:solidFill>
              <a:latin typeface="Calibri"/>
            </a:endParaRPr>
          </a:p>
        </p:txBody>
      </p:sp>
      <p:sp>
        <p:nvSpPr>
          <p:cNvPr id="1963034" name="Rectangle 26"/>
          <p:cNvSpPr>
            <a:spLocks noChangeArrowheads="1"/>
          </p:cNvSpPr>
          <p:nvPr>
            <p:custDataLst>
              <p:tags r:id="rId17"/>
            </p:custDataLst>
          </p:nvPr>
        </p:nvSpPr>
        <p:spPr bwMode="auto">
          <a:xfrm>
            <a:off x="1828800" y="3446450"/>
            <a:ext cx="1219200" cy="990600"/>
          </a:xfrm>
          <a:prstGeom prst="rect">
            <a:avLst/>
          </a:prstGeom>
          <a:noFill/>
          <a:ln w="25400" algn="ctr">
            <a:solidFill>
              <a:schemeClr val="accent1"/>
            </a:solidFill>
            <a:miter lim="800000"/>
            <a:headEnd/>
            <a:tailEnd/>
          </a:ln>
          <a:effectLst/>
        </p:spPr>
        <p:txBody>
          <a:bodyPr anchor="ctr">
            <a:spAutoFit/>
          </a:bodyPr>
          <a:lstStyle/>
          <a:p>
            <a:endParaRPr lang="en-US"/>
          </a:p>
        </p:txBody>
      </p:sp>
      <p:sp>
        <p:nvSpPr>
          <p:cNvPr id="1963038" name="Line 30"/>
          <p:cNvSpPr>
            <a:spLocks noChangeShapeType="1"/>
          </p:cNvSpPr>
          <p:nvPr>
            <p:custDataLst>
              <p:tags r:id="rId18"/>
            </p:custDataLst>
          </p:nvPr>
        </p:nvSpPr>
        <p:spPr bwMode="auto">
          <a:xfrm flipH="1">
            <a:off x="1219200" y="3979850"/>
            <a:ext cx="609600" cy="0"/>
          </a:xfrm>
          <a:prstGeom prst="line">
            <a:avLst/>
          </a:prstGeom>
          <a:noFill/>
          <a:ln w="25400">
            <a:solidFill>
              <a:srgbClr val="FFFFFF"/>
            </a:solidFill>
            <a:round/>
            <a:headEnd type="none" w="med" len="med"/>
            <a:tailEnd type="arrow" w="med" len="med"/>
          </a:ln>
          <a:effectLst/>
        </p:spPr>
        <p:txBody>
          <a:bodyPr wrap="square" anchor="ctr">
            <a:spAutoFit/>
          </a:bodyPr>
          <a:lstStyle/>
          <a:p>
            <a:endParaRPr lang="en-US"/>
          </a:p>
        </p:txBody>
      </p:sp>
      <p:sp>
        <p:nvSpPr>
          <p:cNvPr id="1963039" name="Line 31"/>
          <p:cNvSpPr>
            <a:spLocks noChangeShapeType="1"/>
          </p:cNvSpPr>
          <p:nvPr>
            <p:custDataLst>
              <p:tags r:id="rId19"/>
            </p:custDataLst>
          </p:nvPr>
        </p:nvSpPr>
        <p:spPr bwMode="auto">
          <a:xfrm>
            <a:off x="2438400" y="4437050"/>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1963040" name="Text Box 32"/>
          <p:cNvSpPr txBox="1">
            <a:spLocks noChangeArrowheads="1"/>
          </p:cNvSpPr>
          <p:nvPr>
            <p:custDataLst>
              <p:tags r:id="rId20"/>
            </p:custDataLst>
          </p:nvPr>
        </p:nvSpPr>
        <p:spPr bwMode="auto">
          <a:xfrm>
            <a:off x="2057400" y="4818050"/>
            <a:ext cx="8382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3</a:t>
            </a:r>
            <a:endParaRPr lang="en-US" sz="2800" baseline="-25000" dirty="0">
              <a:solidFill>
                <a:srgbClr val="FFFFFF"/>
              </a:solidFill>
              <a:latin typeface="Calibri"/>
            </a:endParaRPr>
          </a:p>
        </p:txBody>
      </p:sp>
      <p:sp>
        <p:nvSpPr>
          <p:cNvPr id="1963041" name="Text Box 33"/>
          <p:cNvSpPr txBox="1">
            <a:spLocks noChangeArrowheads="1"/>
          </p:cNvSpPr>
          <p:nvPr>
            <p:custDataLst>
              <p:tags r:id="rId21"/>
            </p:custDataLst>
          </p:nvPr>
        </p:nvSpPr>
        <p:spPr bwMode="auto">
          <a:xfrm>
            <a:off x="-152400" y="3522650"/>
            <a:ext cx="1143000" cy="1082675"/>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over</a:t>
            </a:r>
            <a:br>
              <a:rPr lang="en-US" sz="2800" dirty="0">
                <a:solidFill>
                  <a:srgbClr val="FFFFFF"/>
                </a:solidFill>
                <a:latin typeface="Calibri"/>
              </a:rPr>
            </a:br>
            <a:r>
              <a:rPr lang="en-US" sz="2800" dirty="0">
                <a:solidFill>
                  <a:srgbClr val="FFFFFF"/>
                </a:solidFill>
                <a:latin typeface="Calibri"/>
              </a:rPr>
              <a:t>flow</a:t>
            </a:r>
            <a:endParaRPr lang="en-US" sz="2800" baseline="-25000" dirty="0">
              <a:solidFill>
                <a:srgbClr val="FFFFFF"/>
              </a:solidFill>
              <a:latin typeface="Calibri"/>
            </a:endParaRPr>
          </a:p>
        </p:txBody>
      </p:sp>
      <p:sp>
        <p:nvSpPr>
          <p:cNvPr id="1963046" name="Text Box 38"/>
          <p:cNvSpPr txBox="1">
            <a:spLocks noChangeArrowheads="1"/>
          </p:cNvSpPr>
          <p:nvPr>
            <p:custDataLst>
              <p:tags r:id="rId22"/>
            </p:custDataLst>
          </p:nvPr>
        </p:nvSpPr>
        <p:spPr bwMode="auto">
          <a:xfrm>
            <a:off x="8229600" y="3446450"/>
            <a:ext cx="609600" cy="562013"/>
          </a:xfrm>
          <a:prstGeom prst="rect">
            <a:avLst/>
          </a:prstGeom>
          <a:noFill/>
          <a:ln w="25400" algn="ctr">
            <a:noFill/>
            <a:miter lim="800000"/>
            <a:headEnd/>
            <a:tailEnd/>
          </a:ln>
          <a:effectLst/>
        </p:spPr>
        <p:txBody>
          <a:bodyPr wrap="square">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1</a:t>
            </a:r>
            <a:endParaRPr lang="en-US" sz="2800" baseline="-25000" dirty="0">
              <a:solidFill>
                <a:srgbClr val="FFFFFF"/>
              </a:solidFill>
              <a:latin typeface="Calibri"/>
            </a:endParaRPr>
          </a:p>
        </p:txBody>
      </p:sp>
      <p:sp>
        <p:nvSpPr>
          <p:cNvPr id="1963047" name="Line 39"/>
          <p:cNvSpPr>
            <a:spLocks noChangeShapeType="1"/>
          </p:cNvSpPr>
          <p:nvPr>
            <p:custDataLst>
              <p:tags r:id="rId23"/>
            </p:custDataLst>
          </p:nvPr>
        </p:nvSpPr>
        <p:spPr bwMode="auto">
          <a:xfrm>
            <a:off x="3276600" y="3979850"/>
            <a:ext cx="0" cy="609600"/>
          </a:xfrm>
          <a:prstGeom prst="line">
            <a:avLst/>
          </a:prstGeom>
          <a:noFill/>
          <a:ln w="25400">
            <a:solidFill>
              <a:srgbClr val="FFFFFF"/>
            </a:solidFill>
            <a:round/>
            <a:headEnd type="oval"/>
            <a:tailEnd/>
          </a:ln>
          <a:effectLst/>
        </p:spPr>
        <p:txBody>
          <a:bodyPr anchor="ctr">
            <a:spAutoFit/>
          </a:bodyPr>
          <a:lstStyle/>
          <a:p>
            <a:endParaRPr lang="en-US"/>
          </a:p>
        </p:txBody>
      </p:sp>
      <p:sp>
        <p:nvSpPr>
          <p:cNvPr id="1963048" name="Line 40"/>
          <p:cNvSpPr>
            <a:spLocks noChangeShapeType="1"/>
          </p:cNvSpPr>
          <p:nvPr>
            <p:custDataLst>
              <p:tags r:id="rId24"/>
            </p:custDataLst>
          </p:nvPr>
        </p:nvSpPr>
        <p:spPr bwMode="auto">
          <a:xfrm flipH="1">
            <a:off x="1600200" y="4589450"/>
            <a:ext cx="1676400" cy="0"/>
          </a:xfrm>
          <a:prstGeom prst="line">
            <a:avLst/>
          </a:prstGeom>
          <a:noFill/>
          <a:ln w="25400">
            <a:solidFill>
              <a:srgbClr val="FFFFFF"/>
            </a:solidFill>
            <a:round/>
            <a:headEnd/>
            <a:tailEnd/>
          </a:ln>
          <a:effectLst/>
        </p:spPr>
        <p:txBody>
          <a:bodyPr wrap="square" anchor="ctr">
            <a:spAutoFit/>
          </a:bodyPr>
          <a:lstStyle/>
          <a:p>
            <a:endParaRPr lang="en-US"/>
          </a:p>
        </p:txBody>
      </p:sp>
      <p:sp>
        <p:nvSpPr>
          <p:cNvPr id="1963049" name="Line 41"/>
          <p:cNvSpPr>
            <a:spLocks noChangeShapeType="1"/>
          </p:cNvSpPr>
          <p:nvPr>
            <p:custDataLst>
              <p:tags r:id="rId25"/>
            </p:custDataLst>
          </p:nvPr>
        </p:nvSpPr>
        <p:spPr bwMode="auto">
          <a:xfrm flipH="1">
            <a:off x="1600200" y="4186225"/>
            <a:ext cx="0" cy="387350"/>
          </a:xfrm>
          <a:prstGeom prst="line">
            <a:avLst/>
          </a:prstGeom>
          <a:noFill/>
          <a:ln w="25400">
            <a:solidFill>
              <a:srgbClr val="FFFFFF"/>
            </a:solidFill>
            <a:round/>
            <a:headEnd/>
            <a:tailEnd/>
          </a:ln>
          <a:effectLst/>
        </p:spPr>
        <p:txBody>
          <a:bodyPr anchor="ctr">
            <a:spAutoFit/>
          </a:bodyPr>
          <a:lstStyle/>
          <a:p>
            <a:endParaRPr lang="en-US"/>
          </a:p>
        </p:txBody>
      </p:sp>
      <p:sp>
        <p:nvSpPr>
          <p:cNvPr id="1963051" name="Line 43"/>
          <p:cNvSpPr>
            <a:spLocks noChangeShapeType="1"/>
          </p:cNvSpPr>
          <p:nvPr>
            <p:custDataLst>
              <p:tags r:id="rId26"/>
            </p:custDataLst>
          </p:nvPr>
        </p:nvSpPr>
        <p:spPr bwMode="auto">
          <a:xfrm>
            <a:off x="1219200" y="4197338"/>
            <a:ext cx="381000" cy="0"/>
          </a:xfrm>
          <a:prstGeom prst="line">
            <a:avLst/>
          </a:prstGeom>
          <a:noFill/>
          <a:ln w="28575">
            <a:solidFill>
              <a:srgbClr val="FFFFFF"/>
            </a:solidFill>
            <a:round/>
            <a:headEnd type="arrow" w="med" len="med"/>
            <a:tailEnd type="none" w="med" len="med"/>
          </a:ln>
          <a:effectLst/>
        </p:spPr>
        <p:txBody>
          <a:bodyPr/>
          <a:lstStyle/>
          <a:p>
            <a:endParaRPr lang="en-US"/>
          </a:p>
        </p:txBody>
      </p:sp>
      <p:sp>
        <p:nvSpPr>
          <p:cNvPr id="1963050" name="AutoShape 42"/>
          <p:cNvSpPr>
            <a:spLocks noChangeArrowheads="1"/>
          </p:cNvSpPr>
          <p:nvPr>
            <p:custDataLst>
              <p:tags r:id="rId27"/>
            </p:custDataLst>
          </p:nvPr>
        </p:nvSpPr>
        <p:spPr bwMode="auto">
          <a:xfrm>
            <a:off x="762000" y="3805225"/>
            <a:ext cx="447827" cy="546838"/>
          </a:xfrm>
          <a:prstGeom prst="moon">
            <a:avLst>
              <a:gd name="adj" fmla="val 76598"/>
            </a:avLst>
          </a:prstGeom>
          <a:noFill/>
          <a:ln w="38100" algn="ctr">
            <a:solidFill>
              <a:srgbClr val="FFFFFF"/>
            </a:solidFill>
            <a:miter lim="800000"/>
            <a:headEnd/>
            <a:tailEnd/>
          </a:ln>
          <a:effectLst/>
        </p:spPr>
        <p:txBody>
          <a:bodyPr anchor="ctr">
            <a:spAutoFit/>
          </a:bodyPr>
          <a:lstStyle/>
          <a:p>
            <a:endParaRPr lang="en-US"/>
          </a:p>
        </p:txBody>
      </p:sp>
      <p:sp>
        <p:nvSpPr>
          <p:cNvPr id="46" name="AutoShape 42"/>
          <p:cNvSpPr>
            <a:spLocks noChangeArrowheads="1"/>
          </p:cNvSpPr>
          <p:nvPr>
            <p:custDataLst>
              <p:tags r:id="rId28"/>
            </p:custDataLst>
          </p:nvPr>
        </p:nvSpPr>
        <p:spPr bwMode="auto">
          <a:xfrm>
            <a:off x="1143159" y="3814013"/>
            <a:ext cx="169041" cy="546839"/>
          </a:xfrm>
          <a:custGeom>
            <a:avLst/>
            <a:gdLst>
              <a:gd name="connsiteX0" fmla="*/ 776287 w 776287"/>
              <a:gd name="connsiteY0" fmla="*/ 889000 h 889000"/>
              <a:gd name="connsiteX1" fmla="*/ 229642 w 776287"/>
              <a:gd name="connsiteY1" fmla="*/ 760105 h 889000"/>
              <a:gd name="connsiteX2" fmla="*/ 229643 w 776287"/>
              <a:gd name="connsiteY2" fmla="*/ 128894 h 889000"/>
              <a:gd name="connsiteX3" fmla="*/ 776287 w 776287"/>
              <a:gd name="connsiteY3" fmla="*/ 0 h 889000"/>
              <a:gd name="connsiteX4" fmla="*/ 776289 w 776287"/>
              <a:gd name="connsiteY4" fmla="*/ 889002 h 889000"/>
              <a:gd name="connsiteX5" fmla="*/ 776287 w 776287"/>
              <a:gd name="connsiteY5" fmla="*/ 889000 h 889000"/>
              <a:gd name="connsiteX0" fmla="*/ 306191 w 852837"/>
              <a:gd name="connsiteY0" fmla="*/ 128894 h 889002"/>
              <a:gd name="connsiteX1" fmla="*/ 852835 w 852837"/>
              <a:gd name="connsiteY1" fmla="*/ 0 h 889002"/>
              <a:gd name="connsiteX2" fmla="*/ 852837 w 852837"/>
              <a:gd name="connsiteY2" fmla="*/ 889002 h 889002"/>
              <a:gd name="connsiteX3" fmla="*/ 852835 w 852837"/>
              <a:gd name="connsiteY3" fmla="*/ 889000 h 889002"/>
              <a:gd name="connsiteX4" fmla="*/ 306190 w 852837"/>
              <a:gd name="connsiteY4" fmla="*/ 760105 h 889002"/>
              <a:gd name="connsiteX5" fmla="*/ 397631 w 852837"/>
              <a:gd name="connsiteY5" fmla="*/ 220334 h 889002"/>
              <a:gd name="connsiteX0" fmla="*/ 852835 w 852837"/>
              <a:gd name="connsiteY0" fmla="*/ 0 h 889002"/>
              <a:gd name="connsiteX1" fmla="*/ 852837 w 852837"/>
              <a:gd name="connsiteY1" fmla="*/ 889002 h 889002"/>
              <a:gd name="connsiteX2" fmla="*/ 852835 w 852837"/>
              <a:gd name="connsiteY2" fmla="*/ 889000 h 889002"/>
              <a:gd name="connsiteX3" fmla="*/ 306190 w 852837"/>
              <a:gd name="connsiteY3" fmla="*/ 760105 h 889002"/>
              <a:gd name="connsiteX4" fmla="*/ 397631 w 852837"/>
              <a:gd name="connsiteY4" fmla="*/ 220334 h 889002"/>
              <a:gd name="connsiteX0" fmla="*/ 546645 w 546647"/>
              <a:gd name="connsiteY0" fmla="*/ 0 h 889002"/>
              <a:gd name="connsiteX1" fmla="*/ 546647 w 546647"/>
              <a:gd name="connsiteY1" fmla="*/ 889002 h 889002"/>
              <a:gd name="connsiteX2" fmla="*/ 546645 w 546647"/>
              <a:gd name="connsiteY2" fmla="*/ 889000 h 889002"/>
              <a:gd name="connsiteX3" fmla="*/ 0 w 546647"/>
              <a:gd name="connsiteY3" fmla="*/ 760105 h 889002"/>
              <a:gd name="connsiteX0" fmla="*/ 293023 w 293025"/>
              <a:gd name="connsiteY0" fmla="*/ 0 h 889002"/>
              <a:gd name="connsiteX1" fmla="*/ 293025 w 293025"/>
              <a:gd name="connsiteY1" fmla="*/ 889002 h 889002"/>
              <a:gd name="connsiteX2" fmla="*/ 293023 w 293025"/>
              <a:gd name="connsiteY2" fmla="*/ 889000 h 889002"/>
            </a:gdLst>
            <a:ahLst/>
            <a:cxnLst>
              <a:cxn ang="0">
                <a:pos x="connsiteX0" y="connsiteY0"/>
              </a:cxn>
              <a:cxn ang="0">
                <a:pos x="connsiteX1" y="connsiteY1"/>
              </a:cxn>
              <a:cxn ang="0">
                <a:pos x="connsiteX2" y="connsiteY2"/>
              </a:cxn>
            </a:cxnLst>
            <a:rect l="l" t="t" r="r" b="b"/>
            <a:pathLst>
              <a:path w="293025" h="889002">
                <a:moveTo>
                  <a:pt x="293023" y="0"/>
                </a:moveTo>
                <a:cubicBezTo>
                  <a:pt x="0" y="272584"/>
                  <a:pt x="0" y="616418"/>
                  <a:pt x="293025" y="889002"/>
                </a:cubicBezTo>
                <a:lnTo>
                  <a:pt x="293023" y="889000"/>
                </a:lnTo>
              </a:path>
            </a:pathLst>
          </a:custGeom>
          <a:noFill/>
          <a:ln w="38100" algn="ctr">
            <a:solidFill>
              <a:srgbClr val="FFFFFF"/>
            </a:solidFill>
            <a:miter lim="800000"/>
            <a:headEnd/>
            <a:tailEnd/>
          </a:ln>
          <a:effectLst/>
        </p:spPr>
        <p:txBody>
          <a:bodyPr anchor="ctr">
            <a:spAutoFit/>
          </a:bodyPr>
          <a:lstStyle/>
          <a:p>
            <a:endParaRPr lang="en-US"/>
          </a:p>
        </p:txBody>
      </p:sp>
      <p:sp>
        <p:nvSpPr>
          <p:cNvPr id="48" name="Line 23"/>
          <p:cNvSpPr>
            <a:spLocks noChangeShapeType="1"/>
          </p:cNvSpPr>
          <p:nvPr>
            <p:custDataLst>
              <p:tags r:id="rId29"/>
            </p:custDataLst>
          </p:nvPr>
        </p:nvSpPr>
        <p:spPr bwMode="auto">
          <a:xfrm flipH="1">
            <a:off x="533400" y="4071925"/>
            <a:ext cx="228600" cy="0"/>
          </a:xfrm>
          <a:prstGeom prst="line">
            <a:avLst/>
          </a:prstGeom>
          <a:noFill/>
          <a:ln w="25400">
            <a:solidFill>
              <a:srgbClr val="FFFFFF"/>
            </a:solidFill>
            <a:round/>
            <a:headEnd/>
            <a:tailEnd/>
          </a:ln>
          <a:effectLst/>
        </p:spPr>
        <p:txBody>
          <a:bodyPr wrap="square" anchor="ctr">
            <a:spAutoFit/>
          </a:bodyPr>
          <a:lstStyle/>
          <a:p>
            <a:endParaRPr lang="en-US"/>
          </a:p>
        </p:txBody>
      </p:sp>
      <p:sp>
        <p:nvSpPr>
          <p:cNvPr id="49" name="Line 5"/>
          <p:cNvSpPr>
            <a:spLocks noChangeShapeType="1"/>
          </p:cNvSpPr>
          <p:nvPr>
            <p:custDataLst>
              <p:tags r:id="rId30"/>
            </p:custDataLst>
          </p:nvPr>
        </p:nvSpPr>
        <p:spPr bwMode="auto">
          <a:xfrm>
            <a:off x="7162800" y="3048000"/>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50" name="Line 6"/>
          <p:cNvSpPr>
            <a:spLocks noChangeShapeType="1"/>
          </p:cNvSpPr>
          <p:nvPr>
            <p:custDataLst>
              <p:tags r:id="rId31"/>
            </p:custDataLst>
          </p:nvPr>
        </p:nvSpPr>
        <p:spPr bwMode="auto">
          <a:xfrm>
            <a:off x="7848600" y="3048000"/>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51" name="Line 14"/>
          <p:cNvSpPr>
            <a:spLocks noChangeShapeType="1"/>
          </p:cNvSpPr>
          <p:nvPr>
            <p:custDataLst>
              <p:tags r:id="rId32"/>
            </p:custDataLst>
          </p:nvPr>
        </p:nvSpPr>
        <p:spPr bwMode="auto">
          <a:xfrm>
            <a:off x="5486400" y="3048000"/>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52" name="Line 15"/>
          <p:cNvSpPr>
            <a:spLocks noChangeShapeType="1"/>
          </p:cNvSpPr>
          <p:nvPr>
            <p:custDataLst>
              <p:tags r:id="rId33"/>
            </p:custDataLst>
          </p:nvPr>
        </p:nvSpPr>
        <p:spPr bwMode="auto">
          <a:xfrm>
            <a:off x="6172200" y="3048000"/>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53" name="Line 21"/>
          <p:cNvSpPr>
            <a:spLocks noChangeShapeType="1"/>
          </p:cNvSpPr>
          <p:nvPr>
            <p:custDataLst>
              <p:tags r:id="rId34"/>
            </p:custDataLst>
          </p:nvPr>
        </p:nvSpPr>
        <p:spPr bwMode="auto">
          <a:xfrm>
            <a:off x="3810000" y="3048000"/>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54" name="Line 22"/>
          <p:cNvSpPr>
            <a:spLocks noChangeShapeType="1"/>
          </p:cNvSpPr>
          <p:nvPr>
            <p:custDataLst>
              <p:tags r:id="rId35"/>
            </p:custDataLst>
          </p:nvPr>
        </p:nvSpPr>
        <p:spPr bwMode="auto">
          <a:xfrm>
            <a:off x="4495800" y="3048000"/>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55" name="Line 28"/>
          <p:cNvSpPr>
            <a:spLocks noChangeShapeType="1"/>
          </p:cNvSpPr>
          <p:nvPr>
            <p:custDataLst>
              <p:tags r:id="rId36"/>
            </p:custDataLst>
          </p:nvPr>
        </p:nvSpPr>
        <p:spPr bwMode="auto">
          <a:xfrm>
            <a:off x="2133600" y="3048000"/>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56" name="Line 29"/>
          <p:cNvSpPr>
            <a:spLocks noChangeShapeType="1"/>
          </p:cNvSpPr>
          <p:nvPr>
            <p:custDataLst>
              <p:tags r:id="rId37"/>
            </p:custDataLst>
          </p:nvPr>
        </p:nvSpPr>
        <p:spPr bwMode="auto">
          <a:xfrm>
            <a:off x="2819400" y="3048000"/>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57" name="Text Box 31"/>
          <p:cNvSpPr txBox="1">
            <a:spLocks noChangeArrowheads="1"/>
          </p:cNvSpPr>
          <p:nvPr>
            <p:custDataLst>
              <p:tags r:id="rId38"/>
            </p:custDataLst>
          </p:nvPr>
        </p:nvSpPr>
        <p:spPr bwMode="auto">
          <a:xfrm>
            <a:off x="6858000" y="2520988"/>
            <a:ext cx="609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A</a:t>
            </a:r>
            <a:r>
              <a:rPr lang="en-US" sz="2800" baseline="-25000">
                <a:solidFill>
                  <a:srgbClr val="FFFFFF"/>
                </a:solidFill>
                <a:latin typeface="Calibri"/>
              </a:rPr>
              <a:t>0</a:t>
            </a:r>
          </a:p>
        </p:txBody>
      </p:sp>
      <p:sp>
        <p:nvSpPr>
          <p:cNvPr id="58" name="Text Box 32"/>
          <p:cNvSpPr txBox="1">
            <a:spLocks noChangeArrowheads="1"/>
          </p:cNvSpPr>
          <p:nvPr>
            <p:custDataLst>
              <p:tags r:id="rId39"/>
            </p:custDataLst>
          </p:nvPr>
        </p:nvSpPr>
        <p:spPr bwMode="auto">
          <a:xfrm>
            <a:off x="7467600" y="1857413"/>
            <a:ext cx="9144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B</a:t>
            </a:r>
            <a:r>
              <a:rPr lang="en-US" sz="2800" baseline="-25000">
                <a:solidFill>
                  <a:srgbClr val="FFFFFF"/>
                </a:solidFill>
                <a:latin typeface="Calibri"/>
              </a:rPr>
              <a:t>0</a:t>
            </a:r>
          </a:p>
        </p:txBody>
      </p:sp>
      <p:grpSp>
        <p:nvGrpSpPr>
          <p:cNvPr id="59" name="Group 33"/>
          <p:cNvGrpSpPr>
            <a:grpSpLocks/>
          </p:cNvGrpSpPr>
          <p:nvPr>
            <p:custDataLst>
              <p:tags r:id="rId40"/>
            </p:custDataLst>
          </p:nvPr>
        </p:nvGrpSpPr>
        <p:grpSpPr bwMode="auto">
          <a:xfrm rot="5400000">
            <a:off x="7496175" y="2597188"/>
            <a:ext cx="703263" cy="246063"/>
            <a:chOff x="3654" y="1680"/>
            <a:chExt cx="934" cy="336"/>
          </a:xfrm>
        </p:grpSpPr>
        <p:sp>
          <p:nvSpPr>
            <p:cNvPr id="60" name="AutoShape 34"/>
            <p:cNvSpPr>
              <a:spLocks noChangeArrowheads="1"/>
            </p:cNvSpPr>
            <p:nvPr>
              <p:custDataLst>
                <p:tags r:id="rId62"/>
              </p:custDataLst>
            </p:nvPr>
          </p:nvSpPr>
          <p:spPr bwMode="auto">
            <a:xfrm rot="5400000">
              <a:off x="3960" y="1656"/>
              <a:ext cx="336" cy="384"/>
            </a:xfrm>
            <a:prstGeom prst="triangle">
              <a:avLst>
                <a:gd name="adj" fmla="val 50000"/>
              </a:avLst>
            </a:prstGeom>
            <a:noFill/>
            <a:ln w="25400" algn="ctr">
              <a:solidFill>
                <a:srgbClr val="FFFFFF"/>
              </a:solidFill>
              <a:miter lim="800000"/>
              <a:headEnd/>
              <a:tailEnd/>
            </a:ln>
            <a:effectLst/>
          </p:spPr>
          <p:txBody>
            <a:bodyPr wrap="none" anchor="ctr">
              <a:spAutoFit/>
            </a:bodyPr>
            <a:lstStyle/>
            <a:p>
              <a:endParaRPr lang="en-US"/>
            </a:p>
          </p:txBody>
        </p:sp>
        <p:sp>
          <p:nvSpPr>
            <p:cNvPr id="61" name="Oval 35"/>
            <p:cNvSpPr>
              <a:spLocks noChangeArrowheads="1"/>
            </p:cNvSpPr>
            <p:nvPr>
              <p:custDataLst>
                <p:tags r:id="rId63"/>
              </p:custDataLst>
            </p:nvPr>
          </p:nvSpPr>
          <p:spPr bwMode="auto">
            <a:xfrm>
              <a:off x="4326" y="1799"/>
              <a:ext cx="96" cy="96"/>
            </a:xfrm>
            <a:prstGeom prst="ellipse">
              <a:avLst/>
            </a:prstGeom>
            <a:noFill/>
            <a:ln w="25400" algn="ctr">
              <a:solidFill>
                <a:srgbClr val="FFFFFF"/>
              </a:solidFill>
              <a:round/>
              <a:headEnd/>
              <a:tailEnd/>
            </a:ln>
            <a:effectLst/>
          </p:spPr>
          <p:txBody>
            <a:bodyPr wrap="none" anchor="ctr">
              <a:spAutoFit/>
            </a:bodyPr>
            <a:lstStyle/>
            <a:p>
              <a:endParaRPr lang="en-US"/>
            </a:p>
          </p:txBody>
        </p:sp>
        <p:sp>
          <p:nvSpPr>
            <p:cNvPr id="62" name="Line 36"/>
            <p:cNvSpPr>
              <a:spLocks noChangeShapeType="1"/>
            </p:cNvSpPr>
            <p:nvPr>
              <p:custDataLst>
                <p:tags r:id="rId64"/>
              </p:custDataLst>
            </p:nvPr>
          </p:nvSpPr>
          <p:spPr bwMode="auto">
            <a:xfrm flipH="1">
              <a:off x="3654" y="1847"/>
              <a:ext cx="288" cy="0"/>
            </a:xfrm>
            <a:prstGeom prst="line">
              <a:avLst/>
            </a:prstGeom>
            <a:noFill/>
            <a:ln w="25400">
              <a:solidFill>
                <a:srgbClr val="FFFFFF"/>
              </a:solidFill>
              <a:round/>
              <a:headEnd/>
              <a:tailEnd/>
            </a:ln>
            <a:effectLst/>
          </p:spPr>
          <p:txBody>
            <a:bodyPr wrap="none" anchor="ctr">
              <a:spAutoFit/>
            </a:bodyPr>
            <a:lstStyle/>
            <a:p>
              <a:endParaRPr lang="en-US"/>
            </a:p>
          </p:txBody>
        </p:sp>
        <p:sp>
          <p:nvSpPr>
            <p:cNvPr id="63" name="Line 37"/>
            <p:cNvSpPr>
              <a:spLocks noChangeShapeType="1"/>
            </p:cNvSpPr>
            <p:nvPr>
              <p:custDataLst>
                <p:tags r:id="rId65"/>
              </p:custDataLst>
            </p:nvPr>
          </p:nvSpPr>
          <p:spPr bwMode="auto">
            <a:xfrm flipH="1" flipV="1">
              <a:off x="4422" y="1847"/>
              <a:ext cx="166" cy="3"/>
            </a:xfrm>
            <a:prstGeom prst="line">
              <a:avLst/>
            </a:prstGeom>
            <a:noFill/>
            <a:ln w="25400">
              <a:solidFill>
                <a:srgbClr val="FFFFFF"/>
              </a:solidFill>
              <a:round/>
              <a:headEnd/>
              <a:tailEnd/>
            </a:ln>
            <a:effectLst/>
          </p:spPr>
          <p:txBody>
            <a:bodyPr anchor="ctr">
              <a:spAutoFit/>
            </a:bodyPr>
            <a:lstStyle/>
            <a:p>
              <a:endParaRPr lang="en-US"/>
            </a:p>
          </p:txBody>
        </p:sp>
      </p:grpSp>
      <p:sp>
        <p:nvSpPr>
          <p:cNvPr id="64" name="Text Box 38"/>
          <p:cNvSpPr txBox="1">
            <a:spLocks noChangeArrowheads="1"/>
          </p:cNvSpPr>
          <p:nvPr>
            <p:custDataLst>
              <p:tags r:id="rId41"/>
            </p:custDataLst>
          </p:nvPr>
        </p:nvSpPr>
        <p:spPr bwMode="auto">
          <a:xfrm>
            <a:off x="5181600" y="2520988"/>
            <a:ext cx="609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A</a:t>
            </a:r>
            <a:r>
              <a:rPr lang="en-US" sz="2800" baseline="-25000">
                <a:solidFill>
                  <a:srgbClr val="FFFFFF"/>
                </a:solidFill>
                <a:latin typeface="Calibri"/>
              </a:rPr>
              <a:t>1</a:t>
            </a:r>
          </a:p>
        </p:txBody>
      </p:sp>
      <p:sp>
        <p:nvSpPr>
          <p:cNvPr id="65" name="Text Box 39"/>
          <p:cNvSpPr txBox="1">
            <a:spLocks noChangeArrowheads="1"/>
          </p:cNvSpPr>
          <p:nvPr>
            <p:custDataLst>
              <p:tags r:id="rId42"/>
            </p:custDataLst>
          </p:nvPr>
        </p:nvSpPr>
        <p:spPr bwMode="auto">
          <a:xfrm>
            <a:off x="5791200" y="1857413"/>
            <a:ext cx="9144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B</a:t>
            </a:r>
            <a:r>
              <a:rPr lang="en-US" sz="2800" baseline="-25000">
                <a:solidFill>
                  <a:srgbClr val="FFFFFF"/>
                </a:solidFill>
                <a:latin typeface="Calibri"/>
              </a:rPr>
              <a:t>1</a:t>
            </a:r>
          </a:p>
        </p:txBody>
      </p:sp>
      <p:grpSp>
        <p:nvGrpSpPr>
          <p:cNvPr id="66" name="Group 40"/>
          <p:cNvGrpSpPr>
            <a:grpSpLocks/>
          </p:cNvGrpSpPr>
          <p:nvPr>
            <p:custDataLst>
              <p:tags r:id="rId43"/>
            </p:custDataLst>
          </p:nvPr>
        </p:nvGrpSpPr>
        <p:grpSpPr bwMode="auto">
          <a:xfrm rot="5400000">
            <a:off x="5819775" y="2597188"/>
            <a:ext cx="703263" cy="246063"/>
            <a:chOff x="3654" y="1680"/>
            <a:chExt cx="934" cy="336"/>
          </a:xfrm>
        </p:grpSpPr>
        <p:sp>
          <p:nvSpPr>
            <p:cNvPr id="67" name="AutoShape 41"/>
            <p:cNvSpPr>
              <a:spLocks noChangeArrowheads="1"/>
            </p:cNvSpPr>
            <p:nvPr>
              <p:custDataLst>
                <p:tags r:id="rId58"/>
              </p:custDataLst>
            </p:nvPr>
          </p:nvSpPr>
          <p:spPr bwMode="auto">
            <a:xfrm rot="5400000">
              <a:off x="3960" y="1656"/>
              <a:ext cx="336" cy="384"/>
            </a:xfrm>
            <a:prstGeom prst="triangle">
              <a:avLst>
                <a:gd name="adj" fmla="val 50000"/>
              </a:avLst>
            </a:prstGeom>
            <a:noFill/>
            <a:ln w="25400" algn="ctr">
              <a:solidFill>
                <a:srgbClr val="FFFFFF"/>
              </a:solidFill>
              <a:miter lim="800000"/>
              <a:headEnd/>
              <a:tailEnd/>
            </a:ln>
            <a:effectLst/>
          </p:spPr>
          <p:txBody>
            <a:bodyPr wrap="none" anchor="ctr">
              <a:spAutoFit/>
            </a:bodyPr>
            <a:lstStyle/>
            <a:p>
              <a:endParaRPr lang="en-US"/>
            </a:p>
          </p:txBody>
        </p:sp>
        <p:sp>
          <p:nvSpPr>
            <p:cNvPr id="68" name="Oval 42"/>
            <p:cNvSpPr>
              <a:spLocks noChangeArrowheads="1"/>
            </p:cNvSpPr>
            <p:nvPr>
              <p:custDataLst>
                <p:tags r:id="rId59"/>
              </p:custDataLst>
            </p:nvPr>
          </p:nvSpPr>
          <p:spPr bwMode="auto">
            <a:xfrm>
              <a:off x="4326" y="1799"/>
              <a:ext cx="96" cy="96"/>
            </a:xfrm>
            <a:prstGeom prst="ellipse">
              <a:avLst/>
            </a:prstGeom>
            <a:noFill/>
            <a:ln w="25400" algn="ctr">
              <a:solidFill>
                <a:srgbClr val="FFFFFF"/>
              </a:solidFill>
              <a:round/>
              <a:headEnd/>
              <a:tailEnd/>
            </a:ln>
            <a:effectLst/>
          </p:spPr>
          <p:txBody>
            <a:bodyPr wrap="none" anchor="ctr">
              <a:spAutoFit/>
            </a:bodyPr>
            <a:lstStyle/>
            <a:p>
              <a:endParaRPr lang="en-US"/>
            </a:p>
          </p:txBody>
        </p:sp>
        <p:sp>
          <p:nvSpPr>
            <p:cNvPr id="69" name="Line 43"/>
            <p:cNvSpPr>
              <a:spLocks noChangeShapeType="1"/>
            </p:cNvSpPr>
            <p:nvPr>
              <p:custDataLst>
                <p:tags r:id="rId60"/>
              </p:custDataLst>
            </p:nvPr>
          </p:nvSpPr>
          <p:spPr bwMode="auto">
            <a:xfrm flipH="1">
              <a:off x="3654" y="1847"/>
              <a:ext cx="288" cy="0"/>
            </a:xfrm>
            <a:prstGeom prst="line">
              <a:avLst/>
            </a:prstGeom>
            <a:noFill/>
            <a:ln w="25400">
              <a:solidFill>
                <a:srgbClr val="FFFFFF"/>
              </a:solidFill>
              <a:round/>
              <a:headEnd/>
              <a:tailEnd/>
            </a:ln>
            <a:effectLst/>
          </p:spPr>
          <p:txBody>
            <a:bodyPr wrap="none" anchor="ctr">
              <a:spAutoFit/>
            </a:bodyPr>
            <a:lstStyle/>
            <a:p>
              <a:endParaRPr lang="en-US"/>
            </a:p>
          </p:txBody>
        </p:sp>
        <p:sp>
          <p:nvSpPr>
            <p:cNvPr id="70" name="Line 44"/>
            <p:cNvSpPr>
              <a:spLocks noChangeShapeType="1"/>
            </p:cNvSpPr>
            <p:nvPr>
              <p:custDataLst>
                <p:tags r:id="rId61"/>
              </p:custDataLst>
            </p:nvPr>
          </p:nvSpPr>
          <p:spPr bwMode="auto">
            <a:xfrm flipH="1" flipV="1">
              <a:off x="4422" y="1847"/>
              <a:ext cx="166" cy="3"/>
            </a:xfrm>
            <a:prstGeom prst="line">
              <a:avLst/>
            </a:prstGeom>
            <a:noFill/>
            <a:ln w="25400">
              <a:solidFill>
                <a:srgbClr val="FFFFFF"/>
              </a:solidFill>
              <a:round/>
              <a:headEnd/>
              <a:tailEnd/>
            </a:ln>
            <a:effectLst/>
          </p:spPr>
          <p:txBody>
            <a:bodyPr anchor="ctr">
              <a:spAutoFit/>
            </a:bodyPr>
            <a:lstStyle/>
            <a:p>
              <a:endParaRPr lang="en-US"/>
            </a:p>
          </p:txBody>
        </p:sp>
      </p:grpSp>
      <p:sp>
        <p:nvSpPr>
          <p:cNvPr id="71" name="Text Box 45"/>
          <p:cNvSpPr txBox="1">
            <a:spLocks noChangeArrowheads="1"/>
          </p:cNvSpPr>
          <p:nvPr>
            <p:custDataLst>
              <p:tags r:id="rId44"/>
            </p:custDataLst>
          </p:nvPr>
        </p:nvSpPr>
        <p:spPr bwMode="auto">
          <a:xfrm>
            <a:off x="3505200" y="2520988"/>
            <a:ext cx="609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A</a:t>
            </a:r>
            <a:r>
              <a:rPr lang="en-US" sz="2800" baseline="-25000">
                <a:solidFill>
                  <a:srgbClr val="FFFFFF"/>
                </a:solidFill>
                <a:latin typeface="Calibri"/>
              </a:rPr>
              <a:t>2</a:t>
            </a:r>
          </a:p>
        </p:txBody>
      </p:sp>
      <p:sp>
        <p:nvSpPr>
          <p:cNvPr id="72" name="Text Box 46"/>
          <p:cNvSpPr txBox="1">
            <a:spLocks noChangeArrowheads="1"/>
          </p:cNvSpPr>
          <p:nvPr>
            <p:custDataLst>
              <p:tags r:id="rId45"/>
            </p:custDataLst>
          </p:nvPr>
        </p:nvSpPr>
        <p:spPr bwMode="auto">
          <a:xfrm>
            <a:off x="4114800" y="1857413"/>
            <a:ext cx="9144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B</a:t>
            </a:r>
            <a:r>
              <a:rPr lang="en-US" sz="2800" baseline="-25000">
                <a:solidFill>
                  <a:srgbClr val="FFFFFF"/>
                </a:solidFill>
                <a:latin typeface="Calibri"/>
              </a:rPr>
              <a:t>2</a:t>
            </a:r>
          </a:p>
        </p:txBody>
      </p:sp>
      <p:grpSp>
        <p:nvGrpSpPr>
          <p:cNvPr id="73" name="Group 47"/>
          <p:cNvGrpSpPr>
            <a:grpSpLocks/>
          </p:cNvGrpSpPr>
          <p:nvPr>
            <p:custDataLst>
              <p:tags r:id="rId46"/>
            </p:custDataLst>
          </p:nvPr>
        </p:nvGrpSpPr>
        <p:grpSpPr bwMode="auto">
          <a:xfrm rot="5400000">
            <a:off x="4143375" y="2597188"/>
            <a:ext cx="703263" cy="246063"/>
            <a:chOff x="3654" y="1680"/>
            <a:chExt cx="934" cy="336"/>
          </a:xfrm>
        </p:grpSpPr>
        <p:sp>
          <p:nvSpPr>
            <p:cNvPr id="74" name="AutoShape 48"/>
            <p:cNvSpPr>
              <a:spLocks noChangeArrowheads="1"/>
            </p:cNvSpPr>
            <p:nvPr>
              <p:custDataLst>
                <p:tags r:id="rId54"/>
              </p:custDataLst>
            </p:nvPr>
          </p:nvSpPr>
          <p:spPr bwMode="auto">
            <a:xfrm rot="5400000">
              <a:off x="3960" y="1656"/>
              <a:ext cx="336" cy="384"/>
            </a:xfrm>
            <a:prstGeom prst="triangle">
              <a:avLst>
                <a:gd name="adj" fmla="val 50000"/>
              </a:avLst>
            </a:prstGeom>
            <a:noFill/>
            <a:ln w="25400" algn="ctr">
              <a:solidFill>
                <a:srgbClr val="FFFFFF"/>
              </a:solidFill>
              <a:miter lim="800000"/>
              <a:headEnd/>
              <a:tailEnd/>
            </a:ln>
            <a:effectLst/>
          </p:spPr>
          <p:txBody>
            <a:bodyPr wrap="none" anchor="ctr">
              <a:spAutoFit/>
            </a:bodyPr>
            <a:lstStyle/>
            <a:p>
              <a:endParaRPr lang="en-US"/>
            </a:p>
          </p:txBody>
        </p:sp>
        <p:sp>
          <p:nvSpPr>
            <p:cNvPr id="75" name="Oval 49"/>
            <p:cNvSpPr>
              <a:spLocks noChangeArrowheads="1"/>
            </p:cNvSpPr>
            <p:nvPr>
              <p:custDataLst>
                <p:tags r:id="rId55"/>
              </p:custDataLst>
            </p:nvPr>
          </p:nvSpPr>
          <p:spPr bwMode="auto">
            <a:xfrm>
              <a:off x="4326" y="1799"/>
              <a:ext cx="96" cy="96"/>
            </a:xfrm>
            <a:prstGeom prst="ellipse">
              <a:avLst/>
            </a:prstGeom>
            <a:noFill/>
            <a:ln w="25400" algn="ctr">
              <a:solidFill>
                <a:srgbClr val="FFFFFF"/>
              </a:solidFill>
              <a:round/>
              <a:headEnd/>
              <a:tailEnd/>
            </a:ln>
            <a:effectLst/>
          </p:spPr>
          <p:txBody>
            <a:bodyPr wrap="none" anchor="ctr">
              <a:spAutoFit/>
            </a:bodyPr>
            <a:lstStyle/>
            <a:p>
              <a:endParaRPr lang="en-US"/>
            </a:p>
          </p:txBody>
        </p:sp>
        <p:sp>
          <p:nvSpPr>
            <p:cNvPr id="76" name="Line 50"/>
            <p:cNvSpPr>
              <a:spLocks noChangeShapeType="1"/>
            </p:cNvSpPr>
            <p:nvPr>
              <p:custDataLst>
                <p:tags r:id="rId56"/>
              </p:custDataLst>
            </p:nvPr>
          </p:nvSpPr>
          <p:spPr bwMode="auto">
            <a:xfrm flipH="1">
              <a:off x="3654" y="1847"/>
              <a:ext cx="288" cy="0"/>
            </a:xfrm>
            <a:prstGeom prst="line">
              <a:avLst/>
            </a:prstGeom>
            <a:noFill/>
            <a:ln w="25400">
              <a:solidFill>
                <a:srgbClr val="FFFFFF"/>
              </a:solidFill>
              <a:round/>
              <a:headEnd/>
              <a:tailEnd/>
            </a:ln>
            <a:effectLst/>
          </p:spPr>
          <p:txBody>
            <a:bodyPr wrap="none" anchor="ctr">
              <a:spAutoFit/>
            </a:bodyPr>
            <a:lstStyle/>
            <a:p>
              <a:endParaRPr lang="en-US"/>
            </a:p>
          </p:txBody>
        </p:sp>
        <p:sp>
          <p:nvSpPr>
            <p:cNvPr id="77" name="Line 51"/>
            <p:cNvSpPr>
              <a:spLocks noChangeShapeType="1"/>
            </p:cNvSpPr>
            <p:nvPr>
              <p:custDataLst>
                <p:tags r:id="rId57"/>
              </p:custDataLst>
            </p:nvPr>
          </p:nvSpPr>
          <p:spPr bwMode="auto">
            <a:xfrm flipH="1" flipV="1">
              <a:off x="4422" y="1847"/>
              <a:ext cx="166" cy="3"/>
            </a:xfrm>
            <a:prstGeom prst="line">
              <a:avLst/>
            </a:prstGeom>
            <a:noFill/>
            <a:ln w="25400">
              <a:solidFill>
                <a:srgbClr val="FFFFFF"/>
              </a:solidFill>
              <a:round/>
              <a:headEnd/>
              <a:tailEnd/>
            </a:ln>
            <a:effectLst/>
          </p:spPr>
          <p:txBody>
            <a:bodyPr anchor="ctr">
              <a:spAutoFit/>
            </a:bodyPr>
            <a:lstStyle/>
            <a:p>
              <a:endParaRPr lang="en-US"/>
            </a:p>
          </p:txBody>
        </p:sp>
      </p:grpSp>
      <p:sp>
        <p:nvSpPr>
          <p:cNvPr id="78" name="Text Box 52"/>
          <p:cNvSpPr txBox="1">
            <a:spLocks noChangeArrowheads="1"/>
          </p:cNvSpPr>
          <p:nvPr>
            <p:custDataLst>
              <p:tags r:id="rId47"/>
            </p:custDataLst>
          </p:nvPr>
        </p:nvSpPr>
        <p:spPr bwMode="auto">
          <a:xfrm>
            <a:off x="1828800" y="2520988"/>
            <a:ext cx="609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A</a:t>
            </a:r>
            <a:r>
              <a:rPr lang="en-US" sz="2800" baseline="-25000">
                <a:solidFill>
                  <a:srgbClr val="FFFFFF"/>
                </a:solidFill>
                <a:latin typeface="Calibri"/>
              </a:rPr>
              <a:t>3</a:t>
            </a:r>
          </a:p>
        </p:txBody>
      </p:sp>
      <p:sp>
        <p:nvSpPr>
          <p:cNvPr id="79" name="Text Box 53"/>
          <p:cNvSpPr txBox="1">
            <a:spLocks noChangeArrowheads="1"/>
          </p:cNvSpPr>
          <p:nvPr>
            <p:custDataLst>
              <p:tags r:id="rId48"/>
            </p:custDataLst>
          </p:nvPr>
        </p:nvSpPr>
        <p:spPr bwMode="auto">
          <a:xfrm>
            <a:off x="2438400" y="1857413"/>
            <a:ext cx="9144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B</a:t>
            </a:r>
            <a:r>
              <a:rPr lang="en-US" sz="2800" baseline="-25000">
                <a:solidFill>
                  <a:srgbClr val="FFFFFF"/>
                </a:solidFill>
                <a:latin typeface="Calibri"/>
              </a:rPr>
              <a:t>3</a:t>
            </a:r>
          </a:p>
        </p:txBody>
      </p:sp>
      <p:grpSp>
        <p:nvGrpSpPr>
          <p:cNvPr id="80" name="Group 54"/>
          <p:cNvGrpSpPr>
            <a:grpSpLocks/>
          </p:cNvGrpSpPr>
          <p:nvPr>
            <p:custDataLst>
              <p:tags r:id="rId49"/>
            </p:custDataLst>
          </p:nvPr>
        </p:nvGrpSpPr>
        <p:grpSpPr bwMode="auto">
          <a:xfrm rot="5400000">
            <a:off x="2466975" y="2597188"/>
            <a:ext cx="703263" cy="246063"/>
            <a:chOff x="3654" y="1680"/>
            <a:chExt cx="934" cy="336"/>
          </a:xfrm>
        </p:grpSpPr>
        <p:sp>
          <p:nvSpPr>
            <p:cNvPr id="81" name="AutoShape 55"/>
            <p:cNvSpPr>
              <a:spLocks noChangeArrowheads="1"/>
            </p:cNvSpPr>
            <p:nvPr>
              <p:custDataLst>
                <p:tags r:id="rId50"/>
              </p:custDataLst>
            </p:nvPr>
          </p:nvSpPr>
          <p:spPr bwMode="auto">
            <a:xfrm rot="5400000">
              <a:off x="3960" y="1656"/>
              <a:ext cx="336" cy="384"/>
            </a:xfrm>
            <a:prstGeom prst="triangle">
              <a:avLst>
                <a:gd name="adj" fmla="val 50000"/>
              </a:avLst>
            </a:prstGeom>
            <a:noFill/>
            <a:ln w="25400" algn="ctr">
              <a:solidFill>
                <a:srgbClr val="FFFFFF"/>
              </a:solidFill>
              <a:miter lim="800000"/>
              <a:headEnd/>
              <a:tailEnd/>
            </a:ln>
            <a:effectLst/>
          </p:spPr>
          <p:txBody>
            <a:bodyPr wrap="none" anchor="ctr">
              <a:spAutoFit/>
            </a:bodyPr>
            <a:lstStyle/>
            <a:p>
              <a:endParaRPr lang="en-US"/>
            </a:p>
          </p:txBody>
        </p:sp>
        <p:sp>
          <p:nvSpPr>
            <p:cNvPr id="82" name="Oval 56"/>
            <p:cNvSpPr>
              <a:spLocks noChangeArrowheads="1"/>
            </p:cNvSpPr>
            <p:nvPr>
              <p:custDataLst>
                <p:tags r:id="rId51"/>
              </p:custDataLst>
            </p:nvPr>
          </p:nvSpPr>
          <p:spPr bwMode="auto">
            <a:xfrm>
              <a:off x="4326" y="1799"/>
              <a:ext cx="96" cy="96"/>
            </a:xfrm>
            <a:prstGeom prst="ellipse">
              <a:avLst/>
            </a:prstGeom>
            <a:noFill/>
            <a:ln w="25400" algn="ctr">
              <a:solidFill>
                <a:srgbClr val="FFFFFF"/>
              </a:solidFill>
              <a:round/>
              <a:headEnd/>
              <a:tailEnd/>
            </a:ln>
            <a:effectLst/>
          </p:spPr>
          <p:txBody>
            <a:bodyPr wrap="none" anchor="ctr">
              <a:spAutoFit/>
            </a:bodyPr>
            <a:lstStyle/>
            <a:p>
              <a:endParaRPr lang="en-US"/>
            </a:p>
          </p:txBody>
        </p:sp>
        <p:sp>
          <p:nvSpPr>
            <p:cNvPr id="83" name="Line 57"/>
            <p:cNvSpPr>
              <a:spLocks noChangeShapeType="1"/>
            </p:cNvSpPr>
            <p:nvPr>
              <p:custDataLst>
                <p:tags r:id="rId52"/>
              </p:custDataLst>
            </p:nvPr>
          </p:nvSpPr>
          <p:spPr bwMode="auto">
            <a:xfrm flipH="1">
              <a:off x="3654" y="1847"/>
              <a:ext cx="288" cy="0"/>
            </a:xfrm>
            <a:prstGeom prst="line">
              <a:avLst/>
            </a:prstGeom>
            <a:noFill/>
            <a:ln w="25400">
              <a:solidFill>
                <a:srgbClr val="FFFFFF"/>
              </a:solidFill>
              <a:round/>
              <a:headEnd/>
              <a:tailEnd/>
            </a:ln>
            <a:effectLst/>
          </p:spPr>
          <p:txBody>
            <a:bodyPr wrap="none" anchor="ctr">
              <a:spAutoFit/>
            </a:bodyPr>
            <a:lstStyle/>
            <a:p>
              <a:endParaRPr lang="en-US"/>
            </a:p>
          </p:txBody>
        </p:sp>
        <p:sp>
          <p:nvSpPr>
            <p:cNvPr id="84" name="Line 58"/>
            <p:cNvSpPr>
              <a:spLocks noChangeShapeType="1"/>
            </p:cNvSpPr>
            <p:nvPr>
              <p:custDataLst>
                <p:tags r:id="rId53"/>
              </p:custDataLst>
            </p:nvPr>
          </p:nvSpPr>
          <p:spPr bwMode="auto">
            <a:xfrm flipH="1" flipV="1">
              <a:off x="4422" y="1847"/>
              <a:ext cx="166" cy="3"/>
            </a:xfrm>
            <a:prstGeom prst="line">
              <a:avLst/>
            </a:prstGeom>
            <a:noFill/>
            <a:ln w="25400">
              <a:solidFill>
                <a:srgbClr val="FFFFFF"/>
              </a:solidFill>
              <a:round/>
              <a:headEnd/>
              <a:tailEnd/>
            </a:ln>
            <a:effectLst/>
          </p:spPr>
          <p:txBody>
            <a:bodyPr anchor="ctr">
              <a:spAutoFit/>
            </a:bodyPr>
            <a:lstStyle/>
            <a:p>
              <a:endParaRPr lang="en-US"/>
            </a:p>
          </p:txBody>
        </p:sp>
      </p:grpSp>
    </p:spTree>
    <p:extLst>
      <p:ext uri="{BB962C8B-B14F-4D97-AF65-F5344CB8AC3E}">
        <p14:creationId xmlns:p14="http://schemas.microsoft.com/office/powerpoint/2010/main" val="334985314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 name="Content Placeholder 46"/>
          <p:cNvSpPr>
            <a:spLocks noGrp="1"/>
          </p:cNvSpPr>
          <p:nvPr>
            <p:ph idx="1"/>
            <p:custDataLst>
              <p:tags r:id="rId1"/>
            </p:custDataLst>
          </p:nvPr>
        </p:nvSpPr>
        <p:spPr>
          <a:xfrm>
            <a:off x="228600" y="685800"/>
            <a:ext cx="8915400" cy="5638800"/>
          </a:xfrm>
        </p:spPr>
        <p:txBody>
          <a:bodyPr/>
          <a:lstStyle/>
          <a:p>
            <a:r>
              <a:rPr lang="en-US" dirty="0" smtClean="0">
                <a:solidFill>
                  <a:schemeClr val="accent1"/>
                </a:solidFill>
                <a:latin typeface="Calibri"/>
              </a:rPr>
              <a:t>Two’s Complement Adder with overflow detection</a:t>
            </a:r>
          </a:p>
          <a:p>
            <a:endParaRPr lang="en-US" dirty="0"/>
          </a:p>
        </p:txBody>
      </p:sp>
      <p:sp>
        <p:nvSpPr>
          <p:cNvPr id="1963010" name="Rectangle 2"/>
          <p:cNvSpPr>
            <a:spLocks noGrp="1" noChangeArrowheads="1"/>
          </p:cNvSpPr>
          <p:nvPr>
            <p:ph type="title"/>
            <p:custDataLst>
              <p:tags r:id="rId2"/>
            </p:custDataLst>
          </p:nvPr>
        </p:nvSpPr>
        <p:spPr/>
        <p:txBody>
          <a:bodyPr>
            <a:noAutofit/>
          </a:bodyPr>
          <a:lstStyle/>
          <a:p>
            <a:r>
              <a:rPr lang="en-US"/>
              <a:t>Two’s Complement Adder</a:t>
            </a:r>
          </a:p>
        </p:txBody>
      </p:sp>
      <p:sp>
        <p:nvSpPr>
          <p:cNvPr id="1963011" name="Rectangle 3"/>
          <p:cNvSpPr>
            <a:spLocks noChangeArrowheads="1"/>
          </p:cNvSpPr>
          <p:nvPr>
            <p:custDataLst>
              <p:tags r:id="rId3"/>
            </p:custDataLst>
          </p:nvPr>
        </p:nvSpPr>
        <p:spPr bwMode="auto">
          <a:xfrm>
            <a:off x="6858000" y="3446450"/>
            <a:ext cx="1219200" cy="990600"/>
          </a:xfrm>
          <a:prstGeom prst="rect">
            <a:avLst/>
          </a:prstGeom>
          <a:noFill/>
          <a:ln w="25400" algn="ctr">
            <a:solidFill>
              <a:schemeClr val="accent1"/>
            </a:solidFill>
            <a:miter lim="800000"/>
            <a:headEnd/>
            <a:tailEnd/>
          </a:ln>
          <a:effectLst/>
        </p:spPr>
        <p:txBody>
          <a:bodyPr anchor="ctr">
            <a:spAutoFit/>
          </a:bodyPr>
          <a:lstStyle/>
          <a:p>
            <a:endParaRPr lang="en-US"/>
          </a:p>
        </p:txBody>
      </p:sp>
      <p:sp>
        <p:nvSpPr>
          <p:cNvPr id="1963015" name="Line 7"/>
          <p:cNvSpPr>
            <a:spLocks noChangeShapeType="1"/>
          </p:cNvSpPr>
          <p:nvPr>
            <p:custDataLst>
              <p:tags r:id="rId4"/>
            </p:custDataLst>
          </p:nvPr>
        </p:nvSpPr>
        <p:spPr bwMode="auto">
          <a:xfrm flipH="1">
            <a:off x="8077200" y="3979850"/>
            <a:ext cx="457200" cy="0"/>
          </a:xfrm>
          <a:prstGeom prst="line">
            <a:avLst/>
          </a:prstGeom>
          <a:noFill/>
          <a:ln w="25400">
            <a:solidFill>
              <a:srgbClr val="FFFFFF"/>
            </a:solidFill>
            <a:round/>
            <a:headEnd type="none" w="med" len="med"/>
            <a:tailEnd type="arrow" w="med" len="med"/>
          </a:ln>
          <a:effectLst/>
        </p:spPr>
        <p:txBody>
          <a:bodyPr anchor="ctr">
            <a:spAutoFit/>
          </a:bodyPr>
          <a:lstStyle/>
          <a:p>
            <a:endParaRPr lang="en-US"/>
          </a:p>
        </p:txBody>
      </p:sp>
      <p:sp>
        <p:nvSpPr>
          <p:cNvPr id="1963016" name="Line 8"/>
          <p:cNvSpPr>
            <a:spLocks noChangeShapeType="1"/>
          </p:cNvSpPr>
          <p:nvPr>
            <p:custDataLst>
              <p:tags r:id="rId5"/>
            </p:custDataLst>
          </p:nvPr>
        </p:nvSpPr>
        <p:spPr bwMode="auto">
          <a:xfrm flipH="1">
            <a:off x="6400800" y="3979850"/>
            <a:ext cx="457200" cy="0"/>
          </a:xfrm>
          <a:prstGeom prst="line">
            <a:avLst/>
          </a:prstGeom>
          <a:noFill/>
          <a:ln w="25400">
            <a:solidFill>
              <a:srgbClr val="FFFFFF"/>
            </a:solidFill>
            <a:round/>
            <a:headEnd type="none" w="med" len="med"/>
            <a:tailEnd type="arrow" w="med" len="med"/>
          </a:ln>
          <a:effectLst/>
        </p:spPr>
        <p:txBody>
          <a:bodyPr anchor="ctr">
            <a:spAutoFit/>
          </a:bodyPr>
          <a:lstStyle/>
          <a:p>
            <a:endParaRPr lang="en-US"/>
          </a:p>
        </p:txBody>
      </p:sp>
      <p:sp>
        <p:nvSpPr>
          <p:cNvPr id="1963017" name="Line 9"/>
          <p:cNvSpPr>
            <a:spLocks noChangeShapeType="1"/>
          </p:cNvSpPr>
          <p:nvPr>
            <p:custDataLst>
              <p:tags r:id="rId6"/>
            </p:custDataLst>
          </p:nvPr>
        </p:nvSpPr>
        <p:spPr bwMode="auto">
          <a:xfrm>
            <a:off x="7467600" y="4437050"/>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1963018" name="Text Box 10"/>
          <p:cNvSpPr txBox="1">
            <a:spLocks noChangeArrowheads="1"/>
          </p:cNvSpPr>
          <p:nvPr>
            <p:custDataLst>
              <p:tags r:id="rId7"/>
            </p:custDataLst>
          </p:nvPr>
        </p:nvSpPr>
        <p:spPr bwMode="auto">
          <a:xfrm>
            <a:off x="7086600" y="4818050"/>
            <a:ext cx="838200" cy="592150"/>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0</a:t>
            </a:r>
            <a:endParaRPr lang="en-US" sz="2800" baseline="-25000" dirty="0">
              <a:solidFill>
                <a:srgbClr val="FFFFFF"/>
              </a:solidFill>
              <a:latin typeface="Calibri"/>
            </a:endParaRPr>
          </a:p>
        </p:txBody>
      </p:sp>
      <p:sp>
        <p:nvSpPr>
          <p:cNvPr id="1963019" name="Rectangle 11"/>
          <p:cNvSpPr>
            <a:spLocks noChangeArrowheads="1"/>
          </p:cNvSpPr>
          <p:nvPr>
            <p:custDataLst>
              <p:tags r:id="rId8"/>
            </p:custDataLst>
          </p:nvPr>
        </p:nvSpPr>
        <p:spPr bwMode="auto">
          <a:xfrm>
            <a:off x="473075" y="533401"/>
            <a:ext cx="8075613" cy="914400"/>
          </a:xfrm>
          <a:prstGeom prst="rect">
            <a:avLst/>
          </a:prstGeom>
          <a:noFill/>
          <a:ln w="9525">
            <a:noFill/>
            <a:round/>
            <a:headEnd/>
            <a:tailEnd/>
          </a:ln>
          <a:effectLst/>
        </p:spPr>
        <p:txBody>
          <a:bodyPr lIns="0" tIns="0" rIns="0" bIns="0">
            <a:noAutofit/>
          </a:bodyPr>
          <a:lstStyle/>
          <a:p>
            <a:pPr marL="342900" indent="-342900">
              <a:spcBef>
                <a:spcPct val="20000"/>
              </a:spcBef>
              <a:buClr>
                <a:schemeClr val="tx2"/>
              </a:buClr>
              <a:buFontTx/>
              <a:buChar char="•"/>
            </a:pPr>
            <a:endParaRPr lang="en-US" sz="3200" dirty="0">
              <a:solidFill>
                <a:schemeClr val="accent1"/>
              </a:solidFill>
              <a:latin typeface="Calibri"/>
            </a:endParaRPr>
          </a:p>
        </p:txBody>
      </p:sp>
      <p:sp>
        <p:nvSpPr>
          <p:cNvPr id="1963020" name="Rectangle 12"/>
          <p:cNvSpPr>
            <a:spLocks noChangeArrowheads="1"/>
          </p:cNvSpPr>
          <p:nvPr>
            <p:custDataLst>
              <p:tags r:id="rId9"/>
            </p:custDataLst>
          </p:nvPr>
        </p:nvSpPr>
        <p:spPr bwMode="auto">
          <a:xfrm>
            <a:off x="5181600" y="3446450"/>
            <a:ext cx="1219200" cy="990600"/>
          </a:xfrm>
          <a:prstGeom prst="rect">
            <a:avLst/>
          </a:prstGeom>
          <a:noFill/>
          <a:ln w="25400" algn="ctr">
            <a:solidFill>
              <a:schemeClr val="accent1"/>
            </a:solidFill>
            <a:miter lim="800000"/>
            <a:headEnd/>
            <a:tailEnd/>
          </a:ln>
          <a:effectLst/>
        </p:spPr>
        <p:txBody>
          <a:bodyPr anchor="ctr">
            <a:spAutoFit/>
          </a:bodyPr>
          <a:lstStyle/>
          <a:p>
            <a:endParaRPr lang="en-US"/>
          </a:p>
        </p:txBody>
      </p:sp>
      <p:sp>
        <p:nvSpPr>
          <p:cNvPr id="1963024" name="Line 16"/>
          <p:cNvSpPr>
            <a:spLocks noChangeShapeType="1"/>
          </p:cNvSpPr>
          <p:nvPr>
            <p:custDataLst>
              <p:tags r:id="rId10"/>
            </p:custDataLst>
          </p:nvPr>
        </p:nvSpPr>
        <p:spPr bwMode="auto">
          <a:xfrm flipH="1">
            <a:off x="4724400" y="3979850"/>
            <a:ext cx="457200" cy="0"/>
          </a:xfrm>
          <a:prstGeom prst="line">
            <a:avLst/>
          </a:prstGeom>
          <a:noFill/>
          <a:ln w="25400">
            <a:solidFill>
              <a:srgbClr val="FFFFFF"/>
            </a:solidFill>
            <a:round/>
            <a:headEnd type="none" w="med" len="med"/>
            <a:tailEnd type="arrow" w="med" len="med"/>
          </a:ln>
          <a:effectLst/>
        </p:spPr>
        <p:txBody>
          <a:bodyPr anchor="ctr">
            <a:spAutoFit/>
          </a:bodyPr>
          <a:lstStyle/>
          <a:p>
            <a:endParaRPr lang="en-US"/>
          </a:p>
        </p:txBody>
      </p:sp>
      <p:sp>
        <p:nvSpPr>
          <p:cNvPr id="1963025" name="Line 17"/>
          <p:cNvSpPr>
            <a:spLocks noChangeShapeType="1"/>
          </p:cNvSpPr>
          <p:nvPr>
            <p:custDataLst>
              <p:tags r:id="rId11"/>
            </p:custDataLst>
          </p:nvPr>
        </p:nvSpPr>
        <p:spPr bwMode="auto">
          <a:xfrm>
            <a:off x="5791200" y="4437050"/>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1963026" name="Text Box 18"/>
          <p:cNvSpPr txBox="1">
            <a:spLocks noChangeArrowheads="1"/>
          </p:cNvSpPr>
          <p:nvPr>
            <p:custDataLst>
              <p:tags r:id="rId12"/>
            </p:custDataLst>
          </p:nvPr>
        </p:nvSpPr>
        <p:spPr bwMode="auto">
          <a:xfrm>
            <a:off x="5410200" y="4818050"/>
            <a:ext cx="838200" cy="592150"/>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1</a:t>
            </a:r>
            <a:endParaRPr lang="en-US" sz="2800" baseline="-25000" dirty="0">
              <a:solidFill>
                <a:srgbClr val="FFFFFF"/>
              </a:solidFill>
              <a:latin typeface="Calibri"/>
            </a:endParaRPr>
          </a:p>
        </p:txBody>
      </p:sp>
      <p:sp>
        <p:nvSpPr>
          <p:cNvPr id="1963027" name="Rectangle 19"/>
          <p:cNvSpPr>
            <a:spLocks noChangeArrowheads="1"/>
          </p:cNvSpPr>
          <p:nvPr>
            <p:custDataLst>
              <p:tags r:id="rId13"/>
            </p:custDataLst>
          </p:nvPr>
        </p:nvSpPr>
        <p:spPr bwMode="auto">
          <a:xfrm>
            <a:off x="3505200" y="3446450"/>
            <a:ext cx="1219200" cy="990600"/>
          </a:xfrm>
          <a:prstGeom prst="rect">
            <a:avLst/>
          </a:prstGeom>
          <a:noFill/>
          <a:ln w="25400" algn="ctr">
            <a:solidFill>
              <a:schemeClr val="accent1"/>
            </a:solidFill>
            <a:miter lim="800000"/>
            <a:headEnd/>
            <a:tailEnd/>
          </a:ln>
          <a:effectLst/>
        </p:spPr>
        <p:txBody>
          <a:bodyPr anchor="ctr">
            <a:spAutoFit/>
          </a:bodyPr>
          <a:lstStyle/>
          <a:p>
            <a:endParaRPr lang="en-US"/>
          </a:p>
        </p:txBody>
      </p:sp>
      <p:sp>
        <p:nvSpPr>
          <p:cNvPr id="1963031" name="Line 23"/>
          <p:cNvSpPr>
            <a:spLocks noChangeShapeType="1"/>
          </p:cNvSpPr>
          <p:nvPr>
            <p:custDataLst>
              <p:tags r:id="rId14"/>
            </p:custDataLst>
          </p:nvPr>
        </p:nvSpPr>
        <p:spPr bwMode="auto">
          <a:xfrm flipH="1">
            <a:off x="3048000" y="3979850"/>
            <a:ext cx="457200" cy="0"/>
          </a:xfrm>
          <a:prstGeom prst="line">
            <a:avLst/>
          </a:prstGeom>
          <a:noFill/>
          <a:ln w="25400">
            <a:solidFill>
              <a:srgbClr val="FFFFFF"/>
            </a:solidFill>
            <a:round/>
            <a:headEnd type="none" w="med" len="med"/>
            <a:tailEnd type="arrow" w="med" len="med"/>
          </a:ln>
          <a:effectLst/>
        </p:spPr>
        <p:txBody>
          <a:bodyPr anchor="ctr">
            <a:spAutoFit/>
          </a:bodyPr>
          <a:lstStyle/>
          <a:p>
            <a:endParaRPr lang="en-US"/>
          </a:p>
        </p:txBody>
      </p:sp>
      <p:sp>
        <p:nvSpPr>
          <p:cNvPr id="1963032" name="Line 24"/>
          <p:cNvSpPr>
            <a:spLocks noChangeShapeType="1"/>
          </p:cNvSpPr>
          <p:nvPr>
            <p:custDataLst>
              <p:tags r:id="rId15"/>
            </p:custDataLst>
          </p:nvPr>
        </p:nvSpPr>
        <p:spPr bwMode="auto">
          <a:xfrm>
            <a:off x="4114800" y="4437050"/>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1963033" name="Text Box 25"/>
          <p:cNvSpPr txBox="1">
            <a:spLocks noChangeArrowheads="1"/>
          </p:cNvSpPr>
          <p:nvPr>
            <p:custDataLst>
              <p:tags r:id="rId16"/>
            </p:custDataLst>
          </p:nvPr>
        </p:nvSpPr>
        <p:spPr bwMode="auto">
          <a:xfrm>
            <a:off x="3733800" y="4818050"/>
            <a:ext cx="838200" cy="592150"/>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2</a:t>
            </a:r>
            <a:endParaRPr lang="en-US" sz="2800" baseline="-25000" dirty="0">
              <a:solidFill>
                <a:srgbClr val="FFFFFF"/>
              </a:solidFill>
              <a:latin typeface="Calibri"/>
            </a:endParaRPr>
          </a:p>
        </p:txBody>
      </p:sp>
      <p:sp>
        <p:nvSpPr>
          <p:cNvPr id="1963034" name="Rectangle 26"/>
          <p:cNvSpPr>
            <a:spLocks noChangeArrowheads="1"/>
          </p:cNvSpPr>
          <p:nvPr>
            <p:custDataLst>
              <p:tags r:id="rId17"/>
            </p:custDataLst>
          </p:nvPr>
        </p:nvSpPr>
        <p:spPr bwMode="auto">
          <a:xfrm>
            <a:off x="1828800" y="3446450"/>
            <a:ext cx="1219200" cy="990600"/>
          </a:xfrm>
          <a:prstGeom prst="rect">
            <a:avLst/>
          </a:prstGeom>
          <a:noFill/>
          <a:ln w="25400" algn="ctr">
            <a:solidFill>
              <a:schemeClr val="accent1"/>
            </a:solidFill>
            <a:miter lim="800000"/>
            <a:headEnd/>
            <a:tailEnd/>
          </a:ln>
          <a:effectLst/>
        </p:spPr>
        <p:txBody>
          <a:bodyPr anchor="ctr">
            <a:spAutoFit/>
          </a:bodyPr>
          <a:lstStyle/>
          <a:p>
            <a:endParaRPr lang="en-US"/>
          </a:p>
        </p:txBody>
      </p:sp>
      <p:sp>
        <p:nvSpPr>
          <p:cNvPr id="1963038" name="Line 30"/>
          <p:cNvSpPr>
            <a:spLocks noChangeShapeType="1"/>
          </p:cNvSpPr>
          <p:nvPr>
            <p:custDataLst>
              <p:tags r:id="rId18"/>
            </p:custDataLst>
          </p:nvPr>
        </p:nvSpPr>
        <p:spPr bwMode="auto">
          <a:xfrm flipH="1">
            <a:off x="1219200" y="3979850"/>
            <a:ext cx="609600" cy="0"/>
          </a:xfrm>
          <a:prstGeom prst="line">
            <a:avLst/>
          </a:prstGeom>
          <a:noFill/>
          <a:ln w="25400">
            <a:solidFill>
              <a:srgbClr val="FFFFFF"/>
            </a:solidFill>
            <a:round/>
            <a:headEnd type="none" w="med" len="med"/>
            <a:tailEnd type="arrow" w="med" len="med"/>
          </a:ln>
          <a:effectLst/>
        </p:spPr>
        <p:txBody>
          <a:bodyPr wrap="square" anchor="ctr">
            <a:spAutoFit/>
          </a:bodyPr>
          <a:lstStyle/>
          <a:p>
            <a:endParaRPr lang="en-US"/>
          </a:p>
        </p:txBody>
      </p:sp>
      <p:sp>
        <p:nvSpPr>
          <p:cNvPr id="1963039" name="Line 31"/>
          <p:cNvSpPr>
            <a:spLocks noChangeShapeType="1"/>
          </p:cNvSpPr>
          <p:nvPr>
            <p:custDataLst>
              <p:tags r:id="rId19"/>
            </p:custDataLst>
          </p:nvPr>
        </p:nvSpPr>
        <p:spPr bwMode="auto">
          <a:xfrm>
            <a:off x="2438400" y="4437050"/>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1963040" name="Text Box 32"/>
          <p:cNvSpPr txBox="1">
            <a:spLocks noChangeArrowheads="1"/>
          </p:cNvSpPr>
          <p:nvPr>
            <p:custDataLst>
              <p:tags r:id="rId20"/>
            </p:custDataLst>
          </p:nvPr>
        </p:nvSpPr>
        <p:spPr bwMode="auto">
          <a:xfrm>
            <a:off x="2057400" y="4818050"/>
            <a:ext cx="838200" cy="592150"/>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3</a:t>
            </a:r>
            <a:endParaRPr lang="en-US" sz="2800" baseline="-25000" dirty="0">
              <a:solidFill>
                <a:srgbClr val="FFFFFF"/>
              </a:solidFill>
              <a:latin typeface="Calibri"/>
            </a:endParaRPr>
          </a:p>
        </p:txBody>
      </p:sp>
      <p:sp>
        <p:nvSpPr>
          <p:cNvPr id="1963041" name="Text Box 33"/>
          <p:cNvSpPr txBox="1">
            <a:spLocks noChangeArrowheads="1"/>
          </p:cNvSpPr>
          <p:nvPr>
            <p:custDataLst>
              <p:tags r:id="rId21"/>
            </p:custDataLst>
          </p:nvPr>
        </p:nvSpPr>
        <p:spPr bwMode="auto">
          <a:xfrm>
            <a:off x="-152400" y="3522650"/>
            <a:ext cx="1143000" cy="1082675"/>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over</a:t>
            </a:r>
            <a:br>
              <a:rPr lang="en-US" sz="2800" dirty="0">
                <a:solidFill>
                  <a:srgbClr val="FFFFFF"/>
                </a:solidFill>
                <a:latin typeface="Calibri"/>
              </a:rPr>
            </a:br>
            <a:r>
              <a:rPr lang="en-US" sz="2800" dirty="0">
                <a:solidFill>
                  <a:srgbClr val="FFFFFF"/>
                </a:solidFill>
                <a:latin typeface="Calibri"/>
              </a:rPr>
              <a:t>flow</a:t>
            </a:r>
            <a:endParaRPr lang="en-US" sz="2800" baseline="-25000" dirty="0">
              <a:solidFill>
                <a:srgbClr val="FFFFFF"/>
              </a:solidFill>
              <a:latin typeface="Calibri"/>
            </a:endParaRPr>
          </a:p>
        </p:txBody>
      </p:sp>
      <p:sp>
        <p:nvSpPr>
          <p:cNvPr id="1963047" name="Line 39"/>
          <p:cNvSpPr>
            <a:spLocks noChangeShapeType="1"/>
          </p:cNvSpPr>
          <p:nvPr>
            <p:custDataLst>
              <p:tags r:id="rId22"/>
            </p:custDataLst>
          </p:nvPr>
        </p:nvSpPr>
        <p:spPr bwMode="auto">
          <a:xfrm>
            <a:off x="3276600" y="3979850"/>
            <a:ext cx="0" cy="609600"/>
          </a:xfrm>
          <a:prstGeom prst="line">
            <a:avLst/>
          </a:prstGeom>
          <a:noFill/>
          <a:ln w="25400">
            <a:solidFill>
              <a:srgbClr val="FFFFFF"/>
            </a:solidFill>
            <a:round/>
            <a:headEnd type="oval"/>
            <a:tailEnd/>
          </a:ln>
          <a:effectLst/>
        </p:spPr>
        <p:txBody>
          <a:bodyPr anchor="ctr">
            <a:spAutoFit/>
          </a:bodyPr>
          <a:lstStyle/>
          <a:p>
            <a:endParaRPr lang="en-US"/>
          </a:p>
        </p:txBody>
      </p:sp>
      <p:sp>
        <p:nvSpPr>
          <p:cNvPr id="1963048" name="Line 40"/>
          <p:cNvSpPr>
            <a:spLocks noChangeShapeType="1"/>
          </p:cNvSpPr>
          <p:nvPr>
            <p:custDataLst>
              <p:tags r:id="rId23"/>
            </p:custDataLst>
          </p:nvPr>
        </p:nvSpPr>
        <p:spPr bwMode="auto">
          <a:xfrm flipH="1">
            <a:off x="1600200" y="4589450"/>
            <a:ext cx="1676400" cy="0"/>
          </a:xfrm>
          <a:prstGeom prst="line">
            <a:avLst/>
          </a:prstGeom>
          <a:noFill/>
          <a:ln w="25400">
            <a:solidFill>
              <a:srgbClr val="FFFFFF"/>
            </a:solidFill>
            <a:round/>
            <a:headEnd/>
            <a:tailEnd/>
          </a:ln>
          <a:effectLst/>
        </p:spPr>
        <p:txBody>
          <a:bodyPr wrap="square" anchor="ctr">
            <a:spAutoFit/>
          </a:bodyPr>
          <a:lstStyle/>
          <a:p>
            <a:endParaRPr lang="en-US"/>
          </a:p>
        </p:txBody>
      </p:sp>
      <p:sp>
        <p:nvSpPr>
          <p:cNvPr id="1963049" name="Line 41"/>
          <p:cNvSpPr>
            <a:spLocks noChangeShapeType="1"/>
          </p:cNvSpPr>
          <p:nvPr>
            <p:custDataLst>
              <p:tags r:id="rId24"/>
            </p:custDataLst>
          </p:nvPr>
        </p:nvSpPr>
        <p:spPr bwMode="auto">
          <a:xfrm flipH="1">
            <a:off x="1600200" y="4186225"/>
            <a:ext cx="0" cy="387350"/>
          </a:xfrm>
          <a:prstGeom prst="line">
            <a:avLst/>
          </a:prstGeom>
          <a:noFill/>
          <a:ln w="25400">
            <a:solidFill>
              <a:srgbClr val="FFFFFF"/>
            </a:solidFill>
            <a:round/>
            <a:headEnd/>
            <a:tailEnd/>
          </a:ln>
          <a:effectLst/>
        </p:spPr>
        <p:txBody>
          <a:bodyPr anchor="ctr">
            <a:spAutoFit/>
          </a:bodyPr>
          <a:lstStyle/>
          <a:p>
            <a:endParaRPr lang="en-US"/>
          </a:p>
        </p:txBody>
      </p:sp>
      <p:sp>
        <p:nvSpPr>
          <p:cNvPr id="1963051" name="Line 43"/>
          <p:cNvSpPr>
            <a:spLocks noChangeShapeType="1"/>
          </p:cNvSpPr>
          <p:nvPr>
            <p:custDataLst>
              <p:tags r:id="rId25"/>
            </p:custDataLst>
          </p:nvPr>
        </p:nvSpPr>
        <p:spPr bwMode="auto">
          <a:xfrm>
            <a:off x="1219200" y="4197338"/>
            <a:ext cx="381000" cy="0"/>
          </a:xfrm>
          <a:prstGeom prst="line">
            <a:avLst/>
          </a:prstGeom>
          <a:noFill/>
          <a:ln w="28575">
            <a:solidFill>
              <a:srgbClr val="FFFFFF"/>
            </a:solidFill>
            <a:round/>
            <a:headEnd type="arrow" w="med" len="med"/>
            <a:tailEnd type="none" w="med" len="med"/>
          </a:ln>
          <a:effectLst/>
        </p:spPr>
        <p:txBody>
          <a:bodyPr/>
          <a:lstStyle/>
          <a:p>
            <a:endParaRPr lang="en-US"/>
          </a:p>
        </p:txBody>
      </p:sp>
      <p:sp>
        <p:nvSpPr>
          <p:cNvPr id="1963050" name="AutoShape 42"/>
          <p:cNvSpPr>
            <a:spLocks noChangeArrowheads="1"/>
          </p:cNvSpPr>
          <p:nvPr>
            <p:custDataLst>
              <p:tags r:id="rId26"/>
            </p:custDataLst>
          </p:nvPr>
        </p:nvSpPr>
        <p:spPr bwMode="auto">
          <a:xfrm>
            <a:off x="762000" y="3805225"/>
            <a:ext cx="447827" cy="546838"/>
          </a:xfrm>
          <a:prstGeom prst="moon">
            <a:avLst>
              <a:gd name="adj" fmla="val 76598"/>
            </a:avLst>
          </a:prstGeom>
          <a:noFill/>
          <a:ln w="38100" algn="ctr">
            <a:solidFill>
              <a:srgbClr val="FFFFFF"/>
            </a:solidFill>
            <a:miter lim="800000"/>
            <a:headEnd/>
            <a:tailEnd/>
          </a:ln>
          <a:effectLst/>
        </p:spPr>
        <p:txBody>
          <a:bodyPr anchor="ctr">
            <a:spAutoFit/>
          </a:bodyPr>
          <a:lstStyle/>
          <a:p>
            <a:endParaRPr lang="en-US"/>
          </a:p>
        </p:txBody>
      </p:sp>
      <p:sp>
        <p:nvSpPr>
          <p:cNvPr id="46" name="AutoShape 42"/>
          <p:cNvSpPr>
            <a:spLocks noChangeArrowheads="1"/>
          </p:cNvSpPr>
          <p:nvPr>
            <p:custDataLst>
              <p:tags r:id="rId27"/>
            </p:custDataLst>
          </p:nvPr>
        </p:nvSpPr>
        <p:spPr bwMode="auto">
          <a:xfrm>
            <a:off x="1143159" y="3814013"/>
            <a:ext cx="169041" cy="546839"/>
          </a:xfrm>
          <a:custGeom>
            <a:avLst/>
            <a:gdLst>
              <a:gd name="connsiteX0" fmla="*/ 776287 w 776287"/>
              <a:gd name="connsiteY0" fmla="*/ 889000 h 889000"/>
              <a:gd name="connsiteX1" fmla="*/ 229642 w 776287"/>
              <a:gd name="connsiteY1" fmla="*/ 760105 h 889000"/>
              <a:gd name="connsiteX2" fmla="*/ 229643 w 776287"/>
              <a:gd name="connsiteY2" fmla="*/ 128894 h 889000"/>
              <a:gd name="connsiteX3" fmla="*/ 776287 w 776287"/>
              <a:gd name="connsiteY3" fmla="*/ 0 h 889000"/>
              <a:gd name="connsiteX4" fmla="*/ 776289 w 776287"/>
              <a:gd name="connsiteY4" fmla="*/ 889002 h 889000"/>
              <a:gd name="connsiteX5" fmla="*/ 776287 w 776287"/>
              <a:gd name="connsiteY5" fmla="*/ 889000 h 889000"/>
              <a:gd name="connsiteX0" fmla="*/ 306191 w 852837"/>
              <a:gd name="connsiteY0" fmla="*/ 128894 h 889002"/>
              <a:gd name="connsiteX1" fmla="*/ 852835 w 852837"/>
              <a:gd name="connsiteY1" fmla="*/ 0 h 889002"/>
              <a:gd name="connsiteX2" fmla="*/ 852837 w 852837"/>
              <a:gd name="connsiteY2" fmla="*/ 889002 h 889002"/>
              <a:gd name="connsiteX3" fmla="*/ 852835 w 852837"/>
              <a:gd name="connsiteY3" fmla="*/ 889000 h 889002"/>
              <a:gd name="connsiteX4" fmla="*/ 306190 w 852837"/>
              <a:gd name="connsiteY4" fmla="*/ 760105 h 889002"/>
              <a:gd name="connsiteX5" fmla="*/ 397631 w 852837"/>
              <a:gd name="connsiteY5" fmla="*/ 220334 h 889002"/>
              <a:gd name="connsiteX0" fmla="*/ 852835 w 852837"/>
              <a:gd name="connsiteY0" fmla="*/ 0 h 889002"/>
              <a:gd name="connsiteX1" fmla="*/ 852837 w 852837"/>
              <a:gd name="connsiteY1" fmla="*/ 889002 h 889002"/>
              <a:gd name="connsiteX2" fmla="*/ 852835 w 852837"/>
              <a:gd name="connsiteY2" fmla="*/ 889000 h 889002"/>
              <a:gd name="connsiteX3" fmla="*/ 306190 w 852837"/>
              <a:gd name="connsiteY3" fmla="*/ 760105 h 889002"/>
              <a:gd name="connsiteX4" fmla="*/ 397631 w 852837"/>
              <a:gd name="connsiteY4" fmla="*/ 220334 h 889002"/>
              <a:gd name="connsiteX0" fmla="*/ 546645 w 546647"/>
              <a:gd name="connsiteY0" fmla="*/ 0 h 889002"/>
              <a:gd name="connsiteX1" fmla="*/ 546647 w 546647"/>
              <a:gd name="connsiteY1" fmla="*/ 889002 h 889002"/>
              <a:gd name="connsiteX2" fmla="*/ 546645 w 546647"/>
              <a:gd name="connsiteY2" fmla="*/ 889000 h 889002"/>
              <a:gd name="connsiteX3" fmla="*/ 0 w 546647"/>
              <a:gd name="connsiteY3" fmla="*/ 760105 h 889002"/>
              <a:gd name="connsiteX0" fmla="*/ 293023 w 293025"/>
              <a:gd name="connsiteY0" fmla="*/ 0 h 889002"/>
              <a:gd name="connsiteX1" fmla="*/ 293025 w 293025"/>
              <a:gd name="connsiteY1" fmla="*/ 889002 h 889002"/>
              <a:gd name="connsiteX2" fmla="*/ 293023 w 293025"/>
              <a:gd name="connsiteY2" fmla="*/ 889000 h 889002"/>
            </a:gdLst>
            <a:ahLst/>
            <a:cxnLst>
              <a:cxn ang="0">
                <a:pos x="connsiteX0" y="connsiteY0"/>
              </a:cxn>
              <a:cxn ang="0">
                <a:pos x="connsiteX1" y="connsiteY1"/>
              </a:cxn>
              <a:cxn ang="0">
                <a:pos x="connsiteX2" y="connsiteY2"/>
              </a:cxn>
            </a:cxnLst>
            <a:rect l="l" t="t" r="r" b="b"/>
            <a:pathLst>
              <a:path w="293025" h="889002">
                <a:moveTo>
                  <a:pt x="293023" y="0"/>
                </a:moveTo>
                <a:cubicBezTo>
                  <a:pt x="0" y="272584"/>
                  <a:pt x="0" y="616418"/>
                  <a:pt x="293025" y="889002"/>
                </a:cubicBezTo>
                <a:lnTo>
                  <a:pt x="293023" y="889000"/>
                </a:lnTo>
              </a:path>
            </a:pathLst>
          </a:custGeom>
          <a:noFill/>
          <a:ln w="38100" algn="ctr">
            <a:solidFill>
              <a:srgbClr val="FFFFFF"/>
            </a:solidFill>
            <a:miter lim="800000"/>
            <a:headEnd/>
            <a:tailEnd/>
          </a:ln>
          <a:effectLst/>
        </p:spPr>
        <p:txBody>
          <a:bodyPr anchor="ctr">
            <a:spAutoFit/>
          </a:bodyPr>
          <a:lstStyle/>
          <a:p>
            <a:endParaRPr lang="en-US"/>
          </a:p>
        </p:txBody>
      </p:sp>
      <p:sp>
        <p:nvSpPr>
          <p:cNvPr id="48" name="Line 23"/>
          <p:cNvSpPr>
            <a:spLocks noChangeShapeType="1"/>
          </p:cNvSpPr>
          <p:nvPr>
            <p:custDataLst>
              <p:tags r:id="rId28"/>
            </p:custDataLst>
          </p:nvPr>
        </p:nvSpPr>
        <p:spPr bwMode="auto">
          <a:xfrm flipH="1">
            <a:off x="533400" y="4071925"/>
            <a:ext cx="228600" cy="0"/>
          </a:xfrm>
          <a:prstGeom prst="line">
            <a:avLst/>
          </a:prstGeom>
          <a:noFill/>
          <a:ln w="25400">
            <a:solidFill>
              <a:srgbClr val="FFFFFF"/>
            </a:solidFill>
            <a:round/>
            <a:headEnd/>
            <a:tailEnd/>
          </a:ln>
          <a:effectLst/>
        </p:spPr>
        <p:txBody>
          <a:bodyPr wrap="square" anchor="ctr">
            <a:spAutoFit/>
          </a:bodyPr>
          <a:lstStyle/>
          <a:p>
            <a:endParaRPr lang="en-US"/>
          </a:p>
        </p:txBody>
      </p:sp>
      <p:sp>
        <p:nvSpPr>
          <p:cNvPr id="49" name="Line 5"/>
          <p:cNvSpPr>
            <a:spLocks noChangeShapeType="1"/>
          </p:cNvSpPr>
          <p:nvPr>
            <p:custDataLst>
              <p:tags r:id="rId29"/>
            </p:custDataLst>
          </p:nvPr>
        </p:nvSpPr>
        <p:spPr bwMode="auto">
          <a:xfrm>
            <a:off x="7162800" y="303683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50" name="Line 6"/>
          <p:cNvSpPr>
            <a:spLocks noChangeShapeType="1"/>
          </p:cNvSpPr>
          <p:nvPr>
            <p:custDataLst>
              <p:tags r:id="rId30"/>
            </p:custDataLst>
          </p:nvPr>
        </p:nvSpPr>
        <p:spPr bwMode="auto">
          <a:xfrm>
            <a:off x="7848600" y="303683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51" name="Line 14"/>
          <p:cNvSpPr>
            <a:spLocks noChangeShapeType="1"/>
          </p:cNvSpPr>
          <p:nvPr>
            <p:custDataLst>
              <p:tags r:id="rId31"/>
            </p:custDataLst>
          </p:nvPr>
        </p:nvSpPr>
        <p:spPr bwMode="auto">
          <a:xfrm>
            <a:off x="5486400" y="303683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52" name="Line 15"/>
          <p:cNvSpPr>
            <a:spLocks noChangeShapeType="1"/>
          </p:cNvSpPr>
          <p:nvPr>
            <p:custDataLst>
              <p:tags r:id="rId32"/>
            </p:custDataLst>
          </p:nvPr>
        </p:nvSpPr>
        <p:spPr bwMode="auto">
          <a:xfrm>
            <a:off x="6172200" y="303683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53" name="Line 21"/>
          <p:cNvSpPr>
            <a:spLocks noChangeShapeType="1"/>
          </p:cNvSpPr>
          <p:nvPr>
            <p:custDataLst>
              <p:tags r:id="rId33"/>
            </p:custDataLst>
          </p:nvPr>
        </p:nvSpPr>
        <p:spPr bwMode="auto">
          <a:xfrm>
            <a:off x="3810000" y="303683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54" name="Line 22"/>
          <p:cNvSpPr>
            <a:spLocks noChangeShapeType="1"/>
          </p:cNvSpPr>
          <p:nvPr>
            <p:custDataLst>
              <p:tags r:id="rId34"/>
            </p:custDataLst>
          </p:nvPr>
        </p:nvSpPr>
        <p:spPr bwMode="auto">
          <a:xfrm>
            <a:off x="4495800" y="303683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55" name="Line 28"/>
          <p:cNvSpPr>
            <a:spLocks noChangeShapeType="1"/>
          </p:cNvSpPr>
          <p:nvPr>
            <p:custDataLst>
              <p:tags r:id="rId35"/>
            </p:custDataLst>
          </p:nvPr>
        </p:nvSpPr>
        <p:spPr bwMode="auto">
          <a:xfrm>
            <a:off x="2133600" y="303683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56" name="Line 29"/>
          <p:cNvSpPr>
            <a:spLocks noChangeShapeType="1"/>
          </p:cNvSpPr>
          <p:nvPr>
            <p:custDataLst>
              <p:tags r:id="rId36"/>
            </p:custDataLst>
          </p:nvPr>
        </p:nvSpPr>
        <p:spPr bwMode="auto">
          <a:xfrm>
            <a:off x="2819400" y="303683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57" name="Text Box 31"/>
          <p:cNvSpPr txBox="1">
            <a:spLocks noChangeArrowheads="1"/>
          </p:cNvSpPr>
          <p:nvPr>
            <p:custDataLst>
              <p:tags r:id="rId37"/>
            </p:custDataLst>
          </p:nvPr>
        </p:nvSpPr>
        <p:spPr bwMode="auto">
          <a:xfrm>
            <a:off x="6858000" y="2514600"/>
            <a:ext cx="609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A</a:t>
            </a:r>
            <a:r>
              <a:rPr lang="en-US" sz="2800" baseline="-25000" dirty="0">
                <a:solidFill>
                  <a:srgbClr val="FFFFFF"/>
                </a:solidFill>
                <a:latin typeface="Calibri"/>
              </a:rPr>
              <a:t>0</a:t>
            </a:r>
          </a:p>
        </p:txBody>
      </p:sp>
      <p:sp>
        <p:nvSpPr>
          <p:cNvPr id="58" name="Text Box 32"/>
          <p:cNvSpPr txBox="1">
            <a:spLocks noChangeArrowheads="1"/>
          </p:cNvSpPr>
          <p:nvPr>
            <p:custDataLst>
              <p:tags r:id="rId38"/>
            </p:custDataLst>
          </p:nvPr>
        </p:nvSpPr>
        <p:spPr bwMode="auto">
          <a:xfrm>
            <a:off x="7391400" y="1266787"/>
            <a:ext cx="9144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B</a:t>
            </a:r>
            <a:r>
              <a:rPr lang="en-US" sz="2800" baseline="-25000">
                <a:solidFill>
                  <a:srgbClr val="FFFFFF"/>
                </a:solidFill>
                <a:latin typeface="Calibri"/>
              </a:rPr>
              <a:t>0</a:t>
            </a:r>
          </a:p>
        </p:txBody>
      </p:sp>
      <p:sp>
        <p:nvSpPr>
          <p:cNvPr id="64" name="Text Box 38"/>
          <p:cNvSpPr txBox="1">
            <a:spLocks noChangeArrowheads="1"/>
          </p:cNvSpPr>
          <p:nvPr>
            <p:custDataLst>
              <p:tags r:id="rId39"/>
            </p:custDataLst>
          </p:nvPr>
        </p:nvSpPr>
        <p:spPr bwMode="auto">
          <a:xfrm>
            <a:off x="5181600" y="2514600"/>
            <a:ext cx="609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A</a:t>
            </a:r>
            <a:r>
              <a:rPr lang="en-US" sz="2800" baseline="-25000" dirty="0">
                <a:solidFill>
                  <a:srgbClr val="FFFFFF"/>
                </a:solidFill>
                <a:latin typeface="Calibri"/>
              </a:rPr>
              <a:t>1</a:t>
            </a:r>
          </a:p>
        </p:txBody>
      </p:sp>
      <p:sp>
        <p:nvSpPr>
          <p:cNvPr id="65" name="Text Box 39"/>
          <p:cNvSpPr txBox="1">
            <a:spLocks noChangeArrowheads="1"/>
          </p:cNvSpPr>
          <p:nvPr>
            <p:custDataLst>
              <p:tags r:id="rId40"/>
            </p:custDataLst>
          </p:nvPr>
        </p:nvSpPr>
        <p:spPr bwMode="auto">
          <a:xfrm>
            <a:off x="5715000" y="1266787"/>
            <a:ext cx="9144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B</a:t>
            </a:r>
            <a:r>
              <a:rPr lang="en-US" sz="2800" baseline="-25000">
                <a:solidFill>
                  <a:srgbClr val="FFFFFF"/>
                </a:solidFill>
                <a:latin typeface="Calibri"/>
              </a:rPr>
              <a:t>1</a:t>
            </a:r>
          </a:p>
        </p:txBody>
      </p:sp>
      <p:sp>
        <p:nvSpPr>
          <p:cNvPr id="71" name="Text Box 45"/>
          <p:cNvSpPr txBox="1">
            <a:spLocks noChangeArrowheads="1"/>
          </p:cNvSpPr>
          <p:nvPr>
            <p:custDataLst>
              <p:tags r:id="rId41"/>
            </p:custDataLst>
          </p:nvPr>
        </p:nvSpPr>
        <p:spPr bwMode="auto">
          <a:xfrm>
            <a:off x="3505200" y="2514600"/>
            <a:ext cx="609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A</a:t>
            </a:r>
            <a:r>
              <a:rPr lang="en-US" sz="2800" baseline="-25000" dirty="0">
                <a:solidFill>
                  <a:srgbClr val="FFFFFF"/>
                </a:solidFill>
                <a:latin typeface="Calibri"/>
              </a:rPr>
              <a:t>2</a:t>
            </a:r>
          </a:p>
        </p:txBody>
      </p:sp>
      <p:sp>
        <p:nvSpPr>
          <p:cNvPr id="72" name="Text Box 46"/>
          <p:cNvSpPr txBox="1">
            <a:spLocks noChangeArrowheads="1"/>
          </p:cNvSpPr>
          <p:nvPr>
            <p:custDataLst>
              <p:tags r:id="rId42"/>
            </p:custDataLst>
          </p:nvPr>
        </p:nvSpPr>
        <p:spPr bwMode="auto">
          <a:xfrm>
            <a:off x="4038600" y="1266787"/>
            <a:ext cx="9144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B</a:t>
            </a:r>
            <a:r>
              <a:rPr lang="en-US" sz="2800" baseline="-25000">
                <a:solidFill>
                  <a:srgbClr val="FFFFFF"/>
                </a:solidFill>
                <a:latin typeface="Calibri"/>
              </a:rPr>
              <a:t>2</a:t>
            </a:r>
          </a:p>
        </p:txBody>
      </p:sp>
      <p:sp>
        <p:nvSpPr>
          <p:cNvPr id="78" name="Text Box 52"/>
          <p:cNvSpPr txBox="1">
            <a:spLocks noChangeArrowheads="1"/>
          </p:cNvSpPr>
          <p:nvPr>
            <p:custDataLst>
              <p:tags r:id="rId43"/>
            </p:custDataLst>
          </p:nvPr>
        </p:nvSpPr>
        <p:spPr bwMode="auto">
          <a:xfrm>
            <a:off x="1828800" y="2509825"/>
            <a:ext cx="609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A</a:t>
            </a:r>
            <a:r>
              <a:rPr lang="en-US" sz="2800" baseline="-25000">
                <a:solidFill>
                  <a:srgbClr val="FFFFFF"/>
                </a:solidFill>
                <a:latin typeface="Calibri"/>
              </a:rPr>
              <a:t>3</a:t>
            </a:r>
          </a:p>
        </p:txBody>
      </p:sp>
      <p:sp>
        <p:nvSpPr>
          <p:cNvPr id="79" name="Text Box 53"/>
          <p:cNvSpPr txBox="1">
            <a:spLocks noChangeArrowheads="1"/>
          </p:cNvSpPr>
          <p:nvPr>
            <p:custDataLst>
              <p:tags r:id="rId44"/>
            </p:custDataLst>
          </p:nvPr>
        </p:nvSpPr>
        <p:spPr bwMode="auto">
          <a:xfrm>
            <a:off x="2362200" y="1266787"/>
            <a:ext cx="9144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B</a:t>
            </a:r>
            <a:r>
              <a:rPr lang="en-US" sz="2800" baseline="-25000" dirty="0">
                <a:solidFill>
                  <a:srgbClr val="FFFFFF"/>
                </a:solidFill>
                <a:latin typeface="Calibri"/>
              </a:rPr>
              <a:t>3</a:t>
            </a:r>
          </a:p>
        </p:txBody>
      </p:sp>
      <p:grpSp>
        <p:nvGrpSpPr>
          <p:cNvPr id="2" name="Group 1"/>
          <p:cNvGrpSpPr/>
          <p:nvPr/>
        </p:nvGrpSpPr>
        <p:grpSpPr>
          <a:xfrm rot="5400000">
            <a:off x="2627731" y="2261141"/>
            <a:ext cx="453519" cy="960438"/>
            <a:chOff x="3339018" y="3000375"/>
            <a:chExt cx="453519" cy="960438"/>
          </a:xfrm>
        </p:grpSpPr>
        <p:sp>
          <p:nvSpPr>
            <p:cNvPr id="85" name="Rectangle 14"/>
            <p:cNvSpPr>
              <a:spLocks noChangeArrowheads="1"/>
            </p:cNvSpPr>
            <p:nvPr>
              <p:custDataLst>
                <p:tags r:id="rId72"/>
              </p:custDataLst>
            </p:nvPr>
          </p:nvSpPr>
          <p:spPr bwMode="auto">
            <a:xfrm>
              <a:off x="3411537" y="3124200"/>
              <a:ext cx="381000" cy="762000"/>
            </a:xfrm>
            <a:custGeom>
              <a:avLst/>
              <a:gdLst>
                <a:gd name="connsiteX0" fmla="*/ 0 w 381000"/>
                <a:gd name="connsiteY0" fmla="*/ 0 h 762000"/>
                <a:gd name="connsiteX1" fmla="*/ 381000 w 381000"/>
                <a:gd name="connsiteY1" fmla="*/ 0 h 762000"/>
                <a:gd name="connsiteX2" fmla="*/ 381000 w 381000"/>
                <a:gd name="connsiteY2" fmla="*/ 762000 h 762000"/>
                <a:gd name="connsiteX3" fmla="*/ 0 w 381000"/>
                <a:gd name="connsiteY3" fmla="*/ 762000 h 762000"/>
                <a:gd name="connsiteX4" fmla="*/ 0 w 381000"/>
                <a:gd name="connsiteY4" fmla="*/ 0 h 762000"/>
                <a:gd name="connsiteX0" fmla="*/ 0 w 381000"/>
                <a:gd name="connsiteY0" fmla="*/ 0 h 762000"/>
                <a:gd name="connsiteX1" fmla="*/ 381000 w 381000"/>
                <a:gd name="connsiteY1" fmla="*/ 76200 h 762000"/>
                <a:gd name="connsiteX2" fmla="*/ 381000 w 381000"/>
                <a:gd name="connsiteY2" fmla="*/ 762000 h 762000"/>
                <a:gd name="connsiteX3" fmla="*/ 0 w 381000"/>
                <a:gd name="connsiteY3" fmla="*/ 762000 h 762000"/>
                <a:gd name="connsiteX4" fmla="*/ 0 w 381000"/>
                <a:gd name="connsiteY4" fmla="*/ 0 h 762000"/>
                <a:gd name="connsiteX0" fmla="*/ 0 w 381000"/>
                <a:gd name="connsiteY0" fmla="*/ 0 h 762000"/>
                <a:gd name="connsiteX1" fmla="*/ 381000 w 381000"/>
                <a:gd name="connsiteY1" fmla="*/ 76200 h 762000"/>
                <a:gd name="connsiteX2" fmla="*/ 381000 w 381000"/>
                <a:gd name="connsiteY2" fmla="*/ 685800 h 762000"/>
                <a:gd name="connsiteX3" fmla="*/ 0 w 381000"/>
                <a:gd name="connsiteY3" fmla="*/ 762000 h 762000"/>
                <a:gd name="connsiteX4" fmla="*/ 0 w 3810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762000">
                  <a:moveTo>
                    <a:pt x="0" y="0"/>
                  </a:moveTo>
                  <a:lnTo>
                    <a:pt x="381000" y="76200"/>
                  </a:lnTo>
                  <a:lnTo>
                    <a:pt x="381000" y="685800"/>
                  </a:lnTo>
                  <a:lnTo>
                    <a:pt x="0" y="762000"/>
                  </a:lnTo>
                  <a:lnTo>
                    <a:pt x="0" y="0"/>
                  </a:lnTo>
                  <a:close/>
                </a:path>
              </a:pathLst>
            </a:custGeom>
            <a:noFill/>
            <a:ln w="25400" algn="ctr">
              <a:solidFill>
                <a:schemeClr val="accent4"/>
              </a:solidFill>
              <a:miter lim="800000"/>
              <a:headEnd/>
              <a:tailEnd/>
            </a:ln>
            <a:effectLst/>
          </p:spPr>
          <p:txBody>
            <a:bodyPr anchor="ctr">
              <a:spAutoFit/>
            </a:bodyPr>
            <a:lstStyle/>
            <a:p>
              <a:endParaRPr lang="en-US"/>
            </a:p>
          </p:txBody>
        </p:sp>
        <p:sp>
          <p:nvSpPr>
            <p:cNvPr id="86" name="Text Box 34"/>
            <p:cNvSpPr txBox="1">
              <a:spLocks noChangeArrowheads="1"/>
            </p:cNvSpPr>
            <p:nvPr>
              <p:custDataLst>
                <p:tags r:id="rId73"/>
              </p:custDataLst>
            </p:nvPr>
          </p:nvSpPr>
          <p:spPr bwMode="auto">
            <a:xfrm rot="16200000">
              <a:off x="3055937" y="3283456"/>
              <a:ext cx="960438" cy="394275"/>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mux</a:t>
              </a:r>
            </a:p>
          </p:txBody>
        </p:sp>
      </p:grpSp>
      <p:grpSp>
        <p:nvGrpSpPr>
          <p:cNvPr id="22" name="Group 21"/>
          <p:cNvGrpSpPr/>
          <p:nvPr/>
        </p:nvGrpSpPr>
        <p:grpSpPr>
          <a:xfrm flipH="1">
            <a:off x="2514600" y="1781370"/>
            <a:ext cx="503238" cy="809430"/>
            <a:chOff x="2819400" y="1781370"/>
            <a:chExt cx="503238" cy="809430"/>
          </a:xfrm>
        </p:grpSpPr>
        <p:grpSp>
          <p:nvGrpSpPr>
            <p:cNvPr id="80" name="Group 54"/>
            <p:cNvGrpSpPr>
              <a:grpSpLocks/>
            </p:cNvGrpSpPr>
            <p:nvPr>
              <p:custDataLst>
                <p:tags r:id="rId67"/>
              </p:custDataLst>
            </p:nvPr>
          </p:nvGrpSpPr>
          <p:grpSpPr bwMode="auto">
            <a:xfrm rot="5400000">
              <a:off x="2794892" y="2063053"/>
              <a:ext cx="809430" cy="246063"/>
              <a:chOff x="3513" y="1680"/>
              <a:chExt cx="1075" cy="336"/>
            </a:xfrm>
          </p:grpSpPr>
          <p:sp>
            <p:nvSpPr>
              <p:cNvPr id="81" name="AutoShape 55"/>
              <p:cNvSpPr>
                <a:spLocks noChangeArrowheads="1"/>
              </p:cNvSpPr>
              <p:nvPr>
                <p:custDataLst>
                  <p:tags r:id="rId68"/>
                </p:custDataLst>
              </p:nvPr>
            </p:nvSpPr>
            <p:spPr bwMode="auto">
              <a:xfrm rot="5400000">
                <a:off x="3960" y="1656"/>
                <a:ext cx="336" cy="384"/>
              </a:xfrm>
              <a:prstGeom prst="triangle">
                <a:avLst>
                  <a:gd name="adj" fmla="val 50000"/>
                </a:avLst>
              </a:prstGeom>
              <a:noFill/>
              <a:ln w="25400" algn="ctr">
                <a:solidFill>
                  <a:srgbClr val="FFFFFF"/>
                </a:solidFill>
                <a:miter lim="800000"/>
                <a:headEnd/>
                <a:tailEnd/>
              </a:ln>
              <a:effectLst/>
            </p:spPr>
            <p:txBody>
              <a:bodyPr wrap="none" anchor="ctr">
                <a:spAutoFit/>
              </a:bodyPr>
              <a:lstStyle/>
              <a:p>
                <a:endParaRPr lang="en-US"/>
              </a:p>
            </p:txBody>
          </p:sp>
          <p:sp>
            <p:nvSpPr>
              <p:cNvPr id="82" name="Oval 56"/>
              <p:cNvSpPr>
                <a:spLocks noChangeArrowheads="1"/>
              </p:cNvSpPr>
              <p:nvPr>
                <p:custDataLst>
                  <p:tags r:id="rId69"/>
                </p:custDataLst>
              </p:nvPr>
            </p:nvSpPr>
            <p:spPr bwMode="auto">
              <a:xfrm>
                <a:off x="4326" y="1799"/>
                <a:ext cx="96" cy="96"/>
              </a:xfrm>
              <a:prstGeom prst="ellipse">
                <a:avLst/>
              </a:prstGeom>
              <a:noFill/>
              <a:ln w="25400" algn="ctr">
                <a:solidFill>
                  <a:srgbClr val="FFFFFF"/>
                </a:solidFill>
                <a:round/>
                <a:headEnd/>
                <a:tailEnd/>
              </a:ln>
              <a:effectLst/>
            </p:spPr>
            <p:txBody>
              <a:bodyPr wrap="none" anchor="ctr">
                <a:spAutoFit/>
              </a:bodyPr>
              <a:lstStyle/>
              <a:p>
                <a:endParaRPr lang="en-US"/>
              </a:p>
            </p:txBody>
          </p:sp>
          <p:sp>
            <p:nvSpPr>
              <p:cNvPr id="83" name="Line 57"/>
              <p:cNvSpPr>
                <a:spLocks noChangeShapeType="1"/>
              </p:cNvSpPr>
              <p:nvPr>
                <p:custDataLst>
                  <p:tags r:id="rId70"/>
                </p:custDataLst>
              </p:nvPr>
            </p:nvSpPr>
            <p:spPr bwMode="auto">
              <a:xfrm flipH="1">
                <a:off x="3513" y="1847"/>
                <a:ext cx="429" cy="3"/>
              </a:xfrm>
              <a:prstGeom prst="line">
                <a:avLst/>
              </a:prstGeom>
              <a:noFill/>
              <a:ln w="25400">
                <a:solidFill>
                  <a:srgbClr val="FFFFFF"/>
                </a:solidFill>
                <a:round/>
                <a:headEnd/>
                <a:tailEnd/>
              </a:ln>
              <a:effectLst/>
            </p:spPr>
            <p:txBody>
              <a:bodyPr wrap="square" anchor="ctr">
                <a:spAutoFit/>
              </a:bodyPr>
              <a:lstStyle/>
              <a:p>
                <a:endParaRPr lang="en-US"/>
              </a:p>
            </p:txBody>
          </p:sp>
          <p:sp>
            <p:nvSpPr>
              <p:cNvPr id="84" name="Line 58"/>
              <p:cNvSpPr>
                <a:spLocks noChangeShapeType="1"/>
              </p:cNvSpPr>
              <p:nvPr>
                <p:custDataLst>
                  <p:tags r:id="rId71"/>
                </p:custDataLst>
              </p:nvPr>
            </p:nvSpPr>
            <p:spPr bwMode="auto">
              <a:xfrm flipH="1" flipV="1">
                <a:off x="4422" y="1847"/>
                <a:ext cx="166" cy="3"/>
              </a:xfrm>
              <a:prstGeom prst="line">
                <a:avLst/>
              </a:prstGeom>
              <a:noFill/>
              <a:ln w="25400">
                <a:solidFill>
                  <a:srgbClr val="FFFFFF"/>
                </a:solidFill>
                <a:round/>
                <a:headEnd/>
                <a:tailEnd/>
              </a:ln>
              <a:effectLst/>
            </p:spPr>
            <p:txBody>
              <a:bodyPr anchor="ctr">
                <a:spAutoFit/>
              </a:bodyPr>
              <a:lstStyle/>
              <a:p>
                <a:endParaRPr lang="en-US"/>
              </a:p>
            </p:txBody>
          </p:sp>
        </p:grpSp>
        <p:cxnSp>
          <p:nvCxnSpPr>
            <p:cNvPr id="6" name="Straight Connector 5"/>
            <p:cNvCxnSpPr/>
            <p:nvPr/>
          </p:nvCxnSpPr>
          <p:spPr>
            <a:xfrm flipH="1">
              <a:off x="2819402" y="1887537"/>
              <a:ext cx="37874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819400" y="1887537"/>
              <a:ext cx="0" cy="69958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rot="5400000">
            <a:off x="4246021" y="2256366"/>
            <a:ext cx="453519" cy="960438"/>
            <a:chOff x="3339018" y="3000375"/>
            <a:chExt cx="453519" cy="960438"/>
          </a:xfrm>
        </p:grpSpPr>
        <p:sp>
          <p:nvSpPr>
            <p:cNvPr id="97" name="Rectangle 14"/>
            <p:cNvSpPr>
              <a:spLocks noChangeArrowheads="1"/>
            </p:cNvSpPr>
            <p:nvPr>
              <p:custDataLst>
                <p:tags r:id="rId65"/>
              </p:custDataLst>
            </p:nvPr>
          </p:nvSpPr>
          <p:spPr bwMode="auto">
            <a:xfrm>
              <a:off x="3411537" y="3124200"/>
              <a:ext cx="381000" cy="762000"/>
            </a:xfrm>
            <a:custGeom>
              <a:avLst/>
              <a:gdLst>
                <a:gd name="connsiteX0" fmla="*/ 0 w 381000"/>
                <a:gd name="connsiteY0" fmla="*/ 0 h 762000"/>
                <a:gd name="connsiteX1" fmla="*/ 381000 w 381000"/>
                <a:gd name="connsiteY1" fmla="*/ 0 h 762000"/>
                <a:gd name="connsiteX2" fmla="*/ 381000 w 381000"/>
                <a:gd name="connsiteY2" fmla="*/ 762000 h 762000"/>
                <a:gd name="connsiteX3" fmla="*/ 0 w 381000"/>
                <a:gd name="connsiteY3" fmla="*/ 762000 h 762000"/>
                <a:gd name="connsiteX4" fmla="*/ 0 w 381000"/>
                <a:gd name="connsiteY4" fmla="*/ 0 h 762000"/>
                <a:gd name="connsiteX0" fmla="*/ 0 w 381000"/>
                <a:gd name="connsiteY0" fmla="*/ 0 h 762000"/>
                <a:gd name="connsiteX1" fmla="*/ 381000 w 381000"/>
                <a:gd name="connsiteY1" fmla="*/ 76200 h 762000"/>
                <a:gd name="connsiteX2" fmla="*/ 381000 w 381000"/>
                <a:gd name="connsiteY2" fmla="*/ 762000 h 762000"/>
                <a:gd name="connsiteX3" fmla="*/ 0 w 381000"/>
                <a:gd name="connsiteY3" fmla="*/ 762000 h 762000"/>
                <a:gd name="connsiteX4" fmla="*/ 0 w 381000"/>
                <a:gd name="connsiteY4" fmla="*/ 0 h 762000"/>
                <a:gd name="connsiteX0" fmla="*/ 0 w 381000"/>
                <a:gd name="connsiteY0" fmla="*/ 0 h 762000"/>
                <a:gd name="connsiteX1" fmla="*/ 381000 w 381000"/>
                <a:gd name="connsiteY1" fmla="*/ 76200 h 762000"/>
                <a:gd name="connsiteX2" fmla="*/ 381000 w 381000"/>
                <a:gd name="connsiteY2" fmla="*/ 685800 h 762000"/>
                <a:gd name="connsiteX3" fmla="*/ 0 w 381000"/>
                <a:gd name="connsiteY3" fmla="*/ 762000 h 762000"/>
                <a:gd name="connsiteX4" fmla="*/ 0 w 3810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762000">
                  <a:moveTo>
                    <a:pt x="0" y="0"/>
                  </a:moveTo>
                  <a:lnTo>
                    <a:pt x="381000" y="76200"/>
                  </a:lnTo>
                  <a:lnTo>
                    <a:pt x="381000" y="685800"/>
                  </a:lnTo>
                  <a:lnTo>
                    <a:pt x="0" y="762000"/>
                  </a:lnTo>
                  <a:lnTo>
                    <a:pt x="0" y="0"/>
                  </a:lnTo>
                  <a:close/>
                </a:path>
              </a:pathLst>
            </a:custGeom>
            <a:noFill/>
            <a:ln w="25400" algn="ctr">
              <a:solidFill>
                <a:schemeClr val="accent4"/>
              </a:solidFill>
              <a:miter lim="800000"/>
              <a:headEnd/>
              <a:tailEnd/>
            </a:ln>
            <a:effectLst/>
          </p:spPr>
          <p:txBody>
            <a:bodyPr anchor="ctr">
              <a:spAutoFit/>
            </a:bodyPr>
            <a:lstStyle/>
            <a:p>
              <a:endParaRPr lang="en-US"/>
            </a:p>
          </p:txBody>
        </p:sp>
        <p:sp>
          <p:nvSpPr>
            <p:cNvPr id="98" name="Text Box 34"/>
            <p:cNvSpPr txBox="1">
              <a:spLocks noChangeArrowheads="1"/>
            </p:cNvSpPr>
            <p:nvPr>
              <p:custDataLst>
                <p:tags r:id="rId66"/>
              </p:custDataLst>
            </p:nvPr>
          </p:nvSpPr>
          <p:spPr bwMode="auto">
            <a:xfrm rot="16200000">
              <a:off x="3055937" y="3283456"/>
              <a:ext cx="960438" cy="394275"/>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mux</a:t>
              </a:r>
            </a:p>
          </p:txBody>
        </p:sp>
      </p:grpSp>
      <p:grpSp>
        <p:nvGrpSpPr>
          <p:cNvPr id="21" name="Group 20"/>
          <p:cNvGrpSpPr/>
          <p:nvPr/>
        </p:nvGrpSpPr>
        <p:grpSpPr>
          <a:xfrm flipH="1">
            <a:off x="4114800" y="1781370"/>
            <a:ext cx="561348" cy="809430"/>
            <a:chOff x="4437690" y="1781370"/>
            <a:chExt cx="561348" cy="809430"/>
          </a:xfrm>
        </p:grpSpPr>
        <p:grpSp>
          <p:nvGrpSpPr>
            <p:cNvPr id="73" name="Group 47"/>
            <p:cNvGrpSpPr>
              <a:grpSpLocks/>
            </p:cNvGrpSpPr>
            <p:nvPr>
              <p:custDataLst>
                <p:tags r:id="rId60"/>
              </p:custDataLst>
            </p:nvPr>
          </p:nvGrpSpPr>
          <p:grpSpPr bwMode="auto">
            <a:xfrm rot="5400000">
              <a:off x="4471292" y="2063053"/>
              <a:ext cx="809430" cy="246063"/>
              <a:chOff x="3513" y="1680"/>
              <a:chExt cx="1075" cy="336"/>
            </a:xfrm>
          </p:grpSpPr>
          <p:sp>
            <p:nvSpPr>
              <p:cNvPr id="74" name="AutoShape 48"/>
              <p:cNvSpPr>
                <a:spLocks noChangeArrowheads="1"/>
              </p:cNvSpPr>
              <p:nvPr>
                <p:custDataLst>
                  <p:tags r:id="rId61"/>
                </p:custDataLst>
              </p:nvPr>
            </p:nvSpPr>
            <p:spPr bwMode="auto">
              <a:xfrm rot="5400000">
                <a:off x="3960" y="1656"/>
                <a:ext cx="336" cy="384"/>
              </a:xfrm>
              <a:prstGeom prst="triangle">
                <a:avLst>
                  <a:gd name="adj" fmla="val 50000"/>
                </a:avLst>
              </a:prstGeom>
              <a:noFill/>
              <a:ln w="25400" algn="ctr">
                <a:solidFill>
                  <a:srgbClr val="FFFFFF"/>
                </a:solidFill>
                <a:miter lim="800000"/>
                <a:headEnd/>
                <a:tailEnd/>
              </a:ln>
              <a:effectLst/>
            </p:spPr>
            <p:txBody>
              <a:bodyPr wrap="none" anchor="ctr">
                <a:spAutoFit/>
              </a:bodyPr>
              <a:lstStyle/>
              <a:p>
                <a:endParaRPr lang="en-US"/>
              </a:p>
            </p:txBody>
          </p:sp>
          <p:sp>
            <p:nvSpPr>
              <p:cNvPr id="75" name="Oval 49"/>
              <p:cNvSpPr>
                <a:spLocks noChangeArrowheads="1"/>
              </p:cNvSpPr>
              <p:nvPr>
                <p:custDataLst>
                  <p:tags r:id="rId62"/>
                </p:custDataLst>
              </p:nvPr>
            </p:nvSpPr>
            <p:spPr bwMode="auto">
              <a:xfrm>
                <a:off x="4326" y="1799"/>
                <a:ext cx="96" cy="96"/>
              </a:xfrm>
              <a:prstGeom prst="ellipse">
                <a:avLst/>
              </a:prstGeom>
              <a:noFill/>
              <a:ln w="25400" algn="ctr">
                <a:solidFill>
                  <a:srgbClr val="FFFFFF"/>
                </a:solidFill>
                <a:round/>
                <a:headEnd/>
                <a:tailEnd/>
              </a:ln>
              <a:effectLst/>
            </p:spPr>
            <p:txBody>
              <a:bodyPr wrap="none" anchor="ctr">
                <a:spAutoFit/>
              </a:bodyPr>
              <a:lstStyle/>
              <a:p>
                <a:endParaRPr lang="en-US"/>
              </a:p>
            </p:txBody>
          </p:sp>
          <p:sp>
            <p:nvSpPr>
              <p:cNvPr id="76" name="Line 50"/>
              <p:cNvSpPr>
                <a:spLocks noChangeShapeType="1"/>
              </p:cNvSpPr>
              <p:nvPr>
                <p:custDataLst>
                  <p:tags r:id="rId63"/>
                </p:custDataLst>
              </p:nvPr>
            </p:nvSpPr>
            <p:spPr bwMode="auto">
              <a:xfrm flipH="1" flipV="1">
                <a:off x="3513" y="1847"/>
                <a:ext cx="429" cy="0"/>
              </a:xfrm>
              <a:prstGeom prst="line">
                <a:avLst/>
              </a:prstGeom>
              <a:noFill/>
              <a:ln w="25400">
                <a:solidFill>
                  <a:srgbClr val="FFFFFF"/>
                </a:solidFill>
                <a:round/>
                <a:headEnd/>
                <a:tailEnd/>
              </a:ln>
              <a:effectLst/>
            </p:spPr>
            <p:txBody>
              <a:bodyPr wrap="square" anchor="ctr">
                <a:spAutoFit/>
              </a:bodyPr>
              <a:lstStyle/>
              <a:p>
                <a:endParaRPr lang="en-US"/>
              </a:p>
            </p:txBody>
          </p:sp>
          <p:sp>
            <p:nvSpPr>
              <p:cNvPr id="77" name="Line 51"/>
              <p:cNvSpPr>
                <a:spLocks noChangeShapeType="1"/>
              </p:cNvSpPr>
              <p:nvPr>
                <p:custDataLst>
                  <p:tags r:id="rId64"/>
                </p:custDataLst>
              </p:nvPr>
            </p:nvSpPr>
            <p:spPr bwMode="auto">
              <a:xfrm flipH="1" flipV="1">
                <a:off x="4422" y="1847"/>
                <a:ext cx="166" cy="3"/>
              </a:xfrm>
              <a:prstGeom prst="line">
                <a:avLst/>
              </a:prstGeom>
              <a:noFill/>
              <a:ln w="25400">
                <a:solidFill>
                  <a:srgbClr val="FFFFFF"/>
                </a:solidFill>
                <a:round/>
                <a:headEnd/>
                <a:tailEnd/>
              </a:ln>
              <a:effectLst/>
            </p:spPr>
            <p:txBody>
              <a:bodyPr anchor="ctr">
                <a:spAutoFit/>
              </a:bodyPr>
              <a:lstStyle/>
              <a:p>
                <a:endParaRPr lang="en-US"/>
              </a:p>
            </p:txBody>
          </p:sp>
        </p:grpSp>
        <p:cxnSp>
          <p:nvCxnSpPr>
            <p:cNvPr id="99" name="Straight Connector 98"/>
            <p:cNvCxnSpPr/>
            <p:nvPr/>
          </p:nvCxnSpPr>
          <p:spPr>
            <a:xfrm flipH="1" flipV="1">
              <a:off x="4437693" y="1882762"/>
              <a:ext cx="439107" cy="47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4437690" y="1882762"/>
              <a:ext cx="0" cy="69958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1" name="Group 100"/>
          <p:cNvGrpSpPr/>
          <p:nvPr/>
        </p:nvGrpSpPr>
        <p:grpSpPr>
          <a:xfrm rot="5400000">
            <a:off x="5945441" y="2261142"/>
            <a:ext cx="453519" cy="960438"/>
            <a:chOff x="3339018" y="3000375"/>
            <a:chExt cx="453519" cy="960438"/>
          </a:xfrm>
        </p:grpSpPr>
        <p:sp>
          <p:nvSpPr>
            <p:cNvPr id="102" name="Rectangle 14"/>
            <p:cNvSpPr>
              <a:spLocks noChangeArrowheads="1"/>
            </p:cNvSpPr>
            <p:nvPr>
              <p:custDataLst>
                <p:tags r:id="rId58"/>
              </p:custDataLst>
            </p:nvPr>
          </p:nvSpPr>
          <p:spPr bwMode="auto">
            <a:xfrm>
              <a:off x="3411537" y="3124200"/>
              <a:ext cx="381000" cy="762000"/>
            </a:xfrm>
            <a:custGeom>
              <a:avLst/>
              <a:gdLst>
                <a:gd name="connsiteX0" fmla="*/ 0 w 381000"/>
                <a:gd name="connsiteY0" fmla="*/ 0 h 762000"/>
                <a:gd name="connsiteX1" fmla="*/ 381000 w 381000"/>
                <a:gd name="connsiteY1" fmla="*/ 0 h 762000"/>
                <a:gd name="connsiteX2" fmla="*/ 381000 w 381000"/>
                <a:gd name="connsiteY2" fmla="*/ 762000 h 762000"/>
                <a:gd name="connsiteX3" fmla="*/ 0 w 381000"/>
                <a:gd name="connsiteY3" fmla="*/ 762000 h 762000"/>
                <a:gd name="connsiteX4" fmla="*/ 0 w 381000"/>
                <a:gd name="connsiteY4" fmla="*/ 0 h 762000"/>
                <a:gd name="connsiteX0" fmla="*/ 0 w 381000"/>
                <a:gd name="connsiteY0" fmla="*/ 0 h 762000"/>
                <a:gd name="connsiteX1" fmla="*/ 381000 w 381000"/>
                <a:gd name="connsiteY1" fmla="*/ 76200 h 762000"/>
                <a:gd name="connsiteX2" fmla="*/ 381000 w 381000"/>
                <a:gd name="connsiteY2" fmla="*/ 762000 h 762000"/>
                <a:gd name="connsiteX3" fmla="*/ 0 w 381000"/>
                <a:gd name="connsiteY3" fmla="*/ 762000 h 762000"/>
                <a:gd name="connsiteX4" fmla="*/ 0 w 381000"/>
                <a:gd name="connsiteY4" fmla="*/ 0 h 762000"/>
                <a:gd name="connsiteX0" fmla="*/ 0 w 381000"/>
                <a:gd name="connsiteY0" fmla="*/ 0 h 762000"/>
                <a:gd name="connsiteX1" fmla="*/ 381000 w 381000"/>
                <a:gd name="connsiteY1" fmla="*/ 76200 h 762000"/>
                <a:gd name="connsiteX2" fmla="*/ 381000 w 381000"/>
                <a:gd name="connsiteY2" fmla="*/ 685800 h 762000"/>
                <a:gd name="connsiteX3" fmla="*/ 0 w 381000"/>
                <a:gd name="connsiteY3" fmla="*/ 762000 h 762000"/>
                <a:gd name="connsiteX4" fmla="*/ 0 w 3810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762000">
                  <a:moveTo>
                    <a:pt x="0" y="0"/>
                  </a:moveTo>
                  <a:lnTo>
                    <a:pt x="381000" y="76200"/>
                  </a:lnTo>
                  <a:lnTo>
                    <a:pt x="381000" y="685800"/>
                  </a:lnTo>
                  <a:lnTo>
                    <a:pt x="0" y="762000"/>
                  </a:lnTo>
                  <a:lnTo>
                    <a:pt x="0" y="0"/>
                  </a:lnTo>
                  <a:close/>
                </a:path>
              </a:pathLst>
            </a:custGeom>
            <a:noFill/>
            <a:ln w="25400" algn="ctr">
              <a:solidFill>
                <a:schemeClr val="accent4"/>
              </a:solidFill>
              <a:miter lim="800000"/>
              <a:headEnd/>
              <a:tailEnd/>
            </a:ln>
            <a:effectLst/>
          </p:spPr>
          <p:txBody>
            <a:bodyPr anchor="ctr">
              <a:spAutoFit/>
            </a:bodyPr>
            <a:lstStyle/>
            <a:p>
              <a:endParaRPr lang="en-US"/>
            </a:p>
          </p:txBody>
        </p:sp>
        <p:sp>
          <p:nvSpPr>
            <p:cNvPr id="103" name="Text Box 34"/>
            <p:cNvSpPr txBox="1">
              <a:spLocks noChangeArrowheads="1"/>
            </p:cNvSpPr>
            <p:nvPr>
              <p:custDataLst>
                <p:tags r:id="rId59"/>
              </p:custDataLst>
            </p:nvPr>
          </p:nvSpPr>
          <p:spPr bwMode="auto">
            <a:xfrm rot="16200000">
              <a:off x="3055937" y="3283456"/>
              <a:ext cx="960438" cy="394275"/>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mux</a:t>
              </a:r>
            </a:p>
          </p:txBody>
        </p:sp>
      </p:grpSp>
      <p:grpSp>
        <p:nvGrpSpPr>
          <p:cNvPr id="19" name="Group 18"/>
          <p:cNvGrpSpPr/>
          <p:nvPr/>
        </p:nvGrpSpPr>
        <p:grpSpPr>
          <a:xfrm flipH="1">
            <a:off x="5862472" y="1781370"/>
            <a:ext cx="538328" cy="809430"/>
            <a:chOff x="6137110" y="1781370"/>
            <a:chExt cx="538328" cy="809430"/>
          </a:xfrm>
        </p:grpSpPr>
        <p:grpSp>
          <p:nvGrpSpPr>
            <p:cNvPr id="66" name="Group 40"/>
            <p:cNvGrpSpPr>
              <a:grpSpLocks/>
            </p:cNvGrpSpPr>
            <p:nvPr>
              <p:custDataLst>
                <p:tags r:id="rId53"/>
              </p:custDataLst>
            </p:nvPr>
          </p:nvGrpSpPr>
          <p:grpSpPr bwMode="auto">
            <a:xfrm rot="5400000">
              <a:off x="6147692" y="2063053"/>
              <a:ext cx="809430" cy="246063"/>
              <a:chOff x="3513" y="1680"/>
              <a:chExt cx="1075" cy="336"/>
            </a:xfrm>
          </p:grpSpPr>
          <p:sp>
            <p:nvSpPr>
              <p:cNvPr id="67" name="AutoShape 41"/>
              <p:cNvSpPr>
                <a:spLocks noChangeArrowheads="1"/>
              </p:cNvSpPr>
              <p:nvPr>
                <p:custDataLst>
                  <p:tags r:id="rId54"/>
                </p:custDataLst>
              </p:nvPr>
            </p:nvSpPr>
            <p:spPr bwMode="auto">
              <a:xfrm rot="5400000">
                <a:off x="3960" y="1656"/>
                <a:ext cx="336" cy="384"/>
              </a:xfrm>
              <a:prstGeom prst="triangle">
                <a:avLst>
                  <a:gd name="adj" fmla="val 50000"/>
                </a:avLst>
              </a:prstGeom>
              <a:noFill/>
              <a:ln w="25400" algn="ctr">
                <a:solidFill>
                  <a:srgbClr val="FFFFFF"/>
                </a:solidFill>
                <a:miter lim="800000"/>
                <a:headEnd/>
                <a:tailEnd/>
              </a:ln>
              <a:effectLst/>
            </p:spPr>
            <p:txBody>
              <a:bodyPr wrap="none" anchor="ctr">
                <a:spAutoFit/>
              </a:bodyPr>
              <a:lstStyle/>
              <a:p>
                <a:endParaRPr lang="en-US"/>
              </a:p>
            </p:txBody>
          </p:sp>
          <p:sp>
            <p:nvSpPr>
              <p:cNvPr id="68" name="Oval 42"/>
              <p:cNvSpPr>
                <a:spLocks noChangeArrowheads="1"/>
              </p:cNvSpPr>
              <p:nvPr>
                <p:custDataLst>
                  <p:tags r:id="rId55"/>
                </p:custDataLst>
              </p:nvPr>
            </p:nvSpPr>
            <p:spPr bwMode="auto">
              <a:xfrm>
                <a:off x="4326" y="1799"/>
                <a:ext cx="96" cy="96"/>
              </a:xfrm>
              <a:prstGeom prst="ellipse">
                <a:avLst/>
              </a:prstGeom>
              <a:noFill/>
              <a:ln w="25400" algn="ctr">
                <a:solidFill>
                  <a:srgbClr val="FFFFFF"/>
                </a:solidFill>
                <a:round/>
                <a:headEnd/>
                <a:tailEnd/>
              </a:ln>
              <a:effectLst/>
            </p:spPr>
            <p:txBody>
              <a:bodyPr wrap="none" anchor="ctr">
                <a:spAutoFit/>
              </a:bodyPr>
              <a:lstStyle/>
              <a:p>
                <a:endParaRPr lang="en-US"/>
              </a:p>
            </p:txBody>
          </p:sp>
          <p:sp>
            <p:nvSpPr>
              <p:cNvPr id="69" name="Line 43"/>
              <p:cNvSpPr>
                <a:spLocks noChangeShapeType="1"/>
              </p:cNvSpPr>
              <p:nvPr>
                <p:custDataLst>
                  <p:tags r:id="rId56"/>
                </p:custDataLst>
              </p:nvPr>
            </p:nvSpPr>
            <p:spPr bwMode="auto">
              <a:xfrm flipH="1" flipV="1">
                <a:off x="3513" y="1847"/>
                <a:ext cx="429" cy="0"/>
              </a:xfrm>
              <a:prstGeom prst="line">
                <a:avLst/>
              </a:prstGeom>
              <a:noFill/>
              <a:ln w="25400">
                <a:solidFill>
                  <a:srgbClr val="FFFFFF"/>
                </a:solidFill>
                <a:round/>
                <a:headEnd/>
                <a:tailEnd/>
              </a:ln>
              <a:effectLst/>
            </p:spPr>
            <p:txBody>
              <a:bodyPr wrap="square" anchor="ctr">
                <a:spAutoFit/>
              </a:bodyPr>
              <a:lstStyle/>
              <a:p>
                <a:endParaRPr lang="en-US"/>
              </a:p>
            </p:txBody>
          </p:sp>
          <p:sp>
            <p:nvSpPr>
              <p:cNvPr id="70" name="Line 44"/>
              <p:cNvSpPr>
                <a:spLocks noChangeShapeType="1"/>
              </p:cNvSpPr>
              <p:nvPr>
                <p:custDataLst>
                  <p:tags r:id="rId57"/>
                </p:custDataLst>
              </p:nvPr>
            </p:nvSpPr>
            <p:spPr bwMode="auto">
              <a:xfrm flipH="1" flipV="1">
                <a:off x="4422" y="1847"/>
                <a:ext cx="166" cy="3"/>
              </a:xfrm>
              <a:prstGeom prst="line">
                <a:avLst/>
              </a:prstGeom>
              <a:noFill/>
              <a:ln w="25400">
                <a:solidFill>
                  <a:srgbClr val="FFFFFF"/>
                </a:solidFill>
                <a:round/>
                <a:headEnd/>
                <a:tailEnd/>
              </a:ln>
              <a:effectLst/>
            </p:spPr>
            <p:txBody>
              <a:bodyPr anchor="ctr">
                <a:spAutoFit/>
              </a:bodyPr>
              <a:lstStyle/>
              <a:p>
                <a:endParaRPr lang="en-US"/>
              </a:p>
            </p:txBody>
          </p:sp>
        </p:grpSp>
        <p:cxnSp>
          <p:nvCxnSpPr>
            <p:cNvPr id="104" name="Straight Connector 103"/>
            <p:cNvCxnSpPr/>
            <p:nvPr/>
          </p:nvCxnSpPr>
          <p:spPr>
            <a:xfrm flipH="1">
              <a:off x="6137112" y="1887538"/>
              <a:ext cx="41608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6137110" y="1887538"/>
              <a:ext cx="0" cy="69958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6" name="Group 105"/>
          <p:cNvGrpSpPr/>
          <p:nvPr/>
        </p:nvGrpSpPr>
        <p:grpSpPr>
          <a:xfrm rot="5400000">
            <a:off x="7621841" y="2308728"/>
            <a:ext cx="453519" cy="960438"/>
            <a:chOff x="3339018" y="3000375"/>
            <a:chExt cx="453519" cy="960438"/>
          </a:xfrm>
        </p:grpSpPr>
        <p:sp>
          <p:nvSpPr>
            <p:cNvPr id="107" name="Rectangle 14"/>
            <p:cNvSpPr>
              <a:spLocks noChangeArrowheads="1"/>
            </p:cNvSpPr>
            <p:nvPr>
              <p:custDataLst>
                <p:tags r:id="rId51"/>
              </p:custDataLst>
            </p:nvPr>
          </p:nvSpPr>
          <p:spPr bwMode="auto">
            <a:xfrm>
              <a:off x="3411537" y="3124200"/>
              <a:ext cx="381000" cy="762000"/>
            </a:xfrm>
            <a:custGeom>
              <a:avLst/>
              <a:gdLst>
                <a:gd name="connsiteX0" fmla="*/ 0 w 381000"/>
                <a:gd name="connsiteY0" fmla="*/ 0 h 762000"/>
                <a:gd name="connsiteX1" fmla="*/ 381000 w 381000"/>
                <a:gd name="connsiteY1" fmla="*/ 0 h 762000"/>
                <a:gd name="connsiteX2" fmla="*/ 381000 w 381000"/>
                <a:gd name="connsiteY2" fmla="*/ 762000 h 762000"/>
                <a:gd name="connsiteX3" fmla="*/ 0 w 381000"/>
                <a:gd name="connsiteY3" fmla="*/ 762000 h 762000"/>
                <a:gd name="connsiteX4" fmla="*/ 0 w 381000"/>
                <a:gd name="connsiteY4" fmla="*/ 0 h 762000"/>
                <a:gd name="connsiteX0" fmla="*/ 0 w 381000"/>
                <a:gd name="connsiteY0" fmla="*/ 0 h 762000"/>
                <a:gd name="connsiteX1" fmla="*/ 381000 w 381000"/>
                <a:gd name="connsiteY1" fmla="*/ 76200 h 762000"/>
                <a:gd name="connsiteX2" fmla="*/ 381000 w 381000"/>
                <a:gd name="connsiteY2" fmla="*/ 762000 h 762000"/>
                <a:gd name="connsiteX3" fmla="*/ 0 w 381000"/>
                <a:gd name="connsiteY3" fmla="*/ 762000 h 762000"/>
                <a:gd name="connsiteX4" fmla="*/ 0 w 381000"/>
                <a:gd name="connsiteY4" fmla="*/ 0 h 762000"/>
                <a:gd name="connsiteX0" fmla="*/ 0 w 381000"/>
                <a:gd name="connsiteY0" fmla="*/ 0 h 762000"/>
                <a:gd name="connsiteX1" fmla="*/ 381000 w 381000"/>
                <a:gd name="connsiteY1" fmla="*/ 76200 h 762000"/>
                <a:gd name="connsiteX2" fmla="*/ 381000 w 381000"/>
                <a:gd name="connsiteY2" fmla="*/ 685800 h 762000"/>
                <a:gd name="connsiteX3" fmla="*/ 0 w 381000"/>
                <a:gd name="connsiteY3" fmla="*/ 762000 h 762000"/>
                <a:gd name="connsiteX4" fmla="*/ 0 w 3810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762000">
                  <a:moveTo>
                    <a:pt x="0" y="0"/>
                  </a:moveTo>
                  <a:lnTo>
                    <a:pt x="381000" y="76200"/>
                  </a:lnTo>
                  <a:lnTo>
                    <a:pt x="381000" y="685800"/>
                  </a:lnTo>
                  <a:lnTo>
                    <a:pt x="0" y="762000"/>
                  </a:lnTo>
                  <a:lnTo>
                    <a:pt x="0" y="0"/>
                  </a:lnTo>
                  <a:close/>
                </a:path>
              </a:pathLst>
            </a:custGeom>
            <a:noFill/>
            <a:ln w="25400" algn="ctr">
              <a:solidFill>
                <a:schemeClr val="accent4"/>
              </a:solidFill>
              <a:miter lim="800000"/>
              <a:headEnd/>
              <a:tailEnd/>
            </a:ln>
            <a:effectLst/>
          </p:spPr>
          <p:txBody>
            <a:bodyPr anchor="ctr">
              <a:spAutoFit/>
            </a:bodyPr>
            <a:lstStyle/>
            <a:p>
              <a:endParaRPr lang="en-US"/>
            </a:p>
          </p:txBody>
        </p:sp>
        <p:sp>
          <p:nvSpPr>
            <p:cNvPr id="108" name="Text Box 34"/>
            <p:cNvSpPr txBox="1">
              <a:spLocks noChangeArrowheads="1"/>
            </p:cNvSpPr>
            <p:nvPr>
              <p:custDataLst>
                <p:tags r:id="rId52"/>
              </p:custDataLst>
            </p:nvPr>
          </p:nvSpPr>
          <p:spPr bwMode="auto">
            <a:xfrm rot="16200000">
              <a:off x="3055937" y="3283456"/>
              <a:ext cx="960438" cy="394275"/>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mux</a:t>
              </a:r>
            </a:p>
          </p:txBody>
        </p:sp>
      </p:grpSp>
      <p:grpSp>
        <p:nvGrpSpPr>
          <p:cNvPr id="17" name="Group 16"/>
          <p:cNvGrpSpPr/>
          <p:nvPr/>
        </p:nvGrpSpPr>
        <p:grpSpPr>
          <a:xfrm flipH="1">
            <a:off x="7538872" y="1781370"/>
            <a:ext cx="538328" cy="853337"/>
            <a:chOff x="7813510" y="1781370"/>
            <a:chExt cx="538328" cy="853337"/>
          </a:xfrm>
        </p:grpSpPr>
        <p:grpSp>
          <p:nvGrpSpPr>
            <p:cNvPr id="59" name="Group 33"/>
            <p:cNvGrpSpPr>
              <a:grpSpLocks/>
            </p:cNvGrpSpPr>
            <p:nvPr>
              <p:custDataLst>
                <p:tags r:id="rId46"/>
              </p:custDataLst>
            </p:nvPr>
          </p:nvGrpSpPr>
          <p:grpSpPr bwMode="auto">
            <a:xfrm rot="5400000">
              <a:off x="7824092" y="2063053"/>
              <a:ext cx="809430" cy="246063"/>
              <a:chOff x="3513" y="1680"/>
              <a:chExt cx="1075" cy="336"/>
            </a:xfrm>
          </p:grpSpPr>
          <p:sp>
            <p:nvSpPr>
              <p:cNvPr id="60" name="AutoShape 34"/>
              <p:cNvSpPr>
                <a:spLocks noChangeArrowheads="1"/>
              </p:cNvSpPr>
              <p:nvPr>
                <p:custDataLst>
                  <p:tags r:id="rId47"/>
                </p:custDataLst>
              </p:nvPr>
            </p:nvSpPr>
            <p:spPr bwMode="auto">
              <a:xfrm rot="5400000">
                <a:off x="3960" y="1656"/>
                <a:ext cx="336" cy="384"/>
              </a:xfrm>
              <a:prstGeom prst="triangle">
                <a:avLst>
                  <a:gd name="adj" fmla="val 50000"/>
                </a:avLst>
              </a:prstGeom>
              <a:noFill/>
              <a:ln w="25400" algn="ctr">
                <a:solidFill>
                  <a:srgbClr val="FFFFFF"/>
                </a:solidFill>
                <a:miter lim="800000"/>
                <a:headEnd/>
                <a:tailEnd/>
              </a:ln>
              <a:effectLst/>
            </p:spPr>
            <p:txBody>
              <a:bodyPr wrap="none" anchor="ctr">
                <a:spAutoFit/>
              </a:bodyPr>
              <a:lstStyle/>
              <a:p>
                <a:endParaRPr lang="en-US"/>
              </a:p>
            </p:txBody>
          </p:sp>
          <p:sp>
            <p:nvSpPr>
              <p:cNvPr id="61" name="Oval 35"/>
              <p:cNvSpPr>
                <a:spLocks noChangeArrowheads="1"/>
              </p:cNvSpPr>
              <p:nvPr>
                <p:custDataLst>
                  <p:tags r:id="rId48"/>
                </p:custDataLst>
              </p:nvPr>
            </p:nvSpPr>
            <p:spPr bwMode="auto">
              <a:xfrm>
                <a:off x="4326" y="1799"/>
                <a:ext cx="96" cy="96"/>
              </a:xfrm>
              <a:prstGeom prst="ellipse">
                <a:avLst/>
              </a:prstGeom>
              <a:noFill/>
              <a:ln w="25400" algn="ctr">
                <a:solidFill>
                  <a:srgbClr val="FFFFFF"/>
                </a:solidFill>
                <a:round/>
                <a:headEnd/>
                <a:tailEnd/>
              </a:ln>
              <a:effectLst/>
            </p:spPr>
            <p:txBody>
              <a:bodyPr wrap="none" anchor="ctr">
                <a:spAutoFit/>
              </a:bodyPr>
              <a:lstStyle/>
              <a:p>
                <a:endParaRPr lang="en-US"/>
              </a:p>
            </p:txBody>
          </p:sp>
          <p:sp>
            <p:nvSpPr>
              <p:cNvPr id="62" name="Line 36"/>
              <p:cNvSpPr>
                <a:spLocks noChangeShapeType="1"/>
              </p:cNvSpPr>
              <p:nvPr>
                <p:custDataLst>
                  <p:tags r:id="rId49"/>
                </p:custDataLst>
              </p:nvPr>
            </p:nvSpPr>
            <p:spPr bwMode="auto">
              <a:xfrm flipH="1" flipV="1">
                <a:off x="3513" y="1847"/>
                <a:ext cx="429" cy="0"/>
              </a:xfrm>
              <a:prstGeom prst="line">
                <a:avLst/>
              </a:prstGeom>
              <a:noFill/>
              <a:ln w="25400">
                <a:solidFill>
                  <a:srgbClr val="FFFFFF"/>
                </a:solidFill>
                <a:round/>
                <a:headEnd/>
                <a:tailEnd/>
              </a:ln>
              <a:effectLst/>
            </p:spPr>
            <p:txBody>
              <a:bodyPr wrap="square" anchor="ctr">
                <a:spAutoFit/>
              </a:bodyPr>
              <a:lstStyle/>
              <a:p>
                <a:endParaRPr lang="en-US"/>
              </a:p>
            </p:txBody>
          </p:sp>
          <p:sp>
            <p:nvSpPr>
              <p:cNvPr id="63" name="Line 37"/>
              <p:cNvSpPr>
                <a:spLocks noChangeShapeType="1"/>
              </p:cNvSpPr>
              <p:nvPr>
                <p:custDataLst>
                  <p:tags r:id="rId50"/>
                </p:custDataLst>
              </p:nvPr>
            </p:nvSpPr>
            <p:spPr bwMode="auto">
              <a:xfrm flipH="1" flipV="1">
                <a:off x="4422" y="1847"/>
                <a:ext cx="166" cy="3"/>
              </a:xfrm>
              <a:prstGeom prst="line">
                <a:avLst/>
              </a:prstGeom>
              <a:noFill/>
              <a:ln w="25400">
                <a:solidFill>
                  <a:srgbClr val="FFFFFF"/>
                </a:solidFill>
                <a:round/>
                <a:headEnd/>
                <a:tailEnd/>
              </a:ln>
              <a:effectLst/>
            </p:spPr>
            <p:txBody>
              <a:bodyPr anchor="ctr">
                <a:spAutoFit/>
              </a:bodyPr>
              <a:lstStyle/>
              <a:p>
                <a:endParaRPr lang="en-US"/>
              </a:p>
            </p:txBody>
          </p:sp>
        </p:grpSp>
        <p:cxnSp>
          <p:nvCxnSpPr>
            <p:cNvPr id="109" name="Straight Connector 108"/>
            <p:cNvCxnSpPr/>
            <p:nvPr/>
          </p:nvCxnSpPr>
          <p:spPr>
            <a:xfrm flipH="1">
              <a:off x="7813512" y="1935124"/>
              <a:ext cx="41608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7813510" y="1935124"/>
              <a:ext cx="0" cy="69958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4" name="Text Box 56"/>
          <p:cNvSpPr txBox="1">
            <a:spLocks noChangeArrowheads="1"/>
          </p:cNvSpPr>
          <p:nvPr>
            <p:custDataLst>
              <p:tags r:id="rId45"/>
            </p:custDataLst>
          </p:nvPr>
        </p:nvSpPr>
        <p:spPr bwMode="auto">
          <a:xfrm>
            <a:off x="8072716" y="4104382"/>
            <a:ext cx="1228221" cy="1077218"/>
          </a:xfrm>
          <a:prstGeom prst="rect">
            <a:avLst/>
          </a:prstGeom>
          <a:noFill/>
          <a:ln w="25400" algn="ctr">
            <a:noFill/>
            <a:miter lim="800000"/>
            <a:headEnd/>
            <a:tailEnd/>
          </a:ln>
          <a:effectLst/>
        </p:spPr>
        <p:txBody>
          <a:bodyPr wrap="none">
            <a:spAutoFit/>
          </a:bodyPr>
          <a:lstStyle/>
          <a:p>
            <a:pPr eaLnBrk="1" hangingPunct="1">
              <a:buClr>
                <a:srgbClr val="40458C"/>
              </a:buClr>
              <a:buSzPct val="100000"/>
              <a:buFont typeface="Times New Roman" pitchFamily="18" charset="0"/>
              <a:buNone/>
            </a:pPr>
            <a:r>
              <a:rPr lang="en-US" sz="3200" dirty="0" smtClean="0">
                <a:solidFill>
                  <a:srgbClr val="FFFFFF"/>
                </a:solidFill>
                <a:latin typeface="Calibri"/>
              </a:rPr>
              <a:t>0=add</a:t>
            </a:r>
          </a:p>
          <a:p>
            <a:pPr eaLnBrk="1" hangingPunct="1">
              <a:buClr>
                <a:srgbClr val="40458C"/>
              </a:buClr>
              <a:buSzPct val="100000"/>
              <a:buFont typeface="Times New Roman" pitchFamily="18" charset="0"/>
              <a:buNone/>
            </a:pPr>
            <a:r>
              <a:rPr lang="en-US" sz="3200" dirty="0" smtClean="0">
                <a:solidFill>
                  <a:srgbClr val="FFFFFF"/>
                </a:solidFill>
                <a:latin typeface="Calibri"/>
              </a:rPr>
              <a:t>1=sub</a:t>
            </a:r>
            <a:endParaRPr lang="en-US" sz="3200" dirty="0">
              <a:solidFill>
                <a:srgbClr val="FFFFFF"/>
              </a:solidFill>
              <a:latin typeface="Calibri"/>
            </a:endParaRPr>
          </a:p>
        </p:txBody>
      </p:sp>
      <p:cxnSp>
        <p:nvCxnSpPr>
          <p:cNvPr id="36" name="Straight Connector 35"/>
          <p:cNvCxnSpPr/>
          <p:nvPr/>
        </p:nvCxnSpPr>
        <p:spPr>
          <a:xfrm>
            <a:off x="7784935" y="3200400"/>
            <a:ext cx="139865" cy="0"/>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7086600" y="3200400"/>
            <a:ext cx="139865" cy="0"/>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6108535" y="3200400"/>
            <a:ext cx="139865" cy="0"/>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5410200" y="3200400"/>
            <a:ext cx="139865" cy="0"/>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4432135" y="3200400"/>
            <a:ext cx="139865" cy="0"/>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3733800" y="3200400"/>
            <a:ext cx="139865" cy="0"/>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3200400" y="2711739"/>
            <a:ext cx="5128420" cy="1268111"/>
            <a:chOff x="3352800" y="2711739"/>
            <a:chExt cx="5128420" cy="1268111"/>
          </a:xfrm>
        </p:grpSpPr>
        <p:cxnSp>
          <p:nvCxnSpPr>
            <p:cNvPr id="24" name="Straight Connector 23"/>
            <p:cNvCxnSpPr/>
            <p:nvPr/>
          </p:nvCxnSpPr>
          <p:spPr>
            <a:xfrm flipV="1">
              <a:off x="8481220" y="3200400"/>
              <a:ext cx="0" cy="7794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487110" y="3200400"/>
              <a:ext cx="499411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3476625" y="2711739"/>
              <a:ext cx="0" cy="48866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3352800" y="2711739"/>
              <a:ext cx="1238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5076825" y="2711739"/>
              <a:ext cx="0" cy="48866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H="1">
              <a:off x="4953000" y="2711739"/>
              <a:ext cx="1238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6781800" y="2711739"/>
              <a:ext cx="0" cy="48866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H="1">
              <a:off x="6657975" y="2711739"/>
              <a:ext cx="1238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V="1">
              <a:off x="8481220" y="2719014"/>
              <a:ext cx="0" cy="48866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H="1">
              <a:off x="8357395" y="2719014"/>
              <a:ext cx="1238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4438584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Takeaway</a:t>
            </a:r>
            <a:endParaRPr lang="en-US" dirty="0"/>
          </a:p>
        </p:txBody>
      </p:sp>
      <p:sp>
        <p:nvSpPr>
          <p:cNvPr id="3" name="Content Placeholder 2"/>
          <p:cNvSpPr>
            <a:spLocks noGrp="1"/>
          </p:cNvSpPr>
          <p:nvPr>
            <p:ph idx="1"/>
          </p:nvPr>
        </p:nvSpPr>
        <p:spPr>
          <a:xfrm>
            <a:off x="0" y="685800"/>
            <a:ext cx="9296400" cy="6172200"/>
          </a:xfrm>
        </p:spPr>
        <p:txBody>
          <a:bodyPr>
            <a:normAutofit fontScale="92500" lnSpcReduction="20000"/>
          </a:bodyPr>
          <a:lstStyle/>
          <a:p>
            <a:r>
              <a:rPr lang="en-US" sz="2800" dirty="0"/>
              <a:t>Digital computers </a:t>
            </a:r>
            <a:r>
              <a:rPr lang="en-US" sz="2800" dirty="0" smtClean="0"/>
              <a:t>are implemented via logic circuits and thus represent </a:t>
            </a:r>
            <a:r>
              <a:rPr lang="en-US" sz="2800" i="1" dirty="0" smtClean="0"/>
              <a:t>all</a:t>
            </a:r>
            <a:r>
              <a:rPr lang="en-US" sz="2800" dirty="0" smtClean="0"/>
              <a:t> </a:t>
            </a:r>
            <a:r>
              <a:rPr lang="en-US" sz="2800" dirty="0"/>
              <a:t>numbers in binary (base 2).</a:t>
            </a:r>
          </a:p>
          <a:p>
            <a:r>
              <a:rPr lang="en-US" sz="2800" dirty="0" smtClean="0"/>
              <a:t>We (humans) often write numbers as decimal and hexadecimal for convenience, so need to be able to convert to binary and back (to understand what computer is doing!).</a:t>
            </a:r>
          </a:p>
          <a:p>
            <a:endParaRPr lang="en-US" sz="2800" dirty="0"/>
          </a:p>
          <a:p>
            <a:r>
              <a:rPr lang="en-US" sz="2800" dirty="0" smtClean="0"/>
              <a:t>Adding two 1-bit numbers generalizes to adding two numbers of any size since 1-bit full adders can be cascaded. </a:t>
            </a:r>
          </a:p>
          <a:p>
            <a:endParaRPr lang="en-US" sz="2800" dirty="0"/>
          </a:p>
          <a:p>
            <a:r>
              <a:rPr lang="en-US" sz="2800" dirty="0" smtClean="0"/>
              <a:t>Using Two’s complement number representation simplifies adder Logic circuit design (0 is unique, easy to negate). Subtraction is simply adding, where one operand is negated (two’s complement; to negate just flip the bits and add 1).</a:t>
            </a:r>
          </a:p>
          <a:p>
            <a:r>
              <a:rPr lang="en-US" sz="2800" dirty="0" smtClean="0">
                <a:solidFill>
                  <a:schemeClr val="accent1"/>
                </a:solidFill>
              </a:rPr>
              <a:t>Overflow if sign of operands A and B != sign of result S. Can detect overflow by testing  </a:t>
            </a:r>
            <a:r>
              <a:rPr lang="en-US" sz="2800" dirty="0" err="1" smtClean="0">
                <a:solidFill>
                  <a:schemeClr val="accent1"/>
                </a:solidFill>
              </a:rPr>
              <a:t>C</a:t>
            </a:r>
            <a:r>
              <a:rPr lang="en-US" sz="2800" baseline="-25000" dirty="0" err="1" smtClean="0">
                <a:solidFill>
                  <a:schemeClr val="accent1"/>
                </a:solidFill>
              </a:rPr>
              <a:t>in</a:t>
            </a:r>
            <a:r>
              <a:rPr lang="en-US" sz="2800" dirty="0" smtClean="0">
                <a:solidFill>
                  <a:schemeClr val="accent1"/>
                </a:solidFill>
              </a:rPr>
              <a:t> != </a:t>
            </a:r>
            <a:r>
              <a:rPr lang="en-US" sz="2800" dirty="0" err="1" smtClean="0">
                <a:solidFill>
                  <a:schemeClr val="accent1"/>
                </a:solidFill>
              </a:rPr>
              <a:t>C</a:t>
            </a:r>
            <a:r>
              <a:rPr lang="en-US" sz="2800" baseline="-25000" dirty="0" err="1" smtClean="0">
                <a:solidFill>
                  <a:schemeClr val="accent1"/>
                </a:solidFill>
              </a:rPr>
              <a:t>out</a:t>
            </a:r>
            <a:r>
              <a:rPr lang="en-US" sz="2800" dirty="0">
                <a:solidFill>
                  <a:schemeClr val="accent1"/>
                </a:solidFill>
              </a:rPr>
              <a:t> </a:t>
            </a:r>
            <a:r>
              <a:rPr lang="en-US" sz="2800" dirty="0" smtClean="0">
                <a:solidFill>
                  <a:schemeClr val="accent1"/>
                </a:solidFill>
              </a:rPr>
              <a:t>of </a:t>
            </a:r>
            <a:r>
              <a:rPr lang="en-US" sz="2800" dirty="0">
                <a:solidFill>
                  <a:schemeClr val="accent1"/>
                </a:solidFill>
              </a:rPr>
              <a:t>the most significant bit (</a:t>
            </a:r>
            <a:r>
              <a:rPr lang="en-US" sz="2800" dirty="0" err="1">
                <a:solidFill>
                  <a:schemeClr val="accent1"/>
                </a:solidFill>
              </a:rPr>
              <a:t>msb</a:t>
            </a:r>
            <a:r>
              <a:rPr lang="en-US" sz="2800" dirty="0" smtClean="0">
                <a:solidFill>
                  <a:schemeClr val="accent1"/>
                </a:solidFill>
              </a:rPr>
              <a:t>), which only occurs when previous statement is true. </a:t>
            </a:r>
            <a:endParaRPr lang="en-US" sz="2800" dirty="0">
              <a:solidFill>
                <a:schemeClr val="accent1"/>
              </a:solidFill>
            </a:endParaRPr>
          </a:p>
        </p:txBody>
      </p:sp>
    </p:spTree>
    <p:extLst>
      <p:ext uri="{BB962C8B-B14F-4D97-AF65-F5344CB8AC3E}">
        <p14:creationId xmlns:p14="http://schemas.microsoft.com/office/powerpoint/2010/main" val="274367412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7107" name="Rectangle 3"/>
          <p:cNvSpPr>
            <a:spLocks noGrp="1" noChangeArrowheads="1"/>
          </p:cNvSpPr>
          <p:nvPr>
            <p:ph type="title"/>
            <p:custDataLst>
              <p:tags r:id="rId1"/>
            </p:custDataLst>
          </p:nvPr>
        </p:nvSpPr>
        <p:spPr/>
        <p:txBody>
          <a:bodyPr>
            <a:noAutofit/>
          </a:bodyPr>
          <a:lstStyle/>
          <a:p>
            <a:r>
              <a:rPr lang="en-US"/>
              <a:t>A Calculator</a:t>
            </a:r>
          </a:p>
        </p:txBody>
      </p:sp>
      <p:sp>
        <p:nvSpPr>
          <p:cNvPr id="1967111" name="Line 7"/>
          <p:cNvSpPr>
            <a:spLocks noChangeShapeType="1"/>
          </p:cNvSpPr>
          <p:nvPr>
            <p:custDataLst>
              <p:tags r:id="rId2"/>
            </p:custDataLst>
          </p:nvPr>
        </p:nvSpPr>
        <p:spPr bwMode="auto">
          <a:xfrm>
            <a:off x="1008063" y="2133600"/>
            <a:ext cx="779463" cy="0"/>
          </a:xfrm>
          <a:prstGeom prst="line">
            <a:avLst/>
          </a:prstGeom>
          <a:noFill/>
          <a:ln w="25400">
            <a:solidFill>
              <a:srgbClr val="FFFFFF"/>
            </a:solidFill>
            <a:round/>
            <a:headEnd/>
            <a:tailEnd/>
          </a:ln>
          <a:effectLst/>
        </p:spPr>
        <p:txBody>
          <a:bodyPr wrap="square" anchor="ctr">
            <a:spAutoFit/>
          </a:bodyPr>
          <a:lstStyle/>
          <a:p>
            <a:endParaRPr lang="en-US"/>
          </a:p>
        </p:txBody>
      </p:sp>
      <p:sp>
        <p:nvSpPr>
          <p:cNvPr id="1967112" name="Line 8"/>
          <p:cNvSpPr>
            <a:spLocks noChangeShapeType="1"/>
          </p:cNvSpPr>
          <p:nvPr>
            <p:custDataLst>
              <p:tags r:id="rId3"/>
            </p:custDataLst>
          </p:nvPr>
        </p:nvSpPr>
        <p:spPr bwMode="auto">
          <a:xfrm>
            <a:off x="990600" y="3352800"/>
            <a:ext cx="762000" cy="0"/>
          </a:xfrm>
          <a:prstGeom prst="line">
            <a:avLst/>
          </a:prstGeom>
          <a:noFill/>
          <a:ln w="25400">
            <a:solidFill>
              <a:srgbClr val="FFFFFF"/>
            </a:solidFill>
            <a:round/>
            <a:headEnd/>
            <a:tailEnd/>
          </a:ln>
          <a:effectLst/>
        </p:spPr>
        <p:txBody>
          <a:bodyPr wrap="square" anchor="ctr">
            <a:spAutoFit/>
          </a:bodyPr>
          <a:lstStyle/>
          <a:p>
            <a:endParaRPr lang="en-US"/>
          </a:p>
        </p:txBody>
      </p:sp>
      <p:sp>
        <p:nvSpPr>
          <p:cNvPr id="1967131" name="Line 27"/>
          <p:cNvSpPr>
            <a:spLocks noChangeShapeType="1"/>
          </p:cNvSpPr>
          <p:nvPr>
            <p:custDataLst>
              <p:tags r:id="rId4"/>
            </p:custDataLst>
          </p:nvPr>
        </p:nvSpPr>
        <p:spPr bwMode="auto">
          <a:xfrm flipH="1">
            <a:off x="990599" y="4724400"/>
            <a:ext cx="779463" cy="0"/>
          </a:xfrm>
          <a:prstGeom prst="line">
            <a:avLst/>
          </a:prstGeom>
          <a:noFill/>
          <a:ln w="25400">
            <a:solidFill>
              <a:srgbClr val="FFFFFF"/>
            </a:solidFill>
            <a:round/>
            <a:headEnd/>
            <a:tailEnd/>
          </a:ln>
          <a:effectLst/>
        </p:spPr>
        <p:txBody>
          <a:bodyPr wrap="square" anchor="ctr">
            <a:spAutoFit/>
          </a:bodyPr>
          <a:lstStyle/>
          <a:p>
            <a:endParaRPr lang="en-US"/>
          </a:p>
        </p:txBody>
      </p:sp>
      <p:sp>
        <p:nvSpPr>
          <p:cNvPr id="1967142" name="Text Box 38"/>
          <p:cNvSpPr txBox="1">
            <a:spLocks noChangeArrowheads="1"/>
          </p:cNvSpPr>
          <p:nvPr>
            <p:custDataLst>
              <p:tags r:id="rId5"/>
            </p:custDataLst>
          </p:nvPr>
        </p:nvSpPr>
        <p:spPr bwMode="auto">
          <a:xfrm rot="16200000">
            <a:off x="6620676" y="3843549"/>
            <a:ext cx="1523999" cy="592150"/>
          </a:xfrm>
          <a:prstGeom prst="rect">
            <a:avLst/>
          </a:prstGeom>
          <a:noFill/>
          <a:ln w="25400" algn="ctr">
            <a:solidFill>
              <a:schemeClr val="accent1"/>
            </a:solidFill>
            <a:miter lim="800000"/>
            <a:headEnd/>
            <a:tailEnd/>
          </a:ln>
          <a:effectLst/>
        </p:spPr>
        <p:txBody>
          <a:bodyPr wrap="square">
            <a:sp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Calibri"/>
              </a:rPr>
              <a:t>decoder</a:t>
            </a:r>
            <a:endParaRPr lang="en-US" sz="2800" dirty="0">
              <a:solidFill>
                <a:srgbClr val="FFFFFF"/>
              </a:solidFill>
              <a:latin typeface="Calibri"/>
            </a:endParaRPr>
          </a:p>
        </p:txBody>
      </p:sp>
      <p:sp>
        <p:nvSpPr>
          <p:cNvPr id="1967143" name="Line 39"/>
          <p:cNvSpPr>
            <a:spLocks noChangeShapeType="1"/>
          </p:cNvSpPr>
          <p:nvPr>
            <p:custDataLst>
              <p:tags r:id="rId6"/>
            </p:custDataLst>
          </p:nvPr>
        </p:nvSpPr>
        <p:spPr bwMode="auto">
          <a:xfrm flipH="1">
            <a:off x="1236663" y="1994475"/>
            <a:ext cx="76200" cy="228600"/>
          </a:xfrm>
          <a:prstGeom prst="line">
            <a:avLst/>
          </a:prstGeom>
          <a:noFill/>
          <a:ln w="25400">
            <a:solidFill>
              <a:srgbClr val="FFFFFF"/>
            </a:solidFill>
            <a:round/>
            <a:headEnd/>
            <a:tailEnd/>
          </a:ln>
          <a:effectLst/>
        </p:spPr>
        <p:txBody>
          <a:bodyPr wrap="none" anchor="ctr">
            <a:spAutoFit/>
          </a:bodyPr>
          <a:lstStyle/>
          <a:p>
            <a:endParaRPr lang="en-US"/>
          </a:p>
        </p:txBody>
      </p:sp>
      <p:sp>
        <p:nvSpPr>
          <p:cNvPr id="1967144" name="Text Box 40"/>
          <p:cNvSpPr txBox="1">
            <a:spLocks noChangeArrowheads="1"/>
          </p:cNvSpPr>
          <p:nvPr>
            <p:custDataLst>
              <p:tags r:id="rId7"/>
            </p:custDataLst>
          </p:nvPr>
        </p:nvSpPr>
        <p:spPr bwMode="auto">
          <a:xfrm>
            <a:off x="1141227" y="1562456"/>
            <a:ext cx="340158"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8</a:t>
            </a:r>
          </a:p>
        </p:txBody>
      </p:sp>
      <p:sp>
        <p:nvSpPr>
          <p:cNvPr id="1967151" name="Line 47"/>
          <p:cNvSpPr>
            <a:spLocks noChangeShapeType="1"/>
          </p:cNvSpPr>
          <p:nvPr>
            <p:custDataLst>
              <p:tags r:id="rId8"/>
            </p:custDataLst>
          </p:nvPr>
        </p:nvSpPr>
        <p:spPr bwMode="auto">
          <a:xfrm flipH="1">
            <a:off x="6459551" y="3987224"/>
            <a:ext cx="76200" cy="228600"/>
          </a:xfrm>
          <a:prstGeom prst="line">
            <a:avLst/>
          </a:prstGeom>
          <a:noFill/>
          <a:ln w="25400">
            <a:solidFill>
              <a:srgbClr val="FFFFFF"/>
            </a:solidFill>
            <a:round/>
            <a:headEnd/>
            <a:tailEnd/>
          </a:ln>
          <a:effectLst/>
        </p:spPr>
        <p:txBody>
          <a:bodyPr wrap="none" anchor="ctr">
            <a:spAutoFit/>
          </a:bodyPr>
          <a:lstStyle/>
          <a:p>
            <a:endParaRPr lang="en-US"/>
          </a:p>
        </p:txBody>
      </p:sp>
      <p:sp>
        <p:nvSpPr>
          <p:cNvPr id="1967152" name="Text Box 48"/>
          <p:cNvSpPr txBox="1">
            <a:spLocks noChangeArrowheads="1"/>
          </p:cNvSpPr>
          <p:nvPr>
            <p:custDataLst>
              <p:tags r:id="rId9"/>
            </p:custDataLst>
          </p:nvPr>
        </p:nvSpPr>
        <p:spPr bwMode="auto">
          <a:xfrm>
            <a:off x="6367229" y="3606224"/>
            <a:ext cx="340158"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8</a:t>
            </a:r>
          </a:p>
        </p:txBody>
      </p:sp>
      <p:sp>
        <p:nvSpPr>
          <p:cNvPr id="1967153" name="Line 49"/>
          <p:cNvSpPr>
            <a:spLocks noChangeShapeType="1"/>
          </p:cNvSpPr>
          <p:nvPr>
            <p:custDataLst>
              <p:tags r:id="rId10"/>
            </p:custDataLst>
          </p:nvPr>
        </p:nvSpPr>
        <p:spPr bwMode="auto">
          <a:xfrm>
            <a:off x="6154751" y="4131686"/>
            <a:ext cx="914400" cy="0"/>
          </a:xfrm>
          <a:prstGeom prst="line">
            <a:avLst/>
          </a:prstGeom>
          <a:noFill/>
          <a:ln w="25400">
            <a:solidFill>
              <a:srgbClr val="FFFFFF"/>
            </a:solidFill>
            <a:round/>
            <a:headEnd/>
            <a:tailEnd/>
          </a:ln>
          <a:effectLst/>
        </p:spPr>
        <p:txBody>
          <a:bodyPr wrap="square" anchor="ctr">
            <a:spAutoFit/>
          </a:bodyPr>
          <a:lstStyle/>
          <a:p>
            <a:endParaRPr lang="en-US"/>
          </a:p>
        </p:txBody>
      </p:sp>
      <p:pic>
        <p:nvPicPr>
          <p:cNvPr id="1967154" name="Picture 50" descr="8-segment"/>
          <p:cNvPicPr>
            <a:picLocks noChangeAspect="1" noChangeArrowheads="1"/>
          </p:cNvPicPr>
          <p:nvPr>
            <p:custDataLst>
              <p:tags r:id="rId11"/>
            </p:custDataLst>
          </p:nvPr>
        </p:nvPicPr>
        <p:blipFill>
          <a:blip r:embed="rId25" cstate="print"/>
          <a:srcRect/>
          <a:stretch>
            <a:fillRect/>
          </a:stretch>
        </p:blipFill>
        <p:spPr bwMode="auto">
          <a:xfrm>
            <a:off x="7069137" y="863025"/>
            <a:ext cx="703263" cy="914400"/>
          </a:xfrm>
          <a:prstGeom prst="rect">
            <a:avLst/>
          </a:prstGeom>
          <a:noFill/>
        </p:spPr>
      </p:pic>
      <p:pic>
        <p:nvPicPr>
          <p:cNvPr id="1967155" name="Picture 51" descr="8-segment"/>
          <p:cNvPicPr>
            <a:picLocks noChangeAspect="1" noChangeArrowheads="1"/>
          </p:cNvPicPr>
          <p:nvPr>
            <p:custDataLst>
              <p:tags r:id="rId12"/>
            </p:custDataLst>
          </p:nvPr>
        </p:nvPicPr>
        <p:blipFill>
          <a:blip r:embed="rId25" cstate="print"/>
          <a:srcRect/>
          <a:stretch>
            <a:fillRect/>
          </a:stretch>
        </p:blipFill>
        <p:spPr bwMode="auto">
          <a:xfrm>
            <a:off x="7754937" y="863025"/>
            <a:ext cx="703263" cy="914400"/>
          </a:xfrm>
          <a:prstGeom prst="rect">
            <a:avLst/>
          </a:prstGeom>
          <a:noFill/>
        </p:spPr>
      </p:pic>
      <p:pic>
        <p:nvPicPr>
          <p:cNvPr id="1967156" name="Picture 52" descr="8-segment"/>
          <p:cNvPicPr>
            <a:picLocks noChangeAspect="1" noChangeArrowheads="1"/>
          </p:cNvPicPr>
          <p:nvPr>
            <p:custDataLst>
              <p:tags r:id="rId13"/>
            </p:custDataLst>
          </p:nvPr>
        </p:nvPicPr>
        <p:blipFill>
          <a:blip r:embed="rId25" cstate="print"/>
          <a:srcRect/>
          <a:stretch>
            <a:fillRect/>
          </a:stretch>
        </p:blipFill>
        <p:spPr bwMode="auto">
          <a:xfrm>
            <a:off x="6383337" y="863025"/>
            <a:ext cx="703263" cy="914400"/>
          </a:xfrm>
          <a:prstGeom prst="rect">
            <a:avLst/>
          </a:prstGeom>
          <a:noFill/>
        </p:spPr>
      </p:pic>
      <p:sp>
        <p:nvSpPr>
          <p:cNvPr id="1967158" name="Line 54"/>
          <p:cNvSpPr>
            <a:spLocks noChangeShapeType="1"/>
          </p:cNvSpPr>
          <p:nvPr>
            <p:custDataLst>
              <p:tags r:id="rId14"/>
            </p:custDataLst>
          </p:nvPr>
        </p:nvSpPr>
        <p:spPr bwMode="auto">
          <a:xfrm>
            <a:off x="7373937" y="1777425"/>
            <a:ext cx="0" cy="1600200"/>
          </a:xfrm>
          <a:prstGeom prst="line">
            <a:avLst/>
          </a:prstGeom>
          <a:noFill/>
          <a:ln w="25400">
            <a:solidFill>
              <a:srgbClr val="FFFFFF"/>
            </a:solidFill>
            <a:round/>
            <a:headEnd/>
            <a:tailEnd/>
          </a:ln>
          <a:effectLst/>
        </p:spPr>
        <p:txBody>
          <a:bodyPr wrap="square" anchor="ctr">
            <a:spAutoFit/>
          </a:bodyPr>
          <a:lstStyle/>
          <a:p>
            <a:endParaRPr lang="en-US"/>
          </a:p>
        </p:txBody>
      </p:sp>
      <p:sp>
        <p:nvSpPr>
          <p:cNvPr id="1967160" name="Text Box 56"/>
          <p:cNvSpPr txBox="1">
            <a:spLocks noChangeArrowheads="1"/>
          </p:cNvSpPr>
          <p:nvPr>
            <p:custDataLst>
              <p:tags r:id="rId15"/>
            </p:custDataLst>
          </p:nvPr>
        </p:nvSpPr>
        <p:spPr bwMode="auto">
          <a:xfrm>
            <a:off x="627063" y="4373940"/>
            <a:ext cx="1228221" cy="1569660"/>
          </a:xfrm>
          <a:prstGeom prst="rect">
            <a:avLst/>
          </a:prstGeom>
          <a:noFill/>
          <a:ln w="25400" algn="ctr">
            <a:noFill/>
            <a:miter lim="800000"/>
            <a:headEnd/>
            <a:tailEnd/>
          </a:ln>
          <a:effectLst/>
        </p:spPr>
        <p:txBody>
          <a:bodyPr wrap="none">
            <a:spAutoFit/>
          </a:bodyPr>
          <a:lstStyle/>
          <a:p>
            <a:pPr eaLnBrk="1" hangingPunct="1">
              <a:buClr>
                <a:srgbClr val="40458C"/>
              </a:buClr>
              <a:buSzPct val="100000"/>
              <a:buFont typeface="Times New Roman" pitchFamily="18" charset="0"/>
              <a:buNone/>
            </a:pPr>
            <a:r>
              <a:rPr lang="en-US" sz="3200" dirty="0" smtClean="0">
                <a:solidFill>
                  <a:srgbClr val="FFFFFF"/>
                </a:solidFill>
                <a:latin typeface="Calibri"/>
              </a:rPr>
              <a:t>S</a:t>
            </a:r>
            <a:br>
              <a:rPr lang="en-US" sz="3200" dirty="0" smtClean="0">
                <a:solidFill>
                  <a:srgbClr val="FFFFFF"/>
                </a:solidFill>
                <a:latin typeface="Calibri"/>
              </a:rPr>
            </a:br>
            <a:r>
              <a:rPr lang="en-US" sz="3200" dirty="0" smtClean="0">
                <a:solidFill>
                  <a:srgbClr val="FFFFFF"/>
                </a:solidFill>
                <a:latin typeface="Calibri"/>
              </a:rPr>
              <a:t>0=add</a:t>
            </a:r>
          </a:p>
          <a:p>
            <a:pPr eaLnBrk="1" hangingPunct="1">
              <a:buClr>
                <a:srgbClr val="40458C"/>
              </a:buClr>
              <a:buSzPct val="100000"/>
              <a:buFont typeface="Times New Roman" pitchFamily="18" charset="0"/>
              <a:buNone/>
            </a:pPr>
            <a:r>
              <a:rPr lang="en-US" sz="3200" dirty="0" smtClean="0">
                <a:solidFill>
                  <a:srgbClr val="FFFFFF"/>
                </a:solidFill>
                <a:latin typeface="Calibri"/>
              </a:rPr>
              <a:t>1=sub</a:t>
            </a:r>
            <a:endParaRPr lang="en-US" sz="3200" dirty="0">
              <a:solidFill>
                <a:srgbClr val="FFFFFF"/>
              </a:solidFill>
              <a:latin typeface="Calibri"/>
            </a:endParaRPr>
          </a:p>
        </p:txBody>
      </p:sp>
      <p:sp>
        <p:nvSpPr>
          <p:cNvPr id="93" name="Line 54"/>
          <p:cNvSpPr>
            <a:spLocks noChangeShapeType="1"/>
          </p:cNvSpPr>
          <p:nvPr>
            <p:custDataLst>
              <p:tags r:id="rId16"/>
            </p:custDataLst>
          </p:nvPr>
        </p:nvSpPr>
        <p:spPr bwMode="auto">
          <a:xfrm>
            <a:off x="5697537" y="1777425"/>
            <a:ext cx="0" cy="457200"/>
          </a:xfrm>
          <a:prstGeom prst="line">
            <a:avLst/>
          </a:prstGeom>
          <a:noFill/>
          <a:ln w="25400">
            <a:solidFill>
              <a:srgbClr val="FFFFFF"/>
            </a:solidFill>
            <a:round/>
            <a:headEnd/>
            <a:tailEnd/>
          </a:ln>
          <a:effectLst/>
        </p:spPr>
        <p:txBody>
          <a:bodyPr wrap="square" anchor="ctr">
            <a:spAutoFit/>
          </a:bodyPr>
          <a:lstStyle/>
          <a:p>
            <a:endParaRPr lang="en-US"/>
          </a:p>
        </p:txBody>
      </p:sp>
      <p:pic>
        <p:nvPicPr>
          <p:cNvPr id="94" name="Picture 51" descr="8-segment"/>
          <p:cNvPicPr>
            <a:picLocks noChangeAspect="1" noChangeArrowheads="1"/>
          </p:cNvPicPr>
          <p:nvPr>
            <p:custDataLst>
              <p:tags r:id="rId17"/>
            </p:custDataLst>
          </p:nvPr>
        </p:nvPicPr>
        <p:blipFill>
          <a:blip r:embed="rId25" cstate="print"/>
          <a:srcRect/>
          <a:stretch>
            <a:fillRect/>
          </a:stretch>
        </p:blipFill>
        <p:spPr bwMode="auto">
          <a:xfrm>
            <a:off x="5316537" y="863025"/>
            <a:ext cx="703263" cy="914400"/>
          </a:xfrm>
          <a:prstGeom prst="rect">
            <a:avLst/>
          </a:prstGeom>
          <a:noFill/>
        </p:spPr>
      </p:pic>
      <p:sp>
        <p:nvSpPr>
          <p:cNvPr id="57" name="TextBox 56"/>
          <p:cNvSpPr txBox="1"/>
          <p:nvPr>
            <p:custDataLst>
              <p:tags r:id="rId18"/>
            </p:custDataLst>
          </p:nvPr>
        </p:nvSpPr>
        <p:spPr>
          <a:xfrm>
            <a:off x="609600" y="1828800"/>
            <a:ext cx="421910" cy="584775"/>
          </a:xfrm>
          <a:prstGeom prst="rect">
            <a:avLst/>
          </a:prstGeom>
          <a:noFill/>
        </p:spPr>
        <p:txBody>
          <a:bodyPr wrap="none" rtlCol="0">
            <a:spAutoFit/>
          </a:bodyPr>
          <a:lstStyle/>
          <a:p>
            <a:r>
              <a:rPr lang="en-US" sz="3200" dirty="0" smtClean="0"/>
              <a:t>A</a:t>
            </a:r>
          </a:p>
        </p:txBody>
      </p:sp>
      <p:sp>
        <p:nvSpPr>
          <p:cNvPr id="58" name="TextBox 57"/>
          <p:cNvSpPr txBox="1"/>
          <p:nvPr>
            <p:custDataLst>
              <p:tags r:id="rId19"/>
            </p:custDataLst>
          </p:nvPr>
        </p:nvSpPr>
        <p:spPr>
          <a:xfrm>
            <a:off x="609600" y="3072825"/>
            <a:ext cx="421910" cy="584775"/>
          </a:xfrm>
          <a:prstGeom prst="rect">
            <a:avLst/>
          </a:prstGeom>
          <a:noFill/>
        </p:spPr>
        <p:txBody>
          <a:bodyPr wrap="none" rtlCol="0">
            <a:spAutoFit/>
          </a:bodyPr>
          <a:lstStyle/>
          <a:p>
            <a:r>
              <a:rPr lang="en-US" sz="3200" dirty="0" smtClean="0"/>
              <a:t>B</a:t>
            </a:r>
          </a:p>
        </p:txBody>
      </p:sp>
      <p:sp>
        <p:nvSpPr>
          <p:cNvPr id="60" name="Line 39"/>
          <p:cNvSpPr>
            <a:spLocks noChangeShapeType="1"/>
          </p:cNvSpPr>
          <p:nvPr>
            <p:custDataLst>
              <p:tags r:id="rId20"/>
            </p:custDataLst>
          </p:nvPr>
        </p:nvSpPr>
        <p:spPr bwMode="auto">
          <a:xfrm flipH="1">
            <a:off x="1255899" y="3200400"/>
            <a:ext cx="76200" cy="228600"/>
          </a:xfrm>
          <a:prstGeom prst="line">
            <a:avLst/>
          </a:prstGeom>
          <a:noFill/>
          <a:ln w="25400">
            <a:solidFill>
              <a:srgbClr val="FFFFFF"/>
            </a:solidFill>
            <a:round/>
            <a:headEnd/>
            <a:tailEnd/>
          </a:ln>
          <a:effectLst/>
        </p:spPr>
        <p:txBody>
          <a:bodyPr wrap="none" anchor="ctr">
            <a:spAutoFit/>
          </a:bodyPr>
          <a:lstStyle/>
          <a:p>
            <a:endParaRPr lang="en-US"/>
          </a:p>
        </p:txBody>
      </p:sp>
      <p:sp>
        <p:nvSpPr>
          <p:cNvPr id="61" name="Text Box 40"/>
          <p:cNvSpPr txBox="1">
            <a:spLocks noChangeArrowheads="1"/>
          </p:cNvSpPr>
          <p:nvPr>
            <p:custDataLst>
              <p:tags r:id="rId21"/>
            </p:custDataLst>
          </p:nvPr>
        </p:nvSpPr>
        <p:spPr bwMode="auto">
          <a:xfrm>
            <a:off x="1160463" y="2768381"/>
            <a:ext cx="340158"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8</a:t>
            </a:r>
          </a:p>
        </p:txBody>
      </p:sp>
      <p:pic>
        <p:nvPicPr>
          <p:cNvPr id="14338" name="CP3 Ink 4880b6b2-64ae-46f4-8963-e3fa867cfba4"/>
          <p:cNvPicPr>
            <a:picLocks noChangeAspect="1" noChangeArrowheads="1"/>
          </p:cNvPicPr>
          <p:nvPr>
            <p:custDataLst>
              <p:tags r:id="rId22"/>
            </p:custDataLst>
          </p:nvPr>
        </p:nvPicPr>
        <p:blipFill>
          <a:blip r:embed="rId26">
            <a:extLst>
              <a:ext uri="{28A0092B-C50C-407E-A947-70E740481C1C}">
                <a14:useLocalDpi xmlns:a14="http://schemas.microsoft.com/office/drawing/2010/main" val="0"/>
              </a:ext>
            </a:extLst>
          </a:blip>
          <a:srcRect/>
          <a:stretch>
            <a:fillRect/>
          </a:stretch>
        </p:blipFill>
        <p:spPr bwMode="auto">
          <a:xfrm>
            <a:off x="1319370" y="948059"/>
            <a:ext cx="7627500" cy="5871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5381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7107" name="Rectangle 3"/>
          <p:cNvSpPr>
            <a:spLocks noGrp="1" noChangeArrowheads="1"/>
          </p:cNvSpPr>
          <p:nvPr>
            <p:ph type="title"/>
            <p:custDataLst>
              <p:tags r:id="rId1"/>
            </p:custDataLst>
          </p:nvPr>
        </p:nvSpPr>
        <p:spPr/>
        <p:txBody>
          <a:bodyPr>
            <a:noAutofit/>
          </a:bodyPr>
          <a:lstStyle/>
          <a:p>
            <a:r>
              <a:rPr lang="en-US"/>
              <a:t>A Calculator</a:t>
            </a:r>
          </a:p>
        </p:txBody>
      </p:sp>
      <p:sp>
        <p:nvSpPr>
          <p:cNvPr id="1967111" name="Line 7"/>
          <p:cNvSpPr>
            <a:spLocks noChangeShapeType="1"/>
          </p:cNvSpPr>
          <p:nvPr>
            <p:custDataLst>
              <p:tags r:id="rId2"/>
            </p:custDataLst>
          </p:nvPr>
        </p:nvSpPr>
        <p:spPr bwMode="auto">
          <a:xfrm>
            <a:off x="1963737" y="2286000"/>
            <a:ext cx="2133600" cy="0"/>
          </a:xfrm>
          <a:prstGeom prst="line">
            <a:avLst/>
          </a:prstGeom>
          <a:noFill/>
          <a:ln w="25400">
            <a:solidFill>
              <a:srgbClr val="FFFFFF"/>
            </a:solidFill>
            <a:round/>
            <a:headEnd/>
            <a:tailEnd/>
          </a:ln>
          <a:effectLst/>
        </p:spPr>
        <p:txBody>
          <a:bodyPr wrap="square" anchor="ctr">
            <a:spAutoFit/>
          </a:bodyPr>
          <a:lstStyle/>
          <a:p>
            <a:endParaRPr lang="en-US"/>
          </a:p>
        </p:txBody>
      </p:sp>
      <p:sp>
        <p:nvSpPr>
          <p:cNvPr id="1967112" name="Line 8"/>
          <p:cNvSpPr>
            <a:spLocks noChangeShapeType="1"/>
          </p:cNvSpPr>
          <p:nvPr>
            <p:custDataLst>
              <p:tags r:id="rId3"/>
            </p:custDataLst>
          </p:nvPr>
        </p:nvSpPr>
        <p:spPr bwMode="auto">
          <a:xfrm>
            <a:off x="1887537" y="3505200"/>
            <a:ext cx="762000" cy="0"/>
          </a:xfrm>
          <a:prstGeom prst="line">
            <a:avLst/>
          </a:prstGeom>
          <a:noFill/>
          <a:ln w="25400">
            <a:solidFill>
              <a:srgbClr val="FFFFFF"/>
            </a:solidFill>
            <a:round/>
            <a:headEnd/>
            <a:tailEnd/>
          </a:ln>
          <a:effectLst/>
        </p:spPr>
        <p:txBody>
          <a:bodyPr wrap="square" anchor="ctr">
            <a:spAutoFit/>
          </a:bodyPr>
          <a:lstStyle/>
          <a:p>
            <a:endParaRPr lang="en-US"/>
          </a:p>
        </p:txBody>
      </p:sp>
      <p:grpSp>
        <p:nvGrpSpPr>
          <p:cNvPr id="2" name="Group 9"/>
          <p:cNvGrpSpPr>
            <a:grpSpLocks/>
          </p:cNvGrpSpPr>
          <p:nvPr>
            <p:custDataLst>
              <p:tags r:id="rId4"/>
            </p:custDataLst>
          </p:nvPr>
        </p:nvGrpSpPr>
        <p:grpSpPr bwMode="auto">
          <a:xfrm>
            <a:off x="2649537" y="3581400"/>
            <a:ext cx="762000" cy="304800"/>
            <a:chOff x="3654" y="1680"/>
            <a:chExt cx="934" cy="336"/>
          </a:xfrm>
        </p:grpSpPr>
        <p:sp>
          <p:nvSpPr>
            <p:cNvPr id="1967114" name="AutoShape 10"/>
            <p:cNvSpPr>
              <a:spLocks noChangeArrowheads="1"/>
            </p:cNvSpPr>
            <p:nvPr>
              <p:custDataLst>
                <p:tags r:id="rId44"/>
              </p:custDataLst>
            </p:nvPr>
          </p:nvSpPr>
          <p:spPr bwMode="auto">
            <a:xfrm rot="5400000">
              <a:off x="3960" y="1656"/>
              <a:ext cx="336" cy="384"/>
            </a:xfrm>
            <a:prstGeom prst="triangle">
              <a:avLst>
                <a:gd name="adj" fmla="val 50000"/>
              </a:avLst>
            </a:prstGeom>
            <a:noFill/>
            <a:ln w="25400" algn="ctr">
              <a:solidFill>
                <a:srgbClr val="FFFFFF"/>
              </a:solidFill>
              <a:miter lim="800000"/>
              <a:headEnd/>
              <a:tailEnd/>
            </a:ln>
            <a:effectLst/>
          </p:spPr>
          <p:txBody>
            <a:bodyPr wrap="none" anchor="ctr">
              <a:spAutoFit/>
            </a:bodyPr>
            <a:lstStyle/>
            <a:p>
              <a:endParaRPr lang="en-US"/>
            </a:p>
          </p:txBody>
        </p:sp>
        <p:sp>
          <p:nvSpPr>
            <p:cNvPr id="1967115" name="Oval 11"/>
            <p:cNvSpPr>
              <a:spLocks noChangeArrowheads="1"/>
            </p:cNvSpPr>
            <p:nvPr>
              <p:custDataLst>
                <p:tags r:id="rId45"/>
              </p:custDataLst>
            </p:nvPr>
          </p:nvSpPr>
          <p:spPr bwMode="auto">
            <a:xfrm>
              <a:off x="4326" y="1799"/>
              <a:ext cx="96" cy="96"/>
            </a:xfrm>
            <a:prstGeom prst="ellipse">
              <a:avLst/>
            </a:prstGeom>
            <a:noFill/>
            <a:ln w="25400" algn="ctr">
              <a:solidFill>
                <a:srgbClr val="FFFFFF"/>
              </a:solidFill>
              <a:round/>
              <a:headEnd/>
              <a:tailEnd/>
            </a:ln>
            <a:effectLst/>
          </p:spPr>
          <p:txBody>
            <a:bodyPr wrap="none" anchor="ctr">
              <a:spAutoFit/>
            </a:bodyPr>
            <a:lstStyle/>
            <a:p>
              <a:endParaRPr lang="en-US"/>
            </a:p>
          </p:txBody>
        </p:sp>
        <p:sp>
          <p:nvSpPr>
            <p:cNvPr id="1967116" name="Line 12"/>
            <p:cNvSpPr>
              <a:spLocks noChangeShapeType="1"/>
            </p:cNvSpPr>
            <p:nvPr>
              <p:custDataLst>
                <p:tags r:id="rId46"/>
              </p:custDataLst>
            </p:nvPr>
          </p:nvSpPr>
          <p:spPr bwMode="auto">
            <a:xfrm flipH="1">
              <a:off x="3654" y="1847"/>
              <a:ext cx="288" cy="0"/>
            </a:xfrm>
            <a:prstGeom prst="line">
              <a:avLst/>
            </a:prstGeom>
            <a:noFill/>
            <a:ln w="25400">
              <a:solidFill>
                <a:srgbClr val="FFFFFF"/>
              </a:solidFill>
              <a:round/>
              <a:headEnd/>
              <a:tailEnd/>
            </a:ln>
            <a:effectLst/>
          </p:spPr>
          <p:txBody>
            <a:bodyPr wrap="none" anchor="ctr">
              <a:spAutoFit/>
            </a:bodyPr>
            <a:lstStyle/>
            <a:p>
              <a:endParaRPr lang="en-US"/>
            </a:p>
          </p:txBody>
        </p:sp>
        <p:sp>
          <p:nvSpPr>
            <p:cNvPr id="1967117" name="Line 13"/>
            <p:cNvSpPr>
              <a:spLocks noChangeShapeType="1"/>
            </p:cNvSpPr>
            <p:nvPr>
              <p:custDataLst>
                <p:tags r:id="rId47"/>
              </p:custDataLst>
            </p:nvPr>
          </p:nvSpPr>
          <p:spPr bwMode="auto">
            <a:xfrm flipH="1" flipV="1">
              <a:off x="4422" y="1847"/>
              <a:ext cx="166" cy="3"/>
            </a:xfrm>
            <a:prstGeom prst="line">
              <a:avLst/>
            </a:prstGeom>
            <a:noFill/>
            <a:ln w="25400">
              <a:solidFill>
                <a:srgbClr val="FFFFFF"/>
              </a:solidFill>
              <a:round/>
              <a:headEnd/>
              <a:tailEnd/>
            </a:ln>
            <a:effectLst/>
          </p:spPr>
          <p:txBody>
            <a:bodyPr anchor="ctr">
              <a:spAutoFit/>
            </a:bodyPr>
            <a:lstStyle/>
            <a:p>
              <a:endParaRPr lang="en-US"/>
            </a:p>
          </p:txBody>
        </p:sp>
      </p:grpSp>
      <p:sp>
        <p:nvSpPr>
          <p:cNvPr id="1967118" name="Rectangle 14"/>
          <p:cNvSpPr>
            <a:spLocks noChangeArrowheads="1"/>
          </p:cNvSpPr>
          <p:nvPr>
            <p:custDataLst>
              <p:tags r:id="rId5"/>
            </p:custDataLst>
          </p:nvPr>
        </p:nvSpPr>
        <p:spPr bwMode="auto">
          <a:xfrm>
            <a:off x="3411537" y="3124200"/>
            <a:ext cx="381000" cy="762000"/>
          </a:xfrm>
          <a:custGeom>
            <a:avLst/>
            <a:gdLst>
              <a:gd name="connsiteX0" fmla="*/ 0 w 381000"/>
              <a:gd name="connsiteY0" fmla="*/ 0 h 762000"/>
              <a:gd name="connsiteX1" fmla="*/ 381000 w 381000"/>
              <a:gd name="connsiteY1" fmla="*/ 0 h 762000"/>
              <a:gd name="connsiteX2" fmla="*/ 381000 w 381000"/>
              <a:gd name="connsiteY2" fmla="*/ 762000 h 762000"/>
              <a:gd name="connsiteX3" fmla="*/ 0 w 381000"/>
              <a:gd name="connsiteY3" fmla="*/ 762000 h 762000"/>
              <a:gd name="connsiteX4" fmla="*/ 0 w 381000"/>
              <a:gd name="connsiteY4" fmla="*/ 0 h 762000"/>
              <a:gd name="connsiteX0" fmla="*/ 0 w 381000"/>
              <a:gd name="connsiteY0" fmla="*/ 0 h 762000"/>
              <a:gd name="connsiteX1" fmla="*/ 381000 w 381000"/>
              <a:gd name="connsiteY1" fmla="*/ 76200 h 762000"/>
              <a:gd name="connsiteX2" fmla="*/ 381000 w 381000"/>
              <a:gd name="connsiteY2" fmla="*/ 762000 h 762000"/>
              <a:gd name="connsiteX3" fmla="*/ 0 w 381000"/>
              <a:gd name="connsiteY3" fmla="*/ 762000 h 762000"/>
              <a:gd name="connsiteX4" fmla="*/ 0 w 381000"/>
              <a:gd name="connsiteY4" fmla="*/ 0 h 762000"/>
              <a:gd name="connsiteX0" fmla="*/ 0 w 381000"/>
              <a:gd name="connsiteY0" fmla="*/ 0 h 762000"/>
              <a:gd name="connsiteX1" fmla="*/ 381000 w 381000"/>
              <a:gd name="connsiteY1" fmla="*/ 76200 h 762000"/>
              <a:gd name="connsiteX2" fmla="*/ 381000 w 381000"/>
              <a:gd name="connsiteY2" fmla="*/ 685800 h 762000"/>
              <a:gd name="connsiteX3" fmla="*/ 0 w 381000"/>
              <a:gd name="connsiteY3" fmla="*/ 762000 h 762000"/>
              <a:gd name="connsiteX4" fmla="*/ 0 w 3810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762000">
                <a:moveTo>
                  <a:pt x="0" y="0"/>
                </a:moveTo>
                <a:lnTo>
                  <a:pt x="381000" y="76200"/>
                </a:lnTo>
                <a:lnTo>
                  <a:pt x="381000" y="685800"/>
                </a:lnTo>
                <a:lnTo>
                  <a:pt x="0" y="762000"/>
                </a:lnTo>
                <a:lnTo>
                  <a:pt x="0" y="0"/>
                </a:lnTo>
                <a:close/>
              </a:path>
            </a:pathLst>
          </a:custGeom>
          <a:noFill/>
          <a:ln w="25400" algn="ctr">
            <a:solidFill>
              <a:schemeClr val="accent4"/>
            </a:solidFill>
            <a:miter lim="800000"/>
            <a:headEnd/>
            <a:tailEnd/>
          </a:ln>
          <a:effectLst/>
        </p:spPr>
        <p:txBody>
          <a:bodyPr anchor="ctr">
            <a:spAutoFit/>
          </a:bodyPr>
          <a:lstStyle/>
          <a:p>
            <a:endParaRPr lang="en-US"/>
          </a:p>
        </p:txBody>
      </p:sp>
      <p:sp>
        <p:nvSpPr>
          <p:cNvPr id="1967119" name="Line 15"/>
          <p:cNvSpPr>
            <a:spLocks noChangeShapeType="1"/>
          </p:cNvSpPr>
          <p:nvPr>
            <p:custDataLst>
              <p:tags r:id="rId6"/>
            </p:custDataLst>
          </p:nvPr>
        </p:nvSpPr>
        <p:spPr bwMode="auto">
          <a:xfrm>
            <a:off x="2649537" y="3200400"/>
            <a:ext cx="762000" cy="0"/>
          </a:xfrm>
          <a:prstGeom prst="line">
            <a:avLst/>
          </a:prstGeom>
          <a:noFill/>
          <a:ln w="25400">
            <a:solidFill>
              <a:srgbClr val="FFFFFF"/>
            </a:solidFill>
            <a:round/>
            <a:headEnd/>
            <a:tailEnd/>
          </a:ln>
          <a:effectLst/>
        </p:spPr>
        <p:txBody>
          <a:bodyPr anchor="ctr">
            <a:spAutoFit/>
          </a:bodyPr>
          <a:lstStyle/>
          <a:p>
            <a:endParaRPr lang="en-US"/>
          </a:p>
        </p:txBody>
      </p:sp>
      <p:sp>
        <p:nvSpPr>
          <p:cNvPr id="1967120" name="Line 16"/>
          <p:cNvSpPr>
            <a:spLocks noChangeShapeType="1"/>
          </p:cNvSpPr>
          <p:nvPr>
            <p:custDataLst>
              <p:tags r:id="rId7"/>
            </p:custDataLst>
          </p:nvPr>
        </p:nvSpPr>
        <p:spPr bwMode="auto">
          <a:xfrm>
            <a:off x="2649537" y="3200400"/>
            <a:ext cx="0" cy="533400"/>
          </a:xfrm>
          <a:prstGeom prst="line">
            <a:avLst/>
          </a:prstGeom>
          <a:noFill/>
          <a:ln w="25400">
            <a:solidFill>
              <a:srgbClr val="FFFFFF"/>
            </a:solidFill>
            <a:round/>
            <a:headEnd/>
            <a:tailEnd/>
          </a:ln>
          <a:effectLst/>
        </p:spPr>
        <p:txBody>
          <a:bodyPr anchor="ctr">
            <a:spAutoFit/>
          </a:bodyPr>
          <a:lstStyle/>
          <a:p>
            <a:endParaRPr lang="en-US"/>
          </a:p>
        </p:txBody>
      </p:sp>
      <p:sp>
        <p:nvSpPr>
          <p:cNvPr id="1967121" name="Line 17"/>
          <p:cNvSpPr>
            <a:spLocks noChangeShapeType="1"/>
          </p:cNvSpPr>
          <p:nvPr>
            <p:custDataLst>
              <p:tags r:id="rId8"/>
            </p:custDataLst>
          </p:nvPr>
        </p:nvSpPr>
        <p:spPr bwMode="auto">
          <a:xfrm>
            <a:off x="3792537" y="3505200"/>
            <a:ext cx="304800" cy="0"/>
          </a:xfrm>
          <a:prstGeom prst="line">
            <a:avLst/>
          </a:prstGeom>
          <a:noFill/>
          <a:ln w="25400">
            <a:solidFill>
              <a:srgbClr val="FFFFFF"/>
            </a:solidFill>
            <a:round/>
            <a:headEnd/>
            <a:tailEnd/>
          </a:ln>
          <a:effectLst/>
        </p:spPr>
        <p:txBody>
          <a:bodyPr anchor="ctr">
            <a:spAutoFit/>
          </a:bodyPr>
          <a:lstStyle/>
          <a:p>
            <a:endParaRPr lang="en-US"/>
          </a:p>
        </p:txBody>
      </p:sp>
      <p:sp>
        <p:nvSpPr>
          <p:cNvPr id="1967122" name="Line 18"/>
          <p:cNvSpPr>
            <a:spLocks noChangeShapeType="1"/>
          </p:cNvSpPr>
          <p:nvPr>
            <p:custDataLst>
              <p:tags r:id="rId9"/>
            </p:custDataLst>
          </p:nvPr>
        </p:nvSpPr>
        <p:spPr bwMode="auto">
          <a:xfrm>
            <a:off x="4097337" y="2971800"/>
            <a:ext cx="228600" cy="0"/>
          </a:xfrm>
          <a:prstGeom prst="line">
            <a:avLst/>
          </a:prstGeom>
          <a:noFill/>
          <a:ln w="25400">
            <a:solidFill>
              <a:srgbClr val="FFFFFF"/>
            </a:solidFill>
            <a:round/>
            <a:headEnd/>
            <a:tailEnd/>
          </a:ln>
          <a:effectLst/>
        </p:spPr>
        <p:txBody>
          <a:bodyPr anchor="ctr">
            <a:spAutoFit/>
          </a:bodyPr>
          <a:lstStyle/>
          <a:p>
            <a:endParaRPr lang="en-US"/>
          </a:p>
        </p:txBody>
      </p:sp>
      <p:sp>
        <p:nvSpPr>
          <p:cNvPr id="1967123" name="Line 19"/>
          <p:cNvSpPr>
            <a:spLocks noChangeShapeType="1"/>
          </p:cNvSpPr>
          <p:nvPr>
            <p:custDataLst>
              <p:tags r:id="rId10"/>
            </p:custDataLst>
          </p:nvPr>
        </p:nvSpPr>
        <p:spPr bwMode="auto">
          <a:xfrm>
            <a:off x="4097337" y="2971800"/>
            <a:ext cx="0" cy="533400"/>
          </a:xfrm>
          <a:prstGeom prst="line">
            <a:avLst/>
          </a:prstGeom>
          <a:noFill/>
          <a:ln w="25400">
            <a:solidFill>
              <a:srgbClr val="FFFFFF"/>
            </a:solidFill>
            <a:round/>
            <a:headEnd/>
            <a:tailEnd/>
          </a:ln>
          <a:effectLst/>
        </p:spPr>
        <p:txBody>
          <a:bodyPr anchor="ctr">
            <a:spAutoFit/>
          </a:bodyPr>
          <a:lstStyle/>
          <a:p>
            <a:endParaRPr lang="en-US"/>
          </a:p>
        </p:txBody>
      </p:sp>
      <p:sp>
        <p:nvSpPr>
          <p:cNvPr id="1967124" name="Line 20"/>
          <p:cNvSpPr>
            <a:spLocks noChangeShapeType="1"/>
          </p:cNvSpPr>
          <p:nvPr>
            <p:custDataLst>
              <p:tags r:id="rId11"/>
            </p:custDataLst>
          </p:nvPr>
        </p:nvSpPr>
        <p:spPr bwMode="auto">
          <a:xfrm>
            <a:off x="4097337" y="2819400"/>
            <a:ext cx="228600" cy="0"/>
          </a:xfrm>
          <a:prstGeom prst="line">
            <a:avLst/>
          </a:prstGeom>
          <a:noFill/>
          <a:ln w="25400">
            <a:solidFill>
              <a:srgbClr val="FFFFFF"/>
            </a:solidFill>
            <a:round/>
            <a:headEnd/>
            <a:tailEnd/>
          </a:ln>
          <a:effectLst/>
        </p:spPr>
        <p:txBody>
          <a:bodyPr anchor="ctr">
            <a:spAutoFit/>
          </a:bodyPr>
          <a:lstStyle/>
          <a:p>
            <a:endParaRPr lang="en-US"/>
          </a:p>
        </p:txBody>
      </p:sp>
      <p:sp>
        <p:nvSpPr>
          <p:cNvPr id="1967125" name="Line 21"/>
          <p:cNvSpPr>
            <a:spLocks noChangeShapeType="1"/>
          </p:cNvSpPr>
          <p:nvPr>
            <p:custDataLst>
              <p:tags r:id="rId12"/>
            </p:custDataLst>
          </p:nvPr>
        </p:nvSpPr>
        <p:spPr bwMode="auto">
          <a:xfrm>
            <a:off x="4097337" y="2286000"/>
            <a:ext cx="0" cy="533400"/>
          </a:xfrm>
          <a:prstGeom prst="line">
            <a:avLst/>
          </a:prstGeom>
          <a:noFill/>
          <a:ln w="25400">
            <a:solidFill>
              <a:srgbClr val="FFFFFF"/>
            </a:solidFill>
            <a:round/>
            <a:headEnd/>
            <a:tailEnd/>
          </a:ln>
          <a:effectLst/>
        </p:spPr>
        <p:txBody>
          <a:bodyPr anchor="ctr">
            <a:spAutoFit/>
          </a:bodyPr>
          <a:lstStyle/>
          <a:p>
            <a:endParaRPr lang="en-US"/>
          </a:p>
        </p:txBody>
      </p:sp>
      <p:sp>
        <p:nvSpPr>
          <p:cNvPr id="1967126" name="Rectangle 22"/>
          <p:cNvSpPr>
            <a:spLocks noChangeArrowheads="1"/>
          </p:cNvSpPr>
          <p:nvPr>
            <p:custDataLst>
              <p:tags r:id="rId13"/>
            </p:custDataLst>
          </p:nvPr>
        </p:nvSpPr>
        <p:spPr bwMode="auto">
          <a:xfrm>
            <a:off x="4325937" y="2438400"/>
            <a:ext cx="457200" cy="914400"/>
          </a:xfrm>
          <a:prstGeom prst="rect">
            <a:avLst/>
          </a:prstGeom>
          <a:noFill/>
          <a:ln w="25400" algn="ctr">
            <a:solidFill>
              <a:srgbClr val="FF9900"/>
            </a:solidFill>
            <a:miter lim="800000"/>
            <a:headEnd/>
            <a:tailEnd/>
          </a:ln>
          <a:effectLst/>
        </p:spPr>
        <p:txBody>
          <a:bodyPr anchor="ctr">
            <a:spAutoFit/>
          </a:bodyPr>
          <a:lstStyle/>
          <a:p>
            <a:endParaRPr lang="en-US"/>
          </a:p>
        </p:txBody>
      </p:sp>
      <p:sp>
        <p:nvSpPr>
          <p:cNvPr id="1967129" name="Line 25"/>
          <p:cNvSpPr>
            <a:spLocks noChangeShapeType="1"/>
          </p:cNvSpPr>
          <p:nvPr>
            <p:custDataLst>
              <p:tags r:id="rId14"/>
            </p:custDataLst>
          </p:nvPr>
        </p:nvSpPr>
        <p:spPr bwMode="auto">
          <a:xfrm>
            <a:off x="3640137" y="3810000"/>
            <a:ext cx="0" cy="1066800"/>
          </a:xfrm>
          <a:prstGeom prst="line">
            <a:avLst/>
          </a:prstGeom>
          <a:noFill/>
          <a:ln w="25400">
            <a:solidFill>
              <a:srgbClr val="FFFFFF"/>
            </a:solidFill>
            <a:round/>
            <a:headEnd/>
            <a:tailEnd/>
          </a:ln>
          <a:effectLst/>
        </p:spPr>
        <p:txBody>
          <a:bodyPr wrap="square" anchor="ctr">
            <a:spAutoFit/>
          </a:bodyPr>
          <a:lstStyle/>
          <a:p>
            <a:endParaRPr lang="en-US"/>
          </a:p>
        </p:txBody>
      </p:sp>
      <p:sp>
        <p:nvSpPr>
          <p:cNvPr id="1967130" name="Line 26"/>
          <p:cNvSpPr>
            <a:spLocks noChangeShapeType="1"/>
          </p:cNvSpPr>
          <p:nvPr>
            <p:custDataLst>
              <p:tags r:id="rId15"/>
            </p:custDataLst>
          </p:nvPr>
        </p:nvSpPr>
        <p:spPr bwMode="auto">
          <a:xfrm>
            <a:off x="4487465" y="3366075"/>
            <a:ext cx="9128" cy="1510725"/>
          </a:xfrm>
          <a:prstGeom prst="line">
            <a:avLst/>
          </a:prstGeom>
          <a:noFill/>
          <a:ln w="25400">
            <a:solidFill>
              <a:srgbClr val="FFFFFF"/>
            </a:solidFill>
            <a:round/>
            <a:headEnd/>
            <a:tailEnd/>
          </a:ln>
          <a:effectLst/>
        </p:spPr>
        <p:txBody>
          <a:bodyPr wrap="square" anchor="ctr">
            <a:spAutoFit/>
          </a:bodyPr>
          <a:lstStyle/>
          <a:p>
            <a:endParaRPr lang="en-US"/>
          </a:p>
        </p:txBody>
      </p:sp>
      <p:sp>
        <p:nvSpPr>
          <p:cNvPr id="1967131" name="Line 27"/>
          <p:cNvSpPr>
            <a:spLocks noChangeShapeType="1"/>
          </p:cNvSpPr>
          <p:nvPr>
            <p:custDataLst>
              <p:tags r:id="rId16"/>
            </p:custDataLst>
          </p:nvPr>
        </p:nvSpPr>
        <p:spPr bwMode="auto">
          <a:xfrm flipH="1">
            <a:off x="1887537" y="4876800"/>
            <a:ext cx="2609056" cy="0"/>
          </a:xfrm>
          <a:prstGeom prst="line">
            <a:avLst/>
          </a:prstGeom>
          <a:noFill/>
          <a:ln w="25400">
            <a:solidFill>
              <a:srgbClr val="FFFFFF"/>
            </a:solidFill>
            <a:round/>
            <a:headEnd/>
            <a:tailEnd/>
          </a:ln>
          <a:effectLst/>
        </p:spPr>
        <p:txBody>
          <a:bodyPr wrap="square" anchor="ctr">
            <a:spAutoFit/>
          </a:bodyPr>
          <a:lstStyle/>
          <a:p>
            <a:endParaRPr lang="en-US"/>
          </a:p>
        </p:txBody>
      </p:sp>
      <p:sp>
        <p:nvSpPr>
          <p:cNvPr id="1967136" name="Text Box 32"/>
          <p:cNvSpPr txBox="1">
            <a:spLocks noChangeArrowheads="1"/>
          </p:cNvSpPr>
          <p:nvPr>
            <p:custDataLst>
              <p:tags r:id="rId17"/>
            </p:custDataLst>
          </p:nvPr>
        </p:nvSpPr>
        <p:spPr bwMode="auto">
          <a:xfrm rot="16200000">
            <a:off x="3939381" y="2703225"/>
            <a:ext cx="1114425" cy="394275"/>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a:solidFill>
                  <a:srgbClr val="FFFFFF"/>
                </a:solidFill>
                <a:latin typeface="Calibri"/>
              </a:rPr>
              <a:t>adder</a:t>
            </a:r>
          </a:p>
        </p:txBody>
      </p:sp>
      <p:sp>
        <p:nvSpPr>
          <p:cNvPr id="1967138" name="Text Box 34"/>
          <p:cNvSpPr txBox="1">
            <a:spLocks noChangeArrowheads="1"/>
          </p:cNvSpPr>
          <p:nvPr>
            <p:custDataLst>
              <p:tags r:id="rId18"/>
            </p:custDataLst>
          </p:nvPr>
        </p:nvSpPr>
        <p:spPr bwMode="auto">
          <a:xfrm rot="16200000">
            <a:off x="3055937" y="3283456"/>
            <a:ext cx="960438" cy="394275"/>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a:solidFill>
                  <a:srgbClr val="FFFFFF"/>
                </a:solidFill>
                <a:latin typeface="Calibri"/>
              </a:rPr>
              <a:t>mux</a:t>
            </a:r>
          </a:p>
        </p:txBody>
      </p:sp>
      <p:sp>
        <p:nvSpPr>
          <p:cNvPr id="1967141" name="Rectangle 37"/>
          <p:cNvSpPr>
            <a:spLocks noChangeArrowheads="1"/>
          </p:cNvSpPr>
          <p:nvPr>
            <p:custDataLst>
              <p:tags r:id="rId19"/>
            </p:custDataLst>
          </p:nvPr>
        </p:nvSpPr>
        <p:spPr bwMode="auto">
          <a:xfrm>
            <a:off x="5773737" y="2362200"/>
            <a:ext cx="381000" cy="1143000"/>
          </a:xfrm>
          <a:prstGeom prst="rect">
            <a:avLst/>
          </a:prstGeom>
          <a:noFill/>
          <a:ln w="25400" algn="ctr">
            <a:solidFill>
              <a:srgbClr val="CC0099"/>
            </a:solidFill>
            <a:miter lim="800000"/>
            <a:headEnd/>
            <a:tailEnd/>
          </a:ln>
          <a:effectLst/>
        </p:spPr>
        <p:txBody>
          <a:bodyPr wrap="none" anchor="ctr">
            <a:spAutoFit/>
          </a:bodyPr>
          <a:lstStyle/>
          <a:p>
            <a:endParaRPr lang="en-US"/>
          </a:p>
        </p:txBody>
      </p:sp>
      <p:sp>
        <p:nvSpPr>
          <p:cNvPr id="1967142" name="Text Box 38"/>
          <p:cNvSpPr txBox="1">
            <a:spLocks noChangeArrowheads="1"/>
          </p:cNvSpPr>
          <p:nvPr>
            <p:custDataLst>
              <p:tags r:id="rId20"/>
            </p:custDataLst>
          </p:nvPr>
        </p:nvSpPr>
        <p:spPr bwMode="auto">
          <a:xfrm rot="16200000">
            <a:off x="5345112" y="2699256"/>
            <a:ext cx="1220788" cy="394275"/>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alibri"/>
              </a:rPr>
              <a:t>decoder</a:t>
            </a:r>
            <a:endParaRPr lang="en-US" dirty="0">
              <a:solidFill>
                <a:srgbClr val="FFFFFF"/>
              </a:solidFill>
              <a:latin typeface="Calibri"/>
            </a:endParaRPr>
          </a:p>
        </p:txBody>
      </p:sp>
      <p:sp>
        <p:nvSpPr>
          <p:cNvPr id="1967143" name="Line 39"/>
          <p:cNvSpPr>
            <a:spLocks noChangeShapeType="1"/>
          </p:cNvSpPr>
          <p:nvPr>
            <p:custDataLst>
              <p:tags r:id="rId21"/>
            </p:custDataLst>
          </p:nvPr>
        </p:nvSpPr>
        <p:spPr bwMode="auto">
          <a:xfrm flipH="1">
            <a:off x="2133600" y="2146875"/>
            <a:ext cx="76200" cy="228600"/>
          </a:xfrm>
          <a:prstGeom prst="line">
            <a:avLst/>
          </a:prstGeom>
          <a:noFill/>
          <a:ln w="25400">
            <a:solidFill>
              <a:srgbClr val="FFFFFF"/>
            </a:solidFill>
            <a:round/>
            <a:headEnd/>
            <a:tailEnd/>
          </a:ln>
          <a:effectLst/>
        </p:spPr>
        <p:txBody>
          <a:bodyPr wrap="none" anchor="ctr">
            <a:spAutoFit/>
          </a:bodyPr>
          <a:lstStyle/>
          <a:p>
            <a:endParaRPr lang="en-US"/>
          </a:p>
        </p:txBody>
      </p:sp>
      <p:sp>
        <p:nvSpPr>
          <p:cNvPr id="1967144" name="Text Box 40"/>
          <p:cNvSpPr txBox="1">
            <a:spLocks noChangeArrowheads="1"/>
          </p:cNvSpPr>
          <p:nvPr>
            <p:custDataLst>
              <p:tags r:id="rId22"/>
            </p:custDataLst>
          </p:nvPr>
        </p:nvSpPr>
        <p:spPr bwMode="auto">
          <a:xfrm>
            <a:off x="2038164" y="1714856"/>
            <a:ext cx="340158"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8</a:t>
            </a:r>
          </a:p>
        </p:txBody>
      </p:sp>
      <p:sp>
        <p:nvSpPr>
          <p:cNvPr id="1967145" name="Line 41"/>
          <p:cNvSpPr>
            <a:spLocks noChangeShapeType="1"/>
          </p:cNvSpPr>
          <p:nvPr>
            <p:custDataLst>
              <p:tags r:id="rId23"/>
            </p:custDataLst>
          </p:nvPr>
        </p:nvSpPr>
        <p:spPr bwMode="auto">
          <a:xfrm flipH="1">
            <a:off x="2978150" y="3132138"/>
            <a:ext cx="76200" cy="228600"/>
          </a:xfrm>
          <a:prstGeom prst="line">
            <a:avLst/>
          </a:prstGeom>
          <a:noFill/>
          <a:ln w="25400">
            <a:solidFill>
              <a:srgbClr val="FFFFFF"/>
            </a:solidFill>
            <a:round/>
            <a:headEnd/>
            <a:tailEnd/>
          </a:ln>
          <a:effectLst/>
        </p:spPr>
        <p:txBody>
          <a:bodyPr wrap="none" anchor="ctr">
            <a:spAutoFit/>
          </a:bodyPr>
          <a:lstStyle/>
          <a:p>
            <a:endParaRPr lang="en-US"/>
          </a:p>
        </p:txBody>
      </p:sp>
      <p:sp>
        <p:nvSpPr>
          <p:cNvPr id="1967146" name="Text Box 42"/>
          <p:cNvSpPr txBox="1">
            <a:spLocks noChangeArrowheads="1"/>
          </p:cNvSpPr>
          <p:nvPr>
            <p:custDataLst>
              <p:tags r:id="rId24"/>
            </p:custDataLst>
          </p:nvPr>
        </p:nvSpPr>
        <p:spPr bwMode="auto">
          <a:xfrm>
            <a:off x="2878137" y="2806125"/>
            <a:ext cx="301686" cy="394275"/>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8</a:t>
            </a:r>
          </a:p>
        </p:txBody>
      </p:sp>
      <p:sp>
        <p:nvSpPr>
          <p:cNvPr id="1967147" name="Line 43"/>
          <p:cNvSpPr>
            <a:spLocks noChangeShapeType="1"/>
          </p:cNvSpPr>
          <p:nvPr>
            <p:custDataLst>
              <p:tags r:id="rId25"/>
            </p:custDataLst>
          </p:nvPr>
        </p:nvSpPr>
        <p:spPr bwMode="auto">
          <a:xfrm flipH="1">
            <a:off x="3892550" y="3360738"/>
            <a:ext cx="76200" cy="228600"/>
          </a:xfrm>
          <a:prstGeom prst="line">
            <a:avLst/>
          </a:prstGeom>
          <a:noFill/>
          <a:ln w="25400">
            <a:solidFill>
              <a:srgbClr val="FFFFFF"/>
            </a:solidFill>
            <a:round/>
            <a:headEnd/>
            <a:tailEnd/>
          </a:ln>
          <a:effectLst/>
        </p:spPr>
        <p:txBody>
          <a:bodyPr wrap="none" anchor="ctr">
            <a:spAutoFit/>
          </a:bodyPr>
          <a:lstStyle/>
          <a:p>
            <a:endParaRPr lang="en-US"/>
          </a:p>
        </p:txBody>
      </p:sp>
      <p:sp>
        <p:nvSpPr>
          <p:cNvPr id="1967148" name="Text Box 44"/>
          <p:cNvSpPr txBox="1">
            <a:spLocks noChangeArrowheads="1"/>
          </p:cNvSpPr>
          <p:nvPr>
            <p:custDataLst>
              <p:tags r:id="rId26"/>
            </p:custDataLst>
          </p:nvPr>
        </p:nvSpPr>
        <p:spPr bwMode="auto">
          <a:xfrm>
            <a:off x="3742500" y="2971800"/>
            <a:ext cx="301686" cy="394275"/>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a:solidFill>
                  <a:srgbClr val="FFFFFF"/>
                </a:solidFill>
                <a:latin typeface="Calibri"/>
              </a:rPr>
              <a:t>8</a:t>
            </a:r>
          </a:p>
        </p:txBody>
      </p:sp>
      <p:sp>
        <p:nvSpPr>
          <p:cNvPr id="1967149" name="Line 45"/>
          <p:cNvSpPr>
            <a:spLocks noChangeShapeType="1"/>
          </p:cNvSpPr>
          <p:nvPr>
            <p:custDataLst>
              <p:tags r:id="rId27"/>
            </p:custDataLst>
          </p:nvPr>
        </p:nvSpPr>
        <p:spPr bwMode="auto">
          <a:xfrm flipH="1">
            <a:off x="2673350" y="3665538"/>
            <a:ext cx="76200" cy="228600"/>
          </a:xfrm>
          <a:prstGeom prst="line">
            <a:avLst/>
          </a:prstGeom>
          <a:noFill/>
          <a:ln w="25400">
            <a:solidFill>
              <a:srgbClr val="FFFFFF"/>
            </a:solidFill>
            <a:round/>
            <a:headEnd/>
            <a:tailEnd/>
          </a:ln>
          <a:effectLst/>
        </p:spPr>
        <p:txBody>
          <a:bodyPr wrap="none" anchor="ctr">
            <a:spAutoFit/>
          </a:bodyPr>
          <a:lstStyle/>
          <a:p>
            <a:endParaRPr lang="en-US"/>
          </a:p>
        </p:txBody>
      </p:sp>
      <p:sp>
        <p:nvSpPr>
          <p:cNvPr id="1967150" name="Text Box 46"/>
          <p:cNvSpPr txBox="1">
            <a:spLocks noChangeArrowheads="1"/>
          </p:cNvSpPr>
          <p:nvPr>
            <p:custDataLst>
              <p:tags r:id="rId28"/>
            </p:custDataLst>
          </p:nvPr>
        </p:nvSpPr>
        <p:spPr bwMode="auto">
          <a:xfrm>
            <a:off x="2523300" y="3810000"/>
            <a:ext cx="301686" cy="394275"/>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a:solidFill>
                  <a:srgbClr val="FFFFFF"/>
                </a:solidFill>
                <a:latin typeface="Calibri"/>
              </a:rPr>
              <a:t>8</a:t>
            </a:r>
          </a:p>
        </p:txBody>
      </p:sp>
      <p:sp>
        <p:nvSpPr>
          <p:cNvPr id="1967151" name="Line 47"/>
          <p:cNvSpPr>
            <a:spLocks noChangeShapeType="1"/>
          </p:cNvSpPr>
          <p:nvPr>
            <p:custDataLst>
              <p:tags r:id="rId29"/>
            </p:custDataLst>
          </p:nvPr>
        </p:nvSpPr>
        <p:spPr bwMode="auto">
          <a:xfrm flipH="1">
            <a:off x="5164137" y="2751138"/>
            <a:ext cx="76200" cy="228600"/>
          </a:xfrm>
          <a:prstGeom prst="line">
            <a:avLst/>
          </a:prstGeom>
          <a:noFill/>
          <a:ln w="25400">
            <a:solidFill>
              <a:srgbClr val="FFFFFF"/>
            </a:solidFill>
            <a:round/>
            <a:headEnd/>
            <a:tailEnd/>
          </a:ln>
          <a:effectLst/>
        </p:spPr>
        <p:txBody>
          <a:bodyPr wrap="none" anchor="ctr">
            <a:spAutoFit/>
          </a:bodyPr>
          <a:lstStyle/>
          <a:p>
            <a:endParaRPr lang="en-US"/>
          </a:p>
        </p:txBody>
      </p:sp>
      <p:sp>
        <p:nvSpPr>
          <p:cNvPr id="1967152" name="Text Box 48"/>
          <p:cNvSpPr txBox="1">
            <a:spLocks noChangeArrowheads="1"/>
          </p:cNvSpPr>
          <p:nvPr>
            <p:custDataLst>
              <p:tags r:id="rId30"/>
            </p:custDataLst>
          </p:nvPr>
        </p:nvSpPr>
        <p:spPr bwMode="auto">
          <a:xfrm>
            <a:off x="5091051" y="2425125"/>
            <a:ext cx="301686" cy="394275"/>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8</a:t>
            </a:r>
          </a:p>
        </p:txBody>
      </p:sp>
      <p:sp>
        <p:nvSpPr>
          <p:cNvPr id="1967153" name="Line 49"/>
          <p:cNvSpPr>
            <a:spLocks noChangeShapeType="1"/>
          </p:cNvSpPr>
          <p:nvPr>
            <p:custDataLst>
              <p:tags r:id="rId31"/>
            </p:custDataLst>
          </p:nvPr>
        </p:nvSpPr>
        <p:spPr bwMode="auto">
          <a:xfrm>
            <a:off x="4859337" y="2895600"/>
            <a:ext cx="914400" cy="0"/>
          </a:xfrm>
          <a:prstGeom prst="line">
            <a:avLst/>
          </a:prstGeom>
          <a:noFill/>
          <a:ln w="25400">
            <a:solidFill>
              <a:srgbClr val="FFFFFF"/>
            </a:solidFill>
            <a:round/>
            <a:headEnd/>
            <a:tailEnd/>
          </a:ln>
          <a:effectLst/>
        </p:spPr>
        <p:txBody>
          <a:bodyPr wrap="square" anchor="ctr">
            <a:spAutoFit/>
          </a:bodyPr>
          <a:lstStyle/>
          <a:p>
            <a:endParaRPr lang="en-US"/>
          </a:p>
        </p:txBody>
      </p:sp>
      <p:pic>
        <p:nvPicPr>
          <p:cNvPr id="1967154" name="Picture 50" descr="8-segment"/>
          <p:cNvPicPr>
            <a:picLocks noChangeAspect="1" noChangeArrowheads="1"/>
          </p:cNvPicPr>
          <p:nvPr>
            <p:custDataLst>
              <p:tags r:id="rId32"/>
            </p:custDataLst>
          </p:nvPr>
        </p:nvPicPr>
        <p:blipFill>
          <a:blip r:embed="rId50" cstate="print"/>
          <a:srcRect/>
          <a:stretch>
            <a:fillRect/>
          </a:stretch>
        </p:blipFill>
        <p:spPr bwMode="auto">
          <a:xfrm>
            <a:off x="5697537" y="1066800"/>
            <a:ext cx="703263" cy="914400"/>
          </a:xfrm>
          <a:prstGeom prst="rect">
            <a:avLst/>
          </a:prstGeom>
          <a:noFill/>
        </p:spPr>
      </p:pic>
      <p:pic>
        <p:nvPicPr>
          <p:cNvPr id="1967155" name="Picture 51" descr="8-segment"/>
          <p:cNvPicPr>
            <a:picLocks noChangeAspect="1" noChangeArrowheads="1"/>
          </p:cNvPicPr>
          <p:nvPr>
            <p:custDataLst>
              <p:tags r:id="rId33"/>
            </p:custDataLst>
          </p:nvPr>
        </p:nvPicPr>
        <p:blipFill>
          <a:blip r:embed="rId50" cstate="print"/>
          <a:srcRect/>
          <a:stretch>
            <a:fillRect/>
          </a:stretch>
        </p:blipFill>
        <p:spPr bwMode="auto">
          <a:xfrm>
            <a:off x="6383337" y="1066800"/>
            <a:ext cx="703263" cy="914400"/>
          </a:xfrm>
          <a:prstGeom prst="rect">
            <a:avLst/>
          </a:prstGeom>
          <a:noFill/>
        </p:spPr>
      </p:pic>
      <p:pic>
        <p:nvPicPr>
          <p:cNvPr id="1967156" name="Picture 52" descr="8-segment"/>
          <p:cNvPicPr>
            <a:picLocks noChangeAspect="1" noChangeArrowheads="1"/>
          </p:cNvPicPr>
          <p:nvPr>
            <p:custDataLst>
              <p:tags r:id="rId34"/>
            </p:custDataLst>
          </p:nvPr>
        </p:nvPicPr>
        <p:blipFill>
          <a:blip r:embed="rId50" cstate="print"/>
          <a:srcRect/>
          <a:stretch>
            <a:fillRect/>
          </a:stretch>
        </p:blipFill>
        <p:spPr bwMode="auto">
          <a:xfrm>
            <a:off x="5011737" y="1066800"/>
            <a:ext cx="703263" cy="914400"/>
          </a:xfrm>
          <a:prstGeom prst="rect">
            <a:avLst/>
          </a:prstGeom>
          <a:noFill/>
        </p:spPr>
      </p:pic>
      <p:sp>
        <p:nvSpPr>
          <p:cNvPr id="1967158" name="Line 54"/>
          <p:cNvSpPr>
            <a:spLocks noChangeShapeType="1"/>
          </p:cNvSpPr>
          <p:nvPr>
            <p:custDataLst>
              <p:tags r:id="rId35"/>
            </p:custDataLst>
          </p:nvPr>
        </p:nvSpPr>
        <p:spPr bwMode="auto">
          <a:xfrm>
            <a:off x="6002337" y="1981200"/>
            <a:ext cx="0" cy="381000"/>
          </a:xfrm>
          <a:prstGeom prst="line">
            <a:avLst/>
          </a:prstGeom>
          <a:noFill/>
          <a:ln w="25400">
            <a:solidFill>
              <a:srgbClr val="FFFFFF"/>
            </a:solidFill>
            <a:round/>
            <a:headEnd/>
            <a:tailEnd/>
          </a:ln>
          <a:effectLst/>
        </p:spPr>
        <p:txBody>
          <a:bodyPr wrap="square" anchor="ctr">
            <a:spAutoFit/>
          </a:bodyPr>
          <a:lstStyle/>
          <a:p>
            <a:endParaRPr lang="en-US"/>
          </a:p>
        </p:txBody>
      </p:sp>
      <p:sp>
        <p:nvSpPr>
          <p:cNvPr id="1967160" name="Text Box 56"/>
          <p:cNvSpPr txBox="1">
            <a:spLocks noChangeArrowheads="1"/>
          </p:cNvSpPr>
          <p:nvPr>
            <p:custDataLst>
              <p:tags r:id="rId36"/>
            </p:custDataLst>
          </p:nvPr>
        </p:nvSpPr>
        <p:spPr bwMode="auto">
          <a:xfrm>
            <a:off x="1524000" y="4526340"/>
            <a:ext cx="373820" cy="584775"/>
          </a:xfrm>
          <a:prstGeom prst="rect">
            <a:avLst/>
          </a:prstGeom>
          <a:noFill/>
          <a:ln w="25400" algn="ctr">
            <a:noFill/>
            <a:miter lim="800000"/>
            <a:headEnd/>
            <a:tailEnd/>
          </a:ln>
          <a:effectLst/>
        </p:spPr>
        <p:txBody>
          <a:bodyPr wrap="none">
            <a:spAutoFit/>
          </a:bodyPr>
          <a:lstStyle/>
          <a:p>
            <a:pPr eaLnBrk="1" hangingPunct="1">
              <a:buClr>
                <a:srgbClr val="40458C"/>
              </a:buClr>
              <a:buSzPct val="100000"/>
              <a:buFont typeface="Times New Roman" pitchFamily="18" charset="0"/>
              <a:buNone/>
            </a:pPr>
            <a:r>
              <a:rPr lang="en-US" sz="3200" dirty="0" smtClean="0">
                <a:solidFill>
                  <a:srgbClr val="FFFFFF"/>
                </a:solidFill>
                <a:latin typeface="Calibri"/>
              </a:rPr>
              <a:t>S</a:t>
            </a:r>
            <a:endParaRPr lang="en-US" sz="3200" dirty="0">
              <a:solidFill>
                <a:srgbClr val="FFFFFF"/>
              </a:solidFill>
              <a:latin typeface="Calibri"/>
            </a:endParaRPr>
          </a:p>
        </p:txBody>
      </p:sp>
      <p:sp>
        <p:nvSpPr>
          <p:cNvPr id="93" name="Line 54"/>
          <p:cNvSpPr>
            <a:spLocks noChangeShapeType="1"/>
          </p:cNvSpPr>
          <p:nvPr>
            <p:custDataLst>
              <p:tags r:id="rId37"/>
            </p:custDataLst>
          </p:nvPr>
        </p:nvSpPr>
        <p:spPr bwMode="auto">
          <a:xfrm>
            <a:off x="4554537" y="1981200"/>
            <a:ext cx="0" cy="457200"/>
          </a:xfrm>
          <a:prstGeom prst="line">
            <a:avLst/>
          </a:prstGeom>
          <a:noFill/>
          <a:ln w="25400">
            <a:solidFill>
              <a:srgbClr val="FFFFFF"/>
            </a:solidFill>
            <a:round/>
            <a:headEnd/>
            <a:tailEnd/>
          </a:ln>
          <a:effectLst/>
        </p:spPr>
        <p:txBody>
          <a:bodyPr wrap="square" anchor="ctr">
            <a:spAutoFit/>
          </a:bodyPr>
          <a:lstStyle/>
          <a:p>
            <a:endParaRPr lang="en-US"/>
          </a:p>
        </p:txBody>
      </p:sp>
      <p:pic>
        <p:nvPicPr>
          <p:cNvPr id="94" name="Picture 51" descr="8-segment"/>
          <p:cNvPicPr>
            <a:picLocks noChangeAspect="1" noChangeArrowheads="1"/>
          </p:cNvPicPr>
          <p:nvPr>
            <p:custDataLst>
              <p:tags r:id="rId38"/>
            </p:custDataLst>
          </p:nvPr>
        </p:nvPicPr>
        <p:blipFill>
          <a:blip r:embed="rId50" cstate="print"/>
          <a:srcRect/>
          <a:stretch>
            <a:fillRect/>
          </a:stretch>
        </p:blipFill>
        <p:spPr bwMode="auto">
          <a:xfrm>
            <a:off x="4173537" y="1066800"/>
            <a:ext cx="703263" cy="914400"/>
          </a:xfrm>
          <a:prstGeom prst="rect">
            <a:avLst/>
          </a:prstGeom>
          <a:noFill/>
        </p:spPr>
      </p:pic>
      <p:sp>
        <p:nvSpPr>
          <p:cNvPr id="57" name="TextBox 56"/>
          <p:cNvSpPr txBox="1"/>
          <p:nvPr>
            <p:custDataLst>
              <p:tags r:id="rId39"/>
            </p:custDataLst>
          </p:nvPr>
        </p:nvSpPr>
        <p:spPr>
          <a:xfrm>
            <a:off x="1506537" y="1981200"/>
            <a:ext cx="421910" cy="584775"/>
          </a:xfrm>
          <a:prstGeom prst="rect">
            <a:avLst/>
          </a:prstGeom>
          <a:noFill/>
        </p:spPr>
        <p:txBody>
          <a:bodyPr wrap="none" rtlCol="0">
            <a:spAutoFit/>
          </a:bodyPr>
          <a:lstStyle/>
          <a:p>
            <a:r>
              <a:rPr lang="en-US" sz="3200" dirty="0" smtClean="0"/>
              <a:t>A</a:t>
            </a:r>
          </a:p>
        </p:txBody>
      </p:sp>
      <p:sp>
        <p:nvSpPr>
          <p:cNvPr id="58" name="TextBox 57"/>
          <p:cNvSpPr txBox="1"/>
          <p:nvPr>
            <p:custDataLst>
              <p:tags r:id="rId40"/>
            </p:custDataLst>
          </p:nvPr>
        </p:nvSpPr>
        <p:spPr>
          <a:xfrm>
            <a:off x="1506537" y="3225225"/>
            <a:ext cx="421910" cy="584775"/>
          </a:xfrm>
          <a:prstGeom prst="rect">
            <a:avLst/>
          </a:prstGeom>
          <a:noFill/>
        </p:spPr>
        <p:txBody>
          <a:bodyPr wrap="none" rtlCol="0">
            <a:spAutoFit/>
          </a:bodyPr>
          <a:lstStyle/>
          <a:p>
            <a:r>
              <a:rPr lang="en-US" sz="3200" dirty="0" smtClean="0"/>
              <a:t>B</a:t>
            </a:r>
          </a:p>
        </p:txBody>
      </p:sp>
      <p:sp>
        <p:nvSpPr>
          <p:cNvPr id="60" name="Line 39"/>
          <p:cNvSpPr>
            <a:spLocks noChangeShapeType="1"/>
          </p:cNvSpPr>
          <p:nvPr>
            <p:custDataLst>
              <p:tags r:id="rId41"/>
            </p:custDataLst>
          </p:nvPr>
        </p:nvSpPr>
        <p:spPr bwMode="auto">
          <a:xfrm flipH="1">
            <a:off x="2152836" y="3352800"/>
            <a:ext cx="76200" cy="228600"/>
          </a:xfrm>
          <a:prstGeom prst="line">
            <a:avLst/>
          </a:prstGeom>
          <a:noFill/>
          <a:ln w="25400">
            <a:solidFill>
              <a:srgbClr val="FFFFFF"/>
            </a:solidFill>
            <a:round/>
            <a:headEnd/>
            <a:tailEnd/>
          </a:ln>
          <a:effectLst/>
        </p:spPr>
        <p:txBody>
          <a:bodyPr wrap="none" anchor="ctr">
            <a:spAutoFit/>
          </a:bodyPr>
          <a:lstStyle/>
          <a:p>
            <a:endParaRPr lang="en-US"/>
          </a:p>
        </p:txBody>
      </p:sp>
      <p:sp>
        <p:nvSpPr>
          <p:cNvPr id="61" name="Text Box 40"/>
          <p:cNvSpPr txBox="1">
            <a:spLocks noChangeArrowheads="1"/>
          </p:cNvSpPr>
          <p:nvPr>
            <p:custDataLst>
              <p:tags r:id="rId42"/>
            </p:custDataLst>
          </p:nvPr>
        </p:nvSpPr>
        <p:spPr bwMode="auto">
          <a:xfrm>
            <a:off x="2057400" y="2920781"/>
            <a:ext cx="340158"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8</a:t>
            </a:r>
          </a:p>
        </p:txBody>
      </p:sp>
      <p:sp>
        <p:nvSpPr>
          <p:cNvPr id="59" name="Text Box 56"/>
          <p:cNvSpPr txBox="1">
            <a:spLocks noChangeArrowheads="1"/>
          </p:cNvSpPr>
          <p:nvPr>
            <p:custDataLst>
              <p:tags r:id="rId43"/>
            </p:custDataLst>
          </p:nvPr>
        </p:nvSpPr>
        <p:spPr bwMode="auto">
          <a:xfrm>
            <a:off x="1349626" y="5111115"/>
            <a:ext cx="1228221" cy="1077218"/>
          </a:xfrm>
          <a:prstGeom prst="rect">
            <a:avLst/>
          </a:prstGeom>
          <a:noFill/>
          <a:ln w="25400" algn="ctr">
            <a:noFill/>
            <a:miter lim="800000"/>
            <a:headEnd/>
            <a:tailEnd/>
          </a:ln>
          <a:effectLst/>
        </p:spPr>
        <p:txBody>
          <a:bodyPr wrap="none">
            <a:spAutoFit/>
          </a:bodyPr>
          <a:lstStyle/>
          <a:p>
            <a:pPr eaLnBrk="1" hangingPunct="1">
              <a:buClr>
                <a:srgbClr val="40458C"/>
              </a:buClr>
              <a:buSzPct val="100000"/>
              <a:buFont typeface="Times New Roman" pitchFamily="18" charset="0"/>
              <a:buNone/>
            </a:pPr>
            <a:r>
              <a:rPr lang="en-US" sz="3200" dirty="0" smtClean="0">
                <a:solidFill>
                  <a:srgbClr val="FFFFFF"/>
                </a:solidFill>
                <a:latin typeface="Calibri"/>
              </a:rPr>
              <a:t>0=add</a:t>
            </a:r>
          </a:p>
          <a:p>
            <a:pPr eaLnBrk="1" hangingPunct="1">
              <a:buClr>
                <a:srgbClr val="40458C"/>
              </a:buClr>
              <a:buSzPct val="100000"/>
              <a:buFont typeface="Times New Roman" pitchFamily="18" charset="0"/>
              <a:buNone/>
            </a:pPr>
            <a:r>
              <a:rPr lang="en-US" sz="3200" dirty="0" smtClean="0">
                <a:solidFill>
                  <a:srgbClr val="FFFFFF"/>
                </a:solidFill>
                <a:latin typeface="Calibri"/>
              </a:rPr>
              <a:t>1=sub</a:t>
            </a:r>
            <a:endParaRPr lang="en-US" sz="3200" dirty="0">
              <a:solidFill>
                <a:srgbClr val="FFFFFF"/>
              </a:solidFill>
              <a:latin typeface="Calibri"/>
            </a:endParaRPr>
          </a:p>
        </p:txBody>
      </p:sp>
    </p:spTree>
    <p:extLst>
      <p:ext uri="{BB962C8B-B14F-4D97-AF65-F5344CB8AC3E}">
        <p14:creationId xmlns:p14="http://schemas.microsoft.com/office/powerpoint/2010/main" val="35103963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685800"/>
            <a:ext cx="9144000" cy="6172200"/>
          </a:xfrm>
        </p:spPr>
        <p:txBody>
          <a:bodyPr>
            <a:normAutofit/>
          </a:bodyPr>
          <a:lstStyle/>
          <a:p>
            <a:r>
              <a:rPr lang="en-US" dirty="0" smtClean="0"/>
              <a:t>Recall: </a:t>
            </a:r>
            <a:r>
              <a:rPr lang="en-US" dirty="0" smtClean="0">
                <a:solidFill>
                  <a:schemeClr val="accent1"/>
                </a:solidFill>
              </a:rPr>
              <a:t>Binary</a:t>
            </a:r>
            <a:endParaRPr lang="en-US" dirty="0"/>
          </a:p>
          <a:p>
            <a:pPr lvl="1"/>
            <a:r>
              <a:rPr lang="en-US" dirty="0"/>
              <a:t>T</a:t>
            </a:r>
            <a:r>
              <a:rPr lang="en-US" dirty="0" smtClean="0"/>
              <a:t>wo symbols (base 2): </a:t>
            </a:r>
            <a:r>
              <a:rPr lang="en-US" dirty="0" smtClean="0">
                <a:solidFill>
                  <a:schemeClr val="accent1"/>
                </a:solidFill>
              </a:rPr>
              <a:t>true</a:t>
            </a:r>
            <a:r>
              <a:rPr lang="en-US" dirty="0" smtClean="0"/>
              <a:t> and </a:t>
            </a:r>
            <a:r>
              <a:rPr lang="en-US" dirty="0" smtClean="0">
                <a:solidFill>
                  <a:schemeClr val="accent1"/>
                </a:solidFill>
              </a:rPr>
              <a:t>false</a:t>
            </a:r>
            <a:r>
              <a:rPr lang="en-US" dirty="0" smtClean="0"/>
              <a:t>; </a:t>
            </a:r>
            <a:r>
              <a:rPr lang="en-US" dirty="0">
                <a:solidFill>
                  <a:schemeClr val="accent1"/>
                </a:solidFill>
              </a:rPr>
              <a:t>1</a:t>
            </a:r>
            <a:r>
              <a:rPr lang="en-US" dirty="0" smtClean="0"/>
              <a:t> and </a:t>
            </a:r>
            <a:r>
              <a:rPr lang="en-US" dirty="0">
                <a:solidFill>
                  <a:schemeClr val="accent1"/>
                </a:solidFill>
              </a:rPr>
              <a:t>0</a:t>
            </a:r>
            <a:r>
              <a:rPr lang="en-US" dirty="0" smtClean="0"/>
              <a:t> </a:t>
            </a:r>
          </a:p>
          <a:p>
            <a:pPr lvl="1"/>
            <a:r>
              <a:rPr lang="en-US" dirty="0"/>
              <a:t>B</a:t>
            </a:r>
            <a:r>
              <a:rPr lang="en-US" dirty="0" smtClean="0"/>
              <a:t>asis of Logic Circuits and all digital computers</a:t>
            </a:r>
          </a:p>
          <a:p>
            <a:endParaRPr lang="en-US" dirty="0"/>
          </a:p>
          <a:p>
            <a:r>
              <a:rPr lang="en-US" dirty="0" smtClean="0"/>
              <a:t>So, how do we represent numbers in</a:t>
            </a:r>
            <a:r>
              <a:rPr lang="en-US" i="1" dirty="0" smtClean="0"/>
              <a:t> </a:t>
            </a:r>
            <a:r>
              <a:rPr lang="en-US" i="1" dirty="0" smtClean="0">
                <a:solidFill>
                  <a:schemeClr val="accent1"/>
                </a:solidFill>
              </a:rPr>
              <a:t>Binary</a:t>
            </a:r>
            <a:r>
              <a:rPr lang="en-US" dirty="0" smtClean="0">
                <a:solidFill>
                  <a:schemeClr val="accent1"/>
                </a:solidFill>
              </a:rPr>
              <a:t> </a:t>
            </a:r>
            <a:r>
              <a:rPr lang="en-US" dirty="0" smtClean="0"/>
              <a:t>(base 2)?</a:t>
            </a:r>
          </a:p>
          <a:p>
            <a:pPr lvl="1"/>
            <a:r>
              <a:rPr lang="en-US" dirty="0" smtClean="0"/>
              <a:t>We know represent numbers in </a:t>
            </a:r>
            <a:r>
              <a:rPr lang="en-US" dirty="0" smtClean="0">
                <a:solidFill>
                  <a:schemeClr val="accent1"/>
                </a:solidFill>
              </a:rPr>
              <a:t>Decimal</a:t>
            </a:r>
            <a:r>
              <a:rPr lang="en-US" dirty="0" smtClean="0"/>
              <a:t> (base 10).</a:t>
            </a:r>
          </a:p>
          <a:p>
            <a:pPr lvl="2"/>
            <a:r>
              <a:rPr lang="en-US" dirty="0" smtClean="0"/>
              <a:t>E.g. </a:t>
            </a:r>
            <a:r>
              <a:rPr lang="en-US" sz="3200" dirty="0" smtClean="0"/>
              <a:t>6 3 7</a:t>
            </a:r>
          </a:p>
          <a:p>
            <a:pPr marL="914400" lvl="2" indent="0">
              <a:buNone/>
            </a:pPr>
            <a:endParaRPr lang="en-US" dirty="0" smtClean="0"/>
          </a:p>
          <a:p>
            <a:pPr lvl="1"/>
            <a:r>
              <a:rPr lang="en-US" dirty="0" smtClean="0"/>
              <a:t>Can just as easily use other bases</a:t>
            </a:r>
          </a:p>
          <a:p>
            <a:pPr lvl="2"/>
            <a:r>
              <a:rPr lang="en-US" dirty="0" smtClean="0"/>
              <a:t>Base 2 — </a:t>
            </a:r>
            <a:r>
              <a:rPr lang="en-US" dirty="0" smtClean="0">
                <a:solidFill>
                  <a:schemeClr val="accent1"/>
                </a:solidFill>
              </a:rPr>
              <a:t>Binary  </a:t>
            </a:r>
          </a:p>
          <a:p>
            <a:pPr lvl="2"/>
            <a:r>
              <a:rPr lang="en-US" dirty="0" smtClean="0"/>
              <a:t>Base 8 — </a:t>
            </a:r>
            <a:r>
              <a:rPr lang="en-US" dirty="0" smtClean="0">
                <a:solidFill>
                  <a:schemeClr val="accent1"/>
                </a:solidFill>
              </a:rPr>
              <a:t>Octal</a:t>
            </a:r>
          </a:p>
          <a:p>
            <a:pPr lvl="2"/>
            <a:r>
              <a:rPr lang="en-US" dirty="0" smtClean="0"/>
              <a:t>Base 16 — </a:t>
            </a:r>
            <a:r>
              <a:rPr lang="en-US" dirty="0" smtClean="0">
                <a:solidFill>
                  <a:schemeClr val="accent1"/>
                </a:solidFill>
              </a:rPr>
              <a:t>Hexadecimal</a:t>
            </a:r>
            <a:endParaRPr lang="en-US" dirty="0">
              <a:solidFill>
                <a:schemeClr val="accent1"/>
              </a:solidFill>
            </a:endParaRPr>
          </a:p>
        </p:txBody>
      </p:sp>
      <p:sp>
        <p:nvSpPr>
          <p:cNvPr id="4" name="Text Box 6"/>
          <p:cNvSpPr txBox="1">
            <a:spLocks noChangeArrowheads="1"/>
          </p:cNvSpPr>
          <p:nvPr>
            <p:custDataLst>
              <p:tags r:id="rId1"/>
            </p:custDataLst>
          </p:nvPr>
        </p:nvSpPr>
        <p:spPr bwMode="auto">
          <a:xfrm>
            <a:off x="1676400" y="4403094"/>
            <a:ext cx="1143000" cy="321306"/>
          </a:xfrm>
          <a:prstGeom prst="rect">
            <a:avLst/>
          </a:prstGeom>
          <a:noFill/>
          <a:ln w="9525">
            <a:noFill/>
            <a:round/>
            <a:headEnd/>
            <a:tailEnd/>
          </a:ln>
          <a:effectLst/>
        </p:spPr>
        <p:txBody>
          <a:bodyPr wrap="square" lIns="0" tIns="0" rIns="0" bIns="0">
            <a:spAutoFit/>
          </a:bodyPr>
          <a:lstStyle/>
          <a:p>
            <a:pPr algn="ctr" eaLnBrk="1" hangingPunct="1">
              <a:lnSpc>
                <a:spcPct val="116000"/>
              </a:lnSpc>
              <a:tabLst>
                <a:tab pos="723900" algn="l"/>
                <a:tab pos="1447800" algn="l"/>
                <a:tab pos="2171700" algn="l"/>
              </a:tabLst>
            </a:pPr>
            <a:r>
              <a:rPr lang="en-US" dirty="0" smtClean="0">
                <a:solidFill>
                  <a:srgbClr val="FFFFFF"/>
                </a:solidFill>
                <a:latin typeface="Calibri" pitchFamily="34" charset="0"/>
              </a:rPr>
              <a:t>10</a:t>
            </a:r>
            <a:r>
              <a:rPr lang="en-US" baseline="30000" dirty="0" smtClean="0">
                <a:solidFill>
                  <a:srgbClr val="FFFFFF"/>
                </a:solidFill>
                <a:latin typeface="Calibri" pitchFamily="34" charset="0"/>
              </a:rPr>
              <a:t>2 </a:t>
            </a:r>
            <a:r>
              <a:rPr lang="en-US" dirty="0" smtClean="0">
                <a:solidFill>
                  <a:srgbClr val="FFFFFF"/>
                </a:solidFill>
                <a:latin typeface="Calibri" pitchFamily="34" charset="0"/>
              </a:rPr>
              <a:t>10</a:t>
            </a:r>
            <a:r>
              <a:rPr lang="en-US" baseline="30000" dirty="0" smtClean="0">
                <a:solidFill>
                  <a:srgbClr val="FFFFFF"/>
                </a:solidFill>
                <a:latin typeface="Calibri" pitchFamily="34" charset="0"/>
              </a:rPr>
              <a:t>1</a:t>
            </a:r>
            <a:r>
              <a:rPr lang="en-US" dirty="0" smtClean="0">
                <a:solidFill>
                  <a:srgbClr val="FFFFFF"/>
                </a:solidFill>
                <a:latin typeface="Calibri" pitchFamily="34" charset="0"/>
              </a:rPr>
              <a:t> </a:t>
            </a:r>
            <a:r>
              <a:rPr lang="en-US" dirty="0">
                <a:solidFill>
                  <a:srgbClr val="FFFFFF"/>
                </a:solidFill>
                <a:latin typeface="Calibri" pitchFamily="34" charset="0"/>
              </a:rPr>
              <a:t>10</a:t>
            </a:r>
            <a:r>
              <a:rPr lang="en-US" baseline="30000" dirty="0">
                <a:solidFill>
                  <a:srgbClr val="FFFFFF"/>
                </a:solidFill>
                <a:latin typeface="Calibri" pitchFamily="34" charset="0"/>
              </a:rPr>
              <a:t>0</a:t>
            </a:r>
          </a:p>
        </p:txBody>
      </p:sp>
      <p:sp>
        <p:nvSpPr>
          <p:cNvPr id="2" name="Title 1"/>
          <p:cNvSpPr>
            <a:spLocks noGrp="1"/>
          </p:cNvSpPr>
          <p:nvPr>
            <p:ph type="title"/>
          </p:nvPr>
        </p:nvSpPr>
        <p:spPr/>
        <p:txBody>
          <a:bodyPr>
            <a:normAutofit fontScale="90000"/>
          </a:bodyPr>
          <a:lstStyle/>
          <a:p>
            <a:r>
              <a:rPr lang="en-US" dirty="0" smtClean="0"/>
              <a:t>Number Representations</a:t>
            </a:r>
            <a:endParaRPr lang="en-US" dirty="0"/>
          </a:p>
        </p:txBody>
      </p:sp>
      <p:grpSp>
        <p:nvGrpSpPr>
          <p:cNvPr id="25" name="Group 24"/>
          <p:cNvGrpSpPr/>
          <p:nvPr/>
        </p:nvGrpSpPr>
        <p:grpSpPr>
          <a:xfrm>
            <a:off x="1828800" y="4419600"/>
            <a:ext cx="762000" cy="0"/>
            <a:chOff x="1828800" y="4419600"/>
            <a:chExt cx="762000" cy="0"/>
          </a:xfrm>
        </p:grpSpPr>
        <p:cxnSp>
          <p:nvCxnSpPr>
            <p:cNvPr id="10" name="Straight Connector 9"/>
            <p:cNvCxnSpPr/>
            <p:nvPr/>
          </p:nvCxnSpPr>
          <p:spPr>
            <a:xfrm>
              <a:off x="1828800" y="44196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095500" y="44196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362200" y="44196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3202747" y="4010348"/>
            <a:ext cx="3469219" cy="461665"/>
          </a:xfrm>
          <a:prstGeom prst="rect">
            <a:avLst/>
          </a:prstGeom>
          <a:noFill/>
        </p:spPr>
        <p:txBody>
          <a:bodyPr wrap="none" rtlCol="0">
            <a:spAutoFit/>
          </a:bodyPr>
          <a:lstStyle/>
          <a:p>
            <a:r>
              <a:rPr lang="en-US" sz="2400" dirty="0" smtClean="0"/>
              <a:t>6∙10</a:t>
            </a:r>
            <a:r>
              <a:rPr lang="en-US" sz="2400" baseline="30000" dirty="0" smtClean="0"/>
              <a:t>2</a:t>
            </a:r>
            <a:r>
              <a:rPr lang="en-US" sz="2400" dirty="0" smtClean="0"/>
              <a:t> + 3∙10</a:t>
            </a:r>
            <a:r>
              <a:rPr lang="en-US" sz="2400" baseline="30000" dirty="0"/>
              <a:t>1</a:t>
            </a:r>
            <a:r>
              <a:rPr lang="en-US" sz="2400" dirty="0" smtClean="0"/>
              <a:t> + 7∙10</a:t>
            </a:r>
            <a:r>
              <a:rPr lang="en-US" sz="2400" baseline="30000" dirty="0"/>
              <a:t>0</a:t>
            </a:r>
            <a:r>
              <a:rPr lang="en-US" sz="2400" dirty="0" smtClean="0"/>
              <a:t> = 637</a:t>
            </a:r>
            <a:endParaRPr lang="en-US" sz="2400" dirty="0"/>
          </a:p>
        </p:txBody>
      </p:sp>
      <p:sp>
        <p:nvSpPr>
          <p:cNvPr id="36" name="TextBox 35"/>
          <p:cNvSpPr txBox="1"/>
          <p:nvPr/>
        </p:nvSpPr>
        <p:spPr>
          <a:xfrm>
            <a:off x="3253043" y="5481935"/>
            <a:ext cx="5357557" cy="461665"/>
          </a:xfrm>
          <a:prstGeom prst="rect">
            <a:avLst/>
          </a:prstGeom>
          <a:noFill/>
        </p:spPr>
        <p:txBody>
          <a:bodyPr wrap="none" rtlCol="0">
            <a:spAutoFit/>
          </a:bodyPr>
          <a:lstStyle/>
          <a:p>
            <a:r>
              <a:rPr lang="en-US" sz="2400" dirty="0" smtClean="0"/>
              <a:t>1∙2</a:t>
            </a:r>
            <a:r>
              <a:rPr lang="en-US" sz="2400" baseline="30000" dirty="0" smtClean="0"/>
              <a:t>9</a:t>
            </a:r>
            <a:r>
              <a:rPr lang="en-US" sz="2400" dirty="0" smtClean="0"/>
              <a:t>+1∙2</a:t>
            </a:r>
            <a:r>
              <a:rPr lang="en-US" sz="2400" baseline="30000" dirty="0" smtClean="0"/>
              <a:t>6</a:t>
            </a:r>
            <a:r>
              <a:rPr lang="en-US" sz="2400" dirty="0" smtClean="0"/>
              <a:t>+1∙2</a:t>
            </a:r>
            <a:r>
              <a:rPr lang="en-US" sz="2400" baseline="30000" dirty="0" smtClean="0"/>
              <a:t>5</a:t>
            </a:r>
            <a:r>
              <a:rPr lang="en-US" sz="2400" dirty="0" smtClean="0"/>
              <a:t>+1∙2</a:t>
            </a:r>
            <a:r>
              <a:rPr lang="en-US" sz="2400" baseline="30000" dirty="0" smtClean="0"/>
              <a:t>4</a:t>
            </a:r>
            <a:r>
              <a:rPr lang="en-US" sz="2400" dirty="0" smtClean="0"/>
              <a:t>+1∙2</a:t>
            </a:r>
            <a:r>
              <a:rPr lang="en-US" sz="2400" baseline="30000" dirty="0" smtClean="0"/>
              <a:t>3</a:t>
            </a:r>
            <a:r>
              <a:rPr lang="en-US" sz="2400" dirty="0" smtClean="0"/>
              <a:t>+1∙2</a:t>
            </a:r>
            <a:r>
              <a:rPr lang="en-US" sz="2400" baseline="30000" dirty="0" smtClean="0"/>
              <a:t>2</a:t>
            </a:r>
            <a:r>
              <a:rPr lang="en-US" sz="2400" dirty="0" smtClean="0"/>
              <a:t>+1∙2</a:t>
            </a:r>
            <a:r>
              <a:rPr lang="en-US" sz="2400" baseline="30000" dirty="0" smtClean="0"/>
              <a:t>0 </a:t>
            </a:r>
            <a:r>
              <a:rPr lang="en-US" sz="2400" dirty="0" smtClean="0"/>
              <a:t>= 637</a:t>
            </a:r>
            <a:endParaRPr lang="en-US" sz="2400" dirty="0"/>
          </a:p>
        </p:txBody>
      </p:sp>
      <p:sp>
        <p:nvSpPr>
          <p:cNvPr id="37" name="TextBox 36"/>
          <p:cNvSpPr txBox="1"/>
          <p:nvPr/>
        </p:nvSpPr>
        <p:spPr>
          <a:xfrm>
            <a:off x="3184570" y="5867400"/>
            <a:ext cx="3902030" cy="461665"/>
          </a:xfrm>
          <a:prstGeom prst="rect">
            <a:avLst/>
          </a:prstGeom>
          <a:noFill/>
        </p:spPr>
        <p:txBody>
          <a:bodyPr wrap="none" rtlCol="0">
            <a:spAutoFit/>
          </a:bodyPr>
          <a:lstStyle/>
          <a:p>
            <a:r>
              <a:rPr lang="en-US" sz="2400" dirty="0" smtClean="0"/>
              <a:t>1∙8</a:t>
            </a:r>
            <a:r>
              <a:rPr lang="en-US" sz="2400" baseline="30000" dirty="0" smtClean="0"/>
              <a:t>3</a:t>
            </a:r>
            <a:r>
              <a:rPr lang="en-US" sz="2400" dirty="0" smtClean="0"/>
              <a:t> + 1∙8</a:t>
            </a:r>
            <a:r>
              <a:rPr lang="en-US" sz="2400" baseline="30000" dirty="0"/>
              <a:t>2</a:t>
            </a:r>
            <a:r>
              <a:rPr lang="en-US" sz="2400" dirty="0" smtClean="0"/>
              <a:t> + 7∙8</a:t>
            </a:r>
            <a:r>
              <a:rPr lang="en-US" sz="2400" baseline="30000" dirty="0"/>
              <a:t>1</a:t>
            </a:r>
            <a:r>
              <a:rPr lang="en-US" sz="2400" dirty="0" smtClean="0"/>
              <a:t> </a:t>
            </a:r>
            <a:r>
              <a:rPr lang="en-US" sz="2400" dirty="0"/>
              <a:t>+ 5</a:t>
            </a:r>
            <a:r>
              <a:rPr lang="en-US" sz="2400" dirty="0" smtClean="0"/>
              <a:t>∙8</a:t>
            </a:r>
            <a:r>
              <a:rPr lang="en-US" sz="2400" baseline="30000" dirty="0"/>
              <a:t>0</a:t>
            </a:r>
            <a:r>
              <a:rPr lang="en-US" sz="2400" dirty="0" smtClean="0"/>
              <a:t> </a:t>
            </a:r>
            <a:r>
              <a:rPr lang="en-US" sz="2400" baseline="30000" dirty="0" smtClean="0"/>
              <a:t> </a:t>
            </a:r>
            <a:r>
              <a:rPr lang="en-US" sz="2400" dirty="0" smtClean="0"/>
              <a:t>= 637</a:t>
            </a:r>
            <a:endParaRPr lang="en-US" sz="2400" dirty="0"/>
          </a:p>
        </p:txBody>
      </p:sp>
      <p:sp>
        <p:nvSpPr>
          <p:cNvPr id="38" name="TextBox 37"/>
          <p:cNvSpPr txBox="1"/>
          <p:nvPr/>
        </p:nvSpPr>
        <p:spPr>
          <a:xfrm>
            <a:off x="4267200" y="6172200"/>
            <a:ext cx="3568606" cy="461665"/>
          </a:xfrm>
          <a:prstGeom prst="rect">
            <a:avLst/>
          </a:prstGeom>
          <a:noFill/>
        </p:spPr>
        <p:txBody>
          <a:bodyPr wrap="none" rtlCol="0">
            <a:spAutoFit/>
          </a:bodyPr>
          <a:lstStyle/>
          <a:p>
            <a:r>
              <a:rPr lang="en-US" sz="2400" dirty="0"/>
              <a:t>2</a:t>
            </a:r>
            <a:r>
              <a:rPr lang="en-US" sz="2400" dirty="0" smtClean="0"/>
              <a:t>∙16</a:t>
            </a:r>
            <a:r>
              <a:rPr lang="en-US" sz="2400" baseline="30000" dirty="0" smtClean="0"/>
              <a:t>2 </a:t>
            </a:r>
            <a:r>
              <a:rPr lang="en-US" sz="2400" dirty="0" smtClean="0"/>
              <a:t>+ 7∙16</a:t>
            </a:r>
            <a:r>
              <a:rPr lang="en-US" sz="2400" baseline="30000" dirty="0" smtClean="0"/>
              <a:t>1 </a:t>
            </a:r>
            <a:r>
              <a:rPr lang="en-US" sz="2400" dirty="0" smtClean="0"/>
              <a:t>+ d∙16</a:t>
            </a:r>
            <a:r>
              <a:rPr lang="en-US" sz="2400" baseline="30000" dirty="0" smtClean="0"/>
              <a:t>0</a:t>
            </a:r>
            <a:r>
              <a:rPr lang="en-US" sz="2400" dirty="0" smtClean="0"/>
              <a:t>   = 637</a:t>
            </a:r>
            <a:endParaRPr lang="en-US" sz="2400" dirty="0"/>
          </a:p>
        </p:txBody>
      </p:sp>
      <p:sp>
        <p:nvSpPr>
          <p:cNvPr id="91" name="TextBox 90"/>
          <p:cNvSpPr txBox="1"/>
          <p:nvPr/>
        </p:nvSpPr>
        <p:spPr>
          <a:xfrm>
            <a:off x="4267200" y="6472535"/>
            <a:ext cx="3579826" cy="461665"/>
          </a:xfrm>
          <a:prstGeom prst="rect">
            <a:avLst/>
          </a:prstGeom>
          <a:noFill/>
        </p:spPr>
        <p:txBody>
          <a:bodyPr wrap="none" rtlCol="0">
            <a:spAutoFit/>
          </a:bodyPr>
          <a:lstStyle/>
          <a:p>
            <a:r>
              <a:rPr lang="en-US" sz="2400" dirty="0"/>
              <a:t>2</a:t>
            </a:r>
            <a:r>
              <a:rPr lang="en-US" sz="2400" dirty="0" smtClean="0"/>
              <a:t>∙16</a:t>
            </a:r>
            <a:r>
              <a:rPr lang="en-US" sz="2400" baseline="30000" dirty="0" smtClean="0"/>
              <a:t>2 </a:t>
            </a:r>
            <a:r>
              <a:rPr lang="en-US" sz="2400" dirty="0" smtClean="0"/>
              <a:t>+ 7∙16</a:t>
            </a:r>
            <a:r>
              <a:rPr lang="en-US" sz="2400" baseline="30000" dirty="0" smtClean="0"/>
              <a:t>1 </a:t>
            </a:r>
            <a:r>
              <a:rPr lang="en-US" sz="2400" dirty="0" smtClean="0"/>
              <a:t>+ 13∙16</a:t>
            </a:r>
            <a:r>
              <a:rPr lang="en-US" sz="2400" baseline="30000" dirty="0" smtClean="0"/>
              <a:t>0</a:t>
            </a:r>
            <a:r>
              <a:rPr lang="en-US" sz="2400" dirty="0" smtClean="0"/>
              <a:t> = 637</a:t>
            </a:r>
            <a:endParaRPr lang="en-US" sz="2400" dirty="0"/>
          </a:p>
        </p:txBody>
      </p:sp>
      <p:sp>
        <p:nvSpPr>
          <p:cNvPr id="6" name="Oval 5"/>
          <p:cNvSpPr/>
          <p:nvPr/>
        </p:nvSpPr>
        <p:spPr>
          <a:xfrm>
            <a:off x="6133313" y="6172200"/>
            <a:ext cx="267487" cy="38546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6133313" y="6553200"/>
            <a:ext cx="343687"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12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6" grpId="0"/>
      <p:bldP spid="37" grpId="0"/>
      <p:bldP spid="38" grpId="0"/>
      <p:bldP spid="91" grpId="0"/>
      <p:bldP spid="6" grpId="0" animBg="1"/>
      <p:bldP spid="9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Next Goal</a:t>
            </a:r>
            <a:endParaRPr lang="en-US" dirty="0"/>
          </a:p>
        </p:txBody>
      </p:sp>
      <p:sp>
        <p:nvSpPr>
          <p:cNvPr id="3" name="Content Placeholder 2"/>
          <p:cNvSpPr>
            <a:spLocks noGrp="1"/>
          </p:cNvSpPr>
          <p:nvPr>
            <p:ph idx="1"/>
          </p:nvPr>
        </p:nvSpPr>
        <p:spPr/>
        <p:txBody>
          <a:bodyPr/>
          <a:lstStyle/>
          <a:p>
            <a:r>
              <a:rPr lang="en-US" dirty="0" smtClean="0"/>
              <a:t>Performance</a:t>
            </a:r>
            <a:endParaRPr lang="en-US" dirty="0"/>
          </a:p>
        </p:txBody>
      </p:sp>
    </p:spTree>
    <p:extLst>
      <p:ext uri="{BB962C8B-B14F-4D97-AF65-F5344CB8AC3E}">
        <p14:creationId xmlns:p14="http://schemas.microsoft.com/office/powerpoint/2010/main" val="376877071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219" name="Rectangle 3"/>
          <p:cNvSpPr>
            <a:spLocks noGrp="1" noChangeArrowheads="1"/>
          </p:cNvSpPr>
          <p:nvPr>
            <p:ph idx="1"/>
            <p:custDataLst>
              <p:tags r:id="rId1"/>
            </p:custDataLst>
          </p:nvPr>
        </p:nvSpPr>
        <p:spPr/>
        <p:txBody>
          <a:bodyPr>
            <a:noAutofit/>
          </a:bodyPr>
          <a:lstStyle/>
          <a:p>
            <a:pPr lvl="1"/>
            <a:r>
              <a:rPr lang="en-US" dirty="0" smtClean="0"/>
              <a:t>Is </a:t>
            </a:r>
            <a:r>
              <a:rPr lang="en-US" dirty="0"/>
              <a:t>this design fast enough?</a:t>
            </a:r>
          </a:p>
          <a:p>
            <a:pPr lvl="1"/>
            <a:r>
              <a:rPr lang="en-US" dirty="0" smtClean="0"/>
              <a:t>Can we generalize to 32 bits? 64? more?</a:t>
            </a:r>
          </a:p>
        </p:txBody>
      </p:sp>
      <p:sp>
        <p:nvSpPr>
          <p:cNvPr id="4" name="Title 3"/>
          <p:cNvSpPr>
            <a:spLocks noGrp="1"/>
          </p:cNvSpPr>
          <p:nvPr>
            <p:ph type="title"/>
            <p:custDataLst>
              <p:tags r:id="rId2"/>
            </p:custDataLst>
          </p:nvPr>
        </p:nvSpPr>
        <p:spPr/>
        <p:txBody>
          <a:bodyPr>
            <a:normAutofit fontScale="90000"/>
          </a:bodyPr>
          <a:lstStyle/>
          <a:p>
            <a:r>
              <a:rPr lang="en-US" dirty="0" smtClean="0"/>
              <a:t>Efficiency and Generality</a:t>
            </a:r>
            <a:endParaRPr lang="en-US" dirty="0"/>
          </a:p>
        </p:txBody>
      </p:sp>
      <p:sp>
        <p:nvSpPr>
          <p:cNvPr id="5" name="Rectangle 3"/>
          <p:cNvSpPr>
            <a:spLocks noChangeArrowheads="1"/>
          </p:cNvSpPr>
          <p:nvPr>
            <p:custDataLst>
              <p:tags r:id="rId3"/>
            </p:custDataLst>
          </p:nvPr>
        </p:nvSpPr>
        <p:spPr bwMode="auto">
          <a:xfrm>
            <a:off x="6400800" y="3171787"/>
            <a:ext cx="1219200" cy="990600"/>
          </a:xfrm>
          <a:prstGeom prst="rect">
            <a:avLst/>
          </a:prstGeom>
          <a:noFill/>
          <a:ln w="25400" algn="ctr">
            <a:solidFill>
              <a:schemeClr val="accent1"/>
            </a:solidFill>
            <a:miter lim="800000"/>
            <a:headEnd/>
            <a:tailEnd/>
          </a:ln>
          <a:effectLst/>
        </p:spPr>
        <p:txBody>
          <a:bodyPr anchor="ctr">
            <a:spAutoFit/>
          </a:bodyPr>
          <a:lstStyle/>
          <a:p>
            <a:endParaRPr lang="en-US"/>
          </a:p>
        </p:txBody>
      </p:sp>
      <p:sp>
        <p:nvSpPr>
          <p:cNvPr id="6" name="Text Box 4"/>
          <p:cNvSpPr txBox="1">
            <a:spLocks noChangeArrowheads="1"/>
          </p:cNvSpPr>
          <p:nvPr>
            <p:custDataLst>
              <p:tags r:id="rId4"/>
            </p:custDataLst>
          </p:nvPr>
        </p:nvSpPr>
        <p:spPr bwMode="auto">
          <a:xfrm>
            <a:off x="5867400" y="2257387"/>
            <a:ext cx="2514600" cy="592150"/>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A</a:t>
            </a:r>
            <a:r>
              <a:rPr lang="en-US" sz="2800" baseline="-25000" dirty="0">
                <a:solidFill>
                  <a:srgbClr val="FFFFFF"/>
                </a:solidFill>
                <a:latin typeface="Calibri"/>
              </a:rPr>
              <a:t>0</a:t>
            </a:r>
            <a:r>
              <a:rPr lang="en-US" sz="2800" dirty="0">
                <a:solidFill>
                  <a:srgbClr val="FFFFFF"/>
                </a:solidFill>
                <a:latin typeface="Calibri"/>
              </a:rPr>
              <a:t> </a:t>
            </a:r>
            <a:r>
              <a:rPr lang="en-US" sz="2800" dirty="0" smtClean="0">
                <a:solidFill>
                  <a:srgbClr val="FFFFFF"/>
                </a:solidFill>
                <a:latin typeface="Calibri"/>
              </a:rPr>
              <a:t>    </a:t>
            </a:r>
            <a:r>
              <a:rPr lang="en-US" sz="2800" dirty="0">
                <a:solidFill>
                  <a:srgbClr val="FFFFFF"/>
                </a:solidFill>
                <a:latin typeface="Calibri"/>
              </a:rPr>
              <a:t>B</a:t>
            </a:r>
            <a:r>
              <a:rPr lang="en-US" sz="2800" baseline="-25000" dirty="0">
                <a:solidFill>
                  <a:srgbClr val="FFFFFF"/>
                </a:solidFill>
                <a:latin typeface="Calibri"/>
              </a:rPr>
              <a:t>0</a:t>
            </a:r>
          </a:p>
        </p:txBody>
      </p:sp>
      <p:sp>
        <p:nvSpPr>
          <p:cNvPr id="7" name="Line 5"/>
          <p:cNvSpPr>
            <a:spLocks noChangeShapeType="1"/>
          </p:cNvSpPr>
          <p:nvPr>
            <p:custDataLst>
              <p:tags r:id="rId5"/>
            </p:custDataLst>
          </p:nvPr>
        </p:nvSpPr>
        <p:spPr bwMode="auto">
          <a:xfrm>
            <a:off x="6705600" y="2790787"/>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8" name="Line 6"/>
          <p:cNvSpPr>
            <a:spLocks noChangeShapeType="1"/>
          </p:cNvSpPr>
          <p:nvPr>
            <p:custDataLst>
              <p:tags r:id="rId6"/>
            </p:custDataLst>
          </p:nvPr>
        </p:nvSpPr>
        <p:spPr bwMode="auto">
          <a:xfrm>
            <a:off x="7391400" y="2790787"/>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9" name="Line 7"/>
          <p:cNvSpPr>
            <a:spLocks noChangeShapeType="1"/>
          </p:cNvSpPr>
          <p:nvPr>
            <p:custDataLst>
              <p:tags r:id="rId7"/>
            </p:custDataLst>
          </p:nvPr>
        </p:nvSpPr>
        <p:spPr bwMode="auto">
          <a:xfrm flipH="1">
            <a:off x="7620000" y="3705187"/>
            <a:ext cx="457200" cy="0"/>
          </a:xfrm>
          <a:prstGeom prst="line">
            <a:avLst/>
          </a:prstGeom>
          <a:noFill/>
          <a:ln w="25400">
            <a:solidFill>
              <a:srgbClr val="FFFFFF"/>
            </a:solidFill>
            <a:round/>
            <a:headEnd type="none" w="med" len="med"/>
            <a:tailEnd type="arrow" w="med" len="med"/>
          </a:ln>
          <a:effectLst/>
        </p:spPr>
        <p:txBody>
          <a:bodyPr anchor="ctr">
            <a:spAutoFit/>
          </a:bodyPr>
          <a:lstStyle/>
          <a:p>
            <a:endParaRPr lang="en-US"/>
          </a:p>
        </p:txBody>
      </p:sp>
      <p:sp>
        <p:nvSpPr>
          <p:cNvPr id="10" name="Line 8"/>
          <p:cNvSpPr>
            <a:spLocks noChangeShapeType="1"/>
          </p:cNvSpPr>
          <p:nvPr>
            <p:custDataLst>
              <p:tags r:id="rId8"/>
            </p:custDataLst>
          </p:nvPr>
        </p:nvSpPr>
        <p:spPr bwMode="auto">
          <a:xfrm flipH="1">
            <a:off x="5943600" y="3705187"/>
            <a:ext cx="457200" cy="0"/>
          </a:xfrm>
          <a:prstGeom prst="line">
            <a:avLst/>
          </a:prstGeom>
          <a:noFill/>
          <a:ln w="25400">
            <a:solidFill>
              <a:srgbClr val="FFFFFF"/>
            </a:solidFill>
            <a:round/>
            <a:headEnd type="none" w="med" len="med"/>
            <a:tailEnd type="arrow" w="med" len="med"/>
          </a:ln>
          <a:effectLst/>
        </p:spPr>
        <p:txBody>
          <a:bodyPr anchor="ctr">
            <a:spAutoFit/>
          </a:bodyPr>
          <a:lstStyle/>
          <a:p>
            <a:endParaRPr lang="en-US"/>
          </a:p>
        </p:txBody>
      </p:sp>
      <p:sp>
        <p:nvSpPr>
          <p:cNvPr id="11" name="Line 9"/>
          <p:cNvSpPr>
            <a:spLocks noChangeShapeType="1"/>
          </p:cNvSpPr>
          <p:nvPr>
            <p:custDataLst>
              <p:tags r:id="rId9"/>
            </p:custDataLst>
          </p:nvPr>
        </p:nvSpPr>
        <p:spPr bwMode="auto">
          <a:xfrm>
            <a:off x="7010400" y="4162387"/>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12" name="Text Box 10"/>
          <p:cNvSpPr txBox="1">
            <a:spLocks noChangeArrowheads="1"/>
          </p:cNvSpPr>
          <p:nvPr>
            <p:custDataLst>
              <p:tags r:id="rId10"/>
            </p:custDataLst>
          </p:nvPr>
        </p:nvSpPr>
        <p:spPr bwMode="auto">
          <a:xfrm>
            <a:off x="6629400" y="4543387"/>
            <a:ext cx="8382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0</a:t>
            </a:r>
            <a:endParaRPr lang="en-US" sz="2800" baseline="-25000" dirty="0">
              <a:solidFill>
                <a:srgbClr val="FFFFFF"/>
              </a:solidFill>
              <a:latin typeface="Calibri"/>
            </a:endParaRPr>
          </a:p>
        </p:txBody>
      </p:sp>
      <p:sp>
        <p:nvSpPr>
          <p:cNvPr id="13" name="Rectangle 12"/>
          <p:cNvSpPr>
            <a:spLocks noChangeArrowheads="1"/>
          </p:cNvSpPr>
          <p:nvPr>
            <p:custDataLst>
              <p:tags r:id="rId11"/>
            </p:custDataLst>
          </p:nvPr>
        </p:nvSpPr>
        <p:spPr bwMode="auto">
          <a:xfrm>
            <a:off x="4724400" y="3171787"/>
            <a:ext cx="1219200" cy="990600"/>
          </a:xfrm>
          <a:prstGeom prst="rect">
            <a:avLst/>
          </a:prstGeom>
          <a:noFill/>
          <a:ln w="25400" algn="ctr">
            <a:solidFill>
              <a:schemeClr val="accent1"/>
            </a:solidFill>
            <a:miter lim="800000"/>
            <a:headEnd/>
            <a:tailEnd/>
          </a:ln>
          <a:effectLst/>
        </p:spPr>
        <p:txBody>
          <a:bodyPr anchor="ctr">
            <a:spAutoFit/>
          </a:bodyPr>
          <a:lstStyle/>
          <a:p>
            <a:endParaRPr lang="en-US"/>
          </a:p>
        </p:txBody>
      </p:sp>
      <p:sp>
        <p:nvSpPr>
          <p:cNvPr id="14" name="Text Box 13"/>
          <p:cNvSpPr txBox="1">
            <a:spLocks noChangeArrowheads="1"/>
          </p:cNvSpPr>
          <p:nvPr>
            <p:custDataLst>
              <p:tags r:id="rId12"/>
            </p:custDataLst>
          </p:nvPr>
        </p:nvSpPr>
        <p:spPr bwMode="auto">
          <a:xfrm>
            <a:off x="4191000" y="2257387"/>
            <a:ext cx="2514600" cy="592150"/>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Calibri"/>
              </a:rPr>
              <a:t>A</a:t>
            </a:r>
            <a:r>
              <a:rPr lang="en-US" sz="2800" baseline="-25000" dirty="0" smtClean="0">
                <a:solidFill>
                  <a:srgbClr val="FFFFFF"/>
                </a:solidFill>
                <a:latin typeface="Calibri"/>
              </a:rPr>
              <a:t>1  </a:t>
            </a:r>
            <a:r>
              <a:rPr lang="en-US" sz="2800" dirty="0" smtClean="0">
                <a:solidFill>
                  <a:srgbClr val="FFFFFF"/>
                </a:solidFill>
                <a:latin typeface="Calibri"/>
              </a:rPr>
              <a:t>   </a:t>
            </a:r>
            <a:r>
              <a:rPr lang="en-US" sz="2800" dirty="0">
                <a:solidFill>
                  <a:srgbClr val="FFFFFF"/>
                </a:solidFill>
                <a:latin typeface="Calibri"/>
              </a:rPr>
              <a:t>B</a:t>
            </a:r>
            <a:r>
              <a:rPr lang="en-US" sz="2800" baseline="-25000" dirty="0">
                <a:solidFill>
                  <a:srgbClr val="FFFFFF"/>
                </a:solidFill>
                <a:latin typeface="Calibri"/>
              </a:rPr>
              <a:t>1</a:t>
            </a:r>
          </a:p>
        </p:txBody>
      </p:sp>
      <p:sp>
        <p:nvSpPr>
          <p:cNvPr id="15" name="Line 14"/>
          <p:cNvSpPr>
            <a:spLocks noChangeShapeType="1"/>
          </p:cNvSpPr>
          <p:nvPr>
            <p:custDataLst>
              <p:tags r:id="rId13"/>
            </p:custDataLst>
          </p:nvPr>
        </p:nvSpPr>
        <p:spPr bwMode="auto">
          <a:xfrm>
            <a:off x="5029200" y="2790787"/>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16" name="Line 15"/>
          <p:cNvSpPr>
            <a:spLocks noChangeShapeType="1"/>
          </p:cNvSpPr>
          <p:nvPr>
            <p:custDataLst>
              <p:tags r:id="rId14"/>
            </p:custDataLst>
          </p:nvPr>
        </p:nvSpPr>
        <p:spPr bwMode="auto">
          <a:xfrm>
            <a:off x="5715000" y="2790787"/>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17" name="Line 16"/>
          <p:cNvSpPr>
            <a:spLocks noChangeShapeType="1"/>
          </p:cNvSpPr>
          <p:nvPr>
            <p:custDataLst>
              <p:tags r:id="rId15"/>
            </p:custDataLst>
          </p:nvPr>
        </p:nvSpPr>
        <p:spPr bwMode="auto">
          <a:xfrm flipH="1">
            <a:off x="4267200" y="3705187"/>
            <a:ext cx="457200" cy="0"/>
          </a:xfrm>
          <a:prstGeom prst="line">
            <a:avLst/>
          </a:prstGeom>
          <a:noFill/>
          <a:ln w="25400">
            <a:solidFill>
              <a:srgbClr val="FFFFFF"/>
            </a:solidFill>
            <a:round/>
            <a:headEnd type="none" w="med" len="med"/>
            <a:tailEnd type="arrow" w="med" len="med"/>
          </a:ln>
          <a:effectLst/>
        </p:spPr>
        <p:txBody>
          <a:bodyPr anchor="ctr">
            <a:spAutoFit/>
          </a:bodyPr>
          <a:lstStyle/>
          <a:p>
            <a:endParaRPr lang="en-US"/>
          </a:p>
        </p:txBody>
      </p:sp>
      <p:sp>
        <p:nvSpPr>
          <p:cNvPr id="18" name="Line 17"/>
          <p:cNvSpPr>
            <a:spLocks noChangeShapeType="1"/>
          </p:cNvSpPr>
          <p:nvPr>
            <p:custDataLst>
              <p:tags r:id="rId16"/>
            </p:custDataLst>
          </p:nvPr>
        </p:nvSpPr>
        <p:spPr bwMode="auto">
          <a:xfrm>
            <a:off x="5334000" y="4162387"/>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19" name="Text Box 18"/>
          <p:cNvSpPr txBox="1">
            <a:spLocks noChangeArrowheads="1"/>
          </p:cNvSpPr>
          <p:nvPr>
            <p:custDataLst>
              <p:tags r:id="rId17"/>
            </p:custDataLst>
          </p:nvPr>
        </p:nvSpPr>
        <p:spPr bwMode="auto">
          <a:xfrm>
            <a:off x="4953000" y="4543387"/>
            <a:ext cx="8382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1</a:t>
            </a:r>
            <a:endParaRPr lang="en-US" sz="2800" baseline="-25000" dirty="0">
              <a:solidFill>
                <a:srgbClr val="FFFFFF"/>
              </a:solidFill>
              <a:latin typeface="Calibri"/>
            </a:endParaRPr>
          </a:p>
        </p:txBody>
      </p:sp>
      <p:sp>
        <p:nvSpPr>
          <p:cNvPr id="20" name="Rectangle 19"/>
          <p:cNvSpPr>
            <a:spLocks noChangeArrowheads="1"/>
          </p:cNvSpPr>
          <p:nvPr>
            <p:custDataLst>
              <p:tags r:id="rId18"/>
            </p:custDataLst>
          </p:nvPr>
        </p:nvSpPr>
        <p:spPr bwMode="auto">
          <a:xfrm>
            <a:off x="3048000" y="3171787"/>
            <a:ext cx="1219200" cy="990600"/>
          </a:xfrm>
          <a:prstGeom prst="rect">
            <a:avLst/>
          </a:prstGeom>
          <a:noFill/>
          <a:ln w="25400" algn="ctr">
            <a:solidFill>
              <a:schemeClr val="accent1"/>
            </a:solidFill>
            <a:miter lim="800000"/>
            <a:headEnd/>
            <a:tailEnd/>
          </a:ln>
          <a:effectLst/>
        </p:spPr>
        <p:txBody>
          <a:bodyPr anchor="ctr">
            <a:spAutoFit/>
          </a:bodyPr>
          <a:lstStyle/>
          <a:p>
            <a:endParaRPr lang="en-US"/>
          </a:p>
        </p:txBody>
      </p:sp>
      <p:sp>
        <p:nvSpPr>
          <p:cNvPr id="21" name="Text Box 20"/>
          <p:cNvSpPr txBox="1">
            <a:spLocks noChangeArrowheads="1"/>
          </p:cNvSpPr>
          <p:nvPr>
            <p:custDataLst>
              <p:tags r:id="rId19"/>
            </p:custDataLst>
          </p:nvPr>
        </p:nvSpPr>
        <p:spPr bwMode="auto">
          <a:xfrm>
            <a:off x="2514600" y="2257387"/>
            <a:ext cx="2514600" cy="592150"/>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A</a:t>
            </a:r>
            <a:r>
              <a:rPr lang="en-US" sz="2800" baseline="-25000" dirty="0">
                <a:solidFill>
                  <a:srgbClr val="FFFFFF"/>
                </a:solidFill>
                <a:latin typeface="Calibri"/>
              </a:rPr>
              <a:t>2</a:t>
            </a:r>
            <a:r>
              <a:rPr lang="en-US" sz="2800" dirty="0">
                <a:solidFill>
                  <a:srgbClr val="FFFFFF"/>
                </a:solidFill>
                <a:latin typeface="Calibri"/>
              </a:rPr>
              <a:t> </a:t>
            </a:r>
            <a:r>
              <a:rPr lang="en-US" sz="2800" dirty="0" smtClean="0">
                <a:solidFill>
                  <a:srgbClr val="FFFFFF"/>
                </a:solidFill>
                <a:latin typeface="Calibri"/>
              </a:rPr>
              <a:t>    </a:t>
            </a:r>
            <a:r>
              <a:rPr lang="en-US" sz="2800" dirty="0">
                <a:solidFill>
                  <a:srgbClr val="FFFFFF"/>
                </a:solidFill>
                <a:latin typeface="Calibri"/>
              </a:rPr>
              <a:t>B</a:t>
            </a:r>
            <a:r>
              <a:rPr lang="en-US" sz="2800" baseline="-25000" dirty="0">
                <a:solidFill>
                  <a:srgbClr val="FFFFFF"/>
                </a:solidFill>
                <a:latin typeface="Calibri"/>
              </a:rPr>
              <a:t>2</a:t>
            </a:r>
          </a:p>
        </p:txBody>
      </p:sp>
      <p:sp>
        <p:nvSpPr>
          <p:cNvPr id="22" name="Line 21"/>
          <p:cNvSpPr>
            <a:spLocks noChangeShapeType="1"/>
          </p:cNvSpPr>
          <p:nvPr>
            <p:custDataLst>
              <p:tags r:id="rId20"/>
            </p:custDataLst>
          </p:nvPr>
        </p:nvSpPr>
        <p:spPr bwMode="auto">
          <a:xfrm>
            <a:off x="3352800" y="2790787"/>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23" name="Line 22"/>
          <p:cNvSpPr>
            <a:spLocks noChangeShapeType="1"/>
          </p:cNvSpPr>
          <p:nvPr>
            <p:custDataLst>
              <p:tags r:id="rId21"/>
            </p:custDataLst>
          </p:nvPr>
        </p:nvSpPr>
        <p:spPr bwMode="auto">
          <a:xfrm>
            <a:off x="4038600" y="2790787"/>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24" name="Line 23"/>
          <p:cNvSpPr>
            <a:spLocks noChangeShapeType="1"/>
          </p:cNvSpPr>
          <p:nvPr>
            <p:custDataLst>
              <p:tags r:id="rId22"/>
            </p:custDataLst>
          </p:nvPr>
        </p:nvSpPr>
        <p:spPr bwMode="auto">
          <a:xfrm flipH="1">
            <a:off x="2590800" y="3705187"/>
            <a:ext cx="457200" cy="0"/>
          </a:xfrm>
          <a:prstGeom prst="line">
            <a:avLst/>
          </a:prstGeom>
          <a:noFill/>
          <a:ln w="25400">
            <a:solidFill>
              <a:srgbClr val="FFFFFF"/>
            </a:solidFill>
            <a:round/>
            <a:headEnd type="none" w="med" len="med"/>
            <a:tailEnd type="arrow" w="med" len="med"/>
          </a:ln>
          <a:effectLst/>
        </p:spPr>
        <p:txBody>
          <a:bodyPr anchor="ctr">
            <a:spAutoFit/>
          </a:bodyPr>
          <a:lstStyle/>
          <a:p>
            <a:endParaRPr lang="en-US"/>
          </a:p>
        </p:txBody>
      </p:sp>
      <p:sp>
        <p:nvSpPr>
          <p:cNvPr id="25" name="Line 24"/>
          <p:cNvSpPr>
            <a:spLocks noChangeShapeType="1"/>
          </p:cNvSpPr>
          <p:nvPr>
            <p:custDataLst>
              <p:tags r:id="rId23"/>
            </p:custDataLst>
          </p:nvPr>
        </p:nvSpPr>
        <p:spPr bwMode="auto">
          <a:xfrm>
            <a:off x="3657600" y="4162387"/>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26" name="Text Box 25"/>
          <p:cNvSpPr txBox="1">
            <a:spLocks noChangeArrowheads="1"/>
          </p:cNvSpPr>
          <p:nvPr>
            <p:custDataLst>
              <p:tags r:id="rId24"/>
            </p:custDataLst>
          </p:nvPr>
        </p:nvSpPr>
        <p:spPr bwMode="auto">
          <a:xfrm>
            <a:off x="3276600" y="4543387"/>
            <a:ext cx="8382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2</a:t>
            </a:r>
            <a:endParaRPr lang="en-US" sz="2800" baseline="-25000" dirty="0">
              <a:solidFill>
                <a:srgbClr val="FFFFFF"/>
              </a:solidFill>
              <a:latin typeface="Calibri"/>
            </a:endParaRPr>
          </a:p>
        </p:txBody>
      </p:sp>
      <p:sp>
        <p:nvSpPr>
          <p:cNvPr id="27" name="Rectangle 26"/>
          <p:cNvSpPr>
            <a:spLocks noChangeArrowheads="1"/>
          </p:cNvSpPr>
          <p:nvPr>
            <p:custDataLst>
              <p:tags r:id="rId25"/>
            </p:custDataLst>
          </p:nvPr>
        </p:nvSpPr>
        <p:spPr bwMode="auto">
          <a:xfrm>
            <a:off x="1371600" y="3171787"/>
            <a:ext cx="1219200" cy="990600"/>
          </a:xfrm>
          <a:prstGeom prst="rect">
            <a:avLst/>
          </a:prstGeom>
          <a:noFill/>
          <a:ln w="25400" algn="ctr">
            <a:solidFill>
              <a:schemeClr val="accent1"/>
            </a:solidFill>
            <a:miter lim="800000"/>
            <a:headEnd/>
            <a:tailEnd/>
          </a:ln>
          <a:effectLst/>
        </p:spPr>
        <p:txBody>
          <a:bodyPr anchor="ctr">
            <a:spAutoFit/>
          </a:bodyPr>
          <a:lstStyle/>
          <a:p>
            <a:endParaRPr lang="en-US"/>
          </a:p>
        </p:txBody>
      </p:sp>
      <p:sp>
        <p:nvSpPr>
          <p:cNvPr id="28" name="Text Box 27"/>
          <p:cNvSpPr txBox="1">
            <a:spLocks noChangeArrowheads="1"/>
          </p:cNvSpPr>
          <p:nvPr>
            <p:custDataLst>
              <p:tags r:id="rId26"/>
            </p:custDataLst>
          </p:nvPr>
        </p:nvSpPr>
        <p:spPr bwMode="auto">
          <a:xfrm>
            <a:off x="838200" y="2257387"/>
            <a:ext cx="2514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A</a:t>
            </a:r>
            <a:r>
              <a:rPr lang="en-US" sz="2800" baseline="-25000" dirty="0">
                <a:solidFill>
                  <a:srgbClr val="FFFFFF"/>
                </a:solidFill>
                <a:latin typeface="Calibri"/>
              </a:rPr>
              <a:t>3</a:t>
            </a:r>
            <a:r>
              <a:rPr lang="en-US" sz="2800" dirty="0">
                <a:solidFill>
                  <a:srgbClr val="FFFFFF"/>
                </a:solidFill>
                <a:latin typeface="Calibri"/>
              </a:rPr>
              <a:t>   </a:t>
            </a:r>
            <a:r>
              <a:rPr lang="en-US" sz="2800" dirty="0" smtClean="0">
                <a:solidFill>
                  <a:srgbClr val="FFFFFF"/>
                </a:solidFill>
                <a:latin typeface="Calibri"/>
              </a:rPr>
              <a:t>  B</a:t>
            </a:r>
            <a:r>
              <a:rPr lang="en-US" sz="2800" baseline="-25000" dirty="0" smtClean="0">
                <a:solidFill>
                  <a:srgbClr val="FFFFFF"/>
                </a:solidFill>
                <a:latin typeface="Calibri"/>
              </a:rPr>
              <a:t>3</a:t>
            </a:r>
            <a:endParaRPr lang="en-US" sz="2800" baseline="-25000" dirty="0">
              <a:solidFill>
                <a:srgbClr val="FFFFFF"/>
              </a:solidFill>
              <a:latin typeface="Calibri"/>
            </a:endParaRPr>
          </a:p>
        </p:txBody>
      </p:sp>
      <p:sp>
        <p:nvSpPr>
          <p:cNvPr id="29" name="Line 28"/>
          <p:cNvSpPr>
            <a:spLocks noChangeShapeType="1"/>
          </p:cNvSpPr>
          <p:nvPr>
            <p:custDataLst>
              <p:tags r:id="rId27"/>
            </p:custDataLst>
          </p:nvPr>
        </p:nvSpPr>
        <p:spPr bwMode="auto">
          <a:xfrm>
            <a:off x="1676400" y="2790787"/>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30" name="Line 29"/>
          <p:cNvSpPr>
            <a:spLocks noChangeShapeType="1"/>
          </p:cNvSpPr>
          <p:nvPr>
            <p:custDataLst>
              <p:tags r:id="rId28"/>
            </p:custDataLst>
          </p:nvPr>
        </p:nvSpPr>
        <p:spPr bwMode="auto">
          <a:xfrm>
            <a:off x="2362200" y="2790787"/>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31" name="Line 30"/>
          <p:cNvSpPr>
            <a:spLocks noChangeShapeType="1"/>
          </p:cNvSpPr>
          <p:nvPr>
            <p:custDataLst>
              <p:tags r:id="rId29"/>
            </p:custDataLst>
          </p:nvPr>
        </p:nvSpPr>
        <p:spPr bwMode="auto">
          <a:xfrm flipH="1">
            <a:off x="762000" y="3705187"/>
            <a:ext cx="609600" cy="0"/>
          </a:xfrm>
          <a:prstGeom prst="line">
            <a:avLst/>
          </a:prstGeom>
          <a:noFill/>
          <a:ln w="25400">
            <a:solidFill>
              <a:srgbClr val="FFFFFF"/>
            </a:solidFill>
            <a:round/>
            <a:headEnd type="none" w="med" len="med"/>
            <a:tailEnd type="arrow" w="med" len="med"/>
          </a:ln>
          <a:effectLst/>
        </p:spPr>
        <p:txBody>
          <a:bodyPr wrap="square" anchor="ctr">
            <a:spAutoFit/>
          </a:bodyPr>
          <a:lstStyle/>
          <a:p>
            <a:endParaRPr lang="en-US"/>
          </a:p>
        </p:txBody>
      </p:sp>
      <p:sp>
        <p:nvSpPr>
          <p:cNvPr id="32" name="Line 31"/>
          <p:cNvSpPr>
            <a:spLocks noChangeShapeType="1"/>
          </p:cNvSpPr>
          <p:nvPr>
            <p:custDataLst>
              <p:tags r:id="rId30"/>
            </p:custDataLst>
          </p:nvPr>
        </p:nvSpPr>
        <p:spPr bwMode="auto">
          <a:xfrm>
            <a:off x="1981200" y="4162387"/>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33" name="Text Box 32"/>
          <p:cNvSpPr txBox="1">
            <a:spLocks noChangeArrowheads="1"/>
          </p:cNvSpPr>
          <p:nvPr>
            <p:custDataLst>
              <p:tags r:id="rId31"/>
            </p:custDataLst>
          </p:nvPr>
        </p:nvSpPr>
        <p:spPr bwMode="auto">
          <a:xfrm>
            <a:off x="1600200" y="4543387"/>
            <a:ext cx="8382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3</a:t>
            </a:r>
            <a:endParaRPr lang="en-US" sz="2800" baseline="-25000" dirty="0">
              <a:solidFill>
                <a:srgbClr val="FFFFFF"/>
              </a:solidFill>
              <a:latin typeface="Calibri"/>
            </a:endParaRPr>
          </a:p>
        </p:txBody>
      </p:sp>
      <p:sp>
        <p:nvSpPr>
          <p:cNvPr id="48" name="Text Box 10"/>
          <p:cNvSpPr txBox="1">
            <a:spLocks noChangeArrowheads="1"/>
          </p:cNvSpPr>
          <p:nvPr>
            <p:custDataLst>
              <p:tags r:id="rId32"/>
            </p:custDataLst>
          </p:nvPr>
        </p:nvSpPr>
        <p:spPr bwMode="auto">
          <a:xfrm>
            <a:off x="7924800" y="3400387"/>
            <a:ext cx="8382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C</a:t>
            </a:r>
            <a:r>
              <a:rPr lang="en-US" sz="2800" baseline="-25000" dirty="0" smtClean="0">
                <a:solidFill>
                  <a:srgbClr val="FFFFFF"/>
                </a:solidFill>
                <a:latin typeface="Calibri"/>
              </a:rPr>
              <a:t>0</a:t>
            </a:r>
            <a:endParaRPr lang="en-US" sz="2800" baseline="-25000" dirty="0">
              <a:solidFill>
                <a:srgbClr val="FFFFFF"/>
              </a:solidFill>
              <a:latin typeface="Calibri"/>
            </a:endParaRPr>
          </a:p>
        </p:txBody>
      </p:sp>
      <p:pic>
        <p:nvPicPr>
          <p:cNvPr id="15362" name="CP3 Ink 744b174f-4289-4335-a6e9-d24c63add52b"/>
          <p:cNvPicPr>
            <a:picLocks noChangeAspect="1" noChangeArrowheads="1"/>
          </p:cNvPicPr>
          <p:nvPr>
            <p:custDataLst>
              <p:tags r:id="rId33"/>
            </p:custDataLst>
          </p:nvPr>
        </p:nvPicPr>
        <p:blipFill>
          <a:blip r:embed="rId36">
            <a:extLst>
              <a:ext uri="{28A0092B-C50C-407E-A947-70E740481C1C}">
                <a14:useLocalDpi xmlns:a14="http://schemas.microsoft.com/office/drawing/2010/main" val="0"/>
              </a:ext>
            </a:extLst>
          </a:blip>
          <a:srcRect/>
          <a:stretch>
            <a:fillRect/>
          </a:stretch>
        </p:blipFill>
        <p:spPr bwMode="auto">
          <a:xfrm>
            <a:off x="622545" y="1847040"/>
            <a:ext cx="8085151" cy="812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089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2754" name="Rectangle 2"/>
          <p:cNvSpPr>
            <a:spLocks noGrp="1" noChangeArrowheads="1"/>
          </p:cNvSpPr>
          <p:nvPr>
            <p:ph type="title"/>
            <p:custDataLst>
              <p:tags r:id="rId1"/>
            </p:custDataLst>
          </p:nvPr>
        </p:nvSpPr>
        <p:spPr/>
        <p:txBody>
          <a:bodyPr>
            <a:normAutofit fontScale="90000"/>
          </a:bodyPr>
          <a:lstStyle/>
          <a:p>
            <a:r>
              <a:rPr lang="en-US"/>
              <a:t>Performance</a:t>
            </a:r>
          </a:p>
        </p:txBody>
      </p:sp>
      <p:sp>
        <p:nvSpPr>
          <p:cNvPr id="2122755" name="Rectangle 3"/>
          <p:cNvSpPr>
            <a:spLocks noGrp="1" noChangeArrowheads="1"/>
          </p:cNvSpPr>
          <p:nvPr>
            <p:ph type="body" idx="1"/>
            <p:custDataLst>
              <p:tags r:id="rId2"/>
            </p:custDataLst>
          </p:nvPr>
        </p:nvSpPr>
        <p:spPr>
          <a:xfrm>
            <a:off x="457200" y="777875"/>
            <a:ext cx="8283575" cy="6003925"/>
          </a:xfrm>
        </p:spPr>
        <p:txBody>
          <a:bodyPr/>
          <a:lstStyle/>
          <a:p>
            <a:r>
              <a:rPr lang="en-US" dirty="0"/>
              <a:t>Speed of a circuit is affected by the number of gates in series (on the </a:t>
            </a:r>
            <a:r>
              <a:rPr lang="en-US" i="1" dirty="0">
                <a:solidFill>
                  <a:schemeClr val="accent1"/>
                </a:solidFill>
              </a:rPr>
              <a:t>critical path</a:t>
            </a:r>
            <a:r>
              <a:rPr lang="en-US" dirty="0">
                <a:solidFill>
                  <a:schemeClr val="accent1"/>
                </a:solidFill>
              </a:rPr>
              <a:t> </a:t>
            </a:r>
            <a:r>
              <a:rPr lang="en-US" dirty="0"/>
              <a:t>or the </a:t>
            </a:r>
            <a:r>
              <a:rPr lang="en-US" i="1" dirty="0"/>
              <a:t>deepest level of logic</a:t>
            </a:r>
            <a:r>
              <a:rPr lang="en-US" dirty="0"/>
              <a:t>)</a:t>
            </a:r>
          </a:p>
          <a:p>
            <a:endParaRPr lang="en-US" dirty="0"/>
          </a:p>
          <a:p>
            <a:endParaRPr lang="en-US" dirty="0"/>
          </a:p>
          <a:p>
            <a:endParaRPr lang="en-US" dirty="0"/>
          </a:p>
          <a:p>
            <a:endParaRPr lang="en-US" dirty="0" smtClean="0"/>
          </a:p>
        </p:txBody>
      </p:sp>
      <p:cxnSp>
        <p:nvCxnSpPr>
          <p:cNvPr id="11" name="Straight Connector 10"/>
          <p:cNvCxnSpPr/>
          <p:nvPr>
            <p:custDataLst>
              <p:tags r:id="rId3"/>
            </p:custDataLst>
          </p:nvPr>
        </p:nvCxnSpPr>
        <p:spPr>
          <a:xfrm rot="10800000">
            <a:off x="2971800" y="3216275"/>
            <a:ext cx="381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p:cNvSpPr/>
          <p:nvPr>
            <p:custDataLst>
              <p:tags r:id="rId4"/>
            </p:custDataLst>
          </p:nvPr>
        </p:nvSpPr>
        <p:spPr>
          <a:xfrm>
            <a:off x="3352800" y="2759075"/>
            <a:ext cx="2514600" cy="9144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Combinational</a:t>
            </a:r>
          </a:p>
          <a:p>
            <a:pPr algn="ctr"/>
            <a:r>
              <a:rPr lang="en-US" dirty="0" smtClean="0"/>
              <a:t>Logic</a:t>
            </a:r>
            <a:endParaRPr lang="en-US" dirty="0"/>
          </a:p>
        </p:txBody>
      </p:sp>
      <p:cxnSp>
        <p:nvCxnSpPr>
          <p:cNvPr id="17" name="Straight Connector 16"/>
          <p:cNvCxnSpPr/>
          <p:nvPr>
            <p:custDataLst>
              <p:tags r:id="rId5"/>
            </p:custDataLst>
          </p:nvPr>
        </p:nvCxnSpPr>
        <p:spPr>
          <a:xfrm rot="10800000">
            <a:off x="5867400" y="3216275"/>
            <a:ext cx="381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custDataLst>
              <p:tags r:id="rId6"/>
            </p:custDataLst>
          </p:nvPr>
        </p:nvCxnSpPr>
        <p:spPr>
          <a:xfrm flipV="1">
            <a:off x="2971800" y="4202410"/>
            <a:ext cx="3276600" cy="4466"/>
          </a:xfrm>
          <a:prstGeom prst="line">
            <a:avLst/>
          </a:prstGeom>
          <a:ln w="571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6" name="Rectangle 25"/>
          <p:cNvSpPr/>
          <p:nvPr>
            <p:custDataLst>
              <p:tags r:id="rId7"/>
            </p:custDataLst>
          </p:nvPr>
        </p:nvSpPr>
        <p:spPr>
          <a:xfrm>
            <a:off x="3581400" y="4202410"/>
            <a:ext cx="1981200" cy="584775"/>
          </a:xfrm>
          <a:prstGeom prst="rect">
            <a:avLst/>
          </a:prstGeom>
          <a:ln>
            <a:noFill/>
          </a:ln>
        </p:spPr>
        <p:txBody>
          <a:bodyPr wrap="square">
            <a:spAutoFit/>
          </a:bodyPr>
          <a:lstStyle/>
          <a:p>
            <a:r>
              <a:rPr lang="en-US" sz="3200" dirty="0" err="1" smtClean="0"/>
              <a:t>t</a:t>
            </a:r>
            <a:r>
              <a:rPr lang="en-US" sz="3200" baseline="-25000" dirty="0" err="1" smtClean="0"/>
              <a:t>combinational</a:t>
            </a:r>
            <a:endParaRPr lang="en-US" sz="3200" baseline="-25000" dirty="0" smtClean="0"/>
          </a:p>
        </p:txBody>
      </p:sp>
      <p:sp>
        <p:nvSpPr>
          <p:cNvPr id="48" name="TextBox 47"/>
          <p:cNvSpPr txBox="1"/>
          <p:nvPr>
            <p:custDataLst>
              <p:tags r:id="rId8"/>
            </p:custDataLst>
          </p:nvPr>
        </p:nvSpPr>
        <p:spPr>
          <a:xfrm rot="16200000">
            <a:off x="1866901" y="2720974"/>
            <a:ext cx="1219200" cy="990602"/>
          </a:xfrm>
          <a:prstGeom prst="rect">
            <a:avLst/>
          </a:prstGeom>
          <a:noFill/>
          <a:ln w="28575">
            <a:solidFill>
              <a:schemeClr val="tx1"/>
            </a:solidFill>
          </a:ln>
        </p:spPr>
        <p:txBody>
          <a:bodyPr wrap="none" lIns="0" tIns="0" rIns="0" bIns="0" rtlCol="0" anchor="ctr" anchorCtr="0">
            <a:noAutofit/>
          </a:bodyPr>
          <a:lstStyle/>
          <a:p>
            <a:pPr algn="ctr"/>
            <a:r>
              <a:rPr lang="en-US" sz="2800" dirty="0" smtClean="0"/>
              <a:t>inputs</a:t>
            </a:r>
            <a:br>
              <a:rPr lang="en-US" sz="2800" dirty="0" smtClean="0"/>
            </a:br>
            <a:r>
              <a:rPr lang="en-US" sz="2800" dirty="0" smtClean="0"/>
              <a:t>arrive</a:t>
            </a:r>
          </a:p>
        </p:txBody>
      </p:sp>
      <p:sp>
        <p:nvSpPr>
          <p:cNvPr id="54" name="TextBox 53"/>
          <p:cNvSpPr txBox="1"/>
          <p:nvPr>
            <p:custDataLst>
              <p:tags r:id="rId9"/>
            </p:custDataLst>
          </p:nvPr>
        </p:nvSpPr>
        <p:spPr>
          <a:xfrm rot="16200000">
            <a:off x="5981701" y="2720974"/>
            <a:ext cx="1524000" cy="990602"/>
          </a:xfrm>
          <a:prstGeom prst="rect">
            <a:avLst/>
          </a:prstGeom>
          <a:noFill/>
          <a:ln w="28575">
            <a:solidFill>
              <a:schemeClr val="tx1"/>
            </a:solidFill>
          </a:ln>
        </p:spPr>
        <p:txBody>
          <a:bodyPr wrap="none" lIns="0" tIns="0" rIns="0" bIns="0" rtlCol="0" anchor="ctr" anchorCtr="0">
            <a:noAutofit/>
          </a:bodyPr>
          <a:lstStyle/>
          <a:p>
            <a:pPr algn="ctr"/>
            <a:r>
              <a:rPr lang="en-US" sz="2800" dirty="0" smtClean="0"/>
              <a:t>outputs</a:t>
            </a:r>
            <a:br>
              <a:rPr lang="en-US" sz="2800" dirty="0" smtClean="0"/>
            </a:br>
            <a:r>
              <a:rPr lang="en-US" sz="2800" dirty="0" smtClean="0"/>
              <a:t>expected</a:t>
            </a:r>
          </a:p>
        </p:txBody>
      </p:sp>
      <p:pic>
        <p:nvPicPr>
          <p:cNvPr id="13" name="CP3 Ink 9d0c5669-ea8a-4488-a945-cc1cc10b32b4"/>
          <p:cNvPicPr>
            <a:picLocks noChangeAspect="1" noChangeArrowheads="1"/>
          </p:cNvPicPr>
          <p:nvPr>
            <p:custDataLst>
              <p:tags r:id="rId10"/>
            </p:custDataLst>
          </p:nvPr>
        </p:nvPicPr>
        <p:blipFill>
          <a:blip r:embed="rId13">
            <a:extLst>
              <a:ext uri="{28A0092B-C50C-407E-A947-70E740481C1C}">
                <a14:useLocalDpi xmlns:a14="http://schemas.microsoft.com/office/drawing/2010/main" val="0"/>
              </a:ext>
            </a:extLst>
          </a:blip>
          <a:srcRect/>
          <a:stretch>
            <a:fillRect/>
          </a:stretch>
        </p:blipFill>
        <p:spPr bwMode="auto">
          <a:xfrm>
            <a:off x="2962920" y="2109240"/>
            <a:ext cx="3390000" cy="2131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116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4802" name="Rectangle 2"/>
          <p:cNvSpPr>
            <a:spLocks noChangeArrowheads="1"/>
          </p:cNvSpPr>
          <p:nvPr>
            <p:custDataLst>
              <p:tags r:id="rId1"/>
            </p:custDataLst>
          </p:nvPr>
        </p:nvSpPr>
        <p:spPr bwMode="auto">
          <a:xfrm>
            <a:off x="3378994" y="1735667"/>
            <a:ext cx="936625" cy="1152525"/>
          </a:xfrm>
          <a:prstGeom prst="rect">
            <a:avLst/>
          </a:prstGeom>
          <a:noFill/>
          <a:ln w="28575">
            <a:solidFill>
              <a:schemeClr val="accent1"/>
            </a:solidFill>
            <a:miter lim="800000"/>
            <a:headEnd/>
            <a:tailEnd/>
          </a:ln>
          <a:effectLst/>
        </p:spPr>
        <p:txBody>
          <a:bodyPr wrap="none" anchor="ctr"/>
          <a:lstStyle/>
          <a:p>
            <a:pPr algn="ctr" eaLnBrk="1" hangingPunct="1"/>
            <a:endParaRPr kumimoji="1" lang="en-US" altLang="zh-TW" sz="2000">
              <a:latin typeface="Arial" charset="0"/>
              <a:ea typeface="新細明體" charset="-120"/>
            </a:endParaRPr>
          </a:p>
        </p:txBody>
      </p:sp>
      <p:sp>
        <p:nvSpPr>
          <p:cNvPr id="2124803" name="Rectangle 3"/>
          <p:cNvSpPr>
            <a:spLocks noGrp="1" noChangeArrowheads="1"/>
          </p:cNvSpPr>
          <p:nvPr>
            <p:ph type="title"/>
            <p:custDataLst>
              <p:tags r:id="rId2"/>
            </p:custDataLst>
          </p:nvPr>
        </p:nvSpPr>
        <p:spPr/>
        <p:txBody>
          <a:bodyPr>
            <a:noAutofit/>
          </a:bodyPr>
          <a:lstStyle/>
          <a:p>
            <a:r>
              <a:rPr lang="en-US" altLang="zh-TW">
                <a:ea typeface="新細明體" charset="-120"/>
              </a:rPr>
              <a:t>4-bit Ripple Carry Adder</a:t>
            </a:r>
          </a:p>
        </p:txBody>
      </p:sp>
      <p:sp>
        <p:nvSpPr>
          <p:cNvPr id="2124804" name="Rectangle 4"/>
          <p:cNvSpPr>
            <a:spLocks noChangeArrowheads="1"/>
          </p:cNvSpPr>
          <p:nvPr>
            <p:custDataLst>
              <p:tags r:id="rId3"/>
            </p:custDataLst>
          </p:nvPr>
        </p:nvSpPr>
        <p:spPr bwMode="auto">
          <a:xfrm>
            <a:off x="1851733" y="1735667"/>
            <a:ext cx="936625" cy="1152525"/>
          </a:xfrm>
          <a:prstGeom prst="rect">
            <a:avLst/>
          </a:prstGeom>
          <a:noFill/>
          <a:ln w="28575">
            <a:solidFill>
              <a:schemeClr val="accent1"/>
            </a:solidFill>
            <a:miter lim="800000"/>
            <a:headEnd/>
            <a:tailEnd/>
          </a:ln>
          <a:effectLst/>
        </p:spPr>
        <p:txBody>
          <a:bodyPr wrap="none" anchor="ctr"/>
          <a:lstStyle/>
          <a:p>
            <a:pPr algn="ctr" eaLnBrk="1" hangingPunct="1"/>
            <a:endParaRPr kumimoji="1" lang="en-US" altLang="zh-TW" sz="2000">
              <a:latin typeface="Arial" charset="0"/>
              <a:ea typeface="新細明體" charset="-120"/>
            </a:endParaRPr>
          </a:p>
        </p:txBody>
      </p:sp>
      <p:sp>
        <p:nvSpPr>
          <p:cNvPr id="2124805" name="Line 5"/>
          <p:cNvSpPr>
            <a:spLocks noChangeShapeType="1"/>
          </p:cNvSpPr>
          <p:nvPr>
            <p:custDataLst>
              <p:tags r:id="rId4"/>
            </p:custDataLst>
          </p:nvPr>
        </p:nvSpPr>
        <p:spPr bwMode="auto">
          <a:xfrm>
            <a:off x="2158120" y="1303867"/>
            <a:ext cx="0" cy="431800"/>
          </a:xfrm>
          <a:prstGeom prst="line">
            <a:avLst/>
          </a:prstGeom>
          <a:noFill/>
          <a:ln w="28575">
            <a:solidFill>
              <a:srgbClr val="FFFFFF"/>
            </a:solidFill>
            <a:round/>
            <a:headEnd/>
            <a:tailEnd type="arrow" w="lg" len="lg"/>
          </a:ln>
          <a:effectLst/>
        </p:spPr>
        <p:txBody>
          <a:bodyPr/>
          <a:lstStyle/>
          <a:p>
            <a:endParaRPr lang="en-US" sz="2000"/>
          </a:p>
        </p:txBody>
      </p:sp>
      <p:sp>
        <p:nvSpPr>
          <p:cNvPr id="2124806" name="Line 6"/>
          <p:cNvSpPr>
            <a:spLocks noChangeShapeType="1"/>
          </p:cNvSpPr>
          <p:nvPr>
            <p:custDataLst>
              <p:tags r:id="rId5"/>
            </p:custDataLst>
          </p:nvPr>
        </p:nvSpPr>
        <p:spPr bwMode="auto">
          <a:xfrm>
            <a:off x="2570870" y="1303867"/>
            <a:ext cx="0" cy="431800"/>
          </a:xfrm>
          <a:prstGeom prst="line">
            <a:avLst/>
          </a:prstGeom>
          <a:noFill/>
          <a:ln w="28575">
            <a:solidFill>
              <a:srgbClr val="FFFFFF"/>
            </a:solidFill>
            <a:round/>
            <a:headEnd/>
            <a:tailEnd type="arrow" w="lg" len="lg"/>
          </a:ln>
          <a:effectLst/>
        </p:spPr>
        <p:txBody>
          <a:bodyPr/>
          <a:lstStyle/>
          <a:p>
            <a:endParaRPr lang="en-US" sz="2000"/>
          </a:p>
        </p:txBody>
      </p:sp>
      <p:sp>
        <p:nvSpPr>
          <p:cNvPr id="2124807" name="Line 7"/>
          <p:cNvSpPr>
            <a:spLocks noChangeShapeType="1"/>
          </p:cNvSpPr>
          <p:nvPr>
            <p:custDataLst>
              <p:tags r:id="rId6"/>
            </p:custDataLst>
          </p:nvPr>
        </p:nvSpPr>
        <p:spPr bwMode="auto">
          <a:xfrm>
            <a:off x="2354970" y="2888192"/>
            <a:ext cx="0" cy="504825"/>
          </a:xfrm>
          <a:prstGeom prst="line">
            <a:avLst/>
          </a:prstGeom>
          <a:noFill/>
          <a:ln w="28575">
            <a:solidFill>
              <a:srgbClr val="FFFFFF"/>
            </a:solidFill>
            <a:round/>
            <a:headEnd/>
            <a:tailEnd type="arrow" w="lg" len="lg"/>
          </a:ln>
          <a:effectLst/>
        </p:spPr>
        <p:txBody>
          <a:bodyPr/>
          <a:lstStyle/>
          <a:p>
            <a:endParaRPr lang="en-US" sz="2800"/>
          </a:p>
        </p:txBody>
      </p:sp>
      <p:sp>
        <p:nvSpPr>
          <p:cNvPr id="2124808" name="Line 8"/>
          <p:cNvSpPr>
            <a:spLocks noChangeShapeType="1"/>
          </p:cNvSpPr>
          <p:nvPr>
            <p:custDataLst>
              <p:tags r:id="rId7"/>
            </p:custDataLst>
          </p:nvPr>
        </p:nvSpPr>
        <p:spPr bwMode="auto">
          <a:xfrm flipH="1">
            <a:off x="1419933" y="2384955"/>
            <a:ext cx="431800" cy="0"/>
          </a:xfrm>
          <a:prstGeom prst="line">
            <a:avLst/>
          </a:prstGeom>
          <a:noFill/>
          <a:ln w="28575">
            <a:solidFill>
              <a:srgbClr val="FFFFFF"/>
            </a:solidFill>
            <a:round/>
            <a:headEnd/>
            <a:tailEnd type="arrow" w="lg" len="lg"/>
          </a:ln>
          <a:effectLst/>
        </p:spPr>
        <p:txBody>
          <a:bodyPr/>
          <a:lstStyle/>
          <a:p>
            <a:endParaRPr lang="en-US" sz="2800"/>
          </a:p>
        </p:txBody>
      </p:sp>
      <p:sp>
        <p:nvSpPr>
          <p:cNvPr id="2124809" name="Text Box 9"/>
          <p:cNvSpPr txBox="1">
            <a:spLocks noChangeArrowheads="1"/>
          </p:cNvSpPr>
          <p:nvPr>
            <p:custDataLst>
              <p:tags r:id="rId8"/>
            </p:custDataLst>
          </p:nvPr>
        </p:nvSpPr>
        <p:spPr bwMode="auto">
          <a:xfrm>
            <a:off x="1853320" y="891117"/>
            <a:ext cx="514885" cy="523220"/>
          </a:xfrm>
          <a:prstGeom prst="rect">
            <a:avLst/>
          </a:prstGeom>
          <a:noFill/>
          <a:ln w="28575">
            <a:noFill/>
            <a:miter lim="800000"/>
            <a:headEnd/>
            <a:tailEnd/>
          </a:ln>
          <a:effectLst/>
        </p:spPr>
        <p:txBody>
          <a:bodyPr wrap="none">
            <a:spAutoFit/>
          </a:bodyPr>
          <a:lstStyle/>
          <a:p>
            <a:pPr eaLnBrk="1" hangingPunct="1"/>
            <a:r>
              <a:rPr kumimoji="1" lang="en-US" altLang="zh-TW" sz="2800" dirty="0">
                <a:solidFill>
                  <a:srgbClr val="FFFFFF"/>
                </a:solidFill>
                <a:latin typeface="Calibri"/>
                <a:ea typeface="新細明體" charset="-120"/>
              </a:rPr>
              <a:t>A</a:t>
            </a:r>
            <a:r>
              <a:rPr kumimoji="1" lang="en-US" altLang="zh-TW" sz="2800" baseline="-25000" dirty="0">
                <a:solidFill>
                  <a:srgbClr val="FFFFFF"/>
                </a:solidFill>
                <a:latin typeface="Calibri"/>
                <a:ea typeface="新細明體" charset="-120"/>
              </a:rPr>
              <a:t>3</a:t>
            </a:r>
          </a:p>
        </p:txBody>
      </p:sp>
      <p:sp>
        <p:nvSpPr>
          <p:cNvPr id="2124810" name="Text Box 10"/>
          <p:cNvSpPr txBox="1">
            <a:spLocks noChangeArrowheads="1"/>
          </p:cNvSpPr>
          <p:nvPr>
            <p:custDataLst>
              <p:tags r:id="rId9"/>
            </p:custDataLst>
          </p:nvPr>
        </p:nvSpPr>
        <p:spPr bwMode="auto">
          <a:xfrm>
            <a:off x="2393156" y="891117"/>
            <a:ext cx="502061" cy="523220"/>
          </a:xfrm>
          <a:prstGeom prst="rect">
            <a:avLst/>
          </a:prstGeom>
          <a:noFill/>
          <a:ln w="28575">
            <a:noFill/>
            <a:miter lim="800000"/>
            <a:headEnd/>
            <a:tailEnd/>
          </a:ln>
          <a:effectLst/>
        </p:spPr>
        <p:txBody>
          <a:bodyPr wrap="none">
            <a:spAutoFit/>
          </a:bodyPr>
          <a:lstStyle/>
          <a:p>
            <a:pPr eaLnBrk="1" hangingPunct="1"/>
            <a:r>
              <a:rPr kumimoji="1" lang="en-US" altLang="zh-TW" sz="2800" dirty="0">
                <a:solidFill>
                  <a:srgbClr val="FFFFFF"/>
                </a:solidFill>
                <a:latin typeface="Calibri"/>
                <a:ea typeface="新細明體" charset="-120"/>
              </a:rPr>
              <a:t>B</a:t>
            </a:r>
            <a:r>
              <a:rPr kumimoji="1" lang="en-US" altLang="zh-TW" sz="2800" baseline="-25000" dirty="0">
                <a:solidFill>
                  <a:srgbClr val="FFFFFF"/>
                </a:solidFill>
                <a:latin typeface="Calibri"/>
                <a:ea typeface="新細明體" charset="-120"/>
              </a:rPr>
              <a:t>3</a:t>
            </a:r>
          </a:p>
        </p:txBody>
      </p:sp>
      <p:sp>
        <p:nvSpPr>
          <p:cNvPr id="2124811" name="Text Box 11"/>
          <p:cNvSpPr txBox="1">
            <a:spLocks noChangeArrowheads="1"/>
          </p:cNvSpPr>
          <p:nvPr>
            <p:custDataLst>
              <p:tags r:id="rId10"/>
            </p:custDataLst>
          </p:nvPr>
        </p:nvSpPr>
        <p:spPr bwMode="auto">
          <a:xfrm>
            <a:off x="2158120" y="3340630"/>
            <a:ext cx="471604" cy="523220"/>
          </a:xfrm>
          <a:prstGeom prst="rect">
            <a:avLst/>
          </a:prstGeom>
          <a:noFill/>
          <a:ln w="28575">
            <a:noFill/>
            <a:miter lim="800000"/>
            <a:headEnd/>
            <a:tailEnd/>
          </a:ln>
          <a:effectLst/>
        </p:spPr>
        <p:txBody>
          <a:bodyPr wrap="none">
            <a:spAutoFit/>
          </a:bodyPr>
          <a:lstStyle/>
          <a:p>
            <a:pPr eaLnBrk="1" hangingPunct="1"/>
            <a:r>
              <a:rPr kumimoji="1" lang="en-US" altLang="zh-TW" sz="2800" dirty="0">
                <a:solidFill>
                  <a:srgbClr val="FFFFFF"/>
                </a:solidFill>
                <a:latin typeface="Calibri"/>
                <a:ea typeface="新細明體" charset="-120"/>
              </a:rPr>
              <a:t>S</a:t>
            </a:r>
            <a:r>
              <a:rPr kumimoji="1" lang="en-US" altLang="zh-TW" sz="2800" baseline="-25000" dirty="0" smtClean="0">
                <a:solidFill>
                  <a:srgbClr val="FFFFFF"/>
                </a:solidFill>
                <a:latin typeface="Calibri"/>
                <a:ea typeface="新細明體" charset="-120"/>
              </a:rPr>
              <a:t>3</a:t>
            </a:r>
            <a:endParaRPr kumimoji="1" lang="en-US" altLang="zh-TW" sz="2800" baseline="-25000" dirty="0">
              <a:solidFill>
                <a:srgbClr val="FFFFFF"/>
              </a:solidFill>
              <a:latin typeface="Calibri"/>
              <a:ea typeface="新細明體" charset="-120"/>
            </a:endParaRPr>
          </a:p>
        </p:txBody>
      </p:sp>
      <p:sp>
        <p:nvSpPr>
          <p:cNvPr id="2124812" name="Text Box 12"/>
          <p:cNvSpPr txBox="1">
            <a:spLocks noChangeArrowheads="1"/>
          </p:cNvSpPr>
          <p:nvPr>
            <p:custDataLst>
              <p:tags r:id="rId11"/>
            </p:custDataLst>
          </p:nvPr>
        </p:nvSpPr>
        <p:spPr bwMode="auto">
          <a:xfrm>
            <a:off x="869156" y="2110317"/>
            <a:ext cx="497252" cy="523220"/>
          </a:xfrm>
          <a:prstGeom prst="rect">
            <a:avLst/>
          </a:prstGeom>
          <a:noFill/>
          <a:ln w="28575">
            <a:noFill/>
            <a:miter lim="800000"/>
            <a:headEnd/>
            <a:tailEnd/>
          </a:ln>
          <a:effectLst/>
        </p:spPr>
        <p:txBody>
          <a:bodyPr wrap="none">
            <a:spAutoFit/>
          </a:bodyPr>
          <a:lstStyle/>
          <a:p>
            <a:pPr eaLnBrk="1" hangingPunct="1"/>
            <a:r>
              <a:rPr kumimoji="1" lang="en-US" altLang="zh-TW" sz="2800" dirty="0">
                <a:solidFill>
                  <a:srgbClr val="FFFFFF"/>
                </a:solidFill>
                <a:latin typeface="Calibri"/>
                <a:ea typeface="新細明體" charset="-120"/>
              </a:rPr>
              <a:t>C</a:t>
            </a:r>
            <a:r>
              <a:rPr kumimoji="1" lang="en-US" altLang="zh-TW" sz="2800" baseline="-25000" dirty="0">
                <a:solidFill>
                  <a:srgbClr val="FFFFFF"/>
                </a:solidFill>
                <a:latin typeface="Calibri"/>
                <a:ea typeface="新細明體" charset="-120"/>
              </a:rPr>
              <a:t>4</a:t>
            </a:r>
          </a:p>
        </p:txBody>
      </p:sp>
      <p:sp>
        <p:nvSpPr>
          <p:cNvPr id="2124813" name="Rectangle 13"/>
          <p:cNvSpPr>
            <a:spLocks noChangeArrowheads="1"/>
          </p:cNvSpPr>
          <p:nvPr>
            <p:custDataLst>
              <p:tags r:id="rId12"/>
            </p:custDataLst>
          </p:nvPr>
        </p:nvSpPr>
        <p:spPr bwMode="auto">
          <a:xfrm>
            <a:off x="4914740" y="1735667"/>
            <a:ext cx="936625" cy="1152525"/>
          </a:xfrm>
          <a:prstGeom prst="rect">
            <a:avLst/>
          </a:prstGeom>
          <a:noFill/>
          <a:ln w="28575">
            <a:solidFill>
              <a:schemeClr val="accent1"/>
            </a:solidFill>
            <a:miter lim="800000"/>
            <a:headEnd/>
            <a:tailEnd/>
          </a:ln>
          <a:effectLst/>
        </p:spPr>
        <p:txBody>
          <a:bodyPr wrap="none" anchor="ctr"/>
          <a:lstStyle/>
          <a:p>
            <a:pPr algn="ctr" eaLnBrk="1" hangingPunct="1"/>
            <a:endParaRPr kumimoji="1" lang="en-US" altLang="zh-TW" sz="2000">
              <a:latin typeface="Arial" charset="0"/>
              <a:ea typeface="新細明體" charset="-120"/>
            </a:endParaRPr>
          </a:p>
        </p:txBody>
      </p:sp>
      <p:sp>
        <p:nvSpPr>
          <p:cNvPr id="2124814" name="Line 14"/>
          <p:cNvSpPr>
            <a:spLocks noChangeShapeType="1"/>
          </p:cNvSpPr>
          <p:nvPr>
            <p:custDataLst>
              <p:tags r:id="rId13"/>
            </p:custDataLst>
          </p:nvPr>
        </p:nvSpPr>
        <p:spPr bwMode="auto">
          <a:xfrm>
            <a:off x="5231906" y="1303867"/>
            <a:ext cx="0" cy="431800"/>
          </a:xfrm>
          <a:prstGeom prst="line">
            <a:avLst/>
          </a:prstGeom>
          <a:noFill/>
          <a:ln w="28575">
            <a:solidFill>
              <a:srgbClr val="FFFFFF"/>
            </a:solidFill>
            <a:round/>
            <a:headEnd/>
            <a:tailEnd type="arrow" w="lg" len="lg"/>
          </a:ln>
          <a:effectLst/>
        </p:spPr>
        <p:txBody>
          <a:bodyPr/>
          <a:lstStyle/>
          <a:p>
            <a:endParaRPr lang="en-US" sz="2000"/>
          </a:p>
        </p:txBody>
      </p:sp>
      <p:sp>
        <p:nvSpPr>
          <p:cNvPr id="2124815" name="Line 15"/>
          <p:cNvSpPr>
            <a:spLocks noChangeShapeType="1"/>
          </p:cNvSpPr>
          <p:nvPr>
            <p:custDataLst>
              <p:tags r:id="rId14"/>
            </p:custDataLst>
          </p:nvPr>
        </p:nvSpPr>
        <p:spPr bwMode="auto">
          <a:xfrm>
            <a:off x="5633877" y="1303867"/>
            <a:ext cx="0" cy="431800"/>
          </a:xfrm>
          <a:prstGeom prst="line">
            <a:avLst/>
          </a:prstGeom>
          <a:noFill/>
          <a:ln w="28575">
            <a:solidFill>
              <a:srgbClr val="FFFFFF"/>
            </a:solidFill>
            <a:round/>
            <a:headEnd/>
            <a:tailEnd type="arrow" w="lg" len="lg"/>
          </a:ln>
          <a:effectLst/>
        </p:spPr>
        <p:txBody>
          <a:bodyPr/>
          <a:lstStyle/>
          <a:p>
            <a:endParaRPr lang="en-US" sz="2000"/>
          </a:p>
        </p:txBody>
      </p:sp>
      <p:sp>
        <p:nvSpPr>
          <p:cNvPr id="2124816" name="Line 16"/>
          <p:cNvSpPr>
            <a:spLocks noChangeShapeType="1"/>
          </p:cNvSpPr>
          <p:nvPr>
            <p:custDataLst>
              <p:tags r:id="rId15"/>
            </p:custDataLst>
          </p:nvPr>
        </p:nvSpPr>
        <p:spPr bwMode="auto">
          <a:xfrm>
            <a:off x="5417977" y="2888192"/>
            <a:ext cx="0" cy="504825"/>
          </a:xfrm>
          <a:prstGeom prst="line">
            <a:avLst/>
          </a:prstGeom>
          <a:noFill/>
          <a:ln w="28575">
            <a:solidFill>
              <a:srgbClr val="FFFFFF"/>
            </a:solidFill>
            <a:round/>
            <a:headEnd/>
            <a:tailEnd type="arrow" w="lg" len="lg"/>
          </a:ln>
          <a:effectLst/>
        </p:spPr>
        <p:txBody>
          <a:bodyPr/>
          <a:lstStyle/>
          <a:p>
            <a:endParaRPr lang="en-US" sz="2800"/>
          </a:p>
        </p:txBody>
      </p:sp>
      <p:sp>
        <p:nvSpPr>
          <p:cNvPr id="2124817" name="Line 17"/>
          <p:cNvSpPr>
            <a:spLocks noChangeShapeType="1"/>
          </p:cNvSpPr>
          <p:nvPr>
            <p:custDataLst>
              <p:tags r:id="rId16"/>
            </p:custDataLst>
          </p:nvPr>
        </p:nvSpPr>
        <p:spPr bwMode="auto">
          <a:xfrm flipH="1">
            <a:off x="4315619" y="2384955"/>
            <a:ext cx="431800" cy="0"/>
          </a:xfrm>
          <a:prstGeom prst="line">
            <a:avLst/>
          </a:prstGeom>
          <a:noFill/>
          <a:ln w="28575">
            <a:solidFill>
              <a:srgbClr val="FFFFFF"/>
            </a:solidFill>
            <a:round/>
            <a:headEnd/>
            <a:tailEnd type="arrow" w="lg" len="lg"/>
          </a:ln>
          <a:effectLst/>
        </p:spPr>
        <p:txBody>
          <a:bodyPr/>
          <a:lstStyle/>
          <a:p>
            <a:endParaRPr lang="en-US" sz="2800"/>
          </a:p>
        </p:txBody>
      </p:sp>
      <p:sp>
        <p:nvSpPr>
          <p:cNvPr id="2124818" name="Text Box 18"/>
          <p:cNvSpPr txBox="1">
            <a:spLocks noChangeArrowheads="1"/>
          </p:cNvSpPr>
          <p:nvPr>
            <p:custDataLst>
              <p:tags r:id="rId17"/>
            </p:custDataLst>
          </p:nvPr>
        </p:nvSpPr>
        <p:spPr bwMode="auto">
          <a:xfrm>
            <a:off x="4927106" y="891117"/>
            <a:ext cx="514885" cy="523220"/>
          </a:xfrm>
          <a:prstGeom prst="rect">
            <a:avLst/>
          </a:prstGeom>
          <a:noFill/>
          <a:ln w="28575">
            <a:noFill/>
            <a:miter lim="800000"/>
            <a:headEnd/>
            <a:tailEnd/>
          </a:ln>
          <a:effectLst/>
        </p:spPr>
        <p:txBody>
          <a:bodyPr wrap="none">
            <a:spAutoFit/>
          </a:bodyPr>
          <a:lstStyle/>
          <a:p>
            <a:pPr eaLnBrk="1" hangingPunct="1"/>
            <a:r>
              <a:rPr kumimoji="1" lang="en-US" altLang="zh-TW" sz="2800" dirty="0">
                <a:solidFill>
                  <a:srgbClr val="FFFFFF"/>
                </a:solidFill>
                <a:latin typeface="Calibri"/>
                <a:ea typeface="新細明體" charset="-120"/>
              </a:rPr>
              <a:t>A</a:t>
            </a:r>
            <a:r>
              <a:rPr kumimoji="1" lang="en-US" altLang="zh-TW" sz="2800" baseline="-25000" dirty="0">
                <a:solidFill>
                  <a:srgbClr val="FFFFFF"/>
                </a:solidFill>
                <a:latin typeface="Calibri"/>
                <a:ea typeface="新細明體" charset="-120"/>
              </a:rPr>
              <a:t>1</a:t>
            </a:r>
          </a:p>
        </p:txBody>
      </p:sp>
      <p:sp>
        <p:nvSpPr>
          <p:cNvPr id="2124819" name="Text Box 19"/>
          <p:cNvSpPr txBox="1">
            <a:spLocks noChangeArrowheads="1"/>
          </p:cNvSpPr>
          <p:nvPr>
            <p:custDataLst>
              <p:tags r:id="rId18"/>
            </p:custDataLst>
          </p:nvPr>
        </p:nvSpPr>
        <p:spPr bwMode="auto">
          <a:xfrm>
            <a:off x="5489415" y="891117"/>
            <a:ext cx="502061" cy="523220"/>
          </a:xfrm>
          <a:prstGeom prst="rect">
            <a:avLst/>
          </a:prstGeom>
          <a:noFill/>
          <a:ln w="28575">
            <a:noFill/>
            <a:miter lim="800000"/>
            <a:headEnd/>
            <a:tailEnd/>
          </a:ln>
          <a:effectLst/>
        </p:spPr>
        <p:txBody>
          <a:bodyPr wrap="none">
            <a:spAutoFit/>
          </a:bodyPr>
          <a:lstStyle/>
          <a:p>
            <a:pPr eaLnBrk="1" hangingPunct="1"/>
            <a:r>
              <a:rPr kumimoji="1" lang="en-US" altLang="zh-TW" sz="2800" dirty="0">
                <a:solidFill>
                  <a:srgbClr val="FFFFFF"/>
                </a:solidFill>
                <a:latin typeface="Calibri"/>
                <a:ea typeface="新細明體" charset="-120"/>
              </a:rPr>
              <a:t>B</a:t>
            </a:r>
            <a:r>
              <a:rPr kumimoji="1" lang="en-US" altLang="zh-TW" sz="2800" baseline="-25000" dirty="0">
                <a:solidFill>
                  <a:srgbClr val="FFFFFF"/>
                </a:solidFill>
                <a:latin typeface="Calibri"/>
                <a:ea typeface="新細明體" charset="-120"/>
              </a:rPr>
              <a:t>1</a:t>
            </a:r>
          </a:p>
        </p:txBody>
      </p:sp>
      <p:sp>
        <p:nvSpPr>
          <p:cNvPr id="2124820" name="Text Box 20"/>
          <p:cNvSpPr txBox="1">
            <a:spLocks noChangeArrowheads="1"/>
          </p:cNvSpPr>
          <p:nvPr>
            <p:custDataLst>
              <p:tags r:id="rId19"/>
            </p:custDataLst>
          </p:nvPr>
        </p:nvSpPr>
        <p:spPr bwMode="auto">
          <a:xfrm>
            <a:off x="5182694" y="3340630"/>
            <a:ext cx="471604" cy="523220"/>
          </a:xfrm>
          <a:prstGeom prst="rect">
            <a:avLst/>
          </a:prstGeom>
          <a:noFill/>
          <a:ln w="28575">
            <a:noFill/>
            <a:miter lim="800000"/>
            <a:headEnd/>
            <a:tailEnd/>
          </a:ln>
          <a:effectLst/>
        </p:spPr>
        <p:txBody>
          <a:bodyPr wrap="none">
            <a:spAutoFit/>
          </a:bodyPr>
          <a:lstStyle/>
          <a:p>
            <a:pPr eaLnBrk="1" hangingPunct="1"/>
            <a:r>
              <a:rPr kumimoji="1" lang="en-US" altLang="zh-TW" sz="2800" dirty="0">
                <a:solidFill>
                  <a:srgbClr val="FFFFFF"/>
                </a:solidFill>
                <a:latin typeface="Calibri"/>
                <a:ea typeface="新細明體" charset="-120"/>
              </a:rPr>
              <a:t>S</a:t>
            </a:r>
            <a:r>
              <a:rPr kumimoji="1" lang="en-US" altLang="zh-TW" sz="2800" baseline="-25000" dirty="0" smtClean="0">
                <a:solidFill>
                  <a:srgbClr val="FFFFFF"/>
                </a:solidFill>
                <a:latin typeface="Calibri"/>
                <a:ea typeface="新細明體" charset="-120"/>
              </a:rPr>
              <a:t>1</a:t>
            </a:r>
            <a:endParaRPr kumimoji="1" lang="en-US" altLang="zh-TW" sz="2800" baseline="-25000" dirty="0">
              <a:solidFill>
                <a:srgbClr val="FFFFFF"/>
              </a:solidFill>
              <a:latin typeface="Calibri"/>
              <a:ea typeface="新細明體" charset="-120"/>
            </a:endParaRPr>
          </a:p>
        </p:txBody>
      </p:sp>
      <p:sp>
        <p:nvSpPr>
          <p:cNvPr id="2124821" name="Line 21"/>
          <p:cNvSpPr>
            <a:spLocks noChangeShapeType="1"/>
          </p:cNvSpPr>
          <p:nvPr>
            <p:custDataLst>
              <p:tags r:id="rId20"/>
            </p:custDataLst>
          </p:nvPr>
        </p:nvSpPr>
        <p:spPr bwMode="auto">
          <a:xfrm>
            <a:off x="3688556" y="1303867"/>
            <a:ext cx="0" cy="431800"/>
          </a:xfrm>
          <a:prstGeom prst="line">
            <a:avLst/>
          </a:prstGeom>
          <a:noFill/>
          <a:ln w="28575">
            <a:solidFill>
              <a:srgbClr val="FFFFFF"/>
            </a:solidFill>
            <a:round/>
            <a:headEnd/>
            <a:tailEnd type="arrow" w="lg" len="lg"/>
          </a:ln>
          <a:effectLst/>
        </p:spPr>
        <p:txBody>
          <a:bodyPr/>
          <a:lstStyle/>
          <a:p>
            <a:endParaRPr lang="en-US" sz="2000"/>
          </a:p>
        </p:txBody>
      </p:sp>
      <p:sp>
        <p:nvSpPr>
          <p:cNvPr id="2124822" name="Line 22"/>
          <p:cNvSpPr>
            <a:spLocks noChangeShapeType="1"/>
          </p:cNvSpPr>
          <p:nvPr>
            <p:custDataLst>
              <p:tags r:id="rId21"/>
            </p:custDataLst>
          </p:nvPr>
        </p:nvSpPr>
        <p:spPr bwMode="auto">
          <a:xfrm>
            <a:off x="4098131" y="1303867"/>
            <a:ext cx="0" cy="431800"/>
          </a:xfrm>
          <a:prstGeom prst="line">
            <a:avLst/>
          </a:prstGeom>
          <a:noFill/>
          <a:ln w="28575">
            <a:solidFill>
              <a:srgbClr val="FFFFFF"/>
            </a:solidFill>
            <a:round/>
            <a:headEnd/>
            <a:tailEnd type="arrow" w="lg" len="lg"/>
          </a:ln>
          <a:effectLst/>
        </p:spPr>
        <p:txBody>
          <a:bodyPr/>
          <a:lstStyle/>
          <a:p>
            <a:endParaRPr lang="en-US" sz="2000"/>
          </a:p>
        </p:txBody>
      </p:sp>
      <p:sp>
        <p:nvSpPr>
          <p:cNvPr id="2124823" name="Line 23"/>
          <p:cNvSpPr>
            <a:spLocks noChangeShapeType="1"/>
          </p:cNvSpPr>
          <p:nvPr>
            <p:custDataLst>
              <p:tags r:id="rId22"/>
            </p:custDataLst>
          </p:nvPr>
        </p:nvSpPr>
        <p:spPr bwMode="auto">
          <a:xfrm>
            <a:off x="3882231" y="2888192"/>
            <a:ext cx="0" cy="504825"/>
          </a:xfrm>
          <a:prstGeom prst="line">
            <a:avLst/>
          </a:prstGeom>
          <a:noFill/>
          <a:ln w="28575">
            <a:solidFill>
              <a:srgbClr val="FFFFFF"/>
            </a:solidFill>
            <a:round/>
            <a:headEnd/>
            <a:tailEnd type="arrow" w="lg" len="lg"/>
          </a:ln>
          <a:effectLst/>
        </p:spPr>
        <p:txBody>
          <a:bodyPr/>
          <a:lstStyle/>
          <a:p>
            <a:endParaRPr lang="en-US" sz="2800"/>
          </a:p>
        </p:txBody>
      </p:sp>
      <p:sp>
        <p:nvSpPr>
          <p:cNvPr id="2124824" name="Line 24"/>
          <p:cNvSpPr>
            <a:spLocks noChangeShapeType="1"/>
          </p:cNvSpPr>
          <p:nvPr>
            <p:custDataLst>
              <p:tags r:id="rId23"/>
            </p:custDataLst>
          </p:nvPr>
        </p:nvSpPr>
        <p:spPr bwMode="auto">
          <a:xfrm flipH="1">
            <a:off x="4315618" y="2384955"/>
            <a:ext cx="592137" cy="0"/>
          </a:xfrm>
          <a:prstGeom prst="line">
            <a:avLst/>
          </a:prstGeom>
          <a:noFill/>
          <a:ln w="28575">
            <a:solidFill>
              <a:srgbClr val="FFFFFF"/>
            </a:solidFill>
            <a:round/>
            <a:headEnd/>
            <a:tailEnd type="arrow" w="lg" len="lg"/>
          </a:ln>
          <a:effectLst/>
        </p:spPr>
        <p:txBody>
          <a:bodyPr/>
          <a:lstStyle/>
          <a:p>
            <a:endParaRPr lang="en-US" sz="2800"/>
          </a:p>
        </p:txBody>
      </p:sp>
      <p:sp>
        <p:nvSpPr>
          <p:cNvPr id="2124825" name="Line 25"/>
          <p:cNvSpPr>
            <a:spLocks noChangeShapeType="1"/>
          </p:cNvSpPr>
          <p:nvPr>
            <p:custDataLst>
              <p:tags r:id="rId24"/>
            </p:custDataLst>
          </p:nvPr>
        </p:nvSpPr>
        <p:spPr bwMode="auto">
          <a:xfrm flipH="1">
            <a:off x="2788358" y="2384955"/>
            <a:ext cx="590636" cy="0"/>
          </a:xfrm>
          <a:prstGeom prst="line">
            <a:avLst/>
          </a:prstGeom>
          <a:noFill/>
          <a:ln w="28575">
            <a:solidFill>
              <a:srgbClr val="FFFFFF"/>
            </a:solidFill>
            <a:round/>
            <a:headEnd/>
            <a:tailEnd type="arrow" w="lg" len="lg"/>
          </a:ln>
          <a:effectLst/>
        </p:spPr>
        <p:txBody>
          <a:bodyPr/>
          <a:lstStyle/>
          <a:p>
            <a:endParaRPr lang="en-US" sz="2800"/>
          </a:p>
        </p:txBody>
      </p:sp>
      <p:sp>
        <p:nvSpPr>
          <p:cNvPr id="2124826" name="Text Box 26"/>
          <p:cNvSpPr txBox="1">
            <a:spLocks noChangeArrowheads="1"/>
          </p:cNvSpPr>
          <p:nvPr>
            <p:custDataLst>
              <p:tags r:id="rId25"/>
            </p:custDataLst>
          </p:nvPr>
        </p:nvSpPr>
        <p:spPr bwMode="auto">
          <a:xfrm>
            <a:off x="3383756" y="891117"/>
            <a:ext cx="514885" cy="523220"/>
          </a:xfrm>
          <a:prstGeom prst="rect">
            <a:avLst/>
          </a:prstGeom>
          <a:noFill/>
          <a:ln w="28575">
            <a:noFill/>
            <a:miter lim="800000"/>
            <a:headEnd/>
            <a:tailEnd/>
          </a:ln>
          <a:effectLst/>
        </p:spPr>
        <p:txBody>
          <a:bodyPr wrap="none">
            <a:spAutoFit/>
          </a:bodyPr>
          <a:lstStyle/>
          <a:p>
            <a:pPr eaLnBrk="1" hangingPunct="1"/>
            <a:r>
              <a:rPr kumimoji="1" lang="en-US" altLang="zh-TW" sz="2800" dirty="0">
                <a:solidFill>
                  <a:srgbClr val="FFFFFF"/>
                </a:solidFill>
                <a:latin typeface="Calibri"/>
                <a:ea typeface="新細明體" charset="-120"/>
              </a:rPr>
              <a:t>A</a:t>
            </a:r>
            <a:r>
              <a:rPr kumimoji="1" lang="en-US" altLang="zh-TW" sz="2800" baseline="-25000" dirty="0">
                <a:solidFill>
                  <a:srgbClr val="FFFFFF"/>
                </a:solidFill>
                <a:latin typeface="Calibri"/>
                <a:ea typeface="新細明體" charset="-120"/>
              </a:rPr>
              <a:t>2</a:t>
            </a:r>
          </a:p>
        </p:txBody>
      </p:sp>
      <p:sp>
        <p:nvSpPr>
          <p:cNvPr id="2124827" name="Text Box 27"/>
          <p:cNvSpPr txBox="1">
            <a:spLocks noChangeArrowheads="1"/>
          </p:cNvSpPr>
          <p:nvPr>
            <p:custDataLst>
              <p:tags r:id="rId26"/>
            </p:custDataLst>
          </p:nvPr>
        </p:nvSpPr>
        <p:spPr bwMode="auto">
          <a:xfrm>
            <a:off x="3953669" y="891117"/>
            <a:ext cx="502061" cy="523220"/>
          </a:xfrm>
          <a:prstGeom prst="rect">
            <a:avLst/>
          </a:prstGeom>
          <a:noFill/>
          <a:ln w="28575">
            <a:noFill/>
            <a:miter lim="800000"/>
            <a:headEnd/>
            <a:tailEnd/>
          </a:ln>
          <a:effectLst/>
        </p:spPr>
        <p:txBody>
          <a:bodyPr wrap="none">
            <a:spAutoFit/>
          </a:bodyPr>
          <a:lstStyle/>
          <a:p>
            <a:pPr eaLnBrk="1" hangingPunct="1"/>
            <a:r>
              <a:rPr kumimoji="1" lang="en-US" altLang="zh-TW" sz="2800" dirty="0">
                <a:solidFill>
                  <a:srgbClr val="FFFFFF"/>
                </a:solidFill>
                <a:latin typeface="Calibri"/>
                <a:ea typeface="新細明體" charset="-120"/>
              </a:rPr>
              <a:t>B</a:t>
            </a:r>
            <a:r>
              <a:rPr kumimoji="1" lang="en-US" altLang="zh-TW" sz="2800" baseline="-25000" dirty="0">
                <a:solidFill>
                  <a:srgbClr val="FFFFFF"/>
                </a:solidFill>
                <a:latin typeface="Calibri"/>
                <a:ea typeface="新細明體" charset="-120"/>
              </a:rPr>
              <a:t>2</a:t>
            </a:r>
          </a:p>
        </p:txBody>
      </p:sp>
      <p:sp>
        <p:nvSpPr>
          <p:cNvPr id="2124828" name="Text Box 28"/>
          <p:cNvSpPr txBox="1">
            <a:spLocks noChangeArrowheads="1"/>
          </p:cNvSpPr>
          <p:nvPr>
            <p:custDataLst>
              <p:tags r:id="rId27"/>
            </p:custDataLst>
          </p:nvPr>
        </p:nvSpPr>
        <p:spPr bwMode="auto">
          <a:xfrm>
            <a:off x="3688556" y="3340630"/>
            <a:ext cx="471604" cy="523220"/>
          </a:xfrm>
          <a:prstGeom prst="rect">
            <a:avLst/>
          </a:prstGeom>
          <a:noFill/>
          <a:ln w="28575">
            <a:noFill/>
            <a:miter lim="800000"/>
            <a:headEnd/>
            <a:tailEnd/>
          </a:ln>
          <a:effectLst/>
        </p:spPr>
        <p:txBody>
          <a:bodyPr wrap="none">
            <a:spAutoFit/>
          </a:bodyPr>
          <a:lstStyle/>
          <a:p>
            <a:pPr eaLnBrk="1" hangingPunct="1"/>
            <a:r>
              <a:rPr kumimoji="1" lang="en-US" altLang="zh-TW" sz="2800" dirty="0">
                <a:solidFill>
                  <a:srgbClr val="FFFFFF"/>
                </a:solidFill>
                <a:latin typeface="Calibri"/>
                <a:ea typeface="新細明體" charset="-120"/>
              </a:rPr>
              <a:t>S</a:t>
            </a:r>
            <a:r>
              <a:rPr kumimoji="1" lang="en-US" altLang="zh-TW" sz="2800" baseline="-25000" dirty="0" smtClean="0">
                <a:solidFill>
                  <a:srgbClr val="FFFFFF"/>
                </a:solidFill>
                <a:latin typeface="Calibri"/>
                <a:ea typeface="新細明體" charset="-120"/>
              </a:rPr>
              <a:t>2</a:t>
            </a:r>
            <a:endParaRPr kumimoji="1" lang="en-US" altLang="zh-TW" sz="2800" baseline="-25000" dirty="0">
              <a:solidFill>
                <a:srgbClr val="FFFFFF"/>
              </a:solidFill>
              <a:latin typeface="Calibri"/>
              <a:ea typeface="新細明體" charset="-120"/>
            </a:endParaRPr>
          </a:p>
        </p:txBody>
      </p:sp>
      <p:sp>
        <p:nvSpPr>
          <p:cNvPr id="2124829" name="Rectangle 29"/>
          <p:cNvSpPr>
            <a:spLocks noChangeArrowheads="1"/>
          </p:cNvSpPr>
          <p:nvPr>
            <p:custDataLst>
              <p:tags r:id="rId28"/>
            </p:custDataLst>
          </p:nvPr>
        </p:nvSpPr>
        <p:spPr bwMode="auto">
          <a:xfrm>
            <a:off x="6435565" y="1735667"/>
            <a:ext cx="936625" cy="1152525"/>
          </a:xfrm>
          <a:prstGeom prst="rect">
            <a:avLst/>
          </a:prstGeom>
          <a:noFill/>
          <a:ln w="28575">
            <a:solidFill>
              <a:schemeClr val="accent1"/>
            </a:solidFill>
            <a:miter lim="800000"/>
            <a:headEnd/>
            <a:tailEnd/>
          </a:ln>
          <a:effectLst/>
        </p:spPr>
        <p:txBody>
          <a:bodyPr wrap="none" anchor="ctr"/>
          <a:lstStyle/>
          <a:p>
            <a:pPr algn="ctr" eaLnBrk="1" hangingPunct="1"/>
            <a:endParaRPr kumimoji="1" lang="en-US" altLang="zh-TW" sz="2000">
              <a:latin typeface="Arial" charset="0"/>
              <a:ea typeface="新細明體" charset="-120"/>
            </a:endParaRPr>
          </a:p>
        </p:txBody>
      </p:sp>
      <p:sp>
        <p:nvSpPr>
          <p:cNvPr id="2124830" name="Line 30"/>
          <p:cNvSpPr>
            <a:spLocks noChangeShapeType="1"/>
          </p:cNvSpPr>
          <p:nvPr>
            <p:custDataLst>
              <p:tags r:id="rId29"/>
            </p:custDataLst>
          </p:nvPr>
        </p:nvSpPr>
        <p:spPr bwMode="auto">
          <a:xfrm>
            <a:off x="6755906" y="1303867"/>
            <a:ext cx="0" cy="431800"/>
          </a:xfrm>
          <a:prstGeom prst="line">
            <a:avLst/>
          </a:prstGeom>
          <a:noFill/>
          <a:ln w="28575">
            <a:solidFill>
              <a:srgbClr val="FFFFFF"/>
            </a:solidFill>
            <a:round/>
            <a:headEnd/>
            <a:tailEnd type="arrow" w="lg" len="lg"/>
          </a:ln>
          <a:effectLst/>
        </p:spPr>
        <p:txBody>
          <a:bodyPr/>
          <a:lstStyle/>
          <a:p>
            <a:endParaRPr lang="en-US" sz="2000"/>
          </a:p>
        </p:txBody>
      </p:sp>
      <p:sp>
        <p:nvSpPr>
          <p:cNvPr id="2124831" name="Line 31"/>
          <p:cNvSpPr>
            <a:spLocks noChangeShapeType="1"/>
          </p:cNvSpPr>
          <p:nvPr>
            <p:custDataLst>
              <p:tags r:id="rId30"/>
            </p:custDataLst>
          </p:nvPr>
        </p:nvSpPr>
        <p:spPr bwMode="auto">
          <a:xfrm>
            <a:off x="7154702" y="1303867"/>
            <a:ext cx="0" cy="431800"/>
          </a:xfrm>
          <a:prstGeom prst="line">
            <a:avLst/>
          </a:prstGeom>
          <a:noFill/>
          <a:ln w="28575">
            <a:solidFill>
              <a:srgbClr val="FFFFFF"/>
            </a:solidFill>
            <a:round/>
            <a:headEnd/>
            <a:tailEnd type="arrow" w="lg" len="lg"/>
          </a:ln>
          <a:effectLst/>
        </p:spPr>
        <p:txBody>
          <a:bodyPr/>
          <a:lstStyle/>
          <a:p>
            <a:endParaRPr lang="en-US" sz="2000"/>
          </a:p>
        </p:txBody>
      </p:sp>
      <p:sp>
        <p:nvSpPr>
          <p:cNvPr id="2124832" name="Line 32"/>
          <p:cNvSpPr>
            <a:spLocks noChangeShapeType="1"/>
          </p:cNvSpPr>
          <p:nvPr>
            <p:custDataLst>
              <p:tags r:id="rId31"/>
            </p:custDataLst>
          </p:nvPr>
        </p:nvSpPr>
        <p:spPr bwMode="auto">
          <a:xfrm>
            <a:off x="6938802" y="2888192"/>
            <a:ext cx="0" cy="504825"/>
          </a:xfrm>
          <a:prstGeom prst="line">
            <a:avLst/>
          </a:prstGeom>
          <a:noFill/>
          <a:ln w="28575">
            <a:solidFill>
              <a:srgbClr val="FFFFFF"/>
            </a:solidFill>
            <a:round/>
            <a:headEnd/>
            <a:tailEnd type="arrow" w="lg" len="lg"/>
          </a:ln>
          <a:effectLst/>
        </p:spPr>
        <p:txBody>
          <a:bodyPr/>
          <a:lstStyle/>
          <a:p>
            <a:endParaRPr lang="en-US" sz="2800"/>
          </a:p>
        </p:txBody>
      </p:sp>
      <p:sp>
        <p:nvSpPr>
          <p:cNvPr id="2124833" name="Line 33"/>
          <p:cNvSpPr>
            <a:spLocks noChangeShapeType="1"/>
          </p:cNvSpPr>
          <p:nvPr>
            <p:custDataLst>
              <p:tags r:id="rId32"/>
            </p:custDataLst>
          </p:nvPr>
        </p:nvSpPr>
        <p:spPr bwMode="auto">
          <a:xfrm flipH="1">
            <a:off x="7372190" y="2384955"/>
            <a:ext cx="503237" cy="0"/>
          </a:xfrm>
          <a:prstGeom prst="line">
            <a:avLst/>
          </a:prstGeom>
          <a:noFill/>
          <a:ln w="28575">
            <a:solidFill>
              <a:srgbClr val="FFFFFF"/>
            </a:solidFill>
            <a:round/>
            <a:headEnd/>
            <a:tailEnd type="arrow" w="lg" len="lg"/>
          </a:ln>
          <a:effectLst/>
        </p:spPr>
        <p:txBody>
          <a:bodyPr/>
          <a:lstStyle/>
          <a:p>
            <a:endParaRPr lang="en-US" sz="2800"/>
          </a:p>
        </p:txBody>
      </p:sp>
      <p:sp>
        <p:nvSpPr>
          <p:cNvPr id="2124834" name="Line 34"/>
          <p:cNvSpPr>
            <a:spLocks noChangeShapeType="1"/>
          </p:cNvSpPr>
          <p:nvPr>
            <p:custDataLst>
              <p:tags r:id="rId33"/>
            </p:custDataLst>
          </p:nvPr>
        </p:nvSpPr>
        <p:spPr bwMode="auto">
          <a:xfrm flipH="1">
            <a:off x="5898356" y="2384955"/>
            <a:ext cx="537209" cy="0"/>
          </a:xfrm>
          <a:prstGeom prst="line">
            <a:avLst/>
          </a:prstGeom>
          <a:noFill/>
          <a:ln w="28575">
            <a:solidFill>
              <a:srgbClr val="FFFFFF"/>
            </a:solidFill>
            <a:round/>
            <a:headEnd/>
            <a:tailEnd type="arrow" w="lg" len="lg"/>
          </a:ln>
          <a:effectLst/>
        </p:spPr>
        <p:txBody>
          <a:bodyPr/>
          <a:lstStyle/>
          <a:p>
            <a:endParaRPr lang="en-US" sz="2800"/>
          </a:p>
        </p:txBody>
      </p:sp>
      <p:sp>
        <p:nvSpPr>
          <p:cNvPr id="2124835" name="Text Box 35"/>
          <p:cNvSpPr txBox="1">
            <a:spLocks noChangeArrowheads="1"/>
          </p:cNvSpPr>
          <p:nvPr>
            <p:custDataLst>
              <p:tags r:id="rId34"/>
            </p:custDataLst>
          </p:nvPr>
        </p:nvSpPr>
        <p:spPr bwMode="auto">
          <a:xfrm>
            <a:off x="6451106" y="891117"/>
            <a:ext cx="514885" cy="523220"/>
          </a:xfrm>
          <a:prstGeom prst="rect">
            <a:avLst/>
          </a:prstGeom>
          <a:noFill/>
          <a:ln w="28575">
            <a:noFill/>
            <a:miter lim="800000"/>
            <a:headEnd/>
            <a:tailEnd/>
          </a:ln>
          <a:effectLst/>
        </p:spPr>
        <p:txBody>
          <a:bodyPr wrap="none">
            <a:spAutoFit/>
          </a:bodyPr>
          <a:lstStyle/>
          <a:p>
            <a:pPr eaLnBrk="1" hangingPunct="1"/>
            <a:r>
              <a:rPr kumimoji="1" lang="en-US" altLang="zh-TW" sz="2800" dirty="0">
                <a:solidFill>
                  <a:srgbClr val="FFFFFF"/>
                </a:solidFill>
                <a:latin typeface="Calibri"/>
                <a:ea typeface="新細明體" charset="-120"/>
              </a:rPr>
              <a:t>A</a:t>
            </a:r>
            <a:r>
              <a:rPr kumimoji="1" lang="en-US" altLang="zh-TW" sz="2800" baseline="-25000" dirty="0">
                <a:solidFill>
                  <a:srgbClr val="FFFFFF"/>
                </a:solidFill>
                <a:latin typeface="Calibri"/>
                <a:ea typeface="新細明體" charset="-120"/>
              </a:rPr>
              <a:t>0</a:t>
            </a:r>
          </a:p>
        </p:txBody>
      </p:sp>
      <p:sp>
        <p:nvSpPr>
          <p:cNvPr id="2124836" name="Text Box 36"/>
          <p:cNvSpPr txBox="1">
            <a:spLocks noChangeArrowheads="1"/>
          </p:cNvSpPr>
          <p:nvPr>
            <p:custDataLst>
              <p:tags r:id="rId35"/>
            </p:custDataLst>
          </p:nvPr>
        </p:nvSpPr>
        <p:spPr bwMode="auto">
          <a:xfrm>
            <a:off x="7010240" y="891117"/>
            <a:ext cx="502061" cy="523220"/>
          </a:xfrm>
          <a:prstGeom prst="rect">
            <a:avLst/>
          </a:prstGeom>
          <a:noFill/>
          <a:ln w="28575">
            <a:noFill/>
            <a:miter lim="800000"/>
            <a:headEnd/>
            <a:tailEnd/>
          </a:ln>
          <a:effectLst/>
        </p:spPr>
        <p:txBody>
          <a:bodyPr wrap="none">
            <a:spAutoFit/>
          </a:bodyPr>
          <a:lstStyle/>
          <a:p>
            <a:pPr eaLnBrk="1" hangingPunct="1"/>
            <a:r>
              <a:rPr kumimoji="1" lang="en-US" altLang="zh-TW" sz="2800" dirty="0">
                <a:solidFill>
                  <a:srgbClr val="FFFFFF"/>
                </a:solidFill>
                <a:latin typeface="Calibri"/>
                <a:ea typeface="新細明體" charset="-120"/>
              </a:rPr>
              <a:t>B</a:t>
            </a:r>
            <a:r>
              <a:rPr kumimoji="1" lang="en-US" altLang="zh-TW" sz="2800" baseline="-25000" dirty="0">
                <a:solidFill>
                  <a:srgbClr val="FFFFFF"/>
                </a:solidFill>
                <a:latin typeface="Calibri"/>
                <a:ea typeface="新細明體" charset="-120"/>
              </a:rPr>
              <a:t>0</a:t>
            </a:r>
          </a:p>
        </p:txBody>
      </p:sp>
      <p:sp>
        <p:nvSpPr>
          <p:cNvPr id="2124837" name="Text Box 37"/>
          <p:cNvSpPr txBox="1">
            <a:spLocks noChangeArrowheads="1"/>
          </p:cNvSpPr>
          <p:nvPr>
            <p:custDataLst>
              <p:tags r:id="rId36"/>
            </p:custDataLst>
          </p:nvPr>
        </p:nvSpPr>
        <p:spPr bwMode="auto">
          <a:xfrm>
            <a:off x="7854790" y="2110317"/>
            <a:ext cx="497252" cy="523220"/>
          </a:xfrm>
          <a:prstGeom prst="rect">
            <a:avLst/>
          </a:prstGeom>
          <a:noFill/>
          <a:ln w="28575">
            <a:noFill/>
            <a:miter lim="800000"/>
            <a:headEnd/>
            <a:tailEnd/>
          </a:ln>
          <a:effectLst/>
        </p:spPr>
        <p:txBody>
          <a:bodyPr wrap="none">
            <a:spAutoFit/>
          </a:bodyPr>
          <a:lstStyle/>
          <a:p>
            <a:pPr eaLnBrk="1" hangingPunct="1"/>
            <a:r>
              <a:rPr kumimoji="1" lang="en-US" altLang="zh-TW" sz="2800" dirty="0">
                <a:solidFill>
                  <a:srgbClr val="FFFFFF"/>
                </a:solidFill>
                <a:latin typeface="Calibri"/>
                <a:ea typeface="新細明體" charset="-120"/>
              </a:rPr>
              <a:t>C</a:t>
            </a:r>
            <a:r>
              <a:rPr kumimoji="1" lang="en-US" altLang="zh-TW" sz="2800" baseline="-25000" dirty="0">
                <a:solidFill>
                  <a:srgbClr val="FFFFFF"/>
                </a:solidFill>
                <a:latin typeface="Calibri"/>
                <a:ea typeface="新細明體" charset="-120"/>
              </a:rPr>
              <a:t>0</a:t>
            </a:r>
          </a:p>
        </p:txBody>
      </p:sp>
      <p:sp>
        <p:nvSpPr>
          <p:cNvPr id="2124838" name="Text Box 38"/>
          <p:cNvSpPr txBox="1">
            <a:spLocks noChangeArrowheads="1"/>
          </p:cNvSpPr>
          <p:nvPr>
            <p:custDataLst>
              <p:tags r:id="rId37"/>
            </p:custDataLst>
          </p:nvPr>
        </p:nvSpPr>
        <p:spPr bwMode="auto">
          <a:xfrm>
            <a:off x="6703519" y="3340630"/>
            <a:ext cx="471604" cy="523220"/>
          </a:xfrm>
          <a:prstGeom prst="rect">
            <a:avLst/>
          </a:prstGeom>
          <a:noFill/>
          <a:ln w="28575">
            <a:noFill/>
            <a:miter lim="800000"/>
            <a:headEnd/>
            <a:tailEnd/>
          </a:ln>
          <a:effectLst/>
        </p:spPr>
        <p:txBody>
          <a:bodyPr wrap="none">
            <a:spAutoFit/>
          </a:bodyPr>
          <a:lstStyle/>
          <a:p>
            <a:pPr eaLnBrk="1" hangingPunct="1"/>
            <a:r>
              <a:rPr kumimoji="1" lang="en-US" altLang="zh-TW" sz="2800" dirty="0">
                <a:solidFill>
                  <a:srgbClr val="FFFFFF"/>
                </a:solidFill>
                <a:latin typeface="Calibri"/>
                <a:ea typeface="新細明體" charset="-120"/>
              </a:rPr>
              <a:t>S</a:t>
            </a:r>
            <a:r>
              <a:rPr kumimoji="1" lang="en-US" altLang="zh-TW" sz="2800" baseline="-25000" dirty="0" smtClean="0">
                <a:solidFill>
                  <a:srgbClr val="FFFFFF"/>
                </a:solidFill>
                <a:latin typeface="Calibri"/>
                <a:ea typeface="新細明體" charset="-120"/>
              </a:rPr>
              <a:t>0</a:t>
            </a:r>
            <a:endParaRPr kumimoji="1" lang="en-US" altLang="zh-TW" sz="2800" baseline="-25000" dirty="0">
              <a:solidFill>
                <a:srgbClr val="FFFFFF"/>
              </a:solidFill>
              <a:latin typeface="Calibri"/>
              <a:ea typeface="新細明體" charset="-120"/>
            </a:endParaRPr>
          </a:p>
        </p:txBody>
      </p:sp>
      <p:sp>
        <p:nvSpPr>
          <p:cNvPr id="2124839" name="Text Box 39"/>
          <p:cNvSpPr txBox="1">
            <a:spLocks noChangeArrowheads="1"/>
          </p:cNvSpPr>
          <p:nvPr>
            <p:custDataLst>
              <p:tags r:id="rId38"/>
            </p:custDataLst>
          </p:nvPr>
        </p:nvSpPr>
        <p:spPr bwMode="auto">
          <a:xfrm>
            <a:off x="5898356" y="1881717"/>
            <a:ext cx="497252" cy="523220"/>
          </a:xfrm>
          <a:prstGeom prst="rect">
            <a:avLst/>
          </a:prstGeom>
          <a:noFill/>
          <a:ln w="28575">
            <a:noFill/>
            <a:miter lim="800000"/>
            <a:headEnd/>
            <a:tailEnd/>
          </a:ln>
          <a:effectLst/>
        </p:spPr>
        <p:txBody>
          <a:bodyPr wrap="none">
            <a:spAutoFit/>
          </a:bodyPr>
          <a:lstStyle/>
          <a:p>
            <a:pPr eaLnBrk="1" hangingPunct="1"/>
            <a:r>
              <a:rPr kumimoji="1" lang="en-US" altLang="zh-TW" sz="2800" dirty="0">
                <a:solidFill>
                  <a:srgbClr val="FFFFFF"/>
                </a:solidFill>
                <a:latin typeface="Calibri"/>
                <a:ea typeface="新細明體" charset="-120"/>
              </a:rPr>
              <a:t>C</a:t>
            </a:r>
            <a:r>
              <a:rPr kumimoji="1" lang="en-US" altLang="zh-TW" sz="2800" baseline="-25000" dirty="0">
                <a:solidFill>
                  <a:srgbClr val="FFFFFF"/>
                </a:solidFill>
                <a:latin typeface="Calibri"/>
                <a:ea typeface="新細明體" charset="-120"/>
              </a:rPr>
              <a:t>1</a:t>
            </a:r>
          </a:p>
        </p:txBody>
      </p:sp>
      <p:sp>
        <p:nvSpPr>
          <p:cNvPr id="2124840" name="Text Box 40"/>
          <p:cNvSpPr txBox="1">
            <a:spLocks noChangeArrowheads="1"/>
          </p:cNvSpPr>
          <p:nvPr>
            <p:custDataLst>
              <p:tags r:id="rId39"/>
            </p:custDataLst>
          </p:nvPr>
        </p:nvSpPr>
        <p:spPr bwMode="auto">
          <a:xfrm>
            <a:off x="4366419" y="1881717"/>
            <a:ext cx="497252" cy="523220"/>
          </a:xfrm>
          <a:prstGeom prst="rect">
            <a:avLst/>
          </a:prstGeom>
          <a:noFill/>
          <a:ln w="28575">
            <a:noFill/>
            <a:miter lim="800000"/>
            <a:headEnd/>
            <a:tailEnd/>
          </a:ln>
          <a:effectLst/>
        </p:spPr>
        <p:txBody>
          <a:bodyPr wrap="none">
            <a:spAutoFit/>
          </a:bodyPr>
          <a:lstStyle/>
          <a:p>
            <a:pPr eaLnBrk="1" hangingPunct="1"/>
            <a:r>
              <a:rPr kumimoji="1" lang="en-US" altLang="zh-TW" sz="2800" dirty="0">
                <a:solidFill>
                  <a:srgbClr val="FFFFFF"/>
                </a:solidFill>
                <a:latin typeface="Calibri"/>
                <a:ea typeface="新細明體" charset="-120"/>
              </a:rPr>
              <a:t>C</a:t>
            </a:r>
            <a:r>
              <a:rPr kumimoji="1" lang="en-US" altLang="zh-TW" sz="2800" baseline="-25000" dirty="0">
                <a:solidFill>
                  <a:srgbClr val="FFFFFF"/>
                </a:solidFill>
                <a:latin typeface="Calibri"/>
                <a:ea typeface="新細明體" charset="-120"/>
              </a:rPr>
              <a:t>2</a:t>
            </a:r>
          </a:p>
        </p:txBody>
      </p:sp>
      <p:sp>
        <p:nvSpPr>
          <p:cNvPr id="2124841" name="Text Box 41"/>
          <p:cNvSpPr txBox="1">
            <a:spLocks noChangeArrowheads="1"/>
          </p:cNvSpPr>
          <p:nvPr>
            <p:custDataLst>
              <p:tags r:id="rId40"/>
            </p:custDataLst>
          </p:nvPr>
        </p:nvSpPr>
        <p:spPr bwMode="auto">
          <a:xfrm>
            <a:off x="2850356" y="1881717"/>
            <a:ext cx="497252" cy="523220"/>
          </a:xfrm>
          <a:prstGeom prst="rect">
            <a:avLst/>
          </a:prstGeom>
          <a:noFill/>
          <a:ln w="28575">
            <a:noFill/>
            <a:miter lim="800000"/>
            <a:headEnd/>
            <a:tailEnd/>
          </a:ln>
          <a:effectLst/>
        </p:spPr>
        <p:txBody>
          <a:bodyPr wrap="none">
            <a:spAutoFit/>
          </a:bodyPr>
          <a:lstStyle/>
          <a:p>
            <a:pPr eaLnBrk="1" hangingPunct="1"/>
            <a:r>
              <a:rPr kumimoji="1" lang="en-US" altLang="zh-TW" sz="2800" dirty="0">
                <a:solidFill>
                  <a:srgbClr val="FFFFFF"/>
                </a:solidFill>
                <a:latin typeface="Calibri"/>
                <a:ea typeface="新細明體" charset="-120"/>
              </a:rPr>
              <a:t>C</a:t>
            </a:r>
            <a:r>
              <a:rPr kumimoji="1" lang="en-US" altLang="zh-TW" sz="2800" baseline="-25000" dirty="0">
                <a:solidFill>
                  <a:srgbClr val="FFFFFF"/>
                </a:solidFill>
                <a:latin typeface="Calibri"/>
                <a:ea typeface="新細明體" charset="-120"/>
              </a:rPr>
              <a:t>3</a:t>
            </a:r>
          </a:p>
        </p:txBody>
      </p:sp>
      <p:sp>
        <p:nvSpPr>
          <p:cNvPr id="2124842" name="Text Box 42"/>
          <p:cNvSpPr txBox="1">
            <a:spLocks noChangeArrowheads="1"/>
          </p:cNvSpPr>
          <p:nvPr>
            <p:custDataLst>
              <p:tags r:id="rId41"/>
            </p:custDataLst>
          </p:nvPr>
        </p:nvSpPr>
        <p:spPr bwMode="auto">
          <a:xfrm>
            <a:off x="550069" y="4942417"/>
            <a:ext cx="7570787" cy="1384995"/>
          </a:xfrm>
          <a:prstGeom prst="rect">
            <a:avLst/>
          </a:prstGeom>
          <a:noFill/>
          <a:ln w="9525">
            <a:noFill/>
            <a:miter lim="800000"/>
            <a:headEnd/>
            <a:tailEnd/>
          </a:ln>
          <a:effectLst/>
        </p:spPr>
        <p:txBody>
          <a:bodyPr>
            <a:spAutoFit/>
          </a:bodyPr>
          <a:lstStyle/>
          <a:p>
            <a:pPr marL="285750" indent="-285750" eaLnBrk="1" hangingPunct="1">
              <a:buClr>
                <a:schemeClr val="accent1"/>
              </a:buClr>
              <a:buSzPct val="80000"/>
              <a:buFontTx/>
              <a:buChar char="•"/>
            </a:pPr>
            <a:r>
              <a:rPr lang="en-US" altLang="zh-TW" sz="2800" dirty="0" smtClean="0">
                <a:solidFill>
                  <a:srgbClr val="FFFFFF"/>
                </a:solidFill>
                <a:latin typeface="Calibri"/>
                <a:ea typeface="新細明體" charset="-120"/>
              </a:rPr>
              <a:t>First full adder</a:t>
            </a:r>
            <a:r>
              <a:rPr lang="en-US" altLang="zh-TW" sz="2800" dirty="0">
                <a:solidFill>
                  <a:srgbClr val="FFFFFF"/>
                </a:solidFill>
                <a:latin typeface="Calibri"/>
                <a:ea typeface="新細明體" charset="-120"/>
              </a:rPr>
              <a:t>, </a:t>
            </a:r>
            <a:r>
              <a:rPr lang="en-US" altLang="zh-TW" sz="2800" dirty="0" smtClean="0">
                <a:solidFill>
                  <a:srgbClr val="FFFFFF"/>
                </a:solidFill>
                <a:latin typeface="Calibri"/>
                <a:ea typeface="新細明體" charset="-120"/>
              </a:rPr>
              <a:t>2 </a:t>
            </a:r>
            <a:r>
              <a:rPr lang="en-US" altLang="zh-TW" sz="2800" dirty="0">
                <a:solidFill>
                  <a:srgbClr val="FFFFFF"/>
                </a:solidFill>
                <a:latin typeface="Calibri"/>
                <a:ea typeface="新細明體" charset="-120"/>
              </a:rPr>
              <a:t>gate </a:t>
            </a:r>
            <a:r>
              <a:rPr lang="en-US" altLang="zh-TW" sz="2800" dirty="0" smtClean="0">
                <a:solidFill>
                  <a:srgbClr val="FFFFFF"/>
                </a:solidFill>
                <a:latin typeface="Calibri"/>
                <a:ea typeface="新細明體" charset="-120"/>
              </a:rPr>
              <a:t>delay</a:t>
            </a:r>
          </a:p>
          <a:p>
            <a:pPr marL="285750" indent="-285750" eaLnBrk="1" hangingPunct="1">
              <a:buClr>
                <a:schemeClr val="accent1"/>
              </a:buClr>
              <a:buSzPct val="80000"/>
              <a:buFontTx/>
              <a:buChar char="•"/>
            </a:pPr>
            <a:r>
              <a:rPr lang="en-US" altLang="zh-TW" sz="2800" dirty="0" smtClean="0">
                <a:solidFill>
                  <a:srgbClr val="FFFFFF"/>
                </a:solidFill>
                <a:latin typeface="Calibri"/>
                <a:ea typeface="新細明體" charset="-120"/>
              </a:rPr>
              <a:t>Second full adder</a:t>
            </a:r>
            <a:r>
              <a:rPr lang="en-US" altLang="zh-TW" sz="2800" dirty="0">
                <a:solidFill>
                  <a:srgbClr val="FFFFFF"/>
                </a:solidFill>
                <a:latin typeface="Calibri"/>
                <a:ea typeface="新細明體" charset="-120"/>
              </a:rPr>
              <a:t>, 2 gate </a:t>
            </a:r>
            <a:r>
              <a:rPr lang="en-US" altLang="zh-TW" sz="2800" dirty="0" smtClean="0">
                <a:solidFill>
                  <a:srgbClr val="FFFFFF"/>
                </a:solidFill>
                <a:latin typeface="Calibri"/>
                <a:ea typeface="新細明體" charset="-120"/>
              </a:rPr>
              <a:t>delay</a:t>
            </a:r>
          </a:p>
          <a:p>
            <a:pPr marL="285750" indent="-285750" eaLnBrk="1" hangingPunct="1">
              <a:buClr>
                <a:schemeClr val="accent1"/>
              </a:buClr>
              <a:buSzPct val="80000"/>
              <a:buFontTx/>
              <a:buChar char="•"/>
            </a:pPr>
            <a:r>
              <a:rPr lang="en-US" altLang="zh-TW" sz="2800" dirty="0" smtClean="0">
                <a:solidFill>
                  <a:srgbClr val="FFFFFF"/>
                </a:solidFill>
                <a:latin typeface="Calibri"/>
                <a:ea typeface="新細明體" charset="-120"/>
              </a:rPr>
              <a:t>…</a:t>
            </a:r>
            <a:endParaRPr lang="en-US" altLang="zh-TW" sz="2800" dirty="0">
              <a:solidFill>
                <a:srgbClr val="FFFFFF"/>
              </a:solidFill>
              <a:latin typeface="Calibri"/>
              <a:ea typeface="新細明體" charset="-120"/>
            </a:endParaRPr>
          </a:p>
        </p:txBody>
      </p:sp>
      <p:sp>
        <p:nvSpPr>
          <p:cNvPr id="2124843" name="Line 43"/>
          <p:cNvSpPr>
            <a:spLocks noChangeShapeType="1"/>
          </p:cNvSpPr>
          <p:nvPr>
            <p:custDataLst>
              <p:tags r:id="rId42"/>
            </p:custDataLst>
          </p:nvPr>
        </p:nvSpPr>
        <p:spPr bwMode="auto">
          <a:xfrm flipH="1">
            <a:off x="1631155" y="3939117"/>
            <a:ext cx="5751513" cy="0"/>
          </a:xfrm>
          <a:prstGeom prst="line">
            <a:avLst/>
          </a:prstGeom>
          <a:noFill/>
          <a:ln w="76200">
            <a:solidFill>
              <a:srgbClr val="FF6600"/>
            </a:solidFill>
            <a:round/>
            <a:headEnd/>
            <a:tailEnd type="arrow" w="lg" len="lg"/>
          </a:ln>
          <a:effectLst/>
        </p:spPr>
        <p:txBody>
          <a:bodyPr/>
          <a:lstStyle/>
          <a:p>
            <a:endParaRPr lang="en-US" sz="2800"/>
          </a:p>
        </p:txBody>
      </p:sp>
      <p:sp>
        <p:nvSpPr>
          <p:cNvPr id="2124844" name="Text Box 44"/>
          <p:cNvSpPr txBox="1">
            <a:spLocks noChangeArrowheads="1"/>
          </p:cNvSpPr>
          <p:nvPr>
            <p:custDataLst>
              <p:tags r:id="rId43"/>
            </p:custDataLst>
          </p:nvPr>
        </p:nvSpPr>
        <p:spPr bwMode="auto">
          <a:xfrm>
            <a:off x="2834481" y="3932767"/>
            <a:ext cx="3788153" cy="461665"/>
          </a:xfrm>
          <a:prstGeom prst="rect">
            <a:avLst/>
          </a:prstGeom>
          <a:noFill/>
          <a:ln w="12700">
            <a:noFill/>
            <a:miter lim="800000"/>
            <a:headEnd type="none" w="sm" len="sm"/>
            <a:tailEnd type="none" w="lg" len="lg"/>
          </a:ln>
          <a:effectLst/>
        </p:spPr>
        <p:txBody>
          <a:bodyPr wrap="none">
            <a:spAutoFit/>
          </a:bodyPr>
          <a:lstStyle/>
          <a:p>
            <a:r>
              <a:rPr lang="en-US" sz="2400" dirty="0">
                <a:solidFill>
                  <a:srgbClr val="FFFFFF"/>
                </a:solidFill>
              </a:rPr>
              <a:t>Carry ripples from </a:t>
            </a:r>
            <a:r>
              <a:rPr lang="en-US" sz="2400" dirty="0" err="1" smtClean="0">
                <a:solidFill>
                  <a:srgbClr val="FFFFFF"/>
                </a:solidFill>
              </a:rPr>
              <a:t>lsb</a:t>
            </a:r>
            <a:r>
              <a:rPr lang="en-US" sz="2400" dirty="0" smtClean="0">
                <a:solidFill>
                  <a:srgbClr val="FFFFFF"/>
                </a:solidFill>
              </a:rPr>
              <a:t> to </a:t>
            </a:r>
            <a:r>
              <a:rPr lang="en-US" sz="2400" dirty="0" err="1" smtClean="0">
                <a:solidFill>
                  <a:srgbClr val="FFFFFF"/>
                </a:solidFill>
              </a:rPr>
              <a:t>msb</a:t>
            </a:r>
            <a:endParaRPr lang="en-US" sz="2400" dirty="0">
              <a:solidFill>
                <a:srgbClr val="FFFFFF"/>
              </a:solidFill>
            </a:endParaRPr>
          </a:p>
        </p:txBody>
      </p:sp>
    </p:spTree>
    <p:extLst>
      <p:ext uri="{BB962C8B-B14F-4D97-AF65-F5344CB8AC3E}">
        <p14:creationId xmlns:p14="http://schemas.microsoft.com/office/powerpoint/2010/main" val="248023188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Goals </a:t>
            </a:r>
            <a:r>
              <a:rPr lang="en-US" smtClean="0"/>
              <a:t>for Today</a:t>
            </a:r>
            <a:endParaRPr lang="en-US" dirty="0"/>
          </a:p>
        </p:txBody>
      </p:sp>
      <p:sp>
        <p:nvSpPr>
          <p:cNvPr id="3" name="Content Placeholder 2"/>
          <p:cNvSpPr>
            <a:spLocks noGrp="1"/>
          </p:cNvSpPr>
          <p:nvPr>
            <p:ph idx="1"/>
          </p:nvPr>
        </p:nvSpPr>
        <p:spPr/>
        <p:txBody>
          <a:bodyPr>
            <a:normAutofit/>
          </a:bodyPr>
          <a:lstStyle/>
          <a:p>
            <a:r>
              <a:rPr lang="en-US" sz="2800" dirty="0"/>
              <a:t>Binary Operations</a:t>
            </a:r>
          </a:p>
          <a:p>
            <a:pPr lvl="1"/>
            <a:r>
              <a:rPr lang="en-US" sz="2400" dirty="0"/>
              <a:t>Number </a:t>
            </a:r>
            <a:r>
              <a:rPr lang="en-US" sz="2400" dirty="0" smtClean="0"/>
              <a:t>representations</a:t>
            </a:r>
          </a:p>
          <a:p>
            <a:pPr lvl="1"/>
            <a:r>
              <a:rPr lang="en-US" sz="2400" dirty="0" smtClean="0"/>
              <a:t>One-bit </a:t>
            </a:r>
            <a:r>
              <a:rPr lang="en-US" sz="2400" dirty="0"/>
              <a:t>and four-bit adders</a:t>
            </a:r>
          </a:p>
          <a:p>
            <a:pPr lvl="1"/>
            <a:r>
              <a:rPr lang="en-US" sz="2400" dirty="0"/>
              <a:t>Negative numbers and two’s compliment</a:t>
            </a:r>
          </a:p>
          <a:p>
            <a:pPr lvl="1"/>
            <a:r>
              <a:rPr lang="en-US" sz="2400" dirty="0"/>
              <a:t>Addition (two’s compliment)</a:t>
            </a:r>
          </a:p>
          <a:p>
            <a:pPr lvl="1"/>
            <a:r>
              <a:rPr lang="en-US" sz="2400" dirty="0"/>
              <a:t>Subtraction (two’s compliment) </a:t>
            </a:r>
          </a:p>
          <a:p>
            <a:pPr lvl="1"/>
            <a:r>
              <a:rPr lang="en-US" sz="2400" dirty="0"/>
              <a:t>Performance</a:t>
            </a:r>
          </a:p>
          <a:p>
            <a:pPr marL="0" indent="0">
              <a:buNone/>
            </a:pPr>
            <a:endParaRPr lang="en-US" sz="2800" dirty="0" smtClean="0"/>
          </a:p>
        </p:txBody>
      </p:sp>
    </p:spTree>
    <p:extLst>
      <p:ext uri="{BB962C8B-B14F-4D97-AF65-F5344CB8AC3E}">
        <p14:creationId xmlns:p14="http://schemas.microsoft.com/office/powerpoint/2010/main" val="291877360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err="1" smtClean="0"/>
              <a:t>Administrivia</a:t>
            </a:r>
            <a:endParaRPr lang="en-US" dirty="0"/>
          </a:p>
        </p:txBody>
      </p:sp>
      <p:sp>
        <p:nvSpPr>
          <p:cNvPr id="4" name="Content Placeholder 3"/>
          <p:cNvSpPr>
            <a:spLocks noGrp="1"/>
          </p:cNvSpPr>
          <p:nvPr>
            <p:ph idx="1"/>
          </p:nvPr>
        </p:nvSpPr>
        <p:spPr>
          <a:xfrm>
            <a:off x="152400" y="762000"/>
            <a:ext cx="9144000" cy="5943600"/>
          </a:xfrm>
        </p:spPr>
        <p:txBody>
          <a:bodyPr>
            <a:normAutofit fontScale="85000" lnSpcReduction="20000"/>
          </a:bodyPr>
          <a:lstStyle/>
          <a:p>
            <a:pPr marL="0" indent="0">
              <a:buNone/>
            </a:pPr>
            <a:r>
              <a:rPr lang="en-US" sz="3300" dirty="0" smtClean="0"/>
              <a:t>Make sure you are</a:t>
            </a:r>
            <a:endParaRPr lang="en-US" sz="3300" dirty="0"/>
          </a:p>
          <a:p>
            <a:pPr marL="457200" indent="-457200">
              <a:buFont typeface="Arial" pitchFamily="34" charset="0"/>
              <a:buChar char="•"/>
            </a:pPr>
            <a:r>
              <a:rPr lang="en-US" sz="2800" dirty="0" smtClean="0">
                <a:solidFill>
                  <a:schemeClr val="accent1"/>
                </a:solidFill>
              </a:rPr>
              <a:t> </a:t>
            </a:r>
            <a:r>
              <a:rPr lang="en-US" sz="2800" dirty="0" smtClean="0"/>
              <a:t>Registered for class, can access CMS</a:t>
            </a:r>
            <a:endParaRPr lang="en-US" sz="2800" dirty="0"/>
          </a:p>
          <a:p>
            <a:pPr marL="457200" indent="-457200">
              <a:buFont typeface="Arial" pitchFamily="34" charset="0"/>
              <a:buChar char="•"/>
            </a:pPr>
            <a:r>
              <a:rPr lang="en-US" sz="2800" dirty="0">
                <a:solidFill>
                  <a:schemeClr val="accent1"/>
                </a:solidFill>
              </a:rPr>
              <a:t> </a:t>
            </a:r>
            <a:r>
              <a:rPr lang="en-US" sz="2800" dirty="0" smtClean="0"/>
              <a:t>Have a Section you can go to</a:t>
            </a:r>
          </a:p>
          <a:p>
            <a:pPr marL="457200" indent="-457200">
              <a:buFont typeface="Arial" pitchFamily="34" charset="0"/>
              <a:buChar char="•"/>
            </a:pPr>
            <a:r>
              <a:rPr lang="en-US" sz="2800" dirty="0" smtClean="0">
                <a:solidFill>
                  <a:srgbClr val="FFFF00"/>
                </a:solidFill>
              </a:rPr>
              <a:t>Have project partner in same Lab Section</a:t>
            </a:r>
          </a:p>
          <a:p>
            <a:pPr marL="0" indent="0">
              <a:buNone/>
            </a:pPr>
            <a:endParaRPr lang="en-US" dirty="0"/>
          </a:p>
          <a:p>
            <a:pPr marL="0" indent="0">
              <a:buNone/>
            </a:pPr>
            <a:r>
              <a:rPr lang="en-US" sz="3300" dirty="0" smtClean="0">
                <a:solidFill>
                  <a:srgbClr val="FFFF00"/>
                </a:solidFill>
              </a:rPr>
              <a:t>Lab1 and HW1 are out</a:t>
            </a:r>
            <a:endParaRPr lang="en-US" sz="3300" dirty="0"/>
          </a:p>
          <a:p>
            <a:pPr marL="457200" indent="-457200">
              <a:buClr>
                <a:schemeClr val="accent1"/>
              </a:buClr>
              <a:buFont typeface="Arial" pitchFamily="34" charset="0"/>
              <a:buChar char="•"/>
            </a:pPr>
            <a:r>
              <a:rPr lang="en-US" sz="2800" dirty="0" smtClean="0"/>
              <a:t>Both due in one week, next Monday, start early</a:t>
            </a:r>
          </a:p>
          <a:p>
            <a:pPr marL="457200" indent="-457200">
              <a:buClr>
                <a:schemeClr val="accent1"/>
              </a:buClr>
              <a:buFont typeface="Arial" pitchFamily="34" charset="0"/>
              <a:buChar char="•"/>
            </a:pPr>
            <a:r>
              <a:rPr lang="en-US" sz="2800" dirty="0" smtClean="0"/>
              <a:t>Work </a:t>
            </a:r>
            <a:r>
              <a:rPr lang="en-US" sz="2800" dirty="0" smtClean="0">
                <a:solidFill>
                  <a:srgbClr val="FFFF00"/>
                </a:solidFill>
              </a:rPr>
              <a:t>alone</a:t>
            </a:r>
            <a:endParaRPr lang="en-US" sz="2800" dirty="0">
              <a:solidFill>
                <a:srgbClr val="FFFF00"/>
              </a:solidFill>
            </a:endParaRPr>
          </a:p>
          <a:p>
            <a:pPr marL="457200" indent="-457200">
              <a:buFont typeface="Arial" pitchFamily="34" charset="0"/>
              <a:buChar char="•"/>
            </a:pPr>
            <a:r>
              <a:rPr lang="en-US" sz="2800" dirty="0" smtClean="0">
                <a:solidFill>
                  <a:srgbClr val="FFFF00"/>
                </a:solidFill>
              </a:rPr>
              <a:t>But</a:t>
            </a:r>
            <a:r>
              <a:rPr lang="en-US" sz="2800" dirty="0" smtClean="0"/>
              <a:t>, use your resources</a:t>
            </a:r>
          </a:p>
          <a:p>
            <a:pPr lvl="1">
              <a:buFont typeface="Calibri" pitchFamily="34" charset="0"/>
              <a:buChar char="₋"/>
            </a:pPr>
            <a:r>
              <a:rPr lang="en-US" sz="2400" dirty="0" smtClean="0"/>
              <a:t>Lab Section, Piazza.com, Office Hours,  Homework Help Session,</a:t>
            </a:r>
          </a:p>
          <a:p>
            <a:pPr lvl="1">
              <a:buFont typeface="Calibri" pitchFamily="34" charset="0"/>
              <a:buChar char="₋"/>
            </a:pPr>
            <a:r>
              <a:rPr lang="en-US" sz="2400" dirty="0" smtClean="0"/>
              <a:t>Class notes, book, Sections, </a:t>
            </a:r>
            <a:r>
              <a:rPr lang="en-US" sz="2400" dirty="0" err="1" smtClean="0"/>
              <a:t>CSUGLab</a:t>
            </a:r>
            <a:endParaRPr lang="en-US" sz="2400" dirty="0" smtClean="0"/>
          </a:p>
          <a:p>
            <a:pPr marL="0" indent="0">
              <a:buNone/>
            </a:pPr>
            <a:endParaRPr lang="en-US" sz="3300" dirty="0" smtClean="0"/>
          </a:p>
          <a:p>
            <a:pPr marL="0" indent="0">
              <a:buNone/>
            </a:pPr>
            <a:r>
              <a:rPr lang="en-US" sz="3300" dirty="0" smtClean="0"/>
              <a:t>Homework </a:t>
            </a:r>
            <a:r>
              <a:rPr lang="en-US" sz="3300" dirty="0"/>
              <a:t>Help Session </a:t>
            </a:r>
          </a:p>
          <a:p>
            <a:pPr marL="457200" indent="-457200">
              <a:buClr>
                <a:schemeClr val="accent1"/>
              </a:buClr>
              <a:buFont typeface="Arial" pitchFamily="34" charset="0"/>
              <a:buChar char="•"/>
            </a:pPr>
            <a:r>
              <a:rPr lang="en-US" sz="2800" dirty="0" smtClean="0"/>
              <a:t>Wednesday </a:t>
            </a:r>
            <a:r>
              <a:rPr lang="en-US" sz="2800" dirty="0"/>
              <a:t>and Friday from 3:30-5:30pm</a:t>
            </a:r>
          </a:p>
          <a:p>
            <a:pPr marL="457200" indent="-457200">
              <a:buClr>
                <a:schemeClr val="accent1"/>
              </a:buClr>
              <a:buFont typeface="Arial" pitchFamily="34" charset="0"/>
              <a:buChar char="•"/>
            </a:pPr>
            <a:r>
              <a:rPr lang="en-US" sz="2800" dirty="0" smtClean="0"/>
              <a:t>Location</a:t>
            </a:r>
            <a:r>
              <a:rPr lang="en-US" sz="2800" dirty="0"/>
              <a:t>: 203 Thurston </a:t>
            </a:r>
          </a:p>
        </p:txBody>
      </p:sp>
    </p:spTree>
    <p:extLst>
      <p:ext uri="{BB962C8B-B14F-4D97-AF65-F5344CB8AC3E}">
        <p14:creationId xmlns:p14="http://schemas.microsoft.com/office/powerpoint/2010/main" val="124500307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err="1" smtClean="0"/>
              <a:t>Administrivia</a:t>
            </a:r>
            <a:endParaRPr lang="en-US" dirty="0"/>
          </a:p>
        </p:txBody>
      </p:sp>
      <p:sp>
        <p:nvSpPr>
          <p:cNvPr id="4" name="Content Placeholder 3"/>
          <p:cNvSpPr>
            <a:spLocks noGrp="1"/>
          </p:cNvSpPr>
          <p:nvPr>
            <p:ph idx="1"/>
          </p:nvPr>
        </p:nvSpPr>
        <p:spPr>
          <a:xfrm>
            <a:off x="228600" y="762000"/>
            <a:ext cx="9144000" cy="5943600"/>
          </a:xfrm>
        </p:spPr>
        <p:txBody>
          <a:bodyPr>
            <a:normAutofit/>
          </a:bodyPr>
          <a:lstStyle/>
          <a:p>
            <a:pPr marL="0" indent="0">
              <a:buNone/>
            </a:pPr>
            <a:r>
              <a:rPr lang="en-US" sz="2800" dirty="0" smtClean="0"/>
              <a:t>Check online syllabus/schedule </a:t>
            </a:r>
            <a:endParaRPr lang="en-US" sz="2800" dirty="0"/>
          </a:p>
          <a:p>
            <a:pPr marL="91440" lvl="1" indent="-274320">
              <a:buSzPct val="85000"/>
              <a:buFont typeface="Arial"/>
              <a:buChar char="•"/>
            </a:pPr>
            <a:r>
              <a:rPr lang="en-US" sz="2400" dirty="0" smtClean="0">
                <a:solidFill>
                  <a:srgbClr val="FFFF00"/>
                </a:solidFill>
              </a:rPr>
              <a:t>http</a:t>
            </a:r>
            <a:r>
              <a:rPr lang="en-US" sz="2400" dirty="0">
                <a:solidFill>
                  <a:srgbClr val="FFFF00"/>
                </a:solidFill>
              </a:rPr>
              <a:t>://www.cs.cornell.edu/Courses/CS3410/2012sp/schedule.html</a:t>
            </a:r>
            <a:endParaRPr lang="en-US" sz="2400" dirty="0"/>
          </a:p>
          <a:p>
            <a:pPr marL="342900" indent="-342900">
              <a:buClr>
                <a:schemeClr val="accent1"/>
              </a:buClr>
              <a:buFont typeface="Arial" pitchFamily="34" charset="0"/>
              <a:buChar char="•"/>
            </a:pPr>
            <a:r>
              <a:rPr lang="en-US" sz="2400" dirty="0" smtClean="0"/>
              <a:t>Slides and Reading for lectures</a:t>
            </a:r>
          </a:p>
          <a:p>
            <a:pPr marL="342900" indent="-342900">
              <a:buClr>
                <a:schemeClr val="accent1"/>
              </a:buClr>
              <a:buFont typeface="Arial" pitchFamily="34" charset="0"/>
              <a:buChar char="•"/>
            </a:pPr>
            <a:r>
              <a:rPr lang="en-US" sz="2400" dirty="0" smtClean="0"/>
              <a:t>Office Hours</a:t>
            </a:r>
          </a:p>
          <a:p>
            <a:pPr marL="342900" indent="-342900">
              <a:buClr>
                <a:schemeClr val="accent1"/>
              </a:buClr>
              <a:buFont typeface="Arial" pitchFamily="34" charset="0"/>
              <a:buChar char="•"/>
            </a:pPr>
            <a:r>
              <a:rPr lang="en-US" sz="2400" dirty="0" smtClean="0"/>
              <a:t>Homework and Programming Assignments</a:t>
            </a:r>
          </a:p>
          <a:p>
            <a:pPr marL="342900" indent="-342900">
              <a:buClr>
                <a:schemeClr val="accent1"/>
              </a:buClr>
              <a:buFont typeface="Arial" pitchFamily="34" charset="0"/>
              <a:buChar char="•"/>
            </a:pPr>
            <a:r>
              <a:rPr lang="en-US" sz="2400" dirty="0" smtClean="0"/>
              <a:t>Prelims (in evenings): </a:t>
            </a:r>
          </a:p>
          <a:p>
            <a:pPr lvl="1">
              <a:buFont typeface="Calibri" pitchFamily="34" charset="0"/>
              <a:buChar char="₋"/>
            </a:pPr>
            <a:r>
              <a:rPr lang="en-US" sz="2000" dirty="0" smtClean="0">
                <a:solidFill>
                  <a:srgbClr val="FFFF00"/>
                </a:solidFill>
              </a:rPr>
              <a:t>Tuesday, February 28</a:t>
            </a:r>
            <a:r>
              <a:rPr lang="en-US" sz="2000" baseline="30000" dirty="0" smtClean="0">
                <a:solidFill>
                  <a:srgbClr val="FFFF00"/>
                </a:solidFill>
              </a:rPr>
              <a:t>th</a:t>
            </a:r>
            <a:r>
              <a:rPr lang="en-US" sz="2000" dirty="0" smtClean="0">
                <a:solidFill>
                  <a:srgbClr val="FFFF00"/>
                </a:solidFill>
              </a:rPr>
              <a:t> </a:t>
            </a:r>
          </a:p>
          <a:p>
            <a:pPr lvl="1">
              <a:buFont typeface="Calibri" pitchFamily="34" charset="0"/>
              <a:buChar char="₋"/>
            </a:pPr>
            <a:r>
              <a:rPr lang="en-US" sz="2000" dirty="0" smtClean="0">
                <a:solidFill>
                  <a:srgbClr val="FFFF00"/>
                </a:solidFill>
              </a:rPr>
              <a:t>Thursday, March 29</a:t>
            </a:r>
            <a:r>
              <a:rPr lang="en-US" sz="2000" baseline="30000" dirty="0" smtClean="0">
                <a:solidFill>
                  <a:srgbClr val="FFFF00"/>
                </a:solidFill>
              </a:rPr>
              <a:t>th</a:t>
            </a:r>
            <a:r>
              <a:rPr lang="en-US" sz="2000" dirty="0" smtClean="0">
                <a:solidFill>
                  <a:srgbClr val="FFFF00"/>
                </a:solidFill>
              </a:rPr>
              <a:t> </a:t>
            </a:r>
          </a:p>
          <a:p>
            <a:pPr lvl="1">
              <a:buFont typeface="Calibri" pitchFamily="34" charset="0"/>
              <a:buChar char="₋"/>
            </a:pPr>
            <a:r>
              <a:rPr lang="en-US" sz="2000" dirty="0" smtClean="0">
                <a:solidFill>
                  <a:srgbClr val="FFFF00"/>
                </a:solidFill>
              </a:rPr>
              <a:t>April 26</a:t>
            </a:r>
            <a:r>
              <a:rPr lang="en-US" sz="2000" baseline="30000" dirty="0" smtClean="0">
                <a:solidFill>
                  <a:srgbClr val="FFFF00"/>
                </a:solidFill>
              </a:rPr>
              <a:t>th</a:t>
            </a:r>
            <a:r>
              <a:rPr lang="en-US" sz="2000" dirty="0" smtClean="0">
                <a:solidFill>
                  <a:srgbClr val="FFFF00"/>
                </a:solidFill>
              </a:rPr>
              <a:t> </a:t>
            </a:r>
            <a:endParaRPr lang="en-US" sz="2000" dirty="0" smtClean="0"/>
          </a:p>
          <a:p>
            <a:endParaRPr lang="en-US" dirty="0"/>
          </a:p>
          <a:p>
            <a:pPr marL="0" indent="0">
              <a:buNone/>
            </a:pPr>
            <a:r>
              <a:rPr lang="en-US" sz="2800" dirty="0" smtClean="0"/>
              <a:t>Schedule is subject to change</a:t>
            </a:r>
            <a:endParaRPr lang="en-US" sz="2800" dirty="0"/>
          </a:p>
        </p:txBody>
      </p:sp>
    </p:spTree>
    <p:extLst>
      <p:ext uri="{BB962C8B-B14F-4D97-AF65-F5344CB8AC3E}">
        <p14:creationId xmlns:p14="http://schemas.microsoft.com/office/powerpoint/2010/main" val="311521089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noChangeArrowheads="1"/>
          </p:cNvSpPr>
          <p:nvPr>
            <p:ph type="title"/>
            <p:custDataLst>
              <p:tags r:id="rId1"/>
            </p:custDataLst>
          </p:nvPr>
        </p:nvSpPr>
        <p:spPr/>
        <p:txBody>
          <a:bodyPr>
            <a:normAutofit fontScale="90000"/>
          </a:bodyPr>
          <a:lstStyle/>
          <a:p>
            <a:r>
              <a:rPr lang="en-US" smtClean="0"/>
              <a:t>Summary</a:t>
            </a:r>
            <a:endParaRPr lang="en-US" dirty="0"/>
          </a:p>
        </p:txBody>
      </p:sp>
      <p:sp>
        <p:nvSpPr>
          <p:cNvPr id="41986" name="Rectangle 2"/>
          <p:cNvSpPr>
            <a:spLocks noGrp="1" noChangeArrowheads="1"/>
          </p:cNvSpPr>
          <p:nvPr>
            <p:ph idx="1"/>
            <p:custDataLst>
              <p:tags r:id="rId2"/>
            </p:custDataLst>
          </p:nvPr>
        </p:nvSpPr>
        <p:spPr>
          <a:xfrm>
            <a:off x="0" y="762000"/>
            <a:ext cx="9144000" cy="6096000"/>
          </a:xfrm>
        </p:spPr>
        <p:txBody>
          <a:bodyPr>
            <a:normAutofit lnSpcReduction="10000"/>
          </a:bodyPr>
          <a:lstStyle/>
          <a:p>
            <a:r>
              <a:rPr lang="en-US" dirty="0" smtClean="0"/>
              <a:t>We can now implement combinational (combinatorial) logic circuit</a:t>
            </a:r>
          </a:p>
          <a:p>
            <a:pPr lvl="1"/>
            <a:r>
              <a:rPr lang="en-US" dirty="0"/>
              <a:t>Design each block</a:t>
            </a:r>
          </a:p>
          <a:p>
            <a:pPr lvl="2"/>
            <a:r>
              <a:rPr lang="en-US" dirty="0"/>
              <a:t>Binary encoded numbers for compactness</a:t>
            </a:r>
          </a:p>
          <a:p>
            <a:pPr lvl="1"/>
            <a:r>
              <a:rPr lang="en-US" dirty="0" smtClean="0"/>
              <a:t>Decompose large circuit into manageable blocks</a:t>
            </a:r>
          </a:p>
          <a:p>
            <a:pPr lvl="2"/>
            <a:r>
              <a:rPr lang="en-US" dirty="0" smtClean="0"/>
              <a:t>1-bit Half </a:t>
            </a:r>
            <a:r>
              <a:rPr lang="en-US" dirty="0"/>
              <a:t>A</a:t>
            </a:r>
            <a:r>
              <a:rPr lang="en-US" dirty="0" smtClean="0"/>
              <a:t>dders, 1-bit Full </a:t>
            </a:r>
            <a:r>
              <a:rPr lang="en-US" dirty="0"/>
              <a:t>A</a:t>
            </a:r>
            <a:r>
              <a:rPr lang="en-US" dirty="0" smtClean="0"/>
              <a:t>dders, </a:t>
            </a:r>
            <a:endParaRPr lang="en-US" dirty="0"/>
          </a:p>
          <a:p>
            <a:pPr marL="914400" lvl="2" indent="0">
              <a:buNone/>
            </a:pPr>
            <a:r>
              <a:rPr lang="en-US" dirty="0"/>
              <a:t> </a:t>
            </a:r>
            <a:r>
              <a:rPr lang="en-US" dirty="0" smtClean="0"/>
              <a:t>    </a:t>
            </a:r>
            <a:r>
              <a:rPr lang="en-US" i="1" dirty="0" smtClean="0"/>
              <a:t>n</a:t>
            </a:r>
            <a:r>
              <a:rPr lang="en-US" dirty="0" smtClean="0"/>
              <a:t>-bit Adders via cascaded 1-bit </a:t>
            </a:r>
            <a:r>
              <a:rPr lang="en-US" smtClean="0"/>
              <a:t>Full Adders, </a:t>
            </a:r>
            <a:r>
              <a:rPr lang="en-US" dirty="0" smtClean="0"/>
              <a:t>...</a:t>
            </a:r>
          </a:p>
          <a:p>
            <a:pPr lvl="1"/>
            <a:r>
              <a:rPr lang="en-US" dirty="0" smtClean="0"/>
              <a:t>Can implement circuits using NAND or NOR gates</a:t>
            </a:r>
          </a:p>
          <a:p>
            <a:pPr lvl="1"/>
            <a:r>
              <a:rPr lang="en-US" dirty="0" smtClean="0"/>
              <a:t>Can implement gates using use PMOS and NMOS-transistors</a:t>
            </a:r>
          </a:p>
          <a:p>
            <a:pPr lvl="1"/>
            <a:r>
              <a:rPr lang="en-US" dirty="0" smtClean="0">
                <a:solidFill>
                  <a:schemeClr val="accent1"/>
                </a:solidFill>
              </a:rPr>
              <a:t>And can add and subtract numbers (in two’s compliment)!</a:t>
            </a:r>
          </a:p>
          <a:p>
            <a:pPr lvl="1"/>
            <a:r>
              <a:rPr lang="en-US" dirty="0" smtClean="0">
                <a:solidFill>
                  <a:srgbClr val="FFFFFF"/>
                </a:solidFill>
              </a:rPr>
              <a:t>Next time, state and finite state machines…</a:t>
            </a:r>
            <a:endParaRPr lang="en-US" dirty="0">
              <a:solidFill>
                <a:srgbClr val="FFFFFF"/>
              </a:solidFill>
            </a:endParaRPr>
          </a:p>
        </p:txBody>
      </p:sp>
      <p:pic>
        <p:nvPicPr>
          <p:cNvPr id="23554" name="CP3 Ink c3a23903-b926-4318-8d7f-5af601c0eacc"/>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1457954" y="5201580"/>
            <a:ext cx="118651" cy="118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411405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6044589" y="1447800"/>
            <a:ext cx="292067" cy="4031873"/>
          </a:xfrm>
          <a:prstGeom prst="rect">
            <a:avLst/>
          </a:prstGeom>
          <a:noFill/>
        </p:spPr>
        <p:txBody>
          <a:bodyPr wrap="none" rtlCol="0">
            <a:spAutoFit/>
          </a:bodyPr>
          <a:lstStyle/>
          <a:p>
            <a:pPr algn="r"/>
            <a:r>
              <a:rPr lang="en-US" sz="1600" dirty="0" smtClean="0"/>
              <a:t>0</a:t>
            </a:r>
          </a:p>
          <a:p>
            <a:pPr algn="r"/>
            <a:r>
              <a:rPr lang="en-US" sz="1600" dirty="0" smtClean="0"/>
              <a:t>1</a:t>
            </a:r>
          </a:p>
          <a:p>
            <a:pPr algn="r"/>
            <a:r>
              <a:rPr lang="en-US" sz="1600" dirty="0" smtClean="0"/>
              <a:t>2</a:t>
            </a:r>
          </a:p>
          <a:p>
            <a:pPr algn="r"/>
            <a:r>
              <a:rPr lang="en-US" sz="1600" dirty="0" smtClean="0"/>
              <a:t>3</a:t>
            </a:r>
          </a:p>
          <a:p>
            <a:pPr algn="r"/>
            <a:r>
              <a:rPr lang="en-US" sz="1600" dirty="0" smtClean="0"/>
              <a:t>4</a:t>
            </a:r>
          </a:p>
          <a:p>
            <a:pPr algn="r"/>
            <a:r>
              <a:rPr lang="en-US" sz="1600" dirty="0" smtClean="0"/>
              <a:t>5</a:t>
            </a:r>
          </a:p>
          <a:p>
            <a:pPr algn="r"/>
            <a:r>
              <a:rPr lang="en-US" sz="1600" dirty="0" smtClean="0"/>
              <a:t>6</a:t>
            </a:r>
          </a:p>
          <a:p>
            <a:pPr algn="r"/>
            <a:r>
              <a:rPr lang="en-US" sz="1600" dirty="0" smtClean="0"/>
              <a:t>7</a:t>
            </a:r>
          </a:p>
          <a:p>
            <a:pPr algn="r"/>
            <a:r>
              <a:rPr lang="en-US" sz="1600" dirty="0" smtClean="0"/>
              <a:t>8</a:t>
            </a:r>
          </a:p>
          <a:p>
            <a:pPr algn="r"/>
            <a:r>
              <a:rPr lang="en-US" sz="1600" dirty="0"/>
              <a:t>9</a:t>
            </a:r>
            <a:endParaRPr lang="en-US" sz="1600" dirty="0" smtClean="0"/>
          </a:p>
          <a:p>
            <a:pPr algn="r"/>
            <a:r>
              <a:rPr lang="en-US" sz="1600" dirty="0">
                <a:solidFill>
                  <a:schemeClr val="accent1"/>
                </a:solidFill>
              </a:rPr>
              <a:t>a</a:t>
            </a:r>
            <a:endParaRPr lang="en-US" sz="1600" dirty="0" smtClean="0">
              <a:solidFill>
                <a:schemeClr val="accent1"/>
              </a:solidFill>
            </a:endParaRPr>
          </a:p>
          <a:p>
            <a:pPr algn="r"/>
            <a:r>
              <a:rPr lang="en-US" sz="1600" dirty="0">
                <a:solidFill>
                  <a:schemeClr val="accent1"/>
                </a:solidFill>
              </a:rPr>
              <a:t>b</a:t>
            </a:r>
            <a:endParaRPr lang="en-US" sz="1600" dirty="0" smtClean="0">
              <a:solidFill>
                <a:schemeClr val="accent1"/>
              </a:solidFill>
            </a:endParaRPr>
          </a:p>
          <a:p>
            <a:pPr algn="r"/>
            <a:r>
              <a:rPr lang="en-US" sz="1600" dirty="0">
                <a:solidFill>
                  <a:schemeClr val="accent1"/>
                </a:solidFill>
              </a:rPr>
              <a:t>c</a:t>
            </a:r>
            <a:endParaRPr lang="en-US" sz="1600" dirty="0" smtClean="0">
              <a:solidFill>
                <a:schemeClr val="accent1"/>
              </a:solidFill>
            </a:endParaRPr>
          </a:p>
          <a:p>
            <a:pPr algn="r"/>
            <a:r>
              <a:rPr lang="en-US" sz="1600" dirty="0" smtClean="0">
                <a:solidFill>
                  <a:schemeClr val="accent1"/>
                </a:solidFill>
              </a:rPr>
              <a:t>d</a:t>
            </a:r>
          </a:p>
          <a:p>
            <a:pPr algn="r"/>
            <a:r>
              <a:rPr lang="en-US" sz="1600" dirty="0">
                <a:solidFill>
                  <a:schemeClr val="accent1"/>
                </a:solidFill>
              </a:rPr>
              <a:t>e</a:t>
            </a:r>
            <a:endParaRPr lang="en-US" sz="1600" dirty="0" smtClean="0">
              <a:solidFill>
                <a:schemeClr val="accent1"/>
              </a:solidFill>
            </a:endParaRPr>
          </a:p>
          <a:p>
            <a:pPr algn="r"/>
            <a:r>
              <a:rPr lang="en-US" sz="1600" dirty="0" smtClean="0">
                <a:solidFill>
                  <a:schemeClr val="accent1"/>
                </a:solidFill>
              </a:rPr>
              <a:t>f</a:t>
            </a:r>
          </a:p>
        </p:txBody>
      </p:sp>
      <p:sp>
        <p:nvSpPr>
          <p:cNvPr id="2" name="Title 1"/>
          <p:cNvSpPr>
            <a:spLocks noGrp="1"/>
          </p:cNvSpPr>
          <p:nvPr>
            <p:ph type="title"/>
            <p:custDataLst>
              <p:tags r:id="rId1"/>
            </p:custDataLst>
          </p:nvPr>
        </p:nvSpPr>
        <p:spPr>
          <a:xfrm>
            <a:off x="228600" y="0"/>
            <a:ext cx="8915400" cy="533400"/>
          </a:xfrm>
        </p:spPr>
        <p:txBody>
          <a:bodyPr>
            <a:normAutofit fontScale="90000"/>
          </a:bodyPr>
          <a:lstStyle/>
          <a:p>
            <a:r>
              <a:rPr lang="en-US" dirty="0" smtClean="0"/>
              <a:t>Number Representations: Activity #1 Counting</a:t>
            </a:r>
            <a:endParaRPr lang="en-US" dirty="0"/>
          </a:p>
        </p:txBody>
      </p:sp>
      <p:sp>
        <p:nvSpPr>
          <p:cNvPr id="3" name="Content Placeholder 2"/>
          <p:cNvSpPr>
            <a:spLocks noGrp="1"/>
          </p:cNvSpPr>
          <p:nvPr>
            <p:ph idx="1"/>
            <p:custDataLst>
              <p:tags r:id="rId2"/>
            </p:custDataLst>
          </p:nvPr>
        </p:nvSpPr>
        <p:spPr>
          <a:xfrm>
            <a:off x="228600" y="533400"/>
            <a:ext cx="8686800" cy="5638800"/>
          </a:xfrm>
        </p:spPr>
        <p:txBody>
          <a:bodyPr/>
          <a:lstStyle/>
          <a:p>
            <a:r>
              <a:rPr lang="en-US" dirty="0" smtClean="0"/>
              <a:t>How do we count in different bases?</a:t>
            </a:r>
          </a:p>
          <a:p>
            <a:pPr lvl="1"/>
            <a:r>
              <a:rPr lang="en-US" u="sng" dirty="0" smtClean="0"/>
              <a:t>Dec</a:t>
            </a:r>
            <a:r>
              <a:rPr lang="en-US" sz="1800" u="sng" dirty="0" smtClean="0"/>
              <a:t> (base 10)</a:t>
            </a:r>
            <a:r>
              <a:rPr lang="en-US" dirty="0"/>
              <a:t> </a:t>
            </a:r>
            <a:r>
              <a:rPr lang="en-US" u="sng" dirty="0"/>
              <a:t>Bin </a:t>
            </a:r>
            <a:r>
              <a:rPr lang="en-US" sz="1800" u="sng" dirty="0"/>
              <a:t>(base 2) </a:t>
            </a:r>
            <a:r>
              <a:rPr lang="en-US" sz="1800" u="sng" dirty="0" smtClean="0"/>
              <a:t> </a:t>
            </a:r>
            <a:r>
              <a:rPr lang="en-US" u="sng" dirty="0" smtClean="0"/>
              <a:t>Oct</a:t>
            </a:r>
            <a:r>
              <a:rPr lang="en-US" sz="1800" u="sng" dirty="0" smtClean="0"/>
              <a:t> (base 8)</a:t>
            </a:r>
            <a:r>
              <a:rPr lang="en-US" dirty="0" smtClean="0"/>
              <a:t>  </a:t>
            </a:r>
            <a:r>
              <a:rPr lang="en-US" u="sng" dirty="0" smtClean="0"/>
              <a:t>Hex</a:t>
            </a:r>
            <a:r>
              <a:rPr lang="en-US" sz="1800" u="sng" dirty="0" smtClean="0"/>
              <a:t> (base 16)</a:t>
            </a:r>
            <a:endParaRPr lang="en-US" sz="1800" u="sng" dirty="0"/>
          </a:p>
        </p:txBody>
      </p:sp>
      <p:sp>
        <p:nvSpPr>
          <p:cNvPr id="4" name="TextBox 3"/>
          <p:cNvSpPr txBox="1"/>
          <p:nvPr/>
        </p:nvSpPr>
        <p:spPr>
          <a:xfrm>
            <a:off x="1102949" y="1447800"/>
            <a:ext cx="497251" cy="5509200"/>
          </a:xfrm>
          <a:prstGeom prst="rect">
            <a:avLst/>
          </a:prstGeom>
          <a:noFill/>
        </p:spPr>
        <p:txBody>
          <a:bodyPr wrap="none" rtlCol="0">
            <a:spAutoFit/>
          </a:bodyPr>
          <a:lstStyle/>
          <a:p>
            <a:pPr algn="r"/>
            <a:r>
              <a:rPr lang="en-US" sz="1600" dirty="0" smtClean="0">
                <a:solidFill>
                  <a:schemeClr val="accent1"/>
                </a:solidFill>
              </a:rPr>
              <a:t>0</a:t>
            </a:r>
          </a:p>
          <a:p>
            <a:pPr algn="r"/>
            <a:r>
              <a:rPr lang="en-US" sz="1600" dirty="0" smtClean="0">
                <a:solidFill>
                  <a:schemeClr val="accent1"/>
                </a:solidFill>
              </a:rPr>
              <a:t>1</a:t>
            </a:r>
          </a:p>
          <a:p>
            <a:pPr algn="r"/>
            <a:r>
              <a:rPr lang="en-US" sz="1600" dirty="0" smtClean="0">
                <a:solidFill>
                  <a:schemeClr val="accent1"/>
                </a:solidFill>
              </a:rPr>
              <a:t>2</a:t>
            </a:r>
          </a:p>
          <a:p>
            <a:pPr algn="r"/>
            <a:r>
              <a:rPr lang="en-US" sz="1600" dirty="0" smtClean="0">
                <a:solidFill>
                  <a:schemeClr val="accent1"/>
                </a:solidFill>
              </a:rPr>
              <a:t>3</a:t>
            </a:r>
          </a:p>
          <a:p>
            <a:pPr algn="r"/>
            <a:r>
              <a:rPr lang="en-US" sz="1600" dirty="0" smtClean="0">
                <a:solidFill>
                  <a:schemeClr val="accent1"/>
                </a:solidFill>
              </a:rPr>
              <a:t>4</a:t>
            </a:r>
          </a:p>
          <a:p>
            <a:pPr algn="r"/>
            <a:r>
              <a:rPr lang="en-US" sz="1600" dirty="0" smtClean="0">
                <a:solidFill>
                  <a:schemeClr val="accent1"/>
                </a:solidFill>
              </a:rPr>
              <a:t>5</a:t>
            </a:r>
          </a:p>
          <a:p>
            <a:pPr algn="r"/>
            <a:r>
              <a:rPr lang="en-US" sz="1600" dirty="0" smtClean="0">
                <a:solidFill>
                  <a:schemeClr val="accent1"/>
                </a:solidFill>
              </a:rPr>
              <a:t>6</a:t>
            </a:r>
          </a:p>
          <a:p>
            <a:pPr algn="r"/>
            <a:r>
              <a:rPr lang="en-US" sz="1600" dirty="0" smtClean="0">
                <a:solidFill>
                  <a:schemeClr val="accent1"/>
                </a:solidFill>
              </a:rPr>
              <a:t>7</a:t>
            </a:r>
          </a:p>
          <a:p>
            <a:pPr algn="r"/>
            <a:r>
              <a:rPr lang="en-US" sz="1600" dirty="0" smtClean="0">
                <a:solidFill>
                  <a:schemeClr val="accent1"/>
                </a:solidFill>
              </a:rPr>
              <a:t>8</a:t>
            </a:r>
          </a:p>
          <a:p>
            <a:pPr algn="r"/>
            <a:r>
              <a:rPr lang="en-US" sz="1600" dirty="0" smtClean="0">
                <a:solidFill>
                  <a:schemeClr val="accent1"/>
                </a:solidFill>
              </a:rPr>
              <a:t>9</a:t>
            </a:r>
          </a:p>
          <a:p>
            <a:pPr algn="r"/>
            <a:r>
              <a:rPr lang="en-US" sz="1600" dirty="0" smtClean="0">
                <a:solidFill>
                  <a:schemeClr val="accent1"/>
                </a:solidFill>
              </a:rPr>
              <a:t>10</a:t>
            </a:r>
          </a:p>
          <a:p>
            <a:pPr algn="r"/>
            <a:r>
              <a:rPr lang="en-US" sz="1600" dirty="0" smtClean="0">
                <a:solidFill>
                  <a:schemeClr val="accent1"/>
                </a:solidFill>
              </a:rPr>
              <a:t>11</a:t>
            </a:r>
          </a:p>
          <a:p>
            <a:pPr algn="r"/>
            <a:r>
              <a:rPr lang="en-US" sz="1600" dirty="0" smtClean="0">
                <a:solidFill>
                  <a:schemeClr val="accent1"/>
                </a:solidFill>
              </a:rPr>
              <a:t>12</a:t>
            </a:r>
          </a:p>
          <a:p>
            <a:pPr algn="r"/>
            <a:r>
              <a:rPr lang="en-US" sz="1600" dirty="0" smtClean="0">
                <a:solidFill>
                  <a:schemeClr val="accent1"/>
                </a:solidFill>
              </a:rPr>
              <a:t>13</a:t>
            </a:r>
          </a:p>
          <a:p>
            <a:pPr algn="r"/>
            <a:r>
              <a:rPr lang="en-US" sz="1600" dirty="0" smtClean="0">
                <a:solidFill>
                  <a:schemeClr val="accent1"/>
                </a:solidFill>
              </a:rPr>
              <a:t>14</a:t>
            </a:r>
          </a:p>
          <a:p>
            <a:pPr algn="r"/>
            <a:r>
              <a:rPr lang="en-US" sz="1600" dirty="0" smtClean="0">
                <a:solidFill>
                  <a:schemeClr val="accent1"/>
                </a:solidFill>
              </a:rPr>
              <a:t>15</a:t>
            </a:r>
          </a:p>
          <a:p>
            <a:pPr algn="r"/>
            <a:r>
              <a:rPr lang="en-US" sz="1600" dirty="0" smtClean="0">
                <a:solidFill>
                  <a:schemeClr val="accent1"/>
                </a:solidFill>
              </a:rPr>
              <a:t>16</a:t>
            </a:r>
          </a:p>
          <a:p>
            <a:pPr algn="r"/>
            <a:r>
              <a:rPr lang="en-US" sz="1600" dirty="0" smtClean="0">
                <a:solidFill>
                  <a:schemeClr val="accent1"/>
                </a:solidFill>
              </a:rPr>
              <a:t>17</a:t>
            </a:r>
          </a:p>
          <a:p>
            <a:pPr algn="r"/>
            <a:r>
              <a:rPr lang="en-US" sz="1600" dirty="0" smtClean="0">
                <a:solidFill>
                  <a:schemeClr val="accent1"/>
                </a:solidFill>
              </a:rPr>
              <a:t>18</a:t>
            </a:r>
            <a:endParaRPr lang="en-US" sz="800" dirty="0" smtClean="0">
              <a:solidFill>
                <a:schemeClr val="accent1"/>
              </a:solidFill>
            </a:endParaRPr>
          </a:p>
          <a:p>
            <a:pPr algn="r"/>
            <a:r>
              <a:rPr lang="en-US" sz="800" dirty="0" smtClean="0">
                <a:solidFill>
                  <a:schemeClr val="accent1"/>
                </a:solidFill>
              </a:rPr>
              <a:t>.</a:t>
            </a:r>
          </a:p>
          <a:p>
            <a:pPr algn="r"/>
            <a:r>
              <a:rPr lang="en-US" sz="800" dirty="0" smtClean="0">
                <a:solidFill>
                  <a:schemeClr val="accent1"/>
                </a:solidFill>
              </a:rPr>
              <a:t>.</a:t>
            </a:r>
          </a:p>
          <a:p>
            <a:pPr algn="r"/>
            <a:r>
              <a:rPr lang="en-US" sz="1600" dirty="0" smtClean="0">
                <a:solidFill>
                  <a:schemeClr val="accent1"/>
                </a:solidFill>
              </a:rPr>
              <a:t>99</a:t>
            </a:r>
          </a:p>
          <a:p>
            <a:pPr algn="r"/>
            <a:r>
              <a:rPr lang="en-US" sz="1600" dirty="0" smtClean="0">
                <a:solidFill>
                  <a:schemeClr val="accent1"/>
                </a:solidFill>
              </a:rPr>
              <a:t>100</a:t>
            </a:r>
            <a:endParaRPr lang="en-US" sz="1600" dirty="0">
              <a:solidFill>
                <a:schemeClr val="accent1"/>
              </a:solidFill>
            </a:endParaRPr>
          </a:p>
        </p:txBody>
      </p:sp>
      <p:sp>
        <p:nvSpPr>
          <p:cNvPr id="6" name="TextBox 5"/>
          <p:cNvSpPr txBox="1"/>
          <p:nvPr/>
        </p:nvSpPr>
        <p:spPr>
          <a:xfrm>
            <a:off x="4407544" y="1447800"/>
            <a:ext cx="393056" cy="5016758"/>
          </a:xfrm>
          <a:prstGeom prst="rect">
            <a:avLst/>
          </a:prstGeom>
          <a:noFill/>
        </p:spPr>
        <p:txBody>
          <a:bodyPr wrap="none" rtlCol="0">
            <a:spAutoFit/>
          </a:bodyPr>
          <a:lstStyle/>
          <a:p>
            <a:pPr algn="r"/>
            <a:r>
              <a:rPr lang="en-US" sz="1600" dirty="0" smtClean="0"/>
              <a:t>0</a:t>
            </a:r>
          </a:p>
          <a:p>
            <a:pPr algn="r"/>
            <a:r>
              <a:rPr lang="en-US" sz="1600" dirty="0" smtClean="0"/>
              <a:t>1</a:t>
            </a:r>
          </a:p>
          <a:p>
            <a:pPr algn="r"/>
            <a:r>
              <a:rPr lang="en-US" sz="1600" dirty="0" smtClean="0"/>
              <a:t>2</a:t>
            </a:r>
          </a:p>
          <a:p>
            <a:pPr algn="r"/>
            <a:r>
              <a:rPr lang="en-US" sz="1600" dirty="0" smtClean="0"/>
              <a:t>3</a:t>
            </a:r>
          </a:p>
          <a:p>
            <a:pPr algn="r"/>
            <a:r>
              <a:rPr lang="en-US" sz="1600" dirty="0" smtClean="0"/>
              <a:t>4</a:t>
            </a:r>
          </a:p>
          <a:p>
            <a:pPr algn="r"/>
            <a:r>
              <a:rPr lang="en-US" sz="1600" dirty="0" smtClean="0"/>
              <a:t>5</a:t>
            </a:r>
          </a:p>
          <a:p>
            <a:pPr algn="r"/>
            <a:r>
              <a:rPr lang="en-US" sz="1600" dirty="0" smtClean="0"/>
              <a:t>6</a:t>
            </a:r>
          </a:p>
          <a:p>
            <a:pPr algn="r"/>
            <a:r>
              <a:rPr lang="en-US" sz="1600" dirty="0" smtClean="0"/>
              <a:t>7</a:t>
            </a:r>
          </a:p>
          <a:p>
            <a:pPr algn="r"/>
            <a:r>
              <a:rPr lang="en-US" sz="1600" dirty="0" smtClean="0"/>
              <a:t>10</a:t>
            </a:r>
          </a:p>
          <a:p>
            <a:pPr algn="r"/>
            <a:r>
              <a:rPr lang="en-US" sz="1600" dirty="0" smtClean="0"/>
              <a:t>11</a:t>
            </a:r>
          </a:p>
          <a:p>
            <a:pPr algn="r"/>
            <a:r>
              <a:rPr lang="en-US" sz="1600" dirty="0" smtClean="0"/>
              <a:t>12</a:t>
            </a:r>
          </a:p>
          <a:p>
            <a:pPr algn="r"/>
            <a:r>
              <a:rPr lang="en-US" sz="1600" dirty="0" smtClean="0"/>
              <a:t>13</a:t>
            </a:r>
          </a:p>
          <a:p>
            <a:pPr algn="r"/>
            <a:r>
              <a:rPr lang="en-US" sz="1600" dirty="0" smtClean="0"/>
              <a:t>14</a:t>
            </a:r>
          </a:p>
          <a:p>
            <a:pPr algn="r"/>
            <a:r>
              <a:rPr lang="en-US" sz="1600" dirty="0" smtClean="0"/>
              <a:t>15</a:t>
            </a:r>
          </a:p>
          <a:p>
            <a:pPr algn="r"/>
            <a:r>
              <a:rPr lang="en-US" sz="1600" dirty="0" smtClean="0"/>
              <a:t>16</a:t>
            </a:r>
          </a:p>
          <a:p>
            <a:pPr algn="r"/>
            <a:r>
              <a:rPr lang="en-US" sz="1600" dirty="0" smtClean="0"/>
              <a:t>17</a:t>
            </a:r>
          </a:p>
          <a:p>
            <a:pPr algn="r"/>
            <a:r>
              <a:rPr lang="en-US" sz="1600" dirty="0" smtClean="0"/>
              <a:t>20</a:t>
            </a:r>
          </a:p>
          <a:p>
            <a:pPr algn="r"/>
            <a:r>
              <a:rPr lang="en-US" sz="1600" dirty="0" smtClean="0"/>
              <a:t>21</a:t>
            </a:r>
          </a:p>
          <a:p>
            <a:pPr algn="r"/>
            <a:r>
              <a:rPr lang="en-US" sz="1600" dirty="0" smtClean="0"/>
              <a:t>22</a:t>
            </a:r>
            <a:endParaRPr lang="en-US" sz="800" dirty="0" smtClean="0"/>
          </a:p>
          <a:p>
            <a:pPr algn="r"/>
            <a:r>
              <a:rPr lang="en-US" sz="800" dirty="0" smtClean="0"/>
              <a:t>.</a:t>
            </a:r>
          </a:p>
          <a:p>
            <a:pPr algn="r"/>
            <a:r>
              <a:rPr lang="en-US" sz="800" dirty="0" smtClean="0"/>
              <a:t>.</a:t>
            </a:r>
          </a:p>
        </p:txBody>
      </p:sp>
      <p:sp>
        <p:nvSpPr>
          <p:cNvPr id="7" name="TextBox 6"/>
          <p:cNvSpPr txBox="1"/>
          <p:nvPr/>
        </p:nvSpPr>
        <p:spPr>
          <a:xfrm>
            <a:off x="5933867" y="1447800"/>
            <a:ext cx="393056" cy="5016758"/>
          </a:xfrm>
          <a:prstGeom prst="rect">
            <a:avLst/>
          </a:prstGeom>
          <a:noFill/>
        </p:spPr>
        <p:txBody>
          <a:bodyPr wrap="none" rtlCol="0">
            <a:spAutoFit/>
          </a:bodyPr>
          <a:lstStyle/>
          <a:p>
            <a:pPr algn="r"/>
            <a:r>
              <a:rPr lang="en-US" sz="1600" dirty="0" smtClean="0"/>
              <a:t>0</a:t>
            </a:r>
          </a:p>
          <a:p>
            <a:pPr algn="r"/>
            <a:r>
              <a:rPr lang="en-US" sz="1600" dirty="0" smtClean="0"/>
              <a:t>1</a:t>
            </a:r>
          </a:p>
          <a:p>
            <a:pPr algn="r"/>
            <a:r>
              <a:rPr lang="en-US" sz="1600" dirty="0" smtClean="0"/>
              <a:t>2</a:t>
            </a:r>
          </a:p>
          <a:p>
            <a:pPr algn="r"/>
            <a:r>
              <a:rPr lang="en-US" sz="1600" dirty="0" smtClean="0"/>
              <a:t>3</a:t>
            </a:r>
          </a:p>
          <a:p>
            <a:pPr algn="r"/>
            <a:r>
              <a:rPr lang="en-US" sz="1600" dirty="0" smtClean="0"/>
              <a:t>4</a:t>
            </a:r>
          </a:p>
          <a:p>
            <a:pPr algn="r"/>
            <a:r>
              <a:rPr lang="en-US" sz="1600" dirty="0" smtClean="0"/>
              <a:t>5</a:t>
            </a:r>
          </a:p>
          <a:p>
            <a:pPr algn="r"/>
            <a:r>
              <a:rPr lang="en-US" sz="1600" dirty="0" smtClean="0"/>
              <a:t>6</a:t>
            </a:r>
          </a:p>
          <a:p>
            <a:pPr algn="r"/>
            <a:r>
              <a:rPr lang="en-US" sz="1600" dirty="0" smtClean="0"/>
              <a:t>7</a:t>
            </a:r>
          </a:p>
          <a:p>
            <a:pPr algn="r"/>
            <a:r>
              <a:rPr lang="en-US" sz="1600" dirty="0" smtClean="0"/>
              <a:t>8</a:t>
            </a:r>
          </a:p>
          <a:p>
            <a:pPr algn="r"/>
            <a:r>
              <a:rPr lang="en-US" sz="1600" dirty="0"/>
              <a:t>9</a:t>
            </a:r>
            <a:endParaRPr lang="en-US" sz="1600" dirty="0" smtClean="0"/>
          </a:p>
          <a:p>
            <a:pPr algn="r"/>
            <a:r>
              <a:rPr lang="en-US" sz="1600" dirty="0"/>
              <a:t>a</a:t>
            </a:r>
            <a:endParaRPr lang="en-US" sz="1600" dirty="0" smtClean="0"/>
          </a:p>
          <a:p>
            <a:pPr algn="r"/>
            <a:r>
              <a:rPr lang="en-US" sz="1600" dirty="0"/>
              <a:t>b</a:t>
            </a:r>
            <a:endParaRPr lang="en-US" sz="1600" dirty="0" smtClean="0"/>
          </a:p>
          <a:p>
            <a:pPr algn="r"/>
            <a:r>
              <a:rPr lang="en-US" sz="1600" dirty="0"/>
              <a:t>c</a:t>
            </a:r>
            <a:endParaRPr lang="en-US" sz="1600" dirty="0" smtClean="0"/>
          </a:p>
          <a:p>
            <a:pPr algn="r"/>
            <a:r>
              <a:rPr lang="en-US" sz="1600" dirty="0" smtClean="0"/>
              <a:t>d</a:t>
            </a:r>
          </a:p>
          <a:p>
            <a:pPr algn="r"/>
            <a:r>
              <a:rPr lang="en-US" sz="1600" dirty="0"/>
              <a:t>e</a:t>
            </a:r>
            <a:endParaRPr lang="en-US" sz="1600" dirty="0" smtClean="0"/>
          </a:p>
          <a:p>
            <a:pPr algn="r"/>
            <a:r>
              <a:rPr lang="en-US" sz="1600" dirty="0"/>
              <a:t>f</a:t>
            </a:r>
            <a:endParaRPr lang="en-US" sz="1600" dirty="0" smtClean="0"/>
          </a:p>
          <a:p>
            <a:pPr algn="r"/>
            <a:r>
              <a:rPr lang="en-US" sz="1600" dirty="0" smtClean="0"/>
              <a:t>10</a:t>
            </a:r>
          </a:p>
          <a:p>
            <a:pPr algn="r"/>
            <a:r>
              <a:rPr lang="en-US" sz="1600" dirty="0" smtClean="0"/>
              <a:t>11</a:t>
            </a:r>
          </a:p>
          <a:p>
            <a:pPr algn="r"/>
            <a:r>
              <a:rPr lang="en-US" sz="1600" dirty="0" smtClean="0"/>
              <a:t>12</a:t>
            </a:r>
            <a:endParaRPr lang="en-US" sz="800" dirty="0" smtClean="0"/>
          </a:p>
          <a:p>
            <a:pPr algn="r"/>
            <a:r>
              <a:rPr lang="en-US" sz="800" dirty="0" smtClean="0"/>
              <a:t>.</a:t>
            </a:r>
          </a:p>
          <a:p>
            <a:pPr algn="r"/>
            <a:r>
              <a:rPr lang="en-US" sz="800" dirty="0" smtClean="0"/>
              <a:t>.</a:t>
            </a:r>
          </a:p>
        </p:txBody>
      </p:sp>
      <p:sp>
        <p:nvSpPr>
          <p:cNvPr id="8" name="TextBox 7"/>
          <p:cNvSpPr txBox="1"/>
          <p:nvPr/>
        </p:nvSpPr>
        <p:spPr>
          <a:xfrm>
            <a:off x="2524471" y="1447800"/>
            <a:ext cx="752129" cy="5016758"/>
          </a:xfrm>
          <a:prstGeom prst="rect">
            <a:avLst/>
          </a:prstGeom>
          <a:noFill/>
        </p:spPr>
        <p:txBody>
          <a:bodyPr wrap="none" rtlCol="0">
            <a:spAutoFit/>
          </a:bodyPr>
          <a:lstStyle/>
          <a:p>
            <a:pPr algn="r"/>
            <a:r>
              <a:rPr lang="en-US" sz="1600" dirty="0" smtClean="0"/>
              <a:t>0</a:t>
            </a:r>
          </a:p>
          <a:p>
            <a:pPr algn="r"/>
            <a:r>
              <a:rPr lang="en-US" sz="1600" dirty="0" smtClean="0"/>
              <a:t>1</a:t>
            </a:r>
          </a:p>
          <a:p>
            <a:pPr algn="r"/>
            <a:r>
              <a:rPr lang="en-US" sz="1600" dirty="0" smtClean="0"/>
              <a:t>10</a:t>
            </a:r>
          </a:p>
          <a:p>
            <a:pPr algn="r"/>
            <a:r>
              <a:rPr lang="en-US" sz="1600" dirty="0" smtClean="0"/>
              <a:t>11</a:t>
            </a:r>
          </a:p>
          <a:p>
            <a:pPr algn="r"/>
            <a:r>
              <a:rPr lang="en-US" sz="1600" dirty="0" smtClean="0"/>
              <a:t>100</a:t>
            </a:r>
          </a:p>
          <a:p>
            <a:pPr algn="r"/>
            <a:r>
              <a:rPr lang="en-US" sz="1600" dirty="0" smtClean="0"/>
              <a:t>101</a:t>
            </a:r>
          </a:p>
          <a:p>
            <a:pPr algn="r"/>
            <a:r>
              <a:rPr lang="en-US" sz="1600" dirty="0" smtClean="0"/>
              <a:t>110</a:t>
            </a:r>
          </a:p>
          <a:p>
            <a:pPr algn="r"/>
            <a:r>
              <a:rPr lang="en-US" sz="1600" dirty="0" smtClean="0"/>
              <a:t>111</a:t>
            </a:r>
          </a:p>
          <a:p>
            <a:pPr algn="r"/>
            <a:r>
              <a:rPr lang="en-US" sz="1600" dirty="0" smtClean="0"/>
              <a:t>1000</a:t>
            </a:r>
          </a:p>
          <a:p>
            <a:pPr algn="r"/>
            <a:r>
              <a:rPr lang="en-US" sz="1600" dirty="0" smtClean="0"/>
              <a:t>1001</a:t>
            </a:r>
          </a:p>
          <a:p>
            <a:pPr algn="r"/>
            <a:r>
              <a:rPr lang="en-US" sz="1600" dirty="0" smtClean="0"/>
              <a:t>1010</a:t>
            </a:r>
          </a:p>
          <a:p>
            <a:pPr algn="r"/>
            <a:r>
              <a:rPr lang="en-US" sz="1600" dirty="0" smtClean="0"/>
              <a:t>1011</a:t>
            </a:r>
          </a:p>
          <a:p>
            <a:pPr algn="r"/>
            <a:r>
              <a:rPr lang="en-US" sz="1600" dirty="0" smtClean="0"/>
              <a:t>1100</a:t>
            </a:r>
          </a:p>
          <a:p>
            <a:pPr algn="r"/>
            <a:r>
              <a:rPr lang="en-US" sz="1600" dirty="0" smtClean="0"/>
              <a:t>1101</a:t>
            </a:r>
          </a:p>
          <a:p>
            <a:pPr algn="r"/>
            <a:r>
              <a:rPr lang="en-US" sz="1600" dirty="0" smtClean="0"/>
              <a:t>1110</a:t>
            </a:r>
          </a:p>
          <a:p>
            <a:pPr algn="r"/>
            <a:r>
              <a:rPr lang="en-US" sz="1600" dirty="0" smtClean="0"/>
              <a:t>1111</a:t>
            </a:r>
          </a:p>
          <a:p>
            <a:pPr algn="r"/>
            <a:r>
              <a:rPr lang="en-US" sz="1600" dirty="0" smtClean="0"/>
              <a:t>1 0000</a:t>
            </a:r>
          </a:p>
          <a:p>
            <a:pPr algn="r"/>
            <a:r>
              <a:rPr lang="en-US" sz="1600" dirty="0" smtClean="0"/>
              <a:t>1 0001</a:t>
            </a:r>
          </a:p>
          <a:p>
            <a:pPr algn="r"/>
            <a:r>
              <a:rPr lang="en-US" sz="1600" dirty="0" smtClean="0"/>
              <a:t>1 0010</a:t>
            </a:r>
            <a:endParaRPr lang="en-US" sz="800" dirty="0" smtClean="0"/>
          </a:p>
          <a:p>
            <a:pPr algn="r"/>
            <a:r>
              <a:rPr lang="en-US" sz="800" dirty="0" smtClean="0"/>
              <a:t>.</a:t>
            </a:r>
          </a:p>
          <a:p>
            <a:pPr algn="r"/>
            <a:r>
              <a:rPr lang="en-US" sz="800" dirty="0" smtClean="0"/>
              <a:t>.</a:t>
            </a:r>
          </a:p>
        </p:txBody>
      </p:sp>
      <p:sp>
        <p:nvSpPr>
          <p:cNvPr id="9" name="Rectangle 8"/>
          <p:cNvSpPr/>
          <p:nvPr/>
        </p:nvSpPr>
        <p:spPr>
          <a:xfrm>
            <a:off x="1102949" y="1524000"/>
            <a:ext cx="5223974" cy="38862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102949" y="1524000"/>
            <a:ext cx="3697651" cy="19431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02950" y="1524000"/>
            <a:ext cx="2173650" cy="4572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6441619" y="1981200"/>
            <a:ext cx="2749471" cy="830997"/>
          </a:xfrm>
          <a:prstGeom prst="rect">
            <a:avLst/>
          </a:prstGeom>
          <a:noFill/>
        </p:spPr>
        <p:txBody>
          <a:bodyPr wrap="none" rtlCol="0">
            <a:spAutoFit/>
          </a:bodyPr>
          <a:lstStyle/>
          <a:p>
            <a:pPr algn="r"/>
            <a:r>
              <a:rPr lang="en-US" sz="2400" dirty="0" smtClean="0"/>
              <a:t>0b 1111 1111 =  ?  </a:t>
            </a:r>
          </a:p>
          <a:p>
            <a:pPr algn="r"/>
            <a:r>
              <a:rPr lang="en-US" sz="2400" dirty="0" smtClean="0"/>
              <a:t>0b 1 0000 0000 =  ?  </a:t>
            </a:r>
            <a:endParaRPr lang="en-US" sz="2400" dirty="0"/>
          </a:p>
        </p:txBody>
      </p:sp>
      <p:sp>
        <p:nvSpPr>
          <p:cNvPr id="21" name="TextBox 20"/>
          <p:cNvSpPr txBox="1"/>
          <p:nvPr/>
        </p:nvSpPr>
        <p:spPr>
          <a:xfrm>
            <a:off x="7421857" y="2819400"/>
            <a:ext cx="1609736" cy="830997"/>
          </a:xfrm>
          <a:prstGeom prst="rect">
            <a:avLst/>
          </a:prstGeom>
          <a:noFill/>
        </p:spPr>
        <p:txBody>
          <a:bodyPr wrap="none" rtlCol="0">
            <a:spAutoFit/>
          </a:bodyPr>
          <a:lstStyle/>
          <a:p>
            <a:pPr algn="r"/>
            <a:r>
              <a:rPr lang="en-US" sz="2400" dirty="0" smtClean="0"/>
              <a:t>0o 77 =  ? </a:t>
            </a:r>
          </a:p>
          <a:p>
            <a:pPr algn="r"/>
            <a:r>
              <a:rPr lang="en-US" sz="2400" dirty="0" smtClean="0"/>
              <a:t>0o 100 =  ? </a:t>
            </a:r>
            <a:endParaRPr lang="en-US" sz="2400" dirty="0"/>
          </a:p>
        </p:txBody>
      </p:sp>
      <p:sp>
        <p:nvSpPr>
          <p:cNvPr id="22" name="TextBox 21"/>
          <p:cNvSpPr txBox="1"/>
          <p:nvPr/>
        </p:nvSpPr>
        <p:spPr>
          <a:xfrm>
            <a:off x="7508419" y="3726834"/>
            <a:ext cx="1649811" cy="830997"/>
          </a:xfrm>
          <a:prstGeom prst="rect">
            <a:avLst/>
          </a:prstGeom>
          <a:noFill/>
        </p:spPr>
        <p:txBody>
          <a:bodyPr wrap="none" rtlCol="0">
            <a:spAutoFit/>
          </a:bodyPr>
          <a:lstStyle/>
          <a:p>
            <a:pPr algn="r"/>
            <a:r>
              <a:rPr lang="en-US" sz="2400" dirty="0" smtClean="0"/>
              <a:t>0x </a:t>
            </a:r>
            <a:r>
              <a:rPr lang="en-US" sz="2400" dirty="0" err="1" smtClean="0"/>
              <a:t>ff</a:t>
            </a:r>
            <a:r>
              <a:rPr lang="en-US" sz="2400" dirty="0" smtClean="0"/>
              <a:t> =  ?  </a:t>
            </a:r>
          </a:p>
          <a:p>
            <a:pPr algn="r"/>
            <a:r>
              <a:rPr lang="en-US" sz="2400" dirty="0" smtClean="0"/>
              <a:t>0x 100 =  ?  </a:t>
            </a:r>
            <a:endParaRPr lang="en-US" sz="2400" dirty="0"/>
          </a:p>
        </p:txBody>
      </p:sp>
    </p:spTree>
    <p:extLst>
      <p:ext uri="{BB962C8B-B14F-4D97-AF65-F5344CB8AC3E}">
        <p14:creationId xmlns:p14="http://schemas.microsoft.com/office/powerpoint/2010/main" val="318961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2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6" grpId="0"/>
      <p:bldP spid="7" grpId="0"/>
      <p:bldP spid="8" grpId="0"/>
      <p:bldP spid="9" grpId="0" animBg="1"/>
      <p:bldP spid="16" grpId="0" animBg="1"/>
      <p:bldP spid="17" grpId="0" animBg="1"/>
      <p:bldP spid="20" grpId="0"/>
      <p:bldP spid="2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228600" y="533400"/>
            <a:ext cx="8686800" cy="5638800"/>
          </a:xfrm>
        </p:spPr>
        <p:txBody>
          <a:bodyPr/>
          <a:lstStyle/>
          <a:p>
            <a:r>
              <a:rPr lang="en-US" dirty="0" smtClean="0"/>
              <a:t>How do we count in different bases?</a:t>
            </a:r>
          </a:p>
          <a:p>
            <a:pPr lvl="1"/>
            <a:r>
              <a:rPr lang="en-US" u="sng" dirty="0" smtClean="0"/>
              <a:t>Dec</a:t>
            </a:r>
            <a:r>
              <a:rPr lang="en-US" sz="1800" u="sng" dirty="0" smtClean="0"/>
              <a:t> (base 10)</a:t>
            </a:r>
            <a:r>
              <a:rPr lang="en-US" dirty="0" smtClean="0"/>
              <a:t> </a:t>
            </a:r>
            <a:r>
              <a:rPr lang="en-US" u="sng" dirty="0" smtClean="0"/>
              <a:t>Bin </a:t>
            </a:r>
            <a:r>
              <a:rPr lang="en-US" sz="1800" u="sng" dirty="0" smtClean="0"/>
              <a:t>(base 2)</a:t>
            </a:r>
            <a:r>
              <a:rPr lang="en-US" u="sng" dirty="0" smtClean="0"/>
              <a:t>	Oct</a:t>
            </a:r>
            <a:r>
              <a:rPr lang="en-US" sz="1800" u="sng" dirty="0" smtClean="0"/>
              <a:t> (base 8)</a:t>
            </a:r>
            <a:r>
              <a:rPr lang="en-US" dirty="0" smtClean="0"/>
              <a:t>  </a:t>
            </a:r>
            <a:r>
              <a:rPr lang="en-US" u="sng" dirty="0" smtClean="0"/>
              <a:t>Hex</a:t>
            </a:r>
            <a:r>
              <a:rPr lang="en-US" sz="1800" u="sng" dirty="0" smtClean="0"/>
              <a:t> (base 16)</a:t>
            </a:r>
            <a:endParaRPr lang="en-US" sz="1800" u="sng" dirty="0"/>
          </a:p>
        </p:txBody>
      </p:sp>
      <p:sp>
        <p:nvSpPr>
          <p:cNvPr id="2" name="Title 1"/>
          <p:cNvSpPr>
            <a:spLocks noGrp="1"/>
          </p:cNvSpPr>
          <p:nvPr>
            <p:ph type="title"/>
            <p:custDataLst>
              <p:tags r:id="rId2"/>
            </p:custDataLst>
          </p:nvPr>
        </p:nvSpPr>
        <p:spPr>
          <a:xfrm>
            <a:off x="228600" y="0"/>
            <a:ext cx="8915400" cy="533400"/>
          </a:xfrm>
        </p:spPr>
        <p:txBody>
          <a:bodyPr>
            <a:normAutofit fontScale="90000"/>
          </a:bodyPr>
          <a:lstStyle/>
          <a:p>
            <a:r>
              <a:rPr lang="en-US" dirty="0" smtClean="0"/>
              <a:t>Number Representations: </a:t>
            </a:r>
            <a:r>
              <a:rPr lang="en-US" dirty="0"/>
              <a:t>Activity #1 Counting</a:t>
            </a:r>
          </a:p>
        </p:txBody>
      </p:sp>
      <p:sp>
        <p:nvSpPr>
          <p:cNvPr id="4" name="TextBox 3"/>
          <p:cNvSpPr txBox="1"/>
          <p:nvPr/>
        </p:nvSpPr>
        <p:spPr>
          <a:xfrm>
            <a:off x="1102949" y="1447800"/>
            <a:ext cx="497251" cy="5509200"/>
          </a:xfrm>
          <a:prstGeom prst="rect">
            <a:avLst/>
          </a:prstGeom>
          <a:noFill/>
        </p:spPr>
        <p:txBody>
          <a:bodyPr wrap="none" rtlCol="0">
            <a:spAutoFit/>
          </a:bodyPr>
          <a:lstStyle/>
          <a:p>
            <a:pPr algn="r"/>
            <a:r>
              <a:rPr lang="en-US" sz="1600" dirty="0" smtClean="0">
                <a:solidFill>
                  <a:schemeClr val="accent1"/>
                </a:solidFill>
              </a:rPr>
              <a:t>0</a:t>
            </a:r>
          </a:p>
          <a:p>
            <a:pPr algn="r"/>
            <a:r>
              <a:rPr lang="en-US" sz="1600" dirty="0" smtClean="0">
                <a:solidFill>
                  <a:schemeClr val="accent1"/>
                </a:solidFill>
              </a:rPr>
              <a:t>1</a:t>
            </a:r>
          </a:p>
          <a:p>
            <a:pPr algn="r"/>
            <a:r>
              <a:rPr lang="en-US" sz="1600" dirty="0" smtClean="0">
                <a:solidFill>
                  <a:schemeClr val="accent1"/>
                </a:solidFill>
              </a:rPr>
              <a:t>2</a:t>
            </a:r>
          </a:p>
          <a:p>
            <a:pPr algn="r"/>
            <a:r>
              <a:rPr lang="en-US" sz="1600" dirty="0" smtClean="0">
                <a:solidFill>
                  <a:schemeClr val="accent1"/>
                </a:solidFill>
              </a:rPr>
              <a:t>3</a:t>
            </a:r>
          </a:p>
          <a:p>
            <a:pPr algn="r"/>
            <a:r>
              <a:rPr lang="en-US" sz="1600" dirty="0" smtClean="0">
                <a:solidFill>
                  <a:schemeClr val="accent1"/>
                </a:solidFill>
              </a:rPr>
              <a:t>4</a:t>
            </a:r>
          </a:p>
          <a:p>
            <a:pPr algn="r"/>
            <a:r>
              <a:rPr lang="en-US" sz="1600" dirty="0" smtClean="0">
                <a:solidFill>
                  <a:schemeClr val="accent1"/>
                </a:solidFill>
              </a:rPr>
              <a:t>5</a:t>
            </a:r>
          </a:p>
          <a:p>
            <a:pPr algn="r"/>
            <a:r>
              <a:rPr lang="en-US" sz="1600" dirty="0" smtClean="0">
                <a:solidFill>
                  <a:schemeClr val="accent1"/>
                </a:solidFill>
              </a:rPr>
              <a:t>6</a:t>
            </a:r>
          </a:p>
          <a:p>
            <a:pPr algn="r"/>
            <a:r>
              <a:rPr lang="en-US" sz="1600" dirty="0" smtClean="0">
                <a:solidFill>
                  <a:schemeClr val="accent1"/>
                </a:solidFill>
              </a:rPr>
              <a:t>7</a:t>
            </a:r>
          </a:p>
          <a:p>
            <a:pPr algn="r"/>
            <a:r>
              <a:rPr lang="en-US" sz="1600" dirty="0" smtClean="0">
                <a:solidFill>
                  <a:schemeClr val="accent1"/>
                </a:solidFill>
              </a:rPr>
              <a:t>8</a:t>
            </a:r>
          </a:p>
          <a:p>
            <a:pPr algn="r"/>
            <a:r>
              <a:rPr lang="en-US" sz="1600" dirty="0" smtClean="0">
                <a:solidFill>
                  <a:schemeClr val="accent1"/>
                </a:solidFill>
              </a:rPr>
              <a:t>9</a:t>
            </a:r>
          </a:p>
          <a:p>
            <a:pPr algn="r"/>
            <a:r>
              <a:rPr lang="en-US" sz="1600" dirty="0" smtClean="0">
                <a:solidFill>
                  <a:schemeClr val="accent1"/>
                </a:solidFill>
              </a:rPr>
              <a:t>10</a:t>
            </a:r>
          </a:p>
          <a:p>
            <a:pPr algn="r"/>
            <a:r>
              <a:rPr lang="en-US" sz="1600" dirty="0" smtClean="0">
                <a:solidFill>
                  <a:schemeClr val="accent1"/>
                </a:solidFill>
              </a:rPr>
              <a:t>11</a:t>
            </a:r>
          </a:p>
          <a:p>
            <a:pPr algn="r"/>
            <a:r>
              <a:rPr lang="en-US" sz="1600" dirty="0" smtClean="0">
                <a:solidFill>
                  <a:schemeClr val="accent1"/>
                </a:solidFill>
              </a:rPr>
              <a:t>12</a:t>
            </a:r>
          </a:p>
          <a:p>
            <a:pPr algn="r"/>
            <a:r>
              <a:rPr lang="en-US" sz="1600" dirty="0" smtClean="0">
                <a:solidFill>
                  <a:schemeClr val="accent1"/>
                </a:solidFill>
              </a:rPr>
              <a:t>13</a:t>
            </a:r>
          </a:p>
          <a:p>
            <a:pPr algn="r"/>
            <a:r>
              <a:rPr lang="en-US" sz="1600" dirty="0" smtClean="0">
                <a:solidFill>
                  <a:schemeClr val="accent1"/>
                </a:solidFill>
              </a:rPr>
              <a:t>14</a:t>
            </a:r>
          </a:p>
          <a:p>
            <a:pPr algn="r"/>
            <a:r>
              <a:rPr lang="en-US" sz="1600" dirty="0" smtClean="0">
                <a:solidFill>
                  <a:schemeClr val="accent1"/>
                </a:solidFill>
              </a:rPr>
              <a:t>15</a:t>
            </a:r>
          </a:p>
          <a:p>
            <a:pPr algn="r"/>
            <a:r>
              <a:rPr lang="en-US" sz="1600" dirty="0" smtClean="0">
                <a:solidFill>
                  <a:schemeClr val="accent1"/>
                </a:solidFill>
              </a:rPr>
              <a:t>16</a:t>
            </a:r>
          </a:p>
          <a:p>
            <a:pPr algn="r"/>
            <a:r>
              <a:rPr lang="en-US" sz="1600" dirty="0" smtClean="0">
                <a:solidFill>
                  <a:schemeClr val="accent1"/>
                </a:solidFill>
              </a:rPr>
              <a:t>17</a:t>
            </a:r>
          </a:p>
          <a:p>
            <a:pPr algn="r"/>
            <a:r>
              <a:rPr lang="en-US" sz="1600" dirty="0" smtClean="0">
                <a:solidFill>
                  <a:schemeClr val="accent1"/>
                </a:solidFill>
              </a:rPr>
              <a:t>18</a:t>
            </a:r>
            <a:endParaRPr lang="en-US" sz="800" dirty="0" smtClean="0">
              <a:solidFill>
                <a:schemeClr val="accent1"/>
              </a:solidFill>
            </a:endParaRPr>
          </a:p>
          <a:p>
            <a:pPr algn="r"/>
            <a:r>
              <a:rPr lang="en-US" sz="800" dirty="0" smtClean="0">
                <a:solidFill>
                  <a:schemeClr val="accent1"/>
                </a:solidFill>
              </a:rPr>
              <a:t>.</a:t>
            </a:r>
          </a:p>
          <a:p>
            <a:pPr algn="r"/>
            <a:r>
              <a:rPr lang="en-US" sz="800" dirty="0" smtClean="0">
                <a:solidFill>
                  <a:schemeClr val="accent1"/>
                </a:solidFill>
              </a:rPr>
              <a:t>.</a:t>
            </a:r>
          </a:p>
          <a:p>
            <a:pPr algn="r"/>
            <a:r>
              <a:rPr lang="en-US" sz="1600" dirty="0" smtClean="0">
                <a:solidFill>
                  <a:schemeClr val="accent1"/>
                </a:solidFill>
              </a:rPr>
              <a:t>99</a:t>
            </a:r>
          </a:p>
          <a:p>
            <a:pPr algn="r"/>
            <a:r>
              <a:rPr lang="en-US" sz="1600" dirty="0" smtClean="0">
                <a:solidFill>
                  <a:schemeClr val="accent1"/>
                </a:solidFill>
              </a:rPr>
              <a:t>100</a:t>
            </a:r>
            <a:endParaRPr lang="en-US" sz="1600" dirty="0">
              <a:solidFill>
                <a:schemeClr val="accent1"/>
              </a:solidFill>
            </a:endParaRPr>
          </a:p>
        </p:txBody>
      </p:sp>
      <p:sp>
        <p:nvSpPr>
          <p:cNvPr id="6" name="TextBox 5"/>
          <p:cNvSpPr txBox="1"/>
          <p:nvPr/>
        </p:nvSpPr>
        <p:spPr>
          <a:xfrm>
            <a:off x="4407544" y="1447800"/>
            <a:ext cx="393056" cy="5016758"/>
          </a:xfrm>
          <a:prstGeom prst="rect">
            <a:avLst/>
          </a:prstGeom>
          <a:noFill/>
        </p:spPr>
        <p:txBody>
          <a:bodyPr wrap="none" rtlCol="0">
            <a:spAutoFit/>
          </a:bodyPr>
          <a:lstStyle/>
          <a:p>
            <a:pPr algn="r"/>
            <a:r>
              <a:rPr lang="en-US" sz="1600" dirty="0" smtClean="0"/>
              <a:t>0</a:t>
            </a:r>
          </a:p>
          <a:p>
            <a:pPr algn="r"/>
            <a:r>
              <a:rPr lang="en-US" sz="1600" dirty="0" smtClean="0"/>
              <a:t>1</a:t>
            </a:r>
          </a:p>
          <a:p>
            <a:pPr algn="r"/>
            <a:r>
              <a:rPr lang="en-US" sz="1600" dirty="0" smtClean="0"/>
              <a:t>2</a:t>
            </a:r>
          </a:p>
          <a:p>
            <a:pPr algn="r"/>
            <a:r>
              <a:rPr lang="en-US" sz="1600" dirty="0" smtClean="0"/>
              <a:t>3</a:t>
            </a:r>
          </a:p>
          <a:p>
            <a:pPr algn="r"/>
            <a:r>
              <a:rPr lang="en-US" sz="1600" dirty="0" smtClean="0"/>
              <a:t>4</a:t>
            </a:r>
          </a:p>
          <a:p>
            <a:pPr algn="r"/>
            <a:r>
              <a:rPr lang="en-US" sz="1600" dirty="0" smtClean="0"/>
              <a:t>5</a:t>
            </a:r>
          </a:p>
          <a:p>
            <a:pPr algn="r"/>
            <a:r>
              <a:rPr lang="en-US" sz="1600" dirty="0" smtClean="0"/>
              <a:t>6</a:t>
            </a:r>
          </a:p>
          <a:p>
            <a:pPr algn="r"/>
            <a:r>
              <a:rPr lang="en-US" sz="1600" dirty="0" smtClean="0"/>
              <a:t>7</a:t>
            </a:r>
          </a:p>
          <a:p>
            <a:pPr algn="r"/>
            <a:r>
              <a:rPr lang="en-US" sz="1600" dirty="0" smtClean="0"/>
              <a:t>10</a:t>
            </a:r>
          </a:p>
          <a:p>
            <a:pPr algn="r"/>
            <a:r>
              <a:rPr lang="en-US" sz="1600" dirty="0" smtClean="0"/>
              <a:t>11</a:t>
            </a:r>
          </a:p>
          <a:p>
            <a:pPr algn="r"/>
            <a:r>
              <a:rPr lang="en-US" sz="1600" dirty="0" smtClean="0"/>
              <a:t>12</a:t>
            </a:r>
          </a:p>
          <a:p>
            <a:pPr algn="r"/>
            <a:r>
              <a:rPr lang="en-US" sz="1600" dirty="0" smtClean="0"/>
              <a:t>13</a:t>
            </a:r>
          </a:p>
          <a:p>
            <a:pPr algn="r"/>
            <a:r>
              <a:rPr lang="en-US" sz="1600" dirty="0" smtClean="0"/>
              <a:t>14</a:t>
            </a:r>
          </a:p>
          <a:p>
            <a:pPr algn="r"/>
            <a:r>
              <a:rPr lang="en-US" sz="1600" dirty="0" smtClean="0"/>
              <a:t>15</a:t>
            </a:r>
          </a:p>
          <a:p>
            <a:pPr algn="r"/>
            <a:r>
              <a:rPr lang="en-US" sz="1600" dirty="0" smtClean="0"/>
              <a:t>16</a:t>
            </a:r>
          </a:p>
          <a:p>
            <a:pPr algn="r"/>
            <a:r>
              <a:rPr lang="en-US" sz="1600" dirty="0" smtClean="0"/>
              <a:t>17</a:t>
            </a:r>
          </a:p>
          <a:p>
            <a:pPr algn="r"/>
            <a:r>
              <a:rPr lang="en-US" sz="1600" dirty="0" smtClean="0"/>
              <a:t>20</a:t>
            </a:r>
          </a:p>
          <a:p>
            <a:pPr algn="r"/>
            <a:r>
              <a:rPr lang="en-US" sz="1600" dirty="0" smtClean="0"/>
              <a:t>21</a:t>
            </a:r>
          </a:p>
          <a:p>
            <a:pPr algn="r"/>
            <a:r>
              <a:rPr lang="en-US" sz="1600" dirty="0" smtClean="0"/>
              <a:t>22</a:t>
            </a:r>
            <a:endParaRPr lang="en-US" sz="800" dirty="0" smtClean="0"/>
          </a:p>
          <a:p>
            <a:pPr algn="r"/>
            <a:r>
              <a:rPr lang="en-US" sz="800" dirty="0" smtClean="0"/>
              <a:t>.</a:t>
            </a:r>
          </a:p>
          <a:p>
            <a:pPr algn="r"/>
            <a:r>
              <a:rPr lang="en-US" sz="800" dirty="0" smtClean="0"/>
              <a:t>.</a:t>
            </a:r>
          </a:p>
        </p:txBody>
      </p:sp>
      <p:sp>
        <p:nvSpPr>
          <p:cNvPr id="8" name="TextBox 7"/>
          <p:cNvSpPr txBox="1"/>
          <p:nvPr/>
        </p:nvSpPr>
        <p:spPr>
          <a:xfrm>
            <a:off x="2524471" y="1447800"/>
            <a:ext cx="752129" cy="5016758"/>
          </a:xfrm>
          <a:prstGeom prst="rect">
            <a:avLst/>
          </a:prstGeom>
          <a:noFill/>
        </p:spPr>
        <p:txBody>
          <a:bodyPr wrap="none" rtlCol="0">
            <a:spAutoFit/>
          </a:bodyPr>
          <a:lstStyle/>
          <a:p>
            <a:pPr algn="r"/>
            <a:r>
              <a:rPr lang="en-US" sz="1600" dirty="0" smtClean="0"/>
              <a:t>0</a:t>
            </a:r>
          </a:p>
          <a:p>
            <a:pPr algn="r"/>
            <a:r>
              <a:rPr lang="en-US" sz="1600" dirty="0" smtClean="0"/>
              <a:t>1</a:t>
            </a:r>
          </a:p>
          <a:p>
            <a:pPr algn="r"/>
            <a:r>
              <a:rPr lang="en-US" sz="1600" dirty="0" smtClean="0"/>
              <a:t>10</a:t>
            </a:r>
          </a:p>
          <a:p>
            <a:pPr algn="r"/>
            <a:r>
              <a:rPr lang="en-US" sz="1600" dirty="0" smtClean="0"/>
              <a:t>11</a:t>
            </a:r>
          </a:p>
          <a:p>
            <a:pPr algn="r"/>
            <a:r>
              <a:rPr lang="en-US" sz="1600" dirty="0" smtClean="0"/>
              <a:t>100</a:t>
            </a:r>
          </a:p>
          <a:p>
            <a:pPr algn="r"/>
            <a:r>
              <a:rPr lang="en-US" sz="1600" dirty="0" smtClean="0"/>
              <a:t>101</a:t>
            </a:r>
          </a:p>
          <a:p>
            <a:pPr algn="r"/>
            <a:r>
              <a:rPr lang="en-US" sz="1600" dirty="0" smtClean="0"/>
              <a:t>110</a:t>
            </a:r>
          </a:p>
          <a:p>
            <a:pPr algn="r"/>
            <a:r>
              <a:rPr lang="en-US" sz="1600" dirty="0" smtClean="0"/>
              <a:t>111</a:t>
            </a:r>
          </a:p>
          <a:p>
            <a:pPr algn="r"/>
            <a:r>
              <a:rPr lang="en-US" sz="1600" dirty="0" smtClean="0"/>
              <a:t>1000</a:t>
            </a:r>
          </a:p>
          <a:p>
            <a:pPr algn="r"/>
            <a:r>
              <a:rPr lang="en-US" sz="1600" dirty="0" smtClean="0"/>
              <a:t>1001</a:t>
            </a:r>
          </a:p>
          <a:p>
            <a:pPr algn="r"/>
            <a:r>
              <a:rPr lang="en-US" sz="1600" dirty="0" smtClean="0"/>
              <a:t>1010</a:t>
            </a:r>
          </a:p>
          <a:p>
            <a:pPr algn="r"/>
            <a:r>
              <a:rPr lang="en-US" sz="1600" dirty="0" smtClean="0"/>
              <a:t>1011</a:t>
            </a:r>
          </a:p>
          <a:p>
            <a:pPr algn="r"/>
            <a:r>
              <a:rPr lang="en-US" sz="1600" dirty="0" smtClean="0"/>
              <a:t>1100</a:t>
            </a:r>
          </a:p>
          <a:p>
            <a:pPr algn="r"/>
            <a:r>
              <a:rPr lang="en-US" sz="1600" dirty="0" smtClean="0"/>
              <a:t>1101</a:t>
            </a:r>
          </a:p>
          <a:p>
            <a:pPr algn="r"/>
            <a:r>
              <a:rPr lang="en-US" sz="1600" dirty="0" smtClean="0"/>
              <a:t>1110</a:t>
            </a:r>
          </a:p>
          <a:p>
            <a:pPr algn="r"/>
            <a:r>
              <a:rPr lang="en-US" sz="1600" dirty="0" smtClean="0"/>
              <a:t>1111</a:t>
            </a:r>
          </a:p>
          <a:p>
            <a:pPr algn="r"/>
            <a:r>
              <a:rPr lang="en-US" sz="1600" dirty="0" smtClean="0"/>
              <a:t>1 0000</a:t>
            </a:r>
          </a:p>
          <a:p>
            <a:pPr algn="r"/>
            <a:r>
              <a:rPr lang="en-US" sz="1600" dirty="0" smtClean="0"/>
              <a:t>1 0001</a:t>
            </a:r>
          </a:p>
          <a:p>
            <a:pPr algn="r"/>
            <a:r>
              <a:rPr lang="en-US" sz="1600" dirty="0" smtClean="0"/>
              <a:t>1 0010</a:t>
            </a:r>
            <a:endParaRPr lang="en-US" sz="800" dirty="0" smtClean="0"/>
          </a:p>
          <a:p>
            <a:pPr algn="r"/>
            <a:r>
              <a:rPr lang="en-US" sz="800" dirty="0" smtClean="0"/>
              <a:t>.</a:t>
            </a:r>
          </a:p>
          <a:p>
            <a:pPr algn="r"/>
            <a:r>
              <a:rPr lang="en-US" sz="800" dirty="0" smtClean="0"/>
              <a:t>.</a:t>
            </a:r>
          </a:p>
        </p:txBody>
      </p:sp>
      <p:sp>
        <p:nvSpPr>
          <p:cNvPr id="9" name="Rectangle 8"/>
          <p:cNvSpPr/>
          <p:nvPr/>
        </p:nvSpPr>
        <p:spPr>
          <a:xfrm>
            <a:off x="1102949" y="1524000"/>
            <a:ext cx="5223974" cy="38862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102949" y="1524000"/>
            <a:ext cx="3697651" cy="19431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102950" y="1524000"/>
            <a:ext cx="2173650" cy="4572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6324600" y="1981200"/>
            <a:ext cx="2866490" cy="830997"/>
          </a:xfrm>
          <a:prstGeom prst="rect">
            <a:avLst/>
          </a:prstGeom>
          <a:noFill/>
        </p:spPr>
        <p:txBody>
          <a:bodyPr wrap="none" rtlCol="0">
            <a:spAutoFit/>
          </a:bodyPr>
          <a:lstStyle/>
          <a:p>
            <a:pPr algn="r"/>
            <a:r>
              <a:rPr lang="en-US" sz="2400" dirty="0" smtClean="0"/>
              <a:t>0b 1111 1111 = </a:t>
            </a:r>
            <a:r>
              <a:rPr lang="en-US" sz="2400" dirty="0" smtClean="0">
                <a:solidFill>
                  <a:schemeClr val="accent1"/>
                </a:solidFill>
              </a:rPr>
              <a:t>255</a:t>
            </a:r>
          </a:p>
          <a:p>
            <a:pPr algn="r"/>
            <a:r>
              <a:rPr lang="en-US" sz="2400" dirty="0" smtClean="0"/>
              <a:t>0b 1 0000 0000 = </a:t>
            </a:r>
            <a:r>
              <a:rPr lang="en-US" sz="2400" dirty="0" smtClean="0">
                <a:solidFill>
                  <a:schemeClr val="accent1"/>
                </a:solidFill>
              </a:rPr>
              <a:t>256</a:t>
            </a:r>
            <a:endParaRPr lang="en-US" sz="2400" dirty="0">
              <a:solidFill>
                <a:schemeClr val="accent1"/>
              </a:solidFill>
            </a:endParaRPr>
          </a:p>
        </p:txBody>
      </p:sp>
      <p:sp>
        <p:nvSpPr>
          <p:cNvPr id="26" name="TextBox 25"/>
          <p:cNvSpPr txBox="1"/>
          <p:nvPr/>
        </p:nvSpPr>
        <p:spPr>
          <a:xfrm>
            <a:off x="7391400" y="2819400"/>
            <a:ext cx="1640193" cy="830997"/>
          </a:xfrm>
          <a:prstGeom prst="rect">
            <a:avLst/>
          </a:prstGeom>
          <a:noFill/>
        </p:spPr>
        <p:txBody>
          <a:bodyPr wrap="none" rtlCol="0">
            <a:spAutoFit/>
          </a:bodyPr>
          <a:lstStyle/>
          <a:p>
            <a:pPr algn="r"/>
            <a:r>
              <a:rPr lang="en-US" sz="2400" dirty="0" smtClean="0"/>
              <a:t>0o 77 = </a:t>
            </a:r>
            <a:r>
              <a:rPr lang="en-US" sz="2400" dirty="0" smtClean="0">
                <a:solidFill>
                  <a:schemeClr val="accent1"/>
                </a:solidFill>
              </a:rPr>
              <a:t>63</a:t>
            </a:r>
          </a:p>
          <a:p>
            <a:pPr algn="r"/>
            <a:r>
              <a:rPr lang="en-US" sz="2400" dirty="0" smtClean="0"/>
              <a:t>0o 100 = </a:t>
            </a:r>
            <a:r>
              <a:rPr lang="en-US" sz="2400" dirty="0" smtClean="0">
                <a:solidFill>
                  <a:schemeClr val="accent1"/>
                </a:solidFill>
              </a:rPr>
              <a:t>64</a:t>
            </a:r>
            <a:endParaRPr lang="en-US" sz="2400" dirty="0">
              <a:solidFill>
                <a:schemeClr val="accent1"/>
              </a:solidFill>
            </a:endParaRPr>
          </a:p>
        </p:txBody>
      </p:sp>
      <p:sp>
        <p:nvSpPr>
          <p:cNvPr id="27" name="TextBox 26"/>
          <p:cNvSpPr txBox="1"/>
          <p:nvPr/>
        </p:nvSpPr>
        <p:spPr>
          <a:xfrm>
            <a:off x="7391400" y="3726834"/>
            <a:ext cx="1766830" cy="830997"/>
          </a:xfrm>
          <a:prstGeom prst="rect">
            <a:avLst/>
          </a:prstGeom>
          <a:noFill/>
        </p:spPr>
        <p:txBody>
          <a:bodyPr wrap="none" rtlCol="0">
            <a:spAutoFit/>
          </a:bodyPr>
          <a:lstStyle/>
          <a:p>
            <a:pPr algn="r"/>
            <a:r>
              <a:rPr lang="en-US" sz="2400" dirty="0" smtClean="0"/>
              <a:t>0x </a:t>
            </a:r>
            <a:r>
              <a:rPr lang="en-US" sz="2400" dirty="0" err="1" smtClean="0"/>
              <a:t>ff</a:t>
            </a:r>
            <a:r>
              <a:rPr lang="en-US" sz="2400" dirty="0" smtClean="0"/>
              <a:t> = </a:t>
            </a:r>
            <a:r>
              <a:rPr lang="en-US" sz="2400" dirty="0" smtClean="0">
                <a:solidFill>
                  <a:schemeClr val="accent1"/>
                </a:solidFill>
              </a:rPr>
              <a:t>255</a:t>
            </a:r>
          </a:p>
          <a:p>
            <a:pPr algn="r"/>
            <a:r>
              <a:rPr lang="en-US" sz="2400" dirty="0" smtClean="0"/>
              <a:t>0x 100 = </a:t>
            </a:r>
            <a:r>
              <a:rPr lang="en-US" sz="2400" dirty="0" smtClean="0">
                <a:solidFill>
                  <a:schemeClr val="accent1"/>
                </a:solidFill>
              </a:rPr>
              <a:t>256</a:t>
            </a:r>
            <a:endParaRPr lang="en-US" sz="2400" dirty="0">
              <a:solidFill>
                <a:schemeClr val="accent1"/>
              </a:solidFill>
            </a:endParaRPr>
          </a:p>
        </p:txBody>
      </p:sp>
      <p:sp>
        <p:nvSpPr>
          <p:cNvPr id="7" name="TextBox 6"/>
          <p:cNvSpPr txBox="1"/>
          <p:nvPr/>
        </p:nvSpPr>
        <p:spPr>
          <a:xfrm>
            <a:off x="5933867" y="1447800"/>
            <a:ext cx="393056" cy="5016758"/>
          </a:xfrm>
          <a:prstGeom prst="rect">
            <a:avLst/>
          </a:prstGeom>
          <a:noFill/>
        </p:spPr>
        <p:txBody>
          <a:bodyPr wrap="none" rtlCol="0">
            <a:spAutoFit/>
          </a:bodyPr>
          <a:lstStyle/>
          <a:p>
            <a:pPr algn="r"/>
            <a:r>
              <a:rPr lang="en-US" sz="1600" dirty="0" smtClean="0"/>
              <a:t>0</a:t>
            </a:r>
          </a:p>
          <a:p>
            <a:pPr algn="r"/>
            <a:r>
              <a:rPr lang="en-US" sz="1600" dirty="0" smtClean="0"/>
              <a:t>1</a:t>
            </a:r>
          </a:p>
          <a:p>
            <a:pPr algn="r"/>
            <a:r>
              <a:rPr lang="en-US" sz="1600" dirty="0" smtClean="0"/>
              <a:t>2</a:t>
            </a:r>
          </a:p>
          <a:p>
            <a:pPr algn="r"/>
            <a:r>
              <a:rPr lang="en-US" sz="1600" dirty="0" smtClean="0"/>
              <a:t>3</a:t>
            </a:r>
          </a:p>
          <a:p>
            <a:pPr algn="r"/>
            <a:r>
              <a:rPr lang="en-US" sz="1600" dirty="0" smtClean="0"/>
              <a:t>4</a:t>
            </a:r>
          </a:p>
          <a:p>
            <a:pPr algn="r"/>
            <a:r>
              <a:rPr lang="en-US" sz="1600" dirty="0" smtClean="0"/>
              <a:t>5</a:t>
            </a:r>
          </a:p>
          <a:p>
            <a:pPr algn="r"/>
            <a:r>
              <a:rPr lang="en-US" sz="1600" dirty="0" smtClean="0"/>
              <a:t>6</a:t>
            </a:r>
          </a:p>
          <a:p>
            <a:pPr algn="r"/>
            <a:r>
              <a:rPr lang="en-US" sz="1600" dirty="0" smtClean="0"/>
              <a:t>7</a:t>
            </a:r>
          </a:p>
          <a:p>
            <a:pPr algn="r"/>
            <a:r>
              <a:rPr lang="en-US" sz="1600" dirty="0" smtClean="0"/>
              <a:t>8</a:t>
            </a:r>
          </a:p>
          <a:p>
            <a:pPr algn="r"/>
            <a:r>
              <a:rPr lang="en-US" sz="1600" dirty="0"/>
              <a:t>9</a:t>
            </a:r>
            <a:endParaRPr lang="en-US" sz="1600" dirty="0" smtClean="0"/>
          </a:p>
          <a:p>
            <a:pPr algn="r"/>
            <a:r>
              <a:rPr lang="en-US" sz="1600" dirty="0"/>
              <a:t>a</a:t>
            </a:r>
            <a:endParaRPr lang="en-US" sz="1600" dirty="0" smtClean="0"/>
          </a:p>
          <a:p>
            <a:pPr algn="r"/>
            <a:r>
              <a:rPr lang="en-US" sz="1600" dirty="0"/>
              <a:t>b</a:t>
            </a:r>
            <a:endParaRPr lang="en-US" sz="1600" dirty="0" smtClean="0"/>
          </a:p>
          <a:p>
            <a:pPr algn="r"/>
            <a:r>
              <a:rPr lang="en-US" sz="1600" dirty="0"/>
              <a:t>c</a:t>
            </a:r>
            <a:endParaRPr lang="en-US" sz="1600" dirty="0" smtClean="0"/>
          </a:p>
          <a:p>
            <a:pPr algn="r"/>
            <a:r>
              <a:rPr lang="en-US" sz="1600" dirty="0" smtClean="0"/>
              <a:t>d</a:t>
            </a:r>
          </a:p>
          <a:p>
            <a:pPr algn="r"/>
            <a:r>
              <a:rPr lang="en-US" sz="1600" dirty="0"/>
              <a:t>e</a:t>
            </a:r>
            <a:endParaRPr lang="en-US" sz="1600" dirty="0" smtClean="0"/>
          </a:p>
          <a:p>
            <a:pPr algn="r"/>
            <a:r>
              <a:rPr lang="en-US" sz="1600" dirty="0"/>
              <a:t>f</a:t>
            </a:r>
            <a:endParaRPr lang="en-US" sz="1600" dirty="0" smtClean="0"/>
          </a:p>
          <a:p>
            <a:pPr algn="r"/>
            <a:r>
              <a:rPr lang="en-US" sz="1600" dirty="0" smtClean="0"/>
              <a:t>10</a:t>
            </a:r>
          </a:p>
          <a:p>
            <a:pPr algn="r"/>
            <a:r>
              <a:rPr lang="en-US" sz="1600" dirty="0" smtClean="0"/>
              <a:t>11</a:t>
            </a:r>
          </a:p>
          <a:p>
            <a:pPr algn="r"/>
            <a:r>
              <a:rPr lang="en-US" sz="1600" dirty="0" smtClean="0"/>
              <a:t>12</a:t>
            </a:r>
            <a:endParaRPr lang="en-US" sz="800" dirty="0" smtClean="0"/>
          </a:p>
          <a:p>
            <a:pPr algn="r"/>
            <a:r>
              <a:rPr lang="en-US" sz="800" dirty="0" smtClean="0"/>
              <a:t>.</a:t>
            </a:r>
          </a:p>
          <a:p>
            <a:pPr algn="r"/>
            <a:r>
              <a:rPr lang="en-US" sz="800" dirty="0" smtClean="0"/>
              <a:t>.</a:t>
            </a:r>
          </a:p>
        </p:txBody>
      </p:sp>
    </p:spTree>
    <p:extLst>
      <p:ext uri="{BB962C8B-B14F-4D97-AF65-F5344CB8AC3E}">
        <p14:creationId xmlns:p14="http://schemas.microsoft.com/office/powerpoint/2010/main" val="42180511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p:custDataLst>
              <p:tags r:id="rId1"/>
            </p:custDataLst>
          </p:nvPr>
        </p:nvSpPr>
        <p:spPr>
          <a:ln/>
        </p:spPr>
        <p:txBody>
          <a:bodyPr anchor="ctr" anchorCtr="0">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t>Number Representations</a:t>
            </a:r>
            <a:endParaRPr lang="en-US" dirty="0"/>
          </a:p>
        </p:txBody>
      </p:sp>
      <p:sp>
        <p:nvSpPr>
          <p:cNvPr id="30722" name="Rectangle 2"/>
          <p:cNvSpPr>
            <a:spLocks noGrp="1" noChangeArrowheads="1"/>
          </p:cNvSpPr>
          <p:nvPr>
            <p:ph idx="1"/>
            <p:custDataLst>
              <p:tags r:id="rId2"/>
            </p:custDataLst>
          </p:nvPr>
        </p:nvSpPr>
        <p:spPr>
          <a:xfrm>
            <a:off x="76200" y="685800"/>
            <a:ext cx="9525000" cy="5638800"/>
          </a:xfrm>
          <a:ln/>
        </p:spPr>
        <p:txBody>
          <a:bodyPr>
            <a:normAutofit/>
          </a:bodyPr>
          <a:lstStyle/>
          <a:p>
            <a:pPr>
              <a:lnSpc>
                <a:spcPct val="82000"/>
              </a:lnSpc>
              <a:spcBef>
                <a:spcPts val="7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t>How to convert a number between different bases?</a:t>
            </a:r>
          </a:p>
          <a:p>
            <a:pPr>
              <a:lnSpc>
                <a:spcPct val="82000"/>
              </a:lnSpc>
              <a:spcBef>
                <a:spcPts val="7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solidFill>
                  <a:schemeClr val="accent1"/>
                </a:solidFill>
              </a:rPr>
              <a:t>Base conversion</a:t>
            </a:r>
            <a:r>
              <a:rPr lang="en-US" dirty="0" smtClean="0"/>
              <a:t> </a:t>
            </a:r>
            <a:r>
              <a:rPr lang="en-US" dirty="0"/>
              <a:t>via repetitive division</a:t>
            </a:r>
          </a:p>
          <a:p>
            <a:pPr lvl="1">
              <a:lnSpc>
                <a:spcPct val="82000"/>
              </a:lnSpc>
              <a:spcBef>
                <a:spcPts val="6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t>Divide </a:t>
            </a:r>
            <a:r>
              <a:rPr lang="en-US" dirty="0"/>
              <a:t>by </a:t>
            </a:r>
            <a:r>
              <a:rPr lang="en-US" dirty="0" smtClean="0"/>
              <a:t>base, write remainder, move </a:t>
            </a:r>
            <a:r>
              <a:rPr lang="en-US" dirty="0"/>
              <a:t>left with </a:t>
            </a:r>
            <a:r>
              <a:rPr lang="en-US" dirty="0" smtClean="0"/>
              <a:t>quotient</a:t>
            </a:r>
          </a:p>
          <a:p>
            <a:pPr lvl="1">
              <a:lnSpc>
                <a:spcPct val="82000"/>
              </a:lnSpc>
              <a:spcBef>
                <a:spcPts val="6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a:p>
          <a:p>
            <a:pPr lvl="1">
              <a:lnSpc>
                <a:spcPct val="82000"/>
              </a:lnSpc>
              <a:spcBef>
                <a:spcPts val="6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solidFill>
                  <a:schemeClr val="accent1"/>
                </a:solidFill>
              </a:rPr>
              <a:t>637</a:t>
            </a:r>
            <a:r>
              <a:rPr lang="en-US" dirty="0" smtClean="0"/>
              <a:t> </a:t>
            </a:r>
            <a:r>
              <a:rPr lang="en-US" dirty="0" smtClean="0">
                <a:sym typeface="Symbol"/>
              </a:rPr>
              <a:t> </a:t>
            </a:r>
            <a:r>
              <a:rPr lang="en-US" dirty="0">
                <a:sym typeface="Symbol"/>
              </a:rPr>
              <a:t>8</a:t>
            </a:r>
            <a:r>
              <a:rPr lang="en-US" dirty="0" smtClean="0">
                <a:sym typeface="Symbol"/>
              </a:rPr>
              <a:t> = 79	</a:t>
            </a:r>
            <a:r>
              <a:rPr lang="en-US" dirty="0">
                <a:sym typeface="Symbol"/>
              </a:rPr>
              <a:t> </a:t>
            </a:r>
            <a:r>
              <a:rPr lang="en-US" dirty="0" smtClean="0">
                <a:sym typeface="Symbol"/>
              </a:rPr>
              <a:t> remainder  </a:t>
            </a:r>
            <a:r>
              <a:rPr lang="en-US" dirty="0">
                <a:solidFill>
                  <a:schemeClr val="accent1"/>
                </a:solidFill>
                <a:sym typeface="Symbol"/>
              </a:rPr>
              <a:t>5</a:t>
            </a:r>
            <a:r>
              <a:rPr lang="en-US" dirty="0" smtClean="0">
                <a:sym typeface="Symbol"/>
              </a:rPr>
              <a:t>   </a:t>
            </a:r>
          </a:p>
          <a:p>
            <a:pPr lvl="1">
              <a:lnSpc>
                <a:spcPct val="82000"/>
              </a:lnSpc>
              <a:spcBef>
                <a:spcPts val="6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ym typeface="Symbol"/>
              </a:rPr>
              <a:t> </a:t>
            </a:r>
            <a:r>
              <a:rPr lang="en-US" dirty="0" smtClean="0">
                <a:sym typeface="Symbol"/>
              </a:rPr>
              <a:t> 79  </a:t>
            </a:r>
            <a:r>
              <a:rPr lang="en-US" dirty="0">
                <a:sym typeface="Symbol"/>
              </a:rPr>
              <a:t>8</a:t>
            </a:r>
            <a:r>
              <a:rPr lang="en-US" dirty="0" smtClean="0">
                <a:sym typeface="Symbol"/>
              </a:rPr>
              <a:t> = 9      remainder   </a:t>
            </a:r>
            <a:r>
              <a:rPr lang="en-US" dirty="0">
                <a:solidFill>
                  <a:schemeClr val="accent1"/>
                </a:solidFill>
                <a:sym typeface="Symbol"/>
              </a:rPr>
              <a:t>7</a:t>
            </a:r>
            <a:endParaRPr lang="en-US" dirty="0" smtClean="0">
              <a:solidFill>
                <a:schemeClr val="accent1"/>
              </a:solidFill>
              <a:sym typeface="Symbol"/>
            </a:endParaRPr>
          </a:p>
          <a:p>
            <a:pPr lvl="1">
              <a:lnSpc>
                <a:spcPct val="82000"/>
              </a:lnSpc>
              <a:spcBef>
                <a:spcPts val="6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ym typeface="Symbol"/>
              </a:rPr>
              <a:t> </a:t>
            </a:r>
            <a:r>
              <a:rPr lang="en-US" dirty="0" smtClean="0">
                <a:sym typeface="Symbol"/>
              </a:rPr>
              <a:t>   9  </a:t>
            </a:r>
            <a:r>
              <a:rPr lang="en-US" dirty="0">
                <a:sym typeface="Symbol"/>
              </a:rPr>
              <a:t>8</a:t>
            </a:r>
            <a:r>
              <a:rPr lang="en-US" dirty="0" smtClean="0">
                <a:sym typeface="Symbol"/>
              </a:rPr>
              <a:t> = 1      remainder   </a:t>
            </a:r>
            <a:r>
              <a:rPr lang="en-US" dirty="0" smtClean="0">
                <a:solidFill>
                  <a:schemeClr val="accent1"/>
                </a:solidFill>
                <a:sym typeface="Symbol"/>
              </a:rPr>
              <a:t>1</a:t>
            </a:r>
          </a:p>
          <a:p>
            <a:pPr lvl="1">
              <a:lnSpc>
                <a:spcPct val="82000"/>
              </a:lnSpc>
              <a:spcBef>
                <a:spcPts val="6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chemeClr val="accent1"/>
                </a:solidFill>
                <a:sym typeface="Symbol"/>
              </a:rPr>
              <a:t> </a:t>
            </a:r>
            <a:r>
              <a:rPr lang="en-US" dirty="0" smtClean="0">
                <a:solidFill>
                  <a:schemeClr val="accent1"/>
                </a:solidFill>
                <a:sym typeface="Symbol"/>
              </a:rPr>
              <a:t>   </a:t>
            </a:r>
            <a:r>
              <a:rPr lang="en-US" dirty="0">
                <a:sym typeface="Symbol"/>
              </a:rPr>
              <a:t>1  8 = </a:t>
            </a:r>
            <a:r>
              <a:rPr lang="en-US" dirty="0" smtClean="0">
                <a:sym typeface="Symbol"/>
              </a:rPr>
              <a:t>0      remainder   </a:t>
            </a:r>
            <a:r>
              <a:rPr lang="en-US" dirty="0" smtClean="0">
                <a:solidFill>
                  <a:schemeClr val="accent1"/>
                </a:solidFill>
                <a:sym typeface="Symbol"/>
              </a:rPr>
              <a:t>1</a:t>
            </a:r>
            <a:endParaRPr lang="en-US" dirty="0" smtClean="0">
              <a:sym typeface="Symbol"/>
            </a:endParaRPr>
          </a:p>
          <a:p>
            <a:pPr>
              <a:lnSpc>
                <a:spcPct val="82000"/>
              </a:lnSpc>
              <a:spcBef>
                <a:spcPts val="6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a:sym typeface="Symbol"/>
            </a:endParaRPr>
          </a:p>
          <a:p>
            <a:pPr>
              <a:lnSpc>
                <a:spcPct val="82000"/>
              </a:lnSpc>
              <a:spcBef>
                <a:spcPts val="6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chemeClr val="accent1"/>
                </a:solidFill>
                <a:sym typeface="Symbol"/>
              </a:rPr>
              <a:t>637 </a:t>
            </a:r>
            <a:r>
              <a:rPr lang="en-US" dirty="0">
                <a:sym typeface="Symbol"/>
              </a:rPr>
              <a:t>=</a:t>
            </a:r>
            <a:r>
              <a:rPr lang="en-US" dirty="0">
                <a:solidFill>
                  <a:schemeClr val="accent1"/>
                </a:solidFill>
                <a:sym typeface="Symbol"/>
              </a:rPr>
              <a:t> </a:t>
            </a:r>
            <a:r>
              <a:rPr lang="en-US" dirty="0" smtClean="0">
                <a:solidFill>
                  <a:schemeClr val="accent1"/>
                </a:solidFill>
                <a:sym typeface="Symbol"/>
              </a:rPr>
              <a:t>0o 1175 </a:t>
            </a:r>
            <a:endParaRPr lang="en-US" dirty="0">
              <a:solidFill>
                <a:schemeClr val="accent1"/>
              </a:solidFill>
              <a:sym typeface="Symbol"/>
            </a:endParaRPr>
          </a:p>
          <a:p>
            <a:pPr>
              <a:lnSpc>
                <a:spcPct val="82000"/>
              </a:lnSpc>
              <a:spcBef>
                <a:spcPts val="6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a:p>
        </p:txBody>
      </p:sp>
      <p:sp>
        <p:nvSpPr>
          <p:cNvPr id="2" name="Rectangle 1"/>
          <p:cNvSpPr/>
          <p:nvPr/>
        </p:nvSpPr>
        <p:spPr>
          <a:xfrm>
            <a:off x="4648200" y="2514600"/>
            <a:ext cx="381000" cy="1676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029200" y="2362200"/>
            <a:ext cx="2396618" cy="369332"/>
          </a:xfrm>
          <a:prstGeom prst="rect">
            <a:avLst/>
          </a:prstGeom>
          <a:noFill/>
        </p:spPr>
        <p:txBody>
          <a:bodyPr wrap="none" rtlCol="0">
            <a:spAutoFit/>
          </a:bodyPr>
          <a:lstStyle/>
          <a:p>
            <a:r>
              <a:rPr lang="en-US" dirty="0" err="1" smtClean="0">
                <a:solidFill>
                  <a:schemeClr val="accent1"/>
                </a:solidFill>
              </a:rPr>
              <a:t>lsb</a:t>
            </a:r>
            <a:r>
              <a:rPr lang="en-US" dirty="0" smtClean="0"/>
              <a:t> (least significant bit)</a:t>
            </a:r>
            <a:endParaRPr lang="en-US" dirty="0"/>
          </a:p>
        </p:txBody>
      </p:sp>
      <p:sp>
        <p:nvSpPr>
          <p:cNvPr id="7" name="TextBox 6"/>
          <p:cNvSpPr txBox="1"/>
          <p:nvPr/>
        </p:nvSpPr>
        <p:spPr>
          <a:xfrm>
            <a:off x="5029200" y="3974068"/>
            <a:ext cx="2555315" cy="369332"/>
          </a:xfrm>
          <a:prstGeom prst="rect">
            <a:avLst/>
          </a:prstGeom>
          <a:noFill/>
        </p:spPr>
        <p:txBody>
          <a:bodyPr wrap="none" rtlCol="0">
            <a:spAutoFit/>
          </a:bodyPr>
          <a:lstStyle/>
          <a:p>
            <a:r>
              <a:rPr lang="en-US" dirty="0" err="1" smtClean="0">
                <a:solidFill>
                  <a:schemeClr val="accent1"/>
                </a:solidFill>
              </a:rPr>
              <a:t>msb</a:t>
            </a:r>
            <a:r>
              <a:rPr lang="en-US" dirty="0" smtClean="0"/>
              <a:t> (most significant bit)</a:t>
            </a:r>
            <a:endParaRPr lang="en-US" dirty="0"/>
          </a:p>
        </p:txBody>
      </p:sp>
      <p:sp>
        <p:nvSpPr>
          <p:cNvPr id="8" name="TextBox 7"/>
          <p:cNvSpPr txBox="1"/>
          <p:nvPr/>
        </p:nvSpPr>
        <p:spPr>
          <a:xfrm>
            <a:off x="2370238" y="4964668"/>
            <a:ext cx="449162" cy="369332"/>
          </a:xfrm>
          <a:prstGeom prst="rect">
            <a:avLst/>
          </a:prstGeom>
          <a:noFill/>
        </p:spPr>
        <p:txBody>
          <a:bodyPr wrap="none" rtlCol="0">
            <a:spAutoFit/>
          </a:bodyPr>
          <a:lstStyle/>
          <a:p>
            <a:r>
              <a:rPr lang="en-US" dirty="0" err="1" smtClean="0">
                <a:solidFill>
                  <a:schemeClr val="accent1"/>
                </a:solidFill>
              </a:rPr>
              <a:t>lsb</a:t>
            </a:r>
            <a:endParaRPr lang="en-US" dirty="0"/>
          </a:p>
        </p:txBody>
      </p:sp>
      <p:sp>
        <p:nvSpPr>
          <p:cNvPr id="9" name="TextBox 8"/>
          <p:cNvSpPr txBox="1"/>
          <p:nvPr/>
        </p:nvSpPr>
        <p:spPr>
          <a:xfrm>
            <a:off x="1324392" y="4964668"/>
            <a:ext cx="580608" cy="369332"/>
          </a:xfrm>
          <a:prstGeom prst="rect">
            <a:avLst/>
          </a:prstGeom>
          <a:noFill/>
        </p:spPr>
        <p:txBody>
          <a:bodyPr wrap="none" rtlCol="0">
            <a:spAutoFit/>
          </a:bodyPr>
          <a:lstStyle/>
          <a:p>
            <a:r>
              <a:rPr lang="en-US" dirty="0" err="1" smtClean="0">
                <a:solidFill>
                  <a:schemeClr val="accent1"/>
                </a:solidFill>
              </a:rPr>
              <a:t>msb</a:t>
            </a:r>
            <a:endParaRPr lang="en-US" dirty="0"/>
          </a:p>
        </p:txBody>
      </p:sp>
    </p:spTree>
    <p:extLst>
      <p:ext uri="{BB962C8B-B14F-4D97-AF65-F5344CB8AC3E}">
        <p14:creationId xmlns:p14="http://schemas.microsoft.com/office/powerpoint/2010/main" val="225471768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2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2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722">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3.xml><?xml version="1.0" encoding="utf-8"?>
<p:tagLst xmlns:a="http://schemas.openxmlformats.org/drawingml/2006/main" xmlns:r="http://schemas.openxmlformats.org/officeDocument/2006/relationships" xmlns:p="http://schemas.openxmlformats.org/presentationml/2006/main">
  <p:tag name="CP3_INK_TAG" val="base64:APVXHAOAgAQdBKQJkAcBEFk4RmHd4dxPl1ejUlQ35QICEQhIEET//wNFNQdIEET/AUU1BQM4C2QZIDIJAJCbAwE3wB5FMwkAkIICAdvFHkU4CAD+AwB7hdI0Ek7ApD/TAKQ/HgxGgoEUAAAAAAAAAAAKeSaE/DR9+Gj/bqhiQRln4GmWHBjphlhheVYRlCUo4sOKNYT8KrX4VW8M8nB0KMWHlYc0NUNTNKlI1nOeXDfO3zvlhIdLk1CSCEZRRimjGcCKM41y81uAITYQ3Zs82NxixLWjhy2WtGWZgtxZGbVa4cZs2JzjxtWLDGAKbxyE/DCF+GFGtsWSlsVsFMUsEMUqRjPHHh58+8CD/hly/hl358Mb5Ol8Lxdd44zxzveuPFuGroqBuYKBgICAgBAkCgYGBg4eLr4CBtAhNhDRkwbYnDFqta4XLRa0c48q3E1zN1uZplxZmLdzja48YAqGAnmE/Cjl+FHvHStpwrOeGs5wpTBLNHAhBSVqYM2DRbNbFSksFLYsVKIVvlz6ceXPhrljO9Z1jhIopJoxjOtY1rON53nW+PLhy6duvblz6Z5ZZsWzjcTgdjJu3IT8JUH4ScWLBk3ZNGjVilGNa68+Ota1njnnvpx6644oUpS0ia6sLwrWF2GePDfHnz58+nLjx58N4rUtsycDZo2ZM2LNKlJWShCRKUpWlC0YVnO9c+DDOoCD8b2Jj4TgEwBEXEolCJgLgTE1mpTExF1MTBGamC6iRMTMAiRMCJhMTEgE3z+AdxwAITYRjyOcrBw3yrXDPKzWtMTJytwtMOZa0ZOMznHkbsGmHEAK0AFlhPwKpfgVp04IUTwX3cPhZcmCWC1sVMFMEMkrSwLQjOc71w4ct8ePHjx48N53jCEIUkpKKCClKUpa1MEMlsVMFpSirHLhx49cN+2Ag/4J8P4J7eNXhnG9FX0u4SmLSXExWsY7Y4RrNJqOGOVViZXNriIuWbzvnPXjnOd3tm03ERGJ4VPK89iD153tzGMaipTO7kAmAJiYuCYBEhEokmrgEoCETEwkmJFzvw/RciE2EZG7Zo4Y5Gq3G2zNVrRkzyrcTPJkWsXDhuyct3GZiyZgCroBeYP+BJb+BJfGekU6NRVcJEzm5u5yyyzGYu6sAOXNy5unUAABrYAF1EguhdBvSrqZkIP+GSb+GSfp1iUxkmIanTSJhd0lU1lPPt3ADp1a2qwAAHTqAB279u/bv06unUcuYdOva+flc+/hAIPzvA9XOYiAmSUJqUSgBMTE1MxJJMExMTExElWi4iZgAAAESRIJRKd+n4L0gCE2ENMjLE1y4my1s5YtlrTIzxLXGNu3WtHLNtlaMcWFu3yACuMBmAGD/gxk/gxpq6deh16B16PB8DxeFpmojl16AAA58gADnyAHfs79vD8LwdRMFTSIwiIqUpmojU4xNXM3NzM3GazMyzNspip8DyfIdeiD/hrA/hrT8Dv2eD4BvQXS6KQSvGQAAcOIABjIA1trfheH4m0TAiauJTEzG4m7uZlMyRKalM5i7q6qKqKhU458kwCD8KMpFjMzE1JMJmJiYmABMARIESIlEAkkiQiQTAAAiQRcIkIkRMSRIi1569/Fn4AAITYQxxZHDJw3ZLceZriWtMrbItxYnOJa2w5WmbHjbscmJgAKYRuD/gvq/gvzut8t43EwmMTpqcR18rjxg/4eHv4eEZqcTwcI4KnHG8zxzffW+YCD8jnNWuYkmJJRN3x8XxfAITYRkZtXGNu0arc2Zy1WtGTRitcZsLJbjxNm2PLlcZmrdkAKlwT9AoP+Cqb+CqdjNzVyi4kQi6q4iJxdRckzE1MQIsIuFxKUwicTESBw4vA8HxPF8jnEpc/G51SogYymF1mplNqy6+NzR18Lw+3fp16de3fwPB6dTlzAiYipREXExEGImJm7zKYhRK5tKrxMBMAABMAAAAdejr058uvTwfA8fhMzEqmIiYmLqZLTZOLwqOng+B37d+3i+J4fheH4XXp16denh+F4vieL4nh+F4PgceHPk69Ac+RMWRmpi6uLiYTQixKqvEWAg/4Y5v4Y53heH5XHCpqYg1nhOLwmE1nF1MWTMEJuZud4iYITmmYvK+fTqBEuPDny60hDHXBkzVzBMTMJhSIqY4eLwOXh+F37ceHPlx4c+XHgXQHXp4tTxvK8qsuMxcVGKxVLi4TUVSIhHLw/C79jr0AADhxAAAA3p16c+XXp16d9TExEpgnMXWUwKTQDp4vieH4Xg+B4fhd+3g+B37denPlx4d+3Pl16c+XHhz5OPAGcHLn4m4iIqIxUKuJmIiqUuZuOMMiC+h73ahBJspQAFllLACWWWUlSkolSy5SgBLLLLKJubLmwCUAAuWwS5YFLKmxYsCVLKlCW5SUCVYssssLALJSVFiyypRKBYAlJQJSVLLncoslFzYJQSgAWLKlQubJubLmoFiyr5+38D5+AACE2EZcbTCxysGC1hlzN1rRsyZrXLTGyW5MTHM4bZs2FvjZgCuYBhwGD/gQc/gQd6deF5iTw/CG9eBmlRFVGJxeLiClRUotc3C4urXNzd5nrrdyUpVKurSmauLSyuETUVFIXGZSkqbw58ud+Ffh+EIP+KrT+KrXxfE8fly8HwDv2HPlvSkQmYzFxmEzdWikUiCLq4lMxcJiOfLxcXvN3N2mY3M3KYqKrF4uCFREalUERMQ0jkmOHPt18KYL4N6kxkHbdWWICWyqEpLLLLKiyxZcpKKE2SyyxuWwCbAAWXNlytdnffy/P38BAITYQ1c4WmHG3cLWrJm0WtG+Votc4m7Ba0ZtW7fI2ZY8uJgAK4AGGAYP+C5j+C5lz5Hbv41tMMXhTFRjTFQMTURSEFXFrTNzN7zu95vN5XfXwvD6dYnNWhcEWm13ExUVikQu5ldRGIVF54cQjMoP+KT7+KT9y5mM8rurqYzUzMRdTQLq6uJJSQIiYmYTMTAiYkM48fG88c5zNxeZmYmI1qqhF2moisYxMFGHgd+wdFIOvcn2ZIghKZmJRMwmJiUTEkTEhEgiUwAAiYmpTBKYiYkiZiJImF1dSQC6mLgL34vqw+DAhNhDlg1w5mDBqtzMWuZa0ys2C3Fhy4luZi3yM27TJkyscYAp/LYT8PC34eF9+7g4r0w2w2w4I0ZsuSUYRhGMISlSFkoRTllgygIP+I57+I5/ny78s1vhx4b1nE4q/GutYjBNzmd5u5zHGccSDYYUoWuZmZmSESiauExMs58/xa9QhNhDDFhw4WbRmtc5MuNa0zNWa1zjYslrhlhx5szTGyZsWgApYFoP+H8r+H9/ojG8brnw41MVPKefIhPxJjfiS9kUniraNpo1llttzZ4PTNaqEJcWZ3vn4fXAhNhGNjkxtm7RgtYNm7Na0YMMi1w5ZsluHKxa5mTLK2xNsYApdGoL+wWv7Bdh3jynedkZcliyE/Er9+JYvEZJ4eNnxTpWk5wvDTs2tGkCE3I1nGMEZRTTjWM5zrh19QCE2EOGzRiwy5si3G3yM1rTC4xLcTFgwWuHGFo2zNWLLDmcgCoUBNIP+IRj+IRldXbOOvC8cO/YVSIwjU1FmZzmdxuYut8N1AIP+Jhz+Jh14ETGM4464uvTqdV5ZmUVGKrWscNarCGa763nYhOlTj71pQkhCqM0UYRQiBGAjKMpynK8a49O2PgIhNhGHFjbtGrdktaNmGNa0zOMy3Ezct1rZw4YY2GFviatm4Ar+AagBg/4dJP4dJXLmHbv06uHEM1lMxaEREVU1MSiYiqrTEYSREcMcNarGIklKFUqLxeWZymSSczd2nMXkTEym5uaYiomXHK6zWYMxnM3d3M0wqLjW/LCD/hGw/hGxTAGMg8PwvN6bbnjec53G8NVjlGsTAiJqmGoxiirlMqiIikXBFxmLhaImJmZmYmEQTOWYu0WTKUzZmIkhcym5ttcRHByjTWfC8HwPHIL8MfgVS33a5EJbo1KsCWVKTYsWWWWLBZYsLmyxYCwAAALJbAAsLEUllgAVZW9/B/08wCE2EZG7Zmzc5My1szwslrRjiZrXLLG0WuWTHE3YYsjJiycgCoEBL4P+HI7+HIHqq15rNZiZqImsKvxN6jFURc3mZ48u/LKE/AxF+BjXQx4miuhklkjSta3xz35Mt8ccc8NayhKlMUMEcmGkoIPh4m2aut7SuJEFCJSlMJrMcZ6+H4M9gCE2EYWrdhjZN8i3FhaslrRriYrcTlwzWsGWNk0asszlxmxgCl8YhPw9tfh7b4mfBK2CWBSEbzrljpjjz1CC/lz7+XP+7LSSbzeWTfG/BYaWooBcwaAIBAoFAwcDF1MBA2QhNhGRwza482XKtZNsbRa0zOGa1y1zMFuPNhxMMbVvlxM2oAphGYP+H0D+H03lfhXy4Yxq6jM5nMca4pCD/ghA/ggt8Pp1JWkleOfTvy4tAIXPXQR6uOCCGAhIY4555Y5784AhNhGPNlaZGLPCtyYc2Za0Z4cK3EzZ4VuRwzcs2jTExa4XIAqFATKD/iOw/iOxM469PL1ud4arlrhw1qpiczPFu7vm3tMOWfEjj2CD/gbW/gbXOfI5RGo4KrBOb4899ePXPVmbqsRwcsVyz4nXxMiD+BMPbzNpCJTEkTAiYSRcRmpjM8c9fPjAITYQwzMm2RlkbrcbdjhWtG7PEtwucLlbmy5MjfJhbsWjlqAKdymD/iTM/iTD3rdIuE1vWalfTr5XHV6uGbLrn28HtsCD/gcC/gbp3wcowhmM3e7eHrfi5nnu5qKxiuW+mdSAhNXOjHwDGQQQIRlEIowmIznO+nPhzCE2EZXDFmwbZGK1q3a5VrRy1zLXDjG2W5MmJxmyYWGZxiygCn4uhPxOzfidPShTDgx2zyxyzwvPDGcUaWhaloQkhOWXRpzZ9m3hY4T8D8H4HxZsLCytNMsJwWhaGCFqUtbBCxOd2fFrwbcWPHCC+TxWy2aq3VBKNzVm3e+exZnoITYQ5wsGbFg5cLWuFxhWtMzDKtwuWWZaxYtMWRrhb5nGFyAKeCaE/FHZ+KNmuXdv0acGG16VKVwRlBKNIyhSMpyzyrOF+CI74IgY6cRicVi8Vi8Fg7LWBkvgrjnigggiikigmYKW6KSD8BMguIExM5mUXBMXd77+jXYhNhGJkyYM2jjMtwsmuFa0aZca1y4ytFuJkyZZMLDDhY4cQAp3JYP+LVj+LVmIuLjnw68uOL5eLwm7m5mqio4b6c8ZgIT8DVX4Gw7TrC9MNq4r5mTDmpS2LFgpLFBWWemmeOaE5GToxhSNIwgnNUmEYRhFedceerqAITYQ3ZY8rBwxyrceRllWtG+Jwtctm2NaxxuHLTK1x5sLLCAKWBSE/FaV+K0viXlSlll4YWdt1IT8EP34If8sowgglfBelZS4OwCF0UkGljgQwxwyxQoVOJiAITYRiY5mzRvkYLWDnE4WtMmVgtc4czBa3a5sbFy5cs2DDEAKbiOD/i8E/i8FOvTwanM8cbikVEVWHK+2eV6zHICD/gao/gapOXPxrjGGmGIiGZzxd3eu+Oe+QIThcqMPBMYQgQBEjCcKxnFFXbl2ACE2EOMzbK2YtmC3E3xs1rRswYrcTPM3W422VzlcuMuNm0yACn4tg/4vFP4vCeZ4PgePrMXicY1rGNRF1tu8szcL1x4DhQCD/glK/glT0Yz0idViMTO3PfHjxzm8yuMVjlPieH4Q6WCD9zhz9VETMTFxcWiYIkJi4i5nN248/B8IITYRhZt2WPE1ZLWzbNlWtGzZstxMMrVa0cuMbTDlYs8ebMAKlQE4g/4wTv4wU6nNbi6zynVYrWFSu83nY40VGNOUcMalFvFnxe/hgIT8EZH4Iuc/Gvgnkja8r1rhw1ve9YoQtLMOJWFEIyrCsMMcs9Om/Hvrz6SE6WHDCadYzTlNCKEUSMIwilOU5RlGCEIwimnO/J4KHgAhNhDNrhYMWrXGtzYmrFa0x5MS1zlbMVrZg5xsGLbNjcMmIAkBCqUCrgGD/jl+/jl/m+/BnwPF8TwfA79uvTr069PJ5bbnc5uLVEaqNXiJjExE9PD8LxfE78EJTFyi4kTBE4QRNIqaulrSmYtVoRMEIgVfLn0y34Hg+J4vheH4WZgqIrDEYiE1cZm5Zrny5z4fQIP9b5+t96Nsc3LnjOM1eM1dJhGcWmSZEzCaiIRPLn27+Jx1ETi4WiIioxM4zK7iUzQggiyYtBEwpMNs338TxeXPp18Lc8fG8flz1upmpq0zaUzicTEBE458t1PhgIP3qR8F65QJXM1aSQmJAARIABKJgmBMAExNXMTV1dARdSJgRN1dZq8JgJq4AAJiLqSJIkiZnPP4BHwkITYRjaMmOTIzbLW2HGyWtG7hgtcNXLFa0y5MmXLixtGeTKAKdSOE/GgJ+NAGc5DFj0aeRhwSxWwUpSkY3nG88dcufWCE++++/X3cPhDJlwYcl6RhWE5xVhGKNscqooXBQSzYaa+uuVChghgRoIYSElwOflgj0AAhNhDlvhc4W2HItyOGLVa0cM8i3CxZslrlxjyt8bhljcNmIAkACoEBLoT8HMH4Oc52yZcjJlyZdWtgwmbPmjKksk8VaVnfDOMpWwYlo5yD/hxm/hxhu4unXpx4ceDnyM4zU4mohS2XGbyw4cpAhOBu4eOc4ThCEIQRiRigCMUYkYQF+vlagCE2ENmbTDkYMnC1xkZOVrRljxLcTRm0WuMmJwwyY82LLkYACt8BhQGD/iUU/iUV8ry/E8XyO/HyOvCeUdscuVcscMVUJzx315899Z63e5vMzdTEVEYjGIjERUQxFQqKTiaiJnFsptlNuMbblmEzhGp1WKiohNuc+LnnkIL+qVv6pX8edzLWyryxMy5ebkszLxxyZjEl0M881rzdUs2bSrYUq2tVVKhuVCJJamu53l+Dz8mAg+XwAj4ViMEEomUSTF1cTAESRIgmBcAEXV1MSIkiUSiYkRIARIRKJACZ3nx/LnAhNhGbHlbscbDGtYM2Lha0ZZGi3E0ytVrFowbMmzbEzYscoAqSAsMBg/4DrP4DrTOAN63i4ziSIgRFxMwuCLoAADp18C4iIicXU6QqZZucrmJqCLjPPt3AARPOIymZxaSV3GamIwqJq4ia5eH4XPkzgugdejnwuamZq0Ipi4iAg/4fWP4fWTr0A8C2sYYnW6yzGSSSWZ59u4AAHHhzxmJiSLlKYupimJpBMRKITAADwfA8fFzMkqXSIicTESmsiIVy8Pwt6c+R16A48HlXjWOEJu7vbevN8rjkgvkoqwXOrVBZZsSyyys1LKlEs3LKlASgCd5ubLCxUqCWWWLFglFAWAALKSwWAlWXNzcsoWbvv6fwHfoAITYRhb4srHHjarXDFo5WtM2HMtcssLFayaYXGFiyaMGTXCAKmgFAhPwPCfgeFZ8xlyDHiywRRlKNoQlXRXHswse7LCCEYRhVOM41TjGMJ6uHwsNAg/4f5v4f53i+IdegxnxN4nEpTK+fid89tznlxmbnizMkqnF1EU6ceHSQg/QjO85XEpTKJJhMJhEwTAvGcXEwRdXEpm9+H5r0gCE2EOWbZlia42i1pkysFrTG2zLXDFgwW42mTMxaNGrFrmzACm4ihPwQufghryMeIGTLxs+Sua+CcE41jeuPgcGEQIP+IDb+IDunHgDhx1vW+HHG8bqZi8OPDwfAhJdLpxhKIkhBCaaaZGEY15euHOAhNhDlviaZmGLItxMWbBa0atsi3FicOVrhjlatnOXE5yNXAAqRAUaD/gFE/gFf4cawxepqVwXV0icTRVi6TEROLiamIqMRqtRqBPPXPciC/qTL+pK/DJfEz08TM747Ldrb3OnnnmWzsVZLVdzyubNiZ3M6hOtSfdhBCAhEIwjCcpwhGEYRIgBCJBCMEIkROeXr1hzAITYQ4ZsGrnHhbLW7JsyWtMLdotcZnLFazaZWGNjmcMWrVyAK3QW5BIP+MRz+MR0JiSExcTWYiZqYVdXMXdZrOpoiCErrMxMTEQiAnGatViYANbB27+BcRSKhEIVeJhBUEl1cTMJmRNzmZz18Lw3TqADny8FdzubuLuEyzE2TExNWiIqqxWJ1FV28HwANTMxMpQqxMyXUpRKCpqYgROEoiaiGEVClVEYhgIhNGZnc5u7mZlZfHwPBdOrt38TcxEzz8TxfC8PxOdKIpTExEUiIpUQTCYkXxXzneXPp1AESmEIqLrK02wqMTi6lcImCV2tJCFZxnGV03rny69PFxN5ztu5mUrubXCcUwhEzEphGLqIiE4uoU1FVGHLw/C8PSLQ5eHrl4/BE9PD8Lv26AIP+KOz+KO08Lw/ClUxFROM6zi4is4uJqZiYXMkyJmYTOLpVwmVwuXXwvD6dXLm8DwfA8HwPB6dQ6dQcONRMZxJMJpRREzETEXi6lNXVzVzMpXEzVqsAdu/Ln4G6QiSQUVNXUzMTMWuMxM0E55cw5c/AnWMYqqSlERdSWhK6zE3cZnOZnr4Hg+FmamIuYmVTEWXueNZiaqIi1xMoRESiZuJiL4b0zh16dcCGN63rjjMxmri0WTNrTKjClZi0wqKiqzqt6AHh129Hh1z1zzzu7jOLZuZqeFcq6YaTKYrEa1VRExJFOnh+E58ng+B4PgeD4Hg8qmipiZMrrNWTGTcTN1KkKmkIqaRNXUiZq3Dw/C8XlKLqeXi8OXh8iMceG9anAIL0q7LLIssolRViyyW5spUVG5sLJRKEqWWLCpQJQllliwqUlSxZZZU7zvNliUACUSkqVKAACwABKBYAVFlgAWBcbm5uVYBYAAkssVVmwuALLCbACUAABKAlSypQCUJbm5QCWWVKCUSkWLFSpQlJQubmwLAJQzZZZQBc3NTcpAAWTYAAWAlASyyyy3Ks3ff4J+3nACE2EZWWPK0ys2S1oyxN1rTLharXGPM1W5cWRy3wsGLFkzYgCo8BP4P+Mlj+MlkvhqKnEl1mriYXEpbvWzCJVdZiaQoWy3w66IP+LoL+LoM71O4zM3bN3dycHKtcK6deh5GeXDGqipnMztdwuW8d+oCE6Gp2axRhEjCMpwIwjCKEYRgjBBEEYwhGESEZwmvl6LIAITYRhx5mzTCzwrWOZuxWtMeNqtc5srVbjZNWLJswbZmDliAKURSD/jNs/jNtPAiMYQmJbrNggv71e/vV83IiXLJ7xoCFo0EEunIIYEMEKWnNw0AhNhDVixYY2zNutbNMbla0aOGa3Ewc5FrZkyYs2TZo0ZYXAAq6AVGE/GzF+NmPTox4IYcF7VhCcpynKcpyjCF7VpOSU0IoxhOUZXsAGTLky7Nu7DFj2bdGnNn4HB5lwIT8WJH4sScGHEx5s+rXsjJaEpyxyxyxyy6teTLkysWNky7LyRRy6tYAWvCMpoQTpXJl1a8WOlZgg+3C7uFzkmpiYmJRKYTMJRMJhcIurpMSETEwmJJlN5u7z15/AgAhNhGVziYMGbRotYsHDZa0xNsi3E0w5lrZw3Y4WGZxhcMMIAqfAUuD/jko/jkpOfLdbxut4vV4qKxEIkKuohQTMztx1sxmJiavE4YTiccdSIP+LNT+LN/g4cfGlisNZrONzbLi23nOczm7XSEarFdvB8A8jOqxGJpcymeOPF1vIIP3q9u1SgmrSuJi4mIRMBKYupmJgCJImrgXVxLN+b5deQAhNhDjJjYMHLnGtysmrVa0ZuGK3C1y5lrhlmcsmrnHha5MoApyK4T8Vx34riatuzPm06GPEDJGWKVqWpKVIYp0qvfDvw7wgv7vE/u7f43OyygDNhVbnVNl+DeAhOFLbKEIoxrNEggjKMYRQjBGEUU8fZjLmCE2EZmbbLkyZmC1k3zYVrTC1xrcONhjW5nONm2buc2ZhkbACmMcg/4o4P4ovbxVYnEw4bxFTiYzbnW+IIP+OIL+OH+M1mC8ZxfDjy3i4nddcbuFw2KvyKAIIEMCGFGhlpvxcOoAITYQzY5sjRszbrcrNyxWtMbbItc48mJbmY4mzNnizZcbfGAKhgE6gv7b0/tuPzZ3LUSzbVuOScYlvOpUu8u5utrz6+H1oIP+LoL+Lp/ru8zcpmKiqrWKxUYiqjHDHKulcqi05ndrlmuNeDXchNHKdWqMowjACFYQnCIEIwIRQiRITlNGeHTtryghNhGbM2aNHONktxYcuRa0zOMa1yxx5FrXI4cOWjXEzZYmAApREoP+J1L+J1Pxt1WqqauuMc5sgv7wy/vDPzlBJL6TgIXNXQ43GoEEKGWenGx5YCE2EZcrfG4ZZGK3C2aNlrRlkaLcObEwW4srljkxZczBk1aACrUBUoP+JSj+JRnvW1zcXcUxWNViqTG13eZTNXRCenXwLiETE3N5m97nN3dxNVWMeF4PgdNSg/42JP42GefjTHCtcGGJnbOeO9757573ncwiqxWqjHLw/C64TmMzKZRKYmqqMahi6zrfTfGE4XCh34yjKcI0vJOBGEUCMpynCMEYTlOEYRgCAAQiQnCMIkUa5emh4IAhNhGRvix5WWJotat2mRa0zNMS1y0a5lrXDmasHGNtjbuMwApkHIP+Pjz+Pk12dHJwz4HHtfCamZ2muMyAg/4zkv4zl88F3i4mt6463i6hrfgc9bCEyczlwRrOEowIxjNGKNeLwWIhNhDRzlwssbZstw48ONa0Ztci3FlYN1rbE4bZnLXCyZOGIAp7LYP+Rrz+RtOFzUpnNzKKcIxGIwxVYrHKuVcqrHOuIIP+M4D+M43criJ0qMTioxjhHDlqtVNbvOed8+ed31xcAIS3cjLv4UCEYAIwiQjCKCEYIwnO/RyuECE2EOHLPMyzNcK1qzbYlrRwzbLcTNsyW5MuPNiasW2TI1cgCnEmg/5OhP5Of7rWeUYnEwrK5u2ZiYJhuudXIIP+NEj+NGHea61mimIqscK6Y8DWsY1W0y543YCE1dCPNreKcJwihOCEZRjKcESKd9vDcIAhNhDHI3wscTlitwsnLda0b4XK3DkZZlrNg0btGrJxhZs8QApOEIP+T6T+T6MnsjEYjlKgg/4z2P4z5Zrh4fJFL4bShpSqMAkDAIWHk5mDliE2EZGOJphcOHK1kyasVrTIyYLXGVjhWt8bNliYtcrLFmagCo8BOYP+UzL+U0HjNzUxdMXEwpVct68KtcMaxa7vjO72vNsyvl4videgg/4yZP4yOcRwqZnjne+c9c3co6d+2ai03czOZnOZuaqMY4R28HwJgITuWn3RGEQjCKCKEYE4QiBCMIwjAjBGc8/RR8FAITYQxb4sbfKxaLXLJiwWtHDJktxMGjhbiytWrVm0yNGjdmAKkQE5g/5WPP5WMdzWZ3fF1jMXTERiOUYjwmtRjhOFrvd3nje+ed3vXHlAg/4yHP4x/Y12cs43HGOrvPfPG8lOnHEWza7nd3e83KoxrlXiVWiEydKvXJRhGE4JymEZVhCMIgQihFCMIwjGVYTjn6MsQCE2EN2zhs3zNGS3GyZuFrTC4cLXOTNiWsWDFozcMmeVxhzAClgVg/5acP5aceN887vKammKvhHAg/4xpP4xl4xGo0xaoXrvy55AhdVJBq4YYEMKCMjlwOXgkCE2EZcbfJicMMK1u4wslrTG1brXLjG0W5sbJywassOJm2agCnMug/5bHv5bD+54pm7qcRWKqqiMERbMznN7ztm8Z1qC/wAFAf4ACf6ePPieJmRZW5vKs6V3l2XbfPjohNXOh20IxjGJEIwRgAQjAE51z8uPACE2EN2jjG3atsa1i5yuFrTGxxrcLVzmWtMbJqyZ4sjlhlZgCpUBOIT8tf35a/5yrSM7TlGkYJYdGndhhCUYQnCaN76NIQnGRJSeLTxtNIT8aK340V9GnVr4WGUowhGcY6dWul4xnWE0YwlDJr1BwKyQhOLHi25sNYTqW6KMCqKcqyiQhEhOU4RhFCMCMIwijKcIxrXDz4bgITYQ3x5sbBy5wrczhy4WtMrJitwuWbVazytmTRw4aZcuTMAKnAFJg/5eTv5eTwL544xurwxjGNYxQzHNzxmYug8DwfE2J5+FxmE1a5vM7zHNIIP+NCT+NCUDwN9J4MSlcXF3nOeO98ZmYrVa5DGeG5ub4eTwm4mbWm5ifAnFAIOvc9O6VMzWZtJdXUoAmri6uJIkiJgRMSBMTbfk+i8AITYQzb4mTTK0arXDho5WtMTdwtcNmeJbkzZGjJq1as3OJyAKVxyD/k60/k7B5AOfIdegAIL/ABD1/gAhr+UB58Dz4AAAhdBDlYUcEcCFDEQQQwpY6b8PLnghNhDFqzZNMjBotbMHDha0yY8K3EyxuVuNm3bsGLjE3ytcwAp8K4P+TkD+Tk/p16YYrFYxGpqZvO7336dYym0SwjXHVoP+OQr+OQ2OvTrGbu7zOZuoxHDhw4ceHkYrlrGLm7zjc7CE4XGdWc4xiAIwRgjKMIwhOU4RRrj5scghNhGFrhbsWTRstaZWrFa0a4XC3FmyMVrlpjyOGGXNmxZHAApRD4P+Tzr+Tzs8LPCMVPDMUIP+OAT+OAUxmI3w48N4oIaAtoBbwqBhYGDh5GNpgCE2ENGWNqxZNcK1lhY4VrRzkaLcTls2WtWePExbY8uHMzYgCooBNIP+Ulr+Ult37HLn5GdRiC7vc549Oc1YiFb8S3DPBUzw68Mwg/444v4441WceHk1O8zKo1WMcp7ajVRN3vfPh13e73Mzw59r5ITwJGXgNFGCMEUJynAjCKEYRlOCEZRgCc54ebePcCE2EOcjBs5ZYWa1k0cNlrTGzxrXOHJmW5c2HC2auWbBo1ZACosBNYP+V27+V3+ZzGcbiYuoisR079qpVRhERCLibluc73m/Fjnxg/42kv42deENXq+HOszufDnjPHh5fIpjMTNzN43Fxcxms8uPJwCEdx0awiRhWU5TlGEJyrKspwjAhGEYARhFXHy8LvAhNhGZllZtMTnItx5XLla0xOXK3E1YtluVuzYsnGRvlxOGwAp8MIP+Txb+TxmInp18LeL5b0KmJRmbvr273czMsIwpwzoAg/489P484/B5czvlneZm1mHCOGuWPGjHCNXSbZm5zxzkg+05VEJibm1xdSJiUCIkmLhKevsx4QAhNhDlliYNGDdmtbNXLla0Y4Wi3EzzY1rFrkbuGTBpizMMwAqNATiD/lGe/lGtxz1zraZmSpxGq1rhGsYjURV1lueM8c53e2avWfE8HwCD/jro/jsB4c+W9RqNYxVIqFMTN5nPWd745u9xaKVERWp8Lry7QIPyNRe743MkiLq6uJgImETEwTEpi4tvfg+S9AAhNhGFxkwt8bbItbM2+Na0bYsq1xizOVrRvkYYmzZwxcMGwAqNATyD/lQQ/lQRVdXi6RSoYIiIi6y3nPHjnjud1NVquWMa5TyrGnbdbIP+PKj+PKlznjec5u5iIarVcOEdIxWLi5mZurpVRFIuKinDHIuE6GqvdJThFGEYRhEIwjCMIwjACAgjBERQjXh8mWwhNhGPCzzMWTnKtxNM2Za0zMXK1w4yY1rnK1w5W2VnhbuGIApsF4fydVeTq+BEQgcAhEAjdOp9YrNgsNWq9QqNSqaH8fL3j5RhpBECQKGyaTzic0ik1Co0ajxaLoXRTQaOmCOKFAQxRwSz4fEssCE2EZmDPNjyMMK1thaMVrRowcLcTjE4WtW+Njly5GbJjlyACnIYh/KLB5RdYHBYBAYBA4DAYBIKXSqbTKnMIDCoLHInEofx7wePd2BoNAIFAIJAINH6NR6pVbRNYIgc1qVThdZBBrUMBChghghhjjnrwd+IITYRlZ5GjHK5yrcbBy3WtHOZstw4WrdawxN2TnFkYZWzluAKogErh/KhN5UJ4XB4HAYKgaRUejUGTQaDQiEQmXS+lUutVuuV2qSuEwGFwWCweDwuARGFQ+EAh/Hwh4+EYNA4AgUEgUEjNKpdelMCgM3rldnU7hkNj8eo9Gr8qgaAwCAQKEQKKQCJQSCAhOBxo9tBGU4yjCMYRhOAQRREU41re+m4ITYQ3a42uRxjaLcrltiWtHGLItc5suRaxbtnDRs0yMGbZsAKwQE4h/Kqh5VUQjUbgcCgcEgEAgyDQKBQCBEBgMFgMHgsFgsDgsBgcBgsYmMwmcykcig8GjkdoVDtEtg0FgcDh/H/J4/5QpMmgcBgEBgUFgkHgkAgkDhEAhEGgUAg0EgUAgUBgUAgMCgMdnk9olFoFBnE5nU7n0/sUph0AgsLhYNci1sJLBDDBHAghghghghBAQIYCGKGCWSEhQxW6lDrgCE2EYm+NpiYZGC3I4x4lrTFlyLXDZo2WtmLbC1y5GeVo0bACpIBR4P+Nrj+NrkABjdxME4uFwnFqJhYlMBUpqYmJoPK8vwAhPyAPfkAfAAeD+lPLGsYxjGUJQlalsEMjLkaIwpS1IEIVhWMMMscK6Q4XD4Ig/I8rze6IKubkkmJJmJImiJJiYmJqrhFxMgTEt+X5rygITYRhYMWeFpkarWrZw4WtMuJgtxN2LVa3yMWDBq5c4czjEAKtgE4h/Gz142exQaAms0ms0nM4nc6mcyj8ehsMgUDi0XlEpn0/pFJplNoFBmk1j0fhULhcKkMgUWiJvNhEYfyDveQd8QGAIBAYNB4hEZJJZpNaJRaRSaNR55PZpNZFI4RCYrFJbLKHQqXSqTSKPRqHQlFoiJxITqEh3nVwpCEEUYRmihGE5RjJGEIwhOUUSKKKNd/LYAhNhGFu4bOWmbGtbNsLla0zN8q3E1YNVrhywxMMzRwzyMsoArRAUiH8cIXjhDQKBiCQWEQmFQuIRERaLgCCwSDwaCwSCQWDQGCxyOyyWzab0aj0ym0ajz6fpdL0Xi01mlJpFXq1TqU5nCH8hNnkJtTicqxWalU6tV6VS5lMxNpuAns8qNQtsqgEDgUBgycWGwVGoT+fTWaRuNQWCQ6HptN1KpcwmMwmMolMajcej6E427nzjCEU4xQQihFNCEYIxjOEYRgEQhFCMIyjBCEYIkWHwCdICE2EMWzVuxy5cK1izw5VrTFhbLXDPFlWuW+FpjxMcuXC2zA"/>
</p:tagLst>
</file>

<file path=ppt/tags/tag10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3.xml><?xml version="1.0" encoding="utf-8"?>
<p:tagLst xmlns:a="http://schemas.openxmlformats.org/drawingml/2006/main" xmlns:r="http://schemas.openxmlformats.org/officeDocument/2006/relationships" xmlns:p="http://schemas.openxmlformats.org/presentationml/2006/main">
  <p:tag name="CP3_INK_TAG" val="base64:AIAXHAOAgAQdA+wJcgEQWThGYd3h3E+XV6NSVDflAgMISBBE//8DRTUFAzgLZBkgMgkAkJsDATfAHkUzCQCQggIB28UeRTgIAP4DAHuF0jQSTsCkP9MApD8KcCOD/lT2/lUB3fTjw3jnjjVzSMVrVcq1ikbxz3xAg/4I8P4I1+bpx5Z7b7RwjSIbned7zxvnPWt5sITN1IdNOaMSMYiKMCME08PF3y1AITYRhxt3LdjhxLWTdkyWtGDPItc4mWZbhyOWbRu2ZZGWLGAKZhyE/KZJ+Uzu8MldWvUZIUlK0bRRnLDSoIP+C6b+C7GOPTPDeiqms1mZzHPl1xMAhN3Ojy6p1TinCMEYThWOfh65cAAhNhDFowy5GmZqty5sLJa0auci1y4wtVuNthcs2ThljaY2gApUFIP+Vqb+Vqc7Z5XwjVwuOc5yg/4LBP4LBSeNZTClcOPKMITpaNuucYwrOZGOHbx5aCE2EZWjXHhYZWa1q3xMlrRw5ZLcLRvlW4mLnI5cZGGLEwcAClwZhPytdfla7DZt4WGkpRlCUUa4sMyD/gxc/gxR5jGatkzEs8OvTOcAhctgItHCgQo4SEjS04HEw5YhNhDVi2xYWWTEtZ4m+Ra0xs3C1y0Y4lrly1xZXDTM0xZmAAqPATOE/LcN+W4dhwZcmnRvwYYVjWEI0wUwWwUwUlKEaTjjY75cee+PLHXTTOaE/BPp+CfVp0XtWkcEKWxQwSwKTTreuPHjy475b454VYKYLao8CVqAg69rnx3MzNyTExMTEkxKBEwJSZZ79/HjyiE2ENMLVnjbOGi1wwwslrTKxbrXLPLhWsnDBm5aMm+VxhYACj8Kg/45iv45ocMMYrSD/gsQ/gsfzu5mJ0CCyhrYITYQwZtXObHiyLXLJniWtMjdutc4mrdaxZNmbbM0Zt8blgAKcSaD/joA/jn3ZxxNb4tbxnSq01UYhDOOteLHPICE/BFx+CN3BXZh1M2fmXyQxLQTjCc53hW7HDTTfGOMg3bSEROc5mUXIkEpuc78Xw3hACE2EN2rDLmZ4cK3C0ZZFrTC5xLcWNk4WsWeTG5xOG2LLjYACloWg/444v44/enLr06VXCMRiYc8XxuD/gum/gulxvGU8Y4zd3NZ4YqghdBU0KBLGQoUMuFyMEOaITYQ4YOXGZm0yLcrRmwWtGOXCtw5m7dbhcM2+JjhzOGrJuAKWBSD/jq6/jq51x8C+GGlJjPDdyCD/gsc/gsTx35dZvMbWjeMTwCFwGaNPDBDBChhhjpy8sOMITYQxbNszLM4brcOTDjWtMLZotcNM2FaxZNXDTDkbMGuXCAKigE1g/49yP49wbvPK+TFaVEZbvN7u7my9XqNX5F8MUxnGU7u9oP+CVj+CW/Fze6RFYxjhrhw5VjVUzeZ4545zPXl1vOdzm430vVQhOVwIy8CxQhFGEYIwEYTlOASiIRhOCKE1dPNrDjAITYQ3ZZsOZpiarceRrhWtMrTKtcMsjNbiwsMOPCxZtmjJiAKVhOD/jxK/jxb7HiYvhGEzxmOoIP+DIL+DIejvw6651movFTAhd1oYoY55yGGGGnC41DqACE2EZcmJpixtGK1xmb5lrRnkYLXDlk1W5srTDlbt3Dlq4aACkQIhPxHBfiOD1JUroCE/Bpd+DS/VlhfLYCGooatgYCTlaQhNhDPI2wtmzdqtaYXLZa0cZMi1zlyslrHK3Z4cLRqwbNMQApwIYT8S9H4l84YbYcWPJW0LRtKULWYJQjLDTbbPluAg/4KLv4KD945T2vlPK6VnO98effj1zvjHHhLQIXOWNHBEI4YYYRCCFDLHbj52eAhNhDbMwyNmGHItZ42rNa0wuMK3E1aN1rBxicNMzdk2yM8YApYEoP+JJ7+JKfXhOHLHJi7xzvPEIP+DWT+DVPwWeOcxxmc8JoAhpqkgYK/gUFAwKFhZOhgVwAhNhDlm5cMGbLMta4nGNa0zMMi3E3yZlrfDmaZHDRziy48wApUEoP+J07+J0u3icdOCIvHGXOD/guu/gub8Nm541m8b6TWqIaEti5gBAwcHCxtHBwF4CE2ENnDFg2ZN261oxxslrRu5yLcWPFmWtMuTGwyZWLBjmcAClYThPxQ+fih90admGEkpTpGmGCog/4Mfv4Mf/A8HrEyZhuszdiGpJqAYBgYAIGBhY+pKwAhNhGPLja42zdwta5Mzla0Z5HK1w1atlrLCxw4cTdyybsswApuJIP+KnL+KnMVZrPDOrqamoYqqqEuMXnIhPwSDfgkHMjLyL4GSMkZ1re+OtcN2OV7ZcEYAIVsIZNPDBDDGhQwQwwQkMAQpY8DmYGcITYQ0ZOGblxmcrXLRg4WtMbBstwsnDZa3YMnGNy0yZcTZoAKXhaE/Fld+LLWjHiniUUjCc2nFtvjhPwQIfggj0Jbmqma1oRnhnrjnrlAhcJnoYNLPAjhQoYY46czXFhAITYQxzN2jJw4yLcjPM0WtGTBgtxYsLZa4yM8TVpjzM8mXMAKbyKD/hDC/hC/s79uvDOpw1NMRUcNVqdc48POfBCE/BOp+CenUT2Q0UxYsFKTXvjrjy3rjvPGx0nIg/I8Cc53nK4urJSmIlKbz5vl1QAhNhDVrlzMmLTGtw5W7Na0bY8q3EzYM1uTFkbsW7hnjatmAApXE4P+D5r+D63wGOmtaxEM8vBitoP+DYL+DYenj1mOdblON40Ahc1dJh8vAQQwwSx24+mHFCE2EYmDFg4a5HC1viasVrRthbrXGFm0WtcTbEyZNmjRgzxgClEQg/4ShP4SaeNTWIqb1zRsg/4KoP4Ko7lzncJ5NcNAhqSaL+BgEDBxMbMxMBWAITYQ1YsGbVnjxLcbLExWtMrRmtw48jVayYuMzZswYYsmFwAKVRKD/hOa/hOZnteul8FROutMgIP+DD7+DC3wczxc64zO+GVAhp6eQF+gCBgYODjaeBVQITYRkyMsbTDhxLWGPFjWtGDFotxNmDRa5ctm2Fzibs22XKAKmAFAg/4XBv4W9fBTGVWCdXynVRqqrDVzmb5zzcWWPBxhEVVLrMZvve+ohPwN9fgcBo1a+NfEyStKikaXYa3x5cuHLfLhneM4RyUtbBonola1qShG9cLh7OCThLdyMvAKBMIgihEBCckYCCMIowiIwjFOufnwdAAhNhGLIxyMW7hutYOMjFa0wsHC1ywxM1ubM5aNHLNkxaOGQApyJ4P9DR+hpBW+GamIgiIiNYjEY4akrxceH1CE/BVx+CrkGaepmpkhaUoQmvWuHPXThx5a6ZZ6VkCE1criwpHDOqM05TgiQjGMIgTy9ecMACE2ENszdljyuGa1hkytFrRk3arXDJxmW5GDVhhyuHDfE2YgCloUg/zyX56vUdNa6RqMLxdZu4P+Dsr+DrnO777vje4tV8KjQIaUpoKAuYCBg4CBQaDhYeri4CQAITYQ1ctmWTC5aLcTVtiWtG2RutcuXGVazYtMzdtiZuGGRuAKTxCD/UAfp8ZxnVVGs8OdRsCD/gys/gyz3vWZSazrhICF2UcWLy6AjjrxODXAITYQ5w5GTnLkZLcbnK3WtG7VqtwsmeZa5Ys2jNi1aN2WFkAKVxSD/XKfrl8W6XiMVGIxmKkAg/4Nuv4NrXV4q9zmZVvGIoCGsoyAg72BQCAgUHAxcnPoC8AhNhDNpjyNWeFstxuHLha0yZma1xjc5FuNvmZ5XLPM4buMgAqfAUaD/cefuPfA8F4HPV6nF4uIUMZXm95ztuLiJi4zO73MK1HDGoxGqxrHK+0Ig/4Ilv4Il84dp4OVYqqVK5553z49ee97mWMRynEUgVMTFxMZyzm5zG8TGoR3ku6hCKMYxhFCKMIwjAlFCE4IoRRhEQiRlFAQnCM58Ph1hxghNhDZwxcN8zRytyuWeNa0aMmS1xixs1uJwwzMMOTM2yZmoA=="/>
</p:tagLst>
</file>

<file path=ppt/tags/tag1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3.xml><?xml version="1.0" encoding="utf-8"?>
<p:tagLst xmlns:a="http://schemas.openxmlformats.org/drawingml/2006/main" xmlns:r="http://schemas.openxmlformats.org/officeDocument/2006/relationships" xmlns:p="http://schemas.openxmlformats.org/presentationml/2006/main">
  <p:tag name="CP3_INK_TAG" val="base64:ANAEHAOAgAQdBIgEwgIBEFk4RmHd4dxPl1ejUlQ35QIDCEgQRP//A0U1BQM4C2QZIDIJAJCbAwE3wB5FMwkAkIICAdvFHkU4CAD+AwB7hdI0Ek7ApD/TAKQ/CvABX4P+Fej+Ff3wkTwm5javD8Lx/G8nopnEYjhjSNud88xvU4ikVHOc5uTpjh0rlSuM75553xjMIjljhy1wxi471x4ghvCD94QgYBGxkvEQKBgICMk5KFhJqGjI6SjpaGioqMgIyAhIeAj4OHkYuTh42Pk42VkZuZo6GjnZmXiYWAQ0NERkZHTU9QT1VVVFdSUlZNYOn4hCw8rF4FoIOPgJdGy4g/gyI+BdyExMIkmLQmDNyiLrURS5QiZiplMSEzMwmoUTF1IiYm5vPX244CE2EZm7hywxOGi1zmyOVrRwwcLcLNjjWuXDdzhy5GbjEycgCoMCZYP+PeL+PhN4V+BXCKTdylOJ4TGJxMxc5nbcWnFaxVUNr2zMojGOWuXCKi873vPHfGbtXDhy5cIm++eeeeJAh/BcF4Lb4NEoFGIhEolFolDohEIVDoJCIPAYfDYzF4vF4vEYvE4fEYjK4/IZXK5nIYzA4FEIhII9HIlDodCotDopFJBJJdLpZMJlJpBCoLC43F5TJ5LJZHIZTLZfLZnMZbK4/FYHAYNDopFolFodEJFBIlEosIP4E166eN3MwhMISTCYJiZqYmpgCUhEglEwlUzUiYuCIvExcLhc9/fq/aAhNhDJpizY8jRqtZZHLda0Z5WC3E5b41uNwxZZGOVqyytMYA=="/>
</p:tagLst>
</file>

<file path=ppt/tags/tag1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9.xml><?xml version="1.0" encoding="utf-8"?>
<p:tagLst xmlns:a="http://schemas.openxmlformats.org/drawingml/2006/main" xmlns:r="http://schemas.openxmlformats.org/officeDocument/2006/relationships" xmlns:p="http://schemas.openxmlformats.org/presentationml/2006/main">
  <p:tag name="CP3_INK_TAG" val="base64:AIgBHAOAgAQdAgQEARBBrrAVzk2nR58PaHizNrQ9AwhIEET//wNFNQUCC2QZFDIIAI4pAa0BfkMzCADoGQFeCX5DEoPDJEHLzURBCj4vgv4FK/gUsAAAAAAAAIL+F2v4XbAAAAAAAAAhNhDDGyaZGWHItytMjBa0cN2a1y3buVrTEyyZGrBlkYNnAA=="/>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7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Office Theme">
  <a:themeElements>
    <a:clrScheme name="3410">
      <a:dk1>
        <a:sysClr val="windowText" lastClr="000000"/>
      </a:dk1>
      <a:lt1>
        <a:sysClr val="window" lastClr="FFFFFF"/>
      </a:lt1>
      <a:dk2>
        <a:srgbClr val="000000"/>
      </a:dk2>
      <a:lt2>
        <a:srgbClr val="D8D8D8"/>
      </a:lt2>
      <a:accent1>
        <a:srgbClr val="FFFF00"/>
      </a:accent1>
      <a:accent2>
        <a:srgbClr val="FF0000"/>
      </a:accent2>
      <a:accent3>
        <a:srgbClr val="7030A0"/>
      </a:accent3>
      <a:accent4>
        <a:srgbClr val="0070C0"/>
      </a:accent4>
      <a:accent5>
        <a:srgbClr val="00B0F0"/>
      </a:accent5>
      <a:accent6>
        <a:srgbClr val="FFC000"/>
      </a:accent6>
      <a:hlink>
        <a:srgbClr val="6565FF"/>
      </a:hlink>
      <a:folHlink>
        <a:srgbClr val="A2A2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12733</TotalTime>
  <Words>6536</Words>
  <Application>Microsoft Office PowerPoint</Application>
  <PresentationFormat>On-screen Show (4:3)</PresentationFormat>
  <Paragraphs>1914</Paragraphs>
  <Slides>67</Slides>
  <Notes>55</Notes>
  <HiddenSlides>1</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Office Theme</vt:lpstr>
      <vt:lpstr>Numbers and Arithmetic</vt:lpstr>
      <vt:lpstr>Big Picture:  Building a Processor</vt:lpstr>
      <vt:lpstr>Goals for Today</vt:lpstr>
      <vt:lpstr>Number Representations</vt:lpstr>
      <vt:lpstr>Number Representations</vt:lpstr>
      <vt:lpstr>Number Representations</vt:lpstr>
      <vt:lpstr>Number Representations: Activity #1 Counting</vt:lpstr>
      <vt:lpstr>Number Representations: Activity #1 Counting</vt:lpstr>
      <vt:lpstr>Number Representations</vt:lpstr>
      <vt:lpstr>Number Representations</vt:lpstr>
      <vt:lpstr>Number Representations</vt:lpstr>
      <vt:lpstr>Number Representations</vt:lpstr>
      <vt:lpstr>Number Representations</vt:lpstr>
      <vt:lpstr>Number Representations Summary</vt:lpstr>
      <vt:lpstr>Takeaway</vt:lpstr>
      <vt:lpstr>Next Goal</vt:lpstr>
      <vt:lpstr>Binary Addition</vt:lpstr>
      <vt:lpstr>Binary Addition</vt:lpstr>
      <vt:lpstr>Binary Addition</vt:lpstr>
      <vt:lpstr>1-bit  Adder</vt:lpstr>
      <vt:lpstr>1-bit  Adder</vt:lpstr>
      <vt:lpstr>1-bit  Adder</vt:lpstr>
      <vt:lpstr>1-bit Adder with Carry</vt:lpstr>
      <vt:lpstr>1-bit Adder with Carry</vt:lpstr>
      <vt:lpstr>1-bit Adder with Carry</vt:lpstr>
      <vt:lpstr>1-bit Adder with Carry</vt:lpstr>
      <vt:lpstr>1-bit Adder with Carry</vt:lpstr>
      <vt:lpstr>1-bit Adder with Carry</vt:lpstr>
      <vt:lpstr>1-bit Adder with Carry</vt:lpstr>
      <vt:lpstr>1-bit Adder with Carry</vt:lpstr>
      <vt:lpstr>4-bit Adder</vt:lpstr>
      <vt:lpstr>4-bit Adder</vt:lpstr>
      <vt:lpstr>4-bit Adder</vt:lpstr>
      <vt:lpstr>Takeaway</vt:lpstr>
      <vt:lpstr>Next Goal</vt:lpstr>
      <vt:lpstr>First Attempt: Sign/Magnitude Representation</vt:lpstr>
      <vt:lpstr>Two’s Complement Representation</vt:lpstr>
      <vt:lpstr>Two’s Complement Representation</vt:lpstr>
      <vt:lpstr>Two’s Complement</vt:lpstr>
      <vt:lpstr>Two’s Complement</vt:lpstr>
      <vt:lpstr>Two’s Complement Facts</vt:lpstr>
      <vt:lpstr>Sign Extension &amp; Truncation</vt:lpstr>
      <vt:lpstr>Two’s Complement Addition</vt:lpstr>
      <vt:lpstr>Two’s Complement Addition</vt:lpstr>
      <vt:lpstr>Two’s Complement Addition</vt:lpstr>
      <vt:lpstr>Binary Subtraction</vt:lpstr>
      <vt:lpstr>Binary Subtraction</vt:lpstr>
      <vt:lpstr>Binary Subtraction</vt:lpstr>
      <vt:lpstr>Takeaway</vt:lpstr>
      <vt:lpstr>Next Goal</vt:lpstr>
      <vt:lpstr>Overflow</vt:lpstr>
      <vt:lpstr>Overflow</vt:lpstr>
      <vt:lpstr>Overflow</vt:lpstr>
      <vt:lpstr>Two’s Complement Adder</vt:lpstr>
      <vt:lpstr>Two’s Complement Adder</vt:lpstr>
      <vt:lpstr>Two’s Complement Adder</vt:lpstr>
      <vt:lpstr>Takeaway</vt:lpstr>
      <vt:lpstr>A Calculator</vt:lpstr>
      <vt:lpstr>A Calculator</vt:lpstr>
      <vt:lpstr>Next Goal</vt:lpstr>
      <vt:lpstr>Efficiency and Generality</vt:lpstr>
      <vt:lpstr>Performance</vt:lpstr>
      <vt:lpstr>4-bit Ripple Carry Adder</vt:lpstr>
      <vt:lpstr>Goals for Today</vt:lpstr>
      <vt:lpstr>Administrivia</vt:lpstr>
      <vt:lpstr>Administrivia</vt:lpstr>
      <vt:lpstr>Summary</vt:lpstr>
    </vt:vector>
  </TitlesOfParts>
  <Company>Cornell University Computing and Information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Hakim Weatherspoon</dc:creator>
  <cp:lastModifiedBy>Hakim Weatherspoon</cp:lastModifiedBy>
  <cp:revision>146</cp:revision>
  <cp:lastPrinted>2013-01-29T18:02:35Z</cp:lastPrinted>
  <dcterms:created xsi:type="dcterms:W3CDTF">2012-11-28T14:27:55Z</dcterms:created>
  <dcterms:modified xsi:type="dcterms:W3CDTF">2013-01-31T03:54:58Z</dcterms:modified>
</cp:coreProperties>
</file>