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7.xml" ContentType="application/vnd.openxmlformats-officedocument.presentationml.tags+xml"/>
  <Override PartName="/ppt/notesSlides/notesSlide1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8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9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30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52" r:id="rId3"/>
    <p:sldId id="357" r:id="rId4"/>
    <p:sldId id="355" r:id="rId5"/>
    <p:sldId id="354" r:id="rId6"/>
    <p:sldId id="356" r:id="rId7"/>
    <p:sldId id="360" r:id="rId8"/>
    <p:sldId id="397" r:id="rId9"/>
    <p:sldId id="361" r:id="rId10"/>
    <p:sldId id="359" r:id="rId11"/>
    <p:sldId id="403" r:id="rId12"/>
    <p:sldId id="394" r:id="rId13"/>
    <p:sldId id="343" r:id="rId14"/>
    <p:sldId id="392" r:id="rId15"/>
    <p:sldId id="380" r:id="rId16"/>
    <p:sldId id="384" r:id="rId17"/>
    <p:sldId id="404" r:id="rId18"/>
    <p:sldId id="405" r:id="rId19"/>
    <p:sldId id="383" r:id="rId20"/>
    <p:sldId id="286" r:id="rId21"/>
    <p:sldId id="398" r:id="rId22"/>
    <p:sldId id="287" r:id="rId23"/>
    <p:sldId id="399" r:id="rId24"/>
    <p:sldId id="289" r:id="rId25"/>
    <p:sldId id="290" r:id="rId26"/>
    <p:sldId id="402" r:id="rId27"/>
    <p:sldId id="321" r:id="rId28"/>
    <p:sldId id="322" r:id="rId29"/>
    <p:sldId id="324" r:id="rId30"/>
    <p:sldId id="325" r:id="rId31"/>
    <p:sldId id="326" r:id="rId32"/>
    <p:sldId id="328" r:id="rId33"/>
    <p:sldId id="330" r:id="rId34"/>
    <p:sldId id="332" r:id="rId35"/>
    <p:sldId id="333" r:id="rId36"/>
    <p:sldId id="400" r:id="rId37"/>
    <p:sldId id="390" r:id="rId38"/>
    <p:sldId id="407" r:id="rId39"/>
    <p:sldId id="408" r:id="rId40"/>
    <p:sldId id="370" r:id="rId41"/>
    <p:sldId id="372" r:id="rId42"/>
    <p:sldId id="374" r:id="rId43"/>
    <p:sldId id="377" r:id="rId44"/>
    <p:sldId id="378" r:id="rId45"/>
    <p:sldId id="388" r:id="rId46"/>
    <p:sldId id="379" r:id="rId47"/>
    <p:sldId id="341" r:id="rId48"/>
    <p:sldId id="284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2997" autoAdjust="0"/>
  </p:normalViewPr>
  <p:slideViewPr>
    <p:cSldViewPr>
      <p:cViewPr varScale="1">
        <p:scale>
          <a:sx n="64" d="100"/>
          <a:sy n="64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E1DCF0B-B83C-4816-88C7-8D0C37DE1987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A4D94F-AF2A-4900-812D-72EEE0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7301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9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Pictures show the Bombe built by Alan Turing to break the enigma machine ciphers.</a:t>
            </a:r>
          </a:p>
          <a:p>
            <a:r>
              <a:rPr lang="en-US" dirty="0" smtClean="0">
                <a:latin typeface="Calibri" pitchFamily="34" charset="0"/>
              </a:rPr>
              <a:t>They were Fixed-Program Computers came before stored-program computers (general purpose)</a:t>
            </a:r>
          </a:p>
          <a:p>
            <a:r>
              <a:rPr lang="en-US" dirty="0" smtClean="0">
                <a:latin typeface="Calibri" pitchFamily="34" charset="0"/>
              </a:rPr>
              <a:t>The former required re-wiring (e.g. ENIAC took 3 weeks to “re-wire”).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</a:t>
            </a:r>
            <a:r>
              <a:rPr lang="en-US" baseline="0" dirty="0" smtClean="0"/>
              <a:t> out table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Put, NOT, AND, OR labels in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32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</a:t>
            </a:r>
            <a:r>
              <a:rPr lang="en-US" baseline="0" dirty="0" smtClean="0"/>
              <a:t> out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32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53" indent="-241653">
              <a:buAutoNum type="arabicParenR"/>
            </a:pPr>
            <a:r>
              <a:rPr lang="en-US" dirty="0" smtClean="0"/>
              <a:t>Can get logic circuit from truth table</a:t>
            </a:r>
          </a:p>
          <a:p>
            <a:pPr marL="241653" indent="-241653">
              <a:buAutoNum type="arabicParenR"/>
            </a:pPr>
            <a:r>
              <a:rPr lang="en-US" dirty="0" smtClean="0"/>
              <a:t>Minimize</a:t>
            </a:r>
            <a:r>
              <a:rPr lang="en-US" baseline="0" dirty="0" smtClean="0"/>
              <a:t> logic circuit through algebraic reductions or </a:t>
            </a:r>
            <a:r>
              <a:rPr lang="en-US" baseline="0" dirty="0" err="1" smtClean="0"/>
              <a:t>Karnaugh</a:t>
            </a:r>
            <a:r>
              <a:rPr lang="en-US" baseline="0" dirty="0" smtClean="0"/>
              <a:t> 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41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Apologize</a:t>
            </a:r>
            <a:r>
              <a:rPr lang="en-US" baseline="0" dirty="0" smtClean="0"/>
              <a:t> that there are three ways to represent the same logic equation</a:t>
            </a:r>
          </a:p>
          <a:p>
            <a:endParaRPr lang="en-US" dirty="0" smtClean="0"/>
          </a:p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</a:p>
          <a:p>
            <a:r>
              <a:rPr lang="en-US" baseline="0" dirty="0" smtClean="0"/>
              <a:t>AND is “product”</a:t>
            </a:r>
          </a:p>
          <a:p>
            <a:r>
              <a:rPr lang="en-US" baseline="0" dirty="0" smtClean="0"/>
              <a:t>OR is “sum”</a:t>
            </a:r>
          </a:p>
          <a:p>
            <a:r>
              <a:rPr lang="en-US" baseline="0" dirty="0" smtClean="0"/>
              <a:t>Read </a:t>
            </a:r>
            <a:r>
              <a:rPr lang="en-US" baseline="0" dirty="0" err="1" smtClean="0"/>
              <a:t>outloud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Apologize</a:t>
            </a:r>
            <a:r>
              <a:rPr lang="en-US" baseline="0" dirty="0" smtClean="0"/>
              <a:t> that there are three ways to represent the same logic equation</a:t>
            </a:r>
          </a:p>
          <a:p>
            <a:endParaRPr lang="en-US" dirty="0" smtClean="0"/>
          </a:p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</a:p>
          <a:p>
            <a:r>
              <a:rPr lang="en-US" baseline="0" dirty="0" smtClean="0"/>
              <a:t>AND is “product”</a:t>
            </a:r>
          </a:p>
          <a:p>
            <a:r>
              <a:rPr lang="en-US" baseline="0" dirty="0" smtClean="0"/>
              <a:t>OR is “sum”</a:t>
            </a:r>
          </a:p>
          <a:p>
            <a:r>
              <a:rPr lang="en-US" baseline="0" dirty="0" smtClean="0"/>
              <a:t>Read </a:t>
            </a:r>
            <a:r>
              <a:rPr lang="en-US" baseline="0" dirty="0" err="1" smtClean="0"/>
              <a:t>outloud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Minimization activity</a:t>
            </a:r>
          </a:p>
          <a:p>
            <a:r>
              <a:rPr lang="en-US" dirty="0" smtClean="0"/>
              <a:t>Maybe use picture to go through</a:t>
            </a:r>
          </a:p>
          <a:p>
            <a:endParaRPr lang="en-US" dirty="0" smtClean="0"/>
          </a:p>
          <a:p>
            <a:r>
              <a:rPr lang="en-US" dirty="0" smtClean="0"/>
              <a:t>Complement a+</a:t>
            </a:r>
            <a:r>
              <a:rPr lang="en-US" sz="1300" dirty="0">
                <a:latin typeface="Calibri" pitchFamily="34" charset="0"/>
                <a:cs typeface="Arial" pitchFamily="34" charset="0"/>
              </a:rPr>
              <a:t>ā</a:t>
            </a:r>
            <a:r>
              <a:rPr lang="en-US" dirty="0" smtClean="0"/>
              <a:t>=1 and a</a:t>
            </a:r>
            <a:r>
              <a:rPr lang="en-US" sz="1300" dirty="0">
                <a:latin typeface="Calibri" pitchFamily="34" charset="0"/>
                <a:cs typeface="Arial" pitchFamily="34" charset="0"/>
              </a:rPr>
              <a:t>ā</a:t>
            </a:r>
            <a:r>
              <a:rPr lang="en-US" dirty="0" smtClean="0"/>
              <a:t>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23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31839" y="4560889"/>
                <a:ext cx="5851525" cy="4319587"/>
              </a:xfrm>
              <a:prstGeom prst="rect">
                <a:avLst/>
              </a:prstGeom>
            </p:spPr>
            <p:txBody>
              <a:bodyPr/>
              <a:lstStyle/>
              <a:p>
                <a:r>
                  <a:rPr lang="en-US" dirty="0" smtClean="0"/>
                  <a:t>Minimization activity</a:t>
                </a:r>
              </a:p>
              <a:p>
                <a:r>
                  <a:rPr lang="en-US" dirty="0" smtClean="0"/>
                  <a:t>Maybe use picture to go through</a:t>
                </a:r>
              </a:p>
              <a:p>
                <a:endParaRPr lang="en-US" dirty="0" smtClean="0"/>
              </a:p>
              <a:p>
                <a:pPr marL="0" lvl="1" defTabSz="966612"/>
                <a:r>
                  <a:rPr lang="en-US" dirty="0" smtClean="0"/>
                  <a:t>De</a:t>
                </a:r>
                <a:r>
                  <a:rPr lang="en-US" baseline="0" dirty="0" smtClean="0"/>
                  <a:t> Morgan’s Law: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400" i="1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400"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a</m:t>
                        </m:r>
                        <m:r>
                          <a:rPr lang="en-US" sz="340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b</m:t>
                        </m:r>
                        <m:r>
                          <a:rPr lang="en-US" sz="3400">
                            <a:latin typeface="Cambria Math"/>
                            <a:cs typeface="Arial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400" i="1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400" i="1" dirty="0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400" dirty="0">
                            <a:latin typeface="Cambria Math"/>
                            <a:cs typeface="Arial" pitchFamily="34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400" i="1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3400"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a</m:t>
                        </m:r>
                        <m:r>
                          <a:rPr lang="en-US" sz="3400">
                            <a:latin typeface="Cambria Math"/>
                            <a:cs typeface="Arial" pitchFamily="34" charset="0"/>
                          </a:rPr>
                          <m:t> ∙</m:t>
                        </m:r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b</m:t>
                        </m:r>
                        <m:r>
                          <a:rPr lang="en-US" sz="3400">
                            <a:latin typeface="Cambria Math"/>
                            <a:cs typeface="Arial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400" i="1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400" i="1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400">
                            <a:latin typeface="Cambria Math"/>
                            <a:cs typeface="Arial" pitchFamily="34" charset="0"/>
                          </a:rPr>
                          <m:t>b</m:t>
                        </m:r>
                      </m:e>
                    </m:acc>
                  </m:oMath>
                </a14:m>
                <a:endParaRPr lang="en-US" sz="3400" dirty="0">
                  <a:latin typeface="Calibri" pitchFamily="34" charset="0"/>
                  <a:cs typeface="Arial" pitchFamily="34" charset="0"/>
                </a:endParaRPr>
              </a:p>
              <a:p>
                <a:pPr marL="0" lvl="1" defTabSz="966612"/>
                <a:endParaRPr lang="en-US" sz="3400" dirty="0">
                  <a:latin typeface="Calibri" pitchFamily="34" charset="0"/>
                  <a:cs typeface="Arial" pitchFamily="34" charset="0"/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31839" y="4560889"/>
                <a:ext cx="5851525" cy="4319587"/>
              </a:xfrm>
              <a:prstGeom prst="rect">
                <a:avLst/>
              </a:prstGeom>
            </p:spPr>
            <p:txBody>
              <a:bodyPr/>
              <a:lstStyle/>
              <a:p>
                <a:r>
                  <a:rPr lang="en-US" dirty="0" smtClean="0"/>
                  <a:t>Minimization activity</a:t>
                </a:r>
              </a:p>
              <a:p>
                <a:r>
                  <a:rPr lang="en-US" dirty="0" smtClean="0"/>
                  <a:t>Maybe use picture to go through</a:t>
                </a:r>
              </a:p>
              <a:p>
                <a:endParaRPr lang="en-US" dirty="0" smtClean="0"/>
              </a:p>
              <a:p>
                <a:pPr marL="0" lvl="1" defTabSz="966612"/>
                <a:r>
                  <a:rPr lang="en-US" dirty="0" smtClean="0"/>
                  <a:t>De</a:t>
                </a:r>
                <a:r>
                  <a:rPr lang="en-US" baseline="0" dirty="0" smtClean="0"/>
                  <a:t> Morgan’s Law: </a:t>
                </a:r>
                <a:r>
                  <a:rPr lang="en-US" sz="3400" i="0">
                    <a:latin typeface="Cambria Math"/>
                    <a:cs typeface="Arial" pitchFamily="34" charset="0"/>
                  </a:rPr>
                  <a:t>((a+b)) ̅</a:t>
                </a:r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= </a:t>
                </a:r>
                <a:r>
                  <a:rPr lang="en-US" sz="3400" i="0">
                    <a:latin typeface="Cambria Math"/>
                    <a:cs typeface="Arial" pitchFamily="34" charset="0"/>
                  </a:rPr>
                  <a:t>a ̅</a:t>
                </a:r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∙ </a:t>
                </a:r>
                <a:r>
                  <a:rPr lang="en-US" sz="3400" i="0" dirty="0">
                    <a:latin typeface="Cambria Math"/>
                    <a:cs typeface="Arial" pitchFamily="34" charset="0"/>
                  </a:rPr>
                  <a:t>b ̅</a:t>
                </a:r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and </a:t>
                </a:r>
                <a:r>
                  <a:rPr lang="en-US" sz="3400" i="0">
                    <a:latin typeface="Cambria Math"/>
                    <a:cs typeface="Arial" pitchFamily="34" charset="0"/>
                  </a:rPr>
                  <a:t>((a ∙b)) ̅</a:t>
                </a:r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 = </a:t>
                </a:r>
                <a:r>
                  <a:rPr lang="en-US" sz="3400" i="0">
                    <a:latin typeface="Cambria Math"/>
                    <a:cs typeface="Arial" pitchFamily="34" charset="0"/>
                  </a:rPr>
                  <a:t>a ̅</a:t>
                </a:r>
                <a:r>
                  <a:rPr lang="en-US" sz="3400" dirty="0">
                    <a:latin typeface="Calibri" pitchFamily="34" charset="0"/>
                    <a:cs typeface="Arial" pitchFamily="34" charset="0"/>
                  </a:rPr>
                  <a:t> + </a:t>
                </a:r>
                <a:r>
                  <a:rPr lang="en-US" sz="3400" i="0">
                    <a:latin typeface="Cambria Math"/>
                    <a:cs typeface="Arial" pitchFamily="34" charset="0"/>
                  </a:rPr>
                  <a:t>b</a:t>
                </a:r>
                <a:r>
                  <a:rPr lang="en-US" sz="3400" i="0">
                    <a:latin typeface="Cambria Math"/>
                    <a:cs typeface="Arial" pitchFamily="34" charset="0"/>
                  </a:rPr>
                  <a:t> ̅</a:t>
                </a:r>
                <a:endParaRPr lang="en-US" sz="3400" dirty="0">
                  <a:latin typeface="Calibri" pitchFamily="34" charset="0"/>
                  <a:cs typeface="Arial" pitchFamily="34" charset="0"/>
                </a:endParaRPr>
              </a:p>
              <a:p>
                <a:pPr marL="0" lvl="1" defTabSz="966612"/>
                <a:endParaRPr lang="en-US" sz="3400" dirty="0">
                  <a:latin typeface="Calibri" pitchFamily="34" charset="0"/>
                  <a:cs typeface="Arial" pitchFamily="34" charset="0"/>
                </a:endParaRPr>
              </a:p>
              <a:p>
                <a:endParaRPr lang="en-US" dirty="0" smtClean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523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a+b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a+c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</a:t>
            </a: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aa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ab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 + ac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a + a(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b+c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a(1 + 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b+c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))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a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Speed and size of a</a:t>
            </a:r>
            <a:r>
              <a:rPr lang="en-US" baseline="0" dirty="0" smtClean="0"/>
              <a:t> mechanical switch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takeway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at end of a block.  Possibly build on takeaways throughout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8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Think-Pair-Share: Why does minimization</a:t>
            </a:r>
            <a:r>
              <a:rPr lang="en-US" baseline="0" dirty="0" smtClean="0"/>
              <a:t>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88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2" y="4560889"/>
            <a:ext cx="5359401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68" tIns="47785" rIns="95568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7301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9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Draw circuit</a:t>
            </a:r>
            <a:r>
              <a:rPr lang="en-US" baseline="0" dirty="0" smtClean="0">
                <a:latin typeface="Calibri" pitchFamily="34" charset="0"/>
              </a:rPr>
              <a:t> and go through out=true cases</a:t>
            </a:r>
          </a:p>
          <a:p>
            <a:r>
              <a:rPr lang="en-US" baseline="0" dirty="0" smtClean="0">
                <a:latin typeface="Calibri" pitchFamily="34" charset="0"/>
              </a:rPr>
              <a:t>Have not done cheaply yet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7301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9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Show what out equals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2" y="4560889"/>
            <a:ext cx="5359401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8" tIns="47785" rIns="95568" bIns="47785"/>
          <a:lstStyle/>
          <a:p>
            <a:r>
              <a:rPr lang="en-US" dirty="0" smtClean="0"/>
              <a:t>What is the truth table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takeway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at end of a block.  Possibly build on takeaways throughout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8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5" y="721757"/>
            <a:ext cx="4871719" cy="35987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5" y="721757"/>
            <a:ext cx="4871719" cy="359878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Speed and size of a</a:t>
            </a:r>
            <a:r>
              <a:rPr lang="en-US" baseline="0" dirty="0" smtClean="0"/>
              <a:t> mechanical switch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</a:t>
            </a:r>
            <a:r>
              <a:rPr lang="en-US" smtClean="0"/>
              <a:t>state what they do</a:t>
            </a: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state what they do</a:t>
            </a: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2" y="4560889"/>
            <a:ext cx="5359401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8" tIns="47785" rIns="95568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John Bardeen</a:t>
            </a:r>
          </a:p>
          <a:p>
            <a:r>
              <a:rPr lang="en-US" dirty="0" smtClean="0"/>
              <a:t>Walter Brattain</a:t>
            </a:r>
          </a:p>
          <a:p>
            <a:r>
              <a:rPr lang="en-US" dirty="0" smtClean="0"/>
              <a:t>William</a:t>
            </a:r>
            <a:r>
              <a:rPr lang="en-US" baseline="0" dirty="0" smtClean="0"/>
              <a:t> Shockley</a:t>
            </a:r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2" y="4560889"/>
            <a:ext cx="5359401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8" tIns="47785" rIns="95568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2" y="4560889"/>
            <a:ext cx="5359401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68" tIns="47785" rIns="95568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Speed and size of a</a:t>
            </a:r>
            <a:r>
              <a:rPr lang="en-US" baseline="0" dirty="0" smtClean="0"/>
              <a:t> mechanical switch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E.g. logic statements:</a:t>
            </a:r>
          </a:p>
          <a:p>
            <a:r>
              <a:rPr lang="en-US" dirty="0" smtClean="0"/>
              <a:t>“Jane will only go to the cinema tonight if a good film is on AND she has enough</a:t>
            </a:r>
            <a:r>
              <a:rPr lang="en-US" baseline="0" dirty="0" smtClean="0"/>
              <a:t> </a:t>
            </a:r>
            <a:r>
              <a:rPr lang="en-US" dirty="0" smtClean="0"/>
              <a:t>money.”</a:t>
            </a:r>
          </a:p>
          <a:p>
            <a:r>
              <a:rPr lang="en-US" dirty="0" smtClean="0"/>
              <a:t>“Stuart will only go to the birthday party on Sunday if Katie OR </a:t>
            </a:r>
            <a:r>
              <a:rPr lang="en-US" dirty="0" err="1" smtClean="0"/>
              <a:t>Sujit</a:t>
            </a:r>
            <a:r>
              <a:rPr lang="en-US" baseline="0" dirty="0" smtClean="0"/>
              <a:t> </a:t>
            </a:r>
            <a:r>
              <a:rPr lang="en-US" dirty="0" smtClean="0"/>
              <a:t>is going too.”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takeway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at end of a block.  Possibly build on takeaways throughout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</a:t>
            </a:r>
            <a:r>
              <a:rPr lang="en-US" smtClean="0"/>
              <a:t>state what they do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state what they </a:t>
            </a:r>
            <a:r>
              <a:rPr lang="en-US" dirty="0" smtClean="0"/>
              <a:t>do</a:t>
            </a:r>
          </a:p>
          <a:p>
            <a:endParaRPr lang="en-US" dirty="0" smtClean="0"/>
          </a:p>
          <a:p>
            <a:r>
              <a:rPr lang="en-US" dirty="0" smtClean="0"/>
              <a:t>Did you know? Logic gates allow the computer to do things such as add, divide, multiply, do simple yes and no reasoning in certain situations along with other things.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state what they </a:t>
            </a:r>
            <a:r>
              <a:rPr lang="en-US" dirty="0" smtClean="0"/>
              <a:t>do</a:t>
            </a:r>
          </a:p>
          <a:p>
            <a:endParaRPr lang="en-US" dirty="0" smtClean="0"/>
          </a:p>
          <a:p>
            <a:r>
              <a:rPr lang="en-US" dirty="0" smtClean="0"/>
              <a:t>Did you know? Logic gates allow the computer to do things such as add, divide, multiply, do simple yes and no reasoning in certain situations along with other things.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0"/>
            <a:ext cx="7772400" cy="6096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011238"/>
            <a:ext cx="8283575" cy="5054600"/>
          </a:xfrm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27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23825"/>
            <a:ext cx="7772400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notesSlide" Target="../notesSlides/notesSlide1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notesSlide" Target="../notesSlides/notesSlide11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3.xml"/><Relationship Id="rId11" Type="http://schemas.openxmlformats.org/officeDocument/2006/relationships/image" Target="../media/image60.png"/><Relationship Id="rId4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8.xml"/><Relationship Id="rId3" Type="http://schemas.openxmlformats.org/officeDocument/2006/relationships/tags" Target="../tags/tag82.xml"/><Relationship Id="rId21" Type="http://schemas.openxmlformats.org/officeDocument/2006/relationships/tags" Target="../tags/tag101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100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notesSlide" Target="../notesSlides/notesSlide29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89.xml"/><Relationship Id="rId19" Type="http://schemas.openxmlformats.org/officeDocument/2006/relationships/tags" Target="../tags/tag9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26" Type="http://schemas.openxmlformats.org/officeDocument/2006/relationships/tags" Target="../tags/tag128.xml"/><Relationship Id="rId39" Type="http://schemas.openxmlformats.org/officeDocument/2006/relationships/tags" Target="../tags/tag141.xml"/><Relationship Id="rId3" Type="http://schemas.openxmlformats.org/officeDocument/2006/relationships/tags" Target="../tags/tag105.xml"/><Relationship Id="rId21" Type="http://schemas.openxmlformats.org/officeDocument/2006/relationships/tags" Target="../tags/tag123.xml"/><Relationship Id="rId34" Type="http://schemas.openxmlformats.org/officeDocument/2006/relationships/tags" Target="../tags/tag136.xml"/><Relationship Id="rId42" Type="http://schemas.openxmlformats.org/officeDocument/2006/relationships/slideLayout" Target="../slideLayouts/slideLayout12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5" Type="http://schemas.openxmlformats.org/officeDocument/2006/relationships/tags" Target="../tags/tag127.xml"/><Relationship Id="rId33" Type="http://schemas.openxmlformats.org/officeDocument/2006/relationships/tags" Target="../tags/tag135.xml"/><Relationship Id="rId38" Type="http://schemas.openxmlformats.org/officeDocument/2006/relationships/tags" Target="../tags/tag140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29" Type="http://schemas.openxmlformats.org/officeDocument/2006/relationships/tags" Target="../tags/tag131.xml"/><Relationship Id="rId41" Type="http://schemas.openxmlformats.org/officeDocument/2006/relationships/tags" Target="../tags/tag143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tags" Target="../tags/tag126.xml"/><Relationship Id="rId32" Type="http://schemas.openxmlformats.org/officeDocument/2006/relationships/tags" Target="../tags/tag134.xml"/><Relationship Id="rId37" Type="http://schemas.openxmlformats.org/officeDocument/2006/relationships/tags" Target="../tags/tag139.xml"/><Relationship Id="rId40" Type="http://schemas.openxmlformats.org/officeDocument/2006/relationships/tags" Target="../tags/tag142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28" Type="http://schemas.openxmlformats.org/officeDocument/2006/relationships/tags" Target="../tags/tag130.xml"/><Relationship Id="rId36" Type="http://schemas.openxmlformats.org/officeDocument/2006/relationships/tags" Target="../tags/tag138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31" Type="http://schemas.openxmlformats.org/officeDocument/2006/relationships/tags" Target="../tags/tag133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Relationship Id="rId27" Type="http://schemas.openxmlformats.org/officeDocument/2006/relationships/tags" Target="../tags/tag129.xml"/><Relationship Id="rId30" Type="http://schemas.openxmlformats.org/officeDocument/2006/relationships/tags" Target="../tags/tag132.xml"/><Relationship Id="rId35" Type="http://schemas.openxmlformats.org/officeDocument/2006/relationships/tags" Target="../tags/tag137.xml"/><Relationship Id="rId43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tags" Target="../tags/tag169.xml"/><Relationship Id="rId39" Type="http://schemas.openxmlformats.org/officeDocument/2006/relationships/tags" Target="../tags/tag182.xml"/><Relationship Id="rId3" Type="http://schemas.openxmlformats.org/officeDocument/2006/relationships/tags" Target="../tags/tag146.xml"/><Relationship Id="rId21" Type="http://schemas.openxmlformats.org/officeDocument/2006/relationships/tags" Target="../tags/tag164.xml"/><Relationship Id="rId34" Type="http://schemas.openxmlformats.org/officeDocument/2006/relationships/tags" Target="../tags/tag177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33" Type="http://schemas.openxmlformats.org/officeDocument/2006/relationships/tags" Target="../tags/tag176.xml"/><Relationship Id="rId38" Type="http://schemas.openxmlformats.org/officeDocument/2006/relationships/tags" Target="../tags/tag181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tags" Target="../tags/tag163.xml"/><Relationship Id="rId29" Type="http://schemas.openxmlformats.org/officeDocument/2006/relationships/tags" Target="../tags/tag172.xml"/><Relationship Id="rId41" Type="http://schemas.openxmlformats.org/officeDocument/2006/relationships/tags" Target="../tags/tag184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32" Type="http://schemas.openxmlformats.org/officeDocument/2006/relationships/tags" Target="../tags/tag175.xml"/><Relationship Id="rId37" Type="http://schemas.openxmlformats.org/officeDocument/2006/relationships/tags" Target="../tags/tag180.xml"/><Relationship Id="rId40" Type="http://schemas.openxmlformats.org/officeDocument/2006/relationships/tags" Target="../tags/tag183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28" Type="http://schemas.openxmlformats.org/officeDocument/2006/relationships/tags" Target="../tags/tag171.xml"/><Relationship Id="rId36" Type="http://schemas.openxmlformats.org/officeDocument/2006/relationships/tags" Target="../tags/tag179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31" Type="http://schemas.openxmlformats.org/officeDocument/2006/relationships/tags" Target="../tags/tag174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tags" Target="../tags/tag170.xml"/><Relationship Id="rId30" Type="http://schemas.openxmlformats.org/officeDocument/2006/relationships/tags" Target="../tags/tag173.xml"/><Relationship Id="rId35" Type="http://schemas.openxmlformats.org/officeDocument/2006/relationships/tags" Target="../tags/tag178.xml"/><Relationship Id="rId43" Type="http://schemas.openxmlformats.org/officeDocument/2006/relationships/notesSlide" Target="../notesSlides/notesSlide3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26" Type="http://schemas.openxmlformats.org/officeDocument/2006/relationships/tags" Target="../tags/tag210.xml"/><Relationship Id="rId39" Type="http://schemas.openxmlformats.org/officeDocument/2006/relationships/tags" Target="../tags/tag223.xml"/><Relationship Id="rId3" Type="http://schemas.openxmlformats.org/officeDocument/2006/relationships/tags" Target="../tags/tag187.xml"/><Relationship Id="rId21" Type="http://schemas.openxmlformats.org/officeDocument/2006/relationships/tags" Target="../tags/tag205.xml"/><Relationship Id="rId34" Type="http://schemas.openxmlformats.org/officeDocument/2006/relationships/tags" Target="../tags/tag218.xml"/><Relationship Id="rId42" Type="http://schemas.openxmlformats.org/officeDocument/2006/relationships/tags" Target="../tags/tag226.xml"/><Relationship Id="rId47" Type="http://schemas.openxmlformats.org/officeDocument/2006/relationships/tags" Target="../tags/tag231.xml"/><Relationship Id="rId50" Type="http://schemas.openxmlformats.org/officeDocument/2006/relationships/tags" Target="../tags/tag234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5" Type="http://schemas.openxmlformats.org/officeDocument/2006/relationships/tags" Target="../tags/tag209.xml"/><Relationship Id="rId33" Type="http://schemas.openxmlformats.org/officeDocument/2006/relationships/tags" Target="../tags/tag217.xml"/><Relationship Id="rId38" Type="http://schemas.openxmlformats.org/officeDocument/2006/relationships/tags" Target="../tags/tag222.xml"/><Relationship Id="rId46" Type="http://schemas.openxmlformats.org/officeDocument/2006/relationships/tags" Target="../tags/tag230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tags" Target="../tags/tag204.xml"/><Relationship Id="rId29" Type="http://schemas.openxmlformats.org/officeDocument/2006/relationships/tags" Target="../tags/tag213.xml"/><Relationship Id="rId41" Type="http://schemas.openxmlformats.org/officeDocument/2006/relationships/tags" Target="../tags/tag225.xml"/><Relationship Id="rId54" Type="http://schemas.openxmlformats.org/officeDocument/2006/relationships/notesSlide" Target="../notesSlides/notesSlide37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24" Type="http://schemas.openxmlformats.org/officeDocument/2006/relationships/tags" Target="../tags/tag208.xml"/><Relationship Id="rId32" Type="http://schemas.openxmlformats.org/officeDocument/2006/relationships/tags" Target="../tags/tag216.xml"/><Relationship Id="rId37" Type="http://schemas.openxmlformats.org/officeDocument/2006/relationships/tags" Target="../tags/tag221.xml"/><Relationship Id="rId40" Type="http://schemas.openxmlformats.org/officeDocument/2006/relationships/tags" Target="../tags/tag224.xml"/><Relationship Id="rId45" Type="http://schemas.openxmlformats.org/officeDocument/2006/relationships/tags" Target="../tags/tag229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tags" Target="../tags/tag207.xml"/><Relationship Id="rId28" Type="http://schemas.openxmlformats.org/officeDocument/2006/relationships/tags" Target="../tags/tag212.xml"/><Relationship Id="rId36" Type="http://schemas.openxmlformats.org/officeDocument/2006/relationships/tags" Target="../tags/tag220.xml"/><Relationship Id="rId49" Type="http://schemas.openxmlformats.org/officeDocument/2006/relationships/tags" Target="../tags/tag233.xml"/><Relationship Id="rId10" Type="http://schemas.openxmlformats.org/officeDocument/2006/relationships/tags" Target="../tags/tag194.xml"/><Relationship Id="rId19" Type="http://schemas.openxmlformats.org/officeDocument/2006/relationships/tags" Target="../tags/tag203.xml"/><Relationship Id="rId31" Type="http://schemas.openxmlformats.org/officeDocument/2006/relationships/tags" Target="../tags/tag215.xml"/><Relationship Id="rId44" Type="http://schemas.openxmlformats.org/officeDocument/2006/relationships/tags" Target="../tags/tag228.xml"/><Relationship Id="rId52" Type="http://schemas.openxmlformats.org/officeDocument/2006/relationships/tags" Target="../tags/tag236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tags" Target="../tags/tag206.xml"/><Relationship Id="rId27" Type="http://schemas.openxmlformats.org/officeDocument/2006/relationships/tags" Target="../tags/tag211.xml"/><Relationship Id="rId30" Type="http://schemas.openxmlformats.org/officeDocument/2006/relationships/tags" Target="../tags/tag214.xml"/><Relationship Id="rId35" Type="http://schemas.openxmlformats.org/officeDocument/2006/relationships/tags" Target="../tags/tag219.xml"/><Relationship Id="rId43" Type="http://schemas.openxmlformats.org/officeDocument/2006/relationships/tags" Target="../tags/tag227.xml"/><Relationship Id="rId48" Type="http://schemas.openxmlformats.org/officeDocument/2006/relationships/tags" Target="../tags/tag232.xml"/><Relationship Id="rId8" Type="http://schemas.openxmlformats.org/officeDocument/2006/relationships/tags" Target="../tags/tag192.xml"/><Relationship Id="rId51" Type="http://schemas.openxmlformats.org/officeDocument/2006/relationships/tags" Target="../tags/tag2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Gates and Logic:</a:t>
            </a:r>
            <a:br>
              <a:rPr lang="en-US" dirty="0" smtClean="0"/>
            </a:br>
            <a:r>
              <a:rPr lang="en-US" dirty="0" smtClean="0"/>
              <a:t>From switches to Transistors</a:t>
            </a:r>
            <a:r>
              <a:rPr lang="en-US" smtClean="0"/>
              <a:t>,      Logic Gates </a:t>
            </a:r>
            <a:r>
              <a:rPr lang="en-US" dirty="0" smtClean="0"/>
              <a:t>and Logic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4600"/>
            <a:ext cx="5287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See: P&amp;H Appendix C.2 and C.3 (Also, see C.0 and C.1)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Functions: Logic Gates</a:t>
            </a:r>
            <a:endParaRPr lang="en-US" dirty="0"/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4963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Logic Gates</a:t>
            </a:r>
            <a:endParaRPr lang="en-US" sz="2800" dirty="0"/>
          </a:p>
          <a:p>
            <a:pPr lvl="1">
              <a:lnSpc>
                <a:spcPct val="82000"/>
              </a:lnSpc>
            </a:pPr>
            <a:r>
              <a:rPr lang="en-US" sz="2400" dirty="0" smtClean="0"/>
              <a:t>digital circuit that either </a:t>
            </a:r>
            <a:r>
              <a:rPr lang="en-US" sz="2400" dirty="0"/>
              <a:t>allows a </a:t>
            </a:r>
            <a:r>
              <a:rPr lang="en-US" sz="2400" dirty="0" smtClean="0"/>
              <a:t>signal to </a:t>
            </a:r>
            <a:r>
              <a:rPr lang="en-US" sz="2400" dirty="0"/>
              <a:t>pass through it or </a:t>
            </a:r>
            <a:r>
              <a:rPr lang="en-US" sz="2400" dirty="0" smtClean="0"/>
              <a:t>not.</a:t>
            </a:r>
          </a:p>
          <a:p>
            <a:pPr lvl="1">
              <a:lnSpc>
                <a:spcPct val="82000"/>
              </a:lnSpc>
            </a:pPr>
            <a:r>
              <a:rPr lang="en-US" sz="2400" dirty="0" smtClean="0"/>
              <a:t>Used to build logic functions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There are seven basic logic gates: </a:t>
            </a:r>
            <a:endParaRPr lang="en-US" sz="2400" dirty="0" smtClean="0"/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1"/>
                </a:solidFill>
              </a:rPr>
              <a:t>OR</a:t>
            </a:r>
            <a:r>
              <a:rPr lang="en-US" sz="2400" dirty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NOT</a:t>
            </a:r>
            <a:r>
              <a:rPr lang="en-US" sz="2400" dirty="0" smtClean="0"/>
              <a:t>, 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NAND</a:t>
            </a:r>
            <a:r>
              <a:rPr lang="en-US" sz="2400" dirty="0" smtClean="0"/>
              <a:t> (not AND), </a:t>
            </a:r>
            <a:r>
              <a:rPr lang="en-US" sz="2400" dirty="0" smtClean="0">
                <a:solidFill>
                  <a:schemeClr val="accent2"/>
                </a:solidFill>
              </a:rPr>
              <a:t>NOR</a:t>
            </a:r>
            <a:r>
              <a:rPr lang="en-US" sz="2400" dirty="0" smtClean="0"/>
              <a:t> (not OR), </a:t>
            </a:r>
            <a:r>
              <a:rPr lang="en-US" sz="2400" dirty="0" smtClean="0">
                <a:solidFill>
                  <a:schemeClr val="accent2"/>
                </a:solidFill>
              </a:rPr>
              <a:t>XOR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2"/>
                </a:solidFill>
              </a:rPr>
              <a:t>XNOR</a:t>
            </a:r>
            <a:r>
              <a:rPr lang="en-US" sz="2400" dirty="0" smtClean="0"/>
              <a:t> (not XOR) [later]</a:t>
            </a:r>
            <a:endParaRPr lang="en-US" sz="2400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6510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4986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7303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662952"/>
              </p:ext>
            </p:extLst>
          </p:nvPr>
        </p:nvGraphicFramePr>
        <p:xfrm>
          <a:off x="3200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675031"/>
              </p:ext>
            </p:extLst>
          </p:nvPr>
        </p:nvGraphicFramePr>
        <p:xfrm>
          <a:off x="3200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527459"/>
              </p:ext>
            </p:extLst>
          </p:nvPr>
        </p:nvGraphicFramePr>
        <p:xfrm>
          <a:off x="32496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9144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23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4963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Logic Gates</a:t>
            </a:r>
            <a:endParaRPr lang="en-US" sz="2800" dirty="0"/>
          </a:p>
          <a:p>
            <a:pPr lvl="1">
              <a:lnSpc>
                <a:spcPct val="82000"/>
              </a:lnSpc>
            </a:pPr>
            <a:r>
              <a:rPr lang="en-US" sz="2400" dirty="0" smtClean="0"/>
              <a:t>digital circuit that either </a:t>
            </a:r>
            <a:r>
              <a:rPr lang="en-US" sz="2400" dirty="0"/>
              <a:t>allows a </a:t>
            </a:r>
            <a:r>
              <a:rPr lang="en-US" sz="2400" dirty="0" smtClean="0"/>
              <a:t>signal to </a:t>
            </a:r>
            <a:r>
              <a:rPr lang="en-US" sz="2400" dirty="0"/>
              <a:t>pass through it or </a:t>
            </a:r>
            <a:r>
              <a:rPr lang="en-US" sz="2400" dirty="0" smtClean="0"/>
              <a:t>not.</a:t>
            </a:r>
          </a:p>
          <a:p>
            <a:pPr lvl="1">
              <a:lnSpc>
                <a:spcPct val="82000"/>
              </a:lnSpc>
            </a:pPr>
            <a:r>
              <a:rPr lang="en-US" sz="2400" dirty="0" smtClean="0"/>
              <a:t>Used to build logic functions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There are seven basic logic gates: </a:t>
            </a:r>
            <a:endParaRPr lang="en-US" sz="2400" dirty="0" smtClean="0"/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1"/>
                </a:solidFill>
              </a:rPr>
              <a:t>OR</a:t>
            </a:r>
            <a:r>
              <a:rPr lang="en-US" sz="2400" dirty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NOT</a:t>
            </a:r>
            <a:r>
              <a:rPr lang="en-US" sz="2400" dirty="0" smtClean="0"/>
              <a:t>, 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NAND</a:t>
            </a:r>
            <a:r>
              <a:rPr lang="en-US" sz="2400" dirty="0" smtClean="0"/>
              <a:t> (not AND), </a:t>
            </a:r>
            <a:r>
              <a:rPr lang="en-US" sz="2400" dirty="0" smtClean="0">
                <a:solidFill>
                  <a:schemeClr val="accent1"/>
                </a:solidFill>
              </a:rPr>
              <a:t>NOR</a:t>
            </a:r>
            <a:r>
              <a:rPr lang="en-US" sz="2400" dirty="0" smtClean="0"/>
              <a:t> (not OR), </a:t>
            </a:r>
            <a:r>
              <a:rPr lang="en-US" sz="2400" dirty="0" smtClean="0">
                <a:solidFill>
                  <a:schemeClr val="accent2"/>
                </a:solidFill>
              </a:rPr>
              <a:t>XOR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2"/>
                </a:solidFill>
              </a:rPr>
              <a:t>XNOR</a:t>
            </a:r>
            <a:r>
              <a:rPr lang="en-US" sz="2400" dirty="0" smtClean="0"/>
              <a:t> (not XOR) [later]</a:t>
            </a:r>
            <a:endParaRPr lang="en-US" sz="2400" dirty="0"/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Functions: Logic Gates</a:t>
            </a:r>
            <a:endParaRPr lang="en-US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6510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4986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7303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006705"/>
              </p:ext>
            </p:extLst>
          </p:nvPr>
        </p:nvGraphicFramePr>
        <p:xfrm>
          <a:off x="3200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720222"/>
              </p:ext>
            </p:extLst>
          </p:nvPr>
        </p:nvGraphicFramePr>
        <p:xfrm>
          <a:off x="3200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662740"/>
              </p:ext>
            </p:extLst>
          </p:nvPr>
        </p:nvGraphicFramePr>
        <p:xfrm>
          <a:off x="32496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9144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In</a:t>
            </a:r>
            <a:endParaRPr lang="en-US" sz="1400" dirty="0"/>
          </a:p>
        </p:txBody>
      </p:sp>
      <p:graphicFrame>
        <p:nvGraphicFramePr>
          <p:cNvPr id="4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083806"/>
              </p:ext>
            </p:extLst>
          </p:nvPr>
        </p:nvGraphicFramePr>
        <p:xfrm>
          <a:off x="7899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981292"/>
              </p:ext>
            </p:extLst>
          </p:nvPr>
        </p:nvGraphicFramePr>
        <p:xfrm>
          <a:off x="7899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19800" y="1947862"/>
            <a:ext cx="1752602" cy="685800"/>
            <a:chOff x="5791200" y="1947862"/>
            <a:chExt cx="1752602" cy="685800"/>
          </a:xfrm>
        </p:grpSpPr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6223001" y="1947862"/>
              <a:ext cx="838201" cy="68580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H="1">
              <a:off x="5918201" y="2100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 flipH="1">
              <a:off x="5918201" y="2481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H="1">
              <a:off x="7239002" y="228441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200" y="19943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91200" y="23753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auto">
            <a:xfrm>
              <a:off x="7086600" y="2209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0" y="3200400"/>
            <a:ext cx="1574800" cy="812800"/>
            <a:chOff x="5867400" y="3200400"/>
            <a:chExt cx="1574800" cy="812800"/>
          </a:xfrm>
        </p:grpSpPr>
        <p:sp>
          <p:nvSpPr>
            <p:cNvPr id="36" name="AutoShape 15"/>
            <p:cNvSpPr>
              <a:spLocks noChangeArrowheads="1"/>
            </p:cNvSpPr>
            <p:nvPr/>
          </p:nvSpPr>
          <p:spPr bwMode="auto">
            <a:xfrm flipH="1">
              <a:off x="6072188" y="3200400"/>
              <a:ext cx="933450" cy="812800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 flipH="1">
              <a:off x="5997575" y="344646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" name="Line 17"/>
            <p:cNvSpPr>
              <a:spLocks noChangeShapeType="1"/>
            </p:cNvSpPr>
            <p:nvPr/>
          </p:nvSpPr>
          <p:spPr bwMode="auto">
            <a:xfrm flipH="1">
              <a:off x="5997575" y="379571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 flipH="1">
              <a:off x="7162800" y="358140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67400" y="32897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67400" y="36707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47" name="Oval 11"/>
            <p:cNvSpPr>
              <a:spLocks noChangeArrowheads="1"/>
            </p:cNvSpPr>
            <p:nvPr/>
          </p:nvSpPr>
          <p:spPr bwMode="auto">
            <a:xfrm>
              <a:off x="7010400" y="35052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6800" y="1828800"/>
            <a:ext cx="11015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NAND:</a:t>
            </a:r>
            <a:endParaRPr lang="en-US" sz="2600" dirty="0"/>
          </a:p>
        </p:txBody>
      </p:sp>
      <p:sp>
        <p:nvSpPr>
          <p:cNvPr id="48" name="TextBox 47"/>
          <p:cNvSpPr txBox="1"/>
          <p:nvPr/>
        </p:nvSpPr>
        <p:spPr>
          <a:xfrm>
            <a:off x="4899609" y="2905035"/>
            <a:ext cx="8915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NOR: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40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 smtClean="0"/>
              <a:t>Fill in the truth table, given the following Logic Circuit made from </a:t>
            </a:r>
            <a:r>
              <a:rPr lang="en-US" dirty="0"/>
              <a:t>L</a:t>
            </a:r>
            <a:r>
              <a:rPr lang="en-US" dirty="0" smtClean="0"/>
              <a:t>ogic AND, OR, and NOT gates.</a:t>
            </a:r>
          </a:p>
          <a:p>
            <a:r>
              <a:rPr lang="en-US" dirty="0" smtClean="0"/>
              <a:t>What does the logic circuit do?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Activity#1.A: Logic Gates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40668"/>
              </p:ext>
            </p:extLst>
          </p:nvPr>
        </p:nvGraphicFramePr>
        <p:xfrm>
          <a:off x="572263" y="3352800"/>
          <a:ext cx="168535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5"/>
                <a:gridCol w="561785"/>
                <a:gridCol w="5617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2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39833" y="4715861"/>
            <a:ext cx="838200" cy="685801"/>
          </a:xfrm>
          <a:prstGeom prst="flowChartDelay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474361" y="4868261"/>
            <a:ext cx="267059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620261" y="5249258"/>
            <a:ext cx="2121159" cy="1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6574857" y="5052409"/>
            <a:ext cx="328530" cy="159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41421" y="5867399"/>
            <a:ext cx="838200" cy="685801"/>
          </a:xfrm>
          <a:prstGeom prst="flowChartDelay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06072" y="5960077"/>
            <a:ext cx="1343637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6578032" y="6210299"/>
            <a:ext cx="304798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AutoShape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7472740" y="5266357"/>
            <a:ext cx="933449" cy="812799"/>
          </a:xfrm>
          <a:prstGeom prst="moon">
            <a:avLst>
              <a:gd name="adj" fmla="val 875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882832" y="5496881"/>
            <a:ext cx="666107" cy="1871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882832" y="5861670"/>
            <a:ext cx="666108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415713" y="5672756"/>
            <a:ext cx="603251" cy="7937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5400000">
            <a:off x="4740586" y="4563461"/>
            <a:ext cx="533399" cy="609600"/>
          </a:xfrm>
          <a:prstGeom prst="triangle">
            <a:avLst>
              <a:gd name="adj" fmla="val 500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21962" y="4792061"/>
            <a:ext cx="152400" cy="152400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620261" y="4868260"/>
            <a:ext cx="1082221" cy="6886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rot="5400000" flipH="1" flipV="1">
            <a:off x="6708516" y="6035983"/>
            <a:ext cx="348629" cy="2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rot="5400000" flipH="1">
            <a:off x="3497910" y="5825029"/>
            <a:ext cx="1151539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4073680" y="6394553"/>
            <a:ext cx="664784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rot="5400000" flipH="1" flipV="1">
            <a:off x="6681151" y="5274643"/>
            <a:ext cx="444469" cy="2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3291027" y="4561636"/>
            <a:ext cx="329235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3276599" y="4944461"/>
            <a:ext cx="343662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b</a:t>
            </a: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8495870" y="5190493"/>
            <a:ext cx="532816" cy="396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Out</a:t>
            </a:r>
          </a:p>
        </p:txBody>
      </p:sp>
      <p:sp>
        <p:nvSpPr>
          <p:cNvPr id="30" name="AutoShape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5400000">
            <a:off x="4762500" y="6095999"/>
            <a:ext cx="533399" cy="609600"/>
          </a:xfrm>
          <a:prstGeom prst="triangle">
            <a:avLst>
              <a:gd name="adj" fmla="val 500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343876" y="6324599"/>
            <a:ext cx="152400" cy="152400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5482650" y="6394553"/>
            <a:ext cx="267059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Line 1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rot="5400000" flipH="1">
            <a:off x="3877450" y="5417611"/>
            <a:ext cx="1084931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Activity#1: Logic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truth table, given the following Logic Circuit made from </a:t>
            </a:r>
            <a:r>
              <a:rPr lang="en-US" dirty="0"/>
              <a:t>L</a:t>
            </a:r>
            <a:r>
              <a:rPr lang="en-US" dirty="0" smtClean="0"/>
              <a:t>ogic AND, OR, and NOT gates.</a:t>
            </a:r>
          </a:p>
          <a:p>
            <a:r>
              <a:rPr lang="en-US" dirty="0" smtClean="0"/>
              <a:t>What does the logic circuit do?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76600" y="4464768"/>
            <a:ext cx="5752086" cy="2088432"/>
            <a:chOff x="3276600" y="3389075"/>
            <a:chExt cx="5752086" cy="2088432"/>
          </a:xfrm>
        </p:grpSpPr>
        <p:sp>
          <p:nvSpPr>
            <p:cNvPr id="5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739833" y="3640168"/>
              <a:ext cx="838200" cy="685801"/>
            </a:xfrm>
            <a:prstGeom prst="flowChartDelay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3380165" y="3792568"/>
              <a:ext cx="2361256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5433446" y="4173568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6574858" y="3976718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51336" y="4791706"/>
              <a:ext cx="838200" cy="685801"/>
            </a:xfrm>
            <a:prstGeom prst="flowChartDelay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4044949" y="4944106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380165" y="5325106"/>
              <a:ext cx="972758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5186360" y="5129844"/>
              <a:ext cx="1696472" cy="4762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7472740" y="4190664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6882832" y="4421188"/>
              <a:ext cx="666107" cy="18714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882832" y="4785977"/>
              <a:ext cx="666108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8415713" y="4597063"/>
              <a:ext cx="603251" cy="793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AutoShape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705727" y="3849687"/>
              <a:ext cx="533399" cy="609600"/>
            </a:xfrm>
            <a:prstGeom prst="triangle">
              <a:avLst>
                <a:gd name="adj" fmla="val 500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85165" y="4075112"/>
              <a:ext cx="152400" cy="152400"/>
            </a:xfrm>
            <a:prstGeom prst="ellips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4044949" y="4151313"/>
              <a:ext cx="632204" cy="0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5400000" flipH="1">
              <a:off x="6718795" y="4950013"/>
              <a:ext cx="348629" cy="2055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5400000" flipH="1">
              <a:off x="3657134" y="4542302"/>
              <a:ext cx="775630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3380165" y="4530262"/>
              <a:ext cx="664784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rot="5400000" flipH="1">
              <a:off x="6670873" y="4188673"/>
              <a:ext cx="444469" cy="2055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3291027" y="3389075"/>
              <a:ext cx="329235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276600" y="4953000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b</a:t>
              </a:r>
              <a:endParaRPr lang="en-US" dirty="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276600" y="4151075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d</a:t>
              </a:r>
              <a:endParaRPr lang="en-US" dirty="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8495870" y="4114800"/>
              <a:ext cx="532816" cy="3964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Out</a:t>
              </a:r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2792"/>
              </p:ext>
            </p:extLst>
          </p:nvPr>
        </p:nvGraphicFramePr>
        <p:xfrm>
          <a:off x="572263" y="3352800"/>
          <a:ext cx="22471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5"/>
                <a:gridCol w="561785"/>
                <a:gridCol w="561785"/>
                <a:gridCol w="5617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5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smtClean="0"/>
              <a:t>Switches </a:t>
            </a:r>
            <a:r>
              <a:rPr lang="en-US" dirty="0"/>
              <a:t>to </a:t>
            </a:r>
            <a:r>
              <a:rPr lang="en-US" dirty="0" smtClean="0"/>
              <a:t>Logic Gates </a:t>
            </a:r>
            <a:r>
              <a:rPr lang="en-US" dirty="0"/>
              <a:t>to Logic </a:t>
            </a:r>
            <a:r>
              <a:rPr lang="en-US" dirty="0" smtClean="0"/>
              <a:t>Circuits</a:t>
            </a:r>
            <a:endParaRPr lang="en-US" dirty="0"/>
          </a:p>
          <a:p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Logic Gates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From switches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Truth Tables</a:t>
            </a:r>
          </a:p>
          <a:p>
            <a:r>
              <a:rPr lang="en-US" dirty="0"/>
              <a:t>Logic  Circuits</a:t>
            </a:r>
          </a:p>
          <a:p>
            <a:pPr lvl="1"/>
            <a:r>
              <a:rPr lang="en-US" dirty="0" smtClean="0"/>
              <a:t>Identity </a:t>
            </a:r>
            <a:r>
              <a:rPr lang="en-US" dirty="0"/>
              <a:t>Laws</a:t>
            </a:r>
          </a:p>
          <a:p>
            <a:pPr lvl="1"/>
            <a:r>
              <a:rPr lang="en-US" dirty="0"/>
              <a:t>From Truth Tables to Circuits (Sum of Products)</a:t>
            </a:r>
          </a:p>
          <a:p>
            <a:r>
              <a:rPr lang="en-US" dirty="0"/>
              <a:t>Logic Circuit Minimization</a:t>
            </a:r>
          </a:p>
          <a:p>
            <a:pPr lvl="1"/>
            <a:r>
              <a:rPr lang="en-US" dirty="0"/>
              <a:t>Algebraic Manipulations</a:t>
            </a:r>
          </a:p>
          <a:p>
            <a:pPr lvl="1"/>
            <a:r>
              <a:rPr lang="en-US" dirty="0" smtClean="0"/>
              <a:t>Truth </a:t>
            </a:r>
            <a:r>
              <a:rPr lang="en-US" dirty="0"/>
              <a:t>Tables (</a:t>
            </a:r>
            <a:r>
              <a:rPr lang="en-US" dirty="0" err="1"/>
              <a:t>Karnaugh</a:t>
            </a:r>
            <a:r>
              <a:rPr lang="en-US" dirty="0"/>
              <a:t> Maps) </a:t>
            </a:r>
          </a:p>
          <a:p>
            <a:r>
              <a:rPr lang="en-US" dirty="0"/>
              <a:t>Transistors (electronic switch)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Logic function, create a Logic Circuit that implements the Logic Function…</a:t>
            </a:r>
          </a:p>
          <a:p>
            <a:r>
              <a:rPr lang="en-US" dirty="0" smtClean="0"/>
              <a:t>…and,  </a:t>
            </a:r>
            <a:r>
              <a:rPr lang="en-US" i="1" dirty="0" smtClean="0"/>
              <a:t>with the minimum number of logic gates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ewer gates: A cheaper ($$$) circuit!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52400" y="838200"/>
            <a:ext cx="84963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800" dirty="0" smtClean="0"/>
              <a:t>NOT:</a:t>
            </a:r>
          </a:p>
          <a:p>
            <a:pPr lvl="1"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AND:</a:t>
            </a:r>
          </a:p>
          <a:p>
            <a:pPr lvl="1"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OR:</a:t>
            </a:r>
          </a:p>
          <a:p>
            <a:pPr lvl="1"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XOR:</a:t>
            </a: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  <a:p>
            <a:pPr>
              <a:lnSpc>
                <a:spcPct val="82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ogic</a:t>
            </a:r>
            <a:r>
              <a:rPr lang="en-US" sz="2800" dirty="0" smtClean="0">
                <a:solidFill>
                  <a:schemeClr val="bg1"/>
                </a:solidFill>
              </a:rPr>
              <a:t> Equations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Constants: true = 1, false = 0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Variables: a, b, out, …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Operators (above): AND, OR, NOT, etc.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Gates</a:t>
            </a:r>
            <a:endParaRPr lang="en-US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8415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6891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9208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324788"/>
              </p:ext>
            </p:extLst>
          </p:nvPr>
        </p:nvGraphicFramePr>
        <p:xfrm>
          <a:off x="33909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501336"/>
              </p:ext>
            </p:extLst>
          </p:nvPr>
        </p:nvGraphicFramePr>
        <p:xfrm>
          <a:off x="33909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885486"/>
              </p:ext>
            </p:extLst>
          </p:nvPr>
        </p:nvGraphicFramePr>
        <p:xfrm>
          <a:off x="34401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07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7907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45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7145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85900" y="10668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In</a:t>
            </a:r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866901" y="4800292"/>
            <a:ext cx="1041399" cy="838508"/>
            <a:chOff x="4114800" y="4672288"/>
            <a:chExt cx="1076323" cy="838508"/>
          </a:xfrm>
        </p:grpSpPr>
        <p:sp>
          <p:nvSpPr>
            <p:cNvPr id="32" name="AutoShape 1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4257674" y="4697997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4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114800" y="4672288"/>
              <a:ext cx="112685" cy="838507"/>
            </a:xfrm>
            <a:custGeom>
              <a:avLst/>
              <a:gdLst>
                <a:gd name="connsiteX0" fmla="*/ 0 w 135084"/>
                <a:gd name="connsiteY0" fmla="*/ 0 h 749508"/>
                <a:gd name="connsiteX1" fmla="*/ 134912 w 135084"/>
                <a:gd name="connsiteY1" fmla="*/ 419725 h 749508"/>
                <a:gd name="connsiteX2" fmla="*/ 29981 w 135084"/>
                <a:gd name="connsiteY2" fmla="*/ 749508 h 74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084" h="749508">
                  <a:moveTo>
                    <a:pt x="0" y="0"/>
                  </a:moveTo>
                  <a:cubicBezTo>
                    <a:pt x="64957" y="147403"/>
                    <a:pt x="129915" y="294807"/>
                    <a:pt x="134912" y="419725"/>
                  </a:cubicBezTo>
                  <a:cubicBezTo>
                    <a:pt x="139909" y="544643"/>
                    <a:pt x="34978" y="647075"/>
                    <a:pt x="29981" y="7495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362740"/>
              </p:ext>
            </p:extLst>
          </p:nvPr>
        </p:nvGraphicFramePr>
        <p:xfrm>
          <a:off x="3390900" y="4648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1663700" y="506095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>
            <a:off x="1663700" y="54102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H="1">
            <a:off x="2908300" y="52324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562100" y="49661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562100" y="53471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938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52400" y="838200"/>
            <a:ext cx="84963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800" dirty="0" smtClean="0"/>
              <a:t>NOT:</a:t>
            </a:r>
          </a:p>
          <a:p>
            <a:pPr lvl="1"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AND:</a:t>
            </a:r>
          </a:p>
          <a:p>
            <a:pPr lvl="1"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OR:</a:t>
            </a:r>
          </a:p>
          <a:p>
            <a:pPr lvl="1">
              <a:lnSpc>
                <a:spcPct val="82000"/>
              </a:lnSpc>
            </a:pPr>
            <a:endParaRPr lang="en-US" sz="24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XOR:</a:t>
            </a: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  <a:p>
            <a:pPr>
              <a:lnSpc>
                <a:spcPct val="82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ogic</a:t>
            </a:r>
            <a:r>
              <a:rPr lang="en-US" sz="2800" dirty="0" smtClean="0">
                <a:solidFill>
                  <a:schemeClr val="bg1"/>
                </a:solidFill>
              </a:rPr>
              <a:t> Equations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Constants: true = 1, false = 0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Variables: a, b, out, …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Operators (above): AND, OR, NOT, etc.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Gates</a:t>
            </a:r>
            <a:endParaRPr lang="en-US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8415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6891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9208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187711"/>
              </p:ext>
            </p:extLst>
          </p:nvPr>
        </p:nvGraphicFramePr>
        <p:xfrm>
          <a:off x="33909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344164"/>
              </p:ext>
            </p:extLst>
          </p:nvPr>
        </p:nvGraphicFramePr>
        <p:xfrm>
          <a:off x="33909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457116"/>
              </p:ext>
            </p:extLst>
          </p:nvPr>
        </p:nvGraphicFramePr>
        <p:xfrm>
          <a:off x="34401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07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7907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45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7145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85900" y="10668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In</a:t>
            </a:r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866901" y="4800292"/>
            <a:ext cx="1041399" cy="838508"/>
            <a:chOff x="4114800" y="4672288"/>
            <a:chExt cx="1076323" cy="838508"/>
          </a:xfrm>
        </p:grpSpPr>
        <p:sp>
          <p:nvSpPr>
            <p:cNvPr id="32" name="AutoShap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4257674" y="4697997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4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114800" y="4672288"/>
              <a:ext cx="112685" cy="838507"/>
            </a:xfrm>
            <a:custGeom>
              <a:avLst/>
              <a:gdLst>
                <a:gd name="connsiteX0" fmla="*/ 0 w 135084"/>
                <a:gd name="connsiteY0" fmla="*/ 0 h 749508"/>
                <a:gd name="connsiteX1" fmla="*/ 134912 w 135084"/>
                <a:gd name="connsiteY1" fmla="*/ 419725 h 749508"/>
                <a:gd name="connsiteX2" fmla="*/ 29981 w 135084"/>
                <a:gd name="connsiteY2" fmla="*/ 749508 h 74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084" h="749508">
                  <a:moveTo>
                    <a:pt x="0" y="0"/>
                  </a:moveTo>
                  <a:cubicBezTo>
                    <a:pt x="64957" y="147403"/>
                    <a:pt x="129915" y="294807"/>
                    <a:pt x="134912" y="419725"/>
                  </a:cubicBezTo>
                  <a:cubicBezTo>
                    <a:pt x="139909" y="544643"/>
                    <a:pt x="34978" y="647075"/>
                    <a:pt x="29981" y="7495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885755"/>
              </p:ext>
            </p:extLst>
          </p:nvPr>
        </p:nvGraphicFramePr>
        <p:xfrm>
          <a:off x="3390900" y="4648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1663700" y="506095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>
            <a:off x="1663700" y="54102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H="1">
            <a:off x="2908300" y="52324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562100" y="49661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562100" y="53471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graphicFrame>
        <p:nvGraphicFramePr>
          <p:cNvPr id="38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456871"/>
              </p:ext>
            </p:extLst>
          </p:nvPr>
        </p:nvGraphicFramePr>
        <p:xfrm>
          <a:off x="7899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988345"/>
              </p:ext>
            </p:extLst>
          </p:nvPr>
        </p:nvGraphicFramePr>
        <p:xfrm>
          <a:off x="7899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6019800" y="1947862"/>
            <a:ext cx="1752602" cy="685800"/>
            <a:chOff x="5791200" y="1947862"/>
            <a:chExt cx="1752602" cy="685800"/>
          </a:xfrm>
        </p:grpSpPr>
        <p:sp>
          <p:nvSpPr>
            <p:cNvPr id="43" name="AutoShape 5"/>
            <p:cNvSpPr>
              <a:spLocks noChangeArrowheads="1"/>
            </p:cNvSpPr>
            <p:nvPr/>
          </p:nvSpPr>
          <p:spPr bwMode="auto">
            <a:xfrm>
              <a:off x="6223001" y="1947862"/>
              <a:ext cx="838201" cy="68580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H="1">
              <a:off x="5918201" y="2100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 flipH="1">
              <a:off x="5918201" y="2481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H="1">
              <a:off x="7239002" y="228441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91200" y="19943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91200" y="23753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7086600" y="2209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96000" y="3200400"/>
            <a:ext cx="1574800" cy="812800"/>
            <a:chOff x="5867400" y="3200400"/>
            <a:chExt cx="1574800" cy="812800"/>
          </a:xfrm>
        </p:grpSpPr>
        <p:sp>
          <p:nvSpPr>
            <p:cNvPr id="51" name="AutoShape 15"/>
            <p:cNvSpPr>
              <a:spLocks noChangeArrowheads="1"/>
            </p:cNvSpPr>
            <p:nvPr/>
          </p:nvSpPr>
          <p:spPr bwMode="auto">
            <a:xfrm flipH="1">
              <a:off x="6072188" y="3200400"/>
              <a:ext cx="933450" cy="812800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 flipH="1">
              <a:off x="5997575" y="344646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 flipH="1">
              <a:off x="5997575" y="379571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" name="Line 18"/>
            <p:cNvSpPr>
              <a:spLocks noChangeShapeType="1"/>
            </p:cNvSpPr>
            <p:nvPr/>
          </p:nvSpPr>
          <p:spPr bwMode="auto">
            <a:xfrm flipH="1">
              <a:off x="7162800" y="358140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67400" y="32897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67400" y="36707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57" name="Oval 11"/>
            <p:cNvSpPr>
              <a:spLocks noChangeArrowheads="1"/>
            </p:cNvSpPr>
            <p:nvPr/>
          </p:nvSpPr>
          <p:spPr bwMode="auto">
            <a:xfrm>
              <a:off x="7010400" y="35052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876800" y="1828800"/>
            <a:ext cx="11015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NAND:</a:t>
            </a:r>
            <a:endParaRPr lang="en-US" sz="2600" dirty="0"/>
          </a:p>
        </p:txBody>
      </p:sp>
      <p:sp>
        <p:nvSpPr>
          <p:cNvPr id="59" name="TextBox 58"/>
          <p:cNvSpPr txBox="1"/>
          <p:nvPr/>
        </p:nvSpPr>
        <p:spPr>
          <a:xfrm>
            <a:off x="4899609" y="2905035"/>
            <a:ext cx="8915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NOR:</a:t>
            </a:r>
            <a:endParaRPr lang="en-US" sz="2600" dirty="0"/>
          </a:p>
        </p:txBody>
      </p:sp>
      <p:graphicFrame>
        <p:nvGraphicFramePr>
          <p:cNvPr id="6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187471"/>
              </p:ext>
            </p:extLst>
          </p:nvPr>
        </p:nvGraphicFramePr>
        <p:xfrm>
          <a:off x="7899400" y="4648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943600" y="4800292"/>
            <a:ext cx="1803400" cy="838508"/>
            <a:chOff x="5943600" y="4800292"/>
            <a:chExt cx="1803400" cy="838508"/>
          </a:xfrm>
        </p:grpSpPr>
        <p:grpSp>
          <p:nvGrpSpPr>
            <p:cNvPr id="60" name="Group 59"/>
            <p:cNvGrpSpPr/>
            <p:nvPr/>
          </p:nvGrpSpPr>
          <p:grpSpPr>
            <a:xfrm>
              <a:off x="6248401" y="4800292"/>
              <a:ext cx="1041399" cy="838508"/>
              <a:chOff x="4114800" y="4672288"/>
              <a:chExt cx="1076323" cy="838508"/>
            </a:xfrm>
          </p:grpSpPr>
          <p:sp>
            <p:nvSpPr>
              <p:cNvPr id="61" name="AutoShape 14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 flipH="1">
                <a:off x="4257674" y="4697997"/>
                <a:ext cx="933449" cy="812799"/>
              </a:xfrm>
              <a:prstGeom prst="moon">
                <a:avLst>
                  <a:gd name="adj" fmla="val 87500"/>
                </a:avLst>
              </a:prstGeom>
              <a:noFill/>
              <a:ln w="254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4114800" y="4672288"/>
                <a:ext cx="112685" cy="838507"/>
              </a:xfrm>
              <a:custGeom>
                <a:avLst/>
                <a:gdLst>
                  <a:gd name="connsiteX0" fmla="*/ 0 w 135084"/>
                  <a:gd name="connsiteY0" fmla="*/ 0 h 749508"/>
                  <a:gd name="connsiteX1" fmla="*/ 134912 w 135084"/>
                  <a:gd name="connsiteY1" fmla="*/ 419725 h 749508"/>
                  <a:gd name="connsiteX2" fmla="*/ 29981 w 135084"/>
                  <a:gd name="connsiteY2" fmla="*/ 749508 h 749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5084" h="749508">
                    <a:moveTo>
                      <a:pt x="0" y="0"/>
                    </a:moveTo>
                    <a:cubicBezTo>
                      <a:pt x="64957" y="147403"/>
                      <a:pt x="129915" y="294807"/>
                      <a:pt x="134912" y="419725"/>
                    </a:cubicBezTo>
                    <a:cubicBezTo>
                      <a:pt x="139909" y="544643"/>
                      <a:pt x="34978" y="647075"/>
                      <a:pt x="29981" y="74950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 flipH="1">
              <a:off x="6045200" y="506095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5" name="Line 17"/>
            <p:cNvSpPr>
              <a:spLocks noChangeShapeType="1"/>
            </p:cNvSpPr>
            <p:nvPr/>
          </p:nvSpPr>
          <p:spPr bwMode="auto">
            <a:xfrm flipH="1">
              <a:off x="6045200" y="541020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" name="Line 18"/>
            <p:cNvSpPr>
              <a:spLocks noChangeShapeType="1"/>
            </p:cNvSpPr>
            <p:nvPr/>
          </p:nvSpPr>
          <p:spPr bwMode="auto">
            <a:xfrm flipH="1">
              <a:off x="7467600" y="5219545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43600" y="49661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43600" y="53471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69" name="Oval 11"/>
            <p:cNvSpPr>
              <a:spLocks noChangeArrowheads="1"/>
            </p:cNvSpPr>
            <p:nvPr/>
          </p:nvSpPr>
          <p:spPr bwMode="auto">
            <a:xfrm>
              <a:off x="7304378" y="5142512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026785" y="4231957"/>
            <a:ext cx="10647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XNOR: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437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Equations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74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NOT: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:r>
                  <a:rPr lang="en-US" sz="2400" dirty="0"/>
                  <a:t>ā</a:t>
                </a:r>
                <a:r>
                  <a:rPr lang="en-US" sz="2400" dirty="0" smtClean="0"/>
                  <a:t>         = !a        = </a:t>
                </a:r>
                <a:r>
                  <a:rPr lang="en-US" sz="2400" dirty="0" smtClean="0">
                    <a:sym typeface="Symbol" pitchFamily="18" charset="2"/>
                  </a:rPr>
                  <a:t>a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AND</a:t>
                </a:r>
                <a:r>
                  <a:rPr lang="en-US" sz="2800" dirty="0"/>
                  <a:t>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∙ b   = a &amp; b  = a </a:t>
                </a:r>
                <a:r>
                  <a:rPr lang="en-US" sz="2400" dirty="0">
                    <a:sym typeface="Symbol" pitchFamily="18" charset="2"/>
                  </a:rPr>
                  <a:t> </a:t>
                </a:r>
                <a:r>
                  <a:rPr lang="en-US" sz="2400" dirty="0" smtClean="0"/>
                  <a:t>b</a:t>
                </a:r>
                <a:endParaRPr lang="en-US" sz="2400" dirty="0"/>
              </a:p>
              <a:p>
                <a:pPr>
                  <a:lnSpc>
                    <a:spcPct val="82000"/>
                  </a:lnSpc>
                </a:pPr>
                <a:endParaRPr lang="en-US" sz="2800" dirty="0"/>
              </a:p>
              <a:p>
                <a:pPr>
                  <a:lnSpc>
                    <a:spcPct val="82000"/>
                  </a:lnSpc>
                </a:pPr>
                <a:r>
                  <a:rPr lang="en-US" sz="2800" dirty="0"/>
                  <a:t>OR: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+ b  = a | b  = a </a:t>
                </a:r>
                <a:r>
                  <a:rPr lang="en-US" sz="2400" dirty="0">
                    <a:sym typeface="Symbol" pitchFamily="18" charset="2"/>
                  </a:rPr>
                  <a:t></a:t>
                </a:r>
                <a:r>
                  <a:rPr lang="en-US" sz="2400" dirty="0" smtClean="0"/>
                  <a:t> b</a:t>
                </a: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XOR: 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</a:t>
                </a:r>
                <a:r>
                  <a:rPr lang="en-US" sz="2400" dirty="0" smtClean="0">
                    <a:sym typeface="Symbol"/>
                  </a:rPr>
                  <a:t> </a:t>
                </a:r>
                <a:r>
                  <a:rPr lang="en-US" sz="2400" dirty="0" smtClean="0"/>
                  <a:t>b = 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+ </a:t>
                </a:r>
                <a:r>
                  <a:rPr lang="en-US" sz="2400" dirty="0" err="1" smtClean="0"/>
                  <a:t>āb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Logic Equations</a:t>
                </a:r>
                <a:endParaRPr lang="en-US" sz="2800" dirty="0"/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Constants: true = 1, false = 0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Variables: a, b, out, …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Operators (above): AND, OR, NOT, etc.</a:t>
                </a:r>
                <a:endParaRPr lang="en-US" sz="2400" dirty="0"/>
              </a:p>
            </p:txBody>
          </p:sp>
        </mc:Choice>
        <mc:Fallback>
          <p:sp>
            <p:nvSpPr>
              <p:cNvPr id="12574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  <a:blipFill rotWithShape="1">
                <a:blip r:embed="rId3"/>
                <a:stretch>
                  <a:fillRect l="-1435" t="-2634" b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Equations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74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NOT: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:r>
                  <a:rPr lang="en-US" sz="2400" dirty="0"/>
                  <a:t>ā</a:t>
                </a:r>
                <a:r>
                  <a:rPr lang="en-US" sz="2400" dirty="0" smtClean="0"/>
                  <a:t>         = !a        = </a:t>
                </a:r>
                <a:r>
                  <a:rPr lang="en-US" sz="2400" dirty="0" smtClean="0">
                    <a:sym typeface="Symbol" pitchFamily="18" charset="2"/>
                  </a:rPr>
                  <a:t>a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AND</a:t>
                </a:r>
                <a:r>
                  <a:rPr lang="en-US" sz="2800" dirty="0"/>
                  <a:t>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∙ b   = a &amp; b  = a </a:t>
                </a:r>
                <a:r>
                  <a:rPr lang="en-US" sz="2400" dirty="0">
                    <a:sym typeface="Symbol" pitchFamily="18" charset="2"/>
                  </a:rPr>
                  <a:t> </a:t>
                </a:r>
                <a:r>
                  <a:rPr lang="en-US" sz="2400" dirty="0" smtClean="0"/>
                  <a:t>b</a:t>
                </a:r>
                <a:endParaRPr lang="en-US" sz="2400" dirty="0"/>
              </a:p>
              <a:p>
                <a:pPr>
                  <a:lnSpc>
                    <a:spcPct val="82000"/>
                  </a:lnSpc>
                </a:pPr>
                <a:endParaRPr lang="en-US" sz="2800" dirty="0"/>
              </a:p>
              <a:p>
                <a:pPr>
                  <a:lnSpc>
                    <a:spcPct val="82000"/>
                  </a:lnSpc>
                </a:pPr>
                <a:r>
                  <a:rPr lang="en-US" sz="2800" dirty="0"/>
                  <a:t>OR: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+ b  = a | b  = a </a:t>
                </a:r>
                <a:r>
                  <a:rPr lang="en-US" sz="2400" dirty="0">
                    <a:sym typeface="Symbol" pitchFamily="18" charset="2"/>
                  </a:rPr>
                  <a:t></a:t>
                </a:r>
                <a:r>
                  <a:rPr lang="en-US" sz="2400" dirty="0" smtClean="0"/>
                  <a:t> b</a:t>
                </a: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XOR: 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</a:t>
                </a:r>
                <a:r>
                  <a:rPr lang="en-US" sz="2400" dirty="0" smtClean="0">
                    <a:sym typeface="Symbol"/>
                  </a:rPr>
                  <a:t> </a:t>
                </a:r>
                <a:r>
                  <a:rPr lang="en-US" sz="2400" dirty="0" smtClean="0"/>
                  <a:t>b = 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+ </a:t>
                </a:r>
                <a:r>
                  <a:rPr lang="en-US" sz="2400" dirty="0" err="1" smtClean="0"/>
                  <a:t>āb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Logic Equations</a:t>
                </a:r>
                <a:endParaRPr lang="en-US" sz="2800" dirty="0"/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Constants: true = 1, false = 0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Variables: a, b, out, …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Operators (above): AND, OR, NOT, etc.</a:t>
                </a:r>
                <a:endParaRPr lang="en-US" sz="2400" dirty="0"/>
              </a:p>
            </p:txBody>
          </p:sp>
        </mc:Choice>
        <mc:Fallback>
          <p:sp>
            <p:nvSpPr>
              <p:cNvPr id="12574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  <a:blipFill rotWithShape="1">
                <a:blip r:embed="rId3"/>
                <a:stretch>
                  <a:fillRect l="-1435" t="-2634" b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4229100" y="838200"/>
                <a:ext cx="8496300" cy="6019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Tx/>
                  <a:buNone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Calibri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 lvl="1">
                  <a:lnSpc>
                    <a:spcPct val="82000"/>
                  </a:lnSpc>
                </a:pP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NAND</a:t>
                </a:r>
                <a:r>
                  <a:rPr lang="en-US" sz="2800" dirty="0"/>
                  <a:t>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∙</m:t>
                        </m:r>
                        <m:r>
                          <a:rPr lang="en-US" sz="2400" b="0" i="0" dirty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  = !(a </a:t>
                </a:r>
                <a:r>
                  <a:rPr lang="en-US" sz="2400" dirty="0" smtClean="0"/>
                  <a:t>&amp; </a:t>
                </a:r>
                <a:r>
                  <a:rPr lang="en-US" sz="2400" dirty="0" smtClean="0"/>
                  <a:t>b)  </a:t>
                </a:r>
                <a:r>
                  <a:rPr lang="en-US" sz="2400" dirty="0" smtClean="0"/>
                  <a:t>= </a:t>
                </a:r>
                <a:r>
                  <a:rPr lang="en-US" sz="2400" dirty="0">
                    <a:sym typeface="Symbol" pitchFamily="18" charset="2"/>
                  </a:rPr>
                  <a:t> </a:t>
                </a:r>
                <a:r>
                  <a:rPr lang="en-US" sz="2400" dirty="0" smtClean="0">
                    <a:sym typeface="Symbol" pitchFamily="18" charset="2"/>
                  </a:rPr>
                  <a:t>(</a:t>
                </a:r>
                <a:r>
                  <a:rPr lang="en-US" sz="2400" dirty="0" smtClean="0"/>
                  <a:t>a </a:t>
                </a:r>
                <a:r>
                  <a:rPr lang="en-US" sz="2400" dirty="0">
                    <a:sym typeface="Symbol" pitchFamily="18" charset="2"/>
                  </a:rPr>
                  <a:t> </a:t>
                </a:r>
                <a:r>
                  <a:rPr lang="en-US" sz="2400" dirty="0" smtClean="0"/>
                  <a:t>b)</a:t>
                </a:r>
                <a:endParaRPr lang="en-US" sz="2400" dirty="0"/>
              </a:p>
              <a:p>
                <a:pPr>
                  <a:lnSpc>
                    <a:spcPct val="82000"/>
                  </a:lnSpc>
                </a:pPr>
                <a:endParaRPr lang="en-US" sz="2800" dirty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NOR</a:t>
                </a:r>
                <a:r>
                  <a:rPr lang="en-US" sz="2800" dirty="0"/>
                  <a:t>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</m:t>
                        </m:r>
                        <m:r>
                          <a:rPr lang="en-US" sz="2400" b="0" i="0" smtClean="0"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= !(a </a:t>
                </a:r>
                <a:r>
                  <a:rPr lang="en-US" sz="2400" dirty="0" smtClean="0"/>
                  <a:t>| </a:t>
                </a:r>
                <a:r>
                  <a:rPr lang="en-US" sz="2400" dirty="0" smtClean="0"/>
                  <a:t>b)  </a:t>
                </a:r>
                <a:r>
                  <a:rPr lang="en-US" sz="2400" dirty="0" smtClean="0"/>
                  <a:t>= </a:t>
                </a:r>
                <a:r>
                  <a:rPr lang="en-US" sz="2400" dirty="0">
                    <a:sym typeface="Symbol" pitchFamily="18" charset="2"/>
                  </a:rPr>
                  <a:t> </a:t>
                </a:r>
                <a:r>
                  <a:rPr lang="en-US" sz="2400" dirty="0" smtClean="0">
                    <a:sym typeface="Symbol" pitchFamily="18" charset="2"/>
                  </a:rPr>
                  <a:t>(</a:t>
                </a:r>
                <a:r>
                  <a:rPr lang="en-US" sz="2400" dirty="0" smtClean="0"/>
                  <a:t>a </a:t>
                </a:r>
                <a:r>
                  <a:rPr lang="en-US" sz="2400" dirty="0">
                    <a:sym typeface="Symbol" pitchFamily="18" charset="2"/>
                  </a:rPr>
                  <a:t>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b)</a:t>
                </a:r>
                <a:endParaRPr lang="en-US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XNOR</a:t>
                </a:r>
                <a:r>
                  <a:rPr lang="en-US" sz="2800" dirty="0" smtClean="0"/>
                  <a:t>: 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</m:t>
                        </m:r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/>
                          </a:rPr>
                          <m:t></m:t>
                        </m:r>
                        <m:r>
                          <a:rPr lang="en-US" sz="2400" b="0" i="0" dirty="0" smtClean="0"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  <a:sym typeface="Symbol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/>
                  <a:t>= </a:t>
                </a:r>
                <a:r>
                  <a:rPr lang="en-US" sz="2400" dirty="0" err="1" smtClean="0"/>
                  <a:t>ab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ab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/>
              </a:p>
              <a:p>
                <a:pPr lvl="1">
                  <a:lnSpc>
                    <a:spcPct val="82000"/>
                  </a:lnSpc>
                </a:pPr>
                <a:endParaRPr lang="en-US" sz="2400" dirty="0" smtClean="0"/>
              </a:p>
              <a:p>
                <a:pPr lvl="1">
                  <a:lnSpc>
                    <a:spcPct val="82000"/>
                  </a:lnSpc>
                </a:pPr>
                <a:endParaRPr lang="en-US" sz="2400" dirty="0" smtClean="0"/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.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838200"/>
                <a:ext cx="8496300" cy="6019800"/>
              </a:xfrm>
              <a:prstGeom prst="rect">
                <a:avLst/>
              </a:prstGeom>
              <a:blipFill rotWithShape="1">
                <a:blip r:embed="rId4"/>
                <a:stretch>
                  <a:fillRect l="-1506" b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524000" y="838200"/>
            <a:ext cx="1066800" cy="449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1828800"/>
            <a:ext cx="10668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smtClean="0"/>
              <a:t>Switches </a:t>
            </a:r>
            <a:r>
              <a:rPr lang="en-US" dirty="0"/>
              <a:t>to </a:t>
            </a:r>
            <a:r>
              <a:rPr lang="en-US" dirty="0" smtClean="0"/>
              <a:t>Logic Gates </a:t>
            </a:r>
            <a:r>
              <a:rPr lang="en-US" dirty="0"/>
              <a:t>to Logic </a:t>
            </a:r>
            <a:r>
              <a:rPr lang="en-US" dirty="0" smtClean="0"/>
              <a:t>Circuits</a:t>
            </a:r>
            <a:endParaRPr lang="en-US" dirty="0"/>
          </a:p>
          <a:p>
            <a:r>
              <a:rPr lang="en-US" dirty="0"/>
              <a:t>Logic Gates</a:t>
            </a:r>
          </a:p>
          <a:p>
            <a:pPr lvl="1"/>
            <a:r>
              <a:rPr lang="en-US" dirty="0" smtClean="0"/>
              <a:t>From switches</a:t>
            </a:r>
            <a:endParaRPr lang="en-US" dirty="0"/>
          </a:p>
          <a:p>
            <a:pPr lvl="1"/>
            <a:r>
              <a:rPr lang="en-US" dirty="0"/>
              <a:t>Truth Tables</a:t>
            </a:r>
          </a:p>
          <a:p>
            <a:r>
              <a:rPr lang="en-US" dirty="0"/>
              <a:t>Logic  Circuits</a:t>
            </a:r>
          </a:p>
          <a:p>
            <a:pPr lvl="1"/>
            <a:r>
              <a:rPr lang="en-US" dirty="0" smtClean="0"/>
              <a:t>Identity </a:t>
            </a:r>
            <a:r>
              <a:rPr lang="en-US" dirty="0"/>
              <a:t>Laws</a:t>
            </a:r>
          </a:p>
          <a:p>
            <a:pPr lvl="1"/>
            <a:r>
              <a:rPr lang="en-US" dirty="0"/>
              <a:t>From Truth Tables to Circuits (Sum of Products)</a:t>
            </a:r>
          </a:p>
          <a:p>
            <a:r>
              <a:rPr lang="en-US" dirty="0"/>
              <a:t>Logic Circuit Minimization</a:t>
            </a:r>
          </a:p>
          <a:p>
            <a:pPr lvl="1"/>
            <a:r>
              <a:rPr lang="en-US" dirty="0"/>
              <a:t>Algebraic Manipulations</a:t>
            </a:r>
          </a:p>
          <a:p>
            <a:pPr lvl="1"/>
            <a:r>
              <a:rPr lang="en-US" dirty="0" smtClean="0"/>
              <a:t>Truth </a:t>
            </a:r>
            <a:r>
              <a:rPr lang="en-US" dirty="0"/>
              <a:t>Tables (</a:t>
            </a:r>
            <a:r>
              <a:rPr lang="en-US" dirty="0" err="1"/>
              <a:t>Karnaugh</a:t>
            </a:r>
            <a:r>
              <a:rPr lang="en-US" dirty="0"/>
              <a:t> Maps) </a:t>
            </a:r>
          </a:p>
          <a:p>
            <a:r>
              <a:rPr lang="en-US" dirty="0"/>
              <a:t>Transistors (electronic switch)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Identities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28600" y="609600"/>
            <a:ext cx="8610600" cy="62484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algn="l" defTabSz="914400" rtl="0" eaLnBrk="1" fontAlgn="auto" latinLnBrk="0" hangingPunct="1">
              <a:lnSpc>
                <a:spcPct val="82000"/>
              </a:lnSpc>
              <a:spcBef>
                <a:spcPts val="700"/>
              </a:spcBef>
              <a:spcAft>
                <a:spcPts val="0"/>
              </a:spcAft>
              <a:buClr>
                <a:srgbClr val="FFFF66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Identities useful for manipulating logic equations</a:t>
            </a:r>
          </a:p>
          <a:p>
            <a:pPr marL="741363" marR="0" lvl="1" indent="-284163" algn="l" defTabSz="914400" rtl="0" eaLnBrk="1" fontAlgn="auto" latinLnBrk="0" hangingPunct="1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optimization &amp; ease of implementation</a:t>
            </a:r>
          </a:p>
          <a:p>
            <a:pPr marL="741363" marR="0" lvl="1" indent="-284163" algn="l" defTabSz="914400" rtl="0" eaLnBrk="1" fontAlgn="auto" latinLnBrk="0" hangingPunct="1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741363" marR="0" lvl="1" indent="-284163" algn="l" defTabSz="914400" rtl="0" eaLnBrk="1" fontAlgn="auto" latinLnBrk="0" hangingPunct="1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+ 0 = </a:t>
            </a:r>
          </a:p>
          <a:p>
            <a:pPr marL="741363" marR="0" lvl="1" indent="-284163" algn="l" defTabSz="914400" rtl="0" eaLnBrk="1" fontAlgn="auto" latinLnBrk="0" hangingPunct="1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+ 1 = </a:t>
            </a:r>
          </a:p>
          <a:p>
            <a:pPr marL="741363" marR="0" lvl="1" indent="-284163" algn="l" defTabSz="914400" rtl="0" eaLnBrk="1" fontAlgn="auto" latinLnBrk="0" hangingPunct="1">
              <a:lnSpc>
                <a:spcPct val="82000"/>
              </a:lnSpc>
              <a:spcBef>
                <a:spcPts val="6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+ ā = 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</a:t>
            </a:r>
            <a:r>
              <a:rPr lang="en-US" sz="3200" dirty="0"/>
              <a:t>∙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0  = 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</a:t>
            </a:r>
            <a:r>
              <a:rPr lang="en-US" sz="3200" dirty="0"/>
              <a:t>∙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1  = 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</a:t>
            </a:r>
            <a:r>
              <a:rPr lang="en-US" sz="3200" dirty="0"/>
              <a:t>∙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ā  =  </a:t>
            </a:r>
          </a:p>
        </p:txBody>
      </p:sp>
    </p:spTree>
    <p:extLst>
      <p:ext uri="{BB962C8B-B14F-4D97-AF65-F5344CB8AC3E}">
        <p14:creationId xmlns:p14="http://schemas.microsoft.com/office/powerpoint/2010/main" val="21589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228600" y="609600"/>
                <a:ext cx="8610600" cy="6248400"/>
              </a:xfrm>
              <a:prstGeom prst="rect">
                <a:avLst/>
              </a:prstGeom>
              <a:ln/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1313" marR="0" lvl="0" indent="-341313" algn="l" defTabSz="914400" rtl="0" eaLnBrk="1" fontAlgn="auto" latinLnBrk="0" hangingPunct="1">
                  <a:lnSpc>
                    <a:spcPct val="82000"/>
                  </a:lnSpc>
                  <a:spcBef>
                    <a:spcPts val="700"/>
                  </a:spcBef>
                  <a:spcAft>
                    <a:spcPts val="0"/>
                  </a:spcAft>
                  <a:buClr>
                    <a:srgbClr val="FFFF66"/>
                  </a:buClr>
                  <a:buSzPct val="8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Identities useful for manipulating logic equations</a:t>
                </a: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For optimization &amp; ease of implementation</a:t>
                </a: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en-US" sz="3200" dirty="0">
                  <a:latin typeface="Calibri" pitchFamily="34" charset="0"/>
                  <a:cs typeface="Arial" pitchFamily="34" charset="0"/>
                </a:endParaRP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a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b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   = </a:t>
                </a: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endParaRP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a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 ∙</m:t>
                        </m:r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b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  </a:t>
                </a:r>
                <a:r>
                  <a:rPr kumimoji="0" lang="en-US" sz="3200" b="0" i="0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 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= </a:t>
                </a: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endParaRP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a + a b    </a:t>
                </a:r>
                <a:r>
                  <a:rPr kumimoji="0" lang="en-US" sz="3200" b="0" i="0" u="none" strike="noStrike" kern="120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= </a:t>
                </a: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endParaRP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a(</a:t>
                </a:r>
                <a:r>
                  <a:rPr kumimoji="0" lang="en-US" sz="3200" b="0" i="0" u="none" strike="noStrike" kern="120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b+c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)     = </a:t>
                </a: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kumimoji="0" lang="en-US" sz="3200" b="0" i="1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mbria Math"/>
                  <a:ea typeface="+mn-ea"/>
                  <a:cs typeface="Arial" pitchFamily="34" charset="0"/>
                </a:endParaRPr>
              </a:p>
              <a:p>
                <a:pPr marL="741363" marR="0" lvl="1" indent="-284163" algn="l" defTabSz="914400" rtl="0" eaLnBrk="1" fontAlgn="auto" latinLnBrk="0" hangingPunct="1">
                  <a:lnSpc>
                    <a:spcPct val="82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FF66"/>
                  </a:buClr>
                  <a:buSzTx/>
                  <a:buFont typeface="Arial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a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b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c</m:t>
                        </m:r>
                        <m:r>
                          <a:rPr kumimoji="0" lang="en-US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ea typeface="+mn-ea"/>
                    <a:cs typeface="Arial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>
              <a:xfrm>
                <a:off x="228600" y="609600"/>
                <a:ext cx="8610600" cy="6248400"/>
              </a:xfrm>
              <a:prstGeom prst="rect">
                <a:avLst/>
              </a:prstGeom>
              <a:blipFill rotWithShape="1">
                <a:blip r:embed="rId11"/>
                <a:stretch>
                  <a:fillRect l="-1487" t="-204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8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562600"/>
          </a:xfrm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functions: gates ↔ truth tables ↔ equations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Example: (</a:t>
            </a:r>
            <a:r>
              <a:rPr lang="en-US" dirty="0" err="1" smtClean="0">
                <a:solidFill>
                  <a:srgbClr val="FFFFFF"/>
                </a:solidFill>
              </a:rPr>
              <a:t>a+b</a:t>
            </a:r>
            <a:r>
              <a:rPr lang="en-US" dirty="0" smtClean="0">
                <a:solidFill>
                  <a:srgbClr val="FFFFFF"/>
                </a:solidFill>
              </a:rPr>
              <a:t>)(</a:t>
            </a:r>
            <a:r>
              <a:rPr lang="en-US" dirty="0" err="1" smtClean="0">
                <a:solidFill>
                  <a:srgbClr val="FFFFFF"/>
                </a:solidFill>
              </a:rPr>
              <a:t>a+c</a:t>
            </a:r>
            <a:r>
              <a:rPr lang="en-US" dirty="0" smtClean="0">
                <a:solidFill>
                  <a:srgbClr val="FFFFFF"/>
                </a:solidFill>
              </a:rPr>
              <a:t>) = a + </a:t>
            </a:r>
            <a:r>
              <a:rPr lang="en-US" dirty="0" err="1" smtClean="0">
                <a:solidFill>
                  <a:srgbClr val="FFFFFF"/>
                </a:solidFill>
              </a:rPr>
              <a:t>bc</a:t>
            </a:r>
            <a:endParaRPr lang="en-US" dirty="0" smtClean="0">
              <a:solidFill>
                <a:srgbClr val="FFFFFF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6415419"/>
              </p:ext>
            </p:extLst>
          </p:nvPr>
        </p:nvGraphicFramePr>
        <p:xfrm>
          <a:off x="609600" y="1639885"/>
          <a:ext cx="7696200" cy="4876802"/>
        </p:xfrm>
        <a:graphic>
          <a:graphicData uri="http://schemas.openxmlformats.org/drawingml/2006/table">
            <a:tbl>
              <a:tblPr/>
              <a:tblGrid>
                <a:gridCol w="485448"/>
                <a:gridCol w="483160"/>
                <a:gridCol w="570173"/>
                <a:gridCol w="1209043"/>
                <a:gridCol w="1101421"/>
                <a:gridCol w="1428869"/>
                <a:gridCol w="1318956"/>
                <a:gridCol w="1099130"/>
              </a:tblGrid>
              <a:tr h="68255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2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15667471"/>
              </p:ext>
            </p:extLst>
          </p:nvPr>
        </p:nvGraphicFramePr>
        <p:xfrm>
          <a:off x="609600" y="1639885"/>
          <a:ext cx="1538781" cy="4876802"/>
        </p:xfrm>
        <a:graphic>
          <a:graphicData uri="http://schemas.openxmlformats.org/drawingml/2006/table">
            <a:tbl>
              <a:tblPr/>
              <a:tblGrid>
                <a:gridCol w="485448"/>
                <a:gridCol w="483160"/>
                <a:gridCol w="570173"/>
              </a:tblGrid>
              <a:tr h="68255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11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(two symbols: true and false) is the basis of Logic Design</a:t>
            </a:r>
          </a:p>
          <a:p>
            <a:endParaRPr lang="en-US" dirty="0"/>
          </a:p>
          <a:p>
            <a:r>
              <a:rPr lang="en-US" dirty="0" smtClean="0"/>
              <a:t>More than one Logic Circuit can implement same Logic function.  Use Algebra (Identities) or Truth Tables to show equivalence.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8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standardize minimizing logic circuits?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Minimization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93003"/>
            <a:ext cx="9144000" cy="685800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How to </a:t>
            </a:r>
            <a:r>
              <a:rPr lang="en-US" sz="2800" dirty="0"/>
              <a:t>implement a desired </a:t>
            </a:r>
            <a:r>
              <a:rPr lang="en-US" sz="2800" dirty="0" smtClean="0"/>
              <a:t>logic function</a:t>
            </a:r>
            <a:r>
              <a:rPr lang="en-US" sz="2800" dirty="0" smtClean="0"/>
              <a:t>? </a:t>
            </a: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59515475"/>
              </p:ext>
            </p:extLst>
          </p:nvPr>
        </p:nvGraphicFramePr>
        <p:xfrm>
          <a:off x="457200" y="1378803"/>
          <a:ext cx="1882774" cy="4038597"/>
        </p:xfrm>
        <a:graphic>
          <a:graphicData uri="http://schemas.openxmlformats.org/drawingml/2006/table">
            <a:tbl>
              <a:tblPr/>
              <a:tblGrid>
                <a:gridCol w="287109"/>
                <a:gridCol w="344531"/>
                <a:gridCol w="403149"/>
                <a:gridCol w="847985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out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446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Minimization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93003"/>
            <a:ext cx="8686800" cy="685800"/>
          </a:xfrm>
          <a:ln/>
        </p:spPr>
        <p:txBody>
          <a:bodyPr/>
          <a:lstStyle/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How to </a:t>
            </a:r>
            <a:r>
              <a:rPr lang="en-US" sz="2800" dirty="0"/>
              <a:t>implement a desired </a:t>
            </a:r>
            <a:r>
              <a:rPr lang="en-US" sz="2800" dirty="0" smtClean="0"/>
              <a:t>logic function</a:t>
            </a:r>
            <a:r>
              <a:rPr lang="en-US" sz="2800" dirty="0" smtClean="0"/>
              <a:t>?</a:t>
            </a: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4402374"/>
              </p:ext>
            </p:extLst>
          </p:nvPr>
        </p:nvGraphicFramePr>
        <p:xfrm>
          <a:off x="457200" y="1378803"/>
          <a:ext cx="1882774" cy="4038597"/>
        </p:xfrm>
        <a:graphic>
          <a:graphicData uri="http://schemas.openxmlformats.org/drawingml/2006/table">
            <a:tbl>
              <a:tblPr/>
              <a:tblGrid>
                <a:gridCol w="287109"/>
                <a:gridCol w="344531"/>
                <a:gridCol w="403149"/>
                <a:gridCol w="847985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out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3771900" y="1226403"/>
            <a:ext cx="5219700" cy="138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marL="514350" indent="-514350">
              <a:buClr>
                <a:srgbClr val="FFFF66"/>
              </a:buClr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Write </a:t>
            </a:r>
            <a:r>
              <a:rPr lang="en-US" sz="2800" dirty="0" err="1" smtClean="0">
                <a:solidFill>
                  <a:schemeClr val="accent1"/>
                </a:solidFill>
                <a:latin typeface="+mj-lt"/>
              </a:rPr>
              <a:t>minterm’s</a:t>
            </a:r>
            <a:endParaRPr lang="en-US" sz="2800" dirty="0" smtClean="0">
              <a:solidFill>
                <a:schemeClr val="accent1"/>
              </a:solidFill>
              <a:latin typeface="+mj-lt"/>
            </a:endParaRPr>
          </a:p>
          <a:p>
            <a:pPr marL="514350" indent="-514350">
              <a:buClr>
                <a:srgbClr val="FFFF66"/>
              </a:buClr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sum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of products: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latin typeface="+mj-lt"/>
              </a:rPr>
              <a:t>OR of all minterms where out=1</a:t>
            </a: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47087087"/>
              </p:ext>
            </p:extLst>
          </p:nvPr>
        </p:nvGraphicFramePr>
        <p:xfrm>
          <a:off x="2339974" y="1378803"/>
          <a:ext cx="1329338" cy="4038597"/>
        </p:xfrm>
        <a:graphic>
          <a:graphicData uri="http://schemas.openxmlformats.org/drawingml/2006/table">
            <a:tbl>
              <a:tblPr/>
              <a:tblGrid>
                <a:gridCol w="1329338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minterm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>
            <p:custDataLst>
              <p:tags r:id="rId6"/>
            </p:custDataLst>
          </p:nvPr>
        </p:nvCxnSpPr>
        <p:spPr>
          <a:xfrm>
            <a:off x="2667000" y="18931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7"/>
            </p:custDataLst>
          </p:nvPr>
        </p:nvCxnSpPr>
        <p:spPr>
          <a:xfrm>
            <a:off x="2952750" y="18931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8"/>
            </p:custDataLst>
          </p:nvPr>
        </p:nvCxnSpPr>
        <p:spPr>
          <a:xfrm>
            <a:off x="3200400" y="18931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9"/>
            </p:custDataLst>
          </p:nvPr>
        </p:nvCxnSpPr>
        <p:spPr>
          <a:xfrm>
            <a:off x="2667000" y="233130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>
            <a:off x="2952750" y="233130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1"/>
            </p:custDataLst>
          </p:nvPr>
        </p:nvCxnSpPr>
        <p:spPr>
          <a:xfrm>
            <a:off x="2667000" y="27694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2"/>
            </p:custDataLst>
          </p:nvPr>
        </p:nvCxnSpPr>
        <p:spPr>
          <a:xfrm>
            <a:off x="3200400" y="27694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3"/>
            </p:custDataLst>
          </p:nvPr>
        </p:nvCxnSpPr>
        <p:spPr>
          <a:xfrm>
            <a:off x="2667000" y="320760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14"/>
            </p:custDataLst>
          </p:nvPr>
        </p:nvCxnSpPr>
        <p:spPr>
          <a:xfrm>
            <a:off x="2952750" y="36838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5"/>
            </p:custDataLst>
          </p:nvPr>
        </p:nvCxnSpPr>
        <p:spPr>
          <a:xfrm>
            <a:off x="3200400" y="368385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6"/>
            </p:custDataLst>
          </p:nvPr>
        </p:nvCxnSpPr>
        <p:spPr>
          <a:xfrm>
            <a:off x="2952750" y="4122003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7"/>
            </p:custDataLst>
          </p:nvPr>
        </p:nvCxnSpPr>
        <p:spPr>
          <a:xfrm>
            <a:off x="3200400" y="4588728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25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Karnaugh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 marL="284163" lvl="4" indent="-28416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accent1"/>
                </a:solidFill>
              </a:rPr>
              <a:t>How does one find the most efficient equation?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/>
              <a:t>Manipulate algebraically until…?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/>
              <a:t>Use Karnaugh maps (optimize visually)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/>
              <a:t>Use a software optimizer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accent1"/>
                </a:solidFill>
              </a:rPr>
              <a:t>For large circuits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/>
              <a:t>Decomposition &amp; reuse of building blocks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4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358" name="Group 1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885768"/>
              </p:ext>
            </p:extLst>
          </p:nvPr>
        </p:nvGraphicFramePr>
        <p:xfrm>
          <a:off x="838200" y="1905000"/>
          <a:ext cx="2362200" cy="2781495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1359" name="Rectangle 111"/>
          <p:cNvSpPr>
            <a:spLocks noChangeArrowheads="1"/>
          </p:cNvSpPr>
          <p:nvPr/>
        </p:nvSpPr>
        <p:spPr bwMode="auto">
          <a:xfrm>
            <a:off x="3810000" y="1905000"/>
            <a:ext cx="4799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Sum of 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</a:rPr>
              <a:t>yields?</a:t>
            </a:r>
            <a:endParaRPr lang="en-US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sz="2400" dirty="0">
                <a:solidFill>
                  <a:srgbClr val="FFFFFF"/>
                </a:solidFill>
                <a:latin typeface="Tahoma" pitchFamily="34" charset="0"/>
              </a:rPr>
              <a:t>o</a:t>
            </a:r>
            <a:r>
              <a:rPr lang="en-US" sz="2400" dirty="0" smtClean="0">
                <a:solidFill>
                  <a:srgbClr val="FFFFFF"/>
                </a:solidFill>
                <a:latin typeface="Tahoma" pitchFamily="34" charset="0"/>
              </a:rPr>
              <a:t>ut =</a:t>
            </a:r>
            <a:endParaRPr lang="en-US" sz="24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Minimization with </a:t>
            </a:r>
            <a:r>
              <a:rPr lang="en-US" dirty="0" err="1"/>
              <a:t>Karnaugh</a:t>
            </a:r>
            <a:r>
              <a:rPr lang="en-US" dirty="0"/>
              <a:t> maps 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3667125"/>
            <a:ext cx="409575" cy="752475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/>
              <a:t>A switch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0" y="838200"/>
            <a:ext cx="4184009" cy="1295400"/>
          </a:xfrm>
          <a:ln/>
        </p:spPr>
        <p:txBody>
          <a:bodyPr/>
          <a:lstStyle/>
          <a:p>
            <a:pPr marL="341277" indent="-341277">
              <a:buClr>
                <a:srgbClr val="FFFF66"/>
              </a:buClr>
              <a:buFont typeface="Arial" charset="0"/>
              <a:buChar char="•"/>
              <a:tabLst>
                <a:tab pos="911130" algn="l"/>
                <a:tab pos="1825435" algn="l"/>
                <a:tab pos="2739741" algn="l"/>
                <a:tab pos="3654046" algn="l"/>
                <a:tab pos="4568352" algn="l"/>
                <a:tab pos="5482657" algn="l"/>
                <a:tab pos="6396962" algn="l"/>
                <a:tab pos="7311267" algn="l"/>
                <a:tab pos="8225572" algn="l"/>
                <a:tab pos="9139877" algn="l"/>
                <a:tab pos="10054183" algn="l"/>
              </a:tabLst>
            </a:pPr>
            <a:r>
              <a:rPr lang="en-US" dirty="0"/>
              <a:t>Acts as a </a:t>
            </a:r>
            <a:r>
              <a:rPr lang="en-US" i="1" dirty="0"/>
              <a:t>conductor</a:t>
            </a:r>
            <a:r>
              <a:rPr lang="en-US" dirty="0"/>
              <a:t> or </a:t>
            </a:r>
            <a:r>
              <a:rPr lang="en-US" i="1" dirty="0" smtClean="0"/>
              <a:t>insulator</a:t>
            </a:r>
            <a:endParaRPr lang="en-US" dirty="0"/>
          </a:p>
        </p:txBody>
      </p:sp>
      <p:sp>
        <p:nvSpPr>
          <p:cNvPr id="5130" name="AutoShap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4419600"/>
            <a:ext cx="228600" cy="228600"/>
          </a:xfrm>
          <a:prstGeom prst="downArrow">
            <a:avLst>
              <a:gd name="adj1" fmla="val 36481"/>
              <a:gd name="adj2" fmla="val 30505"/>
            </a:avLst>
          </a:prstGeom>
          <a:solidFill>
            <a:srgbClr val="FFFF00"/>
          </a:solidFill>
          <a:ln w="18360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4637687" y="2133600"/>
            <a:ext cx="4184009" cy="1244601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277" marR="0" lvl="0" indent="-341277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Arial" charset="0"/>
              <a:buChar char="•"/>
              <a:tabLst>
                <a:tab pos="911130" algn="l"/>
                <a:tab pos="1825435" algn="l"/>
                <a:tab pos="2739741" algn="l"/>
                <a:tab pos="3654046" algn="l"/>
                <a:tab pos="4568352" algn="l"/>
                <a:tab pos="5482657" algn="l"/>
                <a:tab pos="6396962" algn="l"/>
                <a:tab pos="7311267" algn="l"/>
                <a:tab pos="8225572" algn="l"/>
                <a:tab pos="9139877" algn="l"/>
                <a:tab pos="10054183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Can be used to build amazing things…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 descr="http://static.politifact.com.s3.amazonaws.com/photos%2FLight_switch_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79" y="762000"/>
            <a:ext cx="28575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24"/>
          <p:cNvSpPr>
            <a:spLocks noChangeArrowheads="1"/>
          </p:cNvSpPr>
          <p:nvPr/>
        </p:nvSpPr>
        <p:spPr bwMode="auto">
          <a:xfrm>
            <a:off x="1295400" y="4849813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2819400" y="5038725"/>
            <a:ext cx="76200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2438400" y="4849813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V="1">
            <a:off x="1685925" y="4419600"/>
            <a:ext cx="914400" cy="60960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2" descr="C:\Users\hweather\AppData\Local\Microsoft\Windows\Temporary Internet Files\Content.IE5\568C2J3L\IMG_20111004_155237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496" y="33528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694591" y="5040313"/>
            <a:ext cx="7524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1676400" y="5029200"/>
            <a:ext cx="752475" cy="0"/>
          </a:xfrm>
          <a:prstGeom prst="line">
            <a:avLst/>
          </a:prstGeom>
          <a:solidFill>
            <a:schemeClr val="bg1"/>
          </a:solidFill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42471" y="6172200"/>
            <a:ext cx="381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Bombe used to break the German </a:t>
            </a:r>
          </a:p>
          <a:p>
            <a:r>
              <a:rPr lang="en-US" dirty="0" smtClean="0"/>
              <a:t>Enigma machine during World War II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505200" y="3521076"/>
            <a:ext cx="1600200" cy="1127124"/>
            <a:chOff x="3505200" y="3521076"/>
            <a:chExt cx="1600200" cy="112712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312444" y="3521076"/>
              <a:ext cx="0" cy="2889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4572000" y="3597276"/>
              <a:ext cx="242888" cy="2889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3810000" y="3597276"/>
              <a:ext cx="228600" cy="27304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3505200" y="3970338"/>
              <a:ext cx="304800" cy="144462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800600" y="3870324"/>
              <a:ext cx="304800" cy="16827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505200" y="4359276"/>
              <a:ext cx="304800" cy="18653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4814888" y="4359276"/>
              <a:ext cx="290512" cy="2889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6220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31" grpId="0" animBg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311145"/>
              </p:ext>
            </p:extLst>
          </p:nvPr>
        </p:nvGraphicFramePr>
        <p:xfrm>
          <a:off x="838200" y="1905000"/>
          <a:ext cx="2362200" cy="2781495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75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Sum of 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</a:rPr>
              <a:t>yields?</a:t>
            </a:r>
            <a:endParaRPr lang="en-US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sz="2400" dirty="0" smtClean="0">
                <a:solidFill>
                  <a:srgbClr val="FFFFFF"/>
                </a:solidFill>
                <a:latin typeface="Tahoma" pitchFamily="34" charset="0"/>
              </a:rPr>
              <a:t>out =</a:t>
            </a:r>
            <a:endParaRPr lang="en-US" sz="2400" dirty="0">
              <a:solidFill>
                <a:srgbClr val="FFFFFF"/>
              </a:solidFill>
              <a:latin typeface="Tahoma" pitchFamily="34" charset="0"/>
            </a:endParaRP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endParaRPr lang="en-US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Karnaugh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maps identify which inputs are (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ir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)relevant to the output</a:t>
            </a:r>
          </a:p>
        </p:txBody>
      </p:sp>
      <p:graphicFrame>
        <p:nvGraphicFramePr>
          <p:cNvPr id="184380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74929"/>
              </p:ext>
            </p:extLst>
          </p:nvPr>
        </p:nvGraphicFramePr>
        <p:xfrm>
          <a:off x="1219200" y="5410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97" name="Line 77"/>
          <p:cNvSpPr>
            <a:spLocks noChangeShapeType="1"/>
          </p:cNvSpPr>
          <p:nvPr/>
        </p:nvSpPr>
        <p:spPr bwMode="auto">
          <a:xfrm flipH="1" flipV="1">
            <a:off x="838200" y="5029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4398" name="Text Box 78"/>
          <p:cNvSpPr txBox="1">
            <a:spLocks noChangeArrowheads="1"/>
          </p:cNvSpPr>
          <p:nvPr/>
        </p:nvSpPr>
        <p:spPr bwMode="auto">
          <a:xfrm>
            <a:off x="1219200" y="4953000"/>
            <a:ext cx="19672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 </a:t>
            </a:r>
            <a:r>
              <a:rPr lang="en-US" dirty="0" smtClean="0">
                <a:solidFill>
                  <a:srgbClr val="FFFFFF"/>
                </a:solidFill>
              </a:rPr>
              <a:t>   01      11     10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4399" name="Text Box 79"/>
          <p:cNvSpPr txBox="1">
            <a:spLocks noChangeArrowheads="1"/>
          </p:cNvSpPr>
          <p:nvPr/>
        </p:nvSpPr>
        <p:spPr bwMode="auto">
          <a:xfrm>
            <a:off x="814388" y="5402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4400" name="Text Box 80"/>
          <p:cNvSpPr txBox="1">
            <a:spLocks noChangeArrowheads="1"/>
          </p:cNvSpPr>
          <p:nvPr/>
        </p:nvSpPr>
        <p:spPr bwMode="auto">
          <a:xfrm>
            <a:off x="838200" y="5943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609600" y="48768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4402" name="Text Box 82"/>
          <p:cNvSpPr txBox="1">
            <a:spLocks noChangeArrowheads="1"/>
          </p:cNvSpPr>
          <p:nvPr/>
        </p:nvSpPr>
        <p:spPr bwMode="auto">
          <a:xfrm>
            <a:off x="838200" y="4724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Minimization with </a:t>
            </a:r>
            <a:r>
              <a:rPr lang="en-US" dirty="0" err="1"/>
              <a:t>Karnaugh</a:t>
            </a:r>
            <a:r>
              <a:rPr lang="en-US" dirty="0"/>
              <a:t> maps (2)</a:t>
            </a:r>
          </a:p>
        </p:txBody>
      </p:sp>
    </p:spTree>
    <p:extLst>
      <p:ext uri="{BB962C8B-B14F-4D97-AF65-F5344CB8AC3E}">
        <p14:creationId xmlns:p14="http://schemas.microsoft.com/office/powerpoint/2010/main" val="31884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5532"/>
              </p:ext>
            </p:extLst>
          </p:nvPr>
        </p:nvGraphicFramePr>
        <p:xfrm>
          <a:off x="838200" y="1905000"/>
          <a:ext cx="2362200" cy="2781495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99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Sum of 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</a:rPr>
              <a:t>yields?</a:t>
            </a:r>
            <a:endParaRPr lang="en-US" sz="2800" dirty="0">
              <a:solidFill>
                <a:srgbClr val="FFFFFF"/>
              </a:solidFill>
              <a:latin typeface="Tahoma" pitchFamily="34" charset="0"/>
            </a:endParaRP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sz="2400" dirty="0" smtClean="0">
                <a:solidFill>
                  <a:srgbClr val="FFFFFF"/>
                </a:solidFill>
                <a:latin typeface="Tahoma" pitchFamily="34" charset="0"/>
              </a:rPr>
              <a:t>out =</a:t>
            </a: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endParaRPr lang="en-US" sz="2800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Karnaugh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map minimization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sz="2400" dirty="0">
                <a:solidFill>
                  <a:srgbClr val="FFFFFF"/>
                </a:solidFill>
                <a:latin typeface="Tahoma" pitchFamily="34" charset="0"/>
              </a:rPr>
              <a:t>Cover all 1’s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sz="2400" dirty="0">
                <a:solidFill>
                  <a:srgbClr val="FFFFFF"/>
                </a:solidFill>
                <a:latin typeface="Tahoma" pitchFamily="34" charset="0"/>
              </a:rPr>
              <a:t>Group adjacent blocks of 2</a:t>
            </a:r>
            <a:r>
              <a:rPr lang="en-US" sz="2400" baseline="30000" dirty="0">
                <a:solidFill>
                  <a:srgbClr val="FFFFFF"/>
                </a:solidFill>
                <a:latin typeface="Tahoma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Tahoma" pitchFamily="34" charset="0"/>
              </a:rPr>
              <a:t> 1’s that yield a rectangular shape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sz="2400" dirty="0">
                <a:solidFill>
                  <a:srgbClr val="FFFFFF"/>
                </a:solidFill>
                <a:latin typeface="Tahoma" pitchFamily="34" charset="0"/>
              </a:rPr>
              <a:t>Encode the common features of the rectangle</a:t>
            </a:r>
          </a:p>
          <a:p>
            <a:pPr marL="1143000" lvl="2" indent="-228600">
              <a:lnSpc>
                <a:spcPct val="102000"/>
              </a:lnSpc>
              <a:spcBef>
                <a:spcPts val="600"/>
              </a:spcBef>
              <a:buClr>
                <a:srgbClr val="6F89F7"/>
              </a:buClr>
              <a:buSzPct val="95000"/>
              <a:buFont typeface="Wingdings" pitchFamily="2" charset="2"/>
              <a:buChar char=""/>
            </a:pPr>
            <a:r>
              <a:rPr lang="en-US" sz="2000" dirty="0">
                <a:solidFill>
                  <a:srgbClr val="FFFFFF"/>
                </a:solidFill>
                <a:latin typeface="Tahoma" pitchFamily="34" charset="0"/>
              </a:rPr>
              <a:t>out = </a:t>
            </a:r>
            <a:r>
              <a:rPr lang="en-US" sz="2000" dirty="0" err="1">
                <a:solidFill>
                  <a:srgbClr val="FFFFFF"/>
                </a:solidFill>
                <a:latin typeface="Tahoma" pitchFamily="34" charset="0"/>
              </a:rPr>
              <a:t>ab</a:t>
            </a:r>
            <a:r>
              <a:rPr lang="en-US" sz="2000" dirty="0">
                <a:solidFill>
                  <a:srgbClr val="FFFFFF"/>
                </a:solidFill>
                <a:latin typeface="Tahoma" pitchFamily="34" charset="0"/>
              </a:rPr>
              <a:t> + ac</a:t>
            </a:r>
          </a:p>
        </p:txBody>
      </p:sp>
      <p:graphicFrame>
        <p:nvGraphicFramePr>
          <p:cNvPr id="18540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49220"/>
              </p:ext>
            </p:extLst>
          </p:nvPr>
        </p:nvGraphicFramePr>
        <p:xfrm>
          <a:off x="1219200" y="5410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21" name="Line 77"/>
          <p:cNvSpPr>
            <a:spLocks noChangeShapeType="1"/>
          </p:cNvSpPr>
          <p:nvPr/>
        </p:nvSpPr>
        <p:spPr bwMode="auto">
          <a:xfrm flipH="1" flipV="1">
            <a:off x="838200" y="5029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1219200" y="4953000"/>
            <a:ext cx="19672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</a:t>
            </a:r>
            <a:r>
              <a:rPr lang="en-US" dirty="0" smtClean="0">
                <a:solidFill>
                  <a:srgbClr val="FFFFFF"/>
                </a:solidFill>
              </a:rPr>
              <a:t>    </a:t>
            </a:r>
            <a:r>
              <a:rPr lang="en-US" dirty="0">
                <a:solidFill>
                  <a:srgbClr val="FFFFFF"/>
                </a:solidFill>
              </a:rPr>
              <a:t>01 </a:t>
            </a:r>
            <a:r>
              <a:rPr lang="en-US" dirty="0" smtClean="0">
                <a:solidFill>
                  <a:srgbClr val="FFFFFF"/>
                </a:solidFill>
              </a:rPr>
              <a:t>     </a:t>
            </a:r>
            <a:r>
              <a:rPr lang="en-US" dirty="0">
                <a:solidFill>
                  <a:srgbClr val="FFFFFF"/>
                </a:solidFill>
              </a:rPr>
              <a:t>11 </a:t>
            </a:r>
            <a:r>
              <a:rPr lang="en-US" dirty="0" smtClean="0">
                <a:solidFill>
                  <a:srgbClr val="FFFFFF"/>
                </a:solidFill>
              </a:rPr>
              <a:t>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814388" y="5402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5424" name="Text Box 80"/>
          <p:cNvSpPr txBox="1">
            <a:spLocks noChangeArrowheads="1"/>
          </p:cNvSpPr>
          <p:nvPr/>
        </p:nvSpPr>
        <p:spPr bwMode="auto">
          <a:xfrm>
            <a:off x="838200" y="5943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>
            <a:off x="609600" y="48768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5426" name="Text Box 82"/>
          <p:cNvSpPr txBox="1">
            <a:spLocks noChangeArrowheads="1"/>
          </p:cNvSpPr>
          <p:nvPr/>
        </p:nvSpPr>
        <p:spPr bwMode="auto">
          <a:xfrm>
            <a:off x="838200" y="4724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5427" name="AutoShape 83"/>
          <p:cNvSpPr>
            <a:spLocks noChangeArrowheads="1"/>
          </p:cNvSpPr>
          <p:nvPr/>
        </p:nvSpPr>
        <p:spPr bwMode="auto">
          <a:xfrm>
            <a:off x="2819400" y="5486400"/>
            <a:ext cx="304800" cy="914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28" name="AutoShape 84"/>
          <p:cNvSpPr>
            <a:spLocks noChangeArrowheads="1"/>
          </p:cNvSpPr>
          <p:nvPr/>
        </p:nvSpPr>
        <p:spPr bwMode="auto">
          <a:xfrm>
            <a:off x="1285875" y="5972175"/>
            <a:ext cx="923925" cy="4572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30" name="Line 86"/>
          <p:cNvSpPr>
            <a:spLocks noChangeShapeType="1"/>
          </p:cNvSpPr>
          <p:nvPr/>
        </p:nvSpPr>
        <p:spPr bwMode="auto">
          <a:xfrm>
            <a:off x="5791200" y="64770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31" name="Line 87"/>
          <p:cNvSpPr>
            <a:spLocks noChangeShapeType="1"/>
          </p:cNvSpPr>
          <p:nvPr/>
        </p:nvSpPr>
        <p:spPr bwMode="auto">
          <a:xfrm>
            <a:off x="6276975" y="64770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Minimization with </a:t>
            </a:r>
            <a:r>
              <a:rPr lang="en-US" dirty="0" err="1"/>
              <a:t>Karnaugh</a:t>
            </a:r>
            <a:r>
              <a:rPr lang="en-US" dirty="0"/>
              <a:t> maps (2)</a:t>
            </a:r>
          </a:p>
        </p:txBody>
      </p:sp>
    </p:spTree>
    <p:extLst>
      <p:ext uri="{BB962C8B-B14F-4D97-AF65-F5344CB8AC3E}">
        <p14:creationId xmlns:p14="http://schemas.microsoft.com/office/powerpoint/2010/main" val="16295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534400" cy="989013"/>
          </a:xfrm>
        </p:spPr>
        <p:txBody>
          <a:bodyPr/>
          <a:lstStyle/>
          <a:p>
            <a:r>
              <a:rPr lang="en-US" dirty="0" err="1"/>
              <a:t>Karnaugh</a:t>
            </a:r>
            <a:r>
              <a:rPr lang="en-US" dirty="0"/>
              <a:t> Minimization Tricks (1)</a:t>
            </a:r>
          </a:p>
        </p:txBody>
      </p:sp>
      <p:sp>
        <p:nvSpPr>
          <p:cNvPr id="186423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can overlap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out </a:t>
            </a:r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=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endParaRPr lang="en-US" sz="2800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endParaRPr lang="en-US" sz="2800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can span 2, 4, 8 or more cells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out </a:t>
            </a:r>
            <a:r>
              <a:rPr lang="en-US" dirty="0" smtClean="0">
                <a:solidFill>
                  <a:srgbClr val="FFFFFF"/>
                </a:solidFill>
                <a:latin typeface="Tahoma" pitchFamily="34" charset="0"/>
              </a:rPr>
              <a:t>=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graphicFrame>
        <p:nvGraphicFramePr>
          <p:cNvPr id="186428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6889"/>
              </p:ext>
            </p:extLst>
          </p:nvPr>
        </p:nvGraphicFramePr>
        <p:xfrm>
          <a:off x="1219200" y="22098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45" name="Line 77"/>
          <p:cNvSpPr>
            <a:spLocks noChangeShapeType="1"/>
          </p:cNvSpPr>
          <p:nvPr/>
        </p:nvSpPr>
        <p:spPr bwMode="auto">
          <a:xfrm flipH="1" flipV="1">
            <a:off x="838200" y="18288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46" name="Text Box 78"/>
          <p:cNvSpPr txBox="1">
            <a:spLocks noChangeArrowheads="1"/>
          </p:cNvSpPr>
          <p:nvPr/>
        </p:nvSpPr>
        <p:spPr bwMode="auto">
          <a:xfrm>
            <a:off x="1219200" y="1752600"/>
            <a:ext cx="1914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</a:t>
            </a:r>
            <a:r>
              <a:rPr lang="en-US" dirty="0" smtClean="0">
                <a:solidFill>
                  <a:srgbClr val="FFFFFF"/>
                </a:solidFill>
              </a:rPr>
              <a:t>    </a:t>
            </a:r>
            <a:r>
              <a:rPr lang="en-US" dirty="0">
                <a:solidFill>
                  <a:srgbClr val="FFFFFF"/>
                </a:solidFill>
              </a:rPr>
              <a:t>01  </a:t>
            </a:r>
            <a:r>
              <a:rPr lang="en-US" dirty="0" smtClean="0">
                <a:solidFill>
                  <a:srgbClr val="FFFFFF"/>
                </a:solidFill>
              </a:rPr>
              <a:t>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6447" name="Text Box 79"/>
          <p:cNvSpPr txBox="1">
            <a:spLocks noChangeArrowheads="1"/>
          </p:cNvSpPr>
          <p:nvPr/>
        </p:nvSpPr>
        <p:spPr bwMode="auto">
          <a:xfrm>
            <a:off x="814388" y="22018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448" name="Text Box 80"/>
          <p:cNvSpPr txBox="1">
            <a:spLocks noChangeArrowheads="1"/>
          </p:cNvSpPr>
          <p:nvPr/>
        </p:nvSpPr>
        <p:spPr bwMode="auto">
          <a:xfrm>
            <a:off x="838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6449" name="Text Box 81"/>
          <p:cNvSpPr txBox="1">
            <a:spLocks noChangeArrowheads="1"/>
          </p:cNvSpPr>
          <p:nvPr/>
        </p:nvSpPr>
        <p:spPr bwMode="auto">
          <a:xfrm>
            <a:off x="609600" y="16764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6450" name="Text Box 82"/>
          <p:cNvSpPr txBox="1">
            <a:spLocks noChangeArrowheads="1"/>
          </p:cNvSpPr>
          <p:nvPr/>
        </p:nvSpPr>
        <p:spPr bwMode="auto">
          <a:xfrm>
            <a:off x="838200" y="1524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graphicFrame>
        <p:nvGraphicFramePr>
          <p:cNvPr id="186458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4174"/>
              </p:ext>
            </p:extLst>
          </p:nvPr>
        </p:nvGraphicFramePr>
        <p:xfrm>
          <a:off x="1295400" y="40386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75" name="Line 107"/>
          <p:cNvSpPr>
            <a:spLocks noChangeShapeType="1"/>
          </p:cNvSpPr>
          <p:nvPr/>
        </p:nvSpPr>
        <p:spPr bwMode="auto">
          <a:xfrm flipH="1" flipV="1">
            <a:off x="914400" y="36576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76" name="Text Box 108"/>
          <p:cNvSpPr txBox="1">
            <a:spLocks noChangeArrowheads="1"/>
          </p:cNvSpPr>
          <p:nvPr/>
        </p:nvSpPr>
        <p:spPr bwMode="auto">
          <a:xfrm>
            <a:off x="1295400" y="3581400"/>
            <a:ext cx="1914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</a:t>
            </a:r>
            <a:r>
              <a:rPr lang="en-US" dirty="0" smtClean="0">
                <a:solidFill>
                  <a:srgbClr val="FFFFFF"/>
                </a:solidFill>
              </a:rPr>
              <a:t>    </a:t>
            </a:r>
            <a:r>
              <a:rPr lang="en-US" dirty="0">
                <a:solidFill>
                  <a:srgbClr val="FFFFFF"/>
                </a:solidFill>
              </a:rPr>
              <a:t>01  </a:t>
            </a:r>
            <a:r>
              <a:rPr lang="en-US" dirty="0" smtClean="0">
                <a:solidFill>
                  <a:srgbClr val="FFFFFF"/>
                </a:solidFill>
              </a:rPr>
              <a:t>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6477" name="Text Box 109"/>
          <p:cNvSpPr txBox="1">
            <a:spLocks noChangeArrowheads="1"/>
          </p:cNvSpPr>
          <p:nvPr/>
        </p:nvSpPr>
        <p:spPr bwMode="auto">
          <a:xfrm>
            <a:off x="890588" y="40306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478" name="Text Box 110"/>
          <p:cNvSpPr txBox="1">
            <a:spLocks noChangeArrowheads="1"/>
          </p:cNvSpPr>
          <p:nvPr/>
        </p:nvSpPr>
        <p:spPr bwMode="auto">
          <a:xfrm>
            <a:off x="9144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6479" name="Text Box 111"/>
          <p:cNvSpPr txBox="1">
            <a:spLocks noChangeArrowheads="1"/>
          </p:cNvSpPr>
          <p:nvPr/>
        </p:nvSpPr>
        <p:spPr bwMode="auto">
          <a:xfrm>
            <a:off x="685800" y="35052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6483" name="Text Box 115"/>
          <p:cNvSpPr txBox="1">
            <a:spLocks noChangeArrowheads="1"/>
          </p:cNvSpPr>
          <p:nvPr/>
        </p:nvSpPr>
        <p:spPr bwMode="auto">
          <a:xfrm>
            <a:off x="914400" y="32766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41841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Karnaugh Minimization Tricks (2)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905000"/>
            <a:ext cx="4418013" cy="4113213"/>
          </a:xfrm>
        </p:spPr>
        <p:txBody>
          <a:bodyPr/>
          <a:lstStyle/>
          <a:p>
            <a:r>
              <a:rPr lang="en-US" sz="2800" dirty="0"/>
              <a:t>The map wraps around</a:t>
            </a:r>
          </a:p>
          <a:p>
            <a:pPr lvl="1"/>
            <a:r>
              <a:rPr lang="en-US" sz="2400" dirty="0"/>
              <a:t>out =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400" dirty="0"/>
              <a:t>out = </a:t>
            </a:r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53462"/>
              </p:ext>
            </p:extLst>
          </p:nvPr>
        </p:nvGraphicFramePr>
        <p:xfrm>
          <a:off x="1295400" y="46482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3" name="Line 31"/>
          <p:cNvSpPr>
            <a:spLocks noChangeShapeType="1"/>
          </p:cNvSpPr>
          <p:nvPr/>
        </p:nvSpPr>
        <p:spPr bwMode="auto">
          <a:xfrm flipH="1" flipV="1">
            <a:off x="914400" y="4267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1295400" y="4191000"/>
            <a:ext cx="1914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 </a:t>
            </a:r>
            <a:r>
              <a:rPr lang="en-US" dirty="0" smtClean="0">
                <a:solidFill>
                  <a:srgbClr val="FFFFFF"/>
                </a:solidFill>
              </a:rPr>
              <a:t>   01     11     10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806450" y="46402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87426" name="Text Box 34"/>
          <p:cNvSpPr txBox="1">
            <a:spLocks noChangeArrowheads="1"/>
          </p:cNvSpPr>
          <p:nvPr/>
        </p:nvSpPr>
        <p:spPr bwMode="auto">
          <a:xfrm>
            <a:off x="811213" y="50863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87427" name="Text Box 35"/>
          <p:cNvSpPr txBox="1">
            <a:spLocks noChangeArrowheads="1"/>
          </p:cNvSpPr>
          <p:nvPr/>
        </p:nvSpPr>
        <p:spPr bwMode="auto">
          <a:xfrm>
            <a:off x="914400" y="1143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7428" name="Text Box 36"/>
          <p:cNvSpPr txBox="1">
            <a:spLocks noChangeArrowheads="1"/>
          </p:cNvSpPr>
          <p:nvPr/>
        </p:nvSpPr>
        <p:spPr bwMode="auto">
          <a:xfrm>
            <a:off x="563563" y="4181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87429" name="Text Box 37"/>
          <p:cNvSpPr txBox="1">
            <a:spLocks noChangeArrowheads="1"/>
          </p:cNvSpPr>
          <p:nvPr/>
        </p:nvSpPr>
        <p:spPr bwMode="auto">
          <a:xfrm>
            <a:off x="800100" y="55816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430" name="Text Box 38"/>
          <p:cNvSpPr txBox="1">
            <a:spLocks noChangeArrowheads="1"/>
          </p:cNvSpPr>
          <p:nvPr/>
        </p:nvSpPr>
        <p:spPr bwMode="auto">
          <a:xfrm>
            <a:off x="790575" y="59817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187476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92781"/>
              </p:ext>
            </p:extLst>
          </p:nvPr>
        </p:nvGraphicFramePr>
        <p:xfrm>
          <a:off x="1295400" y="19050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4953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63" name="Line 71"/>
          <p:cNvSpPr>
            <a:spLocks noChangeShapeType="1"/>
          </p:cNvSpPr>
          <p:nvPr/>
        </p:nvSpPr>
        <p:spPr bwMode="auto">
          <a:xfrm flipH="1" flipV="1">
            <a:off x="914400" y="1524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64" name="Text Box 72"/>
          <p:cNvSpPr txBox="1">
            <a:spLocks noChangeArrowheads="1"/>
          </p:cNvSpPr>
          <p:nvPr/>
        </p:nvSpPr>
        <p:spPr bwMode="auto">
          <a:xfrm>
            <a:off x="1265238" y="1457325"/>
            <a:ext cx="1914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</a:t>
            </a:r>
            <a:r>
              <a:rPr lang="en-US" dirty="0" smtClean="0">
                <a:solidFill>
                  <a:srgbClr val="FFFFFF"/>
                </a:solidFill>
              </a:rPr>
              <a:t>    </a:t>
            </a:r>
            <a:r>
              <a:rPr lang="en-US" dirty="0">
                <a:solidFill>
                  <a:srgbClr val="FFFFFF"/>
                </a:solidFill>
              </a:rPr>
              <a:t>01  </a:t>
            </a:r>
            <a:r>
              <a:rPr lang="en-US" dirty="0" smtClean="0">
                <a:solidFill>
                  <a:srgbClr val="FFFFFF"/>
                </a:solidFill>
              </a:rPr>
              <a:t>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7465" name="Text Box 73"/>
          <p:cNvSpPr txBox="1">
            <a:spLocks noChangeArrowheads="1"/>
          </p:cNvSpPr>
          <p:nvPr/>
        </p:nvSpPr>
        <p:spPr bwMode="auto">
          <a:xfrm>
            <a:off x="806450" y="18970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87466" name="Text Box 74"/>
          <p:cNvSpPr txBox="1">
            <a:spLocks noChangeArrowheads="1"/>
          </p:cNvSpPr>
          <p:nvPr/>
        </p:nvSpPr>
        <p:spPr bwMode="auto">
          <a:xfrm>
            <a:off x="811213" y="23431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87467" name="Text Box 75"/>
          <p:cNvSpPr txBox="1">
            <a:spLocks noChangeArrowheads="1"/>
          </p:cNvSpPr>
          <p:nvPr/>
        </p:nvSpPr>
        <p:spPr bwMode="auto">
          <a:xfrm>
            <a:off x="914400" y="38862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7468" name="Text Box 76"/>
          <p:cNvSpPr txBox="1">
            <a:spLocks noChangeArrowheads="1"/>
          </p:cNvSpPr>
          <p:nvPr/>
        </p:nvSpPr>
        <p:spPr bwMode="auto">
          <a:xfrm>
            <a:off x="533400" y="1447800"/>
            <a:ext cx="506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87469" name="Text Box 77"/>
          <p:cNvSpPr txBox="1">
            <a:spLocks noChangeArrowheads="1"/>
          </p:cNvSpPr>
          <p:nvPr/>
        </p:nvSpPr>
        <p:spPr bwMode="auto">
          <a:xfrm>
            <a:off x="800100" y="28384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470" name="Text Box 78"/>
          <p:cNvSpPr txBox="1">
            <a:spLocks noChangeArrowheads="1"/>
          </p:cNvSpPr>
          <p:nvPr/>
        </p:nvSpPr>
        <p:spPr bwMode="auto">
          <a:xfrm>
            <a:off x="790575" y="32385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119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Karnaugh Minimization Tricks (3)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905000"/>
            <a:ext cx="4418013" cy="4953000"/>
          </a:xfrm>
        </p:spPr>
        <p:txBody>
          <a:bodyPr/>
          <a:lstStyle/>
          <a:p>
            <a:r>
              <a:rPr lang="en-US" sz="2400" dirty="0"/>
              <a:t>“Don’t care” values can be interpreted individually in whatever way is convenient</a:t>
            </a:r>
          </a:p>
          <a:p>
            <a:pPr lvl="1"/>
            <a:r>
              <a:rPr lang="en-US" sz="2000" dirty="0"/>
              <a:t>assume all x’s = 1</a:t>
            </a:r>
          </a:p>
          <a:p>
            <a:pPr lvl="1"/>
            <a:r>
              <a:rPr lang="en-US" sz="2000" dirty="0"/>
              <a:t>out =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middle x’s = 0</a:t>
            </a:r>
          </a:p>
          <a:p>
            <a:pPr lvl="1"/>
            <a:r>
              <a:rPr lang="en-US" sz="2000" dirty="0"/>
              <a:t>assume 4</a:t>
            </a:r>
            <a:r>
              <a:rPr lang="en-US" sz="2000" baseline="30000" dirty="0"/>
              <a:t>th</a:t>
            </a:r>
            <a:r>
              <a:rPr lang="en-US" sz="2000" dirty="0"/>
              <a:t> column x = 1</a:t>
            </a:r>
          </a:p>
          <a:p>
            <a:pPr lvl="1"/>
            <a:r>
              <a:rPr lang="en-US" sz="2000" dirty="0"/>
              <a:t>out = </a:t>
            </a: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49108"/>
              </p:ext>
            </p:extLst>
          </p:nvPr>
        </p:nvGraphicFramePr>
        <p:xfrm>
          <a:off x="1295400" y="46482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495" name="Line 31"/>
          <p:cNvSpPr>
            <a:spLocks noChangeShapeType="1"/>
          </p:cNvSpPr>
          <p:nvPr/>
        </p:nvSpPr>
        <p:spPr bwMode="auto">
          <a:xfrm flipH="1" flipV="1">
            <a:off x="914400" y="4267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496" name="Text Box 32"/>
          <p:cNvSpPr txBox="1">
            <a:spLocks noChangeArrowheads="1"/>
          </p:cNvSpPr>
          <p:nvPr/>
        </p:nvSpPr>
        <p:spPr bwMode="auto">
          <a:xfrm>
            <a:off x="1295400" y="4191000"/>
            <a:ext cx="1914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 </a:t>
            </a:r>
            <a:r>
              <a:rPr lang="en-US" dirty="0" smtClean="0">
                <a:solidFill>
                  <a:srgbClr val="FFFFFF"/>
                </a:solidFill>
              </a:rPr>
              <a:t>   01     11     10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0497" name="Text Box 33"/>
          <p:cNvSpPr txBox="1">
            <a:spLocks noChangeArrowheads="1"/>
          </p:cNvSpPr>
          <p:nvPr/>
        </p:nvSpPr>
        <p:spPr bwMode="auto">
          <a:xfrm>
            <a:off x="806450" y="46402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90498" name="Text Box 34"/>
          <p:cNvSpPr txBox="1">
            <a:spLocks noChangeArrowheads="1"/>
          </p:cNvSpPr>
          <p:nvPr/>
        </p:nvSpPr>
        <p:spPr bwMode="auto">
          <a:xfrm>
            <a:off x="811213" y="50863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90499" name="Text Box 35"/>
          <p:cNvSpPr txBox="1">
            <a:spLocks noChangeArrowheads="1"/>
          </p:cNvSpPr>
          <p:nvPr/>
        </p:nvSpPr>
        <p:spPr bwMode="auto">
          <a:xfrm>
            <a:off x="914400" y="1143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90500" name="Text Box 36"/>
          <p:cNvSpPr txBox="1">
            <a:spLocks noChangeArrowheads="1"/>
          </p:cNvSpPr>
          <p:nvPr/>
        </p:nvSpPr>
        <p:spPr bwMode="auto">
          <a:xfrm>
            <a:off x="563563" y="4181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90501" name="Text Box 37"/>
          <p:cNvSpPr txBox="1">
            <a:spLocks noChangeArrowheads="1"/>
          </p:cNvSpPr>
          <p:nvPr/>
        </p:nvSpPr>
        <p:spPr bwMode="auto">
          <a:xfrm>
            <a:off x="800100" y="55816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502" name="Text Box 38"/>
          <p:cNvSpPr txBox="1">
            <a:spLocks noChangeArrowheads="1"/>
          </p:cNvSpPr>
          <p:nvPr/>
        </p:nvSpPr>
        <p:spPr bwMode="auto">
          <a:xfrm>
            <a:off x="790575" y="59817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19050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18428"/>
              </p:ext>
            </p:extLst>
          </p:nvPr>
        </p:nvGraphicFramePr>
        <p:xfrm>
          <a:off x="1295400" y="19050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4953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35" name="Line 71"/>
          <p:cNvSpPr>
            <a:spLocks noChangeShapeType="1"/>
          </p:cNvSpPr>
          <p:nvPr/>
        </p:nvSpPr>
        <p:spPr bwMode="auto">
          <a:xfrm flipH="1" flipV="1">
            <a:off x="914400" y="1524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36" name="Text Box 72"/>
          <p:cNvSpPr txBox="1">
            <a:spLocks noChangeArrowheads="1"/>
          </p:cNvSpPr>
          <p:nvPr/>
        </p:nvSpPr>
        <p:spPr bwMode="auto">
          <a:xfrm>
            <a:off x="1265238" y="1457325"/>
            <a:ext cx="19143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00  </a:t>
            </a:r>
            <a:r>
              <a:rPr lang="en-US" dirty="0" smtClean="0">
                <a:solidFill>
                  <a:srgbClr val="FFFFFF"/>
                </a:solidFill>
              </a:rPr>
              <a:t>   01     11     10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0537" name="Text Box 73"/>
          <p:cNvSpPr txBox="1">
            <a:spLocks noChangeArrowheads="1"/>
          </p:cNvSpPr>
          <p:nvPr/>
        </p:nvSpPr>
        <p:spPr bwMode="auto">
          <a:xfrm>
            <a:off x="806450" y="18970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90538" name="Text Box 74"/>
          <p:cNvSpPr txBox="1">
            <a:spLocks noChangeArrowheads="1"/>
          </p:cNvSpPr>
          <p:nvPr/>
        </p:nvSpPr>
        <p:spPr bwMode="auto">
          <a:xfrm>
            <a:off x="811213" y="23431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90539" name="Text Box 75"/>
          <p:cNvSpPr txBox="1">
            <a:spLocks noChangeArrowheads="1"/>
          </p:cNvSpPr>
          <p:nvPr/>
        </p:nvSpPr>
        <p:spPr bwMode="auto">
          <a:xfrm>
            <a:off x="914400" y="38862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90540" name="Text Box 76"/>
          <p:cNvSpPr txBox="1">
            <a:spLocks noChangeArrowheads="1"/>
          </p:cNvSpPr>
          <p:nvPr/>
        </p:nvSpPr>
        <p:spPr bwMode="auto">
          <a:xfrm>
            <a:off x="533400" y="1447800"/>
            <a:ext cx="506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90541" name="Text Box 77"/>
          <p:cNvSpPr txBox="1">
            <a:spLocks noChangeArrowheads="1"/>
          </p:cNvSpPr>
          <p:nvPr/>
        </p:nvSpPr>
        <p:spPr bwMode="auto">
          <a:xfrm>
            <a:off x="800100" y="28384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542" name="Text Box 78"/>
          <p:cNvSpPr txBox="1">
            <a:spLocks noChangeArrowheads="1"/>
          </p:cNvSpPr>
          <p:nvPr/>
        </p:nvSpPr>
        <p:spPr bwMode="auto">
          <a:xfrm>
            <a:off x="790575" y="32385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779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Multiplexer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962025"/>
            <a:ext cx="5105400" cy="5681663"/>
          </a:xfrm>
        </p:spPr>
        <p:txBody>
          <a:bodyPr/>
          <a:lstStyle/>
          <a:p>
            <a:r>
              <a:rPr lang="en-US" dirty="0"/>
              <a:t>A multiplexer selects between multiple inputs</a:t>
            </a:r>
          </a:p>
          <a:p>
            <a:pPr lvl="1"/>
            <a:r>
              <a:rPr lang="en-US" dirty="0"/>
              <a:t>out = a, if d = 0</a:t>
            </a:r>
          </a:p>
          <a:p>
            <a:pPr lvl="1"/>
            <a:r>
              <a:rPr lang="en-US" dirty="0"/>
              <a:t>out = b, if d = 1</a:t>
            </a:r>
          </a:p>
          <a:p>
            <a:pPr lvl="1"/>
            <a:endParaRPr lang="en-US" dirty="0"/>
          </a:p>
          <a:p>
            <a:r>
              <a:rPr lang="en-US" dirty="0"/>
              <a:t>Build truth table</a:t>
            </a:r>
          </a:p>
          <a:p>
            <a:r>
              <a:rPr lang="en-US" dirty="0"/>
              <a:t>Minimize diagram</a:t>
            </a:r>
          </a:p>
          <a:p>
            <a:r>
              <a:rPr lang="en-US" dirty="0"/>
              <a:t>Derive logic diagram</a:t>
            </a:r>
          </a:p>
        </p:txBody>
      </p:sp>
      <p:grpSp>
        <p:nvGrpSpPr>
          <p:cNvPr id="21" name="Group 56"/>
          <p:cNvGrpSpPr>
            <a:grpSpLocks/>
          </p:cNvGrpSpPr>
          <p:nvPr/>
        </p:nvGrpSpPr>
        <p:grpSpPr bwMode="auto">
          <a:xfrm>
            <a:off x="533400" y="1600200"/>
            <a:ext cx="1758950" cy="1541463"/>
            <a:chOff x="122" y="1147"/>
            <a:chExt cx="1654" cy="1804"/>
          </a:xfrm>
        </p:grpSpPr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624" y="1152"/>
              <a:ext cx="960" cy="10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3" name="Line 58"/>
            <p:cNvSpPr>
              <a:spLocks noChangeShapeType="1"/>
            </p:cNvSpPr>
            <p:nvPr/>
          </p:nvSpPr>
          <p:spPr bwMode="auto">
            <a:xfrm flipH="1">
              <a:off x="432" y="13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4" name="Line 59"/>
            <p:cNvSpPr>
              <a:spLocks noChangeShapeType="1"/>
            </p:cNvSpPr>
            <p:nvPr/>
          </p:nvSpPr>
          <p:spPr bwMode="auto">
            <a:xfrm flipH="1">
              <a:off x="432" y="192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5" name="Line 60"/>
            <p:cNvSpPr>
              <a:spLocks noChangeShapeType="1"/>
            </p:cNvSpPr>
            <p:nvPr/>
          </p:nvSpPr>
          <p:spPr bwMode="auto">
            <a:xfrm flipH="1">
              <a:off x="1584" y="16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6" name="Line 61"/>
            <p:cNvSpPr>
              <a:spLocks noChangeShapeType="1"/>
            </p:cNvSpPr>
            <p:nvPr/>
          </p:nvSpPr>
          <p:spPr bwMode="auto">
            <a:xfrm flipH="1" flipV="1">
              <a:off x="1056" y="21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7" name="Text Box 62"/>
            <p:cNvSpPr txBox="1">
              <a:spLocks noChangeArrowheads="1"/>
            </p:cNvSpPr>
            <p:nvPr/>
          </p:nvSpPr>
          <p:spPr bwMode="auto">
            <a:xfrm>
              <a:off x="122" y="11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/>
          </p:nvSpPr>
          <p:spPr bwMode="auto">
            <a:xfrm>
              <a:off x="122" y="1723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843" y="23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d</a:t>
              </a:r>
            </a:p>
          </p:txBody>
        </p:sp>
      </p:grpSp>
      <p:graphicFrame>
        <p:nvGraphicFramePr>
          <p:cNvPr id="1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72218"/>
              </p:ext>
            </p:extLst>
          </p:nvPr>
        </p:nvGraphicFramePr>
        <p:xfrm>
          <a:off x="990600" y="3352800"/>
          <a:ext cx="2362200" cy="3017520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144000" cy="5638800"/>
          </a:xfrm>
        </p:spPr>
        <p:txBody>
          <a:bodyPr/>
          <a:lstStyle/>
          <a:p>
            <a:r>
              <a:rPr lang="en-US" dirty="0" smtClean="0"/>
              <a:t>Binary (two symbols: true and false) is the basis of Logic Design</a:t>
            </a:r>
          </a:p>
          <a:p>
            <a:endParaRPr lang="en-US" dirty="0"/>
          </a:p>
          <a:p>
            <a:r>
              <a:rPr lang="en-US" dirty="0" smtClean="0"/>
              <a:t>More than one Logic Circuit can implement same Logic function.  Use Algebra (Identities) or Truth Tables to show equivalence.</a:t>
            </a:r>
          </a:p>
          <a:p>
            <a:endParaRPr lang="en-US" dirty="0"/>
          </a:p>
          <a:p>
            <a:r>
              <a:rPr lang="en-US" dirty="0" smtClean="0"/>
              <a:t>Any logic function can be implemented as “sum of products”.  </a:t>
            </a:r>
            <a:r>
              <a:rPr lang="en-US" dirty="0" err="1" smtClean="0"/>
              <a:t>Karnaugh</a:t>
            </a:r>
            <a:r>
              <a:rPr lang="en-US" dirty="0" smtClean="0"/>
              <a:t> Maps minimize number of gates.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/>
              <a:t>From Transistors to Gates to Logic </a:t>
            </a:r>
            <a:r>
              <a:rPr lang="en-US" dirty="0" smtClean="0"/>
              <a:t>Circuits</a:t>
            </a:r>
            <a:endParaRPr lang="en-US" dirty="0"/>
          </a:p>
          <a:p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Logic Gates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From 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transistors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Truth Tables</a:t>
            </a:r>
          </a:p>
          <a:p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Logic  Circuits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Identity 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Laws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From Truth Tables to Circuits (Sum of Products)</a:t>
            </a:r>
          </a:p>
          <a:p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Logic Circuit Minimization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Algebraic Manipulations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Truth 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Tables (</a:t>
            </a:r>
            <a:r>
              <a:rPr lang="en-US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Karnaugh</a:t>
            </a:r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Maps) </a:t>
            </a:r>
          </a:p>
          <a:p>
            <a:r>
              <a:rPr lang="en-US" dirty="0"/>
              <a:t>Transistors (electronic switch)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/>
          <p:cNvSpPr>
            <a:spLocks noChangeArrowheads="1"/>
          </p:cNvSpPr>
          <p:nvPr/>
        </p:nvSpPr>
        <p:spPr bwMode="auto">
          <a:xfrm>
            <a:off x="228600" y="1012825"/>
            <a:ext cx="4454525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Helvetica" charset="0"/>
              </a:rPr>
              <a:t>NMOS </a:t>
            </a:r>
            <a:r>
              <a:rPr lang="en-US" sz="2800" dirty="0">
                <a:latin typeface="Helvetica" charset="0"/>
              </a:rPr>
              <a:t>Transistor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 smtClean="0">
              <a:latin typeface="Helvetica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en-US" sz="1000" dirty="0" smtClean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Helvetica" charset="0"/>
              </a:rPr>
              <a:t>Connect source to drain when V</a:t>
            </a:r>
            <a:r>
              <a:rPr lang="en-US" sz="2800" baseline="-25000" dirty="0" smtClean="0">
                <a:latin typeface="Helvetica" charset="0"/>
              </a:rPr>
              <a:t>G</a:t>
            </a:r>
            <a:r>
              <a:rPr lang="en-US" sz="2800" dirty="0" smtClean="0">
                <a:latin typeface="Helvetica" charset="0"/>
              </a:rPr>
              <a:t> = </a:t>
            </a:r>
            <a:r>
              <a:rPr lang="en-US" sz="2800" dirty="0" err="1" smtClean="0">
                <a:latin typeface="Helvetica" charset="0"/>
              </a:rPr>
              <a:t>V</a:t>
            </a:r>
            <a:r>
              <a:rPr lang="en-US" sz="2800" baseline="-25000" dirty="0" err="1" smtClean="0">
                <a:latin typeface="Helvetica" charset="0"/>
              </a:rPr>
              <a:t>supply</a:t>
            </a:r>
            <a:endParaRPr lang="en-US" sz="2800" baseline="-25000" dirty="0" smtClean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Helvetica" charset="0"/>
              </a:rPr>
              <a:t>N-channel transistor</a:t>
            </a:r>
            <a:endParaRPr lang="en-US" sz="2800" dirty="0">
              <a:latin typeface="Helvetica" charset="0"/>
            </a:endParaRPr>
          </a:p>
        </p:txBody>
      </p:sp>
      <p:sp>
        <p:nvSpPr>
          <p:cNvPr id="1218583" name="Text Box 23"/>
          <p:cNvSpPr txBox="1">
            <a:spLocks noChangeArrowheads="1"/>
          </p:cNvSpPr>
          <p:nvPr/>
        </p:nvSpPr>
        <p:spPr bwMode="auto">
          <a:xfrm>
            <a:off x="304800" y="3124200"/>
            <a:ext cx="1050288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 = 0 V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85" name="Text Box 25"/>
          <p:cNvSpPr txBox="1">
            <a:spLocks noChangeArrowheads="1"/>
          </p:cNvSpPr>
          <p:nvPr/>
        </p:nvSpPr>
        <p:spPr bwMode="auto">
          <a:xfrm>
            <a:off x="76200" y="2281061"/>
            <a:ext cx="458780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G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73" name="Line 13"/>
          <p:cNvSpPr>
            <a:spLocks noChangeShapeType="1"/>
          </p:cNvSpPr>
          <p:nvPr/>
        </p:nvSpPr>
        <p:spPr bwMode="auto">
          <a:xfrm>
            <a:off x="457200" y="254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4" name="Line 14"/>
          <p:cNvSpPr>
            <a:spLocks noChangeShapeType="1"/>
          </p:cNvSpPr>
          <p:nvPr/>
        </p:nvSpPr>
        <p:spPr bwMode="auto">
          <a:xfrm>
            <a:off x="1524000" y="16335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5" name="Line 15"/>
          <p:cNvSpPr>
            <a:spLocks noChangeShapeType="1"/>
          </p:cNvSpPr>
          <p:nvPr/>
        </p:nvSpPr>
        <p:spPr bwMode="auto">
          <a:xfrm>
            <a:off x="1524000" y="30051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6" name="Line 16"/>
          <p:cNvSpPr>
            <a:spLocks noChangeShapeType="1"/>
          </p:cNvSpPr>
          <p:nvPr/>
        </p:nvSpPr>
        <p:spPr bwMode="auto">
          <a:xfrm>
            <a:off x="1219200" y="2090738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7" name="Line 17"/>
          <p:cNvSpPr>
            <a:spLocks noChangeShapeType="1"/>
          </p:cNvSpPr>
          <p:nvPr/>
        </p:nvSpPr>
        <p:spPr bwMode="auto">
          <a:xfrm>
            <a:off x="1219200" y="3005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8" name="Line 18"/>
          <p:cNvSpPr>
            <a:spLocks noChangeShapeType="1"/>
          </p:cNvSpPr>
          <p:nvPr/>
        </p:nvSpPr>
        <p:spPr bwMode="auto">
          <a:xfrm>
            <a:off x="1219200" y="20907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9" name="Line 19"/>
          <p:cNvSpPr>
            <a:spLocks noChangeShapeType="1"/>
          </p:cNvSpPr>
          <p:nvPr/>
        </p:nvSpPr>
        <p:spPr bwMode="auto">
          <a:xfrm>
            <a:off x="1066800" y="2090738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19200" y="3462338"/>
            <a:ext cx="650875" cy="195262"/>
            <a:chOff x="6996113" y="3538538"/>
            <a:chExt cx="650875" cy="19526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996113" y="3538538"/>
              <a:ext cx="65087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239000" y="37338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148513" y="36576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390826" y="1587656"/>
            <a:ext cx="650875" cy="2069944"/>
            <a:chOff x="7882041" y="1663856"/>
            <a:chExt cx="650875" cy="2069944"/>
          </a:xfrm>
        </p:grpSpPr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8206100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8206100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8206100" y="2149475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882041" y="3538538"/>
              <a:ext cx="650875" cy="195262"/>
              <a:chOff x="6996113" y="3538538"/>
              <a:chExt cx="650875" cy="19526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6996113" y="3538538"/>
                <a:ext cx="65087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39000" y="37338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7148513" y="3657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/>
          <p:cNvGrpSpPr/>
          <p:nvPr/>
        </p:nvGrpSpPr>
        <p:grpSpPr>
          <a:xfrm>
            <a:off x="3733800" y="1587656"/>
            <a:ext cx="650875" cy="2069944"/>
            <a:chOff x="8528283" y="1663856"/>
            <a:chExt cx="650875" cy="2069944"/>
          </a:xfrm>
        </p:grpSpPr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8852342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8852342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8680682" y="2121057"/>
              <a:ext cx="171659" cy="9428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528283" y="3538538"/>
              <a:ext cx="650875" cy="195262"/>
              <a:chOff x="6996113" y="3538538"/>
              <a:chExt cx="650875" cy="19526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996113" y="3538538"/>
                <a:ext cx="65087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239000" y="37338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148513" y="3657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1355088" y="2253361"/>
            <a:ext cx="1322798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G </a:t>
            </a:r>
            <a:r>
              <a:rPr lang="en-US" dirty="0" smtClean="0">
                <a:latin typeface="Arial" charset="0"/>
              </a:rPr>
              <a:t>= </a:t>
            </a: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 smtClean="0">
                <a:latin typeface="Arial" charset="0"/>
              </a:rPr>
              <a:t>Supply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971800" y="2344292"/>
            <a:ext cx="104708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G </a:t>
            </a:r>
            <a:r>
              <a:rPr lang="en-US" dirty="0" smtClean="0">
                <a:latin typeface="Arial" charset="0"/>
              </a:rPr>
              <a:t>= 0 V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en-US" dirty="0" smtClean="0"/>
              <a:t>MOS </a:t>
            </a:r>
            <a:r>
              <a:rPr lang="en-US" dirty="0"/>
              <a:t>and P</a:t>
            </a:r>
            <a:r>
              <a:rPr lang="en-US" dirty="0" smtClean="0"/>
              <a:t>MOS </a:t>
            </a:r>
            <a:r>
              <a:rPr lang="en-US" dirty="0"/>
              <a:t>Transistors</a:t>
            </a:r>
          </a:p>
        </p:txBody>
      </p:sp>
      <p:sp>
        <p:nvSpPr>
          <p:cNvPr id="1218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38737" y="990600"/>
            <a:ext cx="4386263" cy="5465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PMOS Transistor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endParaRPr lang="en-US" sz="1000" dirty="0" smtClean="0"/>
          </a:p>
          <a:p>
            <a:r>
              <a:rPr lang="en-US" sz="2800" dirty="0" smtClean="0"/>
              <a:t>Connect source to drain when V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 = 0 V</a:t>
            </a:r>
          </a:p>
          <a:p>
            <a:r>
              <a:rPr lang="en-US" sz="2800" dirty="0" smtClean="0"/>
              <a:t>P-channel transistor</a:t>
            </a:r>
            <a:endParaRPr lang="en-US" sz="2800" dirty="0"/>
          </a:p>
        </p:txBody>
      </p:sp>
      <p:sp>
        <p:nvSpPr>
          <p:cNvPr id="1218565" name="Line 5"/>
          <p:cNvSpPr>
            <a:spLocks noChangeShapeType="1"/>
          </p:cNvSpPr>
          <p:nvPr/>
        </p:nvSpPr>
        <p:spPr bwMode="auto">
          <a:xfrm>
            <a:off x="4964112" y="26035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6" name="Line 6"/>
          <p:cNvSpPr>
            <a:spLocks noChangeShapeType="1"/>
          </p:cNvSpPr>
          <p:nvPr/>
        </p:nvSpPr>
        <p:spPr bwMode="auto">
          <a:xfrm>
            <a:off x="6259512" y="1689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7" name="Line 7"/>
          <p:cNvSpPr>
            <a:spLocks noChangeShapeType="1"/>
          </p:cNvSpPr>
          <p:nvPr/>
        </p:nvSpPr>
        <p:spPr bwMode="auto">
          <a:xfrm>
            <a:off x="6259512" y="30607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8" name="Line 8"/>
          <p:cNvSpPr>
            <a:spLocks noChangeShapeType="1"/>
          </p:cNvSpPr>
          <p:nvPr/>
        </p:nvSpPr>
        <p:spPr bwMode="auto">
          <a:xfrm>
            <a:off x="5954712" y="21463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9" name="Line 9"/>
          <p:cNvSpPr>
            <a:spLocks noChangeShapeType="1"/>
          </p:cNvSpPr>
          <p:nvPr/>
        </p:nvSpPr>
        <p:spPr bwMode="auto">
          <a:xfrm>
            <a:off x="5954712" y="30607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0" name="Line 10"/>
          <p:cNvSpPr>
            <a:spLocks noChangeShapeType="1"/>
          </p:cNvSpPr>
          <p:nvPr/>
        </p:nvSpPr>
        <p:spPr bwMode="auto">
          <a:xfrm>
            <a:off x="5954712" y="21463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1" name="Line 11"/>
          <p:cNvSpPr>
            <a:spLocks noChangeShapeType="1"/>
          </p:cNvSpPr>
          <p:nvPr/>
        </p:nvSpPr>
        <p:spPr bwMode="auto">
          <a:xfrm>
            <a:off x="5802312" y="21463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2" name="Oval 12"/>
          <p:cNvSpPr>
            <a:spLocks noChangeArrowheads="1"/>
          </p:cNvSpPr>
          <p:nvPr/>
        </p:nvSpPr>
        <p:spPr bwMode="auto">
          <a:xfrm>
            <a:off x="5572124" y="2528887"/>
            <a:ext cx="155575" cy="1555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4" name="Text Box 24"/>
          <p:cNvSpPr txBox="1">
            <a:spLocks noChangeArrowheads="1"/>
          </p:cNvSpPr>
          <p:nvPr/>
        </p:nvSpPr>
        <p:spPr bwMode="auto">
          <a:xfrm>
            <a:off x="4805362" y="2206625"/>
            <a:ext cx="458780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G</a:t>
            </a:r>
            <a:endParaRPr lang="en-US" baseline="-25000" dirty="0">
              <a:latin typeface="Arial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8523496" y="1659093"/>
            <a:ext cx="0" cy="1841344"/>
            <a:chOff x="8206100" y="1663856"/>
            <a:chExt cx="0" cy="1841344"/>
          </a:xfrm>
        </p:grpSpPr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8206100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>
              <a:off x="8206100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8206100" y="2149475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32635" y="1659093"/>
            <a:ext cx="173036" cy="1841344"/>
            <a:chOff x="8680682" y="1663856"/>
            <a:chExt cx="173036" cy="1841344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>
              <a:off x="8852342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>
              <a:off x="8852342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 flipH="1">
              <a:off x="8680682" y="2151064"/>
              <a:ext cx="173036" cy="8810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5992402" y="2328373"/>
            <a:ext cx="1322798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G </a:t>
            </a:r>
            <a:r>
              <a:rPr lang="en-US" dirty="0" smtClean="0">
                <a:latin typeface="Arial" charset="0"/>
              </a:rPr>
              <a:t>= </a:t>
            </a: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 smtClean="0">
                <a:latin typeface="Arial" charset="0"/>
              </a:rPr>
              <a:t>Supply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7543800" y="2399854"/>
            <a:ext cx="104708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G </a:t>
            </a:r>
            <a:r>
              <a:rPr lang="en-US" dirty="0" smtClean="0">
                <a:latin typeface="Arial" charset="0"/>
              </a:rPr>
              <a:t>= 0 V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7" name="Text Box 22"/>
          <p:cNvSpPr txBox="1">
            <a:spLocks noChangeArrowheads="1"/>
          </p:cNvSpPr>
          <p:nvPr/>
        </p:nvSpPr>
        <p:spPr bwMode="auto">
          <a:xfrm>
            <a:off x="1066800" y="1588029"/>
            <a:ext cx="449162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D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1846057" y="1600200"/>
            <a:ext cx="973343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D </a:t>
            </a:r>
            <a:r>
              <a:rPr lang="en-US" dirty="0" smtClean="0">
                <a:latin typeface="Arial" charset="0"/>
              </a:rPr>
              <a:t>= 0V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5000" y="3620869"/>
            <a:ext cx="1824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switch</a:t>
            </a:r>
          </a:p>
          <a:p>
            <a:r>
              <a:rPr lang="en-US" dirty="0" smtClean="0"/>
              <a:t>When V</a:t>
            </a:r>
            <a:r>
              <a:rPr lang="en-US" baseline="-25000" dirty="0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supply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7559625" y="3581400"/>
            <a:ext cx="1603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Closed switch</a:t>
            </a:r>
          </a:p>
          <a:p>
            <a:pPr algn="r"/>
            <a:r>
              <a:rPr lang="en-US" dirty="0" smtClean="0"/>
              <a:t>When V</a:t>
            </a:r>
            <a:r>
              <a:rPr lang="en-US" baseline="-25000" dirty="0" smtClean="0"/>
              <a:t>G</a:t>
            </a:r>
            <a:r>
              <a:rPr lang="en-US" dirty="0" smtClean="0"/>
              <a:t> =  0 V</a:t>
            </a:r>
            <a:endParaRPr lang="en-US" baseline="-25000" dirty="0"/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5802312" y="1295400"/>
            <a:ext cx="780983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</a:t>
            </a:r>
            <a:r>
              <a:rPr lang="en-US" baseline="-25000" dirty="0" err="1" smtClean="0">
                <a:latin typeface="Arial" charset="0"/>
              </a:rPr>
              <a:t>upply</a:t>
            </a:r>
            <a:endParaRPr lang="en-US" baseline="-25000" dirty="0">
              <a:latin typeface="Arial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918020" y="1676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5029200" y="1722749"/>
            <a:ext cx="1300356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6000"/>
              </a:lnSpc>
              <a:buClr>
                <a:srgbClr val="40458C"/>
              </a:buClr>
              <a:buSzPct val="100000"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= </a:t>
            </a:r>
            <a:r>
              <a:rPr lang="en-US" dirty="0" err="1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supply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6889569" y="1295400"/>
            <a:ext cx="780983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</a:t>
            </a:r>
            <a:r>
              <a:rPr lang="en-US" baseline="-25000" dirty="0" err="1" smtClean="0">
                <a:latin typeface="Arial" charset="0"/>
              </a:rPr>
              <a:t>upply</a:t>
            </a:r>
            <a:endParaRPr lang="en-US" baseline="-25000" dirty="0"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7005277" y="1676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20"/>
          <p:cNvSpPr txBox="1">
            <a:spLocks noChangeArrowheads="1"/>
          </p:cNvSpPr>
          <p:nvPr/>
        </p:nvSpPr>
        <p:spPr bwMode="auto">
          <a:xfrm>
            <a:off x="8108769" y="1295400"/>
            <a:ext cx="780983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</a:t>
            </a:r>
            <a:r>
              <a:rPr lang="en-US" baseline="-25000" dirty="0" err="1" smtClean="0">
                <a:latin typeface="Arial" charset="0"/>
              </a:rPr>
              <a:t>upply</a:t>
            </a:r>
            <a:endParaRPr lang="en-US" baseline="-25000" dirty="0"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8224477" y="1676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21"/>
          <p:cNvSpPr txBox="1">
            <a:spLocks noChangeArrowheads="1"/>
          </p:cNvSpPr>
          <p:nvPr/>
        </p:nvSpPr>
        <p:spPr bwMode="auto">
          <a:xfrm>
            <a:off x="5638800" y="3179762"/>
            <a:ext cx="44916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D</a:t>
            </a:r>
            <a:endParaRPr lang="en-US" baseline="-25000" dirty="0"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90800" y="5603080"/>
            <a:ext cx="4204529" cy="1200329"/>
            <a:chOff x="3308044" y="5638800"/>
            <a:chExt cx="4204529" cy="1200329"/>
          </a:xfrm>
        </p:grpSpPr>
        <p:sp>
          <p:nvSpPr>
            <p:cNvPr id="2" name="TextBox 1"/>
            <p:cNvSpPr txBox="1"/>
            <p:nvPr/>
          </p:nvSpPr>
          <p:spPr>
            <a:xfrm>
              <a:off x="3327709" y="5638800"/>
              <a:ext cx="4184864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S</a:t>
              </a:r>
              <a:r>
                <a:rPr lang="en-US" dirty="0" smtClean="0"/>
                <a:t>: voltage at the source</a:t>
              </a:r>
            </a:p>
            <a:p>
              <a:r>
                <a:rPr lang="en-US" dirty="0" smtClean="0"/>
                <a:t>V</a:t>
              </a:r>
              <a:r>
                <a:rPr lang="en-US" baseline="-25000" dirty="0" smtClean="0"/>
                <a:t>D</a:t>
              </a:r>
              <a:r>
                <a:rPr lang="en-US" dirty="0" smtClean="0"/>
                <a:t>: voltage at the drain</a:t>
              </a:r>
            </a:p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supply</a:t>
              </a:r>
              <a:r>
                <a:rPr lang="en-US" dirty="0" smtClean="0"/>
                <a:t>: max voltage (aka a logical 1)</a:t>
              </a:r>
            </a:p>
            <a:p>
              <a:r>
                <a:rPr lang="en-US" dirty="0" smtClean="0"/>
                <a:t>         (ground): min voltage (aka a logical 0)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308044" y="6596418"/>
              <a:ext cx="560386" cy="152044"/>
              <a:chOff x="3865562" y="3657956"/>
              <a:chExt cx="650875" cy="152044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3865562" y="3657956"/>
                <a:ext cx="65087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4129087" y="38100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038600" y="3733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/>
          <p:cNvCxnSpPr/>
          <p:nvPr/>
        </p:nvCxnSpPr>
        <p:spPr>
          <a:xfrm>
            <a:off x="4572000" y="685800"/>
            <a:ext cx="0" cy="4917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22"/>
          <p:cNvSpPr txBox="1">
            <a:spLocks noChangeArrowheads="1"/>
          </p:cNvSpPr>
          <p:nvPr/>
        </p:nvSpPr>
        <p:spPr bwMode="auto">
          <a:xfrm>
            <a:off x="7525917" y="3104261"/>
            <a:ext cx="1287532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V</a:t>
            </a:r>
            <a:r>
              <a:rPr lang="en-US" baseline="-25000" dirty="0" smtClean="0">
                <a:latin typeface="Arial" charset="0"/>
              </a:rPr>
              <a:t>D </a:t>
            </a:r>
            <a:r>
              <a:rPr lang="en-US" dirty="0" smtClean="0">
                <a:latin typeface="Arial" charset="0"/>
              </a:rPr>
              <a:t>= </a:t>
            </a: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 smtClean="0">
                <a:latin typeface="Arial" charset="0"/>
              </a:rPr>
              <a:t>supply</a:t>
            </a:r>
            <a:endParaRPr lang="en-US" baseline="-25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1218564" grpId="0" build="p"/>
      <p:bldP spid="1218565" grpId="0" animBg="1"/>
      <p:bldP spid="1218566" grpId="0" animBg="1"/>
      <p:bldP spid="1218567" grpId="0" animBg="1"/>
      <p:bldP spid="1218568" grpId="0" animBg="1"/>
      <p:bldP spid="1218569" grpId="0" animBg="1"/>
      <p:bldP spid="1218570" grpId="0" animBg="1"/>
      <p:bldP spid="1218571" grpId="0" animBg="1"/>
      <p:bldP spid="1218572" grpId="0" animBg="1"/>
      <p:bldP spid="1218584" grpId="0"/>
      <p:bldP spid="72" grpId="0"/>
      <p:bldP spid="74" grpId="0"/>
      <p:bldP spid="78" grpId="0"/>
      <p:bldP spid="79" grpId="0"/>
      <p:bldP spid="80" grpId="0"/>
      <p:bldP spid="81" grpId="0"/>
      <p:bldP spid="83" grpId="0"/>
      <p:bldP spid="84" grpId="0"/>
      <p:bldP spid="86" grpId="0"/>
      <p:bldP spid="88" grpId="0"/>
      <p:bldP spid="9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/>
          <p:cNvSpPr>
            <a:spLocks noChangeArrowheads="1"/>
          </p:cNvSpPr>
          <p:nvPr/>
        </p:nvSpPr>
        <p:spPr bwMode="auto">
          <a:xfrm>
            <a:off x="228600" y="1012825"/>
            <a:ext cx="4454525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Helvetica" charset="0"/>
              </a:rPr>
              <a:t>NMOS </a:t>
            </a:r>
            <a:r>
              <a:rPr lang="en-US" sz="2800" dirty="0">
                <a:latin typeface="Helvetica" charset="0"/>
              </a:rPr>
              <a:t>Transistor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1000" dirty="0" smtClean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Helvetica" charset="0"/>
              </a:rPr>
              <a:t>Connect source to drain when gate = 1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Helvetica" charset="0"/>
              </a:rPr>
              <a:t>N-channel transistor</a:t>
            </a:r>
            <a:endParaRPr lang="en-US" sz="2800" dirty="0">
              <a:latin typeface="Helvetica" charset="0"/>
            </a:endParaRPr>
          </a:p>
        </p:txBody>
      </p:sp>
      <p:sp>
        <p:nvSpPr>
          <p:cNvPr id="1218582" name="Text Box 22"/>
          <p:cNvSpPr txBox="1">
            <a:spLocks noChangeArrowheads="1"/>
          </p:cNvSpPr>
          <p:nvPr/>
        </p:nvSpPr>
        <p:spPr bwMode="auto">
          <a:xfrm>
            <a:off x="1066800" y="1588029"/>
            <a:ext cx="351378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D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83" name="Text Box 23"/>
          <p:cNvSpPr txBox="1">
            <a:spLocks noChangeArrowheads="1"/>
          </p:cNvSpPr>
          <p:nvPr/>
        </p:nvSpPr>
        <p:spPr bwMode="auto">
          <a:xfrm>
            <a:off x="609600" y="3124200"/>
            <a:ext cx="883575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latin typeface="Arial" charset="0"/>
              </a:rPr>
              <a:t>S = 0V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85" name="Text Box 25"/>
          <p:cNvSpPr txBox="1">
            <a:spLocks noChangeArrowheads="1"/>
          </p:cNvSpPr>
          <p:nvPr/>
        </p:nvSpPr>
        <p:spPr bwMode="auto">
          <a:xfrm>
            <a:off x="76200" y="2281061"/>
            <a:ext cx="36420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G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73" name="Line 13"/>
          <p:cNvSpPr>
            <a:spLocks noChangeShapeType="1"/>
          </p:cNvSpPr>
          <p:nvPr/>
        </p:nvSpPr>
        <p:spPr bwMode="auto">
          <a:xfrm>
            <a:off x="457200" y="254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4" name="Line 14"/>
          <p:cNvSpPr>
            <a:spLocks noChangeShapeType="1"/>
          </p:cNvSpPr>
          <p:nvPr/>
        </p:nvSpPr>
        <p:spPr bwMode="auto">
          <a:xfrm>
            <a:off x="1524000" y="16335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5" name="Line 15"/>
          <p:cNvSpPr>
            <a:spLocks noChangeShapeType="1"/>
          </p:cNvSpPr>
          <p:nvPr/>
        </p:nvSpPr>
        <p:spPr bwMode="auto">
          <a:xfrm>
            <a:off x="1524000" y="30051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6" name="Line 16"/>
          <p:cNvSpPr>
            <a:spLocks noChangeShapeType="1"/>
          </p:cNvSpPr>
          <p:nvPr/>
        </p:nvSpPr>
        <p:spPr bwMode="auto">
          <a:xfrm>
            <a:off x="1219200" y="2090738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7" name="Line 17"/>
          <p:cNvSpPr>
            <a:spLocks noChangeShapeType="1"/>
          </p:cNvSpPr>
          <p:nvPr/>
        </p:nvSpPr>
        <p:spPr bwMode="auto">
          <a:xfrm>
            <a:off x="1219200" y="3005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8" name="Line 18"/>
          <p:cNvSpPr>
            <a:spLocks noChangeShapeType="1"/>
          </p:cNvSpPr>
          <p:nvPr/>
        </p:nvSpPr>
        <p:spPr bwMode="auto">
          <a:xfrm>
            <a:off x="1219200" y="20907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9" name="Line 19"/>
          <p:cNvSpPr>
            <a:spLocks noChangeShapeType="1"/>
          </p:cNvSpPr>
          <p:nvPr/>
        </p:nvSpPr>
        <p:spPr bwMode="auto">
          <a:xfrm>
            <a:off x="1066800" y="2090738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19200" y="3462338"/>
            <a:ext cx="650875" cy="195262"/>
            <a:chOff x="6996113" y="3538538"/>
            <a:chExt cx="650875" cy="19526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996113" y="3538538"/>
              <a:ext cx="65087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239000" y="37338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148513" y="36576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390826" y="1587656"/>
            <a:ext cx="650875" cy="2069944"/>
            <a:chOff x="7882041" y="1663856"/>
            <a:chExt cx="650875" cy="2069944"/>
          </a:xfrm>
        </p:grpSpPr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8206100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8206100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8206100" y="2149475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882041" y="3538538"/>
              <a:ext cx="650875" cy="195262"/>
              <a:chOff x="6996113" y="3538538"/>
              <a:chExt cx="650875" cy="19526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6996113" y="3538538"/>
                <a:ext cx="65087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39000" y="37338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7148513" y="3657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/>
          <p:cNvGrpSpPr/>
          <p:nvPr/>
        </p:nvGrpSpPr>
        <p:grpSpPr>
          <a:xfrm>
            <a:off x="3733800" y="1587656"/>
            <a:ext cx="650875" cy="2069944"/>
            <a:chOff x="8528283" y="1663856"/>
            <a:chExt cx="650875" cy="2069944"/>
          </a:xfrm>
        </p:grpSpPr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8852342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8852342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8680682" y="2121057"/>
              <a:ext cx="171659" cy="9428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8528283" y="3538538"/>
              <a:ext cx="650875" cy="195262"/>
              <a:chOff x="6996113" y="3538538"/>
              <a:chExt cx="650875" cy="19526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996113" y="3538538"/>
                <a:ext cx="65087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239000" y="37338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148513" y="36576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1752600" y="2337505"/>
            <a:ext cx="734496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G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1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3048000" y="2344292"/>
            <a:ext cx="734496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G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0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en-US" dirty="0" smtClean="0"/>
              <a:t>MOS </a:t>
            </a:r>
            <a:r>
              <a:rPr lang="en-US" dirty="0"/>
              <a:t>and P</a:t>
            </a:r>
            <a:r>
              <a:rPr lang="en-US" dirty="0" smtClean="0"/>
              <a:t>MOS </a:t>
            </a:r>
            <a:r>
              <a:rPr lang="en-US" dirty="0"/>
              <a:t>Transistors</a:t>
            </a:r>
          </a:p>
        </p:txBody>
      </p:sp>
      <p:sp>
        <p:nvSpPr>
          <p:cNvPr id="1218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38737" y="990600"/>
            <a:ext cx="4386263" cy="54657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PMOS Transistor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endParaRPr lang="en-US" sz="1000" dirty="0" smtClean="0"/>
          </a:p>
          <a:p>
            <a:r>
              <a:rPr lang="en-US" sz="2800" dirty="0" smtClean="0"/>
              <a:t>Connect source to drain when gate = 0</a:t>
            </a:r>
          </a:p>
          <a:p>
            <a:r>
              <a:rPr lang="en-US" sz="2800" dirty="0" smtClean="0"/>
              <a:t>P-channel transistor</a:t>
            </a:r>
            <a:endParaRPr lang="en-US" sz="2800" dirty="0"/>
          </a:p>
        </p:txBody>
      </p:sp>
      <p:sp>
        <p:nvSpPr>
          <p:cNvPr id="1218565" name="Line 5"/>
          <p:cNvSpPr>
            <a:spLocks noChangeShapeType="1"/>
          </p:cNvSpPr>
          <p:nvPr/>
        </p:nvSpPr>
        <p:spPr bwMode="auto">
          <a:xfrm>
            <a:off x="4964112" y="26035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6" name="Line 6"/>
          <p:cNvSpPr>
            <a:spLocks noChangeShapeType="1"/>
          </p:cNvSpPr>
          <p:nvPr/>
        </p:nvSpPr>
        <p:spPr bwMode="auto">
          <a:xfrm>
            <a:off x="6259512" y="1689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7" name="Line 7"/>
          <p:cNvSpPr>
            <a:spLocks noChangeShapeType="1"/>
          </p:cNvSpPr>
          <p:nvPr/>
        </p:nvSpPr>
        <p:spPr bwMode="auto">
          <a:xfrm>
            <a:off x="6259512" y="30607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8" name="Line 8"/>
          <p:cNvSpPr>
            <a:spLocks noChangeShapeType="1"/>
          </p:cNvSpPr>
          <p:nvPr/>
        </p:nvSpPr>
        <p:spPr bwMode="auto">
          <a:xfrm>
            <a:off x="5954712" y="21463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69" name="Line 9"/>
          <p:cNvSpPr>
            <a:spLocks noChangeShapeType="1"/>
          </p:cNvSpPr>
          <p:nvPr/>
        </p:nvSpPr>
        <p:spPr bwMode="auto">
          <a:xfrm>
            <a:off x="5954712" y="30607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0" name="Line 10"/>
          <p:cNvSpPr>
            <a:spLocks noChangeShapeType="1"/>
          </p:cNvSpPr>
          <p:nvPr/>
        </p:nvSpPr>
        <p:spPr bwMode="auto">
          <a:xfrm>
            <a:off x="5954712" y="21463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1" name="Line 11"/>
          <p:cNvSpPr>
            <a:spLocks noChangeShapeType="1"/>
          </p:cNvSpPr>
          <p:nvPr/>
        </p:nvSpPr>
        <p:spPr bwMode="auto">
          <a:xfrm>
            <a:off x="5802312" y="21463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72" name="Oval 12"/>
          <p:cNvSpPr>
            <a:spLocks noChangeArrowheads="1"/>
          </p:cNvSpPr>
          <p:nvPr/>
        </p:nvSpPr>
        <p:spPr bwMode="auto">
          <a:xfrm>
            <a:off x="5572124" y="2528887"/>
            <a:ext cx="155575" cy="1555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0" name="Text Box 20"/>
          <p:cNvSpPr txBox="1">
            <a:spLocks noChangeArrowheads="1"/>
          </p:cNvSpPr>
          <p:nvPr/>
        </p:nvSpPr>
        <p:spPr bwMode="auto">
          <a:xfrm>
            <a:off x="5802312" y="1295400"/>
            <a:ext cx="780983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</a:t>
            </a:r>
            <a:r>
              <a:rPr lang="en-US" baseline="-25000" dirty="0" err="1" smtClean="0">
                <a:latin typeface="Arial" charset="0"/>
              </a:rPr>
              <a:t>upply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81" name="Text Box 21"/>
          <p:cNvSpPr txBox="1">
            <a:spLocks noChangeArrowheads="1"/>
          </p:cNvSpPr>
          <p:nvPr/>
        </p:nvSpPr>
        <p:spPr bwMode="auto">
          <a:xfrm>
            <a:off x="5638800" y="3179762"/>
            <a:ext cx="351378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D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218584" name="Text Box 24"/>
          <p:cNvSpPr txBox="1">
            <a:spLocks noChangeArrowheads="1"/>
          </p:cNvSpPr>
          <p:nvPr/>
        </p:nvSpPr>
        <p:spPr bwMode="auto">
          <a:xfrm>
            <a:off x="4805362" y="2206625"/>
            <a:ext cx="36420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G</a:t>
            </a:r>
            <a:endParaRPr lang="en-US" baseline="-25000" dirty="0">
              <a:latin typeface="Arial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8523496" y="1659093"/>
            <a:ext cx="0" cy="1841344"/>
            <a:chOff x="8206100" y="1663856"/>
            <a:chExt cx="0" cy="1841344"/>
          </a:xfrm>
        </p:grpSpPr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8206100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>
              <a:off x="8206100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8206100" y="2149475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132635" y="1659093"/>
            <a:ext cx="173036" cy="1841344"/>
            <a:chOff x="8680682" y="1663856"/>
            <a:chExt cx="173036" cy="1841344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>
              <a:off x="8852342" y="1663856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>
              <a:off x="8852342" y="3048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6"/>
            <p:cNvSpPr>
              <a:spLocks noChangeShapeType="1"/>
            </p:cNvSpPr>
            <p:nvPr/>
          </p:nvSpPr>
          <p:spPr bwMode="auto">
            <a:xfrm flipH="1">
              <a:off x="8680682" y="2151064"/>
              <a:ext cx="173036" cy="8810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6335712" y="2328373"/>
            <a:ext cx="734496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G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</a:t>
            </a:r>
            <a:r>
              <a:rPr lang="en-US" dirty="0">
                <a:latin typeface="Arial" charset="0"/>
              </a:rPr>
              <a:t>1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7543800" y="2399854"/>
            <a:ext cx="734496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G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0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1846057" y="1600200"/>
            <a:ext cx="72167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D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0</a:t>
            </a:r>
            <a:endParaRPr lang="en-US" baseline="-250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3620869"/>
            <a:ext cx="1824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switch</a:t>
            </a:r>
          </a:p>
          <a:p>
            <a:r>
              <a:rPr lang="en-US" dirty="0" smtClean="0"/>
              <a:t>When V</a:t>
            </a:r>
            <a:r>
              <a:rPr lang="en-US" baseline="-25000" dirty="0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supply</a:t>
            </a:r>
            <a:endParaRPr lang="en-US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7559625" y="3581400"/>
            <a:ext cx="1603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Closed switch</a:t>
            </a:r>
          </a:p>
          <a:p>
            <a:pPr algn="r"/>
            <a:r>
              <a:rPr lang="en-US" dirty="0" smtClean="0"/>
              <a:t>When V</a:t>
            </a:r>
            <a:r>
              <a:rPr lang="en-US" baseline="-25000" dirty="0" smtClean="0"/>
              <a:t>G</a:t>
            </a:r>
            <a:r>
              <a:rPr lang="en-US" dirty="0" smtClean="0"/>
              <a:t> =  0 V</a:t>
            </a:r>
            <a:endParaRPr lang="en-US" baseline="-250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5918020" y="1676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5029200" y="1722749"/>
            <a:ext cx="1197764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6000"/>
              </a:lnSpc>
              <a:buClr>
                <a:srgbClr val="40458C"/>
              </a:buClr>
              <a:buSzPct val="100000"/>
            </a:pPr>
            <a:r>
              <a:rPr lang="en-US" dirty="0">
                <a:latin typeface="Arial" charset="0"/>
              </a:rPr>
              <a:t>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= </a:t>
            </a:r>
            <a:r>
              <a:rPr lang="en-US" dirty="0" err="1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supply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6889569" y="1295400"/>
            <a:ext cx="780983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</a:t>
            </a:r>
            <a:r>
              <a:rPr lang="en-US" baseline="-25000" dirty="0" err="1" smtClean="0">
                <a:latin typeface="Arial" charset="0"/>
              </a:rPr>
              <a:t>upply</a:t>
            </a:r>
            <a:endParaRPr lang="en-US" baseline="-25000" dirty="0">
              <a:latin typeface="Arial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7005277" y="1676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8108769" y="1295400"/>
            <a:ext cx="780983" cy="3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err="1" smtClean="0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s</a:t>
            </a:r>
            <a:r>
              <a:rPr lang="en-US" baseline="-25000" dirty="0" err="1" smtClean="0">
                <a:latin typeface="Arial" charset="0"/>
              </a:rPr>
              <a:t>upply</a:t>
            </a:r>
            <a:endParaRPr lang="en-US" baseline="-25000" dirty="0">
              <a:latin typeface="Arial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8224477" y="1676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7696200" y="3124200"/>
            <a:ext cx="721672" cy="41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>
                <a:latin typeface="Arial" charset="0"/>
              </a:rPr>
              <a:t>D</a:t>
            </a: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=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1</a:t>
            </a:r>
            <a:endParaRPr lang="en-US" baseline="-25000" dirty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590800" y="5603080"/>
            <a:ext cx="4204529" cy="1200329"/>
            <a:chOff x="3308044" y="5638800"/>
            <a:chExt cx="4204529" cy="1200329"/>
          </a:xfrm>
        </p:grpSpPr>
        <p:sp>
          <p:nvSpPr>
            <p:cNvPr id="88" name="TextBox 87"/>
            <p:cNvSpPr txBox="1"/>
            <p:nvPr/>
          </p:nvSpPr>
          <p:spPr>
            <a:xfrm>
              <a:off x="3327709" y="5638800"/>
              <a:ext cx="4184864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S</a:t>
              </a:r>
              <a:r>
                <a:rPr lang="en-US" dirty="0" smtClean="0"/>
                <a:t>: voltage at the source</a:t>
              </a:r>
            </a:p>
            <a:p>
              <a:r>
                <a:rPr lang="en-US" dirty="0" smtClean="0"/>
                <a:t>V</a:t>
              </a:r>
              <a:r>
                <a:rPr lang="en-US" baseline="-25000" dirty="0" smtClean="0"/>
                <a:t>D</a:t>
              </a:r>
              <a:r>
                <a:rPr lang="en-US" dirty="0" smtClean="0"/>
                <a:t>: voltage at the drain</a:t>
              </a:r>
            </a:p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supply</a:t>
              </a:r>
              <a:r>
                <a:rPr lang="en-US" dirty="0" smtClean="0"/>
                <a:t>: max voltage (aka a logical </a:t>
              </a:r>
              <a:r>
                <a:rPr lang="en-US" dirty="0" smtClean="0">
                  <a:solidFill>
                    <a:schemeClr val="accent1"/>
                  </a:solidFill>
                </a:rPr>
                <a:t>1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         (ground): min voltage (aka a logical </a:t>
              </a:r>
              <a:r>
                <a:rPr lang="en-US" dirty="0" smtClean="0">
                  <a:solidFill>
                    <a:schemeClr val="accent1"/>
                  </a:solidFill>
                </a:rPr>
                <a:t>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308044" y="6596418"/>
              <a:ext cx="560386" cy="152044"/>
              <a:chOff x="3865562" y="3657956"/>
              <a:chExt cx="650875" cy="152044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3865562" y="3657956"/>
                <a:ext cx="65087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129087" y="38100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4038600" y="37338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3" name="Straight Connector 92"/>
          <p:cNvCxnSpPr/>
          <p:nvPr/>
        </p:nvCxnSpPr>
        <p:spPr>
          <a:xfrm>
            <a:off x="4572000" y="685800"/>
            <a:ext cx="0" cy="4917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13" y="1011238"/>
            <a:ext cx="3328987" cy="5054600"/>
          </a:xfrm>
        </p:spPr>
        <p:txBody>
          <a:bodyPr/>
          <a:lstStyle/>
          <a:p>
            <a:r>
              <a:rPr lang="en-US" dirty="0"/>
              <a:t>Either (OR)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(AND)</a:t>
            </a:r>
          </a:p>
          <a:p>
            <a:endParaRPr lang="en-US" dirty="0"/>
          </a:p>
        </p:txBody>
      </p:sp>
      <p:grpSp>
        <p:nvGrpSpPr>
          <p:cNvPr id="1212420" name="Group 4"/>
          <p:cNvGrpSpPr>
            <a:grpSpLocks/>
          </p:cNvGrpSpPr>
          <p:nvPr/>
        </p:nvGrpSpPr>
        <p:grpSpPr bwMode="auto">
          <a:xfrm>
            <a:off x="762000" y="2743200"/>
            <a:ext cx="3048000" cy="811213"/>
            <a:chOff x="384" y="1745"/>
            <a:chExt cx="1920" cy="511"/>
          </a:xfrm>
        </p:grpSpPr>
        <p:sp>
          <p:nvSpPr>
            <p:cNvPr id="1212421" name="Line 5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22" name="Oval 6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23" name="Line 7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24" name="Oval 8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25" name="Line 9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2426" name="Group 10"/>
          <p:cNvGrpSpPr>
            <a:grpSpLocks/>
          </p:cNvGrpSpPr>
          <p:nvPr/>
        </p:nvGrpSpPr>
        <p:grpSpPr bwMode="auto">
          <a:xfrm>
            <a:off x="762000" y="1600200"/>
            <a:ext cx="3048000" cy="811213"/>
            <a:chOff x="384" y="1745"/>
            <a:chExt cx="1920" cy="511"/>
          </a:xfrm>
        </p:grpSpPr>
        <p:sp>
          <p:nvSpPr>
            <p:cNvPr id="1212427" name="Line 11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28" name="Oval 12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29" name="Line 13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30" name="Oval 14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31" name="Line 15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2432" name="Group 16"/>
          <p:cNvGrpSpPr>
            <a:grpSpLocks/>
          </p:cNvGrpSpPr>
          <p:nvPr/>
        </p:nvGrpSpPr>
        <p:grpSpPr bwMode="auto">
          <a:xfrm>
            <a:off x="533400" y="5486400"/>
            <a:ext cx="3048000" cy="811213"/>
            <a:chOff x="384" y="1745"/>
            <a:chExt cx="1920" cy="511"/>
          </a:xfrm>
        </p:grpSpPr>
        <p:sp>
          <p:nvSpPr>
            <p:cNvPr id="1212433" name="Line 17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34" name="Oval 18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35" name="Line 19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36" name="Oval 20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37" name="Line 21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2438" name="Group 22"/>
          <p:cNvGrpSpPr>
            <a:grpSpLocks/>
          </p:cNvGrpSpPr>
          <p:nvPr/>
        </p:nvGrpSpPr>
        <p:grpSpPr bwMode="auto">
          <a:xfrm>
            <a:off x="533400" y="4419600"/>
            <a:ext cx="3048000" cy="811213"/>
            <a:chOff x="384" y="1745"/>
            <a:chExt cx="1920" cy="511"/>
          </a:xfrm>
        </p:grpSpPr>
        <p:sp>
          <p:nvSpPr>
            <p:cNvPr id="1212439" name="Line 23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40" name="Oval 24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41" name="Line 25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442" name="Oval 26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443" name="Line 27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2444" name="Line 28"/>
          <p:cNvSpPr>
            <a:spLocks noChangeShapeType="1"/>
          </p:cNvSpPr>
          <p:nvPr/>
        </p:nvSpPr>
        <p:spPr bwMode="auto">
          <a:xfrm flipV="1">
            <a:off x="762000" y="1828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5" name="Text Box 29"/>
          <p:cNvSpPr txBox="1">
            <a:spLocks noChangeArrowheads="1"/>
          </p:cNvSpPr>
          <p:nvPr/>
        </p:nvSpPr>
        <p:spPr bwMode="auto">
          <a:xfrm>
            <a:off x="609600" y="1295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 dirty="0"/>
              <a:t>+</a:t>
            </a:r>
          </a:p>
        </p:txBody>
      </p:sp>
      <p:sp>
        <p:nvSpPr>
          <p:cNvPr id="1212446" name="Litebulb"/>
          <p:cNvSpPr>
            <a:spLocks noEditPoints="1" noChangeArrowheads="1"/>
          </p:cNvSpPr>
          <p:nvPr/>
        </p:nvSpPr>
        <p:spPr bwMode="auto">
          <a:xfrm>
            <a:off x="4038600" y="12192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447" name="Line 31"/>
          <p:cNvSpPr>
            <a:spLocks noChangeShapeType="1"/>
          </p:cNvSpPr>
          <p:nvPr/>
        </p:nvSpPr>
        <p:spPr bwMode="auto">
          <a:xfrm>
            <a:off x="3810000" y="2209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8" name="Line 3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9" name="Line 33"/>
          <p:cNvSpPr>
            <a:spLocks noChangeShapeType="1"/>
          </p:cNvSpPr>
          <p:nvPr/>
        </p:nvSpPr>
        <p:spPr bwMode="auto">
          <a:xfrm flipV="1">
            <a:off x="45720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0" name="Line 34"/>
          <p:cNvSpPr>
            <a:spLocks noChangeShapeType="1"/>
          </p:cNvSpPr>
          <p:nvPr/>
        </p:nvSpPr>
        <p:spPr bwMode="auto">
          <a:xfrm flipH="1"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1" name="Text Box 35"/>
          <p:cNvSpPr txBox="1">
            <a:spLocks noChangeArrowheads="1"/>
          </p:cNvSpPr>
          <p:nvPr/>
        </p:nvSpPr>
        <p:spPr bwMode="auto">
          <a:xfrm>
            <a:off x="4953000" y="21336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-</a:t>
            </a:r>
          </a:p>
        </p:txBody>
      </p:sp>
      <p:sp>
        <p:nvSpPr>
          <p:cNvPr id="1212452" name="Line 36"/>
          <p:cNvSpPr>
            <a:spLocks noChangeShapeType="1"/>
          </p:cNvSpPr>
          <p:nvPr/>
        </p:nvSpPr>
        <p:spPr bwMode="auto">
          <a:xfrm>
            <a:off x="35814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3" name="Line 37"/>
          <p:cNvSpPr>
            <a:spLocks noChangeShapeType="1"/>
          </p:cNvSpPr>
          <p:nvPr/>
        </p:nvSpPr>
        <p:spPr bwMode="auto">
          <a:xfrm>
            <a:off x="3581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4" name="Line 38"/>
          <p:cNvSpPr>
            <a:spLocks noChangeShapeType="1"/>
          </p:cNvSpPr>
          <p:nvPr/>
        </p:nvSpPr>
        <p:spPr bwMode="auto">
          <a:xfrm flipV="1">
            <a:off x="43434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5" name="Line 39"/>
          <p:cNvSpPr>
            <a:spLocks noChangeShapeType="1"/>
          </p:cNvSpPr>
          <p:nvPr/>
        </p:nvSpPr>
        <p:spPr bwMode="auto">
          <a:xfrm flipH="1">
            <a:off x="533400" y="5334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6" name="Line 40"/>
          <p:cNvSpPr>
            <a:spLocks noChangeShapeType="1"/>
          </p:cNvSpPr>
          <p:nvPr/>
        </p:nvSpPr>
        <p:spPr bwMode="auto">
          <a:xfrm flipH="1" flipV="1">
            <a:off x="533400" y="5334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7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458" name="Line 42"/>
          <p:cNvSpPr>
            <a:spLocks noChangeShapeType="1"/>
          </p:cNvSpPr>
          <p:nvPr/>
        </p:nvSpPr>
        <p:spPr bwMode="auto">
          <a:xfrm flipH="1" flipV="1">
            <a:off x="4495800" y="5029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9" name="Text Box 43"/>
          <p:cNvSpPr txBox="1">
            <a:spLocks noChangeArrowheads="1"/>
          </p:cNvSpPr>
          <p:nvPr/>
        </p:nvSpPr>
        <p:spPr bwMode="auto">
          <a:xfrm>
            <a:off x="4724400" y="4724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-</a:t>
            </a:r>
          </a:p>
        </p:txBody>
      </p:sp>
      <p:graphicFrame>
        <p:nvGraphicFramePr>
          <p:cNvPr id="4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412141"/>
              </p:ext>
            </p:extLst>
          </p:nvPr>
        </p:nvGraphicFramePr>
        <p:xfrm>
          <a:off x="5943600" y="2057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graphicFrame>
        <p:nvGraphicFramePr>
          <p:cNvPr id="5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783083"/>
              </p:ext>
            </p:extLst>
          </p:nvPr>
        </p:nvGraphicFramePr>
        <p:xfrm>
          <a:off x="5943600" y="4724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5867400" y="166108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378502" y="4551334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0592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Inverter</a:t>
            </a:r>
          </a:p>
        </p:txBody>
      </p:sp>
      <p:graphicFrame>
        <p:nvGraphicFramePr>
          <p:cNvPr id="122265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099383"/>
              </p:ext>
            </p:extLst>
          </p:nvPr>
        </p:nvGraphicFramePr>
        <p:xfrm>
          <a:off x="762000" y="4267200"/>
          <a:ext cx="1524000" cy="155448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2673" name="Rectangle 17"/>
          <p:cNvSpPr>
            <a:spLocks noChangeArrowheads="1"/>
          </p:cNvSpPr>
          <p:nvPr/>
        </p:nvSpPr>
        <p:spPr bwMode="auto">
          <a:xfrm>
            <a:off x="5410200" y="1381125"/>
            <a:ext cx="41148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Function: NOT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Called an inverter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Symbol: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Useful for taking the inverse of an input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12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1200" dirty="0">
                <a:latin typeface="Helvetica" charset="0"/>
              </a:rPr>
              <a:t>CMOS: complementary-symmetry metal</a:t>
            </a:r>
            <a:r>
              <a:rPr lang="en-US" sz="1200" b="1" dirty="0">
                <a:latin typeface="Helvetica" charset="0"/>
              </a:rPr>
              <a:t>–oxide–semiconductor</a:t>
            </a:r>
            <a:endParaRPr lang="en-US" sz="1200" dirty="0">
              <a:latin typeface="Helvetica" charset="0"/>
            </a:endParaRPr>
          </a:p>
        </p:txBody>
      </p:sp>
      <p:sp>
        <p:nvSpPr>
          <p:cNvPr id="1222674" name="AutoShape 18"/>
          <p:cNvSpPr>
            <a:spLocks noChangeArrowheads="1"/>
          </p:cNvSpPr>
          <p:nvPr/>
        </p:nvSpPr>
        <p:spPr bwMode="auto">
          <a:xfrm rot="5400000">
            <a:off x="6591300" y="2867025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2675" name="Oval 19"/>
          <p:cNvSpPr>
            <a:spLocks noChangeArrowheads="1"/>
          </p:cNvSpPr>
          <p:nvPr/>
        </p:nvSpPr>
        <p:spPr bwMode="auto">
          <a:xfrm>
            <a:off x="7172325" y="3094038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2676" name="Line 20"/>
          <p:cNvSpPr>
            <a:spLocks noChangeShapeType="1"/>
          </p:cNvSpPr>
          <p:nvPr/>
        </p:nvSpPr>
        <p:spPr bwMode="auto">
          <a:xfrm flipH="1">
            <a:off x="6105525" y="31702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2677" name="Line 21"/>
          <p:cNvSpPr>
            <a:spLocks noChangeShapeType="1"/>
          </p:cNvSpPr>
          <p:nvPr/>
        </p:nvSpPr>
        <p:spPr bwMode="auto">
          <a:xfrm flipH="1" flipV="1">
            <a:off x="7324725" y="3170238"/>
            <a:ext cx="263525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2678" name="Text Box 22"/>
          <p:cNvSpPr txBox="1">
            <a:spLocks noChangeArrowheads="1"/>
          </p:cNvSpPr>
          <p:nvPr/>
        </p:nvSpPr>
        <p:spPr bwMode="auto">
          <a:xfrm>
            <a:off x="5559425" y="2940050"/>
            <a:ext cx="4222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in</a:t>
            </a:r>
          </a:p>
        </p:txBody>
      </p:sp>
      <p:sp>
        <p:nvSpPr>
          <p:cNvPr id="1222679" name="Text Box 23"/>
          <p:cNvSpPr txBox="1">
            <a:spLocks noChangeArrowheads="1"/>
          </p:cNvSpPr>
          <p:nvPr/>
        </p:nvSpPr>
        <p:spPr bwMode="auto">
          <a:xfrm>
            <a:off x="7696200" y="2905125"/>
            <a:ext cx="608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out</a:t>
            </a:r>
          </a:p>
        </p:txBody>
      </p:sp>
      <p:sp>
        <p:nvSpPr>
          <p:cNvPr id="1222680" name="Text Box 24"/>
          <p:cNvSpPr txBox="1">
            <a:spLocks noChangeArrowheads="1"/>
          </p:cNvSpPr>
          <p:nvPr/>
        </p:nvSpPr>
        <p:spPr bwMode="auto">
          <a:xfrm>
            <a:off x="685800" y="5791200"/>
            <a:ext cx="1641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Truth table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27776" y="1295400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177009" y="2560085"/>
            <a:ext cx="486954" cy="5511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5" name="Line 1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929463" y="2777223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 type="oval"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6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055" y="2341844"/>
            <a:ext cx="1223" cy="43537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7" name="Line 1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056" y="2777223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8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752056" y="2341845"/>
            <a:ext cx="177408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9" name="Line 2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663963" y="2341844"/>
            <a:ext cx="1223" cy="43537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0" name="Line 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82375" y="1754087"/>
            <a:ext cx="353592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1" name="Line 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934829" y="1319811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2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32944" y="1971224"/>
            <a:ext cx="1885" cy="3846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3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758645" y="1536949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4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8645" y="1971224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5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758645" y="1536948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6" name="Line 1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69330" y="1536949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7" name="Oval 1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35968" y="1718815"/>
            <a:ext cx="90539" cy="73849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3400" y="1752600"/>
            <a:ext cx="314789" cy="415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8862" y="1752600"/>
            <a:ext cx="608138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out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2776" y="1012570"/>
            <a:ext cx="942974" cy="415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Vdd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 = hi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0376" y="2722061"/>
            <a:ext cx="1056466" cy="415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Vss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 = </a:t>
            </a:r>
            <a:r>
              <a:rPr lang="en-US" dirty="0" err="1" smtClean="0">
                <a:solidFill>
                  <a:srgbClr val="FFFFFF"/>
                </a:solidFill>
                <a:latin typeface="+mj-lt"/>
              </a:rPr>
              <a:t>gnd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62" name="Straight Connector 61"/>
          <p:cNvCxnSpPr/>
          <p:nvPr>
            <p:custDataLst>
              <p:tags r:id="rId19"/>
            </p:custDataLst>
          </p:nvPr>
        </p:nvCxnSpPr>
        <p:spPr>
          <a:xfrm rot="5400000">
            <a:off x="774489" y="2157709"/>
            <a:ext cx="810407" cy="53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20"/>
            </p:custDataLst>
          </p:nvPr>
        </p:nvCxnSpPr>
        <p:spPr>
          <a:xfrm rot="10800000">
            <a:off x="723356" y="2127253"/>
            <a:ext cx="451945" cy="0"/>
          </a:xfrm>
          <a:prstGeom prst="line">
            <a:avLst/>
          </a:prstGeom>
          <a:ln w="285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1"/>
            </p:custDataLst>
          </p:nvPr>
        </p:nvCxnSpPr>
        <p:spPr>
          <a:xfrm>
            <a:off x="1929464" y="2127253"/>
            <a:ext cx="459021" cy="0"/>
          </a:xfrm>
          <a:prstGeom prst="line">
            <a:avLst/>
          </a:prstGeom>
          <a:ln w="285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627776" y="3005138"/>
            <a:ext cx="65087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870663" y="3200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780176" y="3124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14600" y="1828800"/>
            <a:ext cx="653022" cy="4158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 = 0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38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NAND Gate</a:t>
            </a:r>
          </a:p>
        </p:txBody>
      </p:sp>
      <p:graphicFrame>
        <p:nvGraphicFramePr>
          <p:cNvPr id="12247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19778"/>
              </p:ext>
            </p:extLst>
          </p:nvPr>
        </p:nvGraphicFramePr>
        <p:xfrm>
          <a:off x="304825" y="4067700"/>
          <a:ext cx="1600200" cy="25908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6858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4733" name="Rectangle 29"/>
          <p:cNvSpPr>
            <a:spLocks noChangeArrowheads="1"/>
          </p:cNvSpPr>
          <p:nvPr/>
        </p:nvSpPr>
        <p:spPr bwMode="auto">
          <a:xfrm>
            <a:off x="5334000" y="1017588"/>
            <a:ext cx="4114800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Function: NAND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Symbol: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</p:txBody>
      </p:sp>
      <p:sp>
        <p:nvSpPr>
          <p:cNvPr id="1224734" name="AutoShape 30"/>
          <p:cNvSpPr>
            <a:spLocks noChangeArrowheads="1"/>
          </p:cNvSpPr>
          <p:nvPr/>
        </p:nvSpPr>
        <p:spPr bwMode="auto">
          <a:xfrm>
            <a:off x="6324600" y="2160588"/>
            <a:ext cx="838200" cy="685800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4735" name="Line 31"/>
          <p:cNvSpPr>
            <a:spLocks noChangeShapeType="1"/>
          </p:cNvSpPr>
          <p:nvPr/>
        </p:nvSpPr>
        <p:spPr bwMode="auto">
          <a:xfrm flipH="1">
            <a:off x="6019800" y="231298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4736" name="Line 32"/>
          <p:cNvSpPr>
            <a:spLocks noChangeShapeType="1"/>
          </p:cNvSpPr>
          <p:nvPr/>
        </p:nvSpPr>
        <p:spPr bwMode="auto">
          <a:xfrm flipH="1">
            <a:off x="6019800" y="269398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4737" name="Text Box 33"/>
          <p:cNvSpPr txBox="1">
            <a:spLocks noChangeArrowheads="1"/>
          </p:cNvSpPr>
          <p:nvPr/>
        </p:nvSpPr>
        <p:spPr bwMode="auto">
          <a:xfrm>
            <a:off x="5638800" y="2389188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1224738" name="Text Box 34"/>
          <p:cNvSpPr txBox="1">
            <a:spLocks noChangeArrowheads="1"/>
          </p:cNvSpPr>
          <p:nvPr/>
        </p:nvSpPr>
        <p:spPr bwMode="auto">
          <a:xfrm>
            <a:off x="5638800" y="2008188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224739" name="Oval 35"/>
          <p:cNvSpPr>
            <a:spLocks noChangeArrowheads="1"/>
          </p:cNvSpPr>
          <p:nvPr/>
        </p:nvSpPr>
        <p:spPr bwMode="auto">
          <a:xfrm>
            <a:off x="7162800" y="2416175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4740" name="Line 36"/>
          <p:cNvSpPr>
            <a:spLocks noChangeShapeType="1"/>
          </p:cNvSpPr>
          <p:nvPr/>
        </p:nvSpPr>
        <p:spPr bwMode="auto">
          <a:xfrm flipH="1">
            <a:off x="7316787" y="24939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4741" name="Text Box 37"/>
          <p:cNvSpPr txBox="1">
            <a:spLocks noChangeArrowheads="1"/>
          </p:cNvSpPr>
          <p:nvPr/>
        </p:nvSpPr>
        <p:spPr bwMode="auto">
          <a:xfrm>
            <a:off x="7696200" y="2160588"/>
            <a:ext cx="608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out</a:t>
            </a:r>
          </a:p>
        </p:txBody>
      </p:sp>
      <p:sp>
        <p:nvSpPr>
          <p:cNvPr id="28" name="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450756" y="3542291"/>
            <a:ext cx="486954" cy="5511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29" name="Line 1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03210" y="3759429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 type="oval"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0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25802" y="3324050"/>
            <a:ext cx="1223" cy="43537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1" name="Line 1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25803" y="3759429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2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025803" y="3324051"/>
            <a:ext cx="177408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3" name="Line 2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37710" y="3324050"/>
            <a:ext cx="1223" cy="43537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4" name="Line 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456122" y="2736293"/>
            <a:ext cx="471462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5" name="Line 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26788" y="1295140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6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206691" y="2953430"/>
            <a:ext cx="1885" cy="3846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32392" y="2519155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32392" y="2953430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39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032392" y="2519154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0" name="Line 1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943077" y="2519155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00254" y="3992108"/>
            <a:ext cx="51473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261613" y="1293554"/>
            <a:ext cx="548102" cy="1586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3" name="Text 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84650" y="3293733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73262" y="2109188"/>
            <a:ext cx="608138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out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5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798025"/>
            <a:ext cx="667194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Vdd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 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091083" y="2452463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Line 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7077" y="1728313"/>
            <a:ext cx="187372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47127" y="1511175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0" name="Line 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47127" y="1945450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1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547127" y="1511174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2" name="Line 1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457812" y="1511175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3" name="Oval 1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24450" y="1693041"/>
            <a:ext cx="90539" cy="73849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4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850127" y="1444482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Line 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721422" y="1956528"/>
            <a:ext cx="3113" cy="333375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6" name="Line 1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527113" y="2288315"/>
            <a:ext cx="1444687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7" name="Line 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29366" y="1293553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8" name="Line 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939655" y="1726726"/>
            <a:ext cx="187372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59" name="Line 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349705" y="1509588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0" name="Line 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349705" y="1943863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1" name="Line 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349705" y="1509587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2" name="Line 1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260390" y="1509588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3" name="Oval 1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127028" y="1691454"/>
            <a:ext cx="90539" cy="73849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52705" y="1442895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5" name="Line 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1524000" y="1954941"/>
            <a:ext cx="3113" cy="333375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none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6" name="Line 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2302016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447371" y="1291967"/>
            <a:ext cx="548102" cy="1586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433515" y="798025"/>
            <a:ext cx="667194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Vdd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007412" y="4151085"/>
            <a:ext cx="583388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Vss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2147887" y="41910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057400" y="4114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2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NOR Gate</a:t>
            </a:r>
          </a:p>
        </p:txBody>
      </p:sp>
      <p:sp>
        <p:nvSpPr>
          <p:cNvPr id="63" name="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059448" y="1727665"/>
            <a:ext cx="405804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4" name="Line 1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818335" y="1298901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 type="oval"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5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640927" y="1516040"/>
            <a:ext cx="1223" cy="43537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6" name="Line 1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640928" y="1514936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7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640928" y="1950315"/>
            <a:ext cx="177408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8" name="Line 2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552835" y="1516040"/>
            <a:ext cx="1223" cy="43537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69" name="Line 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071247" y="2538073"/>
            <a:ext cx="353592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0" name="Line 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341913" y="3763190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1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821816" y="1937351"/>
            <a:ext cx="1885" cy="3846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2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647517" y="2320934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3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647517" y="2320935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4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47517" y="2755211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5" name="Line 1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558202" y="2320934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6" name="Oval 1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 flipV="1">
            <a:off x="2424840" y="2500598"/>
            <a:ext cx="90539" cy="73849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7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515379" y="1283360"/>
            <a:ext cx="51473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8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876738" y="3980328"/>
            <a:ext cx="548102" cy="1586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79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9775" y="1484620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38512" y="2736275"/>
            <a:ext cx="608138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out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Text 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875515" y="3980328"/>
            <a:ext cx="583388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Vss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2" name="Text 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5252" y="798266"/>
            <a:ext cx="667194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Vdd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3" name="Text 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06208" y="2265485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752202" y="3546053"/>
            <a:ext cx="310294" cy="1102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85" name="Line 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162252" y="3328914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86" name="Line 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62252" y="3328915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87" name="Line 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162252" y="3763191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88" name="Line 1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72937" y="3328914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89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65252" y="3296000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Line 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336547" y="2985565"/>
            <a:ext cx="3113" cy="333375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1" name="Line 1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2142238" y="2985566"/>
            <a:ext cx="1444687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2" name="Line 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2144491" y="3764777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3" name="Line 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1554779" y="3548742"/>
            <a:ext cx="32073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4" name="Line 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1964830" y="3330501"/>
            <a:ext cx="1224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5" name="Line 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1964830" y="3330502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1964830" y="3764778"/>
            <a:ext cx="177408" cy="110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7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1875515" y="3330501"/>
            <a:ext cx="1223" cy="435379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98" name="Text Box 3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267830" y="3297587"/>
            <a:ext cx="359673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9" name="Line 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139125" y="2987152"/>
            <a:ext cx="3113" cy="333375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none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100" name="Line 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824925" y="2756314"/>
            <a:ext cx="1224" cy="21713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 type="oval"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101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062496" y="3981915"/>
            <a:ext cx="548102" cy="1586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102" name="Text Box 3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048640" y="3980328"/>
            <a:ext cx="583388" cy="497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991" tIns="46795" rIns="89991" bIns="46795">
            <a:spAutoFit/>
          </a:bodyPr>
          <a:lstStyle/>
          <a:p>
            <a:pPr eaLnBrk="1" hangingPunct="1">
              <a:lnSpc>
                <a:spcPct val="116000"/>
              </a:lnSpc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Vss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Oval 1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 flipV="1">
            <a:off x="2443925" y="1698151"/>
            <a:ext cx="90539" cy="73849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endParaRPr lang="en-US">
              <a:ln w="28575">
                <a:solidFill>
                  <a:schemeClr val="tx1"/>
                </a:solidFill>
              </a:ln>
              <a:latin typeface="+mn-lt"/>
            </a:endParaRPr>
          </a:p>
        </p:txBody>
      </p:sp>
      <p:graphicFrame>
        <p:nvGraphicFramePr>
          <p:cNvPr id="5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682403"/>
              </p:ext>
            </p:extLst>
          </p:nvPr>
        </p:nvGraphicFramePr>
        <p:xfrm>
          <a:off x="365775" y="4114800"/>
          <a:ext cx="1371600" cy="2639060"/>
        </p:xfrm>
        <a:graphic>
          <a:graphicData uri="http://schemas.openxmlformats.org/drawingml/2006/table">
            <a:tbl>
              <a:tblPr/>
              <a:tblGrid>
                <a:gridCol w="360363"/>
                <a:gridCol w="325437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AutoShape 80"/>
          <p:cNvSpPr>
            <a:spLocks noChangeArrowheads="1"/>
          </p:cNvSpPr>
          <p:nvPr/>
        </p:nvSpPr>
        <p:spPr bwMode="auto">
          <a:xfrm flipH="1">
            <a:off x="4729162" y="2244725"/>
            <a:ext cx="1022350" cy="889000"/>
          </a:xfrm>
          <a:prstGeom prst="moon">
            <a:avLst>
              <a:gd name="adj" fmla="val 7169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" name="Line 81"/>
          <p:cNvSpPr>
            <a:spLocks noChangeShapeType="1"/>
          </p:cNvSpPr>
          <p:nvPr/>
        </p:nvSpPr>
        <p:spPr bwMode="auto">
          <a:xfrm flipH="1">
            <a:off x="4648200" y="251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" name="Line 82"/>
          <p:cNvSpPr>
            <a:spLocks noChangeShapeType="1"/>
          </p:cNvSpPr>
          <p:nvPr/>
        </p:nvSpPr>
        <p:spPr bwMode="auto">
          <a:xfrm flipH="1">
            <a:off x="4648200" y="2895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" name="Text Box 83"/>
          <p:cNvSpPr txBox="1">
            <a:spLocks noChangeArrowheads="1"/>
          </p:cNvSpPr>
          <p:nvPr/>
        </p:nvSpPr>
        <p:spPr bwMode="auto">
          <a:xfrm>
            <a:off x="4267200" y="2590800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59" name="Text Box 84"/>
          <p:cNvSpPr txBox="1">
            <a:spLocks noChangeArrowheads="1"/>
          </p:cNvSpPr>
          <p:nvPr/>
        </p:nvSpPr>
        <p:spPr bwMode="auto">
          <a:xfrm>
            <a:off x="4267200" y="2209800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60" name="Oval 85"/>
          <p:cNvSpPr>
            <a:spLocks noChangeArrowheads="1"/>
          </p:cNvSpPr>
          <p:nvPr/>
        </p:nvSpPr>
        <p:spPr bwMode="auto">
          <a:xfrm>
            <a:off x="5762625" y="2617787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Line 86"/>
          <p:cNvSpPr>
            <a:spLocks noChangeShapeType="1"/>
          </p:cNvSpPr>
          <p:nvPr/>
        </p:nvSpPr>
        <p:spPr bwMode="auto">
          <a:xfrm flipH="1">
            <a:off x="5916612" y="26955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" name="Text Box 87"/>
          <p:cNvSpPr txBox="1">
            <a:spLocks noChangeArrowheads="1"/>
          </p:cNvSpPr>
          <p:nvPr/>
        </p:nvSpPr>
        <p:spPr bwMode="auto">
          <a:xfrm>
            <a:off x="6296025" y="2362200"/>
            <a:ext cx="608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>
                <a:latin typeface="Arial" charset="0"/>
              </a:rPr>
              <a:t>out</a:t>
            </a:r>
          </a:p>
        </p:txBody>
      </p:sp>
      <p:sp>
        <p:nvSpPr>
          <p:cNvPr id="104" name="Rectangle 29"/>
          <p:cNvSpPr>
            <a:spLocks noChangeArrowheads="1"/>
          </p:cNvSpPr>
          <p:nvPr/>
        </p:nvSpPr>
        <p:spPr bwMode="auto">
          <a:xfrm>
            <a:off x="3983038" y="1017588"/>
            <a:ext cx="4114800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Function: </a:t>
            </a:r>
            <a:r>
              <a:rPr lang="en-US" sz="2800" dirty="0" smtClean="0">
                <a:latin typeface="Helvetica" charset="0"/>
              </a:rPr>
              <a:t>NOR</a:t>
            </a: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Symbol: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 (Revisited)</a:t>
            </a:r>
            <a:endParaRPr lang="en-US" dirty="0"/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1915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NAND and NOR are universal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Can implement any function with NAND or just NOR gates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useful for manufacturing</a:t>
            </a:r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23368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21844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24161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3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 (Revisited)</a:t>
            </a:r>
            <a:endParaRPr lang="en-US" dirty="0"/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7770813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NAND and NOR are universal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Can implement any function with NAND or just NOR gates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useful for </a:t>
            </a:r>
            <a:r>
              <a:rPr lang="en-US" sz="2400" dirty="0" smtClean="0"/>
              <a:t>manufacturing</a:t>
            </a:r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23368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21844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24161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876800" y="2016919"/>
            <a:ext cx="838200" cy="685800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572000" y="2169319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4572000" y="2550319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294187" y="2245519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b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294187" y="1864519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/>
              <a:t>a</a:t>
            </a:r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5715000" y="2272507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5868988" y="2350294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5934075" y="2083594"/>
            <a:ext cx="1482725" cy="533400"/>
            <a:chOff x="3654" y="1680"/>
            <a:chExt cx="934" cy="336"/>
          </a:xfrm>
        </p:grpSpPr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5791200" y="3312319"/>
            <a:ext cx="1482725" cy="533400"/>
            <a:chOff x="3654" y="1680"/>
            <a:chExt cx="934" cy="336"/>
          </a:xfrm>
        </p:grpSpPr>
        <p:sp>
          <p:nvSpPr>
            <p:cNvPr id="33" name="AutoShape 35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Oval 36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370387" y="3464719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b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4370387" y="3083719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</a:t>
            </a:r>
          </a:p>
        </p:txBody>
      </p:sp>
      <p:sp>
        <p:nvSpPr>
          <p:cNvPr id="39" name="AutoShape 49"/>
          <p:cNvSpPr>
            <a:spLocks noChangeArrowheads="1"/>
          </p:cNvSpPr>
          <p:nvPr/>
        </p:nvSpPr>
        <p:spPr bwMode="auto">
          <a:xfrm>
            <a:off x="4876800" y="950119"/>
            <a:ext cx="838200" cy="685800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flipH="1">
            <a:off x="4572000" y="1102519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 flipH="1">
            <a:off x="4572000" y="1483519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Oval 53"/>
          <p:cNvSpPr>
            <a:spLocks noChangeArrowheads="1"/>
          </p:cNvSpPr>
          <p:nvPr/>
        </p:nvSpPr>
        <p:spPr bwMode="auto">
          <a:xfrm>
            <a:off x="5715000" y="1205707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Line 54"/>
          <p:cNvSpPr>
            <a:spLocks noChangeShapeType="1"/>
          </p:cNvSpPr>
          <p:nvPr/>
        </p:nvSpPr>
        <p:spPr bwMode="auto">
          <a:xfrm flipH="1">
            <a:off x="5868988" y="1283494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Line 60"/>
          <p:cNvSpPr>
            <a:spLocks noChangeShapeType="1"/>
          </p:cNvSpPr>
          <p:nvPr/>
        </p:nvSpPr>
        <p:spPr bwMode="auto">
          <a:xfrm>
            <a:off x="4572000" y="1102519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Line 61"/>
          <p:cNvSpPr>
            <a:spLocks noChangeShapeType="1"/>
          </p:cNvSpPr>
          <p:nvPr/>
        </p:nvSpPr>
        <p:spPr bwMode="auto">
          <a:xfrm flipH="1">
            <a:off x="4419600" y="1254919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AutoShape 15"/>
          <p:cNvSpPr>
            <a:spLocks noChangeArrowheads="1"/>
          </p:cNvSpPr>
          <p:nvPr/>
        </p:nvSpPr>
        <p:spPr bwMode="auto">
          <a:xfrm flipH="1">
            <a:off x="4791742" y="3171362"/>
            <a:ext cx="833511" cy="812199"/>
          </a:xfrm>
          <a:prstGeom prst="moon">
            <a:avLst>
              <a:gd name="adj" fmla="val 7169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H="1">
            <a:off x="4725118" y="3417243"/>
            <a:ext cx="2494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H="1">
            <a:off x="4725118" y="3766234"/>
            <a:ext cx="2494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5644120" y="3499577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4294187" y="9144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798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Logic Gates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1038" y="1041400"/>
            <a:ext cx="4422775" cy="5445125"/>
          </a:xfrm>
        </p:spPr>
        <p:txBody>
          <a:bodyPr/>
          <a:lstStyle/>
          <a:p>
            <a:r>
              <a:rPr lang="en-US" sz="2800"/>
              <a:t>One can buy gates separately</a:t>
            </a:r>
          </a:p>
          <a:p>
            <a:pPr lvl="1"/>
            <a:r>
              <a:rPr lang="en-US" sz="2400"/>
              <a:t>ex. 74xxx series of integrated circuits</a:t>
            </a:r>
          </a:p>
          <a:p>
            <a:pPr lvl="1"/>
            <a:r>
              <a:rPr lang="en-US" sz="2400"/>
              <a:t>cost ~$1 per chip, mostly for packaging and testing</a:t>
            </a:r>
          </a:p>
          <a:p>
            <a:endParaRPr lang="en-US" sz="2800"/>
          </a:p>
          <a:p>
            <a:r>
              <a:rPr lang="en-US" sz="2800"/>
              <a:t>Cumbersome, but possible to build devices using gates put together manually</a:t>
            </a:r>
          </a:p>
        </p:txBody>
      </p:sp>
      <p:pic>
        <p:nvPicPr>
          <p:cNvPr id="1300484" name="Picture 4" descr="The image “http://upload.wikimedia.org/wikipedia/commons/thumb/2/26/7400.jpg/180px-7400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487488"/>
            <a:ext cx="345916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2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Then and Now</a:t>
            </a:r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23183"/>
            <a:ext cx="4984750" cy="2055813"/>
          </a:xfrm>
        </p:spPr>
        <p:txBody>
          <a:bodyPr/>
          <a:lstStyle/>
          <a:p>
            <a:r>
              <a:rPr lang="en-US" sz="2800" dirty="0"/>
              <a:t>The first transistor</a:t>
            </a:r>
          </a:p>
          <a:p>
            <a:pPr lvl="1"/>
            <a:r>
              <a:rPr lang="en-US" sz="2400" dirty="0"/>
              <a:t>on a workbench at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AT</a:t>
            </a:r>
            <a:r>
              <a:rPr lang="en-US" sz="2400" dirty="0"/>
              <a:t>&amp;T Bell Labs in </a:t>
            </a:r>
            <a:r>
              <a:rPr lang="en-US" sz="2400" dirty="0" smtClean="0"/>
              <a:t>1947</a:t>
            </a:r>
          </a:p>
          <a:p>
            <a:pPr lvl="1"/>
            <a:r>
              <a:rPr lang="en-US" sz="2400" dirty="0"/>
              <a:t>Bardeen, Brattain, and Shockley</a:t>
            </a:r>
          </a:p>
        </p:txBody>
      </p:sp>
      <p:pic>
        <p:nvPicPr>
          <p:cNvPr id="1220612" name="Picture 4" descr="transis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1053504"/>
            <a:ext cx="34194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0614" name="Rectangle 6"/>
          <p:cNvSpPr>
            <a:spLocks noChangeArrowheads="1"/>
          </p:cNvSpPr>
          <p:nvPr/>
        </p:nvSpPr>
        <p:spPr bwMode="auto">
          <a:xfrm>
            <a:off x="4493503" y="4523183"/>
            <a:ext cx="4535368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Helvetica" charset="0"/>
              </a:rPr>
              <a:t>An Intel </a:t>
            </a:r>
            <a:r>
              <a:rPr lang="en-US" sz="2800" dirty="0" err="1" smtClean="0">
                <a:latin typeface="Helvetica" charset="0"/>
              </a:rPr>
              <a:t>Westmere</a:t>
            </a:r>
            <a:endParaRPr lang="en-US" sz="2800" dirty="0">
              <a:latin typeface="Helvetica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r>
              <a:rPr lang="en-US" dirty="0" smtClean="0">
                <a:latin typeface="Helvetica" charset="0"/>
              </a:rPr>
              <a:t>1.17 billion transistors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r>
              <a:rPr lang="en-US" dirty="0" smtClean="0">
                <a:latin typeface="Helvetica" charset="0"/>
              </a:rPr>
              <a:t>240 square millimeters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</a:pPr>
            <a:r>
              <a:rPr lang="en-US" dirty="0" smtClean="0">
                <a:latin typeface="Helvetica" charset="0"/>
              </a:rPr>
              <a:t>Six processing cores</a:t>
            </a:r>
            <a:endParaRPr lang="en-US" dirty="0">
              <a:latin typeface="Helvetic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923" y="1072621"/>
            <a:ext cx="5053077" cy="26957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738" y="3796237"/>
            <a:ext cx="37897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www.theregister.co.uk</a:t>
            </a:r>
            <a:r>
              <a:rPr lang="en-US" sz="1000" dirty="0"/>
              <a:t>/2010/02/03/</a:t>
            </a:r>
            <a:r>
              <a:rPr lang="en-US" sz="1000" dirty="0" err="1"/>
              <a:t>intel_westmere_ep_preview</a:t>
            </a:r>
            <a:r>
              <a:rPr lang="en-US" sz="10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163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Most modern devices are made from billions of on /off switches called transistors</a:t>
            </a:r>
          </a:p>
          <a:p>
            <a:pPr lvl="1"/>
            <a:r>
              <a:rPr lang="en-US" dirty="0" smtClean="0"/>
              <a:t>We will build a processor in this course!</a:t>
            </a:r>
          </a:p>
          <a:p>
            <a:pPr lvl="1"/>
            <a:r>
              <a:rPr lang="en-US" dirty="0" smtClean="0"/>
              <a:t>Transistors made from semiconductor materials:</a:t>
            </a:r>
          </a:p>
          <a:p>
            <a:pPr lvl="2"/>
            <a:r>
              <a:rPr lang="en-US" dirty="0" smtClean="0"/>
              <a:t>MOSFET – Metal Oxide Semiconductor Field Effect Transistor</a:t>
            </a:r>
          </a:p>
          <a:p>
            <a:pPr lvl="2"/>
            <a:r>
              <a:rPr lang="en-US" dirty="0" smtClean="0"/>
              <a:t>NMOS, PMOS – Negative MOS and Positive MOS</a:t>
            </a:r>
          </a:p>
          <a:p>
            <a:pPr lvl="2"/>
            <a:r>
              <a:rPr lang="en-US" dirty="0" smtClean="0"/>
              <a:t>CMOS – Complimentary MOS made from PMOS and NMOS transistors</a:t>
            </a:r>
            <a:endParaRPr lang="en-US" dirty="0"/>
          </a:p>
          <a:p>
            <a:pPr lvl="1"/>
            <a:r>
              <a:rPr lang="en-US" dirty="0" smtClean="0"/>
              <a:t>Transistors used to make logic gates and logic circuits</a:t>
            </a:r>
            <a:endParaRPr lang="en-US" dirty="0"/>
          </a:p>
          <a:p>
            <a:r>
              <a:rPr lang="en-US" dirty="0" smtClean="0"/>
              <a:t>We can now implement any logic circuit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do it efficiently, using </a:t>
            </a:r>
            <a:r>
              <a:rPr lang="en-US" dirty="0" err="1"/>
              <a:t>Karnaugh</a:t>
            </a:r>
            <a:r>
              <a:rPr lang="en-US" dirty="0"/>
              <a:t> maps to find the minimal terms required</a:t>
            </a:r>
          </a:p>
          <a:p>
            <a:pPr lvl="1"/>
            <a:r>
              <a:rPr lang="en-US" dirty="0"/>
              <a:t>Can use either NAND or NOR gates to implement the logic circuit</a:t>
            </a:r>
          </a:p>
          <a:p>
            <a:pPr lvl="1"/>
            <a:r>
              <a:rPr lang="en-US" dirty="0"/>
              <a:t>Can use P- and N-transistors to implement NAND or NOR gates</a:t>
            </a:r>
          </a:p>
        </p:txBody>
      </p:sp>
    </p:spTree>
    <p:extLst>
      <p:ext uri="{BB962C8B-B14F-4D97-AF65-F5344CB8AC3E}">
        <p14:creationId xmlns:p14="http://schemas.microsoft.com/office/powerpoint/2010/main" val="32433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Abstraction</a:t>
            </a:r>
            <a:endParaRPr lang="en-US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Hide complexity through simple abstractions</a:t>
            </a:r>
            <a:endParaRPr lang="en-US" dirty="0"/>
          </a:p>
          <a:p>
            <a:pPr lvl="1"/>
            <a:r>
              <a:rPr lang="en-US" dirty="0" smtClean="0"/>
              <a:t>Simplicity</a:t>
            </a:r>
          </a:p>
          <a:p>
            <a:pPr lvl="2"/>
            <a:r>
              <a:rPr lang="en-US" dirty="0" smtClean="0"/>
              <a:t>Box diagram represents inputs and outputs</a:t>
            </a:r>
          </a:p>
          <a:p>
            <a:pPr lvl="1"/>
            <a:r>
              <a:rPr lang="en-US" dirty="0" smtClean="0"/>
              <a:t>Complexity</a:t>
            </a:r>
          </a:p>
          <a:p>
            <a:pPr lvl="2"/>
            <a:r>
              <a:rPr lang="en-US" dirty="0" smtClean="0"/>
              <a:t>Hides underlying P- and N-transistors and atomic interactions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3429000"/>
            <a:ext cx="3046446" cy="2514600"/>
            <a:chOff x="0" y="3429000"/>
            <a:chExt cx="3046446" cy="2514600"/>
          </a:xfrm>
        </p:grpSpPr>
        <p:sp>
          <p:nvSpPr>
            <p:cNvPr id="28" name="Line 15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895073" y="4904541"/>
              <a:ext cx="486954" cy="5511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29" name="Line 17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647527" y="5121679"/>
              <a:ext cx="1224" cy="217138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 type="oval"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1470119" y="4686300"/>
              <a:ext cx="1223" cy="435378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470120" y="5121679"/>
              <a:ext cx="177408" cy="1103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1470120" y="4686301"/>
              <a:ext cx="177408" cy="1102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1382027" y="4686300"/>
              <a:ext cx="1223" cy="435378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38" name="Line 4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900439" y="4098543"/>
              <a:ext cx="353592" cy="1102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39" name="Line 5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652893" y="3664267"/>
              <a:ext cx="1224" cy="217138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 type="oval"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1651008" y="4315680"/>
              <a:ext cx="1885" cy="384687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49" name="Line 7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476709" y="3881405"/>
              <a:ext cx="1224" cy="435379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53" name="Line 8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476709" y="4315680"/>
              <a:ext cx="177408" cy="1103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58" name="Line 9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1476709" y="3881404"/>
              <a:ext cx="177408" cy="1103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59" name="Line 10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387394" y="3881405"/>
              <a:ext cx="1223" cy="435379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60" name="Oval 11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54032" y="4063271"/>
              <a:ext cx="90539" cy="73849"/>
            </a:xfrm>
            <a:prstGeom prst="ellips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627104" y="5354358"/>
              <a:ext cx="1491284" cy="0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65" name="Line 1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893366" y="3664267"/>
              <a:ext cx="1225022" cy="0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lIns="91430" tIns="45715" rIns="91430" bIns="45715"/>
            <a:lstStyle/>
            <a:p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66" name="Text Box 3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0" y="4334506"/>
              <a:ext cx="414176" cy="497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9991" tIns="46795" rIns="89991" bIns="46795">
              <a:spAutoFit/>
            </a:bodyPr>
            <a:lstStyle/>
            <a:p>
              <a:pPr eaLnBrk="1" hangingPunct="1">
                <a:lnSpc>
                  <a:spcPct val="116000"/>
                </a:lnSpc>
              </a:pPr>
              <a:r>
                <a:rPr lang="en-US" dirty="0">
                  <a:solidFill>
                    <a:srgbClr val="FFFFFF"/>
                  </a:solidFill>
                  <a:latin typeface="+mj-lt"/>
                </a:rPr>
                <a:t>in</a:t>
              </a:r>
            </a:p>
          </p:txBody>
        </p:sp>
        <p:sp>
          <p:nvSpPr>
            <p:cNvPr id="67" name="Text Box 30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438308" y="4303485"/>
              <a:ext cx="608138" cy="497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9991" tIns="46795" rIns="89991" bIns="46795">
              <a:spAutoFit/>
            </a:bodyPr>
            <a:lstStyle/>
            <a:p>
              <a:pPr eaLnBrk="1" hangingPunct="1">
                <a:lnSpc>
                  <a:spcPct val="11600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out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68" name="Text Box 3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71356" y="3589351"/>
              <a:ext cx="667194" cy="497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9991" tIns="46795" rIns="89991" bIns="46795">
              <a:spAutoFit/>
            </a:bodyPr>
            <a:lstStyle/>
            <a:p>
              <a:pPr eaLnBrk="1" hangingPunct="1">
                <a:lnSpc>
                  <a:spcPct val="116000"/>
                </a:lnSpc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Vdd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69" name="Text Box 3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81255" y="5338817"/>
              <a:ext cx="583388" cy="497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9991" tIns="46795" rIns="89991" bIns="46795">
              <a:spAutoFit/>
            </a:bodyPr>
            <a:lstStyle/>
            <a:p>
              <a:pPr eaLnBrk="1" hangingPunct="1">
                <a:lnSpc>
                  <a:spcPct val="116000"/>
                </a:lnSpc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Vss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cxnSp>
          <p:nvCxnSpPr>
            <p:cNvPr id="70" name="Straight Connector 69"/>
            <p:cNvCxnSpPr/>
            <p:nvPr>
              <p:custDataLst>
                <p:tags r:id="rId50"/>
              </p:custDataLst>
            </p:nvPr>
          </p:nvCxnSpPr>
          <p:spPr>
            <a:xfrm rot="5400000">
              <a:off x="492553" y="4502165"/>
              <a:ext cx="810407" cy="53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>
              <p:custDataLst>
                <p:tags r:id="rId51"/>
              </p:custDataLst>
            </p:nvPr>
          </p:nvCxnSpPr>
          <p:spPr>
            <a:xfrm flipH="1" flipV="1">
              <a:off x="360840" y="4451809"/>
              <a:ext cx="532526" cy="19900"/>
            </a:xfrm>
            <a:prstGeom prst="line">
              <a:avLst/>
            </a:prstGeom>
            <a:ln w="285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>
              <p:custDataLst>
                <p:tags r:id="rId52"/>
              </p:custDataLst>
            </p:nvPr>
          </p:nvCxnSpPr>
          <p:spPr>
            <a:xfrm>
              <a:off x="1647528" y="4471709"/>
              <a:ext cx="94171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449233" y="3429000"/>
              <a:ext cx="2049586" cy="2514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6172200"/>
            <a:ext cx="2897921" cy="533399"/>
            <a:chOff x="0" y="6172200"/>
            <a:chExt cx="2897921" cy="533399"/>
          </a:xfrm>
        </p:grpSpPr>
        <p:sp>
          <p:nvSpPr>
            <p:cNvPr id="75" name="Line 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1849572" y="6457981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AutoShape 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 rot="5400000">
              <a:off x="1121853" y="6134100"/>
              <a:ext cx="533399" cy="609600"/>
            </a:xfrm>
            <a:prstGeom prst="triangle">
              <a:avLst>
                <a:gd name="adj" fmla="val 500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Oval 1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701291" y="6359525"/>
              <a:ext cx="152400" cy="152400"/>
            </a:xfrm>
            <a:prstGeom prst="ellips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" name="Line 1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461075" y="6435726"/>
              <a:ext cx="632204" cy="0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9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6190342"/>
              <a:ext cx="414176" cy="497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9991" tIns="46795" rIns="89991" bIns="46795">
              <a:spAutoFit/>
            </a:bodyPr>
            <a:lstStyle/>
            <a:p>
              <a:pPr eaLnBrk="1" hangingPunct="1">
                <a:lnSpc>
                  <a:spcPct val="116000"/>
                </a:lnSpc>
              </a:pPr>
              <a:r>
                <a:rPr lang="en-US" dirty="0">
                  <a:solidFill>
                    <a:srgbClr val="FFFFFF"/>
                  </a:solidFill>
                  <a:latin typeface="+mj-lt"/>
                </a:rPr>
                <a:t>in</a:t>
              </a:r>
            </a:p>
          </p:txBody>
        </p:sp>
        <p:sp>
          <p:nvSpPr>
            <p:cNvPr id="80" name="Text Box 3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89783" y="6190342"/>
              <a:ext cx="608138" cy="497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9991" tIns="46795" rIns="89991" bIns="46795">
              <a:spAutoFit/>
            </a:bodyPr>
            <a:lstStyle/>
            <a:p>
              <a:pPr eaLnBrk="1" hangingPunct="1">
                <a:lnSpc>
                  <a:spcPct val="116000"/>
                </a:lnSpc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out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07689" y="5714073"/>
            <a:ext cx="2567868" cy="1183852"/>
            <a:chOff x="3907689" y="5714073"/>
            <a:chExt cx="2567868" cy="1183852"/>
          </a:xfrm>
        </p:grpSpPr>
        <p:sp>
          <p:nvSpPr>
            <p:cNvPr id="63" name="TextBox 62"/>
            <p:cNvSpPr txBox="1"/>
            <p:nvPr/>
          </p:nvSpPr>
          <p:spPr bwMode="auto">
            <a:xfrm>
              <a:off x="5867400" y="6056075"/>
              <a:ext cx="608157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out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525272" y="5943599"/>
              <a:ext cx="1062161" cy="79120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4200631" y="5967201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Line 6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4239188" y="6321474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Line 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4197348" y="6685869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 bwMode="auto">
            <a:xfrm>
              <a:off x="3934922" y="5714073"/>
              <a:ext cx="329235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86" name="TextBox 85"/>
            <p:cNvSpPr txBox="1"/>
            <p:nvPr/>
          </p:nvSpPr>
          <p:spPr bwMode="auto">
            <a:xfrm>
              <a:off x="3907689" y="6019800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87" name="TextBox 86"/>
            <p:cNvSpPr txBox="1"/>
            <p:nvPr/>
          </p:nvSpPr>
          <p:spPr bwMode="auto">
            <a:xfrm>
              <a:off x="3962400" y="6400800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b</a:t>
              </a:r>
              <a:endParaRPr lang="en-US" dirty="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8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5597469" y="6319044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76600" y="3276600"/>
            <a:ext cx="5942878" cy="2514600"/>
            <a:chOff x="3276600" y="3276600"/>
            <a:chExt cx="5942878" cy="2514600"/>
          </a:xfrm>
        </p:grpSpPr>
        <p:sp>
          <p:nvSpPr>
            <p:cNvPr id="30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739833" y="3640168"/>
              <a:ext cx="838200" cy="685801"/>
            </a:xfrm>
            <a:prstGeom prst="flowChartDelay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3380165" y="3792568"/>
              <a:ext cx="2361256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5433446" y="4173568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6574858" y="3976718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5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51336" y="4791706"/>
              <a:ext cx="838200" cy="685801"/>
            </a:xfrm>
            <a:prstGeom prst="flowChartDelay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4044949" y="4944106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7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380165" y="5325106"/>
              <a:ext cx="972758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5186360" y="5129844"/>
              <a:ext cx="1696472" cy="4762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AutoShap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7472740" y="4190664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6882832" y="4421188"/>
              <a:ext cx="666107" cy="18714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2" name="Line 1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882832" y="4785977"/>
              <a:ext cx="666108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1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8415713" y="4597063"/>
              <a:ext cx="603251" cy="793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AutoShape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705727" y="3849687"/>
              <a:ext cx="533399" cy="609600"/>
            </a:xfrm>
            <a:prstGeom prst="triangle">
              <a:avLst>
                <a:gd name="adj" fmla="val 500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85165" y="4075112"/>
              <a:ext cx="152400" cy="152400"/>
            </a:xfrm>
            <a:prstGeom prst="ellips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4044949" y="4151313"/>
              <a:ext cx="632204" cy="0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4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5400000" flipH="1">
              <a:off x="6718795" y="4950013"/>
              <a:ext cx="348629" cy="2055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5400000" flipH="1">
              <a:off x="3657134" y="4542302"/>
              <a:ext cx="775630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6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3380165" y="4530262"/>
              <a:ext cx="664784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7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rot="5400000" flipH="1">
              <a:off x="6670873" y="4188673"/>
              <a:ext cx="444469" cy="2055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711894" y="3276600"/>
              <a:ext cx="4986395" cy="2514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 bwMode="auto">
            <a:xfrm>
              <a:off x="3291027" y="3617675"/>
              <a:ext cx="329235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3276600" y="5217875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b</a:t>
              </a:r>
              <a:endParaRPr lang="en-US" dirty="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 bwMode="auto">
            <a:xfrm>
              <a:off x="3276600" y="4379675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d</a:t>
              </a:r>
              <a:endParaRPr lang="en-US" dirty="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 bwMode="auto">
            <a:xfrm>
              <a:off x="8611321" y="4419600"/>
              <a:ext cx="608157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095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13" y="1011238"/>
            <a:ext cx="3328987" cy="5054600"/>
          </a:xfrm>
        </p:spPr>
        <p:txBody>
          <a:bodyPr/>
          <a:lstStyle/>
          <a:p>
            <a:r>
              <a:rPr lang="en-US" dirty="0"/>
              <a:t>Either (OR)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(AND)</a:t>
            </a:r>
          </a:p>
          <a:p>
            <a:endParaRPr lang="en-US" dirty="0"/>
          </a:p>
        </p:txBody>
      </p:sp>
      <p:sp>
        <p:nvSpPr>
          <p:cNvPr id="1212421" name="Line 5"/>
          <p:cNvSpPr>
            <a:spLocks noChangeShapeType="1"/>
          </p:cNvSpPr>
          <p:nvPr/>
        </p:nvSpPr>
        <p:spPr bwMode="auto">
          <a:xfrm>
            <a:off x="762000" y="33623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23" name="Line 7"/>
          <p:cNvSpPr>
            <a:spLocks noChangeShapeType="1"/>
          </p:cNvSpPr>
          <p:nvPr/>
        </p:nvSpPr>
        <p:spPr bwMode="auto">
          <a:xfrm>
            <a:off x="3200400" y="2690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27" name="Line 11"/>
          <p:cNvSpPr>
            <a:spLocks noChangeShapeType="1"/>
          </p:cNvSpPr>
          <p:nvPr/>
        </p:nvSpPr>
        <p:spPr bwMode="auto">
          <a:xfrm>
            <a:off x="762000" y="22193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3" name="Line 17"/>
          <p:cNvSpPr>
            <a:spLocks noChangeShapeType="1"/>
          </p:cNvSpPr>
          <p:nvPr/>
        </p:nvSpPr>
        <p:spPr bwMode="auto">
          <a:xfrm>
            <a:off x="533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>
            <a:off x="2971800" y="550777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9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6" name="Litebulb"/>
          <p:cNvSpPr>
            <a:spLocks noEditPoints="1" noChangeArrowheads="1"/>
          </p:cNvSpPr>
          <p:nvPr/>
        </p:nvSpPr>
        <p:spPr bwMode="auto">
          <a:xfrm>
            <a:off x="4038600" y="12192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447" name="Line 31"/>
          <p:cNvSpPr>
            <a:spLocks noChangeShapeType="1"/>
          </p:cNvSpPr>
          <p:nvPr/>
        </p:nvSpPr>
        <p:spPr bwMode="auto">
          <a:xfrm>
            <a:off x="3810000" y="2690813"/>
            <a:ext cx="0" cy="89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8" name="Line 3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9" name="Line 33"/>
          <p:cNvSpPr>
            <a:spLocks noChangeShapeType="1"/>
          </p:cNvSpPr>
          <p:nvPr/>
        </p:nvSpPr>
        <p:spPr bwMode="auto">
          <a:xfrm flipV="1">
            <a:off x="45720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0" name="Line 34"/>
          <p:cNvSpPr>
            <a:spLocks noChangeShapeType="1"/>
          </p:cNvSpPr>
          <p:nvPr/>
        </p:nvSpPr>
        <p:spPr bwMode="auto">
          <a:xfrm flipH="1"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1" name="Text Box 35"/>
          <p:cNvSpPr txBox="1">
            <a:spLocks noChangeArrowheads="1"/>
          </p:cNvSpPr>
          <p:nvPr/>
        </p:nvSpPr>
        <p:spPr bwMode="auto">
          <a:xfrm>
            <a:off x="4953000" y="21336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-</a:t>
            </a:r>
          </a:p>
        </p:txBody>
      </p:sp>
      <p:sp>
        <p:nvSpPr>
          <p:cNvPr id="1212453" name="Line 37"/>
          <p:cNvSpPr>
            <a:spLocks noChangeShapeType="1"/>
          </p:cNvSpPr>
          <p:nvPr/>
        </p:nvSpPr>
        <p:spPr bwMode="auto">
          <a:xfrm>
            <a:off x="3747540" y="6105525"/>
            <a:ext cx="5958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4" name="Line 38"/>
          <p:cNvSpPr>
            <a:spLocks noChangeShapeType="1"/>
          </p:cNvSpPr>
          <p:nvPr/>
        </p:nvSpPr>
        <p:spPr bwMode="auto">
          <a:xfrm flipV="1">
            <a:off x="43434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7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458" name="Line 42"/>
          <p:cNvSpPr>
            <a:spLocks noChangeShapeType="1"/>
          </p:cNvSpPr>
          <p:nvPr/>
        </p:nvSpPr>
        <p:spPr bwMode="auto">
          <a:xfrm flipH="1" flipV="1">
            <a:off x="4495800" y="5029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9" name="Text Box 43"/>
          <p:cNvSpPr txBox="1">
            <a:spLocks noChangeArrowheads="1"/>
          </p:cNvSpPr>
          <p:nvPr/>
        </p:nvSpPr>
        <p:spPr bwMode="auto">
          <a:xfrm>
            <a:off x="4724400" y="4724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-</a:t>
            </a: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1295400" y="4648200"/>
            <a:ext cx="1676400" cy="1770062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 flipH="1">
            <a:off x="1295399" y="1930400"/>
            <a:ext cx="1904998" cy="1651000"/>
          </a:xfrm>
          <a:prstGeom prst="moon">
            <a:avLst>
              <a:gd name="adj" fmla="val 787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4" name="Line 38"/>
          <p:cNvSpPr>
            <a:spLocks noChangeShapeType="1"/>
          </p:cNvSpPr>
          <p:nvPr/>
        </p:nvSpPr>
        <p:spPr bwMode="auto">
          <a:xfrm flipH="1" flipV="1">
            <a:off x="3747540" y="5507779"/>
            <a:ext cx="0" cy="59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187127"/>
              </p:ext>
            </p:extLst>
          </p:nvPr>
        </p:nvGraphicFramePr>
        <p:xfrm>
          <a:off x="5943600" y="2057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254427"/>
              </p:ext>
            </p:extLst>
          </p:nvPr>
        </p:nvGraphicFramePr>
        <p:xfrm>
          <a:off x="5943600" y="4724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5867400" y="166108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0806" y="2438400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1676400" y="5206425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86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13" y="1011238"/>
            <a:ext cx="3328987" cy="5054600"/>
          </a:xfrm>
        </p:spPr>
        <p:txBody>
          <a:bodyPr/>
          <a:lstStyle/>
          <a:p>
            <a:r>
              <a:rPr lang="en-US" dirty="0"/>
              <a:t>Either (OR)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(AND)</a:t>
            </a:r>
          </a:p>
          <a:p>
            <a:endParaRPr lang="en-US" dirty="0"/>
          </a:p>
        </p:txBody>
      </p:sp>
      <p:sp>
        <p:nvSpPr>
          <p:cNvPr id="1212421" name="Line 5"/>
          <p:cNvSpPr>
            <a:spLocks noChangeShapeType="1"/>
          </p:cNvSpPr>
          <p:nvPr/>
        </p:nvSpPr>
        <p:spPr bwMode="auto">
          <a:xfrm>
            <a:off x="762000" y="33623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23" name="Line 7"/>
          <p:cNvSpPr>
            <a:spLocks noChangeShapeType="1"/>
          </p:cNvSpPr>
          <p:nvPr/>
        </p:nvSpPr>
        <p:spPr bwMode="auto">
          <a:xfrm>
            <a:off x="3200400" y="2690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27" name="Line 11"/>
          <p:cNvSpPr>
            <a:spLocks noChangeShapeType="1"/>
          </p:cNvSpPr>
          <p:nvPr/>
        </p:nvSpPr>
        <p:spPr bwMode="auto">
          <a:xfrm>
            <a:off x="762000" y="22193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3" name="Line 17"/>
          <p:cNvSpPr>
            <a:spLocks noChangeShapeType="1"/>
          </p:cNvSpPr>
          <p:nvPr/>
        </p:nvSpPr>
        <p:spPr bwMode="auto">
          <a:xfrm>
            <a:off x="533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>
            <a:off x="2971800" y="550777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9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6" name="Litebulb"/>
          <p:cNvSpPr>
            <a:spLocks noEditPoints="1" noChangeArrowheads="1"/>
          </p:cNvSpPr>
          <p:nvPr/>
        </p:nvSpPr>
        <p:spPr bwMode="auto">
          <a:xfrm>
            <a:off x="4038600" y="12192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447" name="Line 31"/>
          <p:cNvSpPr>
            <a:spLocks noChangeShapeType="1"/>
          </p:cNvSpPr>
          <p:nvPr/>
        </p:nvSpPr>
        <p:spPr bwMode="auto">
          <a:xfrm>
            <a:off x="3810000" y="2690813"/>
            <a:ext cx="0" cy="89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8" name="Line 3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49" name="Line 33"/>
          <p:cNvSpPr>
            <a:spLocks noChangeShapeType="1"/>
          </p:cNvSpPr>
          <p:nvPr/>
        </p:nvSpPr>
        <p:spPr bwMode="auto">
          <a:xfrm flipV="1">
            <a:off x="45720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0" name="Line 34"/>
          <p:cNvSpPr>
            <a:spLocks noChangeShapeType="1"/>
          </p:cNvSpPr>
          <p:nvPr/>
        </p:nvSpPr>
        <p:spPr bwMode="auto">
          <a:xfrm flipH="1"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1" name="Text Box 35"/>
          <p:cNvSpPr txBox="1">
            <a:spLocks noChangeArrowheads="1"/>
          </p:cNvSpPr>
          <p:nvPr/>
        </p:nvSpPr>
        <p:spPr bwMode="auto">
          <a:xfrm>
            <a:off x="4953000" y="21336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-</a:t>
            </a:r>
          </a:p>
        </p:txBody>
      </p:sp>
      <p:sp>
        <p:nvSpPr>
          <p:cNvPr id="1212453" name="Line 37"/>
          <p:cNvSpPr>
            <a:spLocks noChangeShapeType="1"/>
          </p:cNvSpPr>
          <p:nvPr/>
        </p:nvSpPr>
        <p:spPr bwMode="auto">
          <a:xfrm>
            <a:off x="3747540" y="6105525"/>
            <a:ext cx="5958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4" name="Line 38"/>
          <p:cNvSpPr>
            <a:spLocks noChangeShapeType="1"/>
          </p:cNvSpPr>
          <p:nvPr/>
        </p:nvSpPr>
        <p:spPr bwMode="auto">
          <a:xfrm flipV="1">
            <a:off x="43434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7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458" name="Line 42"/>
          <p:cNvSpPr>
            <a:spLocks noChangeShapeType="1"/>
          </p:cNvSpPr>
          <p:nvPr/>
        </p:nvSpPr>
        <p:spPr bwMode="auto">
          <a:xfrm flipH="1" flipV="1">
            <a:off x="4495800" y="5029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59" name="Text Box 43"/>
          <p:cNvSpPr txBox="1">
            <a:spLocks noChangeArrowheads="1"/>
          </p:cNvSpPr>
          <p:nvPr/>
        </p:nvSpPr>
        <p:spPr bwMode="auto">
          <a:xfrm>
            <a:off x="4724400" y="4724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/>
              <a:t>-</a:t>
            </a: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1295400" y="4648200"/>
            <a:ext cx="1676400" cy="1770062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 flipH="1">
            <a:off x="1295399" y="1930400"/>
            <a:ext cx="1904998" cy="1651000"/>
          </a:xfrm>
          <a:prstGeom prst="moon">
            <a:avLst>
              <a:gd name="adj" fmla="val 787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4" name="Line 38"/>
          <p:cNvSpPr>
            <a:spLocks noChangeShapeType="1"/>
          </p:cNvSpPr>
          <p:nvPr/>
        </p:nvSpPr>
        <p:spPr bwMode="auto">
          <a:xfrm flipH="1" flipV="1">
            <a:off x="3747540" y="5507779"/>
            <a:ext cx="0" cy="59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10825"/>
              </p:ext>
            </p:extLst>
          </p:nvPr>
        </p:nvGraphicFramePr>
        <p:xfrm>
          <a:off x="5943600" y="2057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977801"/>
              </p:ext>
            </p:extLst>
          </p:nvPr>
        </p:nvGraphicFramePr>
        <p:xfrm>
          <a:off x="5943600" y="4724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67400" y="166108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77200" y="24384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= OFF</a:t>
            </a:r>
          </a:p>
          <a:p>
            <a:r>
              <a:rPr lang="en-US" dirty="0" smtClean="0"/>
              <a:t>1 = 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10806" y="2438400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5206425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08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799" y="4525962"/>
            <a:ext cx="4648201" cy="21034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Did you know?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George Boole </a:t>
            </a:r>
            <a:r>
              <a:rPr lang="en-US" sz="2400" dirty="0"/>
              <a:t>Inventor of the idea of logic gates. He was born in Lincoln, England and he was the son of a shoemaker in a low class family. </a:t>
            </a:r>
          </a:p>
          <a:p>
            <a:endParaRPr lang="en-US" dirty="0"/>
          </a:p>
        </p:txBody>
      </p:sp>
      <p:sp>
        <p:nvSpPr>
          <p:cNvPr id="1212421" name="Line 5"/>
          <p:cNvSpPr>
            <a:spLocks noChangeShapeType="1"/>
          </p:cNvSpPr>
          <p:nvPr/>
        </p:nvSpPr>
        <p:spPr bwMode="auto">
          <a:xfrm>
            <a:off x="762000" y="33623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23" name="Line 7"/>
          <p:cNvSpPr>
            <a:spLocks noChangeShapeType="1"/>
          </p:cNvSpPr>
          <p:nvPr/>
        </p:nvSpPr>
        <p:spPr bwMode="auto">
          <a:xfrm>
            <a:off x="3200400" y="2690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27" name="Line 11"/>
          <p:cNvSpPr>
            <a:spLocks noChangeShapeType="1"/>
          </p:cNvSpPr>
          <p:nvPr/>
        </p:nvSpPr>
        <p:spPr bwMode="auto">
          <a:xfrm>
            <a:off x="762000" y="22193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3" name="Line 17"/>
          <p:cNvSpPr>
            <a:spLocks noChangeShapeType="1"/>
          </p:cNvSpPr>
          <p:nvPr/>
        </p:nvSpPr>
        <p:spPr bwMode="auto">
          <a:xfrm>
            <a:off x="533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>
            <a:off x="2971800" y="550777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439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1295400" y="4648200"/>
            <a:ext cx="1676400" cy="1770062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 flipH="1">
            <a:off x="1295399" y="1930400"/>
            <a:ext cx="1904998" cy="1651000"/>
          </a:xfrm>
          <a:prstGeom prst="moon">
            <a:avLst>
              <a:gd name="adj" fmla="val 787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pic>
        <p:nvPicPr>
          <p:cNvPr id="33" name="Picture 32"/>
          <p:cNvPicPr/>
          <p:nvPr/>
        </p:nvPicPr>
        <p:blipFill>
          <a:blip r:embed="rId3"/>
          <a:srcRect t="1176"/>
          <a:stretch>
            <a:fillRect/>
          </a:stretch>
        </p:blipFill>
        <p:spPr bwMode="auto">
          <a:xfrm>
            <a:off x="5791200" y="685800"/>
            <a:ext cx="2209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5029200" y="3348335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George Boole,(1815-1864)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910806" y="2438400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5206425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58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(two symbols: true and false) is the basis of Logic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Functions: Logic Gates</a:t>
            </a:r>
            <a:endParaRPr lang="en-US" dirty="0"/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4963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Logic Gates</a:t>
            </a:r>
            <a:endParaRPr lang="en-US" sz="2800" dirty="0"/>
          </a:p>
          <a:p>
            <a:pPr lvl="1">
              <a:lnSpc>
                <a:spcPct val="82000"/>
              </a:lnSpc>
            </a:pPr>
            <a:r>
              <a:rPr lang="en-US" sz="2400" dirty="0" smtClean="0"/>
              <a:t>digital circuit that either </a:t>
            </a:r>
            <a:r>
              <a:rPr lang="en-US" sz="2400" dirty="0"/>
              <a:t>allows a </a:t>
            </a:r>
            <a:r>
              <a:rPr lang="en-US" sz="2400" dirty="0" smtClean="0"/>
              <a:t>signal to </a:t>
            </a:r>
            <a:r>
              <a:rPr lang="en-US" sz="2400" dirty="0"/>
              <a:t>pass through it or </a:t>
            </a:r>
            <a:r>
              <a:rPr lang="en-US" sz="2400" dirty="0" smtClean="0"/>
              <a:t>not.</a:t>
            </a:r>
          </a:p>
          <a:p>
            <a:pPr lvl="1">
              <a:lnSpc>
                <a:spcPct val="82000"/>
              </a:lnSpc>
            </a:pPr>
            <a:r>
              <a:rPr lang="en-US" sz="2400" dirty="0" smtClean="0"/>
              <a:t>Used to build logic functions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There are seven basic logic gates: </a:t>
            </a:r>
            <a:endParaRPr lang="en-US" sz="2400" dirty="0" smtClean="0"/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1"/>
                </a:solidFill>
              </a:rPr>
              <a:t>OR</a:t>
            </a:r>
            <a:r>
              <a:rPr lang="en-US" sz="2400" dirty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NOT</a:t>
            </a:r>
            <a:r>
              <a:rPr lang="en-US" sz="2400" dirty="0" smtClean="0"/>
              <a:t>, 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NAND</a:t>
            </a:r>
            <a:r>
              <a:rPr lang="en-US" sz="2400" dirty="0" smtClean="0"/>
              <a:t> (not AND), </a:t>
            </a:r>
            <a:r>
              <a:rPr lang="en-US" sz="2400" dirty="0" smtClean="0">
                <a:solidFill>
                  <a:schemeClr val="accent2"/>
                </a:solidFill>
              </a:rPr>
              <a:t>NOR</a:t>
            </a:r>
            <a:r>
              <a:rPr lang="en-US" sz="2400" dirty="0" smtClean="0"/>
              <a:t> (not OR), </a:t>
            </a:r>
            <a:r>
              <a:rPr lang="en-US" sz="2400" dirty="0" smtClean="0">
                <a:solidFill>
                  <a:schemeClr val="accent2"/>
                </a:solidFill>
              </a:rPr>
              <a:t>XOR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2"/>
                </a:solidFill>
              </a:rPr>
              <a:t>XNOR</a:t>
            </a:r>
            <a:r>
              <a:rPr lang="en-US" sz="2400" dirty="0" smtClean="0"/>
              <a:t> (not XOR) [later]</a:t>
            </a:r>
            <a:endParaRPr lang="en-US" sz="2400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6510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4986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7303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899968"/>
              </p:ext>
            </p:extLst>
          </p:nvPr>
        </p:nvGraphicFramePr>
        <p:xfrm>
          <a:off x="3200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319108"/>
              </p:ext>
            </p:extLst>
          </p:nvPr>
        </p:nvGraphicFramePr>
        <p:xfrm>
          <a:off x="3200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104727"/>
              </p:ext>
            </p:extLst>
          </p:nvPr>
        </p:nvGraphicFramePr>
        <p:xfrm>
          <a:off x="32496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9144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50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ysClr val="windowText" lastClr="000000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4016</TotalTime>
  <Words>3415</Words>
  <Application>Microsoft Office PowerPoint</Application>
  <PresentationFormat>On-screen Show (4:3)</PresentationFormat>
  <Paragraphs>1521</Paragraphs>
  <Slides>48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Gates and Logic: From switches to Transistors,      Logic Gates and Logic Circuits</vt:lpstr>
      <vt:lpstr>Goals for Today</vt:lpstr>
      <vt:lpstr>A switch</vt:lpstr>
      <vt:lpstr>Basic Building Blocks: Switches to Logic Gates</vt:lpstr>
      <vt:lpstr>Basic Building Blocks: Switches to Logic Gates</vt:lpstr>
      <vt:lpstr>Basic Building Blocks: Switches to Logic Gates</vt:lpstr>
      <vt:lpstr>Basic Building Blocks: Switches to Logic Gates</vt:lpstr>
      <vt:lpstr>Takeaway</vt:lpstr>
      <vt:lpstr>Building Functions: Logic Gates</vt:lpstr>
      <vt:lpstr>Building Functions: Logic Gates</vt:lpstr>
      <vt:lpstr>Building Functions: Logic Gates</vt:lpstr>
      <vt:lpstr>Activity#1.A: Logic Gates</vt:lpstr>
      <vt:lpstr>Activity#1: Logic Gates</vt:lpstr>
      <vt:lpstr>Goals for Today</vt:lpstr>
      <vt:lpstr>Next Goal</vt:lpstr>
      <vt:lpstr>Logic Gates</vt:lpstr>
      <vt:lpstr>Logic Gates</vt:lpstr>
      <vt:lpstr>Logic Equations</vt:lpstr>
      <vt:lpstr>Logic Equations</vt:lpstr>
      <vt:lpstr>Identities</vt:lpstr>
      <vt:lpstr>Identities</vt:lpstr>
      <vt:lpstr>Logic Manipulation</vt:lpstr>
      <vt:lpstr>Takeaway</vt:lpstr>
      <vt:lpstr>PowerPoint Presentation</vt:lpstr>
      <vt:lpstr>Next Goal</vt:lpstr>
      <vt:lpstr>Logic Minimization</vt:lpstr>
      <vt:lpstr>Logic Minimization</vt:lpstr>
      <vt:lpstr>Karnaugh Maps</vt:lpstr>
      <vt:lpstr>Minimization with Karnaugh maps (1)</vt:lpstr>
      <vt:lpstr>Minimization with Karnaugh maps (2)</vt:lpstr>
      <vt:lpstr>Minimization with Karnaugh maps (2)</vt:lpstr>
      <vt:lpstr>Karnaugh Minimization Tricks (1)</vt:lpstr>
      <vt:lpstr>Karnaugh Minimization Tricks (2)</vt:lpstr>
      <vt:lpstr>Karnaugh Minimization Tricks (3)</vt:lpstr>
      <vt:lpstr>Multiplexer</vt:lpstr>
      <vt:lpstr>Takeaway</vt:lpstr>
      <vt:lpstr>Goals for Today</vt:lpstr>
      <vt:lpstr>NMOS and PMOS Transistors</vt:lpstr>
      <vt:lpstr>NMOS and PMOS Transistors</vt:lpstr>
      <vt:lpstr>Inverter</vt:lpstr>
      <vt:lpstr>NAND Gate</vt:lpstr>
      <vt:lpstr>NOR Gate</vt:lpstr>
      <vt:lpstr>Building Functions (Revisited)</vt:lpstr>
      <vt:lpstr>Building Functions (Revisited)</vt:lpstr>
      <vt:lpstr>Logic Gates</vt:lpstr>
      <vt:lpstr>Then and Now</vt:lpstr>
      <vt:lpstr>Summary</vt:lpstr>
      <vt:lpstr>Big Picture: Abstraction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115</cp:revision>
  <cp:lastPrinted>2013-01-23T14:53:21Z</cp:lastPrinted>
  <dcterms:created xsi:type="dcterms:W3CDTF">2012-11-28T14:27:55Z</dcterms:created>
  <dcterms:modified xsi:type="dcterms:W3CDTF">2013-01-24T00:56:30Z</dcterms:modified>
</cp:coreProperties>
</file>