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3.xml" ContentType="application/vnd.openxmlformats-officedocument.presentationml.tags+xml"/>
  <Override PartName="/ppt/notesSlides/notesSlide17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1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3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4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5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26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7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32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33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34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44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45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46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47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421" r:id="rId3"/>
    <p:sldId id="352" r:id="rId4"/>
    <p:sldId id="357" r:id="rId5"/>
    <p:sldId id="358" r:id="rId6"/>
    <p:sldId id="355" r:id="rId7"/>
    <p:sldId id="354" r:id="rId8"/>
    <p:sldId id="356" r:id="rId9"/>
    <p:sldId id="360" r:id="rId10"/>
    <p:sldId id="397" r:id="rId11"/>
    <p:sldId id="361" r:id="rId12"/>
    <p:sldId id="359" r:id="rId13"/>
    <p:sldId id="403" r:id="rId14"/>
    <p:sldId id="394" r:id="rId15"/>
    <p:sldId id="396" r:id="rId16"/>
    <p:sldId id="395" r:id="rId17"/>
    <p:sldId id="343" r:id="rId18"/>
    <p:sldId id="381" r:id="rId19"/>
    <p:sldId id="392" r:id="rId20"/>
    <p:sldId id="380" r:id="rId21"/>
    <p:sldId id="384" r:id="rId22"/>
    <p:sldId id="404" r:id="rId23"/>
    <p:sldId id="405" r:id="rId24"/>
    <p:sldId id="383" r:id="rId25"/>
    <p:sldId id="414" r:id="rId26"/>
    <p:sldId id="286" r:id="rId27"/>
    <p:sldId id="415" r:id="rId28"/>
    <p:sldId id="398" r:id="rId29"/>
    <p:sldId id="401" r:id="rId30"/>
    <p:sldId id="386" r:id="rId31"/>
    <p:sldId id="287" r:id="rId32"/>
    <p:sldId id="308" r:id="rId33"/>
    <p:sldId id="399" r:id="rId34"/>
    <p:sldId id="289" r:id="rId35"/>
    <p:sldId id="409" r:id="rId36"/>
    <p:sldId id="290" r:id="rId37"/>
    <p:sldId id="406" r:id="rId38"/>
    <p:sldId id="407" r:id="rId39"/>
    <p:sldId id="408" r:id="rId40"/>
    <p:sldId id="322" r:id="rId41"/>
    <p:sldId id="324" r:id="rId42"/>
    <p:sldId id="325" r:id="rId43"/>
    <p:sldId id="326" r:id="rId44"/>
    <p:sldId id="328" r:id="rId45"/>
    <p:sldId id="416" r:id="rId46"/>
    <p:sldId id="330" r:id="rId47"/>
    <p:sldId id="417" r:id="rId48"/>
    <p:sldId id="418" r:id="rId49"/>
    <p:sldId id="419" r:id="rId50"/>
    <p:sldId id="333" r:id="rId51"/>
    <p:sldId id="334" r:id="rId52"/>
    <p:sldId id="335" r:id="rId53"/>
    <p:sldId id="420" r:id="rId54"/>
    <p:sldId id="337" r:id="rId55"/>
    <p:sldId id="400" r:id="rId56"/>
    <p:sldId id="390" r:id="rId57"/>
    <p:sldId id="364" r:id="rId58"/>
    <p:sldId id="368" r:id="rId59"/>
    <p:sldId id="391" r:id="rId60"/>
    <p:sldId id="410" r:id="rId61"/>
    <p:sldId id="411" r:id="rId62"/>
    <p:sldId id="370" r:id="rId63"/>
    <p:sldId id="412" r:id="rId64"/>
    <p:sldId id="413" r:id="rId65"/>
    <p:sldId id="377" r:id="rId66"/>
    <p:sldId id="378" r:id="rId67"/>
    <p:sldId id="388" r:id="rId68"/>
    <p:sldId id="379" r:id="rId69"/>
    <p:sldId id="284" r:id="rId70"/>
    <p:sldId id="341" r:id="rId7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2997" autoAdjust="0"/>
  </p:normalViewPr>
  <p:slideViewPr>
    <p:cSldViewPr>
      <p:cViewPr varScale="1">
        <p:scale>
          <a:sx n="64" d="100"/>
          <a:sy n="64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3.92127E-7" units="1/dev"/>
        </inkml:channelProperties>
      </inkml:inkSource>
      <inkml:timestamp xml:id="ts0" timeString="2013-01-24T20:17:49.95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20245 7084 13,'9'-13'14,"-9"13"-2,0 0-3,0 0-1,0-13-1,0 13-1,0 0-1,0 0 0,-15 2-1,15-2 1,-17 8-2,17-8-1,-22 12 0,10-2 0,-2-2 0,1 2-1,-2-1 0,1 3 0,-1 0-1,1 0 1,0 2 0,2 0-1,1-2 0,2 1 0,3 0 0,3-1 0,3 2 2,3-3-3,2 0 2,-5-11 0,18 20 0,-6-13-1,4 0 2,0-4-1,1-2 0,3-1-1,-2-3 0,4-2 1,-3-5-2,1 1 2,-3-5-1,0 1 0,-2-5 0,2 3 1,-5-5 0,0 3-1,-4 1 1,-2-1 0,-5 5-1,0-1 1,-4 1-1,3 12 0,-14-16 0,3 11 1,-1 1-1,-2 2 0,0 3 0,-1 0 0,1 3 0,0 0-1,3 1-1,0-2 0,11-3-3,-16 6-2,16-6-4,0 0-8,0 0-11,0 0-2</inkml:trace>
  <inkml:trace contextRef="#ctx0" brushRef="#br0" timeOffset="543.5274">20596 6897 15,'0'0'14,"5"-12"-2,-5 12-1,0 0-2,2 12-2,-2-12 0,-6 22-2,-2-7 1,5 7-1,-8-3-1,5 8 0,-6-3 0,4 4 0,-5-4-2,1 4 1,1-4-1,1 0 0,1-3-1,2 1 0,1-3 0,2 0 0,0-4 0,3-1 0,1-2 0,0-12-1,5 15 1,-5-15-2,0 0 1,11 4-2,-11-4-1,0 0-3,12-11-5,-14 0-5,2 11-5,1-15-6,-3 2-5</inkml:trace>
  <inkml:trace contextRef="#ctx0" brushRef="#br0" timeOffset="1001.907">20546 6972 13,'0'0'16,"0"0"-3,0 0-2,0 0-2,0 0 0,0 0-2,0 0 1,13 0-3,-13 0 0,15-2 0,-15 2-1,21-6 0,-7-1 0,3 2-1,1-2-1,2 4 1,2-4-2,3 2 1,-2-2-1,1 3-1,-2-1 1,0 2-1,-1-2 0,-2-1 0,-2 3 0,-3-2-1,0 4 0,-4-3-1,2 4-2,-12 0-4,14 1-6,-14-1-12,0 0-7,-15 7 0</inkml:trace>
  <inkml:trace contextRef="#ctx0" brushRef="#br0" timeOffset="1535.3927">20596 7130 12,'0'0'11,"-8"10"0,8-10 1,0 0-2,-8 14-2,8-14-1,0 0 0,-11 12-2,11-12 1,0 0-2,-2 15 0,2-15-1,0 0 0,0 0 0,2 10 0,-2-10-1,0 0 0,0 0 1,18 3-1,-18-3 0,21-1 0,-10 0-1,6 0 1,-1 0 0,2 1-1,2 0-1,-1 0 0,-2 0 0,0 1 0,-2-2 0,-2-1-1,2-1-1,-15 3-1,23-6-3,-23 6-5,22-8-11,-22 8-11,0 0-1</inkml:trace>
  <inkml:trace contextRef="#ctx0" brushRef="#br0" timeOffset="2024.8291">21120 6953 6,'-16'10'12,"16"-10"0,0 0 0,-10 16-2,10-16 0,-4 13-2,4-13-2,-5 19 0,-1-8-1,5 7-1,-5-3-1,3 6 0,-5-2 0,1 7 0,-3-4-1,2 2 0,-2 2 0,2 2-1,-3-3 1,2 1-2,0-4 1,1-2-1,0-1 0,1-3 0,1-6 0,6-10 0,-11 15-1,11-15-1,0 0 0,-10 8-2,10-8-5,0 0-8,2-11-14,-2 11-1</inkml:trace>
  <inkml:trace contextRef="#ctx0" brushRef="#br0" timeOffset="2489.2684">21095 6966 3,'0'0'16,"-18"12"-3,16-2-1,2-10-1,-10 13-1,10-13-1,-2 10-2,2-10 0,0 0-1,12 0-2,-2 2 0,-10-2-1,22-3-1,-8 1 0,2-1-1,1-1 0,4-1 0,-1-2-1,3 1 1,-1-2-1,1 0 0,-2 1 1,1-1-1,-3 1 0,-3 4 0,-1-2 0,-2 4-1,-3 0-1,-10 1-2,14 1-1,-14-1-3,0 0-9,0 0-10,0 0-5</inkml:trace>
  <inkml:trace contextRef="#ctx0" brushRef="#br0" timeOffset="2966.6738">21066 7201 2,'0'0'17,"4"12"-1,-4-12-3,0 0-1,0 0-3,16 5-1,-16-5 0,0 0-1,12-2-1,-12 2-1,14 2 0,-3 0-1,0-6-1,3 3-1,-1-2 0,6 0 0,-4 0-1,2 0-1,1-2 0,-3 1 0,-2 1 0,-1 0-2,2 1 0,-14 2-7,22-9-22,-22 9-4,13 0 1</inkml:trace>
  <inkml:trace contextRef="#ctx0" brushRef="#br0" timeOffset="3822.4471">20524 7931 2,'0'0'16,"-18"-1"0,7-2-4,11 3-1,-18 0-3,18 0-2,-23 8-1,12 0-1,-6 0-1,4 5 1,-5 0-1,4 5-1,-4-1 0,4 4 0,2-2 0,1 2-1,2-1 0,3-1-1,3-2 0,2 0 1,3-2-1,2-4 1,-4-11-1,20 17 1,-7-15 0,5-2 1,3-6-2,4-1 1,-2-4 0,2-1 0,0-3-1,-1-2 0,-3 1 0,1-3 0,-7 1 0,-2 0 1,-4 0-1,-2 1 1,-3 2-2,-4 1 2,-2 1-1,2 13 0,-10-16 0,10 16-1,-17-6-2,7 4-2,10 2-6,-21 13-16,10-10-4</inkml:trace>
  <inkml:trace contextRef="#ctx0" brushRef="#br0" timeOffset="4580.1325">20692 8180 7,'0'0'11,"-11"12"-2,11-12 0,0 0 1,0 0 0,0 0-1,0 0-1,7-12-1,-2 0-1,8 1-2,-2-6 0,5-1-1,-3-2-1,3-1-1,-1-2 1,3 1-1,-3-1-1,2 1 1,-1 2-1,-2 2 1,-1 1-1,-1 3 0,-2 3 1,-10 11-1,15-17 0,-15 17 0,0 0 0,12-2 0,-12 2 0,4 17 0,-4-3 0,0 2 0,-1 6 0,-1 4 0,0 0 0,-1 1 0,0-2 1,1-1-2,2-3 2,0-1-1,1-6-1,3-4 1,-4-10 1,8 11-1,-8-11 1,14-4 0,-14 4 0,21-21 1,-10 4-1,5-4 1,1-6 0,1 1-1,-1-4 0,1 1 0,-2 0-1,0 3 1,-3 0-1,-1 7 0,-3 4 0,-1 1 0,-8 14 0,12-16-2,-12 16-1,0 0-7,0 0-18,0 0-7,0 0 1</inkml:trace>
  <inkml:trace contextRef="#ctx0" brushRef="#br0" timeOffset="5371.8462">20476 8745 17,'0'0'9,"2"-10"-1,-2 10 1,0 0 0,0 0 0,-14-15-2,14 15-1,-13 4-1,13-4-2,-19 15 2,8-4-3,-4 5 1,0 6-4,-3 4 3,-1 3-3,2 4 2,-2 4-2,2-3 2,1 3-2,2-6 1,2 0 1,4-5-1,3-2 0,4-7 0,3-4 1,-2-13-1,18 8 1,-4-10 0,3-7 0,3-5 0,1-5 0,3-1 0,-1-4 0,0-1 0,-1 1-1,-3 0 1,-2 2-1,-5-1 1,-2 4-1,-6 0 1,-4 2 1,-3 4-1,-4-2 1,-3 5-2,-2 0 2,1 7-2,-3-2-1,2 8-2,0-5-3,12 2-5,-24 16-14,14-9-8</inkml:trace>
  <inkml:trace contextRef="#ctx0" brushRef="#br0" timeOffset="6116.518">20576 9154 15,'0'0'19,"-3"-11"-9,3-4 0,7 5-1,-4-11-1,8 5-2,-3-8-2,4 3 0,0-5-1,3 0 0,-1-5-1,4 1 2,-3-1-2,2 0 0,-3 1-1,2 1 2,-4 4-3,2 3 2,-4 2-2,0 7 1,-1 1-1,-9 12 0,13-10 0,-13 10 1,0 0-1,11 11 0,-9 3 1,-1 3-2,1 4 2,-2 3-2,0 4 2,1 3-2,-2 2 1,-1 1-1,2-1 1,-2-2 0,2-1-1,-1-2 2,3-6-1,1-3 0,1-5 0,-4-14 1,13 8 0,-1-12 0,-2-9 1,5-4-1,-1-7 1,4-4 0,0-8 0,3-3 1,-2-6-2,2 0 1,0-2-2,0 2 2,-1 1-2,-3 5 1,-1 4-1,-4 7-2,1 10 0,-9-1-3,7 16-5,-11 3-14,0 0-12,0 0 0</inkml:trace>
  <inkml:trace contextRef="#ctx0" brushRef="#br0" timeOffset="7003.314">20402 9843 8,'0'0'20,"-13"-10"-3,1 1-3,12 9-4,-17-10 0,17 10-3,-16-3-3,16 3-1,-19-1-1,19 1 0,-21 6 0,21-6 0,-19 15-1,10-3 0,0 1 0,2 3 0,0 3-1,1 1 0,1 5 0,-1 0 0,2 1 0,1-1 1,2-2-2,1-1 2,2-4-1,4-2 0,1-5 0,3-6 0,2-1 1,2-4 0,1-3-1,1-1 1,0-4 0,0-3 0,0-1 0,1-3 0,-1-4 0,0-1-1,-1-4 1,-2 1-1,-1-1 1,-4 0-1,-1 2 0,-5 0 1,-5 4-1,-2 2 0,-3 3 1,8 13-2,-22-14 1,9 9-2,-1 8-1,-1-2-2,7 10-3,-9-8-6,17-3-20,-13 24-1</inkml:trace>
  <inkml:trace contextRef="#ctx0" brushRef="#br0" timeOffset="7830.0588">20596 10058 4,'1'19'27,"-12"-4"-20,11-15-3,-13 13 0,13-13 2,0 0 0,0 0 1,0 0 0,0 0-1,0 0-1,12-21 1,-1 9-3,-2-6 0,4 0-1,0-5 0,1 0 0,-1-5 0,0 4-1,-1-4 1,1 3-1,-2-2 1,1 3-1,-2-1 0,2 3-1,-4 1 0,2 3 0,-1 1 1,0 5-1,-9 12 0,11-16 0,-11 16 0,0 0 0,13-5 0,-13 5 0,6 13 0,-5-2 1,1 3-1,0 3 0,0 5 0,0 2 1,1 2-2,-1-1 2,0 1-2,3-2 2,-1-1-1,2-4 0,0 1 0,1-2 0,1-5 0,0 0 0,-8-13 1,16 17-1,-16-17 1,18 4 0,-18-4 1,21-18-1,-10 1 1,3-4-1,-1-9 1,3-2-1,-2-6 0,2-2 0,-1-2-1,1 2 0,-3 1 1,0 4-2,-3 4 2,-1 5-2,-3 7 1,-1 2-2,-5 17-1,-1-17-1,1 17-1,0 0-3,-12 15-3,-6-9-10,5 7-14,-1 9 0</inkml:trace>
  <inkml:trace contextRef="#ctx0" brushRef="#br0" timeOffset="11973.7941">20367 14552 9,'0'0'12,"0"0"-1,-9-13-2,9 13-1,0 0-2,0 0 0,-16-10-1,16 10-1,-10-3 0,10 3-1,-14-1 0,14 1 0,-15 0 2,15 0-3,-16 4 1,16-4-1,-19 8-1,19-8 1,-18 13-1,7-3 0,1 0 0,1 2 0,-2 0-1,3 1 0,1 1 1,3 2-2,-1 0 1,5 1 0,0-1 0,3 3-1,3-4 0,2 2 2,3-2-1,0-3 0,4-3 0,2-2 0,0-2 0,3-4 0,0-4 1,1-4-1,1-2 1,-1-3-1,1-2 1,0-4-1,-4 0 2,0-2-1,-5 0 0,0 1 1,-9 0-2,2 4 3,-7-2-2,-4 5 1,-3-1-1,8 13 0,-21-16-1,10 10 1,-2 1-1,1 2 0,0 3 0,12 0-1,-19 2 0,19-2 0,-16 7 0,16-7-1,-15 9 0,15-9-1,0 0-3,-18 9-2,22 3-8,-4-12-10,0 0-8</inkml:trace>
  <inkml:trace contextRef="#ctx0" brushRef="#br0" timeOffset="12530.2996">20756 14302 22,'-1'-10'11,"1"10"1,0 0-1,3 10-1,-3-10-4,-1 11-1,1-11 0,-1 18-1,-1-5-1,-1 4-1,-2 2 0,1 4 0,-4 1 0,0 4 0,-3-1 0,3 5-1,-3 0 1,1 1-2,0 0 2,1-2-2,0-5 1,3 0-1,0-6 1,1-4-2,3-5 1,2-11-1,-2 13-1,2-13-1,0 0-2,0 0-3,10-11-14,-4 1-9,-4-8-2</inkml:trace>
  <inkml:trace contextRef="#ctx0" brushRef="#br0" timeOffset="12942.7166">20807 14289 15,'9'12'28,"-9"-12"-19,0 0-2,15 6 0,-15-6 0,18-3 0,-18 3-1,22-6-2,-11 0-1,4 4-1,-2-3-1,3 1 0,-2 0 0,4-2-1,-2 2 1,1-3-1,1 2 0,-2-1 0,-1 2-1,-4-3-1,1 6-1,-12 1-4,15-3-10,-15 3-14,0 0-1</inkml:trace>
  <inkml:trace contextRef="#ctx0" brushRef="#br0" timeOffset="13402.0874">20762 14548 20,'0'0'9,"0"0"-6,-13 12 0,13-12 3,0 0 1,1 11 1,-1-11 0,0 0-1,11-2 0,-1 3 0,-10-1-4,19-6 0,-9 2-1,4-1-1,0-1-1,1 2 0,1-2 0,-1 0 0,1 0 0,1 1 0,-2-1-1,-1 0 0,1 3-2,-5-5-4,6 8-6,-16 0-17,13-10-2</inkml:trace>
  <inkml:trace contextRef="#ctx0" brushRef="#br0" timeOffset="13876.5122">21192 14342 9,'-10'22'14,"10"-22"-1,-11 25 0,0-13-3,10 8-1,-9-5-2,6 9-1,-5-4-1,4 5-1,-4 1-1,4 4-2,-3-4 2,1 3-2,-2-3 1,2 0-2,-1-3 1,1-1-2,1-5 1,1-3 0,1-1-2,4-13-1,-5 17-4,5-17-5,0 0-5,0 0-14</inkml:trace>
  <inkml:trace contextRef="#ctx0" brushRef="#br0" timeOffset="14298.8925">21211 14352 28,'0'0'15,"0"0"-7,22-6 0,-22 6 1,21-9-1,-21 9-2,21-8 0,-21 8-2,19-7-1,-19 7-1,17-6 0,-17 6-1,20-5 0,-20 5 0,19-5 0,-19 5-1,20-6 0,-10 3 0,-10 3-1,17-5-1,-17 5-2,11-2-3,-11 2-7,0 0-7,0 0-11</inkml:trace>
  <inkml:trace contextRef="#ctx0" brushRef="#br0" timeOffset="14867.4059">21135 14643 12,'-15'-1'17,"15"1"-4,0 0 1,0 0-2,0 0-1,10 1-1,-10-1-2,0 0-2,9-14-1,-9 14 0,13-9-2,-13 9 0,18-13-1,-7 7 0,1-3-1,2 2 0,-2-1-1,3 0 0,-1-1 0,3 1 0,-4-1-1,0 3 1,1 0 0,-1 0-1,0 3 0,-13 3-1,18-5-1,-18 5-2,12 0-2,-12 0-3,0 0-7,0 0-5,-12 16-9</inkml:trace>
  <inkml:trace contextRef="#ctx0" brushRef="#br0" timeOffset="15935.3691">20347 15436 18,'0'0'14,"0"0"-2,-9-15-3,9 15-2,0 0-3,-11-7-1,11 7-1,-12-6 0,12 6 0,-17 0 0,7 2-1,10-2 1,-23 10 0,11-2 0,-2 2-1,3 3 1,-2 2-1,3 0 0,-1 1 0,4 0-1,4-1 0,0-1 1,6-1-1,0-2 0,4 0 0,-7-11 0,20 16 0,-10-10 0,3-2 0,0 0 0,-2-3 0,3-2 0,-2-2 1,2 0-1,-3-4 1,3 0 1,-2-3-1,2-1 0,-3-2 1,3 0-1,-3-3 1,0 1-1,1 0-1,-3 1 1,-1 0 0,-2 1-1,-4 2 0,1 0 1,-3 11-1,0-16 1,0 16-1,-9-11 0,9 11 0,-10-7-1,10 7 0,-10-1-1,10 1-1,-15 3-1,15-3-1,-17 7-3,17-7-1,-16 8-8,16-8-14</inkml:trace>
  <inkml:trace contextRef="#ctx0" brushRef="#br0" timeOffset="16490.8655">20726 15170 17,'0'11'28,"1"0"-18,-1-11-6,-1 11 1,1-11 0,-1 17 1,1-17-1,-3 26 2,-2-15-2,5 9-1,-8-3 1,5 6-3,-5-2 1,2 3-3,-2-1 1,1 4-1,-2 0 0,0 2 0,-1-1 0,0 1 0,-2-1 0,2-1 0,1-4-1,-1-3 1,4-4-2,6-16-2,-10 18 0,10-18-4,0 0-10,-1-11-13,1-3-3</inkml:trace>
  <inkml:trace contextRef="#ctx0" brushRef="#br0" timeOffset="16890.2323">20718 15218 14,'0'0'28,"0"0"-15,0 0-7,10-3 0,-10 3 0,18-7 0,-18 7 1,20-6-2,-9 0-1,4 4 0,0-4-1,4 3-1,-2-5 0,3 0 0,2-3-2,-2 0 1,1-1 0,-1 1-2,-3 0 1,-2 2-1,-2 3-1,-13 6-1,14-7-5,-14 7-8,0 0-14,0 0-3</inkml:trace>
  <inkml:trace contextRef="#ctx0" brushRef="#br0" timeOffset="17312.6294">20722 15509 2,'0'0'25,"0"0"-12,0 0-2,0 0 1,0 0-2,0 0-1,18-6 0,-18 6-4,15-8 0,-15 8-3,16-8 0,-16 8-1,16-7 0,-16 7-1,20-6 0,-10 3 1,2 0-2,2 1 1,-3-1-1,3 0 0,-2-1-2,2 2-1,-14 2-4,22-6-8,-22 6-13,11-11-4</inkml:trace>
  <inkml:trace contextRef="#ctx0" brushRef="#br0" timeOffset="17771.0195">21110 15255 2,'-6'15'29,"6"-15"-1,-16 10-23,16-10 0,-6 14-1,6-14 1,-5 19-1,6-8 0,-6 1 0,7 4-2,-6-2 1,3 4-2,-3 1 1,2 1-2,-2 0 1,-2 3-1,0-2 1,0 0-1,0-1 0,2-1 0,-1-2 0,0-2-1,2 0-2,3-15 1,-6 23-3,6-23-1,-8 21-1,8-21-2,-7 16-7,7-16-8</inkml:trace>
  <inkml:trace contextRef="#ctx0" brushRef="#br0" timeOffset="18245.4506">21129 15217 29,'0'0'30,"-3"16"-17,3-16-8,0 0-1,0 0 2,0 0-2,0 0 0,0 0-1,0 0 1,16-10-1,-16 10 0,15-10 0,-5 4-2,4 1 1,1-2-1,1 0 0,2-1-1,0 0 1,0-1-1,0 1 0,-3-2 0,-1 1-1,-1 2 0,-13 7-1,20-9 0,-20 9-2,11-5-2,-11 5-3,0 0-7,0 0-10,0 0-7</inkml:trace>
  <inkml:trace contextRef="#ctx0" brushRef="#br0" timeOffset="18725.8798">21113 15486 17,'0'0'10,"0"0"-3,0 0 2,0-11-1,0 11 1,0 0-1,2-18 0,-2 18-2,0 0 2,13-8-3,-13 8 0,10-6-1,-10 6-1,15-7 0,-3 1 0,3 2-1,-1-3-1,1 1 0,1-2 0,3-1 1,-2-3-2,-1 3 1,-1 0-1,-3-1 0,2 5-3,-14 5 2,18-7-3,-18 7-2,13 7-1,-13-7-7,8 12-14,-7 0-7</inkml:trace>
  <inkml:trace contextRef="#ctx0" brushRef="#br0" timeOffset="19713.7708">20349 16302 22,'0'0'10,"0"0"2,0 0-2,-9-13 0,9 13-3,-9-2-2,9 2-2,-15 2 0,15-2 1,-19 5-2,19-5 0,-22 12-1,12-3 0,-2 0 0,1 4 0,-1 0-1,0 4 1,3 1-1,0 2 0,2 3 0,1 0 1,3 1-1,3 0 0,2-1 0,4 0 0,3-3 0,3-4 0,0-3 0,6-4 0,-2-4 0,4-3 0,1-7 0,-2-2 0,1-5 0,-1-4 0,-1-3 0,-2-2 0,-1-2 0,-2 1 0,-3 0 0,-3 3 0,-4 0 1,-2 3-1,-2 4 1,-4 1-1,5 11 1,-16-16-1,5 11 0,1 1-1,10 4 0,-20-5-3,20 5-3,-17-3-10,17 3-15,0 0 0</inkml:trace>
  <inkml:trace contextRef="#ctx0" brushRef="#br0" timeOffset="20259.2722">20691 16129 5,'-10'4'10,"9"8"-3,1-12 1,-7 16 1,7-16 0,-9 21 1,9-21-3,-10 24-3,10-24 1,-14 25-3,6-10 1,1 3-1,-2 0 0,1 6 1,-4-1-1,3 4 1,-4 2-1,4 1 0,-2-2 0,3-1-1,-1-2 0,4-5 1,0-2-2,1-4 0,4-14 0,-3 13-1,3-13 0,0 0 0,0 0-1,0 0-3,0 0-4,4-18-6,-4 18-16,12-24-1</inkml:trace>
  <inkml:trace contextRef="#ctx0" brushRef="#br0" timeOffset="20672.6376">20702 16146 24,'0'17'24,"0"-17"-15,0 0-1,0 0-1,0 0-1,0 0-2,13 3 0,-13-3-1,18-13 1,-18 13-1,23-16 0,-13 7-1,5-3 0,-2-1 0,5 0-1,-4-1 0,2 7 0,-1-4-1,-1 4 0,0-3-1,-4 7 0,0 2-1,-10 1-2,14 0-1,-14 0-1,12 6-6,-12-6-7,0 0-11</inkml:trace>
  <inkml:trace contextRef="#ctx0" brushRef="#br0" timeOffset="21118.0376">20644 16397 6,'0'0'28,"0"0"-13,0 0-11,10 2 0,-10-2 0,0 0 1,14 0 1,-14 0-1,0 0 0,10-6 0,-10 6-1,13-3-1,-13 3 0,18-4-1,-8 1-1,0-3 1,4 1-2,-1-3 1,0 1-1,2-2 0,0 1-1,2 0 0,-1-1-1,2 3 0,-5-3-2,7 7-3,-10-10-5,9 14-5,-19-2-6,18-12-9</inkml:trace>
  <inkml:trace contextRef="#ctx0" brushRef="#br0" timeOffset="21650.5297">21101 16139 17,'-13'7'10,"12"6"0,1-13 0,-7 14 0,7-14-1,-8 16-1,8-16-3,-8 14-1,8-14 0,-8 19-2,1-7 1,2 4-2,-3 0 2,1 5-2,-3-2 1,2 4 0,-3-2 0,3 3-1,-2-1 0,3-1 0,-1-1-1,2-2 1,1-2-2,2-3 0,2-1-1,1-13 0,-3 16-3,3-16-1,0 0-7,0 0-7,0 0-12</inkml:trace>
  <inkml:trace contextRef="#ctx0" brushRef="#br0" timeOffset="22104.9263">21110 16059 1,'0'0'30,"-1"10"-2,1-10-21,0 0-2,-1-10 0,1 10 0,0 0 0,19-9-2,-19 9 1,18-9-2,-6 3 1,3 0-2,-1-2 0,2 1 0,-1-2-1,1 0 1,-1 1-1,0 1 0,-2 1 0,-2 0-1,-1 2 0,-10 4-1,15-7 0,-15 7-2,0 0-5,0 0-5,0 0-14,0 0-4</inkml:trace>
  <inkml:trace contextRef="#ctx0" brushRef="#br0" timeOffset="22560.3835">21057 16320 23,'0'0'14,"0"0"0,0 0-2,9-10-2,3 12-1,-12-2-1,19-10-2,-19 10-1,23-11-1,-12 2-1,6 4 0,-2-3-2,2 2 1,0-1-1,2 0 0,-2 0-1,2 1 0,-2 1 0,-1-1-1,1 2-2,-17 4 0,23-4-4,-23 4-5,13-4-18,-13 4-4</inkml:trace>
  <inkml:trace contextRef="#ctx0" brushRef="#br0" timeOffset="23539.238">20551 17120 13,'0'0'11,"-4"-11"0,4 11-1,0 0-1,-15-16-2,15 16-2,-11-8-3,11 8 0,-18-5-1,8 4 0,-2 0-1,1 3 1,-2 0 2,2 2-2,-2 1 2,2 3-2,-1-1 3,2 4-4,0 1 3,2 2-3,0 1 1,0 2-1,2 1 1,0 3 0,1-4-1,3 3 1,0 0 0,1 2 0,1-3 0,1 2-1,1-5 1,3 0 0,-1-2-1,3-2 1,-7-12 0,18 10-1,-7-12 0,2-3 0,3-1 0,2-4 1,0 0-1,2-4 0,-2-1 0,1 1 0,-3-1 0,1-2 0,-4-2 0,0-2 0,-4 2 0,-2-1 0,-1 2 0,-3-2 1,-1 3 0,-4 3 0,-1 1-2,3 13 2,-13-15-2,13 15 1,-15-4-2,4 1-3,11 3-7,-19 7-15,19-7-6</inkml:trace>
  <inkml:trace contextRef="#ctx0" brushRef="#br0" timeOffset="24440.0356">20793 17374 3,'0'0'2,"0"0"1,0 0 3,0 0 1,0 0 0,0 0 1,0 0 0,0 0 0,0 0 0,0 0-2,0 0-2,0 0 1,12 0-2,-12 0 1,7-11 0,-7 11-1,8-21 0,-4 7-1,1 2 0,1-4-1,-2-2 0,2 0 0,-1 0-2,2-1 2,0 0-1,0 1 0,2-3 1,-1 0-2,1-2 2,2 3-2,-1 0 2,1 3-1,-1 1 0,-1 2-1,1 3 2,-10 11-1,16-15 0,-16 15 0,11-5 1,-11 5-1,0 0 0,11 0 1,-11 0-1,0 0 0,8 12 0,-5-1 1,2 3-1,0 5 1,0 4-1,2 3 1,0 1-1,-1 3 1,2-3-1,-1-2 1,0-3-1,-1-5 0,0-4 0,-6-13 0,8 14 0,-8-14 0,0 0 1,14 0-1,-14 0 1,7-14 1,0 0-1,-3-4 1,4-7 0,-2-4-2,5-3 2,-3-5-2,6 1 1,-2-1-1,2 4 0,0 3 0,0 4-1,-1 4 1,-2-1-1,1 7-1,-7-3-1,-5 19-5,5-22-20,-3 12-7,-4-2-1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E1DCF0B-B83C-4816-88C7-8D0C37DE1987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2A4D94F-AF2A-4900-812D-72EEE052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9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7301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9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Pictures show the Bombe built by Alan Turing to break the enigma machine ciphers.</a:t>
            </a:r>
          </a:p>
          <a:p>
            <a:r>
              <a:rPr lang="en-US" dirty="0" smtClean="0">
                <a:latin typeface="Calibri" pitchFamily="34" charset="0"/>
              </a:rPr>
              <a:t>They were Fixed-Program Computers came before stored-program computers (general purpose)</a:t>
            </a:r>
          </a:p>
          <a:p>
            <a:r>
              <a:rPr lang="en-US" dirty="0" smtClean="0">
                <a:latin typeface="Calibri" pitchFamily="34" charset="0"/>
              </a:rPr>
              <a:t>The former required re-wiring (e.g. ENIAC took 3 weeks to “re-wire”).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</a:p>
          <a:p>
            <a:endParaRPr lang="en-US" dirty="0" smtClean="0"/>
          </a:p>
          <a:p>
            <a:r>
              <a:rPr lang="en-US" dirty="0" smtClean="0"/>
              <a:t>Did you know? Logic gates allow the computer to do things such as add, divide, multiply, do simple yes and no reasoning in certain situations along with other things.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Put, NOT, AND, OR labels in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32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32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Remove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32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32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r>
              <a:rPr lang="en-US" baseline="0" dirty="0" smtClean="0"/>
              <a:t> out table</a:t>
            </a:r>
          </a:p>
          <a:p>
            <a:r>
              <a:rPr lang="en-US" baseline="0" dirty="0" smtClean="0"/>
              <a:t>Ask rows in audience to fill in different rows of </a:t>
            </a:r>
            <a:r>
              <a:rPr lang="en-US" baseline="0" dirty="0" err="1" smtClean="0"/>
              <a:t>tabel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32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653" indent="-241653">
              <a:buAutoNum type="arabicParenR"/>
            </a:pPr>
            <a:r>
              <a:rPr lang="en-US" dirty="0" smtClean="0"/>
              <a:t>Can get logic circuit from truth table</a:t>
            </a:r>
          </a:p>
          <a:p>
            <a:pPr marL="241653" indent="-241653">
              <a:buAutoNum type="arabicParenR"/>
            </a:pPr>
            <a:r>
              <a:rPr lang="en-US" dirty="0" smtClean="0"/>
              <a:t>Minimize</a:t>
            </a:r>
            <a:r>
              <a:rPr lang="en-US" baseline="0" dirty="0" smtClean="0"/>
              <a:t> logic circuit through algebraic reductions or </a:t>
            </a:r>
            <a:r>
              <a:rPr lang="en-US" baseline="0" dirty="0" err="1" smtClean="0"/>
              <a:t>Karnaugh</a:t>
            </a:r>
            <a:r>
              <a:rPr lang="en-US" baseline="0" dirty="0" smtClean="0"/>
              <a:t>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1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r>
              <a:rPr lang="en-US" dirty="0" smtClean="0"/>
              <a:t>Apologize</a:t>
            </a:r>
            <a:r>
              <a:rPr lang="en-US" baseline="0" dirty="0" smtClean="0"/>
              <a:t> that there are three ways to represent the same logic equation</a:t>
            </a:r>
          </a:p>
          <a:p>
            <a:endParaRPr lang="en-US" dirty="0" smtClean="0"/>
          </a:p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</a:p>
          <a:p>
            <a:r>
              <a:rPr lang="en-US" baseline="0" dirty="0" smtClean="0"/>
              <a:t>AND is “product”</a:t>
            </a:r>
          </a:p>
          <a:p>
            <a:r>
              <a:rPr lang="en-US" baseline="0" dirty="0" smtClean="0"/>
              <a:t>OR is “sum”</a:t>
            </a:r>
          </a:p>
          <a:p>
            <a:r>
              <a:rPr lang="en-US" baseline="0" dirty="0" smtClean="0"/>
              <a:t>Read </a:t>
            </a:r>
            <a:r>
              <a:rPr lang="en-US" baseline="0" dirty="0" err="1" smtClean="0"/>
              <a:t>outloud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r>
              <a:rPr lang="en-US" dirty="0" smtClean="0"/>
              <a:t>Apologize</a:t>
            </a:r>
            <a:r>
              <a:rPr lang="en-US" baseline="0" dirty="0" smtClean="0"/>
              <a:t> that there are three ways to represent the same logic equation</a:t>
            </a:r>
          </a:p>
          <a:p>
            <a:endParaRPr lang="en-US" dirty="0" smtClean="0"/>
          </a:p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</a:p>
          <a:p>
            <a:r>
              <a:rPr lang="en-US" baseline="0" dirty="0" smtClean="0"/>
              <a:t>AND is “product”</a:t>
            </a:r>
          </a:p>
          <a:p>
            <a:r>
              <a:rPr lang="en-US" baseline="0" dirty="0" smtClean="0"/>
              <a:t>OR is “sum”</a:t>
            </a:r>
          </a:p>
          <a:p>
            <a:r>
              <a:rPr lang="en-US" baseline="0" dirty="0" smtClean="0"/>
              <a:t>Read </a:t>
            </a:r>
            <a:r>
              <a:rPr lang="en-US" baseline="0" dirty="0" err="1" smtClean="0"/>
              <a:t>outloud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Minimization activity</a:t>
            </a:r>
          </a:p>
          <a:p>
            <a:r>
              <a:rPr lang="en-US" dirty="0" smtClean="0"/>
              <a:t>Maybe use picture to go through</a:t>
            </a:r>
          </a:p>
          <a:p>
            <a:endParaRPr lang="en-US" dirty="0" smtClean="0"/>
          </a:p>
          <a:p>
            <a:r>
              <a:rPr lang="en-US" dirty="0" smtClean="0"/>
              <a:t>Complement a+</a:t>
            </a:r>
            <a:r>
              <a:rPr lang="en-US" sz="1300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=1 and a</a:t>
            </a:r>
            <a:r>
              <a:rPr lang="en-US" sz="1300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Minimization activity</a:t>
            </a:r>
          </a:p>
          <a:p>
            <a:r>
              <a:rPr lang="en-US" dirty="0" smtClean="0"/>
              <a:t>Maybe use picture to go through</a:t>
            </a:r>
          </a:p>
          <a:p>
            <a:endParaRPr lang="en-US" dirty="0" smtClean="0"/>
          </a:p>
          <a:p>
            <a:r>
              <a:rPr lang="en-US" dirty="0" smtClean="0"/>
              <a:t>Complement a+</a:t>
            </a:r>
            <a:r>
              <a:rPr lang="en-US" sz="1300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=1 and a</a:t>
            </a:r>
            <a:r>
              <a:rPr lang="en-US" sz="1300" dirty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31839" y="4560889"/>
                <a:ext cx="5851525" cy="4319587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6661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4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4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4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4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4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∙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i="1" dirty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 dirty="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4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4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400">
                            <a:latin typeface="Cambria Math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lang="en-US" sz="34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4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66612"/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31839" y="4560889"/>
                <a:ext cx="5851525" cy="4319587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6661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((a+b))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∙ </a:t>
                </a:r>
                <a:r>
                  <a:rPr lang="en-US" sz="3400" i="0" dirty="0">
                    <a:latin typeface="Cambria Math"/>
                    <a:cs typeface="Arial" pitchFamily="34" charset="0"/>
                  </a:rPr>
                  <a:t>b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and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 ∙b))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+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b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 ̅</a:t>
                </a:r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66612"/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31839" y="4560889"/>
                <a:ext cx="5851525" cy="4319587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6661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4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4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4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4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4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∙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i="1" dirty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 dirty="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4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4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400">
                            <a:latin typeface="Cambria Math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lang="en-US" sz="34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4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4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66612"/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31839" y="4560889"/>
                <a:ext cx="5851525" cy="4319587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6661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((a+b))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∙ </a:t>
                </a:r>
                <a:r>
                  <a:rPr lang="en-US" sz="3400" i="0" dirty="0">
                    <a:latin typeface="Cambria Math"/>
                    <a:cs typeface="Arial" pitchFamily="34" charset="0"/>
                  </a:rPr>
                  <a:t>b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and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((a ∙b))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 =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a ̅</a:t>
                </a:r>
                <a:r>
                  <a:rPr lang="en-US" sz="3400" dirty="0">
                    <a:latin typeface="Calibri" pitchFamily="34" charset="0"/>
                    <a:cs typeface="Arial" pitchFamily="34" charset="0"/>
                  </a:rPr>
                  <a:t> + 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b</a:t>
                </a:r>
                <a:r>
                  <a:rPr lang="en-US" sz="3400" i="0">
                    <a:latin typeface="Cambria Math"/>
                    <a:cs typeface="Arial" pitchFamily="34" charset="0"/>
                  </a:rPr>
                  <a:t> ̅</a:t>
                </a:r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66612"/>
                <a:endParaRPr lang="en-US" sz="34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Minimization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Minimization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3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</a:t>
            </a: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aa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ac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a(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a(1 + 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</a:t>
            </a: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aa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ab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 + ac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a(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a(1 + (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b+c</a:t>
            </a:r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))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  <a:p>
            <a:r>
              <a:rPr lang="en-US" sz="800" dirty="0">
                <a:solidFill>
                  <a:srgbClr val="00B0F0"/>
                </a:solidFill>
                <a:latin typeface="Times New Roman" pitchFamily="18" charset="0"/>
              </a:rPr>
              <a:t>= a + </a:t>
            </a:r>
            <a:r>
              <a:rPr lang="en-US" sz="800" dirty="0" err="1">
                <a:solidFill>
                  <a:srgbClr val="00B0F0"/>
                </a:solidFill>
                <a:latin typeface="Times New Roman" pitchFamily="18" charset="0"/>
              </a:rPr>
              <a:t>bc</a:t>
            </a:r>
            <a:endParaRPr lang="en-US" sz="8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Think-Pair-Share: Why does minimization</a:t>
            </a:r>
            <a:r>
              <a:rPr lang="en-US" baseline="0" dirty="0" smtClean="0"/>
              <a:t>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888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68" tIns="47785" rIns="95568" bIns="477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7301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9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Draw circuit</a:t>
            </a:r>
            <a:r>
              <a:rPr lang="en-US" baseline="0" dirty="0" smtClean="0">
                <a:latin typeface="Calibri" pitchFamily="34" charset="0"/>
              </a:rPr>
              <a:t> and go through out=true cases</a:t>
            </a:r>
          </a:p>
          <a:p>
            <a:r>
              <a:rPr lang="en-US" baseline="0" dirty="0" smtClean="0">
                <a:latin typeface="Calibri" pitchFamily="34" charset="0"/>
              </a:rPr>
              <a:t>Have not done cheaply yet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7301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9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Show what out equals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7301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9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Show what out equals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8" tIns="47785" rIns="95568" bIns="47785"/>
          <a:lstStyle/>
          <a:p>
            <a:r>
              <a:rPr lang="en-US" dirty="0" smtClean="0"/>
              <a:t>What is the truth table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8" tIns="47785" rIns="95568" bIns="477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8" tIns="47785" rIns="95568" bIns="477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8" tIns="47785" rIns="95568" bIns="477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8" tIns="47785" rIns="95568" bIns="477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86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 that we have shown them can be constructed in silicon.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638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67" tIns="47784" rIns="95567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67" tIns="47784" rIns="95567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67" tIns="47784" rIns="95567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67" tIns="47784" rIns="95567" bIns="47784"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</a:t>
            </a:r>
            <a:r>
              <a:rPr lang="en-US" smtClean="0"/>
              <a:t>state what they do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8" tIns="47785" rIns="95568" bIns="477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r>
              <a:rPr lang="en-US" dirty="0" smtClean="0"/>
              <a:t>John Bardeen</a:t>
            </a:r>
          </a:p>
          <a:p>
            <a:r>
              <a:rPr lang="en-US" dirty="0" smtClean="0"/>
              <a:t>Walter Brattain</a:t>
            </a:r>
          </a:p>
          <a:p>
            <a:r>
              <a:rPr lang="en-US" dirty="0" smtClean="0"/>
              <a:t>William</a:t>
            </a:r>
            <a:r>
              <a:rPr lang="en-US" baseline="0" dirty="0" smtClean="0"/>
              <a:t> Shockley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68" tIns="47785" rIns="95568" bIns="477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8" tIns="47785" rIns="95568" bIns="477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r>
              <a:rPr lang="en-US" dirty="0" smtClean="0"/>
              <a:t>E.g. logic statements:</a:t>
            </a:r>
          </a:p>
          <a:p>
            <a:r>
              <a:rPr lang="en-US" dirty="0" smtClean="0"/>
              <a:t>“Jane will only go to the cinema tonight if a good film is on AND she has enough</a:t>
            </a:r>
            <a:r>
              <a:rPr lang="en-US" baseline="0" dirty="0" smtClean="0"/>
              <a:t> </a:t>
            </a:r>
            <a:r>
              <a:rPr lang="en-US" dirty="0" smtClean="0"/>
              <a:t>money.”</a:t>
            </a:r>
          </a:p>
          <a:p>
            <a:r>
              <a:rPr lang="en-US" dirty="0" smtClean="0"/>
              <a:t>“Stuart will only go to the birthday party on Sunday if Katie OR </a:t>
            </a:r>
            <a:r>
              <a:rPr lang="en-US" dirty="0" err="1" smtClean="0"/>
              <a:t>Sujit</a:t>
            </a:r>
            <a:r>
              <a:rPr lang="en-US" baseline="0" dirty="0" smtClean="0"/>
              <a:t> </a:t>
            </a:r>
            <a:r>
              <a:rPr lang="en-US" dirty="0" smtClean="0"/>
              <a:t>is going too.”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takeway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at end of a block.  Possibly build on takeaways throughout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D94F-AF2A-4900-812D-72EEE052D4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8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</a:t>
            </a:r>
            <a:r>
              <a:rPr lang="en-US" smtClean="0"/>
              <a:t>state what they do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7" tIns="47784" rIns="95567" bIns="47784"/>
          <a:lstStyle/>
          <a:p>
            <a:r>
              <a:rPr lang="en-US" dirty="0" smtClean="0"/>
              <a:t>Flash Drives</a:t>
            </a:r>
          </a:p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</a:p>
          <a:p>
            <a:endParaRPr lang="en-US" dirty="0" smtClean="0"/>
          </a:p>
          <a:p>
            <a:r>
              <a:rPr lang="en-US" dirty="0" smtClean="0"/>
              <a:t>Did you know? Logic gates allow the computer to do things such as add, divide, multiply, do simple yes and no reasoning in certain situations along with other things.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0"/>
            <a:ext cx="7772400" cy="609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82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4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notesSlide" Target="../notesSlides/notesSlide11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notesSlide" Target="../notesSlides/notesSlide12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" Type="http://schemas.openxmlformats.org/officeDocument/2006/relationships/tags" Target="../tags/tag57.xml"/><Relationship Id="rId21" Type="http://schemas.openxmlformats.org/officeDocument/2006/relationships/notesSlide" Target="../notesSlides/notesSlide14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3" Type="http://schemas.openxmlformats.org/officeDocument/2006/relationships/tags" Target="../tags/tag76.xml"/><Relationship Id="rId21" Type="http://schemas.openxmlformats.org/officeDocument/2006/relationships/notesSlide" Target="../notesSlides/notesSlide15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11.png"/><Relationship Id="rId5" Type="http://schemas.openxmlformats.org/officeDocument/2006/relationships/tags" Target="../tags/tag101.xml"/><Relationship Id="rId4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5.xml"/><Relationship Id="rId7" Type="http://schemas.openxmlformats.org/officeDocument/2006/relationships/image" Target="../media/image11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3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tags" Target="../tags/tag108.xml"/><Relationship Id="rId12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07.xml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12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8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0.xml"/><Relationship Id="rId5" Type="http://schemas.openxmlformats.org/officeDocument/2006/relationships/tags" Target="../tags/tag113.xml"/><Relationship Id="rId10" Type="http://schemas.openxmlformats.org/officeDocument/2006/relationships/notesSlide" Target="../notesSlides/notesSlide26.xml"/><Relationship Id="rId4" Type="http://schemas.openxmlformats.org/officeDocument/2006/relationships/tags" Target="../tags/tag11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1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9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10" Type="http://schemas.openxmlformats.org/officeDocument/2006/relationships/tags" Target="../tags/tag139.xml"/><Relationship Id="rId19" Type="http://schemas.openxmlformats.org/officeDocument/2006/relationships/notesSlide" Target="../notesSlides/notesSlide33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3" Type="http://schemas.openxmlformats.org/officeDocument/2006/relationships/tags" Target="../tags/tag149.xml"/><Relationship Id="rId21" Type="http://schemas.openxmlformats.org/officeDocument/2006/relationships/tags" Target="../tags/tag150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notesSlide" Target="../notesSlides/notesSlide34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10" Type="http://schemas.openxmlformats.org/officeDocument/2006/relationships/tags" Target="../tags/tag15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jpeg"/><Relationship Id="rId5" Type="http://schemas.openxmlformats.org/officeDocument/2006/relationships/tags" Target="../tags/tag6.xml"/><Relationship Id="rId10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3" Type="http://schemas.openxmlformats.org/officeDocument/2006/relationships/tags" Target="../tags/tag169.xml"/><Relationship Id="rId21" Type="http://schemas.openxmlformats.org/officeDocument/2006/relationships/tags" Target="../tags/tag187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tags" Target="../tags/tag186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notesSlide" Target="../notesSlides/notesSlide44.xml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slideLayout" Target="../slideLayouts/slideLayout12.xml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tags" Target="../tags/tag18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notesSlide" Target="../notesSlides/notesSlide45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slideLayout" Target="../slideLayouts/slideLayout12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26" Type="http://schemas.openxmlformats.org/officeDocument/2006/relationships/tags" Target="../tags/tag237.xml"/><Relationship Id="rId39" Type="http://schemas.openxmlformats.org/officeDocument/2006/relationships/tags" Target="../tags/tag250.xml"/><Relationship Id="rId3" Type="http://schemas.openxmlformats.org/officeDocument/2006/relationships/tags" Target="../tags/tag214.xml"/><Relationship Id="rId21" Type="http://schemas.openxmlformats.org/officeDocument/2006/relationships/tags" Target="../tags/tag232.xml"/><Relationship Id="rId34" Type="http://schemas.openxmlformats.org/officeDocument/2006/relationships/tags" Target="../tags/tag245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tags" Target="../tags/tag236.xml"/><Relationship Id="rId33" Type="http://schemas.openxmlformats.org/officeDocument/2006/relationships/tags" Target="../tags/tag244.xml"/><Relationship Id="rId38" Type="http://schemas.openxmlformats.org/officeDocument/2006/relationships/tags" Target="../tags/tag249.xml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tags" Target="../tags/tag231.xml"/><Relationship Id="rId29" Type="http://schemas.openxmlformats.org/officeDocument/2006/relationships/tags" Target="../tags/tag240.xml"/><Relationship Id="rId41" Type="http://schemas.openxmlformats.org/officeDocument/2006/relationships/notesSlide" Target="../notesSlides/notesSlide46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tags" Target="../tags/tag235.xml"/><Relationship Id="rId32" Type="http://schemas.openxmlformats.org/officeDocument/2006/relationships/tags" Target="../tags/tag243.xml"/><Relationship Id="rId37" Type="http://schemas.openxmlformats.org/officeDocument/2006/relationships/tags" Target="../tags/tag248.xml"/><Relationship Id="rId40" Type="http://schemas.openxmlformats.org/officeDocument/2006/relationships/slideLayout" Target="../slideLayouts/slideLayout12.xml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tags" Target="../tags/tag234.xml"/><Relationship Id="rId28" Type="http://schemas.openxmlformats.org/officeDocument/2006/relationships/tags" Target="../tags/tag239.xml"/><Relationship Id="rId36" Type="http://schemas.openxmlformats.org/officeDocument/2006/relationships/tags" Target="../tags/tag247.xml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31" Type="http://schemas.openxmlformats.org/officeDocument/2006/relationships/tags" Target="../tags/tag242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tags" Target="../tags/tag233.xml"/><Relationship Id="rId27" Type="http://schemas.openxmlformats.org/officeDocument/2006/relationships/tags" Target="../tags/tag238.xml"/><Relationship Id="rId30" Type="http://schemas.openxmlformats.org/officeDocument/2006/relationships/tags" Target="../tags/tag241.xml"/><Relationship Id="rId35" Type="http://schemas.openxmlformats.org/officeDocument/2006/relationships/tags" Target="../tags/tag24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26" Type="http://schemas.openxmlformats.org/officeDocument/2006/relationships/tags" Target="../tags/tag276.xml"/><Relationship Id="rId39" Type="http://schemas.openxmlformats.org/officeDocument/2006/relationships/tags" Target="../tags/tag289.xml"/><Relationship Id="rId3" Type="http://schemas.openxmlformats.org/officeDocument/2006/relationships/tags" Target="../tags/tag253.xml"/><Relationship Id="rId21" Type="http://schemas.openxmlformats.org/officeDocument/2006/relationships/tags" Target="../tags/tag271.xml"/><Relationship Id="rId34" Type="http://schemas.openxmlformats.org/officeDocument/2006/relationships/tags" Target="../tags/tag284.xml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5" Type="http://schemas.openxmlformats.org/officeDocument/2006/relationships/tags" Target="../tags/tag275.xml"/><Relationship Id="rId33" Type="http://schemas.openxmlformats.org/officeDocument/2006/relationships/tags" Target="../tags/tag283.xml"/><Relationship Id="rId38" Type="http://schemas.openxmlformats.org/officeDocument/2006/relationships/tags" Target="../tags/tag288.xml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tags" Target="../tags/tag270.xml"/><Relationship Id="rId29" Type="http://schemas.openxmlformats.org/officeDocument/2006/relationships/tags" Target="../tags/tag279.xml"/><Relationship Id="rId41" Type="http://schemas.openxmlformats.org/officeDocument/2006/relationships/notesSlide" Target="../notesSlides/notesSlide47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24" Type="http://schemas.openxmlformats.org/officeDocument/2006/relationships/tags" Target="../tags/tag274.xml"/><Relationship Id="rId32" Type="http://schemas.openxmlformats.org/officeDocument/2006/relationships/tags" Target="../tags/tag282.xml"/><Relationship Id="rId37" Type="http://schemas.openxmlformats.org/officeDocument/2006/relationships/tags" Target="../tags/tag287.xml"/><Relationship Id="rId40" Type="http://schemas.openxmlformats.org/officeDocument/2006/relationships/slideLayout" Target="../slideLayouts/slideLayout12.xml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23" Type="http://schemas.openxmlformats.org/officeDocument/2006/relationships/tags" Target="../tags/tag273.xml"/><Relationship Id="rId28" Type="http://schemas.openxmlformats.org/officeDocument/2006/relationships/tags" Target="../tags/tag278.xml"/><Relationship Id="rId36" Type="http://schemas.openxmlformats.org/officeDocument/2006/relationships/tags" Target="../tags/tag286.xml"/><Relationship Id="rId10" Type="http://schemas.openxmlformats.org/officeDocument/2006/relationships/tags" Target="../tags/tag260.xml"/><Relationship Id="rId19" Type="http://schemas.openxmlformats.org/officeDocument/2006/relationships/tags" Target="../tags/tag269.xml"/><Relationship Id="rId31" Type="http://schemas.openxmlformats.org/officeDocument/2006/relationships/tags" Target="../tags/tag281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tags" Target="../tags/tag272.xml"/><Relationship Id="rId27" Type="http://schemas.openxmlformats.org/officeDocument/2006/relationships/tags" Target="../tags/tag277.xml"/><Relationship Id="rId30" Type="http://schemas.openxmlformats.org/officeDocument/2006/relationships/tags" Target="../tags/tag280.xml"/><Relationship Id="rId35" Type="http://schemas.openxmlformats.org/officeDocument/2006/relationships/tags" Target="../tags/tag28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26" Type="http://schemas.openxmlformats.org/officeDocument/2006/relationships/tags" Target="../tags/tag315.xml"/><Relationship Id="rId39" Type="http://schemas.openxmlformats.org/officeDocument/2006/relationships/notesSlide" Target="../notesSlides/notesSlide48.xml"/><Relationship Id="rId3" Type="http://schemas.openxmlformats.org/officeDocument/2006/relationships/tags" Target="../tags/tag292.xml"/><Relationship Id="rId21" Type="http://schemas.openxmlformats.org/officeDocument/2006/relationships/tags" Target="../tags/tag310.xml"/><Relationship Id="rId34" Type="http://schemas.openxmlformats.org/officeDocument/2006/relationships/tags" Target="../tags/tag323.xml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tags" Target="../tags/tag314.xml"/><Relationship Id="rId33" Type="http://schemas.openxmlformats.org/officeDocument/2006/relationships/tags" Target="../tags/tag322.xml"/><Relationship Id="rId38" Type="http://schemas.openxmlformats.org/officeDocument/2006/relationships/slideLayout" Target="../slideLayouts/slideLayout13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tags" Target="../tags/tag309.xml"/><Relationship Id="rId29" Type="http://schemas.openxmlformats.org/officeDocument/2006/relationships/tags" Target="../tags/tag318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tags" Target="../tags/tag313.xml"/><Relationship Id="rId32" Type="http://schemas.openxmlformats.org/officeDocument/2006/relationships/tags" Target="../tags/tag321.xml"/><Relationship Id="rId37" Type="http://schemas.openxmlformats.org/officeDocument/2006/relationships/tags" Target="../tags/tag326.xml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tags" Target="../tags/tag312.xml"/><Relationship Id="rId28" Type="http://schemas.openxmlformats.org/officeDocument/2006/relationships/tags" Target="../tags/tag317.xml"/><Relationship Id="rId36" Type="http://schemas.openxmlformats.org/officeDocument/2006/relationships/tags" Target="../tags/tag325.xml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31" Type="http://schemas.openxmlformats.org/officeDocument/2006/relationships/tags" Target="../tags/tag320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tags" Target="../tags/tag311.xml"/><Relationship Id="rId27" Type="http://schemas.openxmlformats.org/officeDocument/2006/relationships/tags" Target="../tags/tag316.xml"/><Relationship Id="rId30" Type="http://schemas.openxmlformats.org/officeDocument/2006/relationships/tags" Target="../tags/tag319.xml"/><Relationship Id="rId35" Type="http://schemas.openxmlformats.org/officeDocument/2006/relationships/tags" Target="../tags/tag3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26" Type="http://schemas.openxmlformats.org/officeDocument/2006/relationships/tags" Target="../tags/tag352.xml"/><Relationship Id="rId39" Type="http://schemas.openxmlformats.org/officeDocument/2006/relationships/tags" Target="../tags/tag365.xml"/><Relationship Id="rId3" Type="http://schemas.openxmlformats.org/officeDocument/2006/relationships/tags" Target="../tags/tag329.xml"/><Relationship Id="rId21" Type="http://schemas.openxmlformats.org/officeDocument/2006/relationships/tags" Target="../tags/tag347.xml"/><Relationship Id="rId34" Type="http://schemas.openxmlformats.org/officeDocument/2006/relationships/tags" Target="../tags/tag360.xml"/><Relationship Id="rId42" Type="http://schemas.openxmlformats.org/officeDocument/2006/relationships/tags" Target="../tags/tag368.xml"/><Relationship Id="rId47" Type="http://schemas.openxmlformats.org/officeDocument/2006/relationships/tags" Target="../tags/tag373.xml"/><Relationship Id="rId50" Type="http://schemas.openxmlformats.org/officeDocument/2006/relationships/tags" Target="../tags/tag376.xml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tags" Target="../tags/tag351.xml"/><Relationship Id="rId33" Type="http://schemas.openxmlformats.org/officeDocument/2006/relationships/tags" Target="../tags/tag359.xml"/><Relationship Id="rId38" Type="http://schemas.openxmlformats.org/officeDocument/2006/relationships/tags" Target="../tags/tag364.xml"/><Relationship Id="rId46" Type="http://schemas.openxmlformats.org/officeDocument/2006/relationships/tags" Target="../tags/tag372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tags" Target="../tags/tag346.xml"/><Relationship Id="rId29" Type="http://schemas.openxmlformats.org/officeDocument/2006/relationships/tags" Target="../tags/tag355.xml"/><Relationship Id="rId41" Type="http://schemas.openxmlformats.org/officeDocument/2006/relationships/tags" Target="../tags/tag367.xml"/><Relationship Id="rId54" Type="http://schemas.openxmlformats.org/officeDocument/2006/relationships/notesSlide" Target="../notesSlides/notesSlide53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tags" Target="../tags/tag350.xml"/><Relationship Id="rId32" Type="http://schemas.openxmlformats.org/officeDocument/2006/relationships/tags" Target="../tags/tag358.xml"/><Relationship Id="rId37" Type="http://schemas.openxmlformats.org/officeDocument/2006/relationships/tags" Target="../tags/tag363.xml"/><Relationship Id="rId40" Type="http://schemas.openxmlformats.org/officeDocument/2006/relationships/tags" Target="../tags/tag366.xml"/><Relationship Id="rId45" Type="http://schemas.openxmlformats.org/officeDocument/2006/relationships/tags" Target="../tags/tag371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tags" Target="../tags/tag349.xml"/><Relationship Id="rId28" Type="http://schemas.openxmlformats.org/officeDocument/2006/relationships/tags" Target="../tags/tag354.xml"/><Relationship Id="rId36" Type="http://schemas.openxmlformats.org/officeDocument/2006/relationships/tags" Target="../tags/tag362.xml"/><Relationship Id="rId49" Type="http://schemas.openxmlformats.org/officeDocument/2006/relationships/tags" Target="../tags/tag375.xml"/><Relationship Id="rId10" Type="http://schemas.openxmlformats.org/officeDocument/2006/relationships/tags" Target="../tags/tag336.xml"/><Relationship Id="rId19" Type="http://schemas.openxmlformats.org/officeDocument/2006/relationships/tags" Target="../tags/tag345.xml"/><Relationship Id="rId31" Type="http://schemas.openxmlformats.org/officeDocument/2006/relationships/tags" Target="../tags/tag357.xml"/><Relationship Id="rId44" Type="http://schemas.openxmlformats.org/officeDocument/2006/relationships/tags" Target="../tags/tag370.xml"/><Relationship Id="rId52" Type="http://schemas.openxmlformats.org/officeDocument/2006/relationships/tags" Target="../tags/tag378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tags" Target="../tags/tag348.xml"/><Relationship Id="rId27" Type="http://schemas.openxmlformats.org/officeDocument/2006/relationships/tags" Target="../tags/tag353.xml"/><Relationship Id="rId30" Type="http://schemas.openxmlformats.org/officeDocument/2006/relationships/tags" Target="../tags/tag356.xml"/><Relationship Id="rId35" Type="http://schemas.openxmlformats.org/officeDocument/2006/relationships/tags" Target="../tags/tag361.xml"/><Relationship Id="rId43" Type="http://schemas.openxmlformats.org/officeDocument/2006/relationships/tags" Target="../tags/tag369.xml"/><Relationship Id="rId48" Type="http://schemas.openxmlformats.org/officeDocument/2006/relationships/tags" Target="../tags/tag374.xml"/><Relationship Id="rId8" Type="http://schemas.openxmlformats.org/officeDocument/2006/relationships/tags" Target="../tags/tag334.xml"/><Relationship Id="rId51" Type="http://schemas.openxmlformats.org/officeDocument/2006/relationships/tags" Target="../tags/tag3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Gates and Logic:</a:t>
            </a:r>
            <a:br>
              <a:rPr lang="en-US" dirty="0" smtClean="0"/>
            </a:br>
            <a:r>
              <a:rPr lang="en-US" dirty="0" smtClean="0"/>
              <a:t>From switches to Transistors</a:t>
            </a:r>
            <a:r>
              <a:rPr lang="en-US" smtClean="0"/>
              <a:t>,      Logic Gates </a:t>
            </a:r>
            <a:r>
              <a:rPr lang="en-US" dirty="0" smtClean="0"/>
              <a:t>and Logic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24600"/>
            <a:ext cx="5287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See: P&amp;H Appendix C.2 and C.3 (Also, see C.0 and C.1)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152400"/>
            <a:ext cx="4267200" cy="335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5199924" y="685800"/>
            <a:ext cx="3450108" cy="1143000"/>
            <a:chOff x="2142067" y="4800600"/>
            <a:chExt cx="6413441" cy="1905000"/>
          </a:xfrm>
        </p:grpSpPr>
        <p:pic>
          <p:nvPicPr>
            <p:cNvPr id="6" name="Picture 4" descr="https://encrypted-tbn1.gstatic.com/images?q=tbn:ANd9GcQO8muCx1uC30gZ0ADFPBlMYPdcBYcjL9eo8halkXCqGhgAtK8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067" y="4800600"/>
              <a:ext cx="2963333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guide-images.ifixit.net/igi/AkT2Xr5FUlBDUsdx.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800600"/>
              <a:ext cx="2535708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No Wireles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00600"/>
              <a:ext cx="1905000" cy="1905000"/>
            </a:xfrm>
            <a:prstGeom prst="rect">
              <a:avLst/>
            </a:prstGeom>
            <a:solidFill>
              <a:schemeClr val="tx1"/>
            </a:solidFill>
          </p:spPr>
        </p:pic>
      </p:grp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(two symbols: true and false) is the basis of Logic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Functions: Logic Gates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4963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Logic Gates</a:t>
            </a:r>
            <a:endParaRPr lang="en-US" sz="2800" dirty="0"/>
          </a:p>
          <a:p>
            <a:pPr lvl="1">
              <a:lnSpc>
                <a:spcPct val="82000"/>
              </a:lnSpc>
            </a:pPr>
            <a:r>
              <a:rPr lang="en-US" sz="2400" dirty="0" smtClean="0"/>
              <a:t>digital circuit that either </a:t>
            </a:r>
            <a:r>
              <a:rPr lang="en-US" sz="2400" dirty="0"/>
              <a:t>allows a </a:t>
            </a:r>
            <a:r>
              <a:rPr lang="en-US" sz="2400" dirty="0" smtClean="0"/>
              <a:t>signal to </a:t>
            </a:r>
            <a:r>
              <a:rPr lang="en-US" sz="2400" dirty="0"/>
              <a:t>pass through it or </a:t>
            </a:r>
            <a:r>
              <a:rPr lang="en-US" sz="2400" dirty="0" smtClean="0"/>
              <a:t>not.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Used to build logic functions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There are seven basic logic gates: </a:t>
            </a:r>
            <a:endParaRPr lang="en-US" sz="2400" dirty="0" smtClean="0"/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AND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OR</a:t>
            </a:r>
            <a:r>
              <a:rPr lang="en-US" sz="2400" dirty="0"/>
              <a:t>, </a:t>
            </a:r>
            <a:r>
              <a:rPr lang="en-US" sz="2400" b="1" dirty="0" smtClean="0">
                <a:solidFill>
                  <a:schemeClr val="accent1"/>
                </a:solidFill>
              </a:rPr>
              <a:t>NOT</a:t>
            </a:r>
            <a:r>
              <a:rPr lang="en-US" sz="2400" dirty="0" smtClean="0"/>
              <a:t>, 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NAND</a:t>
            </a:r>
            <a:r>
              <a:rPr lang="en-US" sz="2400" dirty="0" smtClean="0"/>
              <a:t> (not AND), </a:t>
            </a:r>
            <a:r>
              <a:rPr lang="en-US" sz="2400" dirty="0" smtClean="0">
                <a:solidFill>
                  <a:schemeClr val="accent2"/>
                </a:solidFill>
              </a:rPr>
              <a:t>NOR</a:t>
            </a:r>
            <a:r>
              <a:rPr lang="en-US" sz="2400" dirty="0" smtClean="0"/>
              <a:t> (not OR), </a:t>
            </a:r>
            <a:r>
              <a:rPr lang="en-US" sz="2400" dirty="0" smtClean="0">
                <a:solidFill>
                  <a:schemeClr val="accent2"/>
                </a:solidFill>
              </a:rPr>
              <a:t>XOR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2"/>
                </a:solidFill>
              </a:rPr>
              <a:t>XNOR</a:t>
            </a:r>
            <a:r>
              <a:rPr lang="en-US" sz="2400" dirty="0" smtClean="0"/>
              <a:t> (not XOR) [later]</a:t>
            </a:r>
            <a:endParaRPr lang="en-US" sz="2400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6510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4986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7303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899968"/>
              </p:ext>
            </p:extLst>
          </p:nvPr>
        </p:nvGraphicFramePr>
        <p:xfrm>
          <a:off x="3200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319108"/>
              </p:ext>
            </p:extLst>
          </p:nvPr>
        </p:nvGraphicFramePr>
        <p:xfrm>
          <a:off x="3200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104727"/>
              </p:ext>
            </p:extLst>
          </p:nvPr>
        </p:nvGraphicFramePr>
        <p:xfrm>
          <a:off x="32496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9144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500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Functions: Logic Gates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4963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Logic Gates</a:t>
            </a:r>
            <a:endParaRPr lang="en-US" sz="2800" dirty="0"/>
          </a:p>
          <a:p>
            <a:pPr lvl="1">
              <a:lnSpc>
                <a:spcPct val="82000"/>
              </a:lnSpc>
            </a:pPr>
            <a:r>
              <a:rPr lang="en-US" sz="2400" dirty="0" smtClean="0"/>
              <a:t>digital circuit that either </a:t>
            </a:r>
            <a:r>
              <a:rPr lang="en-US" sz="2400" dirty="0"/>
              <a:t>allows a </a:t>
            </a:r>
            <a:r>
              <a:rPr lang="en-US" sz="2400" dirty="0" smtClean="0"/>
              <a:t>signal to </a:t>
            </a:r>
            <a:r>
              <a:rPr lang="en-US" sz="2400" dirty="0"/>
              <a:t>pass through it or </a:t>
            </a:r>
            <a:r>
              <a:rPr lang="en-US" sz="2400" dirty="0" smtClean="0"/>
              <a:t>not.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Used to build logic functions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There are seven basic logic gates: </a:t>
            </a:r>
            <a:endParaRPr lang="en-US" sz="2400" dirty="0" smtClean="0"/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AND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OR</a:t>
            </a:r>
            <a:r>
              <a:rPr lang="en-US" sz="2400" dirty="0"/>
              <a:t>, </a:t>
            </a:r>
            <a:r>
              <a:rPr lang="en-US" sz="2400" b="1" dirty="0" smtClean="0">
                <a:solidFill>
                  <a:schemeClr val="accent1"/>
                </a:solidFill>
              </a:rPr>
              <a:t>NOT</a:t>
            </a:r>
            <a:r>
              <a:rPr lang="en-US" sz="2400" dirty="0" smtClean="0"/>
              <a:t>, 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chemeClr val="accent2"/>
                </a:solidFill>
              </a:rPr>
              <a:t>NAND</a:t>
            </a:r>
            <a:r>
              <a:rPr lang="en-US" sz="2400" dirty="0" smtClean="0"/>
              <a:t> (not AND), </a:t>
            </a:r>
            <a:r>
              <a:rPr lang="en-US" sz="2400" dirty="0" smtClean="0">
                <a:solidFill>
                  <a:schemeClr val="accent2"/>
                </a:solidFill>
              </a:rPr>
              <a:t>NOR</a:t>
            </a:r>
            <a:r>
              <a:rPr lang="en-US" sz="2400" dirty="0" smtClean="0"/>
              <a:t> (not OR), </a:t>
            </a:r>
            <a:r>
              <a:rPr lang="en-US" sz="2400" dirty="0" smtClean="0">
                <a:solidFill>
                  <a:schemeClr val="accent2"/>
                </a:solidFill>
              </a:rPr>
              <a:t>XOR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2"/>
                </a:solidFill>
              </a:rPr>
              <a:t>XNOR</a:t>
            </a:r>
            <a:r>
              <a:rPr lang="en-US" sz="2400" dirty="0" smtClean="0"/>
              <a:t> (not XOR) [later]</a:t>
            </a:r>
            <a:endParaRPr lang="en-US" sz="2400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6510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4986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7303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662952"/>
              </p:ext>
            </p:extLst>
          </p:nvPr>
        </p:nvGraphicFramePr>
        <p:xfrm>
          <a:off x="3200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675031"/>
              </p:ext>
            </p:extLst>
          </p:nvPr>
        </p:nvGraphicFramePr>
        <p:xfrm>
          <a:off x="3200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527459"/>
              </p:ext>
            </p:extLst>
          </p:nvPr>
        </p:nvGraphicFramePr>
        <p:xfrm>
          <a:off x="32496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9144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23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4963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Logic Gates</a:t>
            </a:r>
            <a:endParaRPr lang="en-US" sz="2800" dirty="0"/>
          </a:p>
          <a:p>
            <a:pPr lvl="1">
              <a:lnSpc>
                <a:spcPct val="82000"/>
              </a:lnSpc>
            </a:pPr>
            <a:r>
              <a:rPr lang="en-US" sz="2400" dirty="0" smtClean="0"/>
              <a:t>digital circuit that either </a:t>
            </a:r>
            <a:r>
              <a:rPr lang="en-US" sz="2400" dirty="0"/>
              <a:t>allows a </a:t>
            </a:r>
            <a:r>
              <a:rPr lang="en-US" sz="2400" dirty="0" smtClean="0"/>
              <a:t>signal to </a:t>
            </a:r>
            <a:r>
              <a:rPr lang="en-US" sz="2400" dirty="0"/>
              <a:t>pass through it or </a:t>
            </a:r>
            <a:r>
              <a:rPr lang="en-US" sz="2400" dirty="0" smtClean="0"/>
              <a:t>not.</a:t>
            </a:r>
          </a:p>
          <a:p>
            <a:pPr lvl="1">
              <a:lnSpc>
                <a:spcPct val="82000"/>
              </a:lnSpc>
            </a:pPr>
            <a:r>
              <a:rPr lang="en-US" sz="2400" dirty="0" smtClean="0"/>
              <a:t>Used to build logic functions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There are seven basic logic gates: </a:t>
            </a:r>
            <a:endParaRPr lang="en-US" sz="2400" dirty="0" smtClean="0"/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AND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OR</a:t>
            </a:r>
            <a:r>
              <a:rPr lang="en-US" sz="2400" dirty="0"/>
              <a:t>, </a:t>
            </a:r>
            <a:r>
              <a:rPr lang="en-US" sz="2400" b="1" dirty="0" smtClean="0">
                <a:solidFill>
                  <a:schemeClr val="accent1"/>
                </a:solidFill>
              </a:rPr>
              <a:t>NOT</a:t>
            </a:r>
            <a:r>
              <a:rPr lang="en-US" sz="2400" dirty="0" smtClean="0"/>
              <a:t>, 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NAND</a:t>
            </a:r>
            <a:r>
              <a:rPr lang="en-US" sz="2400" dirty="0" smtClean="0"/>
              <a:t> (not AND), </a:t>
            </a:r>
            <a:r>
              <a:rPr lang="en-US" sz="2400" dirty="0" smtClean="0">
                <a:solidFill>
                  <a:schemeClr val="accent1"/>
                </a:solidFill>
              </a:rPr>
              <a:t>NOR</a:t>
            </a:r>
            <a:r>
              <a:rPr lang="en-US" sz="2400" dirty="0" smtClean="0"/>
              <a:t> (not OR), </a:t>
            </a:r>
            <a:r>
              <a:rPr lang="en-US" sz="2400" dirty="0" smtClean="0">
                <a:solidFill>
                  <a:schemeClr val="accent2"/>
                </a:solidFill>
              </a:rPr>
              <a:t>XOR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chemeClr val="accent2"/>
                </a:solidFill>
              </a:rPr>
              <a:t>XNOR</a:t>
            </a:r>
            <a:r>
              <a:rPr lang="en-US" sz="2400" dirty="0" smtClean="0"/>
              <a:t> (not XOR) [later]</a:t>
            </a:r>
            <a:endParaRPr lang="en-US" sz="2400" dirty="0"/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Functions: Logic Gates</a:t>
            </a:r>
            <a:endParaRPr lang="en-US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6510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4986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7303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006705"/>
              </p:ext>
            </p:extLst>
          </p:nvPr>
        </p:nvGraphicFramePr>
        <p:xfrm>
          <a:off x="3200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720222"/>
              </p:ext>
            </p:extLst>
          </p:nvPr>
        </p:nvGraphicFramePr>
        <p:xfrm>
          <a:off x="3200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662740"/>
              </p:ext>
            </p:extLst>
          </p:nvPr>
        </p:nvGraphicFramePr>
        <p:xfrm>
          <a:off x="32496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9144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In</a:t>
            </a:r>
            <a:endParaRPr lang="en-US" sz="1400" dirty="0"/>
          </a:p>
        </p:txBody>
      </p:sp>
      <p:graphicFrame>
        <p:nvGraphicFramePr>
          <p:cNvPr id="4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083806"/>
              </p:ext>
            </p:extLst>
          </p:nvPr>
        </p:nvGraphicFramePr>
        <p:xfrm>
          <a:off x="7899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981292"/>
              </p:ext>
            </p:extLst>
          </p:nvPr>
        </p:nvGraphicFramePr>
        <p:xfrm>
          <a:off x="7899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019800" y="1947862"/>
            <a:ext cx="1752602" cy="685800"/>
            <a:chOff x="5791200" y="1947862"/>
            <a:chExt cx="1752602" cy="685800"/>
          </a:xfrm>
        </p:grpSpPr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6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0" y="3200400"/>
            <a:ext cx="1574800" cy="812800"/>
            <a:chOff x="5867400" y="3200400"/>
            <a:chExt cx="1574800" cy="812800"/>
          </a:xfrm>
        </p:grpSpPr>
        <p:sp>
          <p:nvSpPr>
            <p:cNvPr id="36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76800" y="1828800"/>
            <a:ext cx="1101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NAND:</a:t>
            </a:r>
            <a:endParaRPr lang="en-US" sz="2600" dirty="0"/>
          </a:p>
        </p:txBody>
      </p:sp>
      <p:sp>
        <p:nvSpPr>
          <p:cNvPr id="48" name="TextBox 47"/>
          <p:cNvSpPr txBox="1"/>
          <p:nvPr/>
        </p:nvSpPr>
        <p:spPr>
          <a:xfrm>
            <a:off x="4899609" y="2905035"/>
            <a:ext cx="891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NOR: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40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/>
              <a:t>Fill in the truth table, given the following Logic Circuit made from </a:t>
            </a:r>
            <a:r>
              <a:rPr lang="en-US" dirty="0"/>
              <a:t>L</a:t>
            </a:r>
            <a:r>
              <a:rPr lang="en-US" dirty="0" smtClean="0"/>
              <a:t>ogic AND, OR, and NOT gates.</a:t>
            </a:r>
          </a:p>
          <a:p>
            <a:r>
              <a:rPr lang="en-US" dirty="0" smtClean="0"/>
              <a:t>What does the logic circuit do?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Activity#1.A: Logic Gates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640668"/>
              </p:ext>
            </p:extLst>
          </p:nvPr>
        </p:nvGraphicFramePr>
        <p:xfrm>
          <a:off x="572263" y="3352800"/>
          <a:ext cx="168535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5"/>
                <a:gridCol w="561785"/>
                <a:gridCol w="5617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2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9833" y="4715861"/>
            <a:ext cx="838200" cy="685801"/>
          </a:xfrm>
          <a:prstGeom prst="flowChartDelay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5474361" y="4868261"/>
            <a:ext cx="267059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3620261" y="5249258"/>
            <a:ext cx="2121159" cy="1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574857" y="5052409"/>
            <a:ext cx="328530" cy="159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41421" y="5867399"/>
            <a:ext cx="838200" cy="685801"/>
          </a:xfrm>
          <a:prstGeom prst="flowChartDelay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4406072" y="5960077"/>
            <a:ext cx="1343637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6578032" y="6210299"/>
            <a:ext cx="304798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7472740" y="5266357"/>
            <a:ext cx="933449" cy="812799"/>
          </a:xfrm>
          <a:prstGeom prst="moon">
            <a:avLst>
              <a:gd name="adj" fmla="val 875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882832" y="5496881"/>
            <a:ext cx="666107" cy="18714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882832" y="5861670"/>
            <a:ext cx="666108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8415713" y="5672756"/>
            <a:ext cx="603251" cy="793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AutoShap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4740586" y="4563461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Oval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21962" y="4792061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3620261" y="4868260"/>
            <a:ext cx="1082221" cy="68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5400000" flipH="1" flipV="1">
            <a:off x="6708516" y="6035983"/>
            <a:ext cx="348629" cy="2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5400000" flipH="1">
            <a:off x="3497910" y="5825029"/>
            <a:ext cx="1151539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4073680" y="6394553"/>
            <a:ext cx="664784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5400000" flipH="1" flipV="1">
            <a:off x="6681151" y="5274643"/>
            <a:ext cx="444469" cy="2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3291027" y="4561636"/>
            <a:ext cx="329235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3276599" y="4944461"/>
            <a:ext cx="343662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</a:t>
            </a:r>
            <a:endParaRPr 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8495870" y="5190493"/>
            <a:ext cx="53281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Out</a:t>
            </a:r>
          </a:p>
        </p:txBody>
      </p:sp>
      <p:sp>
        <p:nvSpPr>
          <p:cNvPr id="30" name="AutoShap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4762500" y="6095999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Oval 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43876" y="6324599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Line 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5482650" y="6394553"/>
            <a:ext cx="267059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Line 1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5400000" flipH="1">
            <a:off x="3877450" y="5417611"/>
            <a:ext cx="1084931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XOR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1"/>
                </a:solidFill>
              </a:rPr>
              <a:t>out</a:t>
            </a:r>
            <a:r>
              <a:rPr lang="en-US" dirty="0" smtClean="0"/>
              <a:t> = 1 if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1"/>
                </a:solidFill>
              </a:rPr>
              <a:t>b</a:t>
            </a:r>
            <a:r>
              <a:rPr lang="en-US" dirty="0" smtClean="0"/>
              <a:t> is 1, but not both; </a:t>
            </a:r>
            <a:r>
              <a:rPr lang="en-US" dirty="0"/>
              <a:t> </a:t>
            </a:r>
          </a:p>
          <a:p>
            <a:r>
              <a:rPr lang="en-US" dirty="0" smtClean="0"/>
              <a:t>          </a:t>
            </a:r>
            <a:r>
              <a:rPr lang="en-US" dirty="0" smtClean="0">
                <a:solidFill>
                  <a:schemeClr val="accent1"/>
                </a:solidFill>
              </a:rPr>
              <a:t>out</a:t>
            </a:r>
            <a:r>
              <a:rPr lang="en-US" dirty="0" smtClean="0"/>
              <a:t> = 0 otherwise.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1"/>
                </a:solidFill>
              </a:rPr>
              <a:t>out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, only if 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 smtClean="0"/>
              <a:t> = 1 AND </a:t>
            </a:r>
            <a:r>
              <a:rPr lang="en-US" dirty="0" smtClean="0">
                <a:solidFill>
                  <a:schemeClr val="accent1"/>
                </a:solidFill>
              </a:rPr>
              <a:t>b</a:t>
            </a:r>
            <a:r>
              <a:rPr lang="en-US" dirty="0" smtClean="0"/>
              <a:t> = 0 </a:t>
            </a:r>
          </a:p>
          <a:p>
            <a:r>
              <a:rPr lang="en-US" dirty="0"/>
              <a:t>	</a:t>
            </a:r>
            <a:r>
              <a:rPr lang="en-US" dirty="0" smtClean="0"/>
              <a:t>				OR 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 = 0 AND </a:t>
            </a:r>
            <a:r>
              <a:rPr lang="en-US" dirty="0" smtClean="0">
                <a:solidFill>
                  <a:schemeClr val="accent1"/>
                </a:solidFill>
              </a:rPr>
              <a:t>b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34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 flipV="1">
            <a:off x="3620261" y="5249258"/>
            <a:ext cx="2121159" cy="1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419600" y="5134961"/>
            <a:ext cx="0" cy="3066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Activity#1.A: Logic Gates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06021"/>
              </p:ext>
            </p:extLst>
          </p:nvPr>
        </p:nvGraphicFramePr>
        <p:xfrm>
          <a:off x="572263" y="3352800"/>
          <a:ext cx="168535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5"/>
                <a:gridCol w="561785"/>
                <a:gridCol w="5617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2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39833" y="4715861"/>
            <a:ext cx="838200" cy="685801"/>
          </a:xfrm>
          <a:prstGeom prst="flowChartDelay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5474361" y="4868261"/>
            <a:ext cx="267059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6574857" y="5052409"/>
            <a:ext cx="328530" cy="159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41421" y="5867399"/>
            <a:ext cx="838200" cy="685801"/>
          </a:xfrm>
          <a:prstGeom prst="flowChartDelay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4406072" y="5960077"/>
            <a:ext cx="1343637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6578032" y="6210299"/>
            <a:ext cx="304798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7472740" y="5266357"/>
            <a:ext cx="933449" cy="812799"/>
          </a:xfrm>
          <a:prstGeom prst="moon">
            <a:avLst>
              <a:gd name="adj" fmla="val 875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6882832" y="5496881"/>
            <a:ext cx="666107" cy="18714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882832" y="5861670"/>
            <a:ext cx="666108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8415713" y="5672756"/>
            <a:ext cx="603251" cy="793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AutoShap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4740586" y="4563461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Oval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21962" y="4792061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3620261" y="4868260"/>
            <a:ext cx="1082221" cy="68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rot="5400000" flipH="1" flipV="1">
            <a:off x="6708516" y="6035983"/>
            <a:ext cx="348629" cy="2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rot="5400000" flipH="1">
            <a:off x="3497910" y="5825029"/>
            <a:ext cx="1151539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4073680" y="6394553"/>
            <a:ext cx="664784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5400000" flipH="1" flipV="1">
            <a:off x="6681151" y="5274643"/>
            <a:ext cx="444469" cy="2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3291027" y="4561636"/>
            <a:ext cx="329235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3276599" y="4944461"/>
            <a:ext cx="343662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</a:t>
            </a:r>
            <a:endParaRPr 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8495870" y="5190493"/>
            <a:ext cx="53281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Out</a:t>
            </a:r>
          </a:p>
        </p:txBody>
      </p:sp>
      <p:sp>
        <p:nvSpPr>
          <p:cNvPr id="30" name="AutoShap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4762500" y="6095999"/>
            <a:ext cx="533399" cy="609600"/>
          </a:xfrm>
          <a:prstGeom prst="triangle">
            <a:avLst>
              <a:gd name="adj" fmla="val 500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Oval 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43876" y="6324599"/>
            <a:ext cx="152400" cy="152400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Line 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5482650" y="6394553"/>
            <a:ext cx="267059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Line 1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5400000" flipH="1">
            <a:off x="3877450" y="5417611"/>
            <a:ext cx="1084931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XOR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1"/>
                </a:solidFill>
              </a:rPr>
              <a:t>out</a:t>
            </a:r>
            <a:r>
              <a:rPr lang="en-US" dirty="0" smtClean="0"/>
              <a:t> = 1 if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1"/>
                </a:solidFill>
              </a:rPr>
              <a:t>b</a:t>
            </a:r>
            <a:r>
              <a:rPr lang="en-US" dirty="0" smtClean="0"/>
              <a:t> is 1, but not both; </a:t>
            </a:r>
            <a:r>
              <a:rPr lang="en-US" dirty="0"/>
              <a:t> </a:t>
            </a:r>
          </a:p>
          <a:p>
            <a:r>
              <a:rPr lang="en-US" dirty="0" smtClean="0"/>
              <a:t>          </a:t>
            </a:r>
            <a:r>
              <a:rPr lang="en-US" dirty="0" smtClean="0">
                <a:solidFill>
                  <a:schemeClr val="accent1"/>
                </a:solidFill>
              </a:rPr>
              <a:t>out</a:t>
            </a:r>
            <a:r>
              <a:rPr lang="en-US" dirty="0" smtClean="0"/>
              <a:t> = 0 otherwise.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olidFill>
                  <a:schemeClr val="accent1"/>
                </a:solidFill>
              </a:rPr>
              <a:t>out</a:t>
            </a:r>
            <a:r>
              <a:rPr lang="en-US" dirty="0" smtClean="0"/>
              <a:t> = 1, only if 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 smtClean="0"/>
              <a:t> = 1 AND </a:t>
            </a:r>
            <a:r>
              <a:rPr lang="en-US" dirty="0" smtClean="0">
                <a:solidFill>
                  <a:schemeClr val="accent1"/>
                </a:solidFill>
              </a:rPr>
              <a:t>b</a:t>
            </a:r>
            <a:r>
              <a:rPr lang="en-US" dirty="0" smtClean="0"/>
              <a:t> = 0 </a:t>
            </a:r>
          </a:p>
          <a:p>
            <a:r>
              <a:rPr lang="en-US" dirty="0"/>
              <a:t>	</a:t>
            </a:r>
            <a:r>
              <a:rPr lang="en-US" dirty="0" smtClean="0"/>
              <a:t>				OR 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 = 0 AND </a:t>
            </a:r>
            <a:r>
              <a:rPr lang="en-US" dirty="0" smtClean="0">
                <a:solidFill>
                  <a:schemeClr val="accent1"/>
                </a:solidFill>
              </a:rPr>
              <a:t>b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Activity#1.A: Logic Gates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374079"/>
              </p:ext>
            </p:extLst>
          </p:nvPr>
        </p:nvGraphicFramePr>
        <p:xfrm>
          <a:off x="572263" y="3352800"/>
          <a:ext cx="168535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5"/>
                <a:gridCol w="561785"/>
                <a:gridCol w="5617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4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 flipV="1">
            <a:off x="3620262" y="5226768"/>
            <a:ext cx="550880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Line 1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3620259" y="4868260"/>
            <a:ext cx="550882" cy="68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3291027" y="4561636"/>
            <a:ext cx="329235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3276599" y="4944461"/>
            <a:ext cx="343662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</a:t>
            </a:r>
            <a:endParaRPr 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14800" y="4672288"/>
            <a:ext cx="1076323" cy="838508"/>
            <a:chOff x="4114800" y="4672288"/>
            <a:chExt cx="1076323" cy="838508"/>
          </a:xfrm>
        </p:grpSpPr>
        <p:sp>
          <p:nvSpPr>
            <p:cNvPr id="40" name="AutoShape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5191123" y="5091541"/>
            <a:ext cx="550880" cy="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5292160" y="4676918"/>
            <a:ext cx="532816" cy="396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1654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Activity#1: 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in the truth table, given the following Logic Circuit made from </a:t>
            </a:r>
            <a:r>
              <a:rPr lang="en-US" dirty="0"/>
              <a:t>L</a:t>
            </a:r>
            <a:r>
              <a:rPr lang="en-US" dirty="0" smtClean="0"/>
              <a:t>ogic AND, OR, and NOT gates.</a:t>
            </a:r>
          </a:p>
          <a:p>
            <a:r>
              <a:rPr lang="en-US" dirty="0" smtClean="0"/>
              <a:t>What does the logic circuit do?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76600" y="4464768"/>
            <a:ext cx="5752086" cy="2088432"/>
            <a:chOff x="3276600" y="3389075"/>
            <a:chExt cx="5752086" cy="2088432"/>
          </a:xfrm>
        </p:grpSpPr>
        <p:sp>
          <p:nvSpPr>
            <p:cNvPr id="5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39833" y="3640168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380165" y="3792568"/>
              <a:ext cx="2361256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433446" y="417356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574858" y="397671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1336" y="4791706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4949" y="4944106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80165" y="5325106"/>
              <a:ext cx="972758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186360" y="5129844"/>
              <a:ext cx="1696472" cy="4762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472740" y="4190664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6882832" y="4421188"/>
              <a:ext cx="666107" cy="1871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882832" y="4785977"/>
              <a:ext cx="666108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415713" y="4597063"/>
              <a:ext cx="603251" cy="793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705727" y="3849687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5165" y="4075112"/>
              <a:ext cx="152400" cy="15240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044949" y="4151313"/>
              <a:ext cx="63220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5400000" flipH="1">
              <a:off x="6718795" y="4950013"/>
              <a:ext cx="348629" cy="20556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3657134" y="4542302"/>
              <a:ext cx="775630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80165" y="4530262"/>
              <a:ext cx="664784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6670873" y="4188673"/>
              <a:ext cx="444469" cy="205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3291027" y="3389075"/>
              <a:ext cx="329235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3276600" y="4953000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3276600" y="4151075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d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8495870" y="4114800"/>
              <a:ext cx="532816" cy="396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Out</a:t>
              </a: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82792"/>
              </p:ext>
            </p:extLst>
          </p:nvPr>
        </p:nvGraphicFramePr>
        <p:xfrm>
          <a:off x="572263" y="3352800"/>
          <a:ext cx="224714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5"/>
                <a:gridCol w="561785"/>
                <a:gridCol w="561785"/>
                <a:gridCol w="5617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5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Activity#1: 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Multiplexor</a:t>
            </a:r>
            <a:r>
              <a:rPr lang="en-US" dirty="0" smtClean="0"/>
              <a:t>: select (</a:t>
            </a:r>
            <a:r>
              <a:rPr lang="en-US" dirty="0" smtClean="0">
                <a:solidFill>
                  <a:schemeClr val="accent1"/>
                </a:solidFill>
              </a:rPr>
              <a:t>d</a:t>
            </a:r>
            <a:r>
              <a:rPr lang="en-US" dirty="0" smtClean="0"/>
              <a:t>) between two inputs (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b</a:t>
            </a:r>
            <a:r>
              <a:rPr lang="en-US" dirty="0" smtClean="0"/>
              <a:t>) and set one as the output (</a:t>
            </a:r>
            <a:r>
              <a:rPr lang="en-US" dirty="0" smtClean="0">
                <a:solidFill>
                  <a:schemeClr val="accent1"/>
                </a:solidFill>
              </a:rPr>
              <a:t>out</a:t>
            </a:r>
            <a:r>
              <a:rPr lang="en-US" dirty="0" smtClean="0"/>
              <a:t>)?</a:t>
            </a:r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smtClean="0">
                <a:solidFill>
                  <a:schemeClr val="accent1"/>
                </a:solidFill>
              </a:rPr>
              <a:t>out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, if </a:t>
            </a:r>
            <a:r>
              <a:rPr lang="en-US" dirty="0" smtClean="0">
                <a:solidFill>
                  <a:schemeClr val="accent1"/>
                </a:solidFill>
              </a:rPr>
              <a:t>d</a:t>
            </a:r>
            <a:r>
              <a:rPr lang="en-US" dirty="0" smtClean="0"/>
              <a:t> = 0</a:t>
            </a:r>
          </a:p>
          <a:p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smtClean="0">
                <a:solidFill>
                  <a:schemeClr val="accent1"/>
                </a:solidFill>
              </a:rPr>
              <a:t>out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1"/>
                </a:solidFill>
              </a:rPr>
              <a:t>b</a:t>
            </a:r>
            <a:r>
              <a:rPr lang="en-US" dirty="0" smtClean="0"/>
              <a:t>, if </a:t>
            </a:r>
            <a:r>
              <a:rPr lang="en-US" dirty="0" smtClean="0">
                <a:solidFill>
                  <a:schemeClr val="accent1"/>
                </a:solidFill>
              </a:rPr>
              <a:t>d</a:t>
            </a:r>
            <a:r>
              <a:rPr lang="en-US" dirty="0" smtClean="0"/>
              <a:t> = 1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67258"/>
              </p:ext>
            </p:extLst>
          </p:nvPr>
        </p:nvGraphicFramePr>
        <p:xfrm>
          <a:off x="572263" y="3352800"/>
          <a:ext cx="224714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85"/>
                <a:gridCol w="561785"/>
                <a:gridCol w="561785"/>
                <a:gridCol w="5617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276600" y="4464768"/>
            <a:ext cx="5752086" cy="2088432"/>
            <a:chOff x="3276600" y="3389075"/>
            <a:chExt cx="5752086" cy="2088432"/>
          </a:xfrm>
        </p:grpSpPr>
        <p:sp>
          <p:nvSpPr>
            <p:cNvPr id="32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39833" y="3640168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380165" y="3792568"/>
              <a:ext cx="2361256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433446" y="417356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574858" y="397671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1336" y="4791706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4949" y="4944106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8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80165" y="5325106"/>
              <a:ext cx="972758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9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186360" y="5129844"/>
              <a:ext cx="1696472" cy="4762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472740" y="4190664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6882832" y="4421188"/>
              <a:ext cx="666107" cy="1871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882832" y="4785977"/>
              <a:ext cx="666108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415713" y="4597063"/>
              <a:ext cx="603251" cy="793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705727" y="3849687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5165" y="4075112"/>
              <a:ext cx="152400" cy="15240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044949" y="4151313"/>
              <a:ext cx="63220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5400000" flipH="1">
              <a:off x="6718795" y="4950013"/>
              <a:ext cx="348629" cy="20556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3657134" y="4542302"/>
              <a:ext cx="775630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80165" y="4530262"/>
              <a:ext cx="664784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6670873" y="4188673"/>
              <a:ext cx="444469" cy="205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3291027" y="3389075"/>
              <a:ext cx="329235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3276600" y="4953000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3276600" y="4151075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d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8495870" y="4114800"/>
              <a:ext cx="532816" cy="396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7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From switches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Truth Tables</a:t>
            </a:r>
          </a:p>
          <a:p>
            <a:r>
              <a:rPr lang="en-US" dirty="0"/>
              <a:t>Logic  Circuits</a:t>
            </a:r>
          </a:p>
          <a:p>
            <a:pPr lvl="1"/>
            <a:r>
              <a:rPr lang="en-US" dirty="0" smtClean="0"/>
              <a:t>Identity </a:t>
            </a:r>
            <a:r>
              <a:rPr lang="en-US" dirty="0"/>
              <a:t>Laws</a:t>
            </a:r>
          </a:p>
          <a:p>
            <a:pPr lvl="1"/>
            <a:r>
              <a:rPr lang="en-US" dirty="0"/>
              <a:t>From Truth Tables to Circuits (Sum of Products)</a:t>
            </a:r>
          </a:p>
          <a:p>
            <a:r>
              <a:rPr lang="en-US" dirty="0"/>
              <a:t>Logic 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Lab0 was</a:t>
            </a:r>
          </a:p>
          <a:p>
            <a:r>
              <a:rPr lang="en-US" dirty="0" smtClean="0"/>
              <a:t>a) Too easy</a:t>
            </a:r>
          </a:p>
          <a:p>
            <a:r>
              <a:rPr lang="en-US" dirty="0" smtClean="0"/>
              <a:t>b) Too hard</a:t>
            </a:r>
          </a:p>
          <a:p>
            <a:r>
              <a:rPr lang="en-US" dirty="0" smtClean="0"/>
              <a:t>c) Just right</a:t>
            </a:r>
          </a:p>
          <a:p>
            <a:r>
              <a:rPr lang="en-US" dirty="0" smtClean="0"/>
              <a:t>d) Have not done lab yet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Logic function, create a Logic Circuit that implements the Logic Function…</a:t>
            </a:r>
          </a:p>
          <a:p>
            <a:r>
              <a:rPr lang="en-US" dirty="0" smtClean="0"/>
              <a:t>…and,  </a:t>
            </a:r>
            <a:r>
              <a:rPr lang="en-US" i="1" dirty="0" smtClean="0"/>
              <a:t>with the minimum number of logic gates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ewer gates: A cheaper ($$$) circuit!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52400" y="838200"/>
            <a:ext cx="84963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/>
              <a:t>NOT: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AND: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OR: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XOR:</a:t>
            </a: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L</a:t>
            </a:r>
          </a:p>
          <a:p>
            <a:pPr>
              <a:lnSpc>
                <a:spcPct val="82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ogic</a:t>
            </a:r>
            <a:r>
              <a:rPr lang="en-US" sz="2800" dirty="0" smtClean="0">
                <a:solidFill>
                  <a:schemeClr val="bg1"/>
                </a:solidFill>
              </a:rPr>
              <a:t> Equations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Constants: true = 1, false = 0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Variables: a, b, out, …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Operators (above): AND, OR, NOT, etc.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8415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6891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9208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324788"/>
              </p:ext>
            </p:extLst>
          </p:nvPr>
        </p:nvGraphicFramePr>
        <p:xfrm>
          <a:off x="33909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501336"/>
              </p:ext>
            </p:extLst>
          </p:nvPr>
        </p:nvGraphicFramePr>
        <p:xfrm>
          <a:off x="33909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885486"/>
              </p:ext>
            </p:extLst>
          </p:nvPr>
        </p:nvGraphicFramePr>
        <p:xfrm>
          <a:off x="34401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07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07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145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145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5900" y="10668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In</a:t>
            </a:r>
            <a:endParaRPr lang="en-US" sz="1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866901" y="4800292"/>
            <a:ext cx="1041399" cy="838508"/>
            <a:chOff x="4114800" y="4672288"/>
            <a:chExt cx="1076323" cy="838508"/>
          </a:xfrm>
        </p:grpSpPr>
        <p:sp>
          <p:nvSpPr>
            <p:cNvPr id="32" name="AutoShape 1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362740"/>
              </p:ext>
            </p:extLst>
          </p:nvPr>
        </p:nvGraphicFramePr>
        <p:xfrm>
          <a:off x="3390900" y="4648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663700" y="506095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H="1">
            <a:off x="1663700" y="54102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H="1">
            <a:off x="2908300" y="52324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562100" y="49661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562100" y="53471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938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152400" y="838200"/>
            <a:ext cx="84963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2000"/>
              </a:lnSpc>
            </a:pPr>
            <a:r>
              <a:rPr lang="en-US" sz="2800" dirty="0" smtClean="0"/>
              <a:t>NOT: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AND: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OR:</a:t>
            </a:r>
          </a:p>
          <a:p>
            <a:pPr lvl="1">
              <a:lnSpc>
                <a:spcPct val="82000"/>
              </a:lnSpc>
            </a:pPr>
            <a:endParaRPr lang="en-US" sz="24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r>
              <a:rPr lang="en-US" sz="2800" dirty="0" smtClean="0"/>
              <a:t>XOR:</a:t>
            </a: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2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L</a:t>
            </a:r>
          </a:p>
          <a:p>
            <a:pPr>
              <a:lnSpc>
                <a:spcPct val="82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ogic</a:t>
            </a:r>
            <a:r>
              <a:rPr lang="en-US" sz="2800" dirty="0" smtClean="0">
                <a:solidFill>
                  <a:schemeClr val="bg1"/>
                </a:solidFill>
              </a:rPr>
              <a:t> Equations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Constants: true = 1, false = 0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Variables: a, b, out, …</a:t>
            </a:r>
          </a:p>
          <a:p>
            <a:pPr marL="457200" lvl="1" indent="0">
              <a:lnSpc>
                <a:spcPct val="82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Operators (above): AND, OR, NOT, etc.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18415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16891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19208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187711"/>
              </p:ext>
            </p:extLst>
          </p:nvPr>
        </p:nvGraphicFramePr>
        <p:xfrm>
          <a:off x="33909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344164"/>
              </p:ext>
            </p:extLst>
          </p:nvPr>
        </p:nvGraphicFramePr>
        <p:xfrm>
          <a:off x="33909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457116"/>
              </p:ext>
            </p:extLst>
          </p:nvPr>
        </p:nvGraphicFramePr>
        <p:xfrm>
          <a:off x="3440113" y="6858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/>
                <a:gridCol w="54101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0700" y="32897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0700" y="36707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14500" y="19943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714500" y="23753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5900" y="10668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/>
              <a:t>In</a:t>
            </a:r>
            <a:endParaRPr lang="en-US" sz="1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866901" y="4800292"/>
            <a:ext cx="1041399" cy="838508"/>
            <a:chOff x="4114800" y="4672288"/>
            <a:chExt cx="1076323" cy="838508"/>
          </a:xfrm>
        </p:grpSpPr>
        <p:sp>
          <p:nvSpPr>
            <p:cNvPr id="32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885755"/>
              </p:ext>
            </p:extLst>
          </p:nvPr>
        </p:nvGraphicFramePr>
        <p:xfrm>
          <a:off x="3390900" y="4648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Line 16"/>
          <p:cNvSpPr>
            <a:spLocks noChangeShapeType="1"/>
          </p:cNvSpPr>
          <p:nvPr/>
        </p:nvSpPr>
        <p:spPr bwMode="auto">
          <a:xfrm flipH="1">
            <a:off x="1663700" y="506095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H="1">
            <a:off x="1663700" y="54102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H="1">
            <a:off x="2908300" y="5232400"/>
            <a:ext cx="27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562100" y="49661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562100" y="53471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graphicFrame>
        <p:nvGraphicFramePr>
          <p:cNvPr id="3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456871"/>
              </p:ext>
            </p:extLst>
          </p:nvPr>
        </p:nvGraphicFramePr>
        <p:xfrm>
          <a:off x="7899400" y="3124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988345"/>
              </p:ext>
            </p:extLst>
          </p:nvPr>
        </p:nvGraphicFramePr>
        <p:xfrm>
          <a:off x="7899400" y="1600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6019800" y="1947862"/>
            <a:ext cx="1752602" cy="685800"/>
            <a:chOff x="5791200" y="1947862"/>
            <a:chExt cx="1752602" cy="685800"/>
          </a:xfrm>
        </p:grpSpPr>
        <p:sp>
          <p:nvSpPr>
            <p:cNvPr id="43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96000" y="3200400"/>
            <a:ext cx="1574800" cy="812800"/>
            <a:chOff x="5867400" y="3200400"/>
            <a:chExt cx="1574800" cy="812800"/>
          </a:xfrm>
        </p:grpSpPr>
        <p:sp>
          <p:nvSpPr>
            <p:cNvPr id="51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57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876800" y="1828800"/>
            <a:ext cx="1101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NAND:</a:t>
            </a:r>
            <a:endParaRPr lang="en-US" sz="2600" dirty="0"/>
          </a:p>
        </p:txBody>
      </p:sp>
      <p:sp>
        <p:nvSpPr>
          <p:cNvPr id="59" name="TextBox 58"/>
          <p:cNvSpPr txBox="1"/>
          <p:nvPr/>
        </p:nvSpPr>
        <p:spPr>
          <a:xfrm>
            <a:off x="4899609" y="2905035"/>
            <a:ext cx="891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NOR:</a:t>
            </a:r>
            <a:endParaRPr lang="en-US" sz="2600" dirty="0"/>
          </a:p>
        </p:txBody>
      </p:sp>
      <p:graphicFrame>
        <p:nvGraphicFramePr>
          <p:cNvPr id="6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187471"/>
              </p:ext>
            </p:extLst>
          </p:nvPr>
        </p:nvGraphicFramePr>
        <p:xfrm>
          <a:off x="7899400" y="46482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/>
                <a:gridCol w="243840"/>
                <a:gridCol w="4876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943600" y="4800292"/>
            <a:ext cx="1803400" cy="838508"/>
            <a:chOff x="5943600" y="4800292"/>
            <a:chExt cx="1803400" cy="838508"/>
          </a:xfrm>
        </p:grpSpPr>
        <p:grpSp>
          <p:nvGrpSpPr>
            <p:cNvPr id="60" name="Group 59"/>
            <p:cNvGrpSpPr/>
            <p:nvPr/>
          </p:nvGrpSpPr>
          <p:grpSpPr>
            <a:xfrm>
              <a:off x="6248401" y="4800292"/>
              <a:ext cx="1041399" cy="838508"/>
              <a:chOff x="4114800" y="4672288"/>
              <a:chExt cx="1076323" cy="838508"/>
            </a:xfrm>
          </p:grpSpPr>
          <p:sp>
            <p:nvSpPr>
              <p:cNvPr id="61" name="AutoShape 1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flipH="1">
                <a:off x="4257674" y="4697997"/>
                <a:ext cx="933449" cy="812799"/>
              </a:xfrm>
              <a:prstGeom prst="moon">
                <a:avLst>
                  <a:gd name="adj" fmla="val 87500"/>
                </a:avLst>
              </a:prstGeom>
              <a:noFill/>
              <a:ln w="254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4114800" y="4672288"/>
                <a:ext cx="112685" cy="838507"/>
              </a:xfrm>
              <a:custGeom>
                <a:avLst/>
                <a:gdLst>
                  <a:gd name="connsiteX0" fmla="*/ 0 w 135084"/>
                  <a:gd name="connsiteY0" fmla="*/ 0 h 749508"/>
                  <a:gd name="connsiteX1" fmla="*/ 134912 w 135084"/>
                  <a:gd name="connsiteY1" fmla="*/ 419725 h 749508"/>
                  <a:gd name="connsiteX2" fmla="*/ 29981 w 135084"/>
                  <a:gd name="connsiteY2" fmla="*/ 749508 h 7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084" h="749508">
                    <a:moveTo>
                      <a:pt x="0" y="0"/>
                    </a:moveTo>
                    <a:cubicBezTo>
                      <a:pt x="64957" y="147403"/>
                      <a:pt x="129915" y="294807"/>
                      <a:pt x="134912" y="419725"/>
                    </a:cubicBezTo>
                    <a:cubicBezTo>
                      <a:pt x="139909" y="544643"/>
                      <a:pt x="34978" y="647075"/>
                      <a:pt x="29981" y="74950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 flipH="1">
              <a:off x="6045200" y="506095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 flipH="1">
              <a:off x="6045200" y="54102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" name="Line 18"/>
            <p:cNvSpPr>
              <a:spLocks noChangeShapeType="1"/>
            </p:cNvSpPr>
            <p:nvPr/>
          </p:nvSpPr>
          <p:spPr bwMode="auto">
            <a:xfrm flipH="1">
              <a:off x="7467600" y="5219545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43600" y="49661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43600" y="53471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7304378" y="5142512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026785" y="4231957"/>
            <a:ext cx="10647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XNOR: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437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74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NOT: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:r>
                  <a:rPr lang="en-US" sz="2400" dirty="0"/>
                  <a:t>ā</a:t>
                </a:r>
                <a:r>
                  <a:rPr lang="en-US" sz="2400" dirty="0" smtClean="0"/>
                  <a:t>         = !a        = </a:t>
                </a:r>
                <a:r>
                  <a:rPr lang="en-US" sz="2400" dirty="0" smtClean="0">
                    <a:sym typeface="Symbol" pitchFamily="18" charset="2"/>
                  </a:rPr>
                  <a:t>a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AND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∙ b   = a &amp; b  = a </a:t>
                </a:r>
                <a:r>
                  <a:rPr lang="en-US" sz="2400" dirty="0">
                    <a:sym typeface="Symbol" pitchFamily="18" charset="2"/>
                  </a:rPr>
                  <a:t> </a:t>
                </a:r>
                <a:r>
                  <a:rPr lang="en-US" sz="2400" dirty="0" smtClean="0"/>
                  <a:t>b</a:t>
                </a:r>
                <a:endParaRPr lang="en-US" sz="2400" dirty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>
                  <a:lnSpc>
                    <a:spcPct val="82000"/>
                  </a:lnSpc>
                </a:pPr>
                <a:r>
                  <a:rPr lang="en-US" sz="2800" dirty="0"/>
                  <a:t>OR: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+ b  = a | b  = a </a:t>
                </a:r>
                <a:r>
                  <a:rPr lang="en-US" sz="2400" dirty="0">
                    <a:sym typeface="Symbol" pitchFamily="18" charset="2"/>
                  </a:rPr>
                  <a:t></a:t>
                </a:r>
                <a:r>
                  <a:rPr lang="en-US" sz="2400" dirty="0" smtClean="0"/>
                  <a:t> b</a:t>
                </a: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XOR: 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</a:t>
                </a:r>
                <a:r>
                  <a:rPr lang="en-US" sz="2400" dirty="0" smtClean="0">
                    <a:sym typeface="Symbol"/>
                  </a:rPr>
                  <a:t> </a:t>
                </a:r>
                <a:r>
                  <a:rPr lang="en-US" sz="2400" dirty="0" smtClean="0"/>
                  <a:t>b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+ </a:t>
                </a:r>
                <a:r>
                  <a:rPr lang="en-US" sz="2400" dirty="0" err="1" smtClean="0"/>
                  <a:t>āb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Logic Equations</a:t>
                </a:r>
                <a:endParaRPr lang="en-US" sz="2800" dirty="0"/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Constants: true = 1, false = 0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Variables: a, b, out, …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Operators (above): AND, OR, NOT, etc.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57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  <a:blipFill rotWithShape="1">
                <a:blip r:embed="rId3"/>
                <a:stretch>
                  <a:fillRect l="-1435" t="-2634" b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74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NOT: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:r>
                  <a:rPr lang="en-US" sz="2400" dirty="0"/>
                  <a:t>ā</a:t>
                </a:r>
                <a:r>
                  <a:rPr lang="en-US" sz="2400" dirty="0" smtClean="0"/>
                  <a:t>         = !a        = </a:t>
                </a:r>
                <a:r>
                  <a:rPr lang="en-US" sz="2400" dirty="0" smtClean="0">
                    <a:sym typeface="Symbol" pitchFamily="18" charset="2"/>
                  </a:rPr>
                  <a:t>a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AND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∙ b   = a &amp; b  = a </a:t>
                </a:r>
                <a:r>
                  <a:rPr lang="en-US" sz="2400" dirty="0">
                    <a:sym typeface="Symbol" pitchFamily="18" charset="2"/>
                  </a:rPr>
                  <a:t> </a:t>
                </a:r>
                <a:r>
                  <a:rPr lang="en-US" sz="2400" dirty="0" smtClean="0"/>
                  <a:t>b</a:t>
                </a:r>
                <a:endParaRPr lang="en-US" sz="2400" dirty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>
                  <a:lnSpc>
                    <a:spcPct val="82000"/>
                  </a:lnSpc>
                </a:pPr>
                <a:r>
                  <a:rPr lang="en-US" sz="2800" dirty="0"/>
                  <a:t>OR: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+ b  = a | b  = a </a:t>
                </a:r>
                <a:r>
                  <a:rPr lang="en-US" sz="2400" dirty="0">
                    <a:sym typeface="Symbol" pitchFamily="18" charset="2"/>
                  </a:rPr>
                  <a:t></a:t>
                </a:r>
                <a:r>
                  <a:rPr lang="en-US" sz="2400" dirty="0" smtClean="0"/>
                  <a:t> b</a:t>
                </a: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XOR: 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a </a:t>
                </a:r>
                <a:r>
                  <a:rPr lang="en-US" sz="2400" dirty="0" smtClean="0">
                    <a:sym typeface="Symbol"/>
                  </a:rPr>
                  <a:t> </a:t>
                </a:r>
                <a:r>
                  <a:rPr lang="en-US" sz="2400" dirty="0" smtClean="0"/>
                  <a:t>b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+ </a:t>
                </a:r>
                <a:r>
                  <a:rPr lang="en-US" sz="2400" dirty="0" err="1" smtClean="0"/>
                  <a:t>āb</a:t>
                </a: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Logic Equations</a:t>
                </a:r>
                <a:endParaRPr lang="en-US" sz="2800" dirty="0"/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Constants: true = 1, false = 0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Variables: a, b, out, …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/>
                  <a:t>Operators (above): AND, OR, NOT, etc.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57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38200"/>
                <a:ext cx="8496300" cy="6019800"/>
              </a:xfrm>
              <a:blipFill rotWithShape="1">
                <a:blip r:embed="rId3"/>
                <a:stretch>
                  <a:fillRect l="-1435" t="-2634" b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4229100" y="838200"/>
                <a:ext cx="8496300" cy="601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Calibri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NAND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∙</m:t>
                        </m:r>
                        <m:r>
                          <a:rPr lang="en-US" sz="2400" b="0" i="0" dirty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  = !(a &amp; b)  = </a:t>
                </a:r>
                <a:r>
                  <a:rPr lang="en-US" sz="2400" dirty="0">
                    <a:sym typeface="Symbol" pitchFamily="18" charset="2"/>
                  </a:rPr>
                  <a:t> </a:t>
                </a:r>
                <a:r>
                  <a:rPr lang="en-US" sz="2400" dirty="0" smtClean="0">
                    <a:sym typeface="Symbol" pitchFamily="18" charset="2"/>
                  </a:rPr>
                  <a:t>(</a:t>
                </a:r>
                <a:r>
                  <a:rPr lang="en-US" sz="2400" dirty="0" smtClean="0"/>
                  <a:t>a </a:t>
                </a:r>
                <a:r>
                  <a:rPr lang="en-US" sz="2400" dirty="0">
                    <a:sym typeface="Symbol" pitchFamily="18" charset="2"/>
                  </a:rPr>
                  <a:t> </a:t>
                </a:r>
                <a:r>
                  <a:rPr lang="en-US" sz="2400" dirty="0" smtClean="0"/>
                  <a:t>b)</a:t>
                </a:r>
                <a:endParaRPr lang="en-US" sz="2400" dirty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NOR</a:t>
                </a:r>
                <a:r>
                  <a:rPr lang="en-US" sz="2800" dirty="0"/>
                  <a:t>: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= !(a | b)  = </a:t>
                </a:r>
                <a:r>
                  <a:rPr lang="en-US" sz="2400" dirty="0">
                    <a:sym typeface="Symbol" pitchFamily="18" charset="2"/>
                  </a:rPr>
                  <a:t> </a:t>
                </a:r>
                <a:r>
                  <a:rPr lang="en-US" sz="2400" dirty="0" smtClean="0">
                    <a:sym typeface="Symbol" pitchFamily="18" charset="2"/>
                  </a:rPr>
                  <a:t>(</a:t>
                </a:r>
                <a:r>
                  <a:rPr lang="en-US" sz="2400" dirty="0" smtClean="0"/>
                  <a:t>a </a:t>
                </a:r>
                <a:r>
                  <a:rPr lang="en-US" sz="2400" dirty="0">
                    <a:sym typeface="Symbol" pitchFamily="18" charset="2"/>
                  </a:rPr>
                  <a:t></a:t>
                </a:r>
                <a:r>
                  <a:rPr lang="en-US" sz="2400" dirty="0" smtClean="0"/>
                  <a:t> b)</a:t>
                </a:r>
                <a:endParaRPr lang="en-US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r>
                  <a:rPr lang="en-US" sz="2800" dirty="0" smtClean="0"/>
                  <a:t>XNOR: </a:t>
                </a:r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ym typeface="Symbol"/>
                          </a:rPr>
                          <m:t></m:t>
                        </m:r>
                        <m:r>
                          <a:rPr lang="en-US" sz="2400" b="0" i="0" dirty="0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  <a:sym typeface="Symbol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/>
                  <a:t> = </a:t>
                </a:r>
                <a:r>
                  <a:rPr lang="en-US" sz="2400" dirty="0" err="1" smtClean="0"/>
                  <a:t>ab</a:t>
                </a:r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 smtClean="0"/>
              </a:p>
              <a:p>
                <a:pPr>
                  <a:lnSpc>
                    <a:spcPct val="82000"/>
                  </a:lnSpc>
                </a:pPr>
                <a:endParaRPr lang="en-US" sz="2800" dirty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 lvl="1">
                  <a:lnSpc>
                    <a:spcPct val="82000"/>
                  </a:lnSpc>
                </a:pPr>
                <a:endParaRPr lang="en-US" sz="2400" dirty="0" smtClean="0"/>
              </a:p>
              <a:p>
                <a:pPr lvl="1">
                  <a:lnSpc>
                    <a:spcPct val="82000"/>
                  </a:lnSpc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838200"/>
                <a:ext cx="8496300" cy="6019800"/>
              </a:xfrm>
              <a:prstGeom prst="rect">
                <a:avLst/>
              </a:prstGeom>
              <a:blipFill rotWithShape="1">
                <a:blip r:embed="rId4"/>
                <a:stretch>
                  <a:fillRect l="-1506" b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524000" y="838200"/>
            <a:ext cx="1066800" cy="449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1828800"/>
            <a:ext cx="1066800" cy="3352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609600"/>
            <a:ext cx="8610600" cy="6248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FFFF66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Identities useful for manipulating logic equations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optimization &amp; ease of implementation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+ 0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+ 1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ā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0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ā  =  </a:t>
            </a:r>
          </a:p>
        </p:txBody>
      </p:sp>
    </p:spTree>
    <p:extLst>
      <p:ext uri="{BB962C8B-B14F-4D97-AF65-F5344CB8AC3E}">
        <p14:creationId xmlns:p14="http://schemas.microsoft.com/office/powerpoint/2010/main" val="27463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609600"/>
            <a:ext cx="8610600" cy="6248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313" marR="0" lvl="0" indent="-341313" algn="l" defTabSz="9144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FFFF66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Identities useful for manipulating logic equations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optimization &amp; ease of implementation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+ 0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+ 1 = </a:t>
            </a:r>
          </a:p>
          <a:p>
            <a:pPr marL="7413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+ ā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0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1  = 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</a:t>
            </a:r>
            <a:r>
              <a:rPr lang="en-US" sz="3200" dirty="0"/>
              <a:t>∙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ā  =  </a:t>
            </a:r>
          </a:p>
        </p:txBody>
      </p:sp>
      <p:sp>
        <p:nvSpPr>
          <p:cNvPr id="23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371600" y="1524000"/>
            <a:ext cx="2590800" cy="5334000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/>
          <a:p>
            <a:pPr marL="8048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</a:t>
            </a:r>
          </a:p>
          <a:p>
            <a:pPr marL="8048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1</a:t>
            </a:r>
          </a:p>
          <a:p>
            <a:pPr marL="804863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1</a:t>
            </a:r>
          </a:p>
          <a:p>
            <a:pPr marL="465138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   </a:t>
            </a:r>
          </a:p>
          <a:p>
            <a:pPr marL="465138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65138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0</a:t>
            </a:r>
          </a:p>
          <a:p>
            <a:pPr marL="465138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   a</a:t>
            </a:r>
          </a:p>
          <a:p>
            <a:pPr marL="465138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    0</a:t>
            </a:r>
          </a:p>
          <a:p>
            <a:pPr marL="1028700" marR="0" lvl="1" indent="-284163" algn="l" defTabSz="914400" rtl="0" eaLnBrk="1" fontAlgn="auto" latinLnBrk="0" hangingPunct="1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>
            <a:off x="4191000" y="3514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953000" y="3325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7"/>
          <p:cNvSpPr>
            <a:spLocks noChangeShapeType="1"/>
          </p:cNvSpPr>
          <p:nvPr/>
        </p:nvSpPr>
        <p:spPr bwMode="auto">
          <a:xfrm>
            <a:off x="6477000" y="3514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6096000" y="3325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 flipV="1">
            <a:off x="5343525" y="28956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4191000" y="2371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4953000" y="2182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6477000" y="2371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Oval 14"/>
          <p:cNvSpPr>
            <a:spLocks noChangeArrowheads="1"/>
          </p:cNvSpPr>
          <p:nvPr/>
        </p:nvSpPr>
        <p:spPr bwMode="auto">
          <a:xfrm>
            <a:off x="6096000" y="2182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 flipV="1">
            <a:off x="5343525" y="17526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V="1">
            <a:off x="4191000" y="19812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tebulb"/>
          <p:cNvSpPr>
            <a:spLocks noEditPoints="1" noChangeArrowheads="1"/>
          </p:cNvSpPr>
          <p:nvPr/>
        </p:nvSpPr>
        <p:spPr bwMode="auto">
          <a:xfrm>
            <a:off x="7467600" y="13716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7239000" y="23622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>
            <a:off x="7239000" y="3733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 flipV="1">
            <a:off x="8001000" y="2895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34"/>
          <p:cNvSpPr>
            <a:spLocks noChangeShapeType="1"/>
          </p:cNvSpPr>
          <p:nvPr/>
        </p:nvSpPr>
        <p:spPr bwMode="auto">
          <a:xfrm flipH="1" flipV="1">
            <a:off x="8153400" y="2590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419600" y="19050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419600" y="3058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70" name="Line 15"/>
          <p:cNvSpPr>
            <a:spLocks noChangeShapeType="1"/>
          </p:cNvSpPr>
          <p:nvPr/>
        </p:nvSpPr>
        <p:spPr bwMode="auto">
          <a:xfrm flipV="1">
            <a:off x="5334000" y="2362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 flipV="1">
            <a:off x="5334000" y="3505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5"/>
          <p:cNvSpPr>
            <a:spLocks noChangeShapeType="1"/>
          </p:cNvSpPr>
          <p:nvPr/>
        </p:nvSpPr>
        <p:spPr bwMode="auto">
          <a:xfrm flipV="1">
            <a:off x="5334000" y="23622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15"/>
          <p:cNvSpPr>
            <a:spLocks noChangeShapeType="1"/>
          </p:cNvSpPr>
          <p:nvPr/>
        </p:nvSpPr>
        <p:spPr bwMode="auto">
          <a:xfrm flipV="1">
            <a:off x="5334000" y="35052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7162800" y="1066800"/>
            <a:ext cx="1600200" cy="1127124"/>
            <a:chOff x="3505200" y="3521076"/>
            <a:chExt cx="1600200" cy="1127124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Line 17"/>
          <p:cNvSpPr>
            <a:spLocks noChangeShapeType="1"/>
          </p:cNvSpPr>
          <p:nvPr/>
        </p:nvSpPr>
        <p:spPr bwMode="auto">
          <a:xfrm>
            <a:off x="4114800" y="643731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Oval 18"/>
          <p:cNvSpPr>
            <a:spLocks noChangeArrowheads="1"/>
          </p:cNvSpPr>
          <p:nvPr/>
        </p:nvSpPr>
        <p:spPr bwMode="auto">
          <a:xfrm>
            <a:off x="4876800" y="6248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19"/>
          <p:cNvSpPr>
            <a:spLocks noChangeShapeType="1"/>
          </p:cNvSpPr>
          <p:nvPr/>
        </p:nvSpPr>
        <p:spPr bwMode="auto">
          <a:xfrm>
            <a:off x="6400800" y="643731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Oval 20"/>
          <p:cNvSpPr>
            <a:spLocks noChangeArrowheads="1"/>
          </p:cNvSpPr>
          <p:nvPr/>
        </p:nvSpPr>
        <p:spPr bwMode="auto">
          <a:xfrm>
            <a:off x="6019800" y="6248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21"/>
          <p:cNvSpPr>
            <a:spLocks noChangeShapeType="1"/>
          </p:cNvSpPr>
          <p:nvPr/>
        </p:nvSpPr>
        <p:spPr bwMode="auto">
          <a:xfrm flipV="1">
            <a:off x="5267325" y="5818187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23"/>
          <p:cNvSpPr>
            <a:spLocks noChangeShapeType="1"/>
          </p:cNvSpPr>
          <p:nvPr/>
        </p:nvSpPr>
        <p:spPr bwMode="auto">
          <a:xfrm>
            <a:off x="4114800" y="537051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Oval 24"/>
          <p:cNvSpPr>
            <a:spLocks noChangeArrowheads="1"/>
          </p:cNvSpPr>
          <p:nvPr/>
        </p:nvSpPr>
        <p:spPr bwMode="auto">
          <a:xfrm>
            <a:off x="4876800" y="518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25"/>
          <p:cNvSpPr>
            <a:spLocks noChangeShapeType="1"/>
          </p:cNvSpPr>
          <p:nvPr/>
        </p:nvSpPr>
        <p:spPr bwMode="auto">
          <a:xfrm>
            <a:off x="6400800" y="537051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Oval 26"/>
          <p:cNvSpPr>
            <a:spLocks noChangeArrowheads="1"/>
          </p:cNvSpPr>
          <p:nvPr/>
        </p:nvSpPr>
        <p:spPr bwMode="auto">
          <a:xfrm>
            <a:off x="6019800" y="518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27"/>
          <p:cNvSpPr>
            <a:spLocks noChangeShapeType="1"/>
          </p:cNvSpPr>
          <p:nvPr/>
        </p:nvSpPr>
        <p:spPr bwMode="auto">
          <a:xfrm flipV="1">
            <a:off x="5267325" y="4751387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36"/>
          <p:cNvSpPr>
            <a:spLocks noChangeShapeType="1"/>
          </p:cNvSpPr>
          <p:nvPr/>
        </p:nvSpPr>
        <p:spPr bwMode="auto">
          <a:xfrm>
            <a:off x="7162800" y="5360987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37"/>
          <p:cNvSpPr>
            <a:spLocks noChangeShapeType="1"/>
          </p:cNvSpPr>
          <p:nvPr/>
        </p:nvSpPr>
        <p:spPr bwMode="auto">
          <a:xfrm>
            <a:off x="7162800" y="6437312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38"/>
          <p:cNvSpPr>
            <a:spLocks noChangeShapeType="1"/>
          </p:cNvSpPr>
          <p:nvPr/>
        </p:nvSpPr>
        <p:spPr bwMode="auto">
          <a:xfrm flipV="1">
            <a:off x="7924800" y="5589587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39"/>
          <p:cNvSpPr>
            <a:spLocks noChangeShapeType="1"/>
          </p:cNvSpPr>
          <p:nvPr/>
        </p:nvSpPr>
        <p:spPr bwMode="auto">
          <a:xfrm flipH="1">
            <a:off x="4114800" y="5665787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40"/>
          <p:cNvSpPr>
            <a:spLocks noChangeShapeType="1"/>
          </p:cNvSpPr>
          <p:nvPr/>
        </p:nvSpPr>
        <p:spPr bwMode="auto">
          <a:xfrm flipH="1" flipV="1">
            <a:off x="4114800" y="5665787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tebulb"/>
          <p:cNvSpPr>
            <a:spLocks noEditPoints="1" noChangeArrowheads="1"/>
          </p:cNvSpPr>
          <p:nvPr/>
        </p:nvSpPr>
        <p:spPr bwMode="auto">
          <a:xfrm>
            <a:off x="7391400" y="4141787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Line 42"/>
          <p:cNvSpPr>
            <a:spLocks noChangeShapeType="1"/>
          </p:cNvSpPr>
          <p:nvPr/>
        </p:nvSpPr>
        <p:spPr bwMode="auto">
          <a:xfrm flipH="1" flipV="1">
            <a:off x="8077200" y="5360987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4472456" y="4913967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484512" y="5980767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02" name="Line 27"/>
          <p:cNvSpPr>
            <a:spLocks noChangeShapeType="1"/>
          </p:cNvSpPr>
          <p:nvPr/>
        </p:nvSpPr>
        <p:spPr bwMode="auto">
          <a:xfrm flipV="1">
            <a:off x="5257800" y="5360987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27"/>
          <p:cNvSpPr>
            <a:spLocks noChangeShapeType="1"/>
          </p:cNvSpPr>
          <p:nvPr/>
        </p:nvSpPr>
        <p:spPr bwMode="auto">
          <a:xfrm flipV="1">
            <a:off x="5257800" y="6427787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27"/>
          <p:cNvSpPr>
            <a:spLocks noChangeShapeType="1"/>
          </p:cNvSpPr>
          <p:nvPr/>
        </p:nvSpPr>
        <p:spPr bwMode="auto">
          <a:xfrm flipV="1">
            <a:off x="5257800" y="5360987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27"/>
          <p:cNvSpPr>
            <a:spLocks noChangeShapeType="1"/>
          </p:cNvSpPr>
          <p:nvPr/>
        </p:nvSpPr>
        <p:spPr bwMode="auto">
          <a:xfrm flipV="1">
            <a:off x="5257800" y="6427787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7086600" y="3852863"/>
            <a:ext cx="1600200" cy="1127124"/>
            <a:chOff x="3505200" y="3521076"/>
            <a:chExt cx="1600200" cy="1127124"/>
          </a:xfrm>
        </p:grpSpPr>
        <p:cxnSp>
          <p:nvCxnSpPr>
            <p:cNvPr id="107" name="Straight Connector 106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89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9" grpId="0" animBg="1"/>
      <p:bldP spid="59" grpId="1" animBg="1"/>
      <p:bldP spid="59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86" grpId="0" animBg="1"/>
      <p:bldP spid="86" grpId="1" animBg="1"/>
      <p:bldP spid="91" grpId="0" animBg="1"/>
      <p:bldP spid="91" grpId="1" animBg="1"/>
      <p:bldP spid="91" grpId="2" animBg="1"/>
      <p:bldP spid="104" grpId="0" animBg="1"/>
      <p:bldP spid="104" grpId="1" animBg="1"/>
      <p:bldP spid="104" grpId="2" animBg="1"/>
      <p:bldP spid="105" grpId="0" animBg="1"/>
      <p:bldP spid="10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228600" y="609600"/>
                <a:ext cx="8610600" cy="6248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1313" marR="0" lvl="0" indent="-341313" algn="l" defTabSz="914400" rtl="0" eaLnBrk="1" fontAlgn="auto" latinLnBrk="0" hangingPunct="1">
                  <a:lnSpc>
                    <a:spcPct val="82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FFFF66"/>
                  </a:buClr>
                  <a:buSzPct val="8000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Identities useful for manipulating logic equations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Char char="–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For optimization &amp; ease of implementation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>
                  <a:latin typeface="Calibri" pitchFamily="34" charset="0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+ a b  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a(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b+c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)  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 Math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c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28600" y="609600"/>
                <a:ext cx="8610600" cy="6248400"/>
              </a:xfrm>
              <a:prstGeom prst="rect">
                <a:avLst/>
              </a:prstGeom>
              <a:blipFill rotWithShape="1">
                <a:blip r:embed="rId6"/>
                <a:stretch>
                  <a:fillRect l="-1487" t="-20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228600" y="609600"/>
                <a:ext cx="8610600" cy="6248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1313" marR="0" lvl="0" indent="-341313" algn="l" defTabSz="914400" rtl="0" eaLnBrk="1" fontAlgn="auto" latinLnBrk="0" hangingPunct="1">
                  <a:lnSpc>
                    <a:spcPct val="82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FFFF66"/>
                  </a:buClr>
                  <a:buSzPct val="8000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Identities useful for manipulating logic equations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Char char="–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For optimization &amp; ease of implementation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>
                  <a:latin typeface="Calibri" pitchFamily="34" charset="0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+ a b    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a(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b+c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)     = </a:t>
                </a: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 Math"/>
                  <a:ea typeface="+mn-ea"/>
                  <a:cs typeface="Arial" pitchFamily="34" charset="0"/>
                </a:endParaRPr>
              </a:p>
              <a:p>
                <a:pPr marL="7413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c</m:t>
                        </m:r>
                        <m: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228600" y="609600"/>
                <a:ext cx="8610600" cy="6248400"/>
              </a:xfrm>
              <a:prstGeom prst="rect">
                <a:avLst/>
              </a:prstGeom>
              <a:blipFill rotWithShape="1">
                <a:blip r:embed="rId7"/>
                <a:stretch>
                  <a:fillRect l="-1487" t="-20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371600" y="1905000"/>
                <a:ext cx="4038600" cy="53340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1028700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∙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1028700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803275" lvl="1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803275" lvl="1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1196975" marR="0" lvl="1" indent="-395288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 a</a:t>
                </a:r>
              </a:p>
              <a:p>
                <a:pPr marL="1196975" marR="0" lvl="1" indent="-395288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631825" marR="0" lvl="1" indent="11271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  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ab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+ ac</a:t>
                </a:r>
              </a:p>
              <a:p>
                <a:pPr marL="631825" marR="0" lvl="1" indent="11271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1027113" lvl="1" indent="-282575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lang="en-US" sz="3200" dirty="0" smtClean="0">
                    <a:latin typeface="Calibri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accent1"/>
                    </a:solidFill>
                    <a:latin typeface="Calibri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accent1"/>
                    </a:solidFill>
                    <a:latin typeface="Calibri" pitchFamily="34" charset="0"/>
                    <a:cs typeface="Arial" pitchFamily="34" charset="0"/>
                  </a:rPr>
                  <a:t>∙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1371600" y="1905000"/>
                <a:ext cx="4038600" cy="5334000"/>
              </a:xfrm>
              <a:prstGeom prst="rect">
                <a:avLst/>
              </a:prstGeom>
              <a:blipFill rotWithShape="1">
                <a:blip r:embed="rId9"/>
                <a:stretch>
                  <a:fillRect t="-285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465898" y="1752600"/>
            <a:ext cx="1574800" cy="812800"/>
            <a:chOff x="5867400" y="3200400"/>
            <a:chExt cx="1574800" cy="812800"/>
          </a:xfrm>
        </p:grpSpPr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10400" y="1752600"/>
            <a:ext cx="1751013" cy="685800"/>
            <a:chOff x="7010400" y="1752600"/>
            <a:chExt cx="1751013" cy="685800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7620000" y="1752600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7163320" y="19050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7163320" y="22860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>
              <a:off x="8456613" y="208915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1799094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10400" y="2180094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7467600" y="1828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7467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96000" y="1828800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↔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343398" y="2743200"/>
            <a:ext cx="1752602" cy="685800"/>
            <a:chOff x="5791200" y="1947862"/>
            <a:chExt cx="1752602" cy="685800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03575" y="2667000"/>
            <a:ext cx="1583225" cy="812800"/>
            <a:chOff x="7103575" y="2667000"/>
            <a:chExt cx="1583225" cy="812800"/>
          </a:xfrm>
        </p:grpSpPr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 flipH="1">
              <a:off x="7466013" y="26670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 flipH="1">
              <a:off x="7233171" y="291306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 flipH="1">
              <a:off x="7233171" y="3262313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H="1">
              <a:off x="8407400" y="3079750"/>
              <a:ext cx="27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7512571" y="28194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7512571" y="32004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03575" y="2743200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03575" y="3124200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096000" y="2768025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↔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685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#2: Identities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52400" y="838200"/>
                <a:ext cx="8610600" cy="6248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a + 0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a + 1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a + ā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a 0 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a 1 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a ā    =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>
                    <a:cs typeface="Arial" pitchFamily="34" charset="0"/>
                  </a:rPr>
                  <a:t>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200" b="0" i="0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>
                    <a:cs typeface="Arial" pitchFamily="34" charset="0"/>
                  </a:rPr>
                  <a:t>  </a:t>
                </a:r>
                <a:r>
                  <a:rPr lang="en-US" sz="3200" dirty="0" smtClean="0">
                    <a:cs typeface="Arial" pitchFamily="34" charset="0"/>
                  </a:rPr>
                  <a:t>     </a:t>
                </a:r>
                <a:r>
                  <a:rPr lang="en-US" sz="3200" dirty="0">
                    <a:cs typeface="Arial" pitchFamily="34" charset="0"/>
                  </a:rPr>
                  <a:t>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cs typeface="Arial" pitchFamily="34" charset="0"/>
                  </a:rPr>
                  <a:t>a + a b  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cs typeface="Arial" pitchFamily="34" charset="0"/>
                  </a:rPr>
                  <a:t>a(</a:t>
                </a:r>
                <a:r>
                  <a:rPr lang="en-US" sz="3200" dirty="0" err="1">
                    <a:cs typeface="Arial" pitchFamily="34" charset="0"/>
                  </a:rPr>
                  <a:t>b+c</a:t>
                </a:r>
                <a:r>
                  <a:rPr lang="en-US" sz="3200" dirty="0">
                    <a:cs typeface="Arial" pitchFamily="34" charset="0"/>
                  </a:rPr>
                  <a:t>)  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c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>
                    <a:cs typeface="Arial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52400" y="838200"/>
                <a:ext cx="8610600" cy="6248400"/>
              </a:xfrm>
              <a:prstGeom prst="rect">
                <a:avLst/>
              </a:prstGeom>
              <a:blipFill rotWithShape="1">
                <a:blip r:embed="rId11"/>
                <a:stretch>
                  <a:fillRect l="-1769" t="-25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914400" y="838200"/>
                <a:ext cx="2590800" cy="53340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8048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 a</a:t>
                </a:r>
              </a:p>
              <a:p>
                <a:pPr marL="8048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 1</a:t>
                </a:r>
              </a:p>
              <a:p>
                <a:pPr marL="804863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 1</a:t>
                </a:r>
              </a:p>
              <a:p>
                <a:pPr marL="465138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     0</a:t>
                </a:r>
              </a:p>
              <a:p>
                <a:pPr marL="465138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     a</a:t>
                </a:r>
              </a:p>
              <a:p>
                <a:pPr marL="465138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     0</a:t>
                </a:r>
              </a:p>
              <a:p>
                <a:pPr marL="465138" marR="0" lvl="1" indent="-284163" algn="l" defTabSz="914400" rtl="0" eaLnBrk="1" fontAlgn="auto" latinLnBrk="0" hangingPunct="1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SzTx/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Arial" pitchFamily="34" charset="0"/>
                </a:endParaRPr>
              </a:p>
              <a:p>
                <a:pPr marL="1028700" lvl="1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 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dirty="0" smtClean="0"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dirty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200" dirty="0" smtClean="0">
                  <a:cs typeface="Arial" pitchFamily="34" charset="0"/>
                </a:endParaRPr>
              </a:p>
              <a:p>
                <a:pPr marL="803275" lvl="1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 smtClean="0">
                    <a:cs typeface="Arial" pitchFamily="34" charset="0"/>
                  </a:rPr>
                  <a:t>  </a:t>
                </a:r>
                <a:r>
                  <a:rPr lang="en-US" sz="3200" dirty="0">
                    <a:cs typeface="Arial" pitchFamily="34" charset="0"/>
                  </a:rPr>
                  <a:t>    </a:t>
                </a:r>
                <a:r>
                  <a:rPr lang="en-US" sz="3200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200" dirty="0">
                  <a:cs typeface="Arial" pitchFamily="34" charset="0"/>
                </a:endParaRPr>
              </a:p>
              <a:p>
                <a:pPr marL="1196975" lvl="1" indent="-395288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cs typeface="Arial" pitchFamily="34" charset="0"/>
                  </a:rPr>
                  <a:t>    a</a:t>
                </a:r>
              </a:p>
              <a:p>
                <a:pPr marL="631825" lvl="1" indent="11271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cs typeface="Arial" pitchFamily="34" charset="0"/>
                  </a:rPr>
                  <a:t>    </a:t>
                </a:r>
                <a:r>
                  <a:rPr lang="en-US" sz="3200" dirty="0" err="1">
                    <a:cs typeface="Arial" pitchFamily="34" charset="0"/>
                  </a:rPr>
                  <a:t>ab</a:t>
                </a:r>
                <a:r>
                  <a:rPr lang="en-US" sz="3200" dirty="0">
                    <a:cs typeface="Arial" pitchFamily="34" charset="0"/>
                  </a:rPr>
                  <a:t> + ac</a:t>
                </a:r>
              </a:p>
              <a:p>
                <a:pPr marL="1027113" lvl="1" indent="-282575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200" dirty="0"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bc</m:t>
                        </m:r>
                      </m:e>
                    </m:acc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914400" y="838200"/>
                <a:ext cx="2590800" cy="5334000"/>
              </a:xfrm>
              <a:prstGeom prst="rect">
                <a:avLst/>
              </a:prstGeom>
              <a:blipFill rotWithShape="1">
                <a:blip r:embed="rId13"/>
                <a:stretch>
                  <a:fillRect t="-2971" r="-706" b="-1165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98"/>
          <p:cNvSpPr txBox="1">
            <a:spLocks noChangeArrowheads="1"/>
          </p:cNvSpPr>
          <p:nvPr/>
        </p:nvSpPr>
        <p:spPr bwMode="auto">
          <a:xfrm>
            <a:off x="3733800" y="860192"/>
            <a:ext cx="5410200" cy="409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/>
              <a:t>Show that the Logic equations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/>
              <a:t>b</a:t>
            </a:r>
            <a:r>
              <a:rPr lang="en-US" sz="3200" dirty="0" smtClean="0"/>
              <a:t>elow are equivalent.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200" dirty="0" smtClean="0"/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/>
              <a:t>(</a:t>
            </a:r>
            <a:r>
              <a:rPr lang="en-US" sz="3200" dirty="0" err="1" smtClean="0"/>
              <a:t>a+b</a:t>
            </a:r>
            <a:r>
              <a:rPr lang="en-US" sz="3200" dirty="0"/>
              <a:t>)(</a:t>
            </a:r>
            <a:r>
              <a:rPr lang="en-US" sz="3200" dirty="0" err="1"/>
              <a:t>a+c</a:t>
            </a:r>
            <a:r>
              <a:rPr lang="en-US" sz="3200" dirty="0" smtClean="0"/>
              <a:t>)	= a + </a:t>
            </a:r>
            <a:r>
              <a:rPr lang="en-US" sz="3200" dirty="0" err="1" smtClean="0"/>
              <a:t>bc</a:t>
            </a:r>
            <a:endParaRPr lang="en-US" sz="3200" dirty="0" smtClean="0"/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200" dirty="0" smtClean="0"/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3200" dirty="0"/>
              <a:t>(</a:t>
            </a:r>
            <a:r>
              <a:rPr lang="en-US" sz="3200" dirty="0" err="1"/>
              <a:t>a+b</a:t>
            </a:r>
            <a:r>
              <a:rPr lang="en-US" sz="3200" dirty="0"/>
              <a:t>)(</a:t>
            </a:r>
            <a:r>
              <a:rPr lang="en-US" sz="3200" dirty="0" err="1"/>
              <a:t>a+c</a:t>
            </a:r>
            <a:r>
              <a:rPr lang="en-US" sz="3200" dirty="0"/>
              <a:t>)	</a:t>
            </a:r>
            <a:r>
              <a:rPr lang="en-US" sz="3200" dirty="0" smtClean="0"/>
              <a:t>=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/>
              <a:t>		</a:t>
            </a:r>
            <a:endParaRPr lang="en-US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429000" y="609600"/>
            <a:ext cx="0" cy="6096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4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/>
              <a:t>Logic Gates</a:t>
            </a:r>
          </a:p>
          <a:p>
            <a:pPr lvl="1"/>
            <a:r>
              <a:rPr lang="en-US" dirty="0" smtClean="0"/>
              <a:t>From switches</a:t>
            </a:r>
            <a:endParaRPr lang="en-US" dirty="0"/>
          </a:p>
          <a:p>
            <a:pPr lvl="1"/>
            <a:r>
              <a:rPr lang="en-US" dirty="0"/>
              <a:t>Truth Tables</a:t>
            </a:r>
          </a:p>
          <a:p>
            <a:r>
              <a:rPr lang="en-US" dirty="0"/>
              <a:t>Logic  Circuits</a:t>
            </a:r>
          </a:p>
          <a:p>
            <a:pPr lvl="1"/>
            <a:r>
              <a:rPr lang="en-US" dirty="0" smtClean="0"/>
              <a:t>Identity </a:t>
            </a:r>
            <a:r>
              <a:rPr lang="en-US" dirty="0"/>
              <a:t>Laws</a:t>
            </a:r>
          </a:p>
          <a:p>
            <a:pPr lvl="1"/>
            <a:r>
              <a:rPr lang="en-US" dirty="0"/>
              <a:t>From Truth Tables to Circuits (Sum of Products)</a:t>
            </a:r>
          </a:p>
          <a:p>
            <a:r>
              <a:rPr lang="en-US" dirty="0"/>
              <a:t>Logic 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#2: Identities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52400" y="838200"/>
                <a:ext cx="8610600" cy="6248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+ 0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+ 1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+ ā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0 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1 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a ā    =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rPr>
                  <a:t>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200" b="0" i="0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 </a:t>
                </a:r>
                <a:r>
                  <a:rPr lang="en-US" sz="3200" dirty="0" smtClean="0">
                    <a:latin typeface="Calibri" pitchFamily="34" charset="0"/>
                    <a:cs typeface="Arial" pitchFamily="34" charset="0"/>
                  </a:rPr>
                  <a:t>     </a:t>
                </a:r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a + a b  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a(</a:t>
                </a:r>
                <a:r>
                  <a:rPr lang="en-US" sz="3200" dirty="0" err="1">
                    <a:latin typeface="Calibri" pitchFamily="34" charset="0"/>
                    <a:cs typeface="Arial" pitchFamily="34" charset="0"/>
                  </a:rPr>
                  <a:t>b+c</a:t>
                </a:r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)     = </a:t>
                </a:r>
              </a:p>
              <a:p>
                <a:pPr marL="284163" indent="-284163">
                  <a:lnSpc>
                    <a:spcPct val="82000"/>
                  </a:lnSpc>
                  <a:spcBef>
                    <a:spcPts val="600"/>
                  </a:spcBef>
                  <a:buClr>
                    <a:srgbClr val="FFFF66"/>
                  </a:buClr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Arial" pitchFamily="34" charset="0"/>
                          </a:rPr>
                          <m:t>c</m:t>
                        </m:r>
                        <m:r>
                          <a:rPr lang="en-US" sz="32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>
                    <a:latin typeface="Calibri" pitchFamily="34" charset="0"/>
                    <a:cs typeface="Arial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152400" y="838200"/>
                <a:ext cx="8610600" cy="6248400"/>
              </a:xfrm>
              <a:prstGeom prst="rect">
                <a:avLst/>
              </a:prstGeom>
              <a:blipFill rotWithShape="1">
                <a:blip r:embed="rId12"/>
                <a:stretch>
                  <a:fillRect l="-1769" t="-25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>
            <p:custDataLst>
              <p:tags r:id="rId3"/>
            </p:custDataLst>
          </p:nvPr>
        </p:nvGrpSpPr>
        <p:grpSpPr>
          <a:xfrm>
            <a:off x="914400" y="838200"/>
            <a:ext cx="2590800" cy="5334000"/>
            <a:chOff x="990600" y="304801"/>
            <a:chExt cx="2590800" cy="533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"/>
                <p:cNvSpPr txBox="1"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>
                <a:xfrm>
                  <a:off x="990600" y="304801"/>
                  <a:ext cx="2590800" cy="5334000"/>
                </a:xfrm>
                <a:prstGeom prst="rect">
                  <a:avLst/>
                </a:prstGeom>
                <a:ln/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804863" marR="0" lvl="1" indent="-284163" algn="l" defTabSz="914400" rtl="0" eaLnBrk="1" fontAlgn="auto" latinLnBrk="0" hangingPunct="1">
                    <a:lnSpc>
                      <a:spcPct val="82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FFFF66"/>
                    </a:buClr>
                    <a:buSzTx/>
                    <a:buFont typeface="Arial" pitchFamily="34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itchFamily="34" charset="0"/>
                    </a:rPr>
                    <a:t> a</a:t>
                  </a:r>
                </a:p>
                <a:p>
                  <a:pPr marL="804863" marR="0" lvl="1" indent="-284163" algn="l" defTabSz="914400" rtl="0" eaLnBrk="1" fontAlgn="auto" latinLnBrk="0" hangingPunct="1">
                    <a:lnSpc>
                      <a:spcPct val="82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FFFF66"/>
                    </a:buClr>
                    <a:buSzTx/>
                    <a:buFont typeface="Arial" pitchFamily="34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itchFamily="34" charset="0"/>
                    </a:rPr>
                    <a:t> 1</a:t>
                  </a:r>
                </a:p>
                <a:p>
                  <a:pPr marL="804863" marR="0" lvl="1" indent="-284163" algn="l" defTabSz="914400" rtl="0" eaLnBrk="1" fontAlgn="auto" latinLnBrk="0" hangingPunct="1">
                    <a:lnSpc>
                      <a:spcPct val="82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FFFF66"/>
                    </a:buClr>
                    <a:buSzTx/>
                    <a:buFont typeface="Arial" pitchFamily="34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itchFamily="34" charset="0"/>
                    </a:rPr>
                    <a:t> 1</a:t>
                  </a:r>
                </a:p>
                <a:p>
                  <a:pPr marL="465138" marR="0" lvl="1" indent="-284163" algn="l" defTabSz="914400" rtl="0" eaLnBrk="1" fontAlgn="auto" latinLnBrk="0" hangingPunct="1">
                    <a:lnSpc>
                      <a:spcPct val="82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FFFF66"/>
                    </a:buClr>
                    <a:buSzTx/>
                    <a:buFont typeface="Arial" pitchFamily="34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itchFamily="34" charset="0"/>
                    </a:rPr>
                    <a:t>     0</a:t>
                  </a:r>
                </a:p>
                <a:p>
                  <a:pPr marL="465138" marR="0" lvl="1" indent="-284163" algn="l" defTabSz="914400" rtl="0" eaLnBrk="1" fontAlgn="auto" latinLnBrk="0" hangingPunct="1">
                    <a:lnSpc>
                      <a:spcPct val="82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FFFF66"/>
                    </a:buClr>
                    <a:buSzTx/>
                    <a:buFont typeface="Arial" pitchFamily="34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itchFamily="34" charset="0"/>
                    </a:rPr>
                    <a:t>     a</a:t>
                  </a:r>
                </a:p>
                <a:p>
                  <a:pPr marL="465138" marR="0" lvl="1" indent="-284163" algn="l" defTabSz="914400" rtl="0" eaLnBrk="1" fontAlgn="auto" latinLnBrk="0" hangingPunct="1">
                    <a:lnSpc>
                      <a:spcPct val="82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FFFF66"/>
                    </a:buClr>
                    <a:buSzTx/>
                    <a:buFont typeface="Arial" pitchFamily="34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itchFamily="34" charset="0"/>
                    </a:rPr>
                    <a:t>     0</a:t>
                  </a:r>
                </a:p>
                <a:p>
                  <a:pPr marL="465138" marR="0" lvl="1" indent="-284163" algn="l" defTabSz="914400" rtl="0" eaLnBrk="1" fontAlgn="auto" latinLnBrk="0" hangingPunct="1">
                    <a:lnSpc>
                      <a:spcPct val="82000"/>
                    </a:lnSpc>
                    <a:spcBef>
                      <a:spcPts val="600"/>
                    </a:spcBef>
                    <a:spcAft>
                      <a:spcPts val="0"/>
                    </a:spcAft>
                    <a:buClr>
                      <a:srgbClr val="FFFF66"/>
                    </a:buClr>
                    <a:buSzTx/>
                    <a:buFont typeface="Arial" pitchFamily="34" charset="0"/>
                    <a:buNone/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:endPara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endParaRPr>
                </a:p>
                <a:p>
                  <a:pPr marL="1028700" lvl="1" indent="-284163">
                    <a:lnSpc>
                      <a:spcPct val="82000"/>
                    </a:lnSpc>
                    <a:spcBef>
                      <a:spcPts val="600"/>
                    </a:spcBef>
                    <a:buClr>
                      <a:srgbClr val="FFFF66"/>
                    </a:buClr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lang="en-US" sz="3200" dirty="0"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lang="en-US" sz="3200" dirty="0" smtClean="0">
                      <a:latin typeface="Calibri" pitchFamily="34" charset="0"/>
                      <a:cs typeface="Arial" pitchFamily="34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cs typeface="Arial" pitchFamily="34" charset="0"/>
                            </a:rPr>
                            <m:t>a</m:t>
                          </m:r>
                        </m:e>
                      </m:acc>
                    </m:oMath>
                  </a14:m>
                  <a:r>
                    <a:rPr lang="en-US" sz="3200" dirty="0">
                      <a:latin typeface="Calibri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dirty="0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/>
                              <a:cs typeface="Arial" pitchFamily="34" charset="0"/>
                            </a:rPr>
                            <m:t>b</m:t>
                          </m:r>
                        </m:e>
                      </m:acc>
                    </m:oMath>
                  </a14:m>
                  <a:endParaRPr lang="en-US" sz="3200" dirty="0" smtClean="0">
                    <a:latin typeface="Calibri" pitchFamily="34" charset="0"/>
                    <a:cs typeface="Arial" pitchFamily="34" charset="0"/>
                  </a:endParaRPr>
                </a:p>
                <a:p>
                  <a:pPr marL="803275" lvl="1" indent="-284163">
                    <a:lnSpc>
                      <a:spcPct val="82000"/>
                    </a:lnSpc>
                    <a:spcBef>
                      <a:spcPts val="600"/>
                    </a:spcBef>
                    <a:buClr>
                      <a:srgbClr val="FFFF66"/>
                    </a:buClr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:r>
                    <a:rPr lang="en-US" sz="3200" dirty="0" smtClean="0">
                      <a:latin typeface="Calibri" pitchFamily="34" charset="0"/>
                      <a:cs typeface="Arial" pitchFamily="34" charset="0"/>
                    </a:rPr>
                    <a:t>  </a:t>
                  </a:r>
                  <a:r>
                    <a:rPr lang="en-US" sz="3200" dirty="0">
                      <a:latin typeface="Calibri" pitchFamily="34" charset="0"/>
                      <a:cs typeface="Arial" pitchFamily="34" charset="0"/>
                    </a:rPr>
                    <a:t>    </a:t>
                  </a:r>
                  <a:r>
                    <a:rPr lang="en-US" sz="3200" dirty="0" smtClean="0">
                      <a:latin typeface="Calibri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cs typeface="Arial" pitchFamily="34" charset="0"/>
                            </a:rPr>
                            <m:t>a</m:t>
                          </m:r>
                        </m:e>
                      </m:acc>
                    </m:oMath>
                  </a14:m>
                  <a:r>
                    <a:rPr lang="en-US" sz="3200" dirty="0">
                      <a:latin typeface="Calibri" pitchFamily="34" charset="0"/>
                      <a:cs typeface="Arial" pitchFamily="34" charset="0"/>
                    </a:rPr>
                    <a:t> +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cs typeface="Arial" pitchFamily="34" charset="0"/>
                            </a:rPr>
                            <m:t>b</m:t>
                          </m:r>
                        </m:e>
                      </m:acc>
                    </m:oMath>
                  </a14:m>
                  <a:endParaRPr lang="en-US" sz="3200" dirty="0">
                    <a:latin typeface="Calibri" pitchFamily="34" charset="0"/>
                    <a:cs typeface="Arial" pitchFamily="34" charset="0"/>
                  </a:endParaRPr>
                </a:p>
                <a:p>
                  <a:pPr marL="1196975" lvl="1" indent="-395288">
                    <a:lnSpc>
                      <a:spcPct val="82000"/>
                    </a:lnSpc>
                    <a:spcBef>
                      <a:spcPts val="600"/>
                    </a:spcBef>
                    <a:buClr>
                      <a:srgbClr val="FFFF66"/>
                    </a:buClr>
                    <a:tabLst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:r>
                    <a:rPr lang="en-US" sz="3200" dirty="0">
                      <a:latin typeface="Calibri" pitchFamily="34" charset="0"/>
                      <a:cs typeface="Arial" pitchFamily="34" charset="0"/>
                    </a:rPr>
                    <a:t>    a</a:t>
                  </a:r>
                </a:p>
                <a:p>
                  <a:pPr marL="631825" lvl="1" indent="112713">
                    <a:lnSpc>
                      <a:spcPct val="82000"/>
                    </a:lnSpc>
                    <a:spcBef>
                      <a:spcPts val="600"/>
                    </a:spcBef>
                    <a:buClr>
                      <a:srgbClr val="FFFF66"/>
                    </a:buClr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:r>
                    <a:rPr lang="en-US" sz="3200" dirty="0">
                      <a:latin typeface="Calibri" pitchFamily="34" charset="0"/>
                      <a:cs typeface="Arial" pitchFamily="34" charset="0"/>
                    </a:rPr>
                    <a:t>    </a:t>
                  </a:r>
                  <a:r>
                    <a:rPr lang="en-US" sz="3200" dirty="0" err="1">
                      <a:latin typeface="Calibri" pitchFamily="34" charset="0"/>
                      <a:cs typeface="Arial" pitchFamily="34" charset="0"/>
                    </a:rPr>
                    <a:t>ab</a:t>
                  </a:r>
                  <a:r>
                    <a:rPr lang="en-US" sz="3200" dirty="0">
                      <a:latin typeface="Calibri" pitchFamily="34" charset="0"/>
                      <a:cs typeface="Arial" pitchFamily="34" charset="0"/>
                    </a:rPr>
                    <a:t> + ac</a:t>
                  </a:r>
                </a:p>
                <a:p>
                  <a:pPr marL="1027113" lvl="1" indent="-282575">
                    <a:lnSpc>
                      <a:spcPct val="82000"/>
                    </a:lnSpc>
                    <a:spcBef>
                      <a:spcPts val="600"/>
                    </a:spcBef>
                    <a:buClr>
                      <a:srgbClr val="FFFF66"/>
                    </a:buClr>
                    <a:tabLst>
                      <a:tab pos="911225" algn="l"/>
                      <a:tab pos="1825625" algn="l"/>
                      <a:tab pos="2740025" algn="l"/>
                      <a:tab pos="3654425" algn="l"/>
                      <a:tab pos="4568825" algn="l"/>
                      <a:tab pos="5483225" algn="l"/>
                      <a:tab pos="6397625" algn="l"/>
                      <a:tab pos="7312025" algn="l"/>
                      <a:tab pos="8226425" algn="l"/>
                      <a:tab pos="9140825" algn="l"/>
                      <a:tab pos="10055225" algn="l"/>
                    </a:tabLst>
                    <a:defRPr/>
                  </a:pPr>
                  <a:r>
                    <a:rPr lang="en-US" sz="3200" dirty="0">
                      <a:latin typeface="Calibri" pitchFamily="34" charset="0"/>
                      <a:cs typeface="Arial" pitchFamily="34" charset="0"/>
                    </a:rPr>
                    <a:t>   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cs typeface="Arial" pitchFamily="34" charset="0"/>
                            </a:rPr>
                            <m:t>a</m:t>
                          </m:r>
                        </m:e>
                      </m:acc>
                    </m:oMath>
                  </a14:m>
                  <a:r>
                    <a:rPr lang="en-US" sz="3200" dirty="0">
                      <a:latin typeface="Calibri" pitchFamily="34" charset="0"/>
                      <a:cs typeface="Arial" pitchFamily="34" charset="0"/>
                    </a:rPr>
                    <a:t> +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  <a:cs typeface="Arial" pitchFamily="34" charset="0"/>
                            </a:rPr>
                            <m:t>bc</m:t>
                          </m:r>
                        </m:e>
                      </m:acc>
                    </m:oMath>
                  </a14:m>
                  <a:endPara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+mn-ea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>
                <a:xfrm>
                  <a:off x="990600" y="304801"/>
                  <a:ext cx="2590800" cy="533400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2971" r="-706" b="-11657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/>
            <p:nvPr>
              <p:custDataLst>
                <p:tags r:id="rId5"/>
              </p:custDataLst>
            </p:nvPr>
          </p:nvCxnSpPr>
          <p:spPr>
            <a:xfrm>
              <a:off x="2599266" y="4114799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>
              <p:custDataLst>
                <p:tags r:id="rId6"/>
              </p:custDataLst>
            </p:nvPr>
          </p:nvCxnSpPr>
          <p:spPr>
            <a:xfrm>
              <a:off x="2294466" y="4114799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>
              <p:custDataLst>
                <p:tags r:id="rId7"/>
              </p:custDataLst>
            </p:nvPr>
          </p:nvCxnSpPr>
          <p:spPr>
            <a:xfrm>
              <a:off x="2644422" y="4580388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>
              <p:custDataLst>
                <p:tags r:id="rId8"/>
              </p:custDataLst>
            </p:nvPr>
          </p:nvCxnSpPr>
          <p:spPr>
            <a:xfrm>
              <a:off x="2068689" y="4580388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98"/>
          <p:cNvSpPr txBox="1">
            <a:spLocks noChangeArrowheads="1"/>
          </p:cNvSpPr>
          <p:nvPr/>
        </p:nvSpPr>
        <p:spPr bwMode="auto">
          <a:xfrm>
            <a:off x="3733800" y="860192"/>
            <a:ext cx="5410200" cy="637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/>
              <a:t>Show that the Logic equations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/>
              <a:t>b</a:t>
            </a:r>
            <a:r>
              <a:rPr lang="en-US" sz="3200" dirty="0" smtClean="0"/>
              <a:t>elow are equivalent.</a:t>
            </a:r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200" dirty="0" smtClean="0"/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/>
              <a:t>(</a:t>
            </a:r>
            <a:r>
              <a:rPr lang="en-US" sz="3200" dirty="0" err="1" smtClean="0"/>
              <a:t>a+b</a:t>
            </a:r>
            <a:r>
              <a:rPr lang="en-US" sz="3200" dirty="0"/>
              <a:t>)(</a:t>
            </a:r>
            <a:r>
              <a:rPr lang="en-US" sz="3200" dirty="0" err="1"/>
              <a:t>a+c</a:t>
            </a:r>
            <a:r>
              <a:rPr lang="en-US" sz="3200" dirty="0" smtClean="0"/>
              <a:t>)	= a + </a:t>
            </a:r>
            <a:r>
              <a:rPr lang="en-US" sz="3200" dirty="0" err="1" smtClean="0"/>
              <a:t>bc</a:t>
            </a:r>
            <a:endParaRPr lang="en-US" sz="3200" dirty="0" smtClean="0"/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200" dirty="0" smtClean="0"/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3200" dirty="0"/>
              <a:t>(</a:t>
            </a:r>
            <a:r>
              <a:rPr lang="en-US" sz="3200" dirty="0" err="1"/>
              <a:t>a+b</a:t>
            </a:r>
            <a:r>
              <a:rPr lang="en-US" sz="3200" dirty="0"/>
              <a:t>)(</a:t>
            </a:r>
            <a:r>
              <a:rPr lang="en-US" sz="3200" dirty="0" err="1"/>
              <a:t>a+c</a:t>
            </a:r>
            <a:r>
              <a:rPr lang="en-US" sz="3200" dirty="0"/>
              <a:t>)	</a:t>
            </a:r>
            <a:r>
              <a:rPr lang="en-US" sz="3200" dirty="0" smtClean="0"/>
              <a:t>= </a:t>
            </a:r>
            <a:r>
              <a:rPr lang="en-US" sz="3200" dirty="0" err="1">
                <a:solidFill>
                  <a:schemeClr val="accent1"/>
                </a:solidFill>
              </a:rPr>
              <a:t>aa</a:t>
            </a:r>
            <a:r>
              <a:rPr lang="en-US" sz="3200" dirty="0">
                <a:solidFill>
                  <a:schemeClr val="accent1"/>
                </a:solidFill>
              </a:rPr>
              <a:t> + </a:t>
            </a:r>
            <a:r>
              <a:rPr lang="en-US" sz="3200" dirty="0" err="1">
                <a:solidFill>
                  <a:schemeClr val="accent1"/>
                </a:solidFill>
              </a:rPr>
              <a:t>ab</a:t>
            </a:r>
            <a:r>
              <a:rPr lang="en-US" sz="3200" dirty="0">
                <a:solidFill>
                  <a:schemeClr val="accent1"/>
                </a:solidFill>
              </a:rPr>
              <a:t> + ac + </a:t>
            </a:r>
            <a:r>
              <a:rPr lang="en-US" sz="3200" dirty="0" err="1">
                <a:solidFill>
                  <a:schemeClr val="accent1"/>
                </a:solidFill>
              </a:rPr>
              <a:t>bc</a:t>
            </a:r>
            <a:endParaRPr lang="en-US" sz="3200" dirty="0">
              <a:solidFill>
                <a:schemeClr val="accent1"/>
              </a:solidFill>
            </a:endParaRPr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3200" dirty="0">
                <a:solidFill>
                  <a:schemeClr val="accent1"/>
                </a:solidFill>
              </a:rPr>
              <a:t>		= a + a(</a:t>
            </a:r>
            <a:r>
              <a:rPr lang="en-US" sz="3200" dirty="0" err="1">
                <a:solidFill>
                  <a:schemeClr val="accent1"/>
                </a:solidFill>
              </a:rPr>
              <a:t>b+c</a:t>
            </a:r>
            <a:r>
              <a:rPr lang="en-US" sz="3200" dirty="0">
                <a:solidFill>
                  <a:schemeClr val="accent1"/>
                </a:solidFill>
              </a:rPr>
              <a:t>) + </a:t>
            </a:r>
            <a:r>
              <a:rPr lang="en-US" sz="3200" dirty="0" err="1">
                <a:solidFill>
                  <a:schemeClr val="accent1"/>
                </a:solidFill>
              </a:rPr>
              <a:t>bc</a:t>
            </a:r>
            <a:endParaRPr lang="en-US" sz="3200" dirty="0">
              <a:solidFill>
                <a:schemeClr val="accent1"/>
              </a:solidFill>
            </a:endParaRPr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3200" dirty="0">
                <a:solidFill>
                  <a:schemeClr val="accent1"/>
                </a:solidFill>
              </a:rPr>
              <a:t>		= a(1 + (</a:t>
            </a:r>
            <a:r>
              <a:rPr lang="en-US" sz="3200" dirty="0" err="1">
                <a:solidFill>
                  <a:schemeClr val="accent1"/>
                </a:solidFill>
              </a:rPr>
              <a:t>b+c</a:t>
            </a:r>
            <a:r>
              <a:rPr lang="en-US" sz="3200" dirty="0">
                <a:solidFill>
                  <a:schemeClr val="accent1"/>
                </a:solidFill>
              </a:rPr>
              <a:t>)) + </a:t>
            </a:r>
            <a:r>
              <a:rPr lang="en-US" sz="3200" dirty="0" err="1">
                <a:solidFill>
                  <a:schemeClr val="accent1"/>
                </a:solidFill>
              </a:rPr>
              <a:t>bc</a:t>
            </a:r>
            <a:endParaRPr lang="en-US" sz="3200" dirty="0">
              <a:solidFill>
                <a:schemeClr val="accent1"/>
              </a:solidFill>
            </a:endParaRPr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r>
              <a:rPr lang="en-US" sz="3200" dirty="0">
                <a:solidFill>
                  <a:schemeClr val="accent1"/>
                </a:solidFill>
              </a:rPr>
              <a:t>		= a + </a:t>
            </a:r>
            <a:r>
              <a:rPr lang="en-US" sz="3200" dirty="0" err="1">
                <a:solidFill>
                  <a:schemeClr val="accent1"/>
                </a:solidFill>
              </a:rPr>
              <a:t>bc</a:t>
            </a:r>
            <a:endParaRPr lang="en-US" sz="3200" dirty="0">
              <a:solidFill>
                <a:schemeClr val="accent1"/>
              </a:solidFill>
            </a:endParaRPr>
          </a:p>
          <a:p>
            <a:pPr>
              <a:lnSpc>
                <a:spcPct val="116000"/>
              </a:lnSpc>
              <a:buClr>
                <a:srgbClr val="40458C"/>
              </a:buClr>
              <a:buSzPct val="100000"/>
            </a:pPr>
            <a:endParaRPr lang="en-US" sz="3200" dirty="0" smtClean="0"/>
          </a:p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/>
              <a:t>		</a:t>
            </a:r>
            <a:endParaRPr lang="en-US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429000" y="609600"/>
            <a:ext cx="0" cy="6096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71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5562600"/>
          </a:xfrm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functions: gates ↔ truth tables ↔ equations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Example: (</a:t>
            </a:r>
            <a:r>
              <a:rPr lang="en-US" dirty="0" err="1" smtClean="0">
                <a:solidFill>
                  <a:srgbClr val="FFFFFF"/>
                </a:solidFill>
              </a:rPr>
              <a:t>a+b</a:t>
            </a:r>
            <a:r>
              <a:rPr lang="en-US" dirty="0" smtClean="0">
                <a:solidFill>
                  <a:srgbClr val="FFFFFF"/>
                </a:solidFill>
              </a:rPr>
              <a:t>)(</a:t>
            </a:r>
            <a:r>
              <a:rPr lang="en-US" dirty="0" err="1" smtClean="0">
                <a:solidFill>
                  <a:srgbClr val="FFFFFF"/>
                </a:solidFill>
              </a:rPr>
              <a:t>a+c</a:t>
            </a:r>
            <a:r>
              <a:rPr lang="en-US" dirty="0" smtClean="0">
                <a:solidFill>
                  <a:srgbClr val="FFFFFF"/>
                </a:solidFill>
              </a:rPr>
              <a:t>) = a + </a:t>
            </a:r>
            <a:r>
              <a:rPr lang="en-US" dirty="0" err="1" smtClean="0">
                <a:solidFill>
                  <a:srgbClr val="FFFFFF"/>
                </a:solidFill>
              </a:rPr>
              <a:t>bc</a:t>
            </a:r>
            <a:endParaRPr lang="en-US" dirty="0" smtClean="0">
              <a:solidFill>
                <a:srgbClr val="FFFFFF"/>
              </a:solidFill>
            </a:endParaRPr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6415419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15667471"/>
              </p:ext>
            </p:extLst>
          </p:nvPr>
        </p:nvGraphicFramePr>
        <p:xfrm>
          <a:off x="609600" y="1639885"/>
          <a:ext cx="1538781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11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2012595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6194215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a+b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a+c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LHS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73222711"/>
              </p:ext>
            </p:extLst>
          </p:nvPr>
        </p:nvGraphicFramePr>
        <p:xfrm>
          <a:off x="609600" y="1639885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/>
                <a:gridCol w="483160"/>
                <a:gridCol w="570173"/>
                <a:gridCol w="1209043"/>
                <a:gridCol w="1101421"/>
                <a:gridCol w="1428869"/>
                <a:gridCol w="1318956"/>
                <a:gridCol w="1099130"/>
              </a:tblGrid>
              <a:tr h="6825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RHS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2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228600" y="609600"/>
            <a:ext cx="8686800" cy="5562600"/>
          </a:xfrm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functions: gates ↔ truth tables ↔ equations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FFFF"/>
                </a:solidFill>
              </a:rPr>
              <a:t>Example: (</a:t>
            </a:r>
            <a:r>
              <a:rPr lang="en-US" dirty="0" err="1" smtClean="0">
                <a:solidFill>
                  <a:srgbClr val="FFFFFF"/>
                </a:solidFill>
              </a:rPr>
              <a:t>a+b</a:t>
            </a:r>
            <a:r>
              <a:rPr lang="en-US" dirty="0" smtClean="0">
                <a:solidFill>
                  <a:srgbClr val="FFFFFF"/>
                </a:solidFill>
              </a:rPr>
              <a:t>)(</a:t>
            </a:r>
            <a:r>
              <a:rPr lang="en-US" dirty="0" err="1" smtClean="0">
                <a:solidFill>
                  <a:srgbClr val="FFFFFF"/>
                </a:solidFill>
              </a:rPr>
              <a:t>a+c</a:t>
            </a:r>
            <a:r>
              <a:rPr lang="en-US" dirty="0" smtClean="0">
                <a:solidFill>
                  <a:srgbClr val="FFFFFF"/>
                </a:solidFill>
              </a:rPr>
              <a:t>) = a + </a:t>
            </a:r>
            <a:r>
              <a:rPr lang="en-US" dirty="0" err="1" smtClean="0">
                <a:solidFill>
                  <a:srgbClr val="FFFFFF"/>
                </a:solidFill>
              </a:rPr>
              <a:t>bc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8434" name="CP3 Ink 7c33773c-f82e-42c3-83ab-2c0f03d6e66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45" y="1148519"/>
            <a:ext cx="4356151" cy="571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04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(two symbols: true and false) is the basis of Logic Design</a:t>
            </a:r>
          </a:p>
          <a:p>
            <a:endParaRPr lang="en-US" dirty="0"/>
          </a:p>
          <a:p>
            <a:r>
              <a:rPr lang="en-US" dirty="0" smtClean="0"/>
              <a:t>More than one Logic Circuit can implement same Logic function.  Use Algebra (Identities) or Truth Tables to show equivalence.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8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Switches </a:t>
            </a:r>
            <a:r>
              <a:rPr lang="en-US" dirty="0"/>
              <a:t>to </a:t>
            </a:r>
            <a:r>
              <a:rPr lang="en-US" dirty="0" smtClean="0"/>
              <a:t>Logic Gates </a:t>
            </a:r>
            <a:r>
              <a:rPr lang="en-US" dirty="0"/>
              <a:t>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From switches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Truth Tables</a:t>
            </a:r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 Circuits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Identity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Laws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From Truth Tables to Circuits (Sum of Products)</a:t>
            </a:r>
          </a:p>
          <a:p>
            <a:r>
              <a:rPr lang="en-US" dirty="0"/>
              <a:t>Logic Circuit Minimization</a:t>
            </a:r>
          </a:p>
          <a:p>
            <a:pPr lvl="1"/>
            <a:r>
              <a:rPr lang="en-US" dirty="0"/>
              <a:t>Algebraic Manipulations</a:t>
            </a:r>
          </a:p>
          <a:p>
            <a:pPr lvl="1"/>
            <a:r>
              <a:rPr lang="en-US" dirty="0" smtClean="0"/>
              <a:t>Truth </a:t>
            </a:r>
            <a:r>
              <a:rPr lang="en-US" dirty="0"/>
              <a:t>Tables (</a:t>
            </a:r>
            <a:r>
              <a:rPr lang="en-US" dirty="0" err="1"/>
              <a:t>Karnaugh</a:t>
            </a:r>
            <a:r>
              <a:rPr lang="en-US" dirty="0"/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standardize minimizing logic circuits?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Minimization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93003"/>
            <a:ext cx="9144000" cy="685800"/>
          </a:xfrm>
          <a:ln/>
        </p:spPr>
        <p:txBody>
          <a:bodyPr>
            <a:normAutofit/>
          </a:bodyPr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How to </a:t>
            </a:r>
            <a:r>
              <a:rPr lang="en-US" sz="2800" dirty="0"/>
              <a:t>implement a desired </a:t>
            </a:r>
            <a:r>
              <a:rPr lang="en-US" sz="2800" dirty="0" smtClean="0"/>
              <a:t>logic function? 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9904475"/>
              </p:ext>
            </p:extLst>
          </p:nvPr>
        </p:nvGraphicFramePr>
        <p:xfrm>
          <a:off x="457200" y="13788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/>
                <a:gridCol w="344531"/>
                <a:gridCol w="403149"/>
                <a:gridCol w="847985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137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Minimization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93003"/>
            <a:ext cx="8686800" cy="685800"/>
          </a:xfrm>
          <a:ln/>
        </p:spPr>
        <p:txBody>
          <a:bodyPr/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How to </a:t>
            </a:r>
            <a:r>
              <a:rPr lang="en-US" sz="2800" dirty="0"/>
              <a:t>implement a desired </a:t>
            </a:r>
            <a:r>
              <a:rPr lang="en-US" sz="2800" dirty="0" smtClean="0"/>
              <a:t>logic function?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15245042"/>
              </p:ext>
            </p:extLst>
          </p:nvPr>
        </p:nvGraphicFramePr>
        <p:xfrm>
          <a:off x="457200" y="13788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/>
                <a:gridCol w="344531"/>
                <a:gridCol w="403149"/>
                <a:gridCol w="847985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3771900" y="1226403"/>
            <a:ext cx="5219700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marL="514350" indent="-514350">
              <a:buClr>
                <a:srgbClr val="FFFF66"/>
              </a:buClr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+mj-lt"/>
              </a:rPr>
              <a:t>Write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+mj-lt"/>
              </a:rPr>
              <a:t>minterm’s</a:t>
            </a:r>
            <a:endParaRPr lang="en-US" sz="2800" dirty="0" smtClean="0">
              <a:solidFill>
                <a:schemeClr val="accent1"/>
              </a:solidFill>
              <a:latin typeface="+mj-lt"/>
            </a:endParaRPr>
          </a:p>
          <a:p>
            <a:pPr marL="514350" indent="-514350">
              <a:buClr>
                <a:srgbClr val="FFFF66"/>
              </a:buClr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sum of products: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latin typeface="+mj-lt"/>
              </a:rPr>
              <a:t>OR of all minterms where out=1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91805777"/>
              </p:ext>
            </p:extLst>
          </p:nvPr>
        </p:nvGraphicFramePr>
        <p:xfrm>
          <a:off x="2339974" y="1378803"/>
          <a:ext cx="1329338" cy="4038597"/>
        </p:xfrm>
        <a:graphic>
          <a:graphicData uri="http://schemas.openxmlformats.org/drawingml/2006/table">
            <a:tbl>
              <a:tblPr/>
              <a:tblGrid>
                <a:gridCol w="1329338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minterm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>
            <a:off x="266700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>
            <a:off x="295275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320040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9"/>
            </p:custDataLst>
          </p:nvPr>
        </p:nvCxnSpPr>
        <p:spPr>
          <a:xfrm>
            <a:off x="2667000" y="23313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>
            <a:off x="2952750" y="23313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1"/>
            </p:custDataLst>
          </p:nvPr>
        </p:nvCxnSpPr>
        <p:spPr>
          <a:xfrm>
            <a:off x="2667000" y="27694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2"/>
            </p:custDataLst>
          </p:nvPr>
        </p:nvCxnSpPr>
        <p:spPr>
          <a:xfrm>
            <a:off x="3200400" y="27694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>
            <a:off x="2667000" y="32076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4"/>
            </p:custDataLst>
          </p:nvPr>
        </p:nvCxnSpPr>
        <p:spPr>
          <a:xfrm>
            <a:off x="2952750" y="3683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5"/>
            </p:custDataLst>
          </p:nvPr>
        </p:nvCxnSpPr>
        <p:spPr>
          <a:xfrm>
            <a:off x="3200400" y="3683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6"/>
            </p:custDataLst>
          </p:nvPr>
        </p:nvCxnSpPr>
        <p:spPr>
          <a:xfrm>
            <a:off x="2952750" y="41220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7"/>
            </p:custDataLst>
          </p:nvPr>
        </p:nvCxnSpPr>
        <p:spPr>
          <a:xfrm>
            <a:off x="3200400" y="458872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862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Logic Minimization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93003"/>
            <a:ext cx="8686800" cy="685800"/>
          </a:xfrm>
          <a:ln/>
        </p:spPr>
        <p:txBody>
          <a:bodyPr/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How to </a:t>
            </a:r>
            <a:r>
              <a:rPr lang="en-US" sz="2800" dirty="0"/>
              <a:t>implement a desired </a:t>
            </a:r>
            <a:r>
              <a:rPr lang="en-US" sz="2800" dirty="0" smtClean="0"/>
              <a:t>logic function?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79574775"/>
              </p:ext>
            </p:extLst>
          </p:nvPr>
        </p:nvGraphicFramePr>
        <p:xfrm>
          <a:off x="457200" y="13788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/>
                <a:gridCol w="344531"/>
                <a:gridCol w="403149"/>
                <a:gridCol w="847985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>
                <p:custDataLst>
                  <p:tags r:id="rId4"/>
                </p:custDataLst>
              </p:nvPr>
            </p:nvSpPr>
            <p:spPr bwMode="auto">
              <a:xfrm>
                <a:off x="3771900" y="1226403"/>
                <a:ext cx="5219700" cy="20739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 rtlCol="0">
                <a:spAutoFit/>
              </a:bodyPr>
              <a:lstStyle/>
              <a:p>
                <a:pPr marL="514350" indent="-514350">
                  <a:buClr>
                    <a:srgbClr val="FFFF66"/>
                  </a:buClr>
                  <a:buAutoNum type="arabicParenR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sz="2800" dirty="0" smtClean="0">
                    <a:latin typeface="+mj-lt"/>
                  </a:rPr>
                  <a:t>Write</a:t>
                </a:r>
                <a:r>
                  <a:rPr lang="en-US" sz="2800" dirty="0" smtClean="0">
                    <a:solidFill>
                      <a:schemeClr val="accent1"/>
                    </a:solidFill>
                    <a:latin typeface="+mj-lt"/>
                  </a:rPr>
                  <a:t> </a:t>
                </a:r>
                <a:r>
                  <a:rPr lang="en-US" sz="2800" dirty="0" err="1" smtClean="0">
                    <a:solidFill>
                      <a:schemeClr val="accent1"/>
                    </a:solidFill>
                    <a:latin typeface="+mj-lt"/>
                  </a:rPr>
                  <a:t>minterm’s</a:t>
                </a:r>
                <a:endParaRPr lang="en-US" sz="2800" dirty="0" smtClean="0">
                  <a:solidFill>
                    <a:schemeClr val="accent1"/>
                  </a:solidFill>
                  <a:latin typeface="+mj-lt"/>
                </a:endParaRPr>
              </a:p>
              <a:p>
                <a:pPr marL="514350" indent="-514350">
                  <a:buClr>
                    <a:srgbClr val="FFFF66"/>
                  </a:buClr>
                  <a:buAutoNum type="arabicParenR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sz="2800" dirty="0" smtClean="0">
                    <a:solidFill>
                      <a:schemeClr val="accent1"/>
                    </a:solidFill>
                    <a:latin typeface="+mj-lt"/>
                  </a:rPr>
                  <a:t>sum of products:</a:t>
                </a:r>
              </a:p>
              <a:p>
                <a:pPr marL="341313" indent="-341313">
                  <a:buClr>
                    <a:srgbClr val="FFFF66"/>
                  </a:buClr>
                  <a:buFont typeface="Arial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sz="2800" dirty="0" smtClean="0">
                    <a:latin typeface="+mj-lt"/>
                  </a:rPr>
                  <a:t>OR of all minterms where out=1</a:t>
                </a:r>
              </a:p>
              <a:p>
                <a:pPr marL="341313" indent="-341313">
                  <a:buClr>
                    <a:srgbClr val="FFFF66"/>
                  </a:buClr>
                  <a:buFont typeface="Arial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endParaRPr lang="en-US" sz="1600" dirty="0" smtClean="0">
                  <a:latin typeface="+mj-lt"/>
                </a:endParaRPr>
              </a:p>
              <a:p>
                <a:pPr marL="798513" lvl="1" indent="-341313">
                  <a:buClr>
                    <a:srgbClr val="FFFF66"/>
                  </a:buClr>
                  <a:buFont typeface="Arial" pitchFamily="34" charset="0"/>
                  <a:buChar char="•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en-US" sz="2800" dirty="0" smtClean="0">
                    <a:latin typeface="+mj-lt"/>
                  </a:rPr>
                  <a:t>E.g. </a:t>
                </a:r>
                <a:r>
                  <a:rPr lang="en-US" sz="2800" dirty="0">
                    <a:solidFill>
                      <a:srgbClr val="FFFFFF"/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FFFF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FFFFFF"/>
                    </a:solidFill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FFFF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800" dirty="0" err="1">
                    <a:solidFill>
                      <a:srgbClr val="FFFFFF"/>
                    </a:solidFill>
                  </a:rPr>
                  <a:t>bc</a:t>
                </a:r>
                <a:r>
                  <a:rPr lang="en-US" sz="2800" dirty="0">
                    <a:solidFill>
                      <a:srgbClr val="FFFFFF"/>
                    </a:solidFill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FFFF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rgbClr val="FFFFFF"/>
                    </a:solidFill>
                  </a:rPr>
                  <a:t>c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771900" y="1226403"/>
                <a:ext cx="5219700" cy="2073967"/>
              </a:xfrm>
              <a:prstGeom prst="rect">
                <a:avLst/>
              </a:prstGeom>
              <a:blipFill rotWithShape="1">
                <a:blip r:embed="rId22"/>
                <a:stretch>
                  <a:fillRect l="-2453" t="-2941" r="-584" b="-764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457200" y="564600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+mj-lt"/>
              </a:rPr>
              <a:t>corollary: </a:t>
            </a:r>
            <a:r>
              <a:rPr lang="en-US" sz="2400" i="1" dirty="0" smtClean="0">
                <a:solidFill>
                  <a:schemeClr val="accent1"/>
                </a:solidFill>
                <a:latin typeface="+mj-lt"/>
              </a:rPr>
              <a:t>any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combinational circuit </a:t>
            </a:r>
            <a:r>
              <a:rPr lang="en-US" sz="2400" i="1" dirty="0" smtClean="0">
                <a:solidFill>
                  <a:schemeClr val="accent1"/>
                </a:solidFill>
                <a:latin typeface="+mj-lt"/>
              </a:rPr>
              <a:t>can be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 implemented in two levels of logic (ignoring inverters)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427135765"/>
              </p:ext>
            </p:extLst>
          </p:nvPr>
        </p:nvGraphicFramePr>
        <p:xfrm>
          <a:off x="2339974" y="1378803"/>
          <a:ext cx="1329338" cy="4038597"/>
        </p:xfrm>
        <a:graphic>
          <a:graphicData uri="http://schemas.openxmlformats.org/drawingml/2006/table">
            <a:tbl>
              <a:tblPr/>
              <a:tblGrid>
                <a:gridCol w="1329338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minterm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>
            <p:custDataLst>
              <p:tags r:id="rId7"/>
            </p:custDataLst>
          </p:nvPr>
        </p:nvCxnSpPr>
        <p:spPr>
          <a:xfrm>
            <a:off x="266700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8"/>
            </p:custDataLst>
          </p:nvPr>
        </p:nvCxnSpPr>
        <p:spPr>
          <a:xfrm>
            <a:off x="295275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9"/>
            </p:custDataLst>
          </p:nvPr>
        </p:nvCxnSpPr>
        <p:spPr>
          <a:xfrm>
            <a:off x="3200400" y="18931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0"/>
            </p:custDataLst>
          </p:nvPr>
        </p:nvCxnSpPr>
        <p:spPr>
          <a:xfrm>
            <a:off x="2667000" y="23313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1"/>
            </p:custDataLst>
          </p:nvPr>
        </p:nvCxnSpPr>
        <p:spPr>
          <a:xfrm>
            <a:off x="2952750" y="23313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2"/>
            </p:custDataLst>
          </p:nvPr>
        </p:nvCxnSpPr>
        <p:spPr>
          <a:xfrm>
            <a:off x="2667000" y="27694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>
            <a:off x="3200400" y="27694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4"/>
            </p:custDataLst>
          </p:nvPr>
        </p:nvCxnSpPr>
        <p:spPr>
          <a:xfrm>
            <a:off x="2667000" y="32076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>
          <a:xfrm>
            <a:off x="2952750" y="3683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>
            <a:off x="3200400" y="368385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7"/>
            </p:custDataLst>
          </p:nvPr>
        </p:nvCxnSpPr>
        <p:spPr>
          <a:xfrm>
            <a:off x="2952750" y="412200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8"/>
            </p:custDataLst>
          </p:nvPr>
        </p:nvCxnSpPr>
        <p:spPr>
          <a:xfrm>
            <a:off x="3200400" y="458872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419600" y="3200400"/>
            <a:ext cx="4495800" cy="2420938"/>
            <a:chOff x="4419600" y="3429000"/>
            <a:chExt cx="4495800" cy="2420938"/>
          </a:xfrm>
        </p:grpSpPr>
        <p:sp>
          <p:nvSpPr>
            <p:cNvPr id="20" name="AutoShape 92"/>
            <p:cNvSpPr>
              <a:spLocks noChangeArrowheads="1"/>
            </p:cNvSpPr>
            <p:nvPr/>
          </p:nvSpPr>
          <p:spPr bwMode="auto">
            <a:xfrm>
              <a:off x="6019800" y="3524250"/>
              <a:ext cx="838200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Line 93"/>
            <p:cNvSpPr>
              <a:spLocks noChangeShapeType="1"/>
            </p:cNvSpPr>
            <p:nvPr/>
          </p:nvSpPr>
          <p:spPr bwMode="auto">
            <a:xfrm flipH="1" flipV="1">
              <a:off x="4719682" y="3640138"/>
              <a:ext cx="11477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Text Box 94"/>
            <p:cNvSpPr txBox="1">
              <a:spLocks noChangeArrowheads="1"/>
            </p:cNvSpPr>
            <p:nvPr/>
          </p:nvSpPr>
          <p:spPr bwMode="auto">
            <a:xfrm>
              <a:off x="4419600" y="3863799"/>
              <a:ext cx="300082" cy="385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Arial" charset="0"/>
                </a:rPr>
                <a:t>c</a:t>
              </a:r>
              <a:endParaRPr lang="en-US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" name="Line 95"/>
            <p:cNvSpPr>
              <a:spLocks noChangeShapeType="1"/>
            </p:cNvSpPr>
            <p:nvPr/>
          </p:nvSpPr>
          <p:spPr bwMode="auto">
            <a:xfrm flipH="1" flipV="1">
              <a:off x="6857998" y="3838575"/>
              <a:ext cx="3048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8" name="Text Box 96"/>
            <p:cNvSpPr txBox="1">
              <a:spLocks noChangeArrowheads="1"/>
            </p:cNvSpPr>
            <p:nvPr/>
          </p:nvSpPr>
          <p:spPr bwMode="auto">
            <a:xfrm>
              <a:off x="8307387" y="4038600"/>
              <a:ext cx="608013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out</a:t>
              </a:r>
            </a:p>
          </p:txBody>
        </p:sp>
        <p:sp>
          <p:nvSpPr>
            <p:cNvPr id="30" name="Text Box 100"/>
            <p:cNvSpPr txBox="1">
              <a:spLocks noChangeArrowheads="1"/>
            </p:cNvSpPr>
            <p:nvPr/>
          </p:nvSpPr>
          <p:spPr bwMode="auto">
            <a:xfrm>
              <a:off x="4419600" y="3640138"/>
              <a:ext cx="354012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31" name="Text Box 102"/>
            <p:cNvSpPr txBox="1">
              <a:spLocks noChangeArrowheads="1"/>
            </p:cNvSpPr>
            <p:nvPr/>
          </p:nvSpPr>
          <p:spPr bwMode="auto">
            <a:xfrm>
              <a:off x="4419600" y="3429000"/>
              <a:ext cx="354012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32" name="Oval 107"/>
            <p:cNvSpPr>
              <a:spLocks noChangeArrowheads="1"/>
            </p:cNvSpPr>
            <p:nvPr/>
          </p:nvSpPr>
          <p:spPr bwMode="auto">
            <a:xfrm>
              <a:off x="5886654" y="3563938"/>
              <a:ext cx="133146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34" name="Group 112"/>
            <p:cNvGrpSpPr>
              <a:grpSpLocks/>
            </p:cNvGrpSpPr>
            <p:nvPr/>
          </p:nvGrpSpPr>
          <p:grpSpPr bwMode="auto">
            <a:xfrm>
              <a:off x="7162800" y="4249738"/>
              <a:ext cx="1358900" cy="812800"/>
              <a:chOff x="4645" y="3035"/>
              <a:chExt cx="856" cy="512"/>
            </a:xfrm>
          </p:grpSpPr>
          <p:sp>
            <p:nvSpPr>
              <p:cNvPr id="35" name="AutoShape 113"/>
              <p:cNvSpPr>
                <a:spLocks noChangeArrowheads="1"/>
              </p:cNvSpPr>
              <p:nvPr/>
            </p:nvSpPr>
            <p:spPr bwMode="auto">
              <a:xfrm flipH="1">
                <a:off x="4732" y="3035"/>
                <a:ext cx="588" cy="512"/>
              </a:xfrm>
              <a:prstGeom prst="moon">
                <a:avLst>
                  <a:gd name="adj" fmla="val 7169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36" name="Line 114"/>
              <p:cNvSpPr>
                <a:spLocks noChangeShapeType="1"/>
              </p:cNvSpPr>
              <p:nvPr/>
            </p:nvSpPr>
            <p:spPr bwMode="auto">
              <a:xfrm flipH="1">
                <a:off x="4645" y="3131"/>
                <a:ext cx="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37" name="Line 115"/>
              <p:cNvSpPr>
                <a:spLocks noChangeShapeType="1"/>
              </p:cNvSpPr>
              <p:nvPr/>
            </p:nvSpPr>
            <p:spPr bwMode="auto">
              <a:xfrm flipH="1">
                <a:off x="4645" y="3467"/>
                <a:ext cx="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38" name="Line 116"/>
              <p:cNvSpPr>
                <a:spLocks noChangeShapeType="1"/>
              </p:cNvSpPr>
              <p:nvPr/>
            </p:nvSpPr>
            <p:spPr bwMode="auto">
              <a:xfrm flipH="1">
                <a:off x="5325" y="3295"/>
                <a:ext cx="1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39" name="Oval 107"/>
            <p:cNvSpPr>
              <a:spLocks noChangeArrowheads="1"/>
            </p:cNvSpPr>
            <p:nvPr/>
          </p:nvSpPr>
          <p:spPr bwMode="auto">
            <a:xfrm>
              <a:off x="5886654" y="3792538"/>
              <a:ext cx="133146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0" name="Line 101"/>
            <p:cNvSpPr>
              <a:spLocks noChangeShapeType="1"/>
            </p:cNvSpPr>
            <p:nvPr/>
          </p:nvSpPr>
          <p:spPr bwMode="auto">
            <a:xfrm flipH="1" flipV="1">
              <a:off x="6838746" y="4630738"/>
              <a:ext cx="7050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1" name="AutoShape 92"/>
            <p:cNvSpPr>
              <a:spLocks noChangeArrowheads="1"/>
            </p:cNvSpPr>
            <p:nvPr/>
          </p:nvSpPr>
          <p:spPr bwMode="auto">
            <a:xfrm>
              <a:off x="6000546" y="4325938"/>
              <a:ext cx="838200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5867400" y="4365626"/>
              <a:ext cx="133146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3" name="AutoShape 92"/>
            <p:cNvSpPr>
              <a:spLocks noChangeArrowheads="1"/>
            </p:cNvSpPr>
            <p:nvPr/>
          </p:nvSpPr>
          <p:spPr bwMode="auto">
            <a:xfrm>
              <a:off x="6000546" y="5164138"/>
              <a:ext cx="838200" cy="68580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" name="Oval 107"/>
            <p:cNvSpPr>
              <a:spLocks noChangeArrowheads="1"/>
            </p:cNvSpPr>
            <p:nvPr/>
          </p:nvSpPr>
          <p:spPr bwMode="auto">
            <a:xfrm>
              <a:off x="5867400" y="5432426"/>
              <a:ext cx="133146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5" name="Line 93"/>
            <p:cNvSpPr>
              <a:spLocks noChangeShapeType="1"/>
            </p:cNvSpPr>
            <p:nvPr/>
          </p:nvSpPr>
          <p:spPr bwMode="auto">
            <a:xfrm flipH="1" flipV="1">
              <a:off x="4719682" y="3853748"/>
              <a:ext cx="11669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6" name="Line 93"/>
            <p:cNvSpPr>
              <a:spLocks noChangeShapeType="1"/>
            </p:cNvSpPr>
            <p:nvPr/>
          </p:nvSpPr>
          <p:spPr bwMode="auto">
            <a:xfrm flipH="1" flipV="1">
              <a:off x="4719682" y="4084794"/>
              <a:ext cx="1280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392119" y="3640138"/>
              <a:ext cx="0" cy="1639888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5392120" y="5280026"/>
              <a:ext cx="60842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81600" y="3838575"/>
              <a:ext cx="0" cy="1670051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4" idx="2"/>
            </p:cNvCxnSpPr>
            <p:nvPr/>
          </p:nvCxnSpPr>
          <p:spPr>
            <a:xfrm flipH="1">
              <a:off x="5181600" y="5508626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953000" y="5737226"/>
              <a:ext cx="104754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953000" y="4084793"/>
              <a:ext cx="0" cy="1652433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392119" y="4478338"/>
              <a:ext cx="475281" cy="0"/>
            </a:xfrm>
            <a:prstGeom prst="line">
              <a:avLst/>
            </a:prstGeom>
            <a:ln w="254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5181600" y="4706938"/>
              <a:ext cx="81894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953000" y="4935538"/>
              <a:ext cx="104754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62800" y="3838575"/>
              <a:ext cx="0" cy="5635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162800" y="4911009"/>
              <a:ext cx="0" cy="5976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43" idx="3"/>
            </p:cNvCxnSpPr>
            <p:nvPr/>
          </p:nvCxnSpPr>
          <p:spPr>
            <a:xfrm flipH="1" flipV="1">
              <a:off x="6838746" y="5507038"/>
              <a:ext cx="32405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228600" y="2286000"/>
            <a:ext cx="3733800" cy="438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52400" y="3143250"/>
            <a:ext cx="3733800" cy="438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28600" y="4057650"/>
            <a:ext cx="3733800" cy="438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11842" y="3207603"/>
            <a:ext cx="3570157" cy="2583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10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3667125"/>
            <a:ext cx="409575" cy="75247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 anchor="ctr" anchorCtr="0">
            <a:normAutofit fontScale="90000"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/>
              <a:t>A switch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0" y="838200"/>
            <a:ext cx="4184009" cy="1295400"/>
          </a:xfrm>
          <a:ln/>
        </p:spPr>
        <p:txBody>
          <a:bodyPr/>
          <a:lstStyle/>
          <a:p>
            <a:pPr marL="341277" indent="-341277">
              <a:buClr>
                <a:srgbClr val="FFFF66"/>
              </a:buClr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/>
              <a:t>Acts as a </a:t>
            </a:r>
            <a:r>
              <a:rPr lang="en-US" i="1" dirty="0"/>
              <a:t>conductor</a:t>
            </a:r>
            <a:r>
              <a:rPr lang="en-US" dirty="0"/>
              <a:t> or </a:t>
            </a:r>
            <a:r>
              <a:rPr lang="en-US" i="1" dirty="0" smtClean="0"/>
              <a:t>insulator</a:t>
            </a:r>
            <a:endParaRPr lang="en-US" dirty="0"/>
          </a:p>
        </p:txBody>
      </p:sp>
      <p:sp>
        <p:nvSpPr>
          <p:cNvPr id="5130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4419600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rgbClr val="FFFF00"/>
          </a:solidFill>
          <a:ln w="18360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4637687" y="2133600"/>
            <a:ext cx="4184009" cy="1244601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277" marR="0" lvl="0" indent="-341277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Pct val="80000"/>
              <a:buFont typeface="Arial" charset="0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Can be used to build amazing things…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http://static.politifact.com.s3.amazonaws.com/photos%2FLight_switch_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9" y="762000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1295400" y="4849813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2819400" y="5038725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2438400" y="4849813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 flipV="1">
            <a:off x="1685925" y="4419600"/>
            <a:ext cx="914400" cy="60960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1694591" y="5040313"/>
            <a:ext cx="752475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52475" cy="0"/>
          </a:xfrm>
          <a:prstGeom prst="line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42471" y="6172200"/>
            <a:ext cx="381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Bombe used to break the German </a:t>
            </a:r>
          </a:p>
          <a:p>
            <a:r>
              <a:rPr lang="en-US" dirty="0" smtClean="0"/>
              <a:t>Enigma machine during World War II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3505200" y="3521076"/>
            <a:ext cx="1600200" cy="1127124"/>
            <a:chOff x="3505200" y="3521076"/>
            <a:chExt cx="1600200" cy="112712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43" y="4043362"/>
            <a:ext cx="3714371" cy="199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:\Users\hweather\AppData\Local\Microsoft\Windows\Temporary Internet Files\Content.IE5\568C2J3L\IMG_20111004_15523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96" y="33528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20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31" grpId="0" animBg="1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Karnaugh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 marL="284163" lvl="4" indent="-28416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accent1"/>
                </a:solidFill>
              </a:rPr>
              <a:t>How does one find the most efficient equation?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Manipulate algebraically until…?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Use Karnaugh maps (optimize visually)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Use a software optimizer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accent1"/>
                </a:solidFill>
              </a:rPr>
              <a:t>For large circuits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/>
              <a:t>Decomposition &amp; reuse of building blocks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4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358" name="Group 1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885768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1359" name="Rectangle 111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rgbClr val="FFFFFF"/>
                    </a:solidFill>
                    <a:latin typeface="Tahoma" pitchFamily="34" charset="0"/>
                  </a:rPr>
                  <a:t>Sum of </a:t>
                </a: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yields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 smtClean="0"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ahoma" pitchFamily="34" charset="0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ahoma" pitchFamily="34" charset="0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ahoma" pitchFamily="34" charset="0"/>
                  </a:rPr>
                  <a:t>c </a:t>
                </a:r>
                <a:endParaRPr lang="en-US" sz="2400" dirty="0">
                  <a:solidFill>
                    <a:schemeClr val="accent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1359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1066800"/>
              </a:xfrm>
              <a:prstGeom prst="rect">
                <a:avLst/>
              </a:prstGeom>
              <a:blipFill rotWithShape="1">
                <a:blip r:embed="rId3"/>
                <a:stretch>
                  <a:fillRect t="-12571" r="-31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09600" y="2438400"/>
            <a:ext cx="2895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3087974"/>
            <a:ext cx="2895600" cy="264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3392774"/>
            <a:ext cx="2895600" cy="264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" y="3621374"/>
            <a:ext cx="2895600" cy="264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0" y="16764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43600" y="16764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0" y="16764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96200" y="16764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4" grpId="0" animBg="1"/>
      <p:bldP spid="4" grpId="0" animBg="1"/>
      <p:bldP spid="16" grpId="0" animBg="1"/>
      <p:bldP spid="17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061687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4375" name="Rectangle 55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Sum of </a:t>
                </a: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yields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 </a:t>
                </a:r>
              </a:p>
              <a:p>
                <a:pPr lvl="1">
                  <a:lnSpc>
                    <a:spcPct val="102000"/>
                  </a:lnSpc>
                  <a:spcBef>
                    <a:spcPts val="700"/>
                  </a:spcBef>
                  <a:buSzPct val="60000"/>
                </a:pPr>
                <a:endParaRPr lang="en-US" dirty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Karnaugh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maps identify which inputs are (</a:t>
                </a: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ir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)relevant to the output</a:t>
                </a:r>
              </a:p>
            </p:txBody>
          </p:sp>
        </mc:Choice>
        <mc:Fallback xmlns="">
          <p:sp>
            <p:nvSpPr>
              <p:cNvPr id="184375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blipFill rotWithShape="1">
                <a:blip r:embed="rId3"/>
                <a:stretch>
                  <a:fillRect t="-3323" r="-62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4380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431581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97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4398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01      11    10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399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4400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4401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4402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(2)</a:t>
            </a:r>
          </a:p>
        </p:txBody>
      </p:sp>
    </p:spTree>
    <p:extLst>
      <p:ext uri="{BB962C8B-B14F-4D97-AF65-F5344CB8AC3E}">
        <p14:creationId xmlns:p14="http://schemas.microsoft.com/office/powerpoint/2010/main" val="31884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72551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5399" name="Rectangle 55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rgbClr val="FFFFFF"/>
                    </a:solidFill>
                    <a:latin typeface="Tahoma" pitchFamily="34" charset="0"/>
                  </a:rPr>
                  <a:t>Sum of </a:t>
                </a: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yields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FFFF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</a:t>
                </a:r>
                <a:endParaRPr lang="en-US" sz="2400" dirty="0" smtClean="0">
                  <a:solidFill>
                    <a:srgbClr val="FFFFFF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 smtClean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 smtClean="0">
                    <a:solidFill>
                      <a:srgbClr val="FFFFFF"/>
                    </a:solidFill>
                    <a:latin typeface="Tahoma" pitchFamily="34" charset="0"/>
                  </a:rPr>
                  <a:t>Karnaugh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ahoma" pitchFamily="34" charset="0"/>
                  </a:rPr>
                  <a:t> 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map minimization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Cover all 1’s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Group adjacent blocks of 2</a:t>
                </a:r>
                <a:r>
                  <a:rPr lang="en-US" sz="2400" baseline="30000" dirty="0">
                    <a:solidFill>
                      <a:srgbClr val="FFFFFF"/>
                    </a:solidFill>
                    <a:latin typeface="Tahoma" pitchFamily="34" charset="0"/>
                  </a:rPr>
                  <a:t>n</a:t>
                </a: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 1’s that yield a rectangular shape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rgbClr val="FFFFFF"/>
                    </a:solidFill>
                    <a:latin typeface="Tahoma" pitchFamily="34" charset="0"/>
                  </a:rPr>
                  <a:t>Encode the common features of the rectangle</a:t>
                </a:r>
              </a:p>
              <a:p>
                <a:pPr marL="1143000" lvl="2" indent="-228600">
                  <a:lnSpc>
                    <a:spcPct val="102000"/>
                  </a:lnSpc>
                  <a:spcBef>
                    <a:spcPts val="600"/>
                  </a:spcBef>
                  <a:buClr>
                    <a:srgbClr val="6F89F7"/>
                  </a:buClr>
                  <a:buSzPct val="95000"/>
                  <a:buFont typeface="Wingdings" pitchFamily="2" charset="2"/>
                  <a:buChar char="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ahoma" pitchFamily="34" charset="0"/>
                  </a:rPr>
                  <a:t>out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ahoma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ahoma" pitchFamily="34" charset="0"/>
                  </a:rPr>
                  <a:t>c</a:t>
                </a:r>
                <a:endParaRPr lang="en-US" sz="2400" dirty="0">
                  <a:solidFill>
                    <a:schemeClr val="accent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5399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blipFill rotWithShape="1">
                <a:blip r:embed="rId3"/>
                <a:stretch>
                  <a:fillRect t="-3323" r="-3431" b="-261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5404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580885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421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422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2020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</a:t>
            </a:r>
            <a:r>
              <a:rPr lang="en-US" dirty="0" smtClean="0">
                <a:solidFill>
                  <a:srgbClr val="FFFFFF"/>
                </a:solidFill>
              </a:rPr>
              <a:t>     </a:t>
            </a:r>
            <a:r>
              <a:rPr lang="en-US" dirty="0">
                <a:solidFill>
                  <a:srgbClr val="FFFFFF"/>
                </a:solidFill>
              </a:rPr>
              <a:t>11 </a:t>
            </a:r>
            <a:r>
              <a:rPr lang="en-US" dirty="0" smtClean="0">
                <a:solidFill>
                  <a:srgbClr val="FFFFFF"/>
                </a:solidFill>
              </a:rPr>
              <a:t>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5423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5424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5425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5426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5427" name="AutoShape 83"/>
          <p:cNvSpPr>
            <a:spLocks noChangeArrowheads="1"/>
          </p:cNvSpPr>
          <p:nvPr/>
        </p:nvSpPr>
        <p:spPr bwMode="auto">
          <a:xfrm>
            <a:off x="2819400" y="54864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428" name="AutoShape 84"/>
          <p:cNvSpPr>
            <a:spLocks noChangeArrowheads="1"/>
          </p:cNvSpPr>
          <p:nvPr/>
        </p:nvSpPr>
        <p:spPr bwMode="auto">
          <a:xfrm>
            <a:off x="1285875" y="5972175"/>
            <a:ext cx="923925" cy="4572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Minimization with </a:t>
            </a:r>
            <a:r>
              <a:rPr lang="en-US" dirty="0" err="1"/>
              <a:t>Karnaugh</a:t>
            </a:r>
            <a:r>
              <a:rPr lang="en-US" dirty="0"/>
              <a:t> maps (2)</a:t>
            </a:r>
          </a:p>
        </p:txBody>
      </p:sp>
    </p:spTree>
    <p:extLst>
      <p:ext uri="{BB962C8B-B14F-4D97-AF65-F5344CB8AC3E}">
        <p14:creationId xmlns:p14="http://schemas.microsoft.com/office/powerpoint/2010/main" val="162951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27" grpId="0" animBg="1"/>
      <p:bldP spid="1854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534400" cy="989013"/>
          </a:xfrm>
        </p:spPr>
        <p:txBody>
          <a:bodyPr/>
          <a:lstStyle/>
          <a:p>
            <a:r>
              <a:rPr lang="en-US" dirty="0" err="1"/>
              <a:t>Karnaugh</a:t>
            </a:r>
            <a:r>
              <a:rPr lang="en-US" dirty="0"/>
              <a:t> Minimization Tricks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423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can overlap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chemeClr val="accent1"/>
                    </a:solidFill>
                    <a:latin typeface="Tahoma" pitchFamily="34" charset="0"/>
                  </a:rPr>
                  <a:t>out =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ahoma" pitchFamily="34" charset="0"/>
                  </a:rPr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  <a:latin typeface="Tahoma" pitchFamily="34" charset="0"/>
                  </a:rPr>
                  <a:t>+ 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Tahoma" pitchFamily="34" charset="0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  <a:latin typeface="Tahoma" pitchFamily="34" charset="0"/>
                  </a:rPr>
                  <a:t>+ </a:t>
                </a:r>
                <a:r>
                  <a:rPr lang="en-US" sz="2400" dirty="0" err="1">
                    <a:solidFill>
                      <a:schemeClr val="accent1"/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chemeClr val="accent1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can span 2, 4, 8 or more cells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chemeClr val="accent1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  <a:latin typeface="Tahoma" pitchFamily="34" charset="0"/>
                  </a:rPr>
                  <a:t>+ </a:t>
                </a:r>
                <a:r>
                  <a:rPr lang="en-US" sz="2400" dirty="0" err="1">
                    <a:solidFill>
                      <a:schemeClr val="accent1"/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chemeClr val="accent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6423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blipFill rotWithShape="1">
                <a:blip r:embed="rId3"/>
                <a:stretch>
                  <a:fillRect t="-33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64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6889"/>
              </p:ext>
            </p:extLst>
          </p:nvPr>
        </p:nvGraphicFramePr>
        <p:xfrm>
          <a:off x="1219200" y="22098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45" name="Line 77"/>
          <p:cNvSpPr>
            <a:spLocks noChangeShapeType="1"/>
          </p:cNvSpPr>
          <p:nvPr/>
        </p:nvSpPr>
        <p:spPr bwMode="auto">
          <a:xfrm flipH="1" flipV="1">
            <a:off x="838200" y="1828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46" name="Text Box 78"/>
          <p:cNvSpPr txBox="1">
            <a:spLocks noChangeArrowheads="1"/>
          </p:cNvSpPr>
          <p:nvPr/>
        </p:nvSpPr>
        <p:spPr bwMode="auto">
          <a:xfrm>
            <a:off x="1219200" y="17526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6447" name="Text Box 79"/>
          <p:cNvSpPr txBox="1">
            <a:spLocks noChangeArrowheads="1"/>
          </p:cNvSpPr>
          <p:nvPr/>
        </p:nvSpPr>
        <p:spPr bwMode="auto">
          <a:xfrm>
            <a:off x="814388" y="22018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448" name="Text Box 80"/>
          <p:cNvSpPr txBox="1">
            <a:spLocks noChangeArrowheads="1"/>
          </p:cNvSpPr>
          <p:nvPr/>
        </p:nvSpPr>
        <p:spPr bwMode="auto">
          <a:xfrm>
            <a:off x="838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449" name="Text Box 81"/>
          <p:cNvSpPr txBox="1">
            <a:spLocks noChangeArrowheads="1"/>
          </p:cNvSpPr>
          <p:nvPr/>
        </p:nvSpPr>
        <p:spPr bwMode="auto">
          <a:xfrm>
            <a:off x="609600" y="16764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6450" name="Text Box 82"/>
          <p:cNvSpPr txBox="1">
            <a:spLocks noChangeArrowheads="1"/>
          </p:cNvSpPr>
          <p:nvPr/>
        </p:nvSpPr>
        <p:spPr bwMode="auto">
          <a:xfrm>
            <a:off x="838200" y="1524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6451" name="AutoShape 83"/>
          <p:cNvSpPr>
            <a:spLocks noChangeArrowheads="1"/>
          </p:cNvSpPr>
          <p:nvPr/>
        </p:nvSpPr>
        <p:spPr bwMode="auto">
          <a:xfrm>
            <a:off x="2286000" y="22860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52" name="AutoShape 84"/>
          <p:cNvSpPr>
            <a:spLocks noChangeArrowheads="1"/>
          </p:cNvSpPr>
          <p:nvPr/>
        </p:nvSpPr>
        <p:spPr bwMode="auto">
          <a:xfrm>
            <a:off x="17526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57" name="AutoShape 89"/>
          <p:cNvSpPr>
            <a:spLocks noChangeArrowheads="1"/>
          </p:cNvSpPr>
          <p:nvPr/>
        </p:nvSpPr>
        <p:spPr bwMode="auto">
          <a:xfrm>
            <a:off x="22860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CC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6458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34174"/>
              </p:ext>
            </p:extLst>
          </p:nvPr>
        </p:nvGraphicFramePr>
        <p:xfrm>
          <a:off x="1295400" y="40386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75" name="Line 107"/>
          <p:cNvSpPr>
            <a:spLocks noChangeShapeType="1"/>
          </p:cNvSpPr>
          <p:nvPr/>
        </p:nvSpPr>
        <p:spPr bwMode="auto">
          <a:xfrm flipH="1" flipV="1">
            <a:off x="914400" y="3657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76" name="Text Box 108"/>
          <p:cNvSpPr txBox="1">
            <a:spLocks noChangeArrowheads="1"/>
          </p:cNvSpPr>
          <p:nvPr/>
        </p:nvSpPr>
        <p:spPr bwMode="auto">
          <a:xfrm>
            <a:off x="1295400" y="35814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6477" name="Text Box 109"/>
          <p:cNvSpPr txBox="1">
            <a:spLocks noChangeArrowheads="1"/>
          </p:cNvSpPr>
          <p:nvPr/>
        </p:nvSpPr>
        <p:spPr bwMode="auto">
          <a:xfrm>
            <a:off x="890588" y="40306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478" name="Text Box 110"/>
          <p:cNvSpPr txBox="1">
            <a:spLocks noChangeArrowheads="1"/>
          </p:cNvSpPr>
          <p:nvPr/>
        </p:nvSpPr>
        <p:spPr bwMode="auto">
          <a:xfrm>
            <a:off x="9144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479" name="Text Box 111"/>
          <p:cNvSpPr txBox="1">
            <a:spLocks noChangeArrowheads="1"/>
          </p:cNvSpPr>
          <p:nvPr/>
        </p:nvSpPr>
        <p:spPr bwMode="auto">
          <a:xfrm>
            <a:off x="685800" y="35052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6480" name="AutoShape 112"/>
          <p:cNvSpPr>
            <a:spLocks noChangeArrowheads="1"/>
          </p:cNvSpPr>
          <p:nvPr/>
        </p:nvSpPr>
        <p:spPr bwMode="auto">
          <a:xfrm>
            <a:off x="2362200" y="41148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81" name="AutoShape 113"/>
          <p:cNvSpPr>
            <a:spLocks noChangeArrowheads="1"/>
          </p:cNvSpPr>
          <p:nvPr/>
        </p:nvSpPr>
        <p:spPr bwMode="auto">
          <a:xfrm>
            <a:off x="1371600" y="41148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83" name="Text Box 115"/>
          <p:cNvSpPr txBox="1">
            <a:spLocks noChangeArrowheads="1"/>
          </p:cNvSpPr>
          <p:nvPr/>
        </p:nvSpPr>
        <p:spPr bwMode="auto">
          <a:xfrm>
            <a:off x="914400" y="32766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0" y="2438400"/>
            <a:ext cx="4572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91200" y="2438400"/>
            <a:ext cx="7620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53200" y="2438400"/>
            <a:ext cx="7620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81600" y="4974431"/>
            <a:ext cx="4572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638800" y="4898231"/>
            <a:ext cx="7620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51" grpId="0" animBg="1"/>
      <p:bldP spid="186452" grpId="0" animBg="1"/>
      <p:bldP spid="186457" grpId="0" animBg="1"/>
      <p:bldP spid="186475" grpId="0" animBg="1"/>
      <p:bldP spid="186476" grpId="0"/>
      <p:bldP spid="186477" grpId="0"/>
      <p:bldP spid="186478" grpId="0"/>
      <p:bldP spid="186479" grpId="0"/>
      <p:bldP spid="186480" grpId="0" animBg="1"/>
      <p:bldP spid="186481" grpId="0" animBg="1"/>
      <p:bldP spid="186483" grpId="0"/>
      <p:bldP spid="2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534400" cy="989013"/>
          </a:xfrm>
        </p:spPr>
        <p:txBody>
          <a:bodyPr/>
          <a:lstStyle/>
          <a:p>
            <a:r>
              <a:rPr lang="en-US" dirty="0" err="1"/>
              <a:t>Karnaugh</a:t>
            </a:r>
            <a:r>
              <a:rPr lang="en-US" dirty="0"/>
              <a:t> Minimization Tricks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423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Minterms can overlap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chemeClr val="accent1"/>
                    </a:solidFill>
                    <a:latin typeface="Tahoma" pitchFamily="34" charset="0"/>
                  </a:rPr>
                  <a:t>out = 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Tahoma" pitchFamily="34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Tahoma" pitchFamily="34" charset="0"/>
                  </a:rPr>
                  <a:t> + </a:t>
                </a:r>
                <a:r>
                  <a:rPr lang="en-US" sz="2400" dirty="0" err="1">
                    <a:solidFill>
                      <a:schemeClr val="accent1"/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chemeClr val="accent1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>
                  <a:solidFill>
                    <a:srgbClr val="40458C"/>
                  </a:solidFill>
                  <a:latin typeface="Tahoma" pitchFamily="34" charset="0"/>
                </a:endParaRPr>
              </a:p>
              <a:p>
                <a:pPr marL="341313" indent="-341313">
                  <a:lnSpc>
                    <a:spcPct val="102000"/>
                  </a:lnSpc>
                  <a:spcBef>
                    <a:spcPts val="800"/>
                  </a:spcBef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>
                    <a:solidFill>
                      <a:srgbClr val="FFFFFF"/>
                    </a:solidFill>
                    <a:latin typeface="Tahoma" pitchFamily="34" charset="0"/>
                  </a:rPr>
                  <a:t>Minterms</a:t>
                </a:r>
                <a:r>
                  <a:rPr lang="en-US" sz="2800" dirty="0">
                    <a:solidFill>
                      <a:srgbClr val="FFFFFF"/>
                    </a:solidFill>
                    <a:latin typeface="Tahoma" pitchFamily="34" charset="0"/>
                  </a:rPr>
                  <a:t> can span 2, 4, 8 or more cells</a:t>
                </a:r>
              </a:p>
              <a:p>
                <a:pPr marL="741363" lvl="1" indent="-284163">
                  <a:lnSpc>
                    <a:spcPct val="102000"/>
                  </a:lnSpc>
                  <a:spcBef>
                    <a:spcPts val="700"/>
                  </a:spcBef>
                  <a:buSzPct val="60000"/>
                  <a:buFont typeface="Wingdings" pitchFamily="2" charset="2"/>
                  <a:buChar char=""/>
                </a:pPr>
                <a:r>
                  <a:rPr lang="en-US" sz="2400" dirty="0">
                    <a:solidFill>
                      <a:schemeClr val="accent1"/>
                    </a:solidFill>
                    <a:latin typeface="Tahoma" pitchFamily="34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Tahoma" pitchFamily="34" charset="0"/>
                  </a:rPr>
                  <a:t> + </a:t>
                </a:r>
                <a:r>
                  <a:rPr lang="en-US" sz="2400" dirty="0" err="1">
                    <a:solidFill>
                      <a:schemeClr val="accent1"/>
                    </a:solidFill>
                    <a:latin typeface="Tahoma" pitchFamily="34" charset="0"/>
                  </a:rPr>
                  <a:t>ab</a:t>
                </a:r>
                <a:endParaRPr lang="en-US" sz="2400" dirty="0">
                  <a:solidFill>
                    <a:schemeClr val="accent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86423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4038600"/>
              </a:xfrm>
              <a:prstGeom prst="rect">
                <a:avLst/>
              </a:prstGeom>
              <a:blipFill rotWithShape="1">
                <a:blip r:embed="rId3"/>
                <a:stretch>
                  <a:fillRect t="-33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64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308028"/>
              </p:ext>
            </p:extLst>
          </p:nvPr>
        </p:nvGraphicFramePr>
        <p:xfrm>
          <a:off x="1219200" y="22098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45" name="Line 77"/>
          <p:cNvSpPr>
            <a:spLocks noChangeShapeType="1"/>
          </p:cNvSpPr>
          <p:nvPr/>
        </p:nvSpPr>
        <p:spPr bwMode="auto">
          <a:xfrm flipH="1" flipV="1">
            <a:off x="838200" y="1828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46" name="Text Box 78"/>
          <p:cNvSpPr txBox="1">
            <a:spLocks noChangeArrowheads="1"/>
          </p:cNvSpPr>
          <p:nvPr/>
        </p:nvSpPr>
        <p:spPr bwMode="auto">
          <a:xfrm>
            <a:off x="1219200" y="17526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6447" name="Text Box 79"/>
          <p:cNvSpPr txBox="1">
            <a:spLocks noChangeArrowheads="1"/>
          </p:cNvSpPr>
          <p:nvPr/>
        </p:nvSpPr>
        <p:spPr bwMode="auto">
          <a:xfrm>
            <a:off x="814388" y="22018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448" name="Text Box 80"/>
          <p:cNvSpPr txBox="1">
            <a:spLocks noChangeArrowheads="1"/>
          </p:cNvSpPr>
          <p:nvPr/>
        </p:nvSpPr>
        <p:spPr bwMode="auto">
          <a:xfrm>
            <a:off x="838200" y="27432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449" name="Text Box 81"/>
          <p:cNvSpPr txBox="1">
            <a:spLocks noChangeArrowheads="1"/>
          </p:cNvSpPr>
          <p:nvPr/>
        </p:nvSpPr>
        <p:spPr bwMode="auto">
          <a:xfrm>
            <a:off x="609600" y="16764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6450" name="Text Box 82"/>
          <p:cNvSpPr txBox="1">
            <a:spLocks noChangeArrowheads="1"/>
          </p:cNvSpPr>
          <p:nvPr/>
        </p:nvSpPr>
        <p:spPr bwMode="auto">
          <a:xfrm>
            <a:off x="838200" y="1524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6451" name="AutoShape 83"/>
          <p:cNvSpPr>
            <a:spLocks noChangeArrowheads="1"/>
          </p:cNvSpPr>
          <p:nvPr/>
        </p:nvSpPr>
        <p:spPr bwMode="auto">
          <a:xfrm>
            <a:off x="2286000" y="22860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52" name="AutoShape 84"/>
          <p:cNvSpPr>
            <a:spLocks noChangeArrowheads="1"/>
          </p:cNvSpPr>
          <p:nvPr/>
        </p:nvSpPr>
        <p:spPr bwMode="auto">
          <a:xfrm>
            <a:off x="17526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57" name="AutoShape 89"/>
          <p:cNvSpPr>
            <a:spLocks noChangeArrowheads="1"/>
          </p:cNvSpPr>
          <p:nvPr/>
        </p:nvSpPr>
        <p:spPr bwMode="auto">
          <a:xfrm>
            <a:off x="2286000" y="22860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99CC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6458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221081"/>
              </p:ext>
            </p:extLst>
          </p:nvPr>
        </p:nvGraphicFramePr>
        <p:xfrm>
          <a:off x="1295400" y="40386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475" name="Line 107"/>
          <p:cNvSpPr>
            <a:spLocks noChangeShapeType="1"/>
          </p:cNvSpPr>
          <p:nvPr/>
        </p:nvSpPr>
        <p:spPr bwMode="auto">
          <a:xfrm flipH="1" flipV="1">
            <a:off x="914400" y="3657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76" name="Text Box 108"/>
          <p:cNvSpPr txBox="1">
            <a:spLocks noChangeArrowheads="1"/>
          </p:cNvSpPr>
          <p:nvPr/>
        </p:nvSpPr>
        <p:spPr bwMode="auto">
          <a:xfrm>
            <a:off x="1295400" y="35814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6477" name="Text Box 109"/>
          <p:cNvSpPr txBox="1">
            <a:spLocks noChangeArrowheads="1"/>
          </p:cNvSpPr>
          <p:nvPr/>
        </p:nvSpPr>
        <p:spPr bwMode="auto">
          <a:xfrm>
            <a:off x="890588" y="40306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86478" name="Text Box 110"/>
          <p:cNvSpPr txBox="1">
            <a:spLocks noChangeArrowheads="1"/>
          </p:cNvSpPr>
          <p:nvPr/>
        </p:nvSpPr>
        <p:spPr bwMode="auto">
          <a:xfrm>
            <a:off x="914400" y="45720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86479" name="Text Box 111"/>
          <p:cNvSpPr txBox="1">
            <a:spLocks noChangeArrowheads="1"/>
          </p:cNvSpPr>
          <p:nvPr/>
        </p:nvSpPr>
        <p:spPr bwMode="auto">
          <a:xfrm>
            <a:off x="685800" y="3505200"/>
            <a:ext cx="3365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86480" name="AutoShape 112"/>
          <p:cNvSpPr>
            <a:spLocks noChangeArrowheads="1"/>
          </p:cNvSpPr>
          <p:nvPr/>
        </p:nvSpPr>
        <p:spPr bwMode="auto">
          <a:xfrm>
            <a:off x="2362200" y="4114800"/>
            <a:ext cx="304800" cy="914400"/>
          </a:xfrm>
          <a:prstGeom prst="roundRect">
            <a:avLst>
              <a:gd name="adj" fmla="val 16667"/>
            </a:avLst>
          </a:prstGeom>
          <a:solidFill>
            <a:srgbClr val="FFFF99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81" name="AutoShape 113"/>
          <p:cNvSpPr>
            <a:spLocks noChangeArrowheads="1"/>
          </p:cNvSpPr>
          <p:nvPr/>
        </p:nvSpPr>
        <p:spPr bwMode="auto">
          <a:xfrm>
            <a:off x="1371600" y="4114800"/>
            <a:ext cx="19050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6483" name="Text Box 115"/>
          <p:cNvSpPr txBox="1">
            <a:spLocks noChangeArrowheads="1"/>
          </p:cNvSpPr>
          <p:nvPr/>
        </p:nvSpPr>
        <p:spPr bwMode="auto">
          <a:xfrm>
            <a:off x="914400" y="32766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30719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Karnaugh Minimization Tricks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0" y="1905000"/>
                <a:ext cx="4418013" cy="4113213"/>
              </a:xfrm>
            </p:spPr>
            <p:txBody>
              <a:bodyPr/>
              <a:lstStyle/>
              <a:p>
                <a:r>
                  <a:rPr lang="en-US" sz="2800" dirty="0" smtClean="0"/>
                  <a:t>The map wraps around</a:t>
                </a:r>
              </a:p>
              <a:p>
                <a:pPr lvl="1"/>
                <a:r>
                  <a:rPr lang="en-US" sz="2400" dirty="0" smtClean="0">
                    <a:solidFill>
                      <a:schemeClr val="accent1"/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d</a:t>
                </a:r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sz="2400" dirty="0" smtClean="0">
                    <a:solidFill>
                      <a:schemeClr val="accent1"/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bd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0" y="1905000"/>
                <a:ext cx="4418013" cy="4113213"/>
              </a:xfrm>
              <a:blipFill rotWithShape="1">
                <a:blip r:embed="rId2"/>
                <a:stretch>
                  <a:fillRect l="-2901" t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73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53462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23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87431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2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3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4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7476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292781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63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64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7465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87466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87467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7468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87469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7470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87471" name="AutoShape 79"/>
          <p:cNvSpPr>
            <a:spLocks noChangeArrowheads="1"/>
          </p:cNvSpPr>
          <p:nvPr/>
        </p:nvSpPr>
        <p:spPr bwMode="auto">
          <a:xfrm>
            <a:off x="1219200" y="2438400"/>
            <a:ext cx="3810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73" name="AutoShape 81"/>
          <p:cNvSpPr>
            <a:spLocks noChangeArrowheads="1"/>
          </p:cNvSpPr>
          <p:nvPr/>
        </p:nvSpPr>
        <p:spPr bwMode="auto">
          <a:xfrm>
            <a:off x="2895600" y="2438400"/>
            <a:ext cx="6858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15000" y="2438400"/>
            <a:ext cx="4572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48200" y="4974431"/>
            <a:ext cx="1524000" cy="369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3" grpId="0" animBg="1"/>
      <p:bldP spid="187424" grpId="0"/>
      <p:bldP spid="187425" grpId="0"/>
      <p:bldP spid="187426" grpId="0"/>
      <p:bldP spid="187428" grpId="0"/>
      <p:bldP spid="187429" grpId="0"/>
      <p:bldP spid="187430" grpId="0"/>
      <p:bldP spid="187431" grpId="0" animBg="1"/>
      <p:bldP spid="187432" grpId="0" animBg="1"/>
      <p:bldP spid="187433" grpId="0" animBg="1"/>
      <p:bldP spid="187434" grpId="0" animBg="1"/>
      <p:bldP spid="187467" grpId="0"/>
      <p:bldP spid="187471" grpId="0" animBg="1"/>
      <p:bldP spid="187473" grpId="0" animBg="1"/>
      <p:bldP spid="30" grpId="0" animBg="1"/>
      <p:bldP spid="3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Karnaugh Minimization Tricks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3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0" y="1905000"/>
                <a:ext cx="4418013" cy="4113213"/>
              </a:xfrm>
            </p:spPr>
            <p:txBody>
              <a:bodyPr/>
              <a:lstStyle/>
              <a:p>
                <a:r>
                  <a:rPr lang="en-US" sz="2800" dirty="0" smtClean="0"/>
                  <a:t>The map wraps around</a:t>
                </a:r>
              </a:p>
              <a:p>
                <a:pPr lvl="1"/>
                <a:r>
                  <a:rPr lang="en-US" sz="2400" dirty="0" smtClean="0">
                    <a:solidFill>
                      <a:schemeClr val="accent1"/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d</a:t>
                </a:r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sz="2400" dirty="0" smtClean="0">
                    <a:solidFill>
                      <a:schemeClr val="accent1"/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bd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0" y="1905000"/>
                <a:ext cx="4418013" cy="4113213"/>
              </a:xfrm>
              <a:blipFill rotWithShape="1">
                <a:blip r:embed="rId2"/>
                <a:stretch>
                  <a:fillRect l="-2901" t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73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742513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23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87427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87429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87431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2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3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34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7476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39745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63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64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</a:t>
            </a: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>
                <a:solidFill>
                  <a:srgbClr val="FFFFFF"/>
                </a:solidFill>
              </a:rPr>
              <a:t>01  </a:t>
            </a:r>
            <a:r>
              <a:rPr lang="en-US" dirty="0" smtClean="0">
                <a:solidFill>
                  <a:srgbClr val="FFFFFF"/>
                </a:solidFill>
              </a:rPr>
              <a:t>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7465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87466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87467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87468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87469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87470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87471" name="AutoShape 79"/>
          <p:cNvSpPr>
            <a:spLocks noChangeArrowheads="1"/>
          </p:cNvSpPr>
          <p:nvPr/>
        </p:nvSpPr>
        <p:spPr bwMode="auto">
          <a:xfrm>
            <a:off x="1219200" y="2438400"/>
            <a:ext cx="3810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7473" name="AutoShape 81"/>
          <p:cNvSpPr>
            <a:spLocks noChangeArrowheads="1"/>
          </p:cNvSpPr>
          <p:nvPr/>
        </p:nvSpPr>
        <p:spPr bwMode="auto">
          <a:xfrm>
            <a:off x="2895600" y="2438400"/>
            <a:ext cx="6858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4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0" y="1905000"/>
                <a:ext cx="4953000" cy="4953000"/>
              </a:xfrm>
            </p:spPr>
            <p:txBody>
              <a:bodyPr/>
              <a:lstStyle/>
              <a:p>
                <a:r>
                  <a:rPr lang="en-US" sz="2800" dirty="0"/>
                  <a:t>“Don’t care” values can be interpreted individually in whatever way is convenient</a:t>
                </a:r>
              </a:p>
              <a:p>
                <a:pPr lvl="1"/>
                <a:r>
                  <a:rPr lang="en-US" sz="2400" dirty="0"/>
                  <a:t>assume all x’s = 1</a:t>
                </a:r>
              </a:p>
              <a:p>
                <a:pPr lvl="1"/>
                <a:r>
                  <a:rPr lang="en-US" sz="2400" dirty="0">
                    <a:solidFill>
                      <a:schemeClr val="accent1"/>
                    </a:solidFill>
                  </a:rPr>
                  <a:t>out = d</a:t>
                </a:r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400" dirty="0"/>
                  <a:t>assume middle x’s = 0</a:t>
                </a:r>
              </a:p>
              <a:p>
                <a:pPr lvl="1"/>
                <a:r>
                  <a:rPr lang="en-US" sz="2400" dirty="0"/>
                  <a:t>assume 4</a:t>
                </a:r>
                <a:r>
                  <a:rPr lang="en-US" sz="2400" baseline="30000" dirty="0"/>
                  <a:t>th</a:t>
                </a:r>
                <a:r>
                  <a:rPr lang="en-US" sz="2400" dirty="0"/>
                  <a:t> column x = 1</a:t>
                </a:r>
              </a:p>
              <a:p>
                <a:pPr lvl="1"/>
                <a:r>
                  <a:rPr lang="en-US" sz="2400" dirty="0" smtClean="0">
                    <a:solidFill>
                      <a:schemeClr val="accent1"/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bd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0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0" y="1905000"/>
                <a:ext cx="4953000" cy="4953000"/>
              </a:xfrm>
              <a:blipFill rotWithShape="1">
                <a:blip r:embed="rId2"/>
                <a:stretch>
                  <a:fillRect l="-2586" t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Karnaugh Minimization Tricks (3)</a:t>
            </a: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908940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495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496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90498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90499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90500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90501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90503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4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5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6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9050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54331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535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36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0537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90538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90539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90540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90541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90542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90544" name="AutoShape 80"/>
          <p:cNvSpPr>
            <a:spLocks noChangeArrowheads="1"/>
          </p:cNvSpPr>
          <p:nvPr/>
        </p:nvSpPr>
        <p:spPr bwMode="auto">
          <a:xfrm>
            <a:off x="1295400" y="24384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15000" y="3810000"/>
            <a:ext cx="4572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15000" y="5812631"/>
            <a:ext cx="457200" cy="35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3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03" grpId="0" animBg="1"/>
      <p:bldP spid="190504" grpId="0" animBg="1"/>
      <p:bldP spid="190505" grpId="0" animBg="1"/>
      <p:bldP spid="190506" grpId="0" animBg="1"/>
      <p:bldP spid="190544" grpId="0" animBg="1"/>
      <p:bldP spid="28" grpId="0" animBg="1"/>
      <p:bldP spid="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4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91000" y="1905000"/>
                <a:ext cx="4953000" cy="4953000"/>
              </a:xfrm>
            </p:spPr>
            <p:txBody>
              <a:bodyPr/>
              <a:lstStyle/>
              <a:p>
                <a:r>
                  <a:rPr lang="en-US" sz="2800" dirty="0"/>
                  <a:t>“Don’t care” values can be interpreted individually in whatever way is convenient</a:t>
                </a:r>
              </a:p>
              <a:p>
                <a:pPr lvl="1"/>
                <a:r>
                  <a:rPr lang="en-US" sz="2400" dirty="0"/>
                  <a:t>assume all x’s = 1</a:t>
                </a:r>
              </a:p>
              <a:p>
                <a:pPr lvl="1"/>
                <a:r>
                  <a:rPr lang="en-US" sz="2400" dirty="0">
                    <a:solidFill>
                      <a:schemeClr val="accent1"/>
                    </a:solidFill>
                  </a:rPr>
                  <a:t>out = d</a:t>
                </a:r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400" dirty="0"/>
                  <a:t>assume middle x’s = 0</a:t>
                </a:r>
              </a:p>
              <a:p>
                <a:pPr lvl="1"/>
                <a:r>
                  <a:rPr lang="en-US" sz="2400" dirty="0"/>
                  <a:t>assume 4</a:t>
                </a:r>
                <a:r>
                  <a:rPr lang="en-US" sz="2400" baseline="30000" dirty="0"/>
                  <a:t>th</a:t>
                </a:r>
                <a:r>
                  <a:rPr lang="en-US" sz="2400" dirty="0"/>
                  <a:t> column x = 1</a:t>
                </a:r>
              </a:p>
              <a:p>
                <a:pPr lvl="1"/>
                <a:r>
                  <a:rPr lang="en-US" sz="2400" dirty="0" smtClean="0">
                    <a:solidFill>
                      <a:schemeClr val="accent1"/>
                    </a:solidFill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bd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0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91000" y="1905000"/>
                <a:ext cx="4953000" cy="4953000"/>
              </a:xfrm>
              <a:blipFill rotWithShape="1">
                <a:blip r:embed="rId2"/>
                <a:stretch>
                  <a:fillRect l="-2586" t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Karnaugh Minimization Tricks (3)</a:t>
            </a: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201178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495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496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90498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90499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90500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5064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90501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90503" name="AutoShape 39"/>
          <p:cNvSpPr>
            <a:spLocks noChangeArrowheads="1"/>
          </p:cNvSpPr>
          <p:nvPr/>
        </p:nvSpPr>
        <p:spPr bwMode="auto">
          <a:xfrm>
            <a:off x="28956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4" name="AutoShape 40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5" name="AutoShape 41"/>
          <p:cNvSpPr>
            <a:spLocks noChangeArrowheads="1"/>
          </p:cNvSpPr>
          <p:nvPr/>
        </p:nvSpPr>
        <p:spPr bwMode="auto">
          <a:xfrm>
            <a:off x="1143000" y="44958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06" name="AutoShape 42"/>
          <p:cNvSpPr>
            <a:spLocks noChangeArrowheads="1"/>
          </p:cNvSpPr>
          <p:nvPr/>
        </p:nvSpPr>
        <p:spPr bwMode="auto">
          <a:xfrm>
            <a:off x="1219200" y="6096000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9050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497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495300"/>
                <a:gridCol w="533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535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0536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0537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523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00</a:t>
            </a:r>
          </a:p>
        </p:txBody>
      </p:sp>
      <p:sp>
        <p:nvSpPr>
          <p:cNvPr id="190538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90539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sp>
        <p:nvSpPr>
          <p:cNvPr id="190540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5064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cd</a:t>
            </a:r>
          </a:p>
        </p:txBody>
      </p:sp>
      <p:sp>
        <p:nvSpPr>
          <p:cNvPr id="190541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90542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90544" name="AutoShape 80"/>
          <p:cNvSpPr>
            <a:spLocks noChangeArrowheads="1"/>
          </p:cNvSpPr>
          <p:nvPr/>
        </p:nvSpPr>
        <p:spPr bwMode="auto">
          <a:xfrm>
            <a:off x="1295400" y="24384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415563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602635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12915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53211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317231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202477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93536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806933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267166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</a:t>
            </a:r>
            <a:r>
              <a:rPr lang="en-US" dirty="0"/>
              <a:t>Building Blocks: </a:t>
            </a:r>
            <a:r>
              <a:rPr lang="en-US" dirty="0" smtClean="0"/>
              <a:t>Switches to Logic Gates</a:t>
            </a:r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2" name="Oval 6"/>
          <p:cNvSpPr>
            <a:spLocks noChangeArrowheads="1"/>
          </p:cNvSpPr>
          <p:nvPr/>
        </p:nvSpPr>
        <p:spPr bwMode="auto">
          <a:xfrm>
            <a:off x="1524000" y="3173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048000" y="3362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4" name="Oval 8"/>
          <p:cNvSpPr>
            <a:spLocks noChangeArrowheads="1"/>
          </p:cNvSpPr>
          <p:nvPr/>
        </p:nvSpPr>
        <p:spPr bwMode="auto">
          <a:xfrm>
            <a:off x="2667000" y="3173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5" name="Line 9"/>
          <p:cNvSpPr>
            <a:spLocks noChangeShapeType="1"/>
          </p:cNvSpPr>
          <p:nvPr/>
        </p:nvSpPr>
        <p:spPr bwMode="auto">
          <a:xfrm flipV="1">
            <a:off x="1914525" y="27432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8" name="Oval 12"/>
          <p:cNvSpPr>
            <a:spLocks noChangeArrowheads="1"/>
          </p:cNvSpPr>
          <p:nvPr/>
        </p:nvSpPr>
        <p:spPr bwMode="auto">
          <a:xfrm>
            <a:off x="1524000" y="203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29" name="Line 13"/>
          <p:cNvSpPr>
            <a:spLocks noChangeShapeType="1"/>
          </p:cNvSpPr>
          <p:nvPr/>
        </p:nvSpPr>
        <p:spPr bwMode="auto">
          <a:xfrm>
            <a:off x="3048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0" name="Oval 14"/>
          <p:cNvSpPr>
            <a:spLocks noChangeArrowheads="1"/>
          </p:cNvSpPr>
          <p:nvPr/>
        </p:nvSpPr>
        <p:spPr bwMode="auto">
          <a:xfrm>
            <a:off x="2667000" y="203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1" name="Line 15"/>
          <p:cNvSpPr>
            <a:spLocks noChangeShapeType="1"/>
          </p:cNvSpPr>
          <p:nvPr/>
        </p:nvSpPr>
        <p:spPr bwMode="auto">
          <a:xfrm flipV="1">
            <a:off x="1914525" y="16002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4" name="Oval 18"/>
          <p:cNvSpPr>
            <a:spLocks noChangeArrowheads="1"/>
          </p:cNvSpPr>
          <p:nvPr/>
        </p:nvSpPr>
        <p:spPr bwMode="auto">
          <a:xfrm>
            <a:off x="1295400" y="5916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819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6" name="Oval 20"/>
          <p:cNvSpPr>
            <a:spLocks noChangeArrowheads="1"/>
          </p:cNvSpPr>
          <p:nvPr/>
        </p:nvSpPr>
        <p:spPr bwMode="auto">
          <a:xfrm>
            <a:off x="2438400" y="5916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37" name="Line 21"/>
          <p:cNvSpPr>
            <a:spLocks noChangeShapeType="1"/>
          </p:cNvSpPr>
          <p:nvPr/>
        </p:nvSpPr>
        <p:spPr bwMode="auto">
          <a:xfrm flipV="1">
            <a:off x="1685925" y="54864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0" name="Oval 24"/>
          <p:cNvSpPr>
            <a:spLocks noChangeArrowheads="1"/>
          </p:cNvSpPr>
          <p:nvPr/>
        </p:nvSpPr>
        <p:spPr bwMode="auto">
          <a:xfrm>
            <a:off x="1295400" y="4849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1" name="Line 25"/>
          <p:cNvSpPr>
            <a:spLocks noChangeShapeType="1"/>
          </p:cNvSpPr>
          <p:nvPr/>
        </p:nvSpPr>
        <p:spPr bwMode="auto">
          <a:xfrm>
            <a:off x="2819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2" name="Oval 26"/>
          <p:cNvSpPr>
            <a:spLocks noChangeArrowheads="1"/>
          </p:cNvSpPr>
          <p:nvPr/>
        </p:nvSpPr>
        <p:spPr bwMode="auto">
          <a:xfrm>
            <a:off x="2438400" y="48498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2443" name="Line 27"/>
          <p:cNvSpPr>
            <a:spLocks noChangeShapeType="1"/>
          </p:cNvSpPr>
          <p:nvPr/>
        </p:nvSpPr>
        <p:spPr bwMode="auto">
          <a:xfrm flipV="1">
            <a:off x="1685925" y="44196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4" name="Line 28"/>
          <p:cNvSpPr>
            <a:spLocks noChangeShapeType="1"/>
          </p:cNvSpPr>
          <p:nvPr/>
        </p:nvSpPr>
        <p:spPr bwMode="auto">
          <a:xfrm flipV="1">
            <a:off x="762000" y="1828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5" name="Text Box 29"/>
          <p:cNvSpPr txBox="1">
            <a:spLocks noChangeArrowheads="1"/>
          </p:cNvSpPr>
          <p:nvPr/>
        </p:nvSpPr>
        <p:spPr bwMode="auto">
          <a:xfrm>
            <a:off x="609600" y="1295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209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2" name="Line 36"/>
          <p:cNvSpPr>
            <a:spLocks noChangeShapeType="1"/>
          </p:cNvSpPr>
          <p:nvPr/>
        </p:nvSpPr>
        <p:spPr bwMode="auto">
          <a:xfrm>
            <a:off x="3581400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581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5" name="Line 39"/>
          <p:cNvSpPr>
            <a:spLocks noChangeShapeType="1"/>
          </p:cNvSpPr>
          <p:nvPr/>
        </p:nvSpPr>
        <p:spPr bwMode="auto">
          <a:xfrm flipH="1">
            <a:off x="533400" y="53340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6" name="Line 40"/>
          <p:cNvSpPr>
            <a:spLocks noChangeShapeType="1"/>
          </p:cNvSpPr>
          <p:nvPr/>
        </p:nvSpPr>
        <p:spPr bwMode="auto">
          <a:xfrm flipH="1" flipV="1">
            <a:off x="533400" y="533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V="1">
            <a:off x="1905000" y="2209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1905000" y="3352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 flipV="1">
            <a:off x="1905000" y="22098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 flipV="1">
            <a:off x="1905000" y="33528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V="1">
            <a:off x="1676400" y="6096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27"/>
          <p:cNvSpPr>
            <a:spLocks noChangeShapeType="1"/>
          </p:cNvSpPr>
          <p:nvPr/>
        </p:nvSpPr>
        <p:spPr bwMode="auto">
          <a:xfrm flipV="1">
            <a:off x="1676400" y="60960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686771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3505200" y="3521076"/>
            <a:ext cx="1600200" cy="1127124"/>
            <a:chOff x="3505200" y="3521076"/>
            <a:chExt cx="1600200" cy="1127124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733800" y="914400"/>
            <a:ext cx="1600200" cy="1127124"/>
            <a:chOff x="3505200" y="3521076"/>
            <a:chExt cx="1600200" cy="1127124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4312444" y="3521076"/>
              <a:ext cx="0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572000" y="3597276"/>
              <a:ext cx="242888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810000" y="3597276"/>
              <a:ext cx="228600" cy="273048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3505200" y="3970338"/>
              <a:ext cx="304800" cy="144462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800600" y="3870324"/>
              <a:ext cx="304800" cy="168276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505200" y="4359276"/>
              <a:ext cx="304800" cy="18653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4814888" y="4359276"/>
              <a:ext cx="290512" cy="28892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 Box 29"/>
          <p:cNvSpPr txBox="1">
            <a:spLocks noChangeArrowheads="1"/>
          </p:cNvSpPr>
          <p:nvPr/>
        </p:nvSpPr>
        <p:spPr bwMode="auto">
          <a:xfrm>
            <a:off x="378502" y="4551334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217280" y="2478600"/>
              <a:ext cx="489960" cy="3786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9000" y="2469960"/>
                <a:ext cx="505440" cy="380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4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5" grpId="0" animBg="1"/>
      <p:bldP spid="1212425" grpId="1" animBg="1"/>
      <p:bldP spid="1212425" grpId="2" animBg="1"/>
      <p:bldP spid="1212431" grpId="0" animBg="1"/>
      <p:bldP spid="1212437" grpId="0" animBg="1"/>
      <p:bldP spid="1212437" grpId="1" animBg="1"/>
      <p:bldP spid="1212437" grpId="2" animBg="1"/>
      <p:bldP spid="1212443" grpId="0" animBg="1"/>
      <p:bldP spid="63" grpId="0" animBg="1"/>
      <p:bldP spid="64" grpId="0" animBg="1"/>
      <p:bldP spid="64" grpId="1" animBg="1"/>
      <p:bldP spid="64" grpId="2" animBg="1"/>
      <p:bldP spid="59" grpId="0" animBg="1"/>
      <p:bldP spid="60" grpId="0" animBg="1"/>
      <p:bldP spid="60" grpId="1" animBg="1"/>
      <p:bldP spid="60" grpId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Multiplexer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962025"/>
            <a:ext cx="5105400" cy="5681663"/>
          </a:xfrm>
        </p:spPr>
        <p:txBody>
          <a:bodyPr/>
          <a:lstStyle/>
          <a:p>
            <a:r>
              <a:rPr lang="en-US" dirty="0"/>
              <a:t>A multiplexer selects between multiple inputs</a:t>
            </a:r>
          </a:p>
          <a:p>
            <a:pPr lvl="1"/>
            <a:r>
              <a:rPr lang="en-US" dirty="0"/>
              <a:t>out = a, if d = 0</a:t>
            </a:r>
          </a:p>
          <a:p>
            <a:pPr lvl="1"/>
            <a:r>
              <a:rPr lang="en-US" dirty="0"/>
              <a:t>out = b, if d = 1</a:t>
            </a:r>
          </a:p>
          <a:p>
            <a:pPr lvl="1"/>
            <a:endParaRPr lang="en-US" dirty="0"/>
          </a:p>
          <a:p>
            <a:r>
              <a:rPr lang="en-US" dirty="0"/>
              <a:t>Build truth table</a:t>
            </a:r>
          </a:p>
          <a:p>
            <a:r>
              <a:rPr lang="en-US" dirty="0"/>
              <a:t>Minimize diagram</a:t>
            </a:r>
          </a:p>
          <a:p>
            <a:r>
              <a:rPr lang="en-US" dirty="0"/>
              <a:t>Derive logic diagram</a:t>
            </a:r>
          </a:p>
        </p:txBody>
      </p:sp>
      <p:grpSp>
        <p:nvGrpSpPr>
          <p:cNvPr id="21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22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7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8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9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  <p:graphicFrame>
        <p:nvGraphicFramePr>
          <p:cNvPr id="1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72218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3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264892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88247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76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2900" indent="-342900">
                  <a:spcBef>
                    <a:spcPct val="20000"/>
                  </a:spcBef>
                  <a:buClr>
                    <a:srgbClr val="FFFF66"/>
                  </a:buClr>
                  <a:buFontTx/>
                  <a:buChar char="•"/>
                </a:pPr>
                <a:r>
                  <a:rPr lang="en-US" sz="3200" dirty="0" smtClean="0">
                    <a:solidFill>
                      <a:srgbClr val="FFFFFF"/>
                    </a:solidFill>
                    <a:latin typeface="Helvetica" charset="0"/>
                  </a:rPr>
                  <a:t>Build a truth table</a:t>
                </a:r>
              </a:p>
              <a:p>
                <a:pPr marL="742950" lvl="1" indent="-285750">
                  <a:spcBef>
                    <a:spcPct val="20000"/>
                  </a:spcBef>
                  <a:buClr>
                    <a:srgbClr val="FFFF66"/>
                  </a:buClr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Helvetica" charset="0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err="1" smtClean="0">
                    <a:solidFill>
                      <a:schemeClr val="accent1"/>
                    </a:solidFill>
                    <a:latin typeface="Helvetica" charset="0"/>
                  </a:rPr>
                  <a:t>bd</a:t>
                </a:r>
                <a:r>
                  <a:rPr lang="en-US" sz="2400" dirty="0" smtClean="0">
                    <a:solidFill>
                      <a:schemeClr val="accent1"/>
                    </a:solidFill>
                    <a:latin typeface="Helvetica" charset="0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bd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Helvetica" charset="0"/>
                  </a:rPr>
                  <a:t> + 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Helvetica" charset="0"/>
                  </a:rPr>
                  <a:t> +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Helvetica" charset="0"/>
                  </a:rPr>
                  <a:t>abd</a:t>
                </a:r>
                <a:endParaRPr lang="en-US" sz="2400" dirty="0" smtClean="0">
                  <a:solidFill>
                    <a:srgbClr val="FFFFFF"/>
                  </a:solidFill>
                  <a:latin typeface="Helvetica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FFFF66"/>
                  </a:buClr>
                </a:pPr>
                <a:endParaRPr lang="en-US" sz="2800" dirty="0" smtClean="0">
                  <a:solidFill>
                    <a:srgbClr val="FFFFFF"/>
                  </a:solidFill>
                  <a:latin typeface="Helvetica" charset="0"/>
                </a:endParaRPr>
              </a:p>
            </p:txBody>
          </p:sp>
        </mc:Choice>
        <mc:Fallback xmlns="">
          <p:sp>
            <p:nvSpPr>
              <p:cNvPr id="1288247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4701" t="-16800" b="-472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82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586182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8247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</a:rPr>
              <a:t>Build the </a:t>
            </a:r>
            <a:r>
              <a:rPr lang="en-US" sz="3200" dirty="0" err="1" smtClean="0">
                <a:solidFill>
                  <a:srgbClr val="FFFFFF"/>
                </a:solidFill>
                <a:latin typeface="Helvetica" charset="0"/>
              </a:rPr>
              <a:t>Karnaugh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</a:rPr>
              <a:t> map</a:t>
            </a:r>
            <a:endParaRPr lang="en-US" sz="2800" dirty="0" smtClean="0">
              <a:solidFill>
                <a:srgbClr val="FFFFFF"/>
              </a:solidFill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solidFill>
                <a:srgbClr val="FFFFFF"/>
              </a:solidFill>
              <a:latin typeface="Helvetica" charset="0"/>
            </a:endParaRPr>
          </a:p>
        </p:txBody>
      </p:sp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  <p:graphicFrame>
        <p:nvGraphicFramePr>
          <p:cNvPr id="1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256742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2631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-157163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graphicFrame>
        <p:nvGraphicFramePr>
          <p:cNvPr id="128819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923083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8247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FFFF66"/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</a:rPr>
              <a:t>Build the </a:t>
            </a:r>
            <a:r>
              <a:rPr lang="en-US" sz="3200" dirty="0" err="1" smtClean="0">
                <a:solidFill>
                  <a:srgbClr val="FFFFFF"/>
                </a:solidFill>
                <a:latin typeface="Helvetica" charset="0"/>
              </a:rPr>
              <a:t>Karnaugh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</a:rPr>
              <a:t> map</a:t>
            </a:r>
            <a:endParaRPr lang="en-US" sz="2800" dirty="0" smtClean="0">
              <a:solidFill>
                <a:srgbClr val="FFFFFF"/>
              </a:solidFill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</a:pPr>
            <a:endParaRPr lang="en-US" sz="2800" dirty="0" smtClean="0">
              <a:solidFill>
                <a:srgbClr val="FFFFFF"/>
              </a:solidFill>
              <a:latin typeface="Helvetica" charset="0"/>
            </a:endParaRPr>
          </a:p>
        </p:txBody>
      </p:sp>
      <p:grpSp>
        <p:nvGrpSpPr>
          <p:cNvPr id="1288248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1288249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0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1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2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3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88254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288255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288256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  <p:graphicFrame>
        <p:nvGraphicFramePr>
          <p:cNvPr id="19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90532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3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10797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55"/>
              <p:cNvSpPr>
                <a:spLocks noChangeArrowheads="1"/>
              </p:cNvSpPr>
              <p:nvPr/>
            </p:nvSpPr>
            <p:spPr bwMode="auto">
              <a:xfrm>
                <a:off x="3810000" y="1905000"/>
                <a:ext cx="4799013" cy="76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2900" indent="-342900">
                  <a:spcBef>
                    <a:spcPct val="20000"/>
                  </a:spcBef>
                  <a:buClr>
                    <a:srgbClr val="FFFF66"/>
                  </a:buClr>
                  <a:buFontTx/>
                  <a:buChar char="•"/>
                </a:pPr>
                <a:r>
                  <a:rPr lang="en-US" sz="3200" dirty="0" smtClean="0">
                    <a:solidFill>
                      <a:srgbClr val="FFFFFF"/>
                    </a:solidFill>
                    <a:latin typeface="Helvetica" charset="0"/>
                  </a:rPr>
                  <a:t>Derive Minimal Logic Equation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rgbClr val="FFFF66"/>
                  </a:buClr>
                  <a:buFontTx/>
                  <a:buChar char="•"/>
                </a:pPr>
                <a:endParaRPr lang="en-US" sz="3200" dirty="0">
                  <a:solidFill>
                    <a:srgbClr val="FFFFFF"/>
                  </a:solidFill>
                  <a:latin typeface="Helvetica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rgbClr val="FFFF66"/>
                  </a:buClr>
                  <a:buFontTx/>
                  <a:buChar char="•"/>
                </a:pPr>
                <a:endParaRPr lang="en-US" sz="3200" dirty="0" smtClean="0">
                  <a:solidFill>
                    <a:srgbClr val="FFFFFF"/>
                  </a:solidFill>
                  <a:latin typeface="Helvetica" charset="0"/>
                </a:endParaRPr>
              </a:p>
              <a:p>
                <a:pPr>
                  <a:spcBef>
                    <a:spcPct val="20000"/>
                  </a:spcBef>
                  <a:buClr>
                    <a:srgbClr val="FFFF66"/>
                  </a:buClr>
                </a:pPr>
                <a:endParaRPr lang="en-US" sz="3200" dirty="0" smtClean="0">
                  <a:solidFill>
                    <a:srgbClr val="FFFFFF"/>
                  </a:solidFill>
                  <a:latin typeface="Helvetica" charset="0"/>
                </a:endParaRPr>
              </a:p>
              <a:p>
                <a:pPr marL="342900" lvl="1" indent="-342900">
                  <a:spcBef>
                    <a:spcPct val="20000"/>
                  </a:spcBef>
                  <a:buClr>
                    <a:srgbClr val="FFFF66"/>
                  </a:buClr>
                  <a:buFontTx/>
                  <a:buChar char="•"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Tahoma" pitchFamily="34" charset="0"/>
                  </a:rPr>
                  <a:t>out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  <a:latin typeface="Tahoma" pitchFamily="34" charset="0"/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  <a:latin typeface="Tahoma" pitchFamily="34" charset="0"/>
                  </a:rPr>
                  <a:t>+ </a:t>
                </a:r>
                <a:r>
                  <a:rPr lang="en-US" sz="2400" dirty="0" err="1" smtClean="0">
                    <a:solidFill>
                      <a:schemeClr val="accent1"/>
                    </a:solidFill>
                    <a:latin typeface="Tahoma" pitchFamily="34" charset="0"/>
                  </a:rPr>
                  <a:t>bd</a:t>
                </a:r>
                <a:endParaRPr lang="en-US" sz="2400" dirty="0">
                  <a:solidFill>
                    <a:srgbClr val="FFFFFF"/>
                  </a:solidFill>
                  <a:latin typeface="Helvetica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FFFF66"/>
                  </a:buClr>
                </a:pPr>
                <a:endParaRPr lang="en-US" sz="2800" dirty="0" smtClean="0">
                  <a:solidFill>
                    <a:srgbClr val="FFFFFF"/>
                  </a:solidFill>
                  <a:latin typeface="Helvetica" charset="0"/>
                </a:endParaRPr>
              </a:p>
            </p:txBody>
          </p:sp>
        </mc:Choice>
        <mc:Fallback xmlns="">
          <p:sp>
            <p:nvSpPr>
              <p:cNvPr id="61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905000"/>
                <a:ext cx="4799013" cy="762000"/>
              </a:xfrm>
              <a:prstGeom prst="rect">
                <a:avLst/>
              </a:prstGeom>
              <a:blipFill rotWithShape="1">
                <a:blip r:embed="rId3"/>
                <a:stretch>
                  <a:fillRect l="-4701" t="-16800" b="-34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-185738"/>
            <a:ext cx="8534400" cy="989013"/>
          </a:xfrm>
        </p:spPr>
        <p:txBody>
          <a:bodyPr/>
          <a:lstStyle/>
          <a:p>
            <a:r>
              <a:rPr lang="en-US"/>
              <a:t>Multiplexer Implementation</a:t>
            </a:r>
          </a:p>
        </p:txBody>
      </p:sp>
      <p:sp>
        <p:nvSpPr>
          <p:cNvPr id="1294428" name="AutoShape 92"/>
          <p:cNvSpPr>
            <a:spLocks noChangeArrowheads="1"/>
          </p:cNvSpPr>
          <p:nvPr/>
        </p:nvSpPr>
        <p:spPr bwMode="auto">
          <a:xfrm>
            <a:off x="5961063" y="5218112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29" name="Line 93"/>
          <p:cNvSpPr>
            <a:spLocks noChangeShapeType="1"/>
          </p:cNvSpPr>
          <p:nvPr/>
        </p:nvSpPr>
        <p:spPr bwMode="auto">
          <a:xfrm flipH="1" flipV="1">
            <a:off x="4675188" y="5370512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0" name="Text Box 94"/>
          <p:cNvSpPr txBox="1">
            <a:spLocks noChangeArrowheads="1"/>
          </p:cNvSpPr>
          <p:nvPr/>
        </p:nvSpPr>
        <p:spPr bwMode="auto">
          <a:xfrm>
            <a:off x="4132263" y="56562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d</a:t>
            </a:r>
          </a:p>
        </p:txBody>
      </p:sp>
      <p:sp>
        <p:nvSpPr>
          <p:cNvPr id="1294431" name="Line 95"/>
          <p:cNvSpPr>
            <a:spLocks noChangeShapeType="1"/>
          </p:cNvSpPr>
          <p:nvPr/>
        </p:nvSpPr>
        <p:spPr bwMode="auto">
          <a:xfrm flipH="1" flipV="1">
            <a:off x="6789738" y="5551487"/>
            <a:ext cx="468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2" name="Text Box 96"/>
          <p:cNvSpPr txBox="1">
            <a:spLocks noChangeArrowheads="1"/>
          </p:cNvSpPr>
          <p:nvPr/>
        </p:nvSpPr>
        <p:spPr bwMode="auto">
          <a:xfrm>
            <a:off x="8324850" y="5580062"/>
            <a:ext cx="608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out</a:t>
            </a:r>
          </a:p>
        </p:txBody>
      </p:sp>
      <p:sp>
        <p:nvSpPr>
          <p:cNvPr id="1294433" name="AutoShape 97"/>
          <p:cNvSpPr>
            <a:spLocks noChangeArrowheads="1"/>
          </p:cNvSpPr>
          <p:nvPr/>
        </p:nvSpPr>
        <p:spPr bwMode="auto">
          <a:xfrm>
            <a:off x="4970463" y="6113462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4" name="Line 98"/>
          <p:cNvSpPr>
            <a:spLocks noChangeShapeType="1"/>
          </p:cNvSpPr>
          <p:nvPr/>
        </p:nvSpPr>
        <p:spPr bwMode="auto">
          <a:xfrm flipH="1">
            <a:off x="4665663" y="626586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5" name="Line 99"/>
          <p:cNvSpPr>
            <a:spLocks noChangeShapeType="1"/>
          </p:cNvSpPr>
          <p:nvPr/>
        </p:nvSpPr>
        <p:spPr bwMode="auto">
          <a:xfrm flipH="1">
            <a:off x="4665663" y="6646862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6" name="Text Box 100"/>
          <p:cNvSpPr txBox="1">
            <a:spLocks noChangeArrowheads="1"/>
          </p:cNvSpPr>
          <p:nvPr/>
        </p:nvSpPr>
        <p:spPr bwMode="auto">
          <a:xfrm>
            <a:off x="4284663" y="63420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b</a:t>
            </a:r>
          </a:p>
        </p:txBody>
      </p:sp>
      <p:sp>
        <p:nvSpPr>
          <p:cNvPr id="1294437" name="Line 101"/>
          <p:cNvSpPr>
            <a:spLocks noChangeShapeType="1"/>
          </p:cNvSpPr>
          <p:nvPr/>
        </p:nvSpPr>
        <p:spPr bwMode="auto">
          <a:xfrm flipH="1" flipV="1">
            <a:off x="5808663" y="6418262"/>
            <a:ext cx="14319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38" name="Text Box 102"/>
          <p:cNvSpPr txBox="1">
            <a:spLocks noChangeArrowheads="1"/>
          </p:cNvSpPr>
          <p:nvPr/>
        </p:nvSpPr>
        <p:spPr bwMode="auto">
          <a:xfrm>
            <a:off x="4284663" y="5046662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</a:t>
            </a:r>
          </a:p>
        </p:txBody>
      </p:sp>
      <p:sp>
        <p:nvSpPr>
          <p:cNvPr id="1294439" name="Line 103"/>
          <p:cNvSpPr>
            <a:spLocks noChangeShapeType="1"/>
          </p:cNvSpPr>
          <p:nvPr/>
        </p:nvSpPr>
        <p:spPr bwMode="auto">
          <a:xfrm>
            <a:off x="4665663" y="5732462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40" name="Line 104"/>
          <p:cNvSpPr>
            <a:spLocks noChangeShapeType="1"/>
          </p:cNvSpPr>
          <p:nvPr/>
        </p:nvSpPr>
        <p:spPr bwMode="auto">
          <a:xfrm>
            <a:off x="4437063" y="5980112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1294441" name="Group 105"/>
          <p:cNvGrpSpPr>
            <a:grpSpLocks/>
          </p:cNvGrpSpPr>
          <p:nvPr/>
        </p:nvGrpSpPr>
        <p:grpSpPr bwMode="auto">
          <a:xfrm>
            <a:off x="4665663" y="5484812"/>
            <a:ext cx="1295400" cy="533400"/>
            <a:chOff x="3654" y="1680"/>
            <a:chExt cx="934" cy="336"/>
          </a:xfrm>
        </p:grpSpPr>
        <p:sp>
          <p:nvSpPr>
            <p:cNvPr id="1294442" name="AutoShape 106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43" name="Oval 107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44" name="Line 108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45" name="Line 109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294446" name="Line 110"/>
          <p:cNvSpPr>
            <a:spLocks noChangeShapeType="1"/>
          </p:cNvSpPr>
          <p:nvPr/>
        </p:nvSpPr>
        <p:spPr bwMode="auto">
          <a:xfrm>
            <a:off x="7256463" y="5532437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94447" name="Line 111"/>
          <p:cNvSpPr>
            <a:spLocks noChangeShapeType="1"/>
          </p:cNvSpPr>
          <p:nvPr/>
        </p:nvSpPr>
        <p:spPr bwMode="auto">
          <a:xfrm>
            <a:off x="7265988" y="6354762"/>
            <a:ext cx="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1294448" name="Group 112"/>
          <p:cNvGrpSpPr>
            <a:grpSpLocks/>
          </p:cNvGrpSpPr>
          <p:nvPr/>
        </p:nvGrpSpPr>
        <p:grpSpPr bwMode="auto">
          <a:xfrm>
            <a:off x="7243763" y="5734050"/>
            <a:ext cx="1295400" cy="812800"/>
            <a:chOff x="4685" y="3035"/>
            <a:chExt cx="816" cy="512"/>
          </a:xfrm>
        </p:grpSpPr>
        <p:sp>
          <p:nvSpPr>
            <p:cNvPr id="1294449" name="AutoShape 113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50" name="Line 114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51" name="Line 115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94452" name="Line 116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51" name="Line 83"/>
          <p:cNvSpPr>
            <a:spLocks noChangeShapeType="1"/>
          </p:cNvSpPr>
          <p:nvPr/>
        </p:nvSpPr>
        <p:spPr bwMode="auto">
          <a:xfrm flipH="1" flipV="1">
            <a:off x="5181600" y="31242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Text Box 84"/>
          <p:cNvSpPr txBox="1">
            <a:spLocks noChangeArrowheads="1"/>
          </p:cNvSpPr>
          <p:nvPr/>
        </p:nvSpPr>
        <p:spPr bwMode="auto">
          <a:xfrm>
            <a:off x="5562600" y="3048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00  </a:t>
            </a:r>
            <a:r>
              <a:rPr lang="en-US" dirty="0" smtClean="0">
                <a:solidFill>
                  <a:srgbClr val="FFFFFF"/>
                </a:solidFill>
              </a:rPr>
              <a:t>   01     11     10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Text Box 85"/>
          <p:cNvSpPr txBox="1">
            <a:spLocks noChangeArrowheads="1"/>
          </p:cNvSpPr>
          <p:nvPr/>
        </p:nvSpPr>
        <p:spPr bwMode="auto">
          <a:xfrm>
            <a:off x="5157788" y="3497263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54" name="Text Box 86"/>
          <p:cNvSpPr txBox="1">
            <a:spLocks noChangeArrowheads="1"/>
          </p:cNvSpPr>
          <p:nvPr/>
        </p:nvSpPr>
        <p:spPr bwMode="auto">
          <a:xfrm>
            <a:off x="5181600" y="40386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5" name="Text Box 87"/>
          <p:cNvSpPr txBox="1">
            <a:spLocks noChangeArrowheads="1"/>
          </p:cNvSpPr>
          <p:nvPr/>
        </p:nvSpPr>
        <p:spPr bwMode="auto">
          <a:xfrm>
            <a:off x="4945063" y="2971800"/>
            <a:ext cx="354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56" name="Text Box 88"/>
          <p:cNvSpPr txBox="1">
            <a:spLocks noChangeArrowheads="1"/>
          </p:cNvSpPr>
          <p:nvPr/>
        </p:nvSpPr>
        <p:spPr bwMode="auto">
          <a:xfrm>
            <a:off x="5181600" y="2819400"/>
            <a:ext cx="52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ab</a:t>
            </a:r>
          </a:p>
        </p:txBody>
      </p:sp>
      <p:graphicFrame>
        <p:nvGraphicFramePr>
          <p:cNvPr id="62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769981"/>
              </p:ext>
            </p:extLst>
          </p:nvPr>
        </p:nvGraphicFramePr>
        <p:xfrm>
          <a:off x="5562600" y="3505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" name="AutoShape 89"/>
          <p:cNvSpPr>
            <a:spLocks noChangeArrowheads="1"/>
          </p:cNvSpPr>
          <p:nvPr/>
        </p:nvSpPr>
        <p:spPr bwMode="auto">
          <a:xfrm>
            <a:off x="6096000" y="41148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AutoShape 90"/>
          <p:cNvSpPr>
            <a:spLocks noChangeArrowheads="1"/>
          </p:cNvSpPr>
          <p:nvPr/>
        </p:nvSpPr>
        <p:spPr bwMode="auto">
          <a:xfrm>
            <a:off x="6629400" y="3581400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140794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/>
                <a:gridCol w="393700"/>
                <a:gridCol w="458787"/>
                <a:gridCol w="1181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7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68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69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0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1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2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3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74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75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mtClean="0">
                  <a:solidFill>
                    <a:srgbClr val="FFFFFF"/>
                  </a:solidFill>
                  <a:latin typeface="Arial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428" grpId="0" animBg="1"/>
      <p:bldP spid="1294429" grpId="0" animBg="1"/>
      <p:bldP spid="1294430" grpId="0"/>
      <p:bldP spid="1294431" grpId="0" animBg="1"/>
      <p:bldP spid="1294432" grpId="0"/>
      <p:bldP spid="1294433" grpId="0" animBg="1"/>
      <p:bldP spid="1294434" grpId="0" animBg="1"/>
      <p:bldP spid="1294435" grpId="0" animBg="1"/>
      <p:bldP spid="1294436" grpId="0"/>
      <p:bldP spid="1294437" grpId="0" animBg="1"/>
      <p:bldP spid="1294438" grpId="0"/>
      <p:bldP spid="1294439" grpId="0" animBg="1"/>
      <p:bldP spid="1294440" grpId="0" animBg="1"/>
      <p:bldP spid="1294446" grpId="0" animBg="1"/>
      <p:bldP spid="1294447" grpId="0" animBg="1"/>
      <p:bldP spid="63" grpId="0" animBg="1"/>
      <p:bldP spid="6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144000" cy="5638800"/>
          </a:xfrm>
        </p:spPr>
        <p:txBody>
          <a:bodyPr/>
          <a:lstStyle/>
          <a:p>
            <a:r>
              <a:rPr lang="en-US" dirty="0" smtClean="0"/>
              <a:t>Binary (two symbols: true and false) is the basis of Logic Design</a:t>
            </a:r>
          </a:p>
          <a:p>
            <a:endParaRPr lang="en-US" dirty="0"/>
          </a:p>
          <a:p>
            <a:r>
              <a:rPr lang="en-US" dirty="0" smtClean="0"/>
              <a:t>More than one Logic Circuit can implement same Logic function.  Use Algebra (Identities) or Truth Tables to show equivalence.</a:t>
            </a:r>
          </a:p>
          <a:p>
            <a:endParaRPr lang="en-US" dirty="0"/>
          </a:p>
          <a:p>
            <a:r>
              <a:rPr lang="en-US" dirty="0" smtClean="0"/>
              <a:t>Any logic function can be implemented as “sum of products”.  </a:t>
            </a:r>
            <a:r>
              <a:rPr lang="en-US" dirty="0" err="1" smtClean="0"/>
              <a:t>Karnaugh</a:t>
            </a:r>
            <a:r>
              <a:rPr lang="en-US" dirty="0" smtClean="0"/>
              <a:t> Maps minimize number of gates.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From Transistors to Gates to Logic </a:t>
            </a:r>
            <a:r>
              <a:rPr lang="en-US" dirty="0" smtClean="0"/>
              <a:t>Circuits</a:t>
            </a:r>
            <a:endParaRPr lang="en-US" dirty="0"/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From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transistors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Truth Tables</a:t>
            </a:r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 Circuits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Identity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Laws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From Truth Tables to Circuits (Sum of Products)</a:t>
            </a:r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Logic Circuit Minimization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Algebraic Manipulations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Truth 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Tables (</a:t>
            </a:r>
            <a:r>
              <a:rPr lang="en-US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Karnaugh</a:t>
            </a:r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Maps) </a:t>
            </a:r>
          </a:p>
          <a:p>
            <a:r>
              <a:rPr lang="en-US" dirty="0"/>
              <a:t>Transistors (electronic switch)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Activity#1 How do we build </a:t>
            </a:r>
            <a:r>
              <a:rPr lang="en-US" i="1" dirty="0" smtClean="0"/>
              <a:t>electronic</a:t>
            </a:r>
            <a:r>
              <a:rPr lang="en-US" dirty="0" smtClean="0"/>
              <a:t> switches?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Transistors:</a:t>
            </a:r>
          </a:p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/>
              <a:t>6:10 minutes (watch from </a:t>
            </a:r>
            <a:r>
              <a:rPr lang="en-US" sz="2800" dirty="0" err="1"/>
              <a:t>from</a:t>
            </a:r>
            <a:r>
              <a:rPr lang="en-US" sz="2800" dirty="0"/>
              <a:t> </a:t>
            </a:r>
            <a:r>
              <a:rPr lang="en-US" sz="2800" dirty="0" smtClean="0"/>
              <a:t>41s </a:t>
            </a:r>
            <a:r>
              <a:rPr lang="en-US" sz="2800" dirty="0"/>
              <a:t>to 7:00</a:t>
            </a:r>
            <a:r>
              <a:rPr lang="en-US" sz="2800" dirty="0" smtClean="0"/>
              <a:t>)</a:t>
            </a:r>
          </a:p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/>
              <a:t>http://</a:t>
            </a:r>
            <a:r>
              <a:rPr lang="en-US" sz="2800" dirty="0" smtClean="0"/>
              <a:t>www.youtube.com/watch?v=QO5FgM7MLGg</a:t>
            </a:r>
          </a:p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/>
              <a:t>Fill our Transistor Worksheet with info from Video </a:t>
            </a:r>
          </a:p>
        </p:txBody>
      </p:sp>
    </p:spTree>
    <p:extLst>
      <p:ext uri="{BB962C8B-B14F-4D97-AF65-F5344CB8AC3E}">
        <p14:creationId xmlns:p14="http://schemas.microsoft.com/office/powerpoint/2010/main" val="39488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ChangeArrowheads="1"/>
          </p:cNvSpPr>
          <p:nvPr/>
        </p:nvSpPr>
        <p:spPr bwMode="auto">
          <a:xfrm>
            <a:off x="228600" y="1012825"/>
            <a:ext cx="44545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NMOS </a:t>
            </a:r>
            <a:r>
              <a:rPr lang="en-US" sz="2800" dirty="0">
                <a:latin typeface="Helvetica" charset="0"/>
              </a:rPr>
              <a:t>Transistor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 smtClean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Connect source to drain when gate = 1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N-channel</a:t>
            </a:r>
            <a:endParaRPr lang="en-US" sz="2800" dirty="0">
              <a:latin typeface="Helvetica" charset="0"/>
            </a:endParaRPr>
          </a:p>
        </p:txBody>
      </p:sp>
      <p:sp>
        <p:nvSpPr>
          <p:cNvPr id="1218582" name="Text Box 22"/>
          <p:cNvSpPr txBox="1">
            <a:spLocks noChangeArrowheads="1"/>
          </p:cNvSpPr>
          <p:nvPr/>
        </p:nvSpPr>
        <p:spPr bwMode="auto">
          <a:xfrm>
            <a:off x="1066800" y="1366661"/>
            <a:ext cx="449162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3" name="Text Box 23"/>
          <p:cNvSpPr txBox="1">
            <a:spLocks noChangeArrowheads="1"/>
          </p:cNvSpPr>
          <p:nvPr/>
        </p:nvSpPr>
        <p:spPr bwMode="auto">
          <a:xfrm>
            <a:off x="304800" y="3124200"/>
            <a:ext cx="105028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 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5" name="Text Box 25"/>
          <p:cNvSpPr txBox="1">
            <a:spLocks noChangeArrowheads="1"/>
          </p:cNvSpPr>
          <p:nvPr/>
        </p:nvSpPr>
        <p:spPr bwMode="auto">
          <a:xfrm>
            <a:off x="76200" y="2281061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>
            <a:off x="457200" y="2547938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4" name="Line 14"/>
          <p:cNvSpPr>
            <a:spLocks noChangeShapeType="1"/>
          </p:cNvSpPr>
          <p:nvPr/>
        </p:nvSpPr>
        <p:spPr bwMode="auto">
          <a:xfrm>
            <a:off x="1524000" y="16335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5" name="Line 15"/>
          <p:cNvSpPr>
            <a:spLocks noChangeShapeType="1"/>
          </p:cNvSpPr>
          <p:nvPr/>
        </p:nvSpPr>
        <p:spPr bwMode="auto">
          <a:xfrm>
            <a:off x="1524000" y="30051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6" name="Line 16"/>
          <p:cNvSpPr>
            <a:spLocks noChangeShapeType="1"/>
          </p:cNvSpPr>
          <p:nvPr/>
        </p:nvSpPr>
        <p:spPr bwMode="auto">
          <a:xfrm>
            <a:off x="12192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7" name="Line 17"/>
          <p:cNvSpPr>
            <a:spLocks noChangeShapeType="1"/>
          </p:cNvSpPr>
          <p:nvPr/>
        </p:nvSpPr>
        <p:spPr bwMode="auto">
          <a:xfrm>
            <a:off x="1219200" y="3005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8" name="Line 18"/>
          <p:cNvSpPr>
            <a:spLocks noChangeShapeType="1"/>
          </p:cNvSpPr>
          <p:nvPr/>
        </p:nvSpPr>
        <p:spPr bwMode="auto">
          <a:xfrm>
            <a:off x="1219200" y="2090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9" name="Line 19"/>
          <p:cNvSpPr>
            <a:spLocks noChangeShapeType="1"/>
          </p:cNvSpPr>
          <p:nvPr/>
        </p:nvSpPr>
        <p:spPr bwMode="auto">
          <a:xfrm>
            <a:off x="10668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19200" y="3462338"/>
            <a:ext cx="650875" cy="195262"/>
            <a:chOff x="6996113" y="3538538"/>
            <a:chExt cx="650875" cy="19526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390826" y="1587656"/>
            <a:ext cx="650875" cy="2069944"/>
            <a:chOff x="7882041" y="1663856"/>
            <a:chExt cx="650875" cy="2069944"/>
          </a:xfrm>
        </p:grpSpPr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3733800" y="1587656"/>
            <a:ext cx="650875" cy="2069944"/>
            <a:chOff x="8528283" y="1663856"/>
            <a:chExt cx="650875" cy="2069944"/>
          </a:xfrm>
        </p:grpSpPr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8680682" y="2121057"/>
              <a:ext cx="171659" cy="9428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1752600" y="2337505"/>
            <a:ext cx="95731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V</a:t>
            </a:r>
            <a:r>
              <a:rPr lang="en-US" baseline="-25000" dirty="0" smtClean="0">
                <a:latin typeface="Arial" charset="0"/>
              </a:rPr>
              <a:t>S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2971800" y="2344292"/>
            <a:ext cx="104708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MOS </a:t>
            </a:r>
            <a:r>
              <a:rPr lang="en-US" dirty="0"/>
              <a:t>and P</a:t>
            </a:r>
            <a:r>
              <a:rPr lang="en-US" dirty="0" smtClean="0"/>
              <a:t>MOS </a:t>
            </a:r>
            <a:r>
              <a:rPr lang="en-US" dirty="0"/>
              <a:t>Transistors</a:t>
            </a:r>
          </a:p>
        </p:txBody>
      </p:sp>
      <p:sp>
        <p:nvSpPr>
          <p:cNvPr id="1218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38737" y="990600"/>
            <a:ext cx="4386263" cy="546576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 smtClean="0"/>
              <a:t>PMOS Transistor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Connect source to drain when gate = 0</a:t>
            </a:r>
          </a:p>
          <a:p>
            <a:r>
              <a:rPr lang="en-US" sz="2800" dirty="0" smtClean="0"/>
              <a:t>P-channel</a:t>
            </a:r>
            <a:endParaRPr lang="en-US" sz="2800" dirty="0"/>
          </a:p>
        </p:txBody>
      </p:sp>
      <p:sp>
        <p:nvSpPr>
          <p:cNvPr id="1218565" name="Line 5"/>
          <p:cNvSpPr>
            <a:spLocks noChangeShapeType="1"/>
          </p:cNvSpPr>
          <p:nvPr/>
        </p:nvSpPr>
        <p:spPr bwMode="auto">
          <a:xfrm>
            <a:off x="4964112" y="26035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6" name="Line 6"/>
          <p:cNvSpPr>
            <a:spLocks noChangeShapeType="1"/>
          </p:cNvSpPr>
          <p:nvPr/>
        </p:nvSpPr>
        <p:spPr bwMode="auto">
          <a:xfrm>
            <a:off x="6259512" y="16891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7" name="Line 7"/>
          <p:cNvSpPr>
            <a:spLocks noChangeShapeType="1"/>
          </p:cNvSpPr>
          <p:nvPr/>
        </p:nvSpPr>
        <p:spPr bwMode="auto">
          <a:xfrm>
            <a:off x="6259512" y="30607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8" name="Line 8"/>
          <p:cNvSpPr>
            <a:spLocks noChangeShapeType="1"/>
          </p:cNvSpPr>
          <p:nvPr/>
        </p:nvSpPr>
        <p:spPr bwMode="auto">
          <a:xfrm>
            <a:off x="59547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9" name="Line 9"/>
          <p:cNvSpPr>
            <a:spLocks noChangeShapeType="1"/>
          </p:cNvSpPr>
          <p:nvPr/>
        </p:nvSpPr>
        <p:spPr bwMode="auto">
          <a:xfrm>
            <a:off x="5954712" y="30607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0" name="Line 10"/>
          <p:cNvSpPr>
            <a:spLocks noChangeShapeType="1"/>
          </p:cNvSpPr>
          <p:nvPr/>
        </p:nvSpPr>
        <p:spPr bwMode="auto">
          <a:xfrm>
            <a:off x="5954712" y="21463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1" name="Line 11"/>
          <p:cNvSpPr>
            <a:spLocks noChangeShapeType="1"/>
          </p:cNvSpPr>
          <p:nvPr/>
        </p:nvSpPr>
        <p:spPr bwMode="auto">
          <a:xfrm>
            <a:off x="58023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2" name="Oval 12"/>
          <p:cNvSpPr>
            <a:spLocks noChangeArrowheads="1"/>
          </p:cNvSpPr>
          <p:nvPr/>
        </p:nvSpPr>
        <p:spPr bwMode="auto">
          <a:xfrm>
            <a:off x="5572124" y="2528887"/>
            <a:ext cx="155575" cy="1555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0" name="Text Box 20"/>
          <p:cNvSpPr txBox="1">
            <a:spLocks noChangeArrowheads="1"/>
          </p:cNvSpPr>
          <p:nvPr/>
        </p:nvSpPr>
        <p:spPr bwMode="auto">
          <a:xfrm>
            <a:off x="5802312" y="1350962"/>
            <a:ext cx="441146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1" name="Text Box 21"/>
          <p:cNvSpPr txBox="1">
            <a:spLocks noChangeArrowheads="1"/>
          </p:cNvSpPr>
          <p:nvPr/>
        </p:nvSpPr>
        <p:spPr bwMode="auto">
          <a:xfrm>
            <a:off x="5040312" y="3179762"/>
            <a:ext cx="105830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 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4" name="Text Box 24"/>
          <p:cNvSpPr txBox="1">
            <a:spLocks noChangeArrowheads="1"/>
          </p:cNvSpPr>
          <p:nvPr/>
        </p:nvSpPr>
        <p:spPr bwMode="auto">
          <a:xfrm>
            <a:off x="4805362" y="2206625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934074" y="3533775"/>
            <a:ext cx="650875" cy="195262"/>
            <a:chOff x="6996113" y="3538538"/>
            <a:chExt cx="650875" cy="195262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8199437" y="1659093"/>
            <a:ext cx="650875" cy="2069944"/>
            <a:chOff x="7882041" y="1663856"/>
            <a:chExt cx="650875" cy="2069944"/>
          </a:xfrm>
        </p:grpSpPr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 63"/>
          <p:cNvGrpSpPr/>
          <p:nvPr/>
        </p:nvGrpSpPr>
        <p:grpSpPr>
          <a:xfrm>
            <a:off x="6980236" y="1659093"/>
            <a:ext cx="650875" cy="2069944"/>
            <a:chOff x="8528283" y="1663856"/>
            <a:chExt cx="650875" cy="2069944"/>
          </a:xfrm>
        </p:grpSpPr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H="1">
              <a:off x="8680682" y="2151064"/>
              <a:ext cx="173036" cy="8810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6335712" y="2328373"/>
            <a:ext cx="957313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V</a:t>
            </a:r>
            <a:r>
              <a:rPr lang="en-US" baseline="-25000" dirty="0" smtClean="0">
                <a:latin typeface="Arial" charset="0"/>
              </a:rPr>
              <a:t>S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7607818" y="2399854"/>
            <a:ext cx="1047082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 V</a:t>
            </a:r>
            <a:endParaRPr lang="en-US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ChangeArrowheads="1"/>
          </p:cNvSpPr>
          <p:nvPr/>
        </p:nvSpPr>
        <p:spPr bwMode="auto">
          <a:xfrm>
            <a:off x="228600" y="1012825"/>
            <a:ext cx="44545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NMOS </a:t>
            </a:r>
            <a:r>
              <a:rPr lang="en-US" sz="2800" dirty="0">
                <a:latin typeface="Helvetica" charset="0"/>
              </a:rPr>
              <a:t>Transistor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 smtClean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Connect source to drain when gate = 1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 smtClean="0">
                <a:latin typeface="Helvetica" charset="0"/>
              </a:rPr>
              <a:t>N-channel</a:t>
            </a:r>
            <a:endParaRPr lang="en-US" sz="2800" dirty="0">
              <a:latin typeface="Helvetica" charset="0"/>
            </a:endParaRPr>
          </a:p>
        </p:txBody>
      </p:sp>
      <p:sp>
        <p:nvSpPr>
          <p:cNvPr id="1218582" name="Text Box 22"/>
          <p:cNvSpPr txBox="1">
            <a:spLocks noChangeArrowheads="1"/>
          </p:cNvSpPr>
          <p:nvPr/>
        </p:nvSpPr>
        <p:spPr bwMode="auto">
          <a:xfrm>
            <a:off x="1066800" y="1366661"/>
            <a:ext cx="449162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3" name="Text Box 23"/>
          <p:cNvSpPr txBox="1">
            <a:spLocks noChangeArrowheads="1"/>
          </p:cNvSpPr>
          <p:nvPr/>
        </p:nvSpPr>
        <p:spPr bwMode="auto">
          <a:xfrm>
            <a:off x="304800" y="3124200"/>
            <a:ext cx="1050288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 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5" name="Text Box 25"/>
          <p:cNvSpPr txBox="1">
            <a:spLocks noChangeArrowheads="1"/>
          </p:cNvSpPr>
          <p:nvPr/>
        </p:nvSpPr>
        <p:spPr bwMode="auto">
          <a:xfrm>
            <a:off x="76200" y="2281061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73" name="Line 13"/>
          <p:cNvSpPr>
            <a:spLocks noChangeShapeType="1"/>
          </p:cNvSpPr>
          <p:nvPr/>
        </p:nvSpPr>
        <p:spPr bwMode="auto">
          <a:xfrm>
            <a:off x="457200" y="2547938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4" name="Line 14"/>
          <p:cNvSpPr>
            <a:spLocks noChangeShapeType="1"/>
          </p:cNvSpPr>
          <p:nvPr/>
        </p:nvSpPr>
        <p:spPr bwMode="auto">
          <a:xfrm>
            <a:off x="1524000" y="16335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5" name="Line 15"/>
          <p:cNvSpPr>
            <a:spLocks noChangeShapeType="1"/>
          </p:cNvSpPr>
          <p:nvPr/>
        </p:nvSpPr>
        <p:spPr bwMode="auto">
          <a:xfrm>
            <a:off x="1524000" y="30051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6" name="Line 16"/>
          <p:cNvSpPr>
            <a:spLocks noChangeShapeType="1"/>
          </p:cNvSpPr>
          <p:nvPr/>
        </p:nvSpPr>
        <p:spPr bwMode="auto">
          <a:xfrm>
            <a:off x="12192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7" name="Line 17"/>
          <p:cNvSpPr>
            <a:spLocks noChangeShapeType="1"/>
          </p:cNvSpPr>
          <p:nvPr/>
        </p:nvSpPr>
        <p:spPr bwMode="auto">
          <a:xfrm>
            <a:off x="1219200" y="30051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8" name="Line 18"/>
          <p:cNvSpPr>
            <a:spLocks noChangeShapeType="1"/>
          </p:cNvSpPr>
          <p:nvPr/>
        </p:nvSpPr>
        <p:spPr bwMode="auto">
          <a:xfrm>
            <a:off x="1219200" y="2090738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9" name="Line 19"/>
          <p:cNvSpPr>
            <a:spLocks noChangeShapeType="1"/>
          </p:cNvSpPr>
          <p:nvPr/>
        </p:nvSpPr>
        <p:spPr bwMode="auto">
          <a:xfrm>
            <a:off x="1066800" y="20907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19200" y="3462338"/>
            <a:ext cx="650875" cy="195262"/>
            <a:chOff x="6996113" y="3538538"/>
            <a:chExt cx="650875" cy="19526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390826" y="1587656"/>
            <a:ext cx="650875" cy="2069944"/>
            <a:chOff x="7882041" y="1663856"/>
            <a:chExt cx="650875" cy="2069944"/>
          </a:xfrm>
        </p:grpSpPr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3733800" y="1587656"/>
            <a:ext cx="650875" cy="2069944"/>
            <a:chOff x="8528283" y="1663856"/>
            <a:chExt cx="650875" cy="2069944"/>
          </a:xfrm>
        </p:grpSpPr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8680682" y="2121057"/>
              <a:ext cx="171659" cy="9428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 Box 24"/>
          <p:cNvSpPr txBox="1">
            <a:spLocks noChangeArrowheads="1"/>
          </p:cNvSpPr>
          <p:nvPr/>
        </p:nvSpPr>
        <p:spPr bwMode="auto">
          <a:xfrm>
            <a:off x="1752600" y="2337505"/>
            <a:ext cx="82907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1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2971800" y="2344292"/>
            <a:ext cx="82907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MOS </a:t>
            </a:r>
            <a:r>
              <a:rPr lang="en-US" dirty="0"/>
              <a:t>and P</a:t>
            </a:r>
            <a:r>
              <a:rPr lang="en-US" dirty="0" smtClean="0"/>
              <a:t>MOS </a:t>
            </a:r>
            <a:r>
              <a:rPr lang="en-US" dirty="0"/>
              <a:t>Transistors</a:t>
            </a:r>
          </a:p>
        </p:txBody>
      </p:sp>
      <p:sp>
        <p:nvSpPr>
          <p:cNvPr id="1218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38737" y="990600"/>
            <a:ext cx="4386263" cy="546576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 smtClean="0"/>
              <a:t>PMOS Transistor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Connect source to drain when gate = 0</a:t>
            </a:r>
          </a:p>
          <a:p>
            <a:r>
              <a:rPr lang="en-US" sz="2800" dirty="0" smtClean="0"/>
              <a:t>P-channel</a:t>
            </a:r>
            <a:endParaRPr lang="en-US" sz="2800" dirty="0"/>
          </a:p>
        </p:txBody>
      </p:sp>
      <p:sp>
        <p:nvSpPr>
          <p:cNvPr id="1218565" name="Line 5"/>
          <p:cNvSpPr>
            <a:spLocks noChangeShapeType="1"/>
          </p:cNvSpPr>
          <p:nvPr/>
        </p:nvSpPr>
        <p:spPr bwMode="auto">
          <a:xfrm>
            <a:off x="4964112" y="26035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6" name="Line 6"/>
          <p:cNvSpPr>
            <a:spLocks noChangeShapeType="1"/>
          </p:cNvSpPr>
          <p:nvPr/>
        </p:nvSpPr>
        <p:spPr bwMode="auto">
          <a:xfrm>
            <a:off x="6259512" y="16891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7" name="Line 7"/>
          <p:cNvSpPr>
            <a:spLocks noChangeShapeType="1"/>
          </p:cNvSpPr>
          <p:nvPr/>
        </p:nvSpPr>
        <p:spPr bwMode="auto">
          <a:xfrm>
            <a:off x="6259512" y="30607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8" name="Line 8"/>
          <p:cNvSpPr>
            <a:spLocks noChangeShapeType="1"/>
          </p:cNvSpPr>
          <p:nvPr/>
        </p:nvSpPr>
        <p:spPr bwMode="auto">
          <a:xfrm>
            <a:off x="59547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69" name="Line 9"/>
          <p:cNvSpPr>
            <a:spLocks noChangeShapeType="1"/>
          </p:cNvSpPr>
          <p:nvPr/>
        </p:nvSpPr>
        <p:spPr bwMode="auto">
          <a:xfrm>
            <a:off x="5954712" y="30607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0" name="Line 10"/>
          <p:cNvSpPr>
            <a:spLocks noChangeShapeType="1"/>
          </p:cNvSpPr>
          <p:nvPr/>
        </p:nvSpPr>
        <p:spPr bwMode="auto">
          <a:xfrm>
            <a:off x="5954712" y="21463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1" name="Line 11"/>
          <p:cNvSpPr>
            <a:spLocks noChangeShapeType="1"/>
          </p:cNvSpPr>
          <p:nvPr/>
        </p:nvSpPr>
        <p:spPr bwMode="auto">
          <a:xfrm>
            <a:off x="5802312" y="21463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72" name="Oval 12"/>
          <p:cNvSpPr>
            <a:spLocks noChangeArrowheads="1"/>
          </p:cNvSpPr>
          <p:nvPr/>
        </p:nvSpPr>
        <p:spPr bwMode="auto">
          <a:xfrm>
            <a:off x="5572124" y="2528887"/>
            <a:ext cx="155575" cy="1555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0" name="Text Box 20"/>
          <p:cNvSpPr txBox="1">
            <a:spLocks noChangeArrowheads="1"/>
          </p:cNvSpPr>
          <p:nvPr/>
        </p:nvSpPr>
        <p:spPr bwMode="auto">
          <a:xfrm>
            <a:off x="5802312" y="1350962"/>
            <a:ext cx="441146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S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1" name="Text Box 21"/>
          <p:cNvSpPr txBox="1">
            <a:spLocks noChangeArrowheads="1"/>
          </p:cNvSpPr>
          <p:nvPr/>
        </p:nvSpPr>
        <p:spPr bwMode="auto">
          <a:xfrm>
            <a:off x="5040312" y="3179762"/>
            <a:ext cx="105830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 = 0 V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1218584" name="Text Box 24"/>
          <p:cNvSpPr txBox="1">
            <a:spLocks noChangeArrowheads="1"/>
          </p:cNvSpPr>
          <p:nvPr/>
        </p:nvSpPr>
        <p:spPr bwMode="auto">
          <a:xfrm>
            <a:off x="4805362" y="2206625"/>
            <a:ext cx="458780" cy="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</a:t>
            </a:r>
            <a:endParaRPr lang="en-US" baseline="-25000" dirty="0"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934074" y="3533775"/>
            <a:ext cx="650875" cy="195262"/>
            <a:chOff x="6996113" y="3538538"/>
            <a:chExt cx="650875" cy="195262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996113" y="3538538"/>
              <a:ext cx="65087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239000" y="3733800"/>
              <a:ext cx="15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148513" y="36576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8199437" y="1659093"/>
            <a:ext cx="650875" cy="2069944"/>
            <a:chOff x="7882041" y="1663856"/>
            <a:chExt cx="650875" cy="2069944"/>
          </a:xfrm>
        </p:grpSpPr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8206100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8206100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8206100" y="2149475"/>
              <a:ext cx="0" cy="914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882041" y="3538538"/>
              <a:ext cx="650875" cy="195262"/>
              <a:chOff x="6996113" y="3538538"/>
              <a:chExt cx="650875" cy="195262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 63"/>
          <p:cNvGrpSpPr/>
          <p:nvPr/>
        </p:nvGrpSpPr>
        <p:grpSpPr>
          <a:xfrm>
            <a:off x="6980236" y="1659093"/>
            <a:ext cx="650875" cy="2069944"/>
            <a:chOff x="8528283" y="1663856"/>
            <a:chExt cx="650875" cy="2069944"/>
          </a:xfrm>
        </p:grpSpPr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8852342" y="1663856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8852342" y="3048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H="1">
              <a:off x="8680682" y="2151064"/>
              <a:ext cx="173036" cy="8810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528283" y="3538538"/>
              <a:ext cx="650875" cy="195262"/>
              <a:chOff x="6996113" y="3538538"/>
              <a:chExt cx="650875" cy="195262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6996113" y="3538538"/>
                <a:ext cx="65087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7239000" y="3733800"/>
                <a:ext cx="15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148513" y="3657600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6335712" y="2328373"/>
            <a:ext cx="82907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>
                <a:latin typeface="Arial" charset="0"/>
              </a:rPr>
              <a:t>1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7607818" y="2399854"/>
            <a:ext cx="829073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 smtClean="0">
                <a:latin typeface="Arial" charset="0"/>
              </a:rPr>
              <a:t>V</a:t>
            </a:r>
            <a:r>
              <a:rPr lang="en-US" baseline="-25000" dirty="0" smtClean="0">
                <a:latin typeface="Arial" charset="0"/>
              </a:rPr>
              <a:t>G </a:t>
            </a:r>
            <a:r>
              <a:rPr lang="en-US" dirty="0" smtClean="0">
                <a:latin typeface="Arial" charset="0"/>
              </a:rPr>
              <a:t>= 0</a:t>
            </a:r>
            <a:endParaRPr lang="en-US" baseline="-25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</a:t>
            </a:r>
            <a:r>
              <a:rPr lang="en-US" dirty="0"/>
              <a:t>Building Blocks: </a:t>
            </a:r>
            <a:r>
              <a:rPr lang="en-US" dirty="0" smtClean="0"/>
              <a:t>Switches to Logic Gates</a:t>
            </a:r>
            <a:endParaRPr lang="en-US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013" y="1011238"/>
            <a:ext cx="3328987" cy="5054600"/>
          </a:xfrm>
        </p:spPr>
        <p:txBody>
          <a:bodyPr/>
          <a:lstStyle/>
          <a:p>
            <a:r>
              <a:rPr lang="en-US" dirty="0"/>
              <a:t>Either (OR)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(AND)</a:t>
            </a:r>
          </a:p>
          <a:p>
            <a:endParaRPr lang="en-US" dirty="0"/>
          </a:p>
        </p:txBody>
      </p:sp>
      <p:grpSp>
        <p:nvGrpSpPr>
          <p:cNvPr id="1212420" name="Group 4"/>
          <p:cNvGrpSpPr>
            <a:grpSpLocks/>
          </p:cNvGrpSpPr>
          <p:nvPr/>
        </p:nvGrpSpPr>
        <p:grpSpPr bwMode="auto">
          <a:xfrm>
            <a:off x="762000" y="2743200"/>
            <a:ext cx="3048000" cy="811213"/>
            <a:chOff x="384" y="1745"/>
            <a:chExt cx="1920" cy="511"/>
          </a:xfrm>
        </p:grpSpPr>
        <p:sp>
          <p:nvSpPr>
            <p:cNvPr id="1212421" name="Line 5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22" name="Oval 6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23" name="Line 7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24" name="Oval 8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25" name="Line 9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2426" name="Group 10"/>
          <p:cNvGrpSpPr>
            <a:grpSpLocks/>
          </p:cNvGrpSpPr>
          <p:nvPr/>
        </p:nvGrpSpPr>
        <p:grpSpPr bwMode="auto">
          <a:xfrm>
            <a:off x="762000" y="1600200"/>
            <a:ext cx="3048000" cy="811213"/>
            <a:chOff x="384" y="1745"/>
            <a:chExt cx="1920" cy="511"/>
          </a:xfrm>
        </p:grpSpPr>
        <p:sp>
          <p:nvSpPr>
            <p:cNvPr id="1212427" name="Line 11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28" name="Oval 12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29" name="Line 13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30" name="Oval 14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31" name="Line 15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2432" name="Group 16"/>
          <p:cNvGrpSpPr>
            <a:grpSpLocks/>
          </p:cNvGrpSpPr>
          <p:nvPr/>
        </p:nvGrpSpPr>
        <p:grpSpPr bwMode="auto">
          <a:xfrm>
            <a:off x="533400" y="5486400"/>
            <a:ext cx="3048000" cy="811213"/>
            <a:chOff x="384" y="1745"/>
            <a:chExt cx="1920" cy="511"/>
          </a:xfrm>
        </p:grpSpPr>
        <p:sp>
          <p:nvSpPr>
            <p:cNvPr id="1212433" name="Line 17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34" name="Oval 18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35" name="Line 19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36" name="Oval 20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37" name="Line 21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2438" name="Group 22"/>
          <p:cNvGrpSpPr>
            <a:grpSpLocks/>
          </p:cNvGrpSpPr>
          <p:nvPr/>
        </p:nvGrpSpPr>
        <p:grpSpPr bwMode="auto">
          <a:xfrm>
            <a:off x="533400" y="4419600"/>
            <a:ext cx="3048000" cy="811213"/>
            <a:chOff x="384" y="1745"/>
            <a:chExt cx="1920" cy="511"/>
          </a:xfrm>
        </p:grpSpPr>
        <p:sp>
          <p:nvSpPr>
            <p:cNvPr id="1212439" name="Line 23"/>
            <p:cNvSpPr>
              <a:spLocks noChangeShapeType="1"/>
            </p:cNvSpPr>
            <p:nvPr/>
          </p:nvSpPr>
          <p:spPr bwMode="auto">
            <a:xfrm>
              <a:off x="38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40" name="Oval 24"/>
            <p:cNvSpPr>
              <a:spLocks noChangeArrowheads="1"/>
            </p:cNvSpPr>
            <p:nvPr/>
          </p:nvSpPr>
          <p:spPr bwMode="auto">
            <a:xfrm>
              <a:off x="86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41" name="Line 25"/>
            <p:cNvSpPr>
              <a:spLocks noChangeShapeType="1"/>
            </p:cNvSpPr>
            <p:nvPr/>
          </p:nvSpPr>
          <p:spPr bwMode="auto">
            <a:xfrm>
              <a:off x="1824" y="2135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42" name="Oval 26"/>
            <p:cNvSpPr>
              <a:spLocks noChangeArrowheads="1"/>
            </p:cNvSpPr>
            <p:nvPr/>
          </p:nvSpPr>
          <p:spPr bwMode="auto">
            <a:xfrm>
              <a:off x="1584" y="2016"/>
              <a:ext cx="240" cy="24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443" name="Line 27"/>
            <p:cNvSpPr>
              <a:spLocks noChangeShapeType="1"/>
            </p:cNvSpPr>
            <p:nvPr/>
          </p:nvSpPr>
          <p:spPr bwMode="auto">
            <a:xfrm flipV="1">
              <a:off x="1110" y="1745"/>
              <a:ext cx="57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2444" name="Line 28"/>
          <p:cNvSpPr>
            <a:spLocks noChangeShapeType="1"/>
          </p:cNvSpPr>
          <p:nvPr/>
        </p:nvSpPr>
        <p:spPr bwMode="auto">
          <a:xfrm flipV="1">
            <a:off x="762000" y="18288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5" name="Text Box 29"/>
          <p:cNvSpPr txBox="1">
            <a:spLocks noChangeArrowheads="1"/>
          </p:cNvSpPr>
          <p:nvPr/>
        </p:nvSpPr>
        <p:spPr bwMode="auto">
          <a:xfrm>
            <a:off x="609600" y="1295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 dirty="0"/>
              <a:t>+</a:t>
            </a:r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209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2" name="Line 36"/>
          <p:cNvSpPr>
            <a:spLocks noChangeShapeType="1"/>
          </p:cNvSpPr>
          <p:nvPr/>
        </p:nvSpPr>
        <p:spPr bwMode="auto">
          <a:xfrm>
            <a:off x="3581400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581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5" name="Line 39"/>
          <p:cNvSpPr>
            <a:spLocks noChangeShapeType="1"/>
          </p:cNvSpPr>
          <p:nvPr/>
        </p:nvSpPr>
        <p:spPr bwMode="auto">
          <a:xfrm flipH="1">
            <a:off x="533400" y="53340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6" name="Line 40"/>
          <p:cNvSpPr>
            <a:spLocks noChangeShapeType="1"/>
          </p:cNvSpPr>
          <p:nvPr/>
        </p:nvSpPr>
        <p:spPr bwMode="auto">
          <a:xfrm flipH="1" flipV="1">
            <a:off x="533400" y="533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graphicFrame>
        <p:nvGraphicFramePr>
          <p:cNvPr id="4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118640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graphicFrame>
        <p:nvGraphicFramePr>
          <p:cNvPr id="5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499065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378502" y="4551334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592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Inverter</a:t>
            </a:r>
          </a:p>
        </p:txBody>
      </p:sp>
      <p:graphicFrame>
        <p:nvGraphicFramePr>
          <p:cNvPr id="1222659" name="Group 3"/>
          <p:cNvGraphicFramePr>
            <a:graphicFrameLocks noGrp="1"/>
          </p:cNvGraphicFramePr>
          <p:nvPr>
            <p:ph idx="1"/>
          </p:nvPr>
        </p:nvGraphicFramePr>
        <p:xfrm>
          <a:off x="762000" y="4267200"/>
          <a:ext cx="1524000" cy="155448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2673" name="Rectangle 17"/>
          <p:cNvSpPr>
            <a:spLocks noChangeArrowheads="1"/>
          </p:cNvSpPr>
          <p:nvPr/>
        </p:nvSpPr>
        <p:spPr bwMode="auto">
          <a:xfrm>
            <a:off x="5410200" y="1381125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Function: NOT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Called an inverter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Useful for taking the inverse of an input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12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1200" dirty="0">
                <a:latin typeface="Helvetica" charset="0"/>
              </a:rPr>
              <a:t>CMOS: complementary-symmetry metal</a:t>
            </a:r>
            <a:r>
              <a:rPr lang="en-US" sz="1200" b="1" dirty="0">
                <a:latin typeface="Helvetica" charset="0"/>
              </a:rPr>
              <a:t>–oxide–semiconductor</a:t>
            </a:r>
            <a:endParaRPr lang="en-US" sz="1200" dirty="0">
              <a:latin typeface="Helvetica" charset="0"/>
            </a:endParaRPr>
          </a:p>
        </p:txBody>
      </p:sp>
      <p:sp>
        <p:nvSpPr>
          <p:cNvPr id="1222674" name="AutoShape 18"/>
          <p:cNvSpPr>
            <a:spLocks noChangeArrowheads="1"/>
          </p:cNvSpPr>
          <p:nvPr/>
        </p:nvSpPr>
        <p:spPr bwMode="auto">
          <a:xfrm rot="5400000">
            <a:off x="6591300" y="2867025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5" name="Oval 19"/>
          <p:cNvSpPr>
            <a:spLocks noChangeArrowheads="1"/>
          </p:cNvSpPr>
          <p:nvPr/>
        </p:nvSpPr>
        <p:spPr bwMode="auto">
          <a:xfrm>
            <a:off x="7172325" y="3094038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6" name="Line 20"/>
          <p:cNvSpPr>
            <a:spLocks noChangeShapeType="1"/>
          </p:cNvSpPr>
          <p:nvPr/>
        </p:nvSpPr>
        <p:spPr bwMode="auto">
          <a:xfrm flipH="1">
            <a:off x="6105525" y="317023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7" name="Line 21"/>
          <p:cNvSpPr>
            <a:spLocks noChangeShapeType="1"/>
          </p:cNvSpPr>
          <p:nvPr/>
        </p:nvSpPr>
        <p:spPr bwMode="auto">
          <a:xfrm flipH="1" flipV="1">
            <a:off x="7324725" y="3170238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2678" name="Text Box 22"/>
          <p:cNvSpPr txBox="1">
            <a:spLocks noChangeArrowheads="1"/>
          </p:cNvSpPr>
          <p:nvPr/>
        </p:nvSpPr>
        <p:spPr bwMode="auto">
          <a:xfrm>
            <a:off x="5559425" y="2940050"/>
            <a:ext cx="42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in</a:t>
            </a:r>
          </a:p>
        </p:txBody>
      </p:sp>
      <p:sp>
        <p:nvSpPr>
          <p:cNvPr id="1222679" name="Text Box 23"/>
          <p:cNvSpPr txBox="1">
            <a:spLocks noChangeArrowheads="1"/>
          </p:cNvSpPr>
          <p:nvPr/>
        </p:nvSpPr>
        <p:spPr bwMode="auto">
          <a:xfrm>
            <a:off x="7696200" y="2905125"/>
            <a:ext cx="608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1222680" name="Text Box 24"/>
          <p:cNvSpPr txBox="1">
            <a:spLocks noChangeArrowheads="1"/>
          </p:cNvSpPr>
          <p:nvPr/>
        </p:nvSpPr>
        <p:spPr bwMode="auto">
          <a:xfrm>
            <a:off x="685800" y="5791200"/>
            <a:ext cx="1641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latin typeface="Arial" charset="0"/>
              </a:rPr>
              <a:t>Truth table</a:t>
            </a:r>
          </a:p>
        </p:txBody>
      </p:sp>
      <p:sp>
        <p:nvSpPr>
          <p:cNvPr id="20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872209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624663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447255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447256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447256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359163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77575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30029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628144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53845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453845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53845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364530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31168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-76200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71885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>
          <a:xfrm rot="5400000">
            <a:off x="469689" y="2157709"/>
            <a:ext cx="810407" cy="5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18"/>
            </p:custDataLst>
          </p:nvPr>
        </p:nvCxnSpPr>
        <p:spPr>
          <a:xfrm rot="10800000">
            <a:off x="418556" y="2127253"/>
            <a:ext cx="451945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19"/>
            </p:custDataLst>
          </p:nvPr>
        </p:nvCxnSpPr>
        <p:spPr>
          <a:xfrm>
            <a:off x="1624664" y="2127253"/>
            <a:ext cx="45902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81701" y="30051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24588" y="3200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34101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341641" y="1321988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46776" y="898954"/>
            <a:ext cx="188124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</a:rPr>
              <a:t>supply</a:t>
            </a:r>
            <a:r>
              <a:rPr lang="en-US" dirty="0" smtClean="0">
                <a:solidFill>
                  <a:srgbClr val="FFFFFF"/>
                </a:solidFill>
              </a:rPr>
              <a:t> (aka logic 1)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576" y="1688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56376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4" name="Straight Connector 3"/>
          <p:cNvCxnSpPr>
            <a:endCxn id="28" idx="0"/>
          </p:cNvCxnSpPr>
          <p:nvPr/>
        </p:nvCxnSpPr>
        <p:spPr>
          <a:xfrm>
            <a:off x="1628144" y="1538051"/>
            <a:ext cx="1885" cy="433173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4" idx="0"/>
          </p:cNvCxnSpPr>
          <p:nvPr/>
        </p:nvCxnSpPr>
        <p:spPr>
          <a:xfrm>
            <a:off x="1447256" y="2341845"/>
            <a:ext cx="406918" cy="43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3" idx="0"/>
          </p:cNvCxnSpPr>
          <p:nvPr/>
        </p:nvCxnSpPr>
        <p:spPr>
          <a:xfrm flipV="1">
            <a:off x="1447256" y="2355911"/>
            <a:ext cx="409120" cy="4213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15686" y="3248083"/>
            <a:ext cx="184950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(ground is logic 0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" y="4724400"/>
            <a:ext cx="2257232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673" grpId="0"/>
      <p:bldP spid="1222674" grpId="0" animBg="1"/>
      <p:bldP spid="1222675" grpId="0" animBg="1"/>
      <p:bldP spid="1222676" grpId="0" animBg="1"/>
      <p:bldP spid="1222677" grpId="0" animBg="1"/>
      <p:bldP spid="1222678" grpId="0"/>
      <p:bldP spid="1222679" grpId="0"/>
      <p:bldP spid="1222680" grpId="0"/>
      <p:bldP spid="2" grpId="0"/>
      <p:bldP spid="48" grpId="0"/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Inverter</a:t>
            </a:r>
          </a:p>
        </p:txBody>
      </p:sp>
      <p:graphicFrame>
        <p:nvGraphicFramePr>
          <p:cNvPr id="1222659" name="Group 3"/>
          <p:cNvGraphicFramePr>
            <a:graphicFrameLocks noGrp="1"/>
          </p:cNvGraphicFramePr>
          <p:nvPr>
            <p:ph idx="1"/>
          </p:nvPr>
        </p:nvGraphicFramePr>
        <p:xfrm>
          <a:off x="762000" y="4267200"/>
          <a:ext cx="1524000" cy="155448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2673" name="Rectangle 17"/>
          <p:cNvSpPr>
            <a:spLocks noChangeArrowheads="1"/>
          </p:cNvSpPr>
          <p:nvPr/>
        </p:nvSpPr>
        <p:spPr bwMode="auto">
          <a:xfrm>
            <a:off x="5410200" y="1381125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Function: NOT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Called an inverter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Useful for taking the inverse of an input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12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1200">
                <a:latin typeface="Helvetica" charset="0"/>
              </a:rPr>
              <a:t>CMOS: complementary-symmetry metal</a:t>
            </a:r>
            <a:r>
              <a:rPr lang="en-US" sz="1200" b="1">
                <a:latin typeface="Helvetica" charset="0"/>
              </a:rPr>
              <a:t>–oxide–semiconductor</a:t>
            </a:r>
            <a:endParaRPr lang="en-US" sz="1200">
              <a:latin typeface="Helvetica" charset="0"/>
            </a:endParaRPr>
          </a:p>
        </p:txBody>
      </p:sp>
      <p:sp>
        <p:nvSpPr>
          <p:cNvPr id="1222674" name="AutoShape 18"/>
          <p:cNvSpPr>
            <a:spLocks noChangeArrowheads="1"/>
          </p:cNvSpPr>
          <p:nvPr/>
        </p:nvSpPr>
        <p:spPr bwMode="auto">
          <a:xfrm rot="5400000">
            <a:off x="6591300" y="2867025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5" name="Oval 19"/>
          <p:cNvSpPr>
            <a:spLocks noChangeArrowheads="1"/>
          </p:cNvSpPr>
          <p:nvPr/>
        </p:nvSpPr>
        <p:spPr bwMode="auto">
          <a:xfrm>
            <a:off x="7172325" y="3094038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6" name="Line 20"/>
          <p:cNvSpPr>
            <a:spLocks noChangeShapeType="1"/>
          </p:cNvSpPr>
          <p:nvPr/>
        </p:nvSpPr>
        <p:spPr bwMode="auto">
          <a:xfrm flipH="1">
            <a:off x="6105525" y="317023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7" name="Line 21"/>
          <p:cNvSpPr>
            <a:spLocks noChangeShapeType="1"/>
          </p:cNvSpPr>
          <p:nvPr/>
        </p:nvSpPr>
        <p:spPr bwMode="auto">
          <a:xfrm flipH="1" flipV="1">
            <a:off x="7324725" y="3170238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2678" name="Text Box 22"/>
          <p:cNvSpPr txBox="1">
            <a:spLocks noChangeArrowheads="1"/>
          </p:cNvSpPr>
          <p:nvPr/>
        </p:nvSpPr>
        <p:spPr bwMode="auto">
          <a:xfrm>
            <a:off x="5559425" y="2940050"/>
            <a:ext cx="42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in</a:t>
            </a:r>
          </a:p>
        </p:txBody>
      </p:sp>
      <p:sp>
        <p:nvSpPr>
          <p:cNvPr id="1222679" name="Text Box 23"/>
          <p:cNvSpPr txBox="1">
            <a:spLocks noChangeArrowheads="1"/>
          </p:cNvSpPr>
          <p:nvPr/>
        </p:nvSpPr>
        <p:spPr bwMode="auto">
          <a:xfrm>
            <a:off x="7696200" y="2905125"/>
            <a:ext cx="608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1222680" name="Text Box 24"/>
          <p:cNvSpPr txBox="1">
            <a:spLocks noChangeArrowheads="1"/>
          </p:cNvSpPr>
          <p:nvPr/>
        </p:nvSpPr>
        <p:spPr bwMode="auto">
          <a:xfrm>
            <a:off x="685800" y="5791200"/>
            <a:ext cx="1641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Truth table</a:t>
            </a:r>
          </a:p>
        </p:txBody>
      </p:sp>
      <p:sp>
        <p:nvSpPr>
          <p:cNvPr id="20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872209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1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624663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2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447255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447256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4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447256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359163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6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77575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30029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628144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53845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453845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53845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364530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231168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-76200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37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71885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>
          <a:xfrm rot="5400000">
            <a:off x="469689" y="2157709"/>
            <a:ext cx="810407" cy="5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18"/>
            </p:custDataLst>
          </p:nvPr>
        </p:nvCxnSpPr>
        <p:spPr>
          <a:xfrm rot="10800000">
            <a:off x="418556" y="2127253"/>
            <a:ext cx="451945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19"/>
            </p:custDataLst>
          </p:nvPr>
        </p:nvCxnSpPr>
        <p:spPr>
          <a:xfrm>
            <a:off x="1624664" y="2127253"/>
            <a:ext cx="45902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281701" y="30051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24588" y="3200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34101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341641" y="1321988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46776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FFFFFF"/>
                </a:solidFill>
              </a:rPr>
              <a:t>supply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576" y="1688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56376" y="175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625962" y="2333059"/>
            <a:ext cx="1885" cy="433173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47256" y="1524000"/>
            <a:ext cx="406918" cy="43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47256" y="1538066"/>
            <a:ext cx="409120" cy="4213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246776" y="898954"/>
            <a:ext cx="188124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</a:rPr>
              <a:t>supply</a:t>
            </a:r>
            <a:r>
              <a:rPr lang="en-US" dirty="0" smtClean="0">
                <a:solidFill>
                  <a:srgbClr val="FFFFFF"/>
                </a:solidFill>
              </a:rPr>
              <a:t> (aka logic 1)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0" name="Text 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15686" y="3248083"/>
            <a:ext cx="184950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(ground is logic 0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57200" y="5257800"/>
            <a:ext cx="2257232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5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Inverter</a:t>
            </a:r>
          </a:p>
        </p:txBody>
      </p:sp>
      <p:graphicFrame>
        <p:nvGraphicFramePr>
          <p:cNvPr id="122265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099383"/>
              </p:ext>
            </p:extLst>
          </p:nvPr>
        </p:nvGraphicFramePr>
        <p:xfrm>
          <a:off x="762000" y="4267200"/>
          <a:ext cx="1524000" cy="155448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2673" name="Rectangle 17"/>
          <p:cNvSpPr>
            <a:spLocks noChangeArrowheads="1"/>
          </p:cNvSpPr>
          <p:nvPr/>
        </p:nvSpPr>
        <p:spPr bwMode="auto">
          <a:xfrm>
            <a:off x="5410200" y="1381125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Function: NOT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Called an inverter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Useful for taking the inverse of an input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12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1200" dirty="0">
                <a:latin typeface="Helvetica" charset="0"/>
              </a:rPr>
              <a:t>CMOS: complementary-symmetry metal</a:t>
            </a:r>
            <a:r>
              <a:rPr lang="en-US" sz="1200" b="1" dirty="0">
                <a:latin typeface="Helvetica" charset="0"/>
              </a:rPr>
              <a:t>–oxide–semiconductor</a:t>
            </a:r>
            <a:endParaRPr lang="en-US" sz="1200" dirty="0">
              <a:latin typeface="Helvetica" charset="0"/>
            </a:endParaRPr>
          </a:p>
        </p:txBody>
      </p:sp>
      <p:sp>
        <p:nvSpPr>
          <p:cNvPr id="1222674" name="AutoShape 18"/>
          <p:cNvSpPr>
            <a:spLocks noChangeArrowheads="1"/>
          </p:cNvSpPr>
          <p:nvPr/>
        </p:nvSpPr>
        <p:spPr bwMode="auto">
          <a:xfrm rot="5400000">
            <a:off x="6591300" y="2867025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5" name="Oval 19"/>
          <p:cNvSpPr>
            <a:spLocks noChangeArrowheads="1"/>
          </p:cNvSpPr>
          <p:nvPr/>
        </p:nvSpPr>
        <p:spPr bwMode="auto">
          <a:xfrm>
            <a:off x="7172325" y="3094038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6" name="Line 20"/>
          <p:cNvSpPr>
            <a:spLocks noChangeShapeType="1"/>
          </p:cNvSpPr>
          <p:nvPr/>
        </p:nvSpPr>
        <p:spPr bwMode="auto">
          <a:xfrm flipH="1">
            <a:off x="6105525" y="317023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2677" name="Line 21"/>
          <p:cNvSpPr>
            <a:spLocks noChangeShapeType="1"/>
          </p:cNvSpPr>
          <p:nvPr/>
        </p:nvSpPr>
        <p:spPr bwMode="auto">
          <a:xfrm flipH="1" flipV="1">
            <a:off x="7324725" y="3170238"/>
            <a:ext cx="263525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2678" name="Text Box 22"/>
          <p:cNvSpPr txBox="1">
            <a:spLocks noChangeArrowheads="1"/>
          </p:cNvSpPr>
          <p:nvPr/>
        </p:nvSpPr>
        <p:spPr bwMode="auto">
          <a:xfrm>
            <a:off x="5559425" y="2940050"/>
            <a:ext cx="42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in</a:t>
            </a:r>
          </a:p>
        </p:txBody>
      </p:sp>
      <p:sp>
        <p:nvSpPr>
          <p:cNvPr id="1222679" name="Text Box 23"/>
          <p:cNvSpPr txBox="1">
            <a:spLocks noChangeArrowheads="1"/>
          </p:cNvSpPr>
          <p:nvPr/>
        </p:nvSpPr>
        <p:spPr bwMode="auto">
          <a:xfrm>
            <a:off x="7696200" y="2905125"/>
            <a:ext cx="6080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1222680" name="Text Box 24"/>
          <p:cNvSpPr txBox="1">
            <a:spLocks noChangeArrowheads="1"/>
          </p:cNvSpPr>
          <p:nvPr/>
        </p:nvSpPr>
        <p:spPr bwMode="auto">
          <a:xfrm>
            <a:off x="685800" y="5791200"/>
            <a:ext cx="1641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Truth table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2828159" y="1295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Line 1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129846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0" name="Line 1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80560" y="2355910"/>
            <a:ext cx="145492" cy="4213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4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135212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5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133327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6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117351" y="153584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cxnSp>
        <p:nvCxnSpPr>
          <p:cNvPr id="81" name="Straight Connector 80"/>
          <p:cNvCxnSpPr/>
          <p:nvPr>
            <p:custDataLst>
              <p:tags r:id="rId6"/>
            </p:custDataLst>
          </p:nvPr>
        </p:nvCxnSpPr>
        <p:spPr>
          <a:xfrm>
            <a:off x="3129847" y="2127253"/>
            <a:ext cx="45902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828159" y="30051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071046" y="3200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980559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1828800"/>
            <a:ext cx="653022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 = 0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6" name="Text Box 3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1752600"/>
            <a:ext cx="871031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 = 1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4319328" y="1295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621015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9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609743" y="2355910"/>
            <a:ext cx="7477" cy="4213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0" name="Line 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626381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1" name="Line 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624496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2" name="Line 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471729" y="1535844"/>
            <a:ext cx="138015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cxnSp>
        <p:nvCxnSpPr>
          <p:cNvPr id="103" name="Straight Connector 102"/>
          <p:cNvCxnSpPr/>
          <p:nvPr>
            <p:custDataLst>
              <p:tags r:id="rId14"/>
            </p:custDataLst>
          </p:nvPr>
        </p:nvCxnSpPr>
        <p:spPr>
          <a:xfrm>
            <a:off x="4621016" y="2127253"/>
            <a:ext cx="45902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319328" y="30051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562215" y="3200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471728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05769" y="1828800"/>
            <a:ext cx="653022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 = 1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15369" y="1752600"/>
            <a:ext cx="871031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 = 0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Line 1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68389" y="2560085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2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620843" y="277722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3" name="Line 1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443435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7" name="Line 1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443436" y="277722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8" name="Line 2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443436" y="234184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9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355343" y="2341844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0" name="Line 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873755" y="1754087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7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626209" y="131981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8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624324" y="1971224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9" name="Line 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450025" y="1536949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0" name="Line 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450025" y="197122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1" name="Line 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450025" y="153694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2" name="Line 1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360710" y="1536949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3" name="Oval 1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227348" y="1718815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4" name="Text Box 3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-80020" y="1858796"/>
            <a:ext cx="414176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in</a:t>
            </a:r>
          </a:p>
        </p:txBody>
      </p:sp>
      <p:sp>
        <p:nvSpPr>
          <p:cNvPr id="95" name="Text Box 3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168065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96" name="Straight Connector 95"/>
          <p:cNvCxnSpPr/>
          <p:nvPr>
            <p:custDataLst>
              <p:tags r:id="rId33"/>
            </p:custDataLst>
          </p:nvPr>
        </p:nvCxnSpPr>
        <p:spPr>
          <a:xfrm rot="5400000">
            <a:off x="465869" y="2157709"/>
            <a:ext cx="810407" cy="5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>
            <p:custDataLst>
              <p:tags r:id="rId34"/>
            </p:custDataLst>
          </p:nvPr>
        </p:nvCxnSpPr>
        <p:spPr>
          <a:xfrm rot="10800000">
            <a:off x="414736" y="2127253"/>
            <a:ext cx="451945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>
            <p:custDataLst>
              <p:tags r:id="rId35"/>
            </p:custDataLst>
          </p:nvPr>
        </p:nvCxnSpPr>
        <p:spPr>
          <a:xfrm>
            <a:off x="1620844" y="2127253"/>
            <a:ext cx="459021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277881" y="30051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520768" y="3200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430281" y="31242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Line 1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1337821" y="1321988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15" name="Text Box 3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242956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FFFFFF"/>
                </a:solidFill>
              </a:rPr>
              <a:t>supply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Text Box 3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242956" y="898954"/>
            <a:ext cx="188124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</a:rPr>
              <a:t>supply</a:t>
            </a:r>
            <a:r>
              <a:rPr lang="en-US" dirty="0" smtClean="0">
                <a:solidFill>
                  <a:srgbClr val="FFFFFF"/>
                </a:solidFill>
              </a:rPr>
              <a:t> (aka logic 1)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2" name="Text Box 3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111866" y="3248083"/>
            <a:ext cx="1849504" cy="415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(ground is logic 0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8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NAND Gate</a:t>
            </a:r>
          </a:p>
        </p:txBody>
      </p:sp>
      <p:graphicFrame>
        <p:nvGraphicFramePr>
          <p:cNvPr id="12247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25731"/>
              </p:ext>
            </p:extLst>
          </p:nvPr>
        </p:nvGraphicFramePr>
        <p:xfrm>
          <a:off x="304825" y="4067700"/>
          <a:ext cx="1600200" cy="25908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4733" name="Rectangle 29"/>
          <p:cNvSpPr>
            <a:spLocks noChangeArrowheads="1"/>
          </p:cNvSpPr>
          <p:nvPr/>
        </p:nvSpPr>
        <p:spPr bwMode="auto">
          <a:xfrm>
            <a:off x="4495800" y="1017588"/>
            <a:ext cx="41148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Function: NAND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>
              <a:latin typeface="Helvetica" charset="0"/>
            </a:endParaRPr>
          </a:p>
        </p:txBody>
      </p:sp>
      <p:sp>
        <p:nvSpPr>
          <p:cNvPr id="1224734" name="AutoShape 30"/>
          <p:cNvSpPr>
            <a:spLocks noChangeArrowheads="1"/>
          </p:cNvSpPr>
          <p:nvPr/>
        </p:nvSpPr>
        <p:spPr bwMode="auto">
          <a:xfrm>
            <a:off x="5486400" y="2160588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4735" name="Line 31"/>
          <p:cNvSpPr>
            <a:spLocks noChangeShapeType="1"/>
          </p:cNvSpPr>
          <p:nvPr/>
        </p:nvSpPr>
        <p:spPr bwMode="auto">
          <a:xfrm flipH="1">
            <a:off x="5181600" y="231298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36" name="Line 32"/>
          <p:cNvSpPr>
            <a:spLocks noChangeShapeType="1"/>
          </p:cNvSpPr>
          <p:nvPr/>
        </p:nvSpPr>
        <p:spPr bwMode="auto">
          <a:xfrm flipH="1">
            <a:off x="5181600" y="269398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37" name="Text Box 33"/>
          <p:cNvSpPr txBox="1">
            <a:spLocks noChangeArrowheads="1"/>
          </p:cNvSpPr>
          <p:nvPr/>
        </p:nvSpPr>
        <p:spPr bwMode="auto">
          <a:xfrm>
            <a:off x="4800600" y="238918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1224738" name="Text Box 34"/>
          <p:cNvSpPr txBox="1">
            <a:spLocks noChangeArrowheads="1"/>
          </p:cNvSpPr>
          <p:nvPr/>
        </p:nvSpPr>
        <p:spPr bwMode="auto">
          <a:xfrm>
            <a:off x="4800600" y="200818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224739" name="Oval 35"/>
          <p:cNvSpPr>
            <a:spLocks noChangeArrowheads="1"/>
          </p:cNvSpPr>
          <p:nvPr/>
        </p:nvSpPr>
        <p:spPr bwMode="auto">
          <a:xfrm>
            <a:off x="6324600" y="241617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4740" name="Line 36"/>
          <p:cNvSpPr>
            <a:spLocks noChangeShapeType="1"/>
          </p:cNvSpPr>
          <p:nvPr/>
        </p:nvSpPr>
        <p:spPr bwMode="auto">
          <a:xfrm flipH="1">
            <a:off x="6478587" y="249396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4741" name="Text Box 37"/>
          <p:cNvSpPr txBox="1">
            <a:spLocks noChangeArrowheads="1"/>
          </p:cNvSpPr>
          <p:nvPr/>
        </p:nvSpPr>
        <p:spPr bwMode="auto">
          <a:xfrm>
            <a:off x="6858000" y="216058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28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450756" y="3542291"/>
            <a:ext cx="486954" cy="5511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9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03210" y="3759429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0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25802" y="332405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1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25803" y="3759429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2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025803" y="3324051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3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937710" y="332405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4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456122" y="2736293"/>
            <a:ext cx="47146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5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26788" y="1295140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6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206691" y="2953430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7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32392" y="2519155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8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32392" y="2953430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39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032392" y="251915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0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43077" y="2519155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2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261613" y="1293554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3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084650" y="3293733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73262" y="2109188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9200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 smtClean="0">
                <a:solidFill>
                  <a:srgbClr val="FFFFFF"/>
                </a:solidFill>
                <a:latin typeface="+mj-lt"/>
              </a:rPr>
              <a:t>supply</a:t>
            </a:r>
            <a:endParaRPr lang="en-US" baseline="-25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91083" y="2452463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Line 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37077" y="1728313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547127" y="1511175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0" name="Line 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47127" y="1945450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1" name="Line 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47127" y="1511174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2" name="Line 1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457812" y="1511175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3" name="Oval 1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24450" y="1693041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50127" y="1444482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721422" y="1956528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6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527113" y="2288315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529366" y="1293553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8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939655" y="1726726"/>
            <a:ext cx="18737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59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349705" y="1509588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0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349705" y="1943863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1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349705" y="1509587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2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260390" y="1509588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3" name="Oval 1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127028" y="1691454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4" name="Text Box 3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52705" y="144289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5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1524000" y="1954941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6" name="Line 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209800" y="2302016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7" name="Line 1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447371" y="1291967"/>
            <a:ext cx="548102" cy="1586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433515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FFFFFF"/>
                </a:solidFill>
              </a:rPr>
              <a:t>supply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863725" y="3962400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106612" y="415766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016125" y="4081462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562680" y="1524000"/>
            <a:ext cx="406918" cy="43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562680" y="1538066"/>
            <a:ext cx="409120" cy="4213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371600" y="1524000"/>
            <a:ext cx="406918" cy="43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1371600" y="1538066"/>
            <a:ext cx="409120" cy="4213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209800" y="2538627"/>
            <a:ext cx="1885" cy="433173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209800" y="3352800"/>
            <a:ext cx="1885" cy="433173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295400" y="2373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295400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82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9812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200400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6096000"/>
            <a:ext cx="2305412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698500"/>
          </a:xfrm>
        </p:spPr>
        <p:txBody>
          <a:bodyPr>
            <a:normAutofit fontScale="90000"/>
          </a:bodyPr>
          <a:lstStyle/>
          <a:p>
            <a:r>
              <a:rPr lang="en-US" dirty="0"/>
              <a:t>NOR Gate</a:t>
            </a:r>
          </a:p>
        </p:txBody>
      </p:sp>
      <p:graphicFrame>
        <p:nvGraphicFramePr>
          <p:cNvPr id="1255477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9342420"/>
              </p:ext>
            </p:extLst>
          </p:nvPr>
        </p:nvGraphicFramePr>
        <p:xfrm>
          <a:off x="365775" y="4114800"/>
          <a:ext cx="1371600" cy="2639060"/>
        </p:xfrm>
        <a:graphic>
          <a:graphicData uri="http://schemas.openxmlformats.org/drawingml/2006/table">
            <a:tbl>
              <a:tblPr/>
              <a:tblGrid>
                <a:gridCol w="360363"/>
                <a:gridCol w="325437"/>
                <a:gridCol w="6858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55503" name="Rectangle 79"/>
          <p:cNvSpPr>
            <a:spLocks noChangeArrowheads="1"/>
          </p:cNvSpPr>
          <p:nvPr/>
        </p:nvSpPr>
        <p:spPr bwMode="auto">
          <a:xfrm>
            <a:off x="4800600" y="952864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Function: NOR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Symbol: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2800" dirty="0">
              <a:latin typeface="Helvetica" charset="0"/>
            </a:endParaRPr>
          </a:p>
        </p:txBody>
      </p:sp>
      <p:sp>
        <p:nvSpPr>
          <p:cNvPr id="1255504" name="AutoShape 80"/>
          <p:cNvSpPr>
            <a:spLocks noChangeArrowheads="1"/>
          </p:cNvSpPr>
          <p:nvPr/>
        </p:nvSpPr>
        <p:spPr bwMode="auto">
          <a:xfrm flipH="1">
            <a:off x="5432425" y="2159773"/>
            <a:ext cx="1022350" cy="889000"/>
          </a:xfrm>
          <a:prstGeom prst="moon">
            <a:avLst>
              <a:gd name="adj" fmla="val 7169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5505" name="Line 81"/>
          <p:cNvSpPr>
            <a:spLocks noChangeShapeType="1"/>
          </p:cNvSpPr>
          <p:nvPr/>
        </p:nvSpPr>
        <p:spPr bwMode="auto">
          <a:xfrm flipH="1">
            <a:off x="5351463" y="242964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06" name="Line 82"/>
          <p:cNvSpPr>
            <a:spLocks noChangeShapeType="1"/>
          </p:cNvSpPr>
          <p:nvPr/>
        </p:nvSpPr>
        <p:spPr bwMode="auto">
          <a:xfrm flipH="1">
            <a:off x="5351463" y="281064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07" name="Text Box 83"/>
          <p:cNvSpPr txBox="1">
            <a:spLocks noChangeArrowheads="1"/>
          </p:cNvSpPr>
          <p:nvPr/>
        </p:nvSpPr>
        <p:spPr bwMode="auto">
          <a:xfrm>
            <a:off x="4970463" y="250584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1255508" name="Text Box 84"/>
          <p:cNvSpPr txBox="1">
            <a:spLocks noChangeArrowheads="1"/>
          </p:cNvSpPr>
          <p:nvPr/>
        </p:nvSpPr>
        <p:spPr bwMode="auto">
          <a:xfrm>
            <a:off x="4970463" y="212484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255509" name="Oval 85"/>
          <p:cNvSpPr>
            <a:spLocks noChangeArrowheads="1"/>
          </p:cNvSpPr>
          <p:nvPr/>
        </p:nvSpPr>
        <p:spPr bwMode="auto">
          <a:xfrm>
            <a:off x="6465888" y="2532835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5510" name="Line 86"/>
          <p:cNvSpPr>
            <a:spLocks noChangeShapeType="1"/>
          </p:cNvSpPr>
          <p:nvPr/>
        </p:nvSpPr>
        <p:spPr bwMode="auto">
          <a:xfrm flipH="1">
            <a:off x="6619875" y="261062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5511" name="Text Box 87"/>
          <p:cNvSpPr txBox="1">
            <a:spLocks noChangeArrowheads="1"/>
          </p:cNvSpPr>
          <p:nvPr/>
        </p:nvSpPr>
        <p:spPr bwMode="auto">
          <a:xfrm>
            <a:off x="6999288" y="227724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latin typeface="Arial" charset="0"/>
              </a:rPr>
              <a:t>out</a:t>
            </a:r>
          </a:p>
        </p:txBody>
      </p:sp>
      <p:sp>
        <p:nvSpPr>
          <p:cNvPr id="63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059448" y="1727665"/>
            <a:ext cx="405804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4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818335" y="1298901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5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640927" y="1516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6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640928" y="1514936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7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640928" y="1950315"/>
            <a:ext cx="177408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8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552835" y="1516040"/>
            <a:ext cx="1223" cy="43537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69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071247" y="2538073"/>
            <a:ext cx="353592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341913" y="3745262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1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821816" y="1937351"/>
            <a:ext cx="1885" cy="3846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2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647517" y="232093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3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647517" y="232093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4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647517" y="275521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5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558202" y="232093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6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2424840" y="2500598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7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515379" y="1283360"/>
            <a:ext cx="514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99775" y="148462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38512" y="2736275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out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2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8400" y="898954"/>
            <a:ext cx="708615" cy="396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>
              <a:lnSpc>
                <a:spcPct val="116000"/>
              </a:lnSpc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V</a:t>
            </a:r>
            <a:r>
              <a:rPr lang="en-US" baseline="-25000" dirty="0" err="1">
                <a:solidFill>
                  <a:srgbClr val="FFFFFF"/>
                </a:solidFill>
              </a:rPr>
              <a:t>supply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3" name="Text 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06208" y="2265485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752202" y="3546053"/>
            <a:ext cx="310294" cy="1102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5" name="Line 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162252" y="3328914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6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162252" y="3328915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7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162252" y="3763191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8" name="Line 1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072937" y="3328914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89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65252" y="3296000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36547" y="2985565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1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142238" y="2985566"/>
            <a:ext cx="1444687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2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144491" y="3764777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3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1554779" y="3548742"/>
            <a:ext cx="32073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4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964830" y="3330501"/>
            <a:ext cx="1224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5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1964830" y="3330502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6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1964830" y="3764778"/>
            <a:ext cx="177408" cy="1103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7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1875515" y="3330501"/>
            <a:ext cx="1223" cy="435379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98" name="Text Box 3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267830" y="3297587"/>
            <a:ext cx="359673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9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139125" y="2987152"/>
            <a:ext cx="3113" cy="3333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0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824925" y="2756314"/>
            <a:ext cx="1224" cy="2171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103" name="Oval 1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flipV="1">
            <a:off x="2443925" y="1698151"/>
            <a:ext cx="90539" cy="73849"/>
          </a:xfrm>
          <a:prstGeom prst="ellips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>
              <a:ln w="28575">
                <a:solidFill>
                  <a:schemeClr val="tx1"/>
                </a:solidFill>
              </a:ln>
              <a:latin typeface="+mn-l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787525" y="39957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030412" y="4191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939925" y="41148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006725" y="3995738"/>
            <a:ext cx="6508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249612" y="41910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159125" y="41148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819768" y="1538051"/>
            <a:ext cx="1885" cy="433173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200400" y="3352800"/>
            <a:ext cx="406918" cy="43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200400" y="3366866"/>
            <a:ext cx="409120" cy="4213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827464" y="2323141"/>
            <a:ext cx="1885" cy="433173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981200" y="3298422"/>
            <a:ext cx="406918" cy="43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981200" y="3312488"/>
            <a:ext cx="409120" cy="4213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984314" y="1371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984314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447800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590800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506757" y="25380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1" name="Oval 80"/>
          <p:cNvSpPr/>
          <p:nvPr/>
        </p:nvSpPr>
        <p:spPr>
          <a:xfrm>
            <a:off x="0" y="4572000"/>
            <a:ext cx="2305412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78" grpId="0"/>
      <p:bldP spid="8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 (Revisited)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81915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NAND and NOR are universal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Can implement any function with NAND or just NOR gates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useful for manufacturing</a:t>
            </a:r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23368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21844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24161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331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</a:t>
            </a:r>
            <a:r>
              <a:rPr lang="en-US" dirty="0" smtClean="0"/>
              <a:t>Functions (Revisited)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38200"/>
            <a:ext cx="7770813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2000"/>
              </a:lnSpc>
            </a:pPr>
            <a:r>
              <a:rPr lang="en-US" sz="2800" dirty="0"/>
              <a:t>NOT: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AND:</a:t>
            </a:r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OR:</a:t>
            </a:r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 smtClean="0"/>
          </a:p>
          <a:p>
            <a:pPr>
              <a:lnSpc>
                <a:spcPct val="82000"/>
              </a:lnSpc>
            </a:pPr>
            <a:endParaRPr lang="en-US" sz="2800" dirty="0"/>
          </a:p>
          <a:p>
            <a:pPr>
              <a:lnSpc>
                <a:spcPct val="82000"/>
              </a:lnSpc>
            </a:pPr>
            <a:r>
              <a:rPr lang="en-US" sz="2800" dirty="0"/>
              <a:t>NAND and NOR are universal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Can implement any function with NAND or just NOR gates</a:t>
            </a:r>
          </a:p>
          <a:p>
            <a:pPr lvl="1">
              <a:lnSpc>
                <a:spcPct val="82000"/>
              </a:lnSpc>
            </a:pPr>
            <a:r>
              <a:rPr lang="en-US" sz="2400" dirty="0"/>
              <a:t>useful for </a:t>
            </a:r>
            <a:r>
              <a:rPr lang="en-US" sz="2400" dirty="0" smtClean="0"/>
              <a:t>manufacturing</a:t>
            </a:r>
          </a:p>
        </p:txBody>
      </p:sp>
      <p:grpSp>
        <p:nvGrpSpPr>
          <p:cNvPr id="1257476" name="Group 4"/>
          <p:cNvGrpSpPr>
            <a:grpSpLocks/>
          </p:cNvGrpSpPr>
          <p:nvPr/>
        </p:nvGrpSpPr>
        <p:grpSpPr bwMode="auto">
          <a:xfrm>
            <a:off x="2336800" y="1947862"/>
            <a:ext cx="1446213" cy="685800"/>
            <a:chOff x="1056" y="1584"/>
            <a:chExt cx="911" cy="432"/>
          </a:xfrm>
        </p:grpSpPr>
        <p:sp>
          <p:nvSpPr>
            <p:cNvPr id="1257477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1" name="Group 9"/>
          <p:cNvGrpSpPr>
            <a:grpSpLocks/>
          </p:cNvGrpSpPr>
          <p:nvPr/>
        </p:nvGrpSpPr>
        <p:grpSpPr bwMode="auto">
          <a:xfrm>
            <a:off x="2184400" y="957262"/>
            <a:ext cx="1482725" cy="533400"/>
            <a:chOff x="3654" y="1680"/>
            <a:chExt cx="934" cy="336"/>
          </a:xfrm>
        </p:grpSpPr>
        <p:sp>
          <p:nvSpPr>
            <p:cNvPr id="1257482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3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57486" name="Group 14"/>
          <p:cNvGrpSpPr>
            <a:grpSpLocks/>
          </p:cNvGrpSpPr>
          <p:nvPr/>
        </p:nvGrpSpPr>
        <p:grpSpPr bwMode="auto">
          <a:xfrm>
            <a:off x="2416175" y="3200400"/>
            <a:ext cx="1295400" cy="812800"/>
            <a:chOff x="4685" y="3035"/>
            <a:chExt cx="816" cy="512"/>
          </a:xfrm>
        </p:grpSpPr>
        <p:sp>
          <p:nvSpPr>
            <p:cNvPr id="1257487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57490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876800" y="2016919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4572000" y="21693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4572000" y="25503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294187" y="22455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294187" y="18645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5715000" y="227250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5868988" y="2350294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5934075" y="2083594"/>
            <a:ext cx="1482725" cy="533400"/>
            <a:chOff x="3654" y="1680"/>
            <a:chExt cx="934" cy="336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2" name="Group 34"/>
          <p:cNvGrpSpPr>
            <a:grpSpLocks/>
          </p:cNvGrpSpPr>
          <p:nvPr/>
        </p:nvGrpSpPr>
        <p:grpSpPr bwMode="auto">
          <a:xfrm>
            <a:off x="5791200" y="3312319"/>
            <a:ext cx="1482725" cy="533400"/>
            <a:chOff x="3654" y="1680"/>
            <a:chExt cx="934" cy="336"/>
          </a:xfrm>
        </p:grpSpPr>
        <p:sp>
          <p:nvSpPr>
            <p:cNvPr id="33" name="AutoShape 35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370387" y="34647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4370387" y="30837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</a:p>
        </p:txBody>
      </p:sp>
      <p:sp>
        <p:nvSpPr>
          <p:cNvPr id="39" name="AutoShape 49"/>
          <p:cNvSpPr>
            <a:spLocks noChangeArrowheads="1"/>
          </p:cNvSpPr>
          <p:nvPr/>
        </p:nvSpPr>
        <p:spPr bwMode="auto">
          <a:xfrm>
            <a:off x="4876800" y="950119"/>
            <a:ext cx="838200" cy="685800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Line 50"/>
          <p:cNvSpPr>
            <a:spLocks noChangeShapeType="1"/>
          </p:cNvSpPr>
          <p:nvPr/>
        </p:nvSpPr>
        <p:spPr bwMode="auto">
          <a:xfrm flipH="1">
            <a:off x="4572000" y="11025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51"/>
          <p:cNvSpPr>
            <a:spLocks noChangeShapeType="1"/>
          </p:cNvSpPr>
          <p:nvPr/>
        </p:nvSpPr>
        <p:spPr bwMode="auto">
          <a:xfrm flipH="1">
            <a:off x="4572000" y="1483519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Oval 53"/>
          <p:cNvSpPr>
            <a:spLocks noChangeArrowheads="1"/>
          </p:cNvSpPr>
          <p:nvPr/>
        </p:nvSpPr>
        <p:spPr bwMode="auto">
          <a:xfrm>
            <a:off x="5715000" y="120570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Line 54"/>
          <p:cNvSpPr>
            <a:spLocks noChangeShapeType="1"/>
          </p:cNvSpPr>
          <p:nvPr/>
        </p:nvSpPr>
        <p:spPr bwMode="auto">
          <a:xfrm flipH="1">
            <a:off x="5868988" y="1283494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Line 60"/>
          <p:cNvSpPr>
            <a:spLocks noChangeShapeType="1"/>
          </p:cNvSpPr>
          <p:nvPr/>
        </p:nvSpPr>
        <p:spPr bwMode="auto">
          <a:xfrm>
            <a:off x="4572000" y="1102519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Line 61"/>
          <p:cNvSpPr>
            <a:spLocks noChangeShapeType="1"/>
          </p:cNvSpPr>
          <p:nvPr/>
        </p:nvSpPr>
        <p:spPr bwMode="auto">
          <a:xfrm flipH="1">
            <a:off x="4419600" y="1254919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AutoShape 15"/>
          <p:cNvSpPr>
            <a:spLocks noChangeArrowheads="1"/>
          </p:cNvSpPr>
          <p:nvPr/>
        </p:nvSpPr>
        <p:spPr bwMode="auto">
          <a:xfrm flipH="1">
            <a:off x="4791742" y="3171362"/>
            <a:ext cx="833511" cy="812199"/>
          </a:xfrm>
          <a:prstGeom prst="moon">
            <a:avLst>
              <a:gd name="adj" fmla="val 7169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flipH="1">
            <a:off x="4725118" y="3417243"/>
            <a:ext cx="2494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H="1">
            <a:off x="4725118" y="3766234"/>
            <a:ext cx="2494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5644120" y="3499577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4294187" y="9144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798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Logic Gates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1038" y="1041400"/>
            <a:ext cx="4422775" cy="5445125"/>
          </a:xfrm>
        </p:spPr>
        <p:txBody>
          <a:bodyPr/>
          <a:lstStyle/>
          <a:p>
            <a:r>
              <a:rPr lang="en-US" sz="2800"/>
              <a:t>One can buy gates separately</a:t>
            </a:r>
          </a:p>
          <a:p>
            <a:pPr lvl="1"/>
            <a:r>
              <a:rPr lang="en-US" sz="2400"/>
              <a:t>ex. 74xxx series of integrated circuits</a:t>
            </a:r>
          </a:p>
          <a:p>
            <a:pPr lvl="1"/>
            <a:r>
              <a:rPr lang="en-US" sz="2400"/>
              <a:t>cost ~$1 per chip, mostly for packaging and testing</a:t>
            </a:r>
          </a:p>
          <a:p>
            <a:endParaRPr lang="en-US" sz="2800"/>
          </a:p>
          <a:p>
            <a:r>
              <a:rPr lang="en-US" sz="2800"/>
              <a:t>Cumbersome, but possible to build devices using gates put together manually</a:t>
            </a:r>
          </a:p>
        </p:txBody>
      </p:sp>
      <p:pic>
        <p:nvPicPr>
          <p:cNvPr id="1300484" name="Picture 4" descr="The image “http://upload.wikimedia.org/wikipedia/commons/thumb/2/26/7400.jpg/180px-7400.jp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87488"/>
            <a:ext cx="34591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2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Then and Now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23183"/>
            <a:ext cx="4984750" cy="2055813"/>
          </a:xfrm>
        </p:spPr>
        <p:txBody>
          <a:bodyPr/>
          <a:lstStyle/>
          <a:p>
            <a:r>
              <a:rPr lang="en-US" sz="2800" dirty="0"/>
              <a:t>The first transistor</a:t>
            </a:r>
          </a:p>
          <a:p>
            <a:pPr lvl="1"/>
            <a:r>
              <a:rPr lang="en-US" sz="2400" dirty="0"/>
              <a:t>on a workbench at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AT</a:t>
            </a:r>
            <a:r>
              <a:rPr lang="en-US" sz="2400" dirty="0"/>
              <a:t>&amp;T Bell Labs in </a:t>
            </a:r>
            <a:r>
              <a:rPr lang="en-US" sz="2400" dirty="0" smtClean="0"/>
              <a:t>1947</a:t>
            </a:r>
          </a:p>
          <a:p>
            <a:pPr lvl="1"/>
            <a:r>
              <a:rPr lang="en-US" sz="2400" dirty="0"/>
              <a:t>Bardeen, Brattain, and Shockley</a:t>
            </a:r>
          </a:p>
        </p:txBody>
      </p:sp>
      <p:pic>
        <p:nvPicPr>
          <p:cNvPr id="1220612" name="Picture 4" descr="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5350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4493503" y="4523183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800" dirty="0">
                <a:latin typeface="Helvetica" charset="0"/>
              </a:rPr>
              <a:t>An Intel </a:t>
            </a:r>
            <a:r>
              <a:rPr lang="en-US" sz="2800" dirty="0" err="1" smtClean="0">
                <a:latin typeface="Helvetica" charset="0"/>
              </a:rPr>
              <a:t>Westmere</a:t>
            </a:r>
            <a:endParaRPr lang="en-US" sz="2800" dirty="0">
              <a:latin typeface="Helvetica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1.17 billion transistors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240 square millimeters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dirty="0" smtClean="0">
                <a:latin typeface="Helvetica" charset="0"/>
              </a:rPr>
              <a:t>Six processing cores</a:t>
            </a:r>
            <a:endParaRPr lang="en-US" dirty="0">
              <a:latin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923" y="1072621"/>
            <a:ext cx="5053077" cy="2695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738" y="3796237"/>
            <a:ext cx="3789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www.theregister.co.uk</a:t>
            </a:r>
            <a:r>
              <a:rPr lang="en-US" sz="1000" dirty="0"/>
              <a:t>/2010/02/03/</a:t>
            </a:r>
            <a:r>
              <a:rPr lang="en-US" sz="1000" dirty="0" err="1"/>
              <a:t>intel_westmere_ep_preview</a:t>
            </a:r>
            <a:r>
              <a:rPr lang="en-US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163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Picture: Abstraction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Hide complexity through simple abstractions</a:t>
            </a:r>
            <a:endParaRPr lang="en-US" dirty="0"/>
          </a:p>
          <a:p>
            <a:pPr lvl="1"/>
            <a:r>
              <a:rPr lang="en-US" dirty="0" smtClean="0"/>
              <a:t>Simplicity</a:t>
            </a:r>
          </a:p>
          <a:p>
            <a:pPr lvl="2"/>
            <a:r>
              <a:rPr lang="en-US" dirty="0" smtClean="0"/>
              <a:t>Box diagram represents inputs and outputs</a:t>
            </a:r>
          </a:p>
          <a:p>
            <a:pPr lvl="1"/>
            <a:r>
              <a:rPr lang="en-US" dirty="0" smtClean="0"/>
              <a:t>Complexity</a:t>
            </a:r>
          </a:p>
          <a:p>
            <a:pPr lvl="2"/>
            <a:r>
              <a:rPr lang="en-US" dirty="0" smtClean="0"/>
              <a:t>Hides underlying NMOS- and PMOS-transistors and atomic interactions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3429000"/>
            <a:ext cx="3046446" cy="2514600"/>
            <a:chOff x="0" y="3429000"/>
            <a:chExt cx="3046446" cy="2514600"/>
          </a:xfrm>
        </p:grpSpPr>
        <p:sp>
          <p:nvSpPr>
            <p:cNvPr id="28" name="Line 1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895073" y="4904541"/>
              <a:ext cx="486954" cy="5511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47527" y="5121679"/>
              <a:ext cx="1224" cy="2171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 type="oval"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4" name="Line 1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470119" y="4686300"/>
              <a:ext cx="1223" cy="43537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470120" y="5121679"/>
              <a:ext cx="177408" cy="1103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6" name="Line 2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1470120" y="4686301"/>
              <a:ext cx="177408" cy="110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7" name="Line 2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1382027" y="4686300"/>
              <a:ext cx="1223" cy="43537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8" name="Line 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900439" y="4098543"/>
              <a:ext cx="353592" cy="1102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1652893" y="3664267"/>
              <a:ext cx="1224" cy="217138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oval"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1651008" y="4315680"/>
              <a:ext cx="1885" cy="384687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1476709" y="3881405"/>
              <a:ext cx="1224" cy="435379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3" name="Line 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476709" y="4315680"/>
              <a:ext cx="177408" cy="1103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8" name="Line 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1476709" y="3881404"/>
              <a:ext cx="177408" cy="1103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59" name="Line 1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387394" y="3881405"/>
              <a:ext cx="1223" cy="435379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0" name="Oval 1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54032" y="4063271"/>
              <a:ext cx="90539" cy="73849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4" name="Line 1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627104" y="5354358"/>
              <a:ext cx="149128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5" name="Line 1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893366" y="3664267"/>
              <a:ext cx="1225022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endParaRPr lang="en-US">
                <a:ln w="28575">
                  <a:solidFill>
                    <a:schemeClr val="tx1"/>
                  </a:solidFill>
                </a:ln>
                <a:latin typeface="+mn-lt"/>
              </a:endParaRPr>
            </a:p>
          </p:txBody>
        </p:sp>
        <p:sp>
          <p:nvSpPr>
            <p:cNvPr id="66" name="Text Box 30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0" y="4334506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>
                  <a:solidFill>
                    <a:srgbClr val="FFFFFF"/>
                  </a:solidFill>
                  <a:latin typeface="+mj-lt"/>
                </a:rPr>
                <a:t>in</a:t>
              </a:r>
            </a:p>
          </p:txBody>
        </p:sp>
        <p:sp>
          <p:nvSpPr>
            <p:cNvPr id="67" name="Text Box 3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438308" y="4303485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out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8" name="Text Box 30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1356" y="3589351"/>
              <a:ext cx="667194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Vdd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9" name="Text Box 30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81255" y="5338817"/>
              <a:ext cx="58338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Vss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cxnSp>
          <p:nvCxnSpPr>
            <p:cNvPr id="70" name="Straight Connector 69"/>
            <p:cNvCxnSpPr/>
            <p:nvPr>
              <p:custDataLst>
                <p:tags r:id="rId50"/>
              </p:custDataLst>
            </p:nvPr>
          </p:nvCxnSpPr>
          <p:spPr>
            <a:xfrm rot="5400000">
              <a:off x="492553" y="4502165"/>
              <a:ext cx="810407" cy="53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>
              <p:custDataLst>
                <p:tags r:id="rId51"/>
              </p:custDataLst>
            </p:nvPr>
          </p:nvCxnSpPr>
          <p:spPr>
            <a:xfrm flipH="1" flipV="1">
              <a:off x="360840" y="4451809"/>
              <a:ext cx="532526" cy="19900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>
              <p:custDataLst>
                <p:tags r:id="rId52"/>
              </p:custDataLst>
            </p:nvPr>
          </p:nvCxnSpPr>
          <p:spPr>
            <a:xfrm>
              <a:off x="1647528" y="4471709"/>
              <a:ext cx="94171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49233" y="3429000"/>
              <a:ext cx="2049586" cy="2514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6172200"/>
            <a:ext cx="2897921" cy="533399"/>
            <a:chOff x="0" y="6172200"/>
            <a:chExt cx="2897921" cy="533399"/>
          </a:xfrm>
        </p:grpSpPr>
        <p:sp>
          <p:nvSpPr>
            <p:cNvPr id="75" name="Line 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1849572" y="6457981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6" name="AutoShape 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5400000">
              <a:off x="1121853" y="6134100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7" name="Oval 1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01291" y="6359525"/>
              <a:ext cx="152400" cy="15240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8" name="Line 1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461075" y="6435726"/>
              <a:ext cx="63220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9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0" y="6190342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>
                  <a:solidFill>
                    <a:srgbClr val="FFFFFF"/>
                  </a:solidFill>
                  <a:latin typeface="+mj-lt"/>
                </a:rPr>
                <a:t>in</a:t>
              </a:r>
            </a:p>
          </p:txBody>
        </p:sp>
        <p:sp>
          <p:nvSpPr>
            <p:cNvPr id="80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289783" y="6190342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eaLnBrk="1" hangingPunct="1">
                <a:lnSpc>
                  <a:spcPct val="116000"/>
                </a:lnSpc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out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07689" y="5714073"/>
            <a:ext cx="2567868" cy="1183852"/>
            <a:chOff x="3907689" y="5714073"/>
            <a:chExt cx="2567868" cy="1183852"/>
          </a:xfrm>
        </p:grpSpPr>
        <p:sp>
          <p:nvSpPr>
            <p:cNvPr id="63" name="TextBox 62"/>
            <p:cNvSpPr txBox="1"/>
            <p:nvPr/>
          </p:nvSpPr>
          <p:spPr bwMode="auto">
            <a:xfrm>
              <a:off x="5867400" y="6056075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out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525272" y="5943599"/>
              <a:ext cx="1062161" cy="7912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Line 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200631" y="5967201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Line 6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239188" y="6321474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197348" y="6685869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3934922" y="5714073"/>
              <a:ext cx="329235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3907689" y="6019800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87" name="TextBox 86"/>
            <p:cNvSpPr txBox="1"/>
            <p:nvPr/>
          </p:nvSpPr>
          <p:spPr bwMode="auto">
            <a:xfrm>
              <a:off x="3962400" y="6400800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8" name="Line 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5597469" y="6319044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76600" y="3276600"/>
            <a:ext cx="5942878" cy="2514600"/>
            <a:chOff x="3276600" y="3276600"/>
            <a:chExt cx="5942878" cy="2514600"/>
          </a:xfrm>
        </p:grpSpPr>
        <p:sp>
          <p:nvSpPr>
            <p:cNvPr id="30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39833" y="3640168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380165" y="3792568"/>
              <a:ext cx="2361256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433446" y="417356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574858" y="3976718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1336" y="4791706"/>
              <a:ext cx="838200" cy="685801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4949" y="4944106"/>
              <a:ext cx="307975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80165" y="5325106"/>
              <a:ext cx="972758" cy="1588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186360" y="5129844"/>
              <a:ext cx="1696472" cy="4762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472740" y="4190664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6882832" y="4421188"/>
              <a:ext cx="666107" cy="1871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882832" y="4785977"/>
              <a:ext cx="666108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415713" y="4597063"/>
              <a:ext cx="603251" cy="793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AutoShap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705727" y="3849687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5165" y="4075112"/>
              <a:ext cx="152400" cy="152400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044949" y="4151313"/>
              <a:ext cx="632204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5400000" flipH="1">
              <a:off x="6718795" y="4950013"/>
              <a:ext cx="348629" cy="20556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5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3657134" y="4542302"/>
              <a:ext cx="775630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6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80165" y="4530262"/>
              <a:ext cx="664784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7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6670873" y="4188673"/>
              <a:ext cx="444469" cy="205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11894" y="3276600"/>
              <a:ext cx="4986395" cy="2514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 bwMode="auto">
            <a:xfrm>
              <a:off x="3291027" y="3617675"/>
              <a:ext cx="329235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3276600" y="5217875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b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3276600" y="4379675"/>
              <a:ext cx="343662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d</a:t>
              </a:r>
              <a:endParaRPr lang="en-US" dirty="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8611321" y="4419600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algn="ctr" eaLnBrk="1" hangingPunct="1">
                <a:lnSpc>
                  <a:spcPct val="116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95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</a:t>
            </a:r>
            <a:r>
              <a:rPr lang="en-US" dirty="0"/>
              <a:t>Building Blocks: </a:t>
            </a:r>
            <a:r>
              <a:rPr lang="en-US" dirty="0" smtClean="0"/>
              <a:t>Switches to Logic Gates</a:t>
            </a:r>
            <a:endParaRPr lang="en-US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013" y="1011238"/>
            <a:ext cx="3328987" cy="5054600"/>
          </a:xfrm>
        </p:spPr>
        <p:txBody>
          <a:bodyPr/>
          <a:lstStyle/>
          <a:p>
            <a:r>
              <a:rPr lang="en-US" dirty="0"/>
              <a:t>Either (OR)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(AND)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690813"/>
            <a:ext cx="0" cy="89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747540" y="6105525"/>
            <a:ext cx="59585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flipH="1" flipV="1">
            <a:off x="3747540" y="5507779"/>
            <a:ext cx="0" cy="5977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898434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475135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86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Most modern devices are made from billions of on /off switches called transistors</a:t>
            </a:r>
          </a:p>
          <a:p>
            <a:pPr lvl="1"/>
            <a:r>
              <a:rPr lang="en-US" dirty="0" smtClean="0"/>
              <a:t>We will build a processor in this course!</a:t>
            </a:r>
          </a:p>
          <a:p>
            <a:pPr lvl="1"/>
            <a:r>
              <a:rPr lang="en-US" dirty="0" smtClean="0"/>
              <a:t>Transistors made from semiconductor materials:</a:t>
            </a:r>
          </a:p>
          <a:p>
            <a:pPr lvl="2"/>
            <a:r>
              <a:rPr lang="en-US" dirty="0" smtClean="0"/>
              <a:t>MOSFET – Metal Oxide Semiconductor Field Effect Transistor</a:t>
            </a:r>
          </a:p>
          <a:p>
            <a:pPr lvl="2"/>
            <a:r>
              <a:rPr lang="en-US" dirty="0" smtClean="0"/>
              <a:t>NMOS, PMOS – Negative MOS and Positive MOS</a:t>
            </a:r>
          </a:p>
          <a:p>
            <a:pPr lvl="2"/>
            <a:r>
              <a:rPr lang="en-US" dirty="0" smtClean="0"/>
              <a:t>CMOS – Complimentary MOS made from PMOS and NMOS transistors</a:t>
            </a:r>
            <a:endParaRPr lang="en-US" dirty="0"/>
          </a:p>
          <a:p>
            <a:pPr lvl="1"/>
            <a:r>
              <a:rPr lang="en-US" dirty="0" smtClean="0"/>
              <a:t>Transistors used to make logic gates and logic circuits</a:t>
            </a:r>
            <a:endParaRPr lang="en-US" dirty="0"/>
          </a:p>
          <a:p>
            <a:r>
              <a:rPr lang="en-US" dirty="0" smtClean="0"/>
              <a:t>We can now implement any logic circuit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do it efficiently, using </a:t>
            </a:r>
            <a:r>
              <a:rPr lang="en-US" dirty="0" err="1"/>
              <a:t>Karnaugh</a:t>
            </a:r>
            <a:r>
              <a:rPr lang="en-US" dirty="0"/>
              <a:t> maps to find the minimal terms required</a:t>
            </a:r>
          </a:p>
          <a:p>
            <a:pPr lvl="1"/>
            <a:r>
              <a:rPr lang="en-US" dirty="0"/>
              <a:t>Can use either NAND or NOR gates to implement the logic circuit</a:t>
            </a:r>
          </a:p>
          <a:p>
            <a:pPr lvl="1"/>
            <a:r>
              <a:rPr lang="en-US" dirty="0"/>
              <a:t>Can use P- and N-transistors to implement NAND or NOR gates</a:t>
            </a:r>
          </a:p>
        </p:txBody>
      </p:sp>
    </p:spTree>
    <p:extLst>
      <p:ext uri="{BB962C8B-B14F-4D97-AF65-F5344CB8AC3E}">
        <p14:creationId xmlns:p14="http://schemas.microsoft.com/office/powerpoint/2010/main" val="32433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</a:t>
            </a:r>
            <a:r>
              <a:rPr lang="en-US" dirty="0"/>
              <a:t>Building Blocks: </a:t>
            </a:r>
            <a:r>
              <a:rPr lang="en-US" dirty="0" smtClean="0"/>
              <a:t>Switches to Logic Gates</a:t>
            </a:r>
            <a:endParaRPr lang="en-US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4013" y="1011238"/>
            <a:ext cx="3328987" cy="5054600"/>
          </a:xfrm>
        </p:spPr>
        <p:txBody>
          <a:bodyPr/>
          <a:lstStyle/>
          <a:p>
            <a:r>
              <a:rPr lang="en-US" dirty="0"/>
              <a:t>Either (OR)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(AND)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6" name="Litebulb"/>
          <p:cNvSpPr>
            <a:spLocks noEditPoints="1" noChangeArrowheads="1"/>
          </p:cNvSpPr>
          <p:nvPr/>
        </p:nvSpPr>
        <p:spPr bwMode="auto">
          <a:xfrm>
            <a:off x="4038600" y="12192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47" name="Line 31"/>
          <p:cNvSpPr>
            <a:spLocks noChangeShapeType="1"/>
          </p:cNvSpPr>
          <p:nvPr/>
        </p:nvSpPr>
        <p:spPr bwMode="auto">
          <a:xfrm>
            <a:off x="3810000" y="2690813"/>
            <a:ext cx="0" cy="89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8" name="Line 32"/>
          <p:cNvSpPr>
            <a:spLocks noChangeShapeType="1"/>
          </p:cNvSpPr>
          <p:nvPr/>
        </p:nvSpPr>
        <p:spPr bwMode="auto">
          <a:xfrm>
            <a:off x="3810000" y="3581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49" name="Line 33"/>
          <p:cNvSpPr>
            <a:spLocks noChangeShapeType="1"/>
          </p:cNvSpPr>
          <p:nvPr/>
        </p:nvSpPr>
        <p:spPr bwMode="auto">
          <a:xfrm flipV="1">
            <a:off x="4572000" y="2743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0" name="Line 34"/>
          <p:cNvSpPr>
            <a:spLocks noChangeShapeType="1"/>
          </p:cNvSpPr>
          <p:nvPr/>
        </p:nvSpPr>
        <p:spPr bwMode="auto">
          <a:xfrm flipH="1" flipV="1">
            <a:off x="47244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1" name="Text Box 35"/>
          <p:cNvSpPr txBox="1">
            <a:spLocks noChangeArrowheads="1"/>
          </p:cNvSpPr>
          <p:nvPr/>
        </p:nvSpPr>
        <p:spPr bwMode="auto">
          <a:xfrm>
            <a:off x="4953000" y="21336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1212453" name="Line 37"/>
          <p:cNvSpPr>
            <a:spLocks noChangeShapeType="1"/>
          </p:cNvSpPr>
          <p:nvPr/>
        </p:nvSpPr>
        <p:spPr bwMode="auto">
          <a:xfrm>
            <a:off x="3747540" y="6105525"/>
            <a:ext cx="59585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4" name="Line 38"/>
          <p:cNvSpPr>
            <a:spLocks noChangeShapeType="1"/>
          </p:cNvSpPr>
          <p:nvPr/>
        </p:nvSpPr>
        <p:spPr bwMode="auto">
          <a:xfrm flipV="1">
            <a:off x="43434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7" name="Litebulb"/>
          <p:cNvSpPr>
            <a:spLocks noEditPoints="1" noChangeArrowheads="1"/>
          </p:cNvSpPr>
          <p:nvPr/>
        </p:nvSpPr>
        <p:spPr bwMode="auto">
          <a:xfrm>
            <a:off x="3810000" y="38100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458" name="Line 42"/>
          <p:cNvSpPr>
            <a:spLocks noChangeShapeType="1"/>
          </p:cNvSpPr>
          <p:nvPr/>
        </p:nvSpPr>
        <p:spPr bwMode="auto">
          <a:xfrm flipH="1" flipV="1">
            <a:off x="4495800" y="50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59" name="Text Box 43"/>
          <p:cNvSpPr txBox="1">
            <a:spLocks noChangeArrowheads="1"/>
          </p:cNvSpPr>
          <p:nvPr/>
        </p:nvSpPr>
        <p:spPr bwMode="auto">
          <a:xfrm>
            <a:off x="4724400" y="47244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/>
              <a:t>-</a:t>
            </a:r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flipH="1" flipV="1">
            <a:off x="3747540" y="5507779"/>
            <a:ext cx="0" cy="5977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773595"/>
              </p:ext>
            </p:extLst>
          </p:nvPr>
        </p:nvGraphicFramePr>
        <p:xfrm>
          <a:off x="5943600" y="2057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649665"/>
              </p:ext>
            </p:extLst>
          </p:nvPr>
        </p:nvGraphicFramePr>
        <p:xfrm>
          <a:off x="5943600" y="47244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85800"/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867400" y="1661081"/>
            <a:ext cx="123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77200" y="243840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= OFF</a:t>
            </a:r>
          </a:p>
          <a:p>
            <a:r>
              <a:rPr lang="en-US" dirty="0" smtClean="0"/>
              <a:t>1 = 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08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</a:t>
            </a:r>
            <a:r>
              <a:rPr lang="en-US" dirty="0"/>
              <a:t>Building Blocks: </a:t>
            </a:r>
            <a:r>
              <a:rPr lang="en-US" dirty="0" smtClean="0"/>
              <a:t>Switches to Logic Gates</a:t>
            </a:r>
            <a:endParaRPr lang="en-US" dirty="0"/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799" y="4525962"/>
            <a:ext cx="4648201" cy="21034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Did you know?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George Boole </a:t>
            </a:r>
            <a:r>
              <a:rPr lang="en-US" sz="2400" dirty="0"/>
              <a:t>Inventor of the idea of logic gates. He was born in Lincoln, England and he was the son of a shoemaker in a low class family. </a:t>
            </a:r>
          </a:p>
          <a:p>
            <a:endParaRPr lang="en-US" dirty="0"/>
          </a:p>
        </p:txBody>
      </p:sp>
      <p:sp>
        <p:nvSpPr>
          <p:cNvPr id="1212421" name="Line 5"/>
          <p:cNvSpPr>
            <a:spLocks noChangeShapeType="1"/>
          </p:cNvSpPr>
          <p:nvPr/>
        </p:nvSpPr>
        <p:spPr bwMode="auto">
          <a:xfrm>
            <a:off x="762000" y="3362325"/>
            <a:ext cx="723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3" name="Line 7"/>
          <p:cNvSpPr>
            <a:spLocks noChangeShapeType="1"/>
          </p:cNvSpPr>
          <p:nvPr/>
        </p:nvSpPr>
        <p:spPr bwMode="auto">
          <a:xfrm>
            <a:off x="3200400" y="269081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27" name="Line 11"/>
          <p:cNvSpPr>
            <a:spLocks noChangeShapeType="1"/>
          </p:cNvSpPr>
          <p:nvPr/>
        </p:nvSpPr>
        <p:spPr bwMode="auto">
          <a:xfrm>
            <a:off x="762000" y="22193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3" name="Line 17"/>
          <p:cNvSpPr>
            <a:spLocks noChangeShapeType="1"/>
          </p:cNvSpPr>
          <p:nvPr/>
        </p:nvSpPr>
        <p:spPr bwMode="auto">
          <a:xfrm>
            <a:off x="533400" y="61055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5" name="Line 19"/>
          <p:cNvSpPr>
            <a:spLocks noChangeShapeType="1"/>
          </p:cNvSpPr>
          <p:nvPr/>
        </p:nvSpPr>
        <p:spPr bwMode="auto">
          <a:xfrm>
            <a:off x="2971800" y="5507779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39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auto">
          <a:xfrm>
            <a:off x="1295400" y="4648200"/>
            <a:ext cx="1676400" cy="1770062"/>
          </a:xfrm>
          <a:prstGeom prst="flowChartDelay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flipH="1">
            <a:off x="1295399" y="1930400"/>
            <a:ext cx="1904998" cy="1651000"/>
          </a:xfrm>
          <a:prstGeom prst="moon">
            <a:avLst>
              <a:gd name="adj" fmla="val 78771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060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990600" y="29057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1056" y="458218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903112" y="564898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pic>
        <p:nvPicPr>
          <p:cNvPr id="33" name="Picture 32"/>
          <p:cNvPicPr/>
          <p:nvPr/>
        </p:nvPicPr>
        <p:blipFill>
          <a:blip r:embed="rId3"/>
          <a:srcRect t="1176"/>
          <a:stretch>
            <a:fillRect/>
          </a:stretch>
        </p:blipFill>
        <p:spPr bwMode="auto">
          <a:xfrm>
            <a:off x="5791200" y="6858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5029200" y="3348335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George Boole,(1815-1864)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910806" y="243840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5206425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58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oLHAOAgAQdBKAF9gYBEHPP/lI2fLJJnmX0vYvjlPwDCEgQRP//A0U1BQM4C2QZIDIJAJCbAwE3wB5FMwkAkIICAdvFHkU4CAD+AwB7hdI0Ek7ApD/TAKQ/CoYD6wGD/jVu/jV9xHVOeM8444zi0MpzlMrmczecTrHDhrUVEzF4ioxhhU1UMXiYkizizO5tERUapGJghExczMxVVrhWo1UYrFcK1jhwjkxNXK8xNym7vObvcXdzd53Oc5mbu5iZRETGMxcZmcztNoRU63WU3cbmJmUzTMTHHXHcZIP+A2D+A3fS8Zi43i4mmmNOUVrFa1y5eBw7dOWtKpdQibYmarlHBrEzmJmJpBMxMRTVsxec3tOSbZlOUIi9453xz1u873nrvr1z33nM7zx5569b588998bvjHXXG+O83dxeZzHG5gq8QmatNWppiuGOUarUcIqNVAqkarlw1y6cuHaOkeBesUCD97lPt8ZiJqcZ1tMpSKuauJi6CauIEJiSrRImJhE1ZFwmJQmCJJImLqSJQVKBMzVoARKBMSjNJJvFomlEATEzExEzUTKZiZREShMTMIlBEhJE1cEkym/F9U+BACE2EZs2JnkbM2C1syaMVrRhhyrcLdu0WtMubI2cOczfIzZgCpED/AGC/wBKgf4AlXe+tL3r3nnPdvm7vc23fHeZnwPT4JkmYMlyRsXN445eWbO7dtsTHMySYZuXN8bys3NrLI5ZZiZ45jnLLZM3xEm1bFzcvPMuIsjdu2+bu7bs5tijsuzzfM7d7PLuypGU26vlWmlq23bvlfh59Pw9+ECD/gJC/gJR6tVKJTjPKMY6Y5Y4a4cK4a1rHDhiMYqYuE3FVCtarU4Td7vPHEp1OKuJzOZzMzdJiYhMxmMmJhMTObbxmN1xjjnN3czETcZ3eePHO83O74778+vh8+fHPGXHfV1nrNwzO873z3PFMpzOsxN1iUyxFRrGumo1imJmlYxrHSOWMcMco4aqKiKxGMYjsYiD9TxHn+PcQgRaZiSLmAmpIlNTEwiYTEpEXUxAiUTJExMwExExKalFwF0kITEExCUomSBKKShDMCEzMJlNLggiJRKJRIgISkIkq4ExKJiUJq0TF1cJiJiYvFyTvwfXmvSAITYQ1cZXDBxixLcmRjiWtGLVktcuc2RazaN22XNmy4WLhuAKlAK5AYP+Nj7+Nj9dB16ACJ8KeGOGuFcIokImpWXEzNpXeM6lE1MwzBETFxmZuydVGqhF3e85mbuImJIskkkTWYLLc/C8PlzDlzAC6yIzE3FwmEcvD8Lr0IP+AYL+AYN4vieH4R16ADr06zObzNphSoipikYKqIgxJKYmYgiYiYuplUKqkUTbMpmcXhAmLrOJjOJlMgiakuFs1eMgAHXp37eGXxnMpisVGr8bz/O79gCD9LHj3MEZuUkxAmCYuriYi6upiZAmESTBMAiZgmCYBE3VxNZxMAiUXAATAEwRIiQRKJiYTCYABMTEkXEzO/H8+p9oITYRjxs8bTDjZrW7lk3WtGTPCtxZMTRbmwuWDls0x5sjJoAKbyGE/Jad+S2e2XicPhZcillqYKYJStGM15wzwrfCg/4DKv4DL9c9TF08HVxNomINRiNc+F5yhOVwNs63rOc5pTlOU5TgjCKM+Hxaw3AhNhDBw2bZW7jCty4mDBa0yuMS1zlaOVrFhicOMubK5ZYsgAqEAS+D/jqS/jqVi714PgeLwzjNXUrjjOZ45vdXiNa4cMVyXXDjrYCE/AMh+AafZnjo06MuCcKTknScYFI0kgnCc0wzZ82fNnCE4HGnhz3rOKMYRjCIjCKESMAiThOeHfrk7AAhNhDfGwwtMTlmtzNcLNa0YN8i3CxbZVuJu3YsnGJszytGgAplHYP+N9T+N+Pp4rhdTjOttxzjMbhGr6KAg/3B37gu+3HwOPLeLiarEcMVVTLn134YhKdKDjxrGKMSMpxRRhPD0ZwsITYRjbMcTJhhcrWDHGzWtGeNwtxMcjRa3a4cmLLkYs8zluA=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ysClr val="windowText" lastClr="000000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4175</TotalTime>
  <Words>5056</Words>
  <Application>Microsoft Office PowerPoint</Application>
  <PresentationFormat>On-screen Show (4:3)</PresentationFormat>
  <Paragraphs>2407</Paragraphs>
  <Slides>70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Gates and Logic: From switches to Transistors,      Logic Gates and Logic Circuits</vt:lpstr>
      <vt:lpstr>iClicker</vt:lpstr>
      <vt:lpstr>Goals for Today</vt:lpstr>
      <vt:lpstr>A switch</vt:lpstr>
      <vt:lpstr>Basic Building Blocks: Switches to Logic Gates</vt:lpstr>
      <vt:lpstr>Basic Building Blocks: Switches to Logic Gates</vt:lpstr>
      <vt:lpstr>Basic Building Blocks: Switches to Logic Gates</vt:lpstr>
      <vt:lpstr>Basic Building Blocks: Switches to Logic Gates</vt:lpstr>
      <vt:lpstr>Basic Building Blocks: Switches to Logic Gates</vt:lpstr>
      <vt:lpstr>Takeaway</vt:lpstr>
      <vt:lpstr>Building Functions: Logic Gates</vt:lpstr>
      <vt:lpstr>Building Functions: Logic Gates</vt:lpstr>
      <vt:lpstr>Building Functions: Logic Gates</vt:lpstr>
      <vt:lpstr>Activity#1.A: Logic Gates</vt:lpstr>
      <vt:lpstr>Activity#1.A: Logic Gates</vt:lpstr>
      <vt:lpstr>Activity#1.A: Logic Gates</vt:lpstr>
      <vt:lpstr>Activity#1: Logic Gates</vt:lpstr>
      <vt:lpstr>Activity#1: Logic Gates</vt:lpstr>
      <vt:lpstr>Goals for Today</vt:lpstr>
      <vt:lpstr>Next Goal</vt:lpstr>
      <vt:lpstr>Logic Gates</vt:lpstr>
      <vt:lpstr>Logic Gates</vt:lpstr>
      <vt:lpstr>Logic Equations</vt:lpstr>
      <vt:lpstr>Logic Equations</vt:lpstr>
      <vt:lpstr>Identities</vt:lpstr>
      <vt:lpstr>Identities</vt:lpstr>
      <vt:lpstr>Identities</vt:lpstr>
      <vt:lpstr>Identities</vt:lpstr>
      <vt:lpstr>Activity #2: Identities</vt:lpstr>
      <vt:lpstr>Activity #2: Identities</vt:lpstr>
      <vt:lpstr>Logic Manipulation</vt:lpstr>
      <vt:lpstr>Logic Manipulation</vt:lpstr>
      <vt:lpstr>Takeaway</vt:lpstr>
      <vt:lpstr>PowerPoint Presentation</vt:lpstr>
      <vt:lpstr>Goals for Today</vt:lpstr>
      <vt:lpstr>Next Goal</vt:lpstr>
      <vt:lpstr>Logic Minimization</vt:lpstr>
      <vt:lpstr>Logic Minimization</vt:lpstr>
      <vt:lpstr>Logic Minimization</vt:lpstr>
      <vt:lpstr>Karnaugh Maps</vt:lpstr>
      <vt:lpstr>Minimization with Karnaugh maps (1)</vt:lpstr>
      <vt:lpstr>Minimization with Karnaugh maps (2)</vt:lpstr>
      <vt:lpstr>Minimization with Karnaugh maps (2)</vt:lpstr>
      <vt:lpstr>Karnaugh Minimization Tricks (1)</vt:lpstr>
      <vt:lpstr>Karnaugh Minimization Tricks (1)</vt:lpstr>
      <vt:lpstr>Karnaugh Minimization Tricks (2)</vt:lpstr>
      <vt:lpstr>Karnaugh Minimization Tricks (2)</vt:lpstr>
      <vt:lpstr>Karnaugh Minimization Tricks (3)</vt:lpstr>
      <vt:lpstr>Karnaugh Minimization Tricks (3)</vt:lpstr>
      <vt:lpstr>Multiplexer</vt:lpstr>
      <vt:lpstr>Multiplexer Implementation</vt:lpstr>
      <vt:lpstr>Multiplexer Implementation</vt:lpstr>
      <vt:lpstr>Multiplexer Implementation</vt:lpstr>
      <vt:lpstr>Multiplexer Implementation</vt:lpstr>
      <vt:lpstr>Takeaway</vt:lpstr>
      <vt:lpstr>Goals for Today</vt:lpstr>
      <vt:lpstr>Activity#1 How do we build electronic switches?</vt:lpstr>
      <vt:lpstr>NMOS and PMOS Transistors</vt:lpstr>
      <vt:lpstr>NMOS and PMOS Transistors</vt:lpstr>
      <vt:lpstr>Inverter</vt:lpstr>
      <vt:lpstr>Inverter</vt:lpstr>
      <vt:lpstr>Inverter</vt:lpstr>
      <vt:lpstr>NAND Gate</vt:lpstr>
      <vt:lpstr>NOR Gate</vt:lpstr>
      <vt:lpstr>Building Functions (Revisited)</vt:lpstr>
      <vt:lpstr>Building Functions (Revisited)</vt:lpstr>
      <vt:lpstr>Logic Gates</vt:lpstr>
      <vt:lpstr>Then and Now</vt:lpstr>
      <vt:lpstr>Big Picture: Abstraction</vt:lpstr>
      <vt:lpstr>Summary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132</cp:revision>
  <cp:lastPrinted>2013-01-24T16:22:04Z</cp:lastPrinted>
  <dcterms:created xsi:type="dcterms:W3CDTF">2012-11-28T14:27:55Z</dcterms:created>
  <dcterms:modified xsi:type="dcterms:W3CDTF">2013-01-24T20:31:07Z</dcterms:modified>
</cp:coreProperties>
</file>